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2" r:id="rId3"/>
  </p:sldMasterIdLst>
  <p:notesMasterIdLst>
    <p:notesMasterId r:id="rId77"/>
  </p:notesMasterIdLst>
  <p:sldIdLst>
    <p:sldId id="279" r:id="rId4"/>
    <p:sldId id="269" r:id="rId5"/>
    <p:sldId id="1779" r:id="rId6"/>
    <p:sldId id="1689" r:id="rId7"/>
    <p:sldId id="1692" r:id="rId8"/>
    <p:sldId id="1693" r:id="rId9"/>
    <p:sldId id="1697" r:id="rId10"/>
    <p:sldId id="1705" r:id="rId11"/>
    <p:sldId id="1706" r:id="rId12"/>
    <p:sldId id="1707" r:id="rId13"/>
    <p:sldId id="1708" r:id="rId14"/>
    <p:sldId id="1709" r:id="rId15"/>
    <p:sldId id="1698" r:id="rId16"/>
    <p:sldId id="1690" r:id="rId17"/>
    <p:sldId id="1718" r:id="rId18"/>
    <p:sldId id="1699" r:id="rId19"/>
    <p:sldId id="1719" r:id="rId20"/>
    <p:sldId id="1720" r:id="rId21"/>
    <p:sldId id="1721" r:id="rId22"/>
    <p:sldId id="1722" r:id="rId23"/>
    <p:sldId id="1723" r:id="rId24"/>
    <p:sldId id="1724" r:id="rId25"/>
    <p:sldId id="1725" r:id="rId26"/>
    <p:sldId id="1726" r:id="rId27"/>
    <p:sldId id="1727" r:id="rId28"/>
    <p:sldId id="1728" r:id="rId29"/>
    <p:sldId id="1729" r:id="rId30"/>
    <p:sldId id="1730" r:id="rId31"/>
    <p:sldId id="1731" r:id="rId32"/>
    <p:sldId id="1712" r:id="rId33"/>
    <p:sldId id="1713" r:id="rId34"/>
    <p:sldId id="1732" r:id="rId35"/>
    <p:sldId id="1733" r:id="rId36"/>
    <p:sldId id="1734" r:id="rId37"/>
    <p:sldId id="1735" r:id="rId38"/>
    <p:sldId id="1736" r:id="rId39"/>
    <p:sldId id="1737" r:id="rId40"/>
    <p:sldId id="1738" r:id="rId41"/>
    <p:sldId id="1739" r:id="rId42"/>
    <p:sldId id="1714" r:id="rId43"/>
    <p:sldId id="1740" r:id="rId44"/>
    <p:sldId id="1741" r:id="rId45"/>
    <p:sldId id="1742" r:id="rId46"/>
    <p:sldId id="1700" r:id="rId47"/>
    <p:sldId id="1702" r:id="rId48"/>
    <p:sldId id="1743" r:id="rId49"/>
    <p:sldId id="1744" r:id="rId50"/>
    <p:sldId id="1704" r:id="rId51"/>
    <p:sldId id="1703" r:id="rId52"/>
    <p:sldId id="1745" r:id="rId53"/>
    <p:sldId id="1746" r:id="rId54"/>
    <p:sldId id="1751" r:id="rId55"/>
    <p:sldId id="1752" r:id="rId56"/>
    <p:sldId id="1753" r:id="rId57"/>
    <p:sldId id="1754" r:id="rId58"/>
    <p:sldId id="1755" r:id="rId59"/>
    <p:sldId id="1756" r:id="rId60"/>
    <p:sldId id="1757" r:id="rId61"/>
    <p:sldId id="1747" r:id="rId62"/>
    <p:sldId id="1701" r:id="rId63"/>
    <p:sldId id="1715" r:id="rId64"/>
    <p:sldId id="1748" r:id="rId65"/>
    <p:sldId id="1749" r:id="rId66"/>
    <p:sldId id="1750" r:id="rId67"/>
    <p:sldId id="1759" r:id="rId68"/>
    <p:sldId id="1760" r:id="rId69"/>
    <p:sldId id="1761" r:id="rId70"/>
    <p:sldId id="1762" r:id="rId71"/>
    <p:sldId id="1763" r:id="rId72"/>
    <p:sldId id="1764" r:id="rId73"/>
    <p:sldId id="1716" r:id="rId74"/>
    <p:sldId id="1717" r:id="rId75"/>
    <p:sldId id="1441" r:id="rId76"/>
  </p:sldIdLst>
  <p:sldSz cx="9144000" cy="6858000" type="screen4x3"/>
  <p:notesSz cx="6858000" cy="9144000"/>
  <p:defaultTextStyle>
    <a:defPPr>
      <a:defRPr lang="zh-CN"/>
    </a:defPPr>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a:srgbClr val="2D2DFF"/>
    <a:srgbClr val="FF9900"/>
    <a:srgbClr val="008000"/>
    <a:srgbClr val="660066"/>
    <a:srgbClr val="0000FF"/>
    <a:srgbClr val="006600"/>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Objects="1" showGuides="1">
      <p:cViewPr varScale="1">
        <p:scale>
          <a:sx n="69" d="100"/>
          <a:sy n="69" d="100"/>
        </p:scale>
        <p:origin x="-138" y="-102"/>
      </p:cViewPr>
      <p:guideLst>
        <p:guide orient="horz" pos="1369"/>
        <p:guide pos="2996"/>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0" Type="http://schemas.openxmlformats.org/officeDocument/2006/relationships/tableStyles" Target="tableStyles.xml"/><Relationship Id="rId8" Type="http://schemas.openxmlformats.org/officeDocument/2006/relationships/slide" Target="slides/slide5.xml"/><Relationship Id="rId79" Type="http://schemas.openxmlformats.org/officeDocument/2006/relationships/viewProps" Target="viewProps.xml"/><Relationship Id="rId78" Type="http://schemas.openxmlformats.org/officeDocument/2006/relationships/presProps" Target="presProps.xml"/><Relationship Id="rId77" Type="http://schemas.openxmlformats.org/officeDocument/2006/relationships/notesMaster" Target="notesMasters/notesMaster1.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1.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4098" name="Rectangle 2"/>
          <p:cNvSpPr>
            <a:spLocks noGrp="1"/>
          </p:cNvSpPr>
          <p:nvPr>
            <p:ph type="hdr" sz="quarter"/>
          </p:nvPr>
        </p:nvSpPr>
        <p:spPr>
          <a:xfrm>
            <a:off x="0" y="0"/>
            <a:ext cx="2970213" cy="457200"/>
          </a:xfrm>
          <a:prstGeom prst="rect">
            <a:avLst/>
          </a:prstGeom>
          <a:noFill/>
          <a:ln w="9525">
            <a:noFill/>
          </a:ln>
        </p:spPr>
        <p:txBody>
          <a:bodyPr/>
          <a:p>
            <a:pPr lvl="0"/>
            <a:endParaRPr lang="zh-CN" altLang="en-US" sz="1200" dirty="0"/>
          </a:p>
        </p:txBody>
      </p:sp>
      <p:sp>
        <p:nvSpPr>
          <p:cNvPr id="4099" name="Rectangle 3"/>
          <p:cNvSpPr>
            <a:spLocks noGrp="1"/>
          </p:cNvSpPr>
          <p:nvPr>
            <p:ph type="dt" idx="1"/>
          </p:nvPr>
        </p:nvSpPr>
        <p:spPr>
          <a:xfrm>
            <a:off x="3883025" y="0"/>
            <a:ext cx="2973388" cy="457200"/>
          </a:xfrm>
          <a:prstGeom prst="rect">
            <a:avLst/>
          </a:prstGeom>
          <a:noFill/>
          <a:ln w="9525">
            <a:noFill/>
          </a:ln>
        </p:spPr>
        <p:txBody>
          <a:bodyPr/>
          <a:p>
            <a:pPr lvl="0" algn="r"/>
            <a:endParaRPr lang="zh-CN" altLang="en-US" sz="1200" dirty="0"/>
          </a:p>
        </p:txBody>
      </p:sp>
      <p:sp>
        <p:nvSpPr>
          <p:cNvPr id="4100" name="Rectangle 4"/>
          <p:cNvSpPr>
            <a:spLocks noGrp="1"/>
          </p:cNvSpPr>
          <p:nvPr>
            <p:ph type="sldImg" idx="2"/>
          </p:nvPr>
        </p:nvSpPr>
        <p:spPr>
          <a:xfrm>
            <a:off x="1143000" y="685800"/>
            <a:ext cx="4572000" cy="3429000"/>
          </a:xfrm>
          <a:prstGeom prst="rect">
            <a:avLst/>
          </a:prstGeom>
          <a:noFill/>
          <a:ln w="9525">
            <a:noFill/>
          </a:ln>
        </p:spPr>
      </p:sp>
      <p:sp>
        <p:nvSpPr>
          <p:cNvPr id="4101" name="Rectangle 5"/>
          <p:cNvSpPr>
            <a:spLocks noGrp="1"/>
          </p:cNvSpPr>
          <p:nvPr>
            <p:ph type="body" sz="quarter" idx="3"/>
          </p:nvPr>
        </p:nvSpPr>
        <p:spPr>
          <a:xfrm>
            <a:off x="685800" y="4343400"/>
            <a:ext cx="5486400" cy="4114800"/>
          </a:xfrm>
          <a:prstGeom prst="rect">
            <a:avLst/>
          </a:prstGeom>
          <a:noFill/>
          <a:ln w="9525">
            <a:noFill/>
          </a:ln>
        </p:spPr>
        <p:txBody>
          <a:bodyPr anchor="ct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102" name="Rectangle 6"/>
          <p:cNvSpPr>
            <a:spLocks noGrp="1"/>
          </p:cNvSpPr>
          <p:nvPr>
            <p:ph type="ftr" sz="quarter" idx="4"/>
          </p:nvPr>
        </p:nvSpPr>
        <p:spPr>
          <a:xfrm>
            <a:off x="0" y="8685213"/>
            <a:ext cx="2970213" cy="457200"/>
          </a:xfrm>
          <a:prstGeom prst="rect">
            <a:avLst/>
          </a:prstGeom>
          <a:noFill/>
          <a:ln w="9525">
            <a:noFill/>
          </a:ln>
        </p:spPr>
        <p:txBody>
          <a:bodyPr anchor="b"/>
          <a:p>
            <a:pPr lvl="0"/>
            <a:endParaRPr lang="en-US" altLang="x-none" sz="1200" dirty="0"/>
          </a:p>
        </p:txBody>
      </p:sp>
      <p:sp>
        <p:nvSpPr>
          <p:cNvPr id="4103" name="Rectangle 7"/>
          <p:cNvSpPr>
            <a:spLocks noGrp="1"/>
          </p:cNvSpPr>
          <p:nvPr>
            <p:ph type="sldNum" sz="quarter" idx="5"/>
          </p:nvPr>
        </p:nvSpPr>
        <p:spPr>
          <a:xfrm>
            <a:off x="3883025" y="8685213"/>
            <a:ext cx="2973388"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Tree>
  </p:cSld>
  <p:clrMap bg1="lt1" tx1="dk1" bg2="lt2" tx2="dk2" accent1="accent1" accent2="accent2" accent3="accent3" accent4="accent4" accent5="accent5" accent6="accent6" hlink="hlink" folHlink="folHlink"/>
  <p:hf sldNum="0" hdr="0" ftr="0" dt="0"/>
  <p:notesStyle>
    <a:lvl1pPr marL="0" lvl="0" indent="0" algn="l" defTabSz="914400" eaLnBrk="0" fontAlgn="base" latinLnBrk="0" hangingPunct="0">
      <a:lnSpc>
        <a:spcPct val="100000"/>
      </a:lnSpc>
      <a:spcBef>
        <a:spcPct val="30000"/>
      </a:spcBef>
      <a:spcAft>
        <a:spcPct val="0"/>
      </a:spcAft>
      <a:buNone/>
      <a:defRPr sz="1200" u="none" kern="1200" baseline="0">
        <a:solidFill>
          <a:schemeClr val="tx1"/>
        </a:solidFill>
        <a:latin typeface="Calibri" panose="020F0502020204030204" pitchFamily="2" charset="0"/>
        <a:ea typeface="宋体" panose="02010600030101010101" pitchFamily="2" charset="-122"/>
      </a:defRPr>
    </a:lvl1pPr>
    <a:lvl2pPr marL="457200" lvl="1" indent="0" algn="l" defTabSz="914400" eaLnBrk="0" fontAlgn="base" latinLnBrk="0" hangingPunct="0">
      <a:lnSpc>
        <a:spcPct val="100000"/>
      </a:lnSpc>
      <a:spcBef>
        <a:spcPct val="30000"/>
      </a:spcBef>
      <a:spcAft>
        <a:spcPct val="0"/>
      </a:spcAft>
      <a:buNone/>
      <a:defRPr sz="1200" u="none" kern="1200" baseline="0">
        <a:solidFill>
          <a:schemeClr val="tx1"/>
        </a:solidFill>
        <a:latin typeface="Calibri" panose="020F0502020204030204" pitchFamily="2" charset="0"/>
        <a:ea typeface="宋体" panose="02010600030101010101" pitchFamily="2" charset="-122"/>
      </a:defRPr>
    </a:lvl2pPr>
    <a:lvl3pPr marL="914400" lvl="2" indent="0" algn="l" defTabSz="914400" eaLnBrk="0" fontAlgn="base" latinLnBrk="0" hangingPunct="0">
      <a:lnSpc>
        <a:spcPct val="100000"/>
      </a:lnSpc>
      <a:spcBef>
        <a:spcPct val="30000"/>
      </a:spcBef>
      <a:spcAft>
        <a:spcPct val="0"/>
      </a:spcAft>
      <a:buNone/>
      <a:defRPr sz="1200" u="none" kern="1200" baseline="0">
        <a:solidFill>
          <a:schemeClr val="tx1"/>
        </a:solidFill>
        <a:latin typeface="Calibri" panose="020F0502020204030204" pitchFamily="2" charset="0"/>
        <a:ea typeface="宋体" panose="02010600030101010101" pitchFamily="2" charset="-122"/>
      </a:defRPr>
    </a:lvl3pPr>
    <a:lvl4pPr marL="1371600" lvl="3" indent="0" algn="l" defTabSz="914400" eaLnBrk="0" fontAlgn="base" latinLnBrk="0" hangingPunct="0">
      <a:lnSpc>
        <a:spcPct val="100000"/>
      </a:lnSpc>
      <a:spcBef>
        <a:spcPct val="30000"/>
      </a:spcBef>
      <a:spcAft>
        <a:spcPct val="0"/>
      </a:spcAft>
      <a:buNone/>
      <a:defRPr sz="1200" u="none" kern="1200" baseline="0">
        <a:solidFill>
          <a:schemeClr val="tx1"/>
        </a:solidFill>
        <a:latin typeface="Calibri" panose="020F0502020204030204" pitchFamily="2" charset="0"/>
        <a:ea typeface="宋体" panose="02010600030101010101" pitchFamily="2" charset="-122"/>
      </a:defRPr>
    </a:lvl4pPr>
    <a:lvl5pPr marL="1828800" lvl="4" indent="0" algn="l" defTabSz="914400" eaLnBrk="0" fontAlgn="base" latinLnBrk="0" hangingPunct="0">
      <a:lnSpc>
        <a:spcPct val="100000"/>
      </a:lnSpc>
      <a:spcBef>
        <a:spcPct val="30000"/>
      </a:spcBef>
      <a:spcAft>
        <a:spcPct val="0"/>
      </a:spcAft>
      <a:buNone/>
      <a:defRPr sz="1200" u="none" kern="1200" baseline="0">
        <a:solidFill>
          <a:schemeClr val="tx1"/>
        </a:solidFill>
        <a:latin typeface="Calibri" panose="020F0502020204030204" pitchFamily="2" charset="0"/>
        <a:ea typeface="宋体" panose="02010600030101010101" pitchFamily="2" charset="-122"/>
      </a:defRPr>
    </a:lvl5pPr>
    <a:lvl6pPr marL="2286000" lvl="5" indent="0" algn="l" defTabSz="914400" eaLnBrk="0" fontAlgn="base" latinLnBrk="0" hangingPunct="0">
      <a:lnSpc>
        <a:spcPct val="100000"/>
      </a:lnSpc>
      <a:spcBef>
        <a:spcPct val="30000"/>
      </a:spcBef>
      <a:spcAft>
        <a:spcPct val="0"/>
      </a:spcAft>
      <a:buNone/>
      <a:defRPr sz="1200" u="none" kern="1200" baseline="0">
        <a:solidFill>
          <a:schemeClr val="tx1"/>
        </a:solidFill>
        <a:latin typeface="Calibri" panose="020F0502020204030204" pitchFamily="2" charset="0"/>
        <a:ea typeface="宋体" panose="02010600030101010101" pitchFamily="2" charset="-122"/>
      </a:defRPr>
    </a:lvl6pPr>
    <a:lvl7pPr marL="2743200" lvl="6" indent="0" algn="l" defTabSz="914400" eaLnBrk="0" fontAlgn="base" latinLnBrk="0" hangingPunct="0">
      <a:lnSpc>
        <a:spcPct val="100000"/>
      </a:lnSpc>
      <a:spcBef>
        <a:spcPct val="30000"/>
      </a:spcBef>
      <a:spcAft>
        <a:spcPct val="0"/>
      </a:spcAft>
      <a:buNone/>
      <a:defRPr sz="1200" u="none" kern="1200" baseline="0">
        <a:solidFill>
          <a:schemeClr val="tx1"/>
        </a:solidFill>
        <a:latin typeface="Calibri" panose="020F0502020204030204" pitchFamily="2" charset="0"/>
        <a:ea typeface="宋体" panose="02010600030101010101" pitchFamily="2" charset="-122"/>
      </a:defRPr>
    </a:lvl7pPr>
    <a:lvl8pPr marL="3200400" lvl="7" indent="0" algn="l" defTabSz="914400" eaLnBrk="0" fontAlgn="base" latinLnBrk="0" hangingPunct="0">
      <a:lnSpc>
        <a:spcPct val="100000"/>
      </a:lnSpc>
      <a:spcBef>
        <a:spcPct val="30000"/>
      </a:spcBef>
      <a:spcAft>
        <a:spcPct val="0"/>
      </a:spcAft>
      <a:buNone/>
      <a:defRPr sz="1200" u="none" kern="1200" baseline="0">
        <a:solidFill>
          <a:schemeClr val="tx1"/>
        </a:solidFill>
        <a:latin typeface="Calibri" panose="020F0502020204030204" pitchFamily="2" charset="0"/>
        <a:ea typeface="宋体" panose="02010600030101010101" pitchFamily="2" charset="-122"/>
      </a:defRPr>
    </a:lvl8pPr>
    <a:lvl9pPr marL="3657600" lvl="8" indent="0" algn="l" defTabSz="914400" eaLnBrk="0" fontAlgn="base" latinLnBrk="0" hangingPunct="0">
      <a:lnSpc>
        <a:spcPct val="100000"/>
      </a:lnSpc>
      <a:spcBef>
        <a:spcPct val="30000"/>
      </a:spcBef>
      <a:spcAft>
        <a:spcPct val="0"/>
      </a:spcAft>
      <a:buNone/>
      <a:defRPr sz="1200" u="none" kern="1200" baseline="0">
        <a:solidFill>
          <a:schemeClr val="tx1"/>
        </a:solidFill>
        <a:latin typeface="Calibri" panose="020F0502020204030204" pitchFamily="2" charset="0"/>
        <a:ea typeface="宋体" panose="02010600030101010101" pitchFamily="2" charset="-122"/>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lvl="0" eaLnBrk="1" hangingPunct="1"/>
            <a:endParaRPr lang="zh-CN" altLang="en-US" dirty="0"/>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eaLnBrk="1" hangingPunct="1"/>
            <a:endParaRPr lang="zh-CN" altLang="en-US" dirty="0"/>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eaLnBrk="1" hangingPunct="1"/>
            <a:endParaRPr lang="zh-CN" altLang="en-US" dirty="0"/>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286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291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eaLnBrk="1" hangingPunct="1"/>
            <a:fld id="{BB962C8B-B14F-4D97-AF65-F5344CB8AC3E}" type="datetime1">
              <a:rPr lang="zh-CN" altLang="en-US" dirty="0"/>
            </a:fld>
            <a:endParaRPr lang="zh-CN" altLang="en-US" dirty="0"/>
          </a:p>
        </p:txBody>
      </p:sp>
      <p:sp>
        <p:nvSpPr>
          <p:cNvPr id="6" name="页脚占位符 5"/>
          <p:cNvSpPr>
            <a:spLocks noGrp="1"/>
          </p:cNvSpPr>
          <p:nvPr>
            <p:ph type="ftr" sz="quarter" idx="11"/>
          </p:nvPr>
        </p:nvSpPr>
        <p:spPr/>
        <p:txBody>
          <a:bodyPr/>
          <a:lstStyle/>
          <a:p>
            <a:pPr lvl="0" eaLnBrk="1" hangingPunct="1"/>
            <a:endParaRPr lang="zh-CN" altLang="en-US" dirty="0"/>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OverObj" preserve="1">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28650" y="1825625"/>
            <a:ext cx="7886700" cy="209867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28650" y="4076700"/>
            <a:ext cx="7886700" cy="21002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eaLnBrk="1" hangingPunct="1"/>
            <a:fld id="{BB962C8B-B14F-4D97-AF65-F5344CB8AC3E}" type="datetime1">
              <a:rPr lang="zh-CN" altLang="en-US" dirty="0"/>
            </a:fld>
            <a:endParaRPr lang="zh-CN" altLang="en-US" dirty="0"/>
          </a:p>
        </p:txBody>
      </p:sp>
      <p:sp>
        <p:nvSpPr>
          <p:cNvPr id="6" name="页脚占位符 5"/>
          <p:cNvSpPr>
            <a:spLocks noGrp="1"/>
          </p:cNvSpPr>
          <p:nvPr>
            <p:ph type="ftr" sz="quarter" idx="11"/>
          </p:nvPr>
        </p:nvSpPr>
        <p:spPr/>
        <p:txBody>
          <a:bodyPr/>
          <a:lstStyle/>
          <a:p>
            <a:pPr lvl="0" eaLnBrk="1" hangingPunct="1"/>
            <a:endParaRPr lang="zh-CN" altLang="en-US" dirty="0"/>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blipFill rotWithShape="0">
          <a:blip r:embed="rId2"/>
          <a:stretch>
            <a:fillRect/>
          </a:stretch>
        </a:blipFill>
        <a:effectLst/>
      </p:bgPr>
    </p:bg>
    <p:spTree>
      <p:nvGrpSpPr>
        <p:cNvPr id="1" name=""/>
        <p:cNvGrpSpPr/>
        <p:nvPr/>
      </p:nvGrpSpPr>
      <p:grpSpPr/>
      <p:sp>
        <p:nvSpPr>
          <p:cNvPr id="3074" name="标题占位符 1"/>
          <p:cNvSpPr>
            <a:spLocks noGrp="1"/>
          </p:cNvSpPr>
          <p:nvPr>
            <p:ph type="ctrTitle"/>
          </p:nvPr>
        </p:nvSpPr>
        <p:spPr>
          <a:xfrm>
            <a:off x="3203575" y="2422525"/>
            <a:ext cx="5253038" cy="1222375"/>
          </a:xfrm>
          <a:prstGeom prst="rect">
            <a:avLst/>
          </a:prstGeom>
          <a:noFill/>
          <a:ln w="9525">
            <a:noFill/>
          </a:ln>
        </p:spPr>
        <p:txBody>
          <a:bodyPr anchor="ctr"/>
          <a:lstStyle>
            <a:lvl1pPr lvl="0" algn="r">
              <a:defRPr sz="3600"/>
            </a:lvl1pPr>
          </a:lstStyle>
          <a:p>
            <a:pPr lvl="0"/>
            <a:r>
              <a:rPr lang="zh-CN" altLang="en-US"/>
              <a:t>单击此处编辑母版标题样式</a:t>
            </a:r>
            <a:endParaRPr lang="zh-CN" altLang="en-US"/>
          </a:p>
        </p:txBody>
      </p:sp>
      <p:sp>
        <p:nvSpPr>
          <p:cNvPr id="3075" name="文本占位符 2"/>
          <p:cNvSpPr>
            <a:spLocks noGrp="1"/>
          </p:cNvSpPr>
          <p:nvPr>
            <p:ph type="subTitle" idx="1"/>
          </p:nvPr>
        </p:nvSpPr>
        <p:spPr>
          <a:xfrm>
            <a:off x="3203575" y="3789363"/>
            <a:ext cx="5248275" cy="1055687"/>
          </a:xfrm>
          <a:prstGeom prst="rect">
            <a:avLst/>
          </a:prstGeom>
          <a:noFill/>
          <a:ln w="9525">
            <a:noFill/>
          </a:ln>
        </p:spPr>
        <p:txBody>
          <a:bodyPr anchor="t"/>
          <a:lstStyle>
            <a:lvl1pPr marL="0" lvl="0" indent="0" algn="r">
              <a:buNone/>
              <a:defRPr sz="1800"/>
            </a:lvl1pPr>
            <a:lvl2pPr marL="457200" lvl="1" indent="0" algn="ctr">
              <a:buNone/>
              <a:defRPr sz="2400"/>
            </a:lvl2pPr>
            <a:lvl3pPr marL="914400" lvl="2" indent="0" algn="ctr">
              <a:buNone/>
              <a:defRPr sz="2400"/>
            </a:lvl3pPr>
            <a:lvl4pPr marL="1371600" lvl="3" indent="0" algn="ctr">
              <a:buNone/>
              <a:defRPr sz="2400"/>
            </a:lvl4pPr>
            <a:lvl5pPr marL="1828800" lvl="4" indent="0" algn="ctr">
              <a:buNone/>
              <a:defRPr sz="2400"/>
            </a:lvl5pPr>
          </a:lstStyle>
          <a:p>
            <a:pPr lvl="0"/>
            <a:r>
              <a:rPr lang="zh-CN" altLang="en-US"/>
              <a:t>单击此处编辑母版副标题样式</a:t>
            </a:r>
            <a:endParaRPr lang="zh-CN" altLang="en-US"/>
          </a:p>
        </p:txBody>
      </p:sp>
      <p:sp>
        <p:nvSpPr>
          <p:cNvPr id="3076" name="日期占位符 3"/>
          <p:cNvSpPr>
            <a:spLocks noGrp="1"/>
          </p:cNvSpPr>
          <p:nvPr>
            <p:ph type="dt" sz="half" idx="2"/>
          </p:nvPr>
        </p:nvSpPr>
        <p:spPr>
          <a:xfrm>
            <a:off x="457200" y="6245225"/>
            <a:ext cx="2133600" cy="476250"/>
          </a:xfrm>
          <a:prstGeom prst="rect">
            <a:avLst/>
          </a:prstGeom>
          <a:noFill/>
          <a:ln w="9525">
            <a:noFill/>
          </a:ln>
        </p:spPr>
        <p:txBody>
          <a:bodyPr anchor="ctr"/>
          <a:p>
            <a:endParaRPr lang="zh-CN" altLang="en-US"/>
          </a:p>
        </p:txBody>
      </p:sp>
      <p:sp>
        <p:nvSpPr>
          <p:cNvPr id="3077" name="页脚占位符 4"/>
          <p:cNvSpPr>
            <a:spLocks noGrp="1"/>
          </p:cNvSpPr>
          <p:nvPr>
            <p:ph type="ftr" sz="quarter" idx="3"/>
          </p:nvPr>
        </p:nvSpPr>
        <p:spPr>
          <a:xfrm>
            <a:off x="3124200" y="6245225"/>
            <a:ext cx="2895600" cy="476250"/>
          </a:xfrm>
          <a:prstGeom prst="rect">
            <a:avLst/>
          </a:prstGeom>
          <a:noFill/>
          <a:ln w="9525">
            <a:noFill/>
          </a:ln>
        </p:spPr>
        <p:txBody>
          <a:bodyPr anchor="ctr"/>
          <a:p/>
        </p:txBody>
      </p:sp>
      <p:sp>
        <p:nvSpPr>
          <p:cNvPr id="3078" name="灯片编号占位符 5"/>
          <p:cNvSpPr>
            <a:spLocks noGrp="1"/>
          </p:cNvSpPr>
          <p:nvPr>
            <p:ph type="sldNum" sz="quarter" idx="4"/>
          </p:nvPr>
        </p:nvSpPr>
        <p:spPr>
          <a:xfrm>
            <a:off x="6553200" y="6245225"/>
            <a:ext cx="2133600" cy="476250"/>
          </a:xfrm>
          <a:prstGeom prst="rect">
            <a:avLst/>
          </a:prstGeom>
          <a:noFill/>
          <a:ln w="9525">
            <a:noFill/>
          </a:ln>
        </p:spPr>
        <p:txBody>
          <a:bodyPr anchor="ctr"/>
          <a:p>
            <a:fld id="{9A0DB2DC-4C9A-4742-B13C-FB6460FD3503}" type="slidenum">
              <a:rPr lang="zh-CN"/>
            </a:fld>
            <a:endParaRPr lang="zh-CN"/>
          </a:p>
        </p:txBody>
      </p:sp>
      <p:pic>
        <p:nvPicPr>
          <p:cNvPr id="3079" name="图片 3078" descr="tz0"/>
          <p:cNvPicPr>
            <a:picLocks noChangeAspect="1"/>
          </p:cNvPicPr>
          <p:nvPr userDrawn="1"/>
        </p:nvPicPr>
        <p:blipFill>
          <a:blip r:embed="rId3"/>
          <a:stretch>
            <a:fillRect/>
          </a:stretch>
        </p:blipFill>
        <p:spPr>
          <a:xfrm>
            <a:off x="6516688" y="0"/>
            <a:ext cx="2627312" cy="588963"/>
          </a:xfrm>
          <a:prstGeom prst="rect">
            <a:avLst/>
          </a:prstGeom>
          <a:noFill/>
          <a:ln w="9525">
            <a:noFill/>
          </a:ln>
        </p:spPr>
      </p:pic>
    </p:spTree>
  </p:cSld>
  <p:clrMapOvr>
    <a:masterClrMapping/>
  </p:clrMapOvr>
  <p:transition spd="med">
    <p:fade/>
  </p:transition>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p>
        </p:txBody>
      </p:sp>
      <p:sp>
        <p:nvSpPr>
          <p:cNvPr id="5" name="页脚占位符 4"/>
          <p:cNvSpPr>
            <a:spLocks noGrp="1"/>
          </p:cNvSpPr>
          <p:nvPr>
            <p:ph type="ftr" sz="quarter" idx="11"/>
          </p:nvPr>
        </p:nvSpPr>
        <p:spPr/>
        <p:txBody>
          <a:bodyPr/>
          <a:lstStyle/>
          <a:p>
            <a:pPr lvl="0"/>
          </a:p>
        </p:txBody>
      </p:sp>
      <p:sp>
        <p:nvSpPr>
          <p:cNvPr id="6" name="灯片编号占位符 5"/>
          <p:cNvSpPr>
            <a:spLocks noGrp="1"/>
          </p:cNvSpPr>
          <p:nvPr>
            <p:ph type="sldNum" sz="quarter" idx="12"/>
          </p:nvPr>
        </p:nvSpPr>
        <p:spPr/>
        <p:txBody>
          <a:bodyPr/>
          <a:lstStyle/>
          <a:p>
            <a:pPr lvl="0"/>
            <a:fld id="{9A0DB2DC-4C9A-4742-B13C-FB6460FD3503}" type="slidenum">
              <a:rPr lang="zh-CN"/>
            </a:fld>
            <a:endParaRPr lang="zh-CN"/>
          </a:p>
        </p:txBody>
      </p:sp>
    </p:spTree>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a:endParaRPr lang="zh-CN" altLang="en-US"/>
          </a:p>
        </p:txBody>
      </p:sp>
      <p:sp>
        <p:nvSpPr>
          <p:cNvPr id="5" name="页脚占位符 4"/>
          <p:cNvSpPr>
            <a:spLocks noGrp="1"/>
          </p:cNvSpPr>
          <p:nvPr>
            <p:ph type="ftr" sz="quarter" idx="11"/>
          </p:nvPr>
        </p:nvSpPr>
        <p:spPr/>
        <p:txBody>
          <a:bodyPr/>
          <a:lstStyle/>
          <a:p>
            <a:pPr lvl="0"/>
          </a:p>
        </p:txBody>
      </p:sp>
      <p:sp>
        <p:nvSpPr>
          <p:cNvPr id="6" name="灯片编号占位符 5"/>
          <p:cNvSpPr>
            <a:spLocks noGrp="1"/>
          </p:cNvSpPr>
          <p:nvPr>
            <p:ph type="sldNum" sz="quarter" idx="12"/>
          </p:nvPr>
        </p:nvSpPr>
        <p:spPr/>
        <p:txBody>
          <a:bodyPr/>
          <a:lstStyle/>
          <a:p>
            <a:pPr lvl="0"/>
            <a:fld id="{9A0DB2DC-4C9A-4742-B13C-FB6460FD3503}" type="slidenum">
              <a:rPr lang="zh-CN"/>
            </a:fld>
            <a:endParaRPr lang="zh-CN"/>
          </a:p>
        </p:txBody>
      </p:sp>
    </p:spTree>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2504"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54296" y="1600200"/>
            <a:ext cx="4032504"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endParaRPr lang="zh-CN" altLang="en-US"/>
          </a:p>
        </p:txBody>
      </p:sp>
      <p:sp>
        <p:nvSpPr>
          <p:cNvPr id="6" name="页脚占位符 5"/>
          <p:cNvSpPr>
            <a:spLocks noGrp="1"/>
          </p:cNvSpPr>
          <p:nvPr>
            <p:ph type="ftr" sz="quarter" idx="11"/>
          </p:nvPr>
        </p:nvSpPr>
        <p:spPr/>
        <p:txBody>
          <a:bodyPr/>
          <a:lstStyle/>
          <a:p>
            <a:pPr lvl="0"/>
          </a:p>
        </p:txBody>
      </p:sp>
      <p:sp>
        <p:nvSpPr>
          <p:cNvPr id="7" name="灯片编号占位符 6"/>
          <p:cNvSpPr>
            <a:spLocks noGrp="1"/>
          </p:cNvSpPr>
          <p:nvPr>
            <p:ph type="sldNum" sz="quarter" idx="12"/>
          </p:nvPr>
        </p:nvSpPr>
        <p:spPr/>
        <p:txBody>
          <a:bodyPr/>
          <a:lstStyle/>
          <a:p>
            <a:pPr lvl="0"/>
            <a:fld id="{9A0DB2DC-4C9A-4742-B13C-FB6460FD3503}" type="slidenum">
              <a:rPr lang="zh-CN"/>
            </a:fld>
            <a:endParaRPr lang="zh-CN"/>
          </a:p>
        </p:txBody>
      </p:sp>
    </p:spTree>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endParaRPr lang="zh-CN" altLang="en-US"/>
          </a:p>
        </p:txBody>
      </p:sp>
      <p:sp>
        <p:nvSpPr>
          <p:cNvPr id="8" name="页脚占位符 7"/>
          <p:cNvSpPr>
            <a:spLocks noGrp="1"/>
          </p:cNvSpPr>
          <p:nvPr>
            <p:ph type="ftr" sz="quarter" idx="11"/>
          </p:nvPr>
        </p:nvSpPr>
        <p:spPr/>
        <p:txBody>
          <a:bodyPr/>
          <a:lstStyle/>
          <a:p>
            <a:pPr lvl="0"/>
          </a:p>
        </p:txBody>
      </p:sp>
      <p:sp>
        <p:nvSpPr>
          <p:cNvPr id="9" name="灯片编号占位符 8"/>
          <p:cNvSpPr>
            <a:spLocks noGrp="1"/>
          </p:cNvSpPr>
          <p:nvPr>
            <p:ph type="sldNum" sz="quarter" idx="12"/>
          </p:nvPr>
        </p:nvSpPr>
        <p:spPr/>
        <p:txBody>
          <a:bodyPr/>
          <a:lstStyle/>
          <a:p>
            <a:pPr lvl="0"/>
            <a:fld id="{9A0DB2DC-4C9A-4742-B13C-FB6460FD3503}" type="slidenum">
              <a:rPr lang="zh-CN"/>
            </a:fld>
            <a:endParaRPr lang="zh-CN"/>
          </a:p>
        </p:txBody>
      </p:sp>
    </p:spTree>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a:endParaRPr lang="zh-CN" altLang="en-US"/>
          </a:p>
        </p:txBody>
      </p:sp>
      <p:sp>
        <p:nvSpPr>
          <p:cNvPr id="4" name="页脚占位符 3"/>
          <p:cNvSpPr>
            <a:spLocks noGrp="1"/>
          </p:cNvSpPr>
          <p:nvPr>
            <p:ph type="ftr" sz="quarter" idx="11"/>
          </p:nvPr>
        </p:nvSpPr>
        <p:spPr/>
        <p:txBody>
          <a:bodyPr/>
          <a:lstStyle/>
          <a:p>
            <a:pPr lvl="0"/>
          </a:p>
        </p:txBody>
      </p:sp>
      <p:sp>
        <p:nvSpPr>
          <p:cNvPr id="5" name="灯片编号占位符 4"/>
          <p:cNvSpPr>
            <a:spLocks noGrp="1"/>
          </p:cNvSpPr>
          <p:nvPr>
            <p:ph type="sldNum" sz="quarter" idx="12"/>
          </p:nvPr>
        </p:nvSpPr>
        <p:spPr/>
        <p:txBody>
          <a:bodyPr/>
          <a:lstStyle/>
          <a:p>
            <a:pPr lvl="0"/>
            <a:fld id="{9A0DB2DC-4C9A-4742-B13C-FB6460FD3503}" type="slidenum">
              <a:rPr lang="zh-CN"/>
            </a:fld>
            <a:endParaRPr lang="zh-CN"/>
          </a:p>
        </p:txBody>
      </p:sp>
    </p:spTree>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eaLnBrk="1" hangingPunct="1"/>
            <a:fld id="{BB962C8B-B14F-4D97-AF65-F5344CB8AC3E}" type="datetime1">
              <a:rPr lang="zh-CN" altLang="en-US" dirty="0"/>
            </a:fld>
            <a:endParaRPr lang="zh-CN" altLang="en-US" dirty="0"/>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endParaRPr lang="zh-CN" altLang="en-US"/>
          </a:p>
        </p:txBody>
      </p:sp>
      <p:sp>
        <p:nvSpPr>
          <p:cNvPr id="3" name="页脚占位符 2"/>
          <p:cNvSpPr>
            <a:spLocks noGrp="1"/>
          </p:cNvSpPr>
          <p:nvPr>
            <p:ph type="ftr" sz="quarter" idx="11"/>
          </p:nvPr>
        </p:nvSpPr>
        <p:spPr/>
        <p:txBody>
          <a:bodyPr/>
          <a:lstStyle/>
          <a:p>
            <a:pPr lvl="0"/>
          </a:p>
        </p:txBody>
      </p:sp>
      <p:sp>
        <p:nvSpPr>
          <p:cNvPr id="4" name="灯片编号占位符 3"/>
          <p:cNvSpPr>
            <a:spLocks noGrp="1"/>
          </p:cNvSpPr>
          <p:nvPr>
            <p:ph type="sldNum" sz="quarter" idx="12"/>
          </p:nvPr>
        </p:nvSpPr>
        <p:spPr/>
        <p:txBody>
          <a:bodyPr/>
          <a:lstStyle/>
          <a:p>
            <a:pPr lvl="0"/>
            <a:fld id="{9A0DB2DC-4C9A-4742-B13C-FB6460FD3503}" type="slidenum">
              <a:rPr lang="zh-CN"/>
            </a:fld>
            <a:endParaRPr lang="zh-CN"/>
          </a:p>
        </p:txBody>
      </p:sp>
    </p:spTree>
  </p:cSld>
  <p:clrMapOvr>
    <a:masterClrMapping/>
  </p:clrMapOvr>
  <p:transition spd="med">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a:p>
        </p:txBody>
      </p:sp>
      <p:sp>
        <p:nvSpPr>
          <p:cNvPr id="6" name="页脚占位符 5"/>
          <p:cNvSpPr>
            <a:spLocks noGrp="1"/>
          </p:cNvSpPr>
          <p:nvPr>
            <p:ph type="ftr" sz="quarter" idx="11"/>
          </p:nvPr>
        </p:nvSpPr>
        <p:spPr/>
        <p:txBody>
          <a:bodyPr/>
          <a:lstStyle/>
          <a:p>
            <a:pPr lvl="0"/>
          </a:p>
        </p:txBody>
      </p:sp>
      <p:sp>
        <p:nvSpPr>
          <p:cNvPr id="7" name="灯片编号占位符 6"/>
          <p:cNvSpPr>
            <a:spLocks noGrp="1"/>
          </p:cNvSpPr>
          <p:nvPr>
            <p:ph type="sldNum" sz="quarter" idx="12"/>
          </p:nvPr>
        </p:nvSpPr>
        <p:spPr/>
        <p:txBody>
          <a:bodyPr/>
          <a:lstStyle/>
          <a:p>
            <a:pPr lvl="0"/>
            <a:fld id="{9A0DB2DC-4C9A-4742-B13C-FB6460FD3503}" type="slidenum">
              <a:rPr lang="zh-CN"/>
            </a:fld>
            <a:endParaRPr lang="zh-CN"/>
          </a:p>
        </p:txBody>
      </p:sp>
    </p:spTree>
  </p:cSld>
  <p:clrMapOvr>
    <a:masterClrMapping/>
  </p:clrMapOvr>
  <p:transition spd="med">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a:p>
        </p:txBody>
      </p:sp>
      <p:sp>
        <p:nvSpPr>
          <p:cNvPr id="6" name="页脚占位符 5"/>
          <p:cNvSpPr>
            <a:spLocks noGrp="1"/>
          </p:cNvSpPr>
          <p:nvPr>
            <p:ph type="ftr" sz="quarter" idx="11"/>
          </p:nvPr>
        </p:nvSpPr>
        <p:spPr/>
        <p:txBody>
          <a:bodyPr/>
          <a:lstStyle/>
          <a:p>
            <a:pPr lvl="0"/>
          </a:p>
        </p:txBody>
      </p:sp>
      <p:sp>
        <p:nvSpPr>
          <p:cNvPr id="7" name="灯片编号占位符 6"/>
          <p:cNvSpPr>
            <a:spLocks noGrp="1"/>
          </p:cNvSpPr>
          <p:nvPr>
            <p:ph type="sldNum" sz="quarter" idx="12"/>
          </p:nvPr>
        </p:nvSpPr>
        <p:spPr/>
        <p:txBody>
          <a:bodyPr/>
          <a:lstStyle/>
          <a:p>
            <a:pPr lvl="0"/>
            <a:fld id="{9A0DB2DC-4C9A-4742-B13C-FB6460FD3503}" type="slidenum">
              <a:rPr lang="zh-CN"/>
            </a:fld>
            <a:endParaRPr lang="zh-CN"/>
          </a:p>
        </p:txBody>
      </p:sp>
    </p:spTree>
  </p:cSld>
  <p:clrMapOvr>
    <a:masterClrMapping/>
  </p:clrMapOvr>
  <p:transition spd="med">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p>
        </p:txBody>
      </p:sp>
      <p:sp>
        <p:nvSpPr>
          <p:cNvPr id="5" name="页脚占位符 4"/>
          <p:cNvSpPr>
            <a:spLocks noGrp="1"/>
          </p:cNvSpPr>
          <p:nvPr>
            <p:ph type="ftr" sz="quarter" idx="11"/>
          </p:nvPr>
        </p:nvSpPr>
        <p:spPr/>
        <p:txBody>
          <a:bodyPr/>
          <a:lstStyle/>
          <a:p>
            <a:pPr lvl="0"/>
          </a:p>
        </p:txBody>
      </p:sp>
      <p:sp>
        <p:nvSpPr>
          <p:cNvPr id="6" name="灯片编号占位符 5"/>
          <p:cNvSpPr>
            <a:spLocks noGrp="1"/>
          </p:cNvSpPr>
          <p:nvPr>
            <p:ph type="sldNum" sz="quarter" idx="12"/>
          </p:nvPr>
        </p:nvSpPr>
        <p:spPr/>
        <p:txBody>
          <a:bodyPr/>
          <a:lstStyle/>
          <a:p>
            <a:pPr lvl="0"/>
            <a:fld id="{9A0DB2DC-4C9A-4742-B13C-FB6460FD3503}" type="slidenum">
              <a:rPr lang="zh-CN"/>
            </a:fld>
            <a:endParaRPr lang="zh-CN"/>
          </a:p>
        </p:txBody>
      </p:sp>
    </p:spTree>
  </p:cSld>
  <p:clrMapOvr>
    <a:masterClrMapping/>
  </p:clrMapOvr>
  <p:transition spd="med">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p>
        </p:txBody>
      </p:sp>
      <p:sp>
        <p:nvSpPr>
          <p:cNvPr id="5" name="页脚占位符 4"/>
          <p:cNvSpPr>
            <a:spLocks noGrp="1"/>
          </p:cNvSpPr>
          <p:nvPr>
            <p:ph type="ftr" sz="quarter" idx="11"/>
          </p:nvPr>
        </p:nvSpPr>
        <p:spPr/>
        <p:txBody>
          <a:bodyPr/>
          <a:lstStyle/>
          <a:p>
            <a:pPr lvl="0"/>
          </a:p>
        </p:txBody>
      </p:sp>
      <p:sp>
        <p:nvSpPr>
          <p:cNvPr id="6" name="灯片编号占位符 5"/>
          <p:cNvSpPr>
            <a:spLocks noGrp="1"/>
          </p:cNvSpPr>
          <p:nvPr>
            <p:ph type="sldNum" sz="quarter" idx="12"/>
          </p:nvPr>
        </p:nvSpPr>
        <p:spPr/>
        <p:txBody>
          <a:bodyPr/>
          <a:lstStyle/>
          <a:p>
            <a:pPr lvl="0"/>
            <a:fld id="{9A0DB2DC-4C9A-4742-B13C-FB6460FD3503}" type="slidenum">
              <a:rPr lang="zh-CN"/>
            </a:fld>
            <a:endParaRPr lang="zh-CN"/>
          </a:p>
        </p:txBody>
      </p:sp>
    </p:spTree>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eaLnBrk="1" hangingPunct="1"/>
            <a:endParaRPr lang="zh-CN" altLang="en-US" dirty="0"/>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2504"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54296" y="1600200"/>
            <a:ext cx="4032504"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eaLnBrk="1" hangingPunct="1"/>
            <a:endParaRPr lang="zh-CN" altLang="en-US" dirty="0"/>
          </a:p>
        </p:txBody>
      </p:sp>
      <p:sp>
        <p:nvSpPr>
          <p:cNvPr id="6" name="页脚占位符 5"/>
          <p:cNvSpPr>
            <a:spLocks noGrp="1"/>
          </p:cNvSpPr>
          <p:nvPr>
            <p:ph type="ftr" sz="quarter" idx="11"/>
          </p:nvPr>
        </p:nvSpPr>
        <p:spPr/>
        <p:txBody>
          <a:bodyPr/>
          <a:lstStyle/>
          <a:p>
            <a:pPr lvl="0" eaLnBrk="1" hangingPunct="1"/>
            <a:endParaRPr lang="zh-CN" altLang="en-US" dirty="0"/>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eaLnBrk="1" hangingPunct="1"/>
            <a:endParaRPr lang="zh-CN" altLang="en-US" dirty="0"/>
          </a:p>
        </p:txBody>
      </p:sp>
      <p:sp>
        <p:nvSpPr>
          <p:cNvPr id="8" name="页脚占位符 7"/>
          <p:cNvSpPr>
            <a:spLocks noGrp="1"/>
          </p:cNvSpPr>
          <p:nvPr>
            <p:ph type="ftr" sz="quarter" idx="11"/>
          </p:nvPr>
        </p:nvSpPr>
        <p:spPr/>
        <p:txBody>
          <a:bodyPr/>
          <a:lstStyle/>
          <a:p>
            <a:pPr lvl="0" eaLnBrk="1" hangingPunct="1"/>
            <a:endParaRPr lang="zh-CN" altLang="en-US" dirty="0"/>
          </a:p>
        </p:txBody>
      </p:sp>
      <p:sp>
        <p:nvSpPr>
          <p:cNvPr id="9" name="灯片编号占位符 8"/>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eaLnBrk="1" hangingPunct="1"/>
            <a:endParaRPr lang="zh-CN" altLang="en-US" dirty="0"/>
          </a:p>
        </p:txBody>
      </p:sp>
      <p:sp>
        <p:nvSpPr>
          <p:cNvPr id="4" name="页脚占位符 3"/>
          <p:cNvSpPr>
            <a:spLocks noGrp="1"/>
          </p:cNvSpPr>
          <p:nvPr>
            <p:ph type="ftr" sz="quarter" idx="11"/>
          </p:nvPr>
        </p:nvSpPr>
        <p:spPr/>
        <p:txBody>
          <a:bodyPr/>
          <a:lstStyle/>
          <a:p>
            <a:pPr lvl="0" eaLnBrk="1" hangingPunct="1"/>
            <a:endParaRPr lang="zh-CN" altLang="en-US" dirty="0"/>
          </a:p>
        </p:txBody>
      </p:sp>
      <p:sp>
        <p:nvSpPr>
          <p:cNvPr id="5" name="灯片编号占位符 4"/>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eaLnBrk="1" hangingPunct="1"/>
            <a:endParaRPr lang="zh-CN" altLang="en-US" dirty="0"/>
          </a:p>
        </p:txBody>
      </p:sp>
      <p:sp>
        <p:nvSpPr>
          <p:cNvPr id="3" name="页脚占位符 2"/>
          <p:cNvSpPr>
            <a:spLocks noGrp="1"/>
          </p:cNvSpPr>
          <p:nvPr>
            <p:ph type="ftr" sz="quarter" idx="11"/>
          </p:nvPr>
        </p:nvSpPr>
        <p:spPr/>
        <p:txBody>
          <a:bodyPr/>
          <a:lstStyle/>
          <a:p>
            <a:pPr lvl="0" eaLnBrk="1" hangingPunct="1"/>
            <a:endParaRPr lang="zh-CN" altLang="en-US" dirty="0"/>
          </a:p>
        </p:txBody>
      </p:sp>
      <p:sp>
        <p:nvSpPr>
          <p:cNvPr id="4" name="灯片编号占位符 3"/>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eaLnBrk="1" hangingPunct="1"/>
            <a:endParaRPr lang="zh-CN" altLang="en-US" dirty="0"/>
          </a:p>
        </p:txBody>
      </p:sp>
      <p:sp>
        <p:nvSpPr>
          <p:cNvPr id="6" name="页脚占位符 5"/>
          <p:cNvSpPr>
            <a:spLocks noGrp="1"/>
          </p:cNvSpPr>
          <p:nvPr>
            <p:ph type="ftr" sz="quarter" idx="11"/>
          </p:nvPr>
        </p:nvSpPr>
        <p:spPr/>
        <p:txBody>
          <a:bodyPr/>
          <a:lstStyle/>
          <a:p>
            <a:pPr lvl="0" eaLnBrk="1" hangingPunct="1"/>
            <a:endParaRPr lang="zh-CN" altLang="en-US" dirty="0"/>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eaLnBrk="1" hangingPunct="1"/>
            <a:endParaRPr lang="zh-CN" altLang="en-US" dirty="0"/>
          </a:p>
        </p:txBody>
      </p:sp>
      <p:sp>
        <p:nvSpPr>
          <p:cNvPr id="6" name="页脚占位符 5"/>
          <p:cNvSpPr>
            <a:spLocks noGrp="1"/>
          </p:cNvSpPr>
          <p:nvPr>
            <p:ph type="ftr" sz="quarter" idx="11"/>
          </p:nvPr>
        </p:nvSpPr>
        <p:spPr/>
        <p:txBody>
          <a:bodyPr/>
          <a:lstStyle/>
          <a:p>
            <a:pPr lvl="0" eaLnBrk="1" hangingPunct="1"/>
            <a:endParaRPr lang="zh-CN" altLang="en-US" dirty="0"/>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1.jpe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2.xml"/><Relationship Id="rId8" Type="http://schemas.openxmlformats.org/officeDocument/2006/relationships/slideLayout" Target="../slideLayouts/slideLayout21.xml"/><Relationship Id="rId7" Type="http://schemas.openxmlformats.org/officeDocument/2006/relationships/slideLayout" Target="../slideLayouts/slideLayout20.xml"/><Relationship Id="rId6" Type="http://schemas.openxmlformats.org/officeDocument/2006/relationships/slideLayout" Target="../slideLayouts/slideLayout19.xml"/><Relationship Id="rId5" Type="http://schemas.openxmlformats.org/officeDocument/2006/relationships/slideLayout" Target="../slideLayouts/slideLayout18.xml"/><Relationship Id="rId4" Type="http://schemas.openxmlformats.org/officeDocument/2006/relationships/slideLayout" Target="../slideLayouts/slideLayout17.xml"/><Relationship Id="rId3" Type="http://schemas.openxmlformats.org/officeDocument/2006/relationships/slideLayout" Target="../slideLayouts/slideLayout16.xml"/><Relationship Id="rId2" Type="http://schemas.openxmlformats.org/officeDocument/2006/relationships/slideLayout" Target="../slideLayouts/slideLayout15.xml"/><Relationship Id="rId14" Type="http://schemas.openxmlformats.org/officeDocument/2006/relationships/theme" Target="../theme/theme2.xml"/><Relationship Id="rId13" Type="http://schemas.openxmlformats.org/officeDocument/2006/relationships/image" Target="../media/image1.jpeg"/><Relationship Id="rId12" Type="http://schemas.openxmlformats.org/officeDocument/2006/relationships/image" Target="../media/image3.jpeg"/><Relationship Id="rId11" Type="http://schemas.openxmlformats.org/officeDocument/2006/relationships/slideLayout" Target="../slideLayouts/slideLayout24.xml"/><Relationship Id="rId10" Type="http://schemas.openxmlformats.org/officeDocument/2006/relationships/slideLayout" Target="../slideLayouts/slideLayout23.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Rectangle 2"/>
          <p:cNvSpPr>
            <a:spLocks noGrp="1"/>
          </p:cNvSpPr>
          <p:nvPr>
            <p:ph type="title"/>
          </p:nvPr>
        </p:nvSpPr>
        <p:spPr>
          <a:xfrm>
            <a:off x="457200" y="274638"/>
            <a:ext cx="8229600" cy="1143000"/>
          </a:xfrm>
          <a:prstGeom prst="rect">
            <a:avLst/>
          </a:prstGeom>
          <a:noFill/>
          <a:ln w="9525">
            <a:noFill/>
          </a:ln>
        </p:spPr>
        <p:txBody>
          <a:bodyPr anchor="ctr"/>
          <a:p>
            <a:pPr lvl="0"/>
            <a:r>
              <a:rPr lang="zh-CN" altLang="en-US"/>
              <a:t>单击此处编辑母版标题样式</a:t>
            </a:r>
            <a:endParaRPr lang="zh-CN" altLang="en-US"/>
          </a:p>
        </p:txBody>
      </p:sp>
      <p:sp>
        <p:nvSpPr>
          <p:cNvPr id="1027" name="Rectangle 3"/>
          <p:cNvSpPr>
            <a:spLocks noGrp="1"/>
          </p:cNvSpPr>
          <p:nvPr>
            <p:ph type="body" idx="1"/>
          </p:nvPr>
        </p:nvSpPr>
        <p:spPr>
          <a:xfrm>
            <a:off x="457200" y="1600200"/>
            <a:ext cx="8229600" cy="4525963"/>
          </a:xfrm>
          <a:prstGeom prst="rect">
            <a:avLst/>
          </a:prstGeom>
          <a:noFill/>
          <a:ln w="9525">
            <a:noFill/>
          </a:ln>
        </p:spPr>
        <p:txBody>
          <a:bodyPr/>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28" name="Rectangle 4"/>
          <p:cNvSpPr>
            <a:spLocks noGrp="1"/>
          </p:cNvSpPr>
          <p:nvPr>
            <p:ph type="dt" sz="half" idx="2"/>
          </p:nvPr>
        </p:nvSpPr>
        <p:spPr>
          <a:xfrm>
            <a:off x="457200" y="6245225"/>
            <a:ext cx="2133600" cy="476250"/>
          </a:xfrm>
          <a:prstGeom prst="rect">
            <a:avLst/>
          </a:prstGeom>
          <a:noFill/>
          <a:ln w="9525">
            <a:noFill/>
          </a:ln>
        </p:spPr>
        <p:txBody>
          <a:bodyPr/>
          <a:lstStyle>
            <a:lvl1pPr>
              <a:defRPr sz="1400"/>
            </a:lvl1pPr>
          </a:lstStyle>
          <a:p>
            <a:pPr lvl="0" eaLnBrk="1" hangingPunct="1"/>
            <a:fld id="{BB962C8B-B14F-4D97-AF65-F5344CB8AC3E}" type="datetime1">
              <a:rPr lang="zh-CN" altLang="en-US" dirty="0"/>
            </a:fld>
            <a:endParaRPr lang="zh-CN" altLang="en-US" dirty="0"/>
          </a:p>
        </p:txBody>
      </p:sp>
      <p:sp>
        <p:nvSpPr>
          <p:cNvPr id="1029" name="Rectangle 5"/>
          <p:cNvSpPr>
            <a:spLocks noGrp="1"/>
          </p:cNvSpPr>
          <p:nvPr>
            <p:ph type="ftr" sz="quarter" idx="3"/>
          </p:nvPr>
        </p:nvSpPr>
        <p:spPr>
          <a:xfrm>
            <a:off x="3124200" y="6245225"/>
            <a:ext cx="2895600" cy="476250"/>
          </a:xfrm>
          <a:prstGeom prst="rect">
            <a:avLst/>
          </a:prstGeom>
          <a:noFill/>
          <a:ln w="9525">
            <a:noFill/>
          </a:ln>
        </p:spPr>
        <p:txBody>
          <a:bodyPr/>
          <a:lstStyle>
            <a:lvl1pPr algn="ctr">
              <a:defRPr sz="1400"/>
            </a:lvl1pPr>
          </a:lstStyle>
          <a:p>
            <a:pPr lvl="0" eaLnBrk="1" hangingPunct="1"/>
            <a:endParaRPr lang="zh-CN" altLang="en-US" dirty="0"/>
          </a:p>
        </p:txBody>
      </p:sp>
      <p:sp>
        <p:nvSpPr>
          <p:cNvPr id="1030" name="Rectangle 6"/>
          <p:cNvSpPr>
            <a:spLocks noGrp="1"/>
          </p:cNvSpPr>
          <p:nvPr>
            <p:ph type="sldNum" sz="quarter" idx="4"/>
          </p:nvPr>
        </p:nvSpPr>
        <p:spPr>
          <a:xfrm>
            <a:off x="6553200" y="6245225"/>
            <a:ext cx="2133600" cy="476250"/>
          </a:xfrm>
          <a:prstGeom prst="rect">
            <a:avLst/>
          </a:prstGeom>
          <a:noFill/>
          <a:ln w="9525">
            <a:noFill/>
          </a:ln>
        </p:spPr>
        <p:txBody>
          <a:bodyPr/>
          <a:lstStyle>
            <a:lvl1pPr algn="r">
              <a:defRPr sz="1400"/>
            </a:lvl1pPr>
          </a:lstStyle>
          <a:p>
            <a:pPr lvl="0" eaLnBrk="1" hangingPunct="1"/>
            <a:fld id="{9A0DB2DC-4C9A-4742-B13C-FB6460FD3503}" type="slidenum">
              <a:rPr lang="zh-CN" altLang="en-US" dirty="0"/>
            </a:fld>
            <a:endParaRPr lang="zh-CN" altLang="en-US" dirty="0"/>
          </a:p>
        </p:txBody>
      </p:sp>
      <p:pic>
        <p:nvPicPr>
          <p:cNvPr id="1031" name="图片 1030" descr="tz0"/>
          <p:cNvPicPr>
            <a:picLocks noChangeAspect="1"/>
          </p:cNvPicPr>
          <p:nvPr userDrawn="1"/>
        </p:nvPicPr>
        <p:blipFill>
          <a:blip r:embed="rId14"/>
          <a:stretch>
            <a:fillRect/>
          </a:stretch>
        </p:blipFill>
        <p:spPr>
          <a:xfrm>
            <a:off x="6516688" y="0"/>
            <a:ext cx="2627312" cy="588963"/>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lvl1pPr marL="0" lvl="0" indent="0" algn="l" defTabSz="914400" eaLnBrk="1" fontAlgn="base" latinLnBrk="0" hangingPunct="1">
        <a:lnSpc>
          <a:spcPct val="100000"/>
        </a:lnSpc>
        <a:spcBef>
          <a:spcPct val="0"/>
        </a:spcBef>
        <a:spcAft>
          <a:spcPct val="0"/>
        </a:spcAft>
        <a:buSzPct val="100000"/>
        <a:buFont typeface="Wingdings" panose="05000000000000000000" pitchFamily="2" charset="2"/>
        <a:buChar char="l"/>
        <a:defRPr sz="4400" b="1" u="none" kern="1200" baseline="0">
          <a:solidFill>
            <a:srgbClr val="FF0066"/>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SzPct val="100000"/>
        <a:buFont typeface="Wingdings" panose="05000000000000000000" pitchFamily="2" charset="2"/>
        <a:buChar char="n"/>
        <a:defRPr sz="3200" b="1" u="none" kern="1200" baseline="0">
          <a:solidFill>
            <a:srgbClr val="2D2DFF"/>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SzPct val="100000"/>
        <a:buFont typeface="Wingdings" panose="05000000000000000000" pitchFamily="2" charset="2"/>
        <a:buChar char="v"/>
        <a:defRPr sz="2800" b="1" u="none" kern="1200" baseline="0">
          <a:solidFill>
            <a:schemeClr val="tx1"/>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Font typeface="Arial" panose="020B0604020202020204" pitchFamily="34" charset="0"/>
        <a:buChar char="•"/>
        <a:defRPr sz="2400" b="1" u="none" kern="1200" baseline="0">
          <a:solidFill>
            <a:schemeClr val="tx1"/>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Font typeface="Arial" panose="020B0604020202020204" pitchFamily="34" charset="0"/>
        <a:buChar char="–"/>
        <a:defRPr sz="2000" b="1" u="none" kern="1200" baseline="0">
          <a:solidFill>
            <a:schemeClr val="tx1"/>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Font typeface="Arial" panose="020B0604020202020204" pitchFamily="34" charset="0"/>
        <a:buChar char="»"/>
        <a:defRPr sz="2000" b="1"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Font typeface="Arial" panose="020B0604020202020204" pitchFamily="34" charset="0"/>
        <a:buChar char="»"/>
        <a:defRPr sz="2000" b="1"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Font typeface="Arial" panose="020B0604020202020204" pitchFamily="34" charset="0"/>
        <a:buChar char="»"/>
        <a:defRPr sz="2000" b="1"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Font typeface="Arial" panose="020B0604020202020204" pitchFamily="34" charset="0"/>
        <a:buChar char="»"/>
        <a:defRPr sz="2000" b="1"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Font typeface="Arial" panose="020B0604020202020204" pitchFamily="34" charset="0"/>
        <a:buChar char="»"/>
        <a:defRPr sz="2000" b="1" u="none" kern="1200" baseline="0">
          <a:solidFill>
            <a:schemeClr val="tx1"/>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sp>
        <p:nvSpPr>
          <p:cNvPr id="2050" name="标题占位符 1"/>
          <p:cNvSpPr>
            <a:spLocks noGrp="1"/>
          </p:cNvSpPr>
          <p:nvPr>
            <p:ph type="title"/>
          </p:nvPr>
        </p:nvSpPr>
        <p:spPr>
          <a:xfrm>
            <a:off x="457200" y="274638"/>
            <a:ext cx="8229600" cy="1143000"/>
          </a:xfrm>
          <a:prstGeom prst="rect">
            <a:avLst/>
          </a:prstGeom>
          <a:noFill/>
          <a:ln w="9525">
            <a:noFill/>
          </a:ln>
        </p:spPr>
        <p:txBody>
          <a:bodyPr anchor="ctr"/>
          <a:p>
            <a:pPr lvl="0"/>
            <a:r>
              <a:rPr lang="zh-CN" altLang="en-US"/>
              <a:t>单击此处编辑母版标题样式</a:t>
            </a:r>
            <a:endParaRPr lang="zh-CN" altLang="en-US"/>
          </a:p>
        </p:txBody>
      </p:sp>
      <p:sp>
        <p:nvSpPr>
          <p:cNvPr id="2051" name="文本占位符 2"/>
          <p:cNvSpPr>
            <a:spLocks noGrp="1"/>
          </p:cNvSpPr>
          <p:nvPr>
            <p:ph type="body" idx="1"/>
          </p:nvPr>
        </p:nvSpPr>
        <p:spPr>
          <a:xfrm>
            <a:off x="457200" y="1600200"/>
            <a:ext cx="8229600" cy="4525963"/>
          </a:xfrm>
          <a:prstGeom prst="rect">
            <a:avLst/>
          </a:prstGeom>
          <a:noFill/>
          <a:ln w="9525">
            <a:noFill/>
          </a:ln>
        </p:spPr>
        <p:txBody>
          <a:bodyPr/>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2052" name="日期占位符 3"/>
          <p:cNvSpPr>
            <a:spLocks noGrp="1"/>
          </p:cNvSpPr>
          <p:nvPr>
            <p:ph type="dt" sz="half" idx="2"/>
          </p:nvPr>
        </p:nvSpPr>
        <p:spPr>
          <a:xfrm>
            <a:off x="457200" y="6356350"/>
            <a:ext cx="2133600" cy="365125"/>
          </a:xfrm>
          <a:prstGeom prst="rect">
            <a:avLst/>
          </a:prstGeom>
          <a:noFill/>
          <a:ln w="9525">
            <a:noFill/>
          </a:ln>
        </p:spPr>
        <p:txBody>
          <a:bodyPr anchor="ctr"/>
          <a:lstStyle>
            <a:lvl1pPr>
              <a:defRPr sz="1200">
                <a:solidFill>
                  <a:srgbClr val="898989"/>
                </a:solidFill>
              </a:defRPr>
            </a:lvl1pPr>
          </a:lstStyle>
          <a:p>
            <a:pPr lvl="0"/>
            <a:endParaRPr lang="zh-CN" altLang="en-US"/>
          </a:p>
        </p:txBody>
      </p:sp>
      <p:sp>
        <p:nvSpPr>
          <p:cNvPr id="2053" name="页脚占位符 4"/>
          <p:cNvSpPr>
            <a:spLocks noGrp="1"/>
          </p:cNvSpPr>
          <p:nvPr>
            <p:ph type="ftr" sz="quarter" idx="3"/>
          </p:nvPr>
        </p:nvSpPr>
        <p:spPr>
          <a:xfrm>
            <a:off x="3124200" y="6356350"/>
            <a:ext cx="2895600" cy="365125"/>
          </a:xfrm>
          <a:prstGeom prst="rect">
            <a:avLst/>
          </a:prstGeom>
          <a:noFill/>
          <a:ln w="9525">
            <a:noFill/>
          </a:ln>
        </p:spPr>
        <p:txBody>
          <a:bodyPr anchor="ctr"/>
          <a:lstStyle>
            <a:lvl1pPr algn="ctr">
              <a:defRPr sz="1200">
                <a:solidFill>
                  <a:srgbClr val="898989"/>
                </a:solidFill>
              </a:defRPr>
            </a:lvl1pPr>
          </a:lstStyle>
          <a:p>
            <a:pPr lvl="0"/>
          </a:p>
        </p:txBody>
      </p:sp>
      <p:sp>
        <p:nvSpPr>
          <p:cNvPr id="2054" name="灯片编号占位符 5"/>
          <p:cNvSpPr>
            <a:spLocks noGrp="1"/>
          </p:cNvSpPr>
          <p:nvPr>
            <p:ph type="sldNum" sz="quarter" idx="4"/>
          </p:nvPr>
        </p:nvSpPr>
        <p:spPr>
          <a:xfrm>
            <a:off x="6553200" y="6356350"/>
            <a:ext cx="2133600" cy="365125"/>
          </a:xfrm>
          <a:prstGeom prst="rect">
            <a:avLst/>
          </a:prstGeom>
          <a:noFill/>
          <a:ln w="9525">
            <a:noFill/>
          </a:ln>
        </p:spPr>
        <p:txBody>
          <a:bodyPr anchor="ctr"/>
          <a:lstStyle>
            <a:lvl1pPr algn="r">
              <a:defRPr sz="1200">
                <a:solidFill>
                  <a:srgbClr val="898989"/>
                </a:solidFill>
              </a:defRPr>
            </a:lvl1pPr>
          </a:lstStyle>
          <a:p>
            <a:pPr lvl="0"/>
            <a:fld id="{9A0DB2DC-4C9A-4742-B13C-FB6460FD3503}" type="slidenum">
              <a:rPr lang="zh-CN"/>
            </a:fld>
            <a:endParaRPr lang="zh-CN"/>
          </a:p>
        </p:txBody>
      </p:sp>
      <p:pic>
        <p:nvPicPr>
          <p:cNvPr id="2055" name="图片 2054" descr="tz0"/>
          <p:cNvPicPr>
            <a:picLocks noChangeAspect="1"/>
          </p:cNvPicPr>
          <p:nvPr userDrawn="1"/>
        </p:nvPicPr>
        <p:blipFill>
          <a:blip r:embed="rId13"/>
          <a:stretch>
            <a:fillRect/>
          </a:stretch>
        </p:blipFill>
        <p:spPr>
          <a:xfrm>
            <a:off x="6516688" y="0"/>
            <a:ext cx="2627312" cy="588963"/>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ransition spd="med">
    <p:fade/>
  </p:transition>
  <p:hf sldNum="0" hdr="0" ftr="0" dt="0"/>
  <p:txStyles>
    <p:titleStyle>
      <a:lvl1pPr marL="0" lvl="0" indent="0" algn="l" defTabSz="914400" eaLnBrk="1" fontAlgn="base" latinLnBrk="0" hangingPunct="1">
        <a:lnSpc>
          <a:spcPct val="100000"/>
        </a:lnSpc>
        <a:spcBef>
          <a:spcPct val="0"/>
        </a:spcBef>
        <a:spcAft>
          <a:spcPct val="0"/>
        </a:spcAft>
        <a:buNone/>
        <a:defRPr sz="2400" b="1" u="none" kern="1200" baseline="0">
          <a:solidFill>
            <a:schemeClr val="bg1"/>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Font typeface="Arial" panose="020B0604020202020204" pitchFamily="34" charset="0"/>
        <a:buChar char="•"/>
        <a:defRPr sz="1800" u="none" kern="1200" baseline="0">
          <a:solidFill>
            <a:schemeClr val="bg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Font typeface="Arial" panose="020B0604020202020204" pitchFamily="34" charset="0"/>
        <a:buChar char="–"/>
        <a:defRPr sz="1600" u="none" kern="1200" baseline="0">
          <a:solidFill>
            <a:schemeClr val="bg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Font typeface="Arial" panose="020B0604020202020204" pitchFamily="34" charset="0"/>
        <a:buChar char="•"/>
        <a:defRPr sz="1400" u="none" kern="1200" baseline="0">
          <a:solidFill>
            <a:schemeClr val="bg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Font typeface="Arial" panose="020B0604020202020204" pitchFamily="34" charset="0"/>
        <a:buChar char="–"/>
        <a:defRPr sz="1200" u="none" kern="1200" baseline="0">
          <a:solidFill>
            <a:schemeClr val="bg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Font typeface="Arial" panose="020B0604020202020204" pitchFamily="34" charset="0"/>
        <a:buChar char="»"/>
        <a:defRPr sz="1200" u="none" kern="1200" baseline="0">
          <a:solidFill>
            <a:schemeClr val="bg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Font typeface="Arial" panose="020B0604020202020204" pitchFamily="34" charset="0"/>
        <a:buChar char="»"/>
        <a:defRPr sz="1200" u="none" kern="1200" baseline="0">
          <a:solidFill>
            <a:schemeClr val="bg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Font typeface="Arial" panose="020B0604020202020204" pitchFamily="34" charset="0"/>
        <a:buChar char="»"/>
        <a:defRPr sz="1200" u="none" kern="1200" baseline="0">
          <a:solidFill>
            <a:schemeClr val="bg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Font typeface="Arial" panose="020B0604020202020204" pitchFamily="34" charset="0"/>
        <a:buChar char="»"/>
        <a:defRPr sz="1200" u="none" kern="1200" baseline="0">
          <a:solidFill>
            <a:schemeClr val="bg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Font typeface="Arial" panose="020B0604020202020204" pitchFamily="34" charset="0"/>
        <a:buChar char="»"/>
        <a:defRPr sz="1200" u="none" kern="1200" baseline="0">
          <a:solidFill>
            <a:schemeClr val="bg1"/>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7.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9.jpe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11.emf"/><Relationship Id="rId1" Type="http://schemas.openxmlformats.org/officeDocument/2006/relationships/oleObject" Target="../embeddings/oleObject1.bin"/></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3.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4.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5.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6.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7.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emf"/></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jpe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jpe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jpe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jpe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jpe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jpeg"/></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jpeg"/></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jpe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29.emf"/><Relationship Id="rId1" Type="http://schemas.openxmlformats.org/officeDocument/2006/relationships/oleObject" Target="../embeddings/oleObject2.bin"/></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0.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31.png"/><Relationship Id="rId1" Type="http://schemas.openxmlformats.org/officeDocument/2006/relationships/oleObject" Target="../embeddings/oleObject3.bin"/></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2.xml"/><Relationship Id="rId2" Type="http://schemas.openxmlformats.org/officeDocument/2006/relationships/image" Target="../media/image32.emf"/><Relationship Id="rId1" Type="http://schemas.openxmlformats.org/officeDocument/2006/relationships/oleObject" Target="../embeddings/oleObject4.bin"/></Relationships>
</file>

<file path=ppt/slides/_rels/slide69.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2.xml"/><Relationship Id="rId2" Type="http://schemas.openxmlformats.org/officeDocument/2006/relationships/image" Target="../media/image33.emf"/><Relationship Id="rId1" Type="http://schemas.openxmlformats.org/officeDocument/2006/relationships/oleObject" Target="../embeddings/oleObject5.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4.jpeg"/></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5.jpe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标题 5121"/>
          <p:cNvSpPr>
            <a:spLocks noGrp="1"/>
          </p:cNvSpPr>
          <p:nvPr>
            <p:ph type="title"/>
          </p:nvPr>
        </p:nvSpPr>
        <p:spPr/>
        <p:txBody>
          <a:bodyPr anchor="ctr"/>
          <a:p>
            <a:r>
              <a:rPr lang="zh-CN" altLang="en-US" dirty="0"/>
              <a:t>第五部分</a:t>
            </a:r>
            <a:endParaRPr lang="zh-CN" altLang="en-US" dirty="0"/>
          </a:p>
        </p:txBody>
      </p:sp>
      <p:sp>
        <p:nvSpPr>
          <p:cNvPr id="5123" name="文本占位符 5122"/>
          <p:cNvSpPr>
            <a:spLocks noGrp="1"/>
          </p:cNvSpPr>
          <p:nvPr>
            <p:ph type="body" idx="1"/>
          </p:nvPr>
        </p:nvSpPr>
        <p:spPr/>
        <p:txBody>
          <a:bodyPr/>
          <a:p>
            <a:pPr>
              <a:lnSpc>
                <a:spcPct val="150000"/>
              </a:lnSpc>
            </a:pPr>
            <a:r>
              <a:rPr lang="zh-CN" altLang="en-US" dirty="0">
                <a:latin typeface="黑体" panose="02010609060101010101" pitchFamily="1" charset="-122"/>
              </a:rPr>
              <a:t>第11章  I/O管理和磁盘调度</a:t>
            </a:r>
            <a:endParaRPr lang="zh-CN" altLang="en-US" dirty="0">
              <a:latin typeface="黑体" panose="02010609060101010101" pitchFamily="1" charset="-122"/>
            </a:endParaRPr>
          </a:p>
          <a:p>
            <a:pPr>
              <a:lnSpc>
                <a:spcPct val="150000"/>
              </a:lnSpc>
            </a:pPr>
            <a:r>
              <a:rPr lang="zh-CN" altLang="en-US" dirty="0">
                <a:latin typeface="黑体" panose="02010609060101010101" pitchFamily="1" charset="-122"/>
              </a:rPr>
              <a:t>第12章  文件管理</a:t>
            </a:r>
            <a:endParaRPr lang="zh-CN" altLang="en-US" dirty="0">
              <a:latin typeface="黑体" panose="02010609060101010101" pitchFamily="1"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标题 20481"/>
          <p:cNvSpPr>
            <a:spLocks noGrp="1"/>
          </p:cNvSpPr>
          <p:nvPr>
            <p:ph type="title"/>
          </p:nvPr>
        </p:nvSpPr>
        <p:spPr>
          <a:xfrm>
            <a:off x="457200" y="46673"/>
            <a:ext cx="8229600" cy="1143000"/>
          </a:xfrm>
        </p:spPr>
        <p:txBody>
          <a:bodyPr anchor="ctr"/>
          <a:p>
            <a:r>
              <a:rPr lang="zh-CN" altLang="en-US" dirty="0"/>
              <a:t>文件管理的要素（功能）</a:t>
            </a:r>
            <a:endParaRPr lang="zh-CN" altLang="en-US" dirty="0"/>
          </a:p>
        </p:txBody>
      </p:sp>
      <p:pic>
        <p:nvPicPr>
          <p:cNvPr id="20483" name="内容占位符 20482" descr="12.2"/>
          <p:cNvPicPr>
            <a:picLocks noChangeAspect="1"/>
          </p:cNvPicPr>
          <p:nvPr>
            <p:ph idx="1"/>
          </p:nvPr>
        </p:nvPicPr>
        <p:blipFill>
          <a:blip r:embed="rId1"/>
          <a:stretch>
            <a:fillRect/>
          </a:stretch>
        </p:blipFill>
        <p:spPr>
          <a:xfrm>
            <a:off x="0" y="1419225"/>
            <a:ext cx="9159875" cy="5438775"/>
          </a:xfrm>
        </p:spPr>
      </p:pic>
      <p:sp>
        <p:nvSpPr>
          <p:cNvPr id="2" name="文本框 7185"/>
          <p:cNvSpPr txBox="1"/>
          <p:nvPr/>
        </p:nvSpPr>
        <p:spPr>
          <a:xfrm>
            <a:off x="33338" y="6354763"/>
            <a:ext cx="1119187" cy="464185"/>
          </a:xfrm>
          <a:prstGeom prst="rect">
            <a:avLst/>
          </a:prstGeom>
          <a:noFill/>
          <a:ln w="76200" cap="flat" cmpd="sng">
            <a:solidFill>
              <a:srgbClr val="000000"/>
            </a:solidFill>
            <a:prstDash val="solid"/>
            <a:miter/>
            <a:headEnd type="none" w="med" len="med"/>
            <a:tailEnd type="none" w="med" len="med"/>
          </a:ln>
        </p:spPr>
        <p:txBody>
          <a:bodyPr wrap="square" lIns="0" tIns="0" rIns="0" bIns="0" anchor="t">
            <a:spAutoFit/>
          </a:bodyPr>
          <a:p>
            <a:pPr lvl="0" indent="0" algn="ctr"/>
            <a:r>
              <a:rPr lang="zh-CN" altLang="zh-CN" sz="2800" b="1" dirty="0">
                <a:solidFill>
                  <a:srgbClr val="FF0066"/>
                </a:solidFill>
                <a:latin typeface="Arial Black" panose="020B0A04020102020204" charset="0"/>
                <a:ea typeface="黑体" panose="02010609060101010101" pitchFamily="1" charset="-122"/>
              </a:rPr>
              <a:t> </a:t>
            </a:r>
            <a:r>
              <a:rPr lang="en-US" altLang="zh-CN" sz="2800" b="1" dirty="0">
                <a:solidFill>
                  <a:srgbClr val="FF0066"/>
                </a:solidFill>
                <a:latin typeface="Arial Black" panose="020B0A04020102020204" charset="0"/>
                <a:ea typeface="黑体" panose="02010609060101010101" pitchFamily="1" charset="-122"/>
              </a:rPr>
              <a:t>P371</a:t>
            </a:r>
            <a:endParaRPr lang="en-US" altLang="zh-CN" sz="2800" b="1" dirty="0">
              <a:solidFill>
                <a:srgbClr val="FF0066"/>
              </a:solidFill>
              <a:latin typeface="Arial Black" panose="020B0A04020102020204" charset="0"/>
              <a:ea typeface="黑体" panose="02010609060101010101" pitchFamily="1" charset="-122"/>
            </a:endParaRPr>
          </a:p>
        </p:txBody>
      </p:sp>
      <p:sp>
        <p:nvSpPr>
          <p:cNvPr id="3" name="文本框 2"/>
          <p:cNvSpPr txBox="1"/>
          <p:nvPr/>
        </p:nvSpPr>
        <p:spPr>
          <a:xfrm>
            <a:off x="5502275" y="1068705"/>
            <a:ext cx="1101090" cy="457200"/>
          </a:xfrm>
          <a:prstGeom prst="rect">
            <a:avLst/>
          </a:prstGeom>
          <a:noFill/>
        </p:spPr>
        <p:txBody>
          <a:bodyPr wrap="none" rtlCol="0">
            <a:spAutoFit/>
          </a:bodyPr>
          <a:p>
            <a:r>
              <a:rPr lang="zh-CN" altLang="en-US" sz="2400" b="1">
                <a:solidFill>
                  <a:srgbClr val="FF00FF"/>
                </a:solidFill>
                <a:latin typeface="黑体" panose="02010609060101010101" pitchFamily="1" charset="-122"/>
                <a:ea typeface="黑体" panose="02010609060101010101" pitchFamily="1" charset="-122"/>
              </a:rPr>
              <a:t>数据块</a:t>
            </a:r>
            <a:endParaRPr lang="zh-CN" altLang="en-US" sz="2400" b="1">
              <a:solidFill>
                <a:srgbClr val="FF00FF"/>
              </a:solidFill>
              <a:latin typeface="黑体" panose="02010609060101010101" pitchFamily="1" charset="-122"/>
              <a:ea typeface="黑体" panose="02010609060101010101" pitchFamily="1" charset="-122"/>
            </a:endParaRPr>
          </a:p>
        </p:txBody>
      </p:sp>
      <p:sp>
        <p:nvSpPr>
          <p:cNvPr id="4" name="文本框 3"/>
          <p:cNvSpPr txBox="1"/>
          <p:nvPr/>
        </p:nvSpPr>
        <p:spPr>
          <a:xfrm>
            <a:off x="6782435" y="962025"/>
            <a:ext cx="2019300" cy="457200"/>
          </a:xfrm>
          <a:prstGeom prst="rect">
            <a:avLst/>
          </a:prstGeom>
          <a:noFill/>
        </p:spPr>
        <p:txBody>
          <a:bodyPr wrap="none" rtlCol="0">
            <a:spAutoFit/>
          </a:bodyPr>
          <a:p>
            <a:r>
              <a:rPr lang="zh-CN" altLang="en-US" sz="2400" b="1">
                <a:solidFill>
                  <a:srgbClr val="FF00FF"/>
                </a:solidFill>
                <a:latin typeface="黑体" panose="02010609060101010101" pitchFamily="1" charset="-122"/>
                <a:ea typeface="黑体" panose="02010609060101010101" pitchFamily="1" charset="-122"/>
              </a:rPr>
              <a:t>盘面磁道扇区</a:t>
            </a:r>
            <a:endParaRPr lang="zh-CN" altLang="en-US" sz="2400" b="1">
              <a:solidFill>
                <a:srgbClr val="FF00FF"/>
              </a:solidFill>
              <a:latin typeface="黑体" panose="02010609060101010101" pitchFamily="1" charset="-122"/>
              <a:ea typeface="黑体" panose="02010609060101010101" pitchFamily="1"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标题 21505"/>
          <p:cNvSpPr>
            <a:spLocks noGrp="1"/>
          </p:cNvSpPr>
          <p:nvPr>
            <p:ph type="title"/>
          </p:nvPr>
        </p:nvSpPr>
        <p:spPr/>
        <p:txBody>
          <a:bodyPr anchor="ctr"/>
          <a:p>
            <a:pPr>
              <a:buNone/>
            </a:pPr>
            <a:r>
              <a:rPr lang="zh-CN" altLang="en-US" dirty="0"/>
              <a:t>12.2 文件组织和访问</a:t>
            </a:r>
            <a:endParaRPr lang="zh-CN" altLang="en-US" dirty="0"/>
          </a:p>
        </p:txBody>
      </p:sp>
      <p:sp>
        <p:nvSpPr>
          <p:cNvPr id="21507" name="文本占位符 21506"/>
          <p:cNvSpPr>
            <a:spLocks noGrp="1"/>
          </p:cNvSpPr>
          <p:nvPr>
            <p:ph type="body" idx="1"/>
          </p:nvPr>
        </p:nvSpPr>
        <p:spPr/>
        <p:txBody>
          <a:bodyPr/>
          <a:p>
            <a:r>
              <a:rPr lang="zh-CN" altLang="en-US" dirty="0"/>
              <a:t>文件组织：文件中记录的逻辑结构，由用户访问记录的方式决定</a:t>
            </a:r>
            <a:endParaRPr lang="zh-CN" altLang="en-US" dirty="0"/>
          </a:p>
          <a:p>
            <a:r>
              <a:rPr lang="zh-CN" altLang="en-US" dirty="0"/>
              <a:t>选择文件组织的原则</a:t>
            </a:r>
            <a:r>
              <a:rPr lang="zh-CN" altLang="en-US" dirty="0">
                <a:solidFill>
                  <a:srgbClr val="FF00FF"/>
                </a:solidFill>
              </a:rPr>
              <a:t>（确定第一原则）</a:t>
            </a:r>
            <a:endParaRPr lang="zh-CN" altLang="en-US" dirty="0">
              <a:solidFill>
                <a:srgbClr val="FF00FF"/>
              </a:solidFill>
            </a:endParaRPr>
          </a:p>
          <a:p>
            <a:pPr lvl="1"/>
            <a:r>
              <a:rPr lang="zh-CN" altLang="en-US" dirty="0"/>
              <a:t>访问快速</a:t>
            </a:r>
            <a:endParaRPr lang="zh-CN" altLang="en-US" dirty="0"/>
          </a:p>
          <a:p>
            <a:pPr lvl="1"/>
            <a:r>
              <a:rPr lang="zh-CN" altLang="en-US" dirty="0"/>
              <a:t>易于修改</a:t>
            </a:r>
            <a:endParaRPr lang="zh-CN" altLang="en-US" dirty="0"/>
          </a:p>
          <a:p>
            <a:pPr lvl="1"/>
            <a:r>
              <a:rPr lang="zh-CN" altLang="en-US" dirty="0"/>
              <a:t>节约存储空间</a:t>
            </a:r>
            <a:endParaRPr lang="zh-CN" altLang="en-US" dirty="0"/>
          </a:p>
          <a:p>
            <a:pPr lvl="1"/>
            <a:r>
              <a:rPr lang="zh-CN" altLang="en-US" dirty="0"/>
              <a:t>维护简单</a:t>
            </a:r>
            <a:endParaRPr lang="zh-CN" altLang="en-US" dirty="0"/>
          </a:p>
          <a:p>
            <a:pPr lvl="1"/>
            <a:r>
              <a:rPr lang="zh-CN" altLang="en-US" dirty="0"/>
              <a:t>可靠性</a:t>
            </a:r>
            <a:endParaRPr lang="zh-CN" altLang="en-US" dirty="0"/>
          </a:p>
        </p:txBody>
      </p:sp>
      <p:sp>
        <p:nvSpPr>
          <p:cNvPr id="2" name="文本框 7185"/>
          <p:cNvSpPr txBox="1"/>
          <p:nvPr/>
        </p:nvSpPr>
        <p:spPr>
          <a:xfrm>
            <a:off x="33338" y="6354763"/>
            <a:ext cx="1119187" cy="464185"/>
          </a:xfrm>
          <a:prstGeom prst="rect">
            <a:avLst/>
          </a:prstGeom>
          <a:noFill/>
          <a:ln w="76200" cap="flat" cmpd="sng">
            <a:solidFill>
              <a:srgbClr val="000000"/>
            </a:solidFill>
            <a:prstDash val="solid"/>
            <a:miter/>
            <a:headEnd type="none" w="med" len="med"/>
            <a:tailEnd type="none" w="med" len="med"/>
          </a:ln>
        </p:spPr>
        <p:txBody>
          <a:bodyPr wrap="square" lIns="0" tIns="0" rIns="0" bIns="0" anchor="t">
            <a:spAutoFit/>
          </a:bodyPr>
          <a:p>
            <a:pPr lvl="0" indent="0" algn="ctr"/>
            <a:r>
              <a:rPr lang="zh-CN" altLang="zh-CN" sz="2800" b="1" dirty="0">
                <a:solidFill>
                  <a:srgbClr val="FF0066"/>
                </a:solidFill>
                <a:latin typeface="Arial Black" panose="020B0A04020102020204" charset="0"/>
                <a:ea typeface="黑体" panose="02010609060101010101" pitchFamily="1" charset="-122"/>
              </a:rPr>
              <a:t> </a:t>
            </a:r>
            <a:r>
              <a:rPr lang="en-US" altLang="zh-CN" sz="2800" b="1" dirty="0">
                <a:solidFill>
                  <a:srgbClr val="FF0066"/>
                </a:solidFill>
                <a:latin typeface="Arial Black" panose="020B0A04020102020204" charset="0"/>
                <a:ea typeface="黑体" panose="02010609060101010101" pitchFamily="1" charset="-122"/>
              </a:rPr>
              <a:t>P371</a:t>
            </a:r>
            <a:endParaRPr lang="en-US" altLang="zh-CN" sz="2800" b="1" dirty="0">
              <a:solidFill>
                <a:srgbClr val="FF0066"/>
              </a:solidFill>
              <a:latin typeface="Arial Black" panose="020B0A04020102020204" charset="0"/>
              <a:ea typeface="黑体" panose="02010609060101010101" pitchFamily="1"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标题 22529"/>
          <p:cNvSpPr>
            <a:spLocks noGrp="1"/>
          </p:cNvSpPr>
          <p:nvPr>
            <p:ph type="title"/>
          </p:nvPr>
        </p:nvSpPr>
        <p:spPr/>
        <p:txBody>
          <a:bodyPr anchor="ctr"/>
          <a:p>
            <a:r>
              <a:rPr lang="zh-CN" altLang="en-US" dirty="0"/>
              <a:t>五种文件组织</a:t>
            </a:r>
            <a:endParaRPr lang="zh-CN" altLang="en-US" dirty="0"/>
          </a:p>
        </p:txBody>
      </p:sp>
      <p:sp>
        <p:nvSpPr>
          <p:cNvPr id="22531" name="文本占位符 22530"/>
          <p:cNvSpPr>
            <a:spLocks noGrp="1"/>
          </p:cNvSpPr>
          <p:nvPr>
            <p:ph type="body" idx="1"/>
          </p:nvPr>
        </p:nvSpPr>
        <p:spPr/>
        <p:txBody>
          <a:bodyPr/>
          <a:p>
            <a:r>
              <a:rPr lang="zh-CN" altLang="en-US" dirty="0"/>
              <a:t>堆</a:t>
            </a:r>
            <a:endParaRPr lang="zh-CN" altLang="en-US" dirty="0"/>
          </a:p>
          <a:p>
            <a:r>
              <a:rPr lang="zh-CN" altLang="en-US" dirty="0"/>
              <a:t>顺序文件</a:t>
            </a:r>
            <a:endParaRPr lang="zh-CN" altLang="en-US" dirty="0"/>
          </a:p>
          <a:p>
            <a:r>
              <a:rPr lang="zh-CN" altLang="en-US" dirty="0"/>
              <a:t>索引顺序文件</a:t>
            </a:r>
            <a:endParaRPr lang="zh-CN" altLang="en-US" dirty="0"/>
          </a:p>
          <a:p>
            <a:r>
              <a:rPr lang="zh-CN" altLang="en-US" dirty="0"/>
              <a:t>索引文件</a:t>
            </a:r>
            <a:endParaRPr lang="zh-CN" altLang="en-US" dirty="0"/>
          </a:p>
          <a:p>
            <a:r>
              <a:rPr lang="zh-CN" altLang="en-US" dirty="0"/>
              <a:t>直接或散列文件</a:t>
            </a:r>
            <a:endParaRPr lang="zh-CN" altLang="en-US" dirty="0"/>
          </a:p>
          <a:p>
            <a:endParaRPr lang="zh-CN" altLang="en-US" dirty="0"/>
          </a:p>
          <a:p>
            <a:r>
              <a:rPr lang="zh-CN" altLang="en-US" dirty="0">
                <a:solidFill>
                  <a:srgbClr val="FF00FF"/>
                </a:solidFill>
              </a:rPr>
              <a:t>请从定位，查找，更新操作的难易度比较</a:t>
            </a:r>
            <a:endParaRPr lang="zh-CN" altLang="en-US" dirty="0">
              <a:solidFill>
                <a:srgbClr val="FF00FF"/>
              </a:solidFill>
            </a:endParaRPr>
          </a:p>
        </p:txBody>
      </p:sp>
      <p:sp>
        <p:nvSpPr>
          <p:cNvPr id="2" name="文本框 7185"/>
          <p:cNvSpPr txBox="1"/>
          <p:nvPr/>
        </p:nvSpPr>
        <p:spPr>
          <a:xfrm>
            <a:off x="33338" y="6354763"/>
            <a:ext cx="1119187" cy="464185"/>
          </a:xfrm>
          <a:prstGeom prst="rect">
            <a:avLst/>
          </a:prstGeom>
          <a:noFill/>
          <a:ln w="76200" cap="flat" cmpd="sng">
            <a:solidFill>
              <a:srgbClr val="000000"/>
            </a:solidFill>
            <a:prstDash val="solid"/>
            <a:miter/>
            <a:headEnd type="none" w="med" len="med"/>
            <a:tailEnd type="none" w="med" len="med"/>
          </a:ln>
        </p:spPr>
        <p:txBody>
          <a:bodyPr wrap="square" lIns="0" tIns="0" rIns="0" bIns="0" anchor="t">
            <a:spAutoFit/>
          </a:bodyPr>
          <a:p>
            <a:pPr lvl="0" indent="0" algn="ctr"/>
            <a:r>
              <a:rPr lang="zh-CN" altLang="zh-CN" sz="2800" b="1" dirty="0">
                <a:solidFill>
                  <a:srgbClr val="FF0066"/>
                </a:solidFill>
                <a:latin typeface="Arial Black" panose="020B0A04020102020204" charset="0"/>
                <a:ea typeface="黑体" panose="02010609060101010101" pitchFamily="1" charset="-122"/>
              </a:rPr>
              <a:t> </a:t>
            </a:r>
            <a:r>
              <a:rPr lang="en-US" altLang="zh-CN" sz="2800" b="1" dirty="0">
                <a:solidFill>
                  <a:srgbClr val="FF0066"/>
                </a:solidFill>
                <a:latin typeface="Arial Black" panose="020B0A04020102020204" charset="0"/>
                <a:ea typeface="黑体" panose="02010609060101010101" pitchFamily="1" charset="-122"/>
              </a:rPr>
              <a:t>P372</a:t>
            </a:r>
            <a:endParaRPr lang="en-US" altLang="zh-CN" sz="2800" b="1" dirty="0">
              <a:solidFill>
                <a:srgbClr val="FF0066"/>
              </a:solidFill>
              <a:latin typeface="Arial Black" panose="020B0A04020102020204" charset="0"/>
              <a:ea typeface="黑体" panose="02010609060101010101" pitchFamily="1"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标题 23553"/>
          <p:cNvSpPr>
            <a:spLocks noGrp="1"/>
          </p:cNvSpPr>
          <p:nvPr>
            <p:ph type="title"/>
          </p:nvPr>
        </p:nvSpPr>
        <p:spPr>
          <a:xfrm>
            <a:off x="457200" y="0"/>
            <a:ext cx="8232775" cy="676275"/>
          </a:xfrm>
        </p:spPr>
        <p:txBody>
          <a:bodyPr anchor="ctr"/>
          <a:p>
            <a:r>
              <a:rPr lang="zh-CN" altLang="en-US" dirty="0"/>
              <a:t>12.2.1 堆</a:t>
            </a:r>
            <a:endParaRPr lang="zh-CN" altLang="en-US" dirty="0"/>
          </a:p>
        </p:txBody>
      </p:sp>
      <p:sp>
        <p:nvSpPr>
          <p:cNvPr id="23555" name="文本占位符 23554"/>
          <p:cNvSpPr>
            <a:spLocks noGrp="1"/>
          </p:cNvSpPr>
          <p:nvPr>
            <p:ph type="body" sz="half" idx="1"/>
          </p:nvPr>
        </p:nvSpPr>
        <p:spPr>
          <a:xfrm>
            <a:off x="460375" y="542925"/>
            <a:ext cx="8229600" cy="1115695"/>
          </a:xfrm>
        </p:spPr>
        <p:txBody>
          <a:bodyPr/>
          <a:p>
            <a:pPr>
              <a:buFont typeface="Wingdings" panose="05000000000000000000" pitchFamily="2" charset="2"/>
              <a:buChar char="n"/>
            </a:pPr>
            <a:r>
              <a:rPr lang="zh-CN" altLang="en-US" sz="2800" dirty="0">
                <a:solidFill>
                  <a:srgbClr val="0000FF"/>
                </a:solidFill>
              </a:rPr>
              <a:t>数据按到达的顺序被收集，每条记录由一串数据组成（很少用）</a:t>
            </a:r>
            <a:endParaRPr lang="zh-CN" altLang="en-US" sz="2800" dirty="0">
              <a:solidFill>
                <a:srgbClr val="0000FF"/>
              </a:solidFill>
            </a:endParaRPr>
          </a:p>
        </p:txBody>
      </p:sp>
      <p:pic>
        <p:nvPicPr>
          <p:cNvPr id="23556" name="图片 23555" descr="12.3a"/>
          <p:cNvPicPr>
            <a:picLocks noChangeAspect="1"/>
          </p:cNvPicPr>
          <p:nvPr/>
        </p:nvPicPr>
        <p:blipFill>
          <a:blip r:embed="rId1"/>
          <a:stretch>
            <a:fillRect/>
          </a:stretch>
        </p:blipFill>
        <p:spPr>
          <a:xfrm>
            <a:off x="73660" y="1504950"/>
            <a:ext cx="4926330" cy="5263515"/>
          </a:xfrm>
          <a:prstGeom prst="rect">
            <a:avLst/>
          </a:prstGeom>
          <a:noFill/>
          <a:ln w="9525">
            <a:noFill/>
          </a:ln>
        </p:spPr>
      </p:pic>
      <p:sp>
        <p:nvSpPr>
          <p:cNvPr id="23557" name="矩形 23556"/>
          <p:cNvSpPr>
            <a:spLocks noGrp="1"/>
          </p:cNvSpPr>
          <p:nvPr/>
        </p:nvSpPr>
        <p:spPr>
          <a:xfrm>
            <a:off x="5591175" y="3502025"/>
            <a:ext cx="3095625" cy="2393950"/>
          </a:xfrm>
          <a:prstGeom prst="rect">
            <a:avLst/>
          </a:prstGeom>
          <a:noFill/>
          <a:ln w="9525">
            <a:noFill/>
          </a:ln>
        </p:spPr>
        <p:txBody>
          <a:bodyPr vert="horz" wrap="square" anchor="t"/>
          <a:lstStyle>
            <a:lvl1pPr marL="342900" lvl="0" indent="-342900" algn="l" defTabSz="914400" eaLnBrk="1" fontAlgn="base" latinLnBrk="0" hangingPunct="1">
              <a:lnSpc>
                <a:spcPct val="100000"/>
              </a:lnSpc>
              <a:spcBef>
                <a:spcPct val="20000"/>
              </a:spcBef>
              <a:spcAft>
                <a:spcPct val="0"/>
              </a:spcAft>
              <a:buSzPct val="100000"/>
              <a:buFont typeface="Wingdings" panose="05000000000000000000" pitchFamily="2" charset="2"/>
              <a:buChar char="n"/>
              <a:defRPr sz="2800" b="1" u="none" kern="1200" baseline="0">
                <a:solidFill>
                  <a:srgbClr val="2D2DFF"/>
                </a:solidFill>
                <a:latin typeface="Arial" panose="020B0604020202020204" pitchFamily="34" charset="0"/>
                <a:ea typeface="黑体" panose="02010609060101010101" pitchFamily="1" charset="-122"/>
              </a:defRPr>
            </a:lvl1pPr>
            <a:lvl2pPr marL="742950" lvl="1" indent="-285750" eaLnBrk="0" hangingPunct="0">
              <a:buSzPct val="100000"/>
              <a:buFont typeface="Wingdings" panose="05000000000000000000" pitchFamily="2" charset="2"/>
              <a:buChar char="v"/>
              <a:defRPr sz="2400" b="1" kern="1200">
                <a:solidFill>
                  <a:schemeClr val="tx1"/>
                </a:solidFill>
                <a:ea typeface="黑体" panose="02010609060101010101" pitchFamily="1" charset="-122"/>
              </a:defRPr>
            </a:lvl2pPr>
            <a:lvl3pPr marL="1143000" lvl="2" indent="-228600">
              <a:buFont typeface="Arial" panose="020B0604020202020204" pitchFamily="34" charset="0"/>
              <a:buChar char="•"/>
              <a:defRPr sz="2000" b="1" kern="1200">
                <a:ea typeface="黑体" panose="02010609060101010101" pitchFamily="1" charset="-122"/>
              </a:defRPr>
            </a:lvl3pPr>
            <a:lvl4pPr marL="1600200" lvl="3" indent="-228600">
              <a:defRPr sz="1800" kern="1200"/>
            </a:lvl4pPr>
            <a:lvl5pPr marL="2057400" lvl="4" indent="-228600">
              <a:defRPr sz="1800" kern="1200"/>
            </a:lvl5pPr>
          </a:lstStyle>
          <a:p>
            <a:pPr lvl="0">
              <a:buFont typeface="Wingdings" panose="05000000000000000000" pitchFamily="2" charset="2"/>
              <a:buChar char="l"/>
            </a:pPr>
            <a:r>
              <a:rPr lang="zh-CN" altLang="en-US" dirty="0">
                <a:solidFill>
                  <a:srgbClr val="FF00FF"/>
                </a:solidFill>
              </a:rPr>
              <a:t>顺序访问：</a:t>
            </a:r>
            <a:r>
              <a:rPr lang="zh-CN" altLang="en-US" dirty="0">
                <a:solidFill>
                  <a:schemeClr val="tx1"/>
                </a:solidFill>
              </a:rPr>
              <a:t>文件信息按顺序，穷举查找</a:t>
            </a:r>
            <a:endParaRPr lang="zh-CN" altLang="en-US" dirty="0">
              <a:solidFill>
                <a:schemeClr val="tx1"/>
              </a:solidFill>
            </a:endParaRPr>
          </a:p>
          <a:p>
            <a:pPr lvl="0">
              <a:buFont typeface="Wingdings" panose="05000000000000000000" pitchFamily="2" charset="2"/>
              <a:buChar char="l"/>
            </a:pPr>
            <a:r>
              <a:rPr lang="zh-CN" altLang="en-US" dirty="0">
                <a:solidFill>
                  <a:srgbClr val="FF00FF"/>
                </a:solidFill>
              </a:rPr>
              <a:t>缺点：</a:t>
            </a:r>
            <a:r>
              <a:rPr lang="zh-CN" altLang="en-US" dirty="0">
                <a:solidFill>
                  <a:schemeClr val="tx1"/>
                </a:solidFill>
              </a:rPr>
              <a:t>定位查找插入删除都很难</a:t>
            </a:r>
            <a:endParaRPr lang="zh-CN" altLang="en-US" dirty="0">
              <a:solidFill>
                <a:schemeClr val="tx1"/>
              </a:solidFill>
            </a:endParaRPr>
          </a:p>
        </p:txBody>
      </p:sp>
      <p:sp>
        <p:nvSpPr>
          <p:cNvPr id="2" name="矩形 1"/>
          <p:cNvSpPr>
            <a:spLocks noGrp="1"/>
          </p:cNvSpPr>
          <p:nvPr/>
        </p:nvSpPr>
        <p:spPr>
          <a:xfrm>
            <a:off x="5253990" y="1108075"/>
            <a:ext cx="3095625" cy="2393950"/>
          </a:xfrm>
          <a:prstGeom prst="rect">
            <a:avLst/>
          </a:prstGeom>
          <a:noFill/>
          <a:ln w="9525">
            <a:noFill/>
          </a:ln>
        </p:spPr>
        <p:txBody>
          <a:bodyPr vert="horz" wrap="square" anchor="t"/>
          <a:lstStyle>
            <a:lvl1pPr marL="342900" lvl="0" indent="-342900" algn="l" defTabSz="914400" eaLnBrk="1" fontAlgn="base" latinLnBrk="0" hangingPunct="1">
              <a:lnSpc>
                <a:spcPct val="100000"/>
              </a:lnSpc>
              <a:spcBef>
                <a:spcPct val="20000"/>
              </a:spcBef>
              <a:spcAft>
                <a:spcPct val="0"/>
              </a:spcAft>
              <a:buSzPct val="100000"/>
              <a:buFont typeface="Wingdings" panose="05000000000000000000" pitchFamily="2" charset="2"/>
              <a:buChar char="n"/>
              <a:defRPr sz="2800" b="1" u="none" kern="1200" baseline="0">
                <a:solidFill>
                  <a:srgbClr val="2D2DFF"/>
                </a:solidFill>
                <a:latin typeface="Arial" panose="020B0604020202020204" pitchFamily="34" charset="0"/>
                <a:ea typeface="黑体" panose="02010609060101010101" pitchFamily="1" charset="-122"/>
              </a:defRPr>
            </a:lvl1pPr>
            <a:lvl2pPr marL="742950" lvl="1" indent="-285750" eaLnBrk="0" hangingPunct="0">
              <a:buSzPct val="100000"/>
              <a:buFont typeface="Wingdings" panose="05000000000000000000" pitchFamily="2" charset="2"/>
              <a:buChar char="v"/>
              <a:defRPr sz="2400" b="1" kern="1200">
                <a:solidFill>
                  <a:schemeClr val="tx1"/>
                </a:solidFill>
                <a:ea typeface="黑体" panose="02010609060101010101" pitchFamily="1" charset="-122"/>
              </a:defRPr>
            </a:lvl2pPr>
            <a:lvl3pPr marL="1143000" lvl="2" indent="-228600">
              <a:buFont typeface="Arial" panose="020B0604020202020204" pitchFamily="34" charset="0"/>
              <a:buChar char="•"/>
              <a:defRPr sz="2000" b="1" kern="1200">
                <a:ea typeface="黑体" panose="02010609060101010101" pitchFamily="1" charset="-122"/>
              </a:defRPr>
            </a:lvl3pPr>
            <a:lvl4pPr marL="1600200" lvl="3" indent="-228600">
              <a:defRPr sz="1800" kern="1200"/>
            </a:lvl4pPr>
            <a:lvl5pPr marL="2057400" lvl="4" indent="-228600">
              <a:defRPr sz="1800" kern="1200"/>
            </a:lvl5pPr>
          </a:lstStyle>
          <a:p>
            <a:pPr lvl="0">
              <a:buFont typeface="Wingdings" panose="05000000000000000000" pitchFamily="2" charset="2"/>
              <a:buChar char="l"/>
            </a:pPr>
            <a:r>
              <a:rPr lang="zh-CN" altLang="en-US" dirty="0">
                <a:solidFill>
                  <a:srgbClr val="FF00FF"/>
                </a:solidFill>
              </a:rPr>
              <a:t>堆的目的：</a:t>
            </a:r>
            <a:endParaRPr lang="zh-CN" altLang="en-US" dirty="0">
              <a:solidFill>
                <a:srgbClr val="FF00FF"/>
              </a:solidFill>
            </a:endParaRPr>
          </a:p>
          <a:p>
            <a:pPr marL="0" lvl="0" indent="0">
              <a:buFont typeface="Wingdings" panose="05000000000000000000" pitchFamily="2" charset="2"/>
              <a:buNone/>
            </a:pPr>
            <a:r>
              <a:rPr lang="zh-CN" altLang="en-US" dirty="0">
                <a:solidFill>
                  <a:schemeClr val="tx1"/>
                </a:solidFill>
              </a:rPr>
              <a:t>仅仅是积累大量的数据并保存数据（堆文件没有结构）</a:t>
            </a:r>
            <a:endParaRPr lang="zh-CN" altLang="en-US" dirty="0">
              <a:solidFill>
                <a:schemeClr val="tx1"/>
              </a:solidFill>
            </a:endParaRPr>
          </a:p>
        </p:txBody>
      </p:sp>
      <p:sp>
        <p:nvSpPr>
          <p:cNvPr id="3" name="文本框 2"/>
          <p:cNvSpPr txBox="1"/>
          <p:nvPr/>
        </p:nvSpPr>
        <p:spPr>
          <a:xfrm>
            <a:off x="3652520" y="6121400"/>
            <a:ext cx="4522470" cy="396240"/>
          </a:xfrm>
          <a:prstGeom prst="rect">
            <a:avLst/>
          </a:prstGeom>
          <a:solidFill>
            <a:srgbClr val="FFFF00"/>
          </a:solidFill>
        </p:spPr>
        <p:txBody>
          <a:bodyPr wrap="none" rtlCol="0" anchor="t">
            <a:spAutoFit/>
          </a:bodyPr>
          <a:p>
            <a:r>
              <a:rPr lang="zh-CN" altLang="en-US" sz="2000" b="1" dirty="0">
                <a:solidFill>
                  <a:srgbClr val="FF0000"/>
                </a:solidFill>
                <a:latin typeface="黑体" panose="02010609060101010101" pitchFamily="1" charset="-122"/>
                <a:ea typeface="黑体" panose="02010609060101010101" pitchFamily="1" charset="-122"/>
                <a:sym typeface="+mn-ea"/>
              </a:rPr>
              <a:t>问题：定位，查找，更新操作的难易度</a:t>
            </a:r>
            <a:endParaRPr lang="zh-CN" altLang="en-US" sz="2000" b="1" dirty="0">
              <a:solidFill>
                <a:srgbClr val="FF0000"/>
              </a:solidFill>
              <a:latin typeface="黑体" panose="02010609060101010101" pitchFamily="1" charset="-122"/>
              <a:ea typeface="黑体" panose="02010609060101010101" pitchFamily="1" charset="-122"/>
              <a:sym typeface="+mn-e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标题 24577"/>
          <p:cNvSpPr>
            <a:spLocks noGrp="1"/>
          </p:cNvSpPr>
          <p:nvPr>
            <p:ph type="title"/>
          </p:nvPr>
        </p:nvSpPr>
        <p:spPr>
          <a:xfrm>
            <a:off x="66040" y="-24765"/>
            <a:ext cx="8229600" cy="882650"/>
          </a:xfrm>
        </p:spPr>
        <p:txBody>
          <a:bodyPr anchor="ctr"/>
          <a:p>
            <a:r>
              <a:rPr lang="zh-CN" altLang="en-US" dirty="0"/>
              <a:t>12.2.2 顺序文件</a:t>
            </a:r>
            <a:endParaRPr lang="zh-CN" altLang="en-US" dirty="0"/>
          </a:p>
        </p:txBody>
      </p:sp>
      <p:pic>
        <p:nvPicPr>
          <p:cNvPr id="24579" name="内容占位符 24578" descr="12.3b"/>
          <p:cNvPicPr>
            <a:picLocks noChangeAspect="1"/>
          </p:cNvPicPr>
          <p:nvPr>
            <p:ph idx="1"/>
          </p:nvPr>
        </p:nvPicPr>
        <p:blipFill>
          <a:blip r:embed="rId1"/>
          <a:stretch>
            <a:fillRect/>
          </a:stretch>
        </p:blipFill>
        <p:spPr>
          <a:xfrm>
            <a:off x="0" y="1125538"/>
            <a:ext cx="5121275" cy="5732462"/>
          </a:xfrm>
        </p:spPr>
      </p:pic>
      <p:sp>
        <p:nvSpPr>
          <p:cNvPr id="24580" name="文本框 24579"/>
          <p:cNvSpPr txBox="1"/>
          <p:nvPr/>
        </p:nvSpPr>
        <p:spPr>
          <a:xfrm>
            <a:off x="5121275" y="492125"/>
            <a:ext cx="3394075" cy="5120640"/>
          </a:xfrm>
          <a:prstGeom prst="rect">
            <a:avLst/>
          </a:prstGeom>
          <a:noFill/>
          <a:ln w="9525">
            <a:noFill/>
          </a:ln>
        </p:spPr>
        <p:txBody>
          <a:bodyPr wrap="square" anchor="t">
            <a:spAutoFit/>
          </a:bodyPr>
          <a:p>
            <a:pPr lvl="0" eaLnBrk="1" latinLnBrk="0" hangingPunct="1">
              <a:buSzPct val="100000"/>
              <a:buFont typeface="Wingdings" panose="05000000000000000000" pitchFamily="2" charset="2"/>
              <a:buChar char="l"/>
            </a:pPr>
            <a:r>
              <a:rPr lang="zh-CN" altLang="en-US" sz="2200" b="1" dirty="0">
                <a:latin typeface="黑体" panose="02010609060101010101" pitchFamily="1" charset="-122"/>
                <a:ea typeface="黑体" panose="02010609060101010101" pitchFamily="1" charset="-122"/>
              </a:rPr>
              <a:t>文件由</a:t>
            </a:r>
            <a:r>
              <a:rPr lang="zh-CN" altLang="en-US" sz="2200" b="1" dirty="0">
                <a:solidFill>
                  <a:srgbClr val="FF0000"/>
                </a:solidFill>
                <a:latin typeface="黑体" panose="02010609060101010101" pitchFamily="1" charset="-122"/>
                <a:ea typeface="黑体" panose="02010609060101010101" pitchFamily="1" charset="-122"/>
              </a:rPr>
              <a:t>固定长度</a:t>
            </a:r>
            <a:r>
              <a:rPr lang="zh-CN" altLang="en-US" sz="2200" b="1" dirty="0">
                <a:latin typeface="黑体" panose="02010609060101010101" pitchFamily="1" charset="-122"/>
                <a:ea typeface="黑体" panose="02010609060101010101" pitchFamily="1" charset="-122"/>
              </a:rPr>
              <a:t>的记录构成，每条记录都使用一种</a:t>
            </a:r>
            <a:r>
              <a:rPr lang="zh-CN" altLang="en-US" sz="2200" b="1" dirty="0">
                <a:solidFill>
                  <a:srgbClr val="FF0000"/>
                </a:solidFill>
                <a:latin typeface="黑体" panose="02010609060101010101" pitchFamily="1" charset="-122"/>
                <a:ea typeface="黑体" panose="02010609060101010101" pitchFamily="1" charset="-122"/>
              </a:rPr>
              <a:t>固定格式（最常用）</a:t>
            </a:r>
            <a:endParaRPr lang="zh-CN" altLang="en-US" sz="2200" b="1" dirty="0">
              <a:solidFill>
                <a:srgbClr val="FF0000"/>
              </a:solidFill>
              <a:latin typeface="黑体" panose="02010609060101010101" pitchFamily="1" charset="-122"/>
              <a:ea typeface="黑体" panose="02010609060101010101" pitchFamily="1" charset="-122"/>
            </a:endParaRPr>
          </a:p>
          <a:p>
            <a:pPr lvl="0" eaLnBrk="1" latinLnBrk="0" hangingPunct="1">
              <a:buSzPct val="100000"/>
              <a:buFont typeface="Wingdings" panose="05000000000000000000" pitchFamily="2" charset="2"/>
              <a:buChar char="l"/>
            </a:pPr>
            <a:r>
              <a:rPr lang="zh-CN" altLang="en-US" sz="2200" b="1" dirty="0">
                <a:solidFill>
                  <a:srgbClr val="FF00FF"/>
                </a:solidFill>
                <a:latin typeface="黑体" panose="02010609060101010101" pitchFamily="1" charset="-122"/>
                <a:ea typeface="黑体" panose="02010609060101010101" pitchFamily="1" charset="-122"/>
              </a:rPr>
              <a:t>关键域</a:t>
            </a:r>
            <a:r>
              <a:rPr lang="zh-CN" altLang="en-US" sz="2200" b="1" dirty="0">
                <a:latin typeface="黑体" panose="02010609060101010101" pitchFamily="1" charset="-122"/>
                <a:ea typeface="黑体" panose="02010609060101010101" pitchFamily="1" charset="-122"/>
              </a:rPr>
              <a:t>，唯一标识这条记录</a:t>
            </a:r>
            <a:endParaRPr lang="zh-CN" altLang="en-US" sz="2200" b="1" dirty="0">
              <a:latin typeface="黑体" panose="02010609060101010101" pitchFamily="1" charset="-122"/>
              <a:ea typeface="黑体" panose="02010609060101010101" pitchFamily="1" charset="-122"/>
            </a:endParaRPr>
          </a:p>
          <a:p>
            <a:pPr lvl="0" eaLnBrk="1" latinLnBrk="0" hangingPunct="1">
              <a:buSzPct val="100000"/>
              <a:buFont typeface="Wingdings" panose="05000000000000000000" pitchFamily="2" charset="2"/>
              <a:buChar char="l"/>
            </a:pPr>
            <a:r>
              <a:rPr lang="zh-CN" altLang="en-US" sz="2200" b="1" dirty="0">
                <a:latin typeface="黑体" panose="02010609060101010101" pitchFamily="1" charset="-122"/>
                <a:ea typeface="黑体" panose="02010609060101010101" pitchFamily="1" charset="-122"/>
              </a:rPr>
              <a:t>允许对任意记录/块进行快速读写（</a:t>
            </a:r>
            <a:r>
              <a:rPr lang="zh-CN" altLang="en-US" sz="2200" b="1" dirty="0">
                <a:solidFill>
                  <a:srgbClr val="0000FF"/>
                </a:solidFill>
                <a:latin typeface="黑体" panose="02010609060101010101" pitchFamily="1" charset="-122"/>
                <a:ea typeface="黑体" panose="02010609060101010101" pitchFamily="1" charset="-122"/>
              </a:rPr>
              <a:t>读写顺序可任意</a:t>
            </a:r>
            <a:r>
              <a:rPr lang="zh-CN" altLang="en-US" sz="2200" b="1" dirty="0">
                <a:latin typeface="黑体" panose="02010609060101010101" pitchFamily="1" charset="-122"/>
                <a:ea typeface="黑体" panose="02010609060101010101" pitchFamily="1" charset="-122"/>
              </a:rPr>
              <a:t>）</a:t>
            </a:r>
            <a:endParaRPr lang="zh-CN" altLang="en-US" sz="2200" b="1" dirty="0">
              <a:latin typeface="黑体" panose="02010609060101010101" pitchFamily="1" charset="-122"/>
              <a:ea typeface="黑体" panose="02010609060101010101" pitchFamily="1" charset="-122"/>
            </a:endParaRPr>
          </a:p>
          <a:p>
            <a:pPr lvl="0" eaLnBrk="1" latinLnBrk="0" hangingPunct="1">
              <a:buSzPct val="100000"/>
              <a:buFont typeface="Wingdings" panose="05000000000000000000" pitchFamily="2" charset="2"/>
              <a:buChar char="l"/>
            </a:pPr>
            <a:r>
              <a:rPr lang="zh-CN" altLang="en-US" sz="2200" b="1" dirty="0">
                <a:solidFill>
                  <a:srgbClr val="FF0000"/>
                </a:solidFill>
                <a:latin typeface="黑体" panose="02010609060101010101" pitchFamily="1" charset="-122"/>
                <a:ea typeface="黑体" panose="02010609060101010101" pitchFamily="1" charset="-122"/>
              </a:rPr>
              <a:t>定位</a:t>
            </a:r>
            <a:r>
              <a:rPr lang="zh-CN" altLang="en-US" sz="2200" b="1" dirty="0">
                <a:latin typeface="黑体" panose="02010609060101010101" pitchFamily="1" charset="-122"/>
                <a:ea typeface="黑体" panose="02010609060101010101" pitchFamily="1" charset="-122"/>
              </a:rPr>
              <a:t>快（直接算地址）</a:t>
            </a:r>
            <a:r>
              <a:rPr lang="zh-CN" altLang="en-US" sz="2200" b="1" dirty="0">
                <a:solidFill>
                  <a:srgbClr val="FF0000"/>
                </a:solidFill>
                <a:latin typeface="黑体" panose="02010609060101010101" pitchFamily="1" charset="-122"/>
                <a:ea typeface="黑体" panose="02010609060101010101" pitchFamily="1" charset="-122"/>
                <a:sym typeface="+mn-ea"/>
              </a:rPr>
              <a:t>查找</a:t>
            </a:r>
            <a:r>
              <a:rPr lang="zh-CN" altLang="en-US" sz="2200" b="1" dirty="0">
                <a:latin typeface="黑体" panose="02010609060101010101" pitchFamily="1" charset="-122"/>
                <a:ea typeface="黑体" panose="02010609060101010101" pitchFamily="1" charset="-122"/>
                <a:sym typeface="+mn-ea"/>
              </a:rPr>
              <a:t>可</a:t>
            </a:r>
            <a:r>
              <a:rPr lang="zh-CN" altLang="en-US" sz="2200" b="1" dirty="0">
                <a:latin typeface="黑体" panose="02010609060101010101" pitchFamily="1" charset="-122"/>
                <a:ea typeface="黑体" panose="02010609060101010101" pitchFamily="1" charset="-122"/>
              </a:rPr>
              <a:t>按关键字顺序查找，</a:t>
            </a:r>
            <a:r>
              <a:rPr lang="zh-CN" altLang="en-US" sz="2200" b="1" dirty="0">
                <a:solidFill>
                  <a:srgbClr val="FF0000"/>
                </a:solidFill>
                <a:latin typeface="黑体" panose="02010609060101010101" pitchFamily="1" charset="-122"/>
                <a:ea typeface="黑体" panose="02010609060101010101" pitchFamily="1" charset="-122"/>
              </a:rPr>
              <a:t>插入删除</a:t>
            </a:r>
            <a:r>
              <a:rPr lang="zh-CN" altLang="en-US" sz="2200" b="1" dirty="0">
                <a:latin typeface="黑体" panose="02010609060101010101" pitchFamily="1" charset="-122"/>
                <a:ea typeface="黑体" panose="02010609060101010101" pitchFamily="1" charset="-122"/>
              </a:rPr>
              <a:t>难</a:t>
            </a:r>
            <a:endParaRPr lang="zh-CN" altLang="en-US" sz="2200" b="1" dirty="0">
              <a:latin typeface="黑体" panose="02010609060101010101" pitchFamily="1" charset="-122"/>
              <a:ea typeface="黑体" panose="02010609060101010101" pitchFamily="1" charset="-122"/>
            </a:endParaRPr>
          </a:p>
          <a:p>
            <a:pPr lvl="0" eaLnBrk="1" latinLnBrk="0" hangingPunct="1">
              <a:buSzPct val="100000"/>
              <a:buFont typeface="Wingdings" panose="05000000000000000000" pitchFamily="2" charset="2"/>
              <a:buChar char="l"/>
            </a:pPr>
            <a:r>
              <a:rPr lang="zh-CN" altLang="en-US" sz="2200" b="1" dirty="0">
                <a:latin typeface="黑体" panose="02010609060101010101" pitchFamily="1" charset="-122"/>
                <a:ea typeface="黑体" panose="02010609060101010101" pitchFamily="1" charset="-122"/>
              </a:rPr>
              <a:t>把</a:t>
            </a:r>
            <a:r>
              <a:rPr lang="zh-CN" altLang="en-US" sz="2200" b="1" dirty="0">
                <a:solidFill>
                  <a:srgbClr val="FF9900"/>
                </a:solidFill>
                <a:latin typeface="黑体" panose="02010609060101010101" pitchFamily="1" charset="-122"/>
                <a:ea typeface="黑体" panose="02010609060101010101" pitchFamily="1" charset="-122"/>
              </a:rPr>
              <a:t>增加的新记录</a:t>
            </a:r>
            <a:r>
              <a:rPr lang="zh-CN" altLang="en-US" sz="2200" b="1" dirty="0">
                <a:latin typeface="黑体" panose="02010609060101010101" pitchFamily="1" charset="-122"/>
                <a:ea typeface="黑体" panose="02010609060101010101" pitchFamily="1" charset="-122"/>
              </a:rPr>
              <a:t>放入日志文件，周期性成批更新</a:t>
            </a:r>
            <a:endParaRPr lang="zh-CN" altLang="en-US" sz="2200" b="1" dirty="0">
              <a:latin typeface="黑体" panose="02010609060101010101" pitchFamily="1" charset="-122"/>
              <a:ea typeface="黑体" panose="02010609060101010101" pitchFamily="1" charset="-122"/>
            </a:endParaRPr>
          </a:p>
          <a:p>
            <a:pPr lvl="0" eaLnBrk="1" latinLnBrk="0" hangingPunct="1">
              <a:buSzPct val="100000"/>
              <a:buFont typeface="Wingdings" panose="05000000000000000000" pitchFamily="2" charset="2"/>
              <a:buChar char="l"/>
            </a:pPr>
            <a:r>
              <a:rPr lang="zh-CN" altLang="en-US" sz="2200" b="1" dirty="0">
                <a:solidFill>
                  <a:srgbClr val="FF00FF"/>
                </a:solidFill>
                <a:latin typeface="黑体" panose="02010609060101010101" pitchFamily="1" charset="-122"/>
                <a:ea typeface="黑体" panose="02010609060101010101" pitchFamily="1" charset="-122"/>
              </a:rPr>
              <a:t>顺序文件的存储：</a:t>
            </a:r>
            <a:r>
              <a:rPr lang="zh-CN" altLang="en-US" sz="2200" b="1" dirty="0">
                <a:solidFill>
                  <a:srgbClr val="FF00FF"/>
                </a:solidFill>
                <a:latin typeface="黑体" panose="02010609060101010101" pitchFamily="1" charset="-122"/>
                <a:ea typeface="黑体" panose="02010609060101010101" pitchFamily="1" charset="-122"/>
                <a:cs typeface="华文宋体" panose="02010600040101010101" charset="-122"/>
              </a:rPr>
              <a:t>①简单顺序存储 </a:t>
            </a:r>
            <a:r>
              <a:rPr lang="zh-CN" altLang="en-US" sz="2200" b="1" dirty="0">
                <a:solidFill>
                  <a:srgbClr val="FF00FF"/>
                </a:solidFill>
                <a:latin typeface="黑体" panose="02010609060101010101" pitchFamily="1" charset="-122"/>
                <a:ea typeface="黑体" panose="02010609060101010101" pitchFamily="1" charset="-122"/>
                <a:cs typeface="宋体" panose="02010600030101010101" pitchFamily="2" charset="-122"/>
              </a:rPr>
              <a:t>②链表存储</a:t>
            </a:r>
            <a:endParaRPr lang="zh-CN" altLang="en-US" sz="2200" b="1" dirty="0">
              <a:solidFill>
                <a:srgbClr val="FF00FF"/>
              </a:solidFill>
              <a:latin typeface="黑体" panose="02010609060101010101" pitchFamily="1" charset="-122"/>
              <a:ea typeface="黑体" panose="02010609060101010101" pitchFamily="1" charset="-122"/>
              <a:cs typeface="宋体" panose="02010600030101010101" pitchFamily="2" charset="-122"/>
            </a:endParaRPr>
          </a:p>
        </p:txBody>
      </p:sp>
      <p:sp>
        <p:nvSpPr>
          <p:cNvPr id="25603" name="文本占位符 25602"/>
          <p:cNvSpPr>
            <a:spLocks noGrp="1"/>
          </p:cNvSpPr>
          <p:nvPr/>
        </p:nvSpPr>
        <p:spPr>
          <a:xfrm>
            <a:off x="3984625" y="5701030"/>
            <a:ext cx="4904105" cy="927735"/>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SzPct val="100000"/>
              <a:buFont typeface="Wingdings" panose="05000000000000000000" pitchFamily="2" charset="2"/>
              <a:buChar char="n"/>
              <a:defRPr sz="3200" b="1" u="none" kern="1200" baseline="0">
                <a:solidFill>
                  <a:srgbClr val="2D2DFF"/>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SzPct val="100000"/>
              <a:buFont typeface="Wingdings" panose="05000000000000000000" pitchFamily="2" charset="2"/>
              <a:buChar char="v"/>
              <a:defRPr sz="2800" b="1" u="none" kern="1200" baseline="0">
                <a:solidFill>
                  <a:schemeClr val="tx1"/>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Font typeface="Arial" panose="020B0604020202020204" pitchFamily="34" charset="0"/>
              <a:buChar char="•"/>
              <a:defRPr sz="2400" b="1" u="none" kern="1200" baseline="0">
                <a:solidFill>
                  <a:schemeClr val="tx1"/>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Font typeface="Arial" panose="020B0604020202020204" pitchFamily="34" charset="0"/>
              <a:buChar char="–"/>
              <a:defRPr sz="2000" b="1" u="none" kern="1200" baseline="0">
                <a:solidFill>
                  <a:schemeClr val="tx1"/>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Font typeface="Arial" panose="020B0604020202020204" pitchFamily="34" charset="0"/>
              <a:buChar char="»"/>
              <a:defRPr sz="2000" b="1"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Font typeface="Arial" panose="020B0604020202020204" pitchFamily="34" charset="0"/>
              <a:buChar char="»"/>
              <a:defRPr sz="2000" b="1"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Font typeface="Arial" panose="020B0604020202020204" pitchFamily="34" charset="0"/>
              <a:buChar char="»"/>
              <a:defRPr sz="2000" b="1"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Font typeface="Arial" panose="020B0604020202020204" pitchFamily="34" charset="0"/>
              <a:buChar char="»"/>
              <a:defRPr sz="2000" b="1"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Font typeface="Arial" panose="020B0604020202020204" pitchFamily="34" charset="0"/>
              <a:buChar char="»"/>
              <a:defRPr sz="2000" b="1" u="none" kern="1200" baseline="0">
                <a:solidFill>
                  <a:schemeClr val="tx1"/>
                </a:solidFill>
                <a:latin typeface="+mn-lt"/>
                <a:ea typeface="+mn-ea"/>
                <a:cs typeface="+mn-cs"/>
              </a:defRPr>
            </a:lvl9pPr>
          </a:lstStyle>
          <a:p>
            <a:pPr marL="0" indent="0">
              <a:buNone/>
            </a:pPr>
            <a:r>
              <a:rPr lang="zh-CN" altLang="en-US" sz="2000" dirty="0">
                <a:solidFill>
                  <a:srgbClr val="FF00FF"/>
                </a:solidFill>
              </a:rPr>
              <a:t>缺点：</a:t>
            </a:r>
            <a:r>
              <a:rPr lang="zh-CN" altLang="en-US" sz="2000" dirty="0">
                <a:solidFill>
                  <a:srgbClr val="0000FF"/>
                </a:solidFill>
              </a:rPr>
              <a:t>顺序查找慢（文件有</a:t>
            </a:r>
            <a:r>
              <a:rPr lang="en-US" altLang="zh-CN" sz="2000" dirty="0">
                <a:solidFill>
                  <a:srgbClr val="0000FF"/>
                </a:solidFill>
              </a:rPr>
              <a:t>100</a:t>
            </a:r>
            <a:r>
              <a:rPr lang="zh-CN" altLang="en-US" sz="2000" dirty="0">
                <a:solidFill>
                  <a:srgbClr val="0000FF"/>
                </a:solidFill>
              </a:rPr>
              <a:t>万条记录，平均查找长度</a:t>
            </a:r>
            <a:r>
              <a:rPr lang="en-US" altLang="zh-CN" sz="2000" dirty="0">
                <a:solidFill>
                  <a:srgbClr val="0000FF"/>
                </a:solidFill>
              </a:rPr>
              <a:t>50</a:t>
            </a:r>
            <a:r>
              <a:rPr lang="zh-CN" altLang="en-US" sz="2000" dirty="0">
                <a:solidFill>
                  <a:srgbClr val="0000FF"/>
                </a:solidFill>
              </a:rPr>
              <a:t>万次）</a:t>
            </a:r>
            <a:endParaRPr lang="zh-CN" altLang="en-US" sz="2000" dirty="0">
              <a:solidFill>
                <a:srgbClr val="0000FF"/>
              </a:solidFill>
            </a:endParaRPr>
          </a:p>
          <a:p>
            <a:pPr marL="0" indent="0">
              <a:buNone/>
            </a:pPr>
            <a:r>
              <a:rPr lang="zh-CN" altLang="en-US" sz="2000" dirty="0">
                <a:solidFill>
                  <a:srgbClr val="FF00FF"/>
                </a:solidFill>
              </a:rPr>
              <a:t>改进：</a:t>
            </a:r>
            <a:r>
              <a:rPr lang="zh-CN" altLang="en-US" sz="2000" dirty="0">
                <a:solidFill>
                  <a:srgbClr val="0000FF"/>
                </a:solidFill>
              </a:rPr>
              <a:t>设置索引</a:t>
            </a:r>
            <a:endParaRPr lang="zh-CN" altLang="en-US" sz="2000" dirty="0">
              <a:solidFill>
                <a:srgbClr val="0000FF"/>
              </a:solidFill>
            </a:endParaRPr>
          </a:p>
        </p:txBody>
      </p:sp>
      <p:sp>
        <p:nvSpPr>
          <p:cNvPr id="3" name="文本框 2"/>
          <p:cNvSpPr txBox="1"/>
          <p:nvPr/>
        </p:nvSpPr>
        <p:spPr>
          <a:xfrm>
            <a:off x="133350" y="729615"/>
            <a:ext cx="4522470" cy="396240"/>
          </a:xfrm>
          <a:prstGeom prst="rect">
            <a:avLst/>
          </a:prstGeom>
          <a:solidFill>
            <a:srgbClr val="FFFF00"/>
          </a:solidFill>
        </p:spPr>
        <p:txBody>
          <a:bodyPr wrap="none" rtlCol="0" anchor="t">
            <a:spAutoFit/>
          </a:bodyPr>
          <a:p>
            <a:r>
              <a:rPr lang="zh-CN" altLang="en-US" sz="2000" b="1" dirty="0">
                <a:solidFill>
                  <a:srgbClr val="FF0000"/>
                </a:solidFill>
                <a:latin typeface="黑体" panose="02010609060101010101" pitchFamily="1" charset="-122"/>
                <a:ea typeface="黑体" panose="02010609060101010101" pitchFamily="1" charset="-122"/>
                <a:sym typeface="+mn-ea"/>
              </a:rPr>
              <a:t>问题：定位，查找，更新操作的难易度</a:t>
            </a:r>
            <a:endParaRPr lang="zh-CN" altLang="en-US" sz="2000" b="1" dirty="0">
              <a:solidFill>
                <a:srgbClr val="FF0000"/>
              </a:solidFill>
              <a:latin typeface="黑体" panose="02010609060101010101" pitchFamily="1" charset="-122"/>
              <a:ea typeface="黑体" panose="02010609060101010101" pitchFamily="1" charset="-122"/>
              <a:sym typeface="+mn-e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标题 25601"/>
          <p:cNvSpPr>
            <a:spLocks noGrp="1"/>
          </p:cNvSpPr>
          <p:nvPr>
            <p:ph type="title"/>
          </p:nvPr>
        </p:nvSpPr>
        <p:spPr>
          <a:xfrm>
            <a:off x="457200" y="0"/>
            <a:ext cx="8232775" cy="676275"/>
          </a:xfrm>
        </p:spPr>
        <p:txBody>
          <a:bodyPr anchor="ctr"/>
          <a:p>
            <a:pPr>
              <a:buNone/>
            </a:pPr>
            <a:r>
              <a:rPr lang="zh-CN" altLang="en-US" dirty="0"/>
              <a:t>12.2.3 索引顺序文件</a:t>
            </a:r>
            <a:endParaRPr lang="zh-CN" altLang="en-US" dirty="0"/>
          </a:p>
        </p:txBody>
      </p:sp>
      <p:sp>
        <p:nvSpPr>
          <p:cNvPr id="25603" name="文本占位符 25602"/>
          <p:cNvSpPr>
            <a:spLocks noGrp="1"/>
          </p:cNvSpPr>
          <p:nvPr>
            <p:ph type="body" sz="half" idx="1"/>
          </p:nvPr>
        </p:nvSpPr>
        <p:spPr>
          <a:xfrm>
            <a:off x="181293" y="676275"/>
            <a:ext cx="8780462" cy="1497013"/>
          </a:xfrm>
        </p:spPr>
        <p:txBody>
          <a:bodyPr/>
          <a:p>
            <a:r>
              <a:rPr lang="zh-CN" altLang="en-US" sz="2000" b="0" dirty="0">
                <a:solidFill>
                  <a:srgbClr val="FF6600"/>
                </a:solidFill>
                <a:ea typeface="黑体" panose="02010609060101010101" pitchFamily="1" charset="-122"/>
              </a:rPr>
              <a:t>为了提高记录的检索速度，设置一张索引表</a:t>
            </a:r>
            <a:endParaRPr lang="zh-CN" altLang="en-US" sz="2000" b="0" dirty="0">
              <a:solidFill>
                <a:srgbClr val="FF6600"/>
              </a:solidFill>
              <a:ea typeface="黑体" panose="02010609060101010101" pitchFamily="1" charset="-122"/>
            </a:endParaRPr>
          </a:p>
          <a:p>
            <a:r>
              <a:rPr lang="zh-CN" altLang="en-US" sz="2000" dirty="0"/>
              <a:t>索引访问：</a:t>
            </a:r>
            <a:r>
              <a:rPr lang="zh-CN" altLang="en-US" sz="2000" dirty="0">
                <a:solidFill>
                  <a:srgbClr val="0000FF"/>
                </a:solidFill>
              </a:rPr>
              <a:t>先搜索索引，再根据指针直接访问文件，以查找所需要的记录</a:t>
            </a:r>
            <a:endParaRPr lang="zh-CN" altLang="en-US" sz="2000" dirty="0">
              <a:solidFill>
                <a:srgbClr val="0000FF"/>
              </a:solidFill>
            </a:endParaRPr>
          </a:p>
        </p:txBody>
      </p:sp>
      <p:pic>
        <p:nvPicPr>
          <p:cNvPr id="26627" name="内容占位符 26626" descr="12.3c"/>
          <p:cNvPicPr>
            <a:picLocks noChangeAspect="1"/>
          </p:cNvPicPr>
          <p:nvPr/>
        </p:nvPicPr>
        <p:blipFill>
          <a:blip r:embed="rId1"/>
          <a:srcRect b="10886"/>
          <a:stretch>
            <a:fillRect/>
          </a:stretch>
        </p:blipFill>
        <p:spPr>
          <a:xfrm>
            <a:off x="17145" y="1461770"/>
            <a:ext cx="4739005" cy="4311650"/>
          </a:xfrm>
          <a:prstGeom prst="rect">
            <a:avLst/>
          </a:prstGeom>
          <a:noFill/>
          <a:ln w="9525">
            <a:noFill/>
          </a:ln>
        </p:spPr>
      </p:pic>
      <p:sp>
        <p:nvSpPr>
          <p:cNvPr id="24580" name="文本框 24579"/>
          <p:cNvSpPr txBox="1"/>
          <p:nvPr/>
        </p:nvSpPr>
        <p:spPr>
          <a:xfrm>
            <a:off x="4653280" y="1461770"/>
            <a:ext cx="4458335" cy="5120640"/>
          </a:xfrm>
          <a:prstGeom prst="rect">
            <a:avLst/>
          </a:prstGeom>
          <a:noFill/>
          <a:ln w="9525">
            <a:noFill/>
          </a:ln>
        </p:spPr>
        <p:txBody>
          <a:bodyPr wrap="square" anchor="t">
            <a:spAutoFit/>
          </a:bodyPr>
          <a:p>
            <a:pPr lvl="0" eaLnBrk="1" latinLnBrk="0" hangingPunct="1">
              <a:buSzPct val="100000"/>
              <a:buFont typeface="Wingdings" panose="05000000000000000000" pitchFamily="2" charset="2"/>
              <a:buChar char="l"/>
            </a:pPr>
            <a:r>
              <a:rPr lang="zh-CN" altLang="en-US" sz="2200" b="1" dirty="0">
                <a:solidFill>
                  <a:srgbClr val="FF0000"/>
                </a:solidFill>
                <a:latin typeface="黑体" panose="02010609060101010101" pitchFamily="1" charset="-122"/>
                <a:ea typeface="黑体" panose="02010609060101010101" pitchFamily="1" charset="-122"/>
              </a:rPr>
              <a:t>一级索引：</a:t>
            </a:r>
            <a:r>
              <a:rPr lang="zh-CN" altLang="en-US" sz="2200" b="1" dirty="0">
                <a:solidFill>
                  <a:schemeClr val="tx1"/>
                </a:solidFill>
                <a:latin typeface="黑体" panose="02010609060101010101" pitchFamily="1" charset="-122"/>
                <a:ea typeface="黑体" panose="02010609060101010101" pitchFamily="1" charset="-122"/>
              </a:rPr>
              <a:t>关键域</a:t>
            </a:r>
            <a:r>
              <a:rPr lang="en-US" altLang="zh-CN" sz="2200" b="1" dirty="0">
                <a:solidFill>
                  <a:schemeClr val="tx1"/>
                </a:solidFill>
                <a:latin typeface="黑体" panose="02010609060101010101" pitchFamily="1" charset="-122"/>
                <a:ea typeface="黑体" panose="02010609060101010101" pitchFamily="1" charset="-122"/>
              </a:rPr>
              <a:t>+</a:t>
            </a:r>
            <a:r>
              <a:rPr lang="zh-CN" altLang="en-US" sz="2200" b="1" dirty="0">
                <a:solidFill>
                  <a:schemeClr val="tx1"/>
                </a:solidFill>
                <a:latin typeface="黑体" panose="02010609060101010101" pitchFamily="1" charset="-122"/>
                <a:ea typeface="黑体" panose="02010609060101010101" pitchFamily="1" charset="-122"/>
              </a:rPr>
              <a:t>指向主文件的指针</a:t>
            </a:r>
            <a:endParaRPr lang="zh-CN" altLang="en-US" sz="2200" b="1" dirty="0">
              <a:solidFill>
                <a:schemeClr val="tx1"/>
              </a:solidFill>
              <a:latin typeface="黑体" panose="02010609060101010101" pitchFamily="1" charset="-122"/>
              <a:ea typeface="黑体" panose="02010609060101010101" pitchFamily="1" charset="-122"/>
            </a:endParaRPr>
          </a:p>
          <a:p>
            <a:pPr lvl="0" eaLnBrk="1" latinLnBrk="0" hangingPunct="1">
              <a:buSzPct val="100000"/>
              <a:buFont typeface="Wingdings" panose="05000000000000000000" pitchFamily="2" charset="2"/>
              <a:buChar char="l"/>
            </a:pPr>
            <a:r>
              <a:rPr lang="zh-CN" altLang="en-US" sz="2200" b="1" dirty="0">
                <a:solidFill>
                  <a:srgbClr val="FF0000"/>
                </a:solidFill>
                <a:latin typeface="黑体" panose="02010609060101010101" pitchFamily="1" charset="-122"/>
                <a:ea typeface="黑体" panose="02010609060101010101" pitchFamily="1" charset="-122"/>
              </a:rPr>
              <a:t>查找：</a:t>
            </a:r>
            <a:r>
              <a:rPr lang="zh-CN" altLang="en-US" sz="2200" b="1" dirty="0">
                <a:latin typeface="黑体" panose="02010609060101010101" pitchFamily="1" charset="-122"/>
                <a:ea typeface="黑体" panose="02010609060101010101" pitchFamily="1" charset="-122"/>
              </a:rPr>
              <a:t>先查索引，再从索引所指的主文件处开始查找</a:t>
            </a:r>
            <a:endParaRPr lang="zh-CN" altLang="en-US" sz="2200" b="1" dirty="0">
              <a:latin typeface="黑体" panose="02010609060101010101" pitchFamily="1" charset="-122"/>
              <a:ea typeface="黑体" panose="02010609060101010101" pitchFamily="1" charset="-122"/>
            </a:endParaRPr>
          </a:p>
          <a:p>
            <a:pPr lvl="0" eaLnBrk="1" latinLnBrk="0" hangingPunct="1">
              <a:buSzPct val="100000"/>
              <a:buFont typeface="Wingdings" panose="05000000000000000000" pitchFamily="2" charset="2"/>
              <a:buChar char="l"/>
            </a:pPr>
            <a:r>
              <a:rPr lang="zh-CN" altLang="en-US" sz="2200" b="1" dirty="0">
                <a:solidFill>
                  <a:srgbClr val="FF0000"/>
                </a:solidFill>
                <a:latin typeface="黑体" panose="02010609060101010101" pitchFamily="1" charset="-122"/>
                <a:ea typeface="黑体" panose="02010609060101010101" pitchFamily="1" charset="-122"/>
              </a:rPr>
              <a:t>插入新纪录：</a:t>
            </a:r>
            <a:r>
              <a:rPr lang="zh-CN" altLang="en-US" sz="2200" b="1" dirty="0">
                <a:latin typeface="黑体" panose="02010609060101010101" pitchFamily="1" charset="-122"/>
                <a:ea typeface="黑体" panose="02010609060101010101" pitchFamily="1" charset="-122"/>
              </a:rPr>
              <a:t>添加到溢出文件中，周期性合并溢出文件</a:t>
            </a:r>
            <a:endParaRPr lang="zh-CN" altLang="en-US" sz="2200" b="1" dirty="0">
              <a:latin typeface="黑体" panose="02010609060101010101" pitchFamily="1" charset="-122"/>
              <a:ea typeface="黑体" panose="02010609060101010101" pitchFamily="1" charset="-122"/>
            </a:endParaRPr>
          </a:p>
          <a:p>
            <a:pPr lvl="0" eaLnBrk="1" latinLnBrk="0" hangingPunct="1">
              <a:buSzPct val="100000"/>
              <a:buFont typeface="Wingdings" panose="05000000000000000000" pitchFamily="2" charset="2"/>
              <a:buChar char="l"/>
            </a:pPr>
            <a:r>
              <a:rPr lang="zh-CN" altLang="en-US" sz="2200" b="1" dirty="0">
                <a:solidFill>
                  <a:srgbClr val="FF0000"/>
                </a:solidFill>
                <a:latin typeface="黑体" panose="02010609060101010101" pitchFamily="1" charset="-122"/>
                <a:ea typeface="黑体" panose="02010609060101010101" pitchFamily="1" charset="-122"/>
              </a:rPr>
              <a:t>多级索引：</a:t>
            </a:r>
            <a:endParaRPr lang="zh-CN" altLang="en-US" sz="2200" b="1" dirty="0">
              <a:solidFill>
                <a:srgbClr val="FF0000"/>
              </a:solidFill>
              <a:latin typeface="黑体" panose="02010609060101010101" pitchFamily="1" charset="-122"/>
              <a:ea typeface="黑体" panose="02010609060101010101" pitchFamily="1" charset="-122"/>
            </a:endParaRPr>
          </a:p>
          <a:p>
            <a:pPr lvl="0" eaLnBrk="1" latinLnBrk="0" hangingPunct="1">
              <a:buSzPct val="100000"/>
              <a:buFont typeface="Wingdings" panose="05000000000000000000" pitchFamily="2" charset="2"/>
            </a:pPr>
            <a:endParaRPr lang="zh-CN" altLang="en-US" sz="2200" b="1" dirty="0">
              <a:latin typeface="黑体" panose="02010609060101010101" pitchFamily="1" charset="-122"/>
              <a:ea typeface="黑体" panose="02010609060101010101" pitchFamily="1" charset="-122"/>
            </a:endParaRPr>
          </a:p>
          <a:p>
            <a:pPr lvl="0" eaLnBrk="1" latinLnBrk="0" hangingPunct="1">
              <a:buSzPct val="100000"/>
              <a:buFont typeface="Wingdings" panose="05000000000000000000" pitchFamily="2" charset="2"/>
            </a:pPr>
            <a:r>
              <a:rPr lang="zh-CN" altLang="en-US" sz="2200" b="1" dirty="0">
                <a:solidFill>
                  <a:srgbClr val="FF00FF"/>
                </a:solidFill>
                <a:latin typeface="黑体" panose="02010609060101010101" pitchFamily="1" charset="-122"/>
                <a:ea typeface="黑体" panose="02010609060101010101" pitchFamily="1" charset="-122"/>
                <a:sym typeface="+mn-ea"/>
              </a:rPr>
              <a:t>分析：文件包含</a:t>
            </a:r>
            <a:r>
              <a:rPr lang="en-US" altLang="zh-CN" sz="2200" b="1" dirty="0">
                <a:solidFill>
                  <a:srgbClr val="FF00FF"/>
                </a:solidFill>
                <a:latin typeface="黑体" panose="02010609060101010101" pitchFamily="1" charset="-122"/>
                <a:ea typeface="黑体" panose="02010609060101010101" pitchFamily="1" charset="-122"/>
                <a:sym typeface="+mn-ea"/>
              </a:rPr>
              <a:t>100</a:t>
            </a:r>
            <a:r>
              <a:rPr lang="zh-CN" altLang="en-US" sz="2200" b="1" dirty="0">
                <a:solidFill>
                  <a:srgbClr val="FF00FF"/>
                </a:solidFill>
                <a:latin typeface="黑体" panose="02010609060101010101" pitchFamily="1" charset="-122"/>
                <a:ea typeface="黑体" panose="02010609060101010101" pitchFamily="1" charset="-122"/>
                <a:sym typeface="+mn-ea"/>
              </a:rPr>
              <a:t>万条记录</a:t>
            </a:r>
            <a:endParaRPr lang="zh-CN" altLang="en-US" sz="2200" b="1" dirty="0">
              <a:solidFill>
                <a:srgbClr val="FF00FF"/>
              </a:solidFill>
              <a:latin typeface="黑体" panose="02010609060101010101" pitchFamily="1" charset="-122"/>
              <a:ea typeface="黑体" panose="02010609060101010101" pitchFamily="1" charset="-122"/>
              <a:sym typeface="+mn-ea"/>
            </a:endParaRPr>
          </a:p>
          <a:p>
            <a:pPr lvl="0" eaLnBrk="1" latinLnBrk="0" hangingPunct="1">
              <a:buSzPct val="100000"/>
              <a:buFont typeface="Wingdings" panose="05000000000000000000" pitchFamily="2" charset="2"/>
            </a:pPr>
            <a:r>
              <a:rPr lang="zh-CN" altLang="en-US" sz="2200" b="1" dirty="0">
                <a:solidFill>
                  <a:srgbClr val="2D2DFF"/>
                </a:solidFill>
                <a:latin typeface="黑体" panose="02010609060101010101" pitchFamily="1" charset="-122"/>
                <a:ea typeface="黑体" panose="02010609060101010101" pitchFamily="1" charset="-122"/>
                <a:cs typeface="华文宋体" panose="02010600040101010101" charset="-122"/>
                <a:sym typeface="+mn-ea"/>
              </a:rPr>
              <a:t>①</a:t>
            </a:r>
            <a:r>
              <a:rPr lang="zh-CN" altLang="en-US" sz="2200" b="1" dirty="0">
                <a:solidFill>
                  <a:srgbClr val="2D2DFF"/>
                </a:solidFill>
                <a:latin typeface="黑体" panose="02010609060101010101" pitchFamily="1" charset="-122"/>
                <a:ea typeface="黑体" panose="02010609060101010101" pitchFamily="1" charset="-122"/>
              </a:rPr>
              <a:t>顺序文件，</a:t>
            </a:r>
            <a:r>
              <a:rPr lang="zh-CN" altLang="en-US" sz="2200" b="1" dirty="0">
                <a:solidFill>
                  <a:schemeClr val="tx1"/>
                </a:solidFill>
                <a:latin typeface="黑体" panose="02010609060101010101" pitchFamily="1" charset="-122"/>
                <a:ea typeface="黑体" panose="02010609060101010101" pitchFamily="1" charset="-122"/>
              </a:rPr>
              <a:t>平均查找次数</a:t>
            </a:r>
            <a:r>
              <a:rPr lang="en-US" altLang="zh-CN" sz="2200" b="1" dirty="0">
                <a:solidFill>
                  <a:schemeClr val="tx1"/>
                </a:solidFill>
                <a:latin typeface="黑体" panose="02010609060101010101" pitchFamily="1" charset="-122"/>
                <a:ea typeface="黑体" panose="02010609060101010101" pitchFamily="1" charset="-122"/>
              </a:rPr>
              <a:t>50</a:t>
            </a:r>
            <a:r>
              <a:rPr lang="zh-CN" altLang="en-US" sz="2200" b="1" dirty="0">
                <a:solidFill>
                  <a:schemeClr val="tx1"/>
                </a:solidFill>
                <a:latin typeface="黑体" panose="02010609060101010101" pitchFamily="1" charset="-122"/>
                <a:ea typeface="黑体" panose="02010609060101010101" pitchFamily="1" charset="-122"/>
              </a:rPr>
              <a:t>万次</a:t>
            </a:r>
            <a:endParaRPr lang="zh-CN" altLang="en-US" sz="2200" b="1" dirty="0">
              <a:solidFill>
                <a:schemeClr val="tx1"/>
              </a:solidFill>
              <a:latin typeface="黑体" panose="02010609060101010101" pitchFamily="1" charset="-122"/>
              <a:ea typeface="黑体" panose="02010609060101010101" pitchFamily="1" charset="-122"/>
            </a:endParaRPr>
          </a:p>
          <a:p>
            <a:pPr lvl="0" eaLnBrk="1" latinLnBrk="0" hangingPunct="1">
              <a:buSzPct val="100000"/>
              <a:buFont typeface="Wingdings" panose="05000000000000000000" pitchFamily="2" charset="2"/>
            </a:pPr>
            <a:r>
              <a:rPr lang="zh-CN" altLang="en-US" sz="2200" b="1" dirty="0">
                <a:solidFill>
                  <a:srgbClr val="2D2DFF"/>
                </a:solidFill>
                <a:latin typeface="黑体" panose="02010609060101010101" pitchFamily="1" charset="-122"/>
                <a:ea typeface="黑体" panose="02010609060101010101" pitchFamily="1" charset="-122"/>
                <a:cs typeface="宋体" panose="02010600030101010101" pitchFamily="2" charset="-122"/>
                <a:sym typeface="+mn-ea"/>
              </a:rPr>
              <a:t>②一级索引文件，</a:t>
            </a:r>
            <a:r>
              <a:rPr lang="en-US" altLang="zh-CN" sz="2200" b="1" dirty="0">
                <a:solidFill>
                  <a:schemeClr val="tx1"/>
                </a:solidFill>
                <a:latin typeface="黑体" panose="02010609060101010101" pitchFamily="1" charset="-122"/>
                <a:ea typeface="黑体" panose="02010609060101010101" pitchFamily="1" charset="-122"/>
                <a:cs typeface="宋体" panose="02010600030101010101" pitchFamily="2" charset="-122"/>
                <a:sym typeface="+mn-ea"/>
              </a:rPr>
              <a:t>1</a:t>
            </a:r>
            <a:r>
              <a:rPr lang="zh-CN" altLang="en-US" sz="2200" b="1" dirty="0">
                <a:solidFill>
                  <a:schemeClr val="tx1"/>
                </a:solidFill>
                <a:latin typeface="黑体" panose="02010609060101010101" pitchFamily="1" charset="-122"/>
                <a:ea typeface="黑体" panose="02010609060101010101" pitchFamily="1" charset="-122"/>
                <a:cs typeface="宋体" panose="02010600030101010101" pitchFamily="2" charset="-122"/>
                <a:sym typeface="+mn-ea"/>
              </a:rPr>
              <a:t>万条一级索引，平均查找次数</a:t>
            </a:r>
            <a:r>
              <a:rPr lang="en-US" altLang="zh-CN" sz="2200" b="1" dirty="0">
                <a:solidFill>
                  <a:schemeClr val="tx1"/>
                </a:solidFill>
                <a:latin typeface="黑体" panose="02010609060101010101" pitchFamily="1" charset="-122"/>
                <a:ea typeface="黑体" panose="02010609060101010101" pitchFamily="1" charset="-122"/>
                <a:cs typeface="宋体" panose="02010600030101010101" pitchFamily="2" charset="-122"/>
                <a:sym typeface="+mn-ea"/>
              </a:rPr>
              <a:t>5000+50</a:t>
            </a:r>
            <a:r>
              <a:rPr lang="zh-CN" altLang="en-US" sz="2200" b="1" dirty="0">
                <a:solidFill>
                  <a:schemeClr val="tx1"/>
                </a:solidFill>
                <a:latin typeface="黑体" panose="02010609060101010101" pitchFamily="1" charset="-122"/>
                <a:ea typeface="黑体" panose="02010609060101010101" pitchFamily="1" charset="-122"/>
                <a:cs typeface="宋体" panose="02010600030101010101" pitchFamily="2" charset="-122"/>
                <a:sym typeface="+mn-ea"/>
              </a:rPr>
              <a:t>次</a:t>
            </a:r>
            <a:endParaRPr lang="zh-CN" altLang="en-US" sz="2200" b="1" dirty="0">
              <a:solidFill>
                <a:schemeClr val="tx1"/>
              </a:solidFill>
              <a:latin typeface="黑体" panose="02010609060101010101" pitchFamily="1" charset="-122"/>
              <a:ea typeface="黑体" panose="02010609060101010101" pitchFamily="1" charset="-122"/>
              <a:cs typeface="宋体" panose="02010600030101010101" pitchFamily="2" charset="-122"/>
              <a:sym typeface="+mn-ea"/>
            </a:endParaRPr>
          </a:p>
          <a:p>
            <a:pPr lvl="0" eaLnBrk="1" latinLnBrk="0" hangingPunct="1">
              <a:buSzPct val="100000"/>
              <a:buFont typeface="Wingdings" panose="05000000000000000000" pitchFamily="2" charset="2"/>
            </a:pPr>
            <a:r>
              <a:rPr lang="zh-CN" altLang="en-US" sz="2200" b="1" dirty="0">
                <a:solidFill>
                  <a:srgbClr val="2D2DFF"/>
                </a:solidFill>
                <a:latin typeface="黑体" panose="02010609060101010101" pitchFamily="1" charset="-122"/>
                <a:ea typeface="黑体" panose="02010609060101010101" pitchFamily="1" charset="-122"/>
                <a:cs typeface="宋体" panose="02010600030101010101" pitchFamily="2" charset="-122"/>
                <a:sym typeface="+mn-ea"/>
              </a:rPr>
              <a:t>③二级索引，</a:t>
            </a:r>
            <a:r>
              <a:rPr lang="en-US" altLang="zh-CN" sz="2200" b="1" dirty="0">
                <a:solidFill>
                  <a:schemeClr val="tx1"/>
                </a:solidFill>
                <a:latin typeface="黑体" panose="02010609060101010101" pitchFamily="1" charset="-122"/>
                <a:ea typeface="黑体" panose="02010609060101010101" pitchFamily="1" charset="-122"/>
                <a:cs typeface="宋体" panose="02010600030101010101" pitchFamily="2" charset="-122"/>
                <a:sym typeface="+mn-ea"/>
              </a:rPr>
              <a:t>100</a:t>
            </a:r>
            <a:r>
              <a:rPr lang="zh-CN" altLang="en-US" sz="2200" b="1" dirty="0">
                <a:solidFill>
                  <a:schemeClr val="tx1"/>
                </a:solidFill>
                <a:latin typeface="黑体" panose="02010609060101010101" pitchFamily="1" charset="-122"/>
                <a:ea typeface="黑体" panose="02010609060101010101" pitchFamily="1" charset="-122"/>
                <a:cs typeface="宋体" panose="02010600030101010101" pitchFamily="2" charset="-122"/>
                <a:sym typeface="+mn-ea"/>
              </a:rPr>
              <a:t>条二级索引，一个二级索引对应</a:t>
            </a:r>
            <a:r>
              <a:rPr lang="en-US" altLang="zh-CN" sz="2200" b="1" dirty="0">
                <a:solidFill>
                  <a:schemeClr val="tx1"/>
                </a:solidFill>
                <a:latin typeface="黑体" panose="02010609060101010101" pitchFamily="1" charset="-122"/>
                <a:ea typeface="黑体" panose="02010609060101010101" pitchFamily="1" charset="-122"/>
                <a:cs typeface="宋体" panose="02010600030101010101" pitchFamily="2" charset="-122"/>
                <a:sym typeface="+mn-ea"/>
              </a:rPr>
              <a:t>100</a:t>
            </a:r>
            <a:r>
              <a:rPr lang="zh-CN" altLang="en-US" sz="2200" b="1" dirty="0">
                <a:solidFill>
                  <a:schemeClr val="tx1"/>
                </a:solidFill>
                <a:latin typeface="黑体" panose="02010609060101010101" pitchFamily="1" charset="-122"/>
                <a:ea typeface="黑体" panose="02010609060101010101" pitchFamily="1" charset="-122"/>
                <a:cs typeface="宋体" panose="02010600030101010101" pitchFamily="2" charset="-122"/>
                <a:sym typeface="+mn-ea"/>
              </a:rPr>
              <a:t>条一级索引，平均查找次数</a:t>
            </a:r>
            <a:r>
              <a:rPr lang="en-US" altLang="zh-CN" sz="2200" b="1" dirty="0">
                <a:solidFill>
                  <a:schemeClr val="tx1"/>
                </a:solidFill>
                <a:latin typeface="黑体" panose="02010609060101010101" pitchFamily="1" charset="-122"/>
                <a:ea typeface="黑体" panose="02010609060101010101" pitchFamily="1" charset="-122"/>
                <a:cs typeface="宋体" panose="02010600030101010101" pitchFamily="2" charset="-122"/>
                <a:sym typeface="+mn-ea"/>
              </a:rPr>
              <a:t>50+50+50</a:t>
            </a:r>
            <a:endParaRPr lang="en-US" altLang="zh-CN" sz="2200" b="1" dirty="0">
              <a:solidFill>
                <a:schemeClr val="tx1"/>
              </a:solidFill>
              <a:latin typeface="黑体" panose="02010609060101010101" pitchFamily="1" charset="-122"/>
              <a:ea typeface="黑体" panose="02010609060101010101" pitchFamily="1" charset="-122"/>
              <a:cs typeface="宋体" panose="02010600030101010101" pitchFamily="2" charset="-122"/>
              <a:sym typeface="+mn-ea"/>
            </a:endParaRPr>
          </a:p>
        </p:txBody>
      </p:sp>
      <p:sp>
        <p:nvSpPr>
          <p:cNvPr id="3" name="文本占位符 25602"/>
          <p:cNvSpPr>
            <a:spLocks noGrp="1"/>
          </p:cNvSpPr>
          <p:nvPr/>
        </p:nvSpPr>
        <p:spPr>
          <a:xfrm>
            <a:off x="181610" y="5773420"/>
            <a:ext cx="4243705" cy="1009015"/>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SzPct val="100000"/>
              <a:buFont typeface="Wingdings" panose="05000000000000000000" pitchFamily="2" charset="2"/>
              <a:buChar char="n"/>
              <a:defRPr sz="3200" b="1" u="none" kern="1200" baseline="0">
                <a:solidFill>
                  <a:srgbClr val="2D2DFF"/>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SzPct val="100000"/>
              <a:buFont typeface="Wingdings" panose="05000000000000000000" pitchFamily="2" charset="2"/>
              <a:buChar char="v"/>
              <a:defRPr sz="2800" b="1" u="none" kern="1200" baseline="0">
                <a:solidFill>
                  <a:schemeClr val="tx1"/>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Font typeface="Arial" panose="020B0604020202020204" pitchFamily="34" charset="0"/>
              <a:buChar char="•"/>
              <a:defRPr sz="2400" b="1" u="none" kern="1200" baseline="0">
                <a:solidFill>
                  <a:schemeClr val="tx1"/>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Font typeface="Arial" panose="020B0604020202020204" pitchFamily="34" charset="0"/>
              <a:buChar char="–"/>
              <a:defRPr sz="2000" b="1" u="none" kern="1200" baseline="0">
                <a:solidFill>
                  <a:schemeClr val="tx1"/>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Font typeface="Arial" panose="020B0604020202020204" pitchFamily="34" charset="0"/>
              <a:buChar char="»"/>
              <a:defRPr sz="2000" b="1"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Font typeface="Arial" panose="020B0604020202020204" pitchFamily="34" charset="0"/>
              <a:buChar char="»"/>
              <a:defRPr sz="2000" b="1"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Font typeface="Arial" panose="020B0604020202020204" pitchFamily="34" charset="0"/>
              <a:buChar char="»"/>
              <a:defRPr sz="2000" b="1"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Font typeface="Arial" panose="020B0604020202020204" pitchFamily="34" charset="0"/>
              <a:buChar char="»"/>
              <a:defRPr sz="2000" b="1"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Font typeface="Arial" panose="020B0604020202020204" pitchFamily="34" charset="0"/>
              <a:buChar char="»"/>
              <a:defRPr sz="2000" b="1" u="none" kern="1200" baseline="0">
                <a:solidFill>
                  <a:schemeClr val="tx1"/>
                </a:solidFill>
                <a:latin typeface="+mn-lt"/>
                <a:ea typeface="+mn-ea"/>
                <a:cs typeface="+mn-cs"/>
              </a:defRPr>
            </a:lvl9pPr>
          </a:lstStyle>
          <a:p>
            <a:pPr marL="0" indent="0">
              <a:buNone/>
            </a:pPr>
            <a:r>
              <a:rPr lang="zh-CN" altLang="en-US" sz="2000" dirty="0">
                <a:solidFill>
                  <a:srgbClr val="FF00FF"/>
                </a:solidFill>
              </a:rPr>
              <a:t>缺点：</a:t>
            </a:r>
            <a:r>
              <a:rPr lang="zh-CN" altLang="en-US" sz="2000" dirty="0">
                <a:solidFill>
                  <a:srgbClr val="C00000"/>
                </a:solidFill>
              </a:rPr>
              <a:t>基于文件的关键字排序，当需要按非关键字查找记录时，很难实现     </a:t>
            </a:r>
            <a:r>
              <a:rPr lang="zh-CN" altLang="en-US" sz="2000" dirty="0">
                <a:solidFill>
                  <a:srgbClr val="FF00FF"/>
                </a:solidFill>
              </a:rPr>
              <a:t>改进：</a:t>
            </a:r>
            <a:r>
              <a:rPr lang="zh-CN" altLang="en-US" sz="2000" dirty="0">
                <a:solidFill>
                  <a:srgbClr val="2D2DFF"/>
                </a:solidFill>
              </a:rPr>
              <a:t>多索引结构</a:t>
            </a:r>
            <a:endParaRPr lang="zh-CN" altLang="en-US" sz="2000" dirty="0">
              <a:solidFill>
                <a:srgbClr val="2D2DFF"/>
              </a:solidFill>
            </a:endParaRPr>
          </a:p>
        </p:txBody>
      </p:sp>
      <p:sp>
        <p:nvSpPr>
          <p:cNvPr id="4" name="文本框 3"/>
          <p:cNvSpPr txBox="1"/>
          <p:nvPr/>
        </p:nvSpPr>
        <p:spPr>
          <a:xfrm>
            <a:off x="130810" y="4451985"/>
            <a:ext cx="2095500" cy="1005840"/>
          </a:xfrm>
          <a:prstGeom prst="rect">
            <a:avLst/>
          </a:prstGeom>
          <a:solidFill>
            <a:srgbClr val="FFFF00"/>
          </a:solidFill>
        </p:spPr>
        <p:txBody>
          <a:bodyPr wrap="square" rtlCol="0" anchor="t">
            <a:spAutoFit/>
          </a:bodyPr>
          <a:p>
            <a:r>
              <a:rPr lang="zh-CN" altLang="en-US" sz="2000" b="1" dirty="0">
                <a:solidFill>
                  <a:srgbClr val="FF0000"/>
                </a:solidFill>
                <a:latin typeface="黑体" panose="02010609060101010101" pitchFamily="1" charset="-122"/>
                <a:ea typeface="黑体" panose="02010609060101010101" pitchFamily="1" charset="-122"/>
                <a:sym typeface="+mn-ea"/>
              </a:rPr>
              <a:t>问题：定位，查找，更新操作的难易度？</a:t>
            </a:r>
            <a:endParaRPr lang="zh-CN" altLang="en-US" sz="2000" b="1" dirty="0">
              <a:solidFill>
                <a:srgbClr val="FF0000"/>
              </a:solidFill>
              <a:latin typeface="黑体" panose="02010609060101010101" pitchFamily="1" charset="-122"/>
              <a:ea typeface="黑体" panose="02010609060101010101" pitchFamily="1" charset="-122"/>
              <a:sym typeface="+mn-e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标题 27649"/>
          <p:cNvSpPr>
            <a:spLocks noGrp="1"/>
          </p:cNvSpPr>
          <p:nvPr>
            <p:ph type="title"/>
          </p:nvPr>
        </p:nvSpPr>
        <p:spPr>
          <a:xfrm>
            <a:off x="163830" y="53975"/>
            <a:ext cx="8229600" cy="801370"/>
          </a:xfrm>
        </p:spPr>
        <p:txBody>
          <a:bodyPr anchor="ctr"/>
          <a:p>
            <a:pPr>
              <a:buNone/>
            </a:pPr>
            <a:r>
              <a:rPr lang="zh-CN" altLang="en-US" dirty="0"/>
              <a:t>12.2.4 索引文件</a:t>
            </a:r>
            <a:endParaRPr lang="zh-CN" altLang="en-US" dirty="0"/>
          </a:p>
        </p:txBody>
      </p:sp>
      <p:pic>
        <p:nvPicPr>
          <p:cNvPr id="27651" name="内容占位符 27650" descr="12.3d"/>
          <p:cNvPicPr>
            <a:picLocks noChangeAspect="1"/>
          </p:cNvPicPr>
          <p:nvPr>
            <p:ph idx="1"/>
          </p:nvPr>
        </p:nvPicPr>
        <p:blipFill>
          <a:blip r:embed="rId1"/>
          <a:stretch>
            <a:fillRect/>
          </a:stretch>
        </p:blipFill>
        <p:spPr>
          <a:xfrm>
            <a:off x="74295" y="977265"/>
            <a:ext cx="4518025" cy="4692015"/>
          </a:xfrm>
        </p:spPr>
      </p:pic>
      <p:sp>
        <p:nvSpPr>
          <p:cNvPr id="3" name="文本占位符 25602"/>
          <p:cNvSpPr>
            <a:spLocks noGrp="1"/>
          </p:cNvSpPr>
          <p:nvPr/>
        </p:nvSpPr>
        <p:spPr>
          <a:xfrm>
            <a:off x="4592320" y="855345"/>
            <a:ext cx="4203065" cy="5326380"/>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SzPct val="100000"/>
              <a:buFont typeface="Wingdings" panose="05000000000000000000" pitchFamily="2" charset="2"/>
              <a:buChar char="n"/>
              <a:defRPr sz="3200" b="1" u="none" kern="1200" baseline="0">
                <a:solidFill>
                  <a:srgbClr val="2D2DFF"/>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SzPct val="100000"/>
              <a:buFont typeface="Wingdings" panose="05000000000000000000" pitchFamily="2" charset="2"/>
              <a:buChar char="v"/>
              <a:defRPr sz="2800" b="1" u="none" kern="1200" baseline="0">
                <a:solidFill>
                  <a:schemeClr val="tx1"/>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Font typeface="Arial" panose="020B0604020202020204" pitchFamily="34" charset="0"/>
              <a:buChar char="•"/>
              <a:defRPr sz="2400" b="1" u="none" kern="1200" baseline="0">
                <a:solidFill>
                  <a:schemeClr val="tx1"/>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Font typeface="Arial" panose="020B0604020202020204" pitchFamily="34" charset="0"/>
              <a:buChar char="–"/>
              <a:defRPr sz="2000" b="1" u="none" kern="1200" baseline="0">
                <a:solidFill>
                  <a:schemeClr val="tx1"/>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Font typeface="Arial" panose="020B0604020202020204" pitchFamily="34" charset="0"/>
              <a:buChar char="»"/>
              <a:defRPr sz="2000" b="1"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Font typeface="Arial" panose="020B0604020202020204" pitchFamily="34" charset="0"/>
              <a:buChar char="»"/>
              <a:defRPr sz="2000" b="1"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Font typeface="Arial" panose="020B0604020202020204" pitchFamily="34" charset="0"/>
              <a:buChar char="»"/>
              <a:defRPr sz="2000" b="1"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Font typeface="Arial" panose="020B0604020202020204" pitchFamily="34" charset="0"/>
              <a:buChar char="»"/>
              <a:defRPr sz="2000" b="1"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Font typeface="Arial" panose="020B0604020202020204" pitchFamily="34" charset="0"/>
              <a:buChar char="»"/>
              <a:defRPr sz="2000" b="1" u="none" kern="1200" baseline="0">
                <a:solidFill>
                  <a:schemeClr val="tx1"/>
                </a:solidFill>
                <a:latin typeface="+mn-lt"/>
                <a:ea typeface="+mn-ea"/>
                <a:cs typeface="+mn-cs"/>
              </a:defRPr>
            </a:lvl9pPr>
          </a:lstStyle>
          <a:p>
            <a:pPr marL="0" indent="0">
              <a:buFont typeface="Wingdings" panose="05000000000000000000" charset="0"/>
              <a:buNone/>
            </a:pPr>
            <a:r>
              <a:rPr lang="zh-CN" altLang="en-US" sz="2400" dirty="0">
                <a:solidFill>
                  <a:srgbClr val="FF00FF"/>
                </a:solidFill>
                <a:cs typeface="楷体" panose="02010609060101010101" charset="-122"/>
                <a:sym typeface="+mn-ea"/>
              </a:rPr>
              <a:t>◆</a:t>
            </a:r>
            <a:r>
              <a:rPr lang="zh-CN" altLang="en-US" sz="2400" dirty="0">
                <a:solidFill>
                  <a:srgbClr val="FF00FF"/>
                </a:solidFill>
              </a:rPr>
              <a:t>索引文件：多索引，</a:t>
            </a:r>
            <a:r>
              <a:rPr lang="zh-CN" altLang="en-US" sz="2400" dirty="0">
                <a:solidFill>
                  <a:schemeClr val="tx1"/>
                </a:solidFill>
              </a:rPr>
              <a:t>为每种可能成为查找条件的域都设置一个索引</a:t>
            </a:r>
            <a:endParaRPr lang="zh-CN" altLang="en-US" sz="2400" dirty="0">
              <a:solidFill>
                <a:schemeClr val="tx1"/>
              </a:solidFill>
            </a:endParaRPr>
          </a:p>
          <a:p>
            <a:pPr marL="0" indent="0">
              <a:buFont typeface="Wingdings" panose="05000000000000000000" charset="0"/>
              <a:buNone/>
            </a:pPr>
            <a:r>
              <a:rPr lang="zh-CN" altLang="en-US" sz="2400" dirty="0">
                <a:solidFill>
                  <a:srgbClr val="FF00FF"/>
                </a:solidFill>
                <a:cs typeface="楷体" panose="02010609060101010101" charset="-122"/>
                <a:sym typeface="+mn-ea"/>
              </a:rPr>
              <a:t>◆</a:t>
            </a:r>
            <a:r>
              <a:rPr lang="zh-CN" altLang="en-US" sz="2400" dirty="0">
                <a:solidFill>
                  <a:srgbClr val="FF00FF"/>
                </a:solidFill>
              </a:rPr>
              <a:t>记录要求：</a:t>
            </a:r>
            <a:r>
              <a:rPr lang="zh-CN" altLang="en-US" sz="2400" dirty="0">
                <a:solidFill>
                  <a:schemeClr val="tx1"/>
                </a:solidFill>
              </a:rPr>
              <a:t>记录长度可变，记录不要求顺序存放</a:t>
            </a:r>
            <a:endParaRPr lang="zh-CN" altLang="en-US" sz="2400" dirty="0">
              <a:solidFill>
                <a:schemeClr val="tx1"/>
              </a:solidFill>
            </a:endParaRPr>
          </a:p>
          <a:p>
            <a:pPr marL="0" indent="0">
              <a:buFont typeface="Wingdings" panose="05000000000000000000" charset="0"/>
              <a:buNone/>
            </a:pPr>
            <a:r>
              <a:rPr lang="zh-CN" altLang="en-US" sz="2400" dirty="0">
                <a:solidFill>
                  <a:srgbClr val="FF00FF"/>
                </a:solidFill>
                <a:cs typeface="楷体" panose="02010609060101010101" charset="-122"/>
                <a:sym typeface="+mn-ea"/>
              </a:rPr>
              <a:t>◆</a:t>
            </a:r>
            <a:r>
              <a:rPr lang="en-US" altLang="zh-CN" sz="2400" dirty="0">
                <a:solidFill>
                  <a:srgbClr val="FF00FF"/>
                </a:solidFill>
              </a:rPr>
              <a:t>2</a:t>
            </a:r>
            <a:r>
              <a:rPr lang="zh-CN" altLang="en-US" sz="2400" dirty="0">
                <a:solidFill>
                  <a:srgbClr val="FF00FF"/>
                </a:solidFill>
              </a:rPr>
              <a:t>种索引：</a:t>
            </a:r>
            <a:endParaRPr lang="zh-CN" altLang="en-US" sz="2400" dirty="0">
              <a:solidFill>
                <a:srgbClr val="FF00FF"/>
              </a:solidFill>
            </a:endParaRPr>
          </a:p>
          <a:p>
            <a:pPr marL="0" indent="0">
              <a:buFont typeface="Wingdings" panose="05000000000000000000" charset="0"/>
              <a:buNone/>
            </a:pPr>
            <a:r>
              <a:rPr lang="zh-CN" altLang="en-US" sz="2400" dirty="0">
                <a:solidFill>
                  <a:srgbClr val="FF00FF"/>
                </a:solidFill>
                <a:cs typeface="华文宋体" panose="02010600040101010101" charset="-122"/>
              </a:rPr>
              <a:t>①</a:t>
            </a:r>
            <a:r>
              <a:rPr lang="zh-CN" altLang="en-US" sz="2400" dirty="0">
                <a:solidFill>
                  <a:srgbClr val="FF00FF"/>
                </a:solidFill>
              </a:rPr>
              <a:t>完全索引：</a:t>
            </a:r>
            <a:r>
              <a:rPr lang="zh-CN" altLang="en-US" sz="2400" dirty="0">
                <a:solidFill>
                  <a:schemeClr val="tx1"/>
                </a:solidFill>
              </a:rPr>
              <a:t>主文件中每条记录的索引值</a:t>
            </a:r>
            <a:endParaRPr lang="zh-CN" altLang="en-US" sz="2400" dirty="0">
              <a:solidFill>
                <a:schemeClr val="tx1"/>
              </a:solidFill>
            </a:endParaRPr>
          </a:p>
          <a:p>
            <a:pPr marL="0" indent="0">
              <a:buNone/>
            </a:pPr>
            <a:r>
              <a:rPr lang="zh-CN" altLang="en-US" sz="2400" dirty="0">
                <a:solidFill>
                  <a:srgbClr val="FF00FF"/>
                </a:solidFill>
                <a:cs typeface="宋体" panose="02010600030101010101" pitchFamily="2" charset="-122"/>
              </a:rPr>
              <a:t>②</a:t>
            </a:r>
            <a:r>
              <a:rPr lang="zh-CN" altLang="en-US" sz="2400" dirty="0">
                <a:solidFill>
                  <a:srgbClr val="FF00FF"/>
                </a:solidFill>
              </a:rPr>
              <a:t>部分索引：</a:t>
            </a:r>
            <a:r>
              <a:rPr lang="zh-CN" altLang="en-US" sz="2400" dirty="0">
                <a:solidFill>
                  <a:schemeClr val="tx1"/>
                </a:solidFill>
              </a:rPr>
              <a:t>只包含感兴趣的域的记录的索引值</a:t>
            </a:r>
            <a:endParaRPr lang="zh-CN" altLang="en-US" sz="2400" dirty="0">
              <a:solidFill>
                <a:schemeClr val="tx1"/>
              </a:solidFill>
            </a:endParaRPr>
          </a:p>
          <a:p>
            <a:pPr marL="0" indent="0">
              <a:buNone/>
            </a:pPr>
            <a:r>
              <a:rPr lang="zh-CN" altLang="en-US" sz="2400" dirty="0">
                <a:solidFill>
                  <a:srgbClr val="FF00FF"/>
                </a:solidFill>
                <a:cs typeface="楷体" panose="02010609060101010101" charset="-122"/>
              </a:rPr>
              <a:t>◆</a:t>
            </a:r>
            <a:r>
              <a:rPr lang="zh-CN" altLang="en-US" sz="2400" dirty="0">
                <a:solidFill>
                  <a:srgbClr val="FF00FF"/>
                </a:solidFill>
              </a:rPr>
              <a:t>不足：</a:t>
            </a:r>
            <a:r>
              <a:rPr lang="zh-CN" altLang="en-US" sz="2400" dirty="0">
                <a:solidFill>
                  <a:schemeClr val="tx1"/>
                </a:solidFill>
              </a:rPr>
              <a:t>增加一条新纪录时，索引文件要全部更新</a:t>
            </a:r>
            <a:endParaRPr lang="zh-CN" altLang="en-US" sz="2400" dirty="0">
              <a:solidFill>
                <a:srgbClr val="2D2DFF"/>
              </a:solidFill>
            </a:endParaRPr>
          </a:p>
        </p:txBody>
      </p:sp>
      <p:sp>
        <p:nvSpPr>
          <p:cNvPr id="2" name="文本框 1"/>
          <p:cNvSpPr txBox="1"/>
          <p:nvPr/>
        </p:nvSpPr>
        <p:spPr>
          <a:xfrm>
            <a:off x="3652520" y="6121400"/>
            <a:ext cx="4522470" cy="396240"/>
          </a:xfrm>
          <a:prstGeom prst="rect">
            <a:avLst/>
          </a:prstGeom>
          <a:solidFill>
            <a:srgbClr val="FFFF00"/>
          </a:solidFill>
        </p:spPr>
        <p:txBody>
          <a:bodyPr wrap="none" rtlCol="0" anchor="t">
            <a:spAutoFit/>
          </a:bodyPr>
          <a:p>
            <a:r>
              <a:rPr lang="zh-CN" altLang="en-US" sz="2000" b="1" dirty="0">
                <a:solidFill>
                  <a:srgbClr val="FF0000"/>
                </a:solidFill>
                <a:latin typeface="黑体" panose="02010609060101010101" pitchFamily="1" charset="-122"/>
                <a:ea typeface="黑体" panose="02010609060101010101" pitchFamily="1" charset="-122"/>
                <a:sym typeface="+mn-ea"/>
              </a:rPr>
              <a:t>问题：定位，查找，更新操作的难易度</a:t>
            </a:r>
            <a:endParaRPr lang="zh-CN" altLang="en-US" sz="2000" b="1" dirty="0">
              <a:solidFill>
                <a:srgbClr val="FF0000"/>
              </a:solidFill>
              <a:latin typeface="黑体" panose="02010609060101010101" pitchFamily="1" charset="-122"/>
              <a:ea typeface="黑体" panose="02010609060101010101" pitchFamily="1" charset="-122"/>
              <a:sym typeface="+mn-e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标题 29697"/>
          <p:cNvSpPr>
            <a:spLocks noGrp="1"/>
          </p:cNvSpPr>
          <p:nvPr>
            <p:ph type="title"/>
          </p:nvPr>
        </p:nvSpPr>
        <p:spPr/>
        <p:txBody>
          <a:bodyPr anchor="ctr"/>
          <a:p>
            <a:pPr>
              <a:buNone/>
            </a:pPr>
            <a:r>
              <a:rPr lang="zh-CN" altLang="en-US" dirty="0"/>
              <a:t>12.4 文件目录</a:t>
            </a:r>
            <a:endParaRPr lang="zh-CN" altLang="en-US" dirty="0"/>
          </a:p>
        </p:txBody>
      </p:sp>
      <p:sp>
        <p:nvSpPr>
          <p:cNvPr id="29699" name="文本框 29698"/>
          <p:cNvSpPr txBox="1"/>
          <p:nvPr/>
        </p:nvSpPr>
        <p:spPr>
          <a:xfrm>
            <a:off x="684213" y="2205038"/>
            <a:ext cx="7345362" cy="3883025"/>
          </a:xfrm>
          <a:prstGeom prst="rect">
            <a:avLst/>
          </a:prstGeom>
          <a:noFill/>
          <a:ln w="9525">
            <a:noFill/>
          </a:ln>
        </p:spPr>
        <p:txBody>
          <a:bodyPr vert="horz" wrap="square" lIns="0" tIns="0" rIns="0" bIns="0" anchor="t">
            <a:spAutoFit/>
          </a:bodyPr>
          <a:p>
            <a:pPr lvl="0" eaLnBrk="0" hangingPunct="0">
              <a:lnSpc>
                <a:spcPct val="130000"/>
              </a:lnSpc>
            </a:pPr>
            <a:r>
              <a:rPr lang="zh-CN" altLang="en-US" sz="2800" b="1" dirty="0">
                <a:solidFill>
                  <a:srgbClr val="FF6600"/>
                </a:solidFill>
                <a:latin typeface="黑体" panose="02010609060101010101" pitchFamily="1" charset="-122"/>
                <a:ea typeface="黑体" panose="02010609060101010101" pitchFamily="1" charset="-122"/>
                <a:sym typeface="Arial" panose="020B0604020202020204" pitchFamily="34" charset="0"/>
              </a:rPr>
              <a:t>◆文件目录是一种数据结构，用来标识文件系统中的文件及其物理地址，供检索时使用</a:t>
            </a:r>
            <a:endParaRPr lang="zh-CN" altLang="en-US" sz="2800" b="1" dirty="0">
              <a:solidFill>
                <a:srgbClr val="FF6600"/>
              </a:solidFill>
              <a:latin typeface="黑体" panose="02010609060101010101" pitchFamily="1" charset="-122"/>
              <a:ea typeface="黑体" panose="02010609060101010101" pitchFamily="1" charset="-122"/>
              <a:sym typeface="Arial" panose="020B0604020202020204" pitchFamily="34" charset="0"/>
            </a:endParaRPr>
          </a:p>
          <a:p>
            <a:pPr lvl="0" eaLnBrk="0" hangingPunct="0">
              <a:lnSpc>
                <a:spcPct val="130000"/>
              </a:lnSpc>
            </a:pPr>
            <a:r>
              <a:rPr lang="zh-CN" altLang="en-US" sz="2800" b="1" dirty="0">
                <a:solidFill>
                  <a:srgbClr val="9933FF"/>
                </a:solidFill>
                <a:latin typeface="黑体" panose="02010609060101010101" pitchFamily="1" charset="-122"/>
                <a:ea typeface="黑体" panose="02010609060101010101" pitchFamily="1" charset="-122"/>
                <a:sym typeface="黑体" panose="02010609060101010101" pitchFamily="1" charset="-122"/>
              </a:rPr>
              <a:t>█ </a:t>
            </a:r>
            <a:r>
              <a:rPr lang="zh-CN" altLang="en-US" sz="2800" b="1" dirty="0">
                <a:latin typeface="黑体" panose="02010609060101010101" pitchFamily="1" charset="-122"/>
                <a:ea typeface="黑体" panose="02010609060101010101" pitchFamily="1" charset="-122"/>
                <a:sym typeface="Arial" panose="020B0604020202020204" pitchFamily="34" charset="0"/>
              </a:rPr>
              <a:t>对文件目录管理的功能要求</a:t>
            </a:r>
            <a:endParaRPr lang="zh-CN" altLang="en-US" sz="2800" b="1" dirty="0">
              <a:latin typeface="黑体" panose="02010609060101010101" pitchFamily="1" charset="-122"/>
              <a:ea typeface="黑体" panose="02010609060101010101" pitchFamily="1" charset="-122"/>
              <a:sym typeface="Arial" panose="020B0604020202020204" pitchFamily="34" charset="0"/>
            </a:endParaRPr>
          </a:p>
          <a:p>
            <a:pPr lvl="0" eaLnBrk="0" hangingPunct="0">
              <a:lnSpc>
                <a:spcPct val="130000"/>
              </a:lnSpc>
            </a:pPr>
            <a:r>
              <a:rPr lang="zh-CN" altLang="en-US" sz="2800" b="1" dirty="0">
                <a:solidFill>
                  <a:srgbClr val="FF0000"/>
                </a:solidFill>
                <a:latin typeface="黑体" panose="02010609060101010101" pitchFamily="1" charset="-122"/>
                <a:ea typeface="黑体" panose="02010609060101010101" pitchFamily="1" charset="-122"/>
                <a:sym typeface="Arial" panose="020B0604020202020204" pitchFamily="34" charset="0"/>
              </a:rPr>
              <a:t>1.</a:t>
            </a:r>
            <a:r>
              <a:rPr lang="zh-CN" altLang="en-US" sz="2800" b="1" dirty="0">
                <a:latin typeface="黑体" panose="02010609060101010101" pitchFamily="1" charset="-122"/>
                <a:ea typeface="黑体" panose="02010609060101010101" pitchFamily="1" charset="-122"/>
                <a:sym typeface="Arial" panose="020B0604020202020204" pitchFamily="34" charset="0"/>
              </a:rPr>
              <a:t>实现按名存取</a:t>
            </a:r>
            <a:endParaRPr lang="zh-CN" altLang="en-US" sz="2800" b="1" dirty="0">
              <a:latin typeface="黑体" panose="02010609060101010101" pitchFamily="1" charset="-122"/>
              <a:ea typeface="黑体" panose="02010609060101010101" pitchFamily="1" charset="-122"/>
              <a:sym typeface="Arial" panose="020B0604020202020204" pitchFamily="34" charset="0"/>
            </a:endParaRPr>
          </a:p>
          <a:p>
            <a:pPr lvl="0" eaLnBrk="0" hangingPunct="0">
              <a:lnSpc>
                <a:spcPct val="130000"/>
              </a:lnSpc>
            </a:pPr>
            <a:r>
              <a:rPr lang="zh-CN" altLang="en-US" sz="2800" b="1" dirty="0">
                <a:solidFill>
                  <a:srgbClr val="FF0000"/>
                </a:solidFill>
                <a:latin typeface="黑体" panose="02010609060101010101" pitchFamily="1" charset="-122"/>
                <a:ea typeface="黑体" panose="02010609060101010101" pitchFamily="1" charset="-122"/>
                <a:sym typeface="Arial" panose="020B0604020202020204" pitchFamily="34" charset="0"/>
              </a:rPr>
              <a:t>2.</a:t>
            </a:r>
            <a:r>
              <a:rPr lang="zh-CN" altLang="en-US" sz="2800" b="1" dirty="0">
                <a:latin typeface="黑体" panose="02010609060101010101" pitchFamily="1" charset="-122"/>
                <a:ea typeface="黑体" panose="02010609060101010101" pitchFamily="1" charset="-122"/>
                <a:sym typeface="Arial" panose="020B0604020202020204" pitchFamily="34" charset="0"/>
              </a:rPr>
              <a:t>提高对目录的检索速度</a:t>
            </a:r>
            <a:endParaRPr lang="zh-CN" altLang="en-US" sz="2800" b="1" dirty="0">
              <a:latin typeface="黑体" panose="02010609060101010101" pitchFamily="1" charset="-122"/>
              <a:ea typeface="黑体" panose="02010609060101010101" pitchFamily="1" charset="-122"/>
              <a:sym typeface="Arial" panose="020B0604020202020204" pitchFamily="34" charset="0"/>
            </a:endParaRPr>
          </a:p>
          <a:p>
            <a:pPr lvl="0" eaLnBrk="0" hangingPunct="0">
              <a:lnSpc>
                <a:spcPct val="130000"/>
              </a:lnSpc>
            </a:pPr>
            <a:r>
              <a:rPr lang="zh-CN" altLang="en-US" sz="2800" b="1" dirty="0">
                <a:solidFill>
                  <a:srgbClr val="FF0000"/>
                </a:solidFill>
                <a:latin typeface="黑体" panose="02010609060101010101" pitchFamily="1" charset="-122"/>
                <a:ea typeface="黑体" panose="02010609060101010101" pitchFamily="1" charset="-122"/>
                <a:sym typeface="Arial" panose="020B0604020202020204" pitchFamily="34" charset="0"/>
              </a:rPr>
              <a:t>3.</a:t>
            </a:r>
            <a:r>
              <a:rPr lang="zh-CN" altLang="en-US" sz="2800" b="1" dirty="0">
                <a:latin typeface="黑体" panose="02010609060101010101" pitchFamily="1" charset="-122"/>
                <a:ea typeface="黑体" panose="02010609060101010101" pitchFamily="1" charset="-122"/>
                <a:sym typeface="Arial" panose="020B0604020202020204" pitchFamily="34" charset="0"/>
              </a:rPr>
              <a:t>文件共享</a:t>
            </a:r>
            <a:endParaRPr lang="zh-CN" altLang="en-US" sz="2800" b="1" dirty="0">
              <a:latin typeface="黑体" panose="02010609060101010101" pitchFamily="1" charset="-122"/>
              <a:ea typeface="黑体" panose="02010609060101010101" pitchFamily="1" charset="-122"/>
              <a:sym typeface="Arial" panose="020B0604020202020204" pitchFamily="34" charset="0"/>
            </a:endParaRPr>
          </a:p>
          <a:p>
            <a:pPr lvl="0" eaLnBrk="0" hangingPunct="0">
              <a:lnSpc>
                <a:spcPct val="130000"/>
              </a:lnSpc>
            </a:pPr>
            <a:r>
              <a:rPr lang="zh-CN" altLang="en-US" sz="2800" b="1" dirty="0">
                <a:solidFill>
                  <a:srgbClr val="FF0000"/>
                </a:solidFill>
                <a:latin typeface="黑体" panose="02010609060101010101" pitchFamily="1" charset="-122"/>
                <a:ea typeface="黑体" panose="02010609060101010101" pitchFamily="1" charset="-122"/>
                <a:sym typeface="Arial" panose="020B0604020202020204" pitchFamily="34" charset="0"/>
              </a:rPr>
              <a:t>4.</a:t>
            </a:r>
            <a:r>
              <a:rPr lang="zh-CN" altLang="en-US" sz="2800" b="1" dirty="0">
                <a:latin typeface="黑体" panose="02010609060101010101" pitchFamily="1" charset="-122"/>
                <a:ea typeface="黑体" panose="02010609060101010101" pitchFamily="1" charset="-122"/>
                <a:sym typeface="Arial" panose="020B0604020202020204" pitchFamily="34" charset="0"/>
              </a:rPr>
              <a:t>允许文件重名</a:t>
            </a:r>
            <a:endParaRPr lang="zh-CN" altLang="en-US" sz="2800" b="1" dirty="0">
              <a:latin typeface="黑体" panose="02010609060101010101" pitchFamily="1" charset="-122"/>
              <a:ea typeface="黑体" panose="02010609060101010101" pitchFamily="1" charset="-122"/>
              <a:sym typeface="Arial" panose="020B060402020202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标题 30721"/>
          <p:cNvSpPr>
            <a:spLocks noGrp="1"/>
          </p:cNvSpPr>
          <p:nvPr>
            <p:ph type="title"/>
          </p:nvPr>
        </p:nvSpPr>
        <p:spPr>
          <a:xfrm>
            <a:off x="457200" y="0"/>
            <a:ext cx="8232775" cy="676275"/>
          </a:xfrm>
        </p:spPr>
        <p:txBody>
          <a:bodyPr anchor="ctr"/>
          <a:p>
            <a:r>
              <a:rPr lang="zh-CN" altLang="en-US" dirty="0"/>
              <a:t>文件控制块</a:t>
            </a:r>
            <a:endParaRPr lang="zh-CN" altLang="en-US" dirty="0"/>
          </a:p>
        </p:txBody>
      </p:sp>
      <p:sp>
        <p:nvSpPr>
          <p:cNvPr id="30723" name="文本框 30722"/>
          <p:cNvSpPr txBox="1"/>
          <p:nvPr/>
        </p:nvSpPr>
        <p:spPr>
          <a:xfrm>
            <a:off x="684213" y="1341438"/>
            <a:ext cx="7345362" cy="3327400"/>
          </a:xfrm>
          <a:prstGeom prst="rect">
            <a:avLst/>
          </a:prstGeom>
          <a:noFill/>
          <a:ln w="9525">
            <a:noFill/>
          </a:ln>
        </p:spPr>
        <p:txBody>
          <a:bodyPr vert="horz" wrap="square" lIns="0" tIns="0" rIns="0" bIns="0" anchor="t">
            <a:spAutoFit/>
          </a:bodyPr>
          <a:p>
            <a:pPr lvl="0" eaLnBrk="0" hangingPunct="0">
              <a:lnSpc>
                <a:spcPct val="130000"/>
              </a:lnSpc>
            </a:pPr>
            <a:r>
              <a:rPr lang="zh-CN" altLang="en-US" sz="2800" b="1" dirty="0">
                <a:solidFill>
                  <a:srgbClr val="FF6600"/>
                </a:solidFill>
                <a:latin typeface="黑体" panose="02010609060101010101" pitchFamily="1" charset="-122"/>
                <a:ea typeface="黑体" panose="02010609060101010101" pitchFamily="1" charset="-122"/>
                <a:sym typeface="Arial" panose="020B0604020202020204" pitchFamily="34" charset="0"/>
              </a:rPr>
              <a:t>◆一个文件包括两部分：文件说明(文件控制块 FCB)和文件体(文件本身的内容)</a:t>
            </a:r>
            <a:endParaRPr lang="zh-CN" altLang="en-US" sz="2800" b="1" dirty="0">
              <a:solidFill>
                <a:srgbClr val="FF6600"/>
              </a:solidFill>
              <a:latin typeface="黑体" panose="02010609060101010101" pitchFamily="1" charset="-122"/>
              <a:ea typeface="黑体" panose="02010609060101010101" pitchFamily="1" charset="-122"/>
              <a:sym typeface="Arial" panose="020B0604020202020204" pitchFamily="34" charset="0"/>
            </a:endParaRPr>
          </a:p>
          <a:p>
            <a:pPr lvl="0" eaLnBrk="0" hangingPunct="0">
              <a:lnSpc>
                <a:spcPct val="130000"/>
              </a:lnSpc>
            </a:pPr>
            <a:r>
              <a:rPr lang="zh-CN" altLang="en-US" sz="2800" b="1" dirty="0">
                <a:solidFill>
                  <a:srgbClr val="9933FF"/>
                </a:solidFill>
                <a:latin typeface="黑体" panose="02010609060101010101" pitchFamily="1" charset="-122"/>
                <a:ea typeface="黑体" panose="02010609060101010101" pitchFamily="1" charset="-122"/>
                <a:sym typeface="黑体" panose="02010609060101010101" pitchFamily="1" charset="-122"/>
              </a:rPr>
              <a:t>█ </a:t>
            </a:r>
            <a:r>
              <a:rPr lang="zh-CN" altLang="en-US" sz="2800" b="1" dirty="0">
                <a:latin typeface="黑体" panose="02010609060101010101" pitchFamily="1" charset="-122"/>
                <a:ea typeface="黑体" panose="02010609060101010101" pitchFamily="1" charset="-122"/>
                <a:sym typeface="Arial" panose="020B0604020202020204" pitchFamily="34" charset="0"/>
              </a:rPr>
              <a:t>文件控制块</a:t>
            </a:r>
            <a:r>
              <a:rPr lang="zh-CN" altLang="en-US" sz="2800" b="1" dirty="0">
                <a:solidFill>
                  <a:srgbClr val="9933FF"/>
                </a:solidFill>
                <a:latin typeface="黑体" panose="02010609060101010101" pitchFamily="1" charset="-122"/>
                <a:ea typeface="黑体" panose="02010609060101010101" pitchFamily="1" charset="-122"/>
                <a:sym typeface="Arial" panose="020B0604020202020204" pitchFamily="34" charset="0"/>
              </a:rPr>
              <a:t>(FCB)</a:t>
            </a:r>
            <a:r>
              <a:rPr lang="zh-CN" altLang="en-US" sz="2800" b="1" dirty="0">
                <a:latin typeface="黑体" panose="02010609060101010101" pitchFamily="1" charset="-122"/>
                <a:ea typeface="黑体" panose="02010609060101010101" pitchFamily="1" charset="-122"/>
                <a:sym typeface="Arial" panose="020B0604020202020204" pitchFamily="34" charset="0"/>
              </a:rPr>
              <a:t>，是操作系统为管理文件而设置的数据结构，存放管理文件所需的所有有关信息</a:t>
            </a:r>
            <a:r>
              <a:rPr lang="zh-CN" altLang="en-US" sz="2800" b="1" dirty="0">
                <a:solidFill>
                  <a:srgbClr val="9933FF"/>
                </a:solidFill>
                <a:latin typeface="黑体" panose="02010609060101010101" pitchFamily="1" charset="-122"/>
                <a:ea typeface="黑体" panose="02010609060101010101" pitchFamily="1" charset="-122"/>
                <a:sym typeface="Arial" panose="020B0604020202020204" pitchFamily="34" charset="0"/>
              </a:rPr>
              <a:t>(文件属性)</a:t>
            </a:r>
            <a:endParaRPr lang="zh-CN" altLang="en-US" sz="2800" b="1" dirty="0">
              <a:solidFill>
                <a:srgbClr val="9933FF"/>
              </a:solidFill>
              <a:latin typeface="黑体" panose="02010609060101010101" pitchFamily="1" charset="-122"/>
              <a:ea typeface="黑体" panose="02010609060101010101" pitchFamily="1" charset="-122"/>
              <a:sym typeface="Arial" panose="020B0604020202020204" pitchFamily="34" charset="0"/>
            </a:endParaRPr>
          </a:p>
          <a:p>
            <a:pPr lvl="0" eaLnBrk="0" hangingPunct="0">
              <a:lnSpc>
                <a:spcPct val="130000"/>
              </a:lnSpc>
            </a:pPr>
            <a:r>
              <a:rPr lang="zh-CN" altLang="en-US" sz="2800" b="1" dirty="0">
                <a:solidFill>
                  <a:srgbClr val="9933FF"/>
                </a:solidFill>
                <a:latin typeface="黑体" panose="02010609060101010101" pitchFamily="1" charset="-122"/>
                <a:ea typeface="黑体" panose="02010609060101010101" pitchFamily="1" charset="-122"/>
                <a:sym typeface="黑体" panose="02010609060101010101" pitchFamily="1" charset="-122"/>
              </a:rPr>
              <a:t>█ </a:t>
            </a:r>
            <a:r>
              <a:rPr lang="zh-CN" altLang="en-US" sz="2800" b="1" dirty="0">
                <a:latin typeface="黑体" panose="02010609060101010101" pitchFamily="1" charset="-122"/>
                <a:ea typeface="黑体" panose="02010609060101010101" pitchFamily="1" charset="-122"/>
                <a:sym typeface="Arial" panose="020B0604020202020204" pitchFamily="34" charset="0"/>
              </a:rPr>
              <a:t>文件控制块是文件存在的标志</a:t>
            </a:r>
            <a:endParaRPr lang="zh-CN" altLang="en-US" sz="2800" b="1" dirty="0">
              <a:latin typeface="黑体" panose="02010609060101010101" pitchFamily="1" charset="-122"/>
              <a:ea typeface="黑体" panose="02010609060101010101" pitchFamily="1" charset="-122"/>
              <a:sym typeface="Arial" panose="020B060402020202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标题 31745"/>
          <p:cNvSpPr>
            <a:spLocks noGrp="1"/>
          </p:cNvSpPr>
          <p:nvPr>
            <p:ph type="title"/>
          </p:nvPr>
        </p:nvSpPr>
        <p:spPr>
          <a:xfrm>
            <a:off x="457200" y="0"/>
            <a:ext cx="8232775" cy="676275"/>
          </a:xfrm>
        </p:spPr>
        <p:txBody>
          <a:bodyPr anchor="ctr"/>
          <a:p>
            <a:r>
              <a:rPr lang="zh-CN" altLang="en-US" dirty="0"/>
              <a:t> 文件控制块</a:t>
            </a:r>
            <a:endParaRPr lang="zh-CN" altLang="en-US" dirty="0"/>
          </a:p>
        </p:txBody>
      </p:sp>
      <p:sp>
        <p:nvSpPr>
          <p:cNvPr id="31747" name="文本框 31746"/>
          <p:cNvSpPr txBox="1"/>
          <p:nvPr/>
        </p:nvSpPr>
        <p:spPr>
          <a:xfrm>
            <a:off x="612775" y="1196975"/>
            <a:ext cx="7343775" cy="3881438"/>
          </a:xfrm>
          <a:prstGeom prst="rect">
            <a:avLst/>
          </a:prstGeom>
          <a:noFill/>
          <a:ln w="9525">
            <a:noFill/>
          </a:ln>
        </p:spPr>
        <p:txBody>
          <a:bodyPr vert="horz" wrap="square" lIns="0" tIns="0" rIns="0" bIns="0" anchor="t">
            <a:spAutoFit/>
          </a:bodyPr>
          <a:p>
            <a:pPr lvl="0" eaLnBrk="0" hangingPunct="0">
              <a:lnSpc>
                <a:spcPct val="130000"/>
              </a:lnSpc>
            </a:pPr>
            <a:r>
              <a:rPr lang="zh-CN" altLang="en-US" sz="2800" b="1" dirty="0">
                <a:solidFill>
                  <a:srgbClr val="FF6600"/>
                </a:solidFill>
                <a:latin typeface="黑体" panose="02010609060101010101" pitchFamily="1" charset="-122"/>
                <a:ea typeface="黑体" panose="02010609060101010101" pitchFamily="1" charset="-122"/>
                <a:sym typeface="Arial" panose="020B0604020202020204" pitchFamily="34" charset="0"/>
              </a:rPr>
              <a:t>◆文件控制块通常包含三类信息</a:t>
            </a:r>
            <a:endParaRPr lang="zh-CN" altLang="en-US" sz="2800" b="1" dirty="0">
              <a:solidFill>
                <a:srgbClr val="FF6600"/>
              </a:solidFill>
              <a:latin typeface="黑体" panose="02010609060101010101" pitchFamily="1" charset="-122"/>
              <a:ea typeface="黑体" panose="02010609060101010101" pitchFamily="1" charset="-122"/>
              <a:sym typeface="Arial" panose="020B0604020202020204" pitchFamily="34" charset="0"/>
            </a:endParaRPr>
          </a:p>
          <a:p>
            <a:pPr lvl="0" eaLnBrk="0" hangingPunct="0">
              <a:lnSpc>
                <a:spcPct val="130000"/>
              </a:lnSpc>
            </a:pPr>
            <a:r>
              <a:rPr lang="zh-CN" altLang="en-US" sz="2800" b="1" dirty="0">
                <a:solidFill>
                  <a:srgbClr val="9933FF"/>
                </a:solidFill>
                <a:latin typeface="黑体" panose="02010609060101010101" pitchFamily="1" charset="-122"/>
                <a:ea typeface="黑体" panose="02010609060101010101" pitchFamily="1" charset="-122"/>
              </a:rPr>
              <a:t>1) 基本信息：</a:t>
            </a:r>
            <a:r>
              <a:rPr lang="zh-CN" altLang="en-US" sz="2800" b="1" dirty="0">
                <a:latin typeface="黑体" panose="02010609060101010101" pitchFamily="1" charset="-122"/>
                <a:ea typeface="黑体" panose="02010609060101010101" pitchFamily="1" charset="-122"/>
              </a:rPr>
              <a:t>文件名，文件类型，文件物理位置，文件大小</a:t>
            </a:r>
            <a:endParaRPr lang="zh-CN" altLang="en-US" sz="2800" b="1" dirty="0">
              <a:latin typeface="黑体" panose="02010609060101010101" pitchFamily="1" charset="-122"/>
              <a:ea typeface="黑体" panose="02010609060101010101" pitchFamily="1" charset="-122"/>
            </a:endParaRPr>
          </a:p>
          <a:p>
            <a:pPr lvl="0" eaLnBrk="0" hangingPunct="0">
              <a:lnSpc>
                <a:spcPct val="130000"/>
              </a:lnSpc>
            </a:pPr>
            <a:r>
              <a:rPr lang="zh-CN" altLang="en-US" sz="2800" b="1" dirty="0">
                <a:solidFill>
                  <a:srgbClr val="9933FF"/>
                </a:solidFill>
                <a:latin typeface="黑体" panose="02010609060101010101" pitchFamily="1" charset="-122"/>
                <a:ea typeface="黑体" panose="02010609060101010101" pitchFamily="1" charset="-122"/>
              </a:rPr>
              <a:t>2) 存取控制信息：</a:t>
            </a:r>
            <a:r>
              <a:rPr lang="zh-CN" altLang="en-US" sz="2800" b="1" dirty="0">
                <a:latin typeface="黑体" panose="02010609060101010101" pitchFamily="1" charset="-122"/>
                <a:ea typeface="黑体" panose="02010609060101010101" pitchFamily="1" charset="-122"/>
              </a:rPr>
              <a:t>属主/标准用户/一般用户的存取权限</a:t>
            </a:r>
            <a:endParaRPr lang="zh-CN" altLang="en-US" sz="2800" b="1" dirty="0">
              <a:latin typeface="黑体" panose="02010609060101010101" pitchFamily="1" charset="-122"/>
              <a:ea typeface="黑体" panose="02010609060101010101" pitchFamily="1" charset="-122"/>
            </a:endParaRPr>
          </a:p>
          <a:p>
            <a:pPr lvl="0" eaLnBrk="0" hangingPunct="0">
              <a:lnSpc>
                <a:spcPct val="130000"/>
              </a:lnSpc>
            </a:pPr>
            <a:r>
              <a:rPr lang="zh-CN" altLang="en-US" sz="2800" b="1" dirty="0">
                <a:solidFill>
                  <a:srgbClr val="9933FF"/>
                </a:solidFill>
                <a:latin typeface="黑体" panose="02010609060101010101" pitchFamily="1" charset="-122"/>
                <a:ea typeface="黑体" panose="02010609060101010101" pitchFamily="1" charset="-122"/>
              </a:rPr>
              <a:t>3) 使用信息：</a:t>
            </a:r>
            <a:r>
              <a:rPr lang="zh-CN" altLang="en-US" sz="2800" b="1" dirty="0">
                <a:latin typeface="黑体" panose="02010609060101010101" pitchFamily="1" charset="-122"/>
                <a:ea typeface="黑体" panose="02010609060101010101" pitchFamily="1" charset="-122"/>
              </a:rPr>
              <a:t>创建和最后修改的日期和时间,最后使用情况,使用计数</a:t>
            </a:r>
            <a:endParaRPr lang="zh-CN" altLang="en-US" sz="2800" b="1" dirty="0">
              <a:latin typeface="黑体" panose="02010609060101010101" pitchFamily="1" charset="-122"/>
              <a:ea typeface="黑体" panose="02010609060101010101" pitchFamily="1"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标题 6145"/>
          <p:cNvSpPr>
            <a:spLocks noGrp="1"/>
          </p:cNvSpPr>
          <p:nvPr>
            <p:ph type="ctrTitle"/>
          </p:nvPr>
        </p:nvSpPr>
        <p:spPr>
          <a:xfrm>
            <a:off x="685800" y="2130425"/>
            <a:ext cx="7270750" cy="1470025"/>
          </a:xfrm>
        </p:spPr>
        <p:txBody>
          <a:bodyPr anchor="ctr"/>
          <a:p>
            <a:pPr defTabSz="914400">
              <a:buSzPct val="100000"/>
              <a:buFont typeface="Wingdings" panose="05000000000000000000" pitchFamily="2" charset="2"/>
              <a:buNone/>
            </a:pPr>
            <a:r>
              <a:rPr lang="zh-CN" altLang="en-US" sz="6600" kern="1200" baseline="0" dirty="0">
                <a:solidFill>
                  <a:srgbClr val="0000FF"/>
                </a:solidFill>
                <a:latin typeface="Arial" panose="020B0604020202020204" pitchFamily="34" charset="0"/>
                <a:ea typeface="黑体" panose="02010609060101010101" pitchFamily="1" charset="-122"/>
              </a:rPr>
              <a:t>第12章 </a:t>
            </a:r>
            <a:br>
              <a:rPr lang="zh-CN" altLang="en-US" sz="6600" kern="1200" baseline="0" dirty="0">
                <a:solidFill>
                  <a:srgbClr val="0000FF"/>
                </a:solidFill>
                <a:latin typeface="Arial" panose="020B0604020202020204" pitchFamily="34" charset="0"/>
                <a:ea typeface="黑体" panose="02010609060101010101" pitchFamily="1" charset="-122"/>
              </a:rPr>
            </a:br>
            <a:r>
              <a:rPr lang="zh-CN" altLang="en-US" sz="6600" kern="1200" baseline="0" dirty="0">
                <a:solidFill>
                  <a:srgbClr val="0000FF"/>
                </a:solidFill>
                <a:latin typeface="Arial" panose="020B0604020202020204" pitchFamily="34" charset="0"/>
                <a:ea typeface="黑体" panose="02010609060101010101" pitchFamily="1" charset="-122"/>
              </a:rPr>
              <a:t>文件管理</a:t>
            </a:r>
            <a:endParaRPr lang="zh-CN" altLang="en-US" sz="6600" kern="1200" baseline="0" dirty="0">
              <a:solidFill>
                <a:srgbClr val="0000FF"/>
              </a:solidFill>
              <a:latin typeface="Arial" panose="020B0604020202020204" pitchFamily="34" charset="0"/>
              <a:ea typeface="黑体" panose="02010609060101010101" pitchFamily="1" charset="-122"/>
              <a:sym typeface="Arial"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标题 32769"/>
          <p:cNvSpPr>
            <a:spLocks noGrp="1"/>
          </p:cNvSpPr>
          <p:nvPr>
            <p:ph type="title"/>
          </p:nvPr>
        </p:nvSpPr>
        <p:spPr>
          <a:xfrm>
            <a:off x="457200" y="0"/>
            <a:ext cx="8232775" cy="676275"/>
          </a:xfrm>
        </p:spPr>
        <p:txBody>
          <a:bodyPr anchor="ctr"/>
          <a:p>
            <a:r>
              <a:rPr lang="zh-CN" altLang="en-US" dirty="0"/>
              <a:t>文件目录</a:t>
            </a:r>
            <a:endParaRPr lang="zh-CN" altLang="en-US" dirty="0"/>
          </a:p>
        </p:txBody>
      </p:sp>
      <p:sp>
        <p:nvSpPr>
          <p:cNvPr id="32771" name="文本框 32770"/>
          <p:cNvSpPr txBox="1"/>
          <p:nvPr/>
        </p:nvSpPr>
        <p:spPr>
          <a:xfrm>
            <a:off x="757238" y="1052513"/>
            <a:ext cx="7415212" cy="2560637"/>
          </a:xfrm>
          <a:prstGeom prst="rect">
            <a:avLst/>
          </a:prstGeom>
          <a:noFill/>
          <a:ln w="9525">
            <a:noFill/>
          </a:ln>
        </p:spPr>
        <p:txBody>
          <a:bodyPr vert="horz" wrap="square" lIns="0" tIns="0" rIns="0" bIns="0" anchor="t">
            <a:spAutoFit/>
          </a:bodyPr>
          <a:p>
            <a:pPr lvl="0" eaLnBrk="0" hangingPunct="0">
              <a:lnSpc>
                <a:spcPct val="150000"/>
              </a:lnSpc>
            </a:pPr>
            <a:r>
              <a:rPr lang="en-US" altLang="zh-CN" sz="2800" b="1">
                <a:solidFill>
                  <a:srgbClr val="FF6600"/>
                </a:solidFill>
                <a:latin typeface="黑体" panose="02010609060101010101" pitchFamily="1" charset="-122"/>
                <a:ea typeface="黑体" panose="02010609060101010101" pitchFamily="1" charset="-122"/>
                <a:sym typeface="Arial" panose="020B0604020202020204" pitchFamily="34" charset="0"/>
              </a:rPr>
              <a:t>◆</a:t>
            </a:r>
            <a:r>
              <a:rPr lang="zh-CN" altLang="en-US" sz="2800" b="1">
                <a:latin typeface="黑体" panose="02010609060101010101" pitchFamily="1" charset="-122"/>
                <a:ea typeface="黑体" panose="02010609060101010101" pitchFamily="1" charset="-122"/>
                <a:sym typeface="Arial" panose="020B0604020202020204" pitchFamily="34" charset="0"/>
              </a:rPr>
              <a:t>文件控制块的有序集合称为</a:t>
            </a:r>
            <a:r>
              <a:rPr lang="zh-CN" altLang="en-US" sz="2800" b="1">
                <a:solidFill>
                  <a:srgbClr val="FF6600"/>
                </a:solidFill>
                <a:latin typeface="黑体" panose="02010609060101010101" pitchFamily="1" charset="-122"/>
                <a:ea typeface="黑体" panose="02010609060101010101" pitchFamily="1" charset="-122"/>
                <a:sym typeface="Arial" panose="020B0604020202020204" pitchFamily="34" charset="0"/>
              </a:rPr>
              <a:t>文件目录</a:t>
            </a:r>
            <a:r>
              <a:rPr lang="zh-CN" altLang="en-US" sz="2800" b="1">
                <a:latin typeface="黑体" panose="02010609060101010101" pitchFamily="1" charset="-122"/>
                <a:ea typeface="黑体" panose="02010609060101010101" pitchFamily="1" charset="-122"/>
                <a:sym typeface="Arial" panose="020B0604020202020204" pitchFamily="34" charset="0"/>
              </a:rPr>
              <a:t>，一个文件控制块就是一个文件目录项</a:t>
            </a:r>
            <a:endParaRPr lang="zh-CN" altLang="en-US" sz="2800" b="1">
              <a:latin typeface="黑体" panose="02010609060101010101" pitchFamily="1" charset="-122"/>
              <a:ea typeface="黑体" panose="02010609060101010101" pitchFamily="1" charset="-122"/>
              <a:sym typeface="Arial" panose="020B0604020202020204" pitchFamily="34" charset="0"/>
            </a:endParaRPr>
          </a:p>
          <a:p>
            <a:pPr lvl="0" eaLnBrk="0" hangingPunct="0">
              <a:lnSpc>
                <a:spcPct val="150000"/>
              </a:lnSpc>
            </a:pPr>
            <a:r>
              <a:rPr lang="en-US" altLang="zh-CN" sz="2800" b="1">
                <a:solidFill>
                  <a:srgbClr val="FF6600"/>
                </a:solidFill>
                <a:latin typeface="Arial" panose="020B0604020202020204" pitchFamily="34" charset="0"/>
                <a:ea typeface="宋体" panose="02010600030101010101" pitchFamily="2" charset="-122"/>
                <a:sym typeface="Arial" panose="020B0604020202020204" pitchFamily="34" charset="0"/>
              </a:rPr>
              <a:t>◆</a:t>
            </a:r>
            <a:r>
              <a:rPr lang="zh-CN" altLang="en-US" sz="2800" b="1">
                <a:latin typeface="黑体" panose="02010609060101010101" pitchFamily="1" charset="-122"/>
                <a:ea typeface="黑体" panose="02010609060101010101" pitchFamily="1" charset="-122"/>
              </a:rPr>
              <a:t>为了实现对文件目录的管理，将文件目录以文件的形式保存在外存上，叫</a:t>
            </a:r>
            <a:r>
              <a:rPr lang="zh-CN" altLang="en-US" sz="2800" b="1">
                <a:solidFill>
                  <a:srgbClr val="FF6600"/>
                </a:solidFill>
                <a:latin typeface="Arial" panose="020B0604020202020204" pitchFamily="34" charset="0"/>
                <a:ea typeface="黑体" panose="02010609060101010101" pitchFamily="1" charset="-122"/>
              </a:rPr>
              <a:t>目录文件</a:t>
            </a:r>
            <a:endParaRPr lang="zh-CN" altLang="en-US" sz="2800" b="1">
              <a:solidFill>
                <a:srgbClr val="FF6600"/>
              </a:solidFill>
              <a:latin typeface="黑体" panose="02010609060101010101" pitchFamily="1" charset="-122"/>
              <a:ea typeface="黑体" panose="02010609060101010101" pitchFamily="1"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标题 33793"/>
          <p:cNvSpPr>
            <a:spLocks noGrp="1"/>
          </p:cNvSpPr>
          <p:nvPr>
            <p:ph type="title"/>
          </p:nvPr>
        </p:nvSpPr>
        <p:spPr>
          <a:xfrm>
            <a:off x="457200" y="0"/>
            <a:ext cx="8232775" cy="676275"/>
          </a:xfrm>
        </p:spPr>
        <p:txBody>
          <a:bodyPr anchor="ctr"/>
          <a:p>
            <a:r>
              <a:rPr lang="zh-CN" altLang="en-US" dirty="0"/>
              <a:t>索引节点</a:t>
            </a:r>
            <a:endParaRPr lang="zh-CN" altLang="en-US" dirty="0"/>
          </a:p>
        </p:txBody>
      </p:sp>
      <p:sp>
        <p:nvSpPr>
          <p:cNvPr id="33795" name="文本框 33794"/>
          <p:cNvSpPr txBox="1"/>
          <p:nvPr/>
        </p:nvSpPr>
        <p:spPr>
          <a:xfrm>
            <a:off x="757238" y="1268413"/>
            <a:ext cx="7415212" cy="1109662"/>
          </a:xfrm>
          <a:prstGeom prst="rect">
            <a:avLst/>
          </a:prstGeom>
          <a:noFill/>
          <a:ln w="9525">
            <a:noFill/>
          </a:ln>
        </p:spPr>
        <p:txBody>
          <a:bodyPr vert="horz" wrap="square" lIns="0" tIns="0" rIns="0" bIns="0" anchor="t">
            <a:spAutoFit/>
          </a:bodyPr>
          <a:p>
            <a:pPr lvl="0" eaLnBrk="0" hangingPunct="0">
              <a:lnSpc>
                <a:spcPct val="130000"/>
              </a:lnSpc>
            </a:pPr>
            <a:r>
              <a:rPr lang="zh-CN" altLang="en-US" sz="2800" b="1" dirty="0">
                <a:solidFill>
                  <a:srgbClr val="FF6600"/>
                </a:solidFill>
                <a:latin typeface="黑体" panose="02010609060101010101" pitchFamily="1" charset="-122"/>
                <a:ea typeface="黑体" panose="02010609060101010101" pitchFamily="1" charset="-122"/>
                <a:sym typeface="Arial" panose="020B0604020202020204" pitchFamily="34" charset="0"/>
              </a:rPr>
              <a:t>◆</a:t>
            </a:r>
            <a:r>
              <a:rPr lang="zh-CN" altLang="en-US" sz="2800" b="1" dirty="0">
                <a:latin typeface="黑体" panose="02010609060101010101" pitchFamily="1" charset="-122"/>
                <a:ea typeface="黑体" panose="02010609060101010101" pitchFamily="1" charset="-122"/>
                <a:sym typeface="Arial" panose="020B0604020202020204" pitchFamily="34" charset="0"/>
              </a:rPr>
              <a:t>为了减少检索文件的时间，UNIX/Linux系统，把文件名和属性信息分开，做成</a:t>
            </a:r>
            <a:r>
              <a:rPr lang="zh-CN" altLang="en-US" sz="2800" b="1" dirty="0">
                <a:solidFill>
                  <a:srgbClr val="FF6600"/>
                </a:solidFill>
                <a:latin typeface="黑体" panose="02010609060101010101" pitchFamily="1" charset="-122"/>
                <a:ea typeface="黑体" panose="02010609060101010101" pitchFamily="1" charset="-122"/>
                <a:sym typeface="Arial" panose="020B0604020202020204" pitchFamily="34" charset="0"/>
              </a:rPr>
              <a:t>索引节点</a:t>
            </a:r>
            <a:endParaRPr lang="zh-CN" altLang="en-US" sz="2800" b="1" dirty="0">
              <a:solidFill>
                <a:srgbClr val="FF6600"/>
              </a:solidFill>
              <a:latin typeface="黑体" panose="02010609060101010101" pitchFamily="1" charset="-122"/>
              <a:ea typeface="黑体" panose="02010609060101010101" pitchFamily="1" charset="-122"/>
              <a:sym typeface="Arial" panose="020B0604020202020204" pitchFamily="34" charset="0"/>
            </a:endParaRPr>
          </a:p>
        </p:txBody>
      </p:sp>
      <p:graphicFrame>
        <p:nvGraphicFramePr>
          <p:cNvPr id="33796" name="对象 33795"/>
          <p:cNvGraphicFramePr>
            <a:graphicFrameLocks noChangeAspect="1"/>
          </p:cNvGraphicFramePr>
          <p:nvPr/>
        </p:nvGraphicFramePr>
        <p:xfrm>
          <a:off x="2052638" y="3067050"/>
          <a:ext cx="3986212" cy="3095625"/>
        </p:xfrm>
        <a:graphic>
          <a:graphicData uri="http://schemas.openxmlformats.org/presentationml/2006/ole">
            <mc:AlternateContent xmlns:mc="http://schemas.openxmlformats.org/markup-compatibility/2006">
              <mc:Choice xmlns:v="urn:schemas-microsoft-com:vml" Requires="v">
                <p:oleObj spid="_x0000_s3076" name="" r:id="rId1" imgW="2691765" imgH="1808480" progId="Visio.Drawing.11">
                  <p:embed/>
                </p:oleObj>
              </mc:Choice>
              <mc:Fallback>
                <p:oleObj name="" r:id="rId1" imgW="2691765" imgH="1808480" progId="Visio.Drawing.11">
                  <p:embed/>
                  <p:pic>
                    <p:nvPicPr>
                      <p:cNvPr id="0" name="图片 3075"/>
                      <p:cNvPicPr/>
                      <p:nvPr/>
                    </p:nvPicPr>
                    <p:blipFill>
                      <a:blip r:embed="rId2"/>
                      <a:srcRect l="12675" r="9682" b="9587"/>
                      <a:stretch>
                        <a:fillRect/>
                      </a:stretch>
                    </p:blipFill>
                    <p:spPr>
                      <a:xfrm>
                        <a:off x="2052638" y="3067050"/>
                        <a:ext cx="3986212" cy="3095625"/>
                      </a:xfrm>
                      <a:prstGeom prst="rect">
                        <a:avLst/>
                      </a:prstGeom>
                      <a:noFill/>
                      <a:ln w="38100">
                        <a:noFill/>
                        <a:miter/>
                      </a:ln>
                    </p:spPr>
                  </p:pic>
                </p:oleObj>
              </mc:Fallback>
            </mc:AlternateContent>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标题 34817"/>
          <p:cNvSpPr>
            <a:spLocks noGrp="1"/>
          </p:cNvSpPr>
          <p:nvPr>
            <p:ph type="title"/>
          </p:nvPr>
        </p:nvSpPr>
        <p:spPr>
          <a:xfrm>
            <a:off x="457200" y="0"/>
            <a:ext cx="8232775" cy="676275"/>
          </a:xfrm>
        </p:spPr>
        <p:txBody>
          <a:bodyPr anchor="ctr"/>
          <a:p>
            <a:r>
              <a:rPr lang="zh-CN" altLang="en-US" dirty="0"/>
              <a:t>目录的存储结构</a:t>
            </a:r>
            <a:endParaRPr lang="zh-CN" altLang="en-US" dirty="0"/>
          </a:p>
        </p:txBody>
      </p:sp>
      <p:sp>
        <p:nvSpPr>
          <p:cNvPr id="34819" name="文本占位符 34818"/>
          <p:cNvSpPr>
            <a:spLocks noGrp="1"/>
          </p:cNvSpPr>
          <p:nvPr>
            <p:ph type="body" sz="half" idx="1"/>
          </p:nvPr>
        </p:nvSpPr>
        <p:spPr>
          <a:xfrm>
            <a:off x="457200" y="730250"/>
            <a:ext cx="8229600" cy="2393950"/>
          </a:xfrm>
        </p:spPr>
        <p:txBody>
          <a:bodyPr/>
          <a:p>
            <a:r>
              <a:rPr lang="zh-CN" altLang="en-US" sz="2800" dirty="0">
                <a:solidFill>
                  <a:srgbClr val="0000FF"/>
                </a:solidFill>
              </a:rPr>
              <a:t>磁盘可分成多个</a:t>
            </a:r>
            <a:r>
              <a:rPr lang="zh-CN" altLang="en-US" sz="2800" dirty="0"/>
              <a:t>分区</a:t>
            </a:r>
            <a:r>
              <a:rPr lang="zh-CN" altLang="en-US" sz="2800" dirty="0">
                <a:solidFill>
                  <a:srgbClr val="0000FF"/>
                </a:solidFill>
              </a:rPr>
              <a:t>，每个分区可创建一个</a:t>
            </a:r>
            <a:r>
              <a:rPr lang="zh-CN" altLang="en-US" sz="2800" dirty="0"/>
              <a:t>文件系统</a:t>
            </a:r>
            <a:r>
              <a:rPr lang="zh-CN" altLang="en-US" sz="2800" dirty="0">
                <a:solidFill>
                  <a:srgbClr val="0000FF"/>
                </a:solidFill>
              </a:rPr>
              <a:t>，一个文件系统有一个</a:t>
            </a:r>
            <a:r>
              <a:rPr lang="zh-CN" altLang="en-US" sz="2800" dirty="0"/>
              <a:t>目录文件</a:t>
            </a:r>
            <a:endParaRPr lang="zh-CN" altLang="en-US" sz="2800" dirty="0"/>
          </a:p>
          <a:p>
            <a:r>
              <a:rPr lang="zh-CN" altLang="en-US" sz="2800" dirty="0">
                <a:solidFill>
                  <a:schemeClr val="tx1"/>
                </a:solidFill>
              </a:rPr>
              <a:t>也可多个磁盘组合成一个大分区</a:t>
            </a:r>
            <a:endParaRPr lang="zh-CN" altLang="en-US" sz="2800" dirty="0">
              <a:solidFill>
                <a:schemeClr val="tx1"/>
              </a:solidFill>
            </a:endParaRPr>
          </a:p>
          <a:p>
            <a:endParaRPr lang="zh-CN" altLang="en-US" sz="2800" dirty="0"/>
          </a:p>
        </p:txBody>
      </p:sp>
      <p:pic>
        <p:nvPicPr>
          <p:cNvPr id="34820" name="内容占位符 34819"/>
          <p:cNvPicPr>
            <a:picLocks noGrp="1" noChangeAspect="1"/>
          </p:cNvPicPr>
          <p:nvPr>
            <p:ph sz="half" idx="2"/>
          </p:nvPr>
        </p:nvPicPr>
        <p:blipFill>
          <a:blip r:embed="rId1"/>
          <a:stretch>
            <a:fillRect/>
          </a:stretch>
        </p:blipFill>
        <p:spPr>
          <a:xfrm>
            <a:off x="849313" y="2205038"/>
            <a:ext cx="6969125" cy="3903662"/>
          </a:xfrm>
        </p:spPr>
      </p:pic>
      <p:sp>
        <p:nvSpPr>
          <p:cNvPr id="34821" name="文本框 34820"/>
          <p:cNvSpPr txBox="1"/>
          <p:nvPr/>
        </p:nvSpPr>
        <p:spPr>
          <a:xfrm>
            <a:off x="1495425" y="6237288"/>
            <a:ext cx="6151563" cy="457200"/>
          </a:xfrm>
          <a:prstGeom prst="rect">
            <a:avLst/>
          </a:prstGeom>
          <a:noFill/>
          <a:ln w="9525">
            <a:noFill/>
          </a:ln>
        </p:spPr>
        <p:txBody>
          <a:bodyPr vert="horz" wrap="square" anchor="t">
            <a:spAutoFit/>
          </a:bodyPr>
          <a:p>
            <a:pPr lvl="0" algn="l" eaLnBrk="1" latinLnBrk="0" hangingPunct="1"/>
            <a:r>
              <a:rPr lang="zh-CN" altLang="en-US" sz="2400" b="1" dirty="0">
                <a:latin typeface="黑体" panose="02010609060101010101" pitchFamily="1" charset="-122"/>
                <a:ea typeface="黑体" panose="02010609060101010101" pitchFamily="1" charset="-122"/>
              </a:rPr>
              <a:t>典型的文件系统组成</a:t>
            </a:r>
            <a:endParaRPr lang="zh-CN" altLang="en-US" dirty="0">
              <a:latin typeface="Arial" panose="020B0604020202020204" pitchFamily="34" charset="0"/>
              <a:ea typeface="宋体" panose="02010600030101010101" pitchFamily="2"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标题 35841"/>
          <p:cNvSpPr>
            <a:spLocks noGrp="1"/>
          </p:cNvSpPr>
          <p:nvPr>
            <p:ph type="title"/>
          </p:nvPr>
        </p:nvSpPr>
        <p:spPr>
          <a:xfrm>
            <a:off x="457200" y="0"/>
            <a:ext cx="8232775" cy="676275"/>
          </a:xfrm>
        </p:spPr>
        <p:txBody>
          <a:bodyPr anchor="ctr"/>
          <a:p>
            <a:r>
              <a:rPr lang="zh-CN" altLang="en-US" dirty="0"/>
              <a:t>目录操作</a:t>
            </a:r>
            <a:endParaRPr lang="zh-CN" altLang="en-US" dirty="0"/>
          </a:p>
        </p:txBody>
      </p:sp>
      <p:sp>
        <p:nvSpPr>
          <p:cNvPr id="35843" name="文本占位符 35842"/>
          <p:cNvSpPr>
            <a:spLocks noGrp="1"/>
          </p:cNvSpPr>
          <p:nvPr>
            <p:ph type="body" idx="1"/>
          </p:nvPr>
        </p:nvSpPr>
        <p:spPr>
          <a:xfrm>
            <a:off x="457200" y="730250"/>
            <a:ext cx="8461375" cy="4956175"/>
          </a:xfrm>
        </p:spPr>
        <p:txBody>
          <a:bodyPr/>
          <a:p>
            <a:pPr>
              <a:lnSpc>
                <a:spcPct val="130000"/>
              </a:lnSpc>
            </a:pPr>
            <a:r>
              <a:rPr lang="zh-CN" altLang="en-US" dirty="0"/>
              <a:t>目录操作有：</a:t>
            </a:r>
            <a:endParaRPr lang="zh-CN" altLang="en-US" dirty="0"/>
          </a:p>
          <a:p>
            <a:pPr lvl="1">
              <a:lnSpc>
                <a:spcPct val="130000"/>
              </a:lnSpc>
            </a:pPr>
            <a:r>
              <a:rPr lang="zh-CN" altLang="en-US" dirty="0"/>
              <a:t>搜索文件：查找目录项</a:t>
            </a:r>
            <a:endParaRPr lang="zh-CN" altLang="en-US" dirty="0"/>
          </a:p>
          <a:p>
            <a:pPr lvl="1">
              <a:lnSpc>
                <a:spcPct val="130000"/>
              </a:lnSpc>
            </a:pPr>
            <a:r>
              <a:rPr lang="zh-CN" altLang="en-US" dirty="0"/>
              <a:t>创建文件：创建文件并增加目录项</a:t>
            </a:r>
            <a:endParaRPr lang="zh-CN" altLang="en-US" dirty="0"/>
          </a:p>
          <a:p>
            <a:pPr lvl="1">
              <a:lnSpc>
                <a:spcPct val="130000"/>
              </a:lnSpc>
            </a:pPr>
            <a:r>
              <a:rPr lang="zh-CN" altLang="en-US" dirty="0"/>
              <a:t>删除文件：删除文件，并删除目录项</a:t>
            </a:r>
            <a:endParaRPr lang="zh-CN" altLang="en-US" dirty="0"/>
          </a:p>
          <a:p>
            <a:pPr lvl="1">
              <a:lnSpc>
                <a:spcPct val="130000"/>
              </a:lnSpc>
            </a:pPr>
            <a:r>
              <a:rPr lang="zh-CN" altLang="en-US" dirty="0"/>
              <a:t>遍历目录：列出所有目录</a:t>
            </a:r>
            <a:endParaRPr lang="zh-CN" altLang="en-US" dirty="0"/>
          </a:p>
          <a:p>
            <a:pPr lvl="1">
              <a:lnSpc>
                <a:spcPct val="130000"/>
              </a:lnSpc>
            </a:pPr>
            <a:r>
              <a:rPr lang="zh-CN" altLang="en-US" dirty="0"/>
              <a:t>重命名文件：先查找到目录项，然后修改目录项</a:t>
            </a:r>
            <a:endParaRPr lang="zh-CN" altLang="en-US" dirty="0"/>
          </a:p>
          <a:p>
            <a:pPr lvl="1">
              <a:lnSpc>
                <a:spcPct val="130000"/>
              </a:lnSpc>
            </a:pPr>
            <a:r>
              <a:rPr lang="zh-CN" altLang="en-US" dirty="0"/>
              <a:t>跟踪文件系统：文件系统备份</a:t>
            </a:r>
            <a:endParaRPr lang="zh-CN"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标题 36865"/>
          <p:cNvSpPr>
            <a:spLocks noGrp="1"/>
          </p:cNvSpPr>
          <p:nvPr>
            <p:ph type="title"/>
          </p:nvPr>
        </p:nvSpPr>
        <p:spPr>
          <a:xfrm>
            <a:off x="457200" y="0"/>
            <a:ext cx="8232775" cy="676275"/>
          </a:xfrm>
        </p:spPr>
        <p:txBody>
          <a:bodyPr anchor="ctr"/>
          <a:p>
            <a:r>
              <a:rPr lang="zh-CN" altLang="en-US" dirty="0"/>
              <a:t>目录</a:t>
            </a:r>
            <a:endParaRPr lang="zh-CN" altLang="en-US" dirty="0"/>
          </a:p>
        </p:txBody>
      </p:sp>
      <p:sp>
        <p:nvSpPr>
          <p:cNvPr id="36867" name="文本占位符 36866"/>
          <p:cNvSpPr>
            <a:spLocks noGrp="1"/>
          </p:cNvSpPr>
          <p:nvPr>
            <p:ph type="body" idx="1"/>
          </p:nvPr>
        </p:nvSpPr>
        <p:spPr>
          <a:xfrm>
            <a:off x="457200" y="730250"/>
            <a:ext cx="8229600" cy="4956175"/>
          </a:xfrm>
        </p:spPr>
        <p:txBody>
          <a:bodyPr/>
          <a:p>
            <a:r>
              <a:rPr lang="zh-CN" altLang="en-US" dirty="0"/>
              <a:t>目录逻辑结构的组织</a:t>
            </a:r>
            <a:endParaRPr lang="zh-CN" altLang="en-US" dirty="0"/>
          </a:p>
          <a:p>
            <a:pPr lvl="1"/>
            <a:r>
              <a:rPr lang="zh-CN" altLang="en-US" dirty="0"/>
              <a:t>单层目录结构</a:t>
            </a:r>
            <a:endParaRPr lang="zh-CN" altLang="en-US" dirty="0"/>
          </a:p>
          <a:p>
            <a:pPr lvl="1"/>
            <a:r>
              <a:rPr lang="zh-CN" altLang="en-US" dirty="0"/>
              <a:t>双层目录结构</a:t>
            </a:r>
            <a:endParaRPr lang="zh-CN" altLang="en-US" dirty="0"/>
          </a:p>
          <a:p>
            <a:pPr lvl="1"/>
            <a:r>
              <a:rPr lang="zh-CN" altLang="en-US" dirty="0"/>
              <a:t>树状目录结构</a:t>
            </a:r>
            <a:endParaRPr lang="zh-CN" altLang="en-US" dirty="0"/>
          </a:p>
          <a:p>
            <a:pPr lvl="1"/>
            <a:r>
              <a:rPr lang="zh-CN" altLang="en-US" dirty="0"/>
              <a:t>无环图目录</a:t>
            </a:r>
            <a:endParaRPr lang="zh-CN" altLang="en-US" dirty="0"/>
          </a:p>
          <a:p>
            <a:pPr lvl="1"/>
            <a:r>
              <a:rPr lang="zh-CN" altLang="en-US" dirty="0"/>
              <a:t>通用图目录</a:t>
            </a:r>
            <a:endParaRPr lang="zh-CN" altLang="en-US" dirty="0"/>
          </a:p>
          <a:p>
            <a:r>
              <a:rPr lang="zh-CN" altLang="en-US" dirty="0"/>
              <a:t>目录组织需要满足</a:t>
            </a:r>
            <a:endParaRPr lang="zh-CN" altLang="en-US" dirty="0"/>
          </a:p>
          <a:p>
            <a:pPr lvl="1"/>
            <a:r>
              <a:rPr lang="zh-CN" altLang="en-US" dirty="0"/>
              <a:t>有效：迅速定位文件</a:t>
            </a:r>
            <a:endParaRPr lang="zh-CN" altLang="en-US" dirty="0"/>
          </a:p>
          <a:p>
            <a:pPr lvl="1"/>
            <a:r>
              <a:rPr lang="zh-CN" altLang="en-US" dirty="0"/>
              <a:t>命名：同名问题的处理</a:t>
            </a:r>
            <a:endParaRPr lang="zh-CN" altLang="en-US" dirty="0"/>
          </a:p>
          <a:p>
            <a:pPr lvl="1"/>
            <a:r>
              <a:rPr lang="zh-CN" altLang="en-US" dirty="0"/>
              <a:t>分组</a:t>
            </a:r>
            <a:endParaRPr lang="zh-CN"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标题 37889"/>
          <p:cNvSpPr>
            <a:spLocks noGrp="1"/>
          </p:cNvSpPr>
          <p:nvPr>
            <p:ph type="title"/>
          </p:nvPr>
        </p:nvSpPr>
        <p:spPr>
          <a:xfrm>
            <a:off x="457200" y="0"/>
            <a:ext cx="8232775" cy="676275"/>
          </a:xfrm>
        </p:spPr>
        <p:txBody>
          <a:bodyPr anchor="ctr"/>
          <a:p>
            <a:pPr>
              <a:buNone/>
            </a:pPr>
            <a:r>
              <a:rPr lang="zh-CN" altLang="en-US" dirty="0"/>
              <a:t>1.单层结构目录</a:t>
            </a:r>
            <a:endParaRPr lang="zh-CN" altLang="en-US" dirty="0"/>
          </a:p>
        </p:txBody>
      </p:sp>
      <p:sp>
        <p:nvSpPr>
          <p:cNvPr id="37891" name="文本占位符 37890"/>
          <p:cNvSpPr>
            <a:spLocks noGrp="1"/>
          </p:cNvSpPr>
          <p:nvPr>
            <p:ph type="body" sz="half" idx="1"/>
          </p:nvPr>
        </p:nvSpPr>
        <p:spPr>
          <a:xfrm>
            <a:off x="457200" y="730250"/>
            <a:ext cx="8229600" cy="2393950"/>
          </a:xfrm>
        </p:spPr>
        <p:txBody>
          <a:bodyPr/>
          <a:p>
            <a:r>
              <a:rPr lang="zh-CN" altLang="en-US" sz="2800"/>
              <a:t>所有文件都包含在同一目录中</a:t>
            </a:r>
            <a:r>
              <a:rPr lang="zh-CN" altLang="en-US" sz="2800">
                <a:solidFill>
                  <a:schemeClr val="tx1"/>
                </a:solidFill>
              </a:rPr>
              <a:t>，便于支持和理解。但存在</a:t>
            </a:r>
            <a:r>
              <a:rPr lang="zh-CN" altLang="en-US" sz="2800">
                <a:solidFill>
                  <a:srgbClr val="0000FF"/>
                </a:solidFill>
              </a:rPr>
              <a:t>命名问题</a:t>
            </a:r>
            <a:r>
              <a:rPr lang="zh-CN" altLang="en-US" sz="2800">
                <a:solidFill>
                  <a:schemeClr val="tx1"/>
                </a:solidFill>
              </a:rPr>
              <a:t>与</a:t>
            </a:r>
            <a:r>
              <a:rPr lang="zh-CN" altLang="en-US" sz="2800">
                <a:solidFill>
                  <a:srgbClr val="0000FF"/>
                </a:solidFill>
              </a:rPr>
              <a:t>分组问题</a:t>
            </a:r>
            <a:endParaRPr lang="zh-CN" altLang="en-US" sz="2800">
              <a:solidFill>
                <a:srgbClr val="0000FF"/>
              </a:solidFill>
            </a:endParaRPr>
          </a:p>
        </p:txBody>
      </p:sp>
      <p:pic>
        <p:nvPicPr>
          <p:cNvPr id="37892" name="内容占位符 37891"/>
          <p:cNvPicPr>
            <a:picLocks noChangeAspect="1"/>
          </p:cNvPicPr>
          <p:nvPr>
            <p:ph sz="half" idx="2"/>
          </p:nvPr>
        </p:nvPicPr>
        <p:blipFill>
          <a:blip r:embed="rId1"/>
          <a:stretch>
            <a:fillRect/>
          </a:stretch>
        </p:blipFill>
        <p:spPr>
          <a:xfrm>
            <a:off x="457200" y="2205038"/>
            <a:ext cx="8121650" cy="1838325"/>
          </a:xfrm>
        </p:spPr>
      </p:pic>
      <p:sp>
        <p:nvSpPr>
          <p:cNvPr id="37893" name="文本框 37892"/>
          <p:cNvSpPr txBox="1"/>
          <p:nvPr/>
        </p:nvSpPr>
        <p:spPr>
          <a:xfrm>
            <a:off x="1187450" y="4508500"/>
            <a:ext cx="6151563" cy="457200"/>
          </a:xfrm>
          <a:prstGeom prst="rect">
            <a:avLst/>
          </a:prstGeom>
          <a:noFill/>
          <a:ln w="9525">
            <a:noFill/>
          </a:ln>
        </p:spPr>
        <p:txBody>
          <a:bodyPr vert="horz" wrap="square" anchor="t">
            <a:spAutoFit/>
          </a:bodyPr>
          <a:p>
            <a:pPr lvl="0" algn="l" eaLnBrk="1" latinLnBrk="0" hangingPunct="1"/>
            <a:r>
              <a:rPr lang="zh-CN" altLang="en-US" sz="2400" b="1" dirty="0">
                <a:latin typeface="黑体" panose="02010609060101010101" pitchFamily="1" charset="-122"/>
                <a:ea typeface="黑体" panose="02010609060101010101" pitchFamily="1" charset="-122"/>
              </a:rPr>
              <a:t>图10.7  单层目录结构</a:t>
            </a:r>
            <a:endParaRPr lang="zh-CN" altLang="en-US" dirty="0">
              <a:latin typeface="Arial" panose="020B0604020202020204" pitchFamily="34" charset="0"/>
              <a:ea typeface="宋体" panose="02010600030101010101" pitchFamily="2"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标题 38913"/>
          <p:cNvSpPr>
            <a:spLocks noGrp="1"/>
          </p:cNvSpPr>
          <p:nvPr>
            <p:ph type="title"/>
          </p:nvPr>
        </p:nvSpPr>
        <p:spPr>
          <a:xfrm>
            <a:off x="457200" y="0"/>
            <a:ext cx="8232775" cy="676275"/>
          </a:xfrm>
        </p:spPr>
        <p:txBody>
          <a:bodyPr anchor="ctr"/>
          <a:p>
            <a:pPr>
              <a:buNone/>
            </a:pPr>
            <a:r>
              <a:rPr lang="zh-CN" altLang="en-US" dirty="0"/>
              <a:t>2.双层目录结构</a:t>
            </a:r>
            <a:endParaRPr lang="zh-CN" altLang="en-US" dirty="0"/>
          </a:p>
        </p:txBody>
      </p:sp>
      <p:sp>
        <p:nvSpPr>
          <p:cNvPr id="38915" name="文本占位符 38914"/>
          <p:cNvSpPr>
            <a:spLocks noGrp="1"/>
          </p:cNvSpPr>
          <p:nvPr>
            <p:ph type="body" sz="half" idx="1"/>
          </p:nvPr>
        </p:nvSpPr>
        <p:spPr>
          <a:xfrm>
            <a:off x="457200" y="730250"/>
            <a:ext cx="8229600" cy="2393950"/>
          </a:xfrm>
        </p:spPr>
        <p:txBody>
          <a:bodyPr/>
          <a:p>
            <a:r>
              <a:rPr lang="zh-CN" altLang="en-US" sz="2800"/>
              <a:t>为不同的用户建立不同的目录</a:t>
            </a:r>
            <a:endParaRPr lang="zh-CN" altLang="en-US" sz="2800"/>
          </a:p>
          <a:p>
            <a:pPr lvl="1"/>
            <a:r>
              <a:rPr lang="zh-CN" altLang="en-US" sz="2400"/>
              <a:t>不同用户的文件允许同名</a:t>
            </a:r>
            <a:endParaRPr lang="zh-CN" altLang="en-US" sz="2400"/>
          </a:p>
          <a:p>
            <a:pPr lvl="1"/>
            <a:r>
              <a:rPr lang="zh-CN" altLang="en-US" sz="2400"/>
              <a:t>不支持分组</a:t>
            </a:r>
            <a:endParaRPr lang="zh-CN" altLang="en-US" sz="2400"/>
          </a:p>
          <a:p>
            <a:pPr lvl="1"/>
            <a:r>
              <a:rPr lang="zh-CN" altLang="en-US" sz="2400"/>
              <a:t>方便查找</a:t>
            </a:r>
            <a:endParaRPr lang="zh-CN" altLang="en-US" sz="2400"/>
          </a:p>
        </p:txBody>
      </p:sp>
      <p:pic>
        <p:nvPicPr>
          <p:cNvPr id="38916" name="内容占位符 38915"/>
          <p:cNvPicPr>
            <a:picLocks noChangeAspect="1"/>
          </p:cNvPicPr>
          <p:nvPr>
            <p:ph sz="half" idx="2"/>
          </p:nvPr>
        </p:nvPicPr>
        <p:blipFill>
          <a:blip r:embed="rId1"/>
          <a:stretch>
            <a:fillRect/>
          </a:stretch>
        </p:blipFill>
        <p:spPr>
          <a:xfrm>
            <a:off x="539750" y="2638425"/>
            <a:ext cx="8396288" cy="2778125"/>
          </a:xfrm>
        </p:spPr>
      </p:pic>
      <p:sp>
        <p:nvSpPr>
          <p:cNvPr id="38917" name="文本框 38916"/>
          <p:cNvSpPr txBox="1"/>
          <p:nvPr/>
        </p:nvSpPr>
        <p:spPr>
          <a:xfrm>
            <a:off x="1331913" y="5734050"/>
            <a:ext cx="6151562" cy="457200"/>
          </a:xfrm>
          <a:prstGeom prst="rect">
            <a:avLst/>
          </a:prstGeom>
          <a:noFill/>
          <a:ln w="9525">
            <a:noFill/>
          </a:ln>
        </p:spPr>
        <p:txBody>
          <a:bodyPr vert="horz" wrap="square" anchor="t">
            <a:spAutoFit/>
          </a:bodyPr>
          <a:p>
            <a:pPr lvl="0" algn="l" eaLnBrk="1" latinLnBrk="0" hangingPunct="1"/>
            <a:r>
              <a:rPr lang="zh-CN" altLang="en-US" sz="2400" b="1" dirty="0">
                <a:latin typeface="黑体" panose="02010609060101010101" pitchFamily="1" charset="-122"/>
                <a:ea typeface="黑体" panose="02010609060101010101" pitchFamily="1" charset="-122"/>
              </a:rPr>
              <a:t>图10.8 双层目录结构</a:t>
            </a:r>
            <a:endParaRPr lang="zh-CN" altLang="en-US" dirty="0">
              <a:latin typeface="Arial" panose="020B0604020202020204" pitchFamily="34" charset="0"/>
              <a:ea typeface="宋体" panose="02010600030101010101" pitchFamily="2"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标题 39937"/>
          <p:cNvSpPr>
            <a:spLocks noGrp="1"/>
          </p:cNvSpPr>
          <p:nvPr>
            <p:ph type="title"/>
          </p:nvPr>
        </p:nvSpPr>
        <p:spPr>
          <a:xfrm>
            <a:off x="457200" y="0"/>
            <a:ext cx="8232775" cy="676275"/>
          </a:xfrm>
        </p:spPr>
        <p:txBody>
          <a:bodyPr anchor="ctr"/>
          <a:p>
            <a:pPr>
              <a:buNone/>
            </a:pPr>
            <a:r>
              <a:rPr lang="zh-CN" altLang="en-US" dirty="0"/>
              <a:t>3.树状结构目录</a:t>
            </a:r>
            <a:endParaRPr lang="zh-CN" altLang="en-US" dirty="0"/>
          </a:p>
        </p:txBody>
      </p:sp>
      <p:sp>
        <p:nvSpPr>
          <p:cNvPr id="39939" name="文本占位符 39938"/>
          <p:cNvSpPr>
            <a:spLocks noGrp="1"/>
          </p:cNvSpPr>
          <p:nvPr>
            <p:ph type="body" sz="half" idx="1"/>
          </p:nvPr>
        </p:nvSpPr>
        <p:spPr>
          <a:xfrm>
            <a:off x="457200" y="730250"/>
            <a:ext cx="8229600" cy="2393950"/>
          </a:xfrm>
        </p:spPr>
        <p:txBody>
          <a:bodyPr/>
          <a:p>
            <a:r>
              <a:rPr lang="zh-CN" altLang="en-US" sz="2800" dirty="0"/>
              <a:t>更有效的搜索，支持分组，不同目录下允许同名</a:t>
            </a:r>
            <a:endParaRPr lang="zh-CN" altLang="en-US" sz="2800" dirty="0"/>
          </a:p>
          <a:p>
            <a:r>
              <a:rPr lang="zh-CN" altLang="en-US" sz="2800" dirty="0"/>
              <a:t>概念： </a:t>
            </a:r>
            <a:r>
              <a:rPr lang="zh-CN" altLang="en-US" sz="2800" dirty="0">
                <a:solidFill>
                  <a:srgbClr val="0000FF"/>
                </a:solidFill>
              </a:rPr>
              <a:t>当前目录， 绝对路径，相对路径</a:t>
            </a:r>
            <a:endParaRPr lang="zh-CN" altLang="en-US" sz="2800" dirty="0">
              <a:solidFill>
                <a:srgbClr val="0000FF"/>
              </a:solidFill>
            </a:endParaRPr>
          </a:p>
        </p:txBody>
      </p:sp>
      <p:pic>
        <p:nvPicPr>
          <p:cNvPr id="39940" name="内容占位符 39939"/>
          <p:cNvPicPr>
            <a:picLocks noGrp="1" noChangeAspect="1"/>
          </p:cNvPicPr>
          <p:nvPr>
            <p:ph sz="half" idx="2"/>
          </p:nvPr>
        </p:nvPicPr>
        <p:blipFill>
          <a:blip r:embed="rId1"/>
          <a:stretch>
            <a:fillRect/>
          </a:stretch>
        </p:blipFill>
        <p:spPr>
          <a:xfrm>
            <a:off x="785813" y="1917700"/>
            <a:ext cx="6751637" cy="4703763"/>
          </a:xfrm>
        </p:spPr>
      </p:pic>
      <p:sp>
        <p:nvSpPr>
          <p:cNvPr id="39941" name="文本框 39940"/>
          <p:cNvSpPr txBox="1"/>
          <p:nvPr/>
        </p:nvSpPr>
        <p:spPr>
          <a:xfrm>
            <a:off x="4852988" y="5962650"/>
            <a:ext cx="3833812" cy="457200"/>
          </a:xfrm>
          <a:prstGeom prst="rect">
            <a:avLst/>
          </a:prstGeom>
          <a:noFill/>
          <a:ln w="9525">
            <a:noFill/>
          </a:ln>
        </p:spPr>
        <p:txBody>
          <a:bodyPr vert="horz" wrap="square" anchor="t">
            <a:spAutoFit/>
          </a:bodyPr>
          <a:p>
            <a:pPr lvl="0" algn="l" eaLnBrk="1" latinLnBrk="0" hangingPunct="1"/>
            <a:r>
              <a:rPr lang="zh-CN" altLang="en-US" sz="2400" b="1" dirty="0">
                <a:latin typeface="黑体" panose="02010609060101010101" pitchFamily="1" charset="-122"/>
                <a:ea typeface="黑体" panose="02010609060101010101" pitchFamily="1" charset="-122"/>
              </a:rPr>
              <a:t>图10.9 树状目录结构</a:t>
            </a:r>
            <a:endParaRPr lang="zh-CN" altLang="en-US" dirty="0">
              <a:latin typeface="Arial" panose="020B0604020202020204" pitchFamily="34" charset="0"/>
              <a:ea typeface="宋体" panose="02010600030101010101" pitchFamily="2"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标题 40961"/>
          <p:cNvSpPr>
            <a:spLocks noGrp="1"/>
          </p:cNvSpPr>
          <p:nvPr>
            <p:ph type="title"/>
          </p:nvPr>
        </p:nvSpPr>
        <p:spPr>
          <a:xfrm>
            <a:off x="457200" y="0"/>
            <a:ext cx="8232775" cy="676275"/>
          </a:xfrm>
        </p:spPr>
        <p:txBody>
          <a:bodyPr anchor="ctr"/>
          <a:p>
            <a:pPr>
              <a:buNone/>
            </a:pPr>
            <a:r>
              <a:rPr lang="zh-CN" altLang="en-US" dirty="0"/>
              <a:t>4.无环图目录</a:t>
            </a:r>
            <a:endParaRPr lang="zh-CN" altLang="en-US" dirty="0"/>
          </a:p>
        </p:txBody>
      </p:sp>
      <p:sp>
        <p:nvSpPr>
          <p:cNvPr id="40963" name="文本占位符 40962"/>
          <p:cNvSpPr>
            <a:spLocks noGrp="1"/>
          </p:cNvSpPr>
          <p:nvPr>
            <p:ph type="body" sz="half" idx="1"/>
          </p:nvPr>
        </p:nvSpPr>
        <p:spPr>
          <a:xfrm>
            <a:off x="457200" y="730250"/>
            <a:ext cx="8229600" cy="2393950"/>
          </a:xfrm>
        </p:spPr>
        <p:txBody>
          <a:bodyPr/>
          <a:p>
            <a:r>
              <a:rPr lang="zh-CN" altLang="en-US" sz="2800" dirty="0"/>
              <a:t>具有共享子目录和文件，但需要确保是无环图</a:t>
            </a:r>
            <a:endParaRPr lang="zh-CN" altLang="en-US" sz="2800" dirty="0"/>
          </a:p>
          <a:p>
            <a:r>
              <a:rPr lang="zh-CN" altLang="en-US" sz="2800" dirty="0"/>
              <a:t>缺点：不同文件名可能表示同一文件，不便于查找和统计；存在删除问题</a:t>
            </a:r>
            <a:endParaRPr lang="zh-CN" altLang="en-US" sz="2800" dirty="0"/>
          </a:p>
        </p:txBody>
      </p:sp>
      <p:pic>
        <p:nvPicPr>
          <p:cNvPr id="40964" name="内容占位符 40963"/>
          <p:cNvPicPr>
            <a:picLocks noChangeAspect="1"/>
          </p:cNvPicPr>
          <p:nvPr>
            <p:ph sz="half" idx="2"/>
          </p:nvPr>
        </p:nvPicPr>
        <p:blipFill>
          <a:blip r:embed="rId1"/>
          <a:stretch>
            <a:fillRect/>
          </a:stretch>
        </p:blipFill>
        <p:spPr>
          <a:xfrm>
            <a:off x="1441450" y="2205038"/>
            <a:ext cx="4814888" cy="3971925"/>
          </a:xfrm>
        </p:spPr>
      </p:pic>
      <p:sp>
        <p:nvSpPr>
          <p:cNvPr id="40965" name="文本框 40964"/>
          <p:cNvSpPr txBox="1"/>
          <p:nvPr/>
        </p:nvSpPr>
        <p:spPr>
          <a:xfrm>
            <a:off x="2124075" y="6191250"/>
            <a:ext cx="3833813" cy="457200"/>
          </a:xfrm>
          <a:prstGeom prst="rect">
            <a:avLst/>
          </a:prstGeom>
          <a:noFill/>
          <a:ln w="9525">
            <a:noFill/>
          </a:ln>
        </p:spPr>
        <p:txBody>
          <a:bodyPr vert="horz" wrap="square" anchor="t">
            <a:spAutoFit/>
          </a:bodyPr>
          <a:p>
            <a:pPr lvl="0" algn="l" eaLnBrk="1" latinLnBrk="0" hangingPunct="1"/>
            <a:r>
              <a:rPr lang="zh-CN" altLang="en-US" sz="2400" b="1" dirty="0">
                <a:latin typeface="黑体" panose="02010609060101010101" pitchFamily="1" charset="-122"/>
                <a:ea typeface="黑体" panose="02010609060101010101" pitchFamily="1" charset="-122"/>
              </a:rPr>
              <a:t>图10.10 无环图目录结构</a:t>
            </a:r>
            <a:endParaRPr lang="zh-CN" altLang="en-US" dirty="0">
              <a:latin typeface="Arial" panose="020B0604020202020204" pitchFamily="34" charset="0"/>
              <a:ea typeface="宋体" panose="02010600030101010101" pitchFamily="2"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标题 41985"/>
          <p:cNvSpPr>
            <a:spLocks noGrp="1"/>
          </p:cNvSpPr>
          <p:nvPr>
            <p:ph type="title"/>
          </p:nvPr>
        </p:nvSpPr>
        <p:spPr>
          <a:xfrm>
            <a:off x="457200" y="0"/>
            <a:ext cx="8232775" cy="676275"/>
          </a:xfrm>
        </p:spPr>
        <p:txBody>
          <a:bodyPr anchor="ctr"/>
          <a:p>
            <a:pPr>
              <a:buNone/>
            </a:pPr>
            <a:r>
              <a:rPr lang="zh-CN" altLang="en-US" dirty="0"/>
              <a:t>5.通用图目录</a:t>
            </a:r>
            <a:endParaRPr lang="zh-CN" altLang="en-US" dirty="0"/>
          </a:p>
        </p:txBody>
      </p:sp>
      <p:sp>
        <p:nvSpPr>
          <p:cNvPr id="41987" name="文本占位符 41986"/>
          <p:cNvSpPr>
            <a:spLocks noGrp="1"/>
          </p:cNvSpPr>
          <p:nvPr>
            <p:ph type="body" sz="half" idx="1"/>
          </p:nvPr>
        </p:nvSpPr>
        <p:spPr>
          <a:xfrm>
            <a:off x="457200" y="730250"/>
            <a:ext cx="8229600" cy="2393950"/>
          </a:xfrm>
        </p:spPr>
        <p:txBody>
          <a:bodyPr/>
          <a:p>
            <a:r>
              <a:rPr lang="zh-CN" altLang="en-US" sz="2800" dirty="0"/>
              <a:t>在共享上有更好的灵活性，且无需判断是否有环</a:t>
            </a:r>
            <a:endParaRPr lang="zh-CN" altLang="en-US" sz="2800" dirty="0"/>
          </a:p>
          <a:p>
            <a:r>
              <a:rPr lang="zh-CN" altLang="en-US" sz="2800" dirty="0"/>
              <a:t>有环存在时，遍历可能会无穷； 有删除问题</a:t>
            </a:r>
            <a:endParaRPr lang="zh-CN" altLang="en-US" sz="2800" dirty="0"/>
          </a:p>
          <a:p>
            <a:endParaRPr lang="zh-CN" altLang="en-US" sz="2800" dirty="0"/>
          </a:p>
        </p:txBody>
      </p:sp>
      <p:pic>
        <p:nvPicPr>
          <p:cNvPr id="41988" name="内容占位符 41987"/>
          <p:cNvPicPr>
            <a:picLocks noGrp="1" noChangeAspect="1"/>
          </p:cNvPicPr>
          <p:nvPr>
            <p:ph sz="half" idx="2"/>
          </p:nvPr>
        </p:nvPicPr>
        <p:blipFill>
          <a:blip r:embed="rId1"/>
          <a:stretch>
            <a:fillRect/>
          </a:stretch>
        </p:blipFill>
        <p:spPr>
          <a:xfrm>
            <a:off x="522288" y="2054225"/>
            <a:ext cx="6675437" cy="4013200"/>
          </a:xfrm>
        </p:spPr>
      </p:pic>
      <p:sp>
        <p:nvSpPr>
          <p:cNvPr id="41989" name="文本框 41988"/>
          <p:cNvSpPr txBox="1"/>
          <p:nvPr/>
        </p:nvSpPr>
        <p:spPr>
          <a:xfrm>
            <a:off x="2124075" y="6191250"/>
            <a:ext cx="3833813" cy="457200"/>
          </a:xfrm>
          <a:prstGeom prst="rect">
            <a:avLst/>
          </a:prstGeom>
          <a:noFill/>
          <a:ln w="9525">
            <a:noFill/>
          </a:ln>
        </p:spPr>
        <p:txBody>
          <a:bodyPr vert="horz" wrap="square" anchor="t">
            <a:spAutoFit/>
          </a:bodyPr>
          <a:p>
            <a:pPr lvl="0" algn="l" eaLnBrk="1" latinLnBrk="0" hangingPunct="1"/>
            <a:r>
              <a:rPr lang="zh-CN" altLang="en-US" sz="2400" b="1" dirty="0">
                <a:latin typeface="黑体" panose="02010609060101010101" pitchFamily="1" charset="-122"/>
                <a:ea typeface="黑体" panose="02010609060101010101" pitchFamily="1" charset="-122"/>
              </a:rPr>
              <a:t>图10.11 通用图目录</a:t>
            </a:r>
            <a:endParaRPr lang="zh-CN" altLang="en-US" dirty="0">
              <a:latin typeface="Arial" panose="020B0604020202020204" pitchFamily="34" charset="0"/>
              <a:ea typeface="宋体" panose="0201060003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标题 4097"/>
          <p:cNvSpPr>
            <a:spLocks noGrp="1"/>
          </p:cNvSpPr>
          <p:nvPr>
            <p:ph type="ctrTitle"/>
          </p:nvPr>
        </p:nvSpPr>
        <p:spPr>
          <a:xfrm>
            <a:off x="563563" y="120650"/>
            <a:ext cx="7772400" cy="2192338"/>
          </a:xfrm>
        </p:spPr>
        <p:txBody>
          <a:bodyPr anchor="ctr"/>
          <a:p>
            <a:pPr defTabSz="914400">
              <a:lnSpc>
                <a:spcPct val="40000"/>
              </a:lnSpc>
              <a:buSzPct val="100000"/>
              <a:buFont typeface="Wingdings" panose="05000000000000000000" pitchFamily="2" charset="2"/>
              <a:buNone/>
            </a:pPr>
            <a:r>
              <a:rPr lang="zh-CN" altLang="en-US" sz="4800" kern="1200" baseline="0" dirty="0">
                <a:solidFill>
                  <a:srgbClr val="0000FF"/>
                </a:solidFill>
                <a:latin typeface="+mj-lt"/>
                <a:ea typeface="+mj-ea"/>
                <a:cs typeface="+mj-cs"/>
              </a:rPr>
              <a:t>第</a:t>
            </a:r>
            <a:r>
              <a:rPr lang="en-US" altLang="zh-CN" sz="4800" kern="1200" baseline="0" dirty="0">
                <a:solidFill>
                  <a:srgbClr val="0000FF"/>
                </a:solidFill>
                <a:latin typeface="+mj-lt"/>
                <a:ea typeface="+mj-ea"/>
                <a:cs typeface="+mj-cs"/>
              </a:rPr>
              <a:t>12</a:t>
            </a:r>
            <a:r>
              <a:rPr lang="zh-CN" altLang="en-US" sz="4800" kern="1200" baseline="0" dirty="0">
                <a:solidFill>
                  <a:srgbClr val="0000FF"/>
                </a:solidFill>
                <a:latin typeface="+mj-lt"/>
                <a:ea typeface="+mj-ea"/>
                <a:cs typeface="+mj-cs"/>
              </a:rPr>
              <a:t>章   </a:t>
            </a:r>
            <a:r>
              <a:rPr lang="zh-CN" altLang="en-US" sz="4800" kern="1200" baseline="0" dirty="0">
                <a:solidFill>
                  <a:srgbClr val="FF00FF"/>
                </a:solidFill>
                <a:latin typeface="+mj-lt"/>
                <a:ea typeface="+mj-ea"/>
                <a:cs typeface="+mj-cs"/>
              </a:rPr>
              <a:t>文件管理</a:t>
            </a:r>
            <a:endParaRPr lang="en-US" altLang="zh-CN" sz="4800" kern="1200" baseline="0" dirty="0">
              <a:solidFill>
                <a:srgbClr val="FF00FF"/>
              </a:solidFill>
              <a:latin typeface="+mj-lt"/>
              <a:ea typeface="+mj-ea"/>
              <a:cs typeface="+mj-cs"/>
            </a:endParaRPr>
          </a:p>
        </p:txBody>
      </p:sp>
      <p:grpSp>
        <p:nvGrpSpPr>
          <p:cNvPr id="2" name="组合 1"/>
          <p:cNvGrpSpPr/>
          <p:nvPr/>
        </p:nvGrpSpPr>
        <p:grpSpPr>
          <a:xfrm>
            <a:off x="492125" y="1804988"/>
            <a:ext cx="7848600" cy="4464050"/>
            <a:chOff x="0" y="0"/>
            <a:chExt cx="4944" cy="2812"/>
          </a:xfrm>
        </p:grpSpPr>
        <p:sp>
          <p:nvSpPr>
            <p:cNvPr id="17411" name="圆角矩形 2"/>
            <p:cNvSpPr/>
            <p:nvPr/>
          </p:nvSpPr>
          <p:spPr>
            <a:xfrm>
              <a:off x="0" y="136"/>
              <a:ext cx="4944" cy="2676"/>
            </a:xfrm>
            <a:prstGeom prst="roundRect">
              <a:avLst>
                <a:gd name="adj" fmla="val 11921"/>
              </a:avLst>
            </a:prstGeom>
            <a:gradFill rotWithShape="1">
              <a:gsLst>
                <a:gs pos="0">
                  <a:schemeClr val="accent2"/>
                </a:gs>
                <a:gs pos="100000">
                  <a:srgbClr val="24246B"/>
                </a:gs>
              </a:gsLst>
              <a:lin ang="5400000" scaled="1"/>
              <a:tileRect/>
            </a:gradFill>
            <a:ln w="25400" cap="flat" cmpd="sng">
              <a:solidFill>
                <a:srgbClr val="FEFEFE"/>
              </a:solidFill>
              <a:prstDash val="solid"/>
              <a:round/>
              <a:headEnd type="none" w="med" len="med"/>
              <a:tailEnd type="none" w="med" len="med"/>
            </a:ln>
            <a:effectLst>
              <a:outerShdw dist="53882" dir="2699999" algn="ctr" rotWithShape="0">
                <a:srgbClr val="000000">
                  <a:alpha val="50000"/>
                </a:srgbClr>
              </a:outerShdw>
            </a:effectLst>
          </p:spPr>
          <p:txBody>
            <a:bodyPr anchor="t"/>
            <a:p>
              <a:pPr lvl="0" indent="0"/>
              <a:endParaRPr lang="zh-CN" altLang="en-US">
                <a:latin typeface="Arial" panose="020B0604020202020204" pitchFamily="34" charset="0"/>
                <a:ea typeface="宋体" panose="02010600030101010101" pitchFamily="2" charset="-122"/>
              </a:endParaRPr>
            </a:p>
          </p:txBody>
        </p:sp>
        <p:pic>
          <p:nvPicPr>
            <p:cNvPr id="17412" name="图片 3" descr="Picture4"/>
            <p:cNvPicPr>
              <a:picLocks noChangeAspect="1"/>
            </p:cNvPicPr>
            <p:nvPr/>
          </p:nvPicPr>
          <p:blipFill>
            <a:blip r:embed="rId1"/>
            <a:stretch>
              <a:fillRect/>
            </a:stretch>
          </p:blipFill>
          <p:spPr>
            <a:xfrm>
              <a:off x="200" y="152"/>
              <a:ext cx="496" cy="422"/>
            </a:xfrm>
            <a:prstGeom prst="rect">
              <a:avLst/>
            </a:prstGeom>
            <a:noFill/>
            <a:ln w="9525">
              <a:noFill/>
            </a:ln>
          </p:spPr>
        </p:pic>
        <p:sp>
          <p:nvSpPr>
            <p:cNvPr id="17413" name="圆角矩形 4"/>
            <p:cNvSpPr/>
            <p:nvPr/>
          </p:nvSpPr>
          <p:spPr>
            <a:xfrm>
              <a:off x="318" y="0"/>
              <a:ext cx="4263" cy="408"/>
            </a:xfrm>
            <a:prstGeom prst="roundRect">
              <a:avLst>
                <a:gd name="adj" fmla="val 16667"/>
              </a:avLst>
            </a:prstGeom>
            <a:solidFill>
              <a:srgbClr val="FEFFFF"/>
            </a:solidFill>
            <a:ln w="28575" cap="flat" cmpd="sng">
              <a:solidFill>
                <a:schemeClr val="accent2"/>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17414" name="任意多边形 5"/>
            <p:cNvSpPr/>
            <p:nvPr/>
          </p:nvSpPr>
          <p:spPr>
            <a:xfrm flipV="1">
              <a:off x="45" y="181"/>
              <a:ext cx="4788" cy="234"/>
            </a:xfrm>
            <a:custGeom>
              <a:avLst/>
              <a:gdLst/>
              <a:ahLst/>
              <a:cxnLst>
                <a:cxn ang="0">
                  <a:pos x="19693" y="10800"/>
                </a:cxn>
                <a:cxn ang="90">
                  <a:pos x="10800" y="21600"/>
                </a:cxn>
                <a:cxn ang="180">
                  <a:pos x="1906" y="10800"/>
                </a:cxn>
                <a:cxn ang="270">
                  <a:pos x="10800" y="0"/>
                </a:cxn>
              </a:cxnLst>
              <a:pathLst>
                <a:path w="21600" h="21600">
                  <a:moveTo>
                    <a:pt x="0" y="0"/>
                  </a:moveTo>
                  <a:lnTo>
                    <a:pt x="3813" y="21600"/>
                  </a:lnTo>
                  <a:lnTo>
                    <a:pt x="17787" y="21600"/>
                  </a:lnTo>
                  <a:lnTo>
                    <a:pt x="21600" y="0"/>
                  </a:lnTo>
                  <a:close/>
                </a:path>
              </a:pathLst>
            </a:custGeom>
            <a:gradFill rotWithShape="1">
              <a:gsLst>
                <a:gs pos="0">
                  <a:schemeClr val="accent2">
                    <a:alpha val="39998"/>
                  </a:schemeClr>
                </a:gs>
                <a:gs pos="100000">
                  <a:srgbClr val="FFFFFF">
                    <a:alpha val="0"/>
                  </a:srgbClr>
                </a:gs>
              </a:gsLst>
              <a:lin ang="5400000" scaled="1"/>
              <a:tileRect/>
            </a:gradFill>
            <a:ln w="9525">
              <a:noFill/>
            </a:ln>
          </p:spPr>
          <p:txBody>
            <a:bodyPr/>
            <a:p>
              <a:endParaRPr lang="zh-CN" altLang="en-US"/>
            </a:p>
          </p:txBody>
        </p:sp>
      </p:grpSp>
      <p:sp>
        <p:nvSpPr>
          <p:cNvPr id="5128" name="文本框 5127"/>
          <p:cNvSpPr txBox="1"/>
          <p:nvPr/>
        </p:nvSpPr>
        <p:spPr>
          <a:xfrm>
            <a:off x="996950" y="2535238"/>
            <a:ext cx="6403975" cy="493395"/>
          </a:xfrm>
          <a:prstGeom prst="rect">
            <a:avLst/>
          </a:prstGeom>
          <a:noFill/>
          <a:ln w="9525">
            <a:noFill/>
          </a:ln>
        </p:spPr>
        <p:txBody>
          <a:bodyPr wrap="square" anchor="t">
            <a:spAutoFit/>
          </a:bodyPr>
          <a:p>
            <a:pPr lvl="0" indent="0" eaLnBrk="0" hangingPunct="0">
              <a:lnSpc>
                <a:spcPct val="110000"/>
              </a:lnSpc>
            </a:pPr>
            <a:r>
              <a:rPr lang="zh-CN" altLang="en-US" sz="2400" b="1" dirty="0">
                <a:solidFill>
                  <a:srgbClr val="FFFF66"/>
                </a:solidFill>
                <a:latin typeface="Arial" panose="020B0604020202020204" pitchFamily="34" charset="0"/>
                <a:ea typeface="黑体" panose="02010609060101010101" pitchFamily="1" charset="-122"/>
              </a:rPr>
              <a:t>● 文件和文件系统的基本概念</a:t>
            </a:r>
            <a:endParaRPr lang="zh-CN" altLang="en-US" sz="2400" b="1" dirty="0">
              <a:solidFill>
                <a:srgbClr val="FFFF66"/>
              </a:solidFill>
              <a:latin typeface="Arial" panose="020B0604020202020204" pitchFamily="34" charset="0"/>
              <a:ea typeface="黑体" panose="02010609060101010101" pitchFamily="1" charset="-122"/>
            </a:endParaRPr>
          </a:p>
        </p:txBody>
      </p:sp>
      <p:sp>
        <p:nvSpPr>
          <p:cNvPr id="5129" name="文本框 5128"/>
          <p:cNvSpPr txBox="1"/>
          <p:nvPr/>
        </p:nvSpPr>
        <p:spPr>
          <a:xfrm>
            <a:off x="996950" y="3738563"/>
            <a:ext cx="6808788" cy="497205"/>
          </a:xfrm>
          <a:prstGeom prst="rect">
            <a:avLst/>
          </a:prstGeom>
          <a:noFill/>
          <a:ln w="9525">
            <a:noFill/>
          </a:ln>
        </p:spPr>
        <p:txBody>
          <a:bodyPr wrap="square" anchor="t">
            <a:spAutoFit/>
          </a:bodyPr>
          <a:p>
            <a:pPr lvl="0" indent="0" eaLnBrk="0" hangingPunct="0">
              <a:lnSpc>
                <a:spcPct val="110000"/>
              </a:lnSpc>
            </a:pPr>
            <a:r>
              <a:rPr lang="zh-CN" altLang="en-US" sz="2400" b="1" dirty="0">
                <a:solidFill>
                  <a:srgbClr val="FFFF66"/>
                </a:solidFill>
                <a:latin typeface="Arial" panose="020B0604020202020204" pitchFamily="34" charset="0"/>
                <a:ea typeface="黑体" panose="02010609060101010101" pitchFamily="1" charset="-122"/>
              </a:rPr>
              <a:t>● 文件目录</a:t>
            </a:r>
            <a:endParaRPr lang="zh-CN" altLang="en-US" sz="2400" b="1" dirty="0">
              <a:solidFill>
                <a:srgbClr val="FFFF66"/>
              </a:solidFill>
              <a:latin typeface="Arial" panose="020B0604020202020204" pitchFamily="34" charset="0"/>
              <a:ea typeface="黑体" panose="02010609060101010101" pitchFamily="1" charset="-122"/>
            </a:endParaRPr>
          </a:p>
        </p:txBody>
      </p:sp>
      <p:sp>
        <p:nvSpPr>
          <p:cNvPr id="5130" name="文本框 5129"/>
          <p:cNvSpPr txBox="1"/>
          <p:nvPr/>
        </p:nvSpPr>
        <p:spPr>
          <a:xfrm>
            <a:off x="996950" y="3136900"/>
            <a:ext cx="7527925" cy="497205"/>
          </a:xfrm>
          <a:prstGeom prst="rect">
            <a:avLst/>
          </a:prstGeom>
          <a:noFill/>
          <a:ln w="9525">
            <a:noFill/>
          </a:ln>
        </p:spPr>
        <p:txBody>
          <a:bodyPr wrap="square" anchor="t">
            <a:spAutoFit/>
          </a:bodyPr>
          <a:p>
            <a:pPr lvl="0" indent="0" eaLnBrk="0" hangingPunct="0">
              <a:lnSpc>
                <a:spcPct val="110000"/>
              </a:lnSpc>
            </a:pPr>
            <a:r>
              <a:rPr lang="zh-CN" altLang="en-US" sz="2400" b="1" dirty="0">
                <a:solidFill>
                  <a:schemeClr val="bg1"/>
                </a:solidFill>
                <a:latin typeface="Arial" panose="020B0604020202020204" pitchFamily="34" charset="0"/>
                <a:ea typeface="黑体" panose="02010609060101010101" pitchFamily="1" charset="-122"/>
              </a:rPr>
              <a:t>● 文件组织和访问的主要技术</a:t>
            </a:r>
            <a:endParaRPr lang="en-US" sz="2400" b="1" dirty="0">
              <a:solidFill>
                <a:schemeClr val="bg1"/>
              </a:solidFill>
              <a:latin typeface="Arial" panose="020B0604020202020204" pitchFamily="34" charset="0"/>
              <a:ea typeface="黑体" panose="02010609060101010101" pitchFamily="1" charset="-122"/>
            </a:endParaRPr>
          </a:p>
        </p:txBody>
      </p:sp>
      <p:sp>
        <p:nvSpPr>
          <p:cNvPr id="5131" name="标题 5130"/>
          <p:cNvSpPr>
            <a:spLocks noGrp="1"/>
          </p:cNvSpPr>
          <p:nvPr/>
        </p:nvSpPr>
        <p:spPr>
          <a:xfrm>
            <a:off x="1751013" y="1641475"/>
            <a:ext cx="4660900" cy="893763"/>
          </a:xfrm>
          <a:prstGeom prst="rect">
            <a:avLst/>
          </a:prstGeom>
          <a:noFill/>
          <a:ln w="9525">
            <a:noFill/>
          </a:ln>
        </p:spPr>
        <p:txBody>
          <a:bodyPr anchor="ctr"/>
          <a:p>
            <a:pPr lvl="0" indent="0" algn="ctr">
              <a:buFont typeface="Wingdings" panose="05000000000000000000" pitchFamily="2" charset="2"/>
              <a:buNone/>
            </a:pPr>
            <a:r>
              <a:rPr lang="zh-CN" altLang="en-US" sz="3200" b="1">
                <a:solidFill>
                  <a:srgbClr val="6600FF"/>
                </a:solidFill>
                <a:latin typeface="Arial" panose="020B0604020202020204" pitchFamily="34" charset="0"/>
                <a:ea typeface="黑体" panose="02010609060101010101" pitchFamily="1" charset="-122"/>
              </a:rPr>
              <a:t>本章学习目标</a:t>
            </a:r>
            <a:endParaRPr lang="zh-CN" altLang="en-US" sz="3200" b="1">
              <a:solidFill>
                <a:srgbClr val="6600FF"/>
              </a:solidFill>
              <a:latin typeface="Arial" panose="020B0604020202020204" pitchFamily="34" charset="0"/>
              <a:ea typeface="黑体" panose="02010609060101010101" pitchFamily="1" charset="-122"/>
            </a:endParaRPr>
          </a:p>
        </p:txBody>
      </p:sp>
      <p:sp>
        <p:nvSpPr>
          <p:cNvPr id="3" name="文本框 2"/>
          <p:cNvSpPr txBox="1"/>
          <p:nvPr/>
        </p:nvSpPr>
        <p:spPr>
          <a:xfrm>
            <a:off x="996950" y="4322445"/>
            <a:ext cx="7527925" cy="497205"/>
          </a:xfrm>
          <a:prstGeom prst="rect">
            <a:avLst/>
          </a:prstGeom>
          <a:noFill/>
          <a:ln w="9525">
            <a:noFill/>
          </a:ln>
        </p:spPr>
        <p:txBody>
          <a:bodyPr wrap="square" anchor="t">
            <a:spAutoFit/>
          </a:bodyPr>
          <a:p>
            <a:pPr lvl="0" indent="0" eaLnBrk="0" hangingPunct="0">
              <a:lnSpc>
                <a:spcPct val="110000"/>
              </a:lnSpc>
            </a:pPr>
            <a:r>
              <a:rPr lang="zh-CN" altLang="en-US" sz="2400" b="1" dirty="0">
                <a:solidFill>
                  <a:schemeClr val="bg1"/>
                </a:solidFill>
                <a:latin typeface="Arial" panose="020B0604020202020204" pitchFamily="34" charset="0"/>
                <a:ea typeface="黑体" panose="02010609060101010101" pitchFamily="1" charset="-122"/>
              </a:rPr>
              <a:t>● 记录组块</a:t>
            </a:r>
            <a:endParaRPr lang="zh-CN" altLang="en-US" sz="2400" b="1" dirty="0">
              <a:solidFill>
                <a:schemeClr val="bg1"/>
              </a:solidFill>
              <a:latin typeface="Arial" panose="020B0604020202020204" pitchFamily="34" charset="0"/>
              <a:ea typeface="黑体" panose="02010609060101010101" pitchFamily="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000000"/>
                                          </p:val>
                                        </p:tav>
                                        <p:tav tm="100000">
                                          <p:val>
                                            <p:strVal val="#ppt_w"/>
                                          </p:val>
                                        </p:tav>
                                      </p:tavLst>
                                    </p:anim>
                                    <p:anim calcmode="lin" valueType="num">
                                      <p:cBhvr>
                                        <p:cTn id="8" dur="500" fill="hold"/>
                                        <p:tgtEl>
                                          <p:spTgt spid="2"/>
                                        </p:tgtEl>
                                        <p:attrNameLst>
                                          <p:attrName>ppt_h</p:attrName>
                                        </p:attrNameLst>
                                      </p:cBhvr>
                                      <p:tavLst>
                                        <p:tav tm="0">
                                          <p:val>
                                            <p:strVal val="#ppt_h"/>
                                          </p:val>
                                        </p:tav>
                                        <p:tav tm="100000">
                                          <p:val>
                                            <p:strVal val="#ppt_h"/>
                                          </p:val>
                                        </p:tav>
                                      </p:tavLst>
                                    </p:anim>
                                  </p:childTnLst>
                                </p:cTn>
                              </p:par>
                            </p:childTnLst>
                          </p:cTn>
                        </p:par>
                        <p:par>
                          <p:cTn id="9" fill="hold">
                            <p:stCondLst>
                              <p:cond delay="500"/>
                            </p:stCondLst>
                            <p:childTnLst>
                              <p:par>
                                <p:cTn id="10" presetID="12" presetClass="entr" presetSubtype="1" fill="hold" grpId="0" nodeType="afterEffect">
                                  <p:stCondLst>
                                    <p:cond delay="0"/>
                                  </p:stCondLst>
                                  <p:childTnLst>
                                    <p:set>
                                      <p:cBhvr>
                                        <p:cTn id="11" dur="1" fill="hold">
                                          <p:stCondLst>
                                            <p:cond delay="0"/>
                                          </p:stCondLst>
                                        </p:cTn>
                                        <p:tgtEl>
                                          <p:spTgt spid="5131"/>
                                        </p:tgtEl>
                                        <p:attrNameLst>
                                          <p:attrName>style.visibility</p:attrName>
                                        </p:attrNameLst>
                                      </p:cBhvr>
                                      <p:to>
                                        <p:strVal val="visible"/>
                                      </p:to>
                                    </p:set>
                                    <p:animEffect transition="in" filter="slide(fromTop)">
                                      <p:cBhvr>
                                        <p:cTn id="12" dur="500"/>
                                        <p:tgtEl>
                                          <p:spTgt spid="5131"/>
                                        </p:tgtEl>
                                      </p:cBhvr>
                                    </p:animEffect>
                                  </p:childTnLst>
                                </p:cTn>
                              </p:par>
                            </p:childTnLst>
                          </p:cTn>
                        </p:par>
                        <p:par>
                          <p:cTn id="13" fill="hold">
                            <p:stCondLst>
                              <p:cond delay="1000"/>
                            </p:stCondLst>
                            <p:childTnLst>
                              <p:par>
                                <p:cTn id="14" presetID="12" presetClass="entr" presetSubtype="1" fill="hold" nodeType="afterEffect">
                                  <p:stCondLst>
                                    <p:cond delay="0"/>
                                  </p:stCondLst>
                                  <p:childTnLst>
                                    <p:set>
                                      <p:cBhvr>
                                        <p:cTn id="15" dur="1" fill="hold">
                                          <p:stCondLst>
                                            <p:cond delay="0"/>
                                          </p:stCondLst>
                                        </p:cTn>
                                        <p:tgtEl>
                                          <p:spTgt spid="5128">
                                            <p:txEl>
                                              <p:charRg st="0" end="32"/>
                                            </p:txEl>
                                          </p:spTgt>
                                        </p:tgtEl>
                                        <p:attrNameLst>
                                          <p:attrName>style.visibility</p:attrName>
                                        </p:attrNameLst>
                                      </p:cBhvr>
                                      <p:to>
                                        <p:strVal val="visible"/>
                                      </p:to>
                                    </p:set>
                                    <p:animEffect transition="in" filter="slide(fromTop)">
                                      <p:cBhvr>
                                        <p:cTn id="16" dur="500"/>
                                        <p:tgtEl>
                                          <p:spTgt spid="5128">
                                            <p:txEl>
                                              <p:charRg st="0" end="32"/>
                                            </p:txEl>
                                          </p:spTgt>
                                        </p:tgtEl>
                                      </p:cBhvr>
                                    </p:animEffect>
                                  </p:childTnLst>
                                </p:cTn>
                              </p:par>
                            </p:childTnLst>
                          </p:cTn>
                        </p:par>
                        <p:par>
                          <p:cTn id="17" fill="hold">
                            <p:stCondLst>
                              <p:cond delay="1500"/>
                            </p:stCondLst>
                            <p:childTnLst>
                              <p:par>
                                <p:cTn id="18" presetID="12" presetClass="entr" presetSubtype="1" fill="hold" grpId="0" nodeType="afterEffect">
                                  <p:stCondLst>
                                    <p:cond delay="0"/>
                                  </p:stCondLst>
                                  <p:childTnLst>
                                    <p:set>
                                      <p:cBhvr>
                                        <p:cTn id="19" dur="1" fill="hold">
                                          <p:stCondLst>
                                            <p:cond delay="0"/>
                                          </p:stCondLst>
                                        </p:cTn>
                                        <p:tgtEl>
                                          <p:spTgt spid="5130"/>
                                        </p:tgtEl>
                                        <p:attrNameLst>
                                          <p:attrName>style.visibility</p:attrName>
                                        </p:attrNameLst>
                                      </p:cBhvr>
                                      <p:to>
                                        <p:strVal val="visible"/>
                                      </p:to>
                                    </p:set>
                                    <p:animEffect transition="in" filter="slide(fromTop)">
                                      <p:cBhvr>
                                        <p:cTn id="20" dur="500"/>
                                        <p:tgtEl>
                                          <p:spTgt spid="5130"/>
                                        </p:tgtEl>
                                      </p:cBhvr>
                                    </p:animEffect>
                                  </p:childTnLst>
                                </p:cTn>
                              </p:par>
                            </p:childTnLst>
                          </p:cTn>
                        </p:par>
                        <p:par>
                          <p:cTn id="21" fill="hold">
                            <p:stCondLst>
                              <p:cond delay="2000"/>
                            </p:stCondLst>
                            <p:childTnLst>
                              <p:par>
                                <p:cTn id="22" presetID="12" presetClass="entr" presetSubtype="1" fill="hold" nodeType="afterEffect">
                                  <p:stCondLst>
                                    <p:cond delay="0"/>
                                  </p:stCondLst>
                                  <p:childTnLst>
                                    <p:set>
                                      <p:cBhvr>
                                        <p:cTn id="23" dur="1" fill="hold">
                                          <p:stCondLst>
                                            <p:cond delay="0"/>
                                          </p:stCondLst>
                                        </p:cTn>
                                        <p:tgtEl>
                                          <p:spTgt spid="5129">
                                            <p:txEl>
                                              <p:charRg st="0" end="25"/>
                                            </p:txEl>
                                          </p:spTgt>
                                        </p:tgtEl>
                                        <p:attrNameLst>
                                          <p:attrName>style.visibility</p:attrName>
                                        </p:attrNameLst>
                                      </p:cBhvr>
                                      <p:to>
                                        <p:strVal val="visible"/>
                                      </p:to>
                                    </p:set>
                                    <p:animEffect transition="in" filter="slide(fromTop)">
                                      <p:cBhvr>
                                        <p:cTn id="24" dur="500"/>
                                        <p:tgtEl>
                                          <p:spTgt spid="5129">
                                            <p:txEl>
                                              <p:charRg st="0" end="25"/>
                                            </p:txEl>
                                          </p:spTgt>
                                        </p:tgtEl>
                                      </p:cBhvr>
                                    </p:animEffect>
                                  </p:childTnLst>
                                </p:cTn>
                              </p:par>
                            </p:childTnLst>
                          </p:cTn>
                        </p:par>
                        <p:par>
                          <p:cTn id="25" fill="hold">
                            <p:stCondLst>
                              <p:cond delay="2500"/>
                            </p:stCondLst>
                            <p:childTnLst>
                              <p:par>
                                <p:cTn id="26" presetID="12" presetClass="entr" presetSubtype="1" fill="hold" grpId="0" nodeType="after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slide(fromTop)">
                                      <p:cBhvr>
                                        <p:cTn id="2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30" grpId="0"/>
      <p:bldP spid="5131" grpId="0"/>
      <p:bldP spid="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0" name="标题 43009"/>
          <p:cNvSpPr>
            <a:spLocks noGrp="1"/>
          </p:cNvSpPr>
          <p:nvPr>
            <p:ph type="title"/>
          </p:nvPr>
        </p:nvSpPr>
        <p:spPr/>
        <p:txBody>
          <a:bodyPr anchor="ctr"/>
          <a:p>
            <a:pPr>
              <a:buNone/>
            </a:pPr>
            <a:r>
              <a:rPr lang="zh-CN" altLang="en-US" dirty="0"/>
              <a:t>12.4.2 目录结构</a:t>
            </a:r>
            <a:endParaRPr lang="zh-CN" altLang="en-US" dirty="0"/>
          </a:p>
        </p:txBody>
      </p:sp>
      <p:pic>
        <p:nvPicPr>
          <p:cNvPr id="43011" name="内容占位符 43010" descr="12.4"/>
          <p:cNvPicPr>
            <a:picLocks noChangeAspect="1"/>
          </p:cNvPicPr>
          <p:nvPr>
            <p:ph idx="1"/>
          </p:nvPr>
        </p:nvPicPr>
        <p:blipFill>
          <a:blip r:embed="rId1"/>
          <a:stretch>
            <a:fillRect/>
          </a:stretch>
        </p:blipFill>
        <p:spPr>
          <a:xfrm>
            <a:off x="474663" y="1268413"/>
            <a:ext cx="5859462" cy="5589587"/>
          </a:xfr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标题 44033"/>
          <p:cNvSpPr>
            <a:spLocks noGrp="1"/>
          </p:cNvSpPr>
          <p:nvPr>
            <p:ph type="title"/>
          </p:nvPr>
        </p:nvSpPr>
        <p:spPr>
          <a:xfrm>
            <a:off x="457200" y="66675"/>
            <a:ext cx="8229600" cy="417513"/>
          </a:xfrm>
        </p:spPr>
        <p:txBody>
          <a:bodyPr anchor="ctr"/>
          <a:p>
            <a:r>
              <a:rPr lang="zh-CN" altLang="en-US" dirty="0"/>
              <a:t>树形结构目录的一个例子</a:t>
            </a:r>
            <a:endParaRPr lang="zh-CN" altLang="en-US" dirty="0"/>
          </a:p>
        </p:txBody>
      </p:sp>
      <p:pic>
        <p:nvPicPr>
          <p:cNvPr id="44035" name="内容占位符 44034" descr="12.7"/>
          <p:cNvPicPr>
            <a:picLocks noChangeAspect="1"/>
          </p:cNvPicPr>
          <p:nvPr>
            <p:ph idx="1"/>
          </p:nvPr>
        </p:nvPicPr>
        <p:blipFill>
          <a:blip r:embed="rId1"/>
          <a:stretch>
            <a:fillRect/>
          </a:stretch>
        </p:blipFill>
        <p:spPr>
          <a:xfrm>
            <a:off x="1620838" y="692150"/>
            <a:ext cx="4464050" cy="5810250"/>
          </a:xfr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标题 45057"/>
          <p:cNvSpPr>
            <a:spLocks noGrp="1"/>
          </p:cNvSpPr>
          <p:nvPr>
            <p:ph type="title"/>
          </p:nvPr>
        </p:nvSpPr>
        <p:spPr>
          <a:xfrm>
            <a:off x="457200" y="0"/>
            <a:ext cx="8232775" cy="676275"/>
          </a:xfrm>
        </p:spPr>
        <p:txBody>
          <a:bodyPr anchor="ctr"/>
          <a:p>
            <a:r>
              <a:rPr lang="zh-CN" altLang="en-US" dirty="0"/>
              <a:t>文件系统的安装</a:t>
            </a:r>
            <a:endParaRPr lang="zh-CN" altLang="en-US" dirty="0"/>
          </a:p>
        </p:txBody>
      </p:sp>
      <p:sp>
        <p:nvSpPr>
          <p:cNvPr id="45059" name="文本框 45058"/>
          <p:cNvSpPr txBox="1"/>
          <p:nvPr/>
        </p:nvSpPr>
        <p:spPr>
          <a:xfrm>
            <a:off x="466725" y="836613"/>
            <a:ext cx="8426450" cy="5486400"/>
          </a:xfrm>
          <a:prstGeom prst="rect">
            <a:avLst/>
          </a:prstGeom>
          <a:solidFill>
            <a:srgbClr val="FFFFFF">
              <a:alpha val="100000"/>
            </a:srgbClr>
          </a:solidFill>
          <a:ln w="9525">
            <a:noFill/>
          </a:ln>
        </p:spPr>
        <p:txBody>
          <a:bodyPr vert="horz" wrap="square" lIns="0" tIns="0" rIns="0" bIns="0" anchor="t">
            <a:spAutoFit/>
          </a:bodyPr>
          <a:p>
            <a:pPr lvl="0" eaLnBrk="0" hangingPunct="0">
              <a:spcBef>
                <a:spcPct val="50000"/>
              </a:spcBef>
            </a:pPr>
            <a:r>
              <a:rPr lang="zh-CN" altLang="en-US" sz="2400" b="1" dirty="0">
                <a:solidFill>
                  <a:srgbClr val="CC00CC"/>
                </a:solidFill>
                <a:latin typeface="黑体" panose="02010609060101010101" pitchFamily="1" charset="-122"/>
                <a:ea typeface="黑体" panose="02010609060101010101" pitchFamily="1" charset="-122"/>
                <a:sym typeface="黑体" panose="02010609060101010101" pitchFamily="1" charset="-122"/>
              </a:rPr>
              <a:t>●</a:t>
            </a:r>
            <a:r>
              <a:rPr lang="zh-CN" altLang="en-US" sz="2400" b="1" dirty="0">
                <a:latin typeface="黑体" panose="02010609060101010101" pitchFamily="1" charset="-122"/>
                <a:ea typeface="黑体" panose="02010609060101010101" pitchFamily="1" charset="-122"/>
              </a:rPr>
              <a:t>文件系统以文件的形式保存在计算机磁盘上，磁盘和内存之间以</a:t>
            </a:r>
            <a:r>
              <a:rPr lang="zh-CN" altLang="en-US" sz="2400" b="1" dirty="0">
                <a:solidFill>
                  <a:srgbClr val="FF0000"/>
                </a:solidFill>
                <a:latin typeface="黑体" panose="02010609060101010101" pitchFamily="1" charset="-122"/>
                <a:ea typeface="黑体" panose="02010609060101010101" pitchFamily="1" charset="-122"/>
              </a:rPr>
              <a:t>块</a:t>
            </a:r>
            <a:r>
              <a:rPr lang="zh-CN" altLang="en-US" sz="2400" b="1" dirty="0">
                <a:latin typeface="黑体" panose="02010609060101010101" pitchFamily="1" charset="-122"/>
                <a:ea typeface="黑体" panose="02010609060101010101" pitchFamily="1" charset="-122"/>
              </a:rPr>
              <a:t>为单位进行数据I/O转移。每块为一个或多个扇区，扇区的大小通常为512B</a:t>
            </a:r>
            <a:endParaRPr lang="zh-CN" altLang="en-US" sz="2400" b="1" dirty="0">
              <a:latin typeface="黑体" panose="02010609060101010101" pitchFamily="1" charset="-122"/>
              <a:ea typeface="黑体" panose="02010609060101010101" pitchFamily="1" charset="-122"/>
            </a:endParaRPr>
          </a:p>
          <a:p>
            <a:pPr lvl="0" eaLnBrk="0" hangingPunct="0">
              <a:spcBef>
                <a:spcPct val="50000"/>
              </a:spcBef>
            </a:pPr>
            <a:r>
              <a:rPr lang="zh-CN" altLang="en-US" sz="2400" b="1" dirty="0">
                <a:solidFill>
                  <a:srgbClr val="CC00CC"/>
                </a:solidFill>
                <a:latin typeface="黑体" panose="02010609060101010101" pitchFamily="1" charset="-122"/>
                <a:ea typeface="黑体" panose="02010609060101010101" pitchFamily="1" charset="-122"/>
                <a:sym typeface="黑体" panose="02010609060101010101" pitchFamily="1" charset="-122"/>
              </a:rPr>
              <a:t>●</a:t>
            </a:r>
            <a:r>
              <a:rPr lang="zh-CN" altLang="en-US" sz="2400" b="1" dirty="0">
                <a:latin typeface="黑体" panose="02010609060101010101" pitchFamily="1" charset="-122"/>
                <a:ea typeface="黑体" panose="02010609060101010101" pitchFamily="1" charset="-122"/>
              </a:rPr>
              <a:t>文件系统在</a:t>
            </a:r>
            <a:r>
              <a:rPr lang="zh-CN" altLang="en-US" sz="2400" b="1" dirty="0">
                <a:solidFill>
                  <a:srgbClr val="FF0000"/>
                </a:solidFill>
                <a:latin typeface="黑体" panose="02010609060101010101" pitchFamily="1" charset="-122"/>
                <a:ea typeface="黑体" panose="02010609060101010101" pitchFamily="1" charset="-122"/>
              </a:rPr>
              <a:t>使用前必须进行安装</a:t>
            </a:r>
            <a:endParaRPr lang="zh-CN" altLang="en-US" sz="2400" b="1" dirty="0">
              <a:solidFill>
                <a:srgbClr val="FF0000"/>
              </a:solidFill>
              <a:latin typeface="黑体" panose="02010609060101010101" pitchFamily="1" charset="-122"/>
              <a:ea typeface="黑体" panose="02010609060101010101" pitchFamily="1" charset="-122"/>
            </a:endParaRPr>
          </a:p>
          <a:p>
            <a:pPr lvl="0" eaLnBrk="0" hangingPunct="0">
              <a:spcBef>
                <a:spcPct val="50000"/>
              </a:spcBef>
            </a:pPr>
            <a:r>
              <a:rPr lang="zh-CN" altLang="en-US" sz="2400" b="1" dirty="0">
                <a:solidFill>
                  <a:srgbClr val="CC00CC"/>
                </a:solidFill>
                <a:latin typeface="黑体" panose="02010609060101010101" pitchFamily="1" charset="-122"/>
                <a:ea typeface="黑体" panose="02010609060101010101" pitchFamily="1" charset="-122"/>
                <a:sym typeface="黑体" panose="02010609060101010101" pitchFamily="1" charset="-122"/>
              </a:rPr>
              <a:t>●</a:t>
            </a:r>
            <a:r>
              <a:rPr lang="zh-CN" altLang="en-US" sz="2400" b="1" dirty="0">
                <a:latin typeface="黑体" panose="02010609060101010101" pitchFamily="1" charset="-122"/>
                <a:ea typeface="黑体" panose="02010609060101010101" pitchFamily="1" charset="-122"/>
              </a:rPr>
              <a:t>通常，一个磁盘设备可以分为不同的分区，</a:t>
            </a:r>
            <a:r>
              <a:rPr lang="zh-CN" altLang="en-US" sz="2400" b="1" dirty="0">
                <a:solidFill>
                  <a:srgbClr val="FF0000"/>
                </a:solidFill>
                <a:latin typeface="黑体" panose="02010609060101010101" pitchFamily="1" charset="-122"/>
                <a:ea typeface="黑体" panose="02010609060101010101" pitchFamily="1" charset="-122"/>
              </a:rPr>
              <a:t>每个分区上可以安装不同的操作系统</a:t>
            </a:r>
            <a:r>
              <a:rPr lang="zh-CN" altLang="en-US" sz="2400" b="1" dirty="0">
                <a:latin typeface="黑体" panose="02010609060101010101" pitchFamily="1" charset="-122"/>
                <a:ea typeface="黑体" panose="02010609060101010101" pitchFamily="1" charset="-122"/>
              </a:rPr>
              <a:t>(如一个分区安装Windows系统，另一个分区安装Linux系统)。每个分区的格式在不同的操作系统下有很大的差别，一般由</a:t>
            </a:r>
            <a:r>
              <a:rPr lang="zh-CN" altLang="en-US" sz="2400" b="1" dirty="0">
                <a:solidFill>
                  <a:srgbClr val="CC00CC"/>
                </a:solidFill>
                <a:latin typeface="黑体" panose="02010609060101010101" pitchFamily="1" charset="-122"/>
                <a:ea typeface="黑体" panose="02010609060101010101" pitchFamily="1" charset="-122"/>
              </a:rPr>
              <a:t>引导块、管理块和数据块</a:t>
            </a:r>
            <a:r>
              <a:rPr lang="zh-CN" altLang="en-US" sz="2400" b="1" dirty="0">
                <a:latin typeface="黑体" panose="02010609060101010101" pitchFamily="1" charset="-122"/>
                <a:ea typeface="黑体" panose="02010609060101010101" pitchFamily="1" charset="-122"/>
              </a:rPr>
              <a:t>3部分组成。 </a:t>
            </a:r>
            <a:endParaRPr lang="zh-CN" altLang="en-US" sz="2400" b="1" dirty="0">
              <a:latin typeface="黑体" panose="02010609060101010101" pitchFamily="1" charset="-122"/>
              <a:ea typeface="黑体" panose="02010609060101010101" pitchFamily="1" charset="-122"/>
            </a:endParaRPr>
          </a:p>
          <a:p>
            <a:pPr lvl="0" eaLnBrk="0" hangingPunct="0">
              <a:spcBef>
                <a:spcPct val="50000"/>
              </a:spcBef>
            </a:pPr>
            <a:r>
              <a:rPr lang="zh-CN" altLang="en-US" sz="2400" b="1" dirty="0">
                <a:solidFill>
                  <a:srgbClr val="CC00CC"/>
                </a:solidFill>
                <a:latin typeface="黑体" panose="02010609060101010101" pitchFamily="1" charset="-122"/>
                <a:ea typeface="黑体" panose="02010609060101010101" pitchFamily="1" charset="-122"/>
                <a:sym typeface="黑体" panose="02010609060101010101" pitchFamily="1" charset="-122"/>
              </a:rPr>
              <a:t>●</a:t>
            </a:r>
            <a:r>
              <a:rPr lang="zh-CN" altLang="en-US" sz="2400" b="1" dirty="0">
                <a:solidFill>
                  <a:srgbClr val="FF0000"/>
                </a:solidFill>
                <a:latin typeface="黑体" panose="02010609060101010101" pitchFamily="1" charset="-122"/>
                <a:ea typeface="黑体" panose="02010609060101010101" pitchFamily="1" charset="-122"/>
              </a:rPr>
              <a:t>Window</a:t>
            </a:r>
            <a:r>
              <a:rPr lang="zh-CN" altLang="en-US" sz="2400" b="1" dirty="0">
                <a:latin typeface="黑体" panose="02010609060101010101" pitchFamily="1" charset="-122"/>
                <a:ea typeface="黑体" panose="02010609060101010101" pitchFamily="1" charset="-122"/>
              </a:rPr>
              <a:t>，当系统启动时能够</a:t>
            </a:r>
            <a:r>
              <a:rPr lang="zh-CN" altLang="en-US" sz="2400" b="1" dirty="0">
                <a:solidFill>
                  <a:srgbClr val="FF0000"/>
                </a:solidFill>
                <a:latin typeface="黑体" panose="02010609060101010101" pitchFamily="1" charset="-122"/>
                <a:ea typeface="黑体" panose="02010609060101010101" pitchFamily="1" charset="-122"/>
              </a:rPr>
              <a:t>自动</a:t>
            </a:r>
            <a:r>
              <a:rPr lang="zh-CN" altLang="en-US" sz="2400" b="1" dirty="0">
                <a:latin typeface="黑体" panose="02010609060101010101" pitchFamily="1" charset="-122"/>
                <a:ea typeface="黑体" panose="02010609060101010101" pitchFamily="1" charset="-122"/>
              </a:rPr>
              <a:t>发现所有的设备并</a:t>
            </a:r>
            <a:r>
              <a:rPr lang="zh-CN" altLang="en-US" sz="2400" b="1" dirty="0">
                <a:solidFill>
                  <a:srgbClr val="FF0000"/>
                </a:solidFill>
                <a:latin typeface="黑体" panose="02010609060101010101" pitchFamily="1" charset="-122"/>
                <a:ea typeface="黑体" panose="02010609060101010101" pitchFamily="1" charset="-122"/>
              </a:rPr>
              <a:t>安装所有文件系统</a:t>
            </a:r>
            <a:r>
              <a:rPr lang="zh-CN" altLang="en-US" sz="2400" b="1" dirty="0">
                <a:latin typeface="黑体" panose="02010609060101010101" pitchFamily="1" charset="-122"/>
                <a:ea typeface="黑体" panose="02010609060101010101" pitchFamily="1" charset="-122"/>
              </a:rPr>
              <a:t>，因而用户在使用之前不需要运行文件系统的安装。</a:t>
            </a:r>
            <a:endParaRPr lang="zh-CN" altLang="en-US" sz="2400" b="1" dirty="0">
              <a:latin typeface="黑体" panose="02010609060101010101" pitchFamily="1" charset="-122"/>
              <a:ea typeface="黑体" panose="02010609060101010101" pitchFamily="1" charset="-122"/>
            </a:endParaRPr>
          </a:p>
          <a:p>
            <a:pPr lvl="0" eaLnBrk="0" hangingPunct="0">
              <a:spcBef>
                <a:spcPct val="50000"/>
              </a:spcBef>
            </a:pPr>
            <a:r>
              <a:rPr lang="zh-CN" altLang="en-US" sz="2400" b="1" dirty="0">
                <a:solidFill>
                  <a:srgbClr val="CC00CC"/>
                </a:solidFill>
                <a:latin typeface="黑体" panose="02010609060101010101" pitchFamily="1" charset="-122"/>
                <a:ea typeface="黑体" panose="02010609060101010101" pitchFamily="1" charset="-122"/>
                <a:sym typeface="黑体" panose="02010609060101010101" pitchFamily="1" charset="-122"/>
              </a:rPr>
              <a:t>●</a:t>
            </a:r>
            <a:r>
              <a:rPr lang="zh-CN" altLang="en-US" sz="2400" b="1" dirty="0">
                <a:latin typeface="黑体" panose="02010609060101010101" pitchFamily="1" charset="-122"/>
                <a:ea typeface="黑体" panose="02010609060101010101" pitchFamily="1" charset="-122"/>
              </a:rPr>
              <a:t>有的系统，如</a:t>
            </a:r>
            <a:r>
              <a:rPr lang="zh-CN" altLang="en-US" sz="2400" b="1" dirty="0">
                <a:solidFill>
                  <a:srgbClr val="FF0000"/>
                </a:solidFill>
                <a:latin typeface="黑体" panose="02010609060101010101" pitchFamily="1" charset="-122"/>
                <a:ea typeface="黑体" panose="02010609060101010101" pitchFamily="1" charset="-122"/>
              </a:rPr>
              <a:t>UNIX/Linux</a:t>
            </a:r>
            <a:r>
              <a:rPr lang="zh-CN" altLang="en-US" sz="2400" b="1" dirty="0">
                <a:latin typeface="黑体" panose="02010609060101010101" pitchFamily="1" charset="-122"/>
                <a:ea typeface="黑体" panose="02010609060101010101" pitchFamily="1" charset="-122"/>
              </a:rPr>
              <a:t>，每个文件系统需要经过安装后才能使用。因此，它的系统配置文件包括一系列设备和安装点(</a:t>
            </a:r>
            <a:r>
              <a:rPr lang="zh-CN" altLang="en-US" sz="2400" b="1" dirty="0">
                <a:solidFill>
                  <a:srgbClr val="FF0000"/>
                </a:solidFill>
                <a:latin typeface="黑体" panose="02010609060101010101" pitchFamily="1" charset="-122"/>
                <a:ea typeface="黑体" panose="02010609060101010101" pitchFamily="1" charset="-122"/>
              </a:rPr>
              <a:t>mount</a:t>
            </a:r>
            <a:r>
              <a:rPr lang="zh-CN" altLang="en-US" sz="2400" b="1" dirty="0">
                <a:latin typeface="黑体" panose="02010609060101010101" pitchFamily="1" charset="-122"/>
                <a:ea typeface="黑体" panose="02010609060101010101" pitchFamily="1" charset="-122"/>
              </a:rPr>
              <a:t> point)，以便在启动时自动安装。</a:t>
            </a:r>
            <a:endParaRPr lang="zh-CN" altLang="en-US" sz="2400" b="1" dirty="0">
              <a:latin typeface="黑体" panose="02010609060101010101" pitchFamily="1" charset="-122"/>
              <a:ea typeface="黑体" panose="02010609060101010101" pitchFamily="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5059">
                                            <p:txEl>
                                              <p:charRg st="0" end="67"/>
                                            </p:txEl>
                                          </p:spTgt>
                                        </p:tgtEl>
                                        <p:attrNameLst>
                                          <p:attrName>style.visibility</p:attrName>
                                        </p:attrNameLst>
                                      </p:cBhvr>
                                      <p:to>
                                        <p:strVal val="visible"/>
                                      </p:to>
                                    </p:set>
                                    <p:anim calcmode="lin" valueType="num">
                                      <p:cBhvr additive="base">
                                        <p:cTn id="7" dur="500" fill="hold"/>
                                        <p:tgtEl>
                                          <p:spTgt spid="45059">
                                            <p:txEl>
                                              <p:charRg st="0" end="6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5059">
                                            <p:txEl>
                                              <p:charRg st="0" end="67"/>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5059">
                                            <p:txEl>
                                              <p:charRg st="67" end="83"/>
                                            </p:txEl>
                                          </p:spTgt>
                                        </p:tgtEl>
                                        <p:attrNameLst>
                                          <p:attrName>style.visibility</p:attrName>
                                        </p:attrNameLst>
                                      </p:cBhvr>
                                      <p:to>
                                        <p:strVal val="visible"/>
                                      </p:to>
                                    </p:set>
                                    <p:anim calcmode="lin" valueType="num">
                                      <p:cBhvr additive="base">
                                        <p:cTn id="13" dur="500" fill="hold"/>
                                        <p:tgtEl>
                                          <p:spTgt spid="45059">
                                            <p:txEl>
                                              <p:charRg st="67" end="8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5059">
                                            <p:txEl>
                                              <p:charRg st="67" end="83"/>
                                            </p:txEl>
                                          </p:spTgt>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nodeType="afterEffect">
                                  <p:stCondLst>
                                    <p:cond delay="0"/>
                                  </p:stCondLst>
                                  <p:childTnLst>
                                    <p:set>
                                      <p:cBhvr>
                                        <p:cTn id="17" dur="1" fill="hold">
                                          <p:stCondLst>
                                            <p:cond delay="0"/>
                                          </p:stCondLst>
                                        </p:cTn>
                                        <p:tgtEl>
                                          <p:spTgt spid="45059">
                                            <p:txEl>
                                              <p:charRg st="83" end="198"/>
                                            </p:txEl>
                                          </p:spTgt>
                                        </p:tgtEl>
                                        <p:attrNameLst>
                                          <p:attrName>style.visibility</p:attrName>
                                        </p:attrNameLst>
                                      </p:cBhvr>
                                      <p:to>
                                        <p:strVal val="visible"/>
                                      </p:to>
                                    </p:set>
                                    <p:anim calcmode="lin" valueType="num">
                                      <p:cBhvr additive="base">
                                        <p:cTn id="18" dur="500" fill="hold"/>
                                        <p:tgtEl>
                                          <p:spTgt spid="45059">
                                            <p:txEl>
                                              <p:charRg st="83" end="198"/>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45059">
                                            <p:txEl>
                                              <p:charRg st="83" end="198"/>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45059">
                                            <p:txEl>
                                              <p:charRg st="198" end="256"/>
                                            </p:txEl>
                                          </p:spTgt>
                                        </p:tgtEl>
                                        <p:attrNameLst>
                                          <p:attrName>style.visibility</p:attrName>
                                        </p:attrNameLst>
                                      </p:cBhvr>
                                      <p:to>
                                        <p:strVal val="visible"/>
                                      </p:to>
                                    </p:set>
                                    <p:anim calcmode="lin" valueType="num">
                                      <p:cBhvr additive="base">
                                        <p:cTn id="24" dur="500" fill="hold"/>
                                        <p:tgtEl>
                                          <p:spTgt spid="45059">
                                            <p:txEl>
                                              <p:charRg st="198" end="256"/>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45059">
                                            <p:txEl>
                                              <p:charRg st="198" end="256"/>
                                            </p:txEl>
                                          </p:spTgt>
                                        </p:tgtEl>
                                        <p:attrNameLst>
                                          <p:attrName>ppt_y</p:attrName>
                                        </p:attrNameLst>
                                      </p:cBhvr>
                                      <p:tavLst>
                                        <p:tav tm="0">
                                          <p:val>
                                            <p:strVal val="1+#ppt_h/2"/>
                                          </p:val>
                                        </p:tav>
                                        <p:tav tm="100000">
                                          <p:val>
                                            <p:strVal val="#ppt_y"/>
                                          </p:val>
                                        </p:tav>
                                      </p:tavLst>
                                    </p:anim>
                                  </p:childTnLst>
                                </p:cTn>
                              </p:par>
                            </p:childTnLst>
                          </p:cTn>
                        </p:par>
                        <p:par>
                          <p:cTn id="26" fill="hold">
                            <p:stCondLst>
                              <p:cond delay="500"/>
                            </p:stCondLst>
                            <p:childTnLst>
                              <p:par>
                                <p:cTn id="27" presetID="2" presetClass="entr" presetSubtype="4" fill="hold" nodeType="afterEffect">
                                  <p:stCondLst>
                                    <p:cond delay="0"/>
                                  </p:stCondLst>
                                  <p:childTnLst>
                                    <p:set>
                                      <p:cBhvr>
                                        <p:cTn id="28" dur="1" fill="hold">
                                          <p:stCondLst>
                                            <p:cond delay="0"/>
                                          </p:stCondLst>
                                        </p:cTn>
                                        <p:tgtEl>
                                          <p:spTgt spid="45059">
                                            <p:txEl>
                                              <p:charRg st="256" end="340"/>
                                            </p:txEl>
                                          </p:spTgt>
                                        </p:tgtEl>
                                        <p:attrNameLst>
                                          <p:attrName>style.visibility</p:attrName>
                                        </p:attrNameLst>
                                      </p:cBhvr>
                                      <p:to>
                                        <p:strVal val="visible"/>
                                      </p:to>
                                    </p:set>
                                    <p:anim calcmode="lin" valueType="num">
                                      <p:cBhvr additive="base">
                                        <p:cTn id="29" dur="500" fill="hold"/>
                                        <p:tgtEl>
                                          <p:spTgt spid="45059">
                                            <p:txEl>
                                              <p:charRg st="256" end="34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45059">
                                            <p:txEl>
                                              <p:charRg st="256" end="34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标题 46081"/>
          <p:cNvSpPr>
            <a:spLocks noGrp="1"/>
          </p:cNvSpPr>
          <p:nvPr>
            <p:ph type="title"/>
          </p:nvPr>
        </p:nvSpPr>
        <p:spPr>
          <a:xfrm>
            <a:off x="457200" y="0"/>
            <a:ext cx="8232775" cy="676275"/>
          </a:xfrm>
        </p:spPr>
        <p:txBody>
          <a:bodyPr anchor="ctr"/>
          <a:p>
            <a:r>
              <a:rPr lang="zh-CN" altLang="en-US" dirty="0"/>
              <a:t>12.5 文件共享</a:t>
            </a:r>
            <a:endParaRPr lang="zh-CN" altLang="en-US" dirty="0"/>
          </a:p>
        </p:txBody>
      </p:sp>
      <p:sp>
        <p:nvSpPr>
          <p:cNvPr id="46083" name="文本占位符 46082"/>
          <p:cNvSpPr>
            <a:spLocks noGrp="1"/>
          </p:cNvSpPr>
          <p:nvPr>
            <p:ph type="body" idx="1"/>
          </p:nvPr>
        </p:nvSpPr>
        <p:spPr>
          <a:xfrm>
            <a:off x="457200" y="730250"/>
            <a:ext cx="8229600" cy="4956175"/>
          </a:xfrm>
        </p:spPr>
        <p:txBody>
          <a:bodyPr/>
          <a:p>
            <a:r>
              <a:rPr lang="zh-CN" altLang="en-US"/>
              <a:t>期望多用户系统上文件的共享</a:t>
            </a:r>
            <a:endParaRPr lang="zh-CN" altLang="en-US"/>
          </a:p>
          <a:p>
            <a:r>
              <a:rPr lang="zh-CN" altLang="en-US"/>
              <a:t>共享可以通过保护机制来实现</a:t>
            </a:r>
            <a:endParaRPr lang="zh-CN" altLang="en-US"/>
          </a:p>
          <a:p>
            <a:r>
              <a:rPr lang="zh-CN" altLang="en-US"/>
              <a:t>在分布式系统上，文件可以跨网络共享</a:t>
            </a:r>
            <a:endParaRPr lang="zh-CN"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标题 47105"/>
          <p:cNvSpPr>
            <a:spLocks noGrp="1"/>
          </p:cNvSpPr>
          <p:nvPr>
            <p:ph type="title"/>
          </p:nvPr>
        </p:nvSpPr>
        <p:spPr>
          <a:xfrm>
            <a:off x="457200" y="0"/>
            <a:ext cx="8232775" cy="676275"/>
          </a:xfrm>
        </p:spPr>
        <p:txBody>
          <a:bodyPr anchor="ctr"/>
          <a:p>
            <a:r>
              <a:rPr lang="zh-CN" altLang="en-US" dirty="0"/>
              <a:t>文件的保护</a:t>
            </a:r>
            <a:endParaRPr lang="zh-CN" altLang="en-US" dirty="0"/>
          </a:p>
        </p:txBody>
      </p:sp>
      <p:sp>
        <p:nvSpPr>
          <p:cNvPr id="47107" name="文本框 47106"/>
          <p:cNvSpPr txBox="1"/>
          <p:nvPr/>
        </p:nvSpPr>
        <p:spPr>
          <a:xfrm>
            <a:off x="539750" y="1341438"/>
            <a:ext cx="8064500" cy="3625850"/>
          </a:xfrm>
          <a:prstGeom prst="rect">
            <a:avLst/>
          </a:prstGeom>
          <a:noFill/>
          <a:ln w="9525">
            <a:noFill/>
          </a:ln>
        </p:spPr>
        <p:txBody>
          <a:bodyPr vert="horz" wrap="square" lIns="0" tIns="0" rIns="0" bIns="0" anchor="t">
            <a:spAutoFit/>
          </a:bodyPr>
          <a:p>
            <a:pPr lvl="0" eaLnBrk="0" hangingPunct="0">
              <a:spcBef>
                <a:spcPct val="30000"/>
              </a:spcBef>
            </a:pPr>
            <a:r>
              <a:rPr lang="zh-CN" altLang="en-US" sz="2800" b="1" dirty="0">
                <a:solidFill>
                  <a:srgbClr val="FF0000"/>
                </a:solidFill>
                <a:latin typeface="Arial" panose="020B0604020202020204" pitchFamily="34" charset="0"/>
                <a:ea typeface="黑体" panose="02010609060101010101" pitchFamily="1" charset="-122"/>
                <a:sym typeface="黑体" panose="02010609060101010101" pitchFamily="1" charset="-122"/>
              </a:rPr>
              <a:t>● </a:t>
            </a:r>
            <a:r>
              <a:rPr lang="zh-CN" altLang="en-US" sz="2800" b="1" dirty="0">
                <a:latin typeface="Arial" panose="020B0604020202020204" pitchFamily="34" charset="0"/>
                <a:ea typeface="黑体" panose="02010609060101010101" pitchFamily="1" charset="-122"/>
              </a:rPr>
              <a:t>文件保护是指文件必须经文件主</a:t>
            </a:r>
            <a:r>
              <a:rPr lang="zh-CN" altLang="en-US" sz="2800" b="1" dirty="0">
                <a:solidFill>
                  <a:srgbClr val="FF0000"/>
                </a:solidFill>
                <a:latin typeface="Arial" panose="020B0604020202020204" pitchFamily="34" charset="0"/>
                <a:ea typeface="黑体" panose="02010609060101010101" pitchFamily="1" charset="-122"/>
              </a:rPr>
              <a:t>授权</a:t>
            </a:r>
            <a:r>
              <a:rPr lang="zh-CN" altLang="en-US" sz="2800" b="1" dirty="0">
                <a:latin typeface="Arial" panose="020B0604020202020204" pitchFamily="34" charset="0"/>
                <a:ea typeface="黑体" panose="02010609060101010101" pitchFamily="1" charset="-122"/>
              </a:rPr>
              <a:t>才可进行相应的使用。用户存取文件前，需要进行</a:t>
            </a:r>
            <a:r>
              <a:rPr lang="zh-CN" altLang="en-US" sz="2800" b="1" dirty="0">
                <a:solidFill>
                  <a:srgbClr val="FF0000"/>
                </a:solidFill>
                <a:latin typeface="Arial" panose="020B0604020202020204" pitchFamily="34" charset="0"/>
                <a:ea typeface="黑体" panose="02010609060101010101" pitchFamily="1" charset="-122"/>
              </a:rPr>
              <a:t>权限验证</a:t>
            </a:r>
            <a:r>
              <a:rPr lang="zh-CN" altLang="en-US" sz="2800" b="1" dirty="0">
                <a:latin typeface="Arial" panose="020B0604020202020204" pitchFamily="34" charset="0"/>
                <a:ea typeface="黑体" panose="02010609060101010101" pitchFamily="1" charset="-122"/>
              </a:rPr>
              <a:t>  </a:t>
            </a:r>
            <a:endParaRPr lang="zh-CN" altLang="en-US" sz="2800" b="1" dirty="0">
              <a:latin typeface="Arial" panose="020B0604020202020204" pitchFamily="34" charset="0"/>
              <a:ea typeface="黑体" panose="02010609060101010101" pitchFamily="1" charset="-122"/>
            </a:endParaRPr>
          </a:p>
          <a:p>
            <a:pPr lvl="0" eaLnBrk="0" hangingPunct="0">
              <a:spcBef>
                <a:spcPct val="30000"/>
              </a:spcBef>
            </a:pPr>
            <a:r>
              <a:rPr lang="zh-CN" altLang="en-US" sz="2800" b="1" dirty="0">
                <a:solidFill>
                  <a:srgbClr val="FF0000"/>
                </a:solidFill>
                <a:latin typeface="Arial" panose="020B0604020202020204" pitchFamily="34" charset="0"/>
                <a:ea typeface="黑体" panose="02010609060101010101" pitchFamily="1" charset="-122"/>
                <a:sym typeface="黑体" panose="02010609060101010101" pitchFamily="1" charset="-122"/>
              </a:rPr>
              <a:t>● </a:t>
            </a:r>
            <a:r>
              <a:rPr lang="zh-CN" altLang="en-US" sz="2800" b="1" dirty="0">
                <a:latin typeface="Arial" panose="020B0604020202020204" pitchFamily="34" charset="0"/>
                <a:ea typeface="黑体" panose="02010609060101010101" pitchFamily="1" charset="-122"/>
              </a:rPr>
              <a:t>一个文件保护系统</a:t>
            </a:r>
            <a:r>
              <a:rPr lang="zh-CN" altLang="en-US" sz="2800" b="1" dirty="0">
                <a:solidFill>
                  <a:srgbClr val="CC00CC"/>
                </a:solidFill>
                <a:latin typeface="Arial" panose="020B0604020202020204" pitchFamily="34" charset="0"/>
                <a:ea typeface="黑体" panose="02010609060101010101" pitchFamily="1" charset="-122"/>
              </a:rPr>
              <a:t>（授权机制）</a:t>
            </a:r>
            <a:r>
              <a:rPr lang="zh-CN" altLang="en-US" sz="2800" b="1" dirty="0">
                <a:latin typeface="Arial" panose="020B0604020202020204" pitchFamily="34" charset="0"/>
                <a:ea typeface="黑体" panose="02010609060101010101" pitchFamily="1" charset="-122"/>
              </a:rPr>
              <a:t>涉及的内容：</a:t>
            </a:r>
            <a:endParaRPr lang="zh-CN" altLang="en-US" sz="2800" b="1" dirty="0">
              <a:latin typeface="Arial" panose="020B0604020202020204" pitchFamily="34" charset="0"/>
              <a:ea typeface="黑体" panose="02010609060101010101" pitchFamily="1" charset="-122"/>
            </a:endParaRPr>
          </a:p>
          <a:p>
            <a:pPr lvl="0" eaLnBrk="0" hangingPunct="0">
              <a:spcBef>
                <a:spcPct val="30000"/>
              </a:spcBef>
            </a:pPr>
            <a:r>
              <a:rPr lang="zh-CN" altLang="en-US" sz="2800" b="1" dirty="0">
                <a:solidFill>
                  <a:srgbClr val="FF0000"/>
                </a:solidFill>
                <a:latin typeface="Arial" panose="020B0604020202020204" pitchFamily="34" charset="0"/>
                <a:ea typeface="黑体" panose="02010609060101010101" pitchFamily="1" charset="-122"/>
              </a:rPr>
              <a:t>(1) </a:t>
            </a:r>
            <a:r>
              <a:rPr lang="zh-CN" altLang="en-US" sz="2800" b="1" dirty="0">
                <a:latin typeface="Arial" panose="020B0604020202020204" pitchFamily="34" charset="0"/>
                <a:ea typeface="黑体" panose="02010609060101010101" pitchFamily="1" charset="-122"/>
              </a:rPr>
              <a:t>被保护的目标  (为谁设置授权)</a:t>
            </a:r>
            <a:endParaRPr lang="zh-CN" altLang="en-US" sz="2800" b="1" dirty="0">
              <a:latin typeface="Arial" panose="020B0604020202020204" pitchFamily="34" charset="0"/>
              <a:ea typeface="黑体" panose="02010609060101010101" pitchFamily="1" charset="-122"/>
            </a:endParaRPr>
          </a:p>
          <a:p>
            <a:pPr lvl="0" eaLnBrk="0" hangingPunct="0">
              <a:spcBef>
                <a:spcPct val="30000"/>
              </a:spcBef>
            </a:pPr>
            <a:r>
              <a:rPr lang="zh-CN" altLang="en-US" sz="2800" b="1" dirty="0">
                <a:solidFill>
                  <a:srgbClr val="FF0000"/>
                </a:solidFill>
                <a:latin typeface="Arial" panose="020B0604020202020204" pitchFamily="34" charset="0"/>
                <a:ea typeface="黑体" panose="02010609060101010101" pitchFamily="1" charset="-122"/>
              </a:rPr>
              <a:t>(2) </a:t>
            </a:r>
            <a:r>
              <a:rPr lang="zh-CN" altLang="en-US" sz="2800" b="1" dirty="0">
                <a:latin typeface="Arial" panose="020B0604020202020204" pitchFamily="34" charset="0"/>
                <a:ea typeface="黑体" panose="02010609060101010101" pitchFamily="1" charset="-122"/>
              </a:rPr>
              <a:t>被允许的存取类型  （何种类型的授权）</a:t>
            </a:r>
            <a:endParaRPr lang="zh-CN" altLang="en-US" sz="2800" b="1" dirty="0">
              <a:latin typeface="Arial" panose="020B0604020202020204" pitchFamily="34" charset="0"/>
              <a:ea typeface="黑体" panose="02010609060101010101" pitchFamily="1" charset="-122"/>
            </a:endParaRPr>
          </a:p>
          <a:p>
            <a:pPr lvl="0" eaLnBrk="0" hangingPunct="0">
              <a:spcBef>
                <a:spcPct val="30000"/>
              </a:spcBef>
            </a:pPr>
            <a:r>
              <a:rPr lang="zh-CN" altLang="en-US" sz="2800" b="1" dirty="0">
                <a:solidFill>
                  <a:srgbClr val="FF0000"/>
                </a:solidFill>
                <a:latin typeface="Arial" panose="020B0604020202020204" pitchFamily="34" charset="0"/>
                <a:ea typeface="黑体" panose="02010609060101010101" pitchFamily="1" charset="-122"/>
              </a:rPr>
              <a:t>(3) </a:t>
            </a:r>
            <a:r>
              <a:rPr lang="zh-CN" altLang="en-US" sz="2800" b="1" dirty="0">
                <a:latin typeface="Arial" panose="020B0604020202020204" pitchFamily="34" charset="0"/>
                <a:ea typeface="黑体" panose="02010609060101010101" pitchFamily="1" charset="-122"/>
              </a:rPr>
              <a:t>标识谁能独立地存取文件  （授权给谁）</a:t>
            </a:r>
            <a:endParaRPr lang="zh-CN" altLang="en-US" sz="2800" b="1" dirty="0">
              <a:latin typeface="Arial" panose="020B0604020202020204" pitchFamily="34" charset="0"/>
              <a:ea typeface="黑体" panose="02010609060101010101" pitchFamily="1" charset="-122"/>
            </a:endParaRPr>
          </a:p>
          <a:p>
            <a:pPr lvl="0" eaLnBrk="0" hangingPunct="0">
              <a:spcBef>
                <a:spcPct val="30000"/>
              </a:spcBef>
            </a:pPr>
            <a:r>
              <a:rPr lang="zh-CN" altLang="en-US" sz="2800" b="1" dirty="0">
                <a:solidFill>
                  <a:srgbClr val="FF0000"/>
                </a:solidFill>
                <a:latin typeface="Arial" panose="020B0604020202020204" pitchFamily="34" charset="0"/>
                <a:ea typeface="黑体" panose="02010609060101010101" pitchFamily="1" charset="-122"/>
              </a:rPr>
              <a:t>(4) </a:t>
            </a:r>
            <a:r>
              <a:rPr lang="zh-CN" altLang="en-US" sz="2800" b="1" dirty="0">
                <a:latin typeface="Arial" panose="020B0604020202020204" pitchFamily="34" charset="0"/>
                <a:ea typeface="黑体" panose="02010609060101010101" pitchFamily="1" charset="-122"/>
              </a:rPr>
              <a:t>实现文件保护的过程（如何进行权限验证）</a:t>
            </a:r>
            <a:endParaRPr lang="zh-CN" altLang="en-US" sz="2800" b="1" dirty="0">
              <a:latin typeface="Arial" panose="020B0604020202020204" pitchFamily="34" charset="0"/>
              <a:ea typeface="黑体" panose="02010609060101010101" pitchFamily="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47107">
                                            <p:txEl>
                                              <p:charRg st="0" end="47"/>
                                            </p:txEl>
                                          </p:spTgt>
                                        </p:tgtEl>
                                        <p:attrNameLst>
                                          <p:attrName>style.visibility</p:attrName>
                                        </p:attrNameLst>
                                      </p:cBhvr>
                                      <p:to>
                                        <p:strVal val="visible"/>
                                      </p:to>
                                    </p:set>
                                    <p:anim calcmode="lin" valueType="num">
                                      <p:cBhvr additive="base">
                                        <p:cTn id="7" dur="500" fill="hold"/>
                                        <p:tgtEl>
                                          <p:spTgt spid="47107">
                                            <p:txEl>
                                              <p:charRg st="0" end="47"/>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47107">
                                            <p:txEl>
                                              <p:charRg st="0" end="47"/>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47107">
                                            <p:txEl>
                                              <p:charRg st="47" end="70"/>
                                            </p:txEl>
                                          </p:spTgt>
                                        </p:tgtEl>
                                        <p:attrNameLst>
                                          <p:attrName>style.visibility</p:attrName>
                                        </p:attrNameLst>
                                      </p:cBhvr>
                                      <p:to>
                                        <p:strVal val="visible"/>
                                      </p:to>
                                    </p:set>
                                    <p:anim calcmode="lin" valueType="num">
                                      <p:cBhvr additive="base">
                                        <p:cTn id="13" dur="500" fill="hold"/>
                                        <p:tgtEl>
                                          <p:spTgt spid="47107">
                                            <p:txEl>
                                              <p:charRg st="47" end="70"/>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47107">
                                            <p:txEl>
                                              <p:charRg st="47" end="70"/>
                                            </p:txEl>
                                          </p:spTgt>
                                        </p:tgtEl>
                                        <p:attrNameLst>
                                          <p:attrName>ppt_y</p:attrName>
                                        </p:attrNameLst>
                                      </p:cBhvr>
                                      <p:tavLst>
                                        <p:tav tm="0">
                                          <p:val>
                                            <p:strVal val="#ppt_y"/>
                                          </p:val>
                                        </p:tav>
                                        <p:tav tm="100000">
                                          <p:val>
                                            <p:strVal val="#ppt_y"/>
                                          </p:val>
                                        </p:tav>
                                      </p:tavLst>
                                    </p:anim>
                                  </p:childTnLst>
                                </p:cTn>
                              </p:par>
                              <p:par>
                                <p:cTn id="15" presetID="2" presetClass="entr" presetSubtype="2" fill="hold" nodeType="withEffect">
                                  <p:stCondLst>
                                    <p:cond delay="0"/>
                                  </p:stCondLst>
                                  <p:childTnLst>
                                    <p:set>
                                      <p:cBhvr>
                                        <p:cTn id="16" dur="1" fill="hold">
                                          <p:stCondLst>
                                            <p:cond delay="0"/>
                                          </p:stCondLst>
                                        </p:cTn>
                                        <p:tgtEl>
                                          <p:spTgt spid="47107">
                                            <p:txEl>
                                              <p:charRg st="70" end="91"/>
                                            </p:txEl>
                                          </p:spTgt>
                                        </p:tgtEl>
                                        <p:attrNameLst>
                                          <p:attrName>style.visibility</p:attrName>
                                        </p:attrNameLst>
                                      </p:cBhvr>
                                      <p:to>
                                        <p:strVal val="visible"/>
                                      </p:to>
                                    </p:set>
                                    <p:anim calcmode="lin" valueType="num">
                                      <p:cBhvr additive="base">
                                        <p:cTn id="17" dur="500" fill="hold"/>
                                        <p:tgtEl>
                                          <p:spTgt spid="47107">
                                            <p:txEl>
                                              <p:charRg st="70" end="91"/>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47107">
                                            <p:txEl>
                                              <p:charRg st="70" end="91"/>
                                            </p:txEl>
                                          </p:spTgt>
                                        </p:tgtEl>
                                        <p:attrNameLst>
                                          <p:attrName>ppt_y</p:attrName>
                                        </p:attrNameLst>
                                      </p:cBhvr>
                                      <p:tavLst>
                                        <p:tav tm="0">
                                          <p:val>
                                            <p:strVal val="#ppt_y"/>
                                          </p:val>
                                        </p:tav>
                                        <p:tav tm="100000">
                                          <p:val>
                                            <p:strVal val="#ppt_y"/>
                                          </p:val>
                                        </p:tav>
                                      </p:tavLst>
                                    </p:anim>
                                  </p:childTnLst>
                                </p:cTn>
                              </p:par>
                              <p:par>
                                <p:cTn id="19" presetID="2" presetClass="entr" presetSubtype="2" fill="hold" nodeType="withEffect">
                                  <p:stCondLst>
                                    <p:cond delay="0"/>
                                  </p:stCondLst>
                                  <p:childTnLst>
                                    <p:set>
                                      <p:cBhvr>
                                        <p:cTn id="20" dur="1" fill="hold">
                                          <p:stCondLst>
                                            <p:cond delay="0"/>
                                          </p:stCondLst>
                                        </p:cTn>
                                        <p:tgtEl>
                                          <p:spTgt spid="47107">
                                            <p:txEl>
                                              <p:charRg st="91" end="115"/>
                                            </p:txEl>
                                          </p:spTgt>
                                        </p:tgtEl>
                                        <p:attrNameLst>
                                          <p:attrName>style.visibility</p:attrName>
                                        </p:attrNameLst>
                                      </p:cBhvr>
                                      <p:to>
                                        <p:strVal val="visible"/>
                                      </p:to>
                                    </p:set>
                                    <p:anim calcmode="lin" valueType="num">
                                      <p:cBhvr additive="base">
                                        <p:cTn id="21" dur="500" fill="hold"/>
                                        <p:tgtEl>
                                          <p:spTgt spid="47107">
                                            <p:txEl>
                                              <p:charRg st="91" end="115"/>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47107">
                                            <p:txEl>
                                              <p:charRg st="91" end="115"/>
                                            </p:txEl>
                                          </p:spTgt>
                                        </p:tgtEl>
                                        <p:attrNameLst>
                                          <p:attrName>ppt_y</p:attrName>
                                        </p:attrNameLst>
                                      </p:cBhvr>
                                      <p:tavLst>
                                        <p:tav tm="0">
                                          <p:val>
                                            <p:strVal val="#ppt_y"/>
                                          </p:val>
                                        </p:tav>
                                        <p:tav tm="100000">
                                          <p:val>
                                            <p:strVal val="#ppt_y"/>
                                          </p:val>
                                        </p:tav>
                                      </p:tavLst>
                                    </p:anim>
                                  </p:childTnLst>
                                </p:cTn>
                              </p:par>
                              <p:par>
                                <p:cTn id="23" presetID="2" presetClass="entr" presetSubtype="2" fill="hold" nodeType="withEffect">
                                  <p:stCondLst>
                                    <p:cond delay="0"/>
                                  </p:stCondLst>
                                  <p:childTnLst>
                                    <p:set>
                                      <p:cBhvr>
                                        <p:cTn id="24" dur="1" fill="hold">
                                          <p:stCondLst>
                                            <p:cond delay="0"/>
                                          </p:stCondLst>
                                        </p:cTn>
                                        <p:tgtEl>
                                          <p:spTgt spid="47107">
                                            <p:txEl>
                                              <p:charRg st="115" end="139"/>
                                            </p:txEl>
                                          </p:spTgt>
                                        </p:tgtEl>
                                        <p:attrNameLst>
                                          <p:attrName>style.visibility</p:attrName>
                                        </p:attrNameLst>
                                      </p:cBhvr>
                                      <p:to>
                                        <p:strVal val="visible"/>
                                      </p:to>
                                    </p:set>
                                    <p:anim calcmode="lin" valueType="num">
                                      <p:cBhvr additive="base">
                                        <p:cTn id="25" dur="500" fill="hold"/>
                                        <p:tgtEl>
                                          <p:spTgt spid="47107">
                                            <p:txEl>
                                              <p:charRg st="115" end="139"/>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47107">
                                            <p:txEl>
                                              <p:charRg st="115" end="139"/>
                                            </p:txEl>
                                          </p:spTgt>
                                        </p:tgtEl>
                                        <p:attrNameLst>
                                          <p:attrName>ppt_y</p:attrName>
                                        </p:attrNameLst>
                                      </p:cBhvr>
                                      <p:tavLst>
                                        <p:tav tm="0">
                                          <p:val>
                                            <p:strVal val="#ppt_y"/>
                                          </p:val>
                                        </p:tav>
                                        <p:tav tm="100000">
                                          <p:val>
                                            <p:strVal val="#ppt_y"/>
                                          </p:val>
                                        </p:tav>
                                      </p:tavLst>
                                    </p:anim>
                                  </p:childTnLst>
                                </p:cTn>
                              </p:par>
                              <p:par>
                                <p:cTn id="27" presetID="2" presetClass="entr" presetSubtype="2" fill="hold" nodeType="withEffect">
                                  <p:stCondLst>
                                    <p:cond delay="0"/>
                                  </p:stCondLst>
                                  <p:childTnLst>
                                    <p:set>
                                      <p:cBhvr>
                                        <p:cTn id="28" dur="1" fill="hold">
                                          <p:stCondLst>
                                            <p:cond delay="0"/>
                                          </p:stCondLst>
                                        </p:cTn>
                                        <p:tgtEl>
                                          <p:spTgt spid="47107">
                                            <p:txEl>
                                              <p:charRg st="139" end="163"/>
                                            </p:txEl>
                                          </p:spTgt>
                                        </p:tgtEl>
                                        <p:attrNameLst>
                                          <p:attrName>style.visibility</p:attrName>
                                        </p:attrNameLst>
                                      </p:cBhvr>
                                      <p:to>
                                        <p:strVal val="visible"/>
                                      </p:to>
                                    </p:set>
                                    <p:anim calcmode="lin" valueType="num">
                                      <p:cBhvr additive="base">
                                        <p:cTn id="29" dur="500" fill="hold"/>
                                        <p:tgtEl>
                                          <p:spTgt spid="47107">
                                            <p:txEl>
                                              <p:charRg st="139" end="163"/>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47107">
                                            <p:txEl>
                                              <p:charRg st="139" end="16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0" name="标题 48129"/>
          <p:cNvSpPr>
            <a:spLocks noGrp="1"/>
          </p:cNvSpPr>
          <p:nvPr>
            <p:ph type="title"/>
          </p:nvPr>
        </p:nvSpPr>
        <p:spPr>
          <a:xfrm>
            <a:off x="457200" y="0"/>
            <a:ext cx="8232775" cy="676275"/>
          </a:xfrm>
        </p:spPr>
        <p:txBody>
          <a:bodyPr anchor="ctr"/>
          <a:p>
            <a:r>
              <a:rPr lang="zh-CN" altLang="en-US" dirty="0"/>
              <a:t>12.5.1 访问权限</a:t>
            </a:r>
            <a:endParaRPr lang="zh-CN" altLang="en-US" dirty="0"/>
          </a:p>
        </p:txBody>
      </p:sp>
      <p:sp>
        <p:nvSpPr>
          <p:cNvPr id="48131" name="文本占位符 48130"/>
          <p:cNvSpPr>
            <a:spLocks noGrp="1"/>
          </p:cNvSpPr>
          <p:nvPr>
            <p:ph type="body" idx="1"/>
          </p:nvPr>
        </p:nvSpPr>
        <p:spPr>
          <a:xfrm>
            <a:off x="304800" y="731838"/>
            <a:ext cx="8839200" cy="4956175"/>
          </a:xfrm>
        </p:spPr>
        <p:txBody>
          <a:bodyPr/>
          <a:p>
            <a:pPr>
              <a:lnSpc>
                <a:spcPct val="110000"/>
              </a:lnSpc>
            </a:pPr>
            <a:r>
              <a:rPr lang="zh-CN" altLang="en-US" dirty="0"/>
              <a:t>访问控制</a:t>
            </a:r>
            <a:endParaRPr lang="zh-CN" altLang="en-US" dirty="0"/>
          </a:p>
          <a:p>
            <a:pPr lvl="1">
              <a:lnSpc>
                <a:spcPct val="110000"/>
              </a:lnSpc>
            </a:pPr>
            <a:r>
              <a:rPr lang="zh-CN" altLang="en-US" dirty="0"/>
              <a:t>通过限制文件访问类型，保护机制可提供访问控制</a:t>
            </a:r>
            <a:endParaRPr lang="zh-CN" altLang="en-US" dirty="0"/>
          </a:p>
          <a:p>
            <a:pPr>
              <a:lnSpc>
                <a:spcPct val="110000"/>
              </a:lnSpc>
              <a:buFont typeface="Wingdings" panose="05000000000000000000" pitchFamily="2" charset="2"/>
              <a:buChar char="l"/>
            </a:pPr>
            <a:r>
              <a:rPr lang="zh-CN" altLang="en-US" dirty="0">
                <a:solidFill>
                  <a:srgbClr val="FF00FF"/>
                </a:solidFill>
              </a:rPr>
              <a:t> 访问的类型</a:t>
            </a:r>
            <a:endParaRPr lang="zh-CN" altLang="en-US" dirty="0">
              <a:solidFill>
                <a:srgbClr val="FF00FF"/>
              </a:solidFill>
            </a:endParaRPr>
          </a:p>
          <a:p>
            <a:pPr lvl="1">
              <a:lnSpc>
                <a:spcPct val="110000"/>
              </a:lnSpc>
            </a:pPr>
            <a:r>
              <a:rPr lang="zh-CN" altLang="en-US" dirty="0"/>
              <a:t>读：</a:t>
            </a:r>
            <a:r>
              <a:rPr lang="zh-CN" altLang="en-US" b="0" dirty="0">
                <a:ea typeface="黑体" panose="02010609060101010101" pitchFamily="1" charset="-122"/>
              </a:rPr>
              <a:t>从文件中读信息</a:t>
            </a:r>
            <a:endParaRPr lang="zh-CN" altLang="en-US" b="0" dirty="0">
              <a:ea typeface="黑体" panose="02010609060101010101" pitchFamily="1" charset="-122"/>
            </a:endParaRPr>
          </a:p>
          <a:p>
            <a:pPr lvl="1">
              <a:lnSpc>
                <a:spcPct val="110000"/>
              </a:lnSpc>
            </a:pPr>
            <a:r>
              <a:rPr lang="zh-CN" altLang="en-US" dirty="0"/>
              <a:t>写：</a:t>
            </a:r>
            <a:r>
              <a:rPr lang="zh-CN" altLang="en-US" b="0" dirty="0">
                <a:ea typeface="黑体" panose="02010609060101010101" pitchFamily="1" charset="-122"/>
              </a:rPr>
              <a:t>对文件内容进行写或重写</a:t>
            </a:r>
            <a:endParaRPr lang="zh-CN" altLang="en-US" b="0" dirty="0">
              <a:ea typeface="黑体" panose="02010609060101010101" pitchFamily="1" charset="-122"/>
            </a:endParaRPr>
          </a:p>
          <a:p>
            <a:pPr lvl="1">
              <a:lnSpc>
                <a:spcPct val="110000"/>
              </a:lnSpc>
            </a:pPr>
            <a:r>
              <a:rPr lang="zh-CN" altLang="en-US" dirty="0"/>
              <a:t>执行：</a:t>
            </a:r>
            <a:r>
              <a:rPr lang="zh-CN" altLang="en-US" b="0" dirty="0">
                <a:ea typeface="黑体" panose="02010609060101010101" pitchFamily="1" charset="-122"/>
              </a:rPr>
              <a:t>用户可以将文件装入内存并执行它</a:t>
            </a:r>
            <a:endParaRPr lang="zh-CN" altLang="en-US" b="0" dirty="0">
              <a:ea typeface="黑体" panose="02010609060101010101" pitchFamily="1" charset="-122"/>
            </a:endParaRPr>
          </a:p>
          <a:p>
            <a:pPr lvl="1">
              <a:lnSpc>
                <a:spcPct val="110000"/>
              </a:lnSpc>
            </a:pPr>
            <a:r>
              <a:rPr lang="zh-CN" altLang="en-US" dirty="0"/>
              <a:t>追加：</a:t>
            </a:r>
            <a:r>
              <a:rPr lang="zh-CN" altLang="en-US" b="0" dirty="0">
                <a:ea typeface="黑体" panose="02010609060101010101" pitchFamily="1" charset="-122"/>
              </a:rPr>
              <a:t>将信息添加到文件末尾</a:t>
            </a:r>
            <a:endParaRPr lang="zh-CN" altLang="en-US" b="0" dirty="0">
              <a:ea typeface="黑体" panose="02010609060101010101" pitchFamily="1" charset="-122"/>
            </a:endParaRPr>
          </a:p>
          <a:p>
            <a:pPr lvl="1">
              <a:lnSpc>
                <a:spcPct val="110000"/>
              </a:lnSpc>
            </a:pPr>
            <a:r>
              <a:rPr lang="zh-CN" altLang="en-US" dirty="0"/>
              <a:t>删除：</a:t>
            </a:r>
            <a:r>
              <a:rPr lang="zh-CN" altLang="en-US" b="0" dirty="0">
                <a:ea typeface="黑体" panose="02010609060101010101" pitchFamily="1" charset="-122"/>
              </a:rPr>
              <a:t>删除文件，释放其占用的空间</a:t>
            </a:r>
            <a:endParaRPr lang="zh-CN" altLang="en-US" b="0" dirty="0">
              <a:ea typeface="黑体" panose="02010609060101010101" pitchFamily="1" charset="-122"/>
            </a:endParaRPr>
          </a:p>
          <a:p>
            <a:pPr lvl="1">
              <a:lnSpc>
                <a:spcPct val="110000"/>
              </a:lnSpc>
            </a:pPr>
            <a:r>
              <a:rPr lang="zh-CN" altLang="en-US" dirty="0"/>
              <a:t>列表清单：列出文件名称及其属性</a:t>
            </a:r>
            <a:endParaRPr lang="zh-CN" alt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4" name="标题 49153"/>
          <p:cNvSpPr>
            <a:spLocks noGrp="1"/>
          </p:cNvSpPr>
          <p:nvPr>
            <p:ph type="title"/>
          </p:nvPr>
        </p:nvSpPr>
        <p:spPr>
          <a:xfrm>
            <a:off x="457200" y="0"/>
            <a:ext cx="8232775" cy="676275"/>
          </a:xfrm>
        </p:spPr>
        <p:txBody>
          <a:bodyPr anchor="ctr"/>
          <a:p>
            <a:r>
              <a:rPr lang="zh-CN" altLang="en-US" dirty="0"/>
              <a:t>访问控制</a:t>
            </a:r>
            <a:endParaRPr lang="zh-CN" altLang="en-US" dirty="0"/>
          </a:p>
        </p:txBody>
      </p:sp>
      <p:sp>
        <p:nvSpPr>
          <p:cNvPr id="49155" name="文本框 49154"/>
          <p:cNvSpPr txBox="1"/>
          <p:nvPr/>
        </p:nvSpPr>
        <p:spPr>
          <a:xfrm>
            <a:off x="481013" y="1435100"/>
            <a:ext cx="8208962" cy="3841750"/>
          </a:xfrm>
          <a:prstGeom prst="rect">
            <a:avLst/>
          </a:prstGeom>
          <a:noFill/>
          <a:ln w="9525">
            <a:noFill/>
          </a:ln>
        </p:spPr>
        <p:txBody>
          <a:bodyPr vert="horz" wrap="square" lIns="0" tIns="0" rIns="0" bIns="0" anchor="t">
            <a:spAutoFit/>
          </a:bodyPr>
          <a:p>
            <a:pPr lvl="1" eaLnBrk="0" hangingPunct="0">
              <a:spcBef>
                <a:spcPct val="50000"/>
              </a:spcBef>
            </a:pPr>
            <a:r>
              <a:rPr lang="zh-CN" altLang="en-US" sz="2800" b="1" dirty="0">
                <a:solidFill>
                  <a:srgbClr val="CC00CC"/>
                </a:solidFill>
                <a:latin typeface="Arial" panose="020B0604020202020204" pitchFamily="34" charset="0"/>
                <a:ea typeface="黑体" panose="02010609060101010101" pitchFamily="1" charset="-122"/>
                <a:sym typeface="黑体" panose="02010609060101010101" pitchFamily="1" charset="-122"/>
              </a:rPr>
              <a:t>●</a:t>
            </a:r>
            <a:r>
              <a:rPr lang="zh-CN" altLang="en-US" sz="2800" b="1" dirty="0">
                <a:latin typeface="Arial" panose="020B0604020202020204" pitchFamily="34" charset="0"/>
                <a:ea typeface="黑体" panose="02010609060101010101" pitchFamily="1" charset="-122"/>
              </a:rPr>
              <a:t>文件保护最常用的方法就是根据用户的身份进行控制。</a:t>
            </a:r>
            <a:endParaRPr lang="zh-CN" altLang="en-US" sz="2800" b="1" dirty="0">
              <a:latin typeface="Arial" panose="020B0604020202020204" pitchFamily="34" charset="0"/>
              <a:ea typeface="黑体" panose="02010609060101010101" pitchFamily="1" charset="-122"/>
            </a:endParaRPr>
          </a:p>
          <a:p>
            <a:pPr lvl="1" eaLnBrk="0" hangingPunct="0">
              <a:spcBef>
                <a:spcPct val="50000"/>
              </a:spcBef>
            </a:pPr>
            <a:r>
              <a:rPr lang="zh-CN" altLang="en-US" sz="2800" b="1" dirty="0">
                <a:solidFill>
                  <a:srgbClr val="CC00CC"/>
                </a:solidFill>
                <a:latin typeface="Arial" panose="020B0604020202020204" pitchFamily="34" charset="0"/>
                <a:ea typeface="黑体" panose="02010609060101010101" pitchFamily="1" charset="-122"/>
                <a:sym typeface="黑体" panose="02010609060101010101" pitchFamily="1" charset="-122"/>
              </a:rPr>
              <a:t>●</a:t>
            </a:r>
            <a:r>
              <a:rPr lang="zh-CN" altLang="en-US" sz="2800" b="1" dirty="0">
                <a:latin typeface="Arial" panose="020B0604020202020204" pitchFamily="34" charset="0"/>
                <a:ea typeface="黑体" panose="02010609060101010101" pitchFamily="1" charset="-122"/>
              </a:rPr>
              <a:t>不同的用户可能对同一个文件或目录需要不同类型的访问。（为不同用户设置不同的授权类型）</a:t>
            </a:r>
            <a:endParaRPr lang="zh-CN" altLang="en-US" sz="2800" b="1" dirty="0">
              <a:latin typeface="Arial" panose="020B0604020202020204" pitchFamily="34" charset="0"/>
              <a:ea typeface="黑体" panose="02010609060101010101" pitchFamily="1" charset="-122"/>
            </a:endParaRPr>
          </a:p>
          <a:p>
            <a:pPr lvl="1" eaLnBrk="0" hangingPunct="0">
              <a:spcBef>
                <a:spcPct val="50000"/>
              </a:spcBef>
            </a:pPr>
            <a:r>
              <a:rPr lang="zh-CN" altLang="en-US" sz="2800" b="1" dirty="0">
                <a:solidFill>
                  <a:srgbClr val="CC00CC"/>
                </a:solidFill>
                <a:latin typeface="Arial" panose="020B0604020202020204" pitchFamily="34" charset="0"/>
                <a:ea typeface="黑体" panose="02010609060101010101" pitchFamily="1" charset="-122"/>
                <a:sym typeface="黑体" panose="02010609060101010101" pitchFamily="1" charset="-122"/>
              </a:rPr>
              <a:t>●</a:t>
            </a:r>
            <a:r>
              <a:rPr lang="zh-CN" altLang="en-US" sz="2800" b="1" dirty="0">
                <a:latin typeface="Arial" panose="020B0604020202020204" pitchFamily="34" charset="0"/>
                <a:ea typeface="黑体" panose="02010609060101010101" pitchFamily="1" charset="-122"/>
              </a:rPr>
              <a:t>实现基于身份访问的最普通的方法是为每个文件和目录增加一个</a:t>
            </a:r>
            <a:r>
              <a:rPr lang="zh-CN" altLang="en-US" sz="2800" b="1" dirty="0">
                <a:solidFill>
                  <a:srgbClr val="CC00CC"/>
                </a:solidFill>
                <a:latin typeface="Arial" panose="020B0604020202020204" pitchFamily="34" charset="0"/>
                <a:ea typeface="黑体" panose="02010609060101010101" pitchFamily="1" charset="-122"/>
              </a:rPr>
              <a:t>访问控制表</a:t>
            </a:r>
            <a:r>
              <a:rPr lang="zh-CN" altLang="en-US" sz="2800" b="1" dirty="0">
                <a:latin typeface="Arial" panose="020B0604020202020204" pitchFamily="34" charset="0"/>
                <a:ea typeface="黑体" panose="02010609060101010101" pitchFamily="1" charset="-122"/>
              </a:rPr>
              <a:t>(access control list，ACL)，以给定每个用户名及其所允许的</a:t>
            </a:r>
            <a:r>
              <a:rPr lang="zh-CN" altLang="en-US" sz="2800" b="1" dirty="0">
                <a:solidFill>
                  <a:srgbClr val="FF00FF"/>
                </a:solidFill>
                <a:latin typeface="Arial" panose="020B0604020202020204" pitchFamily="34" charset="0"/>
                <a:ea typeface="黑体" panose="02010609060101010101" pitchFamily="1" charset="-122"/>
              </a:rPr>
              <a:t>访问类型</a:t>
            </a:r>
            <a:endParaRPr lang="zh-CN" altLang="en-US" sz="2800" b="1" dirty="0">
              <a:solidFill>
                <a:srgbClr val="FF00FF"/>
              </a:solidFill>
              <a:latin typeface="Arial" panose="020B0604020202020204" pitchFamily="34" charset="0"/>
              <a:ea typeface="黑体" panose="02010609060101010101" pitchFamily="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9155">
                                            <p:txEl>
                                              <p:charRg st="0" end="26"/>
                                            </p:txEl>
                                          </p:spTgt>
                                        </p:tgtEl>
                                        <p:attrNameLst>
                                          <p:attrName>style.visibility</p:attrName>
                                        </p:attrNameLst>
                                      </p:cBhvr>
                                      <p:to>
                                        <p:strVal val="visible"/>
                                      </p:to>
                                    </p:set>
                                    <p:anim calcmode="lin" valueType="num">
                                      <p:cBhvr additive="base">
                                        <p:cTn id="7" dur="500" fill="hold"/>
                                        <p:tgtEl>
                                          <p:spTgt spid="49155">
                                            <p:txEl>
                                              <p:charRg st="0" end="2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9155">
                                            <p:txEl>
                                              <p:charRg st="0" end="26"/>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9155">
                                            <p:txEl>
                                              <p:charRg st="26" end="70"/>
                                            </p:txEl>
                                          </p:spTgt>
                                        </p:tgtEl>
                                        <p:attrNameLst>
                                          <p:attrName>style.visibility</p:attrName>
                                        </p:attrNameLst>
                                      </p:cBhvr>
                                      <p:to>
                                        <p:strVal val="visible"/>
                                      </p:to>
                                    </p:set>
                                    <p:anim calcmode="lin" valueType="num">
                                      <p:cBhvr additive="base">
                                        <p:cTn id="13" dur="500" fill="hold"/>
                                        <p:tgtEl>
                                          <p:spTgt spid="49155">
                                            <p:txEl>
                                              <p:charRg st="26" end="7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9155">
                                            <p:txEl>
                                              <p:charRg st="26" end="7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9155">
                                            <p:txEl>
                                              <p:charRg st="70" end="149"/>
                                            </p:txEl>
                                          </p:spTgt>
                                        </p:tgtEl>
                                        <p:attrNameLst>
                                          <p:attrName>style.visibility</p:attrName>
                                        </p:attrNameLst>
                                      </p:cBhvr>
                                      <p:to>
                                        <p:strVal val="visible"/>
                                      </p:to>
                                    </p:set>
                                    <p:anim calcmode="lin" valueType="num">
                                      <p:cBhvr additive="base">
                                        <p:cTn id="19" dur="500" fill="hold"/>
                                        <p:tgtEl>
                                          <p:spTgt spid="49155">
                                            <p:txEl>
                                              <p:charRg st="70" end="149"/>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9155">
                                            <p:txEl>
                                              <p:charRg st="70" end="14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8" name="标题 50177"/>
          <p:cNvSpPr>
            <a:spLocks noGrp="1"/>
          </p:cNvSpPr>
          <p:nvPr>
            <p:ph type="title"/>
          </p:nvPr>
        </p:nvSpPr>
        <p:spPr>
          <a:xfrm>
            <a:off x="457200" y="0"/>
            <a:ext cx="8232775" cy="676275"/>
          </a:xfrm>
        </p:spPr>
        <p:txBody>
          <a:bodyPr anchor="ctr"/>
          <a:p>
            <a:r>
              <a:rPr lang="zh-CN" altLang="en-US" dirty="0"/>
              <a:t>文件访问控制表 ACL</a:t>
            </a:r>
            <a:endParaRPr lang="zh-CN" altLang="en-US" dirty="0"/>
          </a:p>
        </p:txBody>
      </p:sp>
      <p:pic>
        <p:nvPicPr>
          <p:cNvPr id="50179" name="图片 50178" descr="图7"/>
          <p:cNvPicPr>
            <a:picLocks noChangeAspect="1"/>
          </p:cNvPicPr>
          <p:nvPr/>
        </p:nvPicPr>
        <p:blipFill>
          <a:blip r:embed="rId1"/>
          <a:srcRect t="2344"/>
          <a:stretch>
            <a:fillRect/>
          </a:stretch>
        </p:blipFill>
        <p:spPr>
          <a:xfrm>
            <a:off x="1116013" y="981075"/>
            <a:ext cx="6921500" cy="3168650"/>
          </a:xfrm>
          <a:prstGeom prst="rect">
            <a:avLst/>
          </a:prstGeom>
          <a:noFill/>
          <a:ln w="9525">
            <a:noFill/>
          </a:ln>
        </p:spPr>
      </p:pic>
      <p:sp>
        <p:nvSpPr>
          <p:cNvPr id="50180" name="文本框 50179"/>
          <p:cNvSpPr txBox="1"/>
          <p:nvPr/>
        </p:nvSpPr>
        <p:spPr>
          <a:xfrm>
            <a:off x="1044575" y="4078288"/>
            <a:ext cx="7704138" cy="1876425"/>
          </a:xfrm>
          <a:prstGeom prst="rect">
            <a:avLst/>
          </a:prstGeom>
          <a:noFill/>
          <a:ln w="9525">
            <a:noFill/>
          </a:ln>
        </p:spPr>
        <p:txBody>
          <a:bodyPr vert="horz" wrap="square" lIns="0" tIns="0" rIns="0" bIns="0" anchor="t">
            <a:spAutoFit/>
          </a:bodyPr>
          <a:p>
            <a:pPr marL="2178050" lvl="1" indent="-2006600" eaLnBrk="0" hangingPunct="0">
              <a:spcBef>
                <a:spcPct val="20000"/>
              </a:spcBef>
            </a:pPr>
            <a:r>
              <a:rPr lang="zh-CN" altLang="en-US" sz="2800" b="1" dirty="0">
                <a:solidFill>
                  <a:srgbClr val="CC00CC"/>
                </a:solidFill>
                <a:latin typeface="Arial" panose="020B0604020202020204" pitchFamily="34" charset="0"/>
                <a:ea typeface="黑体" panose="02010609060101010101" pitchFamily="1" charset="-122"/>
              </a:rPr>
              <a:t>缺点：（1）</a:t>
            </a:r>
            <a:r>
              <a:rPr lang="zh-CN" altLang="en-US" sz="2800" b="1" dirty="0">
                <a:latin typeface="Arial" panose="020B0604020202020204" pitchFamily="34" charset="0"/>
                <a:ea typeface="黑体" panose="02010609060101010101" pitchFamily="1" charset="-122"/>
              </a:rPr>
              <a:t>需要根据用户动态增长</a:t>
            </a:r>
            <a:endParaRPr lang="zh-CN" altLang="en-US" sz="2800" b="1" dirty="0">
              <a:latin typeface="Arial" panose="020B0604020202020204" pitchFamily="34" charset="0"/>
              <a:ea typeface="黑体" panose="02010609060101010101" pitchFamily="1" charset="-122"/>
            </a:endParaRPr>
          </a:p>
          <a:p>
            <a:pPr marL="2178050" lvl="1" indent="-2006600" eaLnBrk="0" hangingPunct="0">
              <a:spcBef>
                <a:spcPct val="20000"/>
              </a:spcBef>
            </a:pPr>
            <a:r>
              <a:rPr lang="zh-CN" altLang="en-US" sz="2800" b="1" dirty="0">
                <a:latin typeface="Arial" panose="020B0604020202020204" pitchFamily="34" charset="0"/>
                <a:ea typeface="黑体" panose="02010609060101010101" pitchFamily="1" charset="-122"/>
              </a:rPr>
              <a:t>           </a:t>
            </a:r>
            <a:r>
              <a:rPr lang="zh-CN" altLang="en-US" sz="2800" b="1" dirty="0">
                <a:solidFill>
                  <a:srgbClr val="CC00CC"/>
                </a:solidFill>
                <a:latin typeface="Arial" panose="020B0604020202020204" pitchFamily="34" charset="0"/>
                <a:ea typeface="黑体" panose="02010609060101010101" pitchFamily="1" charset="-122"/>
              </a:rPr>
              <a:t>（2）</a:t>
            </a:r>
            <a:r>
              <a:rPr lang="zh-CN" altLang="en-US" sz="2800" b="1" dirty="0">
                <a:latin typeface="Arial" panose="020B0604020202020204" pitchFamily="34" charset="0"/>
                <a:ea typeface="黑体" panose="02010609060101010101" pitchFamily="1" charset="-122"/>
              </a:rPr>
              <a:t>若多用户具有完全相同的权限，会出现大量重复信息</a:t>
            </a:r>
            <a:endParaRPr lang="zh-CN" altLang="en-US" sz="2800" b="1" dirty="0">
              <a:latin typeface="Arial" panose="020B0604020202020204" pitchFamily="34" charset="0"/>
              <a:ea typeface="黑体" panose="02010609060101010101" pitchFamily="1" charset="-122"/>
            </a:endParaRPr>
          </a:p>
          <a:p>
            <a:pPr marL="2178050" lvl="1" indent="-2006600" eaLnBrk="0" hangingPunct="0">
              <a:spcBef>
                <a:spcPct val="20000"/>
              </a:spcBef>
            </a:pPr>
            <a:r>
              <a:rPr lang="zh-CN" altLang="en-US" sz="2800" b="1" dirty="0">
                <a:solidFill>
                  <a:srgbClr val="CC00CC"/>
                </a:solidFill>
                <a:latin typeface="Arial" panose="020B0604020202020204" pitchFamily="34" charset="0"/>
                <a:ea typeface="黑体" panose="02010609060101010101" pitchFamily="1" charset="-122"/>
              </a:rPr>
              <a:t>解决：</a:t>
            </a:r>
            <a:r>
              <a:rPr lang="zh-CN" altLang="en-US" sz="2800" b="1" dirty="0">
                <a:latin typeface="Arial" panose="020B0604020202020204" pitchFamily="34" charset="0"/>
                <a:ea typeface="黑体" panose="02010609060101010101" pitchFamily="1" charset="-122"/>
              </a:rPr>
              <a:t>设置3种用户类型 （文件主、组、其他）</a:t>
            </a:r>
            <a:endParaRPr lang="zh-CN" altLang="en-US" sz="2800" b="1" dirty="0">
              <a:latin typeface="Arial" panose="020B0604020202020204" pitchFamily="34" charset="0"/>
              <a:ea typeface="黑体" panose="02010609060101010101" pitchFamily="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0179"/>
                                        </p:tgtEl>
                                        <p:attrNameLst>
                                          <p:attrName>style.visibility</p:attrName>
                                        </p:attrNameLst>
                                      </p:cBhvr>
                                      <p:to>
                                        <p:strVal val="visible"/>
                                      </p:to>
                                    </p:set>
                                    <p:anim calcmode="lin" valueType="num">
                                      <p:cBhvr additive="base">
                                        <p:cTn id="7" dur="500" fill="hold"/>
                                        <p:tgtEl>
                                          <p:spTgt spid="50179"/>
                                        </p:tgtEl>
                                        <p:attrNameLst>
                                          <p:attrName>ppt_x</p:attrName>
                                        </p:attrNameLst>
                                      </p:cBhvr>
                                      <p:tavLst>
                                        <p:tav tm="0">
                                          <p:val>
                                            <p:strVal val="#ppt_x"/>
                                          </p:val>
                                        </p:tav>
                                        <p:tav tm="100000">
                                          <p:val>
                                            <p:strVal val="#ppt_x"/>
                                          </p:val>
                                        </p:tav>
                                      </p:tavLst>
                                    </p:anim>
                                    <p:anim calcmode="lin" valueType="num">
                                      <p:cBhvr additive="base">
                                        <p:cTn id="8" dur="500" fill="hold"/>
                                        <p:tgtEl>
                                          <p:spTgt spid="5017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0180">
                                            <p:txEl>
                                              <p:charRg st="0" end="17"/>
                                            </p:txEl>
                                          </p:spTgt>
                                        </p:tgtEl>
                                        <p:attrNameLst>
                                          <p:attrName>style.visibility</p:attrName>
                                        </p:attrNameLst>
                                      </p:cBhvr>
                                      <p:to>
                                        <p:strVal val="visible"/>
                                      </p:to>
                                    </p:set>
                                    <p:anim calcmode="lin" valueType="num">
                                      <p:cBhvr additive="base">
                                        <p:cTn id="13" dur="500" fill="hold"/>
                                        <p:tgtEl>
                                          <p:spTgt spid="50180">
                                            <p:txEl>
                                              <p:charRg st="0" end="17"/>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0180">
                                            <p:txEl>
                                              <p:charRg st="0" end="17"/>
                                            </p:txEl>
                                          </p:spTgt>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nodeType="afterEffect">
                                  <p:stCondLst>
                                    <p:cond delay="0"/>
                                  </p:stCondLst>
                                  <p:childTnLst>
                                    <p:set>
                                      <p:cBhvr>
                                        <p:cTn id="17" dur="1" fill="hold">
                                          <p:stCondLst>
                                            <p:cond delay="0"/>
                                          </p:stCondLst>
                                        </p:cTn>
                                        <p:tgtEl>
                                          <p:spTgt spid="50180">
                                            <p:txEl>
                                              <p:charRg st="17" end="55"/>
                                            </p:txEl>
                                          </p:spTgt>
                                        </p:tgtEl>
                                        <p:attrNameLst>
                                          <p:attrName>style.visibility</p:attrName>
                                        </p:attrNameLst>
                                      </p:cBhvr>
                                      <p:to>
                                        <p:strVal val="visible"/>
                                      </p:to>
                                    </p:set>
                                    <p:anim calcmode="lin" valueType="num">
                                      <p:cBhvr additive="base">
                                        <p:cTn id="18" dur="500" fill="hold"/>
                                        <p:tgtEl>
                                          <p:spTgt spid="50180">
                                            <p:txEl>
                                              <p:charRg st="17" end="55"/>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50180">
                                            <p:txEl>
                                              <p:charRg st="17" end="55"/>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50180">
                                            <p:txEl>
                                              <p:charRg st="55" end="78"/>
                                            </p:txEl>
                                          </p:spTgt>
                                        </p:tgtEl>
                                        <p:attrNameLst>
                                          <p:attrName>style.visibility</p:attrName>
                                        </p:attrNameLst>
                                      </p:cBhvr>
                                      <p:to>
                                        <p:strVal val="visible"/>
                                      </p:to>
                                    </p:set>
                                    <p:anim calcmode="lin" valueType="num">
                                      <p:cBhvr additive="base">
                                        <p:cTn id="24" dur="500" fill="hold"/>
                                        <p:tgtEl>
                                          <p:spTgt spid="50180">
                                            <p:txEl>
                                              <p:charRg st="55" end="78"/>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50180">
                                            <p:txEl>
                                              <p:charRg st="55" end="7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2" name="标题 51201"/>
          <p:cNvSpPr>
            <a:spLocks noGrp="1"/>
          </p:cNvSpPr>
          <p:nvPr>
            <p:ph type="title"/>
          </p:nvPr>
        </p:nvSpPr>
        <p:spPr>
          <a:xfrm>
            <a:off x="457200" y="0"/>
            <a:ext cx="8232775" cy="676275"/>
          </a:xfrm>
        </p:spPr>
        <p:txBody>
          <a:bodyPr anchor="ctr"/>
          <a:p>
            <a:r>
              <a:rPr lang="zh-CN" altLang="en-US" dirty="0"/>
              <a:t>访问控制</a:t>
            </a:r>
            <a:endParaRPr lang="zh-CN" altLang="en-US" dirty="0"/>
          </a:p>
        </p:txBody>
      </p:sp>
      <p:sp>
        <p:nvSpPr>
          <p:cNvPr id="51203" name="文本占位符 51202"/>
          <p:cNvSpPr>
            <a:spLocks noGrp="1"/>
          </p:cNvSpPr>
          <p:nvPr>
            <p:ph type="body" idx="1"/>
          </p:nvPr>
        </p:nvSpPr>
        <p:spPr>
          <a:xfrm>
            <a:off x="460375" y="1052513"/>
            <a:ext cx="8229600" cy="4956175"/>
          </a:xfrm>
        </p:spPr>
        <p:txBody>
          <a:bodyPr/>
          <a:p>
            <a:pPr>
              <a:lnSpc>
                <a:spcPct val="120000"/>
              </a:lnSpc>
              <a:buNone/>
            </a:pPr>
            <a:r>
              <a:rPr lang="zh-CN" altLang="en-US" dirty="0">
                <a:solidFill>
                  <a:srgbClr val="FF00FF"/>
                </a:solidFill>
              </a:rPr>
              <a:t>举例：</a:t>
            </a:r>
            <a:r>
              <a:rPr lang="zh-CN" altLang="en-US" dirty="0"/>
              <a:t>访问的模式：读R，写W，执行X</a:t>
            </a:r>
            <a:endParaRPr lang="zh-CN" altLang="en-US" dirty="0"/>
          </a:p>
          <a:p>
            <a:pPr>
              <a:lnSpc>
                <a:spcPct val="120000"/>
              </a:lnSpc>
              <a:buNone/>
            </a:pPr>
            <a:r>
              <a:rPr lang="zh-CN" altLang="en-US" dirty="0"/>
              <a:t>     三类用户				RWX</a:t>
            </a:r>
            <a:endParaRPr lang="zh-CN" altLang="en-US" dirty="0"/>
          </a:p>
          <a:p>
            <a:pPr lvl="1">
              <a:lnSpc>
                <a:spcPct val="120000"/>
              </a:lnSpc>
              <a:buAutoNum type="arabicPeriod"/>
            </a:pPr>
            <a:r>
              <a:rPr lang="zh-CN" altLang="en-US" dirty="0"/>
              <a:t>拥有者			   7		1 1 1</a:t>
            </a:r>
            <a:endParaRPr lang="zh-CN" altLang="en-US" dirty="0"/>
          </a:p>
          <a:p>
            <a:pPr lvl="1">
              <a:lnSpc>
                <a:spcPct val="120000"/>
              </a:lnSpc>
              <a:buAutoNum type="arabicPeriod"/>
            </a:pPr>
            <a:r>
              <a:rPr lang="zh-CN" altLang="en-US" dirty="0"/>
              <a:t>组访问者(组)	   6		1 1 0</a:t>
            </a:r>
            <a:endParaRPr lang="zh-CN" altLang="en-US" dirty="0"/>
          </a:p>
          <a:p>
            <a:pPr lvl="1">
              <a:lnSpc>
                <a:spcPct val="120000"/>
              </a:lnSpc>
              <a:buAutoNum type="arabicPeriod"/>
            </a:pPr>
            <a:r>
              <a:rPr lang="zh-CN" altLang="en-US" dirty="0"/>
              <a:t>公共访问者(其它)	   1		0 0 1</a:t>
            </a:r>
            <a:endParaRPr lang="zh-CN" altLang="en-US" dirty="0"/>
          </a:p>
          <a:p>
            <a:pPr>
              <a:lnSpc>
                <a:spcPct val="120000"/>
              </a:lnSpc>
            </a:pPr>
            <a:r>
              <a:rPr lang="zh-CN" altLang="en-US" dirty="0"/>
              <a:t>操作：Windows XP 访问控制列表管理</a:t>
            </a:r>
            <a:endParaRPr lang="zh-CN" altLang="en-US" dirty="0"/>
          </a:p>
          <a:p>
            <a:pPr lvl="1">
              <a:lnSpc>
                <a:spcPct val="120000"/>
              </a:lnSpc>
            </a:pPr>
            <a:r>
              <a:rPr lang="zh-CN" altLang="en-US" dirty="0"/>
              <a:t>右键 －－ 属性 －－ 安全</a:t>
            </a:r>
            <a:endParaRPr lang="zh-CN" alt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6" name="标题 52225"/>
          <p:cNvSpPr>
            <a:spLocks noGrp="1"/>
          </p:cNvSpPr>
          <p:nvPr>
            <p:ph type="title"/>
          </p:nvPr>
        </p:nvSpPr>
        <p:spPr/>
        <p:txBody>
          <a:bodyPr anchor="ctr"/>
          <a:p>
            <a:pPr>
              <a:buNone/>
            </a:pPr>
            <a:r>
              <a:rPr lang="zh-CN" altLang="en-US" dirty="0"/>
              <a:t>12.6 记录组块</a:t>
            </a:r>
            <a:endParaRPr lang="zh-CN" altLang="en-US" dirty="0"/>
          </a:p>
        </p:txBody>
      </p:sp>
      <p:sp>
        <p:nvSpPr>
          <p:cNvPr id="52227" name="文本占位符 52226"/>
          <p:cNvSpPr>
            <a:spLocks noGrp="1"/>
          </p:cNvSpPr>
          <p:nvPr>
            <p:ph type="body" idx="1"/>
          </p:nvPr>
        </p:nvSpPr>
        <p:spPr/>
        <p:txBody>
          <a:bodyPr/>
          <a:p>
            <a:r>
              <a:rPr lang="zh-CN" altLang="en-US" dirty="0"/>
              <a:t>记录必须组织成块存储在外存上</a:t>
            </a:r>
            <a:endParaRPr lang="zh-CN" altLang="en-US" dirty="0"/>
          </a:p>
          <a:p>
            <a:r>
              <a:rPr lang="zh-CN" altLang="en-US" dirty="0"/>
              <a:t>3种组块方法</a:t>
            </a:r>
            <a:endParaRPr lang="zh-CN" altLang="en-US" dirty="0"/>
          </a:p>
          <a:p>
            <a:pPr lvl="1"/>
            <a:r>
              <a:rPr lang="zh-CN" altLang="en-US" dirty="0"/>
              <a:t>固定组块：多个定长完整记录保存在一块中，存在内碎片</a:t>
            </a:r>
            <a:r>
              <a:rPr lang="zh-CN" altLang="en-US" dirty="0">
                <a:solidFill>
                  <a:srgbClr val="FF00FF"/>
                </a:solidFill>
              </a:rPr>
              <a:t>（常用）</a:t>
            </a:r>
            <a:endParaRPr lang="zh-CN" altLang="en-US" dirty="0">
              <a:solidFill>
                <a:srgbClr val="FF00FF"/>
              </a:solidFill>
            </a:endParaRPr>
          </a:p>
          <a:p>
            <a:pPr lvl="1"/>
            <a:r>
              <a:rPr lang="zh-CN" altLang="en-US" dirty="0"/>
              <a:t>可变长度跨越式组块：紧挨着存放变长记录，一个记录可跨越两个块，通过指针相连接</a:t>
            </a:r>
            <a:endParaRPr lang="zh-CN" altLang="en-US" dirty="0"/>
          </a:p>
          <a:p>
            <a:pPr lvl="1"/>
            <a:r>
              <a:rPr lang="zh-CN" altLang="en-US" dirty="0"/>
              <a:t>可变长度非跨越式组块：不允许跨越，有内碎片</a:t>
            </a: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标题 10241"/>
          <p:cNvSpPr>
            <a:spLocks noGrp="1"/>
          </p:cNvSpPr>
          <p:nvPr>
            <p:ph type="title"/>
          </p:nvPr>
        </p:nvSpPr>
        <p:spPr/>
        <p:txBody>
          <a:bodyPr anchor="ctr"/>
          <a:p>
            <a:pPr>
              <a:buNone/>
            </a:pPr>
            <a:r>
              <a:rPr lang="zh-CN" altLang="en-US" dirty="0"/>
              <a:t>12.1 概述</a:t>
            </a:r>
            <a:br>
              <a:rPr lang="zh-CN" altLang="en-US" dirty="0"/>
            </a:br>
            <a:r>
              <a:rPr lang="zh-CN" altLang="en-US" dirty="0"/>
              <a:t>     </a:t>
            </a:r>
            <a:r>
              <a:rPr lang="zh-CN" altLang="en-US" sz="3600" dirty="0"/>
              <a:t>12.1.1 文件和文件系统</a:t>
            </a:r>
            <a:endParaRPr lang="zh-CN" altLang="en-US" sz="3600" dirty="0"/>
          </a:p>
        </p:txBody>
      </p:sp>
      <p:sp>
        <p:nvSpPr>
          <p:cNvPr id="10243" name="文本框 10242"/>
          <p:cNvSpPr txBox="1"/>
          <p:nvPr/>
        </p:nvSpPr>
        <p:spPr>
          <a:xfrm>
            <a:off x="323850" y="1773238"/>
            <a:ext cx="8024813" cy="2985770"/>
          </a:xfrm>
          <a:prstGeom prst="rect">
            <a:avLst/>
          </a:prstGeom>
          <a:noFill/>
          <a:ln w="9525">
            <a:noFill/>
          </a:ln>
        </p:spPr>
        <p:txBody>
          <a:bodyPr vert="horz" wrap="square" lIns="0" tIns="0" rIns="0" bIns="0" anchor="t">
            <a:spAutoFit/>
          </a:bodyPr>
          <a:p>
            <a:pPr lvl="0" eaLnBrk="0" hangingPunct="0">
              <a:lnSpc>
                <a:spcPct val="120000"/>
              </a:lnSpc>
              <a:spcBef>
                <a:spcPct val="50000"/>
              </a:spcBef>
            </a:pPr>
            <a:r>
              <a:rPr lang="zh-CN" altLang="en-US" sz="2800" b="1" dirty="0">
                <a:solidFill>
                  <a:srgbClr val="FF6600"/>
                </a:solidFill>
                <a:latin typeface="黑体" panose="02010609060101010101" pitchFamily="1" charset="-122"/>
                <a:ea typeface="黑体" panose="02010609060101010101" pitchFamily="1" charset="-122"/>
              </a:rPr>
              <a:t>◆</a:t>
            </a:r>
            <a:r>
              <a:rPr lang="zh-CN" altLang="en-US" sz="2800" b="1" dirty="0">
                <a:solidFill>
                  <a:srgbClr val="FF00FF"/>
                </a:solidFill>
                <a:latin typeface="黑体" panose="02010609060101010101" pitchFamily="1" charset="-122"/>
                <a:ea typeface="黑体" panose="02010609060101010101" pitchFamily="1" charset="-122"/>
              </a:rPr>
              <a:t>文件系统</a:t>
            </a:r>
            <a:r>
              <a:rPr lang="zh-CN" altLang="en-US" sz="2800" b="1" dirty="0">
                <a:latin typeface="黑体" panose="02010609060101010101" pitchFamily="1" charset="-122"/>
                <a:ea typeface="黑体" panose="02010609060101010101" pitchFamily="1" charset="-122"/>
              </a:rPr>
              <a:t>通过将它所管理的程序和数据组织成一系</a:t>
            </a:r>
            <a:r>
              <a:rPr lang="zh-CN" altLang="en-US" sz="2800" b="1" dirty="0">
                <a:latin typeface="黑体" panose="02010609060101010101" pitchFamily="1" charset="-122"/>
                <a:ea typeface="黑体" panose="02010609060101010101" pitchFamily="1" charset="-122"/>
                <a:sym typeface="Arial" panose="020B0604020202020204" pitchFamily="34" charset="0"/>
              </a:rPr>
              <a:t>列</a:t>
            </a:r>
            <a:r>
              <a:rPr lang="zh-CN" altLang="en-US" sz="2800" b="1" dirty="0">
                <a:solidFill>
                  <a:srgbClr val="FF00FF"/>
                </a:solidFill>
                <a:latin typeface="黑体" panose="02010609060101010101" pitchFamily="1" charset="-122"/>
                <a:ea typeface="黑体" panose="02010609060101010101" pitchFamily="1" charset="-122"/>
                <a:sym typeface="Arial" panose="020B0604020202020204" pitchFamily="34" charset="0"/>
              </a:rPr>
              <a:t>文件</a:t>
            </a:r>
            <a:r>
              <a:rPr lang="zh-CN" altLang="en-US" sz="2800" b="1" dirty="0">
                <a:latin typeface="黑体" panose="02010609060101010101" pitchFamily="1" charset="-122"/>
                <a:ea typeface="黑体" panose="02010609060101010101" pitchFamily="1" charset="-122"/>
                <a:sym typeface="Arial" panose="020B0604020202020204" pitchFamily="34" charset="0"/>
              </a:rPr>
              <a:t>来进行管理。</a:t>
            </a:r>
            <a:endParaRPr lang="zh-CN" altLang="en-US" sz="2800" b="1" dirty="0">
              <a:latin typeface="黑体" panose="02010609060101010101" pitchFamily="1" charset="-122"/>
              <a:ea typeface="黑体" panose="02010609060101010101" pitchFamily="1" charset="-122"/>
              <a:sym typeface="Arial" panose="020B0604020202020204" pitchFamily="34" charset="0"/>
            </a:endParaRPr>
          </a:p>
          <a:p>
            <a:pPr lvl="0" eaLnBrk="0" hangingPunct="0">
              <a:lnSpc>
                <a:spcPct val="120000"/>
              </a:lnSpc>
              <a:spcBef>
                <a:spcPct val="50000"/>
              </a:spcBef>
            </a:pPr>
            <a:endParaRPr lang="zh-CN" altLang="en-US" sz="2800" b="1" dirty="0">
              <a:latin typeface="黑体" panose="02010609060101010101" pitchFamily="1" charset="-122"/>
              <a:ea typeface="黑体" panose="02010609060101010101" pitchFamily="1" charset="-122"/>
              <a:sym typeface="Arial" panose="020B0604020202020204" pitchFamily="34" charset="0"/>
            </a:endParaRPr>
          </a:p>
          <a:p>
            <a:pPr lvl="0" eaLnBrk="0" hangingPunct="0">
              <a:lnSpc>
                <a:spcPct val="120000"/>
              </a:lnSpc>
              <a:spcBef>
                <a:spcPct val="50000"/>
              </a:spcBef>
            </a:pPr>
            <a:r>
              <a:rPr lang="zh-CN" altLang="en-US" sz="2800" b="1" i="1" dirty="0">
                <a:solidFill>
                  <a:srgbClr val="FF0000"/>
                </a:solidFill>
                <a:latin typeface="黑体" panose="02010609060101010101" pitchFamily="1" charset="-122"/>
                <a:ea typeface="黑体" panose="02010609060101010101" pitchFamily="1" charset="-122"/>
                <a:sym typeface="Arial" panose="020B0604020202020204" pitchFamily="34" charset="0"/>
              </a:rPr>
              <a:t>（文件是由创建者所定义的、具有文件名的一组相关元素的集合。）</a:t>
            </a:r>
            <a:endParaRPr lang="zh-CN" altLang="en-US" sz="2800" b="1" i="1" dirty="0">
              <a:solidFill>
                <a:srgbClr val="FF0000"/>
              </a:solidFill>
              <a:latin typeface="黑体" panose="02010609060101010101" pitchFamily="1" charset="-122"/>
              <a:ea typeface="黑体" panose="02010609060101010101" pitchFamily="1" charset="-122"/>
              <a:sym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243">
                                            <p:txEl>
                                              <p:charRg st="0" end="33"/>
                                            </p:txEl>
                                          </p:spTgt>
                                        </p:tgtEl>
                                        <p:attrNameLst>
                                          <p:attrName>style.visibility</p:attrName>
                                        </p:attrNameLst>
                                      </p:cBhvr>
                                      <p:to>
                                        <p:strVal val="visible"/>
                                      </p:to>
                                    </p:set>
                                    <p:animEffect transition="in" filter="wipe(left)">
                                      <p:cBhvr>
                                        <p:cTn id="7" dur="500"/>
                                        <p:tgtEl>
                                          <p:spTgt spid="10243">
                                            <p:txEl>
                                              <p:charRg st="0" end="3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0243">
                                            <p:txEl>
                                              <p:charRg st="105" end="136"/>
                                            </p:txEl>
                                          </p:spTgt>
                                        </p:tgtEl>
                                        <p:attrNameLst>
                                          <p:attrName>style.visibility</p:attrName>
                                        </p:attrNameLst>
                                      </p:cBhvr>
                                      <p:to>
                                        <p:strVal val="visible"/>
                                      </p:to>
                                    </p:set>
                                    <p:animEffect transition="in" filter="wipe(left)">
                                      <p:cBhvr>
                                        <p:cTn id="12" dur="500"/>
                                        <p:tgtEl>
                                          <p:spTgt spid="10243">
                                            <p:txEl>
                                              <p:charRg st="105" end="13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标题 53249"/>
          <p:cNvSpPr>
            <a:spLocks noGrp="1"/>
          </p:cNvSpPr>
          <p:nvPr>
            <p:ph type="title"/>
          </p:nvPr>
        </p:nvSpPr>
        <p:spPr>
          <a:xfrm>
            <a:off x="457200" y="274638"/>
            <a:ext cx="8229600" cy="490537"/>
          </a:xfrm>
        </p:spPr>
        <p:txBody>
          <a:bodyPr anchor="ctr"/>
          <a:p>
            <a:r>
              <a:rPr lang="zh-CN" altLang="en-US" dirty="0"/>
              <a:t>记录组块的方法</a:t>
            </a:r>
            <a:endParaRPr lang="zh-CN" altLang="en-US" dirty="0"/>
          </a:p>
        </p:txBody>
      </p:sp>
      <p:pic>
        <p:nvPicPr>
          <p:cNvPr id="53251" name="内容占位符 53250" descr="12.8"/>
          <p:cNvPicPr>
            <a:picLocks noChangeAspect="1"/>
          </p:cNvPicPr>
          <p:nvPr>
            <p:ph idx="1"/>
          </p:nvPr>
        </p:nvPicPr>
        <p:blipFill>
          <a:blip r:embed="rId1"/>
          <a:stretch>
            <a:fillRect/>
          </a:stretch>
        </p:blipFill>
        <p:spPr>
          <a:xfrm>
            <a:off x="684213" y="1196975"/>
            <a:ext cx="6015037" cy="5661025"/>
          </a:xfr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4" name="标题 54273"/>
          <p:cNvSpPr>
            <a:spLocks noGrp="1"/>
          </p:cNvSpPr>
          <p:nvPr>
            <p:ph type="title"/>
          </p:nvPr>
        </p:nvSpPr>
        <p:spPr/>
        <p:txBody>
          <a:bodyPr anchor="ctr"/>
          <a:p>
            <a:r>
              <a:rPr lang="zh-CN" altLang="en-US" dirty="0"/>
              <a:t>12.7 辅助存储管理</a:t>
            </a:r>
            <a:endParaRPr lang="zh-CN" altLang="en-US" dirty="0"/>
          </a:p>
        </p:txBody>
      </p:sp>
      <p:sp>
        <p:nvSpPr>
          <p:cNvPr id="54275" name="文本占位符 54274"/>
          <p:cNvSpPr>
            <a:spLocks noGrp="1"/>
          </p:cNvSpPr>
          <p:nvPr>
            <p:ph type="body" idx="1"/>
          </p:nvPr>
        </p:nvSpPr>
        <p:spPr/>
        <p:txBody>
          <a:bodyPr/>
          <a:p>
            <a:pPr>
              <a:buNone/>
            </a:pPr>
            <a:r>
              <a:rPr lang="zh-CN" altLang="en-US" dirty="0">
                <a:solidFill>
                  <a:srgbClr val="FF00FF"/>
                </a:solidFill>
              </a:rPr>
              <a:t>12.7.1 文件分配</a:t>
            </a:r>
            <a:endParaRPr lang="zh-CN" altLang="en-US" dirty="0">
              <a:solidFill>
                <a:srgbClr val="FF00FF"/>
              </a:solidFill>
            </a:endParaRPr>
          </a:p>
          <a:p>
            <a:pPr>
              <a:buFont typeface="Wingdings" panose="05000000000000000000" pitchFamily="2" charset="2"/>
              <a:buChar char="n"/>
            </a:pPr>
            <a:r>
              <a:rPr lang="zh-CN" altLang="en-US" dirty="0"/>
              <a:t>为文件分配物理块</a:t>
            </a:r>
            <a:endParaRPr lang="zh-CN" altLang="en-US" dirty="0"/>
          </a:p>
          <a:p>
            <a:pPr lvl="1">
              <a:buFont typeface="Wingdings" panose="05000000000000000000" pitchFamily="2" charset="2"/>
              <a:buChar char="v"/>
            </a:pPr>
            <a:r>
              <a:rPr lang="zh-CN" altLang="en-US" dirty="0"/>
              <a:t>创建新文件时，是否一次给他分配所需要的最大空间</a:t>
            </a:r>
            <a:endParaRPr lang="zh-CN" altLang="en-US" dirty="0"/>
          </a:p>
          <a:p>
            <a:pPr lvl="1">
              <a:buFont typeface="Wingdings" panose="05000000000000000000" pitchFamily="2" charset="2"/>
              <a:buChar char="v"/>
            </a:pPr>
            <a:r>
              <a:rPr lang="zh-CN" altLang="en-US" dirty="0"/>
              <a:t>在分配文件时，按</a:t>
            </a:r>
            <a:r>
              <a:rPr lang="zh-CN" altLang="en-US" dirty="0">
                <a:solidFill>
                  <a:srgbClr val="FF00FF"/>
                </a:solidFill>
              </a:rPr>
              <a:t>分区</a:t>
            </a:r>
            <a:r>
              <a:rPr lang="zh-CN" altLang="en-US" dirty="0"/>
              <a:t>来分配，簇的大小应该是多少</a:t>
            </a:r>
            <a:endParaRPr lang="zh-CN" altLang="en-US" dirty="0"/>
          </a:p>
          <a:p>
            <a:pPr lvl="1">
              <a:buFont typeface="Wingdings" panose="05000000000000000000" pitchFamily="2" charset="2"/>
              <a:buChar char="v"/>
            </a:pPr>
            <a:r>
              <a:rPr lang="zh-CN" altLang="en-US" dirty="0"/>
              <a:t>为了跟踪分配给文件的分区，应该使用什么数据结构</a:t>
            </a:r>
            <a:r>
              <a:rPr lang="zh-CN" altLang="en-US" dirty="0">
                <a:solidFill>
                  <a:srgbClr val="0000FF"/>
                </a:solidFill>
              </a:rPr>
              <a:t>（WINDOWS用文件分配表FAT）</a:t>
            </a:r>
            <a:endParaRPr lang="zh-CN" altLang="en-US" dirty="0">
              <a:solidFill>
                <a:srgbClr val="0000FF"/>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8" name="标题 55297"/>
          <p:cNvSpPr>
            <a:spLocks noGrp="1"/>
          </p:cNvSpPr>
          <p:nvPr>
            <p:ph type="title"/>
          </p:nvPr>
        </p:nvSpPr>
        <p:spPr/>
        <p:txBody>
          <a:bodyPr anchor="ctr"/>
          <a:p>
            <a:r>
              <a:rPr lang="zh-CN" altLang="en-US" dirty="0"/>
              <a:t>文件分配要考虑的问题</a:t>
            </a:r>
            <a:endParaRPr lang="zh-CN" altLang="en-US" dirty="0"/>
          </a:p>
        </p:txBody>
      </p:sp>
      <p:sp>
        <p:nvSpPr>
          <p:cNvPr id="55299" name="文本占位符 55298"/>
          <p:cNvSpPr>
            <a:spLocks noGrp="1"/>
          </p:cNvSpPr>
          <p:nvPr>
            <p:ph type="body" idx="1"/>
          </p:nvPr>
        </p:nvSpPr>
        <p:spPr/>
        <p:txBody>
          <a:bodyPr/>
          <a:p>
            <a:r>
              <a:rPr lang="zh-CN" altLang="en-US" dirty="0"/>
              <a:t>预分配与动态分配</a:t>
            </a:r>
            <a:endParaRPr lang="zh-CN" altLang="en-US" dirty="0"/>
          </a:p>
          <a:p>
            <a:pPr lvl="1"/>
            <a:r>
              <a:rPr lang="zh-CN" altLang="en-US" dirty="0"/>
              <a:t>创建文件时，先声明最大大小，分配（浪费）</a:t>
            </a:r>
            <a:endParaRPr lang="zh-CN" altLang="en-US" dirty="0"/>
          </a:p>
          <a:p>
            <a:pPr lvl="1"/>
            <a:r>
              <a:rPr lang="zh-CN" altLang="en-US" dirty="0"/>
              <a:t>动态分配：需要时才分配空间</a:t>
            </a:r>
            <a:endParaRPr lang="zh-CN" altLang="en-US" dirty="0"/>
          </a:p>
          <a:p>
            <a:r>
              <a:rPr lang="zh-CN" altLang="en-US" dirty="0"/>
              <a:t>分区大小</a:t>
            </a:r>
            <a:endParaRPr lang="zh-CN" altLang="en-US" dirty="0">
              <a:solidFill>
                <a:srgbClr val="FF00FF"/>
              </a:solidFill>
            </a:endParaRPr>
          </a:p>
          <a:p>
            <a:pPr lvl="1"/>
            <a:r>
              <a:rPr lang="zh-CN" altLang="en-US" dirty="0"/>
              <a:t>大分区：能容纳整个文件</a:t>
            </a:r>
            <a:endParaRPr lang="zh-CN" altLang="en-US" dirty="0"/>
          </a:p>
          <a:p>
            <a:pPr lvl="1"/>
            <a:r>
              <a:rPr lang="zh-CN" altLang="en-US" dirty="0"/>
              <a:t>小分区：一个块</a:t>
            </a:r>
            <a:endParaRPr lang="zh-CN" altLang="en-US" dirty="0"/>
          </a:p>
          <a:p>
            <a:r>
              <a:rPr lang="zh-CN" altLang="en-US" dirty="0"/>
              <a:t>请参考</a:t>
            </a:r>
            <a:r>
              <a:rPr lang="zh-CN" altLang="en-US" dirty="0">
                <a:solidFill>
                  <a:srgbClr val="FF6600"/>
                </a:solidFill>
              </a:rPr>
              <a:t>内存的分配</a:t>
            </a:r>
            <a:endParaRPr lang="zh-CN" altLang="en-US" dirty="0">
              <a:solidFill>
                <a:srgbClr val="FF6600"/>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2" name="标题 56321"/>
          <p:cNvSpPr>
            <a:spLocks noGrp="1"/>
          </p:cNvSpPr>
          <p:nvPr>
            <p:ph type="title"/>
          </p:nvPr>
        </p:nvSpPr>
        <p:spPr>
          <a:xfrm>
            <a:off x="457200" y="0"/>
            <a:ext cx="8232775" cy="676275"/>
          </a:xfrm>
        </p:spPr>
        <p:txBody>
          <a:bodyPr anchor="ctr"/>
          <a:p>
            <a:r>
              <a:rPr lang="zh-CN" altLang="en-US" dirty="0"/>
              <a:t>分配方式</a:t>
            </a:r>
            <a:endParaRPr lang="zh-CN" altLang="en-US" dirty="0"/>
          </a:p>
        </p:txBody>
      </p:sp>
      <p:sp>
        <p:nvSpPr>
          <p:cNvPr id="56323" name="文本占位符 56322"/>
          <p:cNvSpPr>
            <a:spLocks noGrp="1"/>
          </p:cNvSpPr>
          <p:nvPr>
            <p:ph type="body" idx="1"/>
          </p:nvPr>
        </p:nvSpPr>
        <p:spPr>
          <a:xfrm>
            <a:off x="244475" y="731838"/>
            <a:ext cx="8899525" cy="4956175"/>
          </a:xfrm>
        </p:spPr>
        <p:txBody>
          <a:bodyPr/>
          <a:p>
            <a:pPr>
              <a:lnSpc>
                <a:spcPct val="150000"/>
              </a:lnSpc>
            </a:pPr>
            <a:r>
              <a:rPr lang="zh-CN" altLang="en-US" dirty="0"/>
              <a:t>分配方法指的是如何为文件分配磁盘块</a:t>
            </a:r>
            <a:endParaRPr lang="zh-CN" altLang="en-US" dirty="0"/>
          </a:p>
          <a:p>
            <a:pPr>
              <a:lnSpc>
                <a:spcPct val="150000"/>
              </a:lnSpc>
            </a:pPr>
            <a:r>
              <a:rPr lang="zh-CN" altLang="en-US" dirty="0"/>
              <a:t>常用的分配方法有以下三类</a:t>
            </a:r>
            <a:endParaRPr lang="zh-CN" altLang="en-US" dirty="0"/>
          </a:p>
          <a:p>
            <a:pPr lvl="1">
              <a:lnSpc>
                <a:spcPct val="150000"/>
              </a:lnSpc>
            </a:pPr>
            <a:r>
              <a:rPr lang="zh-CN" altLang="en-US" dirty="0"/>
              <a:t>连续分配  </a:t>
            </a:r>
            <a:r>
              <a:rPr lang="zh-CN" altLang="en-US" dirty="0">
                <a:sym typeface="Arial" panose="020B0604020202020204" pitchFamily="34" charset="0"/>
              </a:rPr>
              <a:t>→ 基于扩展的连续分配</a:t>
            </a:r>
            <a:endParaRPr lang="zh-CN" altLang="en-US" dirty="0">
              <a:sym typeface="Arial" panose="020B0604020202020204" pitchFamily="34" charset="0"/>
            </a:endParaRPr>
          </a:p>
          <a:p>
            <a:pPr lvl="1">
              <a:lnSpc>
                <a:spcPct val="150000"/>
              </a:lnSpc>
            </a:pPr>
            <a:r>
              <a:rPr lang="zh-CN" altLang="en-US" dirty="0"/>
              <a:t>链接分配  </a:t>
            </a:r>
            <a:r>
              <a:rPr lang="zh-CN" altLang="en-US" dirty="0">
                <a:sym typeface="Arial" panose="020B0604020202020204" pitchFamily="34" charset="0"/>
              </a:rPr>
              <a:t>→ 文件分配表 FAT</a:t>
            </a:r>
            <a:endParaRPr lang="zh-CN" altLang="en-US" dirty="0">
              <a:sym typeface="Arial" panose="020B0604020202020204" pitchFamily="34" charset="0"/>
            </a:endParaRPr>
          </a:p>
          <a:p>
            <a:pPr lvl="1">
              <a:lnSpc>
                <a:spcPct val="150000"/>
              </a:lnSpc>
            </a:pPr>
            <a:r>
              <a:rPr lang="zh-CN" altLang="en-US" dirty="0"/>
              <a:t>索引分配  </a:t>
            </a:r>
            <a:r>
              <a:rPr lang="zh-CN" altLang="en-US" dirty="0">
                <a:sym typeface="Arial" panose="020B0604020202020204" pitchFamily="34" charset="0"/>
              </a:rPr>
              <a:t>→  链接方案，多层索引方案，组合方案</a:t>
            </a:r>
            <a:endParaRPr lang="zh-CN" altLang="en-US" dirty="0">
              <a:sym typeface="Arial" panose="020B0604020202020204" pitchFamily="34" charset="0"/>
            </a:endParaRPr>
          </a:p>
          <a:p>
            <a:endParaRPr lang="zh-CN" alt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6" name="标题 57345"/>
          <p:cNvSpPr>
            <a:spLocks noGrp="1"/>
          </p:cNvSpPr>
          <p:nvPr>
            <p:ph type="title"/>
          </p:nvPr>
        </p:nvSpPr>
        <p:spPr/>
        <p:txBody>
          <a:bodyPr anchor="ctr"/>
          <a:p>
            <a:r>
              <a:rPr lang="zh-CN" altLang="en-US" dirty="0"/>
              <a:t>连续文件分配</a:t>
            </a:r>
            <a:endParaRPr lang="zh-CN" altLang="en-US" dirty="0"/>
          </a:p>
        </p:txBody>
      </p:sp>
      <p:pic>
        <p:nvPicPr>
          <p:cNvPr id="57347" name="内容占位符 57346" descr="12.9"/>
          <p:cNvPicPr>
            <a:picLocks noChangeAspect="1"/>
          </p:cNvPicPr>
          <p:nvPr>
            <p:ph idx="1"/>
          </p:nvPr>
        </p:nvPicPr>
        <p:blipFill>
          <a:blip r:embed="rId1"/>
          <a:srcRect b="9227"/>
          <a:stretch>
            <a:fillRect/>
          </a:stretch>
        </p:blipFill>
        <p:spPr>
          <a:xfrm>
            <a:off x="323850" y="1417638"/>
            <a:ext cx="7864475" cy="4773612"/>
          </a:xfrm>
        </p:spPr>
      </p:pic>
      <p:sp>
        <p:nvSpPr>
          <p:cNvPr id="57348" name="文本框 57347"/>
          <p:cNvSpPr txBox="1"/>
          <p:nvPr/>
        </p:nvSpPr>
        <p:spPr>
          <a:xfrm>
            <a:off x="4573588" y="3932238"/>
            <a:ext cx="4570412" cy="2743200"/>
          </a:xfrm>
          <a:prstGeom prst="rect">
            <a:avLst/>
          </a:prstGeom>
          <a:solidFill>
            <a:srgbClr val="FFFFFF">
              <a:alpha val="100000"/>
            </a:srgbClr>
          </a:solidFill>
          <a:ln w="9525">
            <a:noFill/>
          </a:ln>
        </p:spPr>
        <p:txBody>
          <a:bodyPr vert="horz" wrap="square" lIns="0" tIns="0" rIns="0" bIns="0" anchor="t">
            <a:spAutoFit/>
          </a:bodyPr>
          <a:p>
            <a:pPr lvl="0" eaLnBrk="0" hangingPunct="0">
              <a:spcBef>
                <a:spcPct val="50000"/>
              </a:spcBef>
            </a:pPr>
            <a:r>
              <a:rPr lang="zh-CN" altLang="en-US" sz="2400" b="1" dirty="0">
                <a:solidFill>
                  <a:srgbClr val="FF6600"/>
                </a:solidFill>
                <a:latin typeface="Arial" panose="020B0604020202020204" pitchFamily="34" charset="0"/>
                <a:ea typeface="黑体" panose="02010609060101010101" pitchFamily="1" charset="-122"/>
              </a:rPr>
              <a:t>◆</a:t>
            </a:r>
            <a:r>
              <a:rPr lang="zh-CN" altLang="en-US" sz="2400" b="1" dirty="0">
                <a:latin typeface="Arial" panose="020B0604020202020204" pitchFamily="34" charset="0"/>
                <a:ea typeface="黑体" panose="02010609060101010101" pitchFamily="1" charset="-122"/>
              </a:rPr>
              <a:t>为每个文件分配一组相邻接的盘块</a:t>
            </a:r>
            <a:endParaRPr lang="zh-CN" altLang="en-US" sz="2400" b="1" dirty="0">
              <a:latin typeface="Arial" panose="020B0604020202020204" pitchFamily="34" charset="0"/>
              <a:ea typeface="黑体" panose="02010609060101010101" pitchFamily="1" charset="-122"/>
            </a:endParaRPr>
          </a:p>
          <a:p>
            <a:pPr lvl="0" eaLnBrk="0" hangingPunct="0">
              <a:spcBef>
                <a:spcPct val="50000"/>
              </a:spcBef>
            </a:pPr>
            <a:r>
              <a:rPr lang="zh-CN" altLang="en-US" sz="2400" b="1" dirty="0">
                <a:solidFill>
                  <a:srgbClr val="FF6600"/>
                </a:solidFill>
                <a:latin typeface="Arial" panose="020B0604020202020204" pitchFamily="34" charset="0"/>
                <a:ea typeface="黑体" panose="02010609060101010101" pitchFamily="1" charset="-122"/>
              </a:rPr>
              <a:t>(常用首次适应和最佳适应)</a:t>
            </a:r>
            <a:endParaRPr lang="zh-CN" altLang="en-US" sz="2400" b="1" dirty="0">
              <a:solidFill>
                <a:srgbClr val="FF6600"/>
              </a:solidFill>
              <a:latin typeface="Arial" panose="020B0604020202020204" pitchFamily="34" charset="0"/>
              <a:ea typeface="黑体" panose="02010609060101010101" pitchFamily="1" charset="-122"/>
            </a:endParaRPr>
          </a:p>
          <a:p>
            <a:pPr lvl="0" eaLnBrk="0" hangingPunct="0">
              <a:spcBef>
                <a:spcPct val="50000"/>
              </a:spcBef>
            </a:pPr>
            <a:r>
              <a:rPr lang="zh-CN" altLang="en-US" sz="2400" b="1" dirty="0">
                <a:solidFill>
                  <a:srgbClr val="FF6600"/>
                </a:solidFill>
                <a:latin typeface="Arial" panose="020B0604020202020204" pitchFamily="34" charset="0"/>
                <a:ea typeface="黑体" panose="02010609060101010101" pitchFamily="1" charset="-122"/>
              </a:rPr>
              <a:t>◆</a:t>
            </a:r>
            <a:r>
              <a:rPr lang="zh-CN" altLang="en-US" sz="2400" b="1" dirty="0">
                <a:latin typeface="Arial" panose="020B0604020202020204" pitchFamily="34" charset="0"/>
                <a:ea typeface="黑体" panose="02010609060101010101" pitchFamily="1" charset="-122"/>
              </a:rPr>
              <a:t>目录项记录了文件第一个记录的盘块号和文件长度</a:t>
            </a:r>
            <a:endParaRPr lang="zh-CN" altLang="en-US" sz="2400" b="1" dirty="0">
              <a:latin typeface="Arial" panose="020B0604020202020204" pitchFamily="34" charset="0"/>
              <a:ea typeface="黑体" panose="02010609060101010101" pitchFamily="1" charset="-122"/>
            </a:endParaRPr>
          </a:p>
          <a:p>
            <a:pPr lvl="0" eaLnBrk="0" hangingPunct="0">
              <a:spcBef>
                <a:spcPct val="50000"/>
              </a:spcBef>
            </a:pPr>
            <a:r>
              <a:rPr lang="zh-CN" altLang="en-US" sz="2400" b="1" dirty="0">
                <a:solidFill>
                  <a:srgbClr val="FF6600"/>
                </a:solidFill>
                <a:latin typeface="Arial" panose="020B0604020202020204" pitchFamily="34" charset="0"/>
                <a:ea typeface="黑体" panose="02010609060101010101" pitchFamily="1" charset="-122"/>
              </a:rPr>
              <a:t>◆</a:t>
            </a:r>
            <a:r>
              <a:rPr lang="zh-CN" altLang="en-US" sz="2400" b="1" dirty="0">
                <a:latin typeface="Arial" panose="020B0604020202020204" pitchFamily="34" charset="0"/>
                <a:ea typeface="黑体" panose="02010609060101010101" pitchFamily="1" charset="-122"/>
              </a:rPr>
              <a:t>外存的碎片可以采用紧凑技术</a:t>
            </a:r>
            <a:endParaRPr lang="zh-CN" altLang="en-US" sz="2400" b="1" dirty="0">
              <a:latin typeface="Arial" panose="020B0604020202020204" pitchFamily="34" charset="0"/>
              <a:ea typeface="黑体" panose="02010609060101010101" pitchFamily="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7348">
                                            <p:txEl>
                                              <p:charRg st="0" end="17"/>
                                            </p:txEl>
                                          </p:spTgt>
                                        </p:tgtEl>
                                        <p:attrNameLst>
                                          <p:attrName>style.visibility</p:attrName>
                                        </p:attrNameLst>
                                      </p:cBhvr>
                                      <p:to>
                                        <p:strVal val="visible"/>
                                      </p:to>
                                    </p:set>
                                    <p:animEffect transition="in" filter="wipe(left)">
                                      <p:cBhvr>
                                        <p:cTn id="7" dur="500"/>
                                        <p:tgtEl>
                                          <p:spTgt spid="57348">
                                            <p:txEl>
                                              <p:charRg st="0" end="17"/>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7348">
                                            <p:txEl>
                                              <p:charRg st="17" end="31"/>
                                            </p:txEl>
                                          </p:spTgt>
                                        </p:tgtEl>
                                        <p:attrNameLst>
                                          <p:attrName>style.visibility</p:attrName>
                                        </p:attrNameLst>
                                      </p:cBhvr>
                                      <p:to>
                                        <p:strVal val="visible"/>
                                      </p:to>
                                    </p:set>
                                    <p:animEffect transition="in" filter="wipe(left)">
                                      <p:cBhvr>
                                        <p:cTn id="12" dur="500"/>
                                        <p:tgtEl>
                                          <p:spTgt spid="57348">
                                            <p:txEl>
                                              <p:charRg st="17" end="3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7348">
                                            <p:txEl>
                                              <p:charRg st="31" end="55"/>
                                            </p:txEl>
                                          </p:spTgt>
                                        </p:tgtEl>
                                        <p:attrNameLst>
                                          <p:attrName>style.visibility</p:attrName>
                                        </p:attrNameLst>
                                      </p:cBhvr>
                                      <p:to>
                                        <p:strVal val="visible"/>
                                      </p:to>
                                    </p:set>
                                    <p:animEffect transition="in" filter="wipe(left)">
                                      <p:cBhvr>
                                        <p:cTn id="17" dur="500"/>
                                        <p:tgtEl>
                                          <p:spTgt spid="57348">
                                            <p:txEl>
                                              <p:charRg st="31" end="5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7348">
                                            <p:txEl>
                                              <p:charRg st="55" end="70"/>
                                            </p:txEl>
                                          </p:spTgt>
                                        </p:tgtEl>
                                        <p:attrNameLst>
                                          <p:attrName>style.visibility</p:attrName>
                                        </p:attrNameLst>
                                      </p:cBhvr>
                                      <p:to>
                                        <p:strVal val="visible"/>
                                      </p:to>
                                    </p:set>
                                    <p:animEffect transition="in" filter="wipe(left)">
                                      <p:cBhvr>
                                        <p:cTn id="22" dur="500"/>
                                        <p:tgtEl>
                                          <p:spTgt spid="57348">
                                            <p:txEl>
                                              <p:charRg st="55" end="7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70" name="标题 58369"/>
          <p:cNvSpPr>
            <a:spLocks noGrp="1"/>
          </p:cNvSpPr>
          <p:nvPr>
            <p:ph type="title"/>
          </p:nvPr>
        </p:nvSpPr>
        <p:spPr/>
        <p:txBody>
          <a:bodyPr anchor="ctr"/>
          <a:p>
            <a:r>
              <a:rPr lang="zh-CN" altLang="en-US" dirty="0"/>
              <a:t>连续文件分配（紧缩后）</a:t>
            </a:r>
            <a:endParaRPr lang="zh-CN" altLang="en-US" dirty="0"/>
          </a:p>
        </p:txBody>
      </p:sp>
      <p:pic>
        <p:nvPicPr>
          <p:cNvPr id="58371" name="内容占位符 58370" descr="12.10"/>
          <p:cNvPicPr>
            <a:picLocks noChangeAspect="1"/>
          </p:cNvPicPr>
          <p:nvPr>
            <p:ph idx="1"/>
          </p:nvPr>
        </p:nvPicPr>
        <p:blipFill>
          <a:blip r:embed="rId1"/>
          <a:stretch>
            <a:fillRect/>
          </a:stretch>
        </p:blipFill>
        <p:spPr>
          <a:xfrm>
            <a:off x="457200" y="1268413"/>
            <a:ext cx="7796213" cy="5329237"/>
          </a:xfr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4" name="标题 59393"/>
          <p:cNvSpPr>
            <a:spLocks noGrp="1"/>
          </p:cNvSpPr>
          <p:nvPr>
            <p:ph type="title"/>
          </p:nvPr>
        </p:nvSpPr>
        <p:spPr>
          <a:xfrm>
            <a:off x="457200" y="0"/>
            <a:ext cx="8232775" cy="676275"/>
          </a:xfrm>
        </p:spPr>
        <p:txBody>
          <a:bodyPr anchor="ctr"/>
          <a:p>
            <a:r>
              <a:rPr lang="zh-CN" altLang="en-US" dirty="0"/>
              <a:t>连续分配方式的优缺点</a:t>
            </a:r>
            <a:endParaRPr lang="zh-CN" altLang="en-US" dirty="0"/>
          </a:p>
        </p:txBody>
      </p:sp>
      <p:sp>
        <p:nvSpPr>
          <p:cNvPr id="59395" name="文本框 59394"/>
          <p:cNvSpPr txBox="1"/>
          <p:nvPr/>
        </p:nvSpPr>
        <p:spPr>
          <a:xfrm>
            <a:off x="612775" y="1196975"/>
            <a:ext cx="7920038" cy="4054475"/>
          </a:xfrm>
          <a:prstGeom prst="rect">
            <a:avLst/>
          </a:prstGeom>
          <a:noFill/>
          <a:ln w="9525">
            <a:noFill/>
          </a:ln>
        </p:spPr>
        <p:txBody>
          <a:bodyPr vert="horz" wrap="square" lIns="0" tIns="0" rIns="0" bIns="0" anchor="t">
            <a:spAutoFit/>
          </a:bodyPr>
          <a:p>
            <a:pPr lvl="0" eaLnBrk="0" hangingPunct="0">
              <a:spcBef>
                <a:spcPct val="50000"/>
              </a:spcBef>
            </a:pPr>
            <a:r>
              <a:rPr lang="zh-CN" altLang="en-US" sz="2800" b="1" dirty="0">
                <a:solidFill>
                  <a:srgbClr val="FF6600"/>
                </a:solidFill>
                <a:latin typeface="Arial" panose="020B0604020202020204" pitchFamily="34" charset="0"/>
                <a:ea typeface="黑体" panose="02010609060101010101" pitchFamily="1" charset="-122"/>
              </a:rPr>
              <a:t>◆</a:t>
            </a:r>
            <a:r>
              <a:rPr lang="zh-CN" altLang="en-US" sz="2800" b="1" dirty="0">
                <a:solidFill>
                  <a:srgbClr val="0000FF"/>
                </a:solidFill>
                <a:latin typeface="Arial" panose="020B0604020202020204" pitchFamily="34" charset="0"/>
                <a:ea typeface="黑体" panose="02010609060101010101" pitchFamily="1" charset="-122"/>
              </a:rPr>
              <a:t>优点：</a:t>
            </a:r>
            <a:endParaRPr lang="zh-CN" altLang="en-US" sz="2800" b="1" dirty="0">
              <a:solidFill>
                <a:srgbClr val="0000FF"/>
              </a:solidFill>
              <a:latin typeface="Arial" panose="020B0604020202020204" pitchFamily="34" charset="0"/>
              <a:ea typeface="黑体" panose="02010609060101010101" pitchFamily="1" charset="-122"/>
            </a:endParaRPr>
          </a:p>
          <a:p>
            <a:pPr lvl="0" eaLnBrk="0" hangingPunct="0">
              <a:spcBef>
                <a:spcPct val="50000"/>
              </a:spcBef>
            </a:pPr>
            <a:r>
              <a:rPr lang="zh-CN" altLang="en-US" sz="2800" b="1" dirty="0">
                <a:solidFill>
                  <a:srgbClr val="FF6600"/>
                </a:solidFill>
                <a:latin typeface="Arial" panose="020B0604020202020204" pitchFamily="34" charset="0"/>
                <a:ea typeface="黑体" panose="02010609060101010101" pitchFamily="1" charset="-122"/>
              </a:rPr>
              <a:t>    ①</a:t>
            </a:r>
            <a:r>
              <a:rPr lang="zh-CN" altLang="en-US" sz="2800" b="1" dirty="0">
                <a:latin typeface="Arial" panose="020B0604020202020204" pitchFamily="34" charset="0"/>
                <a:ea typeface="黑体" panose="02010609060101010101" pitchFamily="1" charset="-122"/>
              </a:rPr>
              <a:t>  顺序访问容易</a:t>
            </a:r>
            <a:endParaRPr lang="zh-CN" altLang="en-US" sz="2800" b="1" dirty="0">
              <a:latin typeface="Arial" panose="020B0604020202020204" pitchFamily="34" charset="0"/>
              <a:ea typeface="黑体" panose="02010609060101010101" pitchFamily="1" charset="-122"/>
            </a:endParaRPr>
          </a:p>
          <a:p>
            <a:pPr lvl="0" eaLnBrk="0" hangingPunct="0">
              <a:spcBef>
                <a:spcPct val="50000"/>
              </a:spcBef>
            </a:pPr>
            <a:r>
              <a:rPr lang="zh-CN" altLang="en-US" sz="2800" b="1" dirty="0">
                <a:solidFill>
                  <a:srgbClr val="FF6600"/>
                </a:solidFill>
                <a:latin typeface="Arial" panose="020B0604020202020204" pitchFamily="34" charset="0"/>
                <a:ea typeface="黑体" panose="02010609060101010101" pitchFamily="1" charset="-122"/>
              </a:rPr>
              <a:t>    ②</a:t>
            </a:r>
            <a:r>
              <a:rPr lang="zh-CN" altLang="en-US" sz="2800" b="1" dirty="0">
                <a:latin typeface="Arial" panose="020B0604020202020204" pitchFamily="34" charset="0"/>
                <a:ea typeface="黑体" panose="02010609060101010101" pitchFamily="1" charset="-122"/>
              </a:rPr>
              <a:t>  顺序访问速度快：文件位于同一磁道或相邻几个磁道</a:t>
            </a:r>
            <a:endParaRPr lang="zh-CN" altLang="en-US" sz="2800" b="1" dirty="0">
              <a:latin typeface="Arial" panose="020B0604020202020204" pitchFamily="34" charset="0"/>
              <a:ea typeface="黑体" panose="02010609060101010101" pitchFamily="1" charset="-122"/>
            </a:endParaRPr>
          </a:p>
          <a:p>
            <a:pPr lvl="0" eaLnBrk="0" hangingPunct="0">
              <a:spcBef>
                <a:spcPct val="50000"/>
              </a:spcBef>
            </a:pPr>
            <a:r>
              <a:rPr lang="zh-CN" altLang="en-US" sz="2800" b="1" dirty="0">
                <a:solidFill>
                  <a:srgbClr val="FF6600"/>
                </a:solidFill>
                <a:latin typeface="Arial" panose="020B0604020202020204" pitchFamily="34" charset="0"/>
                <a:ea typeface="黑体" panose="02010609060101010101" pitchFamily="1" charset="-122"/>
              </a:rPr>
              <a:t>◆</a:t>
            </a:r>
            <a:r>
              <a:rPr lang="zh-CN" altLang="en-US" sz="2800" b="1" dirty="0">
                <a:solidFill>
                  <a:srgbClr val="0000FF"/>
                </a:solidFill>
                <a:latin typeface="Arial" panose="020B0604020202020204" pitchFamily="34" charset="0"/>
                <a:ea typeface="黑体" panose="02010609060101010101" pitchFamily="1" charset="-122"/>
              </a:rPr>
              <a:t>缺点：</a:t>
            </a:r>
            <a:endParaRPr lang="zh-CN" altLang="en-US" sz="2800" b="1" dirty="0">
              <a:solidFill>
                <a:srgbClr val="0000FF"/>
              </a:solidFill>
              <a:latin typeface="Arial" panose="020B0604020202020204" pitchFamily="34" charset="0"/>
              <a:ea typeface="黑体" panose="02010609060101010101" pitchFamily="1" charset="-122"/>
            </a:endParaRPr>
          </a:p>
          <a:p>
            <a:pPr lvl="0" eaLnBrk="0" hangingPunct="0">
              <a:spcBef>
                <a:spcPct val="50000"/>
              </a:spcBef>
            </a:pPr>
            <a:r>
              <a:rPr lang="zh-CN" altLang="en-US" sz="2800" b="1" dirty="0">
                <a:latin typeface="Arial" panose="020B0604020202020204" pitchFamily="34" charset="0"/>
                <a:ea typeface="黑体" panose="02010609060101010101" pitchFamily="1" charset="-122"/>
              </a:rPr>
              <a:t>    </a:t>
            </a:r>
            <a:r>
              <a:rPr lang="zh-CN" altLang="en-US" sz="2800" b="1" dirty="0">
                <a:solidFill>
                  <a:srgbClr val="FF6600"/>
                </a:solidFill>
                <a:latin typeface="Arial" panose="020B0604020202020204" pitchFamily="34" charset="0"/>
                <a:ea typeface="黑体" panose="02010609060101010101" pitchFamily="1" charset="-122"/>
              </a:rPr>
              <a:t>①  </a:t>
            </a:r>
            <a:r>
              <a:rPr lang="zh-CN" altLang="en-US" sz="2800" b="1" dirty="0">
                <a:latin typeface="Arial" panose="020B0604020202020204" pitchFamily="34" charset="0"/>
                <a:ea typeface="黑体" panose="02010609060101010101" pitchFamily="1" charset="-122"/>
              </a:rPr>
              <a:t>要求有连续的存储空间，不便于动态增长</a:t>
            </a:r>
            <a:endParaRPr lang="zh-CN" altLang="en-US" sz="2800" b="1" dirty="0">
              <a:latin typeface="Arial" panose="020B0604020202020204" pitchFamily="34" charset="0"/>
              <a:ea typeface="黑体" panose="02010609060101010101" pitchFamily="1" charset="-122"/>
            </a:endParaRPr>
          </a:p>
          <a:p>
            <a:pPr lvl="0" eaLnBrk="0" hangingPunct="0">
              <a:spcBef>
                <a:spcPct val="50000"/>
              </a:spcBef>
            </a:pPr>
            <a:r>
              <a:rPr lang="zh-CN" altLang="en-US" sz="2800" b="1" dirty="0">
                <a:latin typeface="Arial" panose="020B0604020202020204" pitchFamily="34" charset="0"/>
                <a:ea typeface="黑体" panose="02010609060101010101" pitchFamily="1" charset="-122"/>
              </a:rPr>
              <a:t>    </a:t>
            </a:r>
            <a:r>
              <a:rPr lang="zh-CN" altLang="en-US" sz="2800" b="1" dirty="0">
                <a:solidFill>
                  <a:srgbClr val="FF6600"/>
                </a:solidFill>
                <a:latin typeface="Arial" panose="020B0604020202020204" pitchFamily="34" charset="0"/>
                <a:ea typeface="黑体" panose="02010609060101010101" pitchFamily="1" charset="-122"/>
              </a:rPr>
              <a:t>②   </a:t>
            </a:r>
            <a:r>
              <a:rPr lang="zh-CN" altLang="en-US" sz="2800" b="1" dirty="0">
                <a:latin typeface="Arial" panose="020B0604020202020204" pitchFamily="34" charset="0"/>
                <a:ea typeface="黑体" panose="02010609060101010101" pitchFamily="1" charset="-122"/>
              </a:rPr>
              <a:t>必须事先知道文件长度</a:t>
            </a:r>
            <a:endParaRPr lang="zh-CN" altLang="en-US" sz="2800" b="1" dirty="0">
              <a:latin typeface="Arial" panose="020B0604020202020204" pitchFamily="34" charset="0"/>
              <a:ea typeface="黑体" panose="02010609060101010101" pitchFamily="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9395">
                                            <p:txEl>
                                              <p:charRg st="0" end="5"/>
                                            </p:txEl>
                                          </p:spTgt>
                                        </p:tgtEl>
                                        <p:attrNameLst>
                                          <p:attrName>style.visibility</p:attrName>
                                        </p:attrNameLst>
                                      </p:cBhvr>
                                      <p:to>
                                        <p:strVal val="visible"/>
                                      </p:to>
                                    </p:set>
                                    <p:animEffect transition="in" filter="wipe(left)">
                                      <p:cBhvr>
                                        <p:cTn id="7" dur="500"/>
                                        <p:tgtEl>
                                          <p:spTgt spid="59395">
                                            <p:txEl>
                                              <p:charRg st="0" end="5"/>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59395">
                                            <p:txEl>
                                              <p:charRg st="5" end="19"/>
                                            </p:txEl>
                                          </p:spTgt>
                                        </p:tgtEl>
                                        <p:attrNameLst>
                                          <p:attrName>style.visibility</p:attrName>
                                        </p:attrNameLst>
                                      </p:cBhvr>
                                      <p:to>
                                        <p:strVal val="visible"/>
                                      </p:to>
                                    </p:set>
                                    <p:animEffect transition="in" filter="wipe(left)">
                                      <p:cBhvr>
                                        <p:cTn id="10" dur="500"/>
                                        <p:tgtEl>
                                          <p:spTgt spid="59395">
                                            <p:txEl>
                                              <p:charRg st="5" end="19"/>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59395">
                                            <p:txEl>
                                              <p:charRg st="19" end="50"/>
                                            </p:txEl>
                                          </p:spTgt>
                                        </p:tgtEl>
                                        <p:attrNameLst>
                                          <p:attrName>style.visibility</p:attrName>
                                        </p:attrNameLst>
                                      </p:cBhvr>
                                      <p:to>
                                        <p:strVal val="visible"/>
                                      </p:to>
                                    </p:set>
                                    <p:animEffect transition="in" filter="wipe(left)">
                                      <p:cBhvr>
                                        <p:cTn id="13" dur="500"/>
                                        <p:tgtEl>
                                          <p:spTgt spid="59395">
                                            <p:txEl>
                                              <p:charRg st="19" end="5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59395">
                                            <p:txEl>
                                              <p:charRg st="50" end="55"/>
                                            </p:txEl>
                                          </p:spTgt>
                                        </p:tgtEl>
                                        <p:attrNameLst>
                                          <p:attrName>style.visibility</p:attrName>
                                        </p:attrNameLst>
                                      </p:cBhvr>
                                      <p:to>
                                        <p:strVal val="visible"/>
                                      </p:to>
                                    </p:set>
                                    <p:animEffect transition="in" filter="wipe(left)">
                                      <p:cBhvr>
                                        <p:cTn id="18" dur="500"/>
                                        <p:tgtEl>
                                          <p:spTgt spid="59395">
                                            <p:txEl>
                                              <p:charRg st="50" end="55"/>
                                            </p:txEl>
                                          </p:spTgt>
                                        </p:tgtEl>
                                      </p:cBhvr>
                                    </p:animEffect>
                                  </p:childTnLst>
                                </p:cTn>
                              </p:par>
                              <p:par>
                                <p:cTn id="19" presetID="22" presetClass="entr" presetSubtype="8" fill="hold" nodeType="withEffect">
                                  <p:stCondLst>
                                    <p:cond delay="0"/>
                                  </p:stCondLst>
                                  <p:childTnLst>
                                    <p:set>
                                      <p:cBhvr>
                                        <p:cTn id="20" dur="1" fill="hold">
                                          <p:stCondLst>
                                            <p:cond delay="0"/>
                                          </p:stCondLst>
                                        </p:cTn>
                                        <p:tgtEl>
                                          <p:spTgt spid="59395">
                                            <p:txEl>
                                              <p:charRg st="55" end="81"/>
                                            </p:txEl>
                                          </p:spTgt>
                                        </p:tgtEl>
                                        <p:attrNameLst>
                                          <p:attrName>style.visibility</p:attrName>
                                        </p:attrNameLst>
                                      </p:cBhvr>
                                      <p:to>
                                        <p:strVal val="visible"/>
                                      </p:to>
                                    </p:set>
                                    <p:animEffect transition="in" filter="wipe(left)">
                                      <p:cBhvr>
                                        <p:cTn id="21" dur="500"/>
                                        <p:tgtEl>
                                          <p:spTgt spid="59395">
                                            <p:txEl>
                                              <p:charRg st="55" end="81"/>
                                            </p:txEl>
                                          </p:spTgt>
                                        </p:tgtEl>
                                      </p:cBhvr>
                                    </p:animEffect>
                                  </p:childTnLst>
                                </p:cTn>
                              </p:par>
                              <p:par>
                                <p:cTn id="22" presetID="22" presetClass="entr" presetSubtype="8" fill="hold" nodeType="withEffect">
                                  <p:stCondLst>
                                    <p:cond delay="0"/>
                                  </p:stCondLst>
                                  <p:childTnLst>
                                    <p:set>
                                      <p:cBhvr>
                                        <p:cTn id="23" dur="1" fill="hold">
                                          <p:stCondLst>
                                            <p:cond delay="0"/>
                                          </p:stCondLst>
                                        </p:cTn>
                                        <p:tgtEl>
                                          <p:spTgt spid="59395">
                                            <p:txEl>
                                              <p:charRg st="81" end="100"/>
                                            </p:txEl>
                                          </p:spTgt>
                                        </p:tgtEl>
                                        <p:attrNameLst>
                                          <p:attrName>style.visibility</p:attrName>
                                        </p:attrNameLst>
                                      </p:cBhvr>
                                      <p:to>
                                        <p:strVal val="visible"/>
                                      </p:to>
                                    </p:set>
                                    <p:animEffect transition="in" filter="wipe(left)">
                                      <p:cBhvr>
                                        <p:cTn id="24" dur="500"/>
                                        <p:tgtEl>
                                          <p:spTgt spid="59395">
                                            <p:txEl>
                                              <p:charRg st="81" end="10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8" name="标题 60417"/>
          <p:cNvSpPr>
            <a:spLocks noGrp="1"/>
          </p:cNvSpPr>
          <p:nvPr>
            <p:ph type="title"/>
          </p:nvPr>
        </p:nvSpPr>
        <p:spPr>
          <a:xfrm>
            <a:off x="457200" y="0"/>
            <a:ext cx="8232775" cy="676275"/>
          </a:xfrm>
        </p:spPr>
        <p:txBody>
          <a:bodyPr anchor="ctr"/>
          <a:p>
            <a:r>
              <a:rPr lang="zh-CN" altLang="en-US" dirty="0"/>
              <a:t>基于扩展的连续分配方式</a:t>
            </a:r>
            <a:endParaRPr lang="zh-CN" altLang="en-US" dirty="0"/>
          </a:p>
        </p:txBody>
      </p:sp>
      <p:sp>
        <p:nvSpPr>
          <p:cNvPr id="60419" name="文本占位符 60418"/>
          <p:cNvSpPr>
            <a:spLocks noGrp="1"/>
          </p:cNvSpPr>
          <p:nvPr>
            <p:ph type="body" idx="1"/>
          </p:nvPr>
        </p:nvSpPr>
        <p:spPr>
          <a:xfrm>
            <a:off x="457200" y="730250"/>
            <a:ext cx="8229600" cy="4956175"/>
          </a:xfrm>
        </p:spPr>
        <p:txBody>
          <a:bodyPr/>
          <a:p>
            <a:pPr>
              <a:lnSpc>
                <a:spcPct val="150000"/>
              </a:lnSpc>
            </a:pPr>
            <a:r>
              <a:rPr lang="zh-CN" altLang="en-US"/>
              <a:t>许多新的文件系统采用一种修正的连续分配方法</a:t>
            </a:r>
            <a:endParaRPr lang="zh-CN" altLang="en-US"/>
          </a:p>
          <a:p>
            <a:pPr>
              <a:lnSpc>
                <a:spcPct val="150000"/>
              </a:lnSpc>
            </a:pPr>
            <a:r>
              <a:rPr lang="zh-CN" altLang="en-US"/>
              <a:t>该方法开始分配一块连续空间，当空间不够时，另一块被称为扩展的连续空间会添加到原来的分配中。</a:t>
            </a:r>
            <a:endParaRPr lang="zh-CN" altLang="en-US"/>
          </a:p>
          <a:p>
            <a:pPr>
              <a:lnSpc>
                <a:spcPct val="150000"/>
              </a:lnSpc>
            </a:pPr>
            <a:r>
              <a:rPr lang="zh-CN" altLang="en-US"/>
              <a:t>文件块的位置就成为开始地址、块数、加上一个指向下一扩展的指针。</a:t>
            </a:r>
            <a:endParaRPr lang="zh-CN" alt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2" name="标题 61441"/>
          <p:cNvSpPr>
            <a:spLocks noGrp="1"/>
          </p:cNvSpPr>
          <p:nvPr>
            <p:ph type="title"/>
          </p:nvPr>
        </p:nvSpPr>
        <p:spPr>
          <a:xfrm>
            <a:off x="457200" y="209550"/>
            <a:ext cx="8229600" cy="417513"/>
          </a:xfrm>
        </p:spPr>
        <p:txBody>
          <a:bodyPr anchor="ctr"/>
          <a:p>
            <a:r>
              <a:rPr lang="zh-CN" altLang="en-US" dirty="0"/>
              <a:t>链接分配</a:t>
            </a:r>
            <a:endParaRPr lang="zh-CN" altLang="en-US" dirty="0"/>
          </a:p>
        </p:txBody>
      </p:sp>
      <p:pic>
        <p:nvPicPr>
          <p:cNvPr id="61443" name="内容占位符 61442" descr="12.11"/>
          <p:cNvPicPr>
            <a:picLocks noChangeAspect="1"/>
          </p:cNvPicPr>
          <p:nvPr>
            <p:ph idx="1"/>
          </p:nvPr>
        </p:nvPicPr>
        <p:blipFill>
          <a:blip r:embed="rId1"/>
          <a:srcRect b="10463"/>
          <a:stretch>
            <a:fillRect/>
          </a:stretch>
        </p:blipFill>
        <p:spPr>
          <a:xfrm>
            <a:off x="900113" y="2238375"/>
            <a:ext cx="7416800" cy="4619625"/>
          </a:xfrm>
        </p:spPr>
      </p:pic>
      <p:sp>
        <p:nvSpPr>
          <p:cNvPr id="61444" name="文本框 61443"/>
          <p:cNvSpPr txBox="1"/>
          <p:nvPr/>
        </p:nvSpPr>
        <p:spPr>
          <a:xfrm>
            <a:off x="4787900" y="4149725"/>
            <a:ext cx="4032250" cy="1096963"/>
          </a:xfrm>
          <a:prstGeom prst="rect">
            <a:avLst/>
          </a:prstGeom>
          <a:solidFill>
            <a:schemeClr val="bg1">
              <a:alpha val="100000"/>
            </a:schemeClr>
          </a:solidFill>
          <a:ln w="9525">
            <a:noFill/>
          </a:ln>
        </p:spPr>
        <p:txBody>
          <a:bodyPr vert="horz" wrap="square" lIns="0" tIns="0" rIns="0" bIns="0" anchor="t">
            <a:spAutoFit/>
          </a:bodyPr>
          <a:p>
            <a:pPr lvl="0" eaLnBrk="0" hangingPunct="0">
              <a:spcBef>
                <a:spcPct val="50000"/>
              </a:spcBef>
            </a:pPr>
            <a:r>
              <a:rPr lang="en-US" altLang="zh-CN" sz="2400" b="1">
                <a:solidFill>
                  <a:srgbClr val="FF6600"/>
                </a:solidFill>
                <a:latin typeface="Arial" panose="020B0604020202020204" pitchFamily="34" charset="0"/>
                <a:ea typeface="黑体" panose="02010609060101010101" pitchFamily="1" charset="-122"/>
              </a:rPr>
              <a:t>◆</a:t>
            </a:r>
            <a:r>
              <a:rPr lang="zh-CN" altLang="en-US" sz="2400" b="1">
                <a:latin typeface="Arial" panose="020B0604020202020204" pitchFamily="34" charset="0"/>
                <a:ea typeface="黑体" panose="02010609060101010101" pitchFamily="1" charset="-122"/>
              </a:rPr>
              <a:t>目录中含有指向链接文件指向第一个盘块和最后一个盘块的指针</a:t>
            </a:r>
            <a:endParaRPr lang="zh-CN" altLang="en-US" sz="2400" b="1">
              <a:latin typeface="Arial" panose="020B0604020202020204" pitchFamily="34" charset="0"/>
              <a:ea typeface="黑体" panose="02010609060101010101" pitchFamily="1" charset="-122"/>
            </a:endParaRPr>
          </a:p>
        </p:txBody>
      </p:sp>
      <p:sp>
        <p:nvSpPr>
          <p:cNvPr id="61445" name="文本框 61444"/>
          <p:cNvSpPr txBox="1"/>
          <p:nvPr/>
        </p:nvSpPr>
        <p:spPr>
          <a:xfrm>
            <a:off x="4787900" y="5394325"/>
            <a:ext cx="4033838" cy="1098550"/>
          </a:xfrm>
          <a:prstGeom prst="rect">
            <a:avLst/>
          </a:prstGeom>
          <a:solidFill>
            <a:srgbClr val="FFFFFF">
              <a:alpha val="100000"/>
            </a:srgbClr>
          </a:solidFill>
          <a:ln w="9525">
            <a:noFill/>
          </a:ln>
        </p:spPr>
        <p:txBody>
          <a:bodyPr vert="horz" wrap="square" lIns="0" tIns="0" rIns="0" bIns="0" anchor="t">
            <a:spAutoFit/>
          </a:bodyPr>
          <a:p>
            <a:pPr lvl="0" eaLnBrk="0" hangingPunct="0">
              <a:spcBef>
                <a:spcPct val="50000"/>
              </a:spcBef>
            </a:pPr>
            <a:r>
              <a:rPr lang="zh-CN" altLang="en-US" sz="2400" b="1" dirty="0">
                <a:solidFill>
                  <a:srgbClr val="FF6600"/>
                </a:solidFill>
                <a:latin typeface="Arial" panose="020B0604020202020204" pitchFamily="34" charset="0"/>
                <a:ea typeface="黑体" panose="02010609060101010101" pitchFamily="1" charset="-122"/>
              </a:rPr>
              <a:t>◆</a:t>
            </a:r>
            <a:r>
              <a:rPr lang="zh-CN" altLang="en-US" sz="2400" b="1" dirty="0">
                <a:solidFill>
                  <a:srgbClr val="FF0066"/>
                </a:solidFill>
                <a:latin typeface="Arial" panose="020B0604020202020204" pitchFamily="34" charset="0"/>
                <a:ea typeface="黑体" panose="02010609060101010101" pitchFamily="1" charset="-122"/>
              </a:rPr>
              <a:t>问题：</a:t>
            </a:r>
            <a:r>
              <a:rPr lang="zh-CN" altLang="en-US" sz="2400" b="1" dirty="0">
                <a:latin typeface="Arial" panose="020B0604020202020204" pitchFamily="34" charset="0"/>
                <a:ea typeface="黑体" panose="02010609060101010101" pitchFamily="1" charset="-122"/>
              </a:rPr>
              <a:t>不适宜随机访问，块内增加了指针(可改进：</a:t>
            </a:r>
            <a:r>
              <a:rPr lang="zh-CN" altLang="en-US" sz="2400" b="1" dirty="0">
                <a:solidFill>
                  <a:srgbClr val="FF0066"/>
                </a:solidFill>
                <a:latin typeface="Arial" panose="020B0604020202020204" pitchFamily="34" charset="0"/>
                <a:ea typeface="黑体" panose="02010609060101010101" pitchFamily="1" charset="-122"/>
              </a:rPr>
              <a:t>按簇分配</a:t>
            </a:r>
            <a:r>
              <a:rPr lang="zh-CN" altLang="en-US" sz="2400" b="1" dirty="0">
                <a:latin typeface="Arial" panose="020B0604020202020204" pitchFamily="34" charset="0"/>
                <a:ea typeface="黑体" panose="02010609060101010101" pitchFamily="1" charset="-122"/>
              </a:rPr>
              <a:t>，又增加了内碎片)</a:t>
            </a:r>
            <a:endParaRPr lang="zh-CN" altLang="en-US" sz="2400" b="1" dirty="0">
              <a:latin typeface="Arial" panose="020B0604020202020204" pitchFamily="34" charset="0"/>
              <a:ea typeface="黑体" panose="02010609060101010101" pitchFamily="1" charset="-122"/>
            </a:endParaRPr>
          </a:p>
        </p:txBody>
      </p:sp>
      <p:sp>
        <p:nvSpPr>
          <p:cNvPr id="61446" name="文本框 61445"/>
          <p:cNvSpPr txBox="1"/>
          <p:nvPr/>
        </p:nvSpPr>
        <p:spPr>
          <a:xfrm>
            <a:off x="395288" y="769938"/>
            <a:ext cx="8569325" cy="854075"/>
          </a:xfrm>
          <a:prstGeom prst="rect">
            <a:avLst/>
          </a:prstGeom>
          <a:noFill/>
          <a:ln w="9525">
            <a:noFill/>
          </a:ln>
        </p:spPr>
        <p:txBody>
          <a:bodyPr vert="horz" wrap="square" lIns="0" tIns="0" rIns="0" bIns="0" anchor="t">
            <a:spAutoFit/>
          </a:bodyPr>
          <a:p>
            <a:pPr lvl="0" eaLnBrk="0" hangingPunct="0">
              <a:spcBef>
                <a:spcPct val="50000"/>
              </a:spcBef>
            </a:pPr>
            <a:r>
              <a:rPr lang="en-US" altLang="zh-CN" sz="2800" b="1">
                <a:solidFill>
                  <a:srgbClr val="FF6600"/>
                </a:solidFill>
                <a:latin typeface="Arial" panose="020B0604020202020204" pitchFamily="34" charset="0"/>
                <a:ea typeface="黑体" panose="02010609060101010101" pitchFamily="1" charset="-122"/>
              </a:rPr>
              <a:t>◆</a:t>
            </a:r>
            <a:r>
              <a:rPr lang="zh-CN" altLang="en-US" sz="2800" b="1">
                <a:latin typeface="Arial" panose="020B0604020202020204" pitchFamily="34" charset="0"/>
                <a:ea typeface="黑体" panose="02010609060101010101" pitchFamily="1" charset="-122"/>
              </a:rPr>
              <a:t>一个文件的信息存放在若干</a:t>
            </a:r>
            <a:r>
              <a:rPr lang="zh-CN" altLang="en-US" sz="2800" b="1">
                <a:solidFill>
                  <a:srgbClr val="FF0066"/>
                </a:solidFill>
                <a:latin typeface="Arial" panose="020B0604020202020204" pitchFamily="34" charset="0"/>
                <a:ea typeface="黑体" panose="02010609060101010101" pitchFamily="1" charset="-122"/>
              </a:rPr>
              <a:t>不连续</a:t>
            </a:r>
            <a:r>
              <a:rPr lang="zh-CN" altLang="en-US" sz="2800" b="1">
                <a:latin typeface="Arial" panose="020B0604020202020204" pitchFamily="34" charset="0"/>
                <a:ea typeface="黑体" panose="02010609060101010101" pitchFamily="1" charset="-122"/>
              </a:rPr>
              <a:t>的物理块中，各块之间通过指针连接，前一个物理块指向下一个物理块</a:t>
            </a:r>
            <a:endParaRPr lang="zh-CN" altLang="en-US" sz="2800" b="1">
              <a:solidFill>
                <a:srgbClr val="0000FF"/>
              </a:solidFill>
              <a:latin typeface="Arial" panose="020B0604020202020204" pitchFamily="34" charset="0"/>
              <a:ea typeface="黑体" panose="02010609060101010101" pitchFamily="1" charset="-122"/>
            </a:endParaRPr>
          </a:p>
        </p:txBody>
      </p:sp>
      <p:sp>
        <p:nvSpPr>
          <p:cNvPr id="61447" name="文本框 61446"/>
          <p:cNvSpPr txBox="1"/>
          <p:nvPr/>
        </p:nvSpPr>
        <p:spPr>
          <a:xfrm>
            <a:off x="457200" y="1706563"/>
            <a:ext cx="8077200" cy="427037"/>
          </a:xfrm>
          <a:prstGeom prst="rect">
            <a:avLst/>
          </a:prstGeom>
          <a:noFill/>
          <a:ln w="9525">
            <a:noFill/>
          </a:ln>
        </p:spPr>
        <p:txBody>
          <a:bodyPr vert="horz" wrap="square" lIns="0" tIns="0" rIns="0" bIns="0" anchor="t">
            <a:spAutoFit/>
          </a:bodyPr>
          <a:p>
            <a:pPr lvl="0" eaLnBrk="0" hangingPunct="0">
              <a:spcBef>
                <a:spcPct val="50000"/>
              </a:spcBef>
            </a:pPr>
            <a:r>
              <a:rPr lang="en-US" altLang="zh-CN" sz="2800" b="1">
                <a:solidFill>
                  <a:srgbClr val="FF6600"/>
                </a:solidFill>
                <a:latin typeface="Arial" panose="020B0604020202020204" pitchFamily="34" charset="0"/>
                <a:ea typeface="黑体" panose="02010609060101010101" pitchFamily="1" charset="-122"/>
              </a:rPr>
              <a:t>◆</a:t>
            </a:r>
            <a:r>
              <a:rPr lang="zh-CN" altLang="en-US" sz="2800" b="1">
                <a:latin typeface="Arial" panose="020B0604020202020204" pitchFamily="34" charset="0"/>
                <a:ea typeface="黑体" panose="02010609060101010101" pitchFamily="1" charset="-122"/>
              </a:rPr>
              <a:t>每个盘块中都含有指向下一个盘块的指针</a:t>
            </a:r>
            <a:endParaRPr lang="zh-CN" altLang="en-US" sz="2800" b="1">
              <a:latin typeface="Arial" panose="020B0604020202020204" pitchFamily="34" charset="0"/>
              <a:ea typeface="黑体" panose="02010609060101010101" pitchFamily="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1444">
                                            <p:txEl>
                                              <p:charRg st="0" end="30"/>
                                            </p:txEl>
                                          </p:spTgt>
                                        </p:tgtEl>
                                        <p:attrNameLst>
                                          <p:attrName>style.visibility</p:attrName>
                                        </p:attrNameLst>
                                      </p:cBhvr>
                                      <p:to>
                                        <p:strVal val="visible"/>
                                      </p:to>
                                    </p:set>
                                    <p:animEffect transition="in" filter="wipe(left)">
                                      <p:cBhvr>
                                        <p:cTn id="7" dur="500"/>
                                        <p:tgtEl>
                                          <p:spTgt spid="61444">
                                            <p:txEl>
                                              <p:charRg st="0" end="3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1445">
                                            <p:txEl>
                                              <p:charRg st="0" end="38"/>
                                            </p:txEl>
                                          </p:spTgt>
                                        </p:tgtEl>
                                        <p:attrNameLst>
                                          <p:attrName>style.visibility</p:attrName>
                                        </p:attrNameLst>
                                      </p:cBhvr>
                                      <p:to>
                                        <p:strVal val="visible"/>
                                      </p:to>
                                    </p:set>
                                    <p:animEffect transition="in" filter="wipe(left)">
                                      <p:cBhvr>
                                        <p:cTn id="12" dur="500"/>
                                        <p:tgtEl>
                                          <p:spTgt spid="61445">
                                            <p:txEl>
                                              <p:charRg st="0" end="38"/>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1446">
                                            <p:txEl>
                                              <p:charRg st="0" end="48"/>
                                            </p:txEl>
                                          </p:spTgt>
                                        </p:tgtEl>
                                        <p:attrNameLst>
                                          <p:attrName>style.visibility</p:attrName>
                                        </p:attrNameLst>
                                      </p:cBhvr>
                                      <p:to>
                                        <p:strVal val="visible"/>
                                      </p:to>
                                    </p:set>
                                    <p:animEffect transition="in" filter="wipe(left)">
                                      <p:cBhvr>
                                        <p:cTn id="17" dur="500"/>
                                        <p:tgtEl>
                                          <p:spTgt spid="61446">
                                            <p:txEl>
                                              <p:charRg st="0" end="4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1447">
                                            <p:txEl>
                                              <p:charRg st="0" end="20"/>
                                            </p:txEl>
                                          </p:spTgt>
                                        </p:tgtEl>
                                        <p:attrNameLst>
                                          <p:attrName>style.visibility</p:attrName>
                                        </p:attrNameLst>
                                      </p:cBhvr>
                                      <p:to>
                                        <p:strVal val="visible"/>
                                      </p:to>
                                    </p:set>
                                    <p:animEffect transition="in" filter="wipe(left)">
                                      <p:cBhvr>
                                        <p:cTn id="22" dur="500"/>
                                        <p:tgtEl>
                                          <p:spTgt spid="61447">
                                            <p:txEl>
                                              <p:charRg st="0" end="2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6" name="标题 62465"/>
          <p:cNvSpPr>
            <a:spLocks noGrp="1"/>
          </p:cNvSpPr>
          <p:nvPr>
            <p:ph type="title"/>
          </p:nvPr>
        </p:nvSpPr>
        <p:spPr/>
        <p:txBody>
          <a:bodyPr anchor="ctr"/>
          <a:p>
            <a:r>
              <a:rPr lang="zh-CN" altLang="en-US" dirty="0"/>
              <a:t>链接分配（合并后）</a:t>
            </a:r>
            <a:endParaRPr lang="zh-CN" altLang="en-US" dirty="0"/>
          </a:p>
        </p:txBody>
      </p:sp>
      <p:pic>
        <p:nvPicPr>
          <p:cNvPr id="62467" name="内容占位符 62466" descr="12.12"/>
          <p:cNvPicPr>
            <a:picLocks noChangeAspect="1"/>
          </p:cNvPicPr>
          <p:nvPr>
            <p:ph idx="1"/>
          </p:nvPr>
        </p:nvPicPr>
        <p:blipFill>
          <a:blip r:embed="rId1"/>
          <a:stretch>
            <a:fillRect/>
          </a:stretch>
        </p:blipFill>
        <p:spPr>
          <a:xfrm>
            <a:off x="457200" y="1270000"/>
            <a:ext cx="7724775" cy="5400675"/>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标题 12289"/>
          <p:cNvSpPr>
            <a:spLocks noGrp="1"/>
          </p:cNvSpPr>
          <p:nvPr>
            <p:ph type="title"/>
          </p:nvPr>
        </p:nvSpPr>
        <p:spPr>
          <a:xfrm>
            <a:off x="457200" y="0"/>
            <a:ext cx="8232775" cy="676275"/>
          </a:xfrm>
        </p:spPr>
        <p:txBody>
          <a:bodyPr anchor="ctr"/>
          <a:p>
            <a:r>
              <a:rPr lang="zh-CN" altLang="en-US" dirty="0"/>
              <a:t>文件属性</a:t>
            </a:r>
            <a:endParaRPr lang="zh-CN" altLang="en-US" dirty="0"/>
          </a:p>
        </p:txBody>
      </p:sp>
      <p:sp>
        <p:nvSpPr>
          <p:cNvPr id="12291" name="文本框 12290"/>
          <p:cNvSpPr txBox="1"/>
          <p:nvPr/>
        </p:nvSpPr>
        <p:spPr>
          <a:xfrm>
            <a:off x="457200" y="836613"/>
            <a:ext cx="7947025" cy="5676900"/>
          </a:xfrm>
          <a:prstGeom prst="rect">
            <a:avLst/>
          </a:prstGeom>
          <a:noFill/>
          <a:ln w="9525">
            <a:noFill/>
          </a:ln>
        </p:spPr>
        <p:txBody>
          <a:bodyPr vert="horz" wrap="square" lIns="0" tIns="0" rIns="0" bIns="0" anchor="t">
            <a:spAutoFit/>
          </a:bodyPr>
          <a:p>
            <a:pPr lvl="0" eaLnBrk="0" hangingPunct="0">
              <a:lnSpc>
                <a:spcPct val="90000"/>
              </a:lnSpc>
              <a:spcBef>
                <a:spcPct val="50000"/>
              </a:spcBef>
            </a:pPr>
            <a:r>
              <a:rPr lang="zh-CN" altLang="en-US" sz="2800" b="1" dirty="0">
                <a:solidFill>
                  <a:srgbClr val="FF6600"/>
                </a:solidFill>
                <a:latin typeface="黑体" panose="02010609060101010101" pitchFamily="1" charset="-122"/>
                <a:ea typeface="黑体" panose="02010609060101010101" pitchFamily="1" charset="-122"/>
                <a:sym typeface="Arial" panose="020B0604020202020204" pitchFamily="34" charset="0"/>
              </a:rPr>
              <a:t>◆</a:t>
            </a:r>
            <a:r>
              <a:rPr lang="zh-CN" altLang="en-US" sz="2800" b="1" dirty="0">
                <a:latin typeface="黑体" panose="02010609060101010101" pitchFamily="1" charset="-122"/>
                <a:ea typeface="黑体" panose="02010609060101010101" pitchFamily="1" charset="-122"/>
                <a:sym typeface="Arial" panose="020B0604020202020204" pitchFamily="34" charset="0"/>
              </a:rPr>
              <a:t>文件具有</a:t>
            </a:r>
            <a:r>
              <a:rPr lang="zh-CN" altLang="en-US" sz="2800" b="1" dirty="0">
                <a:solidFill>
                  <a:srgbClr val="FF6600"/>
                </a:solidFill>
                <a:latin typeface="黑体" panose="02010609060101010101" pitchFamily="1" charset="-122"/>
                <a:ea typeface="黑体" panose="02010609060101010101" pitchFamily="1" charset="-122"/>
                <a:sym typeface="Arial" panose="020B0604020202020204" pitchFamily="34" charset="0"/>
              </a:rPr>
              <a:t>文件名</a:t>
            </a:r>
            <a:r>
              <a:rPr lang="zh-CN" altLang="en-US" sz="2800" b="1" dirty="0">
                <a:latin typeface="黑体" panose="02010609060101010101" pitchFamily="1" charset="-122"/>
                <a:ea typeface="黑体" panose="02010609060101010101" pitchFamily="1" charset="-122"/>
                <a:sym typeface="Arial" panose="020B0604020202020204" pitchFamily="34" charset="0"/>
              </a:rPr>
              <a:t>和</a:t>
            </a:r>
            <a:r>
              <a:rPr lang="zh-CN" altLang="en-US" sz="2800" b="1" dirty="0">
                <a:solidFill>
                  <a:srgbClr val="FF6600"/>
                </a:solidFill>
                <a:latin typeface="黑体" panose="02010609060101010101" pitchFamily="1" charset="-122"/>
                <a:ea typeface="黑体" panose="02010609060101010101" pitchFamily="1" charset="-122"/>
                <a:sym typeface="Arial" panose="020B0604020202020204" pitchFamily="34" charset="0"/>
              </a:rPr>
              <a:t>文件属性</a:t>
            </a:r>
            <a:endParaRPr lang="zh-CN" altLang="en-US" sz="2800" b="1" dirty="0">
              <a:solidFill>
                <a:srgbClr val="FF6600"/>
              </a:solidFill>
              <a:latin typeface="黑体" panose="02010609060101010101" pitchFamily="1" charset="-122"/>
              <a:ea typeface="黑体" panose="02010609060101010101" pitchFamily="1" charset="-122"/>
              <a:sym typeface="Arial" panose="020B0604020202020204" pitchFamily="34" charset="0"/>
            </a:endParaRPr>
          </a:p>
          <a:p>
            <a:pPr lvl="0" eaLnBrk="0" hangingPunct="0">
              <a:lnSpc>
                <a:spcPct val="90000"/>
              </a:lnSpc>
              <a:spcBef>
                <a:spcPct val="50000"/>
              </a:spcBef>
              <a:buFont typeface="Wingdings" panose="05000000000000000000" pitchFamily="2" charset="2"/>
              <a:buChar char="l"/>
            </a:pPr>
            <a:r>
              <a:rPr lang="zh-CN" altLang="en-US" sz="2800" b="1" dirty="0">
                <a:solidFill>
                  <a:srgbClr val="0000FF"/>
                </a:solidFill>
                <a:latin typeface="黑体" panose="02010609060101010101" pitchFamily="1" charset="-122"/>
                <a:ea typeface="黑体" panose="02010609060101010101" pitchFamily="1" charset="-122"/>
                <a:sym typeface="Arial" panose="020B0604020202020204" pitchFamily="34" charset="0"/>
              </a:rPr>
              <a:t>文件名：</a:t>
            </a:r>
            <a:r>
              <a:rPr lang="zh-CN" altLang="en-US" sz="2800" b="1" dirty="0">
                <a:latin typeface="黑体" panose="02010609060101010101" pitchFamily="1" charset="-122"/>
                <a:ea typeface="黑体" panose="02010609060101010101" pitchFamily="1" charset="-122"/>
              </a:rPr>
              <a:t>由创建者给定，它是由字母或数字组成的一个字符串，用来标识该文件</a:t>
            </a:r>
            <a:endParaRPr lang="zh-CN" altLang="en-US" sz="2800" b="1" dirty="0">
              <a:latin typeface="黑体" panose="02010609060101010101" pitchFamily="1" charset="-122"/>
              <a:ea typeface="黑体" panose="02010609060101010101" pitchFamily="1" charset="-122"/>
            </a:endParaRPr>
          </a:p>
          <a:p>
            <a:pPr lvl="1" eaLnBrk="0" hangingPunct="0">
              <a:lnSpc>
                <a:spcPct val="60000"/>
              </a:lnSpc>
              <a:spcBef>
                <a:spcPct val="50000"/>
              </a:spcBef>
              <a:buFont typeface="Wingdings" panose="05000000000000000000" pitchFamily="2" charset="2"/>
              <a:buChar char="Ø"/>
            </a:pPr>
            <a:r>
              <a:rPr lang="zh-CN" altLang="en-US" sz="2800" b="1" dirty="0">
                <a:latin typeface="黑体" panose="02010609060101010101" pitchFamily="1" charset="-122"/>
                <a:ea typeface="黑体" panose="02010609060101010101" pitchFamily="1" charset="-122"/>
              </a:rPr>
              <a:t>注意文件名</a:t>
            </a:r>
            <a:r>
              <a:rPr lang="zh-CN" altLang="en-US" sz="2800" b="1" dirty="0">
                <a:solidFill>
                  <a:srgbClr val="0000FF"/>
                </a:solidFill>
                <a:latin typeface="黑体" panose="02010609060101010101" pitchFamily="1" charset="-122"/>
                <a:ea typeface="黑体" panose="02010609060101010101" pitchFamily="1" charset="-122"/>
              </a:rPr>
              <a:t>是否区分大小写</a:t>
            </a:r>
            <a:endParaRPr lang="zh-CN" altLang="en-US" sz="2800" b="1" dirty="0">
              <a:solidFill>
                <a:srgbClr val="0000FF"/>
              </a:solidFill>
              <a:latin typeface="黑体" panose="02010609060101010101" pitchFamily="1" charset="-122"/>
              <a:ea typeface="黑体" panose="02010609060101010101" pitchFamily="1" charset="-122"/>
            </a:endParaRPr>
          </a:p>
          <a:p>
            <a:pPr lvl="1" eaLnBrk="0" hangingPunct="0">
              <a:lnSpc>
                <a:spcPct val="60000"/>
              </a:lnSpc>
              <a:spcBef>
                <a:spcPct val="50000"/>
              </a:spcBef>
              <a:buFont typeface="Wingdings" panose="05000000000000000000" pitchFamily="2" charset="2"/>
              <a:buChar char="Ø"/>
            </a:pPr>
            <a:r>
              <a:rPr lang="zh-CN" altLang="en-US" sz="2800" b="1" dirty="0">
                <a:solidFill>
                  <a:srgbClr val="FF0000"/>
                </a:solidFill>
                <a:latin typeface="黑体" panose="02010609060101010101" pitchFamily="1" charset="-122"/>
                <a:ea typeface="黑体" panose="02010609060101010101" pitchFamily="1" charset="-122"/>
                <a:sym typeface="Arial" panose="020B0604020202020204" pitchFamily="34" charset="0"/>
              </a:rPr>
              <a:t>文件名.扩展名</a:t>
            </a:r>
            <a:endParaRPr lang="zh-CN" altLang="en-US" sz="2800" b="1" dirty="0">
              <a:solidFill>
                <a:srgbClr val="FF0000"/>
              </a:solidFill>
              <a:latin typeface="黑体" panose="02010609060101010101" pitchFamily="1" charset="-122"/>
              <a:ea typeface="黑体" panose="02010609060101010101" pitchFamily="1" charset="-122"/>
              <a:sym typeface="Arial" panose="020B0604020202020204" pitchFamily="34" charset="0"/>
            </a:endParaRPr>
          </a:p>
          <a:p>
            <a:pPr lvl="0" eaLnBrk="0" hangingPunct="0">
              <a:lnSpc>
                <a:spcPct val="90000"/>
              </a:lnSpc>
              <a:spcBef>
                <a:spcPct val="50000"/>
              </a:spcBef>
              <a:buFont typeface="Wingdings" panose="05000000000000000000" pitchFamily="2" charset="2"/>
              <a:buChar char="l"/>
            </a:pPr>
            <a:r>
              <a:rPr lang="zh-CN" altLang="en-US" sz="2800" b="1" dirty="0">
                <a:solidFill>
                  <a:srgbClr val="0000FF"/>
                </a:solidFill>
                <a:latin typeface="黑体" panose="02010609060101010101" pitchFamily="1" charset="-122"/>
                <a:ea typeface="黑体" panose="02010609060101010101" pitchFamily="1" charset="-122"/>
                <a:sym typeface="Arial" panose="020B0604020202020204" pitchFamily="34" charset="0"/>
              </a:rPr>
              <a:t>文件类型</a:t>
            </a:r>
            <a:endParaRPr lang="zh-CN" altLang="en-US" sz="2800" b="1" dirty="0">
              <a:solidFill>
                <a:srgbClr val="0000FF"/>
              </a:solidFill>
              <a:latin typeface="黑体" panose="02010609060101010101" pitchFamily="1" charset="-122"/>
              <a:ea typeface="黑体" panose="02010609060101010101" pitchFamily="1" charset="-122"/>
              <a:sym typeface="Arial" panose="020B0604020202020204" pitchFamily="34" charset="0"/>
            </a:endParaRPr>
          </a:p>
          <a:p>
            <a:pPr lvl="0" eaLnBrk="0" hangingPunct="0">
              <a:lnSpc>
                <a:spcPct val="90000"/>
              </a:lnSpc>
              <a:spcBef>
                <a:spcPct val="50000"/>
              </a:spcBef>
              <a:buFont typeface="Wingdings" panose="05000000000000000000" pitchFamily="2" charset="2"/>
              <a:buChar char="l"/>
            </a:pPr>
            <a:r>
              <a:rPr lang="zh-CN" altLang="en-US" sz="2800" b="1" dirty="0">
                <a:solidFill>
                  <a:srgbClr val="0000FF"/>
                </a:solidFill>
                <a:latin typeface="黑体" panose="02010609060101010101" pitchFamily="1" charset="-122"/>
                <a:ea typeface="黑体" panose="02010609060101010101" pitchFamily="1" charset="-122"/>
                <a:sym typeface="Arial" panose="020B0604020202020204" pitchFamily="34" charset="0"/>
              </a:rPr>
              <a:t>文件位置：</a:t>
            </a:r>
            <a:r>
              <a:rPr lang="zh-CN" altLang="en-US" sz="2800" b="1" dirty="0">
                <a:latin typeface="黑体" panose="02010609060101010101" pitchFamily="1" charset="-122"/>
                <a:ea typeface="黑体" panose="02010609060101010101" pitchFamily="1" charset="-122"/>
                <a:sym typeface="Arial" panose="020B0604020202020204" pitchFamily="34" charset="0"/>
              </a:rPr>
              <a:t>在外存上的物理位置</a:t>
            </a:r>
            <a:endParaRPr lang="zh-CN" altLang="en-US" sz="2800" b="1" dirty="0">
              <a:latin typeface="黑体" panose="02010609060101010101" pitchFamily="1" charset="-122"/>
              <a:ea typeface="黑体" panose="02010609060101010101" pitchFamily="1" charset="-122"/>
              <a:sym typeface="Arial" panose="020B0604020202020204" pitchFamily="34" charset="0"/>
            </a:endParaRPr>
          </a:p>
          <a:p>
            <a:pPr lvl="0" eaLnBrk="0" hangingPunct="0">
              <a:lnSpc>
                <a:spcPct val="90000"/>
              </a:lnSpc>
              <a:spcBef>
                <a:spcPct val="50000"/>
              </a:spcBef>
              <a:buFont typeface="Wingdings" panose="05000000000000000000" pitchFamily="2" charset="2"/>
              <a:buChar char="l"/>
            </a:pPr>
            <a:r>
              <a:rPr lang="zh-CN" altLang="en-US" sz="2800" b="1" dirty="0">
                <a:solidFill>
                  <a:srgbClr val="0000FF"/>
                </a:solidFill>
                <a:latin typeface="黑体" panose="02010609060101010101" pitchFamily="1" charset="-122"/>
                <a:ea typeface="黑体" panose="02010609060101010101" pitchFamily="1" charset="-122"/>
                <a:sym typeface="Arial" panose="020B0604020202020204" pitchFamily="34" charset="0"/>
              </a:rPr>
              <a:t>文件大小</a:t>
            </a:r>
            <a:r>
              <a:rPr lang="zh-CN" altLang="en-US" sz="2800" b="1" dirty="0">
                <a:latin typeface="黑体" panose="02010609060101010101" pitchFamily="1" charset="-122"/>
                <a:ea typeface="黑体" panose="02010609060101010101" pitchFamily="1" charset="-122"/>
                <a:sym typeface="Arial" panose="020B0604020202020204" pitchFamily="34" charset="0"/>
              </a:rPr>
              <a:t>(文件长度)</a:t>
            </a:r>
            <a:endParaRPr lang="zh-CN" altLang="en-US" sz="2800" b="1" dirty="0">
              <a:latin typeface="黑体" panose="02010609060101010101" pitchFamily="1" charset="-122"/>
              <a:ea typeface="黑体" panose="02010609060101010101" pitchFamily="1" charset="-122"/>
              <a:sym typeface="Arial" panose="020B0604020202020204" pitchFamily="34" charset="0"/>
            </a:endParaRPr>
          </a:p>
          <a:p>
            <a:pPr lvl="0" eaLnBrk="0" hangingPunct="0">
              <a:lnSpc>
                <a:spcPct val="90000"/>
              </a:lnSpc>
              <a:spcBef>
                <a:spcPct val="50000"/>
              </a:spcBef>
              <a:buFont typeface="Wingdings" panose="05000000000000000000" pitchFamily="2" charset="2"/>
              <a:buChar char="l"/>
            </a:pPr>
            <a:r>
              <a:rPr lang="zh-CN" altLang="en-US" sz="2800" b="1" dirty="0">
                <a:solidFill>
                  <a:srgbClr val="0000FF"/>
                </a:solidFill>
                <a:latin typeface="黑体" panose="02010609060101010101" pitchFamily="1" charset="-122"/>
                <a:ea typeface="黑体" panose="02010609060101010101" pitchFamily="1" charset="-122"/>
                <a:sym typeface="Arial" panose="020B0604020202020204" pitchFamily="34" charset="0"/>
              </a:rPr>
              <a:t>文件保护</a:t>
            </a:r>
            <a:r>
              <a:rPr lang="zh-CN" altLang="en-US" sz="2800" b="1" dirty="0">
                <a:latin typeface="黑体" panose="02010609060101010101" pitchFamily="1" charset="-122"/>
                <a:ea typeface="黑体" panose="02010609060101010101" pitchFamily="1" charset="-122"/>
                <a:sym typeface="Arial" panose="020B0604020202020204" pitchFamily="34" charset="0"/>
              </a:rPr>
              <a:t>：访问权限信息</a:t>
            </a:r>
            <a:endParaRPr lang="zh-CN" altLang="en-US" sz="2800" b="1" dirty="0">
              <a:latin typeface="黑体" panose="02010609060101010101" pitchFamily="1" charset="-122"/>
              <a:ea typeface="黑体" panose="02010609060101010101" pitchFamily="1" charset="-122"/>
              <a:sym typeface="Arial" panose="020B0604020202020204" pitchFamily="34" charset="0"/>
            </a:endParaRPr>
          </a:p>
          <a:p>
            <a:pPr lvl="0" eaLnBrk="0" hangingPunct="0">
              <a:lnSpc>
                <a:spcPct val="90000"/>
              </a:lnSpc>
              <a:spcBef>
                <a:spcPct val="50000"/>
              </a:spcBef>
              <a:buFont typeface="Wingdings" panose="05000000000000000000" pitchFamily="2" charset="2"/>
              <a:buChar char="l"/>
            </a:pPr>
            <a:r>
              <a:rPr lang="zh-CN" altLang="en-US" sz="2800" b="1" dirty="0">
                <a:solidFill>
                  <a:srgbClr val="0000FF"/>
                </a:solidFill>
                <a:latin typeface="黑体" panose="02010609060101010101" pitchFamily="1" charset="-122"/>
                <a:ea typeface="黑体" panose="02010609060101010101" pitchFamily="1" charset="-122"/>
                <a:sym typeface="Arial" panose="020B0604020202020204" pitchFamily="34" charset="0"/>
              </a:rPr>
              <a:t>文件的时间、日期和用户标识</a:t>
            </a:r>
            <a:r>
              <a:rPr lang="zh-CN" altLang="en-US" sz="2800" b="1" dirty="0">
                <a:latin typeface="黑体" panose="02010609060101010101" pitchFamily="1" charset="-122"/>
                <a:ea typeface="黑体" panose="02010609060101010101" pitchFamily="1" charset="-122"/>
                <a:sym typeface="Arial" panose="020B0604020202020204" pitchFamily="34" charset="0"/>
              </a:rPr>
              <a:t>：创建，上次访问，上次修改的相关信息</a:t>
            </a:r>
            <a:endParaRPr lang="zh-CN" altLang="en-US" sz="2800" b="1" dirty="0">
              <a:solidFill>
                <a:srgbClr val="FF0000"/>
              </a:solidFill>
              <a:latin typeface="黑体" panose="02010609060101010101" pitchFamily="1" charset="-122"/>
              <a:ea typeface="黑体" panose="02010609060101010101" pitchFamily="1" charset="-122"/>
              <a:sym typeface="Arial" panose="020B0604020202020204" pitchFamily="34" charset="0"/>
            </a:endParaRPr>
          </a:p>
        </p:txBody>
      </p:sp>
      <p:sp>
        <p:nvSpPr>
          <p:cNvPr id="12292" name="文本框 12291"/>
          <p:cNvSpPr txBox="1"/>
          <p:nvPr/>
        </p:nvSpPr>
        <p:spPr>
          <a:xfrm>
            <a:off x="3779838" y="158750"/>
            <a:ext cx="3097212" cy="517525"/>
          </a:xfrm>
          <a:prstGeom prst="rect">
            <a:avLst/>
          </a:prstGeom>
          <a:gradFill>
            <a:gsLst>
              <a:gs pos="83000">
                <a:srgbClr val="C19E31">
                  <a:alpha val="100000"/>
                </a:srgbClr>
              </a:gs>
              <a:gs pos="0">
                <a:srgbClr val="FECF40"/>
              </a:gs>
              <a:gs pos="100000">
                <a:srgbClr val="846C21"/>
              </a:gs>
            </a:gsLst>
            <a:lin ang="5400000" scaled="0"/>
          </a:gradFill>
          <a:ln w="9525">
            <a:noFill/>
          </a:ln>
        </p:spPr>
        <p:txBody>
          <a:bodyPr vert="horz" wrap="square" anchor="t">
            <a:spAutoFit/>
          </a:bodyPr>
          <a:p>
            <a:pPr lvl="0" algn="l" eaLnBrk="1" latinLnBrk="0" hangingPunct="1"/>
            <a:r>
              <a:rPr lang="zh-CN" altLang="en-US" sz="2800" b="1" dirty="0">
                <a:solidFill>
                  <a:schemeClr val="tx1"/>
                </a:solidFill>
                <a:latin typeface="Arial Black" panose="020B0A04020102020204" charset="0"/>
                <a:ea typeface="宋体" panose="02010600030101010101" pitchFamily="2" charset="-122"/>
              </a:rPr>
              <a:t>P378 表12.2</a:t>
            </a:r>
            <a:endParaRPr lang="zh-CN" altLang="en-US" sz="2800" b="1" dirty="0">
              <a:solidFill>
                <a:schemeClr val="tx1"/>
              </a:solidFill>
              <a:latin typeface="Arial Black" panose="020B0A04020102020204" charset="0"/>
              <a:ea typeface="宋体" panose="02010600030101010101" pitchFamily="2" charset="-122"/>
            </a:endParaRPr>
          </a:p>
        </p:txBody>
      </p:sp>
      <p:sp>
        <p:nvSpPr>
          <p:cNvPr id="20483" name="文本框 7185"/>
          <p:cNvSpPr txBox="1"/>
          <p:nvPr/>
        </p:nvSpPr>
        <p:spPr>
          <a:xfrm>
            <a:off x="33338" y="6354763"/>
            <a:ext cx="1119187" cy="464185"/>
          </a:xfrm>
          <a:prstGeom prst="rect">
            <a:avLst/>
          </a:prstGeom>
          <a:noFill/>
          <a:ln w="76200" cap="flat" cmpd="sng">
            <a:solidFill>
              <a:srgbClr val="000000"/>
            </a:solidFill>
            <a:prstDash val="solid"/>
            <a:miter/>
            <a:headEnd type="none" w="med" len="med"/>
            <a:tailEnd type="none" w="med" len="med"/>
          </a:ln>
        </p:spPr>
        <p:txBody>
          <a:bodyPr wrap="square" lIns="0" tIns="0" rIns="0" bIns="0" anchor="t">
            <a:spAutoFit/>
          </a:bodyPr>
          <a:p>
            <a:pPr lvl="0" indent="0" algn="ctr"/>
            <a:r>
              <a:rPr lang="zh-CN" altLang="zh-CN" sz="2800" b="1" dirty="0">
                <a:solidFill>
                  <a:srgbClr val="FF0066"/>
                </a:solidFill>
                <a:latin typeface="Arial Black" panose="020B0A04020102020204" charset="0"/>
                <a:ea typeface="黑体" panose="02010609060101010101" pitchFamily="1" charset="-122"/>
              </a:rPr>
              <a:t> </a:t>
            </a:r>
            <a:r>
              <a:rPr lang="en-US" altLang="zh-CN" sz="2800" b="1" dirty="0">
                <a:solidFill>
                  <a:srgbClr val="FF0066"/>
                </a:solidFill>
                <a:latin typeface="Arial Black" panose="020B0A04020102020204" charset="0"/>
                <a:ea typeface="黑体" panose="02010609060101010101" pitchFamily="1" charset="-122"/>
              </a:rPr>
              <a:t>P368</a:t>
            </a:r>
            <a:endParaRPr lang="en-US" altLang="zh-CN" sz="2800" b="1" dirty="0">
              <a:solidFill>
                <a:srgbClr val="FF0066"/>
              </a:solidFill>
              <a:latin typeface="Arial Black" panose="020B0A04020102020204" charset="0"/>
              <a:ea typeface="黑体" panose="02010609060101010101" pitchFamily="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2291">
                                            <p:txEl>
                                              <p:charRg st="0" end="14"/>
                                            </p:txEl>
                                          </p:spTgt>
                                        </p:tgtEl>
                                        <p:attrNameLst>
                                          <p:attrName>style.visibility</p:attrName>
                                        </p:attrNameLst>
                                      </p:cBhvr>
                                      <p:to>
                                        <p:strVal val="visible"/>
                                      </p:to>
                                    </p:set>
                                    <p:animEffect transition="in" filter="wipe(left)">
                                      <p:cBhvr>
                                        <p:cTn id="7" dur="500"/>
                                        <p:tgtEl>
                                          <p:spTgt spid="12291">
                                            <p:txEl>
                                              <p:charRg st="0" end="14"/>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2291">
                                            <p:txEl>
                                              <p:charRg st="14" end="50"/>
                                            </p:txEl>
                                          </p:spTgt>
                                        </p:tgtEl>
                                        <p:attrNameLst>
                                          <p:attrName>style.visibility</p:attrName>
                                        </p:attrNameLst>
                                      </p:cBhvr>
                                      <p:to>
                                        <p:strVal val="visible"/>
                                      </p:to>
                                    </p:set>
                                    <p:animEffect transition="in" filter="wipe(left)">
                                      <p:cBhvr>
                                        <p:cTn id="12" dur="500"/>
                                        <p:tgtEl>
                                          <p:spTgt spid="12291">
                                            <p:txEl>
                                              <p:charRg st="14" end="5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2291">
                                            <p:txEl>
                                              <p:charRg st="50" end="63"/>
                                            </p:txEl>
                                          </p:spTgt>
                                        </p:tgtEl>
                                        <p:attrNameLst>
                                          <p:attrName>style.visibility</p:attrName>
                                        </p:attrNameLst>
                                      </p:cBhvr>
                                      <p:to>
                                        <p:strVal val="visible"/>
                                      </p:to>
                                    </p:set>
                                    <p:animEffect transition="in" filter="wipe(left)">
                                      <p:cBhvr>
                                        <p:cTn id="17" dur="500"/>
                                        <p:tgtEl>
                                          <p:spTgt spid="12291">
                                            <p:txEl>
                                              <p:charRg st="50" end="6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2291">
                                            <p:txEl>
                                              <p:charRg st="63" end="71"/>
                                            </p:txEl>
                                          </p:spTgt>
                                        </p:tgtEl>
                                        <p:attrNameLst>
                                          <p:attrName>style.visibility</p:attrName>
                                        </p:attrNameLst>
                                      </p:cBhvr>
                                      <p:to>
                                        <p:strVal val="visible"/>
                                      </p:to>
                                    </p:set>
                                    <p:animEffect transition="in" filter="wipe(left)">
                                      <p:cBhvr>
                                        <p:cTn id="22" dur="500"/>
                                        <p:tgtEl>
                                          <p:spTgt spid="12291">
                                            <p:txEl>
                                              <p:charRg st="63" end="7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2291">
                                            <p:txEl>
                                              <p:charRg st="71" end="76"/>
                                            </p:txEl>
                                          </p:spTgt>
                                        </p:tgtEl>
                                        <p:attrNameLst>
                                          <p:attrName>style.visibility</p:attrName>
                                        </p:attrNameLst>
                                      </p:cBhvr>
                                      <p:to>
                                        <p:strVal val="visible"/>
                                      </p:to>
                                    </p:set>
                                    <p:animEffect transition="in" filter="wipe(left)">
                                      <p:cBhvr>
                                        <p:cTn id="27" dur="500"/>
                                        <p:tgtEl>
                                          <p:spTgt spid="12291">
                                            <p:txEl>
                                              <p:charRg st="71" end="7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2291">
                                            <p:txEl>
                                              <p:charRg st="76" end="91"/>
                                            </p:txEl>
                                          </p:spTgt>
                                        </p:tgtEl>
                                        <p:attrNameLst>
                                          <p:attrName>style.visibility</p:attrName>
                                        </p:attrNameLst>
                                      </p:cBhvr>
                                      <p:to>
                                        <p:strVal val="visible"/>
                                      </p:to>
                                    </p:set>
                                    <p:animEffect transition="in" filter="wipe(left)">
                                      <p:cBhvr>
                                        <p:cTn id="32" dur="500"/>
                                        <p:tgtEl>
                                          <p:spTgt spid="12291">
                                            <p:txEl>
                                              <p:charRg st="76" end="9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2291">
                                            <p:txEl>
                                              <p:charRg st="91" end="102"/>
                                            </p:txEl>
                                          </p:spTgt>
                                        </p:tgtEl>
                                        <p:attrNameLst>
                                          <p:attrName>style.visibility</p:attrName>
                                        </p:attrNameLst>
                                      </p:cBhvr>
                                      <p:to>
                                        <p:strVal val="visible"/>
                                      </p:to>
                                    </p:set>
                                    <p:animEffect transition="in" filter="wipe(left)">
                                      <p:cBhvr>
                                        <p:cTn id="37" dur="500"/>
                                        <p:tgtEl>
                                          <p:spTgt spid="12291">
                                            <p:txEl>
                                              <p:charRg st="91" end="10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2291">
                                            <p:txEl>
                                              <p:charRg st="102" end="114"/>
                                            </p:txEl>
                                          </p:spTgt>
                                        </p:tgtEl>
                                        <p:attrNameLst>
                                          <p:attrName>style.visibility</p:attrName>
                                        </p:attrNameLst>
                                      </p:cBhvr>
                                      <p:to>
                                        <p:strVal val="visible"/>
                                      </p:to>
                                    </p:set>
                                    <p:animEffect transition="in" filter="wipe(left)">
                                      <p:cBhvr>
                                        <p:cTn id="42" dur="500"/>
                                        <p:tgtEl>
                                          <p:spTgt spid="12291">
                                            <p:txEl>
                                              <p:charRg st="102" end="11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2291">
                                            <p:txEl>
                                              <p:charRg st="114" end="146"/>
                                            </p:txEl>
                                          </p:spTgt>
                                        </p:tgtEl>
                                        <p:attrNameLst>
                                          <p:attrName>style.visibility</p:attrName>
                                        </p:attrNameLst>
                                      </p:cBhvr>
                                      <p:to>
                                        <p:strVal val="visible"/>
                                      </p:to>
                                    </p:set>
                                    <p:animEffect transition="in" filter="wipe(left)">
                                      <p:cBhvr>
                                        <p:cTn id="47" dur="500"/>
                                        <p:tgtEl>
                                          <p:spTgt spid="12291">
                                            <p:txEl>
                                              <p:charRg st="114" end="14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90" name="标题 63489"/>
          <p:cNvSpPr>
            <a:spLocks noGrp="1"/>
          </p:cNvSpPr>
          <p:nvPr>
            <p:ph type="title"/>
          </p:nvPr>
        </p:nvSpPr>
        <p:spPr>
          <a:xfrm>
            <a:off x="457200" y="0"/>
            <a:ext cx="8232775" cy="676275"/>
          </a:xfrm>
        </p:spPr>
        <p:txBody>
          <a:bodyPr anchor="ctr"/>
          <a:p>
            <a:r>
              <a:rPr lang="zh-CN" altLang="en-US" dirty="0"/>
              <a:t>链接分配的优缺点</a:t>
            </a:r>
            <a:endParaRPr lang="zh-CN" altLang="en-US" dirty="0"/>
          </a:p>
        </p:txBody>
      </p:sp>
      <p:sp>
        <p:nvSpPr>
          <p:cNvPr id="63491" name="文本框 63490"/>
          <p:cNvSpPr txBox="1"/>
          <p:nvPr/>
        </p:nvSpPr>
        <p:spPr>
          <a:xfrm>
            <a:off x="288925" y="836613"/>
            <a:ext cx="8569325" cy="5416550"/>
          </a:xfrm>
          <a:prstGeom prst="rect">
            <a:avLst/>
          </a:prstGeom>
          <a:noFill/>
          <a:ln w="9525">
            <a:noFill/>
          </a:ln>
        </p:spPr>
        <p:txBody>
          <a:bodyPr vert="horz" wrap="square" lIns="0" tIns="0" rIns="0" bIns="0" anchor="t">
            <a:spAutoFit/>
          </a:bodyPr>
          <a:p>
            <a:pPr lvl="0" eaLnBrk="0" hangingPunct="0">
              <a:lnSpc>
                <a:spcPct val="70000"/>
              </a:lnSpc>
              <a:spcBef>
                <a:spcPct val="50000"/>
              </a:spcBef>
            </a:pPr>
            <a:r>
              <a:rPr lang="zh-CN" altLang="en-US" sz="2800" b="1" dirty="0">
                <a:solidFill>
                  <a:srgbClr val="FF6600"/>
                </a:solidFill>
                <a:latin typeface="Arial" panose="020B0604020202020204" pitchFamily="34" charset="0"/>
                <a:ea typeface="黑体" panose="02010609060101010101" pitchFamily="1" charset="-122"/>
              </a:rPr>
              <a:t>◆</a:t>
            </a:r>
            <a:r>
              <a:rPr lang="zh-CN" altLang="en-US" sz="2800" b="1" dirty="0">
                <a:solidFill>
                  <a:srgbClr val="9933FF"/>
                </a:solidFill>
                <a:latin typeface="Arial" panose="020B0604020202020204" pitchFamily="34" charset="0"/>
                <a:ea typeface="黑体" panose="02010609060101010101" pitchFamily="1" charset="-122"/>
              </a:rPr>
              <a:t>优点</a:t>
            </a:r>
            <a:r>
              <a:rPr lang="zh-CN" altLang="en-US" sz="2800" b="1" dirty="0">
                <a:latin typeface="Arial" panose="020B0604020202020204" pitchFamily="34" charset="0"/>
                <a:ea typeface="黑体" panose="02010609060101010101" pitchFamily="1" charset="-122"/>
              </a:rPr>
              <a:t>：</a:t>
            </a:r>
            <a:endParaRPr lang="zh-CN" altLang="en-US" sz="2800" b="1" dirty="0">
              <a:latin typeface="Arial" panose="020B0604020202020204" pitchFamily="34" charset="0"/>
              <a:ea typeface="黑体" panose="02010609060101010101" pitchFamily="1" charset="-122"/>
            </a:endParaRPr>
          </a:p>
          <a:p>
            <a:pPr lvl="0" eaLnBrk="0" hangingPunct="0">
              <a:lnSpc>
                <a:spcPct val="70000"/>
              </a:lnSpc>
              <a:spcBef>
                <a:spcPct val="50000"/>
              </a:spcBef>
            </a:pPr>
            <a:r>
              <a:rPr lang="zh-CN" altLang="en-US" sz="2800" b="1" dirty="0">
                <a:solidFill>
                  <a:srgbClr val="0000FF"/>
                </a:solidFill>
                <a:latin typeface="Arial" panose="020B0604020202020204" pitchFamily="34" charset="0"/>
                <a:ea typeface="黑体" panose="02010609060101010101" pitchFamily="1" charset="-122"/>
              </a:rPr>
              <a:t>① </a:t>
            </a:r>
            <a:r>
              <a:rPr lang="zh-CN" altLang="en-US" sz="2800" b="1" dirty="0">
                <a:latin typeface="Arial" panose="020B0604020202020204" pitchFamily="34" charset="0"/>
                <a:ea typeface="黑体" panose="02010609060101010101" pitchFamily="1" charset="-122"/>
              </a:rPr>
              <a:t>提高磁盘空间利用率   </a:t>
            </a:r>
            <a:endParaRPr lang="zh-CN" altLang="en-US" sz="2800" b="1" dirty="0">
              <a:latin typeface="Arial" panose="020B0604020202020204" pitchFamily="34" charset="0"/>
              <a:ea typeface="黑体" panose="02010609060101010101" pitchFamily="1" charset="-122"/>
            </a:endParaRPr>
          </a:p>
          <a:p>
            <a:pPr lvl="0" eaLnBrk="0" hangingPunct="0">
              <a:lnSpc>
                <a:spcPct val="70000"/>
              </a:lnSpc>
              <a:spcBef>
                <a:spcPct val="50000"/>
              </a:spcBef>
            </a:pPr>
            <a:r>
              <a:rPr lang="zh-CN" altLang="en-US" sz="2800" b="1" dirty="0">
                <a:solidFill>
                  <a:srgbClr val="0000FF"/>
                </a:solidFill>
                <a:latin typeface="Arial" panose="020B0604020202020204" pitchFamily="34" charset="0"/>
                <a:ea typeface="黑体" panose="02010609060101010101" pitchFamily="1" charset="-122"/>
              </a:rPr>
              <a:t>②</a:t>
            </a:r>
            <a:r>
              <a:rPr lang="zh-CN" altLang="en-US" sz="2800" b="1" dirty="0">
                <a:latin typeface="Arial" panose="020B0604020202020204" pitchFamily="34" charset="0"/>
                <a:ea typeface="黑体" panose="02010609060101010101" pitchFamily="1" charset="-122"/>
              </a:rPr>
              <a:t>不存在外部碎片</a:t>
            </a:r>
            <a:endParaRPr lang="zh-CN" altLang="en-US" sz="2800" b="1" dirty="0">
              <a:latin typeface="Arial" panose="020B0604020202020204" pitchFamily="34" charset="0"/>
              <a:ea typeface="黑体" panose="02010609060101010101" pitchFamily="1" charset="-122"/>
            </a:endParaRPr>
          </a:p>
          <a:p>
            <a:pPr lvl="0" eaLnBrk="0" hangingPunct="0">
              <a:lnSpc>
                <a:spcPct val="70000"/>
              </a:lnSpc>
              <a:spcBef>
                <a:spcPct val="50000"/>
              </a:spcBef>
            </a:pPr>
            <a:r>
              <a:rPr lang="zh-CN" altLang="en-US" sz="2800" b="1" dirty="0">
                <a:solidFill>
                  <a:srgbClr val="0000FF"/>
                </a:solidFill>
                <a:latin typeface="Arial" panose="020B0604020202020204" pitchFamily="34" charset="0"/>
                <a:ea typeface="黑体" panose="02010609060101010101" pitchFamily="1" charset="-122"/>
              </a:rPr>
              <a:t>③</a:t>
            </a:r>
            <a:r>
              <a:rPr lang="zh-CN" altLang="en-US" sz="2800" b="1" dirty="0">
                <a:latin typeface="Arial" panose="020B0604020202020204" pitchFamily="34" charset="0"/>
                <a:ea typeface="黑体" panose="02010609060101010101" pitchFamily="1" charset="-122"/>
              </a:rPr>
              <a:t>有利于文件插入和删除   </a:t>
            </a:r>
            <a:endParaRPr lang="zh-CN" altLang="en-US" sz="2800" b="1" dirty="0">
              <a:latin typeface="Arial" panose="020B0604020202020204" pitchFamily="34" charset="0"/>
              <a:ea typeface="黑体" panose="02010609060101010101" pitchFamily="1" charset="-122"/>
            </a:endParaRPr>
          </a:p>
          <a:p>
            <a:pPr lvl="0" eaLnBrk="0" hangingPunct="0">
              <a:lnSpc>
                <a:spcPct val="70000"/>
              </a:lnSpc>
              <a:spcBef>
                <a:spcPct val="50000"/>
              </a:spcBef>
            </a:pPr>
            <a:r>
              <a:rPr lang="zh-CN" altLang="en-US" sz="2800" b="1" dirty="0">
                <a:solidFill>
                  <a:srgbClr val="0000FF"/>
                </a:solidFill>
                <a:latin typeface="Arial" panose="020B0604020202020204" pitchFamily="34" charset="0"/>
                <a:ea typeface="黑体" panose="02010609060101010101" pitchFamily="1" charset="-122"/>
              </a:rPr>
              <a:t>④</a:t>
            </a:r>
            <a:r>
              <a:rPr lang="zh-CN" altLang="en-US" sz="2800" b="1" dirty="0">
                <a:latin typeface="Arial" panose="020B0604020202020204" pitchFamily="34" charset="0"/>
                <a:ea typeface="黑体" panose="02010609060101010101" pitchFamily="1" charset="-122"/>
              </a:rPr>
              <a:t>有利于文件动态扩充</a:t>
            </a:r>
            <a:endParaRPr lang="zh-CN" altLang="en-US" sz="2800" b="1" dirty="0">
              <a:latin typeface="Arial" panose="020B0604020202020204" pitchFamily="34" charset="0"/>
              <a:ea typeface="黑体" panose="02010609060101010101" pitchFamily="1" charset="-122"/>
            </a:endParaRPr>
          </a:p>
          <a:p>
            <a:pPr lvl="0" eaLnBrk="0" hangingPunct="0">
              <a:lnSpc>
                <a:spcPct val="70000"/>
              </a:lnSpc>
              <a:spcBef>
                <a:spcPct val="50000"/>
              </a:spcBef>
            </a:pPr>
            <a:r>
              <a:rPr lang="zh-CN" altLang="en-US" sz="2800" b="1" dirty="0">
                <a:solidFill>
                  <a:srgbClr val="FF6600"/>
                </a:solidFill>
                <a:latin typeface="Arial" panose="020B0604020202020204" pitchFamily="34" charset="0"/>
                <a:ea typeface="黑体" panose="02010609060101010101" pitchFamily="1" charset="-122"/>
              </a:rPr>
              <a:t>◆</a:t>
            </a:r>
            <a:r>
              <a:rPr lang="zh-CN" altLang="en-US" sz="2800" b="1" dirty="0">
                <a:solidFill>
                  <a:srgbClr val="9933FF"/>
                </a:solidFill>
                <a:latin typeface="Arial" panose="020B0604020202020204" pitchFamily="34" charset="0"/>
                <a:ea typeface="黑体" panose="02010609060101010101" pitchFamily="1" charset="-122"/>
              </a:rPr>
              <a:t>缺点</a:t>
            </a:r>
            <a:r>
              <a:rPr lang="zh-CN" altLang="en-US" sz="2800" b="1" dirty="0">
                <a:latin typeface="Arial" panose="020B0604020202020204" pitchFamily="34" charset="0"/>
                <a:ea typeface="黑体" panose="02010609060101010101" pitchFamily="1" charset="-122"/>
              </a:rPr>
              <a:t>：</a:t>
            </a:r>
            <a:endParaRPr lang="zh-CN" altLang="en-US" sz="2800" b="1" dirty="0">
              <a:latin typeface="Arial" panose="020B0604020202020204" pitchFamily="34" charset="0"/>
              <a:ea typeface="黑体" panose="02010609060101010101" pitchFamily="1" charset="-122"/>
            </a:endParaRPr>
          </a:p>
          <a:p>
            <a:pPr lvl="0" eaLnBrk="0" hangingPunct="0">
              <a:lnSpc>
                <a:spcPct val="70000"/>
              </a:lnSpc>
              <a:spcBef>
                <a:spcPct val="50000"/>
              </a:spcBef>
            </a:pPr>
            <a:r>
              <a:rPr lang="zh-CN" altLang="en-US" sz="2800" b="1" dirty="0">
                <a:solidFill>
                  <a:srgbClr val="0000FF"/>
                </a:solidFill>
                <a:latin typeface="Arial" panose="020B0604020202020204" pitchFamily="34" charset="0"/>
                <a:ea typeface="黑体" panose="02010609060101010101" pitchFamily="1" charset="-122"/>
              </a:rPr>
              <a:t>①</a:t>
            </a:r>
            <a:r>
              <a:rPr lang="zh-CN" altLang="en-US" sz="2800" b="1" dirty="0">
                <a:latin typeface="Arial" panose="020B0604020202020204" pitchFamily="34" charset="0"/>
                <a:ea typeface="黑体" panose="02010609060101010101" pitchFamily="1" charset="-122"/>
              </a:rPr>
              <a:t>存取速度慢，不适于随机存取    </a:t>
            </a:r>
            <a:endParaRPr lang="zh-CN" altLang="en-US" sz="2800" b="1" dirty="0">
              <a:latin typeface="Arial" panose="020B0604020202020204" pitchFamily="34" charset="0"/>
              <a:ea typeface="黑体" panose="02010609060101010101" pitchFamily="1" charset="-122"/>
            </a:endParaRPr>
          </a:p>
          <a:p>
            <a:pPr lvl="0" eaLnBrk="0" hangingPunct="0">
              <a:lnSpc>
                <a:spcPct val="70000"/>
              </a:lnSpc>
              <a:spcBef>
                <a:spcPct val="50000"/>
              </a:spcBef>
            </a:pPr>
            <a:r>
              <a:rPr lang="zh-CN" altLang="en-US" sz="2800" b="1" dirty="0">
                <a:solidFill>
                  <a:srgbClr val="0000FF"/>
                </a:solidFill>
                <a:latin typeface="Arial" panose="020B0604020202020204" pitchFamily="34" charset="0"/>
                <a:ea typeface="黑体" panose="02010609060101010101" pitchFamily="1" charset="-122"/>
              </a:rPr>
              <a:t>②</a:t>
            </a:r>
            <a:r>
              <a:rPr lang="zh-CN" altLang="en-US" sz="2800" b="1" dirty="0">
                <a:latin typeface="Arial" panose="020B0604020202020204" pitchFamily="34" charset="0"/>
                <a:ea typeface="黑体" panose="02010609060101010101" pitchFamily="1" charset="-122"/>
              </a:rPr>
              <a:t>可靠性问题，如指针出错 </a:t>
            </a:r>
            <a:r>
              <a:rPr lang="zh-CN" altLang="en-US" sz="2800" b="1" dirty="0">
                <a:solidFill>
                  <a:srgbClr val="0000FF"/>
                </a:solidFill>
                <a:latin typeface="Arial" panose="020B0604020202020204" pitchFamily="34" charset="0"/>
                <a:ea typeface="黑体" panose="02010609060101010101" pitchFamily="1" charset="-122"/>
              </a:rPr>
              <a:t>        </a:t>
            </a:r>
            <a:endParaRPr lang="zh-CN" altLang="en-US" sz="2800" b="1" dirty="0">
              <a:solidFill>
                <a:srgbClr val="0000FF"/>
              </a:solidFill>
              <a:latin typeface="Arial" panose="020B0604020202020204" pitchFamily="34" charset="0"/>
              <a:ea typeface="黑体" panose="02010609060101010101" pitchFamily="1" charset="-122"/>
            </a:endParaRPr>
          </a:p>
          <a:p>
            <a:pPr lvl="0" eaLnBrk="0" hangingPunct="0">
              <a:lnSpc>
                <a:spcPct val="70000"/>
              </a:lnSpc>
              <a:spcBef>
                <a:spcPct val="50000"/>
              </a:spcBef>
            </a:pPr>
            <a:r>
              <a:rPr lang="zh-CN" altLang="en-US" sz="2800" b="1" dirty="0">
                <a:solidFill>
                  <a:srgbClr val="0000FF"/>
                </a:solidFill>
                <a:latin typeface="Arial" panose="020B0604020202020204" pitchFamily="34" charset="0"/>
                <a:ea typeface="黑体" panose="02010609060101010101" pitchFamily="1" charset="-122"/>
              </a:rPr>
              <a:t>③</a:t>
            </a:r>
            <a:r>
              <a:rPr lang="zh-CN" altLang="en-US" sz="2800" b="1" dirty="0">
                <a:latin typeface="Arial" panose="020B0604020202020204" pitchFamily="34" charset="0"/>
                <a:ea typeface="黑体" panose="02010609060101010101" pitchFamily="1" charset="-122"/>
              </a:rPr>
              <a:t>更多的寻道次数和寻道时间       </a:t>
            </a:r>
            <a:endParaRPr lang="zh-CN" altLang="en-US" sz="2800" b="1" dirty="0">
              <a:latin typeface="Arial" panose="020B0604020202020204" pitchFamily="34" charset="0"/>
              <a:ea typeface="黑体" panose="02010609060101010101" pitchFamily="1" charset="-122"/>
            </a:endParaRPr>
          </a:p>
          <a:p>
            <a:pPr lvl="0" eaLnBrk="0" hangingPunct="0">
              <a:lnSpc>
                <a:spcPct val="70000"/>
              </a:lnSpc>
              <a:spcBef>
                <a:spcPct val="50000"/>
              </a:spcBef>
            </a:pPr>
            <a:r>
              <a:rPr lang="zh-CN" altLang="en-US" sz="2800" b="1" dirty="0">
                <a:solidFill>
                  <a:srgbClr val="0000FF"/>
                </a:solidFill>
                <a:latin typeface="Arial" panose="020B0604020202020204" pitchFamily="34" charset="0"/>
                <a:ea typeface="黑体" panose="02010609060101010101" pitchFamily="1" charset="-122"/>
              </a:rPr>
              <a:t>④</a:t>
            </a:r>
            <a:r>
              <a:rPr lang="zh-CN" altLang="en-US" sz="2800" b="1" dirty="0">
                <a:latin typeface="Arial" panose="020B0604020202020204" pitchFamily="34" charset="0"/>
                <a:ea typeface="黑体" panose="02010609060101010101" pitchFamily="1" charset="-122"/>
              </a:rPr>
              <a:t>链接指针占用一定的空间</a:t>
            </a:r>
            <a:endParaRPr lang="zh-CN" altLang="en-US" sz="2800" b="1" dirty="0">
              <a:solidFill>
                <a:srgbClr val="FF6600"/>
              </a:solidFill>
              <a:latin typeface="Arial" panose="020B0604020202020204" pitchFamily="34" charset="0"/>
              <a:ea typeface="宋体" panose="02010600030101010101" pitchFamily="2" charset="-122"/>
            </a:endParaRPr>
          </a:p>
          <a:p>
            <a:pPr lvl="0" eaLnBrk="0" hangingPunct="0">
              <a:lnSpc>
                <a:spcPct val="70000"/>
              </a:lnSpc>
              <a:spcBef>
                <a:spcPct val="50000"/>
              </a:spcBef>
            </a:pPr>
            <a:r>
              <a:rPr lang="zh-CN" altLang="en-US" sz="2800" b="1" dirty="0">
                <a:solidFill>
                  <a:srgbClr val="FF6600"/>
                </a:solidFill>
                <a:latin typeface="Arial" panose="020B0604020202020204" pitchFamily="34" charset="0"/>
                <a:ea typeface="黑体" panose="02010609060101010101" pitchFamily="1" charset="-122"/>
              </a:rPr>
              <a:t>◆</a:t>
            </a:r>
            <a:r>
              <a:rPr lang="zh-CN" altLang="en-US" sz="2800" b="1" dirty="0">
                <a:latin typeface="Arial" panose="020B0604020202020204" pitchFamily="34" charset="0"/>
                <a:ea typeface="黑体" panose="02010609060101010101" pitchFamily="1" charset="-122"/>
              </a:rPr>
              <a:t>链接结构的一个变形: </a:t>
            </a:r>
            <a:r>
              <a:rPr lang="zh-CN" altLang="en-US" sz="2800" b="1" dirty="0">
                <a:solidFill>
                  <a:srgbClr val="0000FF"/>
                </a:solidFill>
                <a:latin typeface="Arial" panose="020B0604020202020204" pitchFamily="34" charset="0"/>
                <a:ea typeface="黑体" panose="02010609060101010101" pitchFamily="1" charset="-122"/>
              </a:rPr>
              <a:t>文件分配表FAT</a:t>
            </a:r>
            <a:endParaRPr lang="zh-CN" altLang="en-US" sz="2800" b="1" dirty="0">
              <a:solidFill>
                <a:srgbClr val="0000FF"/>
              </a:solidFill>
              <a:latin typeface="Arial" panose="020B0604020202020204" pitchFamily="34" charset="0"/>
              <a:ea typeface="黑体" panose="02010609060101010101" pitchFamily="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3491">
                                            <p:txEl>
                                              <p:charRg st="0" end="5"/>
                                            </p:txEl>
                                          </p:spTgt>
                                        </p:tgtEl>
                                        <p:attrNameLst>
                                          <p:attrName>style.visibility</p:attrName>
                                        </p:attrNameLst>
                                      </p:cBhvr>
                                      <p:to>
                                        <p:strVal val="visible"/>
                                      </p:to>
                                    </p:set>
                                    <p:animEffect transition="in" filter="wipe(left)">
                                      <p:cBhvr>
                                        <p:cTn id="7" dur="500"/>
                                        <p:tgtEl>
                                          <p:spTgt spid="63491">
                                            <p:txEl>
                                              <p:charRg st="0"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3491">
                                            <p:txEl>
                                              <p:charRg st="5" end="20"/>
                                            </p:txEl>
                                          </p:spTgt>
                                        </p:tgtEl>
                                        <p:attrNameLst>
                                          <p:attrName>style.visibility</p:attrName>
                                        </p:attrNameLst>
                                      </p:cBhvr>
                                      <p:to>
                                        <p:strVal val="visible"/>
                                      </p:to>
                                    </p:set>
                                    <p:animEffect transition="in" filter="wipe(left)">
                                      <p:cBhvr>
                                        <p:cTn id="12" dur="500"/>
                                        <p:tgtEl>
                                          <p:spTgt spid="63491">
                                            <p:txEl>
                                              <p:charRg st="5" end="2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3491">
                                            <p:txEl>
                                              <p:charRg st="20" end="29"/>
                                            </p:txEl>
                                          </p:spTgt>
                                        </p:tgtEl>
                                        <p:attrNameLst>
                                          <p:attrName>style.visibility</p:attrName>
                                        </p:attrNameLst>
                                      </p:cBhvr>
                                      <p:to>
                                        <p:strVal val="visible"/>
                                      </p:to>
                                    </p:set>
                                    <p:animEffect transition="in" filter="wipe(left)">
                                      <p:cBhvr>
                                        <p:cTn id="17" dur="500"/>
                                        <p:tgtEl>
                                          <p:spTgt spid="63491">
                                            <p:txEl>
                                              <p:charRg st="20" end="29"/>
                                            </p:txEl>
                                          </p:spTgt>
                                        </p:tgtEl>
                                      </p:cBhvr>
                                    </p:animEffect>
                                  </p:childTnLst>
                                </p:cTn>
                              </p:par>
                              <p:par>
                                <p:cTn id="18" presetID="22" presetClass="entr" presetSubtype="8" fill="hold" nodeType="withEffect">
                                  <p:stCondLst>
                                    <p:cond delay="0"/>
                                  </p:stCondLst>
                                  <p:childTnLst>
                                    <p:set>
                                      <p:cBhvr>
                                        <p:cTn id="19" dur="1" fill="hold">
                                          <p:stCondLst>
                                            <p:cond delay="0"/>
                                          </p:stCondLst>
                                        </p:cTn>
                                        <p:tgtEl>
                                          <p:spTgt spid="63491">
                                            <p:txEl>
                                              <p:charRg st="29" end="44"/>
                                            </p:txEl>
                                          </p:spTgt>
                                        </p:tgtEl>
                                        <p:attrNameLst>
                                          <p:attrName>style.visibility</p:attrName>
                                        </p:attrNameLst>
                                      </p:cBhvr>
                                      <p:to>
                                        <p:strVal val="visible"/>
                                      </p:to>
                                    </p:set>
                                    <p:animEffect transition="in" filter="wipe(left)">
                                      <p:cBhvr>
                                        <p:cTn id="20" dur="500"/>
                                        <p:tgtEl>
                                          <p:spTgt spid="63491">
                                            <p:txEl>
                                              <p:charRg st="29" end="44"/>
                                            </p:txEl>
                                          </p:spTgt>
                                        </p:tgtEl>
                                      </p:cBhvr>
                                    </p:animEffect>
                                  </p:childTnLst>
                                </p:cTn>
                              </p:par>
                              <p:par>
                                <p:cTn id="21" presetID="22" presetClass="entr" presetSubtype="8" fill="hold" nodeType="withEffect">
                                  <p:stCondLst>
                                    <p:cond delay="0"/>
                                  </p:stCondLst>
                                  <p:childTnLst>
                                    <p:set>
                                      <p:cBhvr>
                                        <p:cTn id="22" dur="1" fill="hold">
                                          <p:stCondLst>
                                            <p:cond delay="0"/>
                                          </p:stCondLst>
                                        </p:cTn>
                                        <p:tgtEl>
                                          <p:spTgt spid="63491">
                                            <p:txEl>
                                              <p:charRg st="44" end="55"/>
                                            </p:txEl>
                                          </p:spTgt>
                                        </p:tgtEl>
                                        <p:attrNameLst>
                                          <p:attrName>style.visibility</p:attrName>
                                        </p:attrNameLst>
                                      </p:cBhvr>
                                      <p:to>
                                        <p:strVal val="visible"/>
                                      </p:to>
                                    </p:set>
                                    <p:animEffect transition="in" filter="wipe(left)">
                                      <p:cBhvr>
                                        <p:cTn id="23" dur="500"/>
                                        <p:tgtEl>
                                          <p:spTgt spid="63491">
                                            <p:txEl>
                                              <p:charRg st="44" end="5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63491">
                                            <p:txEl>
                                              <p:charRg st="55" end="60"/>
                                            </p:txEl>
                                          </p:spTgt>
                                        </p:tgtEl>
                                        <p:attrNameLst>
                                          <p:attrName>style.visibility</p:attrName>
                                        </p:attrNameLst>
                                      </p:cBhvr>
                                      <p:to>
                                        <p:strVal val="visible"/>
                                      </p:to>
                                    </p:set>
                                    <p:animEffect transition="in" filter="wipe(left)">
                                      <p:cBhvr>
                                        <p:cTn id="28" dur="500"/>
                                        <p:tgtEl>
                                          <p:spTgt spid="63491">
                                            <p:txEl>
                                              <p:charRg st="55" end="6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63491">
                                            <p:txEl>
                                              <p:charRg st="60" end="79"/>
                                            </p:txEl>
                                          </p:spTgt>
                                        </p:tgtEl>
                                        <p:attrNameLst>
                                          <p:attrName>style.visibility</p:attrName>
                                        </p:attrNameLst>
                                      </p:cBhvr>
                                      <p:to>
                                        <p:strVal val="visible"/>
                                      </p:to>
                                    </p:set>
                                    <p:animEffect transition="in" filter="wipe(left)">
                                      <p:cBhvr>
                                        <p:cTn id="33" dur="500"/>
                                        <p:tgtEl>
                                          <p:spTgt spid="63491">
                                            <p:txEl>
                                              <p:charRg st="60" end="79"/>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63491">
                                            <p:txEl>
                                              <p:charRg st="79" end="101"/>
                                            </p:txEl>
                                          </p:spTgt>
                                        </p:tgtEl>
                                        <p:attrNameLst>
                                          <p:attrName>style.visibility</p:attrName>
                                        </p:attrNameLst>
                                      </p:cBhvr>
                                      <p:to>
                                        <p:strVal val="visible"/>
                                      </p:to>
                                    </p:set>
                                    <p:animEffect transition="in" filter="wipe(left)">
                                      <p:cBhvr>
                                        <p:cTn id="38" dur="500"/>
                                        <p:tgtEl>
                                          <p:spTgt spid="63491">
                                            <p:txEl>
                                              <p:charRg st="79" end="101"/>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63491">
                                            <p:txEl>
                                              <p:charRg st="101" end="122"/>
                                            </p:txEl>
                                          </p:spTgt>
                                        </p:tgtEl>
                                        <p:attrNameLst>
                                          <p:attrName>style.visibility</p:attrName>
                                        </p:attrNameLst>
                                      </p:cBhvr>
                                      <p:to>
                                        <p:strVal val="visible"/>
                                      </p:to>
                                    </p:set>
                                    <p:animEffect transition="in" filter="wipe(left)">
                                      <p:cBhvr>
                                        <p:cTn id="43" dur="500"/>
                                        <p:tgtEl>
                                          <p:spTgt spid="63491">
                                            <p:txEl>
                                              <p:charRg st="101" end="122"/>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63491">
                                            <p:txEl>
                                              <p:charRg st="122" end="135"/>
                                            </p:txEl>
                                          </p:spTgt>
                                        </p:tgtEl>
                                        <p:attrNameLst>
                                          <p:attrName>style.visibility</p:attrName>
                                        </p:attrNameLst>
                                      </p:cBhvr>
                                      <p:to>
                                        <p:strVal val="visible"/>
                                      </p:to>
                                    </p:set>
                                    <p:animEffect transition="in" filter="wipe(left)">
                                      <p:cBhvr>
                                        <p:cTn id="48" dur="500"/>
                                        <p:tgtEl>
                                          <p:spTgt spid="63491">
                                            <p:txEl>
                                              <p:charRg st="122" end="135"/>
                                            </p:txEl>
                                          </p:spTgt>
                                        </p:tgtEl>
                                      </p:cBhvr>
                                    </p:animEffect>
                                  </p:childTnLst>
                                </p:cTn>
                              </p:par>
                            </p:childTnLst>
                          </p:cTn>
                        </p:par>
                        <p:par>
                          <p:cTn id="49" fill="hold">
                            <p:stCondLst>
                              <p:cond delay="500"/>
                            </p:stCondLst>
                            <p:childTnLst>
                              <p:par>
                                <p:cTn id="50" presetID="22" presetClass="entr" presetSubtype="4" fill="hold" nodeType="afterEffect">
                                  <p:stCondLst>
                                    <p:cond delay="0"/>
                                  </p:stCondLst>
                                  <p:childTnLst>
                                    <p:set>
                                      <p:cBhvr>
                                        <p:cTn id="51" dur="1" fill="hold">
                                          <p:stCondLst>
                                            <p:cond delay="0"/>
                                          </p:stCondLst>
                                        </p:cTn>
                                        <p:tgtEl>
                                          <p:spTgt spid="63491">
                                            <p:txEl>
                                              <p:charRg st="135" end="156"/>
                                            </p:txEl>
                                          </p:spTgt>
                                        </p:tgtEl>
                                        <p:attrNameLst>
                                          <p:attrName>style.visibility</p:attrName>
                                        </p:attrNameLst>
                                      </p:cBhvr>
                                      <p:to>
                                        <p:strVal val="visible"/>
                                      </p:to>
                                    </p:set>
                                    <p:animEffect transition="in" filter="wipe(down)">
                                      <p:cBhvr>
                                        <p:cTn id="52" dur="500"/>
                                        <p:tgtEl>
                                          <p:spTgt spid="63491">
                                            <p:txEl>
                                              <p:charRg st="135" end="15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4" name="标题 64513"/>
          <p:cNvSpPr>
            <a:spLocks noGrp="1"/>
          </p:cNvSpPr>
          <p:nvPr>
            <p:ph type="title"/>
          </p:nvPr>
        </p:nvSpPr>
        <p:spPr>
          <a:xfrm>
            <a:off x="457200" y="0"/>
            <a:ext cx="8232775" cy="676275"/>
          </a:xfrm>
        </p:spPr>
        <p:txBody>
          <a:bodyPr anchor="ctr"/>
          <a:p>
            <a:r>
              <a:rPr lang="zh-CN" altLang="en-US" dirty="0"/>
              <a:t>文件分配表 FAT</a:t>
            </a:r>
            <a:endParaRPr lang="zh-CN" altLang="en-US" dirty="0"/>
          </a:p>
        </p:txBody>
      </p:sp>
      <p:pic>
        <p:nvPicPr>
          <p:cNvPr id="64515" name="文本占位符 64514"/>
          <p:cNvPicPr>
            <a:picLocks noChangeAspect="1"/>
          </p:cNvPicPr>
          <p:nvPr>
            <p:ph type="body" idx="1"/>
          </p:nvPr>
        </p:nvPicPr>
        <p:blipFill>
          <a:blip r:embed="rId1"/>
          <a:stretch>
            <a:fillRect/>
          </a:stretch>
        </p:blipFill>
        <p:spPr>
          <a:xfrm>
            <a:off x="2916238" y="1774825"/>
            <a:ext cx="5976937" cy="5083175"/>
          </a:xfrm>
        </p:spPr>
      </p:pic>
      <p:sp>
        <p:nvSpPr>
          <p:cNvPr id="64516" name="文本框 64515"/>
          <p:cNvSpPr txBox="1"/>
          <p:nvPr/>
        </p:nvSpPr>
        <p:spPr>
          <a:xfrm>
            <a:off x="541338" y="839788"/>
            <a:ext cx="8255000" cy="854075"/>
          </a:xfrm>
          <a:prstGeom prst="rect">
            <a:avLst/>
          </a:prstGeom>
          <a:noFill/>
          <a:ln w="9525">
            <a:noFill/>
          </a:ln>
        </p:spPr>
        <p:txBody>
          <a:bodyPr vert="horz" wrap="square" lIns="0" tIns="0" rIns="0" bIns="0" anchor="t">
            <a:spAutoFit/>
          </a:bodyPr>
          <a:p>
            <a:pPr lvl="0" eaLnBrk="0" hangingPunct="0">
              <a:spcBef>
                <a:spcPct val="50000"/>
              </a:spcBef>
            </a:pPr>
            <a:r>
              <a:rPr lang="zh-CN" altLang="en-US" sz="2800" b="1" dirty="0">
                <a:solidFill>
                  <a:srgbClr val="FF6600"/>
                </a:solidFill>
                <a:latin typeface="Arial" panose="020B0604020202020204" pitchFamily="34" charset="0"/>
                <a:ea typeface="黑体" panose="02010609060101010101" pitchFamily="1" charset="-122"/>
              </a:rPr>
              <a:t>◆</a:t>
            </a:r>
            <a:r>
              <a:rPr lang="zh-CN" altLang="en-US" sz="2800" b="1" dirty="0">
                <a:latin typeface="Arial" panose="020B0604020202020204" pitchFamily="34" charset="0"/>
                <a:ea typeface="黑体" panose="02010609060101010101" pitchFamily="1" charset="-122"/>
              </a:rPr>
              <a:t>连接文件各物理块的指针都存放在分区开始部分的一张链接表中</a:t>
            </a:r>
            <a:r>
              <a:rPr lang="zh-CN" altLang="en-US" sz="2800" b="1" dirty="0">
                <a:solidFill>
                  <a:srgbClr val="CC00CC"/>
                </a:solidFill>
                <a:latin typeface="Arial" panose="020B0604020202020204" pitchFamily="34" charset="0"/>
                <a:ea typeface="黑体" panose="02010609060101010101" pitchFamily="1" charset="-122"/>
              </a:rPr>
              <a:t>(文件分配表FAT，</a:t>
            </a:r>
            <a:r>
              <a:rPr lang="zh-CN" altLang="en-US" sz="2800" b="1" dirty="0">
                <a:solidFill>
                  <a:srgbClr val="0000FF"/>
                </a:solidFill>
                <a:latin typeface="Arial" panose="020B0604020202020204" pitchFamily="34" charset="0"/>
                <a:ea typeface="黑体" panose="02010609060101010101" pitchFamily="1" charset="-122"/>
              </a:rPr>
              <a:t>需要内存缓存</a:t>
            </a:r>
            <a:r>
              <a:rPr lang="zh-CN" altLang="en-US" sz="2800" b="1" dirty="0">
                <a:solidFill>
                  <a:srgbClr val="CC00CC"/>
                </a:solidFill>
                <a:latin typeface="Arial" panose="020B0604020202020204" pitchFamily="34" charset="0"/>
                <a:ea typeface="黑体" panose="02010609060101010101" pitchFamily="1" charset="-122"/>
              </a:rPr>
              <a:t>)</a:t>
            </a:r>
            <a:endParaRPr lang="zh-CN" altLang="en-US" sz="2800" b="1" dirty="0">
              <a:solidFill>
                <a:srgbClr val="CC00CC"/>
              </a:solidFill>
              <a:latin typeface="Arial" panose="020B0604020202020204" pitchFamily="34" charset="0"/>
              <a:ea typeface="黑体" panose="02010609060101010101" pitchFamily="1" charset="-122"/>
            </a:endParaRPr>
          </a:p>
        </p:txBody>
      </p:sp>
      <p:sp>
        <p:nvSpPr>
          <p:cNvPr id="64517" name="文本框 64516"/>
          <p:cNvSpPr txBox="1"/>
          <p:nvPr/>
        </p:nvSpPr>
        <p:spPr>
          <a:xfrm>
            <a:off x="323850" y="3141663"/>
            <a:ext cx="5662613" cy="2560637"/>
          </a:xfrm>
          <a:prstGeom prst="rect">
            <a:avLst/>
          </a:prstGeom>
          <a:solidFill>
            <a:srgbClr val="FFFFFF">
              <a:alpha val="100000"/>
            </a:srgbClr>
          </a:solidFill>
          <a:ln w="9525">
            <a:noFill/>
          </a:ln>
        </p:spPr>
        <p:txBody>
          <a:bodyPr vert="horz" wrap="square" lIns="0" tIns="0" rIns="0" bIns="0" anchor="t">
            <a:spAutoFit/>
          </a:bodyPr>
          <a:p>
            <a:pPr lvl="0" eaLnBrk="0" hangingPunct="0">
              <a:spcBef>
                <a:spcPct val="50000"/>
              </a:spcBef>
            </a:pPr>
            <a:r>
              <a:rPr lang="zh-CN" altLang="en-US" sz="2800" b="1" dirty="0">
                <a:solidFill>
                  <a:srgbClr val="FF6600"/>
                </a:solidFill>
                <a:latin typeface="Arial" panose="020B0604020202020204" pitchFamily="34" charset="0"/>
                <a:ea typeface="黑体" panose="02010609060101010101" pitchFamily="1" charset="-122"/>
              </a:rPr>
              <a:t>◆</a:t>
            </a:r>
            <a:r>
              <a:rPr lang="zh-CN" altLang="en-US" sz="2800" b="1" dirty="0">
                <a:latin typeface="Arial" panose="020B0604020202020204" pitchFamily="34" charset="0"/>
                <a:ea typeface="黑体" panose="02010609060101010101" pitchFamily="1" charset="-122"/>
              </a:rPr>
              <a:t> FAT表中每个表项存放指向下一个盘块的链接指针</a:t>
            </a:r>
            <a:endParaRPr lang="zh-CN" altLang="en-US" sz="2800" b="1" dirty="0">
              <a:latin typeface="Arial" panose="020B0604020202020204" pitchFamily="34" charset="0"/>
              <a:ea typeface="黑体" panose="02010609060101010101" pitchFamily="1" charset="-122"/>
            </a:endParaRPr>
          </a:p>
          <a:p>
            <a:pPr lvl="0" eaLnBrk="0" hangingPunct="0">
              <a:spcBef>
                <a:spcPct val="50000"/>
              </a:spcBef>
            </a:pPr>
            <a:r>
              <a:rPr lang="zh-CN" altLang="en-US" sz="2800" b="1" dirty="0">
                <a:solidFill>
                  <a:srgbClr val="FF6600"/>
                </a:solidFill>
                <a:latin typeface="Arial" panose="020B0604020202020204" pitchFamily="34" charset="0"/>
                <a:ea typeface="黑体" panose="02010609060101010101" pitchFamily="1" charset="-122"/>
              </a:rPr>
              <a:t>◆</a:t>
            </a:r>
            <a:r>
              <a:rPr lang="zh-CN" altLang="en-US" sz="2800" b="1" dirty="0">
                <a:latin typeface="Arial" panose="020B0604020202020204" pitchFamily="34" charset="0"/>
                <a:ea typeface="黑体" panose="02010609060101010101" pitchFamily="1" charset="-122"/>
              </a:rPr>
              <a:t>文件控制块FCB中存放文件的第一个盘块号</a:t>
            </a:r>
            <a:endParaRPr lang="zh-CN" altLang="en-US" sz="2800" b="1" dirty="0">
              <a:latin typeface="Arial" panose="020B0604020202020204" pitchFamily="34" charset="0"/>
              <a:ea typeface="黑体" panose="02010609060101010101" pitchFamily="1" charset="-122"/>
            </a:endParaRPr>
          </a:p>
          <a:p>
            <a:pPr lvl="0" eaLnBrk="0" hangingPunct="0">
              <a:spcBef>
                <a:spcPct val="50000"/>
              </a:spcBef>
              <a:buFont typeface="Wingdings" panose="05000000000000000000" pitchFamily="2" charset="2"/>
              <a:buChar char="l"/>
            </a:pPr>
            <a:r>
              <a:rPr lang="zh-CN" altLang="en-US" sz="2800" b="1" dirty="0">
                <a:solidFill>
                  <a:srgbClr val="FF00FF"/>
                </a:solidFill>
                <a:latin typeface="Arial" panose="020B0604020202020204" pitchFamily="34" charset="0"/>
                <a:ea typeface="黑体" panose="02010609060101010101" pitchFamily="1" charset="-122"/>
              </a:rPr>
              <a:t>考虑：如何为文件分配一个新的块</a:t>
            </a:r>
            <a:endParaRPr lang="zh-CN" altLang="en-US" sz="2800" b="1" dirty="0">
              <a:solidFill>
                <a:srgbClr val="FF00FF"/>
              </a:solidFill>
              <a:latin typeface="Arial" panose="020B0604020202020204" pitchFamily="34" charset="0"/>
              <a:ea typeface="黑体" panose="02010609060101010101" pitchFamily="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4516">
                                            <p:txEl>
                                              <p:charRg st="0" end="47"/>
                                            </p:txEl>
                                          </p:spTgt>
                                        </p:tgtEl>
                                        <p:attrNameLst>
                                          <p:attrName>style.visibility</p:attrName>
                                        </p:attrNameLst>
                                      </p:cBhvr>
                                      <p:to>
                                        <p:strVal val="visible"/>
                                      </p:to>
                                    </p:set>
                                    <p:animEffect transition="in" filter="wipe(left)">
                                      <p:cBhvr>
                                        <p:cTn id="7" dur="500"/>
                                        <p:tgtEl>
                                          <p:spTgt spid="64516">
                                            <p:txEl>
                                              <p:charRg st="0" end="47"/>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4517">
                                            <p:txEl>
                                              <p:charRg st="0" end="26"/>
                                            </p:txEl>
                                          </p:spTgt>
                                        </p:tgtEl>
                                        <p:attrNameLst>
                                          <p:attrName>style.visibility</p:attrName>
                                        </p:attrNameLst>
                                      </p:cBhvr>
                                      <p:to>
                                        <p:strVal val="visible"/>
                                      </p:to>
                                    </p:set>
                                    <p:animEffect transition="in" filter="wipe(left)">
                                      <p:cBhvr>
                                        <p:cTn id="12" dur="500"/>
                                        <p:tgtEl>
                                          <p:spTgt spid="64517">
                                            <p:txEl>
                                              <p:charRg st="0" end="2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4517">
                                            <p:txEl>
                                              <p:charRg st="26" end="48"/>
                                            </p:txEl>
                                          </p:spTgt>
                                        </p:tgtEl>
                                        <p:attrNameLst>
                                          <p:attrName>style.visibility</p:attrName>
                                        </p:attrNameLst>
                                      </p:cBhvr>
                                      <p:to>
                                        <p:strVal val="visible"/>
                                      </p:to>
                                    </p:set>
                                    <p:animEffect transition="in" filter="wipe(left)">
                                      <p:cBhvr>
                                        <p:cTn id="17" dur="500"/>
                                        <p:tgtEl>
                                          <p:spTgt spid="64517">
                                            <p:txEl>
                                              <p:charRg st="26" end="4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4517">
                                            <p:txEl>
                                              <p:charRg st="48" end="64"/>
                                            </p:txEl>
                                          </p:spTgt>
                                        </p:tgtEl>
                                        <p:attrNameLst>
                                          <p:attrName>style.visibility</p:attrName>
                                        </p:attrNameLst>
                                      </p:cBhvr>
                                      <p:to>
                                        <p:strVal val="visible"/>
                                      </p:to>
                                    </p:set>
                                    <p:animEffect transition="in" filter="wipe(left)">
                                      <p:cBhvr>
                                        <p:cTn id="22" dur="500"/>
                                        <p:tgtEl>
                                          <p:spTgt spid="64517">
                                            <p:txEl>
                                              <p:charRg st="48" end="6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8" name="标题 65537"/>
          <p:cNvSpPr>
            <a:spLocks noGrp="1"/>
          </p:cNvSpPr>
          <p:nvPr>
            <p:ph type="title"/>
          </p:nvPr>
        </p:nvSpPr>
        <p:spPr>
          <a:xfrm>
            <a:off x="457200" y="0"/>
            <a:ext cx="8232775" cy="676275"/>
          </a:xfrm>
        </p:spPr>
        <p:txBody>
          <a:bodyPr anchor="ctr"/>
          <a:p>
            <a:r>
              <a:rPr lang="zh-CN" altLang="en-US" dirty="0"/>
              <a:t>增加： FAT</a:t>
            </a:r>
            <a:endParaRPr lang="zh-CN" altLang="en-US" dirty="0"/>
          </a:p>
        </p:txBody>
      </p:sp>
      <p:sp>
        <p:nvSpPr>
          <p:cNvPr id="65539" name="文本框 65538"/>
          <p:cNvSpPr txBox="1"/>
          <p:nvPr/>
        </p:nvSpPr>
        <p:spPr>
          <a:xfrm>
            <a:off x="1187450" y="1270000"/>
            <a:ext cx="7489825" cy="2773363"/>
          </a:xfrm>
          <a:prstGeom prst="rect">
            <a:avLst/>
          </a:prstGeom>
          <a:noFill/>
          <a:ln w="9525">
            <a:noFill/>
          </a:ln>
        </p:spPr>
        <p:txBody>
          <a:bodyPr vert="horz" wrap="square" lIns="0" tIns="0" rIns="0" bIns="0" anchor="t">
            <a:spAutoFit/>
          </a:bodyPr>
          <a:p>
            <a:pPr lvl="0" eaLnBrk="0" hangingPunct="0">
              <a:spcBef>
                <a:spcPct val="50000"/>
              </a:spcBef>
            </a:pPr>
            <a:r>
              <a:rPr lang="zh-CN" altLang="en-US" sz="2800" b="1" dirty="0">
                <a:solidFill>
                  <a:srgbClr val="FF6600"/>
                </a:solidFill>
                <a:latin typeface="Arial" panose="020B0604020202020204" pitchFamily="34" charset="0"/>
                <a:ea typeface="黑体" panose="02010609060101010101" pitchFamily="1" charset="-122"/>
              </a:rPr>
              <a:t>◆</a:t>
            </a:r>
            <a:r>
              <a:rPr lang="zh-CN" altLang="en-US" sz="2800" b="1" dirty="0">
                <a:latin typeface="Arial" panose="020B0604020202020204" pitchFamily="34" charset="0"/>
                <a:ea typeface="黑体" panose="02010609060101010101" pitchFamily="1" charset="-122"/>
              </a:rPr>
              <a:t> FAT 用于DOS和Windows95，98</a:t>
            </a:r>
            <a:endParaRPr lang="zh-CN" altLang="en-US" sz="2800" b="1" dirty="0">
              <a:latin typeface="Arial" panose="020B0604020202020204" pitchFamily="34" charset="0"/>
              <a:ea typeface="黑体" panose="02010609060101010101" pitchFamily="1" charset="-122"/>
            </a:endParaRPr>
          </a:p>
          <a:p>
            <a:pPr lvl="0" eaLnBrk="0" hangingPunct="0">
              <a:spcBef>
                <a:spcPct val="50000"/>
              </a:spcBef>
            </a:pPr>
            <a:r>
              <a:rPr lang="zh-CN" altLang="en-US" sz="2800" b="1" dirty="0">
                <a:solidFill>
                  <a:srgbClr val="FF6600"/>
                </a:solidFill>
                <a:latin typeface="Arial" panose="020B0604020202020204" pitchFamily="34" charset="0"/>
                <a:ea typeface="黑体" panose="02010609060101010101" pitchFamily="1" charset="-122"/>
              </a:rPr>
              <a:t>◆</a:t>
            </a:r>
            <a:r>
              <a:rPr lang="zh-CN" altLang="en-US" sz="2800" b="1" dirty="0">
                <a:latin typeface="Arial" panose="020B0604020202020204" pitchFamily="34" charset="0"/>
                <a:ea typeface="黑体" panose="02010609060101010101" pitchFamily="1" charset="-122"/>
              </a:rPr>
              <a:t> NTFS 多用于Windows NT，2000，xp</a:t>
            </a:r>
            <a:endParaRPr lang="zh-CN" altLang="en-US" sz="2800" b="1" dirty="0">
              <a:latin typeface="Arial" panose="020B0604020202020204" pitchFamily="34" charset="0"/>
              <a:ea typeface="黑体" panose="02010609060101010101" pitchFamily="1" charset="-122"/>
            </a:endParaRPr>
          </a:p>
          <a:p>
            <a:pPr lvl="0" eaLnBrk="0" hangingPunct="0">
              <a:spcBef>
                <a:spcPct val="50000"/>
              </a:spcBef>
            </a:pPr>
            <a:r>
              <a:rPr lang="zh-CN" altLang="en-US" sz="2800" b="1" dirty="0">
                <a:solidFill>
                  <a:srgbClr val="FF6600"/>
                </a:solidFill>
                <a:latin typeface="Arial" panose="020B0604020202020204" pitchFamily="34" charset="0"/>
                <a:ea typeface="黑体" panose="02010609060101010101" pitchFamily="1" charset="-122"/>
              </a:rPr>
              <a:t>◆</a:t>
            </a:r>
            <a:r>
              <a:rPr lang="zh-CN" altLang="en-US" sz="2800" b="1" dirty="0">
                <a:latin typeface="Arial" panose="020B0604020202020204" pitchFamily="34" charset="0"/>
                <a:ea typeface="黑体" panose="02010609060101010101" pitchFamily="1" charset="-122"/>
              </a:rPr>
              <a:t> FAT文件系统将物理磁盘划分为多个逻辑磁盘 (卷、分区)</a:t>
            </a:r>
            <a:endParaRPr lang="zh-CN" altLang="en-US" sz="2800" b="1" dirty="0">
              <a:latin typeface="Arial" panose="020B0604020202020204" pitchFamily="34" charset="0"/>
              <a:ea typeface="黑体" panose="02010609060101010101" pitchFamily="1" charset="-122"/>
            </a:endParaRPr>
          </a:p>
          <a:p>
            <a:pPr lvl="0" eaLnBrk="0" hangingPunct="0">
              <a:spcBef>
                <a:spcPct val="50000"/>
              </a:spcBef>
            </a:pPr>
            <a:r>
              <a:rPr lang="zh-CN" altLang="en-US" sz="2800" b="1" dirty="0">
                <a:latin typeface="Arial" panose="020B0604020202020204" pitchFamily="34" charset="0"/>
                <a:ea typeface="黑体" panose="02010609060101010101" pitchFamily="1" charset="-122"/>
              </a:rPr>
              <a:t>    FAT12    FAT16  FAT32   NTFS</a:t>
            </a:r>
            <a:endParaRPr lang="zh-CN" altLang="en-US" sz="2800" b="1" dirty="0">
              <a:latin typeface="Arial" panose="020B0604020202020204" pitchFamily="34" charset="0"/>
              <a:ea typeface="黑体" panose="02010609060101010101" pitchFamily="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5539"/>
                                        </p:tgtEl>
                                        <p:attrNameLst>
                                          <p:attrName>style.visibility</p:attrName>
                                        </p:attrNameLst>
                                      </p:cBhvr>
                                      <p:to>
                                        <p:strVal val="visible"/>
                                      </p:to>
                                    </p:set>
                                    <p:animEffect transition="in" filter="wipe(left)">
                                      <p:cBhvr>
                                        <p:cTn id="7" dur="500"/>
                                        <p:tgtEl>
                                          <p:spTgt spid="655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9"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2" name="标题 66561"/>
          <p:cNvSpPr>
            <a:spLocks noGrp="1"/>
          </p:cNvSpPr>
          <p:nvPr>
            <p:ph type="title"/>
          </p:nvPr>
        </p:nvSpPr>
        <p:spPr>
          <a:xfrm>
            <a:off x="457200" y="0"/>
            <a:ext cx="8232775" cy="676275"/>
          </a:xfrm>
        </p:spPr>
        <p:txBody>
          <a:bodyPr anchor="ctr"/>
          <a:p>
            <a:r>
              <a:rPr lang="zh-CN" altLang="en-US" dirty="0"/>
              <a:t>增加： FAT12</a:t>
            </a:r>
            <a:endParaRPr lang="zh-CN" altLang="en-US" dirty="0"/>
          </a:p>
        </p:txBody>
      </p:sp>
      <p:sp>
        <p:nvSpPr>
          <p:cNvPr id="66563" name="文本框 66562"/>
          <p:cNvSpPr txBox="1"/>
          <p:nvPr/>
        </p:nvSpPr>
        <p:spPr>
          <a:xfrm>
            <a:off x="468313" y="1125538"/>
            <a:ext cx="8423275" cy="4267200"/>
          </a:xfrm>
          <a:prstGeom prst="rect">
            <a:avLst/>
          </a:prstGeom>
          <a:noFill/>
          <a:ln w="9525">
            <a:noFill/>
          </a:ln>
        </p:spPr>
        <p:txBody>
          <a:bodyPr vert="horz" wrap="square" lIns="0" tIns="0" rIns="0" bIns="0" anchor="t">
            <a:spAutoFit/>
          </a:bodyPr>
          <a:p>
            <a:pPr lvl="0" eaLnBrk="0" hangingPunct="0">
              <a:spcBef>
                <a:spcPct val="50000"/>
              </a:spcBef>
            </a:pPr>
            <a:r>
              <a:rPr lang="zh-CN" altLang="en-US" sz="2800" b="1" dirty="0">
                <a:solidFill>
                  <a:srgbClr val="FF6600"/>
                </a:solidFill>
                <a:latin typeface="Arial" panose="020B0604020202020204" pitchFamily="34" charset="0"/>
                <a:ea typeface="黑体" panose="02010609060101010101" pitchFamily="1" charset="-122"/>
              </a:rPr>
              <a:t>1）以盘块为基本分配单位</a:t>
            </a:r>
            <a:endParaRPr lang="zh-CN" altLang="en-US" sz="2800" b="1" dirty="0">
              <a:solidFill>
                <a:srgbClr val="FF6600"/>
              </a:solidFill>
              <a:latin typeface="Arial" panose="020B0604020202020204" pitchFamily="34" charset="0"/>
              <a:ea typeface="黑体" panose="02010609060101010101" pitchFamily="1" charset="-122"/>
            </a:endParaRPr>
          </a:p>
          <a:p>
            <a:pPr lvl="0" eaLnBrk="0" hangingPunct="0">
              <a:spcBef>
                <a:spcPct val="50000"/>
              </a:spcBef>
            </a:pPr>
            <a:r>
              <a:rPr lang="zh-CN" altLang="en-US" sz="2800" b="1" dirty="0">
                <a:solidFill>
                  <a:srgbClr val="FF6600"/>
                </a:solidFill>
                <a:latin typeface="Arial" panose="020B0604020202020204" pitchFamily="34" charset="0"/>
                <a:ea typeface="黑体" panose="02010609060101010101" pitchFamily="1" charset="-122"/>
              </a:rPr>
              <a:t>◆</a:t>
            </a:r>
            <a:r>
              <a:rPr lang="zh-CN" altLang="en-US" sz="2800" b="1" dirty="0">
                <a:latin typeface="Arial" panose="020B0604020202020204" pitchFamily="34" charset="0"/>
                <a:ea typeface="黑体" panose="02010609060101010101" pitchFamily="1" charset="-122"/>
              </a:rPr>
              <a:t>早期的</a:t>
            </a:r>
            <a:r>
              <a:rPr lang="zh-CN" altLang="en-US" sz="2800" b="1" dirty="0">
                <a:solidFill>
                  <a:srgbClr val="CC00CC"/>
                </a:solidFill>
                <a:latin typeface="Arial" panose="020B0604020202020204" pitchFamily="34" charset="0"/>
                <a:ea typeface="黑体" panose="02010609060101010101" pitchFamily="1" charset="-122"/>
              </a:rPr>
              <a:t>MS-DOS</a:t>
            </a:r>
            <a:r>
              <a:rPr lang="zh-CN" altLang="en-US" sz="2800" b="1" dirty="0">
                <a:latin typeface="Arial" panose="020B0604020202020204" pitchFamily="34" charset="0"/>
                <a:ea typeface="黑体" panose="02010609060101010101" pitchFamily="1" charset="-122"/>
              </a:rPr>
              <a:t>是FAT12文件系统</a:t>
            </a:r>
            <a:r>
              <a:rPr lang="zh-CN" altLang="en-US" sz="2800" b="1" dirty="0">
                <a:solidFill>
                  <a:srgbClr val="CC00CC"/>
                </a:solidFill>
                <a:latin typeface="Arial" panose="020B0604020202020204" pitchFamily="34" charset="0"/>
                <a:ea typeface="黑体" panose="02010609060101010101" pitchFamily="1" charset="-122"/>
              </a:rPr>
              <a:t>（12位）</a:t>
            </a:r>
            <a:endParaRPr lang="zh-CN" altLang="en-US" sz="2800" b="1" dirty="0">
              <a:solidFill>
                <a:srgbClr val="FF0000"/>
              </a:solidFill>
              <a:latin typeface="Arial" panose="020B0604020202020204" pitchFamily="34" charset="0"/>
              <a:ea typeface="黑体" panose="02010609060101010101" pitchFamily="1" charset="-122"/>
            </a:endParaRPr>
          </a:p>
          <a:p>
            <a:pPr lvl="0" eaLnBrk="0" hangingPunct="0">
              <a:spcBef>
                <a:spcPct val="50000"/>
              </a:spcBef>
            </a:pPr>
            <a:r>
              <a:rPr lang="zh-CN" altLang="en-US" sz="2800" b="1" dirty="0">
                <a:solidFill>
                  <a:srgbClr val="FF6600"/>
                </a:solidFill>
                <a:latin typeface="Arial" panose="020B0604020202020204" pitchFamily="34" charset="0"/>
                <a:ea typeface="黑体" panose="02010609060101010101" pitchFamily="1" charset="-122"/>
              </a:rPr>
              <a:t>◆</a:t>
            </a:r>
            <a:r>
              <a:rPr lang="zh-CN" altLang="en-US" sz="2800" b="1" dirty="0">
                <a:latin typeface="Arial" panose="020B0604020202020204" pitchFamily="34" charset="0"/>
                <a:ea typeface="黑体" panose="02010609060101010101" pitchFamily="1" charset="-122"/>
              </a:rPr>
              <a:t> FAT12的每个盘块(一个扇区)为512字节，则所允许的最大磁盘容量为8MB</a:t>
            </a:r>
            <a:endParaRPr lang="zh-CN" altLang="en-US" sz="2800" b="1" dirty="0">
              <a:latin typeface="Arial" panose="020B0604020202020204" pitchFamily="34" charset="0"/>
              <a:ea typeface="黑体" panose="02010609060101010101" pitchFamily="1" charset="-122"/>
            </a:endParaRPr>
          </a:p>
          <a:p>
            <a:pPr lvl="0" eaLnBrk="0" hangingPunct="0">
              <a:spcBef>
                <a:spcPct val="50000"/>
              </a:spcBef>
            </a:pPr>
            <a:r>
              <a:rPr lang="zh-CN" altLang="en-US" sz="2800" b="1" dirty="0">
                <a:solidFill>
                  <a:srgbClr val="FF6600"/>
                </a:solidFill>
                <a:latin typeface="Arial" panose="020B0604020202020204" pitchFamily="34" charset="0"/>
                <a:ea typeface="黑体" panose="02010609060101010101" pitchFamily="1" charset="-122"/>
              </a:rPr>
              <a:t>◆</a:t>
            </a:r>
            <a:r>
              <a:rPr lang="zh-CN" altLang="en-US" sz="2800" b="1" dirty="0">
                <a:latin typeface="Arial" panose="020B0604020202020204" pitchFamily="34" charset="0"/>
                <a:ea typeface="黑体" panose="02010609060101010101" pitchFamily="1" charset="-122"/>
              </a:rPr>
              <a:t>每个FAT表项为12位，则最多有2</a:t>
            </a:r>
            <a:r>
              <a:rPr lang="zh-CN" altLang="en-US" sz="2800" b="1" baseline="30000" dirty="0">
                <a:latin typeface="Arial" panose="020B0604020202020204" pitchFamily="34" charset="0"/>
                <a:ea typeface="黑体" panose="02010609060101010101" pitchFamily="1" charset="-122"/>
              </a:rPr>
              <a:t>12</a:t>
            </a:r>
            <a:r>
              <a:rPr lang="zh-CN" altLang="en-US" sz="2800" b="1" dirty="0">
                <a:latin typeface="Arial" panose="020B0604020202020204" pitchFamily="34" charset="0"/>
                <a:ea typeface="黑体" panose="02010609060101010101" pitchFamily="1" charset="-122"/>
              </a:rPr>
              <a:t>个表项，每个表项对应一个盘块512B，则每个逻辑分区为2MB，共有4个逻辑分区，则一个物理磁盘的最大容量为8MB</a:t>
            </a:r>
            <a:endParaRPr lang="zh-CN" altLang="en-US" sz="2800" b="1" dirty="0">
              <a:latin typeface="Arial" panose="020B0604020202020204" pitchFamily="34" charset="0"/>
              <a:ea typeface="黑体" panose="02010609060101010101" pitchFamily="1" charset="-122"/>
            </a:endParaRPr>
          </a:p>
          <a:p>
            <a:pPr lvl="0" eaLnBrk="0" hangingPunct="0">
              <a:spcBef>
                <a:spcPct val="50000"/>
              </a:spcBef>
            </a:pPr>
            <a:r>
              <a:rPr lang="zh-CN" altLang="en-US" sz="2800" b="1" dirty="0">
                <a:solidFill>
                  <a:srgbClr val="FF6600"/>
                </a:solidFill>
                <a:latin typeface="Arial" panose="020B0604020202020204" pitchFamily="34" charset="0"/>
                <a:ea typeface="黑体" panose="02010609060101010101" pitchFamily="1" charset="-122"/>
              </a:rPr>
              <a:t>◆</a:t>
            </a:r>
            <a:r>
              <a:rPr lang="zh-CN" altLang="en-US" sz="2800" b="1" dirty="0">
                <a:latin typeface="Arial" panose="020B0604020202020204" pitchFamily="34" charset="0"/>
                <a:ea typeface="黑体" panose="02010609060101010101" pitchFamily="1" charset="-122"/>
              </a:rPr>
              <a:t>磁盘最大容量太小，引入“</a:t>
            </a:r>
            <a:r>
              <a:rPr lang="zh-CN" altLang="en-US" sz="2800" b="1" dirty="0">
                <a:solidFill>
                  <a:srgbClr val="CC00CC"/>
                </a:solidFill>
                <a:latin typeface="Arial" panose="020B0604020202020204" pitchFamily="34" charset="0"/>
                <a:ea typeface="黑体" panose="02010609060101010101" pitchFamily="1" charset="-122"/>
              </a:rPr>
              <a:t>簇</a:t>
            </a:r>
            <a:r>
              <a:rPr lang="zh-CN" altLang="en-US" sz="2800" b="1" dirty="0">
                <a:latin typeface="Arial" panose="020B0604020202020204" pitchFamily="34" charset="0"/>
                <a:ea typeface="黑体" panose="02010609060101010101" pitchFamily="1" charset="-122"/>
              </a:rPr>
              <a:t>”来进行磁盘分配</a:t>
            </a:r>
            <a:endParaRPr lang="zh-CN" altLang="en-US" sz="2800" b="1" dirty="0">
              <a:latin typeface="Arial" panose="020B0604020202020204" pitchFamily="34" charset="0"/>
              <a:ea typeface="黑体" panose="02010609060101010101" pitchFamily="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6563">
                                            <p:txEl>
                                              <p:charRg st="0" end="13"/>
                                            </p:txEl>
                                          </p:spTgt>
                                        </p:tgtEl>
                                        <p:attrNameLst>
                                          <p:attrName>style.visibility</p:attrName>
                                        </p:attrNameLst>
                                      </p:cBhvr>
                                      <p:to>
                                        <p:strVal val="visible"/>
                                      </p:to>
                                    </p:set>
                                    <p:animEffect transition="in" filter="wipe(left)">
                                      <p:cBhvr>
                                        <p:cTn id="7" dur="500"/>
                                        <p:tgtEl>
                                          <p:spTgt spid="66563">
                                            <p:txEl>
                                              <p:charRg st="0" end="13"/>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66563">
                                            <p:txEl>
                                              <p:charRg st="13" end="39"/>
                                            </p:txEl>
                                          </p:spTgt>
                                        </p:tgtEl>
                                        <p:attrNameLst>
                                          <p:attrName>style.visibility</p:attrName>
                                        </p:attrNameLst>
                                      </p:cBhvr>
                                      <p:to>
                                        <p:strVal val="visible"/>
                                      </p:to>
                                    </p:set>
                                    <p:animEffect transition="in" filter="wipe(left)">
                                      <p:cBhvr>
                                        <p:cTn id="11" dur="500"/>
                                        <p:tgtEl>
                                          <p:spTgt spid="66563">
                                            <p:txEl>
                                              <p:charRg st="13" end="39"/>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66563">
                                            <p:txEl>
                                              <p:charRg st="39" end="80"/>
                                            </p:txEl>
                                          </p:spTgt>
                                        </p:tgtEl>
                                        <p:attrNameLst>
                                          <p:attrName>style.visibility</p:attrName>
                                        </p:attrNameLst>
                                      </p:cBhvr>
                                      <p:to>
                                        <p:strVal val="visible"/>
                                      </p:to>
                                    </p:set>
                                    <p:animEffect transition="in" filter="wipe(left)">
                                      <p:cBhvr>
                                        <p:cTn id="16" dur="500"/>
                                        <p:tgtEl>
                                          <p:spTgt spid="66563">
                                            <p:txEl>
                                              <p:charRg st="39" end="80"/>
                                            </p:txEl>
                                          </p:spTgt>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66563">
                                            <p:txEl>
                                              <p:charRg st="80" end="157"/>
                                            </p:txEl>
                                          </p:spTgt>
                                        </p:tgtEl>
                                        <p:attrNameLst>
                                          <p:attrName>style.visibility</p:attrName>
                                        </p:attrNameLst>
                                      </p:cBhvr>
                                      <p:to>
                                        <p:strVal val="visible"/>
                                      </p:to>
                                    </p:set>
                                    <p:animEffect transition="in" filter="wipe(left)">
                                      <p:cBhvr>
                                        <p:cTn id="20" dur="500"/>
                                        <p:tgtEl>
                                          <p:spTgt spid="66563">
                                            <p:txEl>
                                              <p:charRg st="80" end="157"/>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66563">
                                            <p:txEl>
                                              <p:charRg st="157" end="180"/>
                                            </p:txEl>
                                          </p:spTgt>
                                        </p:tgtEl>
                                        <p:attrNameLst>
                                          <p:attrName>style.visibility</p:attrName>
                                        </p:attrNameLst>
                                      </p:cBhvr>
                                      <p:to>
                                        <p:strVal val="visible"/>
                                      </p:to>
                                    </p:set>
                                    <p:animEffect transition="in" filter="wipe(left)">
                                      <p:cBhvr>
                                        <p:cTn id="25" dur="500"/>
                                        <p:tgtEl>
                                          <p:spTgt spid="66563">
                                            <p:txEl>
                                              <p:charRg st="157" end="18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6" name="标题 67585"/>
          <p:cNvSpPr>
            <a:spLocks noGrp="1"/>
          </p:cNvSpPr>
          <p:nvPr>
            <p:ph type="title"/>
          </p:nvPr>
        </p:nvSpPr>
        <p:spPr>
          <a:xfrm>
            <a:off x="457200" y="0"/>
            <a:ext cx="8232775" cy="676275"/>
          </a:xfrm>
        </p:spPr>
        <p:txBody>
          <a:bodyPr anchor="ctr"/>
          <a:p>
            <a:r>
              <a:rPr lang="zh-CN" altLang="en-US" dirty="0"/>
              <a:t>增加： FAT12</a:t>
            </a:r>
            <a:endParaRPr lang="zh-CN" altLang="en-US" dirty="0"/>
          </a:p>
        </p:txBody>
      </p:sp>
      <p:sp>
        <p:nvSpPr>
          <p:cNvPr id="67587" name="文本框 67586"/>
          <p:cNvSpPr txBox="1"/>
          <p:nvPr/>
        </p:nvSpPr>
        <p:spPr>
          <a:xfrm>
            <a:off x="684213" y="1196975"/>
            <a:ext cx="8424862" cy="4275138"/>
          </a:xfrm>
          <a:prstGeom prst="rect">
            <a:avLst/>
          </a:prstGeom>
          <a:noFill/>
          <a:ln w="9525">
            <a:noFill/>
          </a:ln>
        </p:spPr>
        <p:txBody>
          <a:bodyPr vert="horz" wrap="square" lIns="0" tIns="0" rIns="0" bIns="0" anchor="t">
            <a:spAutoFit/>
          </a:bodyPr>
          <a:p>
            <a:pPr lvl="0" eaLnBrk="0" hangingPunct="0">
              <a:spcBef>
                <a:spcPct val="50000"/>
              </a:spcBef>
            </a:pPr>
            <a:r>
              <a:rPr lang="en-US" altLang="zh-CN" sz="2800" b="1">
                <a:solidFill>
                  <a:srgbClr val="FF6600"/>
                </a:solidFill>
                <a:latin typeface="Arial" panose="020B0604020202020204" pitchFamily="34" charset="0"/>
                <a:ea typeface="黑体" panose="02010609060101010101" pitchFamily="1" charset="-122"/>
              </a:rPr>
              <a:t>2</a:t>
            </a:r>
            <a:r>
              <a:rPr lang="zh-CN" altLang="en-US" sz="2800" b="1">
                <a:solidFill>
                  <a:srgbClr val="FF6600"/>
                </a:solidFill>
                <a:latin typeface="Arial" panose="020B0604020202020204" pitchFamily="34" charset="0"/>
                <a:ea typeface="黑体" panose="02010609060101010101" pitchFamily="1" charset="-122"/>
              </a:rPr>
              <a:t>）簇的基本概念</a:t>
            </a:r>
            <a:endParaRPr lang="zh-CN" altLang="en-US" sz="2800" b="1">
              <a:solidFill>
                <a:srgbClr val="FF6600"/>
              </a:solidFill>
              <a:latin typeface="Arial" panose="020B0604020202020204" pitchFamily="34" charset="0"/>
              <a:ea typeface="黑体" panose="02010609060101010101" pitchFamily="1" charset="-122"/>
            </a:endParaRPr>
          </a:p>
          <a:p>
            <a:pPr lvl="0" eaLnBrk="0" hangingPunct="0">
              <a:spcBef>
                <a:spcPct val="50000"/>
              </a:spcBef>
            </a:pPr>
            <a:r>
              <a:rPr lang="en-US" altLang="zh-CN" sz="2800" b="1">
                <a:solidFill>
                  <a:srgbClr val="FF6600"/>
                </a:solidFill>
                <a:latin typeface="Arial" panose="020B0604020202020204" pitchFamily="34" charset="0"/>
                <a:ea typeface="黑体" panose="02010609060101010101" pitchFamily="1" charset="-122"/>
              </a:rPr>
              <a:t>◆</a:t>
            </a:r>
            <a:r>
              <a:rPr lang="zh-CN" altLang="en-US" sz="2800" b="1">
                <a:latin typeface="Arial" panose="020B0604020202020204" pitchFamily="34" charset="0"/>
                <a:ea typeface="黑体" panose="02010609060101010101" pitchFamily="1" charset="-122"/>
              </a:rPr>
              <a:t>簇是一组连续的扇区  </a:t>
            </a:r>
            <a:endParaRPr lang="zh-CN" altLang="en-US" sz="2800" b="1">
              <a:latin typeface="Arial" panose="020B0604020202020204" pitchFamily="34" charset="0"/>
              <a:ea typeface="黑体" panose="02010609060101010101" pitchFamily="1" charset="-122"/>
            </a:endParaRPr>
          </a:p>
          <a:p>
            <a:pPr lvl="0" eaLnBrk="0" hangingPunct="0">
              <a:spcBef>
                <a:spcPct val="50000"/>
              </a:spcBef>
            </a:pPr>
            <a:r>
              <a:rPr lang="en-US" altLang="zh-CN" sz="2800" b="1">
                <a:solidFill>
                  <a:srgbClr val="FF6600"/>
                </a:solidFill>
                <a:latin typeface="Arial" panose="020B0604020202020204" pitchFamily="34" charset="0"/>
                <a:ea typeface="黑体" panose="02010609060101010101" pitchFamily="1" charset="-122"/>
              </a:rPr>
              <a:t>◆</a:t>
            </a:r>
            <a:r>
              <a:rPr lang="en-US" altLang="zh-CN" sz="2800" b="1">
                <a:latin typeface="Arial" panose="020B0604020202020204" pitchFamily="34" charset="0"/>
                <a:ea typeface="黑体" panose="02010609060101010101" pitchFamily="1" charset="-122"/>
              </a:rPr>
              <a:t> </a:t>
            </a:r>
            <a:r>
              <a:rPr lang="zh-CN" altLang="en-US" sz="2800" b="1">
                <a:latin typeface="Arial" panose="020B0604020202020204" pitchFamily="34" charset="0"/>
                <a:ea typeface="黑体" panose="02010609060101010101" pitchFamily="1" charset="-122"/>
              </a:rPr>
              <a:t>一个簇应包含的扇区数量与磁盘容量的大小有关</a:t>
            </a:r>
            <a:endParaRPr lang="zh-CN" altLang="en-US" sz="2800" b="1">
              <a:latin typeface="Arial" panose="020B0604020202020204" pitchFamily="34" charset="0"/>
              <a:ea typeface="黑体" panose="02010609060101010101" pitchFamily="1" charset="-122"/>
            </a:endParaRPr>
          </a:p>
          <a:p>
            <a:pPr lvl="0" eaLnBrk="0" hangingPunct="0">
              <a:spcBef>
                <a:spcPct val="50000"/>
              </a:spcBef>
            </a:pPr>
            <a:r>
              <a:rPr lang="zh-CN" altLang="en-US" sz="2800" b="1">
                <a:latin typeface="Arial" panose="020B0604020202020204" pitchFamily="34" charset="0"/>
                <a:ea typeface="黑体" panose="02010609060101010101" pitchFamily="1" charset="-122"/>
              </a:rPr>
              <a:t>       如一个簇包含</a:t>
            </a:r>
            <a:r>
              <a:rPr lang="en-US" altLang="zh-CN" sz="2800" b="1">
                <a:latin typeface="Arial" panose="020B0604020202020204" pitchFamily="34" charset="0"/>
                <a:ea typeface="黑体" panose="02010609060101010101" pitchFamily="1" charset="-122"/>
              </a:rPr>
              <a:t>2</a:t>
            </a:r>
            <a:r>
              <a:rPr lang="zh-CN" altLang="en-US" sz="2800" b="1">
                <a:latin typeface="Arial" panose="020B0604020202020204" pitchFamily="34" charset="0"/>
                <a:ea typeface="黑体" panose="02010609060101010101" pitchFamily="1" charset="-122"/>
              </a:rPr>
              <a:t>个扇区，则最大容量为</a:t>
            </a:r>
            <a:r>
              <a:rPr lang="en-US" altLang="zh-CN" sz="2800" b="1">
                <a:latin typeface="Arial" panose="020B0604020202020204" pitchFamily="34" charset="0"/>
                <a:ea typeface="黑体" panose="02010609060101010101" pitchFamily="1" charset="-122"/>
              </a:rPr>
              <a:t>16MB</a:t>
            </a:r>
            <a:endParaRPr lang="en-US" altLang="zh-CN" sz="2800" b="1">
              <a:latin typeface="Arial" panose="020B0604020202020204" pitchFamily="34" charset="0"/>
              <a:ea typeface="黑体" panose="02010609060101010101" pitchFamily="1" charset="-122"/>
            </a:endParaRPr>
          </a:p>
          <a:p>
            <a:pPr lvl="0" eaLnBrk="0" hangingPunct="0">
              <a:spcBef>
                <a:spcPct val="50000"/>
              </a:spcBef>
            </a:pPr>
            <a:r>
              <a:rPr lang="en-US" altLang="zh-CN" sz="2800" b="1">
                <a:latin typeface="Arial" panose="020B0604020202020204" pitchFamily="34" charset="0"/>
                <a:ea typeface="黑体" panose="02010609060101010101" pitchFamily="1" charset="-122"/>
              </a:rPr>
              <a:t>       </a:t>
            </a:r>
            <a:r>
              <a:rPr lang="zh-CN" altLang="en-US" sz="2800" b="1">
                <a:latin typeface="Arial" panose="020B0604020202020204" pitchFamily="34" charset="0"/>
                <a:ea typeface="黑体" panose="02010609060101010101" pitchFamily="1" charset="-122"/>
              </a:rPr>
              <a:t>如一个簇包含</a:t>
            </a:r>
            <a:r>
              <a:rPr lang="en-US" altLang="zh-CN" sz="2800" b="1">
                <a:latin typeface="Arial" panose="020B0604020202020204" pitchFamily="34" charset="0"/>
                <a:ea typeface="黑体" panose="02010609060101010101" pitchFamily="1" charset="-122"/>
              </a:rPr>
              <a:t>8</a:t>
            </a:r>
            <a:r>
              <a:rPr lang="zh-CN" altLang="en-US" sz="2800" b="1">
                <a:latin typeface="Arial" panose="020B0604020202020204" pitchFamily="34" charset="0"/>
                <a:ea typeface="黑体" panose="02010609060101010101" pitchFamily="1" charset="-122"/>
              </a:rPr>
              <a:t>个扇区，则最大容量为</a:t>
            </a:r>
            <a:r>
              <a:rPr lang="en-US" altLang="zh-CN" sz="2800" b="1">
                <a:latin typeface="Arial" panose="020B0604020202020204" pitchFamily="34" charset="0"/>
                <a:ea typeface="黑体" panose="02010609060101010101" pitchFamily="1" charset="-122"/>
              </a:rPr>
              <a:t>64MB</a:t>
            </a:r>
            <a:endParaRPr lang="en-US" altLang="zh-CN" sz="2800" b="1">
              <a:latin typeface="Arial" panose="020B0604020202020204" pitchFamily="34" charset="0"/>
              <a:ea typeface="黑体" panose="02010609060101010101" pitchFamily="1" charset="-122"/>
            </a:endParaRPr>
          </a:p>
          <a:p>
            <a:pPr lvl="0" eaLnBrk="0" hangingPunct="0">
              <a:spcBef>
                <a:spcPct val="50000"/>
              </a:spcBef>
            </a:pPr>
            <a:r>
              <a:rPr lang="en-US" altLang="zh-CN" sz="2800" b="1">
                <a:solidFill>
                  <a:srgbClr val="FF6600"/>
                </a:solidFill>
                <a:latin typeface="Arial" panose="020B0604020202020204" pitchFamily="34" charset="0"/>
                <a:ea typeface="黑体" panose="02010609060101010101" pitchFamily="1" charset="-122"/>
              </a:rPr>
              <a:t>◆</a:t>
            </a:r>
            <a:r>
              <a:rPr lang="zh-CN" altLang="en-US" sz="2800" b="1">
                <a:latin typeface="Arial" panose="020B0604020202020204" pitchFamily="34" charset="0"/>
                <a:ea typeface="黑体" panose="02010609060101010101" pitchFamily="1" charset="-122"/>
              </a:rPr>
              <a:t>簇分配的好处：能适应磁盘容量不断增长的情况</a:t>
            </a:r>
            <a:endParaRPr lang="zh-CN" altLang="en-US" sz="2800" b="1">
              <a:latin typeface="Arial" panose="020B0604020202020204" pitchFamily="34" charset="0"/>
              <a:ea typeface="黑体" panose="02010609060101010101" pitchFamily="1" charset="-122"/>
            </a:endParaRPr>
          </a:p>
          <a:p>
            <a:pPr lvl="0" eaLnBrk="0" hangingPunct="0">
              <a:spcBef>
                <a:spcPct val="50000"/>
              </a:spcBef>
            </a:pPr>
            <a:r>
              <a:rPr lang="en-US" altLang="zh-CN" sz="2800" b="1">
                <a:solidFill>
                  <a:srgbClr val="FF6600"/>
                </a:solidFill>
                <a:latin typeface="Arial" panose="020B0604020202020204" pitchFamily="34" charset="0"/>
                <a:ea typeface="黑体" panose="02010609060101010101" pitchFamily="1" charset="-122"/>
              </a:rPr>
              <a:t>◆</a:t>
            </a:r>
            <a:r>
              <a:rPr lang="zh-CN" altLang="en-US" sz="2800" b="1">
                <a:latin typeface="Arial" panose="020B0604020202020204" pitchFamily="34" charset="0"/>
                <a:ea typeface="黑体" panose="02010609060101010101" pitchFamily="1" charset="-122"/>
              </a:rPr>
              <a:t>簇分配的坏处：会带来很大的簇内碎片</a:t>
            </a:r>
            <a:endParaRPr lang="zh-CN" altLang="en-US" sz="2800" b="1">
              <a:latin typeface="Arial" panose="020B0604020202020204" pitchFamily="34" charset="0"/>
              <a:ea typeface="黑体" panose="02010609060101010101" pitchFamily="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7587">
                                            <p:txEl>
                                              <p:charRg st="0" end="9"/>
                                            </p:txEl>
                                          </p:spTgt>
                                        </p:tgtEl>
                                        <p:attrNameLst>
                                          <p:attrName>style.visibility</p:attrName>
                                        </p:attrNameLst>
                                      </p:cBhvr>
                                      <p:to>
                                        <p:strVal val="visible"/>
                                      </p:to>
                                    </p:set>
                                    <p:animEffect transition="in" filter="wipe(left)">
                                      <p:cBhvr>
                                        <p:cTn id="7" dur="500"/>
                                        <p:tgtEl>
                                          <p:spTgt spid="67587">
                                            <p:txEl>
                                              <p:charRg st="0" end="9"/>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67587">
                                            <p:txEl>
                                              <p:charRg st="9" end="22"/>
                                            </p:txEl>
                                          </p:spTgt>
                                        </p:tgtEl>
                                        <p:attrNameLst>
                                          <p:attrName>style.visibility</p:attrName>
                                        </p:attrNameLst>
                                      </p:cBhvr>
                                      <p:to>
                                        <p:strVal val="visible"/>
                                      </p:to>
                                    </p:set>
                                    <p:animEffect transition="in" filter="wipe(left)">
                                      <p:cBhvr>
                                        <p:cTn id="11" dur="500"/>
                                        <p:tgtEl>
                                          <p:spTgt spid="67587">
                                            <p:txEl>
                                              <p:charRg st="9" end="22"/>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67587">
                                            <p:txEl>
                                              <p:charRg st="22" end="46"/>
                                            </p:txEl>
                                          </p:spTgt>
                                        </p:tgtEl>
                                        <p:attrNameLst>
                                          <p:attrName>style.visibility</p:attrName>
                                        </p:attrNameLst>
                                      </p:cBhvr>
                                      <p:to>
                                        <p:strVal val="visible"/>
                                      </p:to>
                                    </p:set>
                                    <p:animEffect transition="in" filter="wipe(left)">
                                      <p:cBhvr>
                                        <p:cTn id="16" dur="500"/>
                                        <p:tgtEl>
                                          <p:spTgt spid="67587">
                                            <p:txEl>
                                              <p:charRg st="22" end="46"/>
                                            </p:txEl>
                                          </p:spTgt>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67587">
                                            <p:txEl>
                                              <p:charRg st="46" end="75"/>
                                            </p:txEl>
                                          </p:spTgt>
                                        </p:tgtEl>
                                        <p:attrNameLst>
                                          <p:attrName>style.visibility</p:attrName>
                                        </p:attrNameLst>
                                      </p:cBhvr>
                                      <p:to>
                                        <p:strVal val="visible"/>
                                      </p:to>
                                    </p:set>
                                    <p:animEffect transition="in" filter="wipe(left)">
                                      <p:cBhvr>
                                        <p:cTn id="20" dur="500"/>
                                        <p:tgtEl>
                                          <p:spTgt spid="67587">
                                            <p:txEl>
                                              <p:charRg st="46" end="75"/>
                                            </p:txEl>
                                          </p:spTgt>
                                        </p:tgtEl>
                                      </p:cBhvr>
                                    </p:animEffect>
                                  </p:childTnLst>
                                </p:cTn>
                              </p:par>
                            </p:childTnLst>
                          </p:cTn>
                        </p:par>
                        <p:par>
                          <p:cTn id="21" fill="hold">
                            <p:stCondLst>
                              <p:cond delay="1000"/>
                            </p:stCondLst>
                            <p:childTnLst>
                              <p:par>
                                <p:cTn id="22" presetID="22" presetClass="entr" presetSubtype="8" fill="hold" nodeType="afterEffect">
                                  <p:stCondLst>
                                    <p:cond delay="0"/>
                                  </p:stCondLst>
                                  <p:childTnLst>
                                    <p:set>
                                      <p:cBhvr>
                                        <p:cTn id="23" dur="1" fill="hold">
                                          <p:stCondLst>
                                            <p:cond delay="0"/>
                                          </p:stCondLst>
                                        </p:cTn>
                                        <p:tgtEl>
                                          <p:spTgt spid="67587">
                                            <p:txEl>
                                              <p:charRg st="75" end="104"/>
                                            </p:txEl>
                                          </p:spTgt>
                                        </p:tgtEl>
                                        <p:attrNameLst>
                                          <p:attrName>style.visibility</p:attrName>
                                        </p:attrNameLst>
                                      </p:cBhvr>
                                      <p:to>
                                        <p:strVal val="visible"/>
                                      </p:to>
                                    </p:set>
                                    <p:animEffect transition="in" filter="wipe(left)">
                                      <p:cBhvr>
                                        <p:cTn id="24" dur="500"/>
                                        <p:tgtEl>
                                          <p:spTgt spid="67587">
                                            <p:txEl>
                                              <p:charRg st="75" end="10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67587">
                                            <p:txEl>
                                              <p:charRg st="104" end="127"/>
                                            </p:txEl>
                                          </p:spTgt>
                                        </p:tgtEl>
                                        <p:attrNameLst>
                                          <p:attrName>style.visibility</p:attrName>
                                        </p:attrNameLst>
                                      </p:cBhvr>
                                      <p:to>
                                        <p:strVal val="visible"/>
                                      </p:to>
                                    </p:set>
                                    <p:animEffect transition="in" filter="wipe(left)">
                                      <p:cBhvr>
                                        <p:cTn id="29" dur="500"/>
                                        <p:tgtEl>
                                          <p:spTgt spid="67587">
                                            <p:txEl>
                                              <p:charRg st="104" end="127"/>
                                            </p:txEl>
                                          </p:spTgt>
                                        </p:tgtEl>
                                      </p:cBhvr>
                                    </p:animEffect>
                                  </p:childTnLst>
                                </p:cTn>
                              </p:par>
                            </p:childTnLst>
                          </p:cTn>
                        </p:par>
                        <p:par>
                          <p:cTn id="30" fill="hold">
                            <p:stCondLst>
                              <p:cond delay="500"/>
                            </p:stCondLst>
                            <p:childTnLst>
                              <p:par>
                                <p:cTn id="31" presetID="22" presetClass="entr" presetSubtype="8" fill="hold" nodeType="afterEffect">
                                  <p:stCondLst>
                                    <p:cond delay="0"/>
                                  </p:stCondLst>
                                  <p:childTnLst>
                                    <p:set>
                                      <p:cBhvr>
                                        <p:cTn id="32" dur="1" fill="hold">
                                          <p:stCondLst>
                                            <p:cond delay="0"/>
                                          </p:stCondLst>
                                        </p:cTn>
                                        <p:tgtEl>
                                          <p:spTgt spid="67587">
                                            <p:txEl>
                                              <p:charRg st="127" end="146"/>
                                            </p:txEl>
                                          </p:spTgt>
                                        </p:tgtEl>
                                        <p:attrNameLst>
                                          <p:attrName>style.visibility</p:attrName>
                                        </p:attrNameLst>
                                      </p:cBhvr>
                                      <p:to>
                                        <p:strVal val="visible"/>
                                      </p:to>
                                    </p:set>
                                    <p:animEffect transition="in" filter="wipe(left)">
                                      <p:cBhvr>
                                        <p:cTn id="33" dur="500"/>
                                        <p:tgtEl>
                                          <p:spTgt spid="67587">
                                            <p:txEl>
                                              <p:charRg st="127" end="14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10" name="标题 68609"/>
          <p:cNvSpPr>
            <a:spLocks noGrp="1"/>
          </p:cNvSpPr>
          <p:nvPr>
            <p:ph type="title"/>
          </p:nvPr>
        </p:nvSpPr>
        <p:spPr>
          <a:xfrm>
            <a:off x="457200" y="0"/>
            <a:ext cx="8232775" cy="676275"/>
          </a:xfrm>
        </p:spPr>
        <p:txBody>
          <a:bodyPr anchor="ctr"/>
          <a:p>
            <a:r>
              <a:rPr lang="zh-CN" altLang="en-US" dirty="0"/>
              <a:t>增加： FAT12</a:t>
            </a:r>
            <a:endParaRPr lang="zh-CN" altLang="en-US" dirty="0"/>
          </a:p>
        </p:txBody>
      </p:sp>
      <p:sp>
        <p:nvSpPr>
          <p:cNvPr id="68611" name="文本框 68610"/>
          <p:cNvSpPr txBox="1"/>
          <p:nvPr/>
        </p:nvSpPr>
        <p:spPr>
          <a:xfrm>
            <a:off x="684213" y="1557338"/>
            <a:ext cx="7632700" cy="2346325"/>
          </a:xfrm>
          <a:prstGeom prst="rect">
            <a:avLst/>
          </a:prstGeom>
          <a:noFill/>
          <a:ln w="9525">
            <a:noFill/>
          </a:ln>
        </p:spPr>
        <p:txBody>
          <a:bodyPr vert="horz" wrap="square" lIns="0" tIns="0" rIns="0" bIns="0" anchor="t">
            <a:spAutoFit/>
          </a:bodyPr>
          <a:p>
            <a:pPr lvl="0" eaLnBrk="0" hangingPunct="0">
              <a:spcBef>
                <a:spcPct val="50000"/>
              </a:spcBef>
            </a:pPr>
            <a:r>
              <a:rPr lang="en-US" altLang="zh-CN" sz="2800" b="1">
                <a:solidFill>
                  <a:srgbClr val="FF6600"/>
                </a:solidFill>
                <a:latin typeface="Arial" panose="020B0604020202020204" pitchFamily="34" charset="0"/>
                <a:ea typeface="黑体" panose="02010609060101010101" pitchFamily="1" charset="-122"/>
              </a:rPr>
              <a:t>3</a:t>
            </a:r>
            <a:r>
              <a:rPr lang="zh-CN" altLang="en-US" sz="2800" b="1">
                <a:solidFill>
                  <a:srgbClr val="FF6600"/>
                </a:solidFill>
                <a:latin typeface="Arial" panose="020B0604020202020204" pitchFamily="34" charset="0"/>
                <a:ea typeface="黑体" panose="02010609060101010101" pitchFamily="1" charset="-122"/>
              </a:rPr>
              <a:t>）</a:t>
            </a:r>
            <a:r>
              <a:rPr lang="en-US" altLang="zh-CN" sz="2800" b="1">
                <a:solidFill>
                  <a:srgbClr val="FF6600"/>
                </a:solidFill>
                <a:latin typeface="Arial" panose="020B0604020202020204" pitchFamily="34" charset="0"/>
                <a:ea typeface="黑体" panose="02010609060101010101" pitchFamily="1" charset="-122"/>
              </a:rPr>
              <a:t>FAT12</a:t>
            </a:r>
            <a:r>
              <a:rPr lang="zh-CN" altLang="en-US" sz="2800" b="1">
                <a:solidFill>
                  <a:srgbClr val="FF6600"/>
                </a:solidFill>
                <a:latin typeface="Arial" panose="020B0604020202020204" pitchFamily="34" charset="0"/>
                <a:ea typeface="黑体" panose="02010609060101010101" pitchFamily="1" charset="-122"/>
              </a:rPr>
              <a:t>存在的问题</a:t>
            </a:r>
            <a:endParaRPr lang="zh-CN" altLang="en-US" sz="2800" b="1">
              <a:solidFill>
                <a:srgbClr val="FF6600"/>
              </a:solidFill>
              <a:latin typeface="Arial" panose="020B0604020202020204" pitchFamily="34" charset="0"/>
              <a:ea typeface="黑体" panose="02010609060101010101" pitchFamily="1" charset="-122"/>
            </a:endParaRPr>
          </a:p>
          <a:p>
            <a:pPr lvl="0" eaLnBrk="0" hangingPunct="0">
              <a:spcBef>
                <a:spcPct val="50000"/>
              </a:spcBef>
            </a:pPr>
            <a:r>
              <a:rPr lang="en-US" altLang="zh-CN" sz="2800" b="1">
                <a:solidFill>
                  <a:srgbClr val="FF6600"/>
                </a:solidFill>
                <a:latin typeface="Arial" panose="020B0604020202020204" pitchFamily="34" charset="0"/>
                <a:ea typeface="黑体" panose="02010609060101010101" pitchFamily="1" charset="-122"/>
              </a:rPr>
              <a:t>◆</a:t>
            </a:r>
            <a:r>
              <a:rPr lang="zh-CN" altLang="en-US" sz="2800" b="1">
                <a:latin typeface="Arial" panose="020B0604020202020204" pitchFamily="34" charset="0"/>
                <a:ea typeface="黑体" panose="02010609060101010101" pitchFamily="1" charset="-122"/>
              </a:rPr>
              <a:t>对所允许的磁盘容量存在严重的限制  </a:t>
            </a:r>
            <a:endParaRPr lang="zh-CN" altLang="en-US" sz="2800" b="1">
              <a:latin typeface="Arial" panose="020B0604020202020204" pitchFamily="34" charset="0"/>
              <a:ea typeface="黑体" panose="02010609060101010101" pitchFamily="1" charset="-122"/>
            </a:endParaRPr>
          </a:p>
          <a:p>
            <a:pPr lvl="0" eaLnBrk="0" hangingPunct="0">
              <a:spcBef>
                <a:spcPct val="50000"/>
              </a:spcBef>
            </a:pPr>
            <a:r>
              <a:rPr lang="en-US" altLang="zh-CN" sz="2800" b="1">
                <a:solidFill>
                  <a:srgbClr val="FF6600"/>
                </a:solidFill>
                <a:latin typeface="Arial" panose="020B0604020202020204" pitchFamily="34" charset="0"/>
                <a:ea typeface="黑体" panose="02010609060101010101" pitchFamily="1" charset="-122"/>
              </a:rPr>
              <a:t>◆</a:t>
            </a:r>
            <a:r>
              <a:rPr lang="en-US" altLang="zh-CN" sz="2800" b="1">
                <a:latin typeface="Arial" panose="020B0604020202020204" pitchFamily="34" charset="0"/>
                <a:ea typeface="黑体" panose="02010609060101010101" pitchFamily="1" charset="-122"/>
              </a:rPr>
              <a:t> </a:t>
            </a:r>
            <a:r>
              <a:rPr lang="zh-CN" altLang="en-US" sz="2800" b="1">
                <a:latin typeface="Arial" panose="020B0604020202020204" pitchFamily="34" charset="0"/>
                <a:ea typeface="黑体" panose="02010609060101010101" pitchFamily="1" charset="-122"/>
              </a:rPr>
              <a:t>虽然簇分配可提高容量，但会产生簇内碎片</a:t>
            </a:r>
            <a:endParaRPr lang="zh-CN" altLang="en-US" sz="2800" b="1">
              <a:latin typeface="Arial" panose="020B0604020202020204" pitchFamily="34" charset="0"/>
              <a:ea typeface="黑体" panose="02010609060101010101" pitchFamily="1" charset="-122"/>
            </a:endParaRPr>
          </a:p>
          <a:p>
            <a:pPr lvl="0" eaLnBrk="0" hangingPunct="0">
              <a:spcBef>
                <a:spcPct val="50000"/>
              </a:spcBef>
            </a:pPr>
            <a:r>
              <a:rPr lang="en-US" altLang="zh-CN" sz="2800" b="1">
                <a:solidFill>
                  <a:srgbClr val="FF6600"/>
                </a:solidFill>
                <a:latin typeface="Arial" panose="020B0604020202020204" pitchFamily="34" charset="0"/>
                <a:ea typeface="黑体" panose="02010609060101010101" pitchFamily="1" charset="-122"/>
              </a:rPr>
              <a:t>◆</a:t>
            </a:r>
            <a:r>
              <a:rPr lang="en-US" altLang="zh-CN" sz="2800" b="1">
                <a:latin typeface="Arial" panose="020B0604020202020204" pitchFamily="34" charset="0"/>
                <a:ea typeface="黑体" panose="02010609060101010101" pitchFamily="1" charset="-122"/>
              </a:rPr>
              <a:t>FAT12</a:t>
            </a:r>
            <a:r>
              <a:rPr lang="zh-CN" altLang="en-US" sz="2800" b="1">
                <a:latin typeface="Arial" panose="020B0604020202020204" pitchFamily="34" charset="0"/>
                <a:ea typeface="黑体" panose="02010609060101010101" pitchFamily="1" charset="-122"/>
              </a:rPr>
              <a:t>只支持</a:t>
            </a:r>
            <a:r>
              <a:rPr lang="en-US" altLang="zh-CN" sz="2800" b="1">
                <a:latin typeface="Arial" panose="020B0604020202020204" pitchFamily="34" charset="0"/>
                <a:ea typeface="黑体" panose="02010609060101010101" pitchFamily="1" charset="-122"/>
              </a:rPr>
              <a:t>8+3</a:t>
            </a:r>
            <a:r>
              <a:rPr lang="zh-CN" altLang="en-US" sz="2800" b="1">
                <a:latin typeface="Arial" panose="020B0604020202020204" pitchFamily="34" charset="0"/>
                <a:ea typeface="黑体" panose="02010609060101010101" pitchFamily="1" charset="-122"/>
              </a:rPr>
              <a:t>的文件名</a:t>
            </a:r>
            <a:endParaRPr lang="zh-CN" altLang="en-US" sz="2800" b="1">
              <a:latin typeface="Arial" panose="020B0604020202020204" pitchFamily="34" charset="0"/>
              <a:ea typeface="黑体" panose="02010609060101010101" pitchFamily="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8611">
                                            <p:txEl>
                                              <p:charRg st="0" end="13"/>
                                            </p:txEl>
                                          </p:spTgt>
                                        </p:tgtEl>
                                        <p:attrNameLst>
                                          <p:attrName>style.visibility</p:attrName>
                                        </p:attrNameLst>
                                      </p:cBhvr>
                                      <p:to>
                                        <p:strVal val="visible"/>
                                      </p:to>
                                    </p:set>
                                    <p:animEffect transition="in" filter="wipe(left)">
                                      <p:cBhvr>
                                        <p:cTn id="7" dur="500"/>
                                        <p:tgtEl>
                                          <p:spTgt spid="68611">
                                            <p:txEl>
                                              <p:charRg st="0" end="13"/>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68611">
                                            <p:txEl>
                                              <p:charRg st="13" end="33"/>
                                            </p:txEl>
                                          </p:spTgt>
                                        </p:tgtEl>
                                        <p:attrNameLst>
                                          <p:attrName>style.visibility</p:attrName>
                                        </p:attrNameLst>
                                      </p:cBhvr>
                                      <p:to>
                                        <p:strVal val="visible"/>
                                      </p:to>
                                    </p:set>
                                    <p:animEffect transition="in" filter="wipe(left)">
                                      <p:cBhvr>
                                        <p:cTn id="11" dur="500"/>
                                        <p:tgtEl>
                                          <p:spTgt spid="68611">
                                            <p:txEl>
                                              <p:charRg st="13" end="33"/>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68611">
                                            <p:txEl>
                                              <p:charRg st="33" end="55"/>
                                            </p:txEl>
                                          </p:spTgt>
                                        </p:tgtEl>
                                        <p:attrNameLst>
                                          <p:attrName>style.visibility</p:attrName>
                                        </p:attrNameLst>
                                      </p:cBhvr>
                                      <p:to>
                                        <p:strVal val="visible"/>
                                      </p:to>
                                    </p:set>
                                    <p:animEffect transition="in" filter="wipe(left)">
                                      <p:cBhvr>
                                        <p:cTn id="15" dur="500"/>
                                        <p:tgtEl>
                                          <p:spTgt spid="68611">
                                            <p:txEl>
                                              <p:charRg st="33" end="55"/>
                                            </p:txEl>
                                          </p:spTgt>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68611">
                                            <p:txEl>
                                              <p:charRg st="55" end="72"/>
                                            </p:txEl>
                                          </p:spTgt>
                                        </p:tgtEl>
                                        <p:attrNameLst>
                                          <p:attrName>style.visibility</p:attrName>
                                        </p:attrNameLst>
                                      </p:cBhvr>
                                      <p:to>
                                        <p:strVal val="visible"/>
                                      </p:to>
                                    </p:set>
                                    <p:animEffect transition="in" filter="wipe(left)">
                                      <p:cBhvr>
                                        <p:cTn id="19" dur="500"/>
                                        <p:tgtEl>
                                          <p:spTgt spid="68611">
                                            <p:txEl>
                                              <p:charRg st="55" end="7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4" name="标题 69633"/>
          <p:cNvSpPr>
            <a:spLocks noGrp="1"/>
          </p:cNvSpPr>
          <p:nvPr>
            <p:ph type="title"/>
          </p:nvPr>
        </p:nvSpPr>
        <p:spPr>
          <a:xfrm>
            <a:off x="457200" y="0"/>
            <a:ext cx="8232775" cy="676275"/>
          </a:xfrm>
        </p:spPr>
        <p:txBody>
          <a:bodyPr anchor="ctr"/>
          <a:p>
            <a:r>
              <a:rPr lang="zh-CN" altLang="en-US" dirty="0"/>
              <a:t>增加： FAT16</a:t>
            </a:r>
            <a:endParaRPr lang="zh-CN" altLang="en-US" dirty="0"/>
          </a:p>
        </p:txBody>
      </p:sp>
      <p:sp>
        <p:nvSpPr>
          <p:cNvPr id="69635" name="文本框 69634"/>
          <p:cNvSpPr txBox="1"/>
          <p:nvPr/>
        </p:nvSpPr>
        <p:spPr>
          <a:xfrm>
            <a:off x="468313" y="1485900"/>
            <a:ext cx="8424862" cy="3840163"/>
          </a:xfrm>
          <a:prstGeom prst="rect">
            <a:avLst/>
          </a:prstGeom>
          <a:noFill/>
          <a:ln w="9525">
            <a:noFill/>
          </a:ln>
        </p:spPr>
        <p:txBody>
          <a:bodyPr vert="horz" wrap="square" lIns="0" tIns="0" rIns="0" bIns="0" anchor="t">
            <a:spAutoFit/>
          </a:bodyPr>
          <a:p>
            <a:pPr lvl="0" eaLnBrk="0" hangingPunct="0">
              <a:spcBef>
                <a:spcPct val="50000"/>
              </a:spcBef>
            </a:pPr>
            <a:r>
              <a:rPr lang="zh-CN" altLang="en-US" sz="2800" b="1" dirty="0">
                <a:solidFill>
                  <a:srgbClr val="FF6600"/>
                </a:solidFill>
                <a:latin typeface="Arial" panose="020B0604020202020204" pitchFamily="34" charset="0"/>
                <a:ea typeface="黑体" panose="02010609060101010101" pitchFamily="1" charset="-122"/>
              </a:rPr>
              <a:t>◆</a:t>
            </a:r>
            <a:r>
              <a:rPr lang="zh-CN" altLang="en-US" sz="2800" b="1" dirty="0">
                <a:latin typeface="Arial" panose="020B0604020202020204" pitchFamily="34" charset="0"/>
                <a:ea typeface="黑体" panose="02010609060101010101" pitchFamily="1" charset="-122"/>
              </a:rPr>
              <a:t>将FAT表表项的宽度增加到16位，则可表示2</a:t>
            </a:r>
            <a:r>
              <a:rPr lang="zh-CN" altLang="en-US" sz="2800" b="1" baseline="30000" dirty="0">
                <a:latin typeface="Arial" panose="020B0604020202020204" pitchFamily="34" charset="0"/>
                <a:ea typeface="黑体" panose="02010609060101010101" pitchFamily="1" charset="-122"/>
              </a:rPr>
              <a:t>16</a:t>
            </a:r>
            <a:r>
              <a:rPr lang="zh-CN" altLang="en-US" sz="2800" b="1" dirty="0">
                <a:latin typeface="Arial" panose="020B0604020202020204" pitchFamily="34" charset="0"/>
                <a:ea typeface="黑体" panose="02010609060101010101" pitchFamily="1" charset="-122"/>
              </a:rPr>
              <a:t>个簇  </a:t>
            </a:r>
            <a:endParaRPr lang="zh-CN" altLang="en-US" sz="2800" b="1" dirty="0">
              <a:latin typeface="Arial" panose="020B0604020202020204" pitchFamily="34" charset="0"/>
              <a:ea typeface="黑体" panose="02010609060101010101" pitchFamily="1" charset="-122"/>
            </a:endParaRPr>
          </a:p>
          <a:p>
            <a:pPr lvl="0" eaLnBrk="0" hangingPunct="0">
              <a:spcBef>
                <a:spcPct val="50000"/>
              </a:spcBef>
            </a:pPr>
            <a:r>
              <a:rPr lang="zh-CN" altLang="en-US" sz="2800" b="1" dirty="0">
                <a:solidFill>
                  <a:srgbClr val="FF6600"/>
                </a:solidFill>
                <a:latin typeface="Arial" panose="020B0604020202020204" pitchFamily="34" charset="0"/>
                <a:ea typeface="黑体" panose="02010609060101010101" pitchFamily="1" charset="-122"/>
              </a:rPr>
              <a:t>◆</a:t>
            </a:r>
            <a:r>
              <a:rPr lang="zh-CN" altLang="en-US" sz="2800" b="1" dirty="0">
                <a:latin typeface="Arial" panose="020B0604020202020204" pitchFamily="34" charset="0"/>
                <a:ea typeface="黑体" panose="02010609060101010101" pitchFamily="1" charset="-122"/>
              </a:rPr>
              <a:t> FAT16中一个簇最多包含64个扇区，则最大容量为2</a:t>
            </a:r>
            <a:r>
              <a:rPr lang="zh-CN" altLang="en-US" sz="2800" b="1" baseline="30000" dirty="0">
                <a:latin typeface="Arial" panose="020B0604020202020204" pitchFamily="34" charset="0"/>
                <a:ea typeface="黑体" panose="02010609060101010101" pitchFamily="1" charset="-122"/>
              </a:rPr>
              <a:t>16</a:t>
            </a:r>
            <a:r>
              <a:rPr lang="zh-CN" altLang="en-US" sz="2800" b="1" dirty="0">
                <a:latin typeface="Arial" panose="020B0604020202020204" pitchFamily="34" charset="0"/>
                <a:ea typeface="黑体" panose="02010609060101010101" pitchFamily="1" charset="-122"/>
              </a:rPr>
              <a:t>*64*512=2G</a:t>
            </a:r>
            <a:endParaRPr lang="zh-CN" altLang="en-US" sz="2800" b="1" dirty="0">
              <a:latin typeface="Arial" panose="020B0604020202020204" pitchFamily="34" charset="0"/>
              <a:ea typeface="黑体" panose="02010609060101010101" pitchFamily="1" charset="-122"/>
            </a:endParaRPr>
          </a:p>
          <a:p>
            <a:pPr lvl="0" eaLnBrk="0" hangingPunct="0">
              <a:spcBef>
                <a:spcPct val="50000"/>
              </a:spcBef>
            </a:pPr>
            <a:r>
              <a:rPr lang="zh-CN" altLang="en-US" sz="2800" b="1" dirty="0">
                <a:solidFill>
                  <a:srgbClr val="FF6600"/>
                </a:solidFill>
                <a:latin typeface="Arial" panose="020B0604020202020204" pitchFamily="34" charset="0"/>
                <a:ea typeface="黑体" panose="02010609060101010101" pitchFamily="1" charset="-122"/>
              </a:rPr>
              <a:t>◆</a:t>
            </a:r>
            <a:r>
              <a:rPr lang="zh-CN" altLang="en-US" sz="2800" b="1" dirty="0">
                <a:latin typeface="Arial" panose="020B0604020202020204" pitchFamily="34" charset="0"/>
                <a:ea typeface="黑体" panose="02010609060101010101" pitchFamily="1" charset="-122"/>
              </a:rPr>
              <a:t>簇最大则产生的簇内碎片也越大，一个簇只能给一个文件用，对于小文件，很浪费空间</a:t>
            </a:r>
            <a:endParaRPr lang="zh-CN" altLang="en-US" sz="2800" b="1" dirty="0">
              <a:latin typeface="Arial" panose="020B0604020202020204" pitchFamily="34" charset="0"/>
              <a:ea typeface="黑体" panose="02010609060101010101" pitchFamily="1" charset="-122"/>
            </a:endParaRPr>
          </a:p>
          <a:p>
            <a:pPr lvl="0" eaLnBrk="0" hangingPunct="0">
              <a:spcBef>
                <a:spcPct val="50000"/>
              </a:spcBef>
            </a:pPr>
            <a:r>
              <a:rPr lang="zh-CN" altLang="en-US" sz="2800" b="1" dirty="0">
                <a:solidFill>
                  <a:srgbClr val="FF6600"/>
                </a:solidFill>
                <a:latin typeface="Arial" panose="020B0604020202020204" pitchFamily="34" charset="0"/>
                <a:ea typeface="黑体" panose="02010609060101010101" pitchFamily="1" charset="-122"/>
              </a:rPr>
              <a:t>◆</a:t>
            </a:r>
            <a:r>
              <a:rPr lang="zh-CN" altLang="en-US" sz="2800" b="1" dirty="0">
                <a:latin typeface="Arial" panose="020B0604020202020204" pitchFamily="34" charset="0"/>
                <a:ea typeface="黑体" panose="02010609060101010101" pitchFamily="1" charset="-122"/>
              </a:rPr>
              <a:t>FAT16也不支持长文件名，采用8+3格式文件名</a:t>
            </a:r>
            <a:endParaRPr lang="zh-CN" altLang="en-US" sz="2800" b="1" dirty="0">
              <a:latin typeface="Arial" panose="020B0604020202020204" pitchFamily="34" charset="0"/>
              <a:ea typeface="黑体" panose="02010609060101010101" pitchFamily="1" charset="-122"/>
            </a:endParaRPr>
          </a:p>
          <a:p>
            <a:pPr lvl="0" eaLnBrk="0" hangingPunct="0">
              <a:spcBef>
                <a:spcPct val="50000"/>
              </a:spcBef>
            </a:pPr>
            <a:r>
              <a:rPr lang="zh-CN" altLang="en-US" sz="2800" b="1" dirty="0">
                <a:solidFill>
                  <a:srgbClr val="CC00CC"/>
                </a:solidFill>
                <a:latin typeface="Arial" panose="020B0604020202020204" pitchFamily="34" charset="0"/>
                <a:ea typeface="黑体" panose="02010609060101010101" pitchFamily="1" charset="-122"/>
              </a:rPr>
              <a:t>（win3.x  win95）</a:t>
            </a:r>
            <a:endParaRPr lang="zh-CN" altLang="en-US" sz="2800" b="1" dirty="0">
              <a:solidFill>
                <a:srgbClr val="CC00CC"/>
              </a:solidFill>
              <a:latin typeface="Arial" panose="020B0604020202020204" pitchFamily="34" charset="0"/>
              <a:ea typeface="黑体" panose="02010609060101010101" pitchFamily="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9635">
                                            <p:txEl>
                                              <p:charRg st="0" end="30"/>
                                            </p:txEl>
                                          </p:spTgt>
                                        </p:tgtEl>
                                        <p:attrNameLst>
                                          <p:attrName>style.visibility</p:attrName>
                                        </p:attrNameLst>
                                      </p:cBhvr>
                                      <p:to>
                                        <p:strVal val="visible"/>
                                      </p:to>
                                    </p:set>
                                    <p:animEffect transition="in" filter="wipe(left)">
                                      <p:cBhvr>
                                        <p:cTn id="7" dur="500"/>
                                        <p:tgtEl>
                                          <p:spTgt spid="69635">
                                            <p:txEl>
                                              <p:charRg st="0" end="3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69635">
                                            <p:txEl>
                                              <p:charRg st="30" end="71"/>
                                            </p:txEl>
                                          </p:spTgt>
                                        </p:tgtEl>
                                        <p:attrNameLst>
                                          <p:attrName>style.visibility</p:attrName>
                                        </p:attrNameLst>
                                      </p:cBhvr>
                                      <p:to>
                                        <p:strVal val="visible"/>
                                      </p:to>
                                    </p:set>
                                    <p:animEffect transition="in" filter="wipe(left)">
                                      <p:cBhvr>
                                        <p:cTn id="11" dur="500"/>
                                        <p:tgtEl>
                                          <p:spTgt spid="69635">
                                            <p:txEl>
                                              <p:charRg st="30" end="7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69635">
                                            <p:txEl>
                                              <p:charRg st="71" end="111"/>
                                            </p:txEl>
                                          </p:spTgt>
                                        </p:tgtEl>
                                        <p:attrNameLst>
                                          <p:attrName>style.visibility</p:attrName>
                                        </p:attrNameLst>
                                      </p:cBhvr>
                                      <p:to>
                                        <p:strVal val="visible"/>
                                      </p:to>
                                    </p:set>
                                    <p:animEffect transition="in" filter="wipe(left)">
                                      <p:cBhvr>
                                        <p:cTn id="16" dur="500"/>
                                        <p:tgtEl>
                                          <p:spTgt spid="69635">
                                            <p:txEl>
                                              <p:charRg st="71" end="111"/>
                                            </p:txEl>
                                          </p:spTgt>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69635">
                                            <p:txEl>
                                              <p:charRg st="111" end="137"/>
                                            </p:txEl>
                                          </p:spTgt>
                                        </p:tgtEl>
                                        <p:attrNameLst>
                                          <p:attrName>style.visibility</p:attrName>
                                        </p:attrNameLst>
                                      </p:cBhvr>
                                      <p:to>
                                        <p:strVal val="visible"/>
                                      </p:to>
                                    </p:set>
                                    <p:animEffect transition="in" filter="wipe(left)">
                                      <p:cBhvr>
                                        <p:cTn id="20" dur="500"/>
                                        <p:tgtEl>
                                          <p:spTgt spid="69635">
                                            <p:txEl>
                                              <p:charRg st="111" end="137"/>
                                            </p:txEl>
                                          </p:spTgt>
                                        </p:tgtEl>
                                      </p:cBhvr>
                                    </p:animEffect>
                                  </p:childTnLst>
                                </p:cTn>
                              </p:par>
                            </p:childTnLst>
                          </p:cTn>
                        </p:par>
                        <p:par>
                          <p:cTn id="21" fill="hold">
                            <p:stCondLst>
                              <p:cond delay="1000"/>
                            </p:stCondLst>
                            <p:childTnLst>
                              <p:par>
                                <p:cTn id="22" presetID="22" presetClass="entr" presetSubtype="8" fill="hold" nodeType="afterEffect">
                                  <p:stCondLst>
                                    <p:cond delay="0"/>
                                  </p:stCondLst>
                                  <p:childTnLst>
                                    <p:set>
                                      <p:cBhvr>
                                        <p:cTn id="23" dur="1" fill="hold">
                                          <p:stCondLst>
                                            <p:cond delay="0"/>
                                          </p:stCondLst>
                                        </p:cTn>
                                        <p:tgtEl>
                                          <p:spTgt spid="69635">
                                            <p:txEl>
                                              <p:charRg st="137" end="153"/>
                                            </p:txEl>
                                          </p:spTgt>
                                        </p:tgtEl>
                                        <p:attrNameLst>
                                          <p:attrName>style.visibility</p:attrName>
                                        </p:attrNameLst>
                                      </p:cBhvr>
                                      <p:to>
                                        <p:strVal val="visible"/>
                                      </p:to>
                                    </p:set>
                                    <p:animEffect transition="in" filter="wipe(left)">
                                      <p:cBhvr>
                                        <p:cTn id="24" dur="500"/>
                                        <p:tgtEl>
                                          <p:spTgt spid="69635">
                                            <p:txEl>
                                              <p:charRg st="137" end="15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8" name="标题 70657"/>
          <p:cNvSpPr>
            <a:spLocks noGrp="1"/>
          </p:cNvSpPr>
          <p:nvPr>
            <p:ph type="title"/>
          </p:nvPr>
        </p:nvSpPr>
        <p:spPr>
          <a:xfrm>
            <a:off x="457200" y="0"/>
            <a:ext cx="8232775" cy="676275"/>
          </a:xfrm>
        </p:spPr>
        <p:txBody>
          <a:bodyPr anchor="ctr"/>
          <a:p>
            <a:r>
              <a:rPr lang="zh-CN" altLang="en-US" dirty="0"/>
              <a:t>增加： FAT32</a:t>
            </a:r>
            <a:endParaRPr lang="zh-CN" altLang="en-US" dirty="0"/>
          </a:p>
        </p:txBody>
      </p:sp>
      <p:sp>
        <p:nvSpPr>
          <p:cNvPr id="70659" name="文本框 70658"/>
          <p:cNvSpPr txBox="1"/>
          <p:nvPr/>
        </p:nvSpPr>
        <p:spPr>
          <a:xfrm>
            <a:off x="539750" y="909638"/>
            <a:ext cx="8424863" cy="5548312"/>
          </a:xfrm>
          <a:prstGeom prst="rect">
            <a:avLst/>
          </a:prstGeom>
          <a:noFill/>
          <a:ln w="9525">
            <a:noFill/>
          </a:ln>
        </p:spPr>
        <p:txBody>
          <a:bodyPr vert="horz" wrap="square" lIns="0" tIns="0" rIns="0" bIns="0" anchor="t">
            <a:spAutoFit/>
          </a:bodyPr>
          <a:p>
            <a:pPr lvl="0" eaLnBrk="0" hangingPunct="0">
              <a:spcBef>
                <a:spcPct val="50000"/>
              </a:spcBef>
            </a:pPr>
            <a:r>
              <a:rPr lang="zh-CN" altLang="en-US" sz="2800" b="1" dirty="0">
                <a:solidFill>
                  <a:srgbClr val="FF6600"/>
                </a:solidFill>
                <a:latin typeface="Arial" panose="020B0604020202020204" pitchFamily="34" charset="0"/>
                <a:ea typeface="黑体" panose="02010609060101010101" pitchFamily="1" charset="-122"/>
              </a:rPr>
              <a:t>◆</a:t>
            </a:r>
            <a:r>
              <a:rPr lang="zh-CN" altLang="en-US" sz="2800" b="1" dirty="0">
                <a:latin typeface="Arial" panose="020B0604020202020204" pitchFamily="34" charset="0"/>
                <a:ea typeface="黑体" panose="02010609060101010101" pitchFamily="1" charset="-122"/>
              </a:rPr>
              <a:t>将FAT表表项的宽度增加到32位，则可表示2</a:t>
            </a:r>
            <a:r>
              <a:rPr lang="zh-CN" altLang="en-US" sz="2800" b="1" baseline="30000" dirty="0">
                <a:latin typeface="Arial" panose="020B0604020202020204" pitchFamily="34" charset="0"/>
                <a:ea typeface="黑体" panose="02010609060101010101" pitchFamily="1" charset="-122"/>
              </a:rPr>
              <a:t>32</a:t>
            </a:r>
            <a:r>
              <a:rPr lang="zh-CN" altLang="en-US" sz="2800" b="1" dirty="0">
                <a:latin typeface="Arial" panose="020B0604020202020204" pitchFamily="34" charset="0"/>
                <a:ea typeface="黑体" panose="02010609060101010101" pitchFamily="1" charset="-122"/>
              </a:rPr>
              <a:t>个簇  </a:t>
            </a:r>
            <a:endParaRPr lang="zh-CN" altLang="en-US" sz="2800" b="1" dirty="0">
              <a:latin typeface="Arial" panose="020B0604020202020204" pitchFamily="34" charset="0"/>
              <a:ea typeface="黑体" panose="02010609060101010101" pitchFamily="1" charset="-122"/>
            </a:endParaRPr>
          </a:p>
          <a:p>
            <a:pPr lvl="0" eaLnBrk="0" hangingPunct="0">
              <a:spcBef>
                <a:spcPct val="50000"/>
              </a:spcBef>
            </a:pPr>
            <a:r>
              <a:rPr lang="zh-CN" altLang="en-US" sz="2800" b="1" dirty="0">
                <a:solidFill>
                  <a:srgbClr val="FF6600"/>
                </a:solidFill>
                <a:latin typeface="Arial" panose="020B0604020202020204" pitchFamily="34" charset="0"/>
                <a:ea typeface="黑体" panose="02010609060101010101" pitchFamily="1" charset="-122"/>
              </a:rPr>
              <a:t>◆</a:t>
            </a:r>
            <a:r>
              <a:rPr lang="zh-CN" altLang="en-US" sz="2800" b="1" dirty="0">
                <a:latin typeface="Arial" panose="020B0604020202020204" pitchFamily="34" charset="0"/>
                <a:ea typeface="黑体" panose="02010609060101010101" pitchFamily="1" charset="-122"/>
              </a:rPr>
              <a:t> FAT32中一个簇一般包含8个扇区，则最大容量为2</a:t>
            </a:r>
            <a:r>
              <a:rPr lang="zh-CN" altLang="en-US" sz="2800" b="1" baseline="30000" dirty="0">
                <a:latin typeface="Arial" panose="020B0604020202020204" pitchFamily="34" charset="0"/>
                <a:ea typeface="黑体" panose="02010609060101010101" pitchFamily="1" charset="-122"/>
              </a:rPr>
              <a:t>32</a:t>
            </a:r>
            <a:r>
              <a:rPr lang="zh-CN" altLang="en-US" sz="2800" b="1" dirty="0">
                <a:latin typeface="Arial" panose="020B0604020202020204" pitchFamily="34" charset="0"/>
                <a:ea typeface="黑体" panose="02010609060101010101" pitchFamily="1" charset="-122"/>
              </a:rPr>
              <a:t>*8*512=2T     </a:t>
            </a:r>
            <a:endParaRPr lang="zh-CN" altLang="en-US" sz="2800" b="1" dirty="0">
              <a:solidFill>
                <a:srgbClr val="FF0000"/>
              </a:solidFill>
              <a:latin typeface="Arial" panose="020B0604020202020204" pitchFamily="34" charset="0"/>
              <a:ea typeface="黑体" panose="02010609060101010101" pitchFamily="1" charset="-122"/>
            </a:endParaRPr>
          </a:p>
          <a:p>
            <a:pPr lvl="0" eaLnBrk="0" hangingPunct="0">
              <a:spcBef>
                <a:spcPct val="50000"/>
              </a:spcBef>
            </a:pPr>
            <a:r>
              <a:rPr lang="zh-CN" altLang="en-US" sz="2800" b="1" dirty="0">
                <a:solidFill>
                  <a:srgbClr val="FF6600"/>
                </a:solidFill>
                <a:latin typeface="Arial" panose="020B0604020202020204" pitchFamily="34" charset="0"/>
                <a:ea typeface="黑体" panose="02010609060101010101" pitchFamily="1" charset="-122"/>
              </a:rPr>
              <a:t>◆</a:t>
            </a:r>
            <a:r>
              <a:rPr lang="zh-CN" altLang="en-US" sz="2800" b="1" dirty="0">
                <a:latin typeface="Arial" panose="020B0604020202020204" pitchFamily="34" charset="0"/>
                <a:ea typeface="黑体" panose="02010609060101010101" pitchFamily="1" charset="-122"/>
              </a:rPr>
              <a:t>FAT32支持更大的磁盘容量和更小的簇，大大减少了磁盘空间的浪费</a:t>
            </a:r>
            <a:endParaRPr lang="zh-CN" altLang="en-US" sz="2800" b="1" dirty="0">
              <a:latin typeface="Arial" panose="020B0604020202020204" pitchFamily="34" charset="0"/>
              <a:ea typeface="黑体" panose="02010609060101010101" pitchFamily="1" charset="-122"/>
            </a:endParaRPr>
          </a:p>
          <a:p>
            <a:pPr lvl="0" eaLnBrk="0" hangingPunct="0">
              <a:spcBef>
                <a:spcPct val="50000"/>
              </a:spcBef>
            </a:pPr>
            <a:r>
              <a:rPr lang="zh-CN" altLang="en-US" sz="2800" b="1" dirty="0">
                <a:solidFill>
                  <a:srgbClr val="FF6600"/>
                </a:solidFill>
                <a:latin typeface="Arial" panose="020B0604020202020204" pitchFamily="34" charset="0"/>
                <a:ea typeface="黑体" panose="02010609060101010101" pitchFamily="1" charset="-122"/>
              </a:rPr>
              <a:t>◆</a:t>
            </a:r>
            <a:r>
              <a:rPr lang="zh-CN" altLang="en-US" sz="2800" b="1" dirty="0">
                <a:latin typeface="Arial" panose="020B0604020202020204" pitchFamily="34" charset="0"/>
                <a:ea typeface="黑体" panose="02010609060101010101" pitchFamily="1" charset="-122"/>
              </a:rPr>
              <a:t>FAT32支持长文件名 </a:t>
            </a:r>
            <a:r>
              <a:rPr lang="zh-CN" altLang="en-US" sz="2800" b="1" dirty="0">
                <a:solidFill>
                  <a:srgbClr val="CC00CC"/>
                </a:solidFill>
                <a:latin typeface="Arial" panose="020B0604020202020204" pitchFamily="34" charset="0"/>
                <a:ea typeface="黑体" panose="02010609060101010101" pitchFamily="1" charset="-122"/>
              </a:rPr>
              <a:t> (win98以后的产品)</a:t>
            </a:r>
            <a:endParaRPr lang="zh-CN" altLang="en-US" sz="2800" b="1" dirty="0">
              <a:solidFill>
                <a:srgbClr val="CC00CC"/>
              </a:solidFill>
              <a:latin typeface="Arial" panose="020B0604020202020204" pitchFamily="34" charset="0"/>
              <a:ea typeface="黑体" panose="02010609060101010101" pitchFamily="1" charset="-122"/>
            </a:endParaRPr>
          </a:p>
          <a:p>
            <a:pPr lvl="0" eaLnBrk="0" hangingPunct="0">
              <a:spcBef>
                <a:spcPct val="50000"/>
              </a:spcBef>
            </a:pPr>
            <a:r>
              <a:rPr lang="zh-CN" altLang="en-US" sz="2800" b="1" dirty="0">
                <a:solidFill>
                  <a:srgbClr val="FF6600"/>
                </a:solidFill>
                <a:latin typeface="Arial" panose="020B0604020202020204" pitchFamily="34" charset="0"/>
                <a:ea typeface="黑体" panose="02010609060101010101" pitchFamily="1" charset="-122"/>
              </a:rPr>
              <a:t>◆</a:t>
            </a:r>
            <a:r>
              <a:rPr lang="zh-CN" altLang="en-US" sz="2800" b="1" dirty="0">
                <a:latin typeface="Arial" panose="020B0604020202020204" pitchFamily="34" charset="0"/>
                <a:ea typeface="黑体" panose="02010609060101010101" pitchFamily="1" charset="-122"/>
              </a:rPr>
              <a:t> FAT32的不足：</a:t>
            </a:r>
            <a:endParaRPr lang="zh-CN" altLang="en-US" sz="2800" b="1" dirty="0">
              <a:latin typeface="Arial" panose="020B0604020202020204" pitchFamily="34" charset="0"/>
              <a:ea typeface="黑体" panose="02010609060101010101" pitchFamily="1" charset="-122"/>
            </a:endParaRPr>
          </a:p>
          <a:p>
            <a:pPr lvl="0" eaLnBrk="0" hangingPunct="0"/>
            <a:r>
              <a:rPr lang="zh-CN" altLang="en-US" sz="2800" b="1" dirty="0">
                <a:latin typeface="Arial" panose="020B0604020202020204" pitchFamily="34" charset="0"/>
                <a:ea typeface="黑体" panose="02010609060101010101" pitchFamily="1" charset="-122"/>
              </a:rPr>
              <a:t>    </a:t>
            </a:r>
            <a:r>
              <a:rPr lang="zh-CN" altLang="en-US" sz="2800" b="1" dirty="0">
                <a:solidFill>
                  <a:srgbClr val="FF0000"/>
                </a:solidFill>
                <a:latin typeface="Arial" panose="020B0604020202020204" pitchFamily="34" charset="0"/>
                <a:ea typeface="黑体" panose="02010609060101010101" pitchFamily="1" charset="-122"/>
              </a:rPr>
              <a:t>①</a:t>
            </a:r>
            <a:r>
              <a:rPr lang="zh-CN" altLang="en-US" sz="2800" b="1" dirty="0">
                <a:latin typeface="Arial" panose="020B0604020202020204" pitchFamily="34" charset="0"/>
                <a:ea typeface="黑体" panose="02010609060101010101" pitchFamily="1" charset="-122"/>
              </a:rPr>
              <a:t> 因文件分配表大，所以运行速度比FAT16慢  </a:t>
            </a:r>
            <a:endParaRPr lang="zh-CN" altLang="en-US" sz="2800" b="1" dirty="0">
              <a:latin typeface="Arial" panose="020B0604020202020204" pitchFamily="34" charset="0"/>
              <a:ea typeface="黑体" panose="02010609060101010101" pitchFamily="1" charset="-122"/>
            </a:endParaRPr>
          </a:p>
          <a:p>
            <a:pPr lvl="0" eaLnBrk="0" hangingPunct="0"/>
            <a:r>
              <a:rPr lang="zh-CN" altLang="en-US" sz="2800" b="1" dirty="0">
                <a:latin typeface="Arial" panose="020B0604020202020204" pitchFamily="34" charset="0"/>
                <a:ea typeface="黑体" panose="02010609060101010101" pitchFamily="1" charset="-122"/>
              </a:rPr>
              <a:t>    </a:t>
            </a:r>
            <a:r>
              <a:rPr lang="zh-CN" altLang="en-US" sz="2800" b="1" dirty="0">
                <a:solidFill>
                  <a:srgbClr val="FF0000"/>
                </a:solidFill>
                <a:latin typeface="Arial" panose="020B0604020202020204" pitchFamily="34" charset="0"/>
                <a:ea typeface="黑体" panose="02010609060101010101" pitchFamily="1" charset="-122"/>
              </a:rPr>
              <a:t>② </a:t>
            </a:r>
            <a:r>
              <a:rPr lang="zh-CN" altLang="en-US" sz="2800" b="1" dirty="0">
                <a:latin typeface="Arial" panose="020B0604020202020204" pitchFamily="34" charset="0"/>
                <a:ea typeface="黑体" panose="02010609060101010101" pitchFamily="1" charset="-122"/>
              </a:rPr>
              <a:t>有最小管理空间限制，要求分区必须有2</a:t>
            </a:r>
            <a:r>
              <a:rPr lang="zh-CN" altLang="en-US" sz="2800" b="1" baseline="30000" dirty="0">
                <a:latin typeface="Arial" panose="020B0604020202020204" pitchFamily="34" charset="0"/>
                <a:ea typeface="黑体" panose="02010609060101010101" pitchFamily="1" charset="-122"/>
              </a:rPr>
              <a:t>16</a:t>
            </a:r>
            <a:r>
              <a:rPr lang="zh-CN" altLang="en-US" sz="2800" b="1" dirty="0">
                <a:latin typeface="Arial" panose="020B0604020202020204" pitchFamily="34" charset="0"/>
                <a:ea typeface="黑体" panose="02010609060101010101" pitchFamily="1" charset="-122"/>
              </a:rPr>
              <a:t>个簇</a:t>
            </a:r>
            <a:endParaRPr lang="zh-CN" altLang="en-US" sz="2800" b="1" dirty="0">
              <a:latin typeface="Arial" panose="020B0604020202020204" pitchFamily="34" charset="0"/>
              <a:ea typeface="黑体" panose="02010609060101010101" pitchFamily="1" charset="-122"/>
            </a:endParaRPr>
          </a:p>
          <a:p>
            <a:pPr lvl="0" eaLnBrk="0" hangingPunct="0"/>
            <a:r>
              <a:rPr lang="zh-CN" altLang="en-US" sz="2800" b="1" dirty="0">
                <a:solidFill>
                  <a:srgbClr val="FF0000"/>
                </a:solidFill>
                <a:latin typeface="Arial" panose="020B0604020202020204" pitchFamily="34" charset="0"/>
                <a:ea typeface="黑体" panose="02010609060101010101" pitchFamily="1" charset="-122"/>
              </a:rPr>
              <a:t>    ③</a:t>
            </a:r>
            <a:r>
              <a:rPr lang="zh-CN" altLang="en-US" sz="2800" b="1" dirty="0">
                <a:latin typeface="Arial" panose="020B0604020202020204" pitchFamily="34" charset="0"/>
                <a:ea typeface="黑体" panose="02010609060101010101" pitchFamily="1" charset="-122"/>
              </a:rPr>
              <a:t> 单个文件长度不能大于4G </a:t>
            </a:r>
            <a:endParaRPr lang="zh-CN" altLang="en-US" sz="2800" b="1" dirty="0">
              <a:latin typeface="Arial" panose="020B0604020202020204" pitchFamily="34" charset="0"/>
              <a:ea typeface="黑体" panose="02010609060101010101" pitchFamily="1" charset="-122"/>
            </a:endParaRPr>
          </a:p>
          <a:p>
            <a:pPr lvl="0" eaLnBrk="0" hangingPunct="0"/>
            <a:r>
              <a:rPr lang="zh-CN" altLang="en-US" sz="2800" b="1" dirty="0">
                <a:solidFill>
                  <a:srgbClr val="FF0000"/>
                </a:solidFill>
                <a:latin typeface="Arial" panose="020B0604020202020204" pitchFamily="34" charset="0"/>
                <a:ea typeface="黑体" panose="02010609060101010101" pitchFamily="1" charset="-122"/>
              </a:rPr>
              <a:t>    ④</a:t>
            </a:r>
            <a:r>
              <a:rPr lang="zh-CN" altLang="en-US" sz="2800" b="1" dirty="0">
                <a:latin typeface="Arial" panose="020B0604020202020204" pitchFamily="34" charset="0"/>
                <a:ea typeface="黑体" panose="02010609060101010101" pitchFamily="1" charset="-122"/>
              </a:rPr>
              <a:t>  FAT32不能向下兼容</a:t>
            </a:r>
            <a:endParaRPr lang="zh-CN" altLang="en-US" sz="2800" b="1" dirty="0">
              <a:latin typeface="Arial" panose="020B0604020202020204" pitchFamily="34" charset="0"/>
              <a:ea typeface="黑体" panose="02010609060101010101" pitchFamily="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0659">
                                            <p:txEl>
                                              <p:charRg st="0" end="30"/>
                                            </p:txEl>
                                          </p:spTgt>
                                        </p:tgtEl>
                                        <p:attrNameLst>
                                          <p:attrName>style.visibility</p:attrName>
                                        </p:attrNameLst>
                                      </p:cBhvr>
                                      <p:to>
                                        <p:strVal val="visible"/>
                                      </p:to>
                                    </p:set>
                                    <p:animEffect transition="in" filter="wipe(left)">
                                      <p:cBhvr>
                                        <p:cTn id="7" dur="500"/>
                                        <p:tgtEl>
                                          <p:spTgt spid="70659">
                                            <p:txEl>
                                              <p:charRg st="0" end="3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70659">
                                            <p:txEl>
                                              <p:charRg st="30" end="74"/>
                                            </p:txEl>
                                          </p:spTgt>
                                        </p:tgtEl>
                                        <p:attrNameLst>
                                          <p:attrName>style.visibility</p:attrName>
                                        </p:attrNameLst>
                                      </p:cBhvr>
                                      <p:to>
                                        <p:strVal val="visible"/>
                                      </p:to>
                                    </p:set>
                                    <p:animEffect transition="in" filter="wipe(left)">
                                      <p:cBhvr>
                                        <p:cTn id="11" dur="500"/>
                                        <p:tgtEl>
                                          <p:spTgt spid="70659">
                                            <p:txEl>
                                              <p:charRg st="30" end="74"/>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70659">
                                            <p:txEl>
                                              <p:charRg st="74" end="108"/>
                                            </p:txEl>
                                          </p:spTgt>
                                        </p:tgtEl>
                                        <p:attrNameLst>
                                          <p:attrName>style.visibility</p:attrName>
                                        </p:attrNameLst>
                                      </p:cBhvr>
                                      <p:to>
                                        <p:strVal val="visible"/>
                                      </p:to>
                                    </p:set>
                                    <p:animEffect transition="in" filter="wipe(left)">
                                      <p:cBhvr>
                                        <p:cTn id="16" dur="500"/>
                                        <p:tgtEl>
                                          <p:spTgt spid="70659">
                                            <p:txEl>
                                              <p:charRg st="74" end="108"/>
                                            </p:txEl>
                                          </p:spTgt>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70659">
                                            <p:txEl>
                                              <p:charRg st="108" end="135"/>
                                            </p:txEl>
                                          </p:spTgt>
                                        </p:tgtEl>
                                        <p:attrNameLst>
                                          <p:attrName>style.visibility</p:attrName>
                                        </p:attrNameLst>
                                      </p:cBhvr>
                                      <p:to>
                                        <p:strVal val="visible"/>
                                      </p:to>
                                    </p:set>
                                    <p:animEffect transition="in" filter="wipe(left)">
                                      <p:cBhvr>
                                        <p:cTn id="20" dur="500"/>
                                        <p:tgtEl>
                                          <p:spTgt spid="70659">
                                            <p:txEl>
                                              <p:charRg st="108" end="13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70659">
                                            <p:txEl>
                                              <p:charRg st="135" end="147"/>
                                            </p:txEl>
                                          </p:spTgt>
                                        </p:tgtEl>
                                        <p:attrNameLst>
                                          <p:attrName>style.visibility</p:attrName>
                                        </p:attrNameLst>
                                      </p:cBhvr>
                                      <p:to>
                                        <p:strVal val="visible"/>
                                      </p:to>
                                    </p:set>
                                    <p:animEffect transition="in" filter="wipe(left)">
                                      <p:cBhvr>
                                        <p:cTn id="25" dur="500"/>
                                        <p:tgtEl>
                                          <p:spTgt spid="70659">
                                            <p:txEl>
                                              <p:charRg st="135" end="147"/>
                                            </p:txEl>
                                          </p:spTgt>
                                        </p:tgtEl>
                                      </p:cBhvr>
                                    </p:animEffect>
                                  </p:childTnLst>
                                </p:cTn>
                              </p:par>
                            </p:childTnLst>
                          </p:cTn>
                        </p:par>
                        <p:par>
                          <p:cTn id="26" fill="hold">
                            <p:stCondLst>
                              <p:cond delay="500"/>
                            </p:stCondLst>
                            <p:childTnLst>
                              <p:par>
                                <p:cTn id="27" presetID="22" presetClass="entr" presetSubtype="8" fill="hold" nodeType="afterEffect">
                                  <p:stCondLst>
                                    <p:cond delay="0"/>
                                  </p:stCondLst>
                                  <p:childTnLst>
                                    <p:set>
                                      <p:cBhvr>
                                        <p:cTn id="28" dur="1" fill="hold">
                                          <p:stCondLst>
                                            <p:cond delay="0"/>
                                          </p:stCondLst>
                                        </p:cTn>
                                        <p:tgtEl>
                                          <p:spTgt spid="70659">
                                            <p:txEl>
                                              <p:charRg st="147" end="177"/>
                                            </p:txEl>
                                          </p:spTgt>
                                        </p:tgtEl>
                                        <p:attrNameLst>
                                          <p:attrName>style.visibility</p:attrName>
                                        </p:attrNameLst>
                                      </p:cBhvr>
                                      <p:to>
                                        <p:strVal val="visible"/>
                                      </p:to>
                                    </p:set>
                                    <p:animEffect transition="in" filter="wipe(left)">
                                      <p:cBhvr>
                                        <p:cTn id="29" dur="500"/>
                                        <p:tgtEl>
                                          <p:spTgt spid="70659">
                                            <p:txEl>
                                              <p:charRg st="147" end="177"/>
                                            </p:txEl>
                                          </p:spTgt>
                                        </p:tgtEl>
                                      </p:cBhvr>
                                    </p:animEffect>
                                  </p:childTnLst>
                                </p:cTn>
                              </p:par>
                            </p:childTnLst>
                          </p:cTn>
                        </p:par>
                        <p:par>
                          <p:cTn id="30" fill="hold">
                            <p:stCondLst>
                              <p:cond delay="1000"/>
                            </p:stCondLst>
                            <p:childTnLst>
                              <p:par>
                                <p:cTn id="31" presetID="22" presetClass="entr" presetSubtype="8" fill="hold" nodeType="afterEffect">
                                  <p:stCondLst>
                                    <p:cond delay="0"/>
                                  </p:stCondLst>
                                  <p:childTnLst>
                                    <p:set>
                                      <p:cBhvr>
                                        <p:cTn id="32" dur="1" fill="hold">
                                          <p:stCondLst>
                                            <p:cond delay="0"/>
                                          </p:stCondLst>
                                        </p:cTn>
                                        <p:tgtEl>
                                          <p:spTgt spid="70659">
                                            <p:txEl>
                                              <p:charRg st="177" end="206"/>
                                            </p:txEl>
                                          </p:spTgt>
                                        </p:tgtEl>
                                        <p:attrNameLst>
                                          <p:attrName>style.visibility</p:attrName>
                                        </p:attrNameLst>
                                      </p:cBhvr>
                                      <p:to>
                                        <p:strVal val="visible"/>
                                      </p:to>
                                    </p:set>
                                    <p:animEffect transition="in" filter="wipe(left)">
                                      <p:cBhvr>
                                        <p:cTn id="33" dur="500"/>
                                        <p:tgtEl>
                                          <p:spTgt spid="70659">
                                            <p:txEl>
                                              <p:charRg st="177" end="206"/>
                                            </p:txEl>
                                          </p:spTgt>
                                        </p:tgtEl>
                                      </p:cBhvr>
                                    </p:animEffect>
                                  </p:childTnLst>
                                </p:cTn>
                              </p:par>
                            </p:childTnLst>
                          </p:cTn>
                        </p:par>
                        <p:par>
                          <p:cTn id="34" fill="hold">
                            <p:stCondLst>
                              <p:cond delay="1500"/>
                            </p:stCondLst>
                            <p:childTnLst>
                              <p:par>
                                <p:cTn id="35" presetID="22" presetClass="entr" presetSubtype="8" fill="hold" nodeType="afterEffect">
                                  <p:stCondLst>
                                    <p:cond delay="0"/>
                                  </p:stCondLst>
                                  <p:childTnLst>
                                    <p:set>
                                      <p:cBhvr>
                                        <p:cTn id="36" dur="1" fill="hold">
                                          <p:stCondLst>
                                            <p:cond delay="0"/>
                                          </p:stCondLst>
                                        </p:cTn>
                                        <p:tgtEl>
                                          <p:spTgt spid="70659">
                                            <p:txEl>
                                              <p:charRg st="206" end="226"/>
                                            </p:txEl>
                                          </p:spTgt>
                                        </p:tgtEl>
                                        <p:attrNameLst>
                                          <p:attrName>style.visibility</p:attrName>
                                        </p:attrNameLst>
                                      </p:cBhvr>
                                      <p:to>
                                        <p:strVal val="visible"/>
                                      </p:to>
                                    </p:set>
                                    <p:animEffect transition="in" filter="wipe(left)">
                                      <p:cBhvr>
                                        <p:cTn id="37" dur="500"/>
                                        <p:tgtEl>
                                          <p:spTgt spid="70659">
                                            <p:txEl>
                                              <p:charRg st="206" end="226"/>
                                            </p:txEl>
                                          </p:spTgt>
                                        </p:tgtEl>
                                      </p:cBhvr>
                                    </p:animEffect>
                                  </p:childTnLst>
                                </p:cTn>
                              </p:par>
                            </p:childTnLst>
                          </p:cTn>
                        </p:par>
                        <p:par>
                          <p:cTn id="38" fill="hold">
                            <p:stCondLst>
                              <p:cond delay="2000"/>
                            </p:stCondLst>
                            <p:childTnLst>
                              <p:par>
                                <p:cTn id="39" presetID="22" presetClass="entr" presetSubtype="8" fill="hold" nodeType="afterEffect">
                                  <p:stCondLst>
                                    <p:cond delay="0"/>
                                  </p:stCondLst>
                                  <p:childTnLst>
                                    <p:set>
                                      <p:cBhvr>
                                        <p:cTn id="40" dur="1" fill="hold">
                                          <p:stCondLst>
                                            <p:cond delay="0"/>
                                          </p:stCondLst>
                                        </p:cTn>
                                        <p:tgtEl>
                                          <p:spTgt spid="70659">
                                            <p:txEl>
                                              <p:charRg st="226" end="245"/>
                                            </p:txEl>
                                          </p:spTgt>
                                        </p:tgtEl>
                                        <p:attrNameLst>
                                          <p:attrName>style.visibility</p:attrName>
                                        </p:attrNameLst>
                                      </p:cBhvr>
                                      <p:to>
                                        <p:strVal val="visible"/>
                                      </p:to>
                                    </p:set>
                                    <p:animEffect transition="in" filter="wipe(left)">
                                      <p:cBhvr>
                                        <p:cTn id="41" dur="500"/>
                                        <p:tgtEl>
                                          <p:spTgt spid="70659">
                                            <p:txEl>
                                              <p:charRg st="226" end="24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2" name="标题 71681"/>
          <p:cNvSpPr>
            <a:spLocks noGrp="1"/>
          </p:cNvSpPr>
          <p:nvPr>
            <p:ph type="title"/>
          </p:nvPr>
        </p:nvSpPr>
        <p:spPr>
          <a:xfrm>
            <a:off x="457200" y="0"/>
            <a:ext cx="8232775" cy="676275"/>
          </a:xfrm>
        </p:spPr>
        <p:txBody>
          <a:bodyPr anchor="ctr"/>
          <a:p>
            <a:r>
              <a:rPr lang="zh-CN" altLang="en-US" dirty="0"/>
              <a:t>增加： NTFS</a:t>
            </a:r>
            <a:endParaRPr lang="zh-CN" altLang="en-US" dirty="0"/>
          </a:p>
        </p:txBody>
      </p:sp>
      <p:sp>
        <p:nvSpPr>
          <p:cNvPr id="71683" name="文本框 71682"/>
          <p:cNvSpPr txBox="1"/>
          <p:nvPr/>
        </p:nvSpPr>
        <p:spPr>
          <a:xfrm>
            <a:off x="539750" y="909638"/>
            <a:ext cx="8424863" cy="5119687"/>
          </a:xfrm>
          <a:prstGeom prst="rect">
            <a:avLst/>
          </a:prstGeom>
          <a:noFill/>
          <a:ln w="9525">
            <a:noFill/>
          </a:ln>
        </p:spPr>
        <p:txBody>
          <a:bodyPr vert="horz" wrap="square" lIns="0" tIns="0" rIns="0" bIns="0" anchor="t">
            <a:spAutoFit/>
          </a:bodyPr>
          <a:p>
            <a:pPr lvl="0" eaLnBrk="0" hangingPunct="0">
              <a:spcBef>
                <a:spcPct val="50000"/>
              </a:spcBef>
            </a:pPr>
            <a:r>
              <a:rPr lang="zh-CN" altLang="en-US" sz="2800" b="1" dirty="0">
                <a:solidFill>
                  <a:srgbClr val="FF6600"/>
                </a:solidFill>
                <a:latin typeface="Arial" panose="020B0604020202020204" pitchFamily="34" charset="0"/>
                <a:ea typeface="黑体" panose="02010609060101010101" pitchFamily="1" charset="-122"/>
              </a:rPr>
              <a:t>◆</a:t>
            </a:r>
            <a:r>
              <a:rPr lang="zh-CN" altLang="en-US" sz="2800" b="1" dirty="0">
                <a:solidFill>
                  <a:srgbClr val="CC00CC"/>
                </a:solidFill>
                <a:latin typeface="Arial" panose="020B0604020202020204" pitchFamily="34" charset="0"/>
                <a:ea typeface="黑体" panose="02010609060101010101" pitchFamily="1" charset="-122"/>
              </a:rPr>
              <a:t>NTFS</a:t>
            </a:r>
            <a:r>
              <a:rPr lang="zh-CN" altLang="en-US" sz="2800" b="1" dirty="0">
                <a:solidFill>
                  <a:srgbClr val="FF6600"/>
                </a:solidFill>
                <a:latin typeface="Arial" panose="020B0604020202020204" pitchFamily="34" charset="0"/>
                <a:ea typeface="黑体" panose="02010609060101010101" pitchFamily="1" charset="-122"/>
              </a:rPr>
              <a:t>(New Technology File System)</a:t>
            </a:r>
            <a:r>
              <a:rPr lang="zh-CN" altLang="en-US" sz="2800" b="1" dirty="0">
                <a:latin typeface="Arial" panose="020B0604020202020204" pitchFamily="34" charset="0"/>
                <a:ea typeface="黑体" panose="02010609060101010101" pitchFamily="1" charset="-122"/>
              </a:rPr>
              <a:t>是一个专门为Windows NT开发的、全新的文件系统，并适用于Windows2000/XP 及以后系列  </a:t>
            </a:r>
            <a:endParaRPr lang="zh-CN" altLang="en-US" sz="2800" b="1" dirty="0">
              <a:latin typeface="Arial" panose="020B0604020202020204" pitchFamily="34" charset="0"/>
              <a:ea typeface="黑体" panose="02010609060101010101" pitchFamily="1" charset="-122"/>
            </a:endParaRPr>
          </a:p>
          <a:p>
            <a:pPr lvl="0" eaLnBrk="0" hangingPunct="0">
              <a:spcBef>
                <a:spcPct val="50000"/>
              </a:spcBef>
            </a:pPr>
            <a:r>
              <a:rPr lang="zh-CN" altLang="en-US" sz="2800" b="1" dirty="0">
                <a:solidFill>
                  <a:srgbClr val="FF6600"/>
                </a:solidFill>
                <a:latin typeface="Arial" panose="020B0604020202020204" pitchFamily="34" charset="0"/>
                <a:ea typeface="黑体" panose="02010609060101010101" pitchFamily="1" charset="-122"/>
              </a:rPr>
              <a:t>◆</a:t>
            </a:r>
            <a:r>
              <a:rPr lang="zh-CN" altLang="en-US" sz="2800" b="1" dirty="0">
                <a:latin typeface="Arial" panose="020B0604020202020204" pitchFamily="34" charset="0"/>
                <a:ea typeface="黑体" panose="02010609060101010101" pitchFamily="1" charset="-122"/>
              </a:rPr>
              <a:t> 64位磁盘地址  支持长文件名     </a:t>
            </a:r>
            <a:endParaRPr lang="zh-CN" altLang="en-US" sz="2800" b="1" dirty="0">
              <a:solidFill>
                <a:srgbClr val="FF0000"/>
              </a:solidFill>
              <a:latin typeface="Arial" panose="020B0604020202020204" pitchFamily="34" charset="0"/>
              <a:ea typeface="黑体" panose="02010609060101010101" pitchFamily="1" charset="-122"/>
            </a:endParaRPr>
          </a:p>
          <a:p>
            <a:pPr lvl="0" eaLnBrk="0" hangingPunct="0">
              <a:spcBef>
                <a:spcPct val="50000"/>
              </a:spcBef>
            </a:pPr>
            <a:r>
              <a:rPr lang="zh-CN" altLang="en-US" sz="2800" b="1" dirty="0">
                <a:solidFill>
                  <a:srgbClr val="FF6600"/>
                </a:solidFill>
                <a:latin typeface="Arial" panose="020B0604020202020204" pitchFamily="34" charset="0"/>
                <a:ea typeface="黑体" panose="02010609060101010101" pitchFamily="1" charset="-122"/>
              </a:rPr>
              <a:t>◆ </a:t>
            </a:r>
            <a:r>
              <a:rPr lang="zh-CN" altLang="en-US" sz="2800" b="1" dirty="0">
                <a:latin typeface="Arial" panose="020B0604020202020204" pitchFamily="34" charset="0"/>
                <a:ea typeface="黑体" panose="02010609060101010101" pitchFamily="1" charset="-122"/>
              </a:rPr>
              <a:t>提供容错功能</a:t>
            </a:r>
            <a:endParaRPr lang="zh-CN" altLang="en-US" sz="2800" b="1" dirty="0">
              <a:latin typeface="Arial" panose="020B0604020202020204" pitchFamily="34" charset="0"/>
              <a:ea typeface="黑体" panose="02010609060101010101" pitchFamily="1" charset="-122"/>
            </a:endParaRPr>
          </a:p>
          <a:p>
            <a:pPr lvl="0" eaLnBrk="0" hangingPunct="0">
              <a:spcBef>
                <a:spcPct val="50000"/>
              </a:spcBef>
            </a:pPr>
            <a:r>
              <a:rPr lang="zh-CN" altLang="en-US" sz="2800" b="1" dirty="0">
                <a:solidFill>
                  <a:srgbClr val="FF6600"/>
                </a:solidFill>
                <a:latin typeface="Arial" panose="020B0604020202020204" pitchFamily="34" charset="0"/>
                <a:ea typeface="黑体" panose="02010609060101010101" pitchFamily="1" charset="-122"/>
              </a:rPr>
              <a:t>◆</a:t>
            </a:r>
            <a:r>
              <a:rPr lang="zh-CN" altLang="en-US" sz="2800" b="1" dirty="0">
                <a:latin typeface="Arial" panose="020B0604020202020204" pitchFamily="34" charset="0"/>
                <a:ea typeface="黑体" panose="02010609060101010101" pitchFamily="1" charset="-122"/>
              </a:rPr>
              <a:t> 提供数据一致性、文件加密、文件压缩功能</a:t>
            </a:r>
            <a:endParaRPr lang="zh-CN" altLang="en-US" sz="2800" b="1" dirty="0">
              <a:solidFill>
                <a:srgbClr val="CC00CC"/>
              </a:solidFill>
              <a:latin typeface="Arial" panose="020B0604020202020204" pitchFamily="34" charset="0"/>
              <a:ea typeface="黑体" panose="02010609060101010101" pitchFamily="1" charset="-122"/>
            </a:endParaRPr>
          </a:p>
          <a:p>
            <a:pPr lvl="0" eaLnBrk="0" hangingPunct="0">
              <a:spcBef>
                <a:spcPct val="50000"/>
              </a:spcBef>
            </a:pPr>
            <a:r>
              <a:rPr lang="zh-CN" altLang="en-US" sz="2800" b="1" dirty="0">
                <a:solidFill>
                  <a:srgbClr val="FF6600"/>
                </a:solidFill>
                <a:latin typeface="Arial" panose="020B0604020202020204" pitchFamily="34" charset="0"/>
                <a:ea typeface="黑体" panose="02010609060101010101" pitchFamily="1" charset="-122"/>
              </a:rPr>
              <a:t>◆</a:t>
            </a:r>
            <a:r>
              <a:rPr lang="zh-CN" altLang="en-US" sz="2800" b="1" dirty="0">
                <a:latin typeface="Arial" panose="020B0604020202020204" pitchFamily="34" charset="0"/>
                <a:ea typeface="黑体" panose="02010609060101010101" pitchFamily="1" charset="-122"/>
              </a:rPr>
              <a:t> NTFS与FAT文件系统缺乏兼容性</a:t>
            </a:r>
            <a:endParaRPr lang="zh-CN" altLang="en-US" sz="2800" b="1" dirty="0">
              <a:latin typeface="Arial" panose="020B0604020202020204" pitchFamily="34" charset="0"/>
              <a:ea typeface="黑体" panose="02010609060101010101" pitchFamily="1" charset="-122"/>
            </a:endParaRPr>
          </a:p>
          <a:p>
            <a:pPr lvl="0" eaLnBrk="0" hangingPunct="0">
              <a:spcBef>
                <a:spcPct val="50000"/>
              </a:spcBef>
            </a:pPr>
            <a:r>
              <a:rPr lang="zh-CN" altLang="en-US" sz="2800" b="1" dirty="0">
                <a:latin typeface="Arial" panose="020B0604020202020204" pitchFamily="34" charset="0"/>
                <a:ea typeface="黑体" panose="02010609060101010101" pitchFamily="1" charset="-122"/>
              </a:rPr>
              <a:t>(win98文件能被windowsNT识别，反之不能)</a:t>
            </a:r>
            <a:endParaRPr lang="zh-CN" altLang="en-US" sz="2800" b="1" dirty="0">
              <a:latin typeface="Arial" panose="020B0604020202020204" pitchFamily="34" charset="0"/>
              <a:ea typeface="黑体" panose="02010609060101010101" pitchFamily="1" charset="-122"/>
            </a:endParaRPr>
          </a:p>
          <a:p>
            <a:pPr lvl="0" eaLnBrk="0" hangingPunct="0">
              <a:spcBef>
                <a:spcPct val="50000"/>
              </a:spcBef>
            </a:pPr>
            <a:r>
              <a:rPr lang="zh-CN" altLang="en-US" sz="2800" b="1" dirty="0">
                <a:latin typeface="Arial" panose="020B0604020202020204" pitchFamily="34" charset="0"/>
                <a:ea typeface="黑体" panose="02010609060101010101" pitchFamily="1" charset="-122"/>
              </a:rPr>
              <a:t>   FAT32             NTFS</a:t>
            </a:r>
            <a:endParaRPr lang="zh-CN" altLang="en-US" sz="2800" b="1" dirty="0">
              <a:latin typeface="Arial" panose="020B0604020202020204" pitchFamily="34" charset="0"/>
              <a:ea typeface="黑体" panose="02010609060101010101" pitchFamily="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1683">
                                            <p:txEl>
                                              <p:charRg st="0" end="88"/>
                                            </p:txEl>
                                          </p:spTgt>
                                        </p:tgtEl>
                                        <p:attrNameLst>
                                          <p:attrName>style.visibility</p:attrName>
                                        </p:attrNameLst>
                                      </p:cBhvr>
                                      <p:to>
                                        <p:strVal val="visible"/>
                                      </p:to>
                                    </p:set>
                                    <p:animEffect transition="in" filter="wipe(left)">
                                      <p:cBhvr>
                                        <p:cTn id="7" dur="500"/>
                                        <p:tgtEl>
                                          <p:spTgt spid="71683">
                                            <p:txEl>
                                              <p:charRg st="0" end="88"/>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1683">
                                            <p:txEl>
                                              <p:charRg st="88" end="111"/>
                                            </p:txEl>
                                          </p:spTgt>
                                        </p:tgtEl>
                                        <p:attrNameLst>
                                          <p:attrName>style.visibility</p:attrName>
                                        </p:attrNameLst>
                                      </p:cBhvr>
                                      <p:to>
                                        <p:strVal val="visible"/>
                                      </p:to>
                                    </p:set>
                                    <p:animEffect transition="in" filter="wipe(left)">
                                      <p:cBhvr>
                                        <p:cTn id="12" dur="500"/>
                                        <p:tgtEl>
                                          <p:spTgt spid="71683">
                                            <p:txEl>
                                              <p:charRg st="88" end="111"/>
                                            </p:txEl>
                                          </p:spTgt>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71683">
                                            <p:txEl>
                                              <p:charRg st="111" end="120"/>
                                            </p:txEl>
                                          </p:spTgt>
                                        </p:tgtEl>
                                        <p:attrNameLst>
                                          <p:attrName>style.visibility</p:attrName>
                                        </p:attrNameLst>
                                      </p:cBhvr>
                                      <p:to>
                                        <p:strVal val="visible"/>
                                      </p:to>
                                    </p:set>
                                    <p:animEffect transition="in" filter="wipe(left)">
                                      <p:cBhvr>
                                        <p:cTn id="16" dur="500"/>
                                        <p:tgtEl>
                                          <p:spTgt spid="71683">
                                            <p:txEl>
                                              <p:charRg st="111" end="120"/>
                                            </p:txEl>
                                          </p:spTgt>
                                        </p:tgtEl>
                                      </p:cBhvr>
                                    </p:animEffect>
                                  </p:childTnLst>
                                </p:cTn>
                              </p:par>
                            </p:childTnLst>
                          </p:cTn>
                        </p:par>
                        <p:par>
                          <p:cTn id="17" fill="hold">
                            <p:stCondLst>
                              <p:cond delay="1000"/>
                            </p:stCondLst>
                            <p:childTnLst>
                              <p:par>
                                <p:cTn id="18" presetID="22" presetClass="entr" presetSubtype="8" fill="hold" nodeType="afterEffect">
                                  <p:stCondLst>
                                    <p:cond delay="0"/>
                                  </p:stCondLst>
                                  <p:childTnLst>
                                    <p:set>
                                      <p:cBhvr>
                                        <p:cTn id="19" dur="1" fill="hold">
                                          <p:stCondLst>
                                            <p:cond delay="0"/>
                                          </p:stCondLst>
                                        </p:cTn>
                                        <p:tgtEl>
                                          <p:spTgt spid="71683">
                                            <p:txEl>
                                              <p:charRg st="120" end="142"/>
                                            </p:txEl>
                                          </p:spTgt>
                                        </p:tgtEl>
                                        <p:attrNameLst>
                                          <p:attrName>style.visibility</p:attrName>
                                        </p:attrNameLst>
                                      </p:cBhvr>
                                      <p:to>
                                        <p:strVal val="visible"/>
                                      </p:to>
                                    </p:set>
                                    <p:animEffect transition="in" filter="wipe(left)">
                                      <p:cBhvr>
                                        <p:cTn id="20" dur="500"/>
                                        <p:tgtEl>
                                          <p:spTgt spid="71683">
                                            <p:txEl>
                                              <p:charRg st="120" end="14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71683">
                                            <p:txEl>
                                              <p:charRg st="142" end="162"/>
                                            </p:txEl>
                                          </p:spTgt>
                                        </p:tgtEl>
                                        <p:attrNameLst>
                                          <p:attrName>style.visibility</p:attrName>
                                        </p:attrNameLst>
                                      </p:cBhvr>
                                      <p:to>
                                        <p:strVal val="visible"/>
                                      </p:to>
                                    </p:set>
                                    <p:animEffect transition="in" filter="wipe(left)">
                                      <p:cBhvr>
                                        <p:cTn id="25" dur="500"/>
                                        <p:tgtEl>
                                          <p:spTgt spid="71683">
                                            <p:txEl>
                                              <p:charRg st="142" end="162"/>
                                            </p:txEl>
                                          </p:spTgt>
                                        </p:tgtEl>
                                      </p:cBhvr>
                                    </p:animEffect>
                                  </p:childTnLst>
                                </p:cTn>
                              </p:par>
                            </p:childTnLst>
                          </p:cTn>
                        </p:par>
                        <p:par>
                          <p:cTn id="26" fill="hold">
                            <p:stCondLst>
                              <p:cond delay="500"/>
                            </p:stCondLst>
                            <p:childTnLst>
                              <p:par>
                                <p:cTn id="27" presetID="22" presetClass="entr" presetSubtype="8" fill="hold" nodeType="afterEffect">
                                  <p:stCondLst>
                                    <p:cond delay="0"/>
                                  </p:stCondLst>
                                  <p:childTnLst>
                                    <p:set>
                                      <p:cBhvr>
                                        <p:cTn id="28" dur="1" fill="hold">
                                          <p:stCondLst>
                                            <p:cond delay="0"/>
                                          </p:stCondLst>
                                        </p:cTn>
                                        <p:tgtEl>
                                          <p:spTgt spid="71683">
                                            <p:txEl>
                                              <p:charRg st="162" end="190"/>
                                            </p:txEl>
                                          </p:spTgt>
                                        </p:tgtEl>
                                        <p:attrNameLst>
                                          <p:attrName>style.visibility</p:attrName>
                                        </p:attrNameLst>
                                      </p:cBhvr>
                                      <p:to>
                                        <p:strVal val="visible"/>
                                      </p:to>
                                    </p:set>
                                    <p:animEffect transition="in" filter="wipe(left)">
                                      <p:cBhvr>
                                        <p:cTn id="29" dur="500"/>
                                        <p:tgtEl>
                                          <p:spTgt spid="71683">
                                            <p:txEl>
                                              <p:charRg st="162" end="190"/>
                                            </p:txEl>
                                          </p:spTgt>
                                        </p:tgtEl>
                                      </p:cBhvr>
                                    </p:animEffect>
                                  </p:childTnLst>
                                </p:cTn>
                              </p:par>
                            </p:childTnLst>
                          </p:cTn>
                        </p:par>
                        <p:par>
                          <p:cTn id="30" fill="hold">
                            <p:stCondLst>
                              <p:cond delay="1000"/>
                            </p:stCondLst>
                            <p:childTnLst>
                              <p:par>
                                <p:cTn id="31" presetID="22" presetClass="entr" presetSubtype="8" fill="hold" nodeType="afterEffect">
                                  <p:stCondLst>
                                    <p:cond delay="0"/>
                                  </p:stCondLst>
                                  <p:childTnLst>
                                    <p:set>
                                      <p:cBhvr>
                                        <p:cTn id="32" dur="1" fill="hold">
                                          <p:stCondLst>
                                            <p:cond delay="0"/>
                                          </p:stCondLst>
                                        </p:cTn>
                                        <p:tgtEl>
                                          <p:spTgt spid="71683">
                                            <p:txEl>
                                              <p:charRg st="190" end="216"/>
                                            </p:txEl>
                                          </p:spTgt>
                                        </p:tgtEl>
                                        <p:attrNameLst>
                                          <p:attrName>style.visibility</p:attrName>
                                        </p:attrNameLst>
                                      </p:cBhvr>
                                      <p:to>
                                        <p:strVal val="visible"/>
                                      </p:to>
                                    </p:set>
                                    <p:animEffect transition="in" filter="wipe(left)">
                                      <p:cBhvr>
                                        <p:cTn id="33" dur="500"/>
                                        <p:tgtEl>
                                          <p:spTgt spid="71683">
                                            <p:txEl>
                                              <p:charRg st="190" end="2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6" name="标题 72705"/>
          <p:cNvSpPr>
            <a:spLocks noGrp="1"/>
          </p:cNvSpPr>
          <p:nvPr>
            <p:ph type="title"/>
          </p:nvPr>
        </p:nvSpPr>
        <p:spPr>
          <a:xfrm>
            <a:off x="457200" y="0"/>
            <a:ext cx="8232775" cy="676275"/>
          </a:xfrm>
        </p:spPr>
        <p:txBody>
          <a:bodyPr anchor="ctr"/>
          <a:p>
            <a:r>
              <a:rPr lang="zh-CN" altLang="en-US" dirty="0"/>
              <a:t>索引分配</a:t>
            </a:r>
            <a:endParaRPr lang="zh-CN" altLang="en-US" dirty="0"/>
          </a:p>
        </p:txBody>
      </p:sp>
      <p:sp>
        <p:nvSpPr>
          <p:cNvPr id="72707" name="文本框 72706"/>
          <p:cNvSpPr txBox="1"/>
          <p:nvPr/>
        </p:nvSpPr>
        <p:spPr>
          <a:xfrm>
            <a:off x="457200" y="1123950"/>
            <a:ext cx="8424863" cy="4908550"/>
          </a:xfrm>
          <a:prstGeom prst="rect">
            <a:avLst/>
          </a:prstGeom>
          <a:noFill/>
          <a:ln w="9525">
            <a:noFill/>
          </a:ln>
        </p:spPr>
        <p:txBody>
          <a:bodyPr vert="horz" wrap="square" lIns="0" tIns="0" rIns="0" bIns="0" anchor="t">
            <a:spAutoFit/>
          </a:bodyPr>
          <a:p>
            <a:pPr lvl="0" eaLnBrk="0" hangingPunct="0">
              <a:spcBef>
                <a:spcPct val="50000"/>
              </a:spcBef>
            </a:pPr>
            <a:r>
              <a:rPr lang="zh-CN" altLang="en-US" sz="2800" b="1" dirty="0">
                <a:solidFill>
                  <a:srgbClr val="FF6600"/>
                </a:solidFill>
                <a:latin typeface="黑体" panose="02010609060101010101" pitchFamily="1" charset="-122"/>
                <a:ea typeface="黑体" panose="02010609060101010101" pitchFamily="1" charset="-122"/>
              </a:rPr>
              <a:t>◆</a:t>
            </a:r>
            <a:r>
              <a:rPr lang="zh-CN" altLang="en-US" sz="2800" b="1" dirty="0">
                <a:solidFill>
                  <a:srgbClr val="CC00CC"/>
                </a:solidFill>
                <a:latin typeface="黑体" panose="02010609060101010101" pitchFamily="1" charset="-122"/>
                <a:ea typeface="黑体" panose="02010609060101010101" pitchFamily="1" charset="-122"/>
              </a:rPr>
              <a:t>链接分配解决了外碎片，但不支持直接访问，而且FAT表占用较大内存空间</a:t>
            </a:r>
            <a:r>
              <a:rPr lang="zh-CN" altLang="en-US" sz="2800" b="1" dirty="0">
                <a:latin typeface="黑体" panose="02010609060101010101" pitchFamily="1" charset="-122"/>
                <a:ea typeface="黑体" panose="02010609060101010101" pitchFamily="1" charset="-122"/>
              </a:rPr>
              <a:t>  </a:t>
            </a:r>
            <a:endParaRPr lang="zh-CN" altLang="en-US" sz="2800" b="1" dirty="0">
              <a:latin typeface="黑体" panose="02010609060101010101" pitchFamily="1" charset="-122"/>
              <a:ea typeface="黑体" panose="02010609060101010101" pitchFamily="1" charset="-122"/>
            </a:endParaRPr>
          </a:p>
          <a:p>
            <a:pPr lvl="0" eaLnBrk="0" hangingPunct="0">
              <a:spcBef>
                <a:spcPct val="50000"/>
              </a:spcBef>
            </a:pPr>
            <a:r>
              <a:rPr lang="zh-CN" altLang="en-US" sz="2800" b="1" dirty="0">
                <a:solidFill>
                  <a:srgbClr val="FF6600"/>
                </a:solidFill>
                <a:latin typeface="黑体" panose="02010609060101010101" pitchFamily="1" charset="-122"/>
                <a:ea typeface="黑体" panose="02010609060101010101" pitchFamily="1" charset="-122"/>
              </a:rPr>
              <a:t>◆</a:t>
            </a:r>
            <a:r>
              <a:rPr lang="zh-CN" altLang="en-US" sz="2800" b="1" dirty="0">
                <a:latin typeface="黑体" panose="02010609060101010101" pitchFamily="1" charset="-122"/>
                <a:ea typeface="黑体" panose="02010609060101010101" pitchFamily="1" charset="-122"/>
              </a:rPr>
              <a:t> 引入</a:t>
            </a:r>
            <a:r>
              <a:rPr lang="zh-CN" altLang="en-US" sz="2800" b="1" dirty="0">
                <a:solidFill>
                  <a:srgbClr val="FF6600"/>
                </a:solidFill>
                <a:latin typeface="黑体" panose="02010609060101010101" pitchFamily="1" charset="-122"/>
                <a:ea typeface="黑体" panose="02010609060101010101" pitchFamily="1" charset="-122"/>
              </a:rPr>
              <a:t>索引分配</a:t>
            </a:r>
            <a:r>
              <a:rPr lang="zh-CN" altLang="en-US" sz="2800" b="1" dirty="0">
                <a:latin typeface="黑体" panose="02010609060101010101" pitchFamily="1" charset="-122"/>
                <a:ea typeface="黑体" panose="02010609060101010101" pitchFamily="1" charset="-122"/>
              </a:rPr>
              <a:t>解决     </a:t>
            </a:r>
            <a:endParaRPr lang="zh-CN" altLang="en-US" sz="2800" b="1" dirty="0">
              <a:solidFill>
                <a:srgbClr val="FF0000"/>
              </a:solidFill>
              <a:latin typeface="黑体" panose="02010609060101010101" pitchFamily="1" charset="-122"/>
              <a:ea typeface="黑体" panose="02010609060101010101" pitchFamily="1" charset="-122"/>
            </a:endParaRPr>
          </a:p>
          <a:p>
            <a:pPr lvl="0" eaLnBrk="0" hangingPunct="0">
              <a:spcBef>
                <a:spcPct val="50000"/>
              </a:spcBef>
            </a:pPr>
            <a:r>
              <a:rPr lang="zh-CN" altLang="en-US" sz="2800" b="1" dirty="0">
                <a:solidFill>
                  <a:srgbClr val="FF6600"/>
                </a:solidFill>
                <a:latin typeface="黑体" panose="02010609060101010101" pitchFamily="1" charset="-122"/>
                <a:ea typeface="黑体" panose="02010609060101010101" pitchFamily="1" charset="-122"/>
              </a:rPr>
              <a:t>◆ 索引表： (逻辑块号， 物理块号)</a:t>
            </a:r>
            <a:endParaRPr lang="zh-CN" altLang="en-US" sz="2800" b="1" dirty="0">
              <a:solidFill>
                <a:srgbClr val="FF6600"/>
              </a:solidFill>
              <a:latin typeface="黑体" panose="02010609060101010101" pitchFamily="1" charset="-122"/>
              <a:ea typeface="黑体" panose="02010609060101010101" pitchFamily="1" charset="-122"/>
            </a:endParaRPr>
          </a:p>
          <a:p>
            <a:pPr lvl="0" eaLnBrk="0" hangingPunct="0">
              <a:spcBef>
                <a:spcPct val="50000"/>
              </a:spcBef>
            </a:pPr>
            <a:r>
              <a:rPr lang="zh-CN" altLang="en-US" sz="2800" b="1" dirty="0">
                <a:solidFill>
                  <a:srgbClr val="FF6600"/>
                </a:solidFill>
                <a:latin typeface="黑体" panose="02010609060101010101" pitchFamily="1" charset="-122"/>
                <a:ea typeface="黑体" panose="02010609060101010101" pitchFamily="1" charset="-122"/>
              </a:rPr>
              <a:t>◆</a:t>
            </a:r>
            <a:r>
              <a:rPr lang="zh-CN" altLang="en-US" sz="2800" b="1" dirty="0">
                <a:latin typeface="黑体" panose="02010609060101010101" pitchFamily="1" charset="-122"/>
                <a:ea typeface="黑体" panose="02010609060101010101" pitchFamily="1" charset="-122"/>
              </a:rPr>
              <a:t> </a:t>
            </a:r>
            <a:r>
              <a:rPr lang="zh-CN" altLang="en-US" sz="2800" b="1" dirty="0">
                <a:solidFill>
                  <a:srgbClr val="FF0000"/>
                </a:solidFill>
                <a:latin typeface="黑体" panose="02010609060101010101" pitchFamily="1" charset="-122"/>
                <a:ea typeface="黑体" panose="02010609060101010101" pitchFamily="1" charset="-122"/>
              </a:rPr>
              <a:t>优点：</a:t>
            </a:r>
            <a:r>
              <a:rPr lang="zh-CN" altLang="en-US" sz="2800" b="1" dirty="0">
                <a:latin typeface="黑体" panose="02010609060101010101" pitchFamily="1" charset="-122"/>
                <a:ea typeface="黑体" panose="02010609060101010101" pitchFamily="1" charset="-122"/>
              </a:rPr>
              <a:t>无外碎片，便于动态增长，可随机存取</a:t>
            </a:r>
            <a:endParaRPr lang="zh-CN" altLang="en-US" sz="2800" b="1" dirty="0">
              <a:latin typeface="黑体" panose="02010609060101010101" pitchFamily="1" charset="-122"/>
              <a:ea typeface="黑体" panose="02010609060101010101" pitchFamily="1" charset="-122"/>
            </a:endParaRPr>
          </a:p>
          <a:p>
            <a:pPr lvl="0" eaLnBrk="0" hangingPunct="0">
              <a:spcBef>
                <a:spcPct val="50000"/>
              </a:spcBef>
            </a:pPr>
            <a:r>
              <a:rPr lang="zh-CN" altLang="en-US" sz="2800" b="1" dirty="0">
                <a:solidFill>
                  <a:srgbClr val="FF6600"/>
                </a:solidFill>
                <a:latin typeface="黑体" panose="02010609060101010101" pitchFamily="1" charset="-122"/>
                <a:ea typeface="黑体" panose="02010609060101010101" pitchFamily="1" charset="-122"/>
              </a:rPr>
              <a:t>◆</a:t>
            </a:r>
            <a:r>
              <a:rPr lang="zh-CN" altLang="en-US" sz="2800" b="1" dirty="0">
                <a:solidFill>
                  <a:srgbClr val="FF0000"/>
                </a:solidFill>
                <a:latin typeface="黑体" panose="02010609060101010101" pitchFamily="1" charset="-122"/>
                <a:ea typeface="黑体" panose="02010609060101010101" pitchFamily="1" charset="-122"/>
              </a:rPr>
              <a:t> 缺点：</a:t>
            </a:r>
            <a:r>
              <a:rPr lang="zh-CN" altLang="en-US" sz="2800" b="1" dirty="0">
                <a:latin typeface="黑体" panose="02010609060101010101" pitchFamily="1" charset="-122"/>
                <a:ea typeface="黑体" panose="02010609060101010101" pitchFamily="1" charset="-122"/>
              </a:rPr>
              <a:t>索引表占空间， 需要先访问索引表，而后访问文件内容块（2次访问外存）</a:t>
            </a:r>
            <a:endParaRPr lang="zh-CN" altLang="en-US" sz="2800" b="1" dirty="0">
              <a:latin typeface="黑体" panose="02010609060101010101" pitchFamily="1" charset="-122"/>
              <a:ea typeface="黑体" panose="02010609060101010101" pitchFamily="1" charset="-122"/>
            </a:endParaRPr>
          </a:p>
          <a:p>
            <a:pPr lvl="0" eaLnBrk="0" hangingPunct="0">
              <a:spcBef>
                <a:spcPct val="50000"/>
              </a:spcBef>
            </a:pPr>
            <a:r>
              <a:rPr lang="zh-CN" altLang="en-US" sz="2800" b="1" dirty="0">
                <a:latin typeface="黑体" panose="02010609060101010101" pitchFamily="1" charset="-122"/>
                <a:ea typeface="黑体" panose="02010609060101010101" pitchFamily="1" charset="-122"/>
              </a:rPr>
              <a:t>(文件较大时，索引分配优于链接分配，文件小时，索引块利用率低)</a:t>
            </a:r>
            <a:endParaRPr lang="zh-CN" altLang="en-US" sz="2800" b="1" dirty="0">
              <a:latin typeface="黑体" panose="02010609060101010101" pitchFamily="1" charset="-122"/>
              <a:ea typeface="黑体" panose="02010609060101010101" pitchFamily="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2707">
                                            <p:txEl>
                                              <p:charRg st="0" end="38"/>
                                            </p:txEl>
                                          </p:spTgt>
                                        </p:tgtEl>
                                        <p:attrNameLst>
                                          <p:attrName>style.visibility</p:attrName>
                                        </p:attrNameLst>
                                      </p:cBhvr>
                                      <p:to>
                                        <p:strVal val="visible"/>
                                      </p:to>
                                    </p:set>
                                    <p:animEffect transition="in" filter="wipe(left)">
                                      <p:cBhvr>
                                        <p:cTn id="7" dur="500"/>
                                        <p:tgtEl>
                                          <p:spTgt spid="72707">
                                            <p:txEl>
                                              <p:charRg st="0" end="38"/>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72707">
                                            <p:txEl>
                                              <p:charRg st="38" end="54"/>
                                            </p:txEl>
                                          </p:spTgt>
                                        </p:tgtEl>
                                        <p:attrNameLst>
                                          <p:attrName>style.visibility</p:attrName>
                                        </p:attrNameLst>
                                      </p:cBhvr>
                                      <p:to>
                                        <p:strVal val="visible"/>
                                      </p:to>
                                    </p:set>
                                    <p:animEffect transition="in" filter="wipe(left)">
                                      <p:cBhvr>
                                        <p:cTn id="11" dur="500"/>
                                        <p:tgtEl>
                                          <p:spTgt spid="72707">
                                            <p:txEl>
                                              <p:charRg st="38" end="54"/>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72707">
                                            <p:txEl>
                                              <p:charRg st="54" end="74"/>
                                            </p:txEl>
                                          </p:spTgt>
                                        </p:tgtEl>
                                        <p:attrNameLst>
                                          <p:attrName>style.visibility</p:attrName>
                                        </p:attrNameLst>
                                      </p:cBhvr>
                                      <p:to>
                                        <p:strVal val="visible"/>
                                      </p:to>
                                    </p:set>
                                    <p:animEffect transition="in" filter="wipe(left)">
                                      <p:cBhvr>
                                        <p:cTn id="15" dur="500"/>
                                        <p:tgtEl>
                                          <p:spTgt spid="72707">
                                            <p:txEl>
                                              <p:charRg st="54" end="7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72707">
                                            <p:txEl>
                                              <p:charRg st="74" end="97"/>
                                            </p:txEl>
                                          </p:spTgt>
                                        </p:tgtEl>
                                        <p:attrNameLst>
                                          <p:attrName>style.visibility</p:attrName>
                                        </p:attrNameLst>
                                      </p:cBhvr>
                                      <p:to>
                                        <p:strVal val="visible"/>
                                      </p:to>
                                    </p:set>
                                    <p:animEffect transition="in" filter="wipe(left)">
                                      <p:cBhvr>
                                        <p:cTn id="20" dur="500"/>
                                        <p:tgtEl>
                                          <p:spTgt spid="72707">
                                            <p:txEl>
                                              <p:charRg st="74" end="97"/>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72707">
                                            <p:txEl>
                                              <p:charRg st="97" end="137"/>
                                            </p:txEl>
                                          </p:spTgt>
                                        </p:tgtEl>
                                        <p:attrNameLst>
                                          <p:attrName>style.visibility</p:attrName>
                                        </p:attrNameLst>
                                      </p:cBhvr>
                                      <p:to>
                                        <p:strVal val="visible"/>
                                      </p:to>
                                    </p:set>
                                    <p:animEffect transition="in" filter="wipe(left)">
                                      <p:cBhvr>
                                        <p:cTn id="25" dur="500"/>
                                        <p:tgtEl>
                                          <p:spTgt spid="72707">
                                            <p:txEl>
                                              <p:charRg st="97" end="137"/>
                                            </p:txEl>
                                          </p:spTgt>
                                        </p:tgtEl>
                                      </p:cBhvr>
                                    </p:animEffect>
                                  </p:childTnLst>
                                </p:cTn>
                              </p:par>
                            </p:childTnLst>
                          </p:cTn>
                        </p:par>
                        <p:par>
                          <p:cTn id="26" fill="hold">
                            <p:stCondLst>
                              <p:cond delay="500"/>
                            </p:stCondLst>
                            <p:childTnLst>
                              <p:par>
                                <p:cTn id="27" presetID="22" presetClass="entr" presetSubtype="8" fill="hold" nodeType="afterEffect">
                                  <p:stCondLst>
                                    <p:cond delay="0"/>
                                  </p:stCondLst>
                                  <p:childTnLst>
                                    <p:set>
                                      <p:cBhvr>
                                        <p:cTn id="28" dur="1" fill="hold">
                                          <p:stCondLst>
                                            <p:cond delay="0"/>
                                          </p:stCondLst>
                                        </p:cTn>
                                        <p:tgtEl>
                                          <p:spTgt spid="72707">
                                            <p:txEl>
                                              <p:charRg st="137" end="169"/>
                                            </p:txEl>
                                          </p:spTgt>
                                        </p:tgtEl>
                                        <p:attrNameLst>
                                          <p:attrName>style.visibility</p:attrName>
                                        </p:attrNameLst>
                                      </p:cBhvr>
                                      <p:to>
                                        <p:strVal val="visible"/>
                                      </p:to>
                                    </p:set>
                                    <p:animEffect transition="in" filter="wipe(left)">
                                      <p:cBhvr>
                                        <p:cTn id="29" dur="500"/>
                                        <p:tgtEl>
                                          <p:spTgt spid="72707">
                                            <p:txEl>
                                              <p:charRg st="137" end="16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标题 13313"/>
          <p:cNvSpPr>
            <a:spLocks noGrp="1"/>
          </p:cNvSpPr>
          <p:nvPr>
            <p:ph type="title"/>
          </p:nvPr>
        </p:nvSpPr>
        <p:spPr>
          <a:xfrm>
            <a:off x="457200" y="0"/>
            <a:ext cx="8232775" cy="676275"/>
          </a:xfrm>
        </p:spPr>
        <p:txBody>
          <a:bodyPr anchor="ctr"/>
          <a:p>
            <a:r>
              <a:rPr lang="zh-CN" altLang="en-US" dirty="0"/>
              <a:t>文件操作</a:t>
            </a:r>
            <a:endParaRPr lang="zh-CN" altLang="en-US" dirty="0"/>
          </a:p>
        </p:txBody>
      </p:sp>
      <p:sp>
        <p:nvSpPr>
          <p:cNvPr id="13315" name="文本框 13314"/>
          <p:cNvSpPr txBox="1"/>
          <p:nvPr/>
        </p:nvSpPr>
        <p:spPr>
          <a:xfrm>
            <a:off x="457200" y="901700"/>
            <a:ext cx="8616315" cy="4267200"/>
          </a:xfrm>
          <a:prstGeom prst="rect">
            <a:avLst/>
          </a:prstGeom>
          <a:solidFill>
            <a:srgbClr val="FFFFFF">
              <a:alpha val="100000"/>
            </a:srgbClr>
          </a:solidFill>
          <a:ln w="9525">
            <a:noFill/>
          </a:ln>
        </p:spPr>
        <p:txBody>
          <a:bodyPr vert="horz" wrap="square" lIns="0" tIns="0" rIns="0" bIns="0" anchor="t">
            <a:spAutoFit/>
          </a:bodyPr>
          <a:p>
            <a:pPr lvl="0" eaLnBrk="0" hangingPunct="0">
              <a:spcBef>
                <a:spcPct val="50000"/>
              </a:spcBef>
              <a:buClr>
                <a:srgbClr val="FF00FF"/>
              </a:buClr>
              <a:buFont typeface="Wingdings" panose="05000000000000000000" pitchFamily="2" charset="2"/>
              <a:buChar char="l"/>
            </a:pPr>
            <a:r>
              <a:rPr lang="zh-CN" altLang="en-US" sz="2800" b="1" dirty="0">
                <a:latin typeface="Arial" panose="020B0604020202020204" pitchFamily="34" charset="0"/>
                <a:ea typeface="黑体" panose="02010609060101010101" pitchFamily="1" charset="-122"/>
                <a:sym typeface="Arial" panose="020B0604020202020204" pitchFamily="34" charset="0"/>
              </a:rPr>
              <a:t>用户通过</a:t>
            </a:r>
            <a:r>
              <a:rPr lang="zh-CN" altLang="en-US" sz="2800" b="1" dirty="0">
                <a:solidFill>
                  <a:srgbClr val="FF0066"/>
                </a:solidFill>
                <a:latin typeface="Arial" panose="020B0604020202020204" pitchFamily="34" charset="0"/>
                <a:ea typeface="黑体" panose="02010609060101010101" pitchFamily="1" charset="-122"/>
                <a:sym typeface="Arial" panose="020B0604020202020204" pitchFamily="34" charset="0"/>
              </a:rPr>
              <a:t>系统调用</a:t>
            </a:r>
            <a:r>
              <a:rPr lang="zh-CN" altLang="en-US" sz="2800" b="1" dirty="0">
                <a:latin typeface="Arial" panose="020B0604020202020204" pitchFamily="34" charset="0"/>
                <a:ea typeface="黑体" panose="02010609060101010101" pitchFamily="1" charset="-122"/>
                <a:sym typeface="Arial" panose="020B0604020202020204" pitchFamily="34" charset="0"/>
              </a:rPr>
              <a:t>对文件进行操作</a:t>
            </a:r>
            <a:endParaRPr lang="zh-CN" altLang="en-US" sz="2800" b="1" dirty="0">
              <a:latin typeface="Arial" panose="020B0604020202020204" pitchFamily="34" charset="0"/>
              <a:ea typeface="黑体" panose="02010609060101010101" pitchFamily="1" charset="-122"/>
              <a:sym typeface="Arial" panose="020B0604020202020204" pitchFamily="34" charset="0"/>
            </a:endParaRPr>
          </a:p>
          <a:p>
            <a:pPr lvl="0" eaLnBrk="0" hangingPunct="0">
              <a:spcBef>
                <a:spcPct val="50000"/>
              </a:spcBef>
            </a:pPr>
            <a:r>
              <a:rPr lang="zh-CN" altLang="en-US" sz="2800" b="1" dirty="0">
                <a:solidFill>
                  <a:srgbClr val="FF6600"/>
                </a:solidFill>
                <a:latin typeface="Arial" panose="020B0604020202020204" pitchFamily="34" charset="0"/>
                <a:ea typeface="黑体" panose="02010609060101010101" pitchFamily="1" charset="-122"/>
              </a:rPr>
              <a:t>①</a:t>
            </a:r>
            <a:r>
              <a:rPr lang="zh-CN" altLang="en-US" sz="2800" b="1" dirty="0">
                <a:solidFill>
                  <a:srgbClr val="9933FF"/>
                </a:solidFill>
                <a:latin typeface="Arial" panose="020B0604020202020204" pitchFamily="34" charset="0"/>
                <a:ea typeface="黑体" panose="02010609060101010101" pitchFamily="1" charset="-122"/>
              </a:rPr>
              <a:t>创建文件</a:t>
            </a:r>
            <a:r>
              <a:rPr lang="zh-CN" altLang="en-US" sz="2800" b="1" dirty="0">
                <a:latin typeface="Arial" panose="020B0604020202020204" pitchFamily="34" charset="0"/>
                <a:ea typeface="黑体" panose="02010609060101010101" pitchFamily="1" charset="-122"/>
              </a:rPr>
              <a:t>：分配外存空间，创建目录项</a:t>
            </a:r>
            <a:endParaRPr lang="zh-CN" altLang="en-US" sz="2800" b="1" dirty="0">
              <a:latin typeface="Arial" panose="020B0604020202020204" pitchFamily="34" charset="0"/>
              <a:ea typeface="黑体" panose="02010609060101010101" pitchFamily="1" charset="-122"/>
            </a:endParaRPr>
          </a:p>
          <a:p>
            <a:pPr lvl="0" eaLnBrk="0" hangingPunct="0">
              <a:spcBef>
                <a:spcPct val="50000"/>
              </a:spcBef>
            </a:pPr>
            <a:r>
              <a:rPr lang="zh-CN" altLang="en-US" sz="2800" b="1" dirty="0">
                <a:solidFill>
                  <a:srgbClr val="FF6600"/>
                </a:solidFill>
                <a:latin typeface="Arial" panose="020B0604020202020204" pitchFamily="34" charset="0"/>
                <a:ea typeface="黑体" panose="02010609060101010101" pitchFamily="1" charset="-122"/>
              </a:rPr>
              <a:t>②</a:t>
            </a:r>
            <a:r>
              <a:rPr lang="zh-CN" altLang="en-US" sz="2800" b="1" dirty="0">
                <a:solidFill>
                  <a:srgbClr val="9933FF"/>
                </a:solidFill>
                <a:latin typeface="Arial" panose="020B0604020202020204" pitchFamily="34" charset="0"/>
                <a:ea typeface="黑体" panose="02010609060101010101" pitchFamily="1" charset="-122"/>
              </a:rPr>
              <a:t>删除文件</a:t>
            </a:r>
            <a:r>
              <a:rPr lang="zh-CN" altLang="en-US" sz="2800" b="1" dirty="0">
                <a:latin typeface="Arial" panose="020B0604020202020204" pitchFamily="34" charset="0"/>
                <a:ea typeface="黑体" panose="02010609060101010101" pitchFamily="1" charset="-122"/>
              </a:rPr>
              <a:t>：删除目录项，回收外存空间</a:t>
            </a:r>
            <a:endParaRPr lang="zh-CN" altLang="en-US" sz="2800" b="1" dirty="0">
              <a:latin typeface="Arial" panose="020B0604020202020204" pitchFamily="34" charset="0"/>
              <a:ea typeface="黑体" panose="02010609060101010101" pitchFamily="1" charset="-122"/>
            </a:endParaRPr>
          </a:p>
          <a:p>
            <a:pPr lvl="0" eaLnBrk="0" hangingPunct="0">
              <a:spcBef>
                <a:spcPct val="50000"/>
              </a:spcBef>
            </a:pPr>
            <a:r>
              <a:rPr lang="zh-CN" altLang="en-US" sz="2800" b="1" dirty="0">
                <a:solidFill>
                  <a:srgbClr val="FF6600"/>
                </a:solidFill>
                <a:latin typeface="Arial" panose="020B0604020202020204" pitchFamily="34" charset="0"/>
                <a:ea typeface="黑体" panose="02010609060101010101" pitchFamily="1" charset="-122"/>
              </a:rPr>
              <a:t>③</a:t>
            </a:r>
            <a:r>
              <a:rPr lang="zh-CN" altLang="en-US" sz="2800" b="1" dirty="0">
                <a:solidFill>
                  <a:srgbClr val="FF6600"/>
                </a:solidFill>
                <a:ea typeface="黑体" panose="02010609060101010101" pitchFamily="1" charset="-122"/>
                <a:sym typeface="+mn-ea"/>
              </a:rPr>
              <a:t>打开文件</a:t>
            </a:r>
            <a:endParaRPr lang="zh-CN" altLang="en-US" sz="2800" b="1" dirty="0">
              <a:latin typeface="Arial" panose="020B0604020202020204" pitchFamily="34" charset="0"/>
              <a:ea typeface="黑体" panose="02010609060101010101" pitchFamily="1" charset="-122"/>
            </a:endParaRPr>
          </a:p>
          <a:p>
            <a:pPr lvl="0" eaLnBrk="0" hangingPunct="0">
              <a:spcBef>
                <a:spcPct val="50000"/>
              </a:spcBef>
            </a:pPr>
            <a:r>
              <a:rPr lang="zh-CN" altLang="en-US" sz="2800" b="1" dirty="0">
                <a:solidFill>
                  <a:srgbClr val="FF6600"/>
                </a:solidFill>
                <a:latin typeface="Arial" panose="020B0604020202020204" pitchFamily="34" charset="0"/>
                <a:ea typeface="黑体" panose="02010609060101010101" pitchFamily="1" charset="-122"/>
              </a:rPr>
              <a:t>④</a:t>
            </a:r>
            <a:r>
              <a:rPr lang="zh-CN" altLang="en-US" sz="2800" b="1" dirty="0">
                <a:solidFill>
                  <a:srgbClr val="FF6600"/>
                </a:solidFill>
                <a:ea typeface="黑体" panose="02010609060101010101" pitchFamily="1" charset="-122"/>
                <a:sym typeface="+mn-ea"/>
              </a:rPr>
              <a:t>关闭文件</a:t>
            </a:r>
            <a:endParaRPr lang="zh-CN" altLang="en-US" sz="2800" b="1" dirty="0">
              <a:latin typeface="Arial" panose="020B0604020202020204" pitchFamily="34" charset="0"/>
              <a:ea typeface="黑体" panose="02010609060101010101" pitchFamily="1" charset="-122"/>
            </a:endParaRPr>
          </a:p>
          <a:p>
            <a:pPr lvl="0" eaLnBrk="0" hangingPunct="0">
              <a:spcBef>
                <a:spcPct val="50000"/>
              </a:spcBef>
            </a:pPr>
            <a:r>
              <a:rPr lang="zh-CN" altLang="en-US" sz="2800" b="1" dirty="0">
                <a:solidFill>
                  <a:srgbClr val="FF6600"/>
                </a:solidFill>
                <a:latin typeface="Arial" panose="020B0604020202020204" pitchFamily="34" charset="0"/>
                <a:ea typeface="黑体" panose="02010609060101010101" pitchFamily="1" charset="-122"/>
              </a:rPr>
              <a:t>⑤</a:t>
            </a:r>
            <a:r>
              <a:rPr lang="zh-CN" altLang="en-US" sz="2800" b="1" dirty="0">
                <a:solidFill>
                  <a:srgbClr val="9933FF"/>
                </a:solidFill>
                <a:ea typeface="黑体" panose="02010609060101010101" pitchFamily="1" charset="-122"/>
                <a:sym typeface="+mn-ea"/>
              </a:rPr>
              <a:t>读文件</a:t>
            </a:r>
            <a:r>
              <a:rPr lang="zh-CN" altLang="en-US" sz="2800" b="1" dirty="0">
                <a:ea typeface="黑体" panose="02010609060101010101" pitchFamily="1" charset="-122"/>
                <a:sym typeface="+mn-ea"/>
              </a:rPr>
              <a:t>：</a:t>
            </a:r>
            <a:endParaRPr lang="zh-CN" altLang="en-US" sz="2800" b="1" dirty="0">
              <a:latin typeface="Arial" panose="020B0604020202020204" pitchFamily="34" charset="0"/>
              <a:ea typeface="黑体" panose="02010609060101010101" pitchFamily="1" charset="-122"/>
            </a:endParaRPr>
          </a:p>
          <a:p>
            <a:pPr lvl="0" eaLnBrk="0" hangingPunct="0">
              <a:spcBef>
                <a:spcPct val="50000"/>
              </a:spcBef>
            </a:pPr>
            <a:r>
              <a:rPr lang="zh-CN" altLang="en-US" sz="2800" b="1" dirty="0">
                <a:solidFill>
                  <a:srgbClr val="FF6600"/>
                </a:solidFill>
                <a:latin typeface="Arial" panose="020B0604020202020204" pitchFamily="34" charset="0"/>
                <a:ea typeface="黑体" panose="02010609060101010101" pitchFamily="1" charset="-122"/>
              </a:rPr>
              <a:t>⑥</a:t>
            </a:r>
            <a:r>
              <a:rPr lang="zh-CN" altLang="en-US" sz="2800" b="1" dirty="0">
                <a:solidFill>
                  <a:srgbClr val="9933FF"/>
                </a:solidFill>
                <a:ea typeface="黑体" panose="02010609060101010101" pitchFamily="1" charset="-122"/>
                <a:sym typeface="+mn-ea"/>
              </a:rPr>
              <a:t>写文件</a:t>
            </a:r>
            <a:r>
              <a:rPr lang="zh-CN" altLang="en-US" sz="2800" b="1" dirty="0">
                <a:ea typeface="黑体" panose="02010609060101010101" pitchFamily="1" charset="-122"/>
                <a:sym typeface="+mn-ea"/>
              </a:rPr>
              <a:t>：更新文件</a:t>
            </a:r>
            <a:endParaRPr lang="zh-CN" altLang="en-US" sz="2800" b="1" dirty="0">
              <a:latin typeface="Arial" panose="020B0604020202020204" pitchFamily="34" charset="0"/>
              <a:ea typeface="黑体" panose="02010609060101010101" pitchFamily="1" charset="-122"/>
            </a:endParaRPr>
          </a:p>
        </p:txBody>
      </p:sp>
      <p:sp>
        <p:nvSpPr>
          <p:cNvPr id="13316" name="文本框 13315"/>
          <p:cNvSpPr txBox="1"/>
          <p:nvPr/>
        </p:nvSpPr>
        <p:spPr>
          <a:xfrm>
            <a:off x="4427538" y="0"/>
            <a:ext cx="1182687" cy="517525"/>
          </a:xfrm>
          <a:prstGeom prst="rect">
            <a:avLst/>
          </a:prstGeom>
          <a:noFill/>
          <a:ln w="9525">
            <a:noFill/>
          </a:ln>
        </p:spPr>
        <p:txBody>
          <a:bodyPr vert="horz" wrap="square" anchor="t">
            <a:spAutoFit/>
          </a:bodyPr>
          <a:p>
            <a:pPr lvl="0" algn="l" eaLnBrk="1" latinLnBrk="0" hangingPunct="1"/>
            <a:r>
              <a:rPr lang="zh-CN" altLang="en-US" sz="2800" b="1" dirty="0">
                <a:solidFill>
                  <a:srgbClr val="003300"/>
                </a:solidFill>
                <a:latin typeface="Arial Black" panose="020B0A04020102020204" charset="0"/>
                <a:ea typeface="宋体" panose="02010600030101010101" pitchFamily="2" charset="-122"/>
              </a:rPr>
              <a:t>P368</a:t>
            </a:r>
            <a:endParaRPr lang="zh-CN" altLang="en-US" dirty="0">
              <a:latin typeface="Arial" panose="020B0604020202020204" pitchFamily="34" charset="0"/>
              <a:ea typeface="宋体" panose="02010600030101010101" pitchFamily="2" charset="-122"/>
            </a:endParaRPr>
          </a:p>
        </p:txBody>
      </p:sp>
      <p:sp>
        <p:nvSpPr>
          <p:cNvPr id="20483" name="文本框 7185"/>
          <p:cNvSpPr txBox="1"/>
          <p:nvPr/>
        </p:nvSpPr>
        <p:spPr>
          <a:xfrm>
            <a:off x="33338" y="6354763"/>
            <a:ext cx="1119187" cy="464185"/>
          </a:xfrm>
          <a:prstGeom prst="rect">
            <a:avLst/>
          </a:prstGeom>
          <a:noFill/>
          <a:ln w="76200" cap="flat" cmpd="sng">
            <a:solidFill>
              <a:srgbClr val="000000"/>
            </a:solidFill>
            <a:prstDash val="solid"/>
            <a:miter/>
            <a:headEnd type="none" w="med" len="med"/>
            <a:tailEnd type="none" w="med" len="med"/>
          </a:ln>
        </p:spPr>
        <p:txBody>
          <a:bodyPr wrap="square" lIns="0" tIns="0" rIns="0" bIns="0" anchor="t">
            <a:spAutoFit/>
          </a:bodyPr>
          <a:p>
            <a:pPr lvl="0" indent="0" algn="ctr"/>
            <a:r>
              <a:rPr lang="zh-CN" altLang="zh-CN" sz="2800" b="1" dirty="0">
                <a:solidFill>
                  <a:srgbClr val="FF0066"/>
                </a:solidFill>
                <a:latin typeface="Arial Black" panose="020B0A04020102020204" charset="0"/>
                <a:ea typeface="黑体" panose="02010609060101010101" pitchFamily="1" charset="-122"/>
              </a:rPr>
              <a:t> </a:t>
            </a:r>
            <a:r>
              <a:rPr lang="en-US" altLang="zh-CN" sz="2800" b="1" dirty="0">
                <a:solidFill>
                  <a:srgbClr val="FF0066"/>
                </a:solidFill>
                <a:latin typeface="Arial Black" panose="020B0A04020102020204" charset="0"/>
                <a:ea typeface="黑体" panose="02010609060101010101" pitchFamily="1" charset="-122"/>
              </a:rPr>
              <a:t>P368</a:t>
            </a:r>
            <a:endParaRPr lang="en-US" altLang="zh-CN" sz="2800" b="1" dirty="0">
              <a:solidFill>
                <a:srgbClr val="FF0066"/>
              </a:solidFill>
              <a:latin typeface="Arial Black" panose="020B0A04020102020204" charset="0"/>
              <a:ea typeface="黑体" panose="02010609060101010101" pitchFamily="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315">
                                            <p:txEl>
                                              <p:charRg st="0" end="16"/>
                                            </p:txEl>
                                          </p:spTgt>
                                        </p:tgtEl>
                                        <p:attrNameLst>
                                          <p:attrName>style.visibility</p:attrName>
                                        </p:attrNameLst>
                                      </p:cBhvr>
                                      <p:to>
                                        <p:strVal val="visible"/>
                                      </p:to>
                                    </p:set>
                                    <p:animEffect transition="in" filter="wipe(left)">
                                      <p:cBhvr>
                                        <p:cTn id="7" dur="500"/>
                                        <p:tgtEl>
                                          <p:spTgt spid="13315">
                                            <p:txEl>
                                              <p:charRg st="0" end="16"/>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3315">
                                            <p:txEl>
                                              <p:charRg st="16" end="35"/>
                                            </p:txEl>
                                          </p:spTgt>
                                        </p:tgtEl>
                                        <p:attrNameLst>
                                          <p:attrName>style.visibility</p:attrName>
                                        </p:attrNameLst>
                                      </p:cBhvr>
                                      <p:to>
                                        <p:strVal val="visible"/>
                                      </p:to>
                                    </p:set>
                                    <p:animEffect transition="in" filter="wipe(left)">
                                      <p:cBhvr>
                                        <p:cTn id="12" dur="500"/>
                                        <p:tgtEl>
                                          <p:spTgt spid="13315">
                                            <p:txEl>
                                              <p:charRg st="16" end="3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3315">
                                            <p:txEl>
                                              <p:charRg st="35" end="54"/>
                                            </p:txEl>
                                          </p:spTgt>
                                        </p:tgtEl>
                                        <p:attrNameLst>
                                          <p:attrName>style.visibility</p:attrName>
                                        </p:attrNameLst>
                                      </p:cBhvr>
                                      <p:to>
                                        <p:strVal val="visible"/>
                                      </p:to>
                                    </p:set>
                                    <p:animEffect transition="in" filter="wipe(left)">
                                      <p:cBhvr>
                                        <p:cTn id="17" dur="500"/>
                                        <p:tgtEl>
                                          <p:spTgt spid="13315">
                                            <p:txEl>
                                              <p:charRg st="35" end="5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3315">
                                            <p:txEl>
                                              <p:charRg st="54" end="89"/>
                                            </p:txEl>
                                          </p:spTgt>
                                        </p:tgtEl>
                                        <p:attrNameLst>
                                          <p:attrName>style.visibility</p:attrName>
                                        </p:attrNameLst>
                                      </p:cBhvr>
                                      <p:to>
                                        <p:strVal val="visible"/>
                                      </p:to>
                                    </p:set>
                                    <p:animEffect transition="in" filter="wipe(left)">
                                      <p:cBhvr>
                                        <p:cTn id="22" dur="500"/>
                                        <p:tgtEl>
                                          <p:spTgt spid="13315">
                                            <p:txEl>
                                              <p:charRg st="54" end="89"/>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3315">
                                            <p:txEl>
                                              <p:charRg st="89" end="113"/>
                                            </p:txEl>
                                          </p:spTgt>
                                        </p:tgtEl>
                                        <p:attrNameLst>
                                          <p:attrName>style.visibility</p:attrName>
                                        </p:attrNameLst>
                                      </p:cBhvr>
                                      <p:to>
                                        <p:strVal val="visible"/>
                                      </p:to>
                                    </p:set>
                                    <p:animEffect transition="in" filter="wipe(left)">
                                      <p:cBhvr>
                                        <p:cTn id="27" dur="500"/>
                                        <p:tgtEl>
                                          <p:spTgt spid="13315">
                                            <p:txEl>
                                              <p:charRg st="89" end="11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3315">
                                            <p:txEl>
                                              <p:charRg st="113" end="145"/>
                                            </p:txEl>
                                          </p:spTgt>
                                        </p:tgtEl>
                                        <p:attrNameLst>
                                          <p:attrName>style.visibility</p:attrName>
                                        </p:attrNameLst>
                                      </p:cBhvr>
                                      <p:to>
                                        <p:strVal val="visible"/>
                                      </p:to>
                                    </p:set>
                                    <p:animEffect transition="in" filter="wipe(left)">
                                      <p:cBhvr>
                                        <p:cTn id="32" dur="500"/>
                                        <p:tgtEl>
                                          <p:spTgt spid="13315">
                                            <p:txEl>
                                              <p:charRg st="113" end="14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3315">
                                            <p:txEl>
                                              <p:charRg st="145" end="186"/>
                                            </p:txEl>
                                          </p:spTgt>
                                        </p:tgtEl>
                                        <p:attrNameLst>
                                          <p:attrName>style.visibility</p:attrName>
                                        </p:attrNameLst>
                                      </p:cBhvr>
                                      <p:to>
                                        <p:strVal val="visible"/>
                                      </p:to>
                                    </p:set>
                                    <p:animEffect transition="in" filter="wipe(left)">
                                      <p:cBhvr>
                                        <p:cTn id="37" dur="500"/>
                                        <p:tgtEl>
                                          <p:spTgt spid="13315">
                                            <p:txEl>
                                              <p:charRg st="145" end="18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30" name="标题 73729"/>
          <p:cNvSpPr>
            <a:spLocks noGrp="1"/>
          </p:cNvSpPr>
          <p:nvPr>
            <p:ph type="title"/>
          </p:nvPr>
        </p:nvSpPr>
        <p:spPr/>
        <p:txBody>
          <a:bodyPr anchor="ctr"/>
          <a:p>
            <a:r>
              <a:rPr lang="zh-CN" altLang="en-US" dirty="0"/>
              <a:t>基于块的索引分配</a:t>
            </a:r>
            <a:endParaRPr lang="zh-CN" altLang="en-US" dirty="0"/>
          </a:p>
        </p:txBody>
      </p:sp>
      <p:pic>
        <p:nvPicPr>
          <p:cNvPr id="73731" name="内容占位符 73730" descr="12.13"/>
          <p:cNvPicPr>
            <a:picLocks noChangeAspect="1"/>
          </p:cNvPicPr>
          <p:nvPr>
            <p:ph idx="1"/>
          </p:nvPr>
        </p:nvPicPr>
        <p:blipFill>
          <a:blip r:embed="rId1"/>
          <a:stretch>
            <a:fillRect/>
          </a:stretch>
        </p:blipFill>
        <p:spPr>
          <a:xfrm>
            <a:off x="252413" y="1196975"/>
            <a:ext cx="7777162" cy="5437188"/>
          </a:xfrm>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4" name="标题 74753"/>
          <p:cNvSpPr>
            <a:spLocks noGrp="1"/>
          </p:cNvSpPr>
          <p:nvPr>
            <p:ph type="title"/>
          </p:nvPr>
        </p:nvSpPr>
        <p:spPr/>
        <p:txBody>
          <a:bodyPr anchor="ctr"/>
          <a:p>
            <a:r>
              <a:rPr lang="zh-CN" altLang="en-US" dirty="0"/>
              <a:t>基于长度可变区域的索引分配</a:t>
            </a:r>
            <a:endParaRPr lang="zh-CN" altLang="en-US" dirty="0"/>
          </a:p>
        </p:txBody>
      </p:sp>
      <p:pic>
        <p:nvPicPr>
          <p:cNvPr id="74755" name="内容占位符 74754" descr="12.14"/>
          <p:cNvPicPr>
            <a:picLocks noChangeAspect="1"/>
          </p:cNvPicPr>
          <p:nvPr>
            <p:ph idx="1"/>
          </p:nvPr>
        </p:nvPicPr>
        <p:blipFill>
          <a:blip r:embed="rId1"/>
          <a:stretch>
            <a:fillRect/>
          </a:stretch>
        </p:blipFill>
        <p:spPr>
          <a:xfrm>
            <a:off x="323850" y="1196975"/>
            <a:ext cx="8128000" cy="5661025"/>
          </a:xfrm>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8" name="标题 75777"/>
          <p:cNvSpPr>
            <a:spLocks noGrp="1"/>
          </p:cNvSpPr>
          <p:nvPr>
            <p:ph type="title"/>
          </p:nvPr>
        </p:nvSpPr>
        <p:spPr>
          <a:xfrm>
            <a:off x="457200" y="0"/>
            <a:ext cx="8232775" cy="676275"/>
          </a:xfrm>
        </p:spPr>
        <p:txBody>
          <a:bodyPr anchor="ctr"/>
          <a:p>
            <a:r>
              <a:rPr lang="zh-CN" altLang="en-US" dirty="0"/>
              <a:t>索引分配</a:t>
            </a:r>
            <a:endParaRPr lang="zh-CN" altLang="en-US" dirty="0"/>
          </a:p>
        </p:txBody>
      </p:sp>
      <p:sp>
        <p:nvSpPr>
          <p:cNvPr id="75779" name="文本占位符 75778"/>
          <p:cNvSpPr>
            <a:spLocks noGrp="1"/>
          </p:cNvSpPr>
          <p:nvPr>
            <p:ph type="body" idx="1"/>
          </p:nvPr>
        </p:nvSpPr>
        <p:spPr>
          <a:xfrm>
            <a:off x="457200" y="730250"/>
            <a:ext cx="8229600" cy="4956175"/>
          </a:xfrm>
        </p:spPr>
        <p:txBody>
          <a:bodyPr/>
          <a:p>
            <a:pPr>
              <a:lnSpc>
                <a:spcPct val="140000"/>
              </a:lnSpc>
            </a:pPr>
            <a:r>
              <a:rPr lang="zh-CN" altLang="en-US" dirty="0"/>
              <a:t>大的文件，可能需要多个索引块</a:t>
            </a:r>
            <a:endParaRPr lang="zh-CN" altLang="en-US" dirty="0"/>
          </a:p>
          <a:p>
            <a:pPr lvl="1">
              <a:lnSpc>
                <a:spcPct val="140000"/>
              </a:lnSpc>
            </a:pPr>
            <a:r>
              <a:rPr lang="zh-CN" altLang="en-US" dirty="0"/>
              <a:t>链接方案：</a:t>
            </a:r>
            <a:r>
              <a:rPr lang="zh-CN" altLang="en-US" dirty="0">
                <a:solidFill>
                  <a:schemeClr val="tx2"/>
                </a:solidFill>
              </a:rPr>
              <a:t>一个索引块通常为一个磁盘块。对于大文件，可以将多个索引块链接起来</a:t>
            </a:r>
            <a:endParaRPr lang="zh-CN" altLang="en-US" dirty="0"/>
          </a:p>
          <a:p>
            <a:pPr lvl="1">
              <a:lnSpc>
                <a:spcPct val="140000"/>
              </a:lnSpc>
            </a:pPr>
            <a:r>
              <a:rPr lang="zh-CN" altLang="en-US" dirty="0"/>
              <a:t>多层索引：</a:t>
            </a:r>
            <a:r>
              <a:rPr lang="zh-CN" altLang="en-US" dirty="0">
                <a:solidFill>
                  <a:schemeClr val="tx2"/>
                </a:solidFill>
              </a:rPr>
              <a:t>类似于内存的间接寻址方式（一级、二级间接…）</a:t>
            </a:r>
            <a:endParaRPr lang="zh-CN" altLang="en-US" dirty="0">
              <a:solidFill>
                <a:schemeClr val="tx2"/>
              </a:solidFill>
            </a:endParaRPr>
          </a:p>
          <a:p>
            <a:pPr lvl="1">
              <a:lnSpc>
                <a:spcPct val="140000"/>
              </a:lnSpc>
            </a:pPr>
            <a:r>
              <a:rPr lang="zh-CN" altLang="en-US" dirty="0"/>
              <a:t>组合方案：</a:t>
            </a:r>
            <a:r>
              <a:rPr lang="zh-CN" altLang="en-US" dirty="0">
                <a:solidFill>
                  <a:schemeClr val="tx2"/>
                </a:solidFill>
              </a:rPr>
              <a:t>如Unix的inode</a:t>
            </a:r>
            <a:endParaRPr lang="zh-CN" altLang="en-US" dirty="0">
              <a:solidFill>
                <a:schemeClr val="tx2"/>
              </a:solidFill>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2" name="标题 76801"/>
          <p:cNvSpPr>
            <a:spLocks noGrp="1"/>
          </p:cNvSpPr>
          <p:nvPr>
            <p:ph type="title"/>
          </p:nvPr>
        </p:nvSpPr>
        <p:spPr>
          <a:xfrm>
            <a:off x="457200" y="0"/>
            <a:ext cx="8232775" cy="676275"/>
          </a:xfrm>
        </p:spPr>
        <p:txBody>
          <a:bodyPr anchor="ctr"/>
          <a:p>
            <a:r>
              <a:rPr lang="zh-CN" altLang="en-US" dirty="0"/>
              <a:t>多层索引方案</a:t>
            </a:r>
            <a:endParaRPr lang="zh-CN" altLang="en-US" dirty="0"/>
          </a:p>
        </p:txBody>
      </p:sp>
      <p:graphicFrame>
        <p:nvGraphicFramePr>
          <p:cNvPr id="76803" name="对象 76802"/>
          <p:cNvGraphicFramePr>
            <a:graphicFrameLocks noChangeAspect="1"/>
          </p:cNvGraphicFramePr>
          <p:nvPr/>
        </p:nvGraphicFramePr>
        <p:xfrm>
          <a:off x="250825" y="1125538"/>
          <a:ext cx="8137525" cy="5184775"/>
        </p:xfrm>
        <a:graphic>
          <a:graphicData uri="http://schemas.openxmlformats.org/presentationml/2006/ole">
            <mc:AlternateContent xmlns:mc="http://schemas.openxmlformats.org/markup-compatibility/2006">
              <mc:Choice xmlns:v="urn:schemas-microsoft-com:vml" Requires="v">
                <p:oleObj spid="_x0000_s3077" name="" r:id="rId1" imgW="4264025" imgH="2733040" progId="Visio.Drawing.11">
                  <p:embed/>
                </p:oleObj>
              </mc:Choice>
              <mc:Fallback>
                <p:oleObj name="" r:id="rId1" imgW="4264025" imgH="2733040" progId="Visio.Drawing.11">
                  <p:embed/>
                  <p:pic>
                    <p:nvPicPr>
                      <p:cNvPr id="0" name="图片 3076"/>
                      <p:cNvPicPr/>
                      <p:nvPr/>
                    </p:nvPicPr>
                    <p:blipFill>
                      <a:blip r:embed="rId2"/>
                      <a:stretch>
                        <a:fillRect/>
                      </a:stretch>
                    </p:blipFill>
                    <p:spPr>
                      <a:xfrm>
                        <a:off x="250825" y="1125538"/>
                        <a:ext cx="8137525" cy="5184775"/>
                      </a:xfrm>
                      <a:prstGeom prst="rect">
                        <a:avLst/>
                      </a:prstGeom>
                      <a:noFill/>
                      <a:ln w="38100">
                        <a:noFill/>
                        <a:miter/>
                      </a:ln>
                    </p:spPr>
                  </p:pic>
                </p:oleObj>
              </mc:Fallback>
            </mc:AlternateContent>
          </a:graphicData>
        </a:graphic>
      </p:graphicFrame>
      <p:sp>
        <p:nvSpPr>
          <p:cNvPr id="76804" name="文本框 76803"/>
          <p:cNvSpPr txBox="1"/>
          <p:nvPr/>
        </p:nvSpPr>
        <p:spPr>
          <a:xfrm>
            <a:off x="107950" y="1341438"/>
            <a:ext cx="4895850" cy="852487"/>
          </a:xfrm>
          <a:prstGeom prst="rect">
            <a:avLst/>
          </a:prstGeom>
          <a:noFill/>
          <a:ln w="9525">
            <a:noFill/>
          </a:ln>
        </p:spPr>
        <p:txBody>
          <a:bodyPr vert="horz" wrap="square" lIns="0" tIns="0" rIns="0" bIns="0" anchor="t">
            <a:spAutoFit/>
          </a:bodyPr>
          <a:p>
            <a:pPr lvl="0" eaLnBrk="0" hangingPunct="0">
              <a:spcBef>
                <a:spcPct val="50000"/>
              </a:spcBef>
            </a:pPr>
            <a:r>
              <a:rPr lang="zh-CN" altLang="en-US" sz="2800" b="1" dirty="0">
                <a:solidFill>
                  <a:srgbClr val="FF6600"/>
                </a:solidFill>
                <a:latin typeface="黑体" panose="02010609060101010101" pitchFamily="1" charset="-122"/>
                <a:ea typeface="黑体" panose="02010609060101010101" pitchFamily="1" charset="-122"/>
              </a:rPr>
              <a:t>◆</a:t>
            </a:r>
            <a:r>
              <a:rPr lang="zh-CN" altLang="en-US" sz="2800" b="1" dirty="0">
                <a:solidFill>
                  <a:srgbClr val="CC00CC"/>
                </a:solidFill>
                <a:latin typeface="黑体" panose="02010609060101010101" pitchFamily="1" charset="-122"/>
                <a:ea typeface="黑体" panose="02010609060101010101" pitchFamily="1" charset="-122"/>
              </a:rPr>
              <a:t>索引表的大小超过一个物理块时，用多重索引(间接索引)</a:t>
            </a:r>
            <a:endParaRPr lang="zh-CN" altLang="en-US"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6804"/>
                                        </p:tgtEl>
                                        <p:attrNameLst>
                                          <p:attrName>style.visibility</p:attrName>
                                        </p:attrNameLst>
                                      </p:cBhvr>
                                      <p:to>
                                        <p:strVal val="visible"/>
                                      </p:to>
                                    </p:set>
                                    <p:anim calcmode="lin" valueType="num">
                                      <p:cBhvr additive="base">
                                        <p:cTn id="7" dur="500" fill="hold"/>
                                        <p:tgtEl>
                                          <p:spTgt spid="76804"/>
                                        </p:tgtEl>
                                        <p:attrNameLst>
                                          <p:attrName>ppt_x</p:attrName>
                                        </p:attrNameLst>
                                      </p:cBhvr>
                                      <p:tavLst>
                                        <p:tav tm="0">
                                          <p:val>
                                            <p:strVal val="#ppt_x"/>
                                          </p:val>
                                        </p:tav>
                                        <p:tav tm="100000">
                                          <p:val>
                                            <p:strVal val="#ppt_x"/>
                                          </p:val>
                                        </p:tav>
                                      </p:tavLst>
                                    </p:anim>
                                    <p:anim calcmode="lin" valueType="num">
                                      <p:cBhvr additive="base">
                                        <p:cTn id="8" dur="500" fill="hold"/>
                                        <p:tgtEl>
                                          <p:spTgt spid="7680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7" presetClass="entr" presetSubtype="10" fill="hold" nodeType="clickEffect">
                                  <p:stCondLst>
                                    <p:cond delay="0"/>
                                  </p:stCondLst>
                                  <p:childTnLst>
                                    <p:set>
                                      <p:cBhvr>
                                        <p:cTn id="12" dur="1" fill="hold">
                                          <p:stCondLst>
                                            <p:cond delay="0"/>
                                          </p:stCondLst>
                                        </p:cTn>
                                        <p:tgtEl>
                                          <p:spTgt spid="76803"/>
                                        </p:tgtEl>
                                        <p:attrNameLst>
                                          <p:attrName>style.visibility</p:attrName>
                                        </p:attrNameLst>
                                      </p:cBhvr>
                                      <p:to>
                                        <p:strVal val="visible"/>
                                      </p:to>
                                    </p:set>
                                    <p:anim calcmode="lin" valueType="num">
                                      <p:cBhvr>
                                        <p:cTn id="13" dur="500" fill="hold"/>
                                        <p:tgtEl>
                                          <p:spTgt spid="76803"/>
                                        </p:tgtEl>
                                        <p:attrNameLst>
                                          <p:attrName>ppt_w</p:attrName>
                                        </p:attrNameLst>
                                      </p:cBhvr>
                                      <p:tavLst>
                                        <p:tav tm="0">
                                          <p:val>
                                            <p:fltVal val="0.000000"/>
                                          </p:val>
                                        </p:tav>
                                        <p:tav tm="100000">
                                          <p:val>
                                            <p:strVal val="#ppt_w"/>
                                          </p:val>
                                        </p:tav>
                                      </p:tavLst>
                                    </p:anim>
                                    <p:anim calcmode="lin" valueType="num">
                                      <p:cBhvr>
                                        <p:cTn id="14" dur="500" fill="hold"/>
                                        <p:tgtEl>
                                          <p:spTgt spid="7680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4" grpId="0" bldLvl="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6" name="标题 77825"/>
          <p:cNvSpPr>
            <a:spLocks noGrp="1"/>
          </p:cNvSpPr>
          <p:nvPr>
            <p:ph type="title"/>
          </p:nvPr>
        </p:nvSpPr>
        <p:spPr>
          <a:xfrm>
            <a:off x="457200" y="0"/>
            <a:ext cx="8232775" cy="676275"/>
          </a:xfrm>
        </p:spPr>
        <p:txBody>
          <a:bodyPr anchor="ctr"/>
          <a:p>
            <a:r>
              <a:rPr lang="zh-CN" altLang="en-US" dirty="0"/>
              <a:t>混合索引方案</a:t>
            </a:r>
            <a:endParaRPr lang="zh-CN" altLang="en-US" dirty="0"/>
          </a:p>
        </p:txBody>
      </p:sp>
      <p:pic>
        <p:nvPicPr>
          <p:cNvPr id="77827" name="图片 77826"/>
          <p:cNvPicPr>
            <a:picLocks noChangeAspect="1"/>
          </p:cNvPicPr>
          <p:nvPr/>
        </p:nvPicPr>
        <p:blipFill>
          <a:blip r:embed="rId1"/>
          <a:stretch>
            <a:fillRect/>
          </a:stretch>
        </p:blipFill>
        <p:spPr>
          <a:xfrm>
            <a:off x="250825" y="1341438"/>
            <a:ext cx="7732713" cy="4800600"/>
          </a:xfrm>
          <a:prstGeom prst="rect">
            <a:avLst/>
          </a:prstGeom>
          <a:noFill/>
          <a:ln w="9525">
            <a:noFill/>
          </a:ln>
        </p:spPr>
      </p:pic>
      <p:sp>
        <p:nvSpPr>
          <p:cNvPr id="77828" name="文本框 77827"/>
          <p:cNvSpPr txBox="1"/>
          <p:nvPr/>
        </p:nvSpPr>
        <p:spPr>
          <a:xfrm>
            <a:off x="5292725" y="1412875"/>
            <a:ext cx="3671888" cy="2987675"/>
          </a:xfrm>
          <a:prstGeom prst="rect">
            <a:avLst/>
          </a:prstGeom>
          <a:noFill/>
          <a:ln w="9525">
            <a:noFill/>
          </a:ln>
        </p:spPr>
        <p:txBody>
          <a:bodyPr vert="horz" wrap="square" lIns="0" tIns="0" rIns="0" bIns="0" anchor="t">
            <a:spAutoFit/>
          </a:bodyPr>
          <a:p>
            <a:pPr lvl="0" eaLnBrk="0" hangingPunct="0">
              <a:spcBef>
                <a:spcPct val="50000"/>
              </a:spcBef>
            </a:pPr>
            <a:r>
              <a:rPr lang="zh-CN" altLang="en-US" sz="2800" b="1" dirty="0">
                <a:solidFill>
                  <a:srgbClr val="0000FF"/>
                </a:solidFill>
                <a:latin typeface="Arial" panose="020B0604020202020204" pitchFamily="34" charset="0"/>
                <a:ea typeface="黑体" panose="02010609060101010101" pitchFamily="1" charset="-122"/>
              </a:rPr>
              <a:t>Unix采用混合索引分配</a:t>
            </a:r>
            <a:endParaRPr lang="zh-CN" altLang="en-US" sz="2800" b="1" dirty="0">
              <a:solidFill>
                <a:srgbClr val="0000FF"/>
              </a:solidFill>
              <a:latin typeface="Arial" panose="020B0604020202020204" pitchFamily="34" charset="0"/>
              <a:ea typeface="黑体" panose="02010609060101010101" pitchFamily="1" charset="-122"/>
            </a:endParaRPr>
          </a:p>
          <a:p>
            <a:pPr lvl="0" eaLnBrk="0" hangingPunct="0">
              <a:spcBef>
                <a:spcPct val="50000"/>
              </a:spcBef>
            </a:pPr>
            <a:r>
              <a:rPr lang="zh-CN" altLang="en-US" sz="2800" b="1" dirty="0">
                <a:solidFill>
                  <a:srgbClr val="0000FF"/>
                </a:solidFill>
                <a:latin typeface="Arial" panose="020B0604020202020204" pitchFamily="34" charset="0"/>
                <a:ea typeface="黑体" panose="02010609060101010101" pitchFamily="1" charset="-122"/>
              </a:rPr>
              <a:t>①</a:t>
            </a:r>
            <a:r>
              <a:rPr lang="zh-CN" altLang="en-US" sz="2800" b="1" dirty="0">
                <a:latin typeface="Arial" panose="020B0604020202020204" pitchFamily="34" charset="0"/>
                <a:ea typeface="黑体" panose="02010609060101010101" pitchFamily="1" charset="-122"/>
              </a:rPr>
              <a:t> 直接寻址方式</a:t>
            </a:r>
            <a:endParaRPr lang="zh-CN" altLang="en-US" sz="2800" b="1" dirty="0">
              <a:latin typeface="Arial" panose="020B0604020202020204" pitchFamily="34" charset="0"/>
              <a:ea typeface="黑体" panose="02010609060101010101" pitchFamily="1" charset="-122"/>
            </a:endParaRPr>
          </a:p>
          <a:p>
            <a:pPr lvl="0" eaLnBrk="0" hangingPunct="0">
              <a:spcBef>
                <a:spcPct val="50000"/>
              </a:spcBef>
            </a:pPr>
            <a:r>
              <a:rPr lang="zh-CN" altLang="en-US" sz="2800" b="1" dirty="0">
                <a:solidFill>
                  <a:srgbClr val="0000FF"/>
                </a:solidFill>
                <a:latin typeface="Arial" panose="020B0604020202020204" pitchFamily="34" charset="0"/>
                <a:ea typeface="黑体" panose="02010609060101010101" pitchFamily="1" charset="-122"/>
              </a:rPr>
              <a:t>② </a:t>
            </a:r>
            <a:r>
              <a:rPr lang="zh-CN" altLang="en-US" sz="2800" b="1" dirty="0">
                <a:latin typeface="Arial" panose="020B0604020202020204" pitchFamily="34" charset="0"/>
                <a:ea typeface="黑体" panose="02010609060101010101" pitchFamily="1" charset="-122"/>
              </a:rPr>
              <a:t>单级索引</a:t>
            </a:r>
            <a:endParaRPr lang="zh-CN" altLang="en-US" sz="2800" b="1" dirty="0">
              <a:latin typeface="Arial" panose="020B0604020202020204" pitchFamily="34" charset="0"/>
              <a:ea typeface="黑体" panose="02010609060101010101" pitchFamily="1" charset="-122"/>
            </a:endParaRPr>
          </a:p>
          <a:p>
            <a:pPr lvl="0" eaLnBrk="0" hangingPunct="0">
              <a:spcBef>
                <a:spcPct val="50000"/>
              </a:spcBef>
            </a:pPr>
            <a:r>
              <a:rPr lang="zh-CN" altLang="en-US" sz="2800" b="1" dirty="0">
                <a:solidFill>
                  <a:srgbClr val="0000FF"/>
                </a:solidFill>
                <a:latin typeface="Arial" panose="020B0604020202020204" pitchFamily="34" charset="0"/>
                <a:ea typeface="黑体" panose="02010609060101010101" pitchFamily="1" charset="-122"/>
              </a:rPr>
              <a:t>③ </a:t>
            </a:r>
            <a:r>
              <a:rPr lang="zh-CN" altLang="en-US" sz="2800" b="1" dirty="0">
                <a:latin typeface="Arial" panose="020B0604020202020204" pitchFamily="34" charset="0"/>
                <a:ea typeface="黑体" panose="02010609060101010101" pitchFamily="1" charset="-122"/>
              </a:rPr>
              <a:t>二级索引</a:t>
            </a:r>
            <a:endParaRPr lang="zh-CN" altLang="en-US" sz="2800" b="1" dirty="0">
              <a:latin typeface="Arial" panose="020B0604020202020204" pitchFamily="34" charset="0"/>
              <a:ea typeface="黑体" panose="02010609060101010101" pitchFamily="1" charset="-122"/>
            </a:endParaRPr>
          </a:p>
          <a:p>
            <a:pPr lvl="0" eaLnBrk="0" hangingPunct="0">
              <a:spcBef>
                <a:spcPct val="50000"/>
              </a:spcBef>
            </a:pPr>
            <a:r>
              <a:rPr lang="zh-CN" altLang="en-US" sz="2800" b="1" dirty="0">
                <a:solidFill>
                  <a:srgbClr val="0000FF"/>
                </a:solidFill>
                <a:latin typeface="Arial" panose="020B0604020202020204" pitchFamily="34" charset="0"/>
                <a:ea typeface="黑体" panose="02010609060101010101" pitchFamily="1" charset="-122"/>
                <a:sym typeface="黑体" panose="02010609060101010101" pitchFamily="1" charset="-122"/>
              </a:rPr>
              <a:t>④ </a:t>
            </a:r>
            <a:r>
              <a:rPr lang="zh-CN" altLang="en-US" sz="2800" b="1" dirty="0">
                <a:latin typeface="Arial" panose="020B0604020202020204" pitchFamily="34" charset="0"/>
                <a:ea typeface="黑体" panose="02010609060101010101" pitchFamily="1" charset="-122"/>
                <a:sym typeface="黑体" panose="02010609060101010101" pitchFamily="1" charset="-122"/>
              </a:rPr>
              <a:t>三级索引</a:t>
            </a:r>
            <a:endParaRPr lang="zh-CN" altLang="en-US" sz="2800" b="1" dirty="0">
              <a:latin typeface="Arial" panose="020B0604020202020204" pitchFamily="34" charset="0"/>
              <a:ea typeface="黑体" panose="02010609060101010101" pitchFamily="1" charset="-122"/>
              <a:sym typeface="黑体" panose="02010609060101010101" pitchFamily="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7828"/>
                                        </p:tgtEl>
                                        <p:attrNameLst>
                                          <p:attrName>style.visibility</p:attrName>
                                        </p:attrNameLst>
                                      </p:cBhvr>
                                      <p:to>
                                        <p:strVal val="visible"/>
                                      </p:to>
                                    </p:set>
                                    <p:anim calcmode="lin" valueType="num">
                                      <p:cBhvr additive="base">
                                        <p:cTn id="7" dur="500" fill="hold"/>
                                        <p:tgtEl>
                                          <p:spTgt spid="77828"/>
                                        </p:tgtEl>
                                        <p:attrNameLst>
                                          <p:attrName>ppt_x</p:attrName>
                                        </p:attrNameLst>
                                      </p:cBhvr>
                                      <p:tavLst>
                                        <p:tav tm="0">
                                          <p:val>
                                            <p:strVal val="1+#ppt_w/2"/>
                                          </p:val>
                                        </p:tav>
                                        <p:tav tm="100000">
                                          <p:val>
                                            <p:strVal val="#ppt_x"/>
                                          </p:val>
                                        </p:tav>
                                      </p:tavLst>
                                    </p:anim>
                                    <p:anim calcmode="lin" valueType="num">
                                      <p:cBhvr additive="base">
                                        <p:cTn id="8" dur="500" fill="hold"/>
                                        <p:tgtEl>
                                          <p:spTgt spid="7782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7" presetClass="entr" presetSubtype="10" fill="hold" nodeType="clickEffect">
                                  <p:stCondLst>
                                    <p:cond delay="0"/>
                                  </p:stCondLst>
                                  <p:childTnLst>
                                    <p:set>
                                      <p:cBhvr>
                                        <p:cTn id="12" dur="1" fill="hold">
                                          <p:stCondLst>
                                            <p:cond delay="0"/>
                                          </p:stCondLst>
                                        </p:cTn>
                                        <p:tgtEl>
                                          <p:spTgt spid="77827"/>
                                        </p:tgtEl>
                                        <p:attrNameLst>
                                          <p:attrName>style.visibility</p:attrName>
                                        </p:attrNameLst>
                                      </p:cBhvr>
                                      <p:to>
                                        <p:strVal val="visible"/>
                                      </p:to>
                                    </p:set>
                                    <p:anim calcmode="lin" valueType="num">
                                      <p:cBhvr>
                                        <p:cTn id="13" dur="500" fill="hold"/>
                                        <p:tgtEl>
                                          <p:spTgt spid="77827"/>
                                        </p:tgtEl>
                                        <p:attrNameLst>
                                          <p:attrName>ppt_w</p:attrName>
                                        </p:attrNameLst>
                                      </p:cBhvr>
                                      <p:tavLst>
                                        <p:tav tm="0">
                                          <p:val>
                                            <p:fltVal val="0.000000"/>
                                          </p:val>
                                        </p:tav>
                                        <p:tav tm="100000">
                                          <p:val>
                                            <p:strVal val="#ppt_w"/>
                                          </p:val>
                                        </p:tav>
                                      </p:tavLst>
                                    </p:anim>
                                    <p:anim calcmode="lin" valueType="num">
                                      <p:cBhvr>
                                        <p:cTn id="14" dur="500" fill="hold"/>
                                        <p:tgtEl>
                                          <p:spTgt spid="7782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8" grpId="0" bldLvl="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850" name="标题 78849"/>
          <p:cNvSpPr>
            <a:spLocks noGrp="1"/>
          </p:cNvSpPr>
          <p:nvPr>
            <p:ph type="title"/>
          </p:nvPr>
        </p:nvSpPr>
        <p:spPr>
          <a:xfrm>
            <a:off x="457200" y="0"/>
            <a:ext cx="8232775" cy="676275"/>
          </a:xfrm>
        </p:spPr>
        <p:txBody>
          <a:bodyPr anchor="ctr"/>
          <a:p>
            <a:pPr>
              <a:buNone/>
            </a:pPr>
            <a:r>
              <a:rPr lang="zh-CN" altLang="en-US" dirty="0"/>
              <a:t>12.7.2 空闲空间管理</a:t>
            </a:r>
            <a:endParaRPr lang="zh-CN" altLang="en-US" dirty="0"/>
          </a:p>
        </p:txBody>
      </p:sp>
      <p:sp>
        <p:nvSpPr>
          <p:cNvPr id="78851" name="文本占位符 78850"/>
          <p:cNvSpPr>
            <a:spLocks noGrp="1"/>
          </p:cNvSpPr>
          <p:nvPr>
            <p:ph type="body" idx="1"/>
          </p:nvPr>
        </p:nvSpPr>
        <p:spPr>
          <a:xfrm>
            <a:off x="457200" y="730250"/>
            <a:ext cx="8229600" cy="4956175"/>
          </a:xfrm>
        </p:spPr>
        <p:txBody>
          <a:bodyPr/>
          <a:p>
            <a:pPr>
              <a:lnSpc>
                <a:spcPct val="150000"/>
              </a:lnSpc>
            </a:pPr>
            <a:r>
              <a:rPr lang="zh-CN" altLang="en-US" dirty="0">
                <a:solidFill>
                  <a:schemeClr val="tx2"/>
                </a:solidFill>
              </a:rPr>
              <a:t>为了记录空闲磁盘空间，系统需要维护一个空闲空间数据结构，它记录了所有空闲磁盘空间，即未分配给文件或目录的空间</a:t>
            </a:r>
            <a:endParaRPr lang="zh-CN" altLang="en-US" dirty="0">
              <a:solidFill>
                <a:schemeClr val="tx2"/>
              </a:solidFill>
            </a:endParaRPr>
          </a:p>
          <a:p>
            <a:pPr>
              <a:lnSpc>
                <a:spcPct val="150000"/>
              </a:lnSpc>
            </a:pPr>
            <a:r>
              <a:rPr lang="zh-CN" altLang="en-US" dirty="0"/>
              <a:t>位表</a:t>
            </a:r>
            <a:r>
              <a:rPr lang="zh-CN" altLang="en-US" dirty="0">
                <a:solidFill>
                  <a:srgbClr val="FF00FF"/>
                </a:solidFill>
              </a:rPr>
              <a:t>（位示图法）</a:t>
            </a:r>
            <a:endParaRPr lang="zh-CN" altLang="en-US" dirty="0">
              <a:solidFill>
                <a:srgbClr val="FF00FF"/>
              </a:solidFill>
            </a:endParaRPr>
          </a:p>
          <a:p>
            <a:pPr>
              <a:lnSpc>
                <a:spcPct val="150000"/>
              </a:lnSpc>
            </a:pPr>
            <a:r>
              <a:rPr lang="zh-CN" altLang="en-US" dirty="0"/>
              <a:t>链表</a:t>
            </a:r>
            <a:r>
              <a:rPr lang="zh-CN" altLang="en-US" dirty="0">
                <a:solidFill>
                  <a:srgbClr val="FF00FF"/>
                </a:solidFill>
              </a:rPr>
              <a:t>（链接空闲区）</a:t>
            </a:r>
            <a:endParaRPr lang="zh-CN" altLang="en-US" dirty="0">
              <a:solidFill>
                <a:srgbClr val="FF00FF"/>
              </a:solidFill>
            </a:endParaRPr>
          </a:p>
          <a:p>
            <a:pPr>
              <a:lnSpc>
                <a:spcPct val="150000"/>
              </a:lnSpc>
            </a:pPr>
            <a:r>
              <a:rPr lang="zh-CN" altLang="en-US" dirty="0"/>
              <a:t>组</a:t>
            </a:r>
            <a:r>
              <a:rPr lang="zh-CN" altLang="en-US" dirty="0">
                <a:solidFill>
                  <a:srgbClr val="FF00FF"/>
                </a:solidFill>
              </a:rPr>
              <a:t>（成组链接法）</a:t>
            </a:r>
            <a:endParaRPr lang="zh-CN" altLang="en-US" dirty="0">
              <a:solidFill>
                <a:srgbClr val="FF00FF"/>
              </a:solidFill>
            </a:endParaRPr>
          </a:p>
          <a:p>
            <a:pPr>
              <a:lnSpc>
                <a:spcPct val="150000"/>
              </a:lnSpc>
            </a:pPr>
            <a:r>
              <a:rPr lang="zh-CN" altLang="en-US" dirty="0"/>
              <a:t>空闲块列表</a:t>
            </a:r>
            <a:r>
              <a:rPr lang="zh-CN" altLang="en-US" dirty="0">
                <a:solidFill>
                  <a:srgbClr val="FF00FF"/>
                </a:solidFill>
              </a:rPr>
              <a:t>（空闲文件目录法）</a:t>
            </a:r>
            <a:endParaRPr lang="zh-CN" altLang="en-US" dirty="0">
              <a:solidFill>
                <a:srgbClr val="FF00FF"/>
              </a:solidFill>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4" name="标题 79873"/>
          <p:cNvSpPr>
            <a:spLocks noGrp="1"/>
          </p:cNvSpPr>
          <p:nvPr>
            <p:ph type="title"/>
          </p:nvPr>
        </p:nvSpPr>
        <p:spPr>
          <a:xfrm>
            <a:off x="457200" y="0"/>
            <a:ext cx="8232775" cy="676275"/>
          </a:xfrm>
        </p:spPr>
        <p:txBody>
          <a:bodyPr anchor="ctr"/>
          <a:p>
            <a:r>
              <a:rPr lang="zh-CN" altLang="en-US" dirty="0"/>
              <a:t>位表（位示图）</a:t>
            </a:r>
            <a:endParaRPr lang="zh-CN" altLang="en-US" dirty="0"/>
          </a:p>
        </p:txBody>
      </p:sp>
      <p:graphicFrame>
        <p:nvGraphicFramePr>
          <p:cNvPr id="79875" name="对象 79874"/>
          <p:cNvGraphicFramePr>
            <a:graphicFrameLocks noChangeAspect="1"/>
          </p:cNvGraphicFramePr>
          <p:nvPr/>
        </p:nvGraphicFramePr>
        <p:xfrm>
          <a:off x="457200" y="1052513"/>
          <a:ext cx="7683500" cy="3219450"/>
        </p:xfrm>
        <a:graphic>
          <a:graphicData uri="http://schemas.openxmlformats.org/presentationml/2006/ole">
            <mc:AlternateContent xmlns:mc="http://schemas.openxmlformats.org/markup-compatibility/2006">
              <mc:Choice xmlns:v="urn:schemas-microsoft-com:vml" Requires="v">
                <p:oleObj spid="_x0000_s3078" name="" r:id="rId1" imgW="7686675" imgH="3219450" progId="Paint.Picture">
                  <p:embed/>
                </p:oleObj>
              </mc:Choice>
              <mc:Fallback>
                <p:oleObj name="" r:id="rId1" imgW="7686675" imgH="3219450" progId="Paint.Picture">
                  <p:embed/>
                  <p:pic>
                    <p:nvPicPr>
                      <p:cNvPr id="0" name="图片 3077"/>
                      <p:cNvPicPr/>
                      <p:nvPr/>
                    </p:nvPicPr>
                    <p:blipFill>
                      <a:blip r:embed="rId2"/>
                      <a:stretch>
                        <a:fillRect/>
                      </a:stretch>
                    </p:blipFill>
                    <p:spPr>
                      <a:xfrm>
                        <a:off x="457200" y="1052513"/>
                        <a:ext cx="7683500" cy="3219450"/>
                      </a:xfrm>
                      <a:prstGeom prst="rect">
                        <a:avLst/>
                      </a:prstGeom>
                      <a:noFill/>
                      <a:ln w="38100">
                        <a:noFill/>
                        <a:miter/>
                      </a:ln>
                    </p:spPr>
                  </p:pic>
                </p:oleObj>
              </mc:Fallback>
            </mc:AlternateContent>
          </a:graphicData>
        </a:graphic>
      </p:graphicFrame>
      <p:sp>
        <p:nvSpPr>
          <p:cNvPr id="79876" name="文本框 79875"/>
          <p:cNvSpPr txBox="1"/>
          <p:nvPr/>
        </p:nvSpPr>
        <p:spPr>
          <a:xfrm>
            <a:off x="528638" y="3429000"/>
            <a:ext cx="7993062" cy="2632075"/>
          </a:xfrm>
          <a:prstGeom prst="rect">
            <a:avLst/>
          </a:prstGeom>
          <a:solidFill>
            <a:srgbClr val="FFFFFF">
              <a:alpha val="100000"/>
            </a:srgbClr>
          </a:solidFill>
          <a:ln w="9525">
            <a:noFill/>
          </a:ln>
        </p:spPr>
        <p:txBody>
          <a:bodyPr vert="horz" wrap="square" lIns="0" tIns="0" rIns="0" bIns="0" anchor="t">
            <a:spAutoFit/>
          </a:bodyPr>
          <a:p>
            <a:pPr lvl="0" eaLnBrk="0" hangingPunct="0">
              <a:lnSpc>
                <a:spcPct val="120000"/>
              </a:lnSpc>
            </a:pPr>
            <a:r>
              <a:rPr lang="zh-CN" altLang="en-US" sz="2400" b="1" dirty="0">
                <a:solidFill>
                  <a:schemeClr val="tx2"/>
                </a:solidFill>
                <a:latin typeface="黑体" panose="02010609060101010101" pitchFamily="1" charset="-122"/>
                <a:ea typeface="黑体" panose="02010609060101010101" pitchFamily="1" charset="-122"/>
              </a:rPr>
              <a:t>◆</a:t>
            </a:r>
            <a:r>
              <a:rPr lang="zh-CN" altLang="en-US" sz="2400" b="1" dirty="0">
                <a:solidFill>
                  <a:srgbClr val="CC00CC"/>
                </a:solidFill>
                <a:latin typeface="黑体" panose="02010609060101010101" pitchFamily="1" charset="-122"/>
                <a:ea typeface="黑体" panose="02010609060101010101" pitchFamily="1" charset="-122"/>
              </a:rPr>
              <a:t>系统建立一张位示图</a:t>
            </a:r>
            <a:r>
              <a:rPr lang="zh-CN" altLang="en-US" sz="2400" b="1" dirty="0">
                <a:latin typeface="黑体" panose="02010609060101010101" pitchFamily="1" charset="-122"/>
                <a:ea typeface="黑体" panose="02010609060101010101" pitchFamily="1" charset="-122"/>
              </a:rPr>
              <a:t>。位为“1”，则表示对应的块是空闲块；位为“0”，则表示对应的块已被分配出去。</a:t>
            </a:r>
            <a:endParaRPr lang="zh-CN" altLang="en-US" sz="2400" b="1" dirty="0">
              <a:latin typeface="黑体" panose="02010609060101010101" pitchFamily="1" charset="-122"/>
              <a:ea typeface="黑体" panose="02010609060101010101" pitchFamily="1" charset="-122"/>
            </a:endParaRPr>
          </a:p>
          <a:p>
            <a:pPr lvl="0" eaLnBrk="0" hangingPunct="0">
              <a:lnSpc>
                <a:spcPct val="120000"/>
              </a:lnSpc>
            </a:pPr>
            <a:r>
              <a:rPr lang="zh-CN" altLang="en-US" sz="2400" b="1" dirty="0">
                <a:solidFill>
                  <a:srgbClr val="FF0000"/>
                </a:solidFill>
                <a:latin typeface="黑体" panose="02010609060101010101" pitchFamily="1" charset="-122"/>
                <a:ea typeface="黑体" panose="02010609060101010101" pitchFamily="1" charset="-122"/>
              </a:rPr>
              <a:t>优点：</a:t>
            </a:r>
            <a:r>
              <a:rPr lang="zh-CN" altLang="en-US" sz="2400" b="1" dirty="0">
                <a:solidFill>
                  <a:srgbClr val="0000FF"/>
                </a:solidFill>
                <a:latin typeface="黑体" panose="02010609060101010101" pitchFamily="1" charset="-122"/>
                <a:ea typeface="黑体" panose="02010609060101010101" pitchFamily="1" charset="-122"/>
                <a:sym typeface="黑体" panose="02010609060101010101" pitchFamily="1" charset="-122"/>
              </a:rPr>
              <a:t>①</a:t>
            </a:r>
            <a:r>
              <a:rPr lang="zh-CN" altLang="en-US" sz="2400" b="1" dirty="0">
                <a:solidFill>
                  <a:srgbClr val="0000FF"/>
                </a:solidFill>
                <a:latin typeface="黑体" panose="02010609060101010101" pitchFamily="1" charset="-122"/>
                <a:ea typeface="黑体" panose="02010609060101010101" pitchFamily="1" charset="-122"/>
              </a:rPr>
              <a:t>位示图对空间分配情况的描述能力强，</a:t>
            </a:r>
            <a:r>
              <a:rPr lang="zh-CN" altLang="en-US" sz="2400" b="1" dirty="0">
                <a:latin typeface="黑体" panose="02010609060101010101" pitchFamily="1" charset="-122"/>
                <a:ea typeface="黑体" panose="02010609060101010101" pitchFamily="1" charset="-122"/>
              </a:rPr>
              <a:t>一个二进位就描述一个物理块的状态</a:t>
            </a:r>
            <a:r>
              <a:rPr lang="zh-CN" altLang="en-US" sz="2400" b="1" dirty="0">
                <a:solidFill>
                  <a:srgbClr val="0000FF"/>
                </a:solidFill>
                <a:latin typeface="黑体" panose="02010609060101010101" pitchFamily="1" charset="-122"/>
                <a:ea typeface="黑体" panose="02010609060101010101" pitchFamily="1" charset="-122"/>
              </a:rPr>
              <a:t> </a:t>
            </a:r>
            <a:r>
              <a:rPr lang="zh-CN" altLang="en-US" sz="2400" b="1" dirty="0">
                <a:solidFill>
                  <a:srgbClr val="0000FF"/>
                </a:solidFill>
                <a:latin typeface="黑体" panose="02010609060101010101" pitchFamily="1" charset="-122"/>
                <a:ea typeface="黑体" panose="02010609060101010101" pitchFamily="1" charset="-122"/>
                <a:sym typeface="黑体" panose="02010609060101010101" pitchFamily="1" charset="-122"/>
              </a:rPr>
              <a:t>②</a:t>
            </a:r>
            <a:r>
              <a:rPr lang="zh-CN" altLang="en-US" sz="2400" b="1" dirty="0">
                <a:solidFill>
                  <a:srgbClr val="0000FF"/>
                </a:solidFill>
                <a:latin typeface="黑体" panose="02010609060101010101" pitchFamily="1" charset="-122"/>
                <a:ea typeface="黑体" panose="02010609060101010101" pitchFamily="1" charset="-122"/>
              </a:rPr>
              <a:t>位示图占用空间较小</a:t>
            </a:r>
            <a:r>
              <a:rPr lang="zh-CN" altLang="en-US" sz="2400" b="1" dirty="0">
                <a:latin typeface="黑体" panose="02010609060101010101" pitchFamily="1" charset="-122"/>
                <a:ea typeface="黑体" panose="02010609060101010101" pitchFamily="1" charset="-122"/>
              </a:rPr>
              <a:t>，因此可以复制到内存，使查找既方便又快速</a:t>
            </a:r>
            <a:r>
              <a:rPr lang="zh-CN" altLang="en-US" sz="2400" b="1" dirty="0">
                <a:solidFill>
                  <a:srgbClr val="0000FF"/>
                </a:solidFill>
                <a:latin typeface="黑体" panose="02010609060101010101" pitchFamily="1" charset="-122"/>
                <a:ea typeface="黑体" panose="02010609060101010101" pitchFamily="1" charset="-122"/>
              </a:rPr>
              <a:t> </a:t>
            </a:r>
            <a:r>
              <a:rPr lang="zh-CN" altLang="en-US" sz="2400" b="1" dirty="0">
                <a:solidFill>
                  <a:srgbClr val="0000FF"/>
                </a:solidFill>
                <a:latin typeface="黑体" panose="02010609060101010101" pitchFamily="1" charset="-122"/>
                <a:ea typeface="黑体" panose="02010609060101010101" pitchFamily="1" charset="-122"/>
                <a:sym typeface="黑体" panose="02010609060101010101" pitchFamily="1" charset="-122"/>
              </a:rPr>
              <a:t>③</a:t>
            </a:r>
            <a:r>
              <a:rPr lang="zh-CN" altLang="en-US" sz="2400" b="1" dirty="0">
                <a:solidFill>
                  <a:srgbClr val="0000FF"/>
                </a:solidFill>
                <a:latin typeface="黑体" panose="02010609060101010101" pitchFamily="1" charset="-122"/>
                <a:ea typeface="黑体" panose="02010609060101010101" pitchFamily="1" charset="-122"/>
              </a:rPr>
              <a:t>位示图适用于各种文件物理结构的文件系统</a:t>
            </a:r>
            <a:endParaRPr lang="zh-CN" altLang="en-US" sz="2400" b="1" dirty="0">
              <a:solidFill>
                <a:srgbClr val="0000FF"/>
              </a:solidFill>
              <a:latin typeface="黑体" panose="02010609060101010101" pitchFamily="1" charset="-122"/>
              <a:ea typeface="黑体" panose="02010609060101010101" pitchFamily="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9876">
                                            <p:txEl>
                                              <p:charRg st="0" end="50"/>
                                            </p:txEl>
                                          </p:spTgt>
                                        </p:tgtEl>
                                        <p:attrNameLst>
                                          <p:attrName>style.visibility</p:attrName>
                                        </p:attrNameLst>
                                      </p:cBhvr>
                                      <p:to>
                                        <p:strVal val="visible"/>
                                      </p:to>
                                    </p:set>
                                    <p:animEffect transition="in" filter="wipe(left)">
                                      <p:cBhvr>
                                        <p:cTn id="7" dur="500"/>
                                        <p:tgtEl>
                                          <p:spTgt spid="79876">
                                            <p:txEl>
                                              <p:charRg st="0" end="5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9876">
                                            <p:txEl>
                                              <p:charRg st="50" end="140"/>
                                            </p:txEl>
                                          </p:spTgt>
                                        </p:tgtEl>
                                        <p:attrNameLst>
                                          <p:attrName>style.visibility</p:attrName>
                                        </p:attrNameLst>
                                      </p:cBhvr>
                                      <p:to>
                                        <p:strVal val="visible"/>
                                      </p:to>
                                    </p:set>
                                    <p:animEffect transition="in" filter="wipe(left)">
                                      <p:cBhvr>
                                        <p:cTn id="12" dur="500"/>
                                        <p:tgtEl>
                                          <p:spTgt spid="79876">
                                            <p:txEl>
                                              <p:charRg st="50" end="14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0898" name="标题 80897"/>
          <p:cNvSpPr>
            <a:spLocks noGrp="1"/>
          </p:cNvSpPr>
          <p:nvPr>
            <p:ph type="title"/>
          </p:nvPr>
        </p:nvSpPr>
        <p:spPr>
          <a:xfrm>
            <a:off x="457200" y="0"/>
            <a:ext cx="8232775" cy="676275"/>
          </a:xfrm>
        </p:spPr>
        <p:txBody>
          <a:bodyPr anchor="ctr"/>
          <a:p>
            <a:r>
              <a:rPr lang="zh-CN" altLang="en-US" dirty="0"/>
              <a:t>链表（链接空闲区）</a:t>
            </a:r>
            <a:endParaRPr lang="zh-CN" altLang="en-US" dirty="0"/>
          </a:p>
        </p:txBody>
      </p:sp>
      <p:sp>
        <p:nvSpPr>
          <p:cNvPr id="80899" name="文本框 80898"/>
          <p:cNvSpPr txBox="1"/>
          <p:nvPr/>
        </p:nvSpPr>
        <p:spPr>
          <a:xfrm>
            <a:off x="539750" y="981075"/>
            <a:ext cx="8424863" cy="4054475"/>
          </a:xfrm>
          <a:prstGeom prst="rect">
            <a:avLst/>
          </a:prstGeom>
          <a:solidFill>
            <a:srgbClr val="FFFFFF">
              <a:alpha val="100000"/>
            </a:srgbClr>
          </a:solidFill>
          <a:ln w="9525">
            <a:noFill/>
          </a:ln>
        </p:spPr>
        <p:txBody>
          <a:bodyPr vert="horz" wrap="square" lIns="0" tIns="0" rIns="0" bIns="0" anchor="t">
            <a:spAutoFit/>
          </a:bodyPr>
          <a:p>
            <a:pPr lvl="0" eaLnBrk="0" hangingPunct="0">
              <a:spcBef>
                <a:spcPct val="50000"/>
              </a:spcBef>
            </a:pPr>
            <a:r>
              <a:rPr lang="zh-CN" altLang="en-US" sz="2800" b="1" dirty="0">
                <a:solidFill>
                  <a:schemeClr val="tx2"/>
                </a:solidFill>
                <a:latin typeface="黑体" panose="02010609060101010101" pitchFamily="1" charset="-122"/>
                <a:ea typeface="黑体" panose="02010609060101010101" pitchFamily="1" charset="-122"/>
              </a:rPr>
              <a:t>◆把磁盘上所有空闲块链接在一起，包括：</a:t>
            </a:r>
            <a:endParaRPr lang="zh-CN" altLang="en-US" sz="2800" b="1" dirty="0">
              <a:solidFill>
                <a:schemeClr val="tx2"/>
              </a:solidFill>
              <a:latin typeface="黑体" panose="02010609060101010101" pitchFamily="1" charset="-122"/>
              <a:ea typeface="黑体" panose="02010609060101010101" pitchFamily="1" charset="-122"/>
            </a:endParaRPr>
          </a:p>
          <a:p>
            <a:pPr lvl="0" eaLnBrk="0" hangingPunct="0">
              <a:spcBef>
                <a:spcPct val="50000"/>
              </a:spcBef>
            </a:pPr>
            <a:r>
              <a:rPr lang="zh-CN" altLang="en-US" sz="2800" b="1" dirty="0">
                <a:solidFill>
                  <a:srgbClr val="0000FF"/>
                </a:solidFill>
                <a:latin typeface="黑体" panose="02010609060101010101" pitchFamily="1" charset="-122"/>
                <a:ea typeface="黑体" panose="02010609060101010101" pitchFamily="1" charset="-122"/>
                <a:sym typeface="黑体" panose="02010609060101010101" pitchFamily="1" charset="-122"/>
              </a:rPr>
              <a:t>①</a:t>
            </a:r>
            <a:r>
              <a:rPr lang="zh-CN" altLang="en-US" sz="2800" b="1" dirty="0">
                <a:solidFill>
                  <a:srgbClr val="0000FF"/>
                </a:solidFill>
                <a:latin typeface="黑体" panose="02010609060101010101" pitchFamily="1" charset="-122"/>
                <a:ea typeface="黑体" panose="02010609060101010101" pitchFamily="1" charset="-122"/>
              </a:rPr>
              <a:t>空闲盘块链  </a:t>
            </a:r>
            <a:r>
              <a:rPr lang="zh-CN" altLang="en-US" sz="2800" b="1" dirty="0">
                <a:solidFill>
                  <a:srgbClr val="0000FF"/>
                </a:solidFill>
                <a:latin typeface="黑体" panose="02010609060101010101" pitchFamily="1" charset="-122"/>
                <a:ea typeface="黑体" panose="02010609060101010101" pitchFamily="1" charset="-122"/>
                <a:sym typeface="黑体" panose="02010609060101010101" pitchFamily="1" charset="-122"/>
              </a:rPr>
              <a:t>②</a:t>
            </a:r>
            <a:r>
              <a:rPr lang="zh-CN" altLang="en-US" sz="2800" b="1" dirty="0">
                <a:solidFill>
                  <a:srgbClr val="0000FF"/>
                </a:solidFill>
                <a:latin typeface="黑体" panose="02010609060101010101" pitchFamily="1" charset="-122"/>
                <a:ea typeface="黑体" panose="02010609060101010101" pitchFamily="1" charset="-122"/>
              </a:rPr>
              <a:t>空闲盘区链 </a:t>
            </a:r>
            <a:endParaRPr lang="zh-CN" altLang="en-US" sz="2800" b="1" dirty="0">
              <a:solidFill>
                <a:srgbClr val="0000FF"/>
              </a:solidFill>
              <a:latin typeface="黑体" panose="02010609060101010101" pitchFamily="1" charset="-122"/>
              <a:ea typeface="黑体" panose="02010609060101010101" pitchFamily="1" charset="-122"/>
              <a:sym typeface="黑体" panose="02010609060101010101" pitchFamily="1" charset="-122"/>
            </a:endParaRPr>
          </a:p>
          <a:p>
            <a:pPr lvl="0" eaLnBrk="0" hangingPunct="0">
              <a:spcBef>
                <a:spcPct val="50000"/>
              </a:spcBef>
            </a:pPr>
            <a:r>
              <a:rPr lang="zh-CN" altLang="en-US" sz="2800" b="1" dirty="0">
                <a:solidFill>
                  <a:srgbClr val="FF6600"/>
                </a:solidFill>
                <a:latin typeface="黑体" panose="02010609060101010101" pitchFamily="1" charset="-122"/>
                <a:ea typeface="黑体" panose="02010609060101010101" pitchFamily="1" charset="-122"/>
                <a:sym typeface="黑体" panose="02010609060101010101" pitchFamily="1" charset="-122"/>
              </a:rPr>
              <a:t>█ 1.</a:t>
            </a:r>
            <a:r>
              <a:rPr lang="zh-CN" altLang="en-US" sz="2800" b="1" dirty="0">
                <a:solidFill>
                  <a:srgbClr val="FF6600"/>
                </a:solidFill>
                <a:latin typeface="黑体" panose="02010609060101010101" pitchFamily="1" charset="-122"/>
                <a:ea typeface="黑体" panose="02010609060101010101" pitchFamily="1" charset="-122"/>
              </a:rPr>
              <a:t>空闲盘块链</a:t>
            </a:r>
            <a:r>
              <a:rPr lang="zh-CN" altLang="en-US" sz="2800" b="1" dirty="0">
                <a:latin typeface="黑体" panose="02010609060101010101" pitchFamily="1" charset="-122"/>
                <a:ea typeface="黑体" panose="02010609060101010101" pitchFamily="1" charset="-122"/>
              </a:rPr>
              <a:t>：</a:t>
            </a:r>
            <a:r>
              <a:rPr lang="zh-CN" altLang="en-US" sz="2800" b="1" dirty="0">
                <a:solidFill>
                  <a:srgbClr val="CC00CC"/>
                </a:solidFill>
                <a:latin typeface="黑体" panose="02010609060101010101" pitchFamily="1" charset="-122"/>
                <a:ea typeface="黑体" panose="02010609060101010101" pitchFamily="1" charset="-122"/>
              </a:rPr>
              <a:t>(按释放先后顺序链接)</a:t>
            </a:r>
            <a:r>
              <a:rPr lang="zh-CN" altLang="en-US" sz="2800" b="1" dirty="0">
                <a:latin typeface="黑体" panose="02010609060101010101" pitchFamily="1" charset="-122"/>
                <a:ea typeface="黑体" panose="02010609060101010101" pitchFamily="1" charset="-122"/>
              </a:rPr>
              <a:t>分配时从链头开始分配几个空闲盘块，回收时挂在链尾（分配回收快，但可能多次）</a:t>
            </a:r>
            <a:endParaRPr lang="zh-CN" altLang="en-US" sz="2800" b="1" dirty="0">
              <a:solidFill>
                <a:srgbClr val="FF0000"/>
              </a:solidFill>
              <a:latin typeface="黑体" panose="02010609060101010101" pitchFamily="1" charset="-122"/>
              <a:ea typeface="黑体" panose="02010609060101010101" pitchFamily="1" charset="-122"/>
            </a:endParaRPr>
          </a:p>
          <a:p>
            <a:pPr lvl="0" eaLnBrk="0" hangingPunct="0">
              <a:spcBef>
                <a:spcPct val="50000"/>
              </a:spcBef>
            </a:pPr>
            <a:r>
              <a:rPr lang="zh-CN" altLang="en-US" sz="2800" b="1" dirty="0">
                <a:solidFill>
                  <a:srgbClr val="FF6600"/>
                </a:solidFill>
                <a:latin typeface="黑体" panose="02010609060101010101" pitchFamily="1" charset="-122"/>
                <a:ea typeface="黑体" panose="02010609060101010101" pitchFamily="1" charset="-122"/>
                <a:sym typeface="黑体" panose="02010609060101010101" pitchFamily="1" charset="-122"/>
              </a:rPr>
              <a:t>█ 2.</a:t>
            </a:r>
            <a:r>
              <a:rPr lang="zh-CN" altLang="en-US" sz="2800" b="1" dirty="0">
                <a:solidFill>
                  <a:srgbClr val="FF6600"/>
                </a:solidFill>
                <a:latin typeface="黑体" panose="02010609060101010101" pitchFamily="1" charset="-122"/>
                <a:ea typeface="黑体" panose="02010609060101010101" pitchFamily="1" charset="-122"/>
                <a:sym typeface="Arial" panose="020B0604020202020204" pitchFamily="34" charset="0"/>
              </a:rPr>
              <a:t>空闲盘区链</a:t>
            </a:r>
            <a:r>
              <a:rPr lang="zh-CN" altLang="en-US" sz="2800" b="1" dirty="0">
                <a:latin typeface="黑体" panose="02010609060101010101" pitchFamily="1" charset="-122"/>
                <a:ea typeface="黑体" panose="02010609060101010101" pitchFamily="1" charset="-122"/>
                <a:sym typeface="Arial" panose="020B0604020202020204" pitchFamily="34" charset="0"/>
              </a:rPr>
              <a:t>：</a:t>
            </a:r>
            <a:r>
              <a:rPr lang="zh-CN" altLang="en-US" sz="2800" b="1" dirty="0">
                <a:solidFill>
                  <a:srgbClr val="CC00CC"/>
                </a:solidFill>
                <a:latin typeface="黑体" panose="02010609060101010101" pitchFamily="1" charset="-122"/>
                <a:ea typeface="黑体" panose="02010609060101010101" pitchFamily="1" charset="-122"/>
                <a:sym typeface="Arial" panose="020B0604020202020204" pitchFamily="34" charset="0"/>
              </a:rPr>
              <a:t>（按空闲区大小顺序或地址顺序链接）</a:t>
            </a:r>
            <a:r>
              <a:rPr lang="zh-CN" altLang="en-US" sz="2800" b="1" dirty="0">
                <a:latin typeface="黑体" panose="02010609060101010101" pitchFamily="1" charset="-122"/>
                <a:ea typeface="黑体" panose="02010609060101010101" pitchFamily="1" charset="-122"/>
                <a:sym typeface="Arial" panose="020B0604020202020204" pitchFamily="34" charset="0"/>
              </a:rPr>
              <a:t>分配时类似于内存动态分区分配，常采用首次适应算法或最佳适应算法，回收时可能要合并空闲分区</a:t>
            </a:r>
            <a:endParaRPr lang="zh-CN" altLang="en-US" sz="2800" b="1" dirty="0">
              <a:solidFill>
                <a:srgbClr val="FF6600"/>
              </a:solidFill>
              <a:latin typeface="黑体" panose="02010609060101010101" pitchFamily="1" charset="-122"/>
              <a:ea typeface="黑体" panose="02010609060101010101" pitchFamily="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0899">
                                            <p:txEl>
                                              <p:charRg st="0" end="20"/>
                                            </p:txEl>
                                          </p:spTgt>
                                        </p:tgtEl>
                                        <p:attrNameLst>
                                          <p:attrName>style.visibility</p:attrName>
                                        </p:attrNameLst>
                                      </p:cBhvr>
                                      <p:to>
                                        <p:strVal val="visible"/>
                                      </p:to>
                                    </p:set>
                                    <p:animEffect transition="in" filter="wipe(left)">
                                      <p:cBhvr>
                                        <p:cTn id="7" dur="500"/>
                                        <p:tgtEl>
                                          <p:spTgt spid="80899">
                                            <p:txEl>
                                              <p:charRg st="0" end="2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80899">
                                            <p:txEl>
                                              <p:charRg st="20" end="36"/>
                                            </p:txEl>
                                          </p:spTgt>
                                        </p:tgtEl>
                                        <p:attrNameLst>
                                          <p:attrName>style.visibility</p:attrName>
                                        </p:attrNameLst>
                                      </p:cBhvr>
                                      <p:to>
                                        <p:strVal val="visible"/>
                                      </p:to>
                                    </p:set>
                                    <p:animEffect transition="in" filter="wipe(left)">
                                      <p:cBhvr>
                                        <p:cTn id="11" dur="500"/>
                                        <p:tgtEl>
                                          <p:spTgt spid="80899">
                                            <p:txEl>
                                              <p:charRg st="20" end="36"/>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80899">
                                            <p:txEl>
                                              <p:charRg st="36" end="95"/>
                                            </p:txEl>
                                          </p:spTgt>
                                        </p:tgtEl>
                                        <p:attrNameLst>
                                          <p:attrName>style.visibility</p:attrName>
                                        </p:attrNameLst>
                                      </p:cBhvr>
                                      <p:to>
                                        <p:strVal val="visible"/>
                                      </p:to>
                                    </p:set>
                                    <p:animEffect transition="in" filter="wipe(left)">
                                      <p:cBhvr>
                                        <p:cTn id="16" dur="500"/>
                                        <p:tgtEl>
                                          <p:spTgt spid="80899">
                                            <p:txEl>
                                              <p:charRg st="36" end="9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80899">
                                            <p:txEl>
                                              <p:charRg st="95" end="167"/>
                                            </p:txEl>
                                          </p:spTgt>
                                        </p:tgtEl>
                                        <p:attrNameLst>
                                          <p:attrName>style.visibility</p:attrName>
                                        </p:attrNameLst>
                                      </p:cBhvr>
                                      <p:to>
                                        <p:strVal val="visible"/>
                                      </p:to>
                                    </p:set>
                                    <p:animEffect transition="in" filter="wipe(left)">
                                      <p:cBhvr>
                                        <p:cTn id="21" dur="500"/>
                                        <p:tgtEl>
                                          <p:spTgt spid="80899">
                                            <p:txEl>
                                              <p:charRg st="95" end="16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2" name="标题 81921"/>
          <p:cNvSpPr>
            <a:spLocks noGrp="1"/>
          </p:cNvSpPr>
          <p:nvPr>
            <p:ph type="title"/>
          </p:nvPr>
        </p:nvSpPr>
        <p:spPr>
          <a:xfrm>
            <a:off x="457200" y="0"/>
            <a:ext cx="8232775" cy="676275"/>
          </a:xfrm>
        </p:spPr>
        <p:txBody>
          <a:bodyPr anchor="ctr"/>
          <a:p>
            <a:r>
              <a:rPr lang="zh-CN" altLang="en-US" dirty="0"/>
              <a:t>组（成组链接法）</a:t>
            </a:r>
            <a:endParaRPr lang="zh-CN" altLang="en-US" dirty="0"/>
          </a:p>
        </p:txBody>
      </p:sp>
      <p:sp>
        <p:nvSpPr>
          <p:cNvPr id="81923" name="文本框 81922"/>
          <p:cNvSpPr txBox="1"/>
          <p:nvPr/>
        </p:nvSpPr>
        <p:spPr>
          <a:xfrm>
            <a:off x="684213" y="2708275"/>
            <a:ext cx="7561262" cy="3071813"/>
          </a:xfrm>
          <a:prstGeom prst="rect">
            <a:avLst/>
          </a:prstGeom>
          <a:solidFill>
            <a:srgbClr val="FFFFFF">
              <a:alpha val="100000"/>
            </a:srgbClr>
          </a:solidFill>
          <a:ln w="9525">
            <a:noFill/>
          </a:ln>
        </p:spPr>
        <p:txBody>
          <a:bodyPr vert="horz" wrap="square" lIns="0" tIns="0" rIns="0" bIns="0" anchor="t">
            <a:spAutoFit/>
          </a:bodyPr>
          <a:p>
            <a:pPr lvl="0" eaLnBrk="0" hangingPunct="0">
              <a:lnSpc>
                <a:spcPct val="120000"/>
              </a:lnSpc>
            </a:pPr>
            <a:r>
              <a:rPr lang="zh-CN" altLang="en-US" sz="2400" b="1" dirty="0">
                <a:solidFill>
                  <a:srgbClr val="CC00CC"/>
                </a:solidFill>
                <a:latin typeface="黑体" panose="02010609060101010101" pitchFamily="1" charset="-122"/>
                <a:ea typeface="黑体" panose="02010609060101010101" pitchFamily="1" charset="-122"/>
              </a:rPr>
              <a:t>◆成组链接法：</a:t>
            </a:r>
            <a:r>
              <a:rPr lang="zh-CN" altLang="en-US" sz="2400" b="1" dirty="0">
                <a:solidFill>
                  <a:srgbClr val="0000FF"/>
                </a:solidFill>
                <a:latin typeface="黑体" panose="02010609060101010101" pitchFamily="1" charset="-122"/>
                <a:ea typeface="黑体" panose="02010609060101010101" pitchFamily="1" charset="-122"/>
              </a:rPr>
              <a:t>（unix采用）</a:t>
            </a:r>
            <a:endParaRPr lang="zh-CN" altLang="en-US" sz="2400" b="1" dirty="0">
              <a:solidFill>
                <a:srgbClr val="0000FF"/>
              </a:solidFill>
              <a:latin typeface="黑体" panose="02010609060101010101" pitchFamily="1" charset="-122"/>
              <a:ea typeface="黑体" panose="02010609060101010101" pitchFamily="1" charset="-122"/>
            </a:endParaRPr>
          </a:p>
          <a:p>
            <a:pPr lvl="0" eaLnBrk="0" hangingPunct="0">
              <a:lnSpc>
                <a:spcPct val="120000"/>
              </a:lnSpc>
            </a:pPr>
            <a:r>
              <a:rPr lang="zh-CN" altLang="en-US" sz="2400" b="1" dirty="0">
                <a:solidFill>
                  <a:srgbClr val="0000FF"/>
                </a:solidFill>
                <a:latin typeface="黑体" panose="02010609060101010101" pitchFamily="1" charset="-122"/>
                <a:ea typeface="黑体" panose="02010609060101010101" pitchFamily="1" charset="-122"/>
                <a:sym typeface="黑体" panose="02010609060101010101" pitchFamily="1" charset="-122"/>
              </a:rPr>
              <a:t>●</a:t>
            </a:r>
            <a:r>
              <a:rPr lang="zh-CN" altLang="en-US" sz="2400" b="1" dirty="0">
                <a:latin typeface="黑体" panose="02010609060101010101" pitchFamily="1" charset="-122"/>
                <a:ea typeface="黑体" panose="02010609060101010101" pitchFamily="1" charset="-122"/>
              </a:rPr>
              <a:t>首先把所有空闲块按50块划分为一组</a:t>
            </a:r>
            <a:endParaRPr lang="zh-CN" altLang="en-US" sz="2400" b="1" dirty="0">
              <a:latin typeface="黑体" panose="02010609060101010101" pitchFamily="1" charset="-122"/>
              <a:ea typeface="黑体" panose="02010609060101010101" pitchFamily="1" charset="-122"/>
            </a:endParaRPr>
          </a:p>
          <a:p>
            <a:pPr lvl="0" eaLnBrk="0" hangingPunct="0">
              <a:lnSpc>
                <a:spcPct val="120000"/>
              </a:lnSpc>
            </a:pPr>
            <a:r>
              <a:rPr lang="zh-CN" altLang="en-US" sz="2400" b="1" dirty="0">
                <a:solidFill>
                  <a:srgbClr val="0000FF"/>
                </a:solidFill>
                <a:latin typeface="黑体" panose="02010609060101010101" pitchFamily="1" charset="-122"/>
                <a:ea typeface="黑体" panose="02010609060101010101" pitchFamily="1" charset="-122"/>
                <a:sym typeface="黑体" panose="02010609060101010101" pitchFamily="1" charset="-122"/>
              </a:rPr>
              <a:t>●</a:t>
            </a:r>
            <a:r>
              <a:rPr lang="zh-CN" altLang="en-US" sz="2400" b="1" dirty="0">
                <a:latin typeface="黑体" panose="02010609060101010101" pitchFamily="1" charset="-122"/>
                <a:ea typeface="黑体" panose="02010609060101010101" pitchFamily="1" charset="-122"/>
              </a:rPr>
              <a:t>每组的第一块用来存放前一组中各块的块号和总块数</a:t>
            </a:r>
            <a:endParaRPr lang="zh-CN" altLang="en-US" sz="2400" b="1" dirty="0">
              <a:latin typeface="黑体" panose="02010609060101010101" pitchFamily="1" charset="-122"/>
              <a:ea typeface="黑体" panose="02010609060101010101" pitchFamily="1" charset="-122"/>
            </a:endParaRPr>
          </a:p>
          <a:p>
            <a:pPr lvl="0" eaLnBrk="0" hangingPunct="0">
              <a:lnSpc>
                <a:spcPct val="120000"/>
              </a:lnSpc>
            </a:pPr>
            <a:r>
              <a:rPr lang="zh-CN" altLang="en-US" sz="2400" b="1" dirty="0">
                <a:solidFill>
                  <a:srgbClr val="0000FF"/>
                </a:solidFill>
                <a:latin typeface="黑体" panose="02010609060101010101" pitchFamily="1" charset="-122"/>
                <a:ea typeface="黑体" panose="02010609060101010101" pitchFamily="1" charset="-122"/>
                <a:sym typeface="黑体" panose="02010609060101010101" pitchFamily="1" charset="-122"/>
              </a:rPr>
              <a:t>●</a:t>
            </a:r>
            <a:r>
              <a:rPr lang="zh-CN" altLang="en-US" sz="2400" b="1" dirty="0">
                <a:latin typeface="黑体" panose="02010609060101010101" pitchFamily="1" charset="-122"/>
                <a:ea typeface="黑体" panose="02010609060101010101" pitchFamily="1" charset="-122"/>
              </a:rPr>
              <a:t>第一组的块数为49块，中间组的块数为50块，最后一组可能不足50块</a:t>
            </a:r>
            <a:endParaRPr lang="zh-CN" altLang="en-US" sz="2400" b="1" dirty="0">
              <a:latin typeface="黑体" panose="02010609060101010101" pitchFamily="1" charset="-122"/>
              <a:ea typeface="黑体" panose="02010609060101010101" pitchFamily="1" charset="-122"/>
            </a:endParaRPr>
          </a:p>
          <a:p>
            <a:pPr lvl="0" eaLnBrk="0" hangingPunct="0">
              <a:lnSpc>
                <a:spcPct val="120000"/>
              </a:lnSpc>
            </a:pPr>
            <a:r>
              <a:rPr lang="zh-CN" altLang="en-US" sz="2400" b="1" dirty="0">
                <a:solidFill>
                  <a:srgbClr val="0000FF"/>
                </a:solidFill>
                <a:latin typeface="黑体" panose="02010609060101010101" pitchFamily="1" charset="-122"/>
                <a:ea typeface="黑体" panose="02010609060101010101" pitchFamily="1" charset="-122"/>
                <a:sym typeface="黑体" panose="02010609060101010101" pitchFamily="1" charset="-122"/>
              </a:rPr>
              <a:t>●</a:t>
            </a:r>
            <a:r>
              <a:rPr lang="zh-CN" altLang="en-US" sz="2400" b="1" dirty="0">
                <a:latin typeface="黑体" panose="02010609060101010101" pitchFamily="1" charset="-122"/>
                <a:ea typeface="黑体" panose="02010609060101010101" pitchFamily="1" charset="-122"/>
              </a:rPr>
              <a:t>最后一组的物理块号与总块数放在管理文件存储设备用的文件资源表中</a:t>
            </a:r>
            <a:endParaRPr lang="zh-CN" altLang="en-US" sz="2400" b="1" dirty="0">
              <a:latin typeface="黑体" panose="02010609060101010101" pitchFamily="1" charset="-122"/>
              <a:ea typeface="黑体" panose="02010609060101010101" pitchFamily="1" charset="-122"/>
            </a:endParaRPr>
          </a:p>
        </p:txBody>
      </p:sp>
      <p:graphicFrame>
        <p:nvGraphicFramePr>
          <p:cNvPr id="81924" name="对象 81923"/>
          <p:cNvGraphicFramePr>
            <a:graphicFrameLocks noChangeAspect="1"/>
          </p:cNvGraphicFramePr>
          <p:nvPr/>
        </p:nvGraphicFramePr>
        <p:xfrm>
          <a:off x="107950" y="908050"/>
          <a:ext cx="8856663" cy="1985963"/>
        </p:xfrm>
        <a:graphic>
          <a:graphicData uri="http://schemas.openxmlformats.org/presentationml/2006/ole">
            <mc:AlternateContent xmlns:mc="http://schemas.openxmlformats.org/markup-compatibility/2006">
              <mc:Choice xmlns:v="urn:schemas-microsoft-com:vml" Requires="v">
                <p:oleObj spid="_x0000_s3079" name="" r:id="rId1" imgW="5774055" imgH="1561465" progId="Visio.Drawing.11">
                  <p:embed/>
                </p:oleObj>
              </mc:Choice>
              <mc:Fallback>
                <p:oleObj name="" r:id="rId1" imgW="5774055" imgH="1561465" progId="Visio.Drawing.11">
                  <p:embed/>
                  <p:pic>
                    <p:nvPicPr>
                      <p:cNvPr id="0" name="图片 3078"/>
                      <p:cNvPicPr/>
                      <p:nvPr/>
                    </p:nvPicPr>
                    <p:blipFill>
                      <a:blip r:embed="rId2"/>
                      <a:srcRect b="16742"/>
                      <a:stretch>
                        <a:fillRect/>
                      </a:stretch>
                    </p:blipFill>
                    <p:spPr>
                      <a:xfrm>
                        <a:off x="107950" y="908050"/>
                        <a:ext cx="8856663" cy="1985963"/>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81924"/>
                                        </p:tgtEl>
                                        <p:attrNameLst>
                                          <p:attrName>style.visibility</p:attrName>
                                        </p:attrNameLst>
                                      </p:cBhvr>
                                      <p:to>
                                        <p:strVal val="visible"/>
                                      </p:to>
                                    </p:set>
                                    <p:anim calcmode="lin" valueType="num">
                                      <p:cBhvr>
                                        <p:cTn id="7" dur="500" fill="hold"/>
                                        <p:tgtEl>
                                          <p:spTgt spid="81924"/>
                                        </p:tgtEl>
                                        <p:attrNameLst>
                                          <p:attrName>ppt_w</p:attrName>
                                        </p:attrNameLst>
                                      </p:cBhvr>
                                      <p:tavLst>
                                        <p:tav tm="0">
                                          <p:val>
                                            <p:fltVal val="0.000000"/>
                                          </p:val>
                                        </p:tav>
                                        <p:tav tm="100000">
                                          <p:val>
                                            <p:strVal val="#ppt_w"/>
                                          </p:val>
                                        </p:tav>
                                      </p:tavLst>
                                    </p:anim>
                                    <p:anim calcmode="lin" valueType="num">
                                      <p:cBhvr>
                                        <p:cTn id="8" dur="500" fill="hold"/>
                                        <p:tgtEl>
                                          <p:spTgt spid="81924"/>
                                        </p:tgtEl>
                                        <p:attrNameLst>
                                          <p:attrName>ppt_h</p:attrName>
                                        </p:attrNameLst>
                                      </p:cBhvr>
                                      <p:tavLst>
                                        <p:tav tm="0">
                                          <p:val>
                                            <p:fltVal val="0.00000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81923">
                                            <p:txEl>
                                              <p:charRg st="0" end="16"/>
                                            </p:txEl>
                                          </p:spTgt>
                                        </p:tgtEl>
                                        <p:attrNameLst>
                                          <p:attrName>style.visibility</p:attrName>
                                        </p:attrNameLst>
                                      </p:cBhvr>
                                      <p:to>
                                        <p:strVal val="visible"/>
                                      </p:to>
                                    </p:set>
                                    <p:anim calcmode="lin" valueType="num">
                                      <p:cBhvr additive="base">
                                        <p:cTn id="13" dur="500" fill="hold"/>
                                        <p:tgtEl>
                                          <p:spTgt spid="81923">
                                            <p:txEl>
                                              <p:charRg st="0" end="16"/>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81923">
                                            <p:txEl>
                                              <p:charRg st="0" end="16"/>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81923">
                                            <p:txEl>
                                              <p:charRg st="16" end="35"/>
                                            </p:txEl>
                                          </p:spTgt>
                                        </p:tgtEl>
                                        <p:attrNameLst>
                                          <p:attrName>style.visibility</p:attrName>
                                        </p:attrNameLst>
                                      </p:cBhvr>
                                      <p:to>
                                        <p:strVal val="visible"/>
                                      </p:to>
                                    </p:set>
                                    <p:anim calcmode="lin" valueType="num">
                                      <p:cBhvr additive="base">
                                        <p:cTn id="19" dur="500" fill="hold"/>
                                        <p:tgtEl>
                                          <p:spTgt spid="81923">
                                            <p:txEl>
                                              <p:charRg st="16" end="35"/>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81923">
                                            <p:txEl>
                                              <p:charRg st="16" end="35"/>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81923">
                                            <p:txEl>
                                              <p:charRg st="35" end="60"/>
                                            </p:txEl>
                                          </p:spTgt>
                                        </p:tgtEl>
                                        <p:attrNameLst>
                                          <p:attrName>style.visibility</p:attrName>
                                        </p:attrNameLst>
                                      </p:cBhvr>
                                      <p:to>
                                        <p:strVal val="visible"/>
                                      </p:to>
                                    </p:set>
                                    <p:anim calcmode="lin" valueType="num">
                                      <p:cBhvr additive="base">
                                        <p:cTn id="25" dur="500" fill="hold"/>
                                        <p:tgtEl>
                                          <p:spTgt spid="81923">
                                            <p:txEl>
                                              <p:charRg st="35" end="60"/>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81923">
                                            <p:txEl>
                                              <p:charRg st="35" end="60"/>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81923">
                                            <p:txEl>
                                              <p:charRg st="60" end="95"/>
                                            </p:txEl>
                                          </p:spTgt>
                                        </p:tgtEl>
                                        <p:attrNameLst>
                                          <p:attrName>style.visibility</p:attrName>
                                        </p:attrNameLst>
                                      </p:cBhvr>
                                      <p:to>
                                        <p:strVal val="visible"/>
                                      </p:to>
                                    </p:set>
                                    <p:anim calcmode="lin" valueType="num">
                                      <p:cBhvr additive="base">
                                        <p:cTn id="31" dur="500" fill="hold"/>
                                        <p:tgtEl>
                                          <p:spTgt spid="81923">
                                            <p:txEl>
                                              <p:charRg st="60" end="95"/>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81923">
                                            <p:txEl>
                                              <p:charRg st="60" end="95"/>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nodeType="clickEffect">
                                  <p:stCondLst>
                                    <p:cond delay="0"/>
                                  </p:stCondLst>
                                  <p:childTnLst>
                                    <p:set>
                                      <p:cBhvr>
                                        <p:cTn id="36" dur="1" fill="hold">
                                          <p:stCondLst>
                                            <p:cond delay="0"/>
                                          </p:stCondLst>
                                        </p:cTn>
                                        <p:tgtEl>
                                          <p:spTgt spid="81923">
                                            <p:txEl>
                                              <p:charRg st="95" end="128"/>
                                            </p:txEl>
                                          </p:spTgt>
                                        </p:tgtEl>
                                        <p:attrNameLst>
                                          <p:attrName>style.visibility</p:attrName>
                                        </p:attrNameLst>
                                      </p:cBhvr>
                                      <p:to>
                                        <p:strVal val="visible"/>
                                      </p:to>
                                    </p:set>
                                    <p:anim calcmode="lin" valueType="num">
                                      <p:cBhvr additive="base">
                                        <p:cTn id="37" dur="500" fill="hold"/>
                                        <p:tgtEl>
                                          <p:spTgt spid="81923">
                                            <p:txEl>
                                              <p:charRg st="95" end="128"/>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81923">
                                            <p:txEl>
                                              <p:charRg st="95" end="12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6" name="标题 82945"/>
          <p:cNvSpPr>
            <a:spLocks noGrp="1"/>
          </p:cNvSpPr>
          <p:nvPr>
            <p:ph type="title"/>
          </p:nvPr>
        </p:nvSpPr>
        <p:spPr>
          <a:xfrm>
            <a:off x="457200" y="0"/>
            <a:ext cx="8232775" cy="676275"/>
          </a:xfrm>
        </p:spPr>
        <p:txBody>
          <a:bodyPr anchor="ctr"/>
          <a:p>
            <a:r>
              <a:rPr lang="zh-CN" altLang="en-US" dirty="0"/>
              <a:t>空闲块列表（空闲文件目录法）</a:t>
            </a:r>
            <a:endParaRPr lang="zh-CN" altLang="en-US" dirty="0"/>
          </a:p>
        </p:txBody>
      </p:sp>
      <p:sp>
        <p:nvSpPr>
          <p:cNvPr id="82947" name="文本框 82946"/>
          <p:cNvSpPr txBox="1"/>
          <p:nvPr/>
        </p:nvSpPr>
        <p:spPr>
          <a:xfrm>
            <a:off x="395288" y="909638"/>
            <a:ext cx="8424862" cy="852487"/>
          </a:xfrm>
          <a:prstGeom prst="rect">
            <a:avLst/>
          </a:prstGeom>
          <a:solidFill>
            <a:srgbClr val="FFFFFF">
              <a:alpha val="100000"/>
            </a:srgbClr>
          </a:solidFill>
          <a:ln w="9525">
            <a:noFill/>
          </a:ln>
        </p:spPr>
        <p:txBody>
          <a:bodyPr vert="horz" wrap="square" lIns="0" tIns="0" rIns="0" bIns="0" anchor="t">
            <a:spAutoFit/>
          </a:bodyPr>
          <a:p>
            <a:pPr lvl="0" eaLnBrk="0" hangingPunct="0">
              <a:spcBef>
                <a:spcPct val="50000"/>
              </a:spcBef>
            </a:pPr>
            <a:r>
              <a:rPr lang="zh-CN" altLang="en-US" sz="2800" b="1" dirty="0">
                <a:solidFill>
                  <a:srgbClr val="0000FF"/>
                </a:solidFill>
                <a:latin typeface="黑体" panose="02010609060101010101" pitchFamily="1" charset="-122"/>
                <a:ea typeface="黑体" panose="02010609060101010101" pitchFamily="1" charset="-122"/>
              </a:rPr>
              <a:t>◆</a:t>
            </a:r>
            <a:r>
              <a:rPr lang="zh-CN" altLang="en-US" sz="2800" b="1" dirty="0">
                <a:solidFill>
                  <a:schemeClr val="tx2"/>
                </a:solidFill>
                <a:latin typeface="黑体" panose="02010609060101010101" pitchFamily="1" charset="-122"/>
                <a:ea typeface="黑体" panose="02010609060101010101" pitchFamily="1" charset="-122"/>
              </a:rPr>
              <a:t>相当于</a:t>
            </a:r>
            <a:r>
              <a:rPr lang="zh-CN" altLang="en-US" sz="2800" b="1" dirty="0">
                <a:solidFill>
                  <a:srgbClr val="CC00CC"/>
                </a:solidFill>
                <a:latin typeface="黑体" panose="02010609060101010101" pitchFamily="1" charset="-122"/>
                <a:ea typeface="黑体" panose="02010609060101010101" pitchFamily="1" charset="-122"/>
              </a:rPr>
              <a:t>内存的动态分配</a:t>
            </a:r>
            <a:r>
              <a:rPr lang="zh-CN" altLang="en-US" sz="2800" b="1" dirty="0">
                <a:solidFill>
                  <a:schemeClr val="tx2"/>
                </a:solidFill>
                <a:latin typeface="黑体" panose="02010609060101010101" pitchFamily="1" charset="-122"/>
                <a:ea typeface="黑体" panose="02010609060101010101" pitchFamily="1" charset="-122"/>
              </a:rPr>
              <a:t>方式，采用首次适应和最佳适应算法</a:t>
            </a:r>
            <a:endParaRPr lang="zh-CN" altLang="en-US" sz="2800" b="1" dirty="0">
              <a:solidFill>
                <a:srgbClr val="FF6600"/>
              </a:solidFill>
              <a:latin typeface="黑体" panose="02010609060101010101" pitchFamily="1" charset="-122"/>
              <a:ea typeface="黑体" panose="02010609060101010101" pitchFamily="1" charset="-122"/>
            </a:endParaRPr>
          </a:p>
        </p:txBody>
      </p:sp>
      <p:graphicFrame>
        <p:nvGraphicFramePr>
          <p:cNvPr id="82948" name="对象 82947"/>
          <p:cNvGraphicFramePr>
            <a:graphicFrameLocks noChangeAspect="1"/>
          </p:cNvGraphicFramePr>
          <p:nvPr/>
        </p:nvGraphicFramePr>
        <p:xfrm>
          <a:off x="323850" y="3141663"/>
          <a:ext cx="8724900" cy="3311525"/>
        </p:xfrm>
        <a:graphic>
          <a:graphicData uri="http://schemas.openxmlformats.org/presentationml/2006/ole">
            <mc:AlternateContent xmlns:mc="http://schemas.openxmlformats.org/markup-compatibility/2006">
              <mc:Choice xmlns:v="urn:schemas-microsoft-com:vml" Requires="v">
                <p:oleObj spid="_x0000_s3080" name="" r:id="rId1" imgW="4572000" imgH="1870075" progId="Visio.Drawing.11">
                  <p:embed/>
                </p:oleObj>
              </mc:Choice>
              <mc:Fallback>
                <p:oleObj name="" r:id="rId1" imgW="4572000" imgH="1870075" progId="Visio.Drawing.11">
                  <p:embed/>
                  <p:pic>
                    <p:nvPicPr>
                      <p:cNvPr id="0" name="图片 3079"/>
                      <p:cNvPicPr/>
                      <p:nvPr/>
                    </p:nvPicPr>
                    <p:blipFill>
                      <a:blip r:embed="rId2"/>
                      <a:srcRect t="3288" r="1199" b="4721"/>
                      <a:stretch>
                        <a:fillRect/>
                      </a:stretch>
                    </p:blipFill>
                    <p:spPr>
                      <a:xfrm>
                        <a:off x="323850" y="3141663"/>
                        <a:ext cx="8724900" cy="3311525"/>
                      </a:xfrm>
                      <a:prstGeom prst="rect">
                        <a:avLst/>
                      </a:prstGeom>
                      <a:noFill/>
                      <a:ln w="38100">
                        <a:noFill/>
                        <a:miter/>
                      </a:ln>
                    </p:spPr>
                  </p:pic>
                </p:oleObj>
              </mc:Fallback>
            </mc:AlternateContent>
          </a:graphicData>
        </a:graphic>
      </p:graphicFrame>
      <p:sp>
        <p:nvSpPr>
          <p:cNvPr id="82949" name="文本框 82948"/>
          <p:cNvSpPr txBox="1"/>
          <p:nvPr/>
        </p:nvSpPr>
        <p:spPr>
          <a:xfrm>
            <a:off x="395288" y="2060575"/>
            <a:ext cx="8424862" cy="854075"/>
          </a:xfrm>
          <a:prstGeom prst="rect">
            <a:avLst/>
          </a:prstGeom>
          <a:solidFill>
            <a:srgbClr val="FFFFFF">
              <a:alpha val="100000"/>
            </a:srgbClr>
          </a:solidFill>
          <a:ln w="9525">
            <a:noFill/>
          </a:ln>
        </p:spPr>
        <p:txBody>
          <a:bodyPr vert="horz" wrap="square" lIns="0" tIns="0" rIns="0" bIns="0" anchor="t">
            <a:spAutoFit/>
          </a:bodyPr>
          <a:p>
            <a:pPr lvl="0" eaLnBrk="0" hangingPunct="0">
              <a:spcBef>
                <a:spcPct val="50000"/>
              </a:spcBef>
            </a:pPr>
            <a:r>
              <a:rPr lang="zh-CN" altLang="en-US" sz="2800" b="1" dirty="0">
                <a:solidFill>
                  <a:srgbClr val="0000FF"/>
                </a:solidFill>
                <a:latin typeface="黑体" panose="02010609060101010101" pitchFamily="1" charset="-122"/>
                <a:ea typeface="黑体" panose="02010609060101010101" pitchFamily="1" charset="-122"/>
              </a:rPr>
              <a:t>◆</a:t>
            </a:r>
            <a:r>
              <a:rPr lang="zh-CN" altLang="en-US" sz="2800" b="1" dirty="0">
                <a:latin typeface="黑体" panose="02010609060101010101" pitchFamily="1" charset="-122"/>
                <a:ea typeface="黑体" panose="02010609060101010101" pitchFamily="1" charset="-122"/>
              </a:rPr>
              <a:t>虽是</a:t>
            </a:r>
            <a:r>
              <a:rPr lang="zh-CN" altLang="en-US" sz="2800" b="1" dirty="0">
                <a:solidFill>
                  <a:schemeClr val="tx2"/>
                </a:solidFill>
                <a:latin typeface="黑体" panose="02010609060101010101" pitchFamily="1" charset="-122"/>
                <a:ea typeface="黑体" panose="02010609060101010101" pitchFamily="1" charset="-122"/>
              </a:rPr>
              <a:t>连续分配方式，但分配速度快，可减少访问磁盘的I/O频率，故</a:t>
            </a:r>
            <a:r>
              <a:rPr lang="zh-CN" altLang="en-US" sz="2800" b="1" dirty="0">
                <a:solidFill>
                  <a:srgbClr val="CC00CC"/>
                </a:solidFill>
                <a:latin typeface="黑体" panose="02010609060101010101" pitchFamily="1" charset="-122"/>
                <a:ea typeface="黑体" panose="02010609060101010101" pitchFamily="1" charset="-122"/>
              </a:rPr>
              <a:t>还较常用</a:t>
            </a:r>
            <a:endParaRPr lang="zh-CN" altLang="en-US" sz="2800" b="1" dirty="0">
              <a:solidFill>
                <a:srgbClr val="CC00CC"/>
              </a:solidFill>
              <a:latin typeface="黑体" panose="02010609060101010101" pitchFamily="1" charset="-122"/>
              <a:ea typeface="黑体" panose="02010609060101010101" pitchFamily="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2947">
                                            <p:txEl>
                                              <p:charRg st="0" end="28"/>
                                            </p:txEl>
                                          </p:spTgt>
                                        </p:tgtEl>
                                        <p:attrNameLst>
                                          <p:attrName>style.visibility</p:attrName>
                                        </p:attrNameLst>
                                      </p:cBhvr>
                                      <p:to>
                                        <p:strVal val="visible"/>
                                      </p:to>
                                    </p:set>
                                    <p:animEffect transition="in" filter="wipe(left)">
                                      <p:cBhvr>
                                        <p:cTn id="7" dur="500"/>
                                        <p:tgtEl>
                                          <p:spTgt spid="82947">
                                            <p:txEl>
                                              <p:charRg st="0" end="28"/>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2949">
                                            <p:txEl>
                                              <p:charRg st="0" end="37"/>
                                            </p:txEl>
                                          </p:spTgt>
                                        </p:tgtEl>
                                        <p:attrNameLst>
                                          <p:attrName>style.visibility</p:attrName>
                                        </p:attrNameLst>
                                      </p:cBhvr>
                                      <p:to>
                                        <p:strVal val="visible"/>
                                      </p:to>
                                    </p:set>
                                    <p:animEffect transition="in" filter="wipe(left)">
                                      <p:cBhvr>
                                        <p:cTn id="12" dur="500"/>
                                        <p:tgtEl>
                                          <p:spTgt spid="82949">
                                            <p:txEl>
                                              <p:charRg st="0" end="3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标题 17409"/>
          <p:cNvSpPr>
            <a:spLocks noGrp="1"/>
          </p:cNvSpPr>
          <p:nvPr>
            <p:ph type="title"/>
          </p:nvPr>
        </p:nvSpPr>
        <p:spPr>
          <a:xfrm>
            <a:off x="457200" y="0"/>
            <a:ext cx="8232775" cy="676275"/>
          </a:xfrm>
        </p:spPr>
        <p:txBody>
          <a:bodyPr anchor="ctr"/>
          <a:p>
            <a:r>
              <a:rPr lang="zh-CN" altLang="en-US" dirty="0"/>
              <a:t>12.1.2 文件结构</a:t>
            </a:r>
            <a:endParaRPr lang="zh-CN" altLang="en-US" dirty="0"/>
          </a:p>
        </p:txBody>
      </p:sp>
      <p:sp>
        <p:nvSpPr>
          <p:cNvPr id="17411" name="文本框 17410"/>
          <p:cNvSpPr txBox="1"/>
          <p:nvPr/>
        </p:nvSpPr>
        <p:spPr>
          <a:xfrm>
            <a:off x="560388" y="881063"/>
            <a:ext cx="7467600" cy="4094480"/>
          </a:xfrm>
          <a:prstGeom prst="rect">
            <a:avLst/>
          </a:prstGeom>
          <a:noFill/>
          <a:ln w="9525">
            <a:noFill/>
          </a:ln>
        </p:spPr>
        <p:txBody>
          <a:bodyPr vert="horz" wrap="square" lIns="0" tIns="0" rIns="0" bIns="0" anchor="t">
            <a:spAutoFit/>
          </a:bodyPr>
          <a:p>
            <a:pPr lvl="0" eaLnBrk="0" hangingPunct="0">
              <a:lnSpc>
                <a:spcPct val="120000"/>
              </a:lnSpc>
              <a:spcBef>
                <a:spcPct val="50000"/>
              </a:spcBef>
            </a:pPr>
            <a:r>
              <a:rPr lang="zh-CN" altLang="en-US" sz="2800" b="1" dirty="0">
                <a:solidFill>
                  <a:srgbClr val="FF6600"/>
                </a:solidFill>
                <a:latin typeface="黑体" panose="02010609060101010101" pitchFamily="1" charset="-122"/>
                <a:ea typeface="黑体" panose="02010609060101010101" pitchFamily="1" charset="-122"/>
                <a:sym typeface="Arial" panose="020B0604020202020204" pitchFamily="34" charset="0"/>
              </a:rPr>
              <a:t>◆</a:t>
            </a:r>
            <a:r>
              <a:rPr lang="zh-CN" altLang="en-US" sz="2800" b="1" dirty="0">
                <a:latin typeface="黑体" panose="02010609060101010101" pitchFamily="1" charset="-122"/>
                <a:ea typeface="黑体" panose="02010609060101010101" pitchFamily="1" charset="-122"/>
              </a:rPr>
              <a:t>构成文件的基本单位可以是</a:t>
            </a:r>
            <a:r>
              <a:rPr lang="zh-CN" altLang="en-US" sz="2800" b="1" dirty="0">
                <a:solidFill>
                  <a:srgbClr val="CC00CC"/>
                </a:solidFill>
                <a:latin typeface="黑体" panose="02010609060101010101" pitchFamily="1" charset="-122"/>
                <a:ea typeface="黑体" panose="02010609060101010101" pitchFamily="1" charset="-122"/>
              </a:rPr>
              <a:t>字符流（如</a:t>
            </a:r>
            <a:r>
              <a:rPr lang="en-US" altLang="zh-CN" sz="2800" b="1" dirty="0">
                <a:solidFill>
                  <a:srgbClr val="CC00CC"/>
                </a:solidFill>
                <a:latin typeface="黑体" panose="02010609060101010101" pitchFamily="1" charset="-122"/>
                <a:ea typeface="黑体" panose="02010609060101010101" pitchFamily="1" charset="-122"/>
              </a:rPr>
              <a:t>C</a:t>
            </a:r>
            <a:r>
              <a:rPr lang="zh-CN" altLang="en-US" sz="2800" b="1" dirty="0">
                <a:solidFill>
                  <a:srgbClr val="CC00CC"/>
                </a:solidFill>
                <a:latin typeface="黑体" panose="02010609060101010101" pitchFamily="1" charset="-122"/>
                <a:ea typeface="黑体" panose="02010609060101010101" pitchFamily="1" charset="-122"/>
              </a:rPr>
              <a:t>语言源程序）</a:t>
            </a:r>
            <a:r>
              <a:rPr lang="zh-CN" altLang="en-US" sz="2800" b="1" dirty="0">
                <a:latin typeface="黑体" panose="02010609060101010101" pitchFamily="1" charset="-122"/>
                <a:ea typeface="黑体" panose="02010609060101010101" pitchFamily="1" charset="-122"/>
              </a:rPr>
              <a:t>，也可以是</a:t>
            </a:r>
            <a:r>
              <a:rPr lang="zh-CN" altLang="en-US" sz="2800" b="1" dirty="0">
                <a:solidFill>
                  <a:srgbClr val="CC00CC"/>
                </a:solidFill>
                <a:latin typeface="黑体" panose="02010609060101010101" pitchFamily="1" charset="-122"/>
                <a:ea typeface="黑体" panose="02010609060101010101" pitchFamily="1" charset="-122"/>
                <a:sym typeface="Arial" panose="020B0604020202020204" pitchFamily="34" charset="0"/>
              </a:rPr>
              <a:t>逻辑</a:t>
            </a:r>
            <a:r>
              <a:rPr lang="zh-CN" altLang="en-US" sz="2800" b="1" dirty="0">
                <a:solidFill>
                  <a:srgbClr val="CC00CC"/>
                </a:solidFill>
                <a:latin typeface="黑体" panose="02010609060101010101" pitchFamily="1" charset="-122"/>
                <a:ea typeface="黑体" panose="02010609060101010101" pitchFamily="1" charset="-122"/>
              </a:rPr>
              <a:t>记录</a:t>
            </a:r>
            <a:endParaRPr lang="zh-CN" altLang="en-US" sz="2800" b="1" dirty="0">
              <a:latin typeface="黑体" panose="02010609060101010101" pitchFamily="1" charset="-122"/>
              <a:ea typeface="黑体" panose="02010609060101010101" pitchFamily="1" charset="-122"/>
              <a:sym typeface="Arial" panose="020B0604020202020204" pitchFamily="34" charset="0"/>
            </a:endParaRPr>
          </a:p>
          <a:p>
            <a:pPr lvl="0" eaLnBrk="0" hangingPunct="0">
              <a:lnSpc>
                <a:spcPct val="120000"/>
              </a:lnSpc>
            </a:pPr>
            <a:r>
              <a:rPr lang="zh-CN" altLang="en-US" sz="2800" b="1" dirty="0">
                <a:solidFill>
                  <a:srgbClr val="FF6600"/>
                </a:solidFill>
                <a:latin typeface="黑体" panose="02010609060101010101" pitchFamily="1" charset="-122"/>
                <a:ea typeface="黑体" panose="02010609060101010101" pitchFamily="1" charset="-122"/>
                <a:sym typeface="Arial" panose="020B0604020202020204" pitchFamily="34" charset="0"/>
              </a:rPr>
              <a:t>◆</a:t>
            </a:r>
            <a:r>
              <a:rPr lang="zh-CN" altLang="en-US" sz="2800" b="1" dirty="0">
                <a:latin typeface="黑体" panose="02010609060101010101" pitchFamily="1" charset="-122"/>
                <a:ea typeface="黑体" panose="02010609060101010101" pitchFamily="1" charset="-122"/>
                <a:sym typeface="Arial" panose="020B0604020202020204" pitchFamily="34" charset="0"/>
              </a:rPr>
              <a:t>文件可分为结构文件和无结构文件。</a:t>
            </a:r>
            <a:endParaRPr lang="zh-CN" altLang="en-US" sz="2800" b="1" dirty="0">
              <a:latin typeface="黑体" panose="02010609060101010101" pitchFamily="1" charset="-122"/>
              <a:ea typeface="黑体" panose="02010609060101010101" pitchFamily="1" charset="-122"/>
              <a:sym typeface="Arial" panose="020B0604020202020204" pitchFamily="34" charset="0"/>
            </a:endParaRPr>
          </a:p>
          <a:p>
            <a:pPr lvl="0" eaLnBrk="0" hangingPunct="0">
              <a:lnSpc>
                <a:spcPct val="120000"/>
              </a:lnSpc>
            </a:pPr>
            <a:r>
              <a:rPr lang="zh-CN" altLang="en-US" sz="2800" b="1" dirty="0">
                <a:latin typeface="黑体" panose="02010609060101010101" pitchFamily="1" charset="-122"/>
                <a:ea typeface="黑体" panose="02010609060101010101" pitchFamily="1" charset="-122"/>
                <a:sym typeface="Arial" panose="020B0604020202020204" pitchFamily="34" charset="0"/>
              </a:rPr>
              <a:t>    </a:t>
            </a:r>
            <a:r>
              <a:rPr lang="zh-CN" altLang="en-US" sz="2800" b="1" dirty="0">
                <a:solidFill>
                  <a:srgbClr val="FF0000"/>
                </a:solidFill>
                <a:latin typeface="黑体" panose="02010609060101010101" pitchFamily="1" charset="-122"/>
                <a:ea typeface="黑体" panose="02010609060101010101" pitchFamily="1" charset="-122"/>
                <a:sym typeface="Arial" panose="020B0604020202020204" pitchFamily="34" charset="0"/>
              </a:rPr>
              <a:t>◇结构文件</a:t>
            </a:r>
            <a:r>
              <a:rPr lang="zh-CN" altLang="en-US" sz="2800" b="1" dirty="0">
                <a:latin typeface="黑体" panose="02010609060101010101" pitchFamily="1" charset="-122"/>
                <a:ea typeface="黑体" panose="02010609060101010101" pitchFamily="1" charset="-122"/>
                <a:sym typeface="Arial" panose="020B0604020202020204" pitchFamily="34" charset="0"/>
              </a:rPr>
              <a:t>由若干相关逻辑记录组成，</a:t>
            </a:r>
            <a:r>
              <a:rPr lang="zh-CN" altLang="en-US" sz="2800" b="1" dirty="0">
                <a:latin typeface="黑体" panose="02010609060101010101" pitchFamily="1" charset="-122"/>
                <a:ea typeface="黑体" panose="02010609060101010101" pitchFamily="1" charset="-122"/>
              </a:rPr>
              <a:t>逻辑</a:t>
            </a:r>
            <a:r>
              <a:rPr lang="zh-CN" altLang="en-US" sz="2800" b="1" dirty="0">
                <a:solidFill>
                  <a:srgbClr val="2D2DFF"/>
                </a:solidFill>
                <a:latin typeface="黑体" panose="02010609060101010101" pitchFamily="1" charset="-122"/>
                <a:ea typeface="黑体" panose="02010609060101010101" pitchFamily="1" charset="-122"/>
              </a:rPr>
              <a:t>记录</a:t>
            </a:r>
            <a:r>
              <a:rPr lang="zh-CN" altLang="en-US" sz="2800" b="1" dirty="0">
                <a:latin typeface="黑体" panose="02010609060101010101" pitchFamily="1" charset="-122"/>
                <a:ea typeface="黑体" panose="02010609060101010101" pitchFamily="1" charset="-122"/>
              </a:rPr>
              <a:t>可以是</a:t>
            </a:r>
            <a:r>
              <a:rPr lang="zh-CN" altLang="en-US" sz="2800" b="1" dirty="0">
                <a:solidFill>
                  <a:srgbClr val="0000FF"/>
                </a:solidFill>
                <a:latin typeface="黑体" panose="02010609060101010101" pitchFamily="1" charset="-122"/>
                <a:ea typeface="黑体" panose="02010609060101010101" pitchFamily="1" charset="-122"/>
              </a:rPr>
              <a:t>行(固定或可变长度)</a:t>
            </a:r>
            <a:r>
              <a:rPr lang="zh-CN" altLang="en-US" sz="2800" b="1" dirty="0">
                <a:latin typeface="黑体" panose="02010609060101010101" pitchFamily="1" charset="-122"/>
                <a:ea typeface="黑体" panose="02010609060101010101" pitchFamily="1" charset="-122"/>
              </a:rPr>
              <a:t>，或更为复杂的</a:t>
            </a:r>
            <a:r>
              <a:rPr lang="zh-CN" altLang="en-US" sz="2800" b="1" dirty="0">
                <a:solidFill>
                  <a:srgbClr val="0000FF"/>
                </a:solidFill>
                <a:latin typeface="黑体" panose="02010609060101010101" pitchFamily="1" charset="-122"/>
                <a:ea typeface="黑体" panose="02010609060101010101" pitchFamily="1" charset="-122"/>
              </a:rPr>
              <a:t>数据项（域）</a:t>
            </a:r>
            <a:endParaRPr lang="zh-CN" altLang="en-US" sz="2800" b="1" dirty="0">
              <a:solidFill>
                <a:srgbClr val="0000FF"/>
              </a:solidFill>
              <a:latin typeface="黑体" panose="02010609060101010101" pitchFamily="1" charset="-122"/>
              <a:ea typeface="黑体" panose="02010609060101010101" pitchFamily="1" charset="-122"/>
            </a:endParaRPr>
          </a:p>
          <a:p>
            <a:pPr lvl="0" eaLnBrk="0" hangingPunct="0">
              <a:lnSpc>
                <a:spcPct val="120000"/>
              </a:lnSpc>
            </a:pPr>
            <a:r>
              <a:rPr lang="zh-CN" altLang="en-US" sz="2800" b="1" dirty="0">
                <a:solidFill>
                  <a:srgbClr val="0000FF"/>
                </a:solidFill>
                <a:latin typeface="黑体" panose="02010609060101010101" pitchFamily="1" charset="-122"/>
                <a:ea typeface="黑体" panose="02010609060101010101" pitchFamily="1" charset="-122"/>
                <a:sym typeface="Arial" panose="020B0604020202020204" pitchFamily="34" charset="0"/>
              </a:rPr>
              <a:t>    </a:t>
            </a:r>
            <a:r>
              <a:rPr lang="zh-CN" altLang="en-US" sz="2800" b="1" dirty="0">
                <a:solidFill>
                  <a:srgbClr val="FF00FF"/>
                </a:solidFill>
                <a:latin typeface="黑体" panose="02010609060101010101" pitchFamily="1" charset="-122"/>
                <a:ea typeface="黑体" panose="02010609060101010101" pitchFamily="1" charset="-122"/>
                <a:sym typeface="Arial" panose="020B0604020202020204" pitchFamily="34" charset="0"/>
              </a:rPr>
              <a:t>域 → 记录 → 文件 → 数据库</a:t>
            </a:r>
            <a:endParaRPr lang="zh-CN" altLang="en-US" sz="2800" b="1" dirty="0">
              <a:solidFill>
                <a:srgbClr val="FF00FF"/>
              </a:solidFill>
              <a:latin typeface="黑体" panose="02010609060101010101" pitchFamily="1" charset="-122"/>
              <a:ea typeface="黑体" panose="02010609060101010101" pitchFamily="1" charset="-122"/>
              <a:sym typeface="Arial" panose="020B0604020202020204" pitchFamily="34" charset="0"/>
            </a:endParaRPr>
          </a:p>
          <a:p>
            <a:pPr lvl="0" eaLnBrk="0" hangingPunct="0">
              <a:lnSpc>
                <a:spcPct val="120000"/>
              </a:lnSpc>
            </a:pPr>
            <a:r>
              <a:rPr lang="zh-CN" altLang="en-US" sz="2800" b="1" dirty="0">
                <a:latin typeface="黑体" panose="02010609060101010101" pitchFamily="1" charset="-122"/>
                <a:ea typeface="黑体" panose="02010609060101010101" pitchFamily="1" charset="-122"/>
                <a:sym typeface="Arial" panose="020B0604020202020204" pitchFamily="34" charset="0"/>
              </a:rPr>
              <a:t>    </a:t>
            </a:r>
            <a:r>
              <a:rPr lang="zh-CN" altLang="en-US" sz="2800" b="1" dirty="0">
                <a:solidFill>
                  <a:srgbClr val="FF0000"/>
                </a:solidFill>
                <a:latin typeface="黑体" panose="02010609060101010101" pitchFamily="1" charset="-122"/>
                <a:ea typeface="黑体" panose="02010609060101010101" pitchFamily="1" charset="-122"/>
                <a:sym typeface="Arial" panose="020B0604020202020204" pitchFamily="34" charset="0"/>
              </a:rPr>
              <a:t>◇无结构文件</a:t>
            </a:r>
            <a:r>
              <a:rPr lang="zh-CN" altLang="en-US" sz="2800" b="1" dirty="0">
                <a:latin typeface="黑体" panose="02010609060101010101" pitchFamily="1" charset="-122"/>
                <a:ea typeface="黑体" panose="02010609060101010101" pitchFamily="1" charset="-122"/>
                <a:sym typeface="Arial" panose="020B0604020202020204" pitchFamily="34" charset="0"/>
              </a:rPr>
              <a:t>则被看出是一个</a:t>
            </a:r>
            <a:r>
              <a:rPr lang="zh-CN" altLang="en-US" sz="2800" b="1" dirty="0">
                <a:solidFill>
                  <a:srgbClr val="0000FF"/>
                </a:solidFill>
                <a:latin typeface="黑体" panose="02010609060101010101" pitchFamily="1" charset="-122"/>
                <a:ea typeface="黑体" panose="02010609060101010101" pitchFamily="1" charset="-122"/>
                <a:sym typeface="Arial" panose="020B0604020202020204" pitchFamily="34" charset="0"/>
              </a:rPr>
              <a:t>字符流</a:t>
            </a:r>
            <a:endParaRPr lang="zh-CN" altLang="en-US" sz="2800" b="1" dirty="0">
              <a:latin typeface="黑体" panose="02010609060101010101" pitchFamily="1" charset="-122"/>
              <a:ea typeface="黑体" panose="02010609060101010101" pitchFamily="1" charset="-122"/>
              <a:sym typeface="Arial" panose="020B0604020202020204" pitchFamily="34" charset="0"/>
            </a:endParaRPr>
          </a:p>
        </p:txBody>
      </p:sp>
      <p:sp>
        <p:nvSpPr>
          <p:cNvPr id="20483" name="文本框 7185"/>
          <p:cNvSpPr txBox="1"/>
          <p:nvPr/>
        </p:nvSpPr>
        <p:spPr>
          <a:xfrm>
            <a:off x="33338" y="6354763"/>
            <a:ext cx="1119187" cy="464185"/>
          </a:xfrm>
          <a:prstGeom prst="rect">
            <a:avLst/>
          </a:prstGeom>
          <a:noFill/>
          <a:ln w="76200" cap="flat" cmpd="sng">
            <a:solidFill>
              <a:srgbClr val="000000"/>
            </a:solidFill>
            <a:prstDash val="solid"/>
            <a:miter/>
            <a:headEnd type="none" w="med" len="med"/>
            <a:tailEnd type="none" w="med" len="med"/>
          </a:ln>
        </p:spPr>
        <p:txBody>
          <a:bodyPr wrap="square" lIns="0" tIns="0" rIns="0" bIns="0" anchor="t">
            <a:spAutoFit/>
          </a:bodyPr>
          <a:p>
            <a:pPr lvl="0" indent="0" algn="ctr"/>
            <a:r>
              <a:rPr lang="zh-CN" altLang="zh-CN" sz="2800" b="1" dirty="0">
                <a:solidFill>
                  <a:srgbClr val="FF0066"/>
                </a:solidFill>
                <a:latin typeface="Arial Black" panose="020B0A04020102020204" charset="0"/>
                <a:ea typeface="黑体" panose="02010609060101010101" pitchFamily="1" charset="-122"/>
              </a:rPr>
              <a:t> </a:t>
            </a:r>
            <a:r>
              <a:rPr lang="en-US" altLang="zh-CN" sz="2800" b="1" dirty="0">
                <a:solidFill>
                  <a:srgbClr val="FF0066"/>
                </a:solidFill>
                <a:latin typeface="Arial Black" panose="020B0A04020102020204" charset="0"/>
                <a:ea typeface="黑体" panose="02010609060101010101" pitchFamily="1" charset="-122"/>
              </a:rPr>
              <a:t>P369</a:t>
            </a:r>
            <a:endParaRPr lang="en-US" altLang="zh-CN" sz="2800" b="1" dirty="0">
              <a:solidFill>
                <a:srgbClr val="FF0066"/>
              </a:solidFill>
              <a:latin typeface="Arial Black" panose="020B0A04020102020204" charset="0"/>
              <a:ea typeface="黑体" panose="02010609060101010101" pitchFamily="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7411">
                                            <p:txEl>
                                              <p:charRg st="0" end="26"/>
                                            </p:txEl>
                                          </p:spTgt>
                                        </p:tgtEl>
                                        <p:attrNameLst>
                                          <p:attrName>style.visibility</p:attrName>
                                        </p:attrNameLst>
                                      </p:cBhvr>
                                      <p:to>
                                        <p:strVal val="visible"/>
                                      </p:to>
                                    </p:set>
                                    <p:animEffect transition="in" filter="wipe(left)">
                                      <p:cBhvr>
                                        <p:cTn id="7" dur="500"/>
                                        <p:tgtEl>
                                          <p:spTgt spid="17411">
                                            <p:txEl>
                                              <p:charRg st="0" end="26"/>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7411">
                                            <p:txEl>
                                              <p:charRg st="26" end="44"/>
                                            </p:txEl>
                                          </p:spTgt>
                                        </p:tgtEl>
                                        <p:attrNameLst>
                                          <p:attrName>style.visibility</p:attrName>
                                        </p:attrNameLst>
                                      </p:cBhvr>
                                      <p:to>
                                        <p:strVal val="visible"/>
                                      </p:to>
                                    </p:set>
                                    <p:animEffect transition="in" filter="wipe(left)">
                                      <p:cBhvr>
                                        <p:cTn id="12" dur="500"/>
                                        <p:tgtEl>
                                          <p:spTgt spid="17411">
                                            <p:txEl>
                                              <p:charRg st="26" end="4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7411">
                                            <p:txEl>
                                              <p:charRg st="44" end="96"/>
                                            </p:txEl>
                                          </p:spTgt>
                                        </p:tgtEl>
                                        <p:attrNameLst>
                                          <p:attrName>style.visibility</p:attrName>
                                        </p:attrNameLst>
                                      </p:cBhvr>
                                      <p:to>
                                        <p:strVal val="visible"/>
                                      </p:to>
                                    </p:set>
                                    <p:animEffect transition="in" filter="wipe(left)">
                                      <p:cBhvr>
                                        <p:cTn id="17" dur="500"/>
                                        <p:tgtEl>
                                          <p:spTgt spid="17411">
                                            <p:txEl>
                                              <p:charRg st="44" end="9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7411">
                                            <p:txEl>
                                              <p:charRg st="96" end="118"/>
                                            </p:txEl>
                                          </p:spTgt>
                                        </p:tgtEl>
                                        <p:attrNameLst>
                                          <p:attrName>style.visibility</p:attrName>
                                        </p:attrNameLst>
                                      </p:cBhvr>
                                      <p:to>
                                        <p:strVal val="visible"/>
                                      </p:to>
                                    </p:set>
                                    <p:animEffect transition="in" filter="wipe(left)">
                                      <p:cBhvr>
                                        <p:cTn id="22" dur="500"/>
                                        <p:tgtEl>
                                          <p:spTgt spid="17411">
                                            <p:txEl>
                                              <p:charRg st="96" end="11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7411">
                                            <p:txEl>
                                              <p:charRg st="118" end="139"/>
                                            </p:txEl>
                                          </p:spTgt>
                                        </p:tgtEl>
                                        <p:attrNameLst>
                                          <p:attrName>style.visibility</p:attrName>
                                        </p:attrNameLst>
                                      </p:cBhvr>
                                      <p:to>
                                        <p:strVal val="visible"/>
                                      </p:to>
                                    </p:set>
                                    <p:animEffect transition="in" filter="wipe(left)">
                                      <p:cBhvr>
                                        <p:cTn id="27" dur="500"/>
                                        <p:tgtEl>
                                          <p:spTgt spid="17411">
                                            <p:txEl>
                                              <p:charRg st="118" end="13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3970" name="标题 83969"/>
          <p:cNvSpPr>
            <a:spLocks noGrp="1"/>
          </p:cNvSpPr>
          <p:nvPr>
            <p:ph type="title"/>
          </p:nvPr>
        </p:nvSpPr>
        <p:spPr>
          <a:xfrm>
            <a:off x="457200" y="0"/>
            <a:ext cx="8232775" cy="676275"/>
          </a:xfrm>
        </p:spPr>
        <p:txBody>
          <a:bodyPr anchor="ctr"/>
          <a:p>
            <a:pPr>
              <a:buNone/>
            </a:pPr>
            <a:r>
              <a:rPr lang="zh-CN" altLang="en-US" dirty="0"/>
              <a:t>12.8 文件系统安全</a:t>
            </a:r>
            <a:endParaRPr lang="zh-CN" altLang="en-US" dirty="0"/>
          </a:p>
        </p:txBody>
      </p:sp>
      <p:sp>
        <p:nvSpPr>
          <p:cNvPr id="83971" name="文本占位符 83970"/>
          <p:cNvSpPr>
            <a:spLocks noGrp="1"/>
          </p:cNvSpPr>
          <p:nvPr>
            <p:ph type="body" idx="1"/>
          </p:nvPr>
        </p:nvSpPr>
        <p:spPr>
          <a:xfrm>
            <a:off x="457200" y="730250"/>
            <a:ext cx="8229600" cy="4956175"/>
          </a:xfrm>
        </p:spPr>
        <p:txBody>
          <a:bodyPr/>
          <a:p>
            <a:r>
              <a:rPr lang="zh-CN" altLang="en-US" dirty="0"/>
              <a:t>访问控制 </a:t>
            </a:r>
            <a:r>
              <a:rPr lang="zh-CN" altLang="en-US" dirty="0">
                <a:solidFill>
                  <a:srgbClr val="FF6600"/>
                </a:solidFill>
              </a:rPr>
              <a:t>(见图)</a:t>
            </a:r>
            <a:endParaRPr lang="zh-CN" altLang="en-US" dirty="0">
              <a:solidFill>
                <a:srgbClr val="FF6600"/>
              </a:solidFill>
            </a:endParaRPr>
          </a:p>
          <a:p>
            <a:r>
              <a:rPr lang="zh-CN" altLang="en-US" dirty="0"/>
              <a:t>一致性检查 </a:t>
            </a:r>
            <a:endParaRPr lang="zh-CN" altLang="en-US" dirty="0"/>
          </a:p>
          <a:p>
            <a:pPr lvl="1"/>
            <a:r>
              <a:rPr lang="zh-CN" altLang="en-US" dirty="0"/>
              <a:t>比较目录中的数据与磁盘中的数据块，以消除不一致性</a:t>
            </a:r>
            <a:endParaRPr lang="zh-CN" altLang="en-US" dirty="0"/>
          </a:p>
          <a:p>
            <a:r>
              <a:rPr lang="zh-CN" altLang="en-US" dirty="0"/>
              <a:t>备份：</a:t>
            </a:r>
            <a:endParaRPr lang="zh-CN" altLang="en-US" dirty="0"/>
          </a:p>
          <a:p>
            <a:pPr lvl="1"/>
            <a:r>
              <a:rPr lang="zh-CN" altLang="en-US" dirty="0"/>
              <a:t>使用系统程序将数据从磁盘备份到其他存储设备（如磁盘，磁带）</a:t>
            </a:r>
            <a:endParaRPr lang="zh-CN" altLang="en-US" dirty="0"/>
          </a:p>
          <a:p>
            <a:pPr lvl="2"/>
            <a:r>
              <a:rPr lang="zh-CN" altLang="en-US" dirty="0">
                <a:solidFill>
                  <a:srgbClr val="FF00FF"/>
                </a:solidFill>
              </a:rPr>
              <a:t>增量备份</a:t>
            </a:r>
            <a:endParaRPr lang="zh-CN" altLang="en-US" dirty="0">
              <a:solidFill>
                <a:srgbClr val="FF00FF"/>
              </a:solidFill>
            </a:endParaRPr>
          </a:p>
          <a:p>
            <a:r>
              <a:rPr lang="zh-CN" altLang="en-US" dirty="0"/>
              <a:t>恢复</a:t>
            </a:r>
            <a:endParaRPr lang="zh-CN" altLang="en-US" dirty="0"/>
          </a:p>
          <a:p>
            <a:pPr lvl="1"/>
            <a:r>
              <a:rPr lang="zh-CN" altLang="en-US" dirty="0"/>
              <a:t>从备份上恢复数据以恢复丢失的文件或磁盘</a:t>
            </a:r>
            <a:endParaRPr lang="zh-CN" alt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4" name="标题 84993"/>
          <p:cNvSpPr>
            <a:spLocks noGrp="1"/>
          </p:cNvSpPr>
          <p:nvPr>
            <p:ph type="title"/>
          </p:nvPr>
        </p:nvSpPr>
        <p:spPr/>
        <p:txBody>
          <a:bodyPr anchor="ctr"/>
          <a:p>
            <a:r>
              <a:rPr lang="zh-CN" altLang="en-US" dirty="0"/>
              <a:t>访问控制结构的示例</a:t>
            </a:r>
            <a:endParaRPr lang="zh-CN" altLang="en-US" dirty="0"/>
          </a:p>
        </p:txBody>
      </p:sp>
      <p:pic>
        <p:nvPicPr>
          <p:cNvPr id="84995" name="内容占位符 84994" descr="12.15"/>
          <p:cNvPicPr>
            <a:picLocks noChangeAspect="1"/>
          </p:cNvPicPr>
          <p:nvPr>
            <p:ph idx="1"/>
          </p:nvPr>
        </p:nvPicPr>
        <p:blipFill>
          <a:blip r:embed="rId1"/>
          <a:stretch>
            <a:fillRect/>
          </a:stretch>
        </p:blipFill>
        <p:spPr>
          <a:xfrm>
            <a:off x="180975" y="1773238"/>
            <a:ext cx="8629650" cy="4033837"/>
          </a:xfrm>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8" name="标题 86017"/>
          <p:cNvSpPr>
            <a:spLocks noGrp="1"/>
          </p:cNvSpPr>
          <p:nvPr>
            <p:ph type="title"/>
          </p:nvPr>
        </p:nvSpPr>
        <p:spPr/>
        <p:txBody>
          <a:bodyPr anchor="ctr"/>
          <a:p>
            <a:r>
              <a:rPr lang="zh-CN" altLang="en-US" dirty="0"/>
              <a:t>访问控制结构的示例</a:t>
            </a:r>
            <a:endParaRPr lang="zh-CN" altLang="en-US" dirty="0"/>
          </a:p>
        </p:txBody>
      </p:sp>
      <p:pic>
        <p:nvPicPr>
          <p:cNvPr id="86019" name="内容占位符 86018" descr="12.15b"/>
          <p:cNvPicPr>
            <a:picLocks noChangeAspect="1"/>
          </p:cNvPicPr>
          <p:nvPr>
            <p:ph idx="1"/>
          </p:nvPr>
        </p:nvPicPr>
        <p:blipFill>
          <a:blip r:embed="rId1"/>
          <a:stretch>
            <a:fillRect/>
          </a:stretch>
        </p:blipFill>
        <p:spPr>
          <a:xfrm>
            <a:off x="0" y="1417638"/>
            <a:ext cx="8532813" cy="5307012"/>
          </a:xfrm>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2" name="标题 87041"/>
          <p:cNvSpPr>
            <a:spLocks noGrp="1"/>
          </p:cNvSpPr>
          <p:nvPr>
            <p:ph type="title"/>
          </p:nvPr>
        </p:nvSpPr>
        <p:spPr/>
        <p:txBody>
          <a:bodyPr anchor="ctr"/>
          <a:p>
            <a:r>
              <a:rPr lang="zh-CN" altLang="en-US" sz="3600" dirty="0"/>
              <a:t>复习1</a:t>
            </a:r>
            <a:endParaRPr lang="zh-CN" altLang="en-US" sz="3600" dirty="0"/>
          </a:p>
        </p:txBody>
      </p:sp>
      <p:sp>
        <p:nvSpPr>
          <p:cNvPr id="87043" name="文本占位符 87042"/>
          <p:cNvSpPr>
            <a:spLocks noGrp="1"/>
          </p:cNvSpPr>
          <p:nvPr>
            <p:ph type="body" idx="1"/>
          </p:nvPr>
        </p:nvSpPr>
        <p:spPr>
          <a:xfrm>
            <a:off x="1219200" y="1600200"/>
            <a:ext cx="6707188" cy="4525963"/>
          </a:xfrm>
        </p:spPr>
        <p:txBody>
          <a:bodyPr/>
          <a:p>
            <a:endParaRPr lang="zh-CN" altLang="en-US" sz="1600" dirty="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nodePh="1">
                                  <p:stCondLst>
                                    <p:cond delay="0"/>
                                  </p:stCondLst>
                                  <p:childTnLst>
                                    <p:set>
                                      <p:cBhvr>
                                        <p:cTn id="6" dur="1" fill="hold">
                                          <p:stCondLst>
                                            <p:cond delay="0"/>
                                          </p:stCondLst>
                                        </p:cTn>
                                        <p:tgtEl>
                                          <p:spTgt spid="87043">
                                            <p:txEl>
                                              <p:charRg st="0" end="1"/>
                                            </p:txEl>
                                          </p:spTgt>
                                        </p:tgtEl>
                                        <p:attrNameLst>
                                          <p:attrName>style.visibility</p:attrName>
                                        </p:attrNameLst>
                                      </p:cBhvr>
                                      <p:to>
                                        <p:strVal val="visible"/>
                                      </p:to>
                                    </p:set>
                                    <p:anim calcmode="lin" valueType="num">
                                      <p:cBhvr additive="base">
                                        <p:cTn id="7" dur="500" fill="hold"/>
                                        <p:tgtEl>
                                          <p:spTgt spid="87043">
                                            <p:txEl>
                                              <p:charRg st="0"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7043">
                                            <p:txEl>
                                              <p:charRg st="0"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标题 18433"/>
          <p:cNvSpPr>
            <a:spLocks noGrp="1"/>
          </p:cNvSpPr>
          <p:nvPr>
            <p:ph type="title"/>
          </p:nvPr>
        </p:nvSpPr>
        <p:spPr/>
        <p:txBody>
          <a:bodyPr anchor="ctr"/>
          <a:p>
            <a:pPr>
              <a:buNone/>
            </a:pPr>
            <a:r>
              <a:rPr lang="zh-CN" altLang="en-US" dirty="0"/>
              <a:t>12.1.3 文件管理系统</a:t>
            </a:r>
            <a:endParaRPr lang="zh-CN" altLang="en-US" dirty="0"/>
          </a:p>
        </p:txBody>
      </p:sp>
      <p:sp>
        <p:nvSpPr>
          <p:cNvPr id="18435" name="文本占位符 18434"/>
          <p:cNvSpPr>
            <a:spLocks noGrp="1"/>
          </p:cNvSpPr>
          <p:nvPr>
            <p:ph type="body" idx="1"/>
          </p:nvPr>
        </p:nvSpPr>
        <p:spPr/>
        <p:txBody>
          <a:bodyPr/>
          <a:p>
            <a:r>
              <a:rPr lang="zh-CN" altLang="en-US" dirty="0"/>
              <a:t>文件管理系统是一组系统软件，为使用文件的用户和应用程序提供服务</a:t>
            </a:r>
            <a:endParaRPr lang="zh-CN" altLang="en-US" dirty="0"/>
          </a:p>
          <a:p>
            <a:r>
              <a:rPr lang="zh-CN" altLang="en-US" dirty="0"/>
              <a:t>文件管理系统的目标</a:t>
            </a:r>
            <a:endParaRPr lang="zh-CN" altLang="en-US" dirty="0"/>
          </a:p>
          <a:p>
            <a:pPr lvl="1"/>
            <a:r>
              <a:rPr lang="zh-CN" altLang="en-US" dirty="0"/>
              <a:t>P369</a:t>
            </a:r>
            <a:endParaRPr lang="zh-CN" altLang="en-US" dirty="0"/>
          </a:p>
          <a:p>
            <a:r>
              <a:rPr lang="zh-CN" altLang="en-US" dirty="0"/>
              <a:t>满足用户需求</a:t>
            </a:r>
            <a:endParaRPr lang="zh-CN" altLang="en-US" dirty="0"/>
          </a:p>
          <a:p>
            <a:pPr lvl="1"/>
            <a:r>
              <a:rPr lang="zh-CN" altLang="en-US" dirty="0"/>
              <a:t>P369</a:t>
            </a:r>
            <a:endParaRPr lang="zh-CN" altLang="en-US" dirty="0"/>
          </a:p>
        </p:txBody>
      </p:sp>
      <p:sp>
        <p:nvSpPr>
          <p:cNvPr id="20483" name="文本框 7185"/>
          <p:cNvSpPr txBox="1"/>
          <p:nvPr/>
        </p:nvSpPr>
        <p:spPr>
          <a:xfrm>
            <a:off x="33338" y="6354763"/>
            <a:ext cx="1119187" cy="464185"/>
          </a:xfrm>
          <a:prstGeom prst="rect">
            <a:avLst/>
          </a:prstGeom>
          <a:noFill/>
          <a:ln w="76200" cap="flat" cmpd="sng">
            <a:solidFill>
              <a:srgbClr val="000000"/>
            </a:solidFill>
            <a:prstDash val="solid"/>
            <a:miter/>
            <a:headEnd type="none" w="med" len="med"/>
            <a:tailEnd type="none" w="med" len="med"/>
          </a:ln>
        </p:spPr>
        <p:txBody>
          <a:bodyPr wrap="square" lIns="0" tIns="0" rIns="0" bIns="0" anchor="t">
            <a:spAutoFit/>
          </a:bodyPr>
          <a:p>
            <a:pPr lvl="0" indent="0" algn="ctr"/>
            <a:r>
              <a:rPr lang="zh-CN" altLang="zh-CN" sz="2800" b="1" dirty="0">
                <a:solidFill>
                  <a:srgbClr val="FF0066"/>
                </a:solidFill>
                <a:latin typeface="Arial Black" panose="020B0A04020102020204" charset="0"/>
                <a:ea typeface="黑体" panose="02010609060101010101" pitchFamily="1" charset="-122"/>
              </a:rPr>
              <a:t> </a:t>
            </a:r>
            <a:r>
              <a:rPr lang="en-US" altLang="zh-CN" sz="2800" b="1" dirty="0">
                <a:solidFill>
                  <a:srgbClr val="FF0066"/>
                </a:solidFill>
                <a:latin typeface="Arial Black" panose="020B0A04020102020204" charset="0"/>
                <a:ea typeface="黑体" panose="02010609060101010101" pitchFamily="1" charset="-122"/>
              </a:rPr>
              <a:t>P369</a:t>
            </a:r>
            <a:endParaRPr lang="en-US" altLang="zh-CN" sz="2800" b="1" dirty="0">
              <a:solidFill>
                <a:srgbClr val="FF0066"/>
              </a:solidFill>
              <a:latin typeface="Arial Black" panose="020B0A04020102020204" charset="0"/>
              <a:ea typeface="黑体" panose="02010609060101010101" pitchFamily="1"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标题 19457"/>
          <p:cNvSpPr>
            <a:spLocks noGrp="1"/>
          </p:cNvSpPr>
          <p:nvPr>
            <p:ph type="title"/>
          </p:nvPr>
        </p:nvSpPr>
        <p:spPr/>
        <p:txBody>
          <a:bodyPr anchor="ctr"/>
          <a:p>
            <a:r>
              <a:rPr lang="zh-CN" altLang="en-US" dirty="0"/>
              <a:t>文件系统软件构架</a:t>
            </a:r>
            <a:endParaRPr lang="zh-CN" altLang="en-US" dirty="0"/>
          </a:p>
        </p:txBody>
      </p:sp>
      <p:pic>
        <p:nvPicPr>
          <p:cNvPr id="19459" name="内容占位符 19458" descr="12.1"/>
          <p:cNvPicPr>
            <a:picLocks noChangeAspect="1"/>
          </p:cNvPicPr>
          <p:nvPr>
            <p:ph idx="1"/>
          </p:nvPr>
        </p:nvPicPr>
        <p:blipFill>
          <a:blip r:embed="rId1"/>
          <a:stretch>
            <a:fillRect/>
          </a:stretch>
        </p:blipFill>
        <p:spPr>
          <a:xfrm>
            <a:off x="1476375" y="1268413"/>
            <a:ext cx="7381875" cy="5589587"/>
          </a:xfrm>
        </p:spPr>
      </p:pic>
      <p:sp>
        <p:nvSpPr>
          <p:cNvPr id="2" name="文本框 1"/>
          <p:cNvSpPr txBox="1"/>
          <p:nvPr/>
        </p:nvSpPr>
        <p:spPr>
          <a:xfrm>
            <a:off x="1669415" y="5942965"/>
            <a:ext cx="2631440" cy="457200"/>
          </a:xfrm>
          <a:prstGeom prst="rect">
            <a:avLst/>
          </a:prstGeom>
          <a:noFill/>
        </p:spPr>
        <p:txBody>
          <a:bodyPr wrap="none" rtlCol="0">
            <a:spAutoFit/>
          </a:bodyPr>
          <a:p>
            <a:r>
              <a:rPr lang="zh-CN" altLang="en-US" sz="2400" b="1">
                <a:solidFill>
                  <a:srgbClr val="FF00FF"/>
                </a:solidFill>
                <a:latin typeface="黑体" panose="02010609060101010101" pitchFamily="1" charset="-122"/>
                <a:ea typeface="黑体" panose="02010609060101010101" pitchFamily="1" charset="-122"/>
              </a:rPr>
              <a:t>盘面、磁道、扇区</a:t>
            </a:r>
            <a:endParaRPr lang="zh-CN" altLang="en-US" sz="2400" b="1">
              <a:solidFill>
                <a:srgbClr val="FF00FF"/>
              </a:solidFill>
              <a:latin typeface="黑体" panose="02010609060101010101" pitchFamily="1" charset="-122"/>
              <a:ea typeface="黑体" panose="02010609060101010101" pitchFamily="1" charset="-122"/>
            </a:endParaRPr>
          </a:p>
        </p:txBody>
      </p:sp>
      <p:sp>
        <p:nvSpPr>
          <p:cNvPr id="3" name="文本框 2"/>
          <p:cNvSpPr txBox="1"/>
          <p:nvPr/>
        </p:nvSpPr>
        <p:spPr>
          <a:xfrm>
            <a:off x="6162040" y="4904740"/>
            <a:ext cx="1101090" cy="457200"/>
          </a:xfrm>
          <a:prstGeom prst="rect">
            <a:avLst/>
          </a:prstGeom>
          <a:noFill/>
        </p:spPr>
        <p:txBody>
          <a:bodyPr wrap="none" rtlCol="0">
            <a:spAutoFit/>
          </a:bodyPr>
          <a:p>
            <a:r>
              <a:rPr lang="zh-CN" altLang="en-US" sz="2400" b="1">
                <a:solidFill>
                  <a:srgbClr val="FF00FF"/>
                </a:solidFill>
                <a:latin typeface="黑体" panose="02010609060101010101" pitchFamily="1" charset="-122"/>
                <a:ea typeface="黑体" panose="02010609060101010101" pitchFamily="1" charset="-122"/>
              </a:rPr>
              <a:t>数据块</a:t>
            </a:r>
            <a:endParaRPr lang="zh-CN" altLang="en-US" sz="2400" b="1">
              <a:solidFill>
                <a:srgbClr val="FF00FF"/>
              </a:solidFill>
              <a:latin typeface="黑体" panose="02010609060101010101" pitchFamily="1" charset="-122"/>
              <a:ea typeface="黑体" panose="02010609060101010101" pitchFamily="1" charset="-122"/>
            </a:endParaRPr>
          </a:p>
        </p:txBody>
      </p:sp>
      <p:sp>
        <p:nvSpPr>
          <p:cNvPr id="4" name="文本框 3"/>
          <p:cNvSpPr txBox="1"/>
          <p:nvPr/>
        </p:nvSpPr>
        <p:spPr>
          <a:xfrm>
            <a:off x="6419850" y="4046220"/>
            <a:ext cx="795020" cy="457200"/>
          </a:xfrm>
          <a:prstGeom prst="rect">
            <a:avLst/>
          </a:prstGeom>
          <a:noFill/>
        </p:spPr>
        <p:txBody>
          <a:bodyPr wrap="none" rtlCol="0">
            <a:spAutoFit/>
          </a:bodyPr>
          <a:p>
            <a:r>
              <a:rPr lang="zh-CN" altLang="en-US" sz="2400" b="1">
                <a:solidFill>
                  <a:srgbClr val="FF00FF"/>
                </a:solidFill>
                <a:latin typeface="黑体" panose="02010609060101010101" pitchFamily="1" charset="-122"/>
                <a:ea typeface="黑体" panose="02010609060101010101" pitchFamily="1" charset="-122"/>
              </a:rPr>
              <a:t>记录</a:t>
            </a:r>
            <a:endParaRPr lang="zh-CN" altLang="en-US" sz="2400" b="1">
              <a:solidFill>
                <a:srgbClr val="FF00FF"/>
              </a:solidFill>
              <a:latin typeface="黑体" panose="02010609060101010101" pitchFamily="1" charset="-122"/>
              <a:ea typeface="黑体" panose="02010609060101010101" pitchFamily="1" charset="-122"/>
            </a:endParaRPr>
          </a:p>
        </p:txBody>
      </p:sp>
      <p:sp>
        <p:nvSpPr>
          <p:cNvPr id="5" name="文本框 4"/>
          <p:cNvSpPr txBox="1"/>
          <p:nvPr/>
        </p:nvSpPr>
        <p:spPr>
          <a:xfrm>
            <a:off x="1476375" y="2694305"/>
            <a:ext cx="1407160" cy="457200"/>
          </a:xfrm>
          <a:prstGeom prst="rect">
            <a:avLst/>
          </a:prstGeom>
          <a:noFill/>
        </p:spPr>
        <p:txBody>
          <a:bodyPr wrap="none" rtlCol="0">
            <a:spAutoFit/>
          </a:bodyPr>
          <a:p>
            <a:r>
              <a:rPr lang="zh-CN" altLang="en-US" sz="2400" b="1">
                <a:solidFill>
                  <a:srgbClr val="FF00FF"/>
                </a:solidFill>
                <a:latin typeface="黑体" panose="02010609060101010101" pitchFamily="1" charset="-122"/>
                <a:ea typeface="黑体" panose="02010609060101010101" pitchFamily="1" charset="-122"/>
              </a:rPr>
              <a:t>文件结构</a:t>
            </a:r>
            <a:endParaRPr lang="zh-CN" altLang="en-US" sz="2400" b="1">
              <a:solidFill>
                <a:srgbClr val="FF00FF"/>
              </a:solidFill>
              <a:latin typeface="黑体" panose="02010609060101010101" pitchFamily="1" charset="-122"/>
              <a:ea typeface="黑体" panose="02010609060101010101" pitchFamily="1" charset="-122"/>
            </a:endParaRPr>
          </a:p>
        </p:txBody>
      </p:sp>
      <p:sp>
        <p:nvSpPr>
          <p:cNvPr id="6" name="文本框 5"/>
          <p:cNvSpPr txBox="1"/>
          <p:nvPr/>
        </p:nvSpPr>
        <p:spPr>
          <a:xfrm>
            <a:off x="1595755" y="5161280"/>
            <a:ext cx="2480310" cy="396240"/>
          </a:xfrm>
          <a:prstGeom prst="rect">
            <a:avLst/>
          </a:prstGeom>
          <a:noFill/>
        </p:spPr>
        <p:txBody>
          <a:bodyPr wrap="none" rtlCol="0">
            <a:spAutoFit/>
          </a:bodyPr>
          <a:p>
            <a:r>
              <a:rPr lang="zh-CN" altLang="en-US" sz="2000" b="1">
                <a:solidFill>
                  <a:srgbClr val="FFFF00"/>
                </a:solidFill>
                <a:latin typeface="黑体" panose="02010609060101010101" pitchFamily="1" charset="-122"/>
                <a:ea typeface="黑体" panose="02010609060101010101" pitchFamily="1" charset="-122"/>
              </a:rPr>
              <a:t>数据块对应磁盘位置</a:t>
            </a:r>
            <a:endParaRPr lang="zh-CN" altLang="en-US" sz="2000" b="1">
              <a:solidFill>
                <a:srgbClr val="FFFF00"/>
              </a:solidFill>
              <a:latin typeface="黑体" panose="02010609060101010101" pitchFamily="1" charset="-122"/>
              <a:ea typeface="黑体" panose="02010609060101010101" pitchFamily="1" charset="-122"/>
            </a:endParaRPr>
          </a:p>
        </p:txBody>
      </p:sp>
      <p:sp>
        <p:nvSpPr>
          <p:cNvPr id="7" name="文本框 6"/>
          <p:cNvSpPr txBox="1"/>
          <p:nvPr/>
        </p:nvSpPr>
        <p:spPr>
          <a:xfrm>
            <a:off x="1477010" y="4569460"/>
            <a:ext cx="2865120" cy="396240"/>
          </a:xfrm>
          <a:prstGeom prst="rect">
            <a:avLst/>
          </a:prstGeom>
          <a:noFill/>
        </p:spPr>
        <p:txBody>
          <a:bodyPr wrap="none" rtlCol="0">
            <a:spAutoFit/>
          </a:bodyPr>
          <a:p>
            <a:r>
              <a:rPr lang="zh-CN" altLang="en-US" sz="2000" b="1">
                <a:solidFill>
                  <a:srgbClr val="FFFF00"/>
                </a:solidFill>
                <a:latin typeface="黑体" panose="02010609060101010101" pitchFamily="1" charset="-122"/>
                <a:ea typeface="黑体" panose="02010609060101010101" pitchFamily="1" charset="-122"/>
              </a:rPr>
              <a:t>所有文件</a:t>
            </a:r>
            <a:r>
              <a:rPr lang="en-US" altLang="zh-CN" sz="2000" b="1">
                <a:solidFill>
                  <a:srgbClr val="FFFF00"/>
                </a:solidFill>
                <a:latin typeface="黑体" panose="02010609060101010101" pitchFamily="1" charset="-122"/>
                <a:ea typeface="黑体" panose="02010609060101010101" pitchFamily="1" charset="-122"/>
              </a:rPr>
              <a:t>I/O</a:t>
            </a:r>
            <a:r>
              <a:rPr lang="zh-CN" altLang="en-US" sz="2000" b="1">
                <a:solidFill>
                  <a:srgbClr val="FFFF00"/>
                </a:solidFill>
                <a:latin typeface="黑体" panose="02010609060101010101" pitchFamily="1" charset="-122"/>
                <a:ea typeface="黑体" panose="02010609060101010101" pitchFamily="1" charset="-122"/>
              </a:rPr>
              <a:t>的初始终结</a:t>
            </a:r>
            <a:endParaRPr lang="zh-CN" altLang="en-US" sz="2000" b="1">
              <a:solidFill>
                <a:srgbClr val="FFFF00"/>
              </a:solidFill>
              <a:latin typeface="黑体" panose="02010609060101010101" pitchFamily="1" charset="-122"/>
              <a:ea typeface="黑体" panose="02010609060101010101" pitchFamily="1" charset="-122"/>
            </a:endParaRPr>
          </a:p>
        </p:txBody>
      </p:sp>
      <p:sp>
        <p:nvSpPr>
          <p:cNvPr id="8" name="文本框 7"/>
          <p:cNvSpPr txBox="1"/>
          <p:nvPr/>
        </p:nvSpPr>
        <p:spPr>
          <a:xfrm>
            <a:off x="1552575" y="3865245"/>
            <a:ext cx="1844040" cy="396240"/>
          </a:xfrm>
          <a:prstGeom prst="rect">
            <a:avLst/>
          </a:prstGeom>
          <a:noFill/>
        </p:spPr>
        <p:txBody>
          <a:bodyPr wrap="none" rtlCol="0">
            <a:spAutoFit/>
          </a:bodyPr>
          <a:p>
            <a:r>
              <a:rPr lang="zh-CN" altLang="en-US" sz="2000" b="1">
                <a:solidFill>
                  <a:srgbClr val="FFFF00"/>
                </a:solidFill>
                <a:latin typeface="黑体" panose="02010609060101010101" pitchFamily="1" charset="-122"/>
                <a:ea typeface="黑体" panose="02010609060101010101" pitchFamily="1" charset="-122"/>
              </a:rPr>
              <a:t>通用的记录</a:t>
            </a:r>
            <a:r>
              <a:rPr lang="en-US" altLang="zh-CN" sz="2000" b="1">
                <a:solidFill>
                  <a:srgbClr val="FFFF00"/>
                </a:solidFill>
                <a:latin typeface="黑体" panose="02010609060101010101" pitchFamily="1" charset="-122"/>
                <a:ea typeface="黑体" panose="02010609060101010101" pitchFamily="1" charset="-122"/>
              </a:rPr>
              <a:t>I/O</a:t>
            </a:r>
            <a:endParaRPr lang="en-US" altLang="zh-CN" sz="2000" b="1">
              <a:solidFill>
                <a:srgbClr val="FFFF00"/>
              </a:solidFill>
              <a:latin typeface="黑体" panose="02010609060101010101" pitchFamily="1" charset="-122"/>
              <a:ea typeface="黑体" panose="02010609060101010101" pitchFamily="1" charset="-122"/>
            </a:endParaRPr>
          </a:p>
        </p:txBody>
      </p:sp>
      <p:sp>
        <p:nvSpPr>
          <p:cNvPr id="20483" name="文本框 7185"/>
          <p:cNvSpPr txBox="1"/>
          <p:nvPr/>
        </p:nvSpPr>
        <p:spPr>
          <a:xfrm>
            <a:off x="33338" y="6354763"/>
            <a:ext cx="1119187" cy="464185"/>
          </a:xfrm>
          <a:prstGeom prst="rect">
            <a:avLst/>
          </a:prstGeom>
          <a:noFill/>
          <a:ln w="76200" cap="flat" cmpd="sng">
            <a:solidFill>
              <a:srgbClr val="000000"/>
            </a:solidFill>
            <a:prstDash val="solid"/>
            <a:miter/>
            <a:headEnd type="none" w="med" len="med"/>
            <a:tailEnd type="none" w="med" len="med"/>
          </a:ln>
        </p:spPr>
        <p:txBody>
          <a:bodyPr wrap="square" lIns="0" tIns="0" rIns="0" bIns="0" anchor="t">
            <a:spAutoFit/>
          </a:bodyPr>
          <a:p>
            <a:pPr lvl="0" indent="0" algn="ctr"/>
            <a:r>
              <a:rPr lang="zh-CN" altLang="zh-CN" sz="2800" b="1" dirty="0">
                <a:solidFill>
                  <a:srgbClr val="FF0066"/>
                </a:solidFill>
                <a:latin typeface="Arial Black" panose="020B0A04020102020204" charset="0"/>
                <a:ea typeface="黑体" panose="02010609060101010101" pitchFamily="1" charset="-122"/>
              </a:rPr>
              <a:t> </a:t>
            </a:r>
            <a:r>
              <a:rPr lang="en-US" altLang="zh-CN" sz="2800" b="1" dirty="0">
                <a:solidFill>
                  <a:srgbClr val="FF0066"/>
                </a:solidFill>
                <a:latin typeface="Arial Black" panose="020B0A04020102020204" charset="0"/>
                <a:ea typeface="黑体" panose="02010609060101010101" pitchFamily="1" charset="-122"/>
              </a:rPr>
              <a:t>P370</a:t>
            </a:r>
            <a:endParaRPr lang="en-US" altLang="zh-CN" sz="2800" b="1" dirty="0">
              <a:solidFill>
                <a:srgbClr val="FF0066"/>
              </a:solidFill>
              <a:latin typeface="Arial Black" panose="020B0A04020102020204" charset="0"/>
              <a:ea typeface="黑体" panose="02010609060101010101" pitchFamily="1" charset="-122"/>
            </a:endParaRPr>
          </a:p>
        </p:txBody>
      </p:sp>
    </p:spTree>
  </p:cSld>
  <p:clrMapOvr>
    <a:masterClrMapping/>
  </p:clrMapOvr>
</p:sld>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3EBF8"/>
      </a:accent5>
      <a:accent6>
        <a:srgbClr val="2D2D89"/>
      </a:accent6>
      <a:hlink>
        <a:srgbClr val="009999"/>
      </a:hlink>
      <a:folHlink>
        <a:srgbClr val="99CC00"/>
      </a:folHlink>
    </a:clrScheme>
    <a:fontScheme name="">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3EBF8"/>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完美演示模版--金属质感">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Calibri"/>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7079</Words>
  <Application>WPS 演示</Application>
  <PresentationFormat>在屏幕上显示</PresentationFormat>
  <Paragraphs>581</Paragraphs>
  <Slides>73</Slides>
  <Notes>0</Notes>
  <HiddenSlides>0</HiddenSlides>
  <MMClips>0</MMClips>
  <ScaleCrop>false</ScaleCrop>
  <HeadingPairs>
    <vt:vector size="8" baseType="variant">
      <vt:variant>
        <vt:lpstr>已用的字体</vt:lpstr>
      </vt:variant>
      <vt:variant>
        <vt:i4>11</vt:i4>
      </vt:variant>
      <vt:variant>
        <vt:lpstr>主题</vt:lpstr>
      </vt:variant>
      <vt:variant>
        <vt:i4>2</vt:i4>
      </vt:variant>
      <vt:variant>
        <vt:lpstr>嵌入 OLE 服务器</vt:lpstr>
      </vt:variant>
      <vt:variant>
        <vt:i4>5</vt:i4>
      </vt:variant>
      <vt:variant>
        <vt:lpstr>幻灯片标题</vt:lpstr>
      </vt:variant>
      <vt:variant>
        <vt:i4>73</vt:i4>
      </vt:variant>
    </vt:vector>
  </HeadingPairs>
  <TitlesOfParts>
    <vt:vector size="91" baseType="lpstr">
      <vt:lpstr>Arial</vt:lpstr>
      <vt:lpstr>宋体</vt:lpstr>
      <vt:lpstr>Wingdings</vt:lpstr>
      <vt:lpstr>Calibri</vt:lpstr>
      <vt:lpstr>黑体</vt:lpstr>
      <vt:lpstr>Arial Black</vt:lpstr>
      <vt:lpstr>微软雅黑</vt:lpstr>
      <vt:lpstr>Arial Unicode MS</vt:lpstr>
      <vt:lpstr>华文宋体</vt:lpstr>
      <vt:lpstr>Wingdings</vt:lpstr>
      <vt:lpstr>楷体</vt:lpstr>
      <vt:lpstr>默认设计模板</vt:lpstr>
      <vt:lpstr>完美演示模版--金属质感</vt:lpstr>
      <vt:lpstr>Visio.Drawing.11</vt:lpstr>
      <vt:lpstr>Visio.Drawing.11</vt:lpstr>
      <vt:lpstr>Paint.Picture</vt:lpstr>
      <vt:lpstr>Visio.Drawing.11</vt:lpstr>
      <vt:lpstr>Visio.Drawing.11</vt:lpstr>
      <vt:lpstr>第五部分</vt:lpstr>
      <vt:lpstr>第12章  文件管理</vt:lpstr>
      <vt:lpstr>第12章   文件管理</vt:lpstr>
      <vt:lpstr>12.1 概述      12.1.1 文件和文件系统</vt:lpstr>
      <vt:lpstr>文件属性</vt:lpstr>
      <vt:lpstr>文件操作</vt:lpstr>
      <vt:lpstr>12.1.2 文件结构</vt:lpstr>
      <vt:lpstr>12.1.3 文件管理系统</vt:lpstr>
      <vt:lpstr>文件系统软件构架</vt:lpstr>
      <vt:lpstr>文件管理的要素（功能）</vt:lpstr>
      <vt:lpstr>12.2 文件组织和访问</vt:lpstr>
      <vt:lpstr>五种文件组织</vt:lpstr>
      <vt:lpstr>12.2.1 堆</vt:lpstr>
      <vt:lpstr>12.2.2 顺序文件</vt:lpstr>
      <vt:lpstr>12.2.3 索引顺序文件</vt:lpstr>
      <vt:lpstr>12.2.4 索引文件</vt:lpstr>
      <vt:lpstr>12.4 文件目录</vt:lpstr>
      <vt:lpstr>文件控制块</vt:lpstr>
      <vt:lpstr> 文件控制块</vt:lpstr>
      <vt:lpstr>文件目录</vt:lpstr>
      <vt:lpstr>索引节点</vt:lpstr>
      <vt:lpstr>目录的存储结构</vt:lpstr>
      <vt:lpstr>目录操作</vt:lpstr>
      <vt:lpstr>目录</vt:lpstr>
      <vt:lpstr>1.单层结构目录</vt:lpstr>
      <vt:lpstr>2.双层目录结构</vt:lpstr>
      <vt:lpstr>3.树状结构目录</vt:lpstr>
      <vt:lpstr>4.无环图目录</vt:lpstr>
      <vt:lpstr>5.通用图目录</vt:lpstr>
      <vt:lpstr>12.4.2 目录结构</vt:lpstr>
      <vt:lpstr>树形结构目录的一个例子</vt:lpstr>
      <vt:lpstr>文件系统的安装</vt:lpstr>
      <vt:lpstr>12.5 文件共享</vt:lpstr>
      <vt:lpstr>文件的保护</vt:lpstr>
      <vt:lpstr>12.5.1 访问权限</vt:lpstr>
      <vt:lpstr>访问控制</vt:lpstr>
      <vt:lpstr>文件访问控制表 ACL</vt:lpstr>
      <vt:lpstr>访问控制</vt:lpstr>
      <vt:lpstr>12.6 记录组块</vt:lpstr>
      <vt:lpstr>记录组块的方法</vt:lpstr>
      <vt:lpstr>12.7 辅助存储管理</vt:lpstr>
      <vt:lpstr>文件分配要考虑的问题</vt:lpstr>
      <vt:lpstr>分配方式</vt:lpstr>
      <vt:lpstr>连续文件分配</vt:lpstr>
      <vt:lpstr>连续文件分配（紧缩后）</vt:lpstr>
      <vt:lpstr>连续分配方式的优缺点</vt:lpstr>
      <vt:lpstr>基于扩展的连续分配方式</vt:lpstr>
      <vt:lpstr>链接分配</vt:lpstr>
      <vt:lpstr>链接分配（合并后）</vt:lpstr>
      <vt:lpstr>链接分配的优缺点</vt:lpstr>
      <vt:lpstr>文件分配表 FAT</vt:lpstr>
      <vt:lpstr>增加： FAT</vt:lpstr>
      <vt:lpstr>增加： FAT12</vt:lpstr>
      <vt:lpstr>增加： FAT12</vt:lpstr>
      <vt:lpstr>增加： FAT12</vt:lpstr>
      <vt:lpstr>增加： FAT16</vt:lpstr>
      <vt:lpstr>增加： FAT32</vt:lpstr>
      <vt:lpstr>增加： NTFS</vt:lpstr>
      <vt:lpstr>索引分配</vt:lpstr>
      <vt:lpstr>基于块的索引分配</vt:lpstr>
      <vt:lpstr>基于长度可变区域的索引分配</vt:lpstr>
      <vt:lpstr>索引分配</vt:lpstr>
      <vt:lpstr>多层索引方案</vt:lpstr>
      <vt:lpstr>混合索引方案</vt:lpstr>
      <vt:lpstr>12.7.2 空闲空间管理</vt:lpstr>
      <vt:lpstr>位表（位示图）</vt:lpstr>
      <vt:lpstr>链表（链接空闲区）</vt:lpstr>
      <vt:lpstr>组（成组链接法）</vt:lpstr>
      <vt:lpstr>空闲块列表（空闲文件目录法）</vt:lpstr>
      <vt:lpstr>12.8 文件系统安全</vt:lpstr>
      <vt:lpstr>访问控制结构的示例</vt:lpstr>
      <vt:lpstr>访问控制结构的示例</vt:lpstr>
      <vt:lpstr>复习1</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lyj</dc:creator>
  <cp:lastModifiedBy>liyanjun77</cp:lastModifiedBy>
  <cp:revision>11</cp:revision>
  <dcterms:created xsi:type="dcterms:W3CDTF">2013-01-25T01:44:00Z</dcterms:created>
  <dcterms:modified xsi:type="dcterms:W3CDTF">2018-06-01T01:00:34Z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2052-10.1.0.7245</vt:lpwstr>
  </property>
</Properties>
</file>