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9" r:id="rId3"/>
    <p:sldId id="413" r:id="rId4"/>
    <p:sldId id="279" r:id="rId5"/>
    <p:sldId id="334" r:id="rId6"/>
    <p:sldId id="335" r:id="rId7"/>
    <p:sldId id="336" r:id="rId8"/>
    <p:sldId id="337" r:id="rId9"/>
    <p:sldId id="338" r:id="rId10"/>
    <p:sldId id="475" r:id="rId11"/>
    <p:sldId id="339" r:id="rId12"/>
    <p:sldId id="340" r:id="rId13"/>
    <p:sldId id="375" r:id="rId14"/>
    <p:sldId id="341" r:id="rId15"/>
    <p:sldId id="342" r:id="rId16"/>
    <p:sldId id="343" r:id="rId17"/>
    <p:sldId id="344" r:id="rId18"/>
    <p:sldId id="345" r:id="rId19"/>
    <p:sldId id="346" r:id="rId20"/>
    <p:sldId id="348" r:id="rId22"/>
    <p:sldId id="349" r:id="rId23"/>
    <p:sldId id="501" r:id="rId24"/>
    <p:sldId id="351" r:id="rId25"/>
    <p:sldId id="350" r:id="rId26"/>
    <p:sldId id="352" r:id="rId27"/>
    <p:sldId id="355" r:id="rId28"/>
    <p:sldId id="366" r:id="rId29"/>
    <p:sldId id="476" r:id="rId30"/>
    <p:sldId id="379" r:id="rId31"/>
    <p:sldId id="380" r:id="rId32"/>
    <p:sldId id="381" r:id="rId33"/>
    <p:sldId id="383" r:id="rId34"/>
    <p:sldId id="384" r:id="rId35"/>
    <p:sldId id="385" r:id="rId36"/>
    <p:sldId id="386" r:id="rId37"/>
    <p:sldId id="500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yanjun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FFFF66"/>
    <a:srgbClr val="0000FF"/>
    <a:srgbClr val="66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3" d="100"/>
          <a:sy n="63" d="100"/>
        </p:scale>
        <p:origin x="1380" y="56"/>
      </p:cViewPr>
      <p:guideLst>
        <p:guide orient="horz" pos="2269"/>
        <p:guide pos="2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13316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3317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en-US" altLang="x-none" sz="1200" strike="noStrike" noProof="1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pic>
        <p:nvPicPr>
          <p:cNvPr id="1031" name="图片 1030" descr="tz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16688" y="0"/>
            <a:ext cx="2627312" cy="5889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Wingdings" panose="05000000000000000000" pitchFamily="2" charset="2"/>
        <a:buChar char="l"/>
        <a:defRPr sz="4400" b="1" u="none" kern="1200" baseline="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3200" b="1" u="none" kern="1200" baseline="0">
          <a:solidFill>
            <a:srgbClr val="2D2DFF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SzPct val="100000"/>
              <a:buFont typeface="Wingdings" panose="05000000000000000000" pitchFamily="2" charset="2"/>
              <a:buNone/>
            </a:pPr>
            <a:r>
              <a:rPr lang="zh-CN" altLang="en-US" sz="80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第2章</a:t>
            </a:r>
            <a:br>
              <a:rPr lang="zh-CN" altLang="en-US" sz="80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</a:br>
            <a:br>
              <a:rPr lang="zh-CN" altLang="en-US" sz="6000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6000" kern="1200" baseline="0" dirty="0">
                <a:latin typeface="+mj-lt"/>
                <a:ea typeface="+mj-ea"/>
                <a:cs typeface="+mj-cs"/>
              </a:rPr>
              <a:t>操作系统概述</a:t>
            </a:r>
            <a:endParaRPr lang="zh-CN" altLang="en-US" sz="6000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2.1.3 操作系统的易扩展性</a:t>
            </a:r>
            <a:endParaRPr lang="zh-CN" altLang="en-US" dirty="0"/>
          </a:p>
        </p:txBody>
      </p:sp>
      <p:sp>
        <p:nvSpPr>
          <p:cNvPr id="23554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20000"/>
              </a:lnSpc>
            </a:pPr>
            <a:r>
              <a:rPr lang="zh-CN" altLang="en-US" dirty="0"/>
              <a:t>操作系统目标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方便、有效、</a:t>
            </a:r>
            <a:r>
              <a:rPr lang="zh-CN" altLang="en-US" dirty="0">
                <a:solidFill>
                  <a:srgbClr val="FF0000"/>
                </a:solidFill>
              </a:rPr>
              <a:t>扩展能力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易扩展的原因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硬件升级和新型硬件的出现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新的服务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纠正错误（打补丁）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操作系统模块化设计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清楚地定义</a:t>
            </a:r>
            <a:r>
              <a:rPr lang="zh-CN" altLang="en-US" dirty="0">
                <a:solidFill>
                  <a:srgbClr val="FF0000"/>
                </a:solidFill>
              </a:rPr>
              <a:t>模块化</a:t>
            </a:r>
            <a:r>
              <a:rPr lang="zh-CN" altLang="en-US" dirty="0"/>
              <a:t>接口，并备有说明文档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2.2 操作系统的发展</a:t>
            </a:r>
            <a:endParaRPr lang="zh-CN" altLang="en-US" dirty="0"/>
          </a:p>
        </p:txBody>
      </p:sp>
      <p:sp>
        <p:nvSpPr>
          <p:cNvPr id="29698" name="文本占位符 1741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/>
              <a:t>无操作系统（串行处理阶段）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单道批处理（监控程序）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多道批处理（多道）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分时系统（分时，交互）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843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操作系统的发展</a:t>
            </a:r>
            <a:endParaRPr lang="zh-CN" altLang="en-US" dirty="0"/>
          </a:p>
        </p:txBody>
      </p:sp>
      <p:grpSp>
        <p:nvGrpSpPr>
          <p:cNvPr id="18435" name="组合 18434"/>
          <p:cNvGrpSpPr/>
          <p:nvPr/>
        </p:nvGrpSpPr>
        <p:grpSpPr>
          <a:xfrm>
            <a:off x="468313" y="1700213"/>
            <a:ext cx="7953375" cy="3448050"/>
            <a:chOff x="0" y="0"/>
            <a:chExt cx="5010" cy="2172"/>
          </a:xfrm>
        </p:grpSpPr>
        <p:sp>
          <p:nvSpPr>
            <p:cNvPr id="30723" name="矩形 18435"/>
            <p:cNvSpPr/>
            <p:nvPr/>
          </p:nvSpPr>
          <p:spPr>
            <a:xfrm rot="3419336">
              <a:off x="3392" y="437"/>
              <a:ext cx="520" cy="721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475E00"/>
                </a:gs>
              </a:gsLst>
              <a:lin ang="54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4" name="矩形 18436"/>
            <p:cNvSpPr/>
            <p:nvPr/>
          </p:nvSpPr>
          <p:spPr>
            <a:xfrm rot="3419336">
              <a:off x="100" y="-31"/>
              <a:ext cx="520" cy="721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606770"/>
                </a:gs>
              </a:gsLst>
              <a:lin ang="54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5" name="矩形 18437"/>
            <p:cNvSpPr/>
            <p:nvPr/>
          </p:nvSpPr>
          <p:spPr>
            <a:xfrm rot="3419336">
              <a:off x="1288" y="1538"/>
              <a:ext cx="520" cy="721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181847"/>
                </a:gs>
              </a:gsLst>
              <a:lin ang="54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矩形 18438"/>
            <p:cNvSpPr/>
            <p:nvPr/>
          </p:nvSpPr>
          <p:spPr>
            <a:xfrm rot="3419336">
              <a:off x="2335" y="974"/>
              <a:ext cx="520" cy="721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004747"/>
                </a:gs>
              </a:gsLst>
              <a:lin ang="54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7" name="直接连接符 18439"/>
            <p:cNvSpPr/>
            <p:nvPr/>
          </p:nvSpPr>
          <p:spPr>
            <a:xfrm>
              <a:off x="525" y="635"/>
              <a:ext cx="290" cy="344"/>
            </a:xfrm>
            <a:prstGeom prst="line">
              <a:avLst/>
            </a:prstGeom>
            <a:ln w="57150" cap="rnd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28" name="直接连接符 18440"/>
            <p:cNvSpPr/>
            <p:nvPr/>
          </p:nvSpPr>
          <p:spPr>
            <a:xfrm flipV="1">
              <a:off x="1931" y="1542"/>
              <a:ext cx="408" cy="272"/>
            </a:xfrm>
            <a:prstGeom prst="line">
              <a:avLst/>
            </a:prstGeom>
            <a:ln w="57150" cap="rnd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29" name="直接连接符 18441"/>
            <p:cNvSpPr/>
            <p:nvPr/>
          </p:nvSpPr>
          <p:spPr>
            <a:xfrm flipV="1">
              <a:off x="3019" y="952"/>
              <a:ext cx="318" cy="227"/>
            </a:xfrm>
            <a:prstGeom prst="line">
              <a:avLst/>
            </a:prstGeom>
            <a:ln w="57150" cap="rnd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30" name="矩形 18442"/>
            <p:cNvSpPr/>
            <p:nvPr/>
          </p:nvSpPr>
          <p:spPr>
            <a:xfrm rot="3419336">
              <a:off x="611" y="794"/>
              <a:ext cx="520" cy="721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3B3B3B"/>
                </a:gs>
              </a:gsLst>
              <a:lin ang="54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直接连接符 18443"/>
            <p:cNvSpPr/>
            <p:nvPr/>
          </p:nvSpPr>
          <p:spPr>
            <a:xfrm>
              <a:off x="1114" y="1451"/>
              <a:ext cx="242" cy="268"/>
            </a:xfrm>
            <a:prstGeom prst="line">
              <a:avLst/>
            </a:prstGeom>
            <a:ln w="57150" cap="rnd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32" name="矩形 18444"/>
            <p:cNvSpPr/>
            <p:nvPr/>
          </p:nvSpPr>
          <p:spPr>
            <a:xfrm rot="3419336">
              <a:off x="4376" y="-100"/>
              <a:ext cx="520" cy="721"/>
            </a:xfrm>
            <a:prstGeom prst="rect">
              <a:avLst/>
            </a:prstGeom>
            <a:gradFill rotWithShape="1">
              <a:gsLst>
                <a:gs pos="0">
                  <a:srgbClr val="99FF66"/>
                </a:gs>
                <a:gs pos="100000">
                  <a:srgbClr val="47762F"/>
                </a:gs>
              </a:gsLst>
              <a:lin ang="54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05" dir="487806" algn="ctr" rotWithShape="0">
                <a:srgbClr val="000000">
                  <a:alpha val="50000"/>
                </a:srgbClr>
              </a:outerShdw>
            </a:effectLst>
          </p:spPr>
          <p:txBody>
            <a:bodyPr rot="10800000" vert="eaVert"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3200">
                <a:solidFill>
                  <a:srgbClr val="6600CC"/>
                </a:solidFill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30733" name="直接连接符 18445"/>
            <p:cNvSpPr/>
            <p:nvPr/>
          </p:nvSpPr>
          <p:spPr>
            <a:xfrm flipV="1">
              <a:off x="4017" y="409"/>
              <a:ext cx="318" cy="227"/>
            </a:xfrm>
            <a:prstGeom prst="line">
              <a:avLst/>
            </a:prstGeom>
            <a:ln w="57150" cap="rnd" cmpd="sng">
              <a:solidFill>
                <a:srgbClr val="808080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8447" name="组合 18446"/>
          <p:cNvGrpSpPr/>
          <p:nvPr/>
        </p:nvGrpSpPr>
        <p:grpSpPr>
          <a:xfrm>
            <a:off x="3851275" y="3573463"/>
            <a:ext cx="2012950" cy="1538287"/>
            <a:chOff x="0" y="0"/>
            <a:chExt cx="1268" cy="969"/>
          </a:xfrm>
        </p:grpSpPr>
        <p:sp>
          <p:nvSpPr>
            <p:cNvPr id="30735" name="文本框 18447"/>
            <p:cNvSpPr txBox="1"/>
            <p:nvPr/>
          </p:nvSpPr>
          <p:spPr>
            <a:xfrm>
              <a:off x="0" y="681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FF0000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微机操作系统</a:t>
              </a:r>
              <a:endParaRPr lang="zh-CN" altLang="en-US" sz="2400">
                <a:solidFill>
                  <a:srgbClr val="FF0000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30736" name="文本框 18448"/>
            <p:cNvSpPr txBox="1"/>
            <p:nvPr/>
          </p:nvSpPr>
          <p:spPr>
            <a:xfrm>
              <a:off x="137" y="0"/>
              <a:ext cx="6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80</a:t>
              </a:r>
              <a:r>
                <a:rPr lang="zh-CN" altLang="en-US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年代</a:t>
              </a:r>
              <a:endParaRPr lang="zh-CN" altLang="en-US" sz="2400" b="1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</p:grpSp>
      <p:grpSp>
        <p:nvGrpSpPr>
          <p:cNvPr id="18450" name="组合 18449"/>
          <p:cNvGrpSpPr/>
          <p:nvPr/>
        </p:nvGrpSpPr>
        <p:grpSpPr>
          <a:xfrm>
            <a:off x="1908175" y="4508500"/>
            <a:ext cx="2012950" cy="2124075"/>
            <a:chOff x="0" y="0"/>
            <a:chExt cx="1268" cy="1338"/>
          </a:xfrm>
        </p:grpSpPr>
        <p:sp>
          <p:nvSpPr>
            <p:cNvPr id="30738" name="文本框 18450"/>
            <p:cNvSpPr txBox="1"/>
            <p:nvPr/>
          </p:nvSpPr>
          <p:spPr>
            <a:xfrm>
              <a:off x="226" y="0"/>
              <a:ext cx="8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60</a:t>
              </a:r>
              <a:r>
                <a:rPr lang="zh-CN" altLang="en-US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年代中</a:t>
              </a:r>
              <a:endParaRPr lang="zh-CN" altLang="en-US" sz="2400" b="1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30739" name="文本框 18451"/>
            <p:cNvSpPr txBox="1"/>
            <p:nvPr/>
          </p:nvSpPr>
          <p:spPr>
            <a:xfrm>
              <a:off x="0" y="590"/>
              <a:ext cx="126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FF0000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多道批处理</a:t>
              </a:r>
              <a:endParaRPr lang="zh-CN" altLang="en-US" sz="2400">
                <a:solidFill>
                  <a:srgbClr val="FF0000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>
                  <a:solidFill>
                    <a:srgbClr val="FF0000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分时操作系统</a:t>
              </a:r>
              <a:endParaRPr lang="zh-CN" altLang="en-US" sz="2400">
                <a:solidFill>
                  <a:srgbClr val="6600CC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>
                  <a:solidFill>
                    <a:srgbClr val="6600CC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实时操作系统</a:t>
              </a:r>
              <a:endParaRPr lang="zh-CN" altLang="en-US" sz="2400">
                <a:solidFill>
                  <a:srgbClr val="6600CC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</p:txBody>
        </p:sp>
      </p:grpSp>
      <p:grpSp>
        <p:nvGrpSpPr>
          <p:cNvPr id="18453" name="组合 18452"/>
          <p:cNvGrpSpPr/>
          <p:nvPr/>
        </p:nvGrpSpPr>
        <p:grpSpPr>
          <a:xfrm>
            <a:off x="5724525" y="2781300"/>
            <a:ext cx="2317750" cy="1758950"/>
            <a:chOff x="0" y="0"/>
            <a:chExt cx="1460" cy="1108"/>
          </a:xfrm>
        </p:grpSpPr>
        <p:sp>
          <p:nvSpPr>
            <p:cNvPr id="30741" name="文本框 18453"/>
            <p:cNvSpPr txBox="1"/>
            <p:nvPr/>
          </p:nvSpPr>
          <p:spPr>
            <a:xfrm>
              <a:off x="45" y="0"/>
              <a:ext cx="6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90</a:t>
              </a:r>
              <a:r>
                <a:rPr lang="zh-CN" altLang="en-US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年代</a:t>
              </a:r>
              <a:endParaRPr lang="zh-CN" altLang="en-US" sz="2400" b="1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30742" name="文本框 18454"/>
            <p:cNvSpPr txBox="1"/>
            <p:nvPr/>
          </p:nvSpPr>
          <p:spPr>
            <a:xfrm>
              <a:off x="0" y="590"/>
              <a:ext cx="14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6600CC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网络操作系统</a:t>
              </a:r>
              <a:endParaRPr lang="zh-CN" altLang="en-US" sz="2400">
                <a:solidFill>
                  <a:srgbClr val="6600CC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>
                  <a:solidFill>
                    <a:srgbClr val="6600CC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分布式操作系统</a:t>
              </a:r>
              <a:endParaRPr lang="zh-CN" altLang="en-US" sz="2400">
                <a:solidFill>
                  <a:srgbClr val="6600CC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</p:txBody>
        </p:sp>
      </p:grpSp>
      <p:grpSp>
        <p:nvGrpSpPr>
          <p:cNvPr id="18456" name="组合 18455"/>
          <p:cNvGrpSpPr/>
          <p:nvPr/>
        </p:nvGrpSpPr>
        <p:grpSpPr>
          <a:xfrm>
            <a:off x="7235825" y="1916113"/>
            <a:ext cx="1708150" cy="1685925"/>
            <a:chOff x="0" y="0"/>
            <a:chExt cx="1076" cy="1062"/>
          </a:xfrm>
        </p:grpSpPr>
        <p:sp>
          <p:nvSpPr>
            <p:cNvPr id="30744" name="文本框 18456"/>
            <p:cNvSpPr txBox="1"/>
            <p:nvPr/>
          </p:nvSpPr>
          <p:spPr>
            <a:xfrm>
              <a:off x="90" y="0"/>
              <a:ext cx="6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2000-</a:t>
              </a:r>
              <a:endParaRPr lang="en-US" altLang="zh-CN" sz="2400" b="1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30745" name="文本框 18457"/>
            <p:cNvSpPr txBox="1"/>
            <p:nvPr/>
          </p:nvSpPr>
          <p:spPr>
            <a:xfrm>
              <a:off x="0" y="544"/>
              <a:ext cx="107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6600CC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集群式系统</a:t>
              </a:r>
              <a:endParaRPr lang="zh-CN" altLang="en-US" sz="2400">
                <a:solidFill>
                  <a:srgbClr val="6600CC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>
                  <a:solidFill>
                    <a:srgbClr val="6600CC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嵌入式系统</a:t>
              </a:r>
              <a:endParaRPr lang="zh-CN" altLang="en-US" sz="2400">
                <a:solidFill>
                  <a:srgbClr val="6600CC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</p:txBody>
        </p:sp>
      </p:grpSp>
      <p:grpSp>
        <p:nvGrpSpPr>
          <p:cNvPr id="18459" name="组合 18458"/>
          <p:cNvGrpSpPr/>
          <p:nvPr/>
        </p:nvGrpSpPr>
        <p:grpSpPr>
          <a:xfrm>
            <a:off x="2555875" y="1844675"/>
            <a:ext cx="3517900" cy="1793875"/>
            <a:chOff x="0" y="0"/>
            <a:chExt cx="2216" cy="1130"/>
          </a:xfrm>
        </p:grpSpPr>
        <p:sp>
          <p:nvSpPr>
            <p:cNvPr id="30747" name="右箭头 18459"/>
            <p:cNvSpPr/>
            <p:nvPr/>
          </p:nvSpPr>
          <p:spPr>
            <a:xfrm rot="-2076746">
              <a:off x="175" y="341"/>
              <a:ext cx="2041" cy="143"/>
            </a:xfrm>
            <a:prstGeom prst="rightArrow">
              <a:avLst>
                <a:gd name="adj1" fmla="val 50000"/>
                <a:gd name="adj2" fmla="val 356686"/>
              </a:avLst>
            </a:prstGeom>
            <a:gradFill rotWithShape="0">
              <a:gsLst>
                <a:gs pos="0">
                  <a:srgbClr val="F4DF91"/>
                </a:gs>
                <a:gs pos="100000">
                  <a:srgbClr val="E7B705"/>
                </a:gs>
              </a:gsLst>
              <a:lin ang="5400000" scaled="1"/>
              <a:tileRect/>
            </a:gradFill>
            <a:ln w="9525"/>
            <a:scene3d>
              <a:camera prst="legacyObliqueBottom">
                <a:rot lat="0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E7B705"/>
              </a:extrusionClr>
            </a:sp3d>
          </p:spPr>
          <p:txBody>
            <a:bodyPr anchor="t">
              <a:flatTx/>
            </a:bodyPr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8" name="右箭头 18460"/>
            <p:cNvSpPr/>
            <p:nvPr/>
          </p:nvSpPr>
          <p:spPr>
            <a:xfrm rot="3070806">
              <a:off x="-519" y="508"/>
              <a:ext cx="1130" cy="91"/>
            </a:xfrm>
            <a:prstGeom prst="rightArrow">
              <a:avLst>
                <a:gd name="adj1" fmla="val 100000"/>
                <a:gd name="adj2" fmla="val 0"/>
              </a:avLst>
            </a:prstGeom>
            <a:gradFill rotWithShape="0">
              <a:gsLst>
                <a:gs pos="0">
                  <a:srgbClr val="F4DF91"/>
                </a:gs>
                <a:gs pos="100000">
                  <a:srgbClr val="E7B705"/>
                </a:gs>
              </a:gsLst>
              <a:lin ang="5400000" scaled="1"/>
              <a:tileRect/>
            </a:gradFill>
            <a:ln w="9525"/>
            <a:scene3d>
              <a:camera prst="legacyObliqueBottom">
                <a:rot lat="0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E7B705"/>
              </a:extrusionClr>
            </a:sp3d>
          </p:spPr>
          <p:txBody>
            <a:bodyPr anchor="t">
              <a:flatTx/>
            </a:bodyPr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62" name="组合 18461"/>
          <p:cNvGrpSpPr/>
          <p:nvPr/>
        </p:nvGrpSpPr>
        <p:grpSpPr>
          <a:xfrm>
            <a:off x="179388" y="1989138"/>
            <a:ext cx="1628775" cy="1322387"/>
            <a:chOff x="0" y="0"/>
            <a:chExt cx="1026" cy="833"/>
          </a:xfrm>
        </p:grpSpPr>
        <p:sp>
          <p:nvSpPr>
            <p:cNvPr id="30750" name="文本框 18462"/>
            <p:cNvSpPr txBox="1"/>
            <p:nvPr/>
          </p:nvSpPr>
          <p:spPr>
            <a:xfrm>
              <a:off x="137" y="0"/>
              <a:ext cx="8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40</a:t>
              </a:r>
              <a:r>
                <a:rPr lang="zh-CN" altLang="en-US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年代中</a:t>
              </a:r>
              <a:endParaRPr lang="zh-CN" altLang="en-US" sz="2400" b="1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30751" name="文本框 18463"/>
            <p:cNvSpPr txBox="1"/>
            <p:nvPr/>
          </p:nvSpPr>
          <p:spPr>
            <a:xfrm>
              <a:off x="0" y="545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6600CC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人工操作</a:t>
              </a:r>
              <a:endParaRPr lang="zh-CN" altLang="en-US" sz="2400">
                <a:solidFill>
                  <a:srgbClr val="6600CC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</p:txBody>
        </p:sp>
      </p:grpSp>
      <p:grpSp>
        <p:nvGrpSpPr>
          <p:cNvPr id="18465" name="组合 18464"/>
          <p:cNvGrpSpPr/>
          <p:nvPr/>
        </p:nvGrpSpPr>
        <p:grpSpPr>
          <a:xfrm>
            <a:off x="468313" y="3357563"/>
            <a:ext cx="2203450" cy="1393825"/>
            <a:chOff x="0" y="0"/>
            <a:chExt cx="1388" cy="878"/>
          </a:xfrm>
        </p:grpSpPr>
        <p:sp>
          <p:nvSpPr>
            <p:cNvPr id="30753" name="文本框 18465"/>
            <p:cNvSpPr txBox="1"/>
            <p:nvPr/>
          </p:nvSpPr>
          <p:spPr>
            <a:xfrm>
              <a:off x="0" y="590"/>
              <a:ext cx="11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6600CC"/>
                  </a:solidFill>
                  <a:latin typeface="隶书" panose="02010509060101010101" pitchFamily="1" charset="-122"/>
                  <a:ea typeface="黑体" panose="02010609060101010101" pitchFamily="1" charset="-122"/>
                </a:rPr>
                <a:t>单道批处理</a:t>
              </a:r>
              <a:endParaRPr lang="zh-CN" altLang="en-US" sz="2400">
                <a:solidFill>
                  <a:srgbClr val="6600CC"/>
                </a:solidFill>
                <a:latin typeface="隶书" panose="020105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30754" name="文本框 18466"/>
            <p:cNvSpPr txBox="1"/>
            <p:nvPr/>
          </p:nvSpPr>
          <p:spPr>
            <a:xfrm>
              <a:off x="499" y="0"/>
              <a:ext cx="8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50</a:t>
              </a:r>
              <a:r>
                <a:rPr lang="zh-CN" altLang="en-US" sz="2400" b="1">
                  <a:solidFill>
                    <a:schemeClr val="bg1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年代中</a:t>
              </a:r>
              <a:endParaRPr lang="zh-CN" altLang="en-US" sz="2400" b="1">
                <a:solidFill>
                  <a:schemeClr val="bg1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</p:grpSp>
      <p:sp>
        <p:nvSpPr>
          <p:cNvPr id="18468" name="文本框 18467"/>
          <p:cNvSpPr txBox="1"/>
          <p:nvPr/>
        </p:nvSpPr>
        <p:spPr>
          <a:xfrm>
            <a:off x="2555875" y="1628775"/>
            <a:ext cx="2592388" cy="1077913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003366"/>
            </a:outerShdw>
          </a:effectLst>
        </p:spPr>
        <p:txBody>
          <a:bodyPr wrap="square" anchor="t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  <a:sym typeface="Wingdings" panose="05000000000000000000" pitchFamily="2" charset="2"/>
              </a:rPr>
              <a:t>【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发展原因】</a:t>
            </a:r>
            <a:r>
              <a:rPr lang="zh-CN" altLang="en-US" sz="2400" b="1">
                <a:solidFill>
                  <a:srgbClr val="6600CC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适应新的软、硬件和用户需求</a:t>
            </a:r>
            <a:endParaRPr lang="zh-CN" altLang="en-US" sz="2400" b="1">
              <a:solidFill>
                <a:srgbClr val="6600CC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30756" name="文本框 18468"/>
          <p:cNvSpPr txBox="1"/>
          <p:nvPr/>
        </p:nvSpPr>
        <p:spPr>
          <a:xfrm>
            <a:off x="0" y="6430963"/>
            <a:ext cx="835025" cy="427037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增加</a:t>
            </a:r>
            <a:endParaRPr lang="zh-CN" altLang="en-US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2.2.1 串行处理</a:t>
            </a:r>
            <a:endParaRPr lang="zh-CN" altLang="en-US" dirty="0"/>
          </a:p>
        </p:txBody>
      </p:sp>
      <p:sp>
        <p:nvSpPr>
          <p:cNvPr id="31746" name="文本占位符 1945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20000"/>
              </a:lnSpc>
            </a:pPr>
            <a:r>
              <a:rPr lang="zh-CN" altLang="en-US" dirty="0"/>
              <a:t>串行处理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无操作系统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程序员直接与硬件打交道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机器语言编程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问题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调度：预约机时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准备时间：装卸卡片或磁带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2.2.2 简单批处理系统</a:t>
            </a:r>
            <a:endParaRPr lang="zh-CN" altLang="en-US" dirty="0"/>
          </a:p>
        </p:txBody>
      </p:sp>
      <p:sp>
        <p:nvSpPr>
          <p:cNvPr id="32770" name="文本占位符 2048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294630"/>
          </a:xfrm>
        </p:spPr>
        <p:txBody>
          <a:bodyPr anchor="t"/>
          <a:lstStyle/>
          <a:p>
            <a:r>
              <a:rPr lang="zh-CN" altLang="en-US" dirty="0"/>
              <a:t>单道批处理</a:t>
            </a:r>
            <a:endParaRPr lang="zh-CN" altLang="en-US" dirty="0"/>
          </a:p>
          <a:p>
            <a:pPr lvl="1"/>
            <a:r>
              <a:rPr lang="zh-CN" altLang="en-US" dirty="0"/>
              <a:t>监控程序（常驻内存）</a:t>
            </a:r>
            <a:endParaRPr lang="zh-CN" altLang="en-US" dirty="0"/>
          </a:p>
          <a:p>
            <a:pPr lvl="1"/>
            <a:r>
              <a:rPr lang="zh-CN" altLang="en-US" dirty="0"/>
              <a:t>成批处理（效率更高）</a:t>
            </a:r>
            <a:endParaRPr lang="zh-CN" altLang="en-US" dirty="0"/>
          </a:p>
          <a:p>
            <a:pPr lvl="1"/>
            <a:r>
              <a:rPr lang="zh-CN" altLang="en-US" dirty="0"/>
              <a:t>操作员</a:t>
            </a:r>
            <a:endParaRPr lang="zh-CN" altLang="en-US" dirty="0"/>
          </a:p>
          <a:p>
            <a:pPr lvl="1"/>
            <a:r>
              <a:rPr lang="zh-CN" altLang="en-US" dirty="0"/>
              <a:t>单道（单道用户程序驻内存）</a:t>
            </a:r>
            <a:endParaRPr lang="zh-CN" altLang="en-US" dirty="0"/>
          </a:p>
          <a:p>
            <a:r>
              <a:rPr lang="zh-CN" altLang="en-US" dirty="0"/>
              <a:t>问题</a:t>
            </a:r>
            <a:endParaRPr lang="zh-CN" altLang="en-US" dirty="0"/>
          </a:p>
          <a:p>
            <a:pPr lvl="1"/>
            <a:r>
              <a:rPr lang="zh-CN" altLang="en-US" dirty="0"/>
              <a:t>内存保护（用户程序不能改变监控程序）</a:t>
            </a:r>
            <a:endParaRPr lang="zh-CN" altLang="en-US" dirty="0"/>
          </a:p>
          <a:p>
            <a:pPr lvl="1"/>
            <a:r>
              <a:rPr lang="zh-CN" altLang="en-US" dirty="0"/>
              <a:t>定时器（防止一个作业独占系统）</a:t>
            </a:r>
            <a:endParaRPr lang="zh-CN" altLang="en-US" dirty="0"/>
          </a:p>
          <a:p>
            <a:pPr lvl="1"/>
            <a:r>
              <a:rPr lang="zh-CN" altLang="en-US" dirty="0"/>
              <a:t>特权指令（I/O指令）</a:t>
            </a:r>
            <a:endParaRPr lang="zh-CN" altLang="en-US" dirty="0"/>
          </a:p>
          <a:p>
            <a:pPr lvl="1"/>
            <a:r>
              <a:rPr lang="zh-CN" altLang="en-US" dirty="0"/>
              <a:t>中断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内容占位符 21505" descr="2.3"/>
          <p:cNvPicPr>
            <a:picLocks noGrp="1" noChangeAspect="1"/>
          </p:cNvPicPr>
          <p:nvPr>
            <p:ph idx="1"/>
          </p:nvPr>
        </p:nvPicPr>
        <p:blipFill>
          <a:blip r:embed="rId1">
            <a:lum bright="30000"/>
          </a:blip>
          <a:stretch>
            <a:fillRect/>
          </a:stretch>
        </p:blipFill>
        <p:spPr>
          <a:xfrm>
            <a:off x="2752725" y="1588"/>
            <a:ext cx="6391275" cy="6624637"/>
          </a:xfrm>
        </p:spPr>
      </p:pic>
      <p:sp>
        <p:nvSpPr>
          <p:cNvPr id="33794" name="标题 2150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监控程序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操作模式</a:t>
            </a:r>
            <a:endParaRPr lang="zh-CN" altLang="en-US" dirty="0"/>
          </a:p>
        </p:txBody>
      </p:sp>
      <p:sp>
        <p:nvSpPr>
          <p:cNvPr id="34818" name="文本占位符 2253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用户态 </a:t>
            </a:r>
            <a:r>
              <a:rPr lang="en-US" altLang="zh-CN" dirty="0"/>
              <a:t>(</a:t>
            </a:r>
            <a:r>
              <a:rPr lang="zh-CN" altLang="zh-CN" dirty="0"/>
              <a:t>用户模式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不允许使用特权指令</a:t>
            </a:r>
            <a:endParaRPr lang="zh-CN" altLang="en-US" dirty="0"/>
          </a:p>
          <a:p>
            <a:pPr lvl="1"/>
            <a:r>
              <a:rPr lang="zh-CN" altLang="en-US" dirty="0"/>
              <a:t>不允许访问系统内存区域</a:t>
            </a:r>
            <a:endParaRPr lang="zh-CN" altLang="en-US" dirty="0"/>
          </a:p>
          <a:p>
            <a:pPr lvl="1"/>
            <a:r>
              <a:rPr lang="zh-CN" altLang="en-US" dirty="0"/>
              <a:t>用户程序在用户态下执行</a:t>
            </a:r>
            <a:endParaRPr lang="zh-CN" altLang="en-US" dirty="0"/>
          </a:p>
          <a:p>
            <a:r>
              <a:rPr lang="zh-CN" altLang="en-US" dirty="0"/>
              <a:t>系统态（内核模式）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内容占位符 23555" descr="2.4"/>
          <p:cNvPicPr>
            <a:picLocks noGrp="1" noChangeAspect="1"/>
          </p:cNvPicPr>
          <p:nvPr>
            <p:ph sz="half" idx="2"/>
          </p:nvPr>
        </p:nvPicPr>
        <p:blipFill>
          <a:blip r:embed="rId1">
            <a:lum bright="36000"/>
          </a:blip>
          <a:srcRect b="21512"/>
          <a:stretch>
            <a:fillRect/>
          </a:stretch>
        </p:blipFill>
        <p:spPr>
          <a:xfrm>
            <a:off x="457200" y="1341120"/>
            <a:ext cx="7428230" cy="3493770"/>
          </a:xfrm>
        </p:spPr>
      </p:pic>
      <p:sp>
        <p:nvSpPr>
          <p:cNvPr id="35841" name="标题 23553"/>
          <p:cNvSpPr>
            <a:spLocks noGrp="1"/>
          </p:cNvSpPr>
          <p:nvPr>
            <p:ph type="title"/>
          </p:nvPr>
        </p:nvSpPr>
        <p:spPr>
          <a:xfrm>
            <a:off x="457200" y="-13652"/>
            <a:ext cx="8229600" cy="1143000"/>
          </a:xfrm>
        </p:spPr>
        <p:txBody>
          <a:bodyPr anchor="ctr"/>
          <a:lstStyle/>
          <a:p>
            <a:pPr>
              <a:buNone/>
            </a:pPr>
            <a:r>
              <a:rPr lang="zh-CN" altLang="en-US" dirty="0"/>
              <a:t>2.2.3 多道批处理系统</a:t>
            </a:r>
            <a:endParaRPr lang="zh-CN" altLang="en-US" dirty="0"/>
          </a:p>
        </p:txBody>
      </p:sp>
      <p:sp>
        <p:nvSpPr>
          <p:cNvPr id="35842" name="文本占位符 23554"/>
          <p:cNvSpPr>
            <a:spLocks noGrp="1"/>
          </p:cNvSpPr>
          <p:nvPr>
            <p:ph type="body" sz="half" idx="1"/>
          </p:nvPr>
        </p:nvSpPr>
        <p:spPr>
          <a:xfrm>
            <a:off x="457200" y="937895"/>
            <a:ext cx="8229600" cy="749300"/>
          </a:xfrm>
        </p:spPr>
        <p:txBody>
          <a:bodyPr anchor="t"/>
          <a:lstStyle/>
          <a:p>
            <a:r>
              <a:rPr lang="zh-CN" altLang="en-US" sz="2800" dirty="0"/>
              <a:t>单道系统由于外设慢，CPU等待，系统利用率低</a:t>
            </a:r>
            <a:endParaRPr lang="zh-CN" altLang="en-US" sz="2800" dirty="0"/>
          </a:p>
        </p:txBody>
      </p:sp>
      <p:pic>
        <p:nvPicPr>
          <p:cNvPr id="37890" name="内容占位符 25602" descr="2.5-ab"/>
          <p:cNvPicPr>
            <a:picLocks noGrp="1" noChangeAspect="1"/>
          </p:cNvPicPr>
          <p:nvPr/>
        </p:nvPicPr>
        <p:blipFill>
          <a:blip r:embed="rId2">
            <a:lum bright="12000"/>
          </a:blip>
          <a:srcRect r="9331" b="70809"/>
          <a:stretch>
            <a:fillRect/>
          </a:stretch>
        </p:blipFill>
        <p:spPr>
          <a:xfrm>
            <a:off x="457200" y="5118735"/>
            <a:ext cx="8243570" cy="1445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多道批处理</a:t>
            </a:r>
            <a:endParaRPr lang="zh-CN" altLang="en-US" dirty="0"/>
          </a:p>
        </p:txBody>
      </p:sp>
      <p:sp>
        <p:nvSpPr>
          <p:cNvPr id="36866" name="文本占位符 24578"/>
          <p:cNvSpPr>
            <a:spLocks noGrp="1"/>
          </p:cNvSpPr>
          <p:nvPr>
            <p:ph idx="1"/>
          </p:nvPr>
        </p:nvSpPr>
        <p:spPr>
          <a:xfrm>
            <a:off x="457200" y="1600200"/>
            <a:ext cx="8688388" cy="4525963"/>
          </a:xfrm>
        </p:spPr>
        <p:txBody>
          <a:bodyPr anchor="t"/>
          <a:lstStyle/>
          <a:p>
            <a:r>
              <a:rPr lang="zh-CN" altLang="en-US" dirty="0"/>
              <a:t>多道用户程序驻内存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宏观上多道，微观上单道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处理器在多道用户程序和监控程序之间切换</a:t>
            </a:r>
            <a:endParaRPr lang="zh-CN" altLang="en-US" dirty="0"/>
          </a:p>
          <a:p>
            <a:r>
              <a:rPr lang="zh-CN" altLang="en-US" dirty="0"/>
              <a:t>多道的优点</a:t>
            </a:r>
            <a:endParaRPr lang="zh-CN" altLang="en-US" dirty="0"/>
          </a:p>
          <a:p>
            <a:pPr lvl="1"/>
            <a:r>
              <a:rPr lang="zh-CN" altLang="en-US" dirty="0"/>
              <a:t>提高CPU利用率、资源利用率、增加系统吞吐量</a:t>
            </a:r>
            <a:endParaRPr lang="zh-CN" altLang="en-US" dirty="0"/>
          </a:p>
          <a:p>
            <a:r>
              <a:rPr lang="zh-CN" altLang="en-US" dirty="0"/>
              <a:t>增加功能</a:t>
            </a:r>
            <a:endParaRPr lang="zh-CN" altLang="en-US" dirty="0"/>
          </a:p>
          <a:p>
            <a:pPr lvl="1"/>
            <a:r>
              <a:rPr lang="zh-CN" altLang="en-US" dirty="0"/>
              <a:t>内存管理、处理器调度算法</a:t>
            </a:r>
            <a:endParaRPr lang="zh-CN" altLang="en-US" dirty="0"/>
          </a:p>
          <a:p>
            <a:r>
              <a:rPr lang="zh-CN" altLang="en-US" dirty="0"/>
              <a:t>多道的基础是中断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2道程序并发</a:t>
            </a:r>
            <a:endParaRPr lang="zh-CN" altLang="en-US" dirty="0"/>
          </a:p>
        </p:txBody>
      </p:sp>
      <p:pic>
        <p:nvPicPr>
          <p:cNvPr id="37890" name="内容占位符 25602" descr="2.5-ab"/>
          <p:cNvPicPr>
            <a:picLocks noGrp="1" noChangeAspect="1"/>
          </p:cNvPicPr>
          <p:nvPr>
            <p:ph idx="1"/>
          </p:nvPr>
        </p:nvPicPr>
        <p:blipFill>
          <a:blip r:embed="rId1">
            <a:lum contrast="24000"/>
          </a:blip>
          <a:stretch>
            <a:fillRect/>
          </a:stretch>
        </p:blipFill>
        <p:spPr>
          <a:xfrm>
            <a:off x="0" y="1903413"/>
            <a:ext cx="9091613" cy="495458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4097"/>
          <p:cNvSpPr>
            <a:spLocks noGrp="1"/>
          </p:cNvSpPr>
          <p:nvPr>
            <p:ph type="ctrTitle"/>
          </p:nvPr>
        </p:nvSpPr>
        <p:spPr>
          <a:xfrm>
            <a:off x="563563" y="323850"/>
            <a:ext cx="7772400" cy="1989138"/>
          </a:xfrm>
        </p:spPr>
        <p:txBody>
          <a:bodyPr anchor="ctr"/>
          <a:lstStyle/>
          <a:p>
            <a:pPr defTabSz="914400">
              <a:lnSpc>
                <a:spcPct val="4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60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60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60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章</a:t>
            </a:r>
            <a:br>
              <a:rPr lang="zh-CN" altLang="en-US" sz="8000" kern="1200" baseline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</a:br>
            <a:br>
              <a:rPr lang="zh-CN" altLang="en-US" sz="6000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6000" kern="1200" baseline="0" dirty="0">
                <a:latin typeface="+mj-lt"/>
                <a:ea typeface="+mj-ea"/>
                <a:cs typeface="+mj-cs"/>
              </a:rPr>
              <a:t>操作</a:t>
            </a:r>
            <a:r>
              <a:rPr lang="zh-CN" altLang="en-US" sz="5400" kern="1200" baseline="0" dirty="0">
                <a:latin typeface="+mj-lt"/>
                <a:ea typeface="+mj-ea"/>
                <a:cs typeface="+mj-cs"/>
              </a:rPr>
              <a:t>系统概述</a:t>
            </a:r>
            <a:endParaRPr lang="zh-CN" altLang="en-US" sz="5400" kern="1200" baseline="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5188" y="1789113"/>
            <a:ext cx="7848600" cy="4464050"/>
            <a:chOff x="0" y="0"/>
            <a:chExt cx="4944" cy="2812"/>
          </a:xfrm>
        </p:grpSpPr>
        <p:sp>
          <p:nvSpPr>
            <p:cNvPr id="15363" name="圆角矩形 2"/>
            <p:cNvSpPr/>
            <p:nvPr/>
          </p:nvSpPr>
          <p:spPr>
            <a:xfrm>
              <a:off x="0" y="136"/>
              <a:ext cx="4944" cy="267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rgbClr val="24246B"/>
                </a:gs>
              </a:gsLst>
              <a:lin ang="5400000" scaled="1"/>
              <a:tileRect/>
            </a:grad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50000"/>
                </a:srgbClr>
              </a:outerShdw>
            </a:effectLst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5364" name="图片 3" descr="Picture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" y="152"/>
              <a:ext cx="496" cy="4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5" name="圆角矩形 4"/>
            <p:cNvSpPr/>
            <p:nvPr/>
          </p:nvSpPr>
          <p:spPr>
            <a:xfrm>
              <a:off x="318" y="0"/>
              <a:ext cx="4263" cy="408"/>
            </a:xfrm>
            <a:prstGeom prst="roundRect">
              <a:avLst>
                <a:gd name="adj" fmla="val 16667"/>
              </a:avLst>
            </a:prstGeom>
            <a:solidFill>
              <a:srgbClr val="FEFFFF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任意多边形 5"/>
            <p:cNvSpPr/>
            <p:nvPr/>
          </p:nvSpPr>
          <p:spPr>
            <a:xfrm flipV="1">
              <a:off x="45" y="181"/>
              <a:ext cx="4788" cy="234"/>
            </a:xfrm>
            <a:custGeom>
              <a:avLst/>
              <a:gdLst/>
              <a:ahLst/>
              <a:cxnLst>
                <a:cxn ang="0">
                  <a:pos x="19693" y="10800"/>
                </a:cxn>
                <a:cxn ang="90">
                  <a:pos x="10800" y="21600"/>
                </a:cxn>
                <a:cxn ang="180">
                  <a:pos x="1906" y="10800"/>
                </a:cxn>
                <a:cxn ang="270">
                  <a:pos x="10800" y="0"/>
                </a:cxn>
              </a:cxnLst>
              <a:rect l="0" t="0" r="0" b="0"/>
              <a:pathLst>
                <a:path w="21600" h="21600">
                  <a:moveTo>
                    <a:pt x="0" y="0"/>
                  </a:moveTo>
                  <a:lnTo>
                    <a:pt x="3813" y="21600"/>
                  </a:lnTo>
                  <a:lnTo>
                    <a:pt x="17787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39998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8" name="文本框 5127"/>
          <p:cNvSpPr txBox="1"/>
          <p:nvPr/>
        </p:nvSpPr>
        <p:spPr>
          <a:xfrm>
            <a:off x="1803400" y="2700338"/>
            <a:ext cx="6403975" cy="4637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x-none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提炼并总结操作系统的主要功能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1803400" y="4481513"/>
            <a:ext cx="6808788" cy="497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</a:pPr>
            <a:endParaRPr lang="zh-CN" altLang="en-US" sz="2400" b="1" dirty="0">
              <a:solidFill>
                <a:srgbClr val="FFFF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文本框 5129"/>
          <p:cNvSpPr txBox="1"/>
          <p:nvPr/>
        </p:nvSpPr>
        <p:spPr>
          <a:xfrm>
            <a:off x="1803400" y="3602038"/>
            <a:ext cx="6403975" cy="493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x-none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了解操作系统的发展过程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5131" name="标题 5130"/>
          <p:cNvSpPr>
            <a:spLocks noGrp="1"/>
          </p:cNvSpPr>
          <p:nvPr/>
        </p:nvSpPr>
        <p:spPr>
          <a:xfrm>
            <a:off x="2605088" y="1666875"/>
            <a:ext cx="4660900" cy="8937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本章学习目标</a:t>
            </a:r>
            <a:endParaRPr lang="zh-CN" altLang="en-US" sz="3200" b="1">
              <a:solidFill>
                <a:srgbClr val="6600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3道程序并发</a:t>
            </a:r>
            <a:endParaRPr lang="zh-CN" altLang="en-US" dirty="0"/>
          </a:p>
        </p:txBody>
      </p:sp>
      <p:pic>
        <p:nvPicPr>
          <p:cNvPr id="38914" name="内容占位符 26626" descr="2.5-c"/>
          <p:cNvPicPr>
            <a:picLocks noGrp="1" noChangeAspect="1"/>
          </p:cNvPicPr>
          <p:nvPr>
            <p:ph idx="1"/>
          </p:nvPr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0" y="1412875"/>
            <a:ext cx="9137015" cy="48196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51460" y="1700530"/>
          <a:ext cx="8305165" cy="329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6413500" imgH="2546350" progId="Paint.Picture">
                  <p:embed/>
                </p:oleObj>
              </mc:Choice>
              <mc:Fallback>
                <p:oleObj name="" r:id="rId2" imgW="6413500" imgH="2546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>
                        <a:lum bright="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251460" y="1700530"/>
                        <a:ext cx="8305165" cy="3297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" name="标题 29697"/>
          <p:cNvSpPr>
            <a:spLocks noGrp="1"/>
          </p:cNvSpPr>
          <p:nvPr>
            <p:ph type="title"/>
          </p:nvPr>
        </p:nvSpPr>
        <p:spPr>
          <a:xfrm>
            <a:off x="384175" y="0"/>
            <a:ext cx="8229600" cy="1143000"/>
          </a:xfrm>
        </p:spPr>
        <p:txBody>
          <a:bodyPr anchor="ctr"/>
          <a:p>
            <a:r>
              <a:rPr lang="zh-CN" altLang="en-US" dirty="0"/>
              <a:t>单道与多道的效率比较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29697"/>
          <p:cNvSpPr>
            <a:spLocks noGrp="1"/>
          </p:cNvSpPr>
          <p:nvPr>
            <p:ph type="title"/>
          </p:nvPr>
        </p:nvSpPr>
        <p:spPr>
          <a:xfrm>
            <a:off x="384175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单道与多道的效率比较</a:t>
            </a:r>
            <a:endParaRPr lang="zh-CN" altLang="en-US" dirty="0"/>
          </a:p>
        </p:txBody>
      </p:sp>
      <p:pic>
        <p:nvPicPr>
          <p:cNvPr id="41986" name="内容占位符 29698" descr="2.5- 表2.2"/>
          <p:cNvPicPr>
            <a:picLocks noGrp="1" noChangeAspect="1"/>
          </p:cNvPicPr>
          <p:nvPr>
            <p:ph idx="1"/>
          </p:nvPr>
        </p:nvPicPr>
        <p:blipFill>
          <a:blip r:embed="rId1">
            <a:lum bright="6000"/>
          </a:blip>
          <a:stretch>
            <a:fillRect/>
          </a:stretch>
        </p:blipFill>
        <p:spPr>
          <a:xfrm>
            <a:off x="467360" y="1412558"/>
            <a:ext cx="8650288" cy="5440362"/>
          </a:xfrm>
        </p:spPr>
      </p:pic>
      <p:sp>
        <p:nvSpPr>
          <p:cNvPr id="41987" name="文本框 1"/>
          <p:cNvSpPr txBox="1"/>
          <p:nvPr/>
        </p:nvSpPr>
        <p:spPr>
          <a:xfrm>
            <a:off x="3787775" y="879475"/>
            <a:ext cx="5080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问题：这些数据是如何计算出来的？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2867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单道与多道</a:t>
            </a:r>
            <a:endParaRPr lang="zh-CN" altLang="en-US" dirty="0"/>
          </a:p>
        </p:txBody>
      </p:sp>
      <p:pic>
        <p:nvPicPr>
          <p:cNvPr id="40962" name="内容占位符 28674" descr="2.6"/>
          <p:cNvPicPr>
            <a:picLocks noGrp="1" noChangeAspect="1"/>
          </p:cNvPicPr>
          <p:nvPr>
            <p:ph idx="1"/>
          </p:nvPr>
        </p:nvPicPr>
        <p:blipFill>
          <a:blip r:embed="rId1">
            <a:lum bright="18000"/>
          </a:blip>
          <a:srcRect l="2448" r="4041"/>
          <a:stretch>
            <a:fillRect/>
          </a:stretch>
        </p:blipFill>
        <p:spPr>
          <a:xfrm>
            <a:off x="251143" y="908050"/>
            <a:ext cx="8494712" cy="594995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072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pPr>
              <a:buNone/>
            </a:pPr>
            <a:r>
              <a:rPr lang="zh-CN" altLang="en-US" dirty="0"/>
              <a:t>2.2.4 分时系统</a:t>
            </a:r>
            <a:endParaRPr lang="zh-CN" altLang="en-US" dirty="0"/>
          </a:p>
        </p:txBody>
      </p:sp>
      <p:sp>
        <p:nvSpPr>
          <p:cNvPr id="43010" name="文本占位符 30722"/>
          <p:cNvSpPr>
            <a:spLocks noGrp="1"/>
          </p:cNvSpPr>
          <p:nvPr>
            <p:ph idx="1"/>
          </p:nvPr>
        </p:nvSpPr>
        <p:spPr>
          <a:xfrm>
            <a:off x="457200" y="1054100"/>
            <a:ext cx="8688388" cy="4525963"/>
          </a:xfrm>
        </p:spPr>
        <p:txBody>
          <a:bodyPr anchor="t"/>
          <a:lstStyle/>
          <a:p>
            <a:r>
              <a:rPr lang="zh-CN" altLang="en-US" dirty="0"/>
              <a:t>多道批处理缺点（无法交互）</a:t>
            </a:r>
            <a:endParaRPr lang="zh-CN" altLang="en-US" dirty="0"/>
          </a:p>
          <a:p>
            <a:r>
              <a:rPr lang="zh-CN" altLang="en-US" dirty="0"/>
              <a:t>分时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66"/>
                </a:solidFill>
              </a:rPr>
              <a:t>交互：</a:t>
            </a:r>
            <a:r>
              <a:rPr lang="zh-CN" altLang="en-US" dirty="0"/>
              <a:t>从终端输入命令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66"/>
                </a:solidFill>
              </a:rPr>
              <a:t>响应时间：</a:t>
            </a:r>
            <a:r>
              <a:rPr lang="zh-CN" altLang="en-US" dirty="0"/>
              <a:t>需要尽可能的保证和减小响应时间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66"/>
                </a:solidFill>
              </a:rPr>
              <a:t>时间片：</a:t>
            </a:r>
            <a:r>
              <a:rPr lang="zh-CN" altLang="en-US" dirty="0"/>
              <a:t>把处理器的处理时间分成时间片，每一个进程占用一个时间片的处理器时间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66"/>
                </a:solidFill>
              </a:rPr>
              <a:t>时间片轮转：</a:t>
            </a:r>
            <a:r>
              <a:rPr lang="zh-CN" altLang="en-US" dirty="0"/>
              <a:t>时间片时间到，中断用户进程的执行，控制器交给OS，让OS调度其他的进程运行</a:t>
            </a:r>
            <a:endParaRPr lang="zh-CN" altLang="en-US" dirty="0"/>
          </a:p>
          <a:p>
            <a:pPr lvl="1"/>
            <a:r>
              <a:rPr lang="zh-CN" altLang="en-US" dirty="0"/>
              <a:t>调度时需要进行</a:t>
            </a:r>
            <a:r>
              <a:rPr lang="zh-CN" altLang="en-US" dirty="0">
                <a:solidFill>
                  <a:srgbClr val="FF0066"/>
                </a:solidFill>
              </a:rPr>
              <a:t>上下文切换</a:t>
            </a:r>
            <a:endParaRPr lang="zh-CN" altLang="en-US" dirty="0">
              <a:solidFill>
                <a:srgbClr val="FF0066"/>
              </a:solidFill>
            </a:endParaRPr>
          </a:p>
          <a:p>
            <a:r>
              <a:rPr lang="zh-CN" altLang="en-US" dirty="0"/>
              <a:t>分时问题</a:t>
            </a:r>
            <a:endParaRPr lang="zh-CN" altLang="en-US" dirty="0"/>
          </a:p>
          <a:p>
            <a:pPr lvl="1"/>
            <a:r>
              <a:rPr lang="zh-CN" altLang="en-US" dirty="0"/>
              <a:t>内存保护，资源竞争，文件保护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2.3 主要成就</a:t>
            </a:r>
            <a:endParaRPr lang="zh-CN" altLang="en-US" dirty="0"/>
          </a:p>
        </p:txBody>
      </p:sp>
      <p:sp>
        <p:nvSpPr>
          <p:cNvPr id="46082" name="文本占位符 3481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60000"/>
              </a:lnSpc>
            </a:pPr>
            <a:r>
              <a:rPr lang="zh-CN" altLang="en-US" dirty="0"/>
              <a:t>操作系统的4个重要理论进展（关键问题）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进程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内存管理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信息保护和安全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调度和资源管理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2.4 现代操作系统的特征</a:t>
            </a:r>
            <a:endParaRPr lang="zh-CN" altLang="en-US" dirty="0"/>
          </a:p>
        </p:txBody>
      </p:sp>
      <p:sp>
        <p:nvSpPr>
          <p:cNvPr id="61442" name="文本占位符 460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70000"/>
              </a:lnSpc>
            </a:pPr>
            <a:r>
              <a:rPr lang="zh-CN" altLang="en-US" dirty="0"/>
              <a:t>微内核体系结构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多线程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多</a:t>
            </a:r>
            <a:r>
              <a:rPr lang="en-US" altLang="zh-CN" dirty="0"/>
              <a:t>CPU</a:t>
            </a:r>
            <a:r>
              <a:rPr lang="zh-CN" altLang="en-US" dirty="0"/>
              <a:t>，对称多处理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分布式操作系统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面向对象设计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本章总结</a:t>
            </a:r>
            <a:endParaRPr lang="zh-CN" altLang="en-US" dirty="0"/>
          </a:p>
        </p:txBody>
      </p:sp>
      <p:sp>
        <p:nvSpPr>
          <p:cNvPr id="61442" name="文本占位符 4608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 anchor="t"/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操作系统的定义</a:t>
            </a:r>
            <a:r>
              <a:rPr lang="zh-CN" altLang="en-US" dirty="0">
                <a:latin typeface="+mn-ea"/>
              </a:rPr>
              <a:t>（接口、资源、扩展）</a:t>
            </a:r>
            <a:endParaRPr lang="zh-CN" altLang="en-US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目标：</a:t>
            </a:r>
            <a:r>
              <a:rPr lang="zh-CN" altLang="en-US" dirty="0">
                <a:latin typeface="+mn-ea"/>
              </a:rPr>
              <a:t>方便、有效、扩展能力</a:t>
            </a:r>
            <a:endParaRPr lang="zh-CN" altLang="en-US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主要功能：</a:t>
            </a:r>
            <a:r>
              <a:rPr lang="zh-CN" altLang="en-US" dirty="0">
                <a:latin typeface="+mn-ea"/>
              </a:rPr>
              <a:t>五大管理</a:t>
            </a:r>
            <a:endParaRPr lang="en-US" altLang="zh-CN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发展：</a:t>
            </a:r>
            <a:r>
              <a:rPr lang="zh-CN" altLang="en-US" dirty="0">
                <a:latin typeface="+mn-ea"/>
              </a:rPr>
              <a:t>无</a:t>
            </a:r>
            <a:r>
              <a:rPr lang="en-US" altLang="zh-CN" dirty="0">
                <a:latin typeface="+mn-ea"/>
              </a:rPr>
              <a:t>→</a:t>
            </a:r>
            <a:r>
              <a:rPr lang="zh-CN" altLang="en-US" dirty="0">
                <a:latin typeface="+mn-ea"/>
              </a:rPr>
              <a:t>批处理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单道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多道</a:t>
            </a:r>
            <a:r>
              <a:rPr lang="en-US" altLang="zh-CN" dirty="0">
                <a:latin typeface="+mn-ea"/>
              </a:rPr>
              <a:t>)→</a:t>
            </a:r>
            <a:r>
              <a:rPr lang="zh-CN" altLang="en-US" dirty="0">
                <a:latin typeface="+mn-ea"/>
              </a:rPr>
              <a:t>分时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实时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4710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选择题1</a:t>
            </a:r>
            <a:endParaRPr lang="zh-CN" altLang="en-US" dirty="0"/>
          </a:p>
        </p:txBody>
      </p:sp>
      <p:sp>
        <p:nvSpPr>
          <p:cNvPr id="62466" name="文本占位符 47106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anchor="t"/>
          <a:lstStyle/>
          <a:p>
            <a:pPr>
              <a:buNone/>
            </a:pPr>
            <a:r>
              <a:rPr lang="en-US" altLang="x-none" dirty="0"/>
              <a:t>1.</a:t>
            </a:r>
            <a:r>
              <a:rPr lang="zh-CN" altLang="en-US" dirty="0"/>
              <a:t>以下有关操作系统的叙述中，哪一个是不正确的？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 </a:t>
            </a:r>
            <a:r>
              <a:rPr lang="en-US" altLang="x-none" dirty="0"/>
              <a:t>A. </a:t>
            </a:r>
            <a:r>
              <a:rPr lang="zh-CN" altLang="en-US" dirty="0"/>
              <a:t>操作系统管理系统中的各种资源</a:t>
            </a:r>
            <a:r>
              <a:rPr lang="en-US" altLang="x-none" dirty="0"/>
              <a:t>  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 B. </a:t>
            </a:r>
            <a:r>
              <a:rPr lang="zh-CN" altLang="en-US" dirty="0"/>
              <a:t>操作系统为用户提供的良好的界面 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 </a:t>
            </a:r>
            <a:r>
              <a:rPr lang="en-US" altLang="x-none" dirty="0"/>
              <a:t>C. </a:t>
            </a:r>
            <a:r>
              <a:rPr lang="zh-CN" altLang="en-US" dirty="0"/>
              <a:t>操作系统就是资源的管理者和仲裁者</a:t>
            </a:r>
            <a:r>
              <a:rPr lang="en-US" altLang="x-none" dirty="0"/>
              <a:t>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 D. </a:t>
            </a:r>
            <a:r>
              <a:rPr lang="zh-CN" altLang="en-US" dirty="0"/>
              <a:t>操作系统是计算机系统中的一个应用软件</a:t>
            </a:r>
            <a:endParaRPr lang="zh-CN" altLang="en-US" dirty="0"/>
          </a:p>
        </p:txBody>
      </p:sp>
      <p:sp>
        <p:nvSpPr>
          <p:cNvPr id="47108" name="文本框 47107"/>
          <p:cNvSpPr txBox="1"/>
          <p:nvPr/>
        </p:nvSpPr>
        <p:spPr>
          <a:xfrm>
            <a:off x="4068763" y="5084763"/>
            <a:ext cx="1911350" cy="823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800" b="1" dirty="0">
                <a:solidFill>
                  <a:srgbClr val="FF0066"/>
                </a:solidFill>
                <a:latin typeface="Arial Black" panose="020B0A04020102020204" charset="0"/>
                <a:ea typeface="宋体" panose="02010600030101010101" pitchFamily="2" charset="-122"/>
              </a:rPr>
              <a:t>D</a:t>
            </a:r>
            <a:endParaRPr lang="zh-CN" altLang="en-US" sz="4800" b="1" dirty="0">
              <a:solidFill>
                <a:srgbClr val="FF0066"/>
              </a:solidFill>
              <a:latin typeface="Arial Black" panose="020B0A04020102020204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516216" y="4725144"/>
            <a:ext cx="1584176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ldLvl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4812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选择题2</a:t>
            </a:r>
            <a:endParaRPr lang="zh-CN" altLang="en-US" dirty="0"/>
          </a:p>
        </p:txBody>
      </p:sp>
      <p:sp>
        <p:nvSpPr>
          <p:cNvPr id="63490" name="文本占位符 48130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anchor="t"/>
          <a:lstStyle/>
          <a:p>
            <a:pPr>
              <a:buNone/>
            </a:pPr>
            <a:r>
              <a:rPr lang="zh-CN" altLang="en-US" dirty="0"/>
              <a:t>2. 分时操作系统的主要特点是(  )</a:t>
            </a:r>
            <a:r>
              <a:rPr lang="en-US" altLang="x-none" dirty="0"/>
              <a:t>       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x-none" dirty="0"/>
              <a:t>A. </a:t>
            </a:r>
            <a:r>
              <a:rPr lang="zh-CN" altLang="en-US" dirty="0"/>
              <a:t>个人独占机器资源</a:t>
            </a:r>
            <a:r>
              <a:rPr lang="en-US" altLang="x-none" dirty="0"/>
              <a:t>      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B. </a:t>
            </a:r>
            <a:r>
              <a:rPr lang="zh-CN" altLang="en-US" dirty="0"/>
              <a:t>自动控制作业运行 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x-none" dirty="0"/>
              <a:t>C. </a:t>
            </a:r>
            <a:r>
              <a:rPr lang="zh-CN" altLang="en-US" dirty="0"/>
              <a:t>高可靠性和安全性</a:t>
            </a:r>
            <a:r>
              <a:rPr lang="en-US" altLang="x-none" dirty="0"/>
              <a:t>      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D. </a:t>
            </a:r>
            <a:r>
              <a:rPr lang="zh-CN" altLang="en-US" dirty="0"/>
              <a:t>多个用户共享计算机资源</a:t>
            </a:r>
            <a:endParaRPr lang="zh-CN" altLang="en-US" dirty="0"/>
          </a:p>
        </p:txBody>
      </p:sp>
      <p:sp>
        <p:nvSpPr>
          <p:cNvPr id="48132" name="文本框 48131"/>
          <p:cNvSpPr txBox="1"/>
          <p:nvPr/>
        </p:nvSpPr>
        <p:spPr>
          <a:xfrm>
            <a:off x="6229350" y="3284538"/>
            <a:ext cx="1911350" cy="823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800" b="1" dirty="0">
                <a:solidFill>
                  <a:srgbClr val="FF0066"/>
                </a:solidFill>
                <a:latin typeface="Arial Black" panose="020B0A04020102020204" charset="0"/>
                <a:ea typeface="宋体" panose="02010600030101010101" pitchFamily="2" charset="-122"/>
              </a:rPr>
              <a:t>D</a:t>
            </a:r>
            <a:endParaRPr lang="zh-CN" altLang="en-US" sz="4800" b="1" dirty="0">
              <a:solidFill>
                <a:srgbClr val="FF0066"/>
              </a:solidFill>
              <a:latin typeface="Arial Black" panose="020B0A040201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操作系统</a:t>
            </a:r>
            <a:endParaRPr lang="zh-CN" altLang="en-US" dirty="0"/>
          </a:p>
        </p:txBody>
      </p:sp>
      <p:sp>
        <p:nvSpPr>
          <p:cNvPr id="16386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是应用程序和计算机硬件间的接口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控制应用程序的执行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为运行中的程序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1" charset="-122"/>
              </a:rPr>
              <a:t>动态分配资源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分配处理器：处理器管理  进程管理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分配内存：存储管理</a:t>
            </a:r>
            <a:endParaRPr lang="zh-CN" altLang="en-US" sz="2800" dirty="0">
              <a:latin typeface="黑体" panose="02010609060101010101" pitchFamily="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1" charset="-122"/>
              </a:rPr>
              <a:t>分配外设：I/O管理 （硬盘管理、文件管理）</a:t>
            </a:r>
            <a:endParaRPr lang="zh-CN" altLang="en-US" sz="2800" dirty="0">
              <a:latin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4915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选择题3</a:t>
            </a:r>
            <a:endParaRPr lang="zh-CN" altLang="en-US" dirty="0"/>
          </a:p>
        </p:txBody>
      </p:sp>
      <p:sp>
        <p:nvSpPr>
          <p:cNvPr id="64514" name="文本占位符 49154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x-none" dirty="0"/>
              <a:t>3.</a:t>
            </a:r>
            <a:r>
              <a:rPr lang="zh-CN" altLang="en-US" dirty="0"/>
              <a:t>操作系统具有进程管理</a:t>
            </a:r>
            <a:r>
              <a:rPr lang="en-US" altLang="x-none" dirty="0"/>
              <a:t>,</a:t>
            </a:r>
            <a:r>
              <a:rPr lang="zh-CN" altLang="en-US" dirty="0"/>
              <a:t>存储管理</a:t>
            </a:r>
            <a:r>
              <a:rPr lang="en-US" altLang="x-none" dirty="0"/>
              <a:t>,</a:t>
            </a:r>
            <a:r>
              <a:rPr lang="zh-CN" altLang="en-US" dirty="0"/>
              <a:t>文件管理和设备管理的功能</a:t>
            </a:r>
            <a:r>
              <a:rPr lang="en-US" altLang="x-none" dirty="0"/>
              <a:t>,</a:t>
            </a:r>
            <a:r>
              <a:rPr lang="zh-CN" altLang="en-US" dirty="0"/>
              <a:t>下列有关描述中</a:t>
            </a:r>
            <a:r>
              <a:rPr lang="en-US" altLang="x-none" dirty="0"/>
              <a:t>,</a:t>
            </a:r>
            <a:r>
              <a:rPr lang="zh-CN" altLang="en-US" dirty="0"/>
              <a:t>哪一项是不正确的</a:t>
            </a:r>
            <a:r>
              <a:rPr lang="en-US" altLang="x-none" dirty="0"/>
              <a:t>?                      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x-none" dirty="0"/>
              <a:t>A. </a:t>
            </a:r>
            <a:r>
              <a:rPr lang="zh-CN" altLang="en-US" dirty="0"/>
              <a:t>进程管理主要是对程序进行管理</a:t>
            </a:r>
            <a:r>
              <a:rPr lang="en-US" altLang="x-none" dirty="0"/>
              <a:t>   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x-none" dirty="0"/>
              <a:t>B. </a:t>
            </a:r>
            <a:r>
              <a:rPr lang="zh-CN" altLang="en-US" dirty="0"/>
              <a:t>存储管理主要管理内存资源 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x-none" dirty="0"/>
              <a:t>C. </a:t>
            </a:r>
            <a:r>
              <a:rPr lang="zh-CN" altLang="en-US" dirty="0"/>
              <a:t>文件管理可以有效的支持对文件的操作，解决文件共享、保密和保护问题 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x-none" dirty="0"/>
              <a:t>D.  </a:t>
            </a:r>
            <a:r>
              <a:rPr lang="zh-CN" altLang="en-US" dirty="0"/>
              <a:t>设备管理是指计算机系统中除了</a:t>
            </a:r>
            <a:r>
              <a:rPr lang="en-US" altLang="x-none" dirty="0"/>
              <a:t>CPU</a:t>
            </a:r>
            <a:r>
              <a:rPr lang="zh-CN" altLang="en-US" dirty="0"/>
              <a:t>和内存以外的所有输入输出设备的管理</a:t>
            </a:r>
            <a:endParaRPr lang="en-US" altLang="x-none" dirty="0"/>
          </a:p>
        </p:txBody>
      </p:sp>
      <p:sp>
        <p:nvSpPr>
          <p:cNvPr id="49156" name="文本框 49155"/>
          <p:cNvSpPr txBox="1"/>
          <p:nvPr/>
        </p:nvSpPr>
        <p:spPr>
          <a:xfrm>
            <a:off x="7596188" y="2735263"/>
            <a:ext cx="1912937" cy="823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4800" b="1" dirty="0">
                <a:solidFill>
                  <a:srgbClr val="FF0066"/>
                </a:solidFill>
                <a:latin typeface="Arial Black" panose="020B0A04020102020204" charset="0"/>
                <a:ea typeface="宋体" panose="02010600030101010101" pitchFamily="2" charset="-122"/>
              </a:rPr>
              <a:t>A</a:t>
            </a:r>
            <a:endParaRPr lang="zh-CN" altLang="en-US" sz="4800" b="1" dirty="0">
              <a:solidFill>
                <a:srgbClr val="FF0066"/>
              </a:solidFill>
              <a:latin typeface="Arial Black" panose="020B0A04020102020204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83968" y="2996952"/>
            <a:ext cx="720080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ldLvl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5120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选择题</a:t>
            </a:r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65538" name="文本占位符 5120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 anchor="t"/>
          <a:lstStyle/>
          <a:p>
            <a:pPr>
              <a:buNone/>
            </a:pPr>
            <a:r>
              <a:rPr lang="en-US" altLang="x-none" dirty="0"/>
              <a:t>5.</a:t>
            </a:r>
            <a:r>
              <a:rPr lang="zh-CN" altLang="en-US" dirty="0"/>
              <a:t>用户与操作系统打交道的手段称为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x-none" dirty="0"/>
              <a:t>A</a:t>
            </a:r>
            <a:r>
              <a:rPr lang="zh-CN" altLang="en-US" dirty="0"/>
              <a:t>．命令输入</a:t>
            </a:r>
            <a:r>
              <a:rPr lang="en-US" altLang="x-none" dirty="0"/>
              <a:t>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B</a:t>
            </a:r>
            <a:r>
              <a:rPr lang="zh-CN" altLang="en-US" dirty="0"/>
              <a:t>．广义指令</a:t>
            </a:r>
            <a:r>
              <a:rPr lang="en-US" altLang="x-none" dirty="0"/>
              <a:t>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C</a:t>
            </a:r>
            <a:r>
              <a:rPr lang="zh-CN" altLang="en-US" dirty="0"/>
              <a:t>．通信</a:t>
            </a:r>
            <a:r>
              <a:rPr lang="en-US" altLang="x-none" dirty="0"/>
              <a:t>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D</a:t>
            </a:r>
            <a:r>
              <a:rPr lang="zh-CN" altLang="en-US" dirty="0"/>
              <a:t>．用户接口</a:t>
            </a:r>
            <a:endParaRPr lang="zh-CN" altLang="en-US" dirty="0"/>
          </a:p>
        </p:txBody>
      </p:sp>
      <p:sp>
        <p:nvSpPr>
          <p:cNvPr id="51204" name="文本框 51203"/>
          <p:cNvSpPr txBox="1"/>
          <p:nvPr/>
        </p:nvSpPr>
        <p:spPr>
          <a:xfrm>
            <a:off x="5219700" y="3860800"/>
            <a:ext cx="1912938" cy="8239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800" b="1" dirty="0">
                <a:solidFill>
                  <a:srgbClr val="FF0066"/>
                </a:solidFill>
                <a:latin typeface="Arial Black" panose="020B0A04020102020204" charset="0"/>
                <a:ea typeface="宋体" panose="02010600030101010101" pitchFamily="2" charset="-122"/>
              </a:rPr>
              <a:t>D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ldLvl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5222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选择题</a:t>
            </a:r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66562" name="文本占位符 52226"/>
          <p:cNvSpPr>
            <a:spLocks noGrp="1"/>
          </p:cNvSpPr>
          <p:nvPr>
            <p:ph idx="1"/>
          </p:nvPr>
        </p:nvSpPr>
        <p:spPr>
          <a:xfrm>
            <a:off x="457200" y="1600200"/>
            <a:ext cx="8570913" cy="4525963"/>
          </a:xfrm>
        </p:spPr>
        <p:txBody>
          <a:bodyPr anchor="t"/>
          <a:lstStyle/>
          <a:p>
            <a:pPr>
              <a:buNone/>
            </a:pPr>
            <a:r>
              <a:rPr lang="en-US" altLang="x-none" dirty="0"/>
              <a:t>6</a:t>
            </a:r>
            <a:r>
              <a:rPr lang="zh-CN" altLang="en-US" dirty="0"/>
              <a:t>．从用户的观点看，操作系统是</a:t>
            </a:r>
            <a:r>
              <a:rPr lang="en-US" altLang="x-none" u="sng" dirty="0"/>
              <a:t>          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x-none" dirty="0"/>
              <a:t>A</a:t>
            </a:r>
            <a:r>
              <a:rPr lang="zh-CN" altLang="en-US" dirty="0"/>
              <a:t>．用户与计算机之间的接口</a:t>
            </a:r>
            <a:r>
              <a:rPr lang="en-US" altLang="x-none" dirty="0"/>
              <a:t>   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x-none" dirty="0"/>
              <a:t>B</a:t>
            </a:r>
            <a:r>
              <a:rPr lang="zh-CN" altLang="en-US" dirty="0"/>
              <a:t>．控制和管理计算机资源的软件</a:t>
            </a:r>
            <a:r>
              <a:rPr lang="en-US" altLang="x-none" dirty="0"/>
              <a:t>   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x-none" dirty="0"/>
              <a:t>C</a:t>
            </a:r>
            <a:r>
              <a:rPr lang="zh-CN" altLang="en-US" dirty="0"/>
              <a:t>．合理地组织计算机工作流程的软件</a:t>
            </a:r>
            <a:r>
              <a:rPr lang="en-US" altLang="x-none" dirty="0"/>
              <a:t>   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x-none" dirty="0"/>
              <a:t>D</a:t>
            </a:r>
            <a:r>
              <a:rPr lang="zh-CN" altLang="en-US" dirty="0"/>
              <a:t>．由若干层次的程序按一定的结构组成的有机体</a:t>
            </a:r>
            <a:endParaRPr lang="zh-CN" altLang="en-US" dirty="0"/>
          </a:p>
        </p:txBody>
      </p:sp>
      <p:sp>
        <p:nvSpPr>
          <p:cNvPr id="52228" name="文本框 52227"/>
          <p:cNvSpPr txBox="1"/>
          <p:nvPr/>
        </p:nvSpPr>
        <p:spPr>
          <a:xfrm>
            <a:off x="4932363" y="4508500"/>
            <a:ext cx="1912937" cy="8239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800" b="1" dirty="0">
                <a:solidFill>
                  <a:srgbClr val="FF0066"/>
                </a:solidFill>
                <a:latin typeface="Arial Black" panose="020B0A04020102020204" charset="0"/>
                <a:ea typeface="宋体" panose="02010600030101010101" pitchFamily="2" charset="-122"/>
              </a:rPr>
              <a:t>A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ldLvl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532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选择题</a:t>
            </a:r>
            <a:r>
              <a:rPr lang="en-US" altLang="zh-CN" dirty="0"/>
              <a:t>6</a:t>
            </a:r>
            <a:endParaRPr lang="en-US" altLang="zh-CN" dirty="0"/>
          </a:p>
        </p:txBody>
      </p:sp>
      <p:sp>
        <p:nvSpPr>
          <p:cNvPr id="67586" name="文本占位符 5325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8775"/>
          </a:xfrm>
        </p:spPr>
        <p:txBody>
          <a:bodyPr anchor="t"/>
          <a:lstStyle/>
          <a:p>
            <a:pPr>
              <a:buNone/>
            </a:pPr>
            <a:r>
              <a:rPr lang="en-US" altLang="x-none" dirty="0"/>
              <a:t>7.</a:t>
            </a:r>
            <a:r>
              <a:rPr lang="zh-CN" altLang="en-US" dirty="0"/>
              <a:t>操作系统提供给程序员的接口是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x-none" dirty="0"/>
              <a:t>A</a:t>
            </a:r>
            <a:r>
              <a:rPr lang="zh-CN" altLang="en-US" dirty="0"/>
              <a:t>．进程</a:t>
            </a:r>
            <a:r>
              <a:rPr lang="en-US" altLang="x-none" dirty="0"/>
              <a:t>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B</a:t>
            </a:r>
            <a:r>
              <a:rPr lang="zh-CN" altLang="en-US" dirty="0"/>
              <a:t>．系统调用</a:t>
            </a:r>
            <a:r>
              <a:rPr lang="en-US" altLang="x-none" dirty="0"/>
              <a:t>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C</a:t>
            </a:r>
            <a:r>
              <a:rPr lang="zh-CN" altLang="en-US" dirty="0"/>
              <a:t>．库函数</a:t>
            </a:r>
            <a:r>
              <a:rPr lang="en-US" altLang="x-none" dirty="0"/>
              <a:t>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D</a:t>
            </a:r>
            <a:r>
              <a:rPr lang="zh-CN" altLang="en-US" dirty="0"/>
              <a:t>．</a:t>
            </a:r>
            <a:r>
              <a:rPr lang="en-US" altLang="x-none" dirty="0"/>
              <a:t>B</a:t>
            </a:r>
            <a:r>
              <a:rPr lang="zh-CN" altLang="en-US" dirty="0"/>
              <a:t>和</a:t>
            </a:r>
            <a:r>
              <a:rPr lang="en-US" altLang="x-none" dirty="0"/>
              <a:t>C</a:t>
            </a:r>
            <a:endParaRPr lang="en-US" altLang="x-none" dirty="0"/>
          </a:p>
          <a:p>
            <a:pPr>
              <a:buNone/>
            </a:pPr>
            <a:endParaRPr lang="en-US" altLang="x-none" dirty="0"/>
          </a:p>
        </p:txBody>
      </p:sp>
      <p:sp>
        <p:nvSpPr>
          <p:cNvPr id="53252" name="文本框 53251"/>
          <p:cNvSpPr txBox="1"/>
          <p:nvPr/>
        </p:nvSpPr>
        <p:spPr>
          <a:xfrm>
            <a:off x="4932363" y="4508500"/>
            <a:ext cx="1912937" cy="8239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800" b="1" dirty="0">
                <a:solidFill>
                  <a:srgbClr val="FF0066"/>
                </a:solidFill>
                <a:latin typeface="Arial Black" panose="020B0A04020102020204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ldLvl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5427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选择题</a:t>
            </a:r>
            <a:r>
              <a:rPr lang="en-US" altLang="zh-CN" dirty="0"/>
              <a:t>7</a:t>
            </a:r>
            <a:endParaRPr lang="en-US" altLang="zh-CN" dirty="0"/>
          </a:p>
        </p:txBody>
      </p:sp>
      <p:sp>
        <p:nvSpPr>
          <p:cNvPr id="68610" name="文本占位符 5427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None/>
            </a:pPr>
            <a:r>
              <a:rPr lang="zh-CN" altLang="en-US" dirty="0"/>
              <a:t>计算机的操作系统是一种（  ）</a:t>
            </a:r>
            <a:r>
              <a:rPr lang="en-US" altLang="x-none" dirty="0"/>
              <a:t>                    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x-none" dirty="0"/>
              <a:t>A. </a:t>
            </a:r>
            <a:r>
              <a:rPr lang="zh-CN" altLang="en-US" dirty="0"/>
              <a:t>应用软件</a:t>
            </a:r>
            <a:r>
              <a:rPr lang="en-US" altLang="x-none" dirty="0"/>
              <a:t>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B. </a:t>
            </a:r>
            <a:r>
              <a:rPr lang="zh-CN" altLang="en-US" dirty="0"/>
              <a:t>系统软件 </a:t>
            </a:r>
            <a:r>
              <a:rPr lang="en-US" altLang="x-none" dirty="0"/>
              <a:t>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C. </a:t>
            </a:r>
            <a:r>
              <a:rPr lang="zh-CN" altLang="en-US" dirty="0"/>
              <a:t>工具软件</a:t>
            </a:r>
            <a:r>
              <a:rPr lang="en-US" altLang="x-none" dirty="0"/>
              <a:t>   </a:t>
            </a:r>
            <a:endParaRPr lang="en-US" altLang="x-none" dirty="0"/>
          </a:p>
          <a:p>
            <a:pPr lvl="1" eaLnBrk="1" hangingPunct="1">
              <a:buNone/>
            </a:pPr>
            <a:r>
              <a:rPr lang="en-US" altLang="x-none" dirty="0"/>
              <a:t>D. </a:t>
            </a:r>
            <a:r>
              <a:rPr lang="zh-CN" altLang="en-US" dirty="0"/>
              <a:t>字表处理软件</a:t>
            </a:r>
            <a:endParaRPr lang="zh-CN" altLang="en-US" dirty="0"/>
          </a:p>
        </p:txBody>
      </p:sp>
      <p:sp>
        <p:nvSpPr>
          <p:cNvPr id="54276" name="文本框 54275"/>
          <p:cNvSpPr txBox="1"/>
          <p:nvPr/>
        </p:nvSpPr>
        <p:spPr>
          <a:xfrm>
            <a:off x="4932363" y="4508500"/>
            <a:ext cx="1912937" cy="8239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4800" b="1" dirty="0">
                <a:solidFill>
                  <a:srgbClr val="FF0066"/>
                </a:solidFill>
                <a:latin typeface="Arial Black" panose="020B0A04020102020204" charset="0"/>
                <a:ea typeface="宋体" panose="02010600030101010101" pitchFamily="2" charset="-122"/>
              </a:rPr>
              <a:t>B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ldLvl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5662"/>
          </a:xfrm>
        </p:spPr>
        <p:txBody>
          <a:bodyPr anchor="t" anchorCtr="0"/>
          <a:p>
            <a:pPr algn="ctr"/>
            <a:r>
              <a:rPr lang="zh-CN" altLang="en-US">
                <a:latin typeface="黑体" panose="02010609060101010101" pitchFamily="1" charset="-122"/>
                <a:ea typeface="黑体" panose="02010609060101010101" pitchFamily="1" charset="-122"/>
                <a:cs typeface="+mj-cs"/>
              </a:rPr>
              <a:t>作业</a:t>
            </a:r>
            <a:endParaRPr lang="zh-CN" altLang="en-US">
              <a:latin typeface="黑体" panose="02010609060101010101" pitchFamily="1" charset="-122"/>
              <a:ea typeface="黑体" panose="02010609060101010101" pitchFamily="1" charset="-122"/>
              <a:cs typeface="+mj-cs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67360" y="1052830"/>
            <a:ext cx="7702550" cy="4411980"/>
          </a:xfrm>
        </p:spPr>
        <p:txBody>
          <a:bodyPr anchor="t" anchorCtr="0"/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1</a:t>
            </a:r>
            <a:r>
              <a:rPr lang="zh-CN" altLang="en-US" sz="2400">
                <a:solidFill>
                  <a:srgbClr val="FF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、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画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第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章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的</a:t>
            </a: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章节知识结构图</a:t>
            </a: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”</a:t>
            </a:r>
            <a:endParaRPr lang="en-US" altLang="zh-CN" sz="2400"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   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（以</a:t>
            </a:r>
            <a:r>
              <a:rPr lang="zh-CN" altLang="en-US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上课内容为准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A4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大小的纸，彩笔标重点，</a:t>
            </a:r>
            <a:endParaRPr lang="zh-CN" altLang="en-US" sz="2400">
              <a:solidFill>
                <a:schemeClr val="tx1"/>
              </a:solidFill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     随堂携带，课间抽查）</a:t>
            </a:r>
            <a:endParaRPr lang="zh-CN" altLang="en-US" sz="2400">
              <a:solidFill>
                <a:schemeClr val="tx1"/>
              </a:solidFill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</a:rPr>
              <a:t>    </a:t>
            </a:r>
            <a:endParaRPr lang="zh-CN" altLang="en-US" sz="2400">
              <a:latin typeface="黑体" panose="02010609060101010101" pitchFamily="1" charset="-122"/>
              <a:ea typeface="黑体" panose="02010609060101010101" pitchFamily="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1" charset="-122"/>
                <a:ea typeface="黑体" panose="02010609060101010101" pitchFamily="1" charset="-122"/>
                <a:cs typeface="+mn-cs"/>
                <a:sym typeface="+mn-ea"/>
              </a:rPr>
              <a:t>   </a:t>
            </a:r>
            <a:endParaRPr lang="en-US" altLang="zh-CN" sz="2400">
              <a:latin typeface="黑体" panose="02010609060101010101" pitchFamily="1" charset="-122"/>
              <a:ea typeface="黑体" panose="02010609060101010101" pitchFamily="1" charset="-122"/>
              <a:cs typeface="+mn-cs"/>
              <a:sym typeface="+mn-ea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注意：</a:t>
            </a:r>
            <a:r>
              <a:rPr lang="zh-CN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请尽快安装好</a:t>
            </a:r>
            <a:r>
              <a:rPr lang="en-US" altLang="zh-CN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linux</a:t>
            </a:r>
            <a:r>
              <a:rPr lang="zh-CN" altLang="en-US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，</a:t>
            </a:r>
            <a:endParaRPr lang="zh-CN" altLang="en-US" sz="24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        </a:t>
            </a:r>
            <a:r>
              <a:rPr lang="zh-CN" altLang="en-US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并且熟练使用</a:t>
            </a:r>
            <a:r>
              <a:rPr lang="en-US" altLang="zh-CN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linux</a:t>
            </a:r>
            <a:r>
              <a:rPr lang="zh-CN" altLang="en-US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基本命令，</a:t>
            </a:r>
            <a:endParaRPr lang="zh-CN" altLang="en-US" sz="24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        </a:t>
            </a:r>
            <a:r>
              <a:rPr lang="zh-CN" altLang="en-US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及在</a:t>
            </a:r>
            <a:r>
              <a:rPr lang="en-US" altLang="zh-CN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linux</a:t>
            </a:r>
            <a:r>
              <a:rPr lang="zh-CN" altLang="en-US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下用</a:t>
            </a:r>
            <a:r>
              <a:rPr lang="en-US" altLang="zh-CN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C</a:t>
            </a:r>
            <a:r>
              <a:rPr lang="zh-CN" altLang="en-US" sz="2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语言编程。</a:t>
            </a:r>
            <a:endParaRPr lang="zh-CN" altLang="en-US" sz="24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512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1143000"/>
          </a:xfrm>
        </p:spPr>
        <p:txBody>
          <a:bodyPr anchor="ctr"/>
          <a:lstStyle/>
          <a:p>
            <a:pPr>
              <a:buNone/>
            </a:pPr>
            <a:r>
              <a:rPr lang="zh-CN" altLang="en-US" dirty="0"/>
              <a:t>2.1 操作系统的目标与功能</a:t>
            </a:r>
            <a:endParaRPr lang="zh-CN" altLang="en-US" dirty="0"/>
          </a:p>
        </p:txBody>
      </p:sp>
      <p:sp>
        <p:nvSpPr>
          <p:cNvPr id="17410" name="文本占位符 5122"/>
          <p:cNvSpPr>
            <a:spLocks noGrp="1"/>
          </p:cNvSpPr>
          <p:nvPr>
            <p:ph idx="1"/>
          </p:nvPr>
        </p:nvSpPr>
        <p:spPr>
          <a:xfrm>
            <a:off x="457200" y="1982788"/>
            <a:ext cx="8229600" cy="4525962"/>
          </a:xfrm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dirty="0"/>
              <a:t>方便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使计算机更易于使用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有效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更有效的使用资源（利用率更高、效率更高）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扩展能力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可扩展，适应今后的发展</a:t>
            </a:r>
            <a:endParaRPr lang="zh-CN" altLang="en-US" dirty="0"/>
          </a:p>
        </p:txBody>
      </p:sp>
      <p:sp>
        <p:nvSpPr>
          <p:cNvPr id="17411" name="标题 4097"/>
          <p:cNvSpPr>
            <a:spLocks noGrp="1"/>
          </p:cNvSpPr>
          <p:nvPr/>
        </p:nvSpPr>
        <p:spPr>
          <a:xfrm>
            <a:off x="457200" y="9890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操作系统的</a:t>
            </a:r>
            <a:r>
              <a:rPr lang="en-US" altLang="zh-CN" sz="3200" b="1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3</a:t>
            </a:r>
            <a:r>
              <a:rPr lang="zh-CN" altLang="en-US" sz="3200" b="1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个目标：</a:t>
            </a:r>
            <a:endParaRPr lang="zh-CN" altLang="en-US" sz="3200" b="1" dirty="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buNone/>
            </a:pPr>
            <a:r>
              <a:rPr lang="zh-CN" altLang="en-US" dirty="0"/>
              <a:t>2.1.1 作为用户/计算机接口的OS</a:t>
            </a:r>
            <a:endParaRPr lang="zh-CN" altLang="en-US" dirty="0"/>
          </a:p>
        </p:txBody>
      </p:sp>
      <p:sp>
        <p:nvSpPr>
          <p:cNvPr id="18434" name="文本占位符 6146"/>
          <p:cNvSpPr>
            <a:spLocks noGrp="1"/>
          </p:cNvSpPr>
          <p:nvPr>
            <p:ph type="body" sz="half" idx="1"/>
          </p:nvPr>
        </p:nvSpPr>
        <p:spPr>
          <a:xfrm>
            <a:off x="74295" y="1557020"/>
            <a:ext cx="4199890" cy="4526280"/>
          </a:xfrm>
        </p:spPr>
        <p:txBody>
          <a:bodyPr anchor="t"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操作系统为程序员屏蔽了硬件细节，并提供方便的接口</a:t>
            </a:r>
            <a:endParaRPr lang="zh-CN" altLang="en-US" sz="2800" dirty="0"/>
          </a:p>
          <a:p>
            <a:pPr>
              <a:lnSpc>
                <a:spcPct val="180000"/>
              </a:lnSpc>
            </a:pPr>
            <a:r>
              <a:rPr lang="zh-CN" altLang="en-US" sz="2800" dirty="0"/>
              <a:t>向上提供不同接口</a:t>
            </a:r>
            <a:endParaRPr lang="zh-CN" altLang="en-US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硬件：机器语言</a:t>
            </a:r>
            <a:endParaRPr lang="zh-CN" altLang="en-US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OS：系统调用</a:t>
            </a:r>
            <a:endParaRPr lang="zh-CN" altLang="en-US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实用工具：</a:t>
            </a:r>
            <a:endParaRPr lang="zh-CN" altLang="en-US" sz="24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400" dirty="0"/>
              <a:t>    高级语言库调用</a:t>
            </a:r>
            <a:endParaRPr lang="zh-CN" altLang="en-US" sz="2400" dirty="0"/>
          </a:p>
          <a:p>
            <a:pPr lvl="1"/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sz="half" idx="2"/>
            <p:custDataLst>
              <p:tags r:id="rId1"/>
            </p:custDataLst>
          </p:nvPr>
        </p:nvGraphicFramePr>
        <p:xfrm>
          <a:off x="3420110" y="1556385"/>
          <a:ext cx="5685790" cy="43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219700" imgH="4000500" progId="Paint.Picture">
                  <p:embed/>
                </p:oleObj>
              </mc:Choice>
              <mc:Fallback>
                <p:oleObj name="" r:id="rId2" imgW="5219700" imgH="40005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>
                        <a:lum bright="12000"/>
                      </a:blip>
                      <a:stretch>
                        <a:fillRect/>
                      </a:stretch>
                    </p:blipFill>
                    <p:spPr>
                      <a:xfrm>
                        <a:off x="3420110" y="1556385"/>
                        <a:ext cx="5685790" cy="4358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操作系统提供的服务</a:t>
            </a:r>
            <a:endParaRPr lang="zh-CN" altLang="en-US" dirty="0"/>
          </a:p>
        </p:txBody>
      </p:sp>
      <p:sp>
        <p:nvSpPr>
          <p:cNvPr id="19458" name="文本占位符 7170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anchor="t"/>
          <a:lstStyle/>
          <a:p>
            <a:r>
              <a:rPr lang="zh-CN" altLang="en-US" dirty="0"/>
              <a:t>程序开发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为应用程序开发提供各种工具和服务(vi, gdb)</a:t>
            </a:r>
            <a:endParaRPr lang="zh-CN" altLang="en-US" dirty="0"/>
          </a:p>
          <a:p>
            <a:r>
              <a:rPr lang="zh-CN" altLang="en-US" dirty="0"/>
              <a:t>程序运行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加载入内存、初始化设备和文件、进程调度</a:t>
            </a:r>
            <a:endParaRPr lang="zh-CN" altLang="en-US" dirty="0"/>
          </a:p>
          <a:p>
            <a:r>
              <a:rPr lang="zh-CN" altLang="en-US" dirty="0"/>
              <a:t>I/O设备访问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隐藏I/O设备的细节，并提供统一接口</a:t>
            </a:r>
            <a:endParaRPr lang="en-US" altLang="zh-CN" dirty="0"/>
          </a:p>
          <a:p>
            <a:r>
              <a:rPr lang="zh-CN" altLang="en-US" dirty="0"/>
              <a:t>文件访问控制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文件组织结构， 文件访问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操作系统提供的服务</a:t>
            </a:r>
            <a:endParaRPr lang="zh-CN" altLang="en-US" dirty="0"/>
          </a:p>
        </p:txBody>
      </p:sp>
      <p:sp>
        <p:nvSpPr>
          <p:cNvPr id="20482" name="文本占位符 819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anchor="t"/>
          <a:lstStyle/>
          <a:p>
            <a:r>
              <a:rPr lang="zh-CN" altLang="en-US" dirty="0"/>
              <a:t>系统访问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共享、保护、授权、竞争冲突解决</a:t>
            </a:r>
            <a:endParaRPr lang="zh-CN" altLang="en-US" dirty="0"/>
          </a:p>
          <a:p>
            <a:r>
              <a:rPr lang="zh-CN" altLang="en-US" dirty="0"/>
              <a:t>错误检测和响应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检测和处理各种各样的错误（提高可靠性）</a:t>
            </a:r>
            <a:endParaRPr lang="zh-CN" altLang="en-US" dirty="0"/>
          </a:p>
          <a:p>
            <a:r>
              <a:rPr lang="zh-CN" altLang="en-US" dirty="0"/>
              <a:t>记账</a:t>
            </a:r>
            <a:endParaRPr lang="zh-CN" altLang="en-US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收集资源使用信息（方便评价和改进）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0241"/>
          <p:cNvSpPr>
            <a:spLocks noGrp="1"/>
          </p:cNvSpPr>
          <p:nvPr>
            <p:ph type="title"/>
          </p:nvPr>
        </p:nvSpPr>
        <p:spPr>
          <a:xfrm>
            <a:off x="457200" y="22225"/>
            <a:ext cx="8229600" cy="1143000"/>
          </a:xfrm>
        </p:spPr>
        <p:txBody>
          <a:bodyPr anchor="ctr"/>
          <a:lstStyle/>
          <a:p>
            <a:pPr>
              <a:buNone/>
            </a:pPr>
            <a:r>
              <a:rPr lang="zh-CN" altLang="en-US" dirty="0"/>
              <a:t>2.1.2 作为资源管理器的OS</a:t>
            </a:r>
            <a:endParaRPr lang="zh-CN" altLang="en-US" dirty="0"/>
          </a:p>
        </p:txBody>
      </p:sp>
      <p:pic>
        <p:nvPicPr>
          <p:cNvPr id="22530" name="内容占位符 10242" descr="2.2"/>
          <p:cNvPicPr>
            <a:picLocks noGrp="1" noChangeAspect="1"/>
          </p:cNvPicPr>
          <p:nvPr>
            <p:ph sz="half" idx="2"/>
          </p:nvPr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642938" y="1557338"/>
            <a:ext cx="8501062" cy="5300662"/>
          </a:xfrm>
        </p:spPr>
      </p:pic>
      <p:sp>
        <p:nvSpPr>
          <p:cNvPr id="22531" name="文本占位符 10243"/>
          <p:cNvSpPr>
            <a:spLocks noGrp="1"/>
          </p:cNvSpPr>
          <p:nvPr>
            <p:ph type="body" sz="half" idx="1"/>
          </p:nvPr>
        </p:nvSpPr>
        <p:spPr>
          <a:xfrm>
            <a:off x="457200" y="936625"/>
            <a:ext cx="8229600" cy="4527550"/>
          </a:xfrm>
        </p:spPr>
        <p:txBody>
          <a:bodyPr anchor="t"/>
          <a:lstStyle/>
          <a:p>
            <a:r>
              <a:rPr lang="zh-CN" altLang="en-US" sz="2800" dirty="0"/>
              <a:t>OS是一个系统软件，管理计算机软硬件资源</a:t>
            </a:r>
            <a:endParaRPr lang="zh-CN" altLang="en-US" sz="2800" dirty="0"/>
          </a:p>
        </p:txBody>
      </p:sp>
      <p:sp>
        <p:nvSpPr>
          <p:cNvPr id="22532" name="文本框 10244"/>
          <p:cNvSpPr txBox="1"/>
          <p:nvPr/>
        </p:nvSpPr>
        <p:spPr>
          <a:xfrm>
            <a:off x="642938" y="5362575"/>
            <a:ext cx="208756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处理器管理</a:t>
            </a:r>
            <a:endParaRPr lang="zh-CN" altLang="en-US" sz="2400" b="1" dirty="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2533" name="文本框 10245"/>
          <p:cNvSpPr txBox="1"/>
          <p:nvPr/>
        </p:nvSpPr>
        <p:spPr>
          <a:xfrm>
            <a:off x="900113" y="3200400"/>
            <a:ext cx="162401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内存管理</a:t>
            </a:r>
            <a:endParaRPr lang="zh-CN" altLang="en-US" sz="2400" b="1" dirty="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2534" name="文本框 10246"/>
          <p:cNvSpPr txBox="1"/>
          <p:nvPr/>
        </p:nvSpPr>
        <p:spPr>
          <a:xfrm>
            <a:off x="3203575" y="1989138"/>
            <a:ext cx="16256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设备管理</a:t>
            </a:r>
            <a:endParaRPr lang="zh-CN" altLang="en-US" sz="2400" b="1" dirty="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2535" name="文本框 10247"/>
          <p:cNvSpPr txBox="1"/>
          <p:nvPr/>
        </p:nvSpPr>
        <p:spPr>
          <a:xfrm>
            <a:off x="7061200" y="4654550"/>
            <a:ext cx="16256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1" charset="-122"/>
              </a:rPr>
              <a:t>文件管理</a:t>
            </a:r>
            <a:endParaRPr lang="zh-CN" altLang="en-US" sz="2400" b="1" dirty="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3313"/>
          <p:cNvSpPr>
            <a:spLocks noGrp="1"/>
          </p:cNvSpPr>
          <p:nvPr>
            <p:ph type="title"/>
          </p:nvPr>
        </p:nvSpPr>
        <p:spPr>
          <a:xfrm>
            <a:off x="0" y="-89725"/>
            <a:ext cx="2957420" cy="1723101"/>
          </a:xfrm>
        </p:spPr>
        <p:txBody>
          <a:bodyPr anchor="ctr"/>
          <a:lstStyle/>
          <a:p>
            <a:r>
              <a:rPr lang="zh-CN" altLang="en-US" dirty="0">
                <a:solidFill>
                  <a:srgbClr val="0000FF"/>
                </a:solidFill>
              </a:rPr>
              <a:t>操作系统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zh-CN" altLang="en-US" dirty="0">
                <a:solidFill>
                  <a:srgbClr val="0000FF"/>
                </a:solidFill>
              </a:rPr>
              <a:t>功能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3315" name="组合 13314"/>
          <p:cNvGrpSpPr/>
          <p:nvPr/>
        </p:nvGrpSpPr>
        <p:grpSpPr>
          <a:xfrm>
            <a:off x="1476375" y="2060575"/>
            <a:ext cx="6584950" cy="3797300"/>
            <a:chOff x="0" y="0"/>
            <a:chExt cx="4148" cy="2392"/>
          </a:xfrm>
        </p:grpSpPr>
        <p:sp>
          <p:nvSpPr>
            <p:cNvPr id="25603" name="椭圆 13315"/>
            <p:cNvSpPr/>
            <p:nvPr/>
          </p:nvSpPr>
          <p:spPr>
            <a:xfrm rot="-998298">
              <a:off x="45" y="182"/>
              <a:ext cx="4092" cy="2149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5604" name="组合 13316"/>
            <p:cNvGrpSpPr/>
            <p:nvPr/>
          </p:nvGrpSpPr>
          <p:grpSpPr>
            <a:xfrm>
              <a:off x="0" y="0"/>
              <a:ext cx="4148" cy="2392"/>
              <a:chOff x="0" y="0"/>
              <a:chExt cx="4148" cy="2392"/>
            </a:xfrm>
          </p:grpSpPr>
          <p:sp>
            <p:nvSpPr>
              <p:cNvPr id="25605" name="椭圆 13317"/>
              <p:cNvSpPr/>
              <p:nvPr/>
            </p:nvSpPr>
            <p:spPr>
              <a:xfrm rot="-998298">
                <a:off x="70" y="79"/>
                <a:ext cx="3949" cy="2083"/>
              </a:xfrm>
              <a:prstGeom prst="ellipse">
                <a:avLst/>
              </a:prstGeom>
              <a:gradFill rotWithShape="1">
                <a:gsLst>
                  <a:gs pos="0">
                    <a:srgbClr val="2791BB"/>
                  </a:gs>
                  <a:gs pos="100000">
                    <a:srgbClr val="000000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5606" name="组合 13318"/>
              <p:cNvGrpSpPr/>
              <p:nvPr/>
            </p:nvGrpSpPr>
            <p:grpSpPr>
              <a:xfrm>
                <a:off x="0" y="0"/>
                <a:ext cx="4148" cy="2392"/>
                <a:chOff x="0" y="0"/>
                <a:chExt cx="4148" cy="2392"/>
              </a:xfrm>
            </p:grpSpPr>
            <p:sp>
              <p:nvSpPr>
                <p:cNvPr id="25607" name="任意多边形 13319"/>
                <p:cNvSpPr/>
                <p:nvPr/>
              </p:nvSpPr>
              <p:spPr>
                <a:xfrm rot="-998297" flipH="1">
                  <a:off x="0" y="456"/>
                  <a:ext cx="2024" cy="1473"/>
                </a:xfrm>
                <a:custGeom>
                  <a:avLst/>
                  <a:gdLst/>
                  <a:ahLst/>
                  <a:cxnLst>
                    <a:cxn ang="270">
                      <a:pos x="8292" y="0"/>
                    </a:cxn>
                    <a:cxn ang="90">
                      <a:pos x="18863" y="30468"/>
                    </a:cxn>
                    <a:cxn ang="180">
                      <a:pos x="0" y="19945"/>
                    </a:cxn>
                  </a:cxnLst>
                  <a:rect l="0" t="0" r="0" b="0"/>
                  <a:pathLst>
                    <a:path w="21600" h="30468" fill="none">
                      <a:moveTo>
                        <a:pt x="8292" y="0"/>
                      </a:moveTo>
                      <a:cubicBezTo>
                        <a:pt x="16110" y="3250"/>
                        <a:pt x="21600" y="10956"/>
                        <a:pt x="21600" y="19945"/>
                      </a:cubicBezTo>
                      <a:cubicBezTo>
                        <a:pt x="21600" y="23767"/>
                        <a:pt x="20607" y="27358"/>
                        <a:pt x="18866" y="30471"/>
                      </a:cubicBezTo>
                    </a:path>
                    <a:path w="21600" h="30468" stroke="0">
                      <a:moveTo>
                        <a:pt x="8292" y="0"/>
                      </a:moveTo>
                      <a:cubicBezTo>
                        <a:pt x="16110" y="3250"/>
                        <a:pt x="21600" y="10956"/>
                        <a:pt x="21600" y="19945"/>
                      </a:cubicBezTo>
                      <a:cubicBezTo>
                        <a:pt x="21600" y="23767"/>
                        <a:pt x="20607" y="27358"/>
                        <a:pt x="18866" y="30471"/>
                      </a:cubicBezTo>
                      <a:lnTo>
                        <a:pt x="0" y="1994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tx1"/>
                    </a:gs>
                    <a:gs pos="100000">
                      <a:srgbClr val="000000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08" name="任意多边形 13320"/>
                <p:cNvSpPr/>
                <p:nvPr/>
              </p:nvSpPr>
              <p:spPr>
                <a:xfrm rot="-998298">
                  <a:off x="1939" y="0"/>
                  <a:ext cx="2023" cy="1402"/>
                </a:xfrm>
                <a:custGeom>
                  <a:avLst/>
                  <a:gdLst/>
                  <a:ahLst/>
                  <a:cxnLst>
                    <a:cxn ang="270">
                      <a:pos x="13190" y="0"/>
                    </a:cxn>
                    <a:cxn ang="90">
                      <a:pos x="17998" y="29046"/>
                    </a:cxn>
                    <a:cxn ang="180">
                      <a:pos x="0" y="17105"/>
                    </a:cxn>
                  </a:cxnLst>
                  <a:rect l="0" t="0" r="0" b="0"/>
                  <a:pathLst>
                    <a:path w="21600" h="29046" fill="none">
                      <a:moveTo>
                        <a:pt x="13190" y="0"/>
                      </a:moveTo>
                      <a:cubicBezTo>
                        <a:pt x="18306" y="3949"/>
                        <a:pt x="21600" y="10143"/>
                        <a:pt x="21600" y="17105"/>
                      </a:cubicBezTo>
                      <a:cubicBezTo>
                        <a:pt x="21600" y="21521"/>
                        <a:pt x="20275" y="25628"/>
                        <a:pt x="18001" y="29048"/>
                      </a:cubicBezTo>
                    </a:path>
                    <a:path w="21600" h="29046" stroke="0">
                      <a:moveTo>
                        <a:pt x="13190" y="0"/>
                      </a:moveTo>
                      <a:cubicBezTo>
                        <a:pt x="18306" y="3949"/>
                        <a:pt x="21600" y="10143"/>
                        <a:pt x="21600" y="17105"/>
                      </a:cubicBezTo>
                      <a:cubicBezTo>
                        <a:pt x="21600" y="21521"/>
                        <a:pt x="20275" y="25628"/>
                        <a:pt x="18001" y="29048"/>
                      </a:cubicBezTo>
                      <a:lnTo>
                        <a:pt x="0" y="1710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/>
                    </a:gs>
                    <a:gs pos="100000">
                      <a:srgbClr val="5DBEBE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09" name="任意多边形 13321"/>
                <p:cNvSpPr/>
                <p:nvPr/>
              </p:nvSpPr>
              <p:spPr>
                <a:xfrm rot="-998297" flipH="1">
                  <a:off x="226" y="1336"/>
                  <a:ext cx="2330" cy="1052"/>
                </a:xfrm>
                <a:custGeom>
                  <a:avLst/>
                  <a:gdLst/>
                  <a:ahLst/>
                  <a:cxnLst>
                    <a:cxn ang="0">
                      <a:pos x="25114" y="2496"/>
                    </a:cxn>
                    <a:cxn ang="180">
                      <a:pos x="0" y="21287"/>
                    </a:cxn>
                    <a:cxn ang="270">
                      <a:pos x="3659" y="0"/>
                    </a:cxn>
                  </a:cxnLst>
                  <a:rect l="0" t="0" r="0" b="0"/>
                  <a:pathLst>
                    <a:path w="25114" h="21600" fill="none">
                      <a:moveTo>
                        <a:pt x="25114" y="2496"/>
                      </a:moveTo>
                      <a:cubicBezTo>
                        <a:pt x="23874" y="13254"/>
                        <a:pt x="14741" y="21600"/>
                        <a:pt x="3659" y="21600"/>
                      </a:cubicBezTo>
                      <a:cubicBezTo>
                        <a:pt x="2408" y="21600"/>
                        <a:pt x="1182" y="21494"/>
                        <a:pt x="-4" y="21291"/>
                      </a:cubicBezTo>
                    </a:path>
                    <a:path w="25114" h="21600" stroke="0">
                      <a:moveTo>
                        <a:pt x="25114" y="2496"/>
                      </a:moveTo>
                      <a:cubicBezTo>
                        <a:pt x="23874" y="13254"/>
                        <a:pt x="14741" y="21600"/>
                        <a:pt x="3659" y="21600"/>
                      </a:cubicBezTo>
                      <a:cubicBezTo>
                        <a:pt x="2408" y="21600"/>
                        <a:pt x="1182" y="21494"/>
                        <a:pt x="-4" y="21291"/>
                      </a:cubicBezTo>
                      <a:lnTo>
                        <a:pt x="3659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09BAA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0" name="任意多边形 13322"/>
                <p:cNvSpPr/>
                <p:nvPr/>
              </p:nvSpPr>
              <p:spPr>
                <a:xfrm rot="-998298">
                  <a:off x="942" y="33"/>
                  <a:ext cx="2293" cy="1010"/>
                </a:xfrm>
                <a:custGeom>
                  <a:avLst/>
                  <a:gdLst/>
                  <a:ahLst/>
                  <a:cxnLst>
                    <a:cxn ang="180">
                      <a:pos x="0" y="2372"/>
                    </a:cxn>
                    <a:cxn ang="0">
                      <a:pos x="24549" y="5779"/>
                    </a:cxn>
                    <a:cxn ang="90">
                      <a:pos x="9843" y="21600"/>
                    </a:cxn>
                  </a:cxnLst>
                  <a:rect l="0" t="0" r="0" b="0"/>
                  <a:pathLst>
                    <a:path w="24549" h="21600" fill="none">
                      <a:moveTo>
                        <a:pt x="0" y="2372"/>
                      </a:moveTo>
                      <a:cubicBezTo>
                        <a:pt x="2949" y="854"/>
                        <a:pt x="6296" y="-1"/>
                        <a:pt x="9843" y="-1"/>
                      </a:cubicBezTo>
                      <a:cubicBezTo>
                        <a:pt x="15524" y="-1"/>
                        <a:pt x="20693" y="2192"/>
                        <a:pt x="24549" y="5778"/>
                      </a:cubicBezTo>
                    </a:path>
                    <a:path w="24549" h="21600" stroke="0">
                      <a:moveTo>
                        <a:pt x="0" y="2372"/>
                      </a:moveTo>
                      <a:cubicBezTo>
                        <a:pt x="2949" y="854"/>
                        <a:pt x="6296" y="-1"/>
                        <a:pt x="9843" y="-1"/>
                      </a:cubicBezTo>
                      <a:cubicBezTo>
                        <a:pt x="15524" y="-1"/>
                        <a:pt x="20693" y="2192"/>
                        <a:pt x="24549" y="5778"/>
                      </a:cubicBezTo>
                      <a:lnTo>
                        <a:pt x="9843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/>
                    </a:gs>
                    <a:gs pos="100000">
                      <a:srgbClr val="9090C7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1" name="未知"/>
                <p:cNvSpPr/>
                <p:nvPr/>
              </p:nvSpPr>
              <p:spPr>
                <a:xfrm>
                  <a:off x="2903" y="1089"/>
                  <a:ext cx="1245" cy="12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05" h="1120">
                      <a:moveTo>
                        <a:pt x="9" y="888"/>
                      </a:moveTo>
                      <a:lnTo>
                        <a:pt x="1105" y="0"/>
                      </a:lnTo>
                      <a:lnTo>
                        <a:pt x="1081" y="256"/>
                      </a:lnTo>
                      <a:cubicBezTo>
                        <a:pt x="1014" y="373"/>
                        <a:pt x="882" y="560"/>
                        <a:pt x="705" y="704"/>
                      </a:cubicBezTo>
                      <a:cubicBezTo>
                        <a:pt x="528" y="848"/>
                        <a:pt x="133" y="1089"/>
                        <a:pt x="17" y="1120"/>
                      </a:cubicBezTo>
                      <a:cubicBezTo>
                        <a:pt x="0" y="1038"/>
                        <a:pt x="9" y="888"/>
                        <a:pt x="9" y="888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D1E88B"/>
                    </a:gs>
                    <a:gs pos="100000">
                      <a:schemeClr val="folHlink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2" name="任意多边形 13324"/>
                <p:cNvSpPr/>
                <p:nvPr/>
              </p:nvSpPr>
              <p:spPr>
                <a:xfrm rot="-1060796">
                  <a:off x="2210" y="664"/>
                  <a:ext cx="1938" cy="1325"/>
                </a:xfrm>
                <a:custGeom>
                  <a:avLst/>
                  <a:gdLst/>
                  <a:ahLst/>
                  <a:cxnLst>
                    <a:cxn ang="0">
                      <a:pos x="18016" y="11915"/>
                    </a:cxn>
                    <a:cxn ang="90">
                      <a:pos x="3694" y="21281"/>
                    </a:cxn>
                    <a:cxn ang="270">
                      <a:pos x="0" y="0"/>
                    </a:cxn>
                  </a:cxnLst>
                  <a:rect l="0" t="0" r="0" b="0"/>
                  <a:pathLst>
                    <a:path w="18016" h="21282" fill="none">
                      <a:moveTo>
                        <a:pt x="18016" y="11915"/>
                      </a:moveTo>
                      <a:cubicBezTo>
                        <a:pt x="14798" y="16775"/>
                        <a:pt x="9667" y="20255"/>
                        <a:pt x="3705" y="21284"/>
                      </a:cubicBezTo>
                    </a:path>
                    <a:path w="18016" h="21282" stroke="0">
                      <a:moveTo>
                        <a:pt x="18016" y="11915"/>
                      </a:moveTo>
                      <a:cubicBezTo>
                        <a:pt x="14798" y="16775"/>
                        <a:pt x="9667" y="20255"/>
                        <a:pt x="3705" y="2128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75E00"/>
                    </a:gs>
                    <a:gs pos="100000">
                      <a:schemeClr val="folHlink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未知"/>
                <p:cNvSpPr/>
                <p:nvPr/>
              </p:nvSpPr>
              <p:spPr>
                <a:xfrm>
                  <a:off x="2187" y="1342"/>
                  <a:ext cx="730" cy="10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48" h="928">
                      <a:moveTo>
                        <a:pt x="648" y="632"/>
                      </a:moveTo>
                      <a:lnTo>
                        <a:pt x="648" y="928"/>
                      </a:lnTo>
                      <a:lnTo>
                        <a:pt x="0" y="64"/>
                      </a:lnTo>
                      <a:lnTo>
                        <a:pt x="96" y="0"/>
                      </a:lnTo>
                      <a:lnTo>
                        <a:pt x="648" y="6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1E88B"/>
                    </a:gs>
                    <a:gs pos="100000">
                      <a:schemeClr val="folHlink"/>
                    </a:gs>
                  </a:gsLst>
                  <a:lin ang="27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4" name="椭圆 13326"/>
                <p:cNvSpPr/>
                <p:nvPr/>
              </p:nvSpPr>
              <p:spPr>
                <a:xfrm rot="-998298">
                  <a:off x="1090" y="588"/>
                  <a:ext cx="1914" cy="95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C1C1C1"/>
                    </a:gs>
                    <a:gs pos="100000">
                      <a:srgbClr val="00000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15" name="未知"/>
                <p:cNvSpPr/>
                <p:nvPr/>
              </p:nvSpPr>
              <p:spPr>
                <a:xfrm>
                  <a:off x="2129" y="1496"/>
                  <a:ext cx="613" cy="76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4" h="680">
                      <a:moveTo>
                        <a:pt x="0" y="16"/>
                      </a:moveTo>
                      <a:lnTo>
                        <a:pt x="256" y="528"/>
                      </a:lnTo>
                      <a:lnTo>
                        <a:pt x="264" y="680"/>
                      </a:lnTo>
                      <a:lnTo>
                        <a:pt x="448" y="624"/>
                      </a:lnTo>
                      <a:lnTo>
                        <a:pt x="544" y="576"/>
                      </a:lnTo>
                      <a:lnTo>
                        <a:pt x="112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chemeClr val="tx2">
                    <a:alpha val="50000"/>
                  </a:scheme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6" name="椭圆 13328"/>
                <p:cNvSpPr/>
                <p:nvPr/>
              </p:nvSpPr>
              <p:spPr>
                <a:xfrm rot="-998298">
                  <a:off x="1179" y="771"/>
                  <a:ext cx="1836" cy="77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anchor="t"/>
                <a:lstStyle/>
                <a:p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3330" name="组合 13329"/>
          <p:cNvGrpSpPr/>
          <p:nvPr/>
        </p:nvGrpSpPr>
        <p:grpSpPr>
          <a:xfrm>
            <a:off x="290195" y="1990408"/>
            <a:ext cx="2376488" cy="1568450"/>
            <a:chOff x="0" y="0"/>
            <a:chExt cx="1497" cy="988"/>
          </a:xfrm>
        </p:grpSpPr>
        <p:sp>
          <p:nvSpPr>
            <p:cNvPr id="25618" name="文本框 13330"/>
            <p:cNvSpPr txBox="1"/>
            <p:nvPr/>
          </p:nvSpPr>
          <p:spPr>
            <a:xfrm>
              <a:off x="0" y="0"/>
              <a:ext cx="1497" cy="9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CC00CC"/>
                  </a:solidFill>
                  <a:latin typeface="黑体" panose="02010609060101010101" pitchFamily="1" charset="-122"/>
                  <a:ea typeface="黑体" panose="02010609060101010101" pitchFamily="1" charset="-122"/>
                  <a:sym typeface="+mn-ea"/>
                </a:rPr>
                <a:t>进程控制</a:t>
              </a:r>
              <a:r>
                <a:rPr lang="en-US" altLang="zh-CN" sz="2400" b="1" dirty="0">
                  <a:solidFill>
                    <a:srgbClr val="CC00CC"/>
                  </a:solidFill>
                  <a:latin typeface="黑体" panose="02010609060101010101" pitchFamily="1" charset="-122"/>
                  <a:ea typeface="黑体" panose="02010609060101010101" pitchFamily="1" charset="-122"/>
                  <a:sym typeface="+mn-ea"/>
                </a:rPr>
                <a:t>(</a:t>
              </a:r>
              <a:r>
                <a:rPr lang="zh-CN" altLang="en-US" sz="2400" b="1" dirty="0">
                  <a:solidFill>
                    <a:srgbClr val="CC00CC"/>
                  </a:solidFill>
                  <a:latin typeface="黑体" panose="02010609060101010101" pitchFamily="1" charset="-122"/>
                  <a:ea typeface="黑体" panose="02010609060101010101" pitchFamily="1" charset="-122"/>
                  <a:sym typeface="+mn-ea"/>
                </a:rPr>
                <a:t>状态</a:t>
              </a:r>
              <a:r>
                <a:rPr lang="en-US" altLang="zh-CN" sz="2400" b="1" dirty="0">
                  <a:solidFill>
                    <a:srgbClr val="CC00CC"/>
                  </a:solidFill>
                  <a:latin typeface="黑体" panose="02010609060101010101" pitchFamily="1" charset="-122"/>
                  <a:ea typeface="黑体" panose="02010609060101010101" pitchFamily="1" charset="-122"/>
                  <a:sym typeface="+mn-ea"/>
                </a:rPr>
                <a:t>)</a:t>
              </a:r>
              <a:endParaRPr lang="zh-CN" altLang="en-US" sz="2400" b="1" dirty="0">
                <a:solidFill>
                  <a:srgbClr val="CC00CC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1" charset="-122"/>
                  <a:ea typeface="黑体" panose="02010609060101010101" pitchFamily="1" charset="-122"/>
                  <a:sym typeface="+mn-ea"/>
                </a:rPr>
                <a:t>进程同步与互斥</a:t>
              </a:r>
              <a:endParaRPr lang="zh-CN" altLang="en-US" sz="24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1" charset="-122"/>
                  <a:ea typeface="黑体" panose="02010609060101010101" pitchFamily="1" charset="-122"/>
                  <a:sym typeface="+mn-ea"/>
                </a:rPr>
                <a:t>死锁处理</a:t>
              </a:r>
              <a:endParaRPr lang="zh-CN" altLang="en-US" sz="24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  <a:sym typeface="+mn-ea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1" charset="-122"/>
                  <a:ea typeface="黑体" panose="02010609060101010101" pitchFamily="1" charset="-122"/>
                  <a:sym typeface="Arial" panose="020B0604020202020204" pitchFamily="34" charset="0"/>
                </a:rPr>
                <a:t>进程调度</a:t>
              </a:r>
              <a:endParaRPr lang="zh-CN" altLang="en-US" sz="24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cxnSp>
          <p:nvCxnSpPr>
            <p:cNvPr id="25619" name="肘形连接符 13331"/>
            <p:cNvCxnSpPr/>
            <p:nvPr/>
          </p:nvCxnSpPr>
          <p:spPr>
            <a:xfrm rot="-5400000" flipH="1">
              <a:off x="1013" y="551"/>
              <a:ext cx="315" cy="187"/>
            </a:xfrm>
            <a:prstGeom prst="bentConnector3">
              <a:avLst>
                <a:gd name="adj1" fmla="val 49843"/>
              </a:avLst>
            </a:prstGeom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3333" name="组合 13332"/>
          <p:cNvGrpSpPr/>
          <p:nvPr/>
        </p:nvGrpSpPr>
        <p:grpSpPr>
          <a:xfrm>
            <a:off x="3066784" y="420991"/>
            <a:ext cx="3311525" cy="1985961"/>
            <a:chOff x="0" y="-77"/>
            <a:chExt cx="2086" cy="1251"/>
          </a:xfrm>
        </p:grpSpPr>
        <p:sp>
          <p:nvSpPr>
            <p:cNvPr id="25621" name="文本框 13333"/>
            <p:cNvSpPr txBox="1"/>
            <p:nvPr/>
          </p:nvSpPr>
          <p:spPr>
            <a:xfrm>
              <a:off x="0" y="-77"/>
              <a:ext cx="2086" cy="9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800000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内存分配与回收</a:t>
              </a:r>
              <a:endParaRPr lang="en-US" altLang="zh-CN" sz="2400" b="1" dirty="0">
                <a:solidFill>
                  <a:srgbClr val="800000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800000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内存保护 </a:t>
              </a:r>
              <a:endParaRPr lang="zh-CN" altLang="en-US" sz="2400" b="1" dirty="0">
                <a:solidFill>
                  <a:srgbClr val="800000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地址映射</a:t>
              </a:r>
              <a:endParaRPr lang="en-US" altLang="zh-CN" sz="24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虚拟内存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(</a:t>
              </a:r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置换</a:t>
              </a:r>
              <a:r>
                <a:rPr lang="en-US" altLang="zh-CN" sz="2400" b="1" dirty="0">
                  <a:solidFill>
                    <a:srgbClr val="FF0000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)</a:t>
              </a:r>
              <a:endParaRPr lang="en-US" altLang="zh-CN" sz="2400" b="1" dirty="0">
                <a:solidFill>
                  <a:srgbClr val="FF0000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cxnSp>
          <p:nvCxnSpPr>
            <p:cNvPr id="25622" name="肘形连接符 13334"/>
            <p:cNvCxnSpPr/>
            <p:nvPr/>
          </p:nvCxnSpPr>
          <p:spPr>
            <a:xfrm rot="16200000" flipH="1">
              <a:off x="756" y="923"/>
              <a:ext cx="315" cy="187"/>
            </a:xfrm>
            <a:prstGeom prst="bentConnector3">
              <a:avLst>
                <a:gd name="adj1" fmla="val 49843"/>
              </a:avLst>
            </a:prstGeom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3336" name="组合 13335"/>
          <p:cNvGrpSpPr/>
          <p:nvPr/>
        </p:nvGrpSpPr>
        <p:grpSpPr>
          <a:xfrm>
            <a:off x="7092950" y="777875"/>
            <a:ext cx="2051050" cy="1776413"/>
            <a:chOff x="0" y="0"/>
            <a:chExt cx="1292" cy="1119"/>
          </a:xfrm>
        </p:grpSpPr>
        <p:sp>
          <p:nvSpPr>
            <p:cNvPr id="25624" name="文本框 13336"/>
            <p:cNvSpPr txBox="1"/>
            <p:nvPr/>
          </p:nvSpPr>
          <p:spPr>
            <a:xfrm>
              <a:off x="203" y="0"/>
              <a:ext cx="1089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6600CC"/>
                  </a:solidFill>
                  <a:latin typeface="Arial" panose="020B0604020202020204" pitchFamily="34" charset="0"/>
                  <a:ea typeface="黑体" panose="02010609060101010101" pitchFamily="1" charset="-122"/>
                </a:rPr>
                <a:t>设备管理</a:t>
              </a:r>
              <a:endParaRPr lang="zh-CN" altLang="en-US" sz="2400" b="1" dirty="0">
                <a:solidFill>
                  <a:srgbClr val="6600CC"/>
                </a:solidFill>
                <a:latin typeface="Arial" panose="020B0604020202020204" pitchFamily="34" charset="0"/>
                <a:ea typeface="黑体" panose="02010609060101010101" pitchFamily="1" charset="-122"/>
              </a:endParaRPr>
            </a:p>
            <a:p>
              <a:pPr eaLnBrk="0" hangingPunct="0"/>
              <a:r>
                <a:rPr lang="en-US" altLang="zh-CN" sz="2400" b="1" dirty="0">
                  <a:solidFill>
                    <a:srgbClr val="6600CC"/>
                  </a:solidFill>
                  <a:latin typeface="Arial" panose="020B0604020202020204" pitchFamily="34" charset="0"/>
                  <a:ea typeface="黑体" panose="02010609060101010101" pitchFamily="1" charset="-122"/>
                </a:rPr>
                <a:t>I/O</a:t>
              </a:r>
              <a:r>
                <a:rPr lang="zh-CN" altLang="en-US" sz="2400" b="1" dirty="0">
                  <a:solidFill>
                    <a:srgbClr val="6600CC"/>
                  </a:solidFill>
                  <a:latin typeface="Arial" panose="020B0604020202020204" pitchFamily="34" charset="0"/>
                  <a:ea typeface="黑体" panose="02010609060101010101" pitchFamily="1" charset="-122"/>
                </a:rPr>
                <a:t>缓冲</a:t>
              </a:r>
              <a:endParaRPr lang="zh-CN" altLang="en-US" sz="2400" b="1" dirty="0">
                <a:solidFill>
                  <a:srgbClr val="6600CC"/>
                </a:solidFill>
                <a:latin typeface="Arial" panose="020B0604020202020204" pitchFamily="34" charset="0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1" charset="-122"/>
                </a:rPr>
                <a:t>磁盘调度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1" charset="-122"/>
              </a:endParaRPr>
            </a:p>
          </p:txBody>
        </p:sp>
        <p:cxnSp>
          <p:nvCxnSpPr>
            <p:cNvPr id="25625" name="肘形连接符 13337"/>
            <p:cNvCxnSpPr/>
            <p:nvPr/>
          </p:nvCxnSpPr>
          <p:spPr>
            <a:xfrm rot="5400000">
              <a:off x="-56" y="860"/>
              <a:ext cx="315" cy="203"/>
            </a:xfrm>
            <a:prstGeom prst="bentConnector3">
              <a:avLst>
                <a:gd name="adj1" fmla="val 49843"/>
              </a:avLst>
            </a:prstGeom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3339" name="组合 13338"/>
          <p:cNvGrpSpPr/>
          <p:nvPr/>
        </p:nvGrpSpPr>
        <p:grpSpPr>
          <a:xfrm>
            <a:off x="6072188" y="4451350"/>
            <a:ext cx="3071812" cy="2738438"/>
            <a:chOff x="0" y="0"/>
            <a:chExt cx="1542" cy="1725"/>
          </a:xfrm>
        </p:grpSpPr>
        <p:sp>
          <p:nvSpPr>
            <p:cNvPr id="25627" name="文本框 13339"/>
            <p:cNvSpPr txBox="1"/>
            <p:nvPr/>
          </p:nvSpPr>
          <p:spPr>
            <a:xfrm>
              <a:off x="0" y="272"/>
              <a:ext cx="1542" cy="1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400" b="1" dirty="0">
                  <a:latin typeface="黑体" panose="02010609060101010101" pitchFamily="1" charset="-122"/>
                  <a:ea typeface="黑体" panose="02010609060101010101" pitchFamily="1" charset="-122"/>
                </a:rPr>
                <a:t>文件操作</a:t>
              </a:r>
              <a:endPara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latin typeface="黑体" panose="02010609060101010101" pitchFamily="1" charset="-122"/>
                  <a:ea typeface="黑体" panose="02010609060101010101" pitchFamily="1" charset="-122"/>
                  <a:sym typeface="+mn-ea"/>
                </a:rPr>
                <a:t>目录管理</a:t>
              </a:r>
              <a:endPara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latin typeface="黑体" panose="02010609060101010101" pitchFamily="1" charset="-122"/>
                  <a:ea typeface="黑体" panose="02010609060101010101" pitchFamily="1" charset="-122"/>
                </a:rPr>
                <a:t>文件逻辑、物理结构</a:t>
              </a:r>
              <a:r>
                <a:rPr lang="zh-CN" altLang="en-US" sz="2400" b="1" dirty="0">
                  <a:latin typeface="黑体" panose="02010609060101010101" pitchFamily="1" charset="-122"/>
                  <a:ea typeface="黑体" panose="02010609060101010101" pitchFamily="1" charset="-122"/>
                  <a:sym typeface="+mn-ea"/>
                </a:rPr>
                <a:t>文件保护和存取控制</a:t>
              </a:r>
              <a:endPara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latin typeface="黑体" panose="02010609060101010101" pitchFamily="1" charset="-122"/>
                  <a:ea typeface="黑体" panose="02010609060101010101" pitchFamily="1" charset="-122"/>
                </a:rPr>
                <a:t>存储空间管理</a:t>
              </a:r>
              <a:endPara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endParaRPr lang="zh-CN" altLang="en-US" sz="2400" b="1" dirty="0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cxnSp>
          <p:nvCxnSpPr>
            <p:cNvPr id="25628" name="肘形连接符 13340"/>
            <p:cNvCxnSpPr/>
            <p:nvPr/>
          </p:nvCxnSpPr>
          <p:spPr>
            <a:xfrm rot="-5400000" flipH="1">
              <a:off x="650" y="64"/>
              <a:ext cx="315" cy="187"/>
            </a:xfrm>
            <a:prstGeom prst="bentConnector3">
              <a:avLst>
                <a:gd name="adj1" fmla="val 49843"/>
              </a:avLst>
            </a:prstGeom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13342" name="组合 13341"/>
          <p:cNvGrpSpPr/>
          <p:nvPr/>
        </p:nvGrpSpPr>
        <p:grpSpPr>
          <a:xfrm>
            <a:off x="1476375" y="5457825"/>
            <a:ext cx="2378075" cy="1227138"/>
            <a:chOff x="0" y="0"/>
            <a:chExt cx="1498" cy="773"/>
          </a:xfrm>
        </p:grpSpPr>
        <p:sp>
          <p:nvSpPr>
            <p:cNvPr id="25630" name="文本框 13342"/>
            <p:cNvSpPr txBox="1"/>
            <p:nvPr/>
          </p:nvSpPr>
          <p:spPr>
            <a:xfrm>
              <a:off x="0" y="25"/>
              <a:ext cx="149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003300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命令接口</a:t>
              </a:r>
              <a:endParaRPr lang="zh-CN" altLang="en-US" sz="2400" b="1" dirty="0">
                <a:solidFill>
                  <a:srgbClr val="003300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003300"/>
                  </a:solidFill>
                  <a:latin typeface="黑体" panose="02010609060101010101" pitchFamily="1" charset="-122"/>
                  <a:ea typeface="黑体" panose="02010609060101010101" pitchFamily="1" charset="-122"/>
                </a:rPr>
                <a:t>程序接口</a:t>
              </a:r>
              <a:endParaRPr lang="zh-CN" altLang="en-US" sz="2400" b="1" dirty="0">
                <a:solidFill>
                  <a:srgbClr val="003300"/>
                </a:solidFill>
                <a:latin typeface="黑体" panose="02010609060101010101" pitchFamily="1" charset="-122"/>
                <a:ea typeface="黑体" panose="02010609060101010101" pitchFamily="1" charset="-122"/>
              </a:endParaRPr>
            </a:p>
            <a:p>
              <a:pPr eaLnBrk="0" hangingPunct="0"/>
              <a:r>
                <a:rPr lang="zh-CN" altLang="en-US" sz="2400" b="1" dirty="0">
                  <a:solidFill>
                    <a:srgbClr val="003300"/>
                  </a:solidFill>
                  <a:latin typeface="黑体" panose="02010609060101010101" pitchFamily="1" charset="-122"/>
                  <a:ea typeface="黑体" panose="02010609060101010101" pitchFamily="1" charset="-122"/>
                  <a:sym typeface="Arial" panose="020B0604020202020204" pitchFamily="34" charset="0"/>
                </a:rPr>
                <a:t>图形接口</a:t>
              </a:r>
              <a:endParaRPr lang="zh-CN" altLang="en-US" sz="2400" b="1" dirty="0">
                <a:solidFill>
                  <a:srgbClr val="003300"/>
                </a:solidFill>
                <a:latin typeface="黑体" panose="02010609060101010101" pitchFamily="1" charset="-122"/>
                <a:ea typeface="黑体" panose="02010609060101010101" pitchFamily="1" charset="-122"/>
                <a:sym typeface="Arial" panose="020B0604020202020204" pitchFamily="34" charset="0"/>
              </a:endParaRPr>
            </a:p>
          </p:txBody>
        </p:sp>
        <p:cxnSp>
          <p:nvCxnSpPr>
            <p:cNvPr id="25631" name="肘形连接符 13343"/>
            <p:cNvCxnSpPr/>
            <p:nvPr/>
          </p:nvCxnSpPr>
          <p:spPr>
            <a:xfrm rot="5400000">
              <a:off x="1020" y="56"/>
              <a:ext cx="315" cy="203"/>
            </a:xfrm>
            <a:prstGeom prst="bentConnector3">
              <a:avLst>
                <a:gd name="adj1" fmla="val 49843"/>
              </a:avLst>
            </a:prstGeom>
            <a:ln w="9525" cap="flat" cmpd="sng">
              <a:solidFill>
                <a:srgbClr val="292929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345" name="文本框 13344"/>
          <p:cNvSpPr txBox="1"/>
          <p:nvPr/>
        </p:nvSpPr>
        <p:spPr>
          <a:xfrm>
            <a:off x="2073536" y="3360131"/>
            <a:ext cx="1408112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32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处理器</a:t>
            </a:r>
            <a:endParaRPr lang="zh-CN" altLang="en-US" sz="32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 eaLnBrk="0" hangingPunct="0"/>
            <a:r>
              <a:rPr lang="zh-CN" altLang="en-US" sz="32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管理</a:t>
            </a:r>
            <a:endParaRPr lang="zh-CN" altLang="en-US" sz="32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346" name="文本框 13345"/>
          <p:cNvSpPr txBox="1"/>
          <p:nvPr/>
        </p:nvSpPr>
        <p:spPr>
          <a:xfrm>
            <a:off x="3555414" y="2342114"/>
            <a:ext cx="2500313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32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存储器管理</a:t>
            </a:r>
            <a:endParaRPr lang="zh-CN" altLang="en-US" sz="32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347" name="文本框 13346"/>
          <p:cNvSpPr txBox="1"/>
          <p:nvPr/>
        </p:nvSpPr>
        <p:spPr>
          <a:xfrm>
            <a:off x="5850980" y="2742406"/>
            <a:ext cx="1816100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32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设备管理</a:t>
            </a:r>
            <a:endParaRPr lang="zh-CN" altLang="en-US" sz="32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348" name="文本框 13347"/>
          <p:cNvSpPr txBox="1"/>
          <p:nvPr/>
        </p:nvSpPr>
        <p:spPr>
          <a:xfrm>
            <a:off x="5622925" y="4021138"/>
            <a:ext cx="1816100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32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文件管理</a:t>
            </a:r>
            <a:endParaRPr lang="zh-CN" altLang="en-US" sz="3200" b="1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349" name="文本框 13348"/>
          <p:cNvSpPr txBox="1"/>
          <p:nvPr/>
        </p:nvSpPr>
        <p:spPr>
          <a:xfrm>
            <a:off x="2622550" y="4740275"/>
            <a:ext cx="22733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32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接口管理</a:t>
            </a:r>
            <a:endParaRPr lang="zh-CN" altLang="en-US" sz="32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637" name="文本框 13349"/>
          <p:cNvSpPr txBox="1"/>
          <p:nvPr/>
        </p:nvSpPr>
        <p:spPr>
          <a:xfrm>
            <a:off x="0" y="6430963"/>
            <a:ext cx="835025" cy="427037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66"/>
                </a:solidFill>
                <a:latin typeface="Arial Black" panose="020B0A04020102020204" charset="0"/>
                <a:ea typeface="黑体" panose="02010609060101010101" pitchFamily="1" charset="-122"/>
              </a:rPr>
              <a:t>增加</a:t>
            </a:r>
            <a:endParaRPr lang="zh-CN" altLang="en-US" sz="2800" b="1" dirty="0">
              <a:solidFill>
                <a:srgbClr val="FF0066"/>
              </a:solidFill>
              <a:latin typeface="Arial Black" panose="020B0A04020102020204" charset="0"/>
              <a:ea typeface="黑体" panose="02010609060101010101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4540" y="5300980"/>
            <a:ext cx="1551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（省略）</a:t>
            </a:r>
            <a:endParaRPr lang="zh-CN" altLang="en-US" sz="28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690,&quot;width&quot;:6120}"/>
</p:tagLst>
</file>

<file path=ppt/tags/tag2.xml><?xml version="1.0" encoding="utf-8"?>
<p:tagLst xmlns:p="http://schemas.openxmlformats.org/presentationml/2006/main">
  <p:tag name="KSO_WM_UNIT_PLACING_PICTURE_USER_VIEWPORT" val="{&quot;height&quot;:4010,&quot;width&quot;:1010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WPS 演示</Application>
  <PresentationFormat>全屏显示(4:3)</PresentationFormat>
  <Paragraphs>343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黑体</vt:lpstr>
      <vt:lpstr>方正姚体</vt:lpstr>
      <vt:lpstr>Arial Black</vt:lpstr>
      <vt:lpstr>方正粗黑宋简体</vt:lpstr>
      <vt:lpstr>微软雅黑</vt:lpstr>
      <vt:lpstr>Arial Unicode MS</vt:lpstr>
      <vt:lpstr>华文新魏</vt:lpstr>
      <vt:lpstr>隶书</vt:lpstr>
      <vt:lpstr>默认设计模板</vt:lpstr>
      <vt:lpstr>Paint.Picture</vt:lpstr>
      <vt:lpstr>Paint.Picture</vt:lpstr>
      <vt:lpstr>第2章  操作系统概述</vt:lpstr>
      <vt:lpstr>第2章  操作系统概述</vt:lpstr>
      <vt:lpstr>操作系统</vt:lpstr>
      <vt:lpstr>2.1 操作系统的目标与功能</vt:lpstr>
      <vt:lpstr>2.1.1 作为用户/计算机接口的OS</vt:lpstr>
      <vt:lpstr>操作系统提供的服务</vt:lpstr>
      <vt:lpstr>操作系统提供的服务</vt:lpstr>
      <vt:lpstr>2.1.2 作为资源管理器的OS</vt:lpstr>
      <vt:lpstr>操作系统 功能</vt:lpstr>
      <vt:lpstr>2.1.3 操作系统的易扩展性</vt:lpstr>
      <vt:lpstr>2.2 操作系统的发展</vt:lpstr>
      <vt:lpstr>操作系统的发展</vt:lpstr>
      <vt:lpstr>2.2.1 串行处理</vt:lpstr>
      <vt:lpstr>2.2.2 简单批处理系统</vt:lpstr>
      <vt:lpstr>监控程序</vt:lpstr>
      <vt:lpstr>操作模式</vt:lpstr>
      <vt:lpstr>2.2.3 多道批处理系统</vt:lpstr>
      <vt:lpstr>多道批处理</vt:lpstr>
      <vt:lpstr>2道程序并发</vt:lpstr>
      <vt:lpstr>3道程序并发</vt:lpstr>
      <vt:lpstr>单道与多道的效率比较</vt:lpstr>
      <vt:lpstr>单道与多道的效率比较</vt:lpstr>
      <vt:lpstr>单道与多道</vt:lpstr>
      <vt:lpstr>2.2.4 分时系统</vt:lpstr>
      <vt:lpstr>2.3 主要成就</vt:lpstr>
      <vt:lpstr>2.4 现代操作系统的特征</vt:lpstr>
      <vt:lpstr>本章总结</vt:lpstr>
      <vt:lpstr>选择题1</vt:lpstr>
      <vt:lpstr>选择题2</vt:lpstr>
      <vt:lpstr>选择题3</vt:lpstr>
      <vt:lpstr>选择题4</vt:lpstr>
      <vt:lpstr>选择题5</vt:lpstr>
      <vt:lpstr>选择题6</vt:lpstr>
      <vt:lpstr>选择题7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lyj</dc:creator>
  <cp:lastModifiedBy>李艳军（杨林妈妈）</cp:lastModifiedBy>
  <cp:revision>32</cp:revision>
  <dcterms:created xsi:type="dcterms:W3CDTF">2013-01-25T01:44:00Z</dcterms:created>
  <dcterms:modified xsi:type="dcterms:W3CDTF">2021-10-19T13:24:31Z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C85693592B494A55A3477264EBA9CC34</vt:lpwstr>
  </property>
</Properties>
</file>