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9" r:id="rId3"/>
    <p:sldId id="269" r:id="rId4"/>
    <p:sldId id="561" r:id="rId5"/>
    <p:sldId id="538" r:id="rId6"/>
    <p:sldId id="547" r:id="rId7"/>
    <p:sldId id="539" r:id="rId8"/>
    <p:sldId id="530" r:id="rId9"/>
    <p:sldId id="540" r:id="rId10"/>
    <p:sldId id="531" r:id="rId11"/>
    <p:sldId id="548" r:id="rId12"/>
    <p:sldId id="533" r:id="rId13"/>
    <p:sldId id="534" r:id="rId14"/>
    <p:sldId id="542" r:id="rId15"/>
    <p:sldId id="550" r:id="rId16"/>
    <p:sldId id="549" r:id="rId17"/>
    <p:sldId id="551" r:id="rId18"/>
    <p:sldId id="552" r:id="rId19"/>
    <p:sldId id="563" r:id="rId20"/>
    <p:sldId id="577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yanj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0066"/>
    <a:srgbClr val="006600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268"/>
        <p:guide pos="274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1" name="图片 1030" descr="tz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516688" y="0"/>
            <a:ext cx="2627312" cy="5889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4400" b="1" u="none" kern="1200" baseline="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3200" b="1" u="none" kern="1200" baseline="0">
          <a:solidFill>
            <a:srgbClr val="2D2DFF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第二部分</a:t>
            </a:r>
            <a:endParaRPr lang="zh-CN" altLang="en-US" dirty="0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第3章  进程描述和控制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第4章  线程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第5章  并发性：互斥和同步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第6章  并发：死锁也饥饿</a:t>
            </a:r>
            <a:endParaRPr lang="zh-CN" altLang="en-US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p>
            <a:r>
              <a:rPr lang="zh-CN" altLang="en-US" dirty="0"/>
              <a:t>线程的优点</a:t>
            </a:r>
            <a:endParaRPr lang="zh-CN" altLang="en-US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273050" y="879475"/>
            <a:ext cx="8870950" cy="4956175"/>
          </a:xfrm>
        </p:spPr>
        <p:txBody>
          <a:bodyPr/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经济：</a:t>
            </a:r>
            <a:r>
              <a:rPr lang="zh-CN" altLang="en-US" dirty="0">
                <a:solidFill>
                  <a:schemeClr val="tx1"/>
                </a:solidFill>
                <a:sym typeface="Arial" panose="020B0604020202020204" pitchFamily="34" charset="0"/>
              </a:rPr>
              <a:t>线程创建、终止、切换、通信比进程更经济，更高效</a:t>
            </a:r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资源共享：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线程默认共享它们所属进程的内存和资源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允许一个应用程序在同一地址空间内有多个不同的活动线程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多处理器体系结构的利用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单线程进程只能运行在一个</a:t>
            </a:r>
            <a:r>
              <a:rPr lang="en-US" altLang="x-none" dirty="0"/>
              <a:t>CPU</a:t>
            </a:r>
            <a:r>
              <a:rPr lang="zh-CN" altLang="en-US" dirty="0"/>
              <a:t>上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在多</a:t>
            </a:r>
            <a:r>
              <a:rPr lang="en-US" altLang="x-none" dirty="0"/>
              <a:t>CPU</a:t>
            </a:r>
            <a:r>
              <a:rPr lang="zh-CN" altLang="en-US" dirty="0"/>
              <a:t>机器上使用多线程增加了并发功能</a:t>
            </a:r>
            <a:endParaRPr lang="zh-CN" altLang="en-US" dirty="0"/>
          </a:p>
          <a:p>
            <a:pPr lvl="0">
              <a:lnSpc>
                <a:spcPct val="110000"/>
              </a:lnSpc>
            </a:pPr>
            <a:r>
              <a:rPr lang="zh-CN" altLang="en-US" dirty="0">
                <a:sym typeface="+mn-ea"/>
              </a:rPr>
              <a:t>响应度高：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增加了对用户的响应程度（</a:t>
            </a:r>
            <a:r>
              <a:rPr lang="zh-CN" altLang="en-US" sz="2800" dirty="0">
                <a:solidFill>
                  <a:srgbClr val="FF00FF"/>
                </a:solidFill>
                <a:sym typeface="Arial" panose="020B0604020202020204" pitchFamily="34" charset="0"/>
              </a:rPr>
              <a:t>见</a:t>
            </a:r>
            <a:r>
              <a:rPr lang="en-US" altLang="zh-CN" sz="2800" dirty="0">
                <a:solidFill>
                  <a:srgbClr val="FF00FF"/>
                </a:solidFill>
                <a:sym typeface="Arial" panose="020B0604020202020204" pitchFamily="34" charset="0"/>
              </a:rPr>
              <a:t>P103</a:t>
            </a:r>
            <a:r>
              <a:rPr lang="zh-CN" altLang="en-US" sz="2800" dirty="0">
                <a:solidFill>
                  <a:srgbClr val="FF00FF"/>
                </a:solidFill>
                <a:sym typeface="Arial" panose="020B0604020202020204" pitchFamily="34" charset="0"/>
              </a:rPr>
              <a:t>图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zh-CN" altLang="en-US" sz="2800" dirty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P92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单线程和多线程比较</a:t>
            </a:r>
            <a:endParaRPr lang="zh-CN" altLang="en-US" dirty="0"/>
          </a:p>
        </p:txBody>
      </p:sp>
      <p:pic>
        <p:nvPicPr>
          <p:cNvPr id="13315" name="内容占位符 13314" descr="4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17638"/>
            <a:ext cx="8101013" cy="5448300"/>
          </a:xfrm>
        </p:spPr>
      </p:pic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P94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单处理器上的多线程</a:t>
            </a:r>
            <a:endParaRPr lang="zh-CN" altLang="en-US" dirty="0"/>
          </a:p>
        </p:txBody>
      </p:sp>
      <p:pic>
        <p:nvPicPr>
          <p:cNvPr id="14339" name="内容占位符 14338" descr="4.4"/>
          <p:cNvPicPr>
            <a:picLocks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82550" y="2492693"/>
            <a:ext cx="9064625" cy="4259262"/>
          </a:xfrm>
        </p:spPr>
      </p:pic>
      <p:sp>
        <p:nvSpPr>
          <p:cNvPr id="14340" name="矩形 14339"/>
          <p:cNvSpPr>
            <a:spLocks noGrp="1"/>
          </p:cNvSpPr>
          <p:nvPr/>
        </p:nvSpPr>
        <p:spPr>
          <a:xfrm>
            <a:off x="1588" y="1600200"/>
            <a:ext cx="9145587" cy="11096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单处理器上的多个进程的多个线程交替执行</a:t>
            </a:r>
            <a:endParaRPr lang="zh-CN" altLang="en-US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P94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r>
              <a:rPr lang="zh-CN" altLang="en-US" dirty="0"/>
              <a:t>4.1.2 线程功能特性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7175" cy="4525963"/>
          </a:xfrm>
        </p:spPr>
        <p:txBody>
          <a:bodyPr/>
          <a:p>
            <a:r>
              <a:rPr lang="zh-CN" altLang="en-US" dirty="0"/>
              <a:t>线程的状态</a:t>
            </a:r>
            <a:endParaRPr lang="zh-CN" altLang="en-US" dirty="0"/>
          </a:p>
          <a:p>
            <a:pPr lvl="1"/>
            <a:r>
              <a:rPr lang="zh-CN" altLang="en-US" dirty="0"/>
              <a:t>运行、就绪、阻塞</a:t>
            </a:r>
            <a:endParaRPr lang="zh-CN" altLang="en-US" dirty="0"/>
          </a:p>
          <a:p>
            <a:r>
              <a:rPr lang="zh-CN" altLang="en-US" dirty="0"/>
              <a:t>与线程状态改变有关的操作</a:t>
            </a:r>
            <a:endParaRPr lang="zh-CN" altLang="en-US" dirty="0"/>
          </a:p>
          <a:p>
            <a:pPr lvl="1"/>
            <a:r>
              <a:rPr lang="zh-CN" altLang="en-US" dirty="0"/>
              <a:t>派生 (创建进程时创建一个线程，线程再创建线程)</a:t>
            </a:r>
            <a:endParaRPr lang="zh-CN" altLang="en-US" dirty="0"/>
          </a:p>
          <a:p>
            <a:pPr lvl="1"/>
            <a:r>
              <a:rPr lang="zh-CN" altLang="en-US" dirty="0"/>
              <a:t>阻塞  (线程等待，处理器调度其他就绪线程执行)</a:t>
            </a:r>
            <a:endParaRPr lang="zh-CN" altLang="en-US" dirty="0"/>
          </a:p>
          <a:p>
            <a:pPr lvl="1"/>
            <a:r>
              <a:rPr lang="zh-CN" altLang="en-US" dirty="0"/>
              <a:t>解除阻塞  (事件发生，线程进入就绪队列)</a:t>
            </a:r>
            <a:endParaRPr lang="zh-CN" altLang="en-US" dirty="0"/>
          </a:p>
          <a:p>
            <a:pPr lvl="1"/>
            <a:r>
              <a:rPr lang="zh-CN" altLang="en-US" dirty="0"/>
              <a:t>结束  (释放线程控制块，栈空间)</a:t>
            </a:r>
            <a:endParaRPr lang="zh-CN" altLang="en-US" dirty="0"/>
          </a:p>
          <a:p>
            <a:r>
              <a:rPr lang="zh-CN" altLang="en-US" dirty="0"/>
              <a:t>问题：一个线程阻塞是否会导致整个进程阻塞？</a:t>
            </a:r>
            <a:endParaRPr lang="zh-CN" altLang="en-US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P94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r>
              <a:rPr lang="zh-CN" altLang="en-US" dirty="0"/>
              <a:t>4.2 线程分类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 dirty="0"/>
              <a:t>用户级线程</a:t>
            </a:r>
            <a:endParaRPr lang="zh-CN" altLang="en-US" dirty="0"/>
          </a:p>
          <a:p>
            <a:pPr marL="0" lvl="1">
              <a:lnSpc>
                <a:spcPct val="130000"/>
              </a:lnSpc>
            </a:pPr>
            <a:r>
              <a:rPr lang="zh-CN" altLang="en-US" dirty="0"/>
              <a:t>线程的管理工作由应用程序完成，操作系统内核意识不到线程的存在</a:t>
            </a:r>
            <a:endParaRPr lang="zh-CN" altLang="en-US" dirty="0"/>
          </a:p>
          <a:p>
            <a:pPr marL="0"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应用程序可以使用API应用程序编程接口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内核级线程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线程管理的所有工作都由内核完成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混合方法</a:t>
            </a:r>
            <a:endParaRPr lang="zh-CN" altLang="en-US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P95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7" name="内容占位符 16386" descr="4.5"/>
          <p:cNvPicPr>
            <a:picLocks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0" y="1417638"/>
            <a:ext cx="9023350" cy="4316412"/>
          </a:xfrm>
        </p:spPr>
      </p:pic>
      <p:sp>
        <p:nvSpPr>
          <p:cNvPr id="7186" name="文本框 7185"/>
          <p:cNvSpPr txBox="1"/>
          <p:nvPr/>
        </p:nvSpPr>
        <p:spPr>
          <a:xfrm>
            <a:off x="7903210" y="53340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P95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p>
            <a:r>
              <a:rPr lang="zh-CN" altLang="en-US" dirty="0"/>
              <a:t>线程库</a:t>
            </a:r>
            <a:endParaRPr lang="en-US" altLang="zh-CN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686800" cy="4206875"/>
          </a:xfrm>
        </p:spPr>
        <p:txBody>
          <a:bodyPr/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FF00FF"/>
                </a:solidFill>
              </a:rPr>
              <a:t>三种主要的线程库</a:t>
            </a:r>
            <a:r>
              <a:rPr lang="zh-CN" altLang="en-US" sz="2200" dirty="0">
                <a:solidFill>
                  <a:srgbClr val="6600CC"/>
                </a:solidFill>
              </a:rPr>
              <a:t>(为程序员提供创建和管理线程的API)</a:t>
            </a:r>
            <a:endParaRPr lang="zh-CN" altLang="en-US" sz="2200" dirty="0">
              <a:solidFill>
                <a:srgbClr val="6600CC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3100" dirty="0">
                <a:solidFill>
                  <a:srgbClr val="FF0000"/>
                </a:solidFill>
              </a:rPr>
              <a:t>POSIX Pthread</a:t>
            </a:r>
            <a:endParaRPr lang="zh-CN" altLang="en-US" sz="3100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（POSIX：Portable Operating System Interface </a:t>
            </a:r>
            <a:r>
              <a:rPr lang="en-US" altLang="zh-CN" dirty="0"/>
              <a:t>of Unix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sz="3700" dirty="0">
                <a:solidFill>
                  <a:srgbClr val="FF0000"/>
                </a:solidFill>
              </a:rPr>
              <a:t>Java threads</a:t>
            </a:r>
            <a:endParaRPr lang="zh-CN" altLang="en-US" sz="3700" dirty="0"/>
          </a:p>
          <a:p>
            <a:pPr lvl="1">
              <a:lnSpc>
                <a:spcPct val="130000"/>
              </a:lnSpc>
            </a:pPr>
            <a:r>
              <a:rPr lang="zh-CN" altLang="en-US" sz="3100" dirty="0">
                <a:solidFill>
                  <a:srgbClr val="FF0000"/>
                </a:solidFill>
              </a:rPr>
              <a:t>Win32 线程库</a:t>
            </a:r>
            <a:endParaRPr lang="zh-CN" altLang="en-US" sz="3100" dirty="0">
              <a:solidFill>
                <a:srgbClr val="FF0000"/>
              </a:solidFill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22860" y="6390323"/>
            <a:ext cx="835025" cy="427037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增加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charRg st="4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charRg st="4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charRg st="9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charRg st="9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占位符 18433"/>
          <p:cNvSpPr>
            <a:spLocks noGrp="1"/>
          </p:cNvSpPr>
          <p:nvPr>
            <p:ph type="body" idx="1"/>
          </p:nvPr>
        </p:nvSpPr>
        <p:spPr>
          <a:xfrm>
            <a:off x="0" y="0"/>
            <a:ext cx="8782050" cy="6858000"/>
          </a:xfrm>
        </p:spPr>
        <p:txBody>
          <a:bodyPr/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int sum; /*this data is shared by the thread(s) 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void *runner(void *param); /*the thread*/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/>
              <a:t>Main</a:t>
            </a:r>
            <a:r>
              <a:rPr lang="zh-CN" altLang="en-US" sz="2400" dirty="0">
                <a:solidFill>
                  <a:schemeClr val="tx1"/>
                </a:solidFill>
              </a:rPr>
              <a:t>(int argc, char *argv[]) 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/*include &lt;pthread.h&gt;*/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{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pthread_t tid; /*the thread identifier*/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pthread_attr_t attr; /* set of attributes for the thread*/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FF0066"/>
                </a:solidFill>
              </a:rPr>
              <a:t>pthread_attr_init</a:t>
            </a:r>
            <a:r>
              <a:rPr lang="zh-CN" altLang="en-US" sz="2400" dirty="0">
                <a:solidFill>
                  <a:schemeClr val="tx1"/>
                </a:solidFill>
              </a:rPr>
              <a:t>(&amp;attr);/*</a:t>
            </a:r>
            <a:r>
              <a:rPr lang="zh-CN" altLang="en-US" sz="2400" dirty="0">
                <a:solidFill>
                  <a:schemeClr val="hlink"/>
                </a:solidFill>
              </a:rPr>
              <a:t>线程属性初始化</a:t>
            </a:r>
            <a:r>
              <a:rPr lang="zh-CN" altLang="en-US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FF00FF"/>
                </a:solidFill>
              </a:rPr>
              <a:t>pthread_create</a:t>
            </a:r>
            <a:r>
              <a:rPr lang="zh-CN" altLang="en-US" sz="2400" dirty="0">
                <a:solidFill>
                  <a:schemeClr val="tx1"/>
                </a:solidFill>
              </a:rPr>
              <a:t>(&amp;tid, &amp;attr, </a:t>
            </a:r>
            <a:r>
              <a:rPr lang="zh-CN" altLang="en-US" sz="2400" dirty="0"/>
              <a:t>runner</a:t>
            </a:r>
            <a:r>
              <a:rPr lang="zh-CN" altLang="en-US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/>
              <a:t>argv[1]</a:t>
            </a:r>
            <a:r>
              <a:rPr lang="zh-CN" altLang="en-US" sz="2400" dirty="0">
                <a:solidFill>
                  <a:schemeClr val="tx1"/>
                </a:solidFill>
              </a:rPr>
              <a:t>);/*</a:t>
            </a:r>
            <a:r>
              <a:rPr lang="zh-CN" altLang="en-US" sz="2400" dirty="0">
                <a:solidFill>
                  <a:schemeClr val="hlink"/>
                </a:solidFill>
              </a:rPr>
              <a:t>创建子线程</a:t>
            </a:r>
            <a:r>
              <a:rPr lang="zh-CN" altLang="en-US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FF0066"/>
                </a:solidFill>
              </a:rPr>
              <a:t>pthread_join</a:t>
            </a:r>
            <a:r>
              <a:rPr lang="zh-CN" altLang="en-US" sz="2400" dirty="0">
                <a:solidFill>
                  <a:schemeClr val="tx1"/>
                </a:solidFill>
              </a:rPr>
              <a:t>(tid, NULL);/*</a:t>
            </a:r>
            <a:r>
              <a:rPr lang="zh-CN" altLang="en-US" sz="2400" dirty="0">
                <a:solidFill>
                  <a:schemeClr val="hlink"/>
                </a:solidFill>
              </a:rPr>
              <a:t>等待子线程结束</a:t>
            </a:r>
            <a:r>
              <a:rPr lang="zh-CN" altLang="en-US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printf(“sum= %d\n”, sum);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void *</a:t>
            </a:r>
            <a:r>
              <a:rPr lang="zh-CN" altLang="en-US" sz="2400" dirty="0"/>
              <a:t>runner</a:t>
            </a:r>
            <a:r>
              <a:rPr lang="zh-CN" altLang="en-US" sz="2400" dirty="0">
                <a:solidFill>
                  <a:schemeClr val="tx1"/>
                </a:solidFill>
              </a:rPr>
              <a:t>(void *param)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{/*</a:t>
            </a:r>
            <a:r>
              <a:rPr lang="zh-CN" altLang="en-US" sz="2400" dirty="0">
                <a:solidFill>
                  <a:schemeClr val="hlink"/>
                </a:solidFill>
              </a:rPr>
              <a:t>线程完成对非负整数的求和</a:t>
            </a:r>
            <a:r>
              <a:rPr lang="zh-CN" altLang="en-US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int upper = </a:t>
            </a:r>
            <a:r>
              <a:rPr lang="zh-CN" altLang="en-US" sz="2400" dirty="0">
                <a:solidFill>
                  <a:srgbClr val="FF0000"/>
                </a:solidFill>
              </a:rPr>
              <a:t>atoi</a:t>
            </a:r>
            <a:r>
              <a:rPr lang="zh-CN" altLang="en-US" sz="2400" dirty="0">
                <a:solidFill>
                  <a:schemeClr val="tx1"/>
                </a:solidFill>
              </a:rPr>
              <a:t>(param);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int I;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sum = 0;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if (upper &gt; 0) {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	for (I = 1; I &lt;= upper; I ++)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		sum += I;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FF00FF"/>
                </a:solidFill>
              </a:rPr>
              <a:t>pthread_exit</a:t>
            </a:r>
            <a:r>
              <a:rPr lang="zh-CN" altLang="en-US" sz="2400" dirty="0">
                <a:solidFill>
                  <a:schemeClr val="tx1"/>
                </a:solidFill>
              </a:rPr>
              <a:t>(0);/*</a:t>
            </a:r>
            <a:r>
              <a:rPr lang="zh-CN" altLang="en-US" sz="2400" dirty="0">
                <a:solidFill>
                  <a:schemeClr val="hlink"/>
                </a:solidFill>
              </a:rPr>
              <a:t>子线程结束</a:t>
            </a:r>
            <a:r>
              <a:rPr lang="zh-CN" altLang="en-US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4943793" y="5283200"/>
            <a:ext cx="3727450" cy="882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2800" b="1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实例：</a:t>
            </a:r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用一个独立的线程来</a:t>
            </a:r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完成对非负整数的求和</a:t>
            </a:r>
            <a:endParaRPr lang="zh-CN" altLang="en-US" sz="24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8259128" y="6430963"/>
            <a:ext cx="835025" cy="427037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增加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1105" y="2657475"/>
            <a:ext cx="4003675" cy="1676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latinLnBrk="0" hangingPunct="1"/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说明：</a:t>
            </a:r>
            <a:r>
              <a:rPr lang="en-US" altLang="zh-CN" sz="24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pthread_create()</a:t>
            </a:r>
            <a:endParaRPr lang="en-US" altLang="zh-CN" sz="24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algn="l" eaLnBrk="1" latinLnBrk="0" hangingPunct="1"/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   第</a:t>
            </a:r>
            <a:r>
              <a:rPr lang="en-US" altLang="zh-CN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个参数：线程号 </a:t>
            </a:r>
            <a:r>
              <a:rPr lang="en-US" altLang="zh-CN" sz="2000" b="1" dirty="0">
                <a:solidFill>
                  <a:srgbClr val="FF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tid</a:t>
            </a:r>
            <a:endParaRPr lang="en-US" altLang="zh-CN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  <a:p>
            <a:pPr lvl="0" algn="l" eaLnBrk="1" latinLnBrk="0" hangingPunct="1"/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   第</a:t>
            </a:r>
            <a:r>
              <a:rPr lang="en-US" altLang="zh-CN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个参数：线程属性 </a:t>
            </a:r>
            <a:r>
              <a:rPr lang="en-US" altLang="zh-CN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attr</a:t>
            </a:r>
            <a:endParaRPr lang="en-US" altLang="zh-CN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  <a:sym typeface="+mn-ea"/>
            </a:endParaRPr>
          </a:p>
          <a:p>
            <a:pPr lvl="0" algn="l" eaLnBrk="1" latinLnBrk="0" hangingPunct="1"/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   第</a:t>
            </a:r>
            <a:r>
              <a:rPr lang="en-US" altLang="zh-CN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3</a:t>
            </a:r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个参数：线程要运行的函数</a:t>
            </a:r>
            <a:endParaRPr lang="zh-CN" altLang="en-US" sz="2000" b="1" dirty="0">
              <a:solidFill>
                <a:srgbClr val="FF00FF"/>
              </a:solidFill>
              <a:ea typeface="黑体" panose="02010609060101010101" pitchFamily="1" charset="-122"/>
              <a:sym typeface="+mn-ea"/>
            </a:endParaRPr>
          </a:p>
          <a:p>
            <a:pPr lvl="0" algn="l" eaLnBrk="1" latinLnBrk="0" hangingPunct="1"/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   第</a:t>
            </a:r>
            <a:r>
              <a:rPr lang="en-US" altLang="zh-CN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FF00FF"/>
                </a:solidFill>
                <a:ea typeface="黑体" panose="02010609060101010101" pitchFamily="1" charset="-122"/>
                <a:sym typeface="+mn-ea"/>
              </a:rPr>
              <a:t>个参数：运行函数的参数</a:t>
            </a:r>
            <a:endParaRPr lang="zh-CN" altLang="en-US" sz="2000" b="1" dirty="0">
              <a:solidFill>
                <a:srgbClr val="FF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charRg st="5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9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charRg st="9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2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434">
                                            <p:txEl>
                                              <p:charRg st="12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2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434">
                                            <p:txEl>
                                              <p:charRg st="12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6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charRg st="166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2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charRg st="226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64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charRg st="264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20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charRg st="320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57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434">
                                            <p:txEl>
                                              <p:charRg st="357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84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434">
                                            <p:txEl>
                                              <p:charRg st="384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87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434">
                                            <p:txEl>
                                              <p:charRg st="387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13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434">
                                            <p:txEl>
                                              <p:charRg st="413" end="4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31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434">
                                            <p:txEl>
                                              <p:charRg st="431" end="4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57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434">
                                            <p:txEl>
                                              <p:charRg st="457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65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434">
                                            <p:txEl>
                                              <p:charRg st="465" end="4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75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434">
                                            <p:txEl>
                                              <p:charRg st="475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93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434">
                                            <p:txEl>
                                              <p:charRg st="493" end="5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25" end="5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434">
                                            <p:txEl>
                                              <p:charRg st="525" end="5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38" end="5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434">
                                            <p:txEl>
                                              <p:charRg st="538" end="5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41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8434">
                                            <p:txEl>
                                              <p:charRg st="541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434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  <p:bldP spid="18435" grpId="0" bldLvl="0"/>
      <p:bldP spid="2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755"/>
            <a:ext cx="8229600" cy="596900"/>
          </a:xfrm>
        </p:spPr>
        <p:txBody>
          <a:bodyPr/>
          <a:p>
            <a:r>
              <a:rPr lang="zh-CN" altLang="en-US" sz="3200">
                <a:solidFill>
                  <a:srgbClr val="FF00FF"/>
                </a:solidFill>
              </a:rPr>
              <a:t>阅读材料： </a:t>
            </a:r>
            <a:r>
              <a:rPr lang="en-US" altLang="zh-CN" sz="3200">
                <a:solidFill>
                  <a:srgbClr val="FF00FF"/>
                </a:solidFill>
              </a:rPr>
              <a:t>www.jb51.net  </a:t>
            </a:r>
            <a:r>
              <a:rPr lang="zh-CN" altLang="en-US" sz="3200">
                <a:solidFill>
                  <a:srgbClr val="FF00FF"/>
                </a:solidFill>
              </a:rPr>
              <a:t>脚本之家</a:t>
            </a:r>
            <a:endParaRPr lang="zh-CN" altLang="en-US" sz="3200">
              <a:solidFill>
                <a:srgbClr val="FF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68655"/>
            <a:ext cx="8229600" cy="6357620"/>
          </a:xfrm>
        </p:spPr>
        <p:txBody>
          <a:bodyPr/>
          <a:p>
            <a:r>
              <a:rPr lang="zh-CN" altLang="en-US" sz="2400"/>
              <a:t>http://www.jb51.net/article/44228.htm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  linux多线程编程详解教程(线程通过信号量实现通信代码)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http://www.jb51.net/article/54389.htm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  Linux多线程编程（一）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http://www.jb51.net/article/54391.htm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  Linux多线程编程（二）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http://www.jb51.net/article/54395.htm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  Linux下的多线程编程（三）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http://www.jb51.net/article/54396.htm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  linux多线程编程（四）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http://www.jb51.net/article/54402.htm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linux多线程编程（五）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http://www.jb51.net/article/43506.htm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rgbClr val="FF0000"/>
                </a:solidFill>
              </a:rPr>
              <a:t> linux c多线程编程实例代码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5662"/>
          </a:xfrm>
        </p:spPr>
        <p:txBody>
          <a:bodyPr anchor="t" anchorCtr="0"/>
          <a:p>
            <a:pPr algn="ctr"/>
            <a:r>
              <a:rPr lang="zh-CN" altLang="en-US"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  <a:t>作业</a:t>
            </a:r>
            <a:endParaRPr lang="zh-CN" altLang="en-US">
              <a:latin typeface="黑体" panose="02010609060101010101" pitchFamily="1" charset="-122"/>
              <a:ea typeface="黑体" panose="02010609060101010101" pitchFamily="1" charset="-122"/>
              <a:cs typeface="+mj-cs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67360" y="1052830"/>
            <a:ext cx="7702550" cy="4411980"/>
          </a:xfrm>
        </p:spPr>
        <p:txBody>
          <a:bodyPr anchor="t" anchorCtr="0"/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1</a:t>
            </a:r>
            <a:r>
              <a:rPr lang="zh-CN" altLang="en-US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、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画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章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的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章节知识结构图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”</a:t>
            </a:r>
            <a:endParaRPr lang="en-US" altLang="zh-CN" sz="2400"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（以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上课内容为准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A4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大小的纸，彩笔标重点，</a:t>
            </a:r>
            <a:endParaRPr lang="zh-CN" altLang="en-US" sz="240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     随堂携带，课间抽查）</a:t>
            </a:r>
            <a:endParaRPr lang="zh-CN" altLang="en-US" sz="240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2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、完成第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4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章的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选择题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（下发的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word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文件）</a:t>
            </a:r>
            <a:endParaRPr lang="zh-CN" altLang="en-US" sz="2400"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3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、仔细阅读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P116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的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“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4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.9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小节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”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，并将可能出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填空题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的地方划线。</a:t>
            </a:r>
            <a:endParaRPr lang="zh-CN" altLang="en-US" sz="2400"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4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、自觉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阅读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提供的网站上的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相关资料</a:t>
            </a:r>
            <a:endParaRPr lang="zh-CN" altLang="en-US" sz="240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SzPct val="100000"/>
              <a:buFont typeface="Wingdings" panose="05000000000000000000" pitchFamily="2" charset="2"/>
              <a:buNone/>
            </a:pPr>
            <a:r>
              <a:rPr lang="zh-CN" altLang="en-US" sz="80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第4章  </a:t>
            </a:r>
            <a:r>
              <a:rPr lang="zh-CN" altLang="en-US" sz="80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线程</a:t>
            </a:r>
            <a:endParaRPr lang="zh-CN" altLang="en-US" sz="8000" kern="1200" baseline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4097"/>
          <p:cNvSpPr>
            <a:spLocks noGrp="1"/>
          </p:cNvSpPr>
          <p:nvPr>
            <p:ph type="ctrTitle"/>
          </p:nvPr>
        </p:nvSpPr>
        <p:spPr>
          <a:xfrm>
            <a:off x="563880" y="120015"/>
            <a:ext cx="7772400" cy="2193290"/>
          </a:xfrm>
        </p:spPr>
        <p:txBody>
          <a:bodyPr anchor="ctr"/>
          <a:p>
            <a:pPr defTabSz="914400">
              <a:lnSpc>
                <a:spcPct val="4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48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章   </a:t>
            </a:r>
            <a:r>
              <a:rPr lang="zh-CN" altLang="en-US" sz="4800" kern="1200" baseline="0" dirty="0">
                <a:latin typeface="+mj-lt"/>
                <a:ea typeface="+mj-ea"/>
                <a:cs typeface="+mj-cs"/>
              </a:rPr>
              <a:t>线程</a:t>
            </a:r>
            <a:endParaRPr lang="zh-CN" altLang="en-US" sz="4800" kern="1200" baseline="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188" y="1789113"/>
            <a:ext cx="7848600" cy="4464050"/>
            <a:chOff x="0" y="0"/>
            <a:chExt cx="4944" cy="2812"/>
          </a:xfrm>
        </p:grpSpPr>
        <p:sp>
          <p:nvSpPr>
            <p:cNvPr id="15363" name="圆角矩形 2"/>
            <p:cNvSpPr/>
            <p:nvPr/>
          </p:nvSpPr>
          <p:spPr>
            <a:xfrm>
              <a:off x="0" y="136"/>
              <a:ext cx="4944" cy="267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24246B"/>
                </a:gs>
              </a:gsLst>
              <a:lin ang="5400000" scaled="1"/>
              <a:tileRect/>
            </a:grad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5364" name="图片 3" descr="Picture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" y="152"/>
              <a:ext cx="496" cy="4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5" name="圆角矩形 4"/>
            <p:cNvSpPr/>
            <p:nvPr/>
          </p:nvSpPr>
          <p:spPr>
            <a:xfrm>
              <a:off x="318" y="0"/>
              <a:ext cx="4263" cy="40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任意多边形 5"/>
            <p:cNvSpPr/>
            <p:nvPr/>
          </p:nvSpPr>
          <p:spPr>
            <a:xfrm flipV="1">
              <a:off x="45" y="181"/>
              <a:ext cx="4788" cy="234"/>
            </a:xfrm>
            <a:custGeom>
              <a:avLst/>
              <a:gdLst/>
              <a:ahLst/>
              <a:cxnLst>
                <a:cxn ang="0">
                  <a:pos x="19693" y="10800"/>
                </a:cxn>
                <a:cxn ang="90">
                  <a:pos x="10800" y="21600"/>
                </a:cxn>
                <a:cxn ang="180">
                  <a:pos x="1906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39998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8" name="文本框 5127"/>
          <p:cNvSpPr txBox="1"/>
          <p:nvPr/>
        </p:nvSpPr>
        <p:spPr>
          <a:xfrm>
            <a:off x="1734185" y="2505393"/>
            <a:ext cx="6403975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● 理解线程的概念</a:t>
            </a: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1734185" y="3709353"/>
            <a:ext cx="6808788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● 描述线程的基本设计问题（线程并发）</a:t>
            </a: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1734185" y="3107373"/>
            <a:ext cx="6403975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● 理解线程与进程的区别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31" name="标题 5130"/>
          <p:cNvSpPr>
            <a:spLocks noGrp="1"/>
          </p:cNvSpPr>
          <p:nvPr/>
        </p:nvSpPr>
        <p:spPr>
          <a:xfrm>
            <a:off x="2605088" y="1666875"/>
            <a:ext cx="4660900" cy="8937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本章学习目标</a:t>
            </a:r>
            <a:endParaRPr lang="zh-CN" altLang="en-US" sz="3200" b="1">
              <a:solidFill>
                <a:srgbClr val="66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2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r>
              <a:rPr lang="zh-CN" altLang="en-US" dirty="0"/>
              <a:t>4.1 进程和线程</a:t>
            </a:r>
            <a:endParaRPr lang="zh-CN" altLang="en-US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52596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dirty="0"/>
              <a:t>进程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资源所有权 (资源分配给进程)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调度/执行 (调度进程执行)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为了提高并发度，提出线程概念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进程，任务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线程，轻量进程</a:t>
            </a:r>
            <a:endParaRPr lang="zh-CN" altLang="en-US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935595" y="807085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P91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p>
            <a:r>
              <a:rPr lang="zh-CN" altLang="en-US" dirty="0"/>
              <a:t>线程</a:t>
            </a:r>
            <a:endParaRPr lang="zh-CN" altLang="en-US" dirty="0"/>
          </a:p>
        </p:txBody>
      </p:sp>
      <p:pic>
        <p:nvPicPr>
          <p:cNvPr id="5123" name="图片 5122" descr="06-blue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052513"/>
            <a:ext cx="3962400" cy="4392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06-green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052513"/>
            <a:ext cx="3960812" cy="4392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图片 5124" descr="03-arrow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725988"/>
            <a:ext cx="8429625" cy="170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矩形 5125"/>
          <p:cNvSpPr/>
          <p:nvPr/>
        </p:nvSpPr>
        <p:spPr>
          <a:xfrm>
            <a:off x="1692275" y="1268413"/>
            <a:ext cx="1000125" cy="676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zh-CN" altLang="en-US" sz="3200" b="1">
                <a:solidFill>
                  <a:srgbClr val="CC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进程</a:t>
            </a:r>
            <a:endParaRPr lang="zh-CN" altLang="en-US" sz="3200" b="1">
              <a:solidFill>
                <a:srgbClr val="CC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5867400" y="1268413"/>
            <a:ext cx="1000125" cy="676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zh-CN" altLang="en-US" sz="3200" b="1">
                <a:solidFill>
                  <a:srgbClr val="CC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线程</a:t>
            </a:r>
            <a:endParaRPr lang="zh-CN" altLang="en-US" sz="3200" b="1">
              <a:solidFill>
                <a:srgbClr val="CC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827088" y="2084388"/>
            <a:ext cx="2252662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20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世纪</a:t>
            </a:r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60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年代</a:t>
            </a:r>
            <a:endParaRPr lang="zh-CN" altLang="en-US" sz="2400" b="1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9" name="矩形 5128"/>
          <p:cNvSpPr/>
          <p:nvPr/>
        </p:nvSpPr>
        <p:spPr>
          <a:xfrm>
            <a:off x="4883150" y="2084388"/>
            <a:ext cx="2865438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20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世纪</a:t>
            </a:r>
            <a:r>
              <a:rPr lang="en-US" altLang="zh-CN" sz="2400" b="1">
                <a:latin typeface="黑体" panose="02010609060101010101" pitchFamily="1" charset="-122"/>
                <a:ea typeface="黑体" panose="02010609060101010101" pitchFamily="1" charset="-122"/>
              </a:rPr>
              <a:t>80</a:t>
            </a: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年代中期</a:t>
            </a:r>
            <a:endParaRPr lang="zh-CN" altLang="en-US" sz="2400" b="1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0" name="矩形 5129"/>
          <p:cNvSpPr/>
          <p:nvPr/>
        </p:nvSpPr>
        <p:spPr>
          <a:xfrm>
            <a:off x="827088" y="2636838"/>
            <a:ext cx="3349625" cy="968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zh-CN" altLang="en-US" sz="2400" b="1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进程作为处理器调度和运行的基本单位</a:t>
            </a:r>
            <a:endParaRPr lang="zh-CN" altLang="en-US" sz="2400" b="1">
              <a:solidFill>
                <a:srgbClr val="FFFF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1" name="矩形 5130"/>
          <p:cNvSpPr/>
          <p:nvPr/>
        </p:nvSpPr>
        <p:spPr>
          <a:xfrm>
            <a:off x="827088" y="3627438"/>
            <a:ext cx="3475037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进程作为分配资源单位</a:t>
            </a:r>
            <a:endParaRPr lang="zh-CN" altLang="en-US" sz="2400" b="1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2" name="矩形 5131"/>
          <p:cNvSpPr/>
          <p:nvPr/>
        </p:nvSpPr>
        <p:spPr>
          <a:xfrm>
            <a:off x="4883150" y="2636838"/>
            <a:ext cx="3240088" cy="968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zh-CN" altLang="en-US" sz="2400" b="1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线程作为处理器调度和运行的基本单位</a:t>
            </a:r>
            <a:endParaRPr lang="zh-CN" altLang="en-US" sz="2400" b="1">
              <a:solidFill>
                <a:srgbClr val="FFFF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3" name="矩形 5132"/>
          <p:cNvSpPr/>
          <p:nvPr/>
        </p:nvSpPr>
        <p:spPr>
          <a:xfrm>
            <a:off x="4883150" y="3627438"/>
            <a:ext cx="3475038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zh-CN" altLang="en-US" sz="2400" b="1">
                <a:latin typeface="黑体" panose="02010609060101010101" pitchFamily="1" charset="-122"/>
                <a:ea typeface="黑体" panose="02010609060101010101" pitchFamily="1" charset="-122"/>
              </a:rPr>
              <a:t>进程作为分配资源单位</a:t>
            </a:r>
            <a:endParaRPr lang="zh-CN" altLang="en-US" sz="2400" b="1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4" name="矩形 5133"/>
          <p:cNvSpPr/>
          <p:nvPr/>
        </p:nvSpPr>
        <p:spPr>
          <a:xfrm>
            <a:off x="4875213" y="4222750"/>
            <a:ext cx="3384550" cy="968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8650" algn="l"/>
              </a:tabLst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线程共享进程资源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（代码段、数据段等）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5" name="矩形 5134"/>
          <p:cNvSpPr/>
          <p:nvPr/>
        </p:nvSpPr>
        <p:spPr>
          <a:xfrm>
            <a:off x="3059113" y="5278438"/>
            <a:ext cx="2941637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defTabSz="0" eaLnBrk="0" hangingPunc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目的：提高并发程度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36" name="文本框 5135"/>
          <p:cNvSpPr txBox="1"/>
          <p:nvPr/>
        </p:nvSpPr>
        <p:spPr>
          <a:xfrm>
            <a:off x="-7937" y="6426200"/>
            <a:ext cx="835025" cy="427038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增加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  <p:bldP spid="5134" grpId="0"/>
      <p:bldP spid="5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r>
              <a:rPr lang="zh-CN" altLang="en-US" dirty="0"/>
              <a:t>4.1.1 多线程</a:t>
            </a:r>
            <a:endParaRPr lang="zh-CN" altLang="en-US"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dirty="0"/>
              <a:t>多线程：在单个进程内支持多个并发执行路径的能力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一个进程内可以分为多个线程，并发执行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单进程方法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没有线程的概念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一个进程内只有一个线程</a:t>
            </a:r>
            <a:r>
              <a:rPr lang="zh-CN" altLang="en-US" dirty="0">
                <a:solidFill>
                  <a:srgbClr val="FF00FF"/>
                </a:solidFill>
              </a:rPr>
              <a:t> (单线程进程)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7186" name="文本框 7185"/>
          <p:cNvSpPr txBox="1"/>
          <p:nvPr/>
        </p:nvSpPr>
        <p:spPr>
          <a:xfrm>
            <a:off x="7943850" y="6207125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P91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进程与线程</a:t>
            </a:r>
            <a:endParaRPr lang="zh-CN" altLang="en-US" dirty="0"/>
          </a:p>
        </p:txBody>
      </p:sp>
      <p:pic>
        <p:nvPicPr>
          <p:cNvPr id="8195" name="内容占位符 8194" descr="4.1"/>
          <p:cNvPicPr>
            <a:picLocks noChangeAspect="1"/>
          </p:cNvPicPr>
          <p:nvPr>
            <p:ph sz="half" idx="2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0" y="1417638"/>
            <a:ext cx="8829675" cy="5108575"/>
          </a:xfrm>
        </p:spPr>
      </p:pic>
      <p:sp>
        <p:nvSpPr>
          <p:cNvPr id="7186" name="文本框 7185"/>
          <p:cNvSpPr txBox="1"/>
          <p:nvPr/>
        </p:nvSpPr>
        <p:spPr>
          <a:xfrm>
            <a:off x="7879080" y="61468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P92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多线程环境</a:t>
            </a:r>
            <a:endParaRPr lang="zh-CN" altLang="en-US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01050" cy="5022215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dirty="0"/>
              <a:t>进程：资源分配和保护的单位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将资源分配给进程 (PCB、用户地址空间，</a:t>
            </a:r>
            <a:r>
              <a:rPr lang="en-US" altLang="zh-CN" dirty="0"/>
              <a:t>I/O</a:t>
            </a:r>
            <a:r>
              <a:rPr lang="zh-CN" altLang="en-US" dirty="0"/>
              <a:t>，文件)，供同一进程内的多个线程共享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线程：调度和执行的单位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有线程的执行状态(运行、就绪、阻塞)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有各自独立的线程控制块</a:t>
            </a:r>
            <a:r>
              <a:rPr lang="en-US" altLang="zh-CN" dirty="0"/>
              <a:t>TCB</a:t>
            </a:r>
            <a:r>
              <a:rPr lang="zh-CN" altLang="en-US" dirty="0"/>
              <a:t>、用户栈和内核栈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同一进程内的多个线程共享进程的资源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7186" name="文本框 7185"/>
          <p:cNvSpPr txBox="1"/>
          <p:nvPr/>
        </p:nvSpPr>
        <p:spPr>
          <a:xfrm>
            <a:off x="7879080" y="61468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P92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>
              <a:buNone/>
            </a:pPr>
            <a:endParaRPr lang="zh-CN" altLang="en-US"/>
          </a:p>
        </p:txBody>
      </p:sp>
      <p:pic>
        <p:nvPicPr>
          <p:cNvPr id="10243" name="内容占位符 10242" descr="4.2"/>
          <p:cNvPicPr>
            <a:picLocks noChangeAspect="1"/>
          </p:cNvPicPr>
          <p:nvPr>
            <p:ph idx="1"/>
          </p:nvPr>
        </p:nvPicPr>
        <p:blipFill>
          <a:blip r:embed="rId1">
            <a:lum bright="24000"/>
          </a:blip>
          <a:stretch>
            <a:fillRect/>
          </a:stretch>
        </p:blipFill>
        <p:spPr>
          <a:xfrm>
            <a:off x="0" y="1373188"/>
            <a:ext cx="8894763" cy="4452937"/>
          </a:xfrm>
        </p:spPr>
      </p:pic>
      <p:sp>
        <p:nvSpPr>
          <p:cNvPr id="7186" name="文本框 7185"/>
          <p:cNvSpPr txBox="1"/>
          <p:nvPr/>
        </p:nvSpPr>
        <p:spPr>
          <a:xfrm>
            <a:off x="7879080" y="614680"/>
            <a:ext cx="1120140" cy="43053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>
            <a:spAutoFit/>
          </a:bodyPr>
          <a:p>
            <a:pPr lvl="0" algn="ctr" eaLnBrk="1" latinLnBrk="0" hangingPunct="1"/>
            <a:r>
              <a:rPr lang="en-US" altLang="zh-CN" sz="2800" b="1" dirty="0">
                <a:ln>
                  <a:noFill/>
                </a:ln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P93</a:t>
            </a:r>
            <a:endParaRPr lang="en-US" altLang="zh-CN" sz="2800" b="1" dirty="0">
              <a:ln>
                <a:noFill/>
              </a:ln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460" y="5894705"/>
            <a:ext cx="689229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思考：</a:t>
            </a:r>
            <a:r>
              <a:rPr lang="zh-CN" altLang="en-US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多进程并发和一个进程内的多个线程并发，</a:t>
            </a:r>
            <a:endParaRPr lang="zh-CN" altLang="en-US" sz="240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r>
              <a:rPr lang="zh-CN" altLang="en-US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   哪个效率高，为什么？</a:t>
            </a:r>
            <a:endParaRPr lang="zh-CN" altLang="en-US" sz="240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在屏幕上显示</PresentationFormat>
  <Paragraphs>208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黑体</vt:lpstr>
      <vt:lpstr>Arial Black</vt:lpstr>
      <vt:lpstr>Wingdings</vt:lpstr>
      <vt:lpstr>微软雅黑</vt:lpstr>
      <vt:lpstr>Arial Unicode MS</vt:lpstr>
      <vt:lpstr>默认设计模板</vt:lpstr>
      <vt:lpstr>第二部分</vt:lpstr>
      <vt:lpstr>第4章  线程</vt:lpstr>
      <vt:lpstr>第4章   线程</vt:lpstr>
      <vt:lpstr>4.1 进程和线程</vt:lpstr>
      <vt:lpstr>线程</vt:lpstr>
      <vt:lpstr>4.1.1 多线程</vt:lpstr>
      <vt:lpstr>进程与线程</vt:lpstr>
      <vt:lpstr>多线程环境</vt:lpstr>
      <vt:lpstr>PowerPoint 演示文稿</vt:lpstr>
      <vt:lpstr>线程的优点</vt:lpstr>
      <vt:lpstr>单线程和多线程比较</vt:lpstr>
      <vt:lpstr>单处理器上的多线程</vt:lpstr>
      <vt:lpstr>4.1.2 线程功能特性</vt:lpstr>
      <vt:lpstr>4.2 线程分类</vt:lpstr>
      <vt:lpstr>PowerPoint 演示文稿</vt:lpstr>
      <vt:lpstr>线程库</vt:lpstr>
      <vt:lpstr>PowerPoint 演示文稿</vt:lpstr>
      <vt:lpstr>阅读材料： www.jb51.net  脚本之家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lyj</dc:creator>
  <cp:lastModifiedBy>李艳军（杨林妈妈）</cp:lastModifiedBy>
  <cp:revision>17</cp:revision>
  <dcterms:created xsi:type="dcterms:W3CDTF">2013-01-25T01:44:00Z</dcterms:created>
  <dcterms:modified xsi:type="dcterms:W3CDTF">2021-10-27T10:59:13Z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F271BC4423C04FEBB960EBD0FE2F1D17</vt:lpwstr>
  </property>
</Properties>
</file>