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notesMasterIdLst>
    <p:notesMasterId r:id="rId91"/>
  </p:notesMasterIdLst>
  <p:sldIdLst>
    <p:sldId id="279" r:id="rId4"/>
    <p:sldId id="269" r:id="rId5"/>
    <p:sldId id="1165" r:id="rId6"/>
    <p:sldId id="538" r:id="rId7"/>
    <p:sldId id="980" r:id="rId8"/>
    <p:sldId id="985" r:id="rId9"/>
    <p:sldId id="979" r:id="rId10"/>
    <p:sldId id="986" r:id="rId11"/>
    <p:sldId id="978" r:id="rId12"/>
    <p:sldId id="988" r:id="rId13"/>
    <p:sldId id="990" r:id="rId14"/>
    <p:sldId id="995" r:id="rId15"/>
    <p:sldId id="1167" r:id="rId16"/>
    <p:sldId id="1168" r:id="rId17"/>
    <p:sldId id="999" r:id="rId18"/>
    <p:sldId id="1000" r:id="rId19"/>
    <p:sldId id="1001" r:id="rId20"/>
    <p:sldId id="997" r:id="rId21"/>
    <p:sldId id="1003" r:id="rId22"/>
    <p:sldId id="1004" r:id="rId23"/>
    <p:sldId id="1005" r:id="rId24"/>
    <p:sldId id="1007" r:id="rId25"/>
    <p:sldId id="1008" r:id="rId26"/>
    <p:sldId id="1009" r:id="rId27"/>
    <p:sldId id="1010" r:id="rId28"/>
    <p:sldId id="1401" r:id="rId29"/>
    <p:sldId id="1261" r:id="rId30"/>
    <p:sldId id="1011" r:id="rId31"/>
    <p:sldId id="1262" r:id="rId32"/>
    <p:sldId id="1263" r:id="rId33"/>
    <p:sldId id="1403" r:id="rId34"/>
    <p:sldId id="1016" r:id="rId35"/>
    <p:sldId id="1172" r:id="rId36"/>
    <p:sldId id="1017" r:id="rId37"/>
    <p:sldId id="1019" r:id="rId38"/>
    <p:sldId id="1018" r:id="rId39"/>
    <p:sldId id="1020" r:id="rId40"/>
    <p:sldId id="1173" r:id="rId41"/>
    <p:sldId id="1075" r:id="rId42"/>
    <p:sldId id="1076" r:id="rId43"/>
    <p:sldId id="1077" r:id="rId44"/>
    <p:sldId id="1078" r:id="rId45"/>
    <p:sldId id="1079" r:id="rId46"/>
    <p:sldId id="1085" r:id="rId47"/>
    <p:sldId id="1006" r:id="rId48"/>
    <p:sldId id="1087" r:id="rId49"/>
    <p:sldId id="1088" r:id="rId50"/>
    <p:sldId id="1089" r:id="rId51"/>
    <p:sldId id="1090" r:id="rId52"/>
    <p:sldId id="1091" r:id="rId53"/>
    <p:sldId id="1092" r:id="rId54"/>
    <p:sldId id="1093" r:id="rId55"/>
    <p:sldId id="1094" r:id="rId56"/>
    <p:sldId id="1095" r:id="rId57"/>
    <p:sldId id="1096" r:id="rId58"/>
    <p:sldId id="1097" r:id="rId59"/>
    <p:sldId id="1098" r:id="rId60"/>
    <p:sldId id="1099" r:id="rId61"/>
    <p:sldId id="1481" r:id="rId62"/>
    <p:sldId id="1482" r:id="rId63"/>
    <p:sldId id="1100" r:id="rId64"/>
    <p:sldId id="1103" r:id="rId65"/>
    <p:sldId id="1104" r:id="rId66"/>
    <p:sldId id="1107" r:id="rId67"/>
    <p:sldId id="1108" r:id="rId68"/>
    <p:sldId id="1109" r:id="rId69"/>
    <p:sldId id="1110" r:id="rId70"/>
    <p:sldId id="1111" r:id="rId71"/>
    <p:sldId id="1113" r:id="rId72"/>
    <p:sldId id="1384" r:id="rId73"/>
    <p:sldId id="1114" r:id="rId74"/>
    <p:sldId id="1115" r:id="rId75"/>
    <p:sldId id="1116" r:id="rId76"/>
    <p:sldId id="1117" r:id="rId77"/>
    <p:sldId id="1118" r:id="rId78"/>
    <p:sldId id="1126" r:id="rId79"/>
    <p:sldId id="1119" r:id="rId80"/>
    <p:sldId id="1123" r:id="rId81"/>
    <p:sldId id="1128" r:id="rId82"/>
    <p:sldId id="1129" r:id="rId83"/>
    <p:sldId id="1122" r:id="rId84"/>
    <p:sldId id="1472" r:id="rId85"/>
    <p:sldId id="1476" r:id="rId86"/>
    <p:sldId id="1477" r:id="rId87"/>
    <p:sldId id="1473" r:id="rId88"/>
    <p:sldId id="1474" r:id="rId89"/>
    <p:sldId id="1475" r:id="rId90"/>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yanjun"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00FF"/>
    <a:srgbClr val="FF9900"/>
    <a:srgbClr val="FF00FF"/>
    <a:srgbClr val="008000"/>
    <a:srgbClr val="660066"/>
    <a:srgbClr val="0066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Objects="1" showGuides="1">
      <p:cViewPr varScale="1">
        <p:scale>
          <a:sx n="69" d="100"/>
          <a:sy n="69" d="100"/>
        </p:scale>
        <p:origin x="-138" y="-102"/>
      </p:cViewPr>
      <p:guideLst>
        <p:guide orient="horz" pos="1663"/>
        <p:guide pos="2835"/>
      </p:guideLst>
    </p:cSldViewPr>
  </p:slideViewPr>
  <p:gridSpacing cx="72008" cy="72008"/>
</p:viewPr>
</file>

<file path=ppt/_rels/presentation.xml.rels><?xml version="1.0" encoding="UTF-8" standalone="yes"?>
<Relationships xmlns="http://schemas.openxmlformats.org/package/2006/relationships"><Relationship Id="rId95" Type="http://schemas.openxmlformats.org/officeDocument/2006/relationships/commentAuthors" Target="commentAuthors.xml"/><Relationship Id="rId94" Type="http://schemas.openxmlformats.org/officeDocument/2006/relationships/tableStyles" Target="tableStyles.xml"/><Relationship Id="rId93" Type="http://schemas.openxmlformats.org/officeDocument/2006/relationships/viewProps" Target="viewProps.xml"/><Relationship Id="rId92" Type="http://schemas.openxmlformats.org/officeDocument/2006/relationships/presProps" Target="presProps.xml"/><Relationship Id="rId91" Type="http://schemas.openxmlformats.org/officeDocument/2006/relationships/notesMaster" Target="notesMasters/notesMaster1.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p:cNvSpPr>
          <p:nvPr>
            <p:ph type="hdr" sz="quarter"/>
          </p:nvPr>
        </p:nvSpPr>
        <p:spPr>
          <a:xfrm>
            <a:off x="0" y="0"/>
            <a:ext cx="2970213" cy="457200"/>
          </a:xfrm>
          <a:prstGeom prst="rect">
            <a:avLst/>
          </a:prstGeom>
          <a:noFill/>
          <a:ln w="9525">
            <a:noFill/>
          </a:ln>
        </p:spPr>
        <p:txBody>
          <a:bodyPr/>
          <a:p>
            <a:pPr lvl="0" fontAlgn="base"/>
            <a:endParaRPr lang="zh-CN" altLang="en-US" sz="1200" strike="noStrike" noProof="1" dirty="0"/>
          </a:p>
        </p:txBody>
      </p:sp>
      <p:sp>
        <p:nvSpPr>
          <p:cNvPr id="4099" name="Rectangle 3"/>
          <p:cNvSpPr>
            <a:spLocks noGrp="1"/>
          </p:cNvSpPr>
          <p:nvPr>
            <p:ph type="dt" idx="1"/>
          </p:nvPr>
        </p:nvSpPr>
        <p:spPr>
          <a:xfrm>
            <a:off x="3883025" y="0"/>
            <a:ext cx="2973388" cy="457200"/>
          </a:xfrm>
          <a:prstGeom prst="rect">
            <a:avLst/>
          </a:prstGeom>
          <a:noFill/>
          <a:ln w="9525">
            <a:noFill/>
          </a:ln>
        </p:spPr>
        <p:txBody>
          <a:bodyPr/>
          <a:p>
            <a:pPr lvl="0" algn="r" fontAlgn="base"/>
            <a:endParaRPr lang="zh-CN" altLang="en-US" sz="1200" strike="noStrike" noProof="1" dirty="0"/>
          </a:p>
        </p:txBody>
      </p:sp>
      <p:sp>
        <p:nvSpPr>
          <p:cNvPr id="14340" name="Rectangle 4"/>
          <p:cNvSpPr>
            <a:spLocks noGrp="1"/>
          </p:cNvSpPr>
          <p:nvPr>
            <p:ph type="sldImg"/>
          </p:nvPr>
        </p:nvSpPr>
        <p:spPr>
          <a:xfrm>
            <a:off x="1143000" y="685800"/>
            <a:ext cx="4572000" cy="3429000"/>
          </a:xfrm>
          <a:prstGeom prst="rect">
            <a:avLst/>
          </a:prstGeom>
          <a:noFill/>
          <a:ln w="9525">
            <a:noFill/>
          </a:ln>
        </p:spPr>
      </p:sp>
      <p:sp>
        <p:nvSpPr>
          <p:cNvPr id="14341" name="Rectangle 5"/>
          <p:cNvSpPr>
            <a:spLocks noGrp="1"/>
          </p:cNvSpPr>
          <p:nvPr>
            <p:ph type="body" sz="quarter"/>
          </p:nvPr>
        </p:nvSpPr>
        <p:spPr>
          <a:xfrm>
            <a:off x="685800" y="4343400"/>
            <a:ext cx="5486400" cy="4114800"/>
          </a:xfrm>
          <a:prstGeom prst="rect">
            <a:avLst/>
          </a:prstGeom>
          <a:noFill/>
          <a:ln w="9525">
            <a:noFill/>
          </a:ln>
        </p:spPr>
        <p:txBody>
          <a:bodyPr anchor="ctr"/>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4102" name="Rectangle 6"/>
          <p:cNvSpPr>
            <a:spLocks noGrp="1"/>
          </p:cNvSpPr>
          <p:nvPr>
            <p:ph type="ftr" sz="quarter" idx="4"/>
          </p:nvPr>
        </p:nvSpPr>
        <p:spPr>
          <a:xfrm>
            <a:off x="0" y="8685213"/>
            <a:ext cx="2970213" cy="457200"/>
          </a:xfrm>
          <a:prstGeom prst="rect">
            <a:avLst/>
          </a:prstGeom>
          <a:noFill/>
          <a:ln w="9525">
            <a:noFill/>
          </a:ln>
        </p:spPr>
        <p:txBody>
          <a:bodyPr anchor="b"/>
          <a:p>
            <a:pPr lvl="0" fontAlgn="base"/>
            <a:endParaRPr lang="en-US" altLang="x-none" sz="1200" strike="noStrike" noProof="1" dirty="0"/>
          </a:p>
        </p:txBody>
      </p:sp>
      <p:sp>
        <p:nvSpPr>
          <p:cNvPr id="4103" name="Rectangle 7"/>
          <p:cNvSpPr>
            <a:spLocks noGrp="1"/>
          </p:cNvSpPr>
          <p:nvPr>
            <p:ph type="sldNum" sz="quarter" idx="5"/>
          </p:nvPr>
        </p:nvSpPr>
        <p:spPr>
          <a:xfrm>
            <a:off x="3883025" y="8685213"/>
            <a:ext cx="2973388" cy="457200"/>
          </a:xfrm>
          <a:prstGeom prst="rect">
            <a:avLst/>
          </a:prstGeom>
          <a:noFill/>
          <a:ln w="9525">
            <a:noFill/>
          </a:ln>
        </p:spPr>
        <p:txBody>
          <a:bodyPr anchor="b"/>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u="none" kern="1200" baseline="0">
        <a:solidFill>
          <a:schemeClr val="tx1"/>
        </a:solidFill>
        <a:latin typeface="Calibri" panose="020F0502020204030204" pitchFamily="2" charset="0"/>
        <a:ea typeface="宋体" panose="02010600030101010101" pitchFamily="2" charset="-122"/>
      </a:defRPr>
    </a:lvl1pPr>
    <a:lvl2pPr marL="457200" lvl="1" indent="0" algn="l" defTabSz="914400" eaLnBrk="0" fontAlgn="base" latinLnBrk="0" hangingPunct="0">
      <a:lnSpc>
        <a:spcPct val="100000"/>
      </a:lnSpc>
      <a:spcBef>
        <a:spcPct val="30000"/>
      </a:spcBef>
      <a:spcAft>
        <a:spcPct val="0"/>
      </a:spcAft>
      <a:buNone/>
      <a:defRPr sz="1200" u="none" kern="1200" baseline="0">
        <a:solidFill>
          <a:schemeClr val="tx1"/>
        </a:solidFill>
        <a:latin typeface="Calibri" panose="020F0502020204030204" pitchFamily="2" charset="0"/>
        <a:ea typeface="宋体" panose="02010600030101010101" pitchFamily="2" charset="-122"/>
      </a:defRPr>
    </a:lvl2pPr>
    <a:lvl3pPr marL="914400" lvl="2" indent="0" algn="l" defTabSz="914400" eaLnBrk="0" fontAlgn="base" latinLnBrk="0" hangingPunct="0">
      <a:lnSpc>
        <a:spcPct val="100000"/>
      </a:lnSpc>
      <a:spcBef>
        <a:spcPct val="30000"/>
      </a:spcBef>
      <a:spcAft>
        <a:spcPct val="0"/>
      </a:spcAft>
      <a:buNone/>
      <a:defRPr sz="1200" u="none" kern="1200" baseline="0">
        <a:solidFill>
          <a:schemeClr val="tx1"/>
        </a:solidFill>
        <a:latin typeface="Calibri" panose="020F0502020204030204" pitchFamily="2" charset="0"/>
        <a:ea typeface="宋体" panose="02010600030101010101" pitchFamily="2" charset="-122"/>
      </a:defRPr>
    </a:lvl3pPr>
    <a:lvl4pPr marL="1371600" lvl="3" indent="0" algn="l" defTabSz="914400" eaLnBrk="0" fontAlgn="base" latinLnBrk="0" hangingPunct="0">
      <a:lnSpc>
        <a:spcPct val="100000"/>
      </a:lnSpc>
      <a:spcBef>
        <a:spcPct val="30000"/>
      </a:spcBef>
      <a:spcAft>
        <a:spcPct val="0"/>
      </a:spcAft>
      <a:buNone/>
      <a:defRPr sz="1200" u="none" kern="1200" baseline="0">
        <a:solidFill>
          <a:schemeClr val="tx1"/>
        </a:solidFill>
        <a:latin typeface="Calibri" panose="020F0502020204030204" pitchFamily="2" charset="0"/>
        <a:ea typeface="宋体" panose="02010600030101010101" pitchFamily="2" charset="-122"/>
      </a:defRPr>
    </a:lvl4pPr>
    <a:lvl5pPr marL="1828800" lvl="4" indent="0" algn="l" defTabSz="914400" eaLnBrk="0" fontAlgn="base" latinLnBrk="0" hangingPunct="0">
      <a:lnSpc>
        <a:spcPct val="100000"/>
      </a:lnSpc>
      <a:spcBef>
        <a:spcPct val="30000"/>
      </a:spcBef>
      <a:spcAft>
        <a:spcPct val="0"/>
      </a:spcAft>
      <a:buNone/>
      <a:defRPr sz="1200" u="none" kern="1200" baseline="0">
        <a:solidFill>
          <a:schemeClr val="tx1"/>
        </a:solidFill>
        <a:latin typeface="Calibri" panose="020F0502020204030204" pitchFamily="2" charset="0"/>
        <a:ea typeface="宋体" panose="02010600030101010101" pitchFamily="2" charset="-122"/>
      </a:defRPr>
    </a:lvl5pPr>
    <a:lvl6pPr marL="2286000" lvl="5" indent="0" algn="l" defTabSz="914400" eaLnBrk="0" fontAlgn="base" latinLnBrk="0" hangingPunct="0">
      <a:lnSpc>
        <a:spcPct val="100000"/>
      </a:lnSpc>
      <a:spcBef>
        <a:spcPct val="30000"/>
      </a:spcBef>
      <a:spcAft>
        <a:spcPct val="0"/>
      </a:spcAft>
      <a:buNone/>
      <a:defRPr sz="1200" u="none" kern="1200" baseline="0">
        <a:solidFill>
          <a:schemeClr val="tx1"/>
        </a:solidFill>
        <a:latin typeface="Calibri" panose="020F0502020204030204" pitchFamily="2" charset="0"/>
        <a:ea typeface="宋体" panose="02010600030101010101" pitchFamily="2" charset="-122"/>
      </a:defRPr>
    </a:lvl6pPr>
    <a:lvl7pPr marL="2743200" lvl="6" indent="0" algn="l" defTabSz="914400" eaLnBrk="0" fontAlgn="base" latinLnBrk="0" hangingPunct="0">
      <a:lnSpc>
        <a:spcPct val="100000"/>
      </a:lnSpc>
      <a:spcBef>
        <a:spcPct val="30000"/>
      </a:spcBef>
      <a:spcAft>
        <a:spcPct val="0"/>
      </a:spcAft>
      <a:buNone/>
      <a:defRPr sz="1200" u="none" kern="1200" baseline="0">
        <a:solidFill>
          <a:schemeClr val="tx1"/>
        </a:solidFill>
        <a:latin typeface="Calibri" panose="020F0502020204030204" pitchFamily="2" charset="0"/>
        <a:ea typeface="宋体" panose="02010600030101010101" pitchFamily="2" charset="-122"/>
      </a:defRPr>
    </a:lvl7pPr>
    <a:lvl8pPr marL="3200400" lvl="7" indent="0" algn="l" defTabSz="914400" eaLnBrk="0" fontAlgn="base" latinLnBrk="0" hangingPunct="0">
      <a:lnSpc>
        <a:spcPct val="100000"/>
      </a:lnSpc>
      <a:spcBef>
        <a:spcPct val="30000"/>
      </a:spcBef>
      <a:spcAft>
        <a:spcPct val="0"/>
      </a:spcAft>
      <a:buNone/>
      <a:defRPr sz="1200" u="none" kern="1200" baseline="0">
        <a:solidFill>
          <a:schemeClr val="tx1"/>
        </a:solidFill>
        <a:latin typeface="Calibri" panose="020F0502020204030204" pitchFamily="2" charset="0"/>
        <a:ea typeface="宋体" panose="02010600030101010101" pitchFamily="2" charset="-122"/>
      </a:defRPr>
    </a:lvl8pPr>
    <a:lvl9pPr marL="3657600" lvl="8" indent="0" algn="l" defTabSz="914400" eaLnBrk="0" fontAlgn="base" latinLnBrk="0" hangingPunct="0">
      <a:lnSpc>
        <a:spcPct val="100000"/>
      </a:lnSpc>
      <a:spcBef>
        <a:spcPct val="30000"/>
      </a:spcBef>
      <a:spcAft>
        <a:spcPct val="0"/>
      </a:spcAft>
      <a:buNone/>
      <a:defRPr sz="1200" u="none" kern="1200" baseline="0">
        <a:solidFill>
          <a:schemeClr val="tx1"/>
        </a:solidFill>
        <a:latin typeface="Calibri" panose="020F0502020204030204" pitchFamily="2"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lstStyle/>
          <a:p>
            <a:pPr eaLnBrk="1" fontAlgn="base" hangingPunct="1"/>
            <a:endParaRPr lang="zh-CN" altLang="en-US" noProof="1" dirty="0"/>
          </a:p>
        </p:txBody>
      </p:sp>
      <p:sp>
        <p:nvSpPr>
          <p:cNvPr id="5" name="页脚占位符 4"/>
          <p:cNvSpPr>
            <a:spLocks noGrp="1"/>
          </p:cNvSpPr>
          <p:nvPr>
            <p:ph type="ftr" sz="quarter" idx="11"/>
          </p:nvPr>
        </p:nvSpPr>
        <p:spPr>
          <a:xfrm>
            <a:off x="3124200" y="6245225"/>
            <a:ext cx="2895600" cy="476250"/>
          </a:xfrm>
          <a:prstGeom prst="rect">
            <a:avLst/>
          </a:prstGeom>
          <a:noFill/>
          <a:ln w="9525">
            <a:noFill/>
          </a:ln>
        </p:spPr>
        <p:txBody>
          <a:bodyPr/>
          <a:lstStyle/>
          <a:p>
            <a:pPr eaLnBrk="1" fontAlgn="base" hangingPunct="1"/>
            <a:endParaRPr lang="zh-CN" altLang="en-US" noProof="1" dirty="0"/>
          </a:p>
        </p:txBody>
      </p:sp>
      <p:sp>
        <p:nvSpPr>
          <p:cNvPr id="6" name="灯片编号占位符 5"/>
          <p:cNvSpPr>
            <a:spLocks noGrp="1"/>
          </p:cNvSpPr>
          <p:nvPr>
            <p:ph type="sldNum" sz="quarter" idx="12"/>
          </p:nvPr>
        </p:nvSpPr>
        <p:spPr>
          <a:xfrm>
            <a:off x="6553200" y="6245225"/>
            <a:ext cx="2133600" cy="476250"/>
          </a:xfrm>
          <a:prstGeom prst="rect">
            <a:avLst/>
          </a:prstGeom>
          <a:noFill/>
          <a:ln w="9525">
            <a:noFill/>
          </a:ln>
        </p:spPr>
        <p:txBody>
          <a:bodyPr/>
          <a:lstStyle/>
          <a:p>
            <a:pPr eaLnBrk="1" fontAlgn="base" hangingPunct="1"/>
            <a:fld id="{9A0DB2DC-4C9A-4742-B13C-FB6460FD3503}" type="slidenum">
              <a:rPr lang="zh-CN" altLang="en-US" noProof="1" dirty="0">
                <a:latin typeface="Arial" panose="020B0604020202020204" pitchFamily="34" charset="0"/>
                <a:ea typeface="宋体" panose="02010600030101010101" pitchFamily="2" charset="-122"/>
                <a:cs typeface="+mn-ea"/>
              </a:rPr>
            </a:fld>
            <a:endParaRPr lang="zh-CN" altLang="en-US"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lstStyle/>
          <a:p>
            <a:pPr eaLnBrk="1" fontAlgn="base" hangingPunct="1"/>
            <a:endParaRPr lang="zh-CN" altLang="en-US" noProof="1" dirty="0"/>
          </a:p>
        </p:txBody>
      </p:sp>
      <p:sp>
        <p:nvSpPr>
          <p:cNvPr id="5" name="页脚占位符 4"/>
          <p:cNvSpPr>
            <a:spLocks noGrp="1"/>
          </p:cNvSpPr>
          <p:nvPr>
            <p:ph type="ftr" sz="quarter" idx="11"/>
          </p:nvPr>
        </p:nvSpPr>
        <p:spPr>
          <a:xfrm>
            <a:off x="3124200" y="6245225"/>
            <a:ext cx="2895600" cy="476250"/>
          </a:xfrm>
          <a:prstGeom prst="rect">
            <a:avLst/>
          </a:prstGeom>
          <a:noFill/>
          <a:ln w="9525">
            <a:noFill/>
          </a:ln>
        </p:spPr>
        <p:txBody>
          <a:bodyPr/>
          <a:lstStyle/>
          <a:p>
            <a:pPr eaLnBrk="1" fontAlgn="base" hangingPunct="1"/>
            <a:endParaRPr lang="zh-CN" altLang="en-US" noProof="1" dirty="0"/>
          </a:p>
        </p:txBody>
      </p:sp>
      <p:sp>
        <p:nvSpPr>
          <p:cNvPr id="6" name="灯片编号占位符 5"/>
          <p:cNvSpPr>
            <a:spLocks noGrp="1"/>
          </p:cNvSpPr>
          <p:nvPr>
            <p:ph type="sldNum" sz="quarter" idx="12"/>
          </p:nvPr>
        </p:nvSpPr>
        <p:spPr>
          <a:xfrm>
            <a:off x="6553200" y="6245225"/>
            <a:ext cx="2133600" cy="476250"/>
          </a:xfrm>
          <a:prstGeom prst="rect">
            <a:avLst/>
          </a:prstGeom>
          <a:noFill/>
          <a:ln w="9525">
            <a:noFill/>
          </a:ln>
        </p:spPr>
        <p:txBody>
          <a:bodyPr/>
          <a:lstStyle/>
          <a:p>
            <a:pPr eaLnBrk="1" fontAlgn="base" hangingPunct="1"/>
            <a:fld id="{9A0DB2DC-4C9A-4742-B13C-FB6460FD3503}" type="slidenum">
              <a:rPr lang="zh-CN" altLang="en-US" noProof="1" dirty="0">
                <a:latin typeface="Arial" panose="020B0604020202020204" pitchFamily="34" charset="0"/>
                <a:ea typeface="宋体" panose="02010600030101010101" pitchFamily="2" charset="-122"/>
                <a:cs typeface="+mn-ea"/>
              </a:rPr>
            </a:fld>
            <a:endParaRPr lang="zh-CN" altLang="en-US"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lstStyle/>
          <a:p>
            <a:pPr eaLnBrk="1" fontAlgn="base" hangingPunct="1"/>
            <a:endParaRPr lang="zh-CN" altLang="en-US" noProof="1" dirty="0"/>
          </a:p>
        </p:txBody>
      </p:sp>
      <p:sp>
        <p:nvSpPr>
          <p:cNvPr id="5" name="页脚占位符 4"/>
          <p:cNvSpPr>
            <a:spLocks noGrp="1"/>
          </p:cNvSpPr>
          <p:nvPr>
            <p:ph type="ftr" sz="quarter" idx="11"/>
          </p:nvPr>
        </p:nvSpPr>
        <p:spPr>
          <a:xfrm>
            <a:off x="3124200" y="6245225"/>
            <a:ext cx="2895600" cy="476250"/>
          </a:xfrm>
          <a:prstGeom prst="rect">
            <a:avLst/>
          </a:prstGeom>
          <a:noFill/>
          <a:ln w="9525">
            <a:noFill/>
          </a:ln>
        </p:spPr>
        <p:txBody>
          <a:bodyPr/>
          <a:lstStyle/>
          <a:p>
            <a:pPr eaLnBrk="1" fontAlgn="base" hangingPunct="1"/>
            <a:endParaRPr lang="zh-CN" altLang="en-US" noProof="1" dirty="0"/>
          </a:p>
        </p:txBody>
      </p:sp>
      <p:sp>
        <p:nvSpPr>
          <p:cNvPr id="6" name="灯片编号占位符 5"/>
          <p:cNvSpPr>
            <a:spLocks noGrp="1"/>
          </p:cNvSpPr>
          <p:nvPr>
            <p:ph type="sldNum" sz="quarter" idx="12"/>
          </p:nvPr>
        </p:nvSpPr>
        <p:spPr>
          <a:xfrm>
            <a:off x="6553200" y="6245225"/>
            <a:ext cx="2133600" cy="476250"/>
          </a:xfrm>
          <a:prstGeom prst="rect">
            <a:avLst/>
          </a:prstGeom>
          <a:noFill/>
          <a:ln w="9525">
            <a:noFill/>
          </a:ln>
        </p:spPr>
        <p:txBody>
          <a:bodyPr/>
          <a:lstStyle/>
          <a:p>
            <a:pPr eaLnBrk="1" fontAlgn="base" hangingPunct="1"/>
            <a:fld id="{9A0DB2DC-4C9A-4742-B13C-FB6460FD3503}" type="slidenum">
              <a:rPr lang="zh-CN" altLang="en-US" noProof="1" dirty="0">
                <a:latin typeface="Arial" panose="020B0604020202020204" pitchFamily="34" charset="0"/>
                <a:ea typeface="宋体" panose="02010600030101010101" pitchFamily="2" charset="-122"/>
                <a:cs typeface="+mn-ea"/>
              </a:rPr>
            </a:fld>
            <a:endParaRPr lang="zh-CN" altLang="en-US"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7886700" cy="2098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8650" y="4076700"/>
            <a:ext cx="7886700" cy="21002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13314" name="组合 3075"/>
          <p:cNvGrpSpPr/>
          <p:nvPr/>
        </p:nvGrpSpPr>
        <p:grpSpPr>
          <a:xfrm>
            <a:off x="0" y="3933825"/>
            <a:ext cx="3400425" cy="2949575"/>
            <a:chOff x="0" y="0"/>
            <a:chExt cx="2142" cy="1858"/>
          </a:xfrm>
        </p:grpSpPr>
        <p:sp>
          <p:nvSpPr>
            <p:cNvPr id="13315" name="未知"/>
            <p:cNvSpPr/>
            <p:nvPr/>
          </p:nvSpPr>
          <p:spPr>
            <a:xfrm>
              <a:off x="0" y="50"/>
              <a:ext cx="2142" cy="1804"/>
            </a:xfrm>
            <a:custGeom>
              <a:avLst/>
              <a:gdLst/>
              <a:ahLst/>
              <a:cxnLst/>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tileRect/>
            </a:gradFill>
            <a:ln w="9525">
              <a:noFill/>
            </a:ln>
          </p:spPr>
          <p:txBody>
            <a:bodyPr/>
            <a:p>
              <a:endParaRPr lang="zh-CN" altLang="en-US"/>
            </a:p>
          </p:txBody>
        </p:sp>
        <p:sp>
          <p:nvSpPr>
            <p:cNvPr id="13316" name="未知"/>
            <p:cNvSpPr/>
            <p:nvPr/>
          </p:nvSpPr>
          <p:spPr>
            <a:xfrm>
              <a:off x="0" y="0"/>
              <a:ext cx="1854" cy="1858"/>
            </a:xfrm>
            <a:custGeom>
              <a:avLst/>
              <a:gdLst/>
              <a:ahLst/>
              <a:cxnLst/>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tileRect/>
            </a:gradFill>
            <a:ln w="9525">
              <a:noFill/>
            </a:ln>
          </p:spPr>
          <p:txBody>
            <a:bodyPr/>
            <a:p>
              <a:endParaRPr lang="zh-CN" altLang="en-US"/>
            </a:p>
          </p:txBody>
        </p:sp>
        <p:sp>
          <p:nvSpPr>
            <p:cNvPr id="13317" name="未知"/>
            <p:cNvSpPr/>
            <p:nvPr/>
          </p:nvSpPr>
          <p:spPr>
            <a:xfrm>
              <a:off x="0" y="277"/>
              <a:ext cx="1745" cy="1577"/>
            </a:xfrm>
            <a:custGeom>
              <a:avLst/>
              <a:gdLst/>
              <a:ahLst/>
              <a:cxnLst/>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tileRect/>
            </a:gradFill>
            <a:ln w="9525">
              <a:noFill/>
            </a:ln>
          </p:spPr>
          <p:txBody>
            <a:bodyPr/>
            <a:p>
              <a:endParaRPr lang="zh-CN" altLang="en-US"/>
            </a:p>
          </p:txBody>
        </p:sp>
        <p:sp>
          <p:nvSpPr>
            <p:cNvPr id="13318" name="未知"/>
            <p:cNvSpPr/>
            <p:nvPr/>
          </p:nvSpPr>
          <p:spPr>
            <a:xfrm>
              <a:off x="0" y="86"/>
              <a:ext cx="1745" cy="1768"/>
            </a:xfrm>
            <a:custGeom>
              <a:avLst/>
              <a:gdLst/>
              <a:ahLst/>
              <a:cxnLst/>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tileRect/>
            </a:gradFill>
            <a:ln w="9525">
              <a:noFill/>
            </a:ln>
          </p:spPr>
          <p:txBody>
            <a:bodyPr/>
            <a:p>
              <a:endParaRPr lang="zh-CN" altLang="en-US"/>
            </a:p>
          </p:txBody>
        </p:sp>
        <p:sp>
          <p:nvSpPr>
            <p:cNvPr id="13319" name="椭圆 3080"/>
            <p:cNvSpPr/>
            <p:nvPr/>
          </p:nvSpPr>
          <p:spPr>
            <a:xfrm>
              <a:off x="209" y="326"/>
              <a:ext cx="86" cy="86"/>
            </a:xfrm>
            <a:prstGeom prst="ellipse">
              <a:avLst/>
            </a:prstGeom>
            <a:gradFill rotWithShape="0">
              <a:gsLst>
                <a:gs pos="0">
                  <a:schemeClr val="bg2"/>
                </a:gs>
                <a:gs pos="100000">
                  <a:schemeClr val="bg1"/>
                </a:gs>
              </a:gsLst>
              <a:lin ang="18900000" scaled="1"/>
              <a:tileRect/>
            </a:grad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3320" name="椭圆 3081"/>
            <p:cNvSpPr/>
            <p:nvPr/>
          </p:nvSpPr>
          <p:spPr>
            <a:xfrm>
              <a:off x="1536" y="1426"/>
              <a:ext cx="92" cy="92"/>
            </a:xfrm>
            <a:prstGeom prst="ellipse">
              <a:avLst/>
            </a:prstGeom>
            <a:gradFill rotWithShape="0">
              <a:gsLst>
                <a:gs pos="0">
                  <a:schemeClr val="bg2"/>
                </a:gs>
                <a:gs pos="100000">
                  <a:schemeClr val="bg1"/>
                </a:gs>
              </a:gsLst>
              <a:lin ang="2700000" scaled="1"/>
              <a:tileRect/>
            </a:grad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3321" name="椭圆 3082"/>
            <p:cNvSpPr/>
            <p:nvPr/>
          </p:nvSpPr>
          <p:spPr>
            <a:xfrm>
              <a:off x="791" y="265"/>
              <a:ext cx="121" cy="121"/>
            </a:xfrm>
            <a:prstGeom prst="ellipse">
              <a:avLst/>
            </a:prstGeom>
            <a:gradFill rotWithShape="0">
              <a:gsLst>
                <a:gs pos="0">
                  <a:schemeClr val="bg2"/>
                </a:gs>
                <a:gs pos="100000">
                  <a:schemeClr val="bg1"/>
                </a:gs>
              </a:gsLst>
              <a:lin ang="18900000" scaled="1"/>
              <a:tileRect/>
            </a:grad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grpSp>
      <p:pic>
        <p:nvPicPr>
          <p:cNvPr id="13322" name="图片 3083" descr="tz0"/>
          <p:cNvPicPr>
            <a:picLocks noChangeAspect="1"/>
          </p:cNvPicPr>
          <p:nvPr userDrawn="1"/>
        </p:nvPicPr>
        <p:blipFill>
          <a:blip r:embed="rId2"/>
          <a:stretch>
            <a:fillRect/>
          </a:stretch>
        </p:blipFill>
        <p:spPr>
          <a:xfrm>
            <a:off x="6516688" y="0"/>
            <a:ext cx="2627312" cy="588963"/>
          </a:xfrm>
          <a:prstGeom prst="rect">
            <a:avLst/>
          </a:prstGeom>
          <a:noFill/>
          <a:ln w="9525">
            <a:noFill/>
          </a:ln>
        </p:spPr>
      </p:pic>
      <p:sp>
        <p:nvSpPr>
          <p:cNvPr id="3074" name="标题 3073"/>
          <p:cNvSpPr/>
          <p:nvPr>
            <p:ph type="ctrTitle"/>
          </p:nvPr>
        </p:nvSpPr>
        <p:spPr>
          <a:xfrm>
            <a:off x="685800" y="2130425"/>
            <a:ext cx="7772400" cy="1470025"/>
          </a:xfrm>
          <a:prstGeom prst="rect">
            <a:avLst/>
          </a:prstGeom>
          <a:noFill/>
          <a:ln w="9525">
            <a:noFill/>
          </a:ln>
        </p:spPr>
        <p:txBody>
          <a:bodyPr anchor="ctr"/>
          <a:lstStyle>
            <a:lvl1pPr lvl="0" algn="ctr">
              <a:defRPr sz="4000"/>
            </a:lvl1pPr>
          </a:lstStyle>
          <a:p>
            <a:pPr lvl="0" fontAlgn="base"/>
            <a:r>
              <a:rPr lang="zh-CN" altLang="en-US" strike="noStrike" noProof="1"/>
              <a:t>单击此处编辑母版标题样式</a:t>
            </a:r>
            <a:endParaRPr lang="zh-CN" altLang="en-US" strike="noStrike" noProof="1"/>
          </a:p>
        </p:txBody>
      </p:sp>
      <p:sp>
        <p:nvSpPr>
          <p:cNvPr id="3075" name="副标题 3074"/>
          <p:cNvSpPr/>
          <p:nvPr>
            <p:ph type="subTitle" idx="1"/>
          </p:nvPr>
        </p:nvSpPr>
        <p:spPr>
          <a:xfrm>
            <a:off x="1371600" y="3886200"/>
            <a:ext cx="6400800" cy="1198563"/>
          </a:xfrm>
          <a:prstGeom prst="rect">
            <a:avLst/>
          </a:prstGeom>
          <a:noFill/>
          <a:ln w="9525">
            <a:noFill/>
          </a:ln>
        </p:spPr>
        <p:txBody>
          <a:bodyPr anchor="t"/>
          <a:lstStyle>
            <a:lvl1pPr marL="0" lvl="0" indent="0" algn="ctr">
              <a:buNone/>
              <a:defRPr sz="1800"/>
            </a:lvl1pPr>
            <a:lvl2pPr marL="457200" lvl="1" indent="0" algn="ctr">
              <a:buNone/>
              <a:defRPr sz="2400"/>
            </a:lvl2pPr>
            <a:lvl3pPr marL="914400" lvl="2" indent="0" algn="ctr">
              <a:buNone/>
              <a:defRPr sz="2400"/>
            </a:lvl3pPr>
            <a:lvl4pPr marL="1371600" lvl="3" indent="0" algn="ctr">
              <a:buNone/>
              <a:defRPr sz="2400"/>
            </a:lvl4pPr>
            <a:lvl5pPr marL="1828800" lvl="4" indent="0" algn="ctr">
              <a:buNone/>
              <a:defRPr sz="2400"/>
            </a:lvl5pPr>
          </a:lstStyle>
          <a:p>
            <a:pPr lvl="0" fontAlgn="base"/>
            <a:r>
              <a:rPr lang="zh-CN" altLang="en-US" strike="noStrike" noProof="1"/>
              <a:t>单击此处编辑母版副标题样式</a:t>
            </a:r>
            <a:endParaRPr lang="zh-CN" altLang="en-US" strike="noStrike" noProof="1"/>
          </a:p>
        </p:txBody>
      </p:sp>
    </p:spTree>
  </p:cSld>
  <p:clrMapOvr>
    <a:masterClrMapping/>
  </p:clrMapOvr>
  <p:transition spd="slow" advTm="8000">
    <p:diamond/>
  </p:transition>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slow" advTm="8000">
    <p:diamon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spd="slow" advTm="8000">
    <p:diamon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slow" advTm="8000">
    <p:diamon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slow" advTm="8000">
    <p:diamon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spd="slow" advTm="8000">
    <p:diamon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advTm="8000">
    <p:diamon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spd="slow" advTm="8000">
    <p:diamon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spd="slow" advTm="8000">
    <p:diamon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slow" advTm="8000">
    <p:diamon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slow" advTm="8000">
    <p:diamon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lstStyle/>
          <a:p>
            <a:pPr eaLnBrk="1" fontAlgn="base" hangingPunct="1"/>
            <a:endParaRPr lang="zh-CN" altLang="en-US" noProof="1" dirty="0"/>
          </a:p>
        </p:txBody>
      </p:sp>
      <p:sp>
        <p:nvSpPr>
          <p:cNvPr id="5" name="页脚占位符 4"/>
          <p:cNvSpPr>
            <a:spLocks noGrp="1"/>
          </p:cNvSpPr>
          <p:nvPr>
            <p:ph type="ftr" sz="quarter" idx="11"/>
          </p:nvPr>
        </p:nvSpPr>
        <p:spPr>
          <a:xfrm>
            <a:off x="3124200" y="6245225"/>
            <a:ext cx="2895600" cy="476250"/>
          </a:xfrm>
          <a:prstGeom prst="rect">
            <a:avLst/>
          </a:prstGeom>
          <a:noFill/>
          <a:ln w="9525">
            <a:noFill/>
          </a:ln>
        </p:spPr>
        <p:txBody>
          <a:bodyPr/>
          <a:lstStyle/>
          <a:p>
            <a:pPr eaLnBrk="1" fontAlgn="base" hangingPunct="1"/>
            <a:endParaRPr lang="zh-CN" altLang="en-US" noProof="1" dirty="0"/>
          </a:p>
        </p:txBody>
      </p:sp>
      <p:sp>
        <p:nvSpPr>
          <p:cNvPr id="6" name="灯片编号占位符 5"/>
          <p:cNvSpPr>
            <a:spLocks noGrp="1"/>
          </p:cNvSpPr>
          <p:nvPr>
            <p:ph type="sldNum" sz="quarter" idx="12"/>
          </p:nvPr>
        </p:nvSpPr>
        <p:spPr>
          <a:xfrm>
            <a:off x="6553200" y="6245225"/>
            <a:ext cx="2133600" cy="476250"/>
          </a:xfrm>
          <a:prstGeom prst="rect">
            <a:avLst/>
          </a:prstGeom>
          <a:noFill/>
          <a:ln w="9525">
            <a:noFill/>
          </a:ln>
        </p:spPr>
        <p:txBody>
          <a:bodyPr/>
          <a:lstStyle/>
          <a:p>
            <a:pPr eaLnBrk="1" fontAlgn="base" hangingPunct="1"/>
            <a:fld id="{9A0DB2DC-4C9A-4742-B13C-FB6460FD3503}" type="slidenum">
              <a:rPr lang="zh-CN" altLang="en-US" noProof="1" dirty="0">
                <a:latin typeface="Arial" panose="020B0604020202020204" pitchFamily="34" charset="0"/>
                <a:ea typeface="宋体" panose="02010600030101010101" pitchFamily="2" charset="-122"/>
                <a:cs typeface="+mn-ea"/>
              </a:rPr>
            </a:fld>
            <a:endParaRPr lang="zh-CN" altLang="en-US"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lstStyle/>
          <a:p>
            <a:pPr eaLnBrk="1" fontAlgn="base" hangingPunct="1"/>
            <a:endParaRPr lang="zh-CN" altLang="en-US" noProof="1" dirty="0"/>
          </a:p>
        </p:txBody>
      </p:sp>
      <p:sp>
        <p:nvSpPr>
          <p:cNvPr id="6" name="页脚占位符 5"/>
          <p:cNvSpPr>
            <a:spLocks noGrp="1"/>
          </p:cNvSpPr>
          <p:nvPr>
            <p:ph type="ftr" sz="quarter" idx="11"/>
          </p:nvPr>
        </p:nvSpPr>
        <p:spPr>
          <a:xfrm>
            <a:off x="3124200" y="6245225"/>
            <a:ext cx="2895600" cy="476250"/>
          </a:xfrm>
          <a:prstGeom prst="rect">
            <a:avLst/>
          </a:prstGeom>
          <a:noFill/>
          <a:ln w="9525">
            <a:noFill/>
          </a:ln>
        </p:spPr>
        <p:txBody>
          <a:bodyPr/>
          <a:lstStyle/>
          <a:p>
            <a:pPr eaLnBrk="1" fontAlgn="base" hangingPunct="1"/>
            <a:endParaRPr lang="zh-CN" altLang="en-US" noProof="1" dirty="0"/>
          </a:p>
        </p:txBody>
      </p:sp>
      <p:sp>
        <p:nvSpPr>
          <p:cNvPr id="7" name="灯片编号占位符 6"/>
          <p:cNvSpPr>
            <a:spLocks noGrp="1"/>
          </p:cNvSpPr>
          <p:nvPr>
            <p:ph type="sldNum" sz="quarter" idx="12"/>
          </p:nvPr>
        </p:nvSpPr>
        <p:spPr>
          <a:xfrm>
            <a:off x="6553200" y="6245225"/>
            <a:ext cx="2133600" cy="476250"/>
          </a:xfrm>
          <a:prstGeom prst="rect">
            <a:avLst/>
          </a:prstGeom>
          <a:noFill/>
          <a:ln w="9525">
            <a:noFill/>
          </a:ln>
        </p:spPr>
        <p:txBody>
          <a:bodyPr/>
          <a:lstStyle/>
          <a:p>
            <a:pPr eaLnBrk="1" fontAlgn="base" hangingPunct="1"/>
            <a:fld id="{9A0DB2DC-4C9A-4742-B13C-FB6460FD3503}" type="slidenum">
              <a:rPr lang="zh-CN" altLang="en-US" noProof="1" dirty="0">
                <a:latin typeface="Arial" panose="020B0604020202020204" pitchFamily="34" charset="0"/>
                <a:ea typeface="宋体" panose="02010600030101010101" pitchFamily="2" charset="-122"/>
                <a:cs typeface="+mn-ea"/>
              </a:rPr>
            </a:fld>
            <a:endParaRPr lang="zh-CN" altLang="en-US"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457200" y="6245225"/>
            <a:ext cx="2133600" cy="476250"/>
          </a:xfrm>
          <a:prstGeom prst="rect">
            <a:avLst/>
          </a:prstGeom>
          <a:noFill/>
          <a:ln w="9525">
            <a:noFill/>
          </a:ln>
        </p:spPr>
        <p:txBody>
          <a:bodyPr/>
          <a:lstStyle/>
          <a:p>
            <a:pPr eaLnBrk="1" fontAlgn="base" hangingPunct="1"/>
            <a:endParaRPr lang="zh-CN" altLang="en-US" noProof="1" dirty="0"/>
          </a:p>
        </p:txBody>
      </p:sp>
      <p:sp>
        <p:nvSpPr>
          <p:cNvPr id="8" name="页脚占位符 7"/>
          <p:cNvSpPr>
            <a:spLocks noGrp="1"/>
          </p:cNvSpPr>
          <p:nvPr>
            <p:ph type="ftr" sz="quarter" idx="11"/>
          </p:nvPr>
        </p:nvSpPr>
        <p:spPr>
          <a:xfrm>
            <a:off x="3124200" y="6245225"/>
            <a:ext cx="2895600" cy="476250"/>
          </a:xfrm>
          <a:prstGeom prst="rect">
            <a:avLst/>
          </a:prstGeom>
          <a:noFill/>
          <a:ln w="9525">
            <a:noFill/>
          </a:ln>
        </p:spPr>
        <p:txBody>
          <a:bodyPr/>
          <a:lstStyle/>
          <a:p>
            <a:pPr eaLnBrk="1" fontAlgn="base" hangingPunct="1"/>
            <a:endParaRPr lang="zh-CN" altLang="en-US" noProof="1" dirty="0"/>
          </a:p>
        </p:txBody>
      </p:sp>
      <p:sp>
        <p:nvSpPr>
          <p:cNvPr id="9" name="灯片编号占位符 8"/>
          <p:cNvSpPr>
            <a:spLocks noGrp="1"/>
          </p:cNvSpPr>
          <p:nvPr>
            <p:ph type="sldNum" sz="quarter" idx="12"/>
          </p:nvPr>
        </p:nvSpPr>
        <p:spPr>
          <a:xfrm>
            <a:off x="6553200" y="6245225"/>
            <a:ext cx="2133600" cy="476250"/>
          </a:xfrm>
          <a:prstGeom prst="rect">
            <a:avLst/>
          </a:prstGeom>
          <a:noFill/>
          <a:ln w="9525">
            <a:noFill/>
          </a:ln>
        </p:spPr>
        <p:txBody>
          <a:bodyPr/>
          <a:lstStyle/>
          <a:p>
            <a:pPr eaLnBrk="1" fontAlgn="base" hangingPunct="1"/>
            <a:fld id="{9A0DB2DC-4C9A-4742-B13C-FB6460FD3503}" type="slidenum">
              <a:rPr lang="zh-CN" altLang="en-US" noProof="1" dirty="0">
                <a:latin typeface="Arial" panose="020B0604020202020204" pitchFamily="34" charset="0"/>
                <a:ea typeface="宋体" panose="02010600030101010101" pitchFamily="2" charset="-122"/>
                <a:cs typeface="+mn-ea"/>
              </a:rPr>
            </a:fld>
            <a:endParaRPr lang="zh-CN" altLang="en-US"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245225"/>
            <a:ext cx="2133600" cy="476250"/>
          </a:xfrm>
          <a:prstGeom prst="rect">
            <a:avLst/>
          </a:prstGeom>
          <a:noFill/>
          <a:ln w="9525">
            <a:noFill/>
          </a:ln>
        </p:spPr>
        <p:txBody>
          <a:bodyPr/>
          <a:lstStyle/>
          <a:p>
            <a:pPr eaLnBrk="1" fontAlgn="base" hangingPunct="1"/>
            <a:endParaRPr lang="zh-CN" altLang="en-US" noProof="1" dirty="0"/>
          </a:p>
        </p:txBody>
      </p:sp>
      <p:sp>
        <p:nvSpPr>
          <p:cNvPr id="4" name="页脚占位符 3"/>
          <p:cNvSpPr>
            <a:spLocks noGrp="1"/>
          </p:cNvSpPr>
          <p:nvPr>
            <p:ph type="ftr" sz="quarter" idx="11"/>
          </p:nvPr>
        </p:nvSpPr>
        <p:spPr>
          <a:xfrm>
            <a:off x="3124200" y="6245225"/>
            <a:ext cx="2895600" cy="476250"/>
          </a:xfrm>
          <a:prstGeom prst="rect">
            <a:avLst/>
          </a:prstGeom>
          <a:noFill/>
          <a:ln w="9525">
            <a:noFill/>
          </a:ln>
        </p:spPr>
        <p:txBody>
          <a:bodyPr/>
          <a:lstStyle/>
          <a:p>
            <a:pPr eaLnBrk="1" fontAlgn="base" hangingPunct="1"/>
            <a:endParaRPr lang="zh-CN" altLang="en-US" noProof="1" dirty="0"/>
          </a:p>
        </p:txBody>
      </p:sp>
      <p:sp>
        <p:nvSpPr>
          <p:cNvPr id="5" name="灯片编号占位符 4"/>
          <p:cNvSpPr>
            <a:spLocks noGrp="1"/>
          </p:cNvSpPr>
          <p:nvPr>
            <p:ph type="sldNum" sz="quarter" idx="12"/>
          </p:nvPr>
        </p:nvSpPr>
        <p:spPr>
          <a:xfrm>
            <a:off x="6553200" y="6245225"/>
            <a:ext cx="2133600" cy="476250"/>
          </a:xfrm>
          <a:prstGeom prst="rect">
            <a:avLst/>
          </a:prstGeom>
          <a:noFill/>
          <a:ln w="9525">
            <a:noFill/>
          </a:ln>
        </p:spPr>
        <p:txBody>
          <a:bodyPr/>
          <a:lstStyle/>
          <a:p>
            <a:pPr eaLnBrk="1" fontAlgn="base" hangingPunct="1"/>
            <a:fld id="{9A0DB2DC-4C9A-4742-B13C-FB6460FD3503}" type="slidenum">
              <a:rPr lang="zh-CN" altLang="en-US" noProof="1" dirty="0">
                <a:latin typeface="Arial" panose="020B0604020202020204" pitchFamily="34" charset="0"/>
                <a:ea typeface="宋体" panose="02010600030101010101" pitchFamily="2" charset="-122"/>
                <a:cs typeface="+mn-ea"/>
              </a:rPr>
            </a:fld>
            <a:endParaRPr lang="zh-CN" altLang="en-US"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245225"/>
            <a:ext cx="2133600" cy="476250"/>
          </a:xfrm>
          <a:prstGeom prst="rect">
            <a:avLst/>
          </a:prstGeom>
          <a:noFill/>
          <a:ln w="9525">
            <a:noFill/>
          </a:ln>
        </p:spPr>
        <p:txBody>
          <a:bodyPr/>
          <a:lstStyle/>
          <a:p>
            <a:pPr eaLnBrk="1" fontAlgn="base" hangingPunct="1"/>
            <a:endParaRPr lang="zh-CN" altLang="en-US" noProof="1" dirty="0"/>
          </a:p>
        </p:txBody>
      </p:sp>
      <p:sp>
        <p:nvSpPr>
          <p:cNvPr id="3" name="页脚占位符 2"/>
          <p:cNvSpPr>
            <a:spLocks noGrp="1"/>
          </p:cNvSpPr>
          <p:nvPr>
            <p:ph type="ftr" sz="quarter" idx="11"/>
          </p:nvPr>
        </p:nvSpPr>
        <p:spPr>
          <a:xfrm>
            <a:off x="3124200" y="6245225"/>
            <a:ext cx="2895600" cy="476250"/>
          </a:xfrm>
          <a:prstGeom prst="rect">
            <a:avLst/>
          </a:prstGeom>
          <a:noFill/>
          <a:ln w="9525">
            <a:noFill/>
          </a:ln>
        </p:spPr>
        <p:txBody>
          <a:bodyPr/>
          <a:lstStyle/>
          <a:p>
            <a:pPr eaLnBrk="1" fontAlgn="base" hangingPunct="1"/>
            <a:endParaRPr lang="zh-CN" altLang="en-US" noProof="1" dirty="0"/>
          </a:p>
        </p:txBody>
      </p:sp>
      <p:sp>
        <p:nvSpPr>
          <p:cNvPr id="4" name="灯片编号占位符 3"/>
          <p:cNvSpPr>
            <a:spLocks noGrp="1"/>
          </p:cNvSpPr>
          <p:nvPr>
            <p:ph type="sldNum" sz="quarter" idx="12"/>
          </p:nvPr>
        </p:nvSpPr>
        <p:spPr>
          <a:xfrm>
            <a:off x="6553200" y="6245225"/>
            <a:ext cx="2133600" cy="476250"/>
          </a:xfrm>
          <a:prstGeom prst="rect">
            <a:avLst/>
          </a:prstGeom>
          <a:noFill/>
          <a:ln w="9525">
            <a:noFill/>
          </a:ln>
        </p:spPr>
        <p:txBody>
          <a:bodyPr/>
          <a:lstStyle/>
          <a:p>
            <a:pPr eaLnBrk="1" fontAlgn="base" hangingPunct="1"/>
            <a:fld id="{9A0DB2DC-4C9A-4742-B13C-FB6460FD3503}" type="slidenum">
              <a:rPr lang="zh-CN" altLang="en-US" noProof="1" dirty="0">
                <a:latin typeface="Arial" panose="020B0604020202020204" pitchFamily="34" charset="0"/>
                <a:ea typeface="宋体" panose="02010600030101010101" pitchFamily="2" charset="-122"/>
                <a:cs typeface="+mn-ea"/>
              </a:rPr>
            </a:fld>
            <a:endParaRPr lang="zh-CN" altLang="en-US"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lstStyle/>
          <a:p>
            <a:pPr eaLnBrk="1" fontAlgn="base" hangingPunct="1"/>
            <a:endParaRPr lang="zh-CN" altLang="en-US" noProof="1" dirty="0"/>
          </a:p>
        </p:txBody>
      </p:sp>
      <p:sp>
        <p:nvSpPr>
          <p:cNvPr id="6" name="页脚占位符 5"/>
          <p:cNvSpPr>
            <a:spLocks noGrp="1"/>
          </p:cNvSpPr>
          <p:nvPr>
            <p:ph type="ftr" sz="quarter" idx="11"/>
          </p:nvPr>
        </p:nvSpPr>
        <p:spPr>
          <a:xfrm>
            <a:off x="3124200" y="6245225"/>
            <a:ext cx="2895600" cy="476250"/>
          </a:xfrm>
          <a:prstGeom prst="rect">
            <a:avLst/>
          </a:prstGeom>
          <a:noFill/>
          <a:ln w="9525">
            <a:noFill/>
          </a:ln>
        </p:spPr>
        <p:txBody>
          <a:bodyPr/>
          <a:lstStyle/>
          <a:p>
            <a:pPr eaLnBrk="1" fontAlgn="base" hangingPunct="1"/>
            <a:endParaRPr lang="zh-CN" altLang="en-US" noProof="1" dirty="0"/>
          </a:p>
        </p:txBody>
      </p:sp>
      <p:sp>
        <p:nvSpPr>
          <p:cNvPr id="7" name="灯片编号占位符 6"/>
          <p:cNvSpPr>
            <a:spLocks noGrp="1"/>
          </p:cNvSpPr>
          <p:nvPr>
            <p:ph type="sldNum" sz="quarter" idx="12"/>
          </p:nvPr>
        </p:nvSpPr>
        <p:spPr>
          <a:xfrm>
            <a:off x="6553200" y="6245225"/>
            <a:ext cx="2133600" cy="476250"/>
          </a:xfrm>
          <a:prstGeom prst="rect">
            <a:avLst/>
          </a:prstGeom>
          <a:noFill/>
          <a:ln w="9525">
            <a:noFill/>
          </a:ln>
        </p:spPr>
        <p:txBody>
          <a:bodyPr/>
          <a:lstStyle/>
          <a:p>
            <a:pPr eaLnBrk="1" fontAlgn="base" hangingPunct="1"/>
            <a:fld id="{9A0DB2DC-4C9A-4742-B13C-FB6460FD3503}" type="slidenum">
              <a:rPr lang="zh-CN" altLang="en-US" noProof="1" dirty="0">
                <a:latin typeface="Arial" panose="020B0604020202020204" pitchFamily="34" charset="0"/>
                <a:ea typeface="宋体" panose="02010600030101010101" pitchFamily="2" charset="-122"/>
                <a:cs typeface="+mn-ea"/>
              </a:rPr>
            </a:fld>
            <a:endParaRPr lang="zh-CN" altLang="en-US"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lstStyle/>
          <a:p>
            <a:pPr eaLnBrk="1" fontAlgn="base" hangingPunct="1"/>
            <a:endParaRPr lang="zh-CN" altLang="en-US" noProof="1" dirty="0"/>
          </a:p>
        </p:txBody>
      </p:sp>
      <p:sp>
        <p:nvSpPr>
          <p:cNvPr id="6" name="页脚占位符 5"/>
          <p:cNvSpPr>
            <a:spLocks noGrp="1"/>
          </p:cNvSpPr>
          <p:nvPr>
            <p:ph type="ftr" sz="quarter" idx="11"/>
          </p:nvPr>
        </p:nvSpPr>
        <p:spPr>
          <a:xfrm>
            <a:off x="3124200" y="6245225"/>
            <a:ext cx="2895600" cy="476250"/>
          </a:xfrm>
          <a:prstGeom prst="rect">
            <a:avLst/>
          </a:prstGeom>
          <a:noFill/>
          <a:ln w="9525">
            <a:noFill/>
          </a:ln>
        </p:spPr>
        <p:txBody>
          <a:bodyPr/>
          <a:lstStyle/>
          <a:p>
            <a:pPr eaLnBrk="1" fontAlgn="base" hangingPunct="1"/>
            <a:endParaRPr lang="zh-CN" altLang="en-US" noProof="1" dirty="0"/>
          </a:p>
        </p:txBody>
      </p:sp>
      <p:sp>
        <p:nvSpPr>
          <p:cNvPr id="7" name="灯片编号占位符 6"/>
          <p:cNvSpPr>
            <a:spLocks noGrp="1"/>
          </p:cNvSpPr>
          <p:nvPr>
            <p:ph type="sldNum" sz="quarter" idx="12"/>
          </p:nvPr>
        </p:nvSpPr>
        <p:spPr>
          <a:xfrm>
            <a:off x="6553200" y="6245225"/>
            <a:ext cx="2133600" cy="476250"/>
          </a:xfrm>
          <a:prstGeom prst="rect">
            <a:avLst/>
          </a:prstGeom>
          <a:noFill/>
          <a:ln w="9525">
            <a:noFill/>
          </a:ln>
        </p:spPr>
        <p:txBody>
          <a:bodyPr/>
          <a:lstStyle/>
          <a:p>
            <a:pPr eaLnBrk="1" fontAlgn="base" hangingPunct="1"/>
            <a:fld id="{9A0DB2DC-4C9A-4742-B13C-FB6460FD3503}" type="slidenum">
              <a:rPr lang="zh-CN" altLang="en-US" noProof="1" dirty="0">
                <a:latin typeface="Arial" panose="020B0604020202020204" pitchFamily="34" charset="0"/>
                <a:ea typeface="宋体" panose="02010600030101010101" pitchFamily="2" charset="-122"/>
                <a:cs typeface="+mn-ea"/>
              </a:rPr>
            </a:fld>
            <a:endParaRPr lang="zh-CN" altLang="en-US"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p>
            <a:pPr lvl="0" indent="0"/>
            <a:r>
              <a:rPr lang="zh-CN" altLang="en-US"/>
              <a:t>单击此处编辑母版标题样式</a:t>
            </a:r>
            <a:endParaRPr lang="zh-CN" altLang="en-US"/>
          </a:p>
        </p:txBody>
      </p:sp>
      <p:sp>
        <p:nvSpPr>
          <p:cNvPr id="1027" name="Rectangle 3"/>
          <p:cNvSpPr>
            <a:spLocks noGrp="1"/>
          </p:cNvSpPr>
          <p:nvPr>
            <p:ph type="body"/>
          </p:nvPr>
        </p:nvSpPr>
        <p:spPr>
          <a:xfrm>
            <a:off x="457200" y="1600200"/>
            <a:ext cx="8229600" cy="4525963"/>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1029" name="Rectangle 5"/>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eaLnBrk="1" fontAlgn="base" hangingPunct="1"/>
            <a:endParaRPr lang="zh-CN" altLang="en-US" strike="noStrike" noProof="1" dirty="0"/>
          </a:p>
        </p:txBody>
      </p:sp>
      <p:sp>
        <p:nvSpPr>
          <p:cNvPr id="1030" name="Rectangle 6"/>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pic>
        <p:nvPicPr>
          <p:cNvPr id="1031" name="图片 1030" descr="tz0"/>
          <p:cNvPicPr>
            <a:picLocks noChangeAspect="1"/>
          </p:cNvPicPr>
          <p:nvPr userDrawn="1"/>
        </p:nvPicPr>
        <p:blipFill>
          <a:blip r:embed="rId15"/>
          <a:stretch>
            <a:fillRect/>
          </a:stretch>
        </p:blipFill>
        <p:spPr>
          <a:xfrm>
            <a:off x="6516688" y="0"/>
            <a:ext cx="2627312" cy="58896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marL="0" lvl="0" indent="0" algn="l" defTabSz="914400" eaLnBrk="1" fontAlgn="base" latinLnBrk="0" hangingPunct="1">
        <a:lnSpc>
          <a:spcPct val="100000"/>
        </a:lnSpc>
        <a:spcBef>
          <a:spcPct val="0"/>
        </a:spcBef>
        <a:spcAft>
          <a:spcPct val="0"/>
        </a:spcAft>
        <a:buSzPct val="100000"/>
        <a:buFont typeface="Wingdings" panose="05000000000000000000" pitchFamily="2" charset="2"/>
        <a:buChar char="l"/>
        <a:defRPr sz="4400" b="1" u="none" kern="1200" baseline="0">
          <a:solidFill>
            <a:srgbClr val="FF0066"/>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3200" b="1" u="none" kern="1200" baseline="0">
          <a:solidFill>
            <a:srgbClr val="2D2DFF"/>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SzPct val="100000"/>
        <a:buFont typeface="Wingdings" panose="05000000000000000000" pitchFamily="2" charset="2"/>
        <a:buChar char="v"/>
        <a:defRPr sz="2800" b="1"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4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1"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1"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2050" name="组合 2049"/>
          <p:cNvGrpSpPr/>
          <p:nvPr/>
        </p:nvGrpSpPr>
        <p:grpSpPr>
          <a:xfrm>
            <a:off x="0" y="3933825"/>
            <a:ext cx="3400425" cy="2949575"/>
            <a:chOff x="0" y="0"/>
            <a:chExt cx="2142" cy="1858"/>
          </a:xfrm>
        </p:grpSpPr>
        <p:sp>
          <p:nvSpPr>
            <p:cNvPr id="2051" name="未知"/>
            <p:cNvSpPr/>
            <p:nvPr/>
          </p:nvSpPr>
          <p:spPr>
            <a:xfrm>
              <a:off x="0" y="50"/>
              <a:ext cx="2142" cy="1804"/>
            </a:xfrm>
            <a:custGeom>
              <a:avLst/>
              <a:gdLst/>
              <a:ahLst/>
              <a:cxnLst/>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tileRect/>
            </a:gradFill>
            <a:ln w="9525">
              <a:noFill/>
            </a:ln>
          </p:spPr>
          <p:txBody>
            <a:bodyPr/>
            <a:p>
              <a:endParaRPr lang="zh-CN" altLang="en-US"/>
            </a:p>
          </p:txBody>
        </p:sp>
        <p:sp>
          <p:nvSpPr>
            <p:cNvPr id="2052" name="未知"/>
            <p:cNvSpPr/>
            <p:nvPr/>
          </p:nvSpPr>
          <p:spPr>
            <a:xfrm>
              <a:off x="0" y="0"/>
              <a:ext cx="1854" cy="1858"/>
            </a:xfrm>
            <a:custGeom>
              <a:avLst/>
              <a:gdLst/>
              <a:ahLst/>
              <a:cxnLst/>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tileRect/>
            </a:gradFill>
            <a:ln w="9525">
              <a:noFill/>
            </a:ln>
          </p:spPr>
          <p:txBody>
            <a:bodyPr/>
            <a:p>
              <a:endParaRPr lang="zh-CN" altLang="en-US"/>
            </a:p>
          </p:txBody>
        </p:sp>
        <p:sp>
          <p:nvSpPr>
            <p:cNvPr id="2053" name="未知"/>
            <p:cNvSpPr/>
            <p:nvPr/>
          </p:nvSpPr>
          <p:spPr>
            <a:xfrm>
              <a:off x="0" y="277"/>
              <a:ext cx="1745" cy="1577"/>
            </a:xfrm>
            <a:custGeom>
              <a:avLst/>
              <a:gdLst/>
              <a:ahLst/>
              <a:cxnLst/>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tileRect/>
            </a:gradFill>
            <a:ln w="9525">
              <a:noFill/>
            </a:ln>
          </p:spPr>
          <p:txBody>
            <a:bodyPr/>
            <a:p>
              <a:endParaRPr lang="zh-CN" altLang="en-US"/>
            </a:p>
          </p:txBody>
        </p:sp>
        <p:sp>
          <p:nvSpPr>
            <p:cNvPr id="2054" name="未知"/>
            <p:cNvSpPr/>
            <p:nvPr/>
          </p:nvSpPr>
          <p:spPr>
            <a:xfrm>
              <a:off x="0" y="86"/>
              <a:ext cx="1745" cy="1768"/>
            </a:xfrm>
            <a:custGeom>
              <a:avLst/>
              <a:gdLst/>
              <a:ahLst/>
              <a:cxnLst/>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tileRect/>
            </a:gradFill>
            <a:ln w="9525">
              <a:noFill/>
            </a:ln>
          </p:spPr>
          <p:txBody>
            <a:bodyPr/>
            <a:p>
              <a:endParaRPr lang="zh-CN" altLang="en-US"/>
            </a:p>
          </p:txBody>
        </p:sp>
        <p:sp>
          <p:nvSpPr>
            <p:cNvPr id="2055" name="椭圆 2054"/>
            <p:cNvSpPr/>
            <p:nvPr/>
          </p:nvSpPr>
          <p:spPr>
            <a:xfrm>
              <a:off x="209" y="326"/>
              <a:ext cx="86" cy="86"/>
            </a:xfrm>
            <a:prstGeom prst="ellipse">
              <a:avLst/>
            </a:prstGeom>
            <a:gradFill rotWithShape="0">
              <a:gsLst>
                <a:gs pos="0">
                  <a:schemeClr val="bg2"/>
                </a:gs>
                <a:gs pos="100000">
                  <a:schemeClr val="bg1"/>
                </a:gs>
              </a:gsLst>
              <a:lin ang="18900000" scaled="1"/>
              <a:tileRect/>
            </a:grad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056" name="椭圆 2055"/>
            <p:cNvSpPr/>
            <p:nvPr/>
          </p:nvSpPr>
          <p:spPr>
            <a:xfrm>
              <a:off x="1536" y="1426"/>
              <a:ext cx="92" cy="92"/>
            </a:xfrm>
            <a:prstGeom prst="ellipse">
              <a:avLst/>
            </a:prstGeom>
            <a:gradFill rotWithShape="0">
              <a:gsLst>
                <a:gs pos="0">
                  <a:schemeClr val="bg2"/>
                </a:gs>
                <a:gs pos="100000">
                  <a:schemeClr val="bg1"/>
                </a:gs>
              </a:gsLst>
              <a:lin ang="2700000" scaled="1"/>
              <a:tileRect/>
            </a:grad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057" name="椭圆 2056"/>
            <p:cNvSpPr/>
            <p:nvPr/>
          </p:nvSpPr>
          <p:spPr>
            <a:xfrm>
              <a:off x="791" y="265"/>
              <a:ext cx="121" cy="121"/>
            </a:xfrm>
            <a:prstGeom prst="ellipse">
              <a:avLst/>
            </a:prstGeom>
            <a:gradFill rotWithShape="0">
              <a:gsLst>
                <a:gs pos="0">
                  <a:schemeClr val="bg2"/>
                </a:gs>
                <a:gs pos="100000">
                  <a:schemeClr val="bg1"/>
                </a:gs>
              </a:gsLst>
              <a:lin ang="18900000" scaled="1"/>
              <a:tileRect/>
            </a:grad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grpSp>
      <p:sp>
        <p:nvSpPr>
          <p:cNvPr id="2058" name="标题 2057"/>
          <p:cNvSpPr/>
          <p:nvPr>
            <p:ph type="title"/>
          </p:nvPr>
        </p:nvSpPr>
        <p:spPr>
          <a:xfrm>
            <a:off x="457200" y="274638"/>
            <a:ext cx="8229600" cy="1143000"/>
          </a:xfrm>
          <a:prstGeom prst="rect">
            <a:avLst/>
          </a:prstGeom>
          <a:noFill/>
          <a:ln w="9525">
            <a:noFill/>
          </a:ln>
        </p:spPr>
        <p:txBody>
          <a:bodyPr anchor="ctr"/>
          <a:p>
            <a:pPr lvl="0" indent="0"/>
            <a:r>
              <a:rPr lang="zh-CN" altLang="en-US"/>
              <a:t>单击此处编辑母版标题样式</a:t>
            </a:r>
            <a:endParaRPr lang="zh-CN" altLang="en-US"/>
          </a:p>
        </p:txBody>
      </p:sp>
      <p:sp>
        <p:nvSpPr>
          <p:cNvPr id="2059" name="文本占位符 2058"/>
          <p:cNvSpPr/>
          <p:nvPr>
            <p:ph type="body"/>
          </p:nvPr>
        </p:nvSpPr>
        <p:spPr>
          <a:xfrm>
            <a:off x="457200" y="1600200"/>
            <a:ext cx="8229600" cy="4525963"/>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2060" name="图片 2059" descr="tz0"/>
          <p:cNvPicPr>
            <a:picLocks noChangeAspect="1"/>
          </p:cNvPicPr>
          <p:nvPr userDrawn="1"/>
        </p:nvPicPr>
        <p:blipFill>
          <a:blip r:embed="rId12"/>
          <a:stretch>
            <a:fillRect/>
          </a:stretch>
        </p:blipFill>
        <p:spPr>
          <a:xfrm>
            <a:off x="6516688" y="0"/>
            <a:ext cx="2627312" cy="58896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ransition spd="slow" advTm="8000">
    <p:diamond/>
  </p:transition>
  <p:hf sldNum="0" hdr="0" ftr="0" dt="0"/>
  <p:txStyles>
    <p:titleStyle>
      <a:lvl1pPr marL="0" lvl="0" indent="0" algn="l" defTabSz="914400" eaLnBrk="1" fontAlgn="base" latinLnBrk="0" hangingPunct="1">
        <a:lnSpc>
          <a:spcPct val="100000"/>
        </a:lnSpc>
        <a:spcBef>
          <a:spcPct val="0"/>
        </a:spcBef>
        <a:spcAft>
          <a:spcPct val="0"/>
        </a:spcAft>
        <a:buNone/>
        <a:defRPr sz="2000" b="1" u="none" kern="1200" baseline="0">
          <a:solidFill>
            <a:schemeClr val="tx1"/>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l"/>
        <a:defRPr sz="180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ü"/>
        <a:defRPr sz="160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Ø"/>
        <a:defRPr sz="140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u"/>
        <a:defRPr sz="120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bg2"/>
        </a:buClr>
        <a:buSzPct val="75000"/>
        <a:buFont typeface="Arial" panose="020B0604020202020204" pitchFamily="34" charset="0"/>
        <a:buChar char="•"/>
        <a:defRPr sz="120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bg2"/>
        </a:buClr>
        <a:buSzPct val="75000"/>
        <a:buFont typeface="Arial" panose="020B0604020202020204" pitchFamily="34" charset="0"/>
        <a:buChar char="•"/>
        <a:defRPr sz="120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bg2"/>
        </a:buClr>
        <a:buSzPct val="75000"/>
        <a:buFont typeface="Arial" panose="020B0604020202020204" pitchFamily="34" charset="0"/>
        <a:buChar char="•"/>
        <a:defRPr sz="120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bg2"/>
        </a:buClr>
        <a:buSzPct val="75000"/>
        <a:buFont typeface="Arial" panose="020B0604020202020204" pitchFamily="34" charset="0"/>
        <a:buChar char="•"/>
        <a:defRPr sz="120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bg2"/>
        </a:buClr>
        <a:buSzPct val="75000"/>
        <a:buFont typeface="Arial" panose="020B0604020202020204" pitchFamily="34" charset="0"/>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1.bin"/></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jpeg"/><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5121"/>
          <p:cNvSpPr>
            <a:spLocks noGrp="1"/>
          </p:cNvSpPr>
          <p:nvPr>
            <p:ph type="title"/>
          </p:nvPr>
        </p:nvSpPr>
        <p:spPr/>
        <p:txBody>
          <a:bodyPr anchor="ctr"/>
          <a:p>
            <a:r>
              <a:rPr lang="zh-CN" altLang="en-US" dirty="0"/>
              <a:t>第二部分</a:t>
            </a:r>
            <a:endParaRPr lang="zh-CN" altLang="en-US" dirty="0"/>
          </a:p>
        </p:txBody>
      </p:sp>
      <p:sp>
        <p:nvSpPr>
          <p:cNvPr id="15362" name="文本占位符 5122"/>
          <p:cNvSpPr>
            <a:spLocks noGrp="1"/>
          </p:cNvSpPr>
          <p:nvPr>
            <p:ph idx="1"/>
          </p:nvPr>
        </p:nvSpPr>
        <p:spPr/>
        <p:txBody>
          <a:bodyPr anchor="t"/>
          <a:p>
            <a:pPr>
              <a:lnSpc>
                <a:spcPct val="150000"/>
              </a:lnSpc>
            </a:pPr>
            <a:r>
              <a:rPr lang="zh-CN" altLang="en-US" dirty="0">
                <a:latin typeface="黑体" panose="02010609060101010101" pitchFamily="1" charset="-122"/>
              </a:rPr>
              <a:t>第3章  进程描述和控制</a:t>
            </a:r>
            <a:endParaRPr lang="zh-CN" altLang="en-US" dirty="0">
              <a:latin typeface="黑体" panose="02010609060101010101" pitchFamily="1" charset="-122"/>
            </a:endParaRPr>
          </a:p>
          <a:p>
            <a:pPr>
              <a:lnSpc>
                <a:spcPct val="150000"/>
              </a:lnSpc>
            </a:pPr>
            <a:r>
              <a:rPr lang="zh-CN" altLang="en-US" dirty="0">
                <a:latin typeface="黑体" panose="02010609060101010101" pitchFamily="1" charset="-122"/>
              </a:rPr>
              <a:t>第4章  线程</a:t>
            </a:r>
            <a:endParaRPr lang="zh-CN" altLang="en-US" dirty="0">
              <a:latin typeface="黑体" panose="02010609060101010101" pitchFamily="1" charset="-122"/>
            </a:endParaRPr>
          </a:p>
          <a:p>
            <a:pPr>
              <a:lnSpc>
                <a:spcPct val="150000"/>
              </a:lnSpc>
            </a:pPr>
            <a:r>
              <a:rPr lang="zh-CN" altLang="en-US" dirty="0">
                <a:latin typeface="黑体" panose="02010609060101010101" pitchFamily="1" charset="-122"/>
              </a:rPr>
              <a:t>第5章  并发性：互斥和同步</a:t>
            </a:r>
            <a:endParaRPr lang="zh-CN" altLang="en-US" dirty="0">
              <a:latin typeface="黑体" panose="02010609060101010101" pitchFamily="1" charset="-122"/>
            </a:endParaRPr>
          </a:p>
          <a:p>
            <a:pPr>
              <a:lnSpc>
                <a:spcPct val="150000"/>
              </a:lnSpc>
            </a:pPr>
            <a:r>
              <a:rPr lang="zh-CN" altLang="en-US" dirty="0">
                <a:latin typeface="黑体" panose="02010609060101010101" pitchFamily="1" charset="-122"/>
              </a:rPr>
              <a:t>第6章  并发：死锁和</a:t>
            </a:r>
            <a:r>
              <a:rPr lang="zh-CN" altLang="en-US" dirty="0">
                <a:latin typeface="黑体" panose="02010609060101010101" pitchFamily="1" charset="-122"/>
              </a:rPr>
              <a:t>饥饿</a:t>
            </a:r>
            <a:endParaRPr lang="zh-CN" altLang="en-US" dirty="0">
              <a:latin typeface="黑体" panose="02010609060101010101" pitchFamily="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13313"/>
          <p:cNvSpPr>
            <a:spLocks noGrp="1"/>
          </p:cNvSpPr>
          <p:nvPr>
            <p:ph type="title"/>
          </p:nvPr>
        </p:nvSpPr>
        <p:spPr>
          <a:xfrm>
            <a:off x="457200" y="0"/>
            <a:ext cx="8229600" cy="942975"/>
          </a:xfrm>
        </p:spPr>
        <p:txBody>
          <a:bodyPr anchor="ctr"/>
          <a:p>
            <a:r>
              <a:rPr lang="zh-CN" altLang="en-US" dirty="0"/>
              <a:t>关于死锁的一些结论</a:t>
            </a:r>
            <a:endParaRPr lang="zh-CN" altLang="en-US" dirty="0"/>
          </a:p>
        </p:txBody>
      </p:sp>
      <p:sp>
        <p:nvSpPr>
          <p:cNvPr id="24578" name="文本框 13314"/>
          <p:cNvSpPr txBox="1"/>
          <p:nvPr/>
        </p:nvSpPr>
        <p:spPr>
          <a:xfrm>
            <a:off x="539750" y="1412875"/>
            <a:ext cx="7920038" cy="4694238"/>
          </a:xfrm>
          <a:prstGeom prst="rect">
            <a:avLst/>
          </a:prstGeom>
          <a:noFill/>
          <a:ln w="9525">
            <a:noFill/>
          </a:ln>
        </p:spPr>
        <p:txBody>
          <a:bodyPr wrap="square" lIns="0" tIns="0" rIns="0" bIns="0" anchor="t">
            <a:spAutoFit/>
          </a:bodyPr>
          <a:p>
            <a:pPr lvl="0" indent="0" eaLnBrk="0" hangingPunct="0">
              <a:lnSpc>
                <a:spcPct val="150000"/>
              </a:lnSpc>
              <a:spcBef>
                <a:spcPct val="50000"/>
              </a:spcBef>
            </a:pPr>
            <a:r>
              <a:rPr lang="en-US" altLang="zh-CN" sz="2800" b="1">
                <a:solidFill>
                  <a:srgbClr val="FF00FF"/>
                </a:solidFill>
                <a:latin typeface="Arial" panose="020B0604020202020204" pitchFamily="34" charset="0"/>
                <a:ea typeface="黑体" panose="02010609060101010101" pitchFamily="1" charset="-122"/>
                <a:sym typeface="Webdings" panose="05030102010509060703" pitchFamily="2" charset="2"/>
              </a:rPr>
              <a:t></a:t>
            </a:r>
            <a:r>
              <a:rPr lang="zh-CN" altLang="en-US" sz="2800" b="1">
                <a:latin typeface="Arial" panose="020B0604020202020204" pitchFamily="34" charset="0"/>
                <a:ea typeface="黑体" panose="02010609060101010101" pitchFamily="1" charset="-122"/>
              </a:rPr>
              <a:t>参与死锁的进程最少是两个    </a:t>
            </a:r>
            <a:endParaRPr lang="zh-CN" altLang="en-US" sz="2800" b="1">
              <a:latin typeface="Arial" panose="020B0604020202020204" pitchFamily="34" charset="0"/>
              <a:ea typeface="黑体" panose="02010609060101010101" pitchFamily="1" charset="-122"/>
            </a:endParaRPr>
          </a:p>
          <a:p>
            <a:pPr lvl="0" indent="0" eaLnBrk="0" hangingPunct="0">
              <a:lnSpc>
                <a:spcPct val="150000"/>
              </a:lnSpc>
              <a:spcBef>
                <a:spcPct val="50000"/>
              </a:spcBef>
            </a:pPr>
            <a:r>
              <a:rPr lang="en-US" altLang="zh-CN" sz="2800" b="1">
                <a:solidFill>
                  <a:srgbClr val="FF00FF"/>
                </a:solidFill>
                <a:latin typeface="Arial" panose="020B0604020202020204" pitchFamily="34" charset="0"/>
                <a:ea typeface="黑体" panose="02010609060101010101" pitchFamily="1" charset="-122"/>
                <a:sym typeface="Webdings" panose="05030102010509060703" pitchFamily="2" charset="2"/>
              </a:rPr>
              <a:t></a:t>
            </a:r>
            <a:r>
              <a:rPr lang="zh-CN" altLang="en-US" sz="2800" b="1">
                <a:latin typeface="Arial" panose="020B0604020202020204" pitchFamily="34" charset="0"/>
                <a:ea typeface="黑体" panose="02010609060101010101" pitchFamily="1" charset="-122"/>
              </a:rPr>
              <a:t>参与死锁的进程至少有两个已经占有资源</a:t>
            </a:r>
            <a:endParaRPr lang="zh-CN" altLang="en-US" sz="2800" b="1">
              <a:latin typeface="Arial" panose="020B0604020202020204" pitchFamily="34" charset="0"/>
              <a:ea typeface="黑体" panose="02010609060101010101" pitchFamily="1" charset="-122"/>
            </a:endParaRPr>
          </a:p>
          <a:p>
            <a:pPr lvl="0" indent="0" eaLnBrk="0" hangingPunct="0">
              <a:lnSpc>
                <a:spcPct val="150000"/>
              </a:lnSpc>
              <a:spcBef>
                <a:spcPct val="50000"/>
              </a:spcBef>
            </a:pPr>
            <a:r>
              <a:rPr lang="en-US" altLang="zh-CN" sz="2800" b="1">
                <a:solidFill>
                  <a:srgbClr val="FF00FF"/>
                </a:solidFill>
                <a:latin typeface="Arial" panose="020B0604020202020204" pitchFamily="34" charset="0"/>
                <a:ea typeface="黑体" panose="02010609060101010101" pitchFamily="1" charset="-122"/>
                <a:sym typeface="Webdings" panose="05030102010509060703" pitchFamily="2" charset="2"/>
              </a:rPr>
              <a:t></a:t>
            </a:r>
            <a:r>
              <a:rPr lang="zh-CN" altLang="en-US" sz="2800" b="1">
                <a:latin typeface="Arial" panose="020B0604020202020204" pitchFamily="34" charset="0"/>
                <a:ea typeface="黑体" panose="02010609060101010101" pitchFamily="1" charset="-122"/>
              </a:rPr>
              <a:t>参与死锁的所有进程都在等待资源</a:t>
            </a:r>
            <a:endParaRPr lang="zh-CN" altLang="en-US" sz="2800" b="1">
              <a:latin typeface="Arial" panose="020B0604020202020204" pitchFamily="34" charset="0"/>
              <a:ea typeface="黑体" panose="02010609060101010101" pitchFamily="1" charset="-122"/>
            </a:endParaRPr>
          </a:p>
          <a:p>
            <a:pPr lvl="0" indent="0" eaLnBrk="0" hangingPunct="0">
              <a:lnSpc>
                <a:spcPct val="150000"/>
              </a:lnSpc>
              <a:spcBef>
                <a:spcPct val="50000"/>
              </a:spcBef>
            </a:pPr>
            <a:r>
              <a:rPr lang="en-US" altLang="zh-CN" sz="2800" b="1">
                <a:solidFill>
                  <a:srgbClr val="FF00FF"/>
                </a:solidFill>
                <a:latin typeface="Arial" panose="020B0604020202020204" pitchFamily="34" charset="0"/>
                <a:ea typeface="黑体" panose="02010609060101010101" pitchFamily="1" charset="-122"/>
                <a:sym typeface="Webdings" panose="05030102010509060703" pitchFamily="2" charset="2"/>
              </a:rPr>
              <a:t></a:t>
            </a:r>
            <a:r>
              <a:rPr lang="zh-CN" altLang="en-US" sz="2800" b="1">
                <a:latin typeface="Arial" panose="020B0604020202020204" pitchFamily="34" charset="0"/>
                <a:ea typeface="黑体" panose="02010609060101010101" pitchFamily="1" charset="-122"/>
              </a:rPr>
              <a:t>参与死锁的进程是当前系统中所有进程的子集</a:t>
            </a:r>
            <a:endParaRPr lang="zh-CN" altLang="en-US" sz="2800" b="1">
              <a:latin typeface="Arial" panose="020B0604020202020204" pitchFamily="34" charset="0"/>
              <a:ea typeface="黑体" panose="02010609060101010101" pitchFamily="1" charset="-122"/>
            </a:endParaRPr>
          </a:p>
          <a:p>
            <a:pPr lvl="0" indent="0" eaLnBrk="0" hangingPunct="0">
              <a:lnSpc>
                <a:spcPct val="150000"/>
              </a:lnSpc>
              <a:spcBef>
                <a:spcPct val="50000"/>
              </a:spcBef>
            </a:pPr>
            <a:r>
              <a:rPr lang="en-US" altLang="zh-CN" sz="2800" b="1">
                <a:solidFill>
                  <a:srgbClr val="FF00FF"/>
                </a:solidFill>
                <a:latin typeface="Arial" panose="020B0604020202020204" pitchFamily="34" charset="0"/>
                <a:ea typeface="黑体" panose="02010609060101010101" pitchFamily="1" charset="-122"/>
                <a:sym typeface="Webdings" panose="05030102010509060703" pitchFamily="2" charset="2"/>
              </a:rPr>
              <a:t></a:t>
            </a:r>
            <a:r>
              <a:rPr lang="zh-CN" altLang="en-US" sz="2800" b="1">
                <a:latin typeface="Arial" panose="020B0604020202020204" pitchFamily="34" charset="0"/>
                <a:ea typeface="黑体" panose="02010609060101010101" pitchFamily="1" charset="-122"/>
              </a:rPr>
              <a:t>注：如果死锁发生，会浪费大量系统资源，甚至导致系统崩溃。</a:t>
            </a:r>
            <a:endParaRPr lang="zh-CN" altLang="en-US" sz="2800" b="1">
              <a:latin typeface="Arial" panose="020B0604020202020204" pitchFamily="34" charset="0"/>
              <a:ea typeface="黑体" panose="02010609060101010101" pitchFamily="1" charset="-122"/>
            </a:endParaRPr>
          </a:p>
        </p:txBody>
      </p:sp>
      <p:sp>
        <p:nvSpPr>
          <p:cNvPr id="24579" name="文本框 7185"/>
          <p:cNvSpPr txBox="1"/>
          <p:nvPr/>
        </p:nvSpPr>
        <p:spPr>
          <a:xfrm>
            <a:off x="7935913" y="806450"/>
            <a:ext cx="1119187" cy="427038"/>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en-US" sz="2800" b="1" dirty="0">
                <a:solidFill>
                  <a:srgbClr val="FF0066"/>
                </a:solidFill>
                <a:latin typeface="Arial Black" panose="020B0A04020102020204" charset="0"/>
                <a:ea typeface="黑体" panose="02010609060101010101" pitchFamily="1" charset="-122"/>
              </a:rPr>
              <a:t>综合</a:t>
            </a:r>
            <a:endParaRPr lang="zh-CN" altLang="en-US"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14337"/>
          <p:cNvSpPr>
            <a:spLocks noGrp="1"/>
          </p:cNvSpPr>
          <p:nvPr>
            <p:ph type="title"/>
          </p:nvPr>
        </p:nvSpPr>
        <p:spPr>
          <a:xfrm>
            <a:off x="457200" y="0"/>
            <a:ext cx="8229600" cy="942975"/>
          </a:xfrm>
        </p:spPr>
        <p:txBody>
          <a:bodyPr anchor="ctr"/>
          <a:p>
            <a:r>
              <a:rPr lang="zh-CN" altLang="en-US" dirty="0"/>
              <a:t>死锁产生的原因</a:t>
            </a:r>
            <a:endParaRPr lang="zh-CN" altLang="en-US" dirty="0"/>
          </a:p>
        </p:txBody>
      </p:sp>
      <p:sp>
        <p:nvSpPr>
          <p:cNvPr id="25602" name="矩形 14338"/>
          <p:cNvSpPr/>
          <p:nvPr/>
        </p:nvSpPr>
        <p:spPr>
          <a:xfrm>
            <a:off x="457200" y="1125538"/>
            <a:ext cx="8135938" cy="2143125"/>
          </a:xfrm>
          <a:prstGeom prst="rect">
            <a:avLst/>
          </a:prstGeom>
          <a:noFill/>
          <a:ln w="9525">
            <a:noFill/>
          </a:ln>
        </p:spPr>
        <p:txBody>
          <a:bodyPr wrap="square" anchor="t">
            <a:spAutoFit/>
          </a:bodyPr>
          <a:p>
            <a:pPr lvl="0" indent="0" eaLnBrk="0" hangingPunct="0">
              <a:lnSpc>
                <a:spcPct val="120000"/>
              </a:lnSpc>
            </a:pPr>
            <a:r>
              <a:rPr lang="zh-CN" altLang="en-US" sz="2800" b="1">
                <a:solidFill>
                  <a:srgbClr val="FF6600"/>
                </a:solidFill>
                <a:latin typeface="Arial" panose="020B0604020202020204" pitchFamily="34" charset="0"/>
                <a:ea typeface="黑体" panose="02010609060101010101" pitchFamily="1" charset="-122"/>
              </a:rPr>
              <a:t>（</a:t>
            </a:r>
            <a:r>
              <a:rPr lang="en-US" altLang="zh-CN" sz="2800" b="1">
                <a:solidFill>
                  <a:srgbClr val="FF6600"/>
                </a:solidFill>
                <a:latin typeface="Arial" panose="020B0604020202020204" pitchFamily="34" charset="0"/>
                <a:ea typeface="黑体" panose="02010609060101010101" pitchFamily="1" charset="-122"/>
              </a:rPr>
              <a:t>1</a:t>
            </a:r>
            <a:r>
              <a:rPr lang="zh-CN" altLang="en-US" sz="2800" b="1">
                <a:solidFill>
                  <a:srgbClr val="FF6600"/>
                </a:solidFill>
                <a:latin typeface="Arial" panose="020B0604020202020204" pitchFamily="34" charset="0"/>
                <a:ea typeface="黑体" panose="02010609060101010101" pitchFamily="1" charset="-122"/>
              </a:rPr>
              <a:t>）竞争资源</a:t>
            </a:r>
            <a:endParaRPr lang="zh-CN" altLang="en-US" sz="2800" b="1">
              <a:solidFill>
                <a:srgbClr val="FF6600"/>
              </a:solidFill>
              <a:latin typeface="Arial" panose="020B0604020202020204" pitchFamily="34" charset="0"/>
              <a:ea typeface="黑体" panose="02010609060101010101" pitchFamily="1" charset="-122"/>
            </a:endParaRPr>
          </a:p>
          <a:p>
            <a:pPr lvl="0" indent="0" eaLnBrk="0" hangingPunct="0">
              <a:lnSpc>
                <a:spcPct val="120000"/>
              </a:lnSpc>
            </a:pPr>
            <a:r>
              <a:rPr lang="zh-CN" altLang="en-US" sz="2800" b="1">
                <a:latin typeface="Arial" panose="020B0604020202020204" pitchFamily="34" charset="0"/>
                <a:ea typeface="黑体" panose="02010609060101010101" pitchFamily="1" charset="-122"/>
              </a:rPr>
              <a:t>   当系统中多个进程共享资源如打印机、公共队列等，其数目不足以同时满足各进程的需要时，会引起各进程对资源的竞争而产生死锁</a:t>
            </a:r>
            <a:endParaRPr lang="zh-CN" altLang="en-US" sz="2800" b="1">
              <a:latin typeface="Arial" panose="020B0604020202020204" pitchFamily="34" charset="0"/>
              <a:ea typeface="黑体" panose="02010609060101010101" pitchFamily="1" charset="-122"/>
            </a:endParaRPr>
          </a:p>
        </p:txBody>
      </p:sp>
      <p:sp>
        <p:nvSpPr>
          <p:cNvPr id="25603" name="矩形 14339"/>
          <p:cNvSpPr/>
          <p:nvPr/>
        </p:nvSpPr>
        <p:spPr>
          <a:xfrm>
            <a:off x="457200" y="3717925"/>
            <a:ext cx="7991475" cy="2138363"/>
          </a:xfrm>
          <a:prstGeom prst="rect">
            <a:avLst/>
          </a:prstGeom>
          <a:solidFill>
            <a:schemeClr val="bg1"/>
          </a:solidFill>
          <a:ln w="9525">
            <a:noFill/>
          </a:ln>
        </p:spPr>
        <p:txBody>
          <a:bodyPr wrap="square" anchor="t">
            <a:spAutoFit/>
          </a:bodyPr>
          <a:p>
            <a:pPr lvl="0" indent="0" eaLnBrk="0" hangingPunct="0">
              <a:lnSpc>
                <a:spcPct val="120000"/>
              </a:lnSpc>
            </a:pPr>
            <a:r>
              <a:rPr lang="zh-CN" altLang="en-US" sz="2800" b="1">
                <a:solidFill>
                  <a:srgbClr val="FF6600"/>
                </a:solidFill>
                <a:latin typeface="Arial" panose="020B0604020202020204" pitchFamily="34" charset="0"/>
                <a:ea typeface="黑体" panose="02010609060101010101" pitchFamily="1" charset="-122"/>
              </a:rPr>
              <a:t>（</a:t>
            </a:r>
            <a:r>
              <a:rPr lang="en-US" altLang="zh-CN" sz="2800" b="1">
                <a:solidFill>
                  <a:srgbClr val="FF6600"/>
                </a:solidFill>
                <a:latin typeface="Arial" panose="020B0604020202020204" pitchFamily="34" charset="0"/>
                <a:ea typeface="黑体" panose="02010609060101010101" pitchFamily="1" charset="-122"/>
              </a:rPr>
              <a:t>2</a:t>
            </a:r>
            <a:r>
              <a:rPr lang="zh-CN" altLang="en-US" sz="2800" b="1">
                <a:solidFill>
                  <a:srgbClr val="FF6600"/>
                </a:solidFill>
                <a:latin typeface="Arial" panose="020B0604020202020204" pitchFamily="34" charset="0"/>
                <a:ea typeface="黑体" panose="02010609060101010101" pitchFamily="1" charset="-122"/>
              </a:rPr>
              <a:t>）各进程之间的推进顺序不当</a:t>
            </a:r>
            <a:endParaRPr lang="zh-CN" altLang="en-US" sz="2800" b="1">
              <a:solidFill>
                <a:srgbClr val="FF6600"/>
              </a:solidFill>
              <a:latin typeface="Arial" panose="020B0604020202020204" pitchFamily="34" charset="0"/>
              <a:ea typeface="黑体" panose="02010609060101010101" pitchFamily="1" charset="-122"/>
            </a:endParaRPr>
          </a:p>
          <a:p>
            <a:pPr lvl="0" indent="0" eaLnBrk="0" hangingPunct="0">
              <a:lnSpc>
                <a:spcPct val="120000"/>
              </a:lnSpc>
            </a:pPr>
            <a:r>
              <a:rPr lang="zh-CN" altLang="en-US" sz="2800" b="1">
                <a:latin typeface="Arial" panose="020B0604020202020204" pitchFamily="34" charset="0"/>
                <a:ea typeface="黑体" panose="02010609060101010101" pitchFamily="1" charset="-122"/>
              </a:rPr>
              <a:t>    进程在运行过程中，请求和释放资源的顺序不当，也可能会导致产生进程死锁</a:t>
            </a:r>
            <a:endParaRPr lang="zh-CN" altLang="en-US" sz="2800" b="1">
              <a:latin typeface="Arial" panose="020B0604020202020204" pitchFamily="34" charset="0"/>
              <a:ea typeface="黑体" panose="02010609060101010101" pitchFamily="1" charset="-122"/>
            </a:endParaRPr>
          </a:p>
          <a:p>
            <a:pPr lvl="0" indent="0" eaLnBrk="0" hangingPunct="0">
              <a:lnSpc>
                <a:spcPct val="120000"/>
              </a:lnSpc>
            </a:pPr>
            <a:r>
              <a:rPr lang="zh-CN" altLang="en-US" sz="2800" b="1">
                <a:solidFill>
                  <a:srgbClr val="0000FF"/>
                </a:solidFill>
                <a:latin typeface="Arial" panose="020B0604020202020204" pitchFamily="34" charset="0"/>
                <a:ea typeface="黑体" panose="02010609060101010101" pitchFamily="1" charset="-122"/>
              </a:rPr>
              <a:t>（</a:t>
            </a:r>
            <a:r>
              <a:rPr lang="en-US" altLang="zh-CN" sz="2800" b="1">
                <a:solidFill>
                  <a:srgbClr val="0000FF"/>
                </a:solidFill>
                <a:latin typeface="Arial" panose="020B0604020202020204" pitchFamily="34" charset="0"/>
                <a:ea typeface="黑体" panose="02010609060101010101" pitchFamily="1" charset="-122"/>
              </a:rPr>
              <a:t>PV</a:t>
            </a:r>
            <a:r>
              <a:rPr lang="zh-CN" altLang="en-US" sz="2800" b="1">
                <a:solidFill>
                  <a:srgbClr val="0000FF"/>
                </a:solidFill>
                <a:latin typeface="Arial" panose="020B0604020202020204" pitchFamily="34" charset="0"/>
                <a:ea typeface="黑体" panose="02010609060101010101" pitchFamily="1" charset="-122"/>
              </a:rPr>
              <a:t>操作顺序不对导致死锁）</a:t>
            </a:r>
            <a:endParaRPr lang="zh-CN" altLang="en-US" sz="2800" b="1">
              <a:solidFill>
                <a:srgbClr val="0000FF"/>
              </a:solidFill>
              <a:latin typeface="Arial" panose="020B0604020202020204" pitchFamily="34" charset="0"/>
              <a:ea typeface="黑体" panose="02010609060101010101" pitchFamily="1" charset="-122"/>
            </a:endParaRPr>
          </a:p>
        </p:txBody>
      </p:sp>
      <p:sp>
        <p:nvSpPr>
          <p:cNvPr id="25604" name="文本框 7185"/>
          <p:cNvSpPr txBox="1"/>
          <p:nvPr/>
        </p:nvSpPr>
        <p:spPr>
          <a:xfrm>
            <a:off x="7935913" y="806450"/>
            <a:ext cx="1119187" cy="427038"/>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en-US" sz="2800" b="1" dirty="0">
                <a:solidFill>
                  <a:srgbClr val="FF0066"/>
                </a:solidFill>
                <a:latin typeface="Arial Black" panose="020B0A04020102020204" charset="0"/>
                <a:ea typeface="黑体" panose="02010609060101010101" pitchFamily="1" charset="-122"/>
              </a:rPr>
              <a:t>增加</a:t>
            </a:r>
            <a:endParaRPr lang="zh-CN" altLang="en-US"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19457"/>
          <p:cNvSpPr>
            <a:spLocks noGrp="1"/>
          </p:cNvSpPr>
          <p:nvPr>
            <p:ph type="title"/>
          </p:nvPr>
        </p:nvSpPr>
        <p:spPr>
          <a:xfrm>
            <a:off x="457200" y="0"/>
            <a:ext cx="8229600" cy="942975"/>
          </a:xfrm>
        </p:spPr>
        <p:txBody>
          <a:bodyPr anchor="ctr"/>
          <a:p>
            <a:pPr>
              <a:buNone/>
            </a:pPr>
            <a:r>
              <a:rPr lang="zh-CN" altLang="en-US" dirty="0"/>
              <a:t>6.1.3 资源分配图</a:t>
            </a:r>
            <a:endParaRPr lang="zh-CN" altLang="en-US" dirty="0"/>
          </a:p>
        </p:txBody>
      </p:sp>
      <p:sp>
        <p:nvSpPr>
          <p:cNvPr id="30722" name="矩形 19458"/>
          <p:cNvSpPr/>
          <p:nvPr/>
        </p:nvSpPr>
        <p:spPr>
          <a:xfrm>
            <a:off x="0" y="2805113"/>
            <a:ext cx="9144000" cy="0"/>
          </a:xfrm>
          <a:prstGeom prst="rect">
            <a:avLst/>
          </a:prstGeom>
          <a:no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30723" name="文本框 19459"/>
          <p:cNvSpPr txBox="1"/>
          <p:nvPr/>
        </p:nvSpPr>
        <p:spPr>
          <a:xfrm>
            <a:off x="395288" y="1485900"/>
            <a:ext cx="8748712" cy="4094163"/>
          </a:xfrm>
          <a:prstGeom prst="rect">
            <a:avLst/>
          </a:prstGeom>
          <a:noFill/>
          <a:ln w="9525">
            <a:noFill/>
          </a:ln>
        </p:spPr>
        <p:txBody>
          <a:bodyPr wrap="square" lIns="0" tIns="0" rIns="0" bIns="0" anchor="t">
            <a:spAutoFit/>
          </a:bodyPr>
          <a:p>
            <a:pPr lvl="0" indent="0" eaLnBrk="0" hangingPunct="0">
              <a:lnSpc>
                <a:spcPct val="120000"/>
              </a:lnSpc>
            </a:pPr>
            <a:r>
              <a:rPr lang="en-US" altLang="zh-CN" sz="2800" b="1">
                <a:solidFill>
                  <a:srgbClr val="FF00FF"/>
                </a:solidFill>
                <a:latin typeface="Arial" panose="020B0604020202020204" pitchFamily="34" charset="0"/>
                <a:ea typeface="黑体" panose="02010609060101010101" pitchFamily="1" charset="-122"/>
                <a:sym typeface="Webdings" panose="05030102010509060703" pitchFamily="2" charset="2"/>
              </a:rPr>
              <a:t></a:t>
            </a:r>
            <a:r>
              <a:rPr lang="zh-CN" altLang="en-US" sz="2800" b="1">
                <a:latin typeface="黑体" panose="02010609060101010101" pitchFamily="1" charset="-122"/>
                <a:ea typeface="黑体" panose="02010609060101010101" pitchFamily="1" charset="-122"/>
              </a:rPr>
              <a:t>死锁可以利用</a:t>
            </a:r>
            <a:r>
              <a:rPr lang="zh-CN" altLang="en-US" sz="2800" b="1">
                <a:solidFill>
                  <a:srgbClr val="FF00FF"/>
                </a:solidFill>
                <a:latin typeface="黑体" panose="02010609060101010101" pitchFamily="1" charset="-122"/>
                <a:ea typeface="黑体" panose="02010609060101010101" pitchFamily="1" charset="-122"/>
              </a:rPr>
              <a:t>资源分配图</a:t>
            </a:r>
            <a:r>
              <a:rPr lang="zh-CN" altLang="en-US" sz="2800" b="1">
                <a:latin typeface="黑体" panose="02010609060101010101" pitchFamily="1" charset="-122"/>
                <a:ea typeface="黑体" panose="02010609060101010101" pitchFamily="1" charset="-122"/>
              </a:rPr>
              <a:t>来描述（</a:t>
            </a:r>
            <a:r>
              <a:rPr lang="zh-CN" altLang="en-US" sz="2800" b="1">
                <a:solidFill>
                  <a:srgbClr val="FF0000"/>
                </a:solidFill>
                <a:latin typeface="黑体" panose="02010609060101010101" pitchFamily="1" charset="-122"/>
                <a:ea typeface="黑体" panose="02010609060101010101" pitchFamily="1" charset="-122"/>
              </a:rPr>
              <a:t>有向图</a:t>
            </a:r>
            <a:r>
              <a:rPr lang="zh-CN" altLang="en-US" sz="2800" b="1">
                <a:latin typeface="黑体" panose="02010609060101010101" pitchFamily="1" charset="-122"/>
                <a:ea typeface="黑体" panose="02010609060101010101" pitchFamily="1" charset="-122"/>
              </a:rPr>
              <a:t>）</a:t>
            </a:r>
            <a:endParaRPr lang="zh-CN" altLang="en-US" sz="2800" b="1">
              <a:latin typeface="黑体" panose="02010609060101010101" pitchFamily="1" charset="-122"/>
              <a:ea typeface="黑体" panose="02010609060101010101" pitchFamily="1" charset="-122"/>
            </a:endParaRPr>
          </a:p>
          <a:p>
            <a:pPr lvl="0" indent="0" eaLnBrk="0" hangingPunct="0">
              <a:lnSpc>
                <a:spcPct val="120000"/>
              </a:lnSpc>
            </a:pPr>
            <a:r>
              <a:rPr lang="en-US" altLang="zh-CN" sz="2800" b="1">
                <a:solidFill>
                  <a:srgbClr val="FF00FF"/>
                </a:solidFill>
                <a:latin typeface="Arial" panose="020B0604020202020204" pitchFamily="34" charset="0"/>
                <a:ea typeface="黑体" panose="02010609060101010101" pitchFamily="1" charset="-122"/>
                <a:sym typeface="Webdings" panose="05030102010509060703" pitchFamily="2" charset="2"/>
              </a:rPr>
              <a:t></a:t>
            </a:r>
            <a:r>
              <a:rPr lang="zh-CN" altLang="en-US" sz="2800" b="1">
                <a:latin typeface="黑体" panose="02010609060101010101" pitchFamily="1" charset="-122"/>
                <a:ea typeface="黑体" panose="02010609060101010101" pitchFamily="1" charset="-122"/>
              </a:rPr>
              <a:t>二元组</a:t>
            </a:r>
            <a:r>
              <a:rPr lang="en-US" altLang="zh-CN" sz="2800" b="1">
                <a:solidFill>
                  <a:srgbClr val="FF0000"/>
                </a:solidFill>
                <a:latin typeface="黑体" panose="02010609060101010101" pitchFamily="1" charset="-122"/>
                <a:ea typeface="黑体" panose="02010609060101010101" pitchFamily="1" charset="-122"/>
              </a:rPr>
              <a:t>G=</a:t>
            </a:r>
            <a:r>
              <a:rPr lang="zh-CN" altLang="en-US" sz="2800" b="1">
                <a:solidFill>
                  <a:srgbClr val="FF0000"/>
                </a:solidFill>
                <a:latin typeface="黑体" panose="02010609060101010101" pitchFamily="1" charset="-122"/>
                <a:ea typeface="黑体" panose="02010609060101010101" pitchFamily="1" charset="-122"/>
              </a:rPr>
              <a:t>（</a:t>
            </a:r>
            <a:r>
              <a:rPr lang="en-US" altLang="zh-CN" sz="2800" b="1">
                <a:solidFill>
                  <a:srgbClr val="FF0000"/>
                </a:solidFill>
                <a:latin typeface="黑体" panose="02010609060101010101" pitchFamily="1" charset="-122"/>
                <a:ea typeface="黑体" panose="02010609060101010101" pitchFamily="1" charset="-122"/>
              </a:rPr>
              <a:t>N</a:t>
            </a:r>
            <a:r>
              <a:rPr lang="zh-CN" altLang="en-US" sz="2800" b="1">
                <a:solidFill>
                  <a:srgbClr val="FF0000"/>
                </a:solidFill>
                <a:latin typeface="黑体" panose="02010609060101010101" pitchFamily="1" charset="-122"/>
                <a:ea typeface="黑体" panose="02010609060101010101" pitchFamily="1" charset="-122"/>
              </a:rPr>
              <a:t>，</a:t>
            </a:r>
            <a:r>
              <a:rPr lang="en-US" altLang="zh-CN" sz="2800" b="1">
                <a:solidFill>
                  <a:srgbClr val="FF0000"/>
                </a:solidFill>
                <a:latin typeface="黑体" panose="02010609060101010101" pitchFamily="1" charset="-122"/>
                <a:ea typeface="黑体" panose="02010609060101010101" pitchFamily="1" charset="-122"/>
              </a:rPr>
              <a:t>E</a:t>
            </a:r>
            <a:r>
              <a:rPr lang="zh-CN" altLang="en-US" sz="2800" b="1">
                <a:solidFill>
                  <a:srgbClr val="FF0000"/>
                </a:solidFill>
                <a:latin typeface="黑体" panose="02010609060101010101" pitchFamily="1" charset="-122"/>
                <a:ea typeface="黑体" panose="02010609060101010101" pitchFamily="1" charset="-122"/>
              </a:rPr>
              <a:t>）</a:t>
            </a:r>
            <a:endParaRPr lang="zh-CN" altLang="en-US" sz="2800" b="1">
              <a:solidFill>
                <a:srgbClr val="FF0000"/>
              </a:solidFill>
              <a:latin typeface="黑体" panose="02010609060101010101" pitchFamily="1" charset="-122"/>
              <a:ea typeface="黑体" panose="02010609060101010101" pitchFamily="1" charset="-122"/>
            </a:endParaRPr>
          </a:p>
          <a:p>
            <a:pPr lvl="0" indent="0" eaLnBrk="0" hangingPunct="0">
              <a:lnSpc>
                <a:spcPct val="120000"/>
              </a:lnSpc>
            </a:pPr>
            <a:r>
              <a:rPr lang="zh-CN" altLang="en-US" sz="2800" b="1">
                <a:latin typeface="黑体" panose="02010609060101010101" pitchFamily="1" charset="-122"/>
                <a:ea typeface="黑体" panose="02010609060101010101" pitchFamily="1" charset="-122"/>
              </a:rPr>
              <a:t> </a:t>
            </a:r>
            <a:r>
              <a:rPr lang="en-US" altLang="zh-CN" sz="2800" b="1">
                <a:solidFill>
                  <a:srgbClr val="FF0000"/>
                </a:solidFill>
                <a:latin typeface="黑体" panose="02010609060101010101" pitchFamily="1" charset="-122"/>
                <a:ea typeface="黑体" panose="02010609060101010101" pitchFamily="1" charset="-122"/>
              </a:rPr>
              <a:t>N</a:t>
            </a:r>
            <a:r>
              <a:rPr lang="zh-CN" altLang="en-US" sz="2800" b="1">
                <a:latin typeface="黑体" panose="02010609060101010101" pitchFamily="1" charset="-122"/>
                <a:ea typeface="黑体" panose="02010609060101010101" pitchFamily="1" charset="-122"/>
              </a:rPr>
              <a:t>：结点集，</a:t>
            </a:r>
            <a:r>
              <a:rPr lang="en-US" altLang="zh-CN" sz="2800" b="1">
                <a:latin typeface="黑体" panose="02010609060101010101" pitchFamily="1" charset="-122"/>
                <a:ea typeface="黑体" panose="02010609060101010101" pitchFamily="1" charset="-122"/>
              </a:rPr>
              <a:t>N=P</a:t>
            </a:r>
            <a:r>
              <a:rPr lang="en-US" altLang="zh-CN" sz="2800" b="1">
                <a:latin typeface="Arial" panose="020B0604020202020204" pitchFamily="34" charset="0"/>
                <a:ea typeface="黑体" panose="02010609060101010101" pitchFamily="1" charset="-122"/>
              </a:rPr>
              <a:t>∪R</a:t>
            </a:r>
            <a:endParaRPr lang="en-US" altLang="zh-CN" sz="2800" b="1">
              <a:latin typeface="黑体" panose="02010609060101010101" pitchFamily="1" charset="-122"/>
              <a:ea typeface="黑体" panose="02010609060101010101" pitchFamily="1" charset="-122"/>
            </a:endParaRPr>
          </a:p>
          <a:p>
            <a:pPr lvl="0" indent="0" eaLnBrk="0" hangingPunct="0">
              <a:lnSpc>
                <a:spcPct val="120000"/>
              </a:lnSpc>
            </a:pPr>
            <a:r>
              <a:rPr lang="en-US" altLang="zh-CN" sz="2800" b="1">
                <a:solidFill>
                  <a:srgbClr val="FF6600"/>
                </a:solidFill>
                <a:latin typeface="黑体" panose="02010609060101010101" pitchFamily="1" charset="-122"/>
                <a:ea typeface="黑体" panose="02010609060101010101" pitchFamily="1" charset="-122"/>
              </a:rPr>
              <a:t>    </a:t>
            </a:r>
            <a:r>
              <a:rPr lang="zh-CN" altLang="en-US" sz="2800" b="1">
                <a:solidFill>
                  <a:srgbClr val="FF6600"/>
                </a:solidFill>
                <a:latin typeface="黑体" panose="02010609060101010101" pitchFamily="1" charset="-122"/>
                <a:ea typeface="黑体" panose="02010609060101010101" pitchFamily="1" charset="-122"/>
              </a:rPr>
              <a:t>进程节点 </a:t>
            </a:r>
            <a:r>
              <a:rPr lang="en-US" altLang="zh-CN" sz="2800" b="1">
                <a:solidFill>
                  <a:srgbClr val="FF6600"/>
                </a:solidFill>
                <a:latin typeface="黑体" panose="02010609060101010101" pitchFamily="1" charset="-122"/>
                <a:ea typeface="黑体" panose="02010609060101010101" pitchFamily="1" charset="-122"/>
              </a:rPr>
              <a:t>P    </a:t>
            </a:r>
            <a:r>
              <a:rPr lang="en-US" altLang="zh-CN" sz="2800" b="1">
                <a:latin typeface="黑体" panose="02010609060101010101" pitchFamily="1" charset="-122"/>
                <a:ea typeface="黑体" panose="02010609060101010101" pitchFamily="1" charset="-122"/>
              </a:rPr>
              <a:t>P={p1,p2,…,pn}</a:t>
            </a:r>
            <a:endParaRPr lang="en-US" altLang="zh-CN" sz="2800" b="1">
              <a:latin typeface="黑体" panose="02010609060101010101" pitchFamily="1" charset="-122"/>
              <a:ea typeface="黑体" panose="02010609060101010101" pitchFamily="1" charset="-122"/>
            </a:endParaRPr>
          </a:p>
          <a:p>
            <a:pPr lvl="0" indent="0" eaLnBrk="0" hangingPunct="0">
              <a:lnSpc>
                <a:spcPct val="120000"/>
              </a:lnSpc>
            </a:pPr>
            <a:r>
              <a:rPr lang="en-US" altLang="zh-CN" sz="2800" b="1">
                <a:solidFill>
                  <a:srgbClr val="FF6600"/>
                </a:solidFill>
                <a:latin typeface="黑体" panose="02010609060101010101" pitchFamily="1" charset="-122"/>
                <a:ea typeface="黑体" panose="02010609060101010101" pitchFamily="1" charset="-122"/>
              </a:rPr>
              <a:t>    </a:t>
            </a:r>
            <a:r>
              <a:rPr lang="zh-CN" altLang="en-US" sz="2800" b="1">
                <a:solidFill>
                  <a:srgbClr val="FF6600"/>
                </a:solidFill>
                <a:latin typeface="黑体" panose="02010609060101010101" pitchFamily="1" charset="-122"/>
                <a:ea typeface="黑体" panose="02010609060101010101" pitchFamily="1" charset="-122"/>
              </a:rPr>
              <a:t>资源节点 </a:t>
            </a:r>
            <a:r>
              <a:rPr lang="en-US" altLang="zh-CN" sz="2800" b="1">
                <a:solidFill>
                  <a:srgbClr val="FF6600"/>
                </a:solidFill>
                <a:latin typeface="黑体" panose="02010609060101010101" pitchFamily="1" charset="-122"/>
                <a:ea typeface="黑体" panose="02010609060101010101" pitchFamily="1" charset="-122"/>
              </a:rPr>
              <a:t>R    </a:t>
            </a:r>
            <a:r>
              <a:rPr lang="en-US" altLang="zh-CN" sz="2800" b="1">
                <a:latin typeface="黑体" panose="02010609060101010101" pitchFamily="1" charset="-122"/>
                <a:ea typeface="黑体" panose="02010609060101010101" pitchFamily="1" charset="-122"/>
              </a:rPr>
              <a:t>R={r1,r2,…,rm}</a:t>
            </a:r>
            <a:endParaRPr lang="en-US" altLang="zh-CN" sz="2800" b="1">
              <a:latin typeface="黑体" panose="02010609060101010101" pitchFamily="1" charset="-122"/>
              <a:ea typeface="黑体" panose="02010609060101010101" pitchFamily="1" charset="-122"/>
            </a:endParaRPr>
          </a:p>
          <a:p>
            <a:pPr lvl="0" indent="0" eaLnBrk="0" hangingPunct="0">
              <a:lnSpc>
                <a:spcPct val="120000"/>
              </a:lnSpc>
            </a:pPr>
            <a:r>
              <a:rPr lang="en-US" altLang="zh-CN" sz="2800" b="1">
                <a:latin typeface="黑体" panose="02010609060101010101" pitchFamily="1" charset="-122"/>
                <a:ea typeface="黑体" panose="02010609060101010101" pitchFamily="1" charset="-122"/>
              </a:rPr>
              <a:t> </a:t>
            </a:r>
            <a:r>
              <a:rPr lang="en-US" altLang="zh-CN" sz="2800" b="1">
                <a:solidFill>
                  <a:srgbClr val="FF0000"/>
                </a:solidFill>
                <a:latin typeface="黑体" panose="02010609060101010101" pitchFamily="1" charset="-122"/>
                <a:ea typeface="黑体" panose="02010609060101010101" pitchFamily="1" charset="-122"/>
              </a:rPr>
              <a:t>E</a:t>
            </a:r>
            <a:r>
              <a:rPr lang="zh-CN" altLang="en-US" sz="2800" b="1">
                <a:latin typeface="黑体" panose="02010609060101010101" pitchFamily="1" charset="-122"/>
                <a:ea typeface="黑体" panose="02010609060101010101" pitchFamily="1" charset="-122"/>
              </a:rPr>
              <a:t>：边的集合，其元素为有序二元组</a:t>
            </a:r>
            <a:r>
              <a:rPr lang="en-US" altLang="zh-CN" sz="2800" b="1">
                <a:latin typeface="黑体" panose="02010609060101010101" pitchFamily="1" charset="-122"/>
                <a:ea typeface="黑体" panose="02010609060101010101" pitchFamily="1" charset="-122"/>
              </a:rPr>
              <a:t>: </a:t>
            </a:r>
            <a:endParaRPr lang="en-US" altLang="zh-CN" sz="2800" b="1">
              <a:latin typeface="黑体" panose="02010609060101010101" pitchFamily="1" charset="-122"/>
              <a:ea typeface="黑体" panose="02010609060101010101" pitchFamily="1" charset="-122"/>
            </a:endParaRPr>
          </a:p>
          <a:p>
            <a:pPr lvl="0" indent="0" eaLnBrk="0" hangingPunct="0">
              <a:lnSpc>
                <a:spcPct val="120000"/>
              </a:lnSpc>
            </a:pPr>
            <a:r>
              <a:rPr lang="en-US" altLang="zh-CN" sz="2800" b="1">
                <a:latin typeface="黑体" panose="02010609060101010101" pitchFamily="1" charset="-122"/>
                <a:ea typeface="黑体" panose="02010609060101010101" pitchFamily="1" charset="-122"/>
              </a:rPr>
              <a:t>    </a:t>
            </a:r>
            <a:r>
              <a:rPr lang="zh-CN" altLang="en-US" sz="2800" b="1">
                <a:solidFill>
                  <a:srgbClr val="FF6600"/>
                </a:solidFill>
                <a:latin typeface="黑体" panose="02010609060101010101" pitchFamily="1" charset="-122"/>
                <a:ea typeface="黑体" panose="02010609060101010101" pitchFamily="1" charset="-122"/>
              </a:rPr>
              <a:t>资源请求边</a:t>
            </a:r>
            <a:r>
              <a:rPr lang="en-US" altLang="zh-CN" sz="2800" b="1">
                <a:latin typeface="黑体" panose="02010609060101010101" pitchFamily="1" charset="-122"/>
                <a:ea typeface="黑体" panose="02010609060101010101" pitchFamily="1" charset="-122"/>
              </a:rPr>
              <a:t>(pi,rj)</a:t>
            </a:r>
            <a:endParaRPr lang="en-US" altLang="zh-CN" sz="2800" b="1">
              <a:latin typeface="黑体" panose="02010609060101010101" pitchFamily="1" charset="-122"/>
              <a:ea typeface="黑体" panose="02010609060101010101" pitchFamily="1" charset="-122"/>
            </a:endParaRPr>
          </a:p>
          <a:p>
            <a:pPr lvl="0" indent="0" eaLnBrk="0" hangingPunct="0">
              <a:lnSpc>
                <a:spcPct val="120000"/>
              </a:lnSpc>
            </a:pPr>
            <a:r>
              <a:rPr lang="en-US" altLang="zh-CN" sz="2800" b="1">
                <a:solidFill>
                  <a:srgbClr val="FF6600"/>
                </a:solidFill>
                <a:latin typeface="黑体" panose="02010609060101010101" pitchFamily="1" charset="-122"/>
                <a:ea typeface="黑体" panose="02010609060101010101" pitchFamily="1" charset="-122"/>
              </a:rPr>
              <a:t>    </a:t>
            </a:r>
            <a:r>
              <a:rPr lang="zh-CN" altLang="en-US" sz="2800" b="1">
                <a:solidFill>
                  <a:srgbClr val="FF6600"/>
                </a:solidFill>
                <a:latin typeface="黑体" panose="02010609060101010101" pitchFamily="1" charset="-122"/>
                <a:ea typeface="黑体" panose="02010609060101010101" pitchFamily="1" charset="-122"/>
              </a:rPr>
              <a:t>资源分配边</a:t>
            </a:r>
            <a:r>
              <a:rPr lang="en-US" altLang="zh-CN" sz="2800" b="1">
                <a:latin typeface="黑体" panose="02010609060101010101" pitchFamily="1" charset="-122"/>
                <a:ea typeface="黑体" panose="02010609060101010101" pitchFamily="1" charset="-122"/>
              </a:rPr>
              <a:t>(rj,pi)</a:t>
            </a:r>
            <a:endParaRPr lang="en-US" altLang="zh-CN" sz="2800" b="1">
              <a:latin typeface="黑体" panose="02010609060101010101" pitchFamily="1" charset="-122"/>
              <a:ea typeface="黑体" panose="02010609060101010101" pitchFamily="1" charset="-122"/>
            </a:endParaRPr>
          </a:p>
        </p:txBody>
      </p:sp>
      <p:sp>
        <p:nvSpPr>
          <p:cNvPr id="30724" name="文本框 7185"/>
          <p:cNvSpPr txBox="1"/>
          <p:nvPr/>
        </p:nvSpPr>
        <p:spPr>
          <a:xfrm>
            <a:off x="7935913" y="806450"/>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P168</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21505"/>
          <p:cNvSpPr>
            <a:spLocks noGrp="1"/>
          </p:cNvSpPr>
          <p:nvPr>
            <p:ph type="title"/>
          </p:nvPr>
        </p:nvSpPr>
        <p:spPr>
          <a:xfrm>
            <a:off x="457200" y="-1587"/>
            <a:ext cx="8229600" cy="1143000"/>
          </a:xfrm>
        </p:spPr>
        <p:txBody>
          <a:bodyPr anchor="ctr"/>
          <a:p>
            <a:r>
              <a:rPr lang="zh-CN" altLang="en-US" dirty="0"/>
              <a:t>资源分配图</a:t>
            </a:r>
            <a:endParaRPr lang="zh-CN" altLang="en-US" dirty="0"/>
          </a:p>
        </p:txBody>
      </p:sp>
      <p:sp>
        <p:nvSpPr>
          <p:cNvPr id="32770" name="文本框 7185"/>
          <p:cNvSpPr txBox="1"/>
          <p:nvPr/>
        </p:nvSpPr>
        <p:spPr>
          <a:xfrm>
            <a:off x="5027613" y="196850"/>
            <a:ext cx="1120775"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P168</a:t>
            </a:r>
            <a:endParaRPr lang="en-US" altLang="zh-CN" sz="2800" b="1" dirty="0">
              <a:solidFill>
                <a:srgbClr val="FF0066"/>
              </a:solidFill>
              <a:latin typeface="Arial Black" panose="020B0A04020102020204" charset="0"/>
              <a:ea typeface="黑体" panose="02010609060101010101" pitchFamily="1" charset="-122"/>
            </a:endParaRPr>
          </a:p>
        </p:txBody>
      </p:sp>
      <p:pic>
        <p:nvPicPr>
          <p:cNvPr id="32771" name="图片 1" descr="OS"/>
          <p:cNvPicPr>
            <a:picLocks noChangeAspect="1"/>
          </p:cNvPicPr>
          <p:nvPr/>
        </p:nvPicPr>
        <p:blipFill>
          <a:blip r:embed="rId1"/>
          <a:stretch>
            <a:fillRect/>
          </a:stretch>
        </p:blipFill>
        <p:spPr>
          <a:xfrm>
            <a:off x="282575" y="1019175"/>
            <a:ext cx="8580438" cy="584517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标题 23553"/>
          <p:cNvSpPr>
            <a:spLocks noGrp="1"/>
          </p:cNvSpPr>
          <p:nvPr>
            <p:ph type="title"/>
          </p:nvPr>
        </p:nvSpPr>
        <p:spPr>
          <a:xfrm>
            <a:off x="457200" y="0"/>
            <a:ext cx="8229600" cy="942975"/>
          </a:xfrm>
        </p:spPr>
        <p:txBody>
          <a:bodyPr anchor="ctr"/>
          <a:p>
            <a:r>
              <a:rPr lang="zh-CN" altLang="en-US" dirty="0"/>
              <a:t>有环死锁</a:t>
            </a:r>
            <a:endParaRPr lang="zh-CN" altLang="en-US" dirty="0"/>
          </a:p>
        </p:txBody>
      </p:sp>
      <p:pic>
        <p:nvPicPr>
          <p:cNvPr id="34818" name="图片 2" descr="OS"/>
          <p:cNvPicPr>
            <a:picLocks noChangeAspect="1"/>
          </p:cNvPicPr>
          <p:nvPr/>
        </p:nvPicPr>
        <p:blipFill>
          <a:blip r:embed="rId1"/>
          <a:stretch>
            <a:fillRect/>
          </a:stretch>
        </p:blipFill>
        <p:spPr>
          <a:xfrm>
            <a:off x="787400" y="1944688"/>
            <a:ext cx="7210425" cy="4564062"/>
          </a:xfrm>
          <a:prstGeom prst="rect">
            <a:avLst/>
          </a:prstGeom>
          <a:noFill/>
          <a:ln w="9525">
            <a:noFill/>
          </a:ln>
        </p:spPr>
      </p:pic>
      <p:sp>
        <p:nvSpPr>
          <p:cNvPr id="34819" name="文本框 3"/>
          <p:cNvSpPr txBox="1"/>
          <p:nvPr/>
        </p:nvSpPr>
        <p:spPr>
          <a:xfrm>
            <a:off x="7935913" y="806450"/>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P168</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22529"/>
          <p:cNvSpPr>
            <a:spLocks noGrp="1"/>
          </p:cNvSpPr>
          <p:nvPr>
            <p:ph type="title"/>
          </p:nvPr>
        </p:nvSpPr>
        <p:spPr/>
        <p:txBody>
          <a:bodyPr anchor="ctr"/>
          <a:p>
            <a:r>
              <a:rPr lang="zh-CN" altLang="en-US" dirty="0"/>
              <a:t>有环不死锁</a:t>
            </a:r>
            <a:endParaRPr lang="zh-CN" altLang="en-US" dirty="0"/>
          </a:p>
        </p:txBody>
      </p:sp>
      <p:grpSp>
        <p:nvGrpSpPr>
          <p:cNvPr id="35842" name="组合 22530"/>
          <p:cNvGrpSpPr/>
          <p:nvPr/>
        </p:nvGrpSpPr>
        <p:grpSpPr>
          <a:xfrm>
            <a:off x="900113" y="1701800"/>
            <a:ext cx="4714875" cy="3560763"/>
            <a:chOff x="0" y="0"/>
            <a:chExt cx="7426" cy="5609"/>
          </a:xfrm>
        </p:grpSpPr>
        <p:sp>
          <p:nvSpPr>
            <p:cNvPr id="35843" name="椭圆 22531"/>
            <p:cNvSpPr/>
            <p:nvPr/>
          </p:nvSpPr>
          <p:spPr>
            <a:xfrm>
              <a:off x="0" y="2042"/>
              <a:ext cx="1587" cy="1474"/>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lvl="0" indent="0" algn="ctr"/>
              <a:r>
                <a:rPr lang="zh-CN" altLang="en-US" sz="2800" b="1" dirty="0">
                  <a:latin typeface="Arial" panose="020B0604020202020204" pitchFamily="34" charset="0"/>
                  <a:ea typeface="宋体" panose="02010600030101010101" pitchFamily="2" charset="-122"/>
                </a:rPr>
                <a:t>P1</a:t>
              </a:r>
              <a:endParaRPr lang="zh-CN" altLang="en-US" sz="2800" b="1" dirty="0">
                <a:latin typeface="Arial" panose="020B0604020202020204" pitchFamily="34" charset="0"/>
                <a:ea typeface="宋体" panose="02010600030101010101" pitchFamily="2" charset="-122"/>
              </a:endParaRPr>
            </a:p>
          </p:txBody>
        </p:sp>
        <p:sp>
          <p:nvSpPr>
            <p:cNvPr id="35844" name="椭圆 22532"/>
            <p:cNvSpPr/>
            <p:nvPr/>
          </p:nvSpPr>
          <p:spPr>
            <a:xfrm>
              <a:off x="5840" y="2042"/>
              <a:ext cx="1587" cy="1474"/>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lvl="0" indent="0" algn="ctr"/>
              <a:r>
                <a:rPr lang="zh-CN" altLang="en-US" sz="2800" b="1" dirty="0">
                  <a:latin typeface="Arial" panose="020B0604020202020204" pitchFamily="34" charset="0"/>
                  <a:ea typeface="宋体" panose="02010600030101010101" pitchFamily="2" charset="-122"/>
                </a:rPr>
                <a:t>P2</a:t>
              </a:r>
              <a:endParaRPr lang="zh-CN" altLang="en-US" dirty="0">
                <a:latin typeface="Arial" panose="020B0604020202020204" pitchFamily="34" charset="0"/>
                <a:ea typeface="宋体" panose="02010600030101010101" pitchFamily="2" charset="-122"/>
              </a:endParaRPr>
            </a:p>
          </p:txBody>
        </p:sp>
        <p:sp>
          <p:nvSpPr>
            <p:cNvPr id="35845" name="矩形 22533"/>
            <p:cNvSpPr/>
            <p:nvPr/>
          </p:nvSpPr>
          <p:spPr>
            <a:xfrm>
              <a:off x="2722" y="0"/>
              <a:ext cx="1815" cy="1362"/>
            </a:xfrm>
            <a:prstGeom prst="rect">
              <a:avLst/>
            </a:prstGeom>
            <a:solidFill>
              <a:schemeClr val="accent1"/>
            </a:solidFill>
            <a:ln w="9525" cap="flat" cmpd="sng">
              <a:solidFill>
                <a:schemeClr val="tx1"/>
              </a:solidFill>
              <a:prstDash val="solid"/>
              <a:miter/>
              <a:headEnd type="none" w="med" len="med"/>
              <a:tailEnd type="none" w="med" len="med"/>
            </a:ln>
          </p:spPr>
          <p:txBody>
            <a:bodyPr wrap="none" lIns="90170" tIns="0" rIns="90170" bIns="46990" anchor="ctr"/>
            <a:p>
              <a:pPr lvl="0" indent="0" algn="ctr"/>
              <a:r>
                <a:rPr lang="zh-CN" altLang="en-US" sz="2800" b="1" dirty="0">
                  <a:latin typeface="Arial" panose="020B0604020202020204" pitchFamily="34" charset="0"/>
                  <a:ea typeface="宋体" panose="02010600030101010101" pitchFamily="2" charset="-122"/>
                </a:rPr>
                <a:t>Ra</a:t>
              </a:r>
              <a:endParaRPr lang="zh-CN" altLang="en-US" sz="2800" b="1" dirty="0">
                <a:latin typeface="Arial" panose="020B0604020202020204" pitchFamily="34" charset="0"/>
                <a:ea typeface="宋体" panose="02010600030101010101" pitchFamily="2" charset="-122"/>
              </a:endParaRPr>
            </a:p>
            <a:p>
              <a:pPr lvl="0" indent="0" algn="ctr"/>
              <a:r>
                <a:rPr lang="zh-CN" altLang="en-US" sz="2800" b="1" dirty="0">
                  <a:latin typeface="Arial" panose="020B0604020202020204" pitchFamily="34" charset="0"/>
                  <a:ea typeface="宋体" panose="02010600030101010101" pitchFamily="2" charset="-122"/>
                  <a:sym typeface="宋体" panose="02010600030101010101" pitchFamily="2" charset="-122"/>
                </a:rPr>
                <a:t>●●●</a:t>
              </a:r>
              <a:endParaRPr lang="zh-CN" altLang="en-US" sz="2800" b="1" dirty="0">
                <a:latin typeface="Arial" panose="020B0604020202020204" pitchFamily="34" charset="0"/>
                <a:ea typeface="宋体" panose="02010600030101010101" pitchFamily="2" charset="-122"/>
                <a:sym typeface="宋体" panose="02010600030101010101" pitchFamily="2" charset="-122"/>
              </a:endParaRPr>
            </a:p>
          </p:txBody>
        </p:sp>
        <p:sp>
          <p:nvSpPr>
            <p:cNvPr id="35846" name="矩形 22534"/>
            <p:cNvSpPr/>
            <p:nvPr/>
          </p:nvSpPr>
          <p:spPr>
            <a:xfrm>
              <a:off x="2722" y="4247"/>
              <a:ext cx="1815" cy="1362"/>
            </a:xfrm>
            <a:prstGeom prst="rect">
              <a:avLst/>
            </a:prstGeom>
            <a:solidFill>
              <a:schemeClr val="accent1"/>
            </a:solidFill>
            <a:ln w="9525" cap="flat" cmpd="sng">
              <a:solidFill>
                <a:schemeClr val="tx1"/>
              </a:solidFill>
              <a:prstDash val="solid"/>
              <a:miter/>
              <a:headEnd type="none" w="med" len="med"/>
              <a:tailEnd type="none" w="med" len="med"/>
            </a:ln>
          </p:spPr>
          <p:txBody>
            <a:bodyPr wrap="none" lIns="90170" tIns="0" rIns="90170" bIns="46990" anchor="ctr"/>
            <a:p>
              <a:pPr lvl="0" indent="0" algn="ctr"/>
              <a:r>
                <a:rPr lang="zh-CN" altLang="en-US" sz="2800" b="1" dirty="0">
                  <a:latin typeface="Arial" panose="020B0604020202020204" pitchFamily="34" charset="0"/>
                  <a:ea typeface="宋体" panose="02010600030101010101" pitchFamily="2" charset="-122"/>
                  <a:sym typeface="宋体" panose="02010600030101010101" pitchFamily="2" charset="-122"/>
                </a:rPr>
                <a:t>●●</a:t>
              </a:r>
              <a:endParaRPr lang="zh-CN" altLang="en-US" sz="2800" b="1" dirty="0">
                <a:latin typeface="Arial" panose="020B0604020202020204" pitchFamily="34" charset="0"/>
                <a:ea typeface="宋体" panose="02010600030101010101" pitchFamily="2" charset="-122"/>
                <a:sym typeface="宋体" panose="02010600030101010101" pitchFamily="2" charset="-122"/>
              </a:endParaRPr>
            </a:p>
            <a:p>
              <a:pPr lvl="0" indent="0" algn="ctr"/>
              <a:r>
                <a:rPr lang="zh-CN" altLang="en-US" sz="2800" b="1" dirty="0">
                  <a:latin typeface="Arial" panose="020B0604020202020204" pitchFamily="34" charset="0"/>
                  <a:ea typeface="宋体" panose="02010600030101010101" pitchFamily="2" charset="-122"/>
                </a:rPr>
                <a:t>Rb</a:t>
              </a:r>
              <a:endParaRPr lang="zh-CN" altLang="en-US" dirty="0">
                <a:latin typeface="Arial" panose="020B0604020202020204" pitchFamily="34" charset="0"/>
                <a:ea typeface="宋体" panose="02010600030101010101" pitchFamily="2" charset="-122"/>
              </a:endParaRPr>
            </a:p>
          </p:txBody>
        </p:sp>
        <p:sp>
          <p:nvSpPr>
            <p:cNvPr id="35847" name="箭头 2008"/>
            <p:cNvSpPr/>
            <p:nvPr/>
          </p:nvSpPr>
          <p:spPr>
            <a:xfrm flipV="1">
              <a:off x="1587" y="1362"/>
              <a:ext cx="1701" cy="1020"/>
            </a:xfrm>
            <a:prstGeom prst="line">
              <a:avLst/>
            </a:prstGeom>
            <a:ln w="38100" cap="flat" cmpd="sng">
              <a:solidFill>
                <a:schemeClr val="tx1"/>
              </a:solidFill>
              <a:prstDash val="solid"/>
              <a:round/>
              <a:headEnd type="none" w="med" len="med"/>
              <a:tailEnd type="triangle" w="med" len="med"/>
            </a:ln>
          </p:spPr>
        </p:sp>
        <p:sp>
          <p:nvSpPr>
            <p:cNvPr id="35848" name="箭头 2011"/>
            <p:cNvSpPr/>
            <p:nvPr/>
          </p:nvSpPr>
          <p:spPr>
            <a:xfrm>
              <a:off x="3855" y="1362"/>
              <a:ext cx="1985" cy="1020"/>
            </a:xfrm>
            <a:prstGeom prst="line">
              <a:avLst/>
            </a:prstGeom>
            <a:ln w="38100" cap="flat" cmpd="sng">
              <a:solidFill>
                <a:schemeClr val="tx1"/>
              </a:solidFill>
              <a:prstDash val="solid"/>
              <a:round/>
              <a:headEnd type="none" w="med" len="med"/>
              <a:tailEnd type="triangle" w="med" len="med"/>
            </a:ln>
          </p:spPr>
        </p:sp>
        <p:sp>
          <p:nvSpPr>
            <p:cNvPr id="35849" name="箭头 2012"/>
            <p:cNvSpPr/>
            <p:nvPr/>
          </p:nvSpPr>
          <p:spPr>
            <a:xfrm flipH="1">
              <a:off x="4196" y="3177"/>
              <a:ext cx="1644" cy="1071"/>
            </a:xfrm>
            <a:prstGeom prst="line">
              <a:avLst/>
            </a:prstGeom>
            <a:ln w="38100" cap="flat" cmpd="sng">
              <a:solidFill>
                <a:schemeClr val="tx1"/>
              </a:solidFill>
              <a:prstDash val="solid"/>
              <a:round/>
              <a:headEnd type="none" w="med" len="med"/>
              <a:tailEnd type="triangle" w="med" len="med"/>
            </a:ln>
          </p:spPr>
        </p:sp>
        <p:sp>
          <p:nvSpPr>
            <p:cNvPr id="35850" name="箭头 2013"/>
            <p:cNvSpPr/>
            <p:nvPr/>
          </p:nvSpPr>
          <p:spPr>
            <a:xfrm flipH="1" flipV="1">
              <a:off x="1587" y="3177"/>
              <a:ext cx="1701" cy="1070"/>
            </a:xfrm>
            <a:prstGeom prst="line">
              <a:avLst/>
            </a:prstGeom>
            <a:ln w="38100" cap="flat" cmpd="sng">
              <a:solidFill>
                <a:schemeClr val="tx1"/>
              </a:solidFill>
              <a:prstDash val="solid"/>
              <a:round/>
              <a:headEnd type="none" w="med" len="med"/>
              <a:tailEnd type="triangle" w="med" len="med"/>
            </a:ln>
          </p:spPr>
        </p:sp>
        <p:sp>
          <p:nvSpPr>
            <p:cNvPr id="35851" name="矩形 22539"/>
            <p:cNvSpPr/>
            <p:nvPr/>
          </p:nvSpPr>
          <p:spPr>
            <a:xfrm>
              <a:off x="1027" y="1362"/>
              <a:ext cx="1120" cy="672"/>
            </a:xfrm>
            <a:prstGeom prst="rect">
              <a:avLst/>
            </a:prstGeom>
            <a:solidFill>
              <a:schemeClr val="bg1"/>
            </a:solidFill>
            <a:ln w="9525">
              <a:noFill/>
            </a:ln>
          </p:spPr>
          <p:txBody>
            <a:bodyPr wrap="none" lIns="0" tIns="0" rIns="0" bIns="0" anchor="t">
              <a:spAutoFit/>
            </a:bodyPr>
            <a:p>
              <a:pPr lvl="0" indent="0" eaLnBrk="0" hangingPunct="0">
                <a:spcBef>
                  <a:spcPct val="50000"/>
                </a:spcBef>
              </a:pPr>
              <a:r>
                <a:rPr lang="zh-CN" altLang="en-US" sz="2800" b="1" dirty="0">
                  <a:solidFill>
                    <a:srgbClr val="FF0066"/>
                  </a:solidFill>
                  <a:latin typeface="Arial" panose="020B0604020202020204" pitchFamily="34" charset="0"/>
                  <a:ea typeface="黑体" panose="02010609060101010101" pitchFamily="1" charset="-122"/>
                </a:rPr>
                <a:t>请求</a:t>
              </a:r>
              <a:endParaRPr lang="zh-CN" altLang="en-US" dirty="0">
                <a:latin typeface="Arial" panose="020B0604020202020204" pitchFamily="34" charset="0"/>
                <a:ea typeface="宋体" panose="02010600030101010101" pitchFamily="2" charset="-122"/>
              </a:endParaRPr>
            </a:p>
          </p:txBody>
        </p:sp>
        <p:sp>
          <p:nvSpPr>
            <p:cNvPr id="35852" name="矩形 22540"/>
            <p:cNvSpPr/>
            <p:nvPr/>
          </p:nvSpPr>
          <p:spPr>
            <a:xfrm>
              <a:off x="3855" y="2844"/>
              <a:ext cx="1120" cy="672"/>
            </a:xfrm>
            <a:prstGeom prst="rect">
              <a:avLst/>
            </a:prstGeom>
            <a:solidFill>
              <a:schemeClr val="bg1"/>
            </a:solidFill>
            <a:ln w="9525">
              <a:noFill/>
            </a:ln>
          </p:spPr>
          <p:txBody>
            <a:bodyPr wrap="none" lIns="0" tIns="0" rIns="0" bIns="0" anchor="t">
              <a:spAutoFit/>
            </a:bodyPr>
            <a:p>
              <a:pPr lvl="0" indent="0" eaLnBrk="0" hangingPunct="0">
                <a:spcBef>
                  <a:spcPct val="50000"/>
                </a:spcBef>
              </a:pPr>
              <a:r>
                <a:rPr lang="zh-CN" altLang="en-US" sz="2800" b="1" dirty="0">
                  <a:solidFill>
                    <a:srgbClr val="FF0066"/>
                  </a:solidFill>
                  <a:latin typeface="Arial" panose="020B0604020202020204" pitchFamily="34" charset="0"/>
                  <a:ea typeface="黑体" panose="02010609060101010101" pitchFamily="1" charset="-122"/>
                </a:rPr>
                <a:t>请求</a:t>
              </a:r>
              <a:endParaRPr lang="zh-CN" altLang="en-US" dirty="0">
                <a:latin typeface="Arial" panose="020B0604020202020204" pitchFamily="34" charset="0"/>
                <a:ea typeface="宋体" panose="02010600030101010101" pitchFamily="2" charset="-122"/>
              </a:endParaRPr>
            </a:p>
          </p:txBody>
        </p:sp>
        <p:sp>
          <p:nvSpPr>
            <p:cNvPr id="35853" name="矩形 22541"/>
            <p:cNvSpPr/>
            <p:nvPr/>
          </p:nvSpPr>
          <p:spPr>
            <a:xfrm>
              <a:off x="4975" y="1226"/>
              <a:ext cx="1120" cy="672"/>
            </a:xfrm>
            <a:prstGeom prst="rect">
              <a:avLst/>
            </a:prstGeom>
            <a:solidFill>
              <a:schemeClr val="bg1"/>
            </a:solidFill>
            <a:ln w="9525">
              <a:noFill/>
            </a:ln>
          </p:spPr>
          <p:txBody>
            <a:bodyPr wrap="none" lIns="0" tIns="0" rIns="0" bIns="0" anchor="t">
              <a:spAutoFit/>
            </a:bodyPr>
            <a:p>
              <a:pPr lvl="0" indent="0" eaLnBrk="0" hangingPunct="0">
                <a:spcBef>
                  <a:spcPct val="50000"/>
                </a:spcBef>
              </a:pPr>
              <a:r>
                <a:rPr lang="zh-CN" altLang="en-US" sz="2800" b="1" dirty="0">
                  <a:solidFill>
                    <a:srgbClr val="FF0066"/>
                  </a:solidFill>
                  <a:latin typeface="Arial" panose="020B0604020202020204" pitchFamily="34" charset="0"/>
                  <a:ea typeface="黑体" panose="02010609060101010101" pitchFamily="1" charset="-122"/>
                </a:rPr>
                <a:t>占有</a:t>
              </a:r>
              <a:endParaRPr lang="zh-CN" altLang="en-US" dirty="0">
                <a:latin typeface="Arial" panose="020B0604020202020204" pitchFamily="34" charset="0"/>
                <a:ea typeface="宋体" panose="02010600030101010101" pitchFamily="2" charset="-122"/>
              </a:endParaRPr>
            </a:p>
          </p:txBody>
        </p:sp>
        <p:sp>
          <p:nvSpPr>
            <p:cNvPr id="35854" name="矩形 22542"/>
            <p:cNvSpPr/>
            <p:nvPr/>
          </p:nvSpPr>
          <p:spPr>
            <a:xfrm>
              <a:off x="1027" y="3516"/>
              <a:ext cx="1120" cy="672"/>
            </a:xfrm>
            <a:prstGeom prst="rect">
              <a:avLst/>
            </a:prstGeom>
            <a:solidFill>
              <a:schemeClr val="bg1"/>
            </a:solidFill>
            <a:ln w="9525">
              <a:noFill/>
            </a:ln>
          </p:spPr>
          <p:txBody>
            <a:bodyPr wrap="none" lIns="0" tIns="0" rIns="0" bIns="0" anchor="t">
              <a:spAutoFit/>
            </a:bodyPr>
            <a:p>
              <a:pPr lvl="0" indent="0" eaLnBrk="0" hangingPunct="0">
                <a:spcBef>
                  <a:spcPct val="50000"/>
                </a:spcBef>
              </a:pPr>
              <a:r>
                <a:rPr lang="zh-CN" altLang="en-US" sz="2800" b="1" dirty="0">
                  <a:solidFill>
                    <a:srgbClr val="FF0066"/>
                  </a:solidFill>
                  <a:latin typeface="Arial" panose="020B0604020202020204" pitchFamily="34" charset="0"/>
                  <a:ea typeface="黑体" panose="02010609060101010101" pitchFamily="1" charset="-122"/>
                </a:rPr>
                <a:t>占有</a:t>
              </a:r>
              <a:endParaRPr lang="zh-CN" altLang="en-US" dirty="0">
                <a:latin typeface="Arial" panose="020B0604020202020204" pitchFamily="34" charset="0"/>
                <a:ea typeface="宋体" panose="02010600030101010101" pitchFamily="2" charset="-122"/>
              </a:endParaRPr>
            </a:p>
          </p:txBody>
        </p:sp>
      </p:grpSp>
      <p:sp>
        <p:nvSpPr>
          <p:cNvPr id="35855" name="文本框 7185"/>
          <p:cNvSpPr txBox="1"/>
          <p:nvPr/>
        </p:nvSpPr>
        <p:spPr>
          <a:xfrm>
            <a:off x="7935913" y="806450"/>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P168</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23553"/>
          <p:cNvSpPr>
            <a:spLocks noGrp="1"/>
          </p:cNvSpPr>
          <p:nvPr>
            <p:ph type="title"/>
          </p:nvPr>
        </p:nvSpPr>
        <p:spPr>
          <a:xfrm>
            <a:off x="457200" y="0"/>
            <a:ext cx="8229600" cy="942975"/>
          </a:xfrm>
        </p:spPr>
        <p:txBody>
          <a:bodyPr anchor="ctr"/>
          <a:p>
            <a:r>
              <a:rPr lang="zh-CN" altLang="en-US" dirty="0"/>
              <a:t>有环死锁</a:t>
            </a:r>
            <a:endParaRPr lang="zh-CN" altLang="en-US" dirty="0"/>
          </a:p>
        </p:txBody>
      </p:sp>
      <p:pic>
        <p:nvPicPr>
          <p:cNvPr id="36866" name="文本占位符 23554"/>
          <p:cNvPicPr>
            <a:picLocks noGrp="1" noChangeAspect="1"/>
          </p:cNvPicPr>
          <p:nvPr>
            <p:ph idx="1"/>
          </p:nvPr>
        </p:nvPicPr>
        <p:blipFill>
          <a:blip r:embed="rId1"/>
          <a:stretch>
            <a:fillRect/>
          </a:stretch>
        </p:blipFill>
        <p:spPr>
          <a:xfrm>
            <a:off x="1189038" y="942975"/>
            <a:ext cx="4679950" cy="5475288"/>
          </a:xfrm>
        </p:spPr>
      </p:pic>
      <p:sp>
        <p:nvSpPr>
          <p:cNvPr id="36867" name="文本框 7185"/>
          <p:cNvSpPr txBox="1"/>
          <p:nvPr/>
        </p:nvSpPr>
        <p:spPr>
          <a:xfrm>
            <a:off x="7935913" y="806450"/>
            <a:ext cx="1119187" cy="427038"/>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en-US" sz="2800" b="1" dirty="0">
                <a:solidFill>
                  <a:srgbClr val="FF0066"/>
                </a:solidFill>
                <a:latin typeface="Arial Black" panose="020B0A04020102020204" charset="0"/>
                <a:ea typeface="黑体" panose="02010609060101010101" pitchFamily="1" charset="-122"/>
              </a:rPr>
              <a:t>增加</a:t>
            </a:r>
            <a:endParaRPr lang="zh-CN" altLang="en-US"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24577"/>
          <p:cNvSpPr>
            <a:spLocks noGrp="1"/>
          </p:cNvSpPr>
          <p:nvPr>
            <p:ph type="title"/>
          </p:nvPr>
        </p:nvSpPr>
        <p:spPr>
          <a:xfrm>
            <a:off x="0" y="0"/>
            <a:ext cx="8686800" cy="942975"/>
          </a:xfrm>
        </p:spPr>
        <p:txBody>
          <a:bodyPr anchor="ctr"/>
          <a:p>
            <a:r>
              <a:rPr lang="zh-CN" altLang="en-US" dirty="0"/>
              <a:t>有环不死锁</a:t>
            </a:r>
            <a:endParaRPr lang="zh-CN" altLang="en-US" dirty="0"/>
          </a:p>
        </p:txBody>
      </p:sp>
      <p:pic>
        <p:nvPicPr>
          <p:cNvPr id="37890" name="文本占位符 24578"/>
          <p:cNvPicPr>
            <a:picLocks noGrp="1" noChangeAspect="1"/>
          </p:cNvPicPr>
          <p:nvPr>
            <p:ph idx="1"/>
          </p:nvPr>
        </p:nvPicPr>
        <p:blipFill>
          <a:blip r:embed="rId1"/>
          <a:stretch>
            <a:fillRect/>
          </a:stretch>
        </p:blipFill>
        <p:spPr>
          <a:xfrm>
            <a:off x="1476375" y="1125538"/>
            <a:ext cx="5092700" cy="5184775"/>
          </a:xfrm>
        </p:spPr>
      </p:pic>
      <p:sp>
        <p:nvSpPr>
          <p:cNvPr id="37891" name="文本框 7185"/>
          <p:cNvSpPr txBox="1"/>
          <p:nvPr/>
        </p:nvSpPr>
        <p:spPr>
          <a:xfrm>
            <a:off x="7935913" y="806450"/>
            <a:ext cx="1119187" cy="427038"/>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en-US" sz="2800" b="1" dirty="0">
                <a:solidFill>
                  <a:srgbClr val="FF0066"/>
                </a:solidFill>
                <a:latin typeface="Arial Black" panose="020B0A04020102020204" charset="0"/>
                <a:ea typeface="黑体" panose="02010609060101010101" pitchFamily="1" charset="-122"/>
              </a:rPr>
              <a:t>增加</a:t>
            </a:r>
            <a:endParaRPr lang="zh-CN" altLang="en-US"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25601"/>
          <p:cNvSpPr>
            <a:spLocks noGrp="1"/>
          </p:cNvSpPr>
          <p:nvPr>
            <p:ph type="title"/>
          </p:nvPr>
        </p:nvSpPr>
        <p:spPr>
          <a:xfrm>
            <a:off x="457200" y="0"/>
            <a:ext cx="8229600" cy="942975"/>
          </a:xfrm>
        </p:spPr>
        <p:txBody>
          <a:bodyPr anchor="ctr"/>
          <a:p>
            <a:r>
              <a:rPr lang="zh-CN" altLang="en-US" dirty="0"/>
              <a:t>死锁定理</a:t>
            </a:r>
            <a:endParaRPr lang="zh-CN" altLang="en-US" dirty="0"/>
          </a:p>
        </p:txBody>
      </p:sp>
      <p:sp>
        <p:nvSpPr>
          <p:cNvPr id="38914" name="文本框 25602"/>
          <p:cNvSpPr txBox="1"/>
          <p:nvPr/>
        </p:nvSpPr>
        <p:spPr>
          <a:xfrm>
            <a:off x="457200" y="1484313"/>
            <a:ext cx="7561263" cy="2779712"/>
          </a:xfrm>
          <a:prstGeom prst="rect">
            <a:avLst/>
          </a:prstGeom>
          <a:noFill/>
          <a:ln w="9525">
            <a:noFill/>
          </a:ln>
        </p:spPr>
        <p:txBody>
          <a:bodyPr wrap="square" lIns="0" tIns="0" rIns="0" bIns="0" anchor="t">
            <a:spAutoFit/>
          </a:bodyPr>
          <a:p>
            <a:pPr lvl="0" indent="0" eaLnBrk="0" hangingPunct="0">
              <a:lnSpc>
                <a:spcPct val="150000"/>
              </a:lnSpc>
              <a:spcBef>
                <a:spcPct val="50000"/>
              </a:spcBef>
            </a:pPr>
            <a:r>
              <a:rPr lang="en-US" altLang="zh-CN" sz="2800" b="1">
                <a:solidFill>
                  <a:srgbClr val="FF00FF"/>
                </a:solidFill>
                <a:latin typeface="Arial" panose="020B0604020202020204" pitchFamily="34" charset="0"/>
                <a:ea typeface="黑体" panose="02010609060101010101" pitchFamily="1" charset="-122"/>
                <a:sym typeface="Webdings" panose="05030102010509060703" pitchFamily="2" charset="2"/>
              </a:rPr>
              <a:t></a:t>
            </a:r>
            <a:r>
              <a:rPr lang="zh-CN" altLang="en-US" sz="2800" b="1">
                <a:latin typeface="黑体" panose="02010609060101010101" pitchFamily="1" charset="-122"/>
                <a:ea typeface="黑体" panose="02010609060101010101" pitchFamily="1" charset="-122"/>
              </a:rPr>
              <a:t>如果资源分配图中</a:t>
            </a:r>
            <a:r>
              <a:rPr lang="zh-CN" altLang="en-US" sz="2800" b="1">
                <a:solidFill>
                  <a:srgbClr val="FF0000"/>
                </a:solidFill>
                <a:latin typeface="黑体" panose="02010609060101010101" pitchFamily="1" charset="-122"/>
                <a:ea typeface="黑体" panose="02010609060101010101" pitchFamily="1" charset="-122"/>
              </a:rPr>
              <a:t>没有环</a:t>
            </a:r>
            <a:r>
              <a:rPr lang="zh-CN" altLang="en-US" sz="2800" b="1">
                <a:latin typeface="黑体" panose="02010609060101010101" pitchFamily="1" charset="-122"/>
                <a:ea typeface="黑体" panose="02010609060101010101" pitchFamily="1" charset="-122"/>
              </a:rPr>
              <a:t>路，则系统中</a:t>
            </a:r>
            <a:r>
              <a:rPr lang="zh-CN" altLang="en-US" sz="2800" b="1">
                <a:solidFill>
                  <a:srgbClr val="FF0000"/>
                </a:solidFill>
                <a:latin typeface="黑体" panose="02010609060101010101" pitchFamily="1" charset="-122"/>
                <a:ea typeface="黑体" panose="02010609060101010101" pitchFamily="1" charset="-122"/>
              </a:rPr>
              <a:t>没有死锁</a:t>
            </a:r>
            <a:r>
              <a:rPr lang="zh-CN" altLang="en-US" sz="2800" b="1">
                <a:latin typeface="黑体" panose="02010609060101010101" pitchFamily="1" charset="-122"/>
                <a:ea typeface="黑体" panose="02010609060101010101" pitchFamily="1" charset="-122"/>
              </a:rPr>
              <a:t>，如果图中</a:t>
            </a:r>
            <a:r>
              <a:rPr lang="zh-CN" altLang="en-US" sz="2800" b="1">
                <a:solidFill>
                  <a:srgbClr val="FF0000"/>
                </a:solidFill>
                <a:latin typeface="黑体" panose="02010609060101010101" pitchFamily="1" charset="-122"/>
                <a:ea typeface="黑体" panose="02010609060101010101" pitchFamily="1" charset="-122"/>
              </a:rPr>
              <a:t>存在环</a:t>
            </a:r>
            <a:r>
              <a:rPr lang="zh-CN" altLang="en-US" sz="2800" b="1">
                <a:latin typeface="黑体" panose="02010609060101010101" pitchFamily="1" charset="-122"/>
                <a:ea typeface="黑体" panose="02010609060101010101" pitchFamily="1" charset="-122"/>
              </a:rPr>
              <a:t>路则系统中</a:t>
            </a:r>
            <a:r>
              <a:rPr lang="zh-CN" altLang="en-US" sz="2800" b="1">
                <a:solidFill>
                  <a:srgbClr val="FF0000"/>
                </a:solidFill>
                <a:latin typeface="黑体" panose="02010609060101010101" pitchFamily="1" charset="-122"/>
                <a:ea typeface="黑体" panose="02010609060101010101" pitchFamily="1" charset="-122"/>
              </a:rPr>
              <a:t>可能</a:t>
            </a:r>
            <a:r>
              <a:rPr lang="zh-CN" altLang="en-US" sz="2800" b="1">
                <a:latin typeface="黑体" panose="02010609060101010101" pitchFamily="1" charset="-122"/>
                <a:ea typeface="黑体" panose="02010609060101010101" pitchFamily="1" charset="-122"/>
              </a:rPr>
              <a:t>存在</a:t>
            </a:r>
            <a:r>
              <a:rPr lang="zh-CN" altLang="en-US" sz="2800" b="1">
                <a:solidFill>
                  <a:srgbClr val="FF0000"/>
                </a:solidFill>
                <a:latin typeface="黑体" panose="02010609060101010101" pitchFamily="1" charset="-122"/>
                <a:ea typeface="黑体" panose="02010609060101010101" pitchFamily="1" charset="-122"/>
              </a:rPr>
              <a:t>死锁</a:t>
            </a:r>
            <a:r>
              <a:rPr lang="zh-CN" altLang="en-US" sz="2800" b="1">
                <a:latin typeface="黑体" panose="02010609060101010101" pitchFamily="1" charset="-122"/>
                <a:ea typeface="黑体" panose="02010609060101010101" pitchFamily="1" charset="-122"/>
              </a:rPr>
              <a:t>。</a:t>
            </a:r>
            <a:endParaRPr lang="zh-CN" altLang="en-US" sz="2800" b="1">
              <a:latin typeface="黑体" panose="02010609060101010101" pitchFamily="1" charset="-122"/>
              <a:ea typeface="黑体" panose="02010609060101010101" pitchFamily="1" charset="-122"/>
            </a:endParaRPr>
          </a:p>
          <a:p>
            <a:pPr lvl="0" indent="0" eaLnBrk="0" hangingPunct="0">
              <a:lnSpc>
                <a:spcPct val="150000"/>
              </a:lnSpc>
              <a:spcBef>
                <a:spcPct val="50000"/>
              </a:spcBef>
            </a:pPr>
            <a:r>
              <a:rPr lang="en-US" altLang="zh-CN" sz="2800" b="1">
                <a:solidFill>
                  <a:srgbClr val="FF00FF"/>
                </a:solidFill>
                <a:latin typeface="Arial" panose="020B0604020202020204" pitchFamily="34" charset="0"/>
                <a:ea typeface="黑体" panose="02010609060101010101" pitchFamily="1" charset="-122"/>
                <a:sym typeface="Webdings" panose="05030102010509060703" pitchFamily="2" charset="2"/>
              </a:rPr>
              <a:t></a:t>
            </a:r>
            <a:r>
              <a:rPr lang="zh-CN" altLang="en-US" sz="2800" b="1">
                <a:latin typeface="黑体" panose="02010609060101010101" pitchFamily="1" charset="-122"/>
                <a:ea typeface="黑体" panose="02010609060101010101" pitchFamily="1" charset="-122"/>
              </a:rPr>
              <a:t>如果每个资源类中只包含一个资源实例，则环路是死锁存在的充分必要条件。</a:t>
            </a:r>
            <a:endParaRPr lang="zh-CN" altLang="en-US" sz="2800" b="1">
              <a:latin typeface="黑体" panose="02010609060101010101" pitchFamily="1" charset="-122"/>
              <a:ea typeface="黑体" panose="02010609060101010101" pitchFamily="1" charset="-122"/>
            </a:endParaRPr>
          </a:p>
        </p:txBody>
      </p:sp>
      <p:sp>
        <p:nvSpPr>
          <p:cNvPr id="38915" name="文本框 7185"/>
          <p:cNvSpPr txBox="1"/>
          <p:nvPr/>
        </p:nvSpPr>
        <p:spPr>
          <a:xfrm>
            <a:off x="7935913" y="806450"/>
            <a:ext cx="1119187" cy="427038"/>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en-US" sz="2800" b="1" dirty="0">
                <a:solidFill>
                  <a:srgbClr val="FF0066"/>
                </a:solidFill>
                <a:latin typeface="Arial Black" panose="020B0A04020102020204" charset="0"/>
                <a:ea typeface="黑体" panose="02010609060101010101" pitchFamily="1" charset="-122"/>
              </a:rPr>
              <a:t>综合</a:t>
            </a:r>
            <a:endParaRPr lang="zh-CN" altLang="en-US"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标题 27649"/>
          <p:cNvSpPr>
            <a:spLocks noGrp="1"/>
          </p:cNvSpPr>
          <p:nvPr>
            <p:ph type="title"/>
          </p:nvPr>
        </p:nvSpPr>
        <p:spPr>
          <a:xfrm>
            <a:off x="457200" y="0"/>
            <a:ext cx="8229600" cy="942975"/>
          </a:xfrm>
        </p:spPr>
        <p:txBody>
          <a:bodyPr anchor="ctr"/>
          <a:p>
            <a:pPr>
              <a:buNone/>
            </a:pPr>
            <a:r>
              <a:rPr lang="zh-CN" altLang="en-US" dirty="0"/>
              <a:t>6.1.4 死锁的条件</a:t>
            </a:r>
            <a:endParaRPr lang="zh-CN" altLang="en-US" dirty="0"/>
          </a:p>
        </p:txBody>
      </p:sp>
      <p:sp>
        <p:nvSpPr>
          <p:cNvPr id="27651" name="文本框 27650"/>
          <p:cNvSpPr txBox="1"/>
          <p:nvPr/>
        </p:nvSpPr>
        <p:spPr>
          <a:xfrm>
            <a:off x="539750" y="1412875"/>
            <a:ext cx="8467725" cy="1992630"/>
          </a:xfrm>
          <a:prstGeom prst="rect">
            <a:avLst/>
          </a:prstGeom>
          <a:noFill/>
          <a:ln w="9525">
            <a:noFill/>
          </a:ln>
        </p:spPr>
        <p:txBody>
          <a:bodyPr wrap="square" lIns="0" tIns="0" rIns="0" bIns="0" anchor="t">
            <a:spAutoFit/>
          </a:bodyPr>
          <a:p>
            <a:pPr lvl="0" indent="0" eaLnBrk="0" hangingPunct="0">
              <a:lnSpc>
                <a:spcPct val="110000"/>
              </a:lnSpc>
              <a:spcBef>
                <a:spcPct val="50000"/>
              </a:spcBef>
            </a:pPr>
            <a:r>
              <a:rPr lang="zh-CN" altLang="en-US" sz="2400" b="1" dirty="0">
                <a:solidFill>
                  <a:srgbClr val="FF00FF"/>
                </a:solidFill>
                <a:latin typeface="Arial" panose="020B0604020202020204" pitchFamily="34" charset="0"/>
                <a:ea typeface="黑体" panose="02010609060101010101" pitchFamily="1" charset="-122"/>
                <a:sym typeface="Webdings" panose="05030102010509060703" pitchFamily="2" charset="2"/>
              </a:rPr>
              <a:t></a:t>
            </a:r>
            <a:r>
              <a:rPr lang="zh-CN" altLang="en-US" sz="2400" b="1" dirty="0">
                <a:latin typeface="Arial" panose="020B0604020202020204" pitchFamily="34" charset="0"/>
                <a:ea typeface="黑体" panose="02010609060101010101" pitchFamily="1" charset="-122"/>
              </a:rPr>
              <a:t>进程在运行的过程中可能发生死锁，但死锁的发生必须具备</a:t>
            </a:r>
            <a:r>
              <a:rPr lang="zh-CN" altLang="en-US" sz="2400" b="1" dirty="0">
                <a:solidFill>
                  <a:srgbClr val="FF00FF"/>
                </a:solidFill>
                <a:latin typeface="Arial" panose="020B0604020202020204" pitchFamily="34" charset="0"/>
                <a:ea typeface="黑体" panose="02010609060101010101" pitchFamily="1" charset="-122"/>
              </a:rPr>
              <a:t>4个充分必要条件</a:t>
            </a:r>
            <a:r>
              <a:rPr lang="zh-CN" altLang="en-US" sz="2400" b="1" dirty="0">
                <a:latin typeface="Arial" panose="020B0604020202020204" pitchFamily="34" charset="0"/>
                <a:ea typeface="黑体" panose="02010609060101010101" pitchFamily="1" charset="-122"/>
              </a:rPr>
              <a:t>：</a:t>
            </a:r>
            <a:endParaRPr lang="zh-CN" altLang="en-US" sz="2400" b="1" dirty="0">
              <a:latin typeface="Arial" panose="020B0604020202020204" pitchFamily="34" charset="0"/>
              <a:ea typeface="黑体" panose="02010609060101010101" pitchFamily="1" charset="-122"/>
            </a:endParaRPr>
          </a:p>
          <a:p>
            <a:pPr lvl="0" indent="0" eaLnBrk="0" hangingPunct="0">
              <a:lnSpc>
                <a:spcPct val="110000"/>
              </a:lnSpc>
              <a:spcBef>
                <a:spcPct val="50000"/>
              </a:spcBef>
            </a:pPr>
            <a:r>
              <a:rPr lang="zh-CN" altLang="en-US" sz="2400" b="1" dirty="0">
                <a:solidFill>
                  <a:srgbClr val="FF0000"/>
                </a:solidFill>
                <a:latin typeface="Arial" panose="020B0604020202020204" pitchFamily="34" charset="0"/>
                <a:ea typeface="黑体" panose="02010609060101010101" pitchFamily="1" charset="-122"/>
              </a:rPr>
              <a:t>①</a:t>
            </a:r>
            <a:r>
              <a:rPr lang="zh-CN" altLang="en-US" sz="2400" b="1" dirty="0">
                <a:solidFill>
                  <a:srgbClr val="9933FF"/>
                </a:solidFill>
                <a:latin typeface="Arial" panose="020B0604020202020204" pitchFamily="34" charset="0"/>
                <a:ea typeface="黑体" panose="02010609060101010101" pitchFamily="1" charset="-122"/>
              </a:rPr>
              <a:t>互斥</a:t>
            </a:r>
            <a:r>
              <a:rPr lang="en-US" altLang="zh-CN" sz="2400" b="1" dirty="0">
                <a:solidFill>
                  <a:srgbClr val="9933FF"/>
                </a:solidFill>
                <a:latin typeface="Arial" panose="020B0604020202020204" pitchFamily="34" charset="0"/>
                <a:ea typeface="黑体" panose="02010609060101010101" pitchFamily="1" charset="-122"/>
              </a:rPr>
              <a:t>                                 </a:t>
            </a:r>
            <a:r>
              <a:rPr lang="zh-CN" altLang="en-US" sz="2400" b="1" dirty="0">
                <a:solidFill>
                  <a:srgbClr val="FF0000"/>
                </a:solidFill>
                <a:latin typeface="Arial" panose="020B0604020202020204" pitchFamily="34" charset="0"/>
                <a:ea typeface="黑体" panose="02010609060101010101" pitchFamily="1" charset="-122"/>
              </a:rPr>
              <a:t>②</a:t>
            </a:r>
            <a:r>
              <a:rPr lang="zh-CN" altLang="en-US" sz="2400" b="1" dirty="0">
                <a:latin typeface="Arial" panose="020B0604020202020204" pitchFamily="34" charset="0"/>
                <a:ea typeface="黑体" panose="02010609060101010101" pitchFamily="1" charset="-122"/>
              </a:rPr>
              <a:t>占有且等待（</a:t>
            </a:r>
            <a:r>
              <a:rPr lang="zh-CN" altLang="en-US" sz="2400" b="1" dirty="0">
                <a:solidFill>
                  <a:srgbClr val="9933FF"/>
                </a:solidFill>
                <a:latin typeface="Arial" panose="020B0604020202020204" pitchFamily="34" charset="0"/>
                <a:ea typeface="黑体" panose="02010609060101010101" pitchFamily="1" charset="-122"/>
              </a:rPr>
              <a:t>请求和保持条件</a:t>
            </a:r>
            <a:r>
              <a:rPr lang="zh-CN" altLang="en-US" sz="2400" b="1" dirty="0">
                <a:latin typeface="Arial" panose="020B0604020202020204" pitchFamily="34" charset="0"/>
                <a:ea typeface="黑体" panose="02010609060101010101" pitchFamily="1" charset="-122"/>
              </a:rPr>
              <a:t>）</a:t>
            </a:r>
            <a:endParaRPr lang="zh-CN" altLang="en-US" sz="2400" b="1" dirty="0">
              <a:latin typeface="Arial" panose="020B0604020202020204" pitchFamily="34" charset="0"/>
              <a:ea typeface="黑体" panose="02010609060101010101" pitchFamily="1" charset="-122"/>
            </a:endParaRPr>
          </a:p>
          <a:p>
            <a:pPr lvl="0" indent="0" eaLnBrk="0" hangingPunct="0">
              <a:lnSpc>
                <a:spcPct val="110000"/>
              </a:lnSpc>
              <a:spcBef>
                <a:spcPct val="50000"/>
              </a:spcBef>
            </a:pPr>
            <a:r>
              <a:rPr lang="zh-CN" altLang="en-US" sz="2400" b="1" dirty="0">
                <a:solidFill>
                  <a:srgbClr val="FF0000"/>
                </a:solidFill>
                <a:latin typeface="Arial" panose="020B0604020202020204" pitchFamily="34" charset="0"/>
                <a:ea typeface="黑体" panose="02010609060101010101" pitchFamily="1" charset="-122"/>
              </a:rPr>
              <a:t>③</a:t>
            </a:r>
            <a:r>
              <a:rPr lang="zh-CN" altLang="en-US" sz="2400" b="1" dirty="0">
                <a:latin typeface="Arial" panose="020B0604020202020204" pitchFamily="34" charset="0"/>
                <a:ea typeface="黑体" panose="02010609060101010101" pitchFamily="1" charset="-122"/>
              </a:rPr>
              <a:t>不可抢占（</a:t>
            </a:r>
            <a:r>
              <a:rPr lang="zh-CN" altLang="en-US" sz="2400" b="1" dirty="0">
                <a:solidFill>
                  <a:srgbClr val="9933FF"/>
                </a:solidFill>
                <a:latin typeface="Arial" panose="020B0604020202020204" pitchFamily="34" charset="0"/>
                <a:ea typeface="黑体" panose="02010609060101010101" pitchFamily="1" charset="-122"/>
              </a:rPr>
              <a:t>不剥夺条件</a:t>
            </a:r>
            <a:r>
              <a:rPr lang="zh-CN" altLang="en-US" sz="2400" b="1" dirty="0">
                <a:latin typeface="Arial" panose="020B0604020202020204" pitchFamily="34" charset="0"/>
                <a:ea typeface="黑体" panose="02010609060101010101" pitchFamily="1" charset="-122"/>
              </a:rPr>
              <a:t>）</a:t>
            </a:r>
            <a:r>
              <a:rPr lang="zh-CN" altLang="en-US" sz="2400" b="1" dirty="0">
                <a:solidFill>
                  <a:srgbClr val="FF0000"/>
                </a:solidFill>
                <a:latin typeface="Arial" panose="020B0604020202020204" pitchFamily="34" charset="0"/>
                <a:ea typeface="黑体" panose="02010609060101010101" pitchFamily="1" charset="-122"/>
              </a:rPr>
              <a:t>④</a:t>
            </a:r>
            <a:r>
              <a:rPr lang="zh-CN" altLang="en-US" sz="2400" b="1" dirty="0">
                <a:solidFill>
                  <a:srgbClr val="333300"/>
                </a:solidFill>
                <a:latin typeface="Arial" panose="020B0604020202020204" pitchFamily="34" charset="0"/>
                <a:ea typeface="黑体" panose="02010609060101010101" pitchFamily="1" charset="-122"/>
              </a:rPr>
              <a:t>循环等待</a:t>
            </a:r>
            <a:r>
              <a:rPr lang="zh-CN" altLang="en-US" sz="2400" b="1" dirty="0">
                <a:solidFill>
                  <a:srgbClr val="9933FF"/>
                </a:solidFill>
                <a:latin typeface="Arial" panose="020B0604020202020204" pitchFamily="34" charset="0"/>
                <a:ea typeface="黑体" panose="02010609060101010101" pitchFamily="1" charset="-122"/>
              </a:rPr>
              <a:t> </a:t>
            </a:r>
            <a:r>
              <a:rPr lang="zh-CN" altLang="en-US" sz="2400" b="1" dirty="0">
                <a:solidFill>
                  <a:srgbClr val="333300"/>
                </a:solidFill>
                <a:latin typeface="Arial" panose="020B0604020202020204" pitchFamily="34" charset="0"/>
                <a:ea typeface="黑体" panose="02010609060101010101" pitchFamily="1" charset="-122"/>
              </a:rPr>
              <a:t>（</a:t>
            </a:r>
            <a:r>
              <a:rPr lang="zh-CN" altLang="en-US" sz="2400" b="1" dirty="0">
                <a:solidFill>
                  <a:srgbClr val="9933FF"/>
                </a:solidFill>
                <a:latin typeface="Arial" panose="020B0604020202020204" pitchFamily="34" charset="0"/>
                <a:ea typeface="黑体" panose="02010609060101010101" pitchFamily="1" charset="-122"/>
              </a:rPr>
              <a:t>环路等待条件</a:t>
            </a:r>
            <a:r>
              <a:rPr lang="zh-CN" altLang="en-US" sz="2400" b="1" dirty="0">
                <a:solidFill>
                  <a:srgbClr val="333300"/>
                </a:solidFill>
                <a:latin typeface="Arial" panose="020B0604020202020204" pitchFamily="34" charset="0"/>
                <a:ea typeface="黑体" panose="02010609060101010101" pitchFamily="1" charset="-122"/>
              </a:rPr>
              <a:t>）</a:t>
            </a:r>
            <a:endParaRPr lang="zh-CN" altLang="en-US" sz="2400" b="1" dirty="0">
              <a:solidFill>
                <a:srgbClr val="333300"/>
              </a:solidFill>
              <a:latin typeface="Arial" panose="020B0604020202020204" pitchFamily="34" charset="0"/>
              <a:ea typeface="黑体" panose="02010609060101010101" pitchFamily="1" charset="-122"/>
            </a:endParaRPr>
          </a:p>
        </p:txBody>
      </p:sp>
      <p:sp>
        <p:nvSpPr>
          <p:cNvPr id="27652" name="矩形 27651"/>
          <p:cNvSpPr/>
          <p:nvPr/>
        </p:nvSpPr>
        <p:spPr>
          <a:xfrm>
            <a:off x="467995" y="720090"/>
            <a:ext cx="5327650" cy="603250"/>
          </a:xfrm>
          <a:prstGeom prst="rect">
            <a:avLst/>
          </a:prstGeom>
          <a:noFill/>
          <a:ln w="9525">
            <a:noFill/>
          </a:ln>
        </p:spPr>
        <p:txBody>
          <a:bodyPr wrap="square" anchor="t">
            <a:spAutoFit/>
          </a:bodyPr>
          <a:p>
            <a:pPr lvl="0" indent="0" eaLnBrk="0" hangingPunct="0">
              <a:lnSpc>
                <a:spcPct val="120000"/>
              </a:lnSpc>
            </a:pPr>
            <a:r>
              <a:rPr lang="zh-CN" altLang="en-US" sz="2800" b="1" dirty="0">
                <a:solidFill>
                  <a:srgbClr val="FF0000"/>
                </a:solidFill>
                <a:latin typeface="Arial" panose="020B0604020202020204" pitchFamily="34" charset="0"/>
                <a:ea typeface="黑体" panose="02010609060101010101" pitchFamily="1" charset="-122"/>
              </a:rPr>
              <a:t>死锁产生的充分必要条件</a:t>
            </a:r>
            <a:endParaRPr lang="zh-CN" altLang="en-US" sz="2800" b="1" dirty="0">
              <a:solidFill>
                <a:srgbClr val="FF0000"/>
              </a:solidFill>
              <a:latin typeface="Arial" panose="020B0604020202020204" pitchFamily="34" charset="0"/>
              <a:ea typeface="黑体" panose="02010609060101010101" pitchFamily="1" charset="-122"/>
            </a:endParaRPr>
          </a:p>
        </p:txBody>
      </p:sp>
      <p:sp>
        <p:nvSpPr>
          <p:cNvPr id="39940" name="文本框 7185"/>
          <p:cNvSpPr txBox="1"/>
          <p:nvPr/>
        </p:nvSpPr>
        <p:spPr>
          <a:xfrm>
            <a:off x="7935913" y="806450"/>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P169</a:t>
            </a:r>
            <a:endParaRPr lang="en-US" altLang="zh-CN" sz="2800" b="1" dirty="0">
              <a:solidFill>
                <a:srgbClr val="FF0066"/>
              </a:solidFill>
              <a:latin typeface="Arial Black" panose="020B0A04020102020204" charset="0"/>
              <a:ea typeface="黑体" panose="02010609060101010101" pitchFamily="1" charset="-122"/>
            </a:endParaRPr>
          </a:p>
        </p:txBody>
      </p:sp>
      <p:pic>
        <p:nvPicPr>
          <p:cNvPr id="40963" name="图片 1" descr="OS"/>
          <p:cNvPicPr>
            <a:picLocks noChangeAspect="1"/>
          </p:cNvPicPr>
          <p:nvPr>
            <p:custDataLst>
              <p:tags r:id="rId1"/>
            </p:custDataLst>
          </p:nvPr>
        </p:nvPicPr>
        <p:blipFill>
          <a:blip r:embed="rId2"/>
          <a:stretch>
            <a:fillRect/>
          </a:stretch>
        </p:blipFill>
        <p:spPr>
          <a:xfrm>
            <a:off x="323850" y="4076700"/>
            <a:ext cx="8683625" cy="28416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7652"/>
                                        </p:tgtEl>
                                        <p:attrNameLst>
                                          <p:attrName>style.visibility</p:attrName>
                                        </p:attrNameLst>
                                      </p:cBhvr>
                                      <p:to>
                                        <p:strVal val="visible"/>
                                      </p:to>
                                    </p:set>
                                    <p:anim calcmode="lin" valueType="num">
                                      <p:cBhvr additive="base">
                                        <p:cTn id="7" dur="500" fill="hold"/>
                                        <p:tgtEl>
                                          <p:spTgt spid="27652"/>
                                        </p:tgtEl>
                                        <p:attrNameLst>
                                          <p:attrName>ppt_x</p:attrName>
                                        </p:attrNameLst>
                                      </p:cBhvr>
                                      <p:tavLst>
                                        <p:tav tm="0">
                                          <p:val>
                                            <p:strVal val="1+#ppt_w/2"/>
                                          </p:val>
                                        </p:tav>
                                        <p:tav tm="100000">
                                          <p:val>
                                            <p:strVal val="#ppt_x"/>
                                          </p:val>
                                        </p:tav>
                                      </p:tavLst>
                                    </p:anim>
                                    <p:anim calcmode="lin" valueType="num">
                                      <p:cBhvr additive="base">
                                        <p:cTn id="8" dur="500" fill="hold"/>
                                        <p:tgtEl>
                                          <p:spTgt spid="2765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27651">
                                            <p:txEl>
                                              <p:charRg st="0" end="37"/>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8" fill="hold" nodeType="clickEffect">
                                  <p:stCondLst>
                                    <p:cond delay="0"/>
                                  </p:stCondLst>
                                  <p:childTnLst>
                                    <p:set>
                                      <p:cBhvr>
                                        <p:cTn id="15" dur="1" fill="hold">
                                          <p:stCondLst>
                                            <p:cond delay="0"/>
                                          </p:stCondLst>
                                        </p:cTn>
                                        <p:tgtEl>
                                          <p:spTgt spid="27651">
                                            <p:txEl>
                                              <p:charRg st="37" end="41"/>
                                            </p:txEl>
                                          </p:spTgt>
                                        </p:tgtEl>
                                        <p:attrNameLst>
                                          <p:attrName>style.visibility</p:attrName>
                                        </p:attrNameLst>
                                      </p:cBhvr>
                                      <p:to>
                                        <p:strVal val="visible"/>
                                      </p:to>
                                    </p:set>
                                    <p:animEffect transition="in" filter="wheel(8)">
                                      <p:cBhvr>
                                        <p:cTn id="16" dur="500"/>
                                        <p:tgtEl>
                                          <p:spTgt spid="27651">
                                            <p:txEl>
                                              <p:charRg st="37" end="41"/>
                                            </p:txEl>
                                          </p:spTgt>
                                        </p:tgtEl>
                                      </p:cBhvr>
                                    </p:animEffect>
                                  </p:childTnLst>
                                </p:cTn>
                              </p:par>
                              <p:par>
                                <p:cTn id="17" presetID="21" presetClass="entr" presetSubtype="8" fill="hold" nodeType="withEffect">
                                  <p:stCondLst>
                                    <p:cond delay="0"/>
                                  </p:stCondLst>
                                  <p:childTnLst>
                                    <p:set>
                                      <p:cBhvr>
                                        <p:cTn id="18" dur="1" fill="hold">
                                          <p:stCondLst>
                                            <p:cond delay="0"/>
                                          </p:stCondLst>
                                        </p:cTn>
                                        <p:tgtEl>
                                          <p:spTgt spid="27651">
                                            <p:txEl>
                                              <p:charRg st="57" end="70"/>
                                            </p:txEl>
                                          </p:spTgt>
                                        </p:tgtEl>
                                        <p:attrNameLst>
                                          <p:attrName>style.visibility</p:attrName>
                                        </p:attrNameLst>
                                      </p:cBhvr>
                                      <p:to>
                                        <p:strVal val="visible"/>
                                      </p:to>
                                    </p:set>
                                    <p:animEffect transition="in" filter="wheel(8)">
                                      <p:cBhvr>
                                        <p:cTn id="19" dur="500"/>
                                        <p:tgtEl>
                                          <p:spTgt spid="27651">
                                            <p:txEl>
                                              <p:charRg st="57" end="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6145"/>
          <p:cNvSpPr>
            <a:spLocks noGrp="1"/>
          </p:cNvSpPr>
          <p:nvPr>
            <p:ph type="ctrTitle"/>
          </p:nvPr>
        </p:nvSpPr>
        <p:spPr>
          <a:xfrm>
            <a:off x="685800" y="2130425"/>
            <a:ext cx="7270750" cy="1470025"/>
          </a:xfrm>
        </p:spPr>
        <p:txBody>
          <a:bodyPr anchor="ctr"/>
          <a:p>
            <a:pPr defTabSz="914400">
              <a:buSzPct val="100000"/>
              <a:buFont typeface="Wingdings" panose="05000000000000000000" pitchFamily="2" charset="2"/>
              <a:buNone/>
            </a:pPr>
            <a:r>
              <a:rPr lang="zh-CN" altLang="en-US" sz="8000" kern="1200" baseline="0" dirty="0">
                <a:solidFill>
                  <a:srgbClr val="0000FF"/>
                </a:solidFill>
                <a:latin typeface="+mj-lt"/>
                <a:ea typeface="+mj-ea"/>
                <a:cs typeface="+mj-cs"/>
              </a:rPr>
              <a:t>第6章  并发：死锁和饥饿</a:t>
            </a:r>
            <a:endParaRPr lang="zh-CN" altLang="en-US" sz="8000" kern="1200" baseline="0" dirty="0">
              <a:solidFill>
                <a:srgbClr val="0000FF"/>
              </a:solidFill>
              <a:latin typeface="+mj-lt"/>
              <a:ea typeface="+mj-ea"/>
              <a:cs typeface="+mj-cs"/>
              <a:sym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28673"/>
          <p:cNvSpPr>
            <a:spLocks noGrp="1"/>
          </p:cNvSpPr>
          <p:nvPr>
            <p:ph type="title"/>
          </p:nvPr>
        </p:nvSpPr>
        <p:spPr>
          <a:xfrm>
            <a:off x="457200" y="0"/>
            <a:ext cx="8229600" cy="942975"/>
          </a:xfrm>
        </p:spPr>
        <p:txBody>
          <a:bodyPr anchor="ctr"/>
          <a:p>
            <a:r>
              <a:rPr lang="zh-CN" altLang="en-US" dirty="0"/>
              <a:t>死锁处理方法</a:t>
            </a:r>
            <a:endParaRPr lang="zh-CN" altLang="en-US" dirty="0"/>
          </a:p>
        </p:txBody>
      </p:sp>
      <p:sp>
        <p:nvSpPr>
          <p:cNvPr id="41986" name="矩形 28674"/>
          <p:cNvSpPr/>
          <p:nvPr/>
        </p:nvSpPr>
        <p:spPr>
          <a:xfrm>
            <a:off x="-104775" y="2490788"/>
            <a:ext cx="9131300" cy="0"/>
          </a:xfrm>
          <a:prstGeom prst="rect">
            <a:avLst/>
          </a:prstGeom>
          <a:no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8676" name="文本框 28675"/>
          <p:cNvSpPr txBox="1"/>
          <p:nvPr/>
        </p:nvSpPr>
        <p:spPr>
          <a:xfrm>
            <a:off x="169545" y="1035050"/>
            <a:ext cx="8804910" cy="5170805"/>
          </a:xfrm>
          <a:prstGeom prst="rect">
            <a:avLst/>
          </a:prstGeom>
          <a:solidFill>
            <a:schemeClr val="bg1"/>
          </a:solidFill>
          <a:ln w="9525">
            <a:noFill/>
          </a:ln>
        </p:spPr>
        <p:txBody>
          <a:bodyPr wrap="square" lIns="0" tIns="0" rIns="0" bIns="0" anchor="t">
            <a:spAutoFit/>
          </a:bodyPr>
          <a:p>
            <a:pPr lvl="0" indent="0" eaLnBrk="0" hangingPunct="0">
              <a:lnSpc>
                <a:spcPct val="150000"/>
              </a:lnSpc>
            </a:pPr>
            <a:r>
              <a:rPr lang="zh-CN" altLang="en-US" sz="2800" b="1" dirty="0">
                <a:solidFill>
                  <a:srgbClr val="FF00FF"/>
                </a:solidFill>
                <a:latin typeface="Arial" panose="020B0604020202020204" pitchFamily="34" charset="0"/>
                <a:ea typeface="黑体" panose="02010609060101010101" pitchFamily="1" charset="-122"/>
              </a:rPr>
              <a:t>①预防死锁</a:t>
            </a:r>
            <a:r>
              <a:rPr lang="zh-CN" altLang="en-US" sz="2800" b="1" dirty="0">
                <a:latin typeface="Arial" panose="020B0604020202020204" pitchFamily="34" charset="0"/>
                <a:ea typeface="黑体" panose="02010609060101010101" pitchFamily="1" charset="-122"/>
              </a:rPr>
              <a:t> </a:t>
            </a:r>
            <a:endParaRPr lang="zh-CN" altLang="en-US" sz="2800" b="1" dirty="0">
              <a:latin typeface="Arial" panose="020B0604020202020204" pitchFamily="34" charset="0"/>
              <a:ea typeface="黑体" panose="02010609060101010101" pitchFamily="1" charset="-122"/>
            </a:endParaRPr>
          </a:p>
          <a:p>
            <a:pPr lvl="0" indent="0" eaLnBrk="0" hangingPunct="0">
              <a:lnSpc>
                <a:spcPct val="150000"/>
              </a:lnSpc>
            </a:pPr>
            <a:r>
              <a:rPr lang="zh-CN" altLang="en-US" sz="2800" b="1" dirty="0">
                <a:latin typeface="Arial" panose="020B0604020202020204" pitchFamily="34" charset="0"/>
                <a:ea typeface="黑体" panose="02010609060101010101" pitchFamily="1" charset="-122"/>
              </a:rPr>
              <a:t>（事先预防，采取限制措施去破坏4个必要条件）</a:t>
            </a:r>
            <a:endParaRPr lang="zh-CN" altLang="en-US" sz="2800" b="1" dirty="0">
              <a:latin typeface="Arial" panose="020B0604020202020204" pitchFamily="34" charset="0"/>
              <a:ea typeface="黑体" panose="02010609060101010101" pitchFamily="1" charset="-122"/>
            </a:endParaRPr>
          </a:p>
          <a:p>
            <a:pPr lvl="0" indent="0" eaLnBrk="0" hangingPunct="0">
              <a:lnSpc>
                <a:spcPct val="150000"/>
              </a:lnSpc>
            </a:pPr>
            <a:r>
              <a:rPr lang="zh-CN" altLang="en-US" sz="2800" b="1" dirty="0">
                <a:solidFill>
                  <a:srgbClr val="FF00FF"/>
                </a:solidFill>
                <a:latin typeface="Arial" panose="020B0604020202020204" pitchFamily="34" charset="0"/>
                <a:ea typeface="黑体" panose="02010609060101010101" pitchFamily="1" charset="-122"/>
              </a:rPr>
              <a:t>②避免死锁</a:t>
            </a:r>
            <a:r>
              <a:rPr lang="zh-CN" altLang="en-US" sz="2800" b="1" dirty="0">
                <a:latin typeface="Arial" panose="020B0604020202020204" pitchFamily="34" charset="0"/>
                <a:ea typeface="黑体" panose="02010609060101010101" pitchFamily="1" charset="-122"/>
              </a:rPr>
              <a:t>   </a:t>
            </a:r>
            <a:r>
              <a:rPr lang="zh-CN" altLang="en-US" sz="2800" b="1" dirty="0">
                <a:solidFill>
                  <a:srgbClr val="FF0000"/>
                </a:solidFill>
                <a:latin typeface="Arial" panose="020B0604020202020204" pitchFamily="34" charset="0"/>
                <a:ea typeface="黑体" panose="02010609060101010101" pitchFamily="1" charset="-122"/>
              </a:rPr>
              <a:t>（银行家算法）</a:t>
            </a:r>
            <a:endParaRPr lang="zh-CN" altLang="en-US" sz="2800" b="1" dirty="0">
              <a:solidFill>
                <a:srgbClr val="FF0000"/>
              </a:solidFill>
              <a:latin typeface="Arial" panose="020B0604020202020204" pitchFamily="34" charset="0"/>
              <a:ea typeface="黑体" panose="02010609060101010101" pitchFamily="1" charset="-122"/>
            </a:endParaRPr>
          </a:p>
          <a:p>
            <a:pPr lvl="0" indent="0" eaLnBrk="0" hangingPunct="0">
              <a:lnSpc>
                <a:spcPct val="150000"/>
              </a:lnSpc>
            </a:pPr>
            <a:r>
              <a:rPr lang="zh-CN" altLang="en-US" sz="2800" b="1" dirty="0">
                <a:latin typeface="Arial" panose="020B0604020202020204" pitchFamily="34" charset="0"/>
                <a:ea typeface="黑体" panose="02010609060101010101" pitchFamily="1" charset="-122"/>
              </a:rPr>
              <a:t>（事先预防，在资源的动态分配过程中，用某种方法防止系统进入不安全状态）</a:t>
            </a:r>
            <a:endParaRPr lang="zh-CN" altLang="en-US" sz="2800" b="1" dirty="0">
              <a:latin typeface="Arial" panose="020B0604020202020204" pitchFamily="34" charset="0"/>
              <a:ea typeface="黑体" panose="02010609060101010101" pitchFamily="1" charset="-122"/>
            </a:endParaRPr>
          </a:p>
          <a:p>
            <a:pPr lvl="0" indent="0" eaLnBrk="0" hangingPunct="0">
              <a:lnSpc>
                <a:spcPct val="150000"/>
              </a:lnSpc>
            </a:pPr>
            <a:r>
              <a:rPr lang="zh-CN" altLang="en-US" sz="2800" b="1" dirty="0">
                <a:solidFill>
                  <a:srgbClr val="FF00FF"/>
                </a:solidFill>
                <a:latin typeface="Arial" panose="020B0604020202020204" pitchFamily="34" charset="0"/>
                <a:ea typeface="黑体" panose="02010609060101010101" pitchFamily="1" charset="-122"/>
              </a:rPr>
              <a:t>③检测死锁，解除死锁</a:t>
            </a:r>
            <a:endParaRPr lang="zh-CN" altLang="en-US" sz="2800" b="1" dirty="0">
              <a:solidFill>
                <a:srgbClr val="FF00FF"/>
              </a:solidFill>
              <a:latin typeface="Arial" panose="020B0604020202020204" pitchFamily="34" charset="0"/>
              <a:ea typeface="黑体" panose="02010609060101010101" pitchFamily="1" charset="-122"/>
            </a:endParaRPr>
          </a:p>
          <a:p>
            <a:pPr lvl="0" indent="0" eaLnBrk="0" hangingPunct="0">
              <a:lnSpc>
                <a:spcPct val="150000"/>
              </a:lnSpc>
            </a:pPr>
            <a:r>
              <a:rPr lang="zh-CN" altLang="en-US" sz="2800" b="1" dirty="0">
                <a:latin typeface="Arial" panose="020B0604020202020204" pitchFamily="34" charset="0"/>
                <a:ea typeface="黑体" panose="02010609060101010101" pitchFamily="1" charset="-122"/>
              </a:rPr>
              <a:t>（通过设置检测机构，及时检测出死锁的发生。当检测到已经发生死锁时，将进程从死锁状态中解除出来）</a:t>
            </a:r>
            <a:endParaRPr lang="zh-CN" altLang="en-US" sz="2800" b="1" dirty="0">
              <a:latin typeface="Arial" panose="020B0604020202020204" pitchFamily="34" charset="0"/>
              <a:ea typeface="黑体" panose="02010609060101010101" pitchFamily="1" charset="-122"/>
            </a:endParaRPr>
          </a:p>
        </p:txBody>
      </p:sp>
      <p:sp>
        <p:nvSpPr>
          <p:cNvPr id="41988" name="文本框 7185"/>
          <p:cNvSpPr txBox="1"/>
          <p:nvPr/>
        </p:nvSpPr>
        <p:spPr>
          <a:xfrm>
            <a:off x="7935913" y="806450"/>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P169</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76">
                                            <p:txEl>
                                              <p:charRg st="0" end="7"/>
                                            </p:txEl>
                                          </p:spTgt>
                                        </p:tgtEl>
                                        <p:attrNameLst>
                                          <p:attrName>style.visibility</p:attrName>
                                        </p:attrNameLst>
                                      </p:cBhvr>
                                      <p:to>
                                        <p:strVal val="visible"/>
                                      </p:to>
                                    </p:set>
                                    <p:anim calcmode="lin" valueType="num">
                                      <p:cBhvr additive="base">
                                        <p:cTn id="7" dur="500" fill="hold"/>
                                        <p:tgtEl>
                                          <p:spTgt spid="28676">
                                            <p:txEl>
                                              <p:charRg st="0"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6">
                                            <p:txEl>
                                              <p:charRg st="0"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8676">
                                            <p:txEl>
                                              <p:charRg st="7" end="30"/>
                                            </p:txEl>
                                          </p:spTgt>
                                        </p:tgtEl>
                                        <p:attrNameLst>
                                          <p:attrName>style.visibility</p:attrName>
                                        </p:attrNameLst>
                                      </p:cBhvr>
                                      <p:to>
                                        <p:strVal val="visible"/>
                                      </p:to>
                                    </p:set>
                                    <p:anim calcmode="lin" valueType="num">
                                      <p:cBhvr additive="base">
                                        <p:cTn id="11" dur="500" fill="hold"/>
                                        <p:tgtEl>
                                          <p:spTgt spid="28676">
                                            <p:txEl>
                                              <p:charRg st="7" end="3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8676">
                                            <p:txEl>
                                              <p:charRg st="7" end="3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8676">
                                            <p:txEl>
                                              <p:charRg st="30" end="46"/>
                                            </p:txEl>
                                          </p:spTgt>
                                        </p:tgtEl>
                                        <p:attrNameLst>
                                          <p:attrName>style.visibility</p:attrName>
                                        </p:attrNameLst>
                                      </p:cBhvr>
                                      <p:to>
                                        <p:strVal val="visible"/>
                                      </p:to>
                                    </p:set>
                                    <p:anim calcmode="lin" valueType="num">
                                      <p:cBhvr additive="base">
                                        <p:cTn id="17" dur="500" fill="hold"/>
                                        <p:tgtEl>
                                          <p:spTgt spid="28676">
                                            <p:txEl>
                                              <p:charRg st="30" end="4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8676">
                                            <p:txEl>
                                              <p:charRg st="30" end="4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676">
                                            <p:txEl>
                                              <p:charRg st="46" end="82"/>
                                            </p:txEl>
                                          </p:spTgt>
                                        </p:tgtEl>
                                        <p:attrNameLst>
                                          <p:attrName>style.visibility</p:attrName>
                                        </p:attrNameLst>
                                      </p:cBhvr>
                                      <p:to>
                                        <p:strVal val="visible"/>
                                      </p:to>
                                    </p:set>
                                    <p:anim calcmode="lin" valueType="num">
                                      <p:cBhvr additive="base">
                                        <p:cTn id="21" dur="500" fill="hold"/>
                                        <p:tgtEl>
                                          <p:spTgt spid="28676">
                                            <p:txEl>
                                              <p:charRg st="46" end="8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8676">
                                            <p:txEl>
                                              <p:charRg st="46" end="8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8676">
                                            <p:txEl>
                                              <p:charRg st="82" end="93"/>
                                            </p:txEl>
                                          </p:spTgt>
                                        </p:tgtEl>
                                        <p:attrNameLst>
                                          <p:attrName>style.visibility</p:attrName>
                                        </p:attrNameLst>
                                      </p:cBhvr>
                                      <p:to>
                                        <p:strVal val="visible"/>
                                      </p:to>
                                    </p:set>
                                    <p:anim calcmode="lin" valueType="num">
                                      <p:cBhvr additive="base">
                                        <p:cTn id="27" dur="500" fill="hold"/>
                                        <p:tgtEl>
                                          <p:spTgt spid="28676">
                                            <p:txEl>
                                              <p:charRg st="82" end="9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8676">
                                            <p:txEl>
                                              <p:charRg st="82" end="9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8676">
                                            <p:txEl>
                                              <p:charRg st="93" end="141"/>
                                            </p:txEl>
                                          </p:spTgt>
                                        </p:tgtEl>
                                        <p:attrNameLst>
                                          <p:attrName>style.visibility</p:attrName>
                                        </p:attrNameLst>
                                      </p:cBhvr>
                                      <p:to>
                                        <p:strVal val="visible"/>
                                      </p:to>
                                    </p:set>
                                    <p:anim calcmode="lin" valueType="num">
                                      <p:cBhvr additive="base">
                                        <p:cTn id="33" dur="500" fill="hold"/>
                                        <p:tgtEl>
                                          <p:spTgt spid="28676">
                                            <p:txEl>
                                              <p:charRg st="93" end="14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8676">
                                            <p:txEl>
                                              <p:charRg st="93" end="14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29697"/>
          <p:cNvSpPr>
            <a:spLocks noGrp="1"/>
          </p:cNvSpPr>
          <p:nvPr>
            <p:ph type="title"/>
          </p:nvPr>
        </p:nvSpPr>
        <p:spPr>
          <a:xfrm>
            <a:off x="457200" y="0"/>
            <a:ext cx="8229600" cy="942975"/>
          </a:xfrm>
        </p:spPr>
        <p:txBody>
          <a:bodyPr anchor="ctr"/>
          <a:p>
            <a:pPr>
              <a:buNone/>
            </a:pPr>
            <a:r>
              <a:rPr lang="zh-CN" altLang="en-US" dirty="0"/>
              <a:t>6.2 死锁预防</a:t>
            </a:r>
            <a:endParaRPr lang="zh-CN" altLang="en-US" dirty="0"/>
          </a:p>
        </p:txBody>
      </p:sp>
      <p:sp>
        <p:nvSpPr>
          <p:cNvPr id="44034" name="矩形 29698"/>
          <p:cNvSpPr/>
          <p:nvPr/>
        </p:nvSpPr>
        <p:spPr>
          <a:xfrm>
            <a:off x="-214312" y="1868488"/>
            <a:ext cx="9129712" cy="0"/>
          </a:xfrm>
          <a:prstGeom prst="rect">
            <a:avLst/>
          </a:prstGeom>
          <a:no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9700" name="文本框 29699"/>
          <p:cNvSpPr txBox="1"/>
          <p:nvPr/>
        </p:nvSpPr>
        <p:spPr>
          <a:xfrm>
            <a:off x="457200" y="1196975"/>
            <a:ext cx="8075613" cy="3198813"/>
          </a:xfrm>
          <a:prstGeom prst="rect">
            <a:avLst/>
          </a:prstGeom>
          <a:noFill/>
          <a:ln w="9525">
            <a:noFill/>
          </a:ln>
        </p:spPr>
        <p:txBody>
          <a:bodyPr wrap="square" lIns="0" tIns="0" rIns="0" bIns="0" anchor="t">
            <a:spAutoFit/>
          </a:bodyPr>
          <a:p>
            <a:pPr lvl="0" indent="0" eaLnBrk="0" hangingPunct="0">
              <a:lnSpc>
                <a:spcPct val="130000"/>
              </a:lnSpc>
              <a:spcBef>
                <a:spcPct val="50000"/>
              </a:spcBef>
            </a:pPr>
            <a:r>
              <a:rPr lang="en-US" altLang="zh-CN" sz="2800" b="1">
                <a:solidFill>
                  <a:srgbClr val="FF00FF"/>
                </a:solidFill>
                <a:latin typeface="Arial" panose="020B0604020202020204" pitchFamily="34" charset="0"/>
                <a:ea typeface="黑体" panose="02010609060101010101" pitchFamily="1" charset="-122"/>
                <a:sym typeface="Webdings" panose="05030102010509060703" pitchFamily="2" charset="2"/>
              </a:rPr>
              <a:t></a:t>
            </a:r>
            <a:r>
              <a:rPr lang="zh-CN" altLang="en-US" sz="2800" b="1">
                <a:latin typeface="Arial" panose="020B0604020202020204" pitchFamily="34" charset="0"/>
                <a:ea typeface="黑体" panose="02010609060101010101" pitchFamily="1" charset="-122"/>
              </a:rPr>
              <a:t>预防死锁：事先限制（较严格）</a:t>
            </a:r>
            <a:endParaRPr lang="zh-CN" altLang="en-US" sz="2800" b="1">
              <a:latin typeface="Arial" panose="020B0604020202020204" pitchFamily="34" charset="0"/>
              <a:ea typeface="黑体" panose="02010609060101010101" pitchFamily="1" charset="-122"/>
            </a:endParaRPr>
          </a:p>
          <a:p>
            <a:pPr lvl="0" indent="0" eaLnBrk="0" hangingPunct="0">
              <a:lnSpc>
                <a:spcPct val="130000"/>
              </a:lnSpc>
              <a:spcBef>
                <a:spcPct val="50000"/>
              </a:spcBef>
            </a:pPr>
            <a:r>
              <a:rPr lang="en-US" altLang="zh-CN" sz="2800" b="1">
                <a:solidFill>
                  <a:srgbClr val="FF00FF"/>
                </a:solidFill>
                <a:latin typeface="Arial" panose="020B0604020202020204" pitchFamily="34" charset="0"/>
                <a:ea typeface="黑体" panose="02010609060101010101" pitchFamily="1" charset="-122"/>
                <a:sym typeface="Webdings" panose="05030102010509060703" pitchFamily="2" charset="2"/>
              </a:rPr>
              <a:t></a:t>
            </a:r>
            <a:r>
              <a:rPr lang="zh-CN" altLang="en-US" sz="2800" b="1">
                <a:solidFill>
                  <a:srgbClr val="FF0000"/>
                </a:solidFill>
                <a:latin typeface="Arial" panose="020B0604020202020204" pitchFamily="34" charset="0"/>
                <a:ea typeface="黑体" panose="02010609060101010101" pitchFamily="1" charset="-122"/>
              </a:rPr>
              <a:t>预防死锁</a:t>
            </a:r>
            <a:r>
              <a:rPr lang="zh-CN" altLang="en-US" sz="2800" b="1">
                <a:latin typeface="Arial" panose="020B0604020202020204" pitchFamily="34" charset="0"/>
                <a:ea typeface="黑体" panose="02010609060101010101" pitchFamily="1" charset="-122"/>
              </a:rPr>
              <a:t>：在系统设计时确定资源分配算法，</a:t>
            </a:r>
            <a:r>
              <a:rPr lang="zh-CN" altLang="en-US" sz="2800" b="1">
                <a:solidFill>
                  <a:srgbClr val="0000FF"/>
                </a:solidFill>
                <a:latin typeface="Arial" panose="020B0604020202020204" pitchFamily="34" charset="0"/>
                <a:ea typeface="黑体" panose="02010609060101010101" pitchFamily="1" charset="-122"/>
              </a:rPr>
              <a:t>保证不发生死锁</a:t>
            </a:r>
            <a:r>
              <a:rPr lang="zh-CN" altLang="en-US" sz="2800" b="1">
                <a:latin typeface="Arial" panose="020B0604020202020204" pitchFamily="34" charset="0"/>
                <a:ea typeface="黑体" panose="02010609060101010101" pitchFamily="1" charset="-122"/>
              </a:rPr>
              <a:t>。具体的做法是</a:t>
            </a:r>
            <a:r>
              <a:rPr lang="zh-CN" altLang="en-US" sz="2800" b="1">
                <a:solidFill>
                  <a:srgbClr val="0000FF"/>
                </a:solidFill>
                <a:latin typeface="Arial" panose="020B0604020202020204" pitchFamily="34" charset="0"/>
                <a:ea typeface="黑体" panose="02010609060101010101" pitchFamily="1" charset="-122"/>
              </a:rPr>
              <a:t>破坏产生死锁的四个必要条件之一</a:t>
            </a:r>
            <a:r>
              <a:rPr lang="zh-CN" altLang="en-US" sz="2800" b="1">
                <a:latin typeface="Arial" panose="020B0604020202020204" pitchFamily="34" charset="0"/>
                <a:ea typeface="黑体" panose="02010609060101010101" pitchFamily="1" charset="-122"/>
              </a:rPr>
              <a:t>。</a:t>
            </a:r>
            <a:endParaRPr lang="zh-CN" altLang="en-US" sz="2800" b="1">
              <a:latin typeface="Arial" panose="020B0604020202020204" pitchFamily="34" charset="0"/>
              <a:ea typeface="黑体" panose="02010609060101010101" pitchFamily="1" charset="-122"/>
            </a:endParaRPr>
          </a:p>
          <a:p>
            <a:pPr lvl="0" indent="0" eaLnBrk="0" hangingPunct="0">
              <a:lnSpc>
                <a:spcPct val="130000"/>
              </a:lnSpc>
              <a:spcBef>
                <a:spcPct val="50000"/>
              </a:spcBef>
            </a:pPr>
            <a:r>
              <a:rPr lang="en-US" altLang="zh-CN" sz="2800" b="1">
                <a:solidFill>
                  <a:srgbClr val="FF00FF"/>
                </a:solidFill>
                <a:latin typeface="Arial" panose="020B0604020202020204" pitchFamily="34" charset="0"/>
                <a:ea typeface="黑体" panose="02010609060101010101" pitchFamily="1" charset="-122"/>
                <a:sym typeface="Webdings" panose="05030102010509060703" pitchFamily="2" charset="2"/>
              </a:rPr>
              <a:t></a:t>
            </a:r>
            <a:r>
              <a:rPr lang="zh-CN" altLang="en-US" sz="2800" b="1">
                <a:latin typeface="Arial" panose="020B0604020202020204" pitchFamily="34" charset="0"/>
                <a:ea typeface="黑体" panose="02010609060101010101" pitchFamily="1" charset="-122"/>
              </a:rPr>
              <a:t>预防死锁的几种策略，会严重地损害了系统性能</a:t>
            </a:r>
            <a:endParaRPr lang="zh-CN" altLang="en-US" sz="2800" b="1">
              <a:solidFill>
                <a:srgbClr val="FF00FF"/>
              </a:solidFill>
              <a:latin typeface="Arial" panose="020B0604020202020204" pitchFamily="34" charset="0"/>
              <a:ea typeface="黑体" panose="02010609060101010101" pitchFamily="1" charset="-122"/>
            </a:endParaRPr>
          </a:p>
        </p:txBody>
      </p:sp>
      <p:sp>
        <p:nvSpPr>
          <p:cNvPr id="44036" name="文本框 7185"/>
          <p:cNvSpPr txBox="1"/>
          <p:nvPr/>
        </p:nvSpPr>
        <p:spPr>
          <a:xfrm>
            <a:off x="7935913" y="806450"/>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P170</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700">
                                            <p:txEl>
                                              <p:charRg st="0" end="16"/>
                                            </p:txEl>
                                          </p:spTgt>
                                        </p:tgtEl>
                                        <p:attrNameLst>
                                          <p:attrName>style.visibility</p:attrName>
                                        </p:attrNameLst>
                                      </p:cBhvr>
                                      <p:to>
                                        <p:strVal val="visible"/>
                                      </p:to>
                                    </p:set>
                                    <p:anim calcmode="lin" valueType="num">
                                      <p:cBhvr additive="base">
                                        <p:cTn id="7" dur="500" fill="hold"/>
                                        <p:tgtEl>
                                          <p:spTgt spid="29700">
                                            <p:txEl>
                                              <p:charRg st="0" end="1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700">
                                            <p:txEl>
                                              <p:charRg st="0" end="1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9700">
                                            <p:txEl>
                                              <p:charRg st="16" end="68"/>
                                            </p:txEl>
                                          </p:spTgt>
                                        </p:tgtEl>
                                        <p:attrNameLst>
                                          <p:attrName>style.visibility</p:attrName>
                                        </p:attrNameLst>
                                      </p:cBhvr>
                                      <p:to>
                                        <p:strVal val="visible"/>
                                      </p:to>
                                    </p:set>
                                    <p:anim calcmode="lin" valueType="num">
                                      <p:cBhvr additive="base">
                                        <p:cTn id="11" dur="500" fill="hold"/>
                                        <p:tgtEl>
                                          <p:spTgt spid="29700">
                                            <p:txEl>
                                              <p:charRg st="16" end="6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700">
                                            <p:txEl>
                                              <p:charRg st="16" end="68"/>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9700">
                                            <p:txEl>
                                              <p:charRg st="68" end="91"/>
                                            </p:txEl>
                                          </p:spTgt>
                                        </p:tgtEl>
                                        <p:attrNameLst>
                                          <p:attrName>style.visibility</p:attrName>
                                        </p:attrNameLst>
                                      </p:cBhvr>
                                      <p:to>
                                        <p:strVal val="visible"/>
                                      </p:to>
                                    </p:set>
                                    <p:anim calcmode="lin" valueType="num">
                                      <p:cBhvr additive="base">
                                        <p:cTn id="17" dur="500" fill="hold"/>
                                        <p:tgtEl>
                                          <p:spTgt spid="29700">
                                            <p:txEl>
                                              <p:charRg st="68" end="9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700">
                                            <p:txEl>
                                              <p:charRg st="68" end="9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30721"/>
          <p:cNvSpPr>
            <a:spLocks noGrp="1"/>
          </p:cNvSpPr>
          <p:nvPr>
            <p:ph type="title"/>
          </p:nvPr>
        </p:nvSpPr>
        <p:spPr>
          <a:xfrm>
            <a:off x="457200" y="0"/>
            <a:ext cx="8229600" cy="942975"/>
          </a:xfrm>
        </p:spPr>
        <p:txBody>
          <a:bodyPr anchor="ctr"/>
          <a:p>
            <a:pPr>
              <a:buNone/>
            </a:pPr>
            <a:r>
              <a:rPr lang="zh-CN" altLang="en-US" dirty="0"/>
              <a:t>6.2.1 互斥</a:t>
            </a:r>
            <a:endParaRPr lang="zh-CN" altLang="en-US" dirty="0"/>
          </a:p>
        </p:txBody>
      </p:sp>
      <p:sp>
        <p:nvSpPr>
          <p:cNvPr id="30723" name="内容占位符 30722"/>
          <p:cNvSpPr>
            <a:spLocks noGrp="1"/>
          </p:cNvSpPr>
          <p:nvPr>
            <p:ph idx="1"/>
          </p:nvPr>
        </p:nvSpPr>
        <p:spPr>
          <a:xfrm>
            <a:off x="460375" y="942975"/>
            <a:ext cx="8229600" cy="4956175"/>
          </a:xfrm>
        </p:spPr>
        <p:txBody>
          <a:bodyPr anchor="t"/>
          <a:p>
            <a:pPr>
              <a:lnSpc>
                <a:spcPct val="180000"/>
              </a:lnSpc>
            </a:pPr>
            <a:r>
              <a:rPr lang="zh-CN" altLang="en-US" dirty="0"/>
              <a:t>对于非共享资源，</a:t>
            </a:r>
            <a:r>
              <a:rPr lang="zh-CN" altLang="en-US" dirty="0">
                <a:solidFill>
                  <a:srgbClr val="FF0000"/>
                </a:solidFill>
              </a:rPr>
              <a:t>必须要有互斥条件</a:t>
            </a:r>
            <a:endParaRPr lang="zh-CN" altLang="en-US" dirty="0"/>
          </a:p>
          <a:p>
            <a:pPr>
              <a:lnSpc>
                <a:spcPct val="180000"/>
              </a:lnSpc>
            </a:pPr>
            <a:r>
              <a:rPr lang="zh-CN" altLang="en-US" dirty="0"/>
              <a:t>破坏互斥条件，会出错</a:t>
            </a:r>
            <a:endParaRPr lang="zh-CN" altLang="en-US" dirty="0"/>
          </a:p>
          <a:p>
            <a:pPr lvl="1">
              <a:lnSpc>
                <a:spcPct val="180000"/>
              </a:lnSpc>
            </a:pPr>
            <a:r>
              <a:rPr lang="zh-CN" altLang="en-US" dirty="0"/>
              <a:t>读者/写者：互斥写</a:t>
            </a:r>
            <a:endParaRPr lang="zh-CN" altLang="en-US" dirty="0"/>
          </a:p>
          <a:p>
            <a:pPr>
              <a:lnSpc>
                <a:spcPct val="180000"/>
              </a:lnSpc>
            </a:pPr>
            <a:r>
              <a:rPr lang="zh-CN" altLang="en-US" dirty="0"/>
              <a:t>互斥条件绝对不能被破坏，不能被禁止</a:t>
            </a:r>
            <a:endParaRPr lang="zh-CN" altLang="en-US" dirty="0"/>
          </a:p>
          <a:p>
            <a:endParaRPr lang="zh-CN" altLang="en-US" dirty="0"/>
          </a:p>
        </p:txBody>
      </p:sp>
      <p:sp>
        <p:nvSpPr>
          <p:cNvPr id="45059" name="文本框 7185"/>
          <p:cNvSpPr txBox="1"/>
          <p:nvPr/>
        </p:nvSpPr>
        <p:spPr>
          <a:xfrm>
            <a:off x="7935913" y="806450"/>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P170</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23">
                                            <p:txEl>
                                              <p:charRg st="0" end="17"/>
                                            </p:txEl>
                                          </p:spTgt>
                                        </p:tgtEl>
                                        <p:attrNameLst>
                                          <p:attrName>style.visibility</p:attrName>
                                        </p:attrNameLst>
                                      </p:cBhvr>
                                      <p:to>
                                        <p:strVal val="visible"/>
                                      </p:to>
                                    </p:set>
                                    <p:anim calcmode="lin" valueType="num">
                                      <p:cBhvr additive="base">
                                        <p:cTn id="7" dur="500" fill="hold"/>
                                        <p:tgtEl>
                                          <p:spTgt spid="30723">
                                            <p:txEl>
                                              <p:charRg st="0" end="1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charRg st="0" end="1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23">
                                            <p:txEl>
                                              <p:charRg st="17" end="28"/>
                                            </p:txEl>
                                          </p:spTgt>
                                        </p:tgtEl>
                                        <p:attrNameLst>
                                          <p:attrName>style.visibility</p:attrName>
                                        </p:attrNameLst>
                                      </p:cBhvr>
                                      <p:to>
                                        <p:strVal val="visible"/>
                                      </p:to>
                                    </p:set>
                                    <p:anim calcmode="lin" valueType="num">
                                      <p:cBhvr additive="base">
                                        <p:cTn id="13" dur="500" fill="hold"/>
                                        <p:tgtEl>
                                          <p:spTgt spid="30723">
                                            <p:txEl>
                                              <p:charRg st="17" end="2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3">
                                            <p:txEl>
                                              <p:charRg st="17" end="28"/>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0723">
                                            <p:txEl>
                                              <p:charRg st="28" end="38"/>
                                            </p:txEl>
                                          </p:spTgt>
                                        </p:tgtEl>
                                        <p:attrNameLst>
                                          <p:attrName>style.visibility</p:attrName>
                                        </p:attrNameLst>
                                      </p:cBhvr>
                                      <p:to>
                                        <p:strVal val="visible"/>
                                      </p:to>
                                    </p:set>
                                    <p:anim calcmode="lin" valueType="num">
                                      <p:cBhvr additive="base">
                                        <p:cTn id="17" dur="500" fill="hold"/>
                                        <p:tgtEl>
                                          <p:spTgt spid="30723">
                                            <p:txEl>
                                              <p:charRg st="28" end="3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0723">
                                            <p:txEl>
                                              <p:charRg st="28" end="38"/>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0723">
                                            <p:txEl>
                                              <p:charRg st="38" end="50"/>
                                            </p:txEl>
                                          </p:spTgt>
                                        </p:tgtEl>
                                        <p:attrNameLst>
                                          <p:attrName>style.visibility</p:attrName>
                                        </p:attrNameLst>
                                      </p:cBhvr>
                                      <p:to>
                                        <p:strVal val="visible"/>
                                      </p:to>
                                    </p:set>
                                    <p:anim calcmode="lin" valueType="num">
                                      <p:cBhvr additive="base">
                                        <p:cTn id="23" dur="500" fill="hold"/>
                                        <p:tgtEl>
                                          <p:spTgt spid="30723">
                                            <p:txEl>
                                              <p:charRg st="38" end="5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723">
                                            <p:txEl>
                                              <p:charRg st="38" end="5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31745"/>
          <p:cNvSpPr>
            <a:spLocks noGrp="1"/>
          </p:cNvSpPr>
          <p:nvPr>
            <p:ph type="title"/>
          </p:nvPr>
        </p:nvSpPr>
        <p:spPr>
          <a:xfrm>
            <a:off x="457200" y="0"/>
            <a:ext cx="8229600" cy="942975"/>
          </a:xfrm>
        </p:spPr>
        <p:txBody>
          <a:bodyPr anchor="ctr"/>
          <a:p>
            <a:pPr>
              <a:buNone/>
            </a:pPr>
            <a:r>
              <a:rPr lang="zh-CN" altLang="en-US" dirty="0"/>
              <a:t>6.2.2 占有且等待</a:t>
            </a:r>
            <a:endParaRPr lang="zh-CN" altLang="en-US" dirty="0"/>
          </a:p>
        </p:txBody>
      </p:sp>
      <p:sp>
        <p:nvSpPr>
          <p:cNvPr id="46082" name="矩形 31746"/>
          <p:cNvSpPr/>
          <p:nvPr/>
        </p:nvSpPr>
        <p:spPr>
          <a:xfrm>
            <a:off x="666750" y="942975"/>
            <a:ext cx="7953375" cy="749300"/>
          </a:xfrm>
          <a:prstGeom prst="rect">
            <a:avLst/>
          </a:prstGeom>
          <a:noFill/>
          <a:ln w="9525">
            <a:noFill/>
          </a:ln>
        </p:spPr>
        <p:txBody>
          <a:bodyPr wrap="none" anchor="t">
            <a:spAutoFit/>
          </a:bodyPr>
          <a:p>
            <a:pPr lvl="0" indent="0" eaLnBrk="0" hangingPunct="0">
              <a:lnSpc>
                <a:spcPct val="120000"/>
              </a:lnSpc>
            </a:pPr>
            <a:r>
              <a:rPr lang="zh-CN" altLang="en-US" sz="3600" b="1" dirty="0">
                <a:solidFill>
                  <a:srgbClr val="FF0000"/>
                </a:solidFill>
                <a:latin typeface="Arial" panose="020B0604020202020204" pitchFamily="34" charset="0"/>
                <a:ea typeface="黑体" panose="02010609060101010101" pitchFamily="1" charset="-122"/>
              </a:rPr>
              <a:t>破坏“占有且等待（请求和保持）”条件</a:t>
            </a:r>
            <a:endParaRPr lang="zh-CN" altLang="en-US" sz="3600" b="1" dirty="0">
              <a:solidFill>
                <a:srgbClr val="FF0000"/>
              </a:solidFill>
              <a:latin typeface="Arial" panose="020B0604020202020204" pitchFamily="34" charset="0"/>
              <a:ea typeface="黑体" panose="02010609060101010101" pitchFamily="1" charset="-122"/>
            </a:endParaRPr>
          </a:p>
        </p:txBody>
      </p:sp>
      <p:sp>
        <p:nvSpPr>
          <p:cNvPr id="31748" name="文本框 31747"/>
          <p:cNvSpPr txBox="1"/>
          <p:nvPr/>
        </p:nvSpPr>
        <p:spPr>
          <a:xfrm>
            <a:off x="755650" y="1989138"/>
            <a:ext cx="7931150" cy="4392612"/>
          </a:xfrm>
          <a:prstGeom prst="rect">
            <a:avLst/>
          </a:prstGeom>
          <a:noFill/>
          <a:ln w="9525">
            <a:noFill/>
          </a:ln>
        </p:spPr>
        <p:txBody>
          <a:bodyPr wrap="square" lIns="0" tIns="0" rIns="0" bIns="0" anchor="t">
            <a:spAutoFit/>
          </a:bodyPr>
          <a:p>
            <a:pPr lvl="0" indent="0" eaLnBrk="0" hangingPunct="0">
              <a:lnSpc>
                <a:spcPct val="110000"/>
              </a:lnSpc>
              <a:spcBef>
                <a:spcPct val="50000"/>
              </a:spcBef>
            </a:pPr>
            <a:r>
              <a:rPr lang="zh-CN" altLang="en-US" sz="2800" b="1" dirty="0">
                <a:solidFill>
                  <a:srgbClr val="FF00FF"/>
                </a:solidFill>
                <a:latin typeface="Arial" panose="020B0604020202020204" pitchFamily="34" charset="0"/>
                <a:ea typeface="黑体" panose="02010609060101010101" pitchFamily="1" charset="-122"/>
                <a:sym typeface="Webdings" panose="05030102010509060703" pitchFamily="2" charset="2"/>
              </a:rPr>
              <a:t></a:t>
            </a:r>
            <a:r>
              <a:rPr lang="zh-CN" altLang="en-US" sz="2800" b="1" dirty="0">
                <a:solidFill>
                  <a:srgbClr val="FF00FF"/>
                </a:solidFill>
                <a:latin typeface="Arial" panose="020B0604020202020204" pitchFamily="34" charset="0"/>
                <a:ea typeface="黑体" panose="02010609060101010101" pitchFamily="1" charset="-122"/>
              </a:rPr>
              <a:t>资源一次性分配：（静态资源分配）</a:t>
            </a:r>
            <a:r>
              <a:rPr lang="zh-CN" altLang="en-US" sz="2800" b="1" dirty="0">
                <a:latin typeface="Arial" panose="020B0604020202020204" pitchFamily="34" charset="0"/>
                <a:ea typeface="黑体" panose="02010609060101010101" pitchFamily="1" charset="-122"/>
              </a:rPr>
              <a:t>所有进程在</a:t>
            </a:r>
            <a:r>
              <a:rPr lang="zh-CN" altLang="en-US" sz="2800" b="1" dirty="0">
                <a:solidFill>
                  <a:srgbClr val="FF0000"/>
                </a:solidFill>
                <a:latin typeface="Arial" panose="020B0604020202020204" pitchFamily="34" charset="0"/>
                <a:ea typeface="黑体" panose="02010609060101010101" pitchFamily="1" charset="-122"/>
              </a:rPr>
              <a:t>运行之前</a:t>
            </a:r>
            <a:r>
              <a:rPr lang="zh-CN" altLang="en-US" sz="2800" b="1" dirty="0">
                <a:latin typeface="Arial" panose="020B0604020202020204" pitchFamily="34" charset="0"/>
                <a:ea typeface="黑体" panose="02010609060101010101" pitchFamily="1" charset="-122"/>
              </a:rPr>
              <a:t>，都必须一次性的申请运行过程中所需的全部资源</a:t>
            </a:r>
            <a:endParaRPr lang="zh-CN" altLang="en-US" sz="2800" b="1" dirty="0">
              <a:latin typeface="Arial" panose="020B0604020202020204" pitchFamily="34" charset="0"/>
              <a:ea typeface="黑体" panose="02010609060101010101" pitchFamily="1" charset="-122"/>
            </a:endParaRPr>
          </a:p>
          <a:p>
            <a:pPr lvl="0" indent="0" eaLnBrk="0" hangingPunct="0">
              <a:lnSpc>
                <a:spcPct val="90000"/>
              </a:lnSpc>
              <a:spcBef>
                <a:spcPct val="50000"/>
              </a:spcBef>
            </a:pPr>
            <a:r>
              <a:rPr lang="zh-CN" altLang="en-US" sz="2800" b="1" dirty="0">
                <a:solidFill>
                  <a:srgbClr val="FF00FF"/>
                </a:solidFill>
                <a:latin typeface="Arial" panose="020B0604020202020204" pitchFamily="34" charset="0"/>
                <a:ea typeface="黑体" panose="02010609060101010101" pitchFamily="1" charset="-122"/>
                <a:sym typeface="Webdings" panose="05030102010509060703" pitchFamily="2" charset="2"/>
              </a:rPr>
              <a:t></a:t>
            </a:r>
            <a:r>
              <a:rPr lang="zh-CN" altLang="en-US" sz="2800" b="1" dirty="0">
                <a:solidFill>
                  <a:srgbClr val="FF00FF"/>
                </a:solidFill>
                <a:latin typeface="Arial" panose="020B0604020202020204" pitchFamily="34" charset="0"/>
                <a:ea typeface="黑体" panose="02010609060101010101" pitchFamily="1" charset="-122"/>
              </a:rPr>
              <a:t>优点：</a:t>
            </a:r>
            <a:r>
              <a:rPr lang="zh-CN" altLang="en-US" sz="2800" b="1" dirty="0">
                <a:latin typeface="Arial" panose="020B0604020202020204" pitchFamily="34" charset="0"/>
                <a:ea typeface="黑体" panose="02010609060101010101" pitchFamily="1" charset="-122"/>
              </a:rPr>
              <a:t>简单，易于实现</a:t>
            </a:r>
            <a:endParaRPr lang="zh-CN" altLang="en-US" sz="2800" b="1" dirty="0">
              <a:latin typeface="Arial" panose="020B0604020202020204" pitchFamily="34" charset="0"/>
              <a:ea typeface="黑体" panose="02010609060101010101" pitchFamily="1" charset="-122"/>
            </a:endParaRPr>
          </a:p>
          <a:p>
            <a:pPr lvl="0" indent="0" eaLnBrk="0" hangingPunct="0">
              <a:lnSpc>
                <a:spcPct val="90000"/>
              </a:lnSpc>
              <a:spcBef>
                <a:spcPct val="50000"/>
              </a:spcBef>
            </a:pPr>
            <a:r>
              <a:rPr lang="zh-CN" altLang="en-US" sz="2800" b="1" dirty="0">
                <a:solidFill>
                  <a:srgbClr val="FF00FF"/>
                </a:solidFill>
                <a:latin typeface="Arial" panose="020B0604020202020204" pitchFamily="34" charset="0"/>
                <a:ea typeface="黑体" panose="02010609060101010101" pitchFamily="1" charset="-122"/>
                <a:sym typeface="Webdings" panose="05030102010509060703" pitchFamily="2" charset="2"/>
              </a:rPr>
              <a:t></a:t>
            </a:r>
            <a:r>
              <a:rPr lang="zh-CN" altLang="en-US" sz="2800" b="1" dirty="0">
                <a:solidFill>
                  <a:srgbClr val="FF00FF"/>
                </a:solidFill>
                <a:latin typeface="Arial" panose="020B0604020202020204" pitchFamily="34" charset="0"/>
                <a:ea typeface="黑体" panose="02010609060101010101" pitchFamily="1" charset="-122"/>
              </a:rPr>
              <a:t>缺点：</a:t>
            </a:r>
            <a:r>
              <a:rPr lang="zh-CN" altLang="en-US" sz="2800" b="1" dirty="0">
                <a:latin typeface="Arial" panose="020B0604020202020204" pitchFamily="34" charset="0"/>
                <a:ea typeface="黑体" panose="02010609060101010101" pitchFamily="1" charset="-122"/>
              </a:rPr>
              <a:t>资源利用率低</a:t>
            </a:r>
            <a:endParaRPr lang="zh-CN" altLang="en-US" sz="2800" b="1" dirty="0">
              <a:latin typeface="Arial" panose="020B0604020202020204" pitchFamily="34" charset="0"/>
              <a:ea typeface="黑体" panose="02010609060101010101" pitchFamily="1" charset="-122"/>
            </a:endParaRPr>
          </a:p>
          <a:p>
            <a:pPr lvl="3" indent="0" eaLnBrk="0" hangingPunct="0">
              <a:lnSpc>
                <a:spcPct val="90000"/>
              </a:lnSpc>
              <a:spcBef>
                <a:spcPct val="50000"/>
              </a:spcBef>
              <a:buSzPct val="100000"/>
              <a:buFont typeface="Wingdings" panose="05000000000000000000" pitchFamily="2" charset="2"/>
              <a:buChar char="Ø"/>
            </a:pPr>
            <a:r>
              <a:rPr lang="zh-CN" altLang="en-US" sz="2800" b="1" dirty="0">
                <a:latin typeface="Arial" panose="020B0604020202020204" pitchFamily="34" charset="0"/>
                <a:ea typeface="黑体" panose="02010609060101010101" pitchFamily="1" charset="-122"/>
              </a:rPr>
              <a:t>进程可能长期等待资源</a:t>
            </a:r>
            <a:endParaRPr lang="zh-CN" altLang="en-US" sz="2800" b="1" dirty="0">
              <a:latin typeface="Arial" panose="020B0604020202020204" pitchFamily="34" charset="0"/>
              <a:ea typeface="黑体" panose="02010609060101010101" pitchFamily="1" charset="-122"/>
            </a:endParaRPr>
          </a:p>
          <a:p>
            <a:pPr lvl="3" indent="0" eaLnBrk="0" hangingPunct="0">
              <a:lnSpc>
                <a:spcPct val="90000"/>
              </a:lnSpc>
              <a:spcBef>
                <a:spcPct val="50000"/>
              </a:spcBef>
              <a:buSzPct val="100000"/>
              <a:buFont typeface="Wingdings" panose="05000000000000000000" pitchFamily="2" charset="2"/>
              <a:buChar char="Ø"/>
            </a:pPr>
            <a:r>
              <a:rPr lang="zh-CN" altLang="en-US" sz="2800" b="1" dirty="0">
                <a:latin typeface="Arial" panose="020B0604020202020204" pitchFamily="34" charset="0"/>
                <a:ea typeface="黑体" panose="02010609060101010101" pitchFamily="1" charset="-122"/>
              </a:rPr>
              <a:t>资源长期不能被使用</a:t>
            </a:r>
            <a:endParaRPr lang="zh-CN" altLang="en-US" sz="2800" b="1" dirty="0">
              <a:latin typeface="Arial" panose="020B0604020202020204" pitchFamily="34" charset="0"/>
              <a:ea typeface="黑体" panose="02010609060101010101" pitchFamily="1" charset="-122"/>
            </a:endParaRPr>
          </a:p>
          <a:p>
            <a:pPr lvl="0" indent="0" eaLnBrk="0" hangingPunct="0">
              <a:lnSpc>
                <a:spcPct val="90000"/>
              </a:lnSpc>
              <a:spcBef>
                <a:spcPct val="50000"/>
              </a:spcBef>
              <a:buFont typeface="Wingdings" panose="05000000000000000000" pitchFamily="2" charset="2"/>
              <a:buNone/>
            </a:pPr>
            <a:r>
              <a:rPr lang="zh-CN" altLang="en-US" sz="2800" b="1" dirty="0">
                <a:solidFill>
                  <a:srgbClr val="FF00FF"/>
                </a:solidFill>
                <a:latin typeface="Arial" panose="020B0604020202020204" pitchFamily="34" charset="0"/>
                <a:ea typeface="黑体" panose="02010609060101010101" pitchFamily="1" charset="-122"/>
                <a:sym typeface="Webdings" panose="05030102010509060703" pitchFamily="2" charset="2"/>
              </a:rPr>
              <a:t></a:t>
            </a:r>
            <a:r>
              <a:rPr lang="zh-CN" altLang="en-US" sz="2800" b="1" dirty="0">
                <a:solidFill>
                  <a:srgbClr val="FF00FF"/>
                </a:solidFill>
                <a:latin typeface="Arial" panose="020B0604020202020204" pitchFamily="34" charset="0"/>
                <a:ea typeface="黑体" panose="02010609060101010101" pitchFamily="1" charset="-122"/>
              </a:rPr>
              <a:t>问题：</a:t>
            </a:r>
            <a:r>
              <a:rPr lang="zh-CN" altLang="en-US" sz="2800" b="1" dirty="0">
                <a:latin typeface="Arial" panose="020B0604020202020204" pitchFamily="34" charset="0"/>
                <a:ea typeface="黑体" panose="02010609060101010101" pitchFamily="1" charset="-122"/>
              </a:rPr>
              <a:t>进程可能事先并不知道所需要的全部资源</a:t>
            </a:r>
            <a:endParaRPr lang="zh-CN" altLang="en-US" sz="2800" b="1" dirty="0">
              <a:latin typeface="Arial" panose="020B0604020202020204" pitchFamily="34" charset="0"/>
              <a:ea typeface="黑体" panose="02010609060101010101" pitchFamily="1" charset="-122"/>
            </a:endParaRPr>
          </a:p>
        </p:txBody>
      </p:sp>
      <p:sp>
        <p:nvSpPr>
          <p:cNvPr id="46084" name="文本框 7185"/>
          <p:cNvSpPr txBox="1"/>
          <p:nvPr/>
        </p:nvSpPr>
        <p:spPr>
          <a:xfrm>
            <a:off x="7673975" y="538163"/>
            <a:ext cx="1120775"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P170</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1748">
                                            <p:txEl>
                                              <p:charRg st="0" end="41"/>
                                            </p:txEl>
                                          </p:spTgt>
                                        </p:tgtEl>
                                        <p:attrNameLst>
                                          <p:attrName>style.visibility</p:attrName>
                                        </p:attrNameLst>
                                      </p:cBhvr>
                                      <p:to>
                                        <p:strVal val="visible"/>
                                      </p:to>
                                    </p:set>
                                    <p:anim calcmode="lin" valueType="num">
                                      <p:cBhvr additive="base">
                                        <p:cTn id="7" dur="500" fill="hold"/>
                                        <p:tgtEl>
                                          <p:spTgt spid="31748">
                                            <p:txEl>
                                              <p:charRg st="0" end="4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1748">
                                            <p:txEl>
                                              <p:charRg st="0" end="4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1748">
                                            <p:txEl>
                                              <p:charRg st="41" end="53"/>
                                            </p:txEl>
                                          </p:spTgt>
                                        </p:tgtEl>
                                        <p:attrNameLst>
                                          <p:attrName>style.visibility</p:attrName>
                                        </p:attrNameLst>
                                      </p:cBhvr>
                                      <p:to>
                                        <p:strVal val="visible"/>
                                      </p:to>
                                    </p:set>
                                    <p:anim calcmode="lin" valueType="num">
                                      <p:cBhvr additive="base">
                                        <p:cTn id="13" dur="500" fill="hold"/>
                                        <p:tgtEl>
                                          <p:spTgt spid="31748">
                                            <p:txEl>
                                              <p:charRg st="41" end="53"/>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1748">
                                            <p:txEl>
                                              <p:charRg st="41" end="5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748">
                                            <p:txEl>
                                              <p:charRg st="53" end="64"/>
                                            </p:txEl>
                                          </p:spTgt>
                                        </p:tgtEl>
                                        <p:attrNameLst>
                                          <p:attrName>style.visibility</p:attrName>
                                        </p:attrNameLst>
                                      </p:cBhvr>
                                      <p:to>
                                        <p:strVal val="visible"/>
                                      </p:to>
                                    </p:set>
                                    <p:anim calcmode="lin" valueType="num">
                                      <p:cBhvr additive="base">
                                        <p:cTn id="19" dur="500" fill="hold"/>
                                        <p:tgtEl>
                                          <p:spTgt spid="31748">
                                            <p:txEl>
                                              <p:charRg st="53" end="6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748">
                                            <p:txEl>
                                              <p:charRg st="53" end="6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1748">
                                            <p:txEl>
                                              <p:charRg st="64" end="75"/>
                                            </p:txEl>
                                          </p:spTgt>
                                        </p:tgtEl>
                                        <p:attrNameLst>
                                          <p:attrName>style.visibility</p:attrName>
                                        </p:attrNameLst>
                                      </p:cBhvr>
                                      <p:to>
                                        <p:strVal val="visible"/>
                                      </p:to>
                                    </p:set>
                                    <p:anim calcmode="lin" valueType="num">
                                      <p:cBhvr additive="base">
                                        <p:cTn id="23" dur="500" fill="hold"/>
                                        <p:tgtEl>
                                          <p:spTgt spid="31748">
                                            <p:txEl>
                                              <p:charRg st="64" end="7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1748">
                                            <p:txEl>
                                              <p:charRg st="64" end="7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1748">
                                            <p:txEl>
                                              <p:charRg st="75" end="82"/>
                                            </p:txEl>
                                          </p:spTgt>
                                        </p:tgtEl>
                                        <p:attrNameLst>
                                          <p:attrName>style.visibility</p:attrName>
                                        </p:attrNameLst>
                                      </p:cBhvr>
                                      <p:to>
                                        <p:strVal val="visible"/>
                                      </p:to>
                                    </p:set>
                                    <p:anim calcmode="lin" valueType="num">
                                      <p:cBhvr additive="base">
                                        <p:cTn id="27" dur="500" fill="hold"/>
                                        <p:tgtEl>
                                          <p:spTgt spid="31748">
                                            <p:txEl>
                                              <p:charRg st="75" end="8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1748">
                                            <p:txEl>
                                              <p:charRg st="75" end="8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1748">
                                            <p:txEl>
                                              <p:charRg st="82" end="105"/>
                                            </p:txEl>
                                          </p:spTgt>
                                        </p:tgtEl>
                                        <p:attrNameLst>
                                          <p:attrName>style.visibility</p:attrName>
                                        </p:attrNameLst>
                                      </p:cBhvr>
                                      <p:to>
                                        <p:strVal val="visible"/>
                                      </p:to>
                                    </p:set>
                                    <p:anim calcmode="lin" valueType="num">
                                      <p:cBhvr additive="base">
                                        <p:cTn id="33" dur="500" fill="hold"/>
                                        <p:tgtEl>
                                          <p:spTgt spid="31748">
                                            <p:txEl>
                                              <p:charRg st="82" end="10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1748">
                                            <p:txEl>
                                              <p:charRg st="82" end="10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标题 32769"/>
          <p:cNvSpPr>
            <a:spLocks noGrp="1"/>
          </p:cNvSpPr>
          <p:nvPr>
            <p:ph type="title"/>
          </p:nvPr>
        </p:nvSpPr>
        <p:spPr>
          <a:xfrm>
            <a:off x="457200" y="0"/>
            <a:ext cx="8229600" cy="942975"/>
          </a:xfrm>
        </p:spPr>
        <p:txBody>
          <a:bodyPr anchor="ctr"/>
          <a:p>
            <a:pPr>
              <a:buNone/>
            </a:pPr>
            <a:r>
              <a:rPr lang="zh-CN" altLang="en-US" dirty="0"/>
              <a:t>6.2.3 不可抢占</a:t>
            </a:r>
            <a:endParaRPr lang="zh-CN" altLang="en-US" dirty="0"/>
          </a:p>
        </p:txBody>
      </p:sp>
      <p:sp>
        <p:nvSpPr>
          <p:cNvPr id="32771" name="文本框 32770"/>
          <p:cNvSpPr txBox="1"/>
          <p:nvPr/>
        </p:nvSpPr>
        <p:spPr>
          <a:xfrm>
            <a:off x="457200" y="1917700"/>
            <a:ext cx="8686800" cy="4308475"/>
          </a:xfrm>
          <a:prstGeom prst="rect">
            <a:avLst/>
          </a:prstGeom>
          <a:noFill/>
          <a:ln w="9525">
            <a:noFill/>
          </a:ln>
        </p:spPr>
        <p:txBody>
          <a:bodyPr wrap="square" lIns="0" tIns="0" rIns="0" bIns="0" anchor="t">
            <a:spAutoFit/>
          </a:bodyPr>
          <a:p>
            <a:pPr lvl="0" indent="0" eaLnBrk="0" hangingPunct="0">
              <a:spcBef>
                <a:spcPct val="50000"/>
              </a:spcBef>
            </a:pPr>
            <a:r>
              <a:rPr lang="zh-CN" altLang="en-US" sz="2800" b="1" dirty="0">
                <a:solidFill>
                  <a:srgbClr val="FF00FF"/>
                </a:solidFill>
                <a:latin typeface="Arial" panose="020B0604020202020204" pitchFamily="34" charset="0"/>
                <a:ea typeface="黑体" panose="02010609060101010101" pitchFamily="1" charset="-122"/>
                <a:sym typeface="Webdings" panose="05030102010509060703" pitchFamily="2" charset="2"/>
              </a:rPr>
              <a:t></a:t>
            </a:r>
            <a:r>
              <a:rPr lang="zh-CN" altLang="en-US" sz="2800" b="1" dirty="0">
                <a:solidFill>
                  <a:schemeClr val="tx2"/>
                </a:solidFill>
                <a:latin typeface="Arial" panose="020B0604020202020204" pitchFamily="34" charset="0"/>
                <a:ea typeface="黑体" panose="02010609060101010101" pitchFamily="1" charset="-122"/>
              </a:rPr>
              <a:t>可剥夺资源</a:t>
            </a:r>
            <a:endParaRPr lang="zh-CN" altLang="en-US" sz="2800" b="1" dirty="0">
              <a:solidFill>
                <a:schemeClr val="tx2"/>
              </a:solidFill>
              <a:latin typeface="Arial" panose="020B0604020202020204" pitchFamily="34" charset="0"/>
              <a:ea typeface="黑体" panose="02010609060101010101" pitchFamily="1" charset="-122"/>
            </a:endParaRPr>
          </a:p>
          <a:p>
            <a:pPr lvl="0" indent="0" eaLnBrk="0" hangingPunct="0">
              <a:spcBef>
                <a:spcPct val="50000"/>
              </a:spcBef>
            </a:pPr>
            <a:r>
              <a:rPr lang="zh-CN" altLang="en-US" sz="2800" b="1" dirty="0">
                <a:solidFill>
                  <a:schemeClr val="tx2"/>
                </a:solidFill>
                <a:latin typeface="Arial" panose="020B0604020202020204" pitchFamily="34" charset="0"/>
                <a:ea typeface="黑体" panose="02010609060101010101" pitchFamily="1" charset="-122"/>
                <a:sym typeface="宋体" panose="02010600030101010101" pitchFamily="2" charset="-122"/>
              </a:rPr>
              <a:t>①</a:t>
            </a:r>
            <a:r>
              <a:rPr lang="zh-CN" altLang="en-US" sz="2800" b="1" dirty="0">
                <a:latin typeface="Arial" panose="020B0604020202020204" pitchFamily="34" charset="0"/>
                <a:ea typeface="黑体" panose="02010609060101010101" pitchFamily="1" charset="-122"/>
              </a:rPr>
              <a:t>进程申请资源未满足时，释放已占有的资源</a:t>
            </a:r>
            <a:endParaRPr lang="zh-CN" altLang="en-US" sz="2800" b="1" dirty="0">
              <a:latin typeface="Arial" panose="020B0604020202020204" pitchFamily="34" charset="0"/>
              <a:ea typeface="黑体" panose="02010609060101010101" pitchFamily="1" charset="-122"/>
            </a:endParaRPr>
          </a:p>
          <a:p>
            <a:pPr lvl="0" indent="0" eaLnBrk="0" hangingPunct="0">
              <a:spcBef>
                <a:spcPct val="50000"/>
              </a:spcBef>
            </a:pPr>
            <a:r>
              <a:rPr lang="zh-CN" altLang="en-US" sz="2800" b="1" dirty="0">
                <a:latin typeface="Arial" panose="020B0604020202020204" pitchFamily="34" charset="0"/>
                <a:ea typeface="黑体" panose="02010609060101010101" pitchFamily="1" charset="-122"/>
                <a:sym typeface="宋体" panose="02010600030101010101" pitchFamily="2" charset="-122"/>
              </a:rPr>
              <a:t>②进程</a:t>
            </a:r>
            <a:r>
              <a:rPr lang="zh-CN" altLang="en-US" sz="2800" b="1" dirty="0">
                <a:latin typeface="Arial" panose="020B0604020202020204" pitchFamily="34" charset="0"/>
                <a:ea typeface="黑体" panose="02010609060101010101" pitchFamily="1" charset="-122"/>
              </a:rPr>
              <a:t>申请资源未满足时，抢占其他进程的资源</a:t>
            </a:r>
            <a:endParaRPr lang="zh-CN" altLang="en-US" sz="2800" b="1" dirty="0">
              <a:latin typeface="Arial" panose="020B0604020202020204" pitchFamily="34" charset="0"/>
              <a:ea typeface="黑体" panose="02010609060101010101" pitchFamily="1" charset="-122"/>
            </a:endParaRPr>
          </a:p>
          <a:p>
            <a:pPr lvl="0" indent="0" eaLnBrk="0" hangingPunct="0">
              <a:spcBef>
                <a:spcPct val="50000"/>
              </a:spcBef>
            </a:pPr>
            <a:r>
              <a:rPr lang="zh-CN" altLang="en-US" sz="2800" b="1" dirty="0">
                <a:latin typeface="Arial" panose="020B0604020202020204" pitchFamily="34" charset="0"/>
                <a:ea typeface="黑体" panose="02010609060101010101" pitchFamily="1" charset="-122"/>
              </a:rPr>
              <a:t>                                  （抢占低优先级进程的资源）</a:t>
            </a:r>
            <a:endParaRPr lang="zh-CN" altLang="en-US" sz="2800" b="1" dirty="0">
              <a:latin typeface="Arial" panose="020B0604020202020204" pitchFamily="34" charset="0"/>
              <a:ea typeface="黑体" panose="02010609060101010101" pitchFamily="1" charset="-122"/>
            </a:endParaRPr>
          </a:p>
          <a:p>
            <a:pPr lvl="0" indent="0" eaLnBrk="0" hangingPunct="0">
              <a:spcBef>
                <a:spcPct val="50000"/>
              </a:spcBef>
            </a:pPr>
            <a:r>
              <a:rPr lang="zh-CN" altLang="en-US" sz="2800" b="1" dirty="0">
                <a:solidFill>
                  <a:srgbClr val="FF00FF"/>
                </a:solidFill>
                <a:latin typeface="Arial" panose="020B0604020202020204" pitchFamily="34" charset="0"/>
                <a:ea typeface="黑体" panose="02010609060101010101" pitchFamily="1" charset="-122"/>
                <a:sym typeface="Webdings" panose="05030102010509060703" pitchFamily="2" charset="2"/>
              </a:rPr>
              <a:t></a:t>
            </a:r>
            <a:r>
              <a:rPr lang="zh-CN" altLang="en-US" sz="2800" b="1" dirty="0">
                <a:latin typeface="Arial" panose="020B0604020202020204" pitchFamily="34" charset="0"/>
                <a:ea typeface="黑体" panose="02010609060101010101" pitchFamily="1" charset="-122"/>
              </a:rPr>
              <a:t>缺点：复杂，实现的代价大</a:t>
            </a:r>
            <a:r>
              <a:rPr lang="en-US" altLang="zh-CN" sz="2800" b="1" dirty="0">
                <a:solidFill>
                  <a:srgbClr val="FF0000"/>
                </a:solidFill>
                <a:latin typeface="Arial" panose="020B0604020202020204" pitchFamily="34" charset="0"/>
                <a:ea typeface="黑体" panose="02010609060101010101" pitchFamily="1" charset="-122"/>
              </a:rPr>
              <a:t>(</a:t>
            </a:r>
            <a:r>
              <a:rPr lang="zh-CN" altLang="en-US" sz="2800" b="1" dirty="0">
                <a:solidFill>
                  <a:srgbClr val="FF0000"/>
                </a:solidFill>
                <a:latin typeface="Arial" panose="020B0604020202020204" pitchFamily="34" charset="0"/>
                <a:ea typeface="黑体" panose="02010609060101010101" pitchFamily="1" charset="-122"/>
              </a:rPr>
              <a:t>回滚</a:t>
            </a:r>
            <a:r>
              <a:rPr lang="en-US" altLang="zh-CN" sz="2800" b="1" dirty="0">
                <a:solidFill>
                  <a:srgbClr val="FF0000"/>
                </a:solidFill>
                <a:latin typeface="Arial" panose="020B0604020202020204" pitchFamily="34" charset="0"/>
                <a:ea typeface="黑体" panose="02010609060101010101" pitchFamily="1" charset="-122"/>
              </a:rPr>
              <a:t>)</a:t>
            </a:r>
            <a:r>
              <a:rPr lang="zh-CN" altLang="en-US" sz="2800" b="1" dirty="0">
                <a:latin typeface="Arial" panose="020B0604020202020204" pitchFamily="34" charset="0"/>
                <a:ea typeface="黑体" panose="02010609060101010101" pitchFamily="1" charset="-122"/>
              </a:rPr>
              <a:t>，</a:t>
            </a:r>
            <a:endParaRPr lang="zh-CN" altLang="en-US" sz="2800" b="1" dirty="0">
              <a:latin typeface="Arial" panose="020B0604020202020204" pitchFamily="34" charset="0"/>
              <a:ea typeface="黑体" panose="02010609060101010101" pitchFamily="1" charset="-122"/>
            </a:endParaRPr>
          </a:p>
          <a:p>
            <a:pPr lvl="0" indent="0" eaLnBrk="0" hangingPunct="0">
              <a:spcBef>
                <a:spcPct val="50000"/>
              </a:spcBef>
            </a:pPr>
            <a:r>
              <a:rPr lang="zh-CN" altLang="en-US" sz="2800" b="1" dirty="0">
                <a:latin typeface="Arial" panose="020B0604020202020204" pitchFamily="34" charset="0"/>
                <a:ea typeface="黑体" panose="02010609060101010101" pitchFamily="1" charset="-122"/>
              </a:rPr>
              <a:t>              而且有些资源(如打印机)被剥夺会产生混乱</a:t>
            </a:r>
            <a:endParaRPr lang="zh-CN" altLang="en-US" sz="2800" b="1" dirty="0">
              <a:latin typeface="Arial" panose="020B0604020202020204" pitchFamily="34" charset="0"/>
              <a:ea typeface="黑体" panose="02010609060101010101" pitchFamily="1" charset="-122"/>
            </a:endParaRPr>
          </a:p>
          <a:p>
            <a:pPr lvl="0" indent="0" eaLnBrk="0" hangingPunct="0">
              <a:spcBef>
                <a:spcPct val="50000"/>
              </a:spcBef>
            </a:pPr>
            <a:r>
              <a:rPr lang="zh-CN" altLang="en-US" sz="2800" b="1" dirty="0">
                <a:latin typeface="Arial" panose="020B0604020202020204" pitchFamily="34" charset="0"/>
                <a:ea typeface="黑体" panose="02010609060101010101" pitchFamily="1" charset="-122"/>
              </a:rPr>
              <a:t>              有些进程会反复申请和释放资源(增加开销)</a:t>
            </a:r>
            <a:endParaRPr lang="zh-CN" altLang="en-US" sz="2800" b="1" dirty="0">
              <a:latin typeface="Arial" panose="020B0604020202020204" pitchFamily="34" charset="0"/>
              <a:ea typeface="黑体" panose="02010609060101010101" pitchFamily="1" charset="-122"/>
            </a:endParaRPr>
          </a:p>
        </p:txBody>
      </p:sp>
      <p:sp>
        <p:nvSpPr>
          <p:cNvPr id="47107" name="矩形 32771"/>
          <p:cNvSpPr/>
          <p:nvPr/>
        </p:nvSpPr>
        <p:spPr>
          <a:xfrm>
            <a:off x="684213" y="942975"/>
            <a:ext cx="6583362" cy="749300"/>
          </a:xfrm>
          <a:prstGeom prst="rect">
            <a:avLst/>
          </a:prstGeom>
          <a:noFill/>
          <a:ln w="9525">
            <a:noFill/>
          </a:ln>
        </p:spPr>
        <p:txBody>
          <a:bodyPr wrap="none" anchor="t">
            <a:spAutoFit/>
          </a:bodyPr>
          <a:p>
            <a:pPr lvl="0" indent="0" eaLnBrk="0" hangingPunct="0">
              <a:lnSpc>
                <a:spcPct val="120000"/>
              </a:lnSpc>
            </a:pPr>
            <a:r>
              <a:rPr lang="zh-CN" altLang="en-US" sz="3600" b="1" dirty="0">
                <a:solidFill>
                  <a:srgbClr val="FF0000"/>
                </a:solidFill>
                <a:latin typeface="Arial" panose="020B0604020202020204" pitchFamily="34" charset="0"/>
                <a:ea typeface="黑体" panose="02010609060101010101" pitchFamily="1" charset="-122"/>
              </a:rPr>
              <a:t>破坏“不可抢占（不剥夺）”条件</a:t>
            </a:r>
            <a:endParaRPr lang="zh-CN" altLang="en-US" sz="3600" b="1" dirty="0">
              <a:solidFill>
                <a:srgbClr val="FF0000"/>
              </a:solidFill>
              <a:latin typeface="Arial" panose="020B0604020202020204" pitchFamily="34" charset="0"/>
              <a:ea typeface="黑体" panose="02010609060101010101" pitchFamily="1" charset="-122"/>
            </a:endParaRPr>
          </a:p>
        </p:txBody>
      </p:sp>
      <p:sp>
        <p:nvSpPr>
          <p:cNvPr id="47108" name="文本框 7185"/>
          <p:cNvSpPr txBox="1"/>
          <p:nvPr/>
        </p:nvSpPr>
        <p:spPr>
          <a:xfrm>
            <a:off x="7935913" y="806450"/>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P170</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771">
                                            <p:txEl>
                                              <p:charRg st="0" end="7"/>
                                            </p:txEl>
                                          </p:spTgt>
                                        </p:tgtEl>
                                        <p:attrNameLst>
                                          <p:attrName>style.visibility</p:attrName>
                                        </p:attrNameLst>
                                      </p:cBhvr>
                                      <p:to>
                                        <p:strVal val="visible"/>
                                      </p:to>
                                    </p:set>
                                    <p:animEffect transition="in" filter="wipe(left)">
                                      <p:cBhvr>
                                        <p:cTn id="7" dur="500"/>
                                        <p:tgtEl>
                                          <p:spTgt spid="32771">
                                            <p:txEl>
                                              <p:charRg st="0" end="7"/>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2771">
                                            <p:txEl>
                                              <p:charRg st="7" end="28"/>
                                            </p:txEl>
                                          </p:spTgt>
                                        </p:tgtEl>
                                        <p:attrNameLst>
                                          <p:attrName>style.visibility</p:attrName>
                                        </p:attrNameLst>
                                      </p:cBhvr>
                                      <p:to>
                                        <p:strVal val="visible"/>
                                      </p:to>
                                    </p:set>
                                    <p:animEffect transition="in" filter="wipe(left)">
                                      <p:cBhvr>
                                        <p:cTn id="10" dur="500"/>
                                        <p:tgtEl>
                                          <p:spTgt spid="32771">
                                            <p:txEl>
                                              <p:charRg st="7" end="28"/>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2771">
                                            <p:txEl>
                                              <p:charRg st="28" end="50"/>
                                            </p:txEl>
                                          </p:spTgt>
                                        </p:tgtEl>
                                        <p:attrNameLst>
                                          <p:attrName>style.visibility</p:attrName>
                                        </p:attrNameLst>
                                      </p:cBhvr>
                                      <p:to>
                                        <p:strVal val="visible"/>
                                      </p:to>
                                    </p:set>
                                    <p:animEffect transition="in" filter="wipe(left)">
                                      <p:cBhvr>
                                        <p:cTn id="13" dur="500"/>
                                        <p:tgtEl>
                                          <p:spTgt spid="32771">
                                            <p:txEl>
                                              <p:charRg st="28" end="50"/>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2771">
                                            <p:txEl>
                                              <p:charRg st="50" end="98"/>
                                            </p:txEl>
                                          </p:spTgt>
                                        </p:tgtEl>
                                        <p:attrNameLst>
                                          <p:attrName>style.visibility</p:attrName>
                                        </p:attrNameLst>
                                      </p:cBhvr>
                                      <p:to>
                                        <p:strVal val="visible"/>
                                      </p:to>
                                    </p:set>
                                    <p:animEffect transition="in" filter="wipe(left)">
                                      <p:cBhvr>
                                        <p:cTn id="16" dur="500"/>
                                        <p:tgtEl>
                                          <p:spTgt spid="32771">
                                            <p:txEl>
                                              <p:charRg st="50" end="9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2771">
                                            <p:txEl>
                                              <p:charRg st="98" end="113"/>
                                            </p:txEl>
                                          </p:spTgt>
                                        </p:tgtEl>
                                        <p:attrNameLst>
                                          <p:attrName>style.visibility</p:attrName>
                                        </p:attrNameLst>
                                      </p:cBhvr>
                                      <p:to>
                                        <p:strVal val="visible"/>
                                      </p:to>
                                    </p:set>
                                    <p:animEffect transition="in" filter="wipe(left)">
                                      <p:cBhvr>
                                        <p:cTn id="21" dur="500"/>
                                        <p:tgtEl>
                                          <p:spTgt spid="32771">
                                            <p:txEl>
                                              <p:charRg st="98" end="113"/>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2771">
                                            <p:txEl>
                                              <p:charRg st="113" end="148"/>
                                            </p:txEl>
                                          </p:spTgt>
                                        </p:tgtEl>
                                        <p:attrNameLst>
                                          <p:attrName>style.visibility</p:attrName>
                                        </p:attrNameLst>
                                      </p:cBhvr>
                                      <p:to>
                                        <p:strVal val="visible"/>
                                      </p:to>
                                    </p:set>
                                    <p:animEffect transition="in" filter="wipe(left)">
                                      <p:cBhvr>
                                        <p:cTn id="24" dur="500"/>
                                        <p:tgtEl>
                                          <p:spTgt spid="32771">
                                            <p:txEl>
                                              <p:charRg st="113" end="148"/>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32771">
                                            <p:txEl>
                                              <p:charRg st="148" end="183"/>
                                            </p:txEl>
                                          </p:spTgt>
                                        </p:tgtEl>
                                        <p:attrNameLst>
                                          <p:attrName>style.visibility</p:attrName>
                                        </p:attrNameLst>
                                      </p:cBhvr>
                                      <p:to>
                                        <p:strVal val="visible"/>
                                      </p:to>
                                    </p:set>
                                    <p:animEffect transition="in" filter="wipe(left)">
                                      <p:cBhvr>
                                        <p:cTn id="27" dur="500"/>
                                        <p:tgtEl>
                                          <p:spTgt spid="32771">
                                            <p:txEl>
                                              <p:charRg st="148" end="18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33793"/>
          <p:cNvSpPr>
            <a:spLocks noGrp="1"/>
          </p:cNvSpPr>
          <p:nvPr>
            <p:ph type="title"/>
          </p:nvPr>
        </p:nvSpPr>
        <p:spPr>
          <a:xfrm>
            <a:off x="457200" y="0"/>
            <a:ext cx="8229600" cy="942975"/>
          </a:xfrm>
        </p:spPr>
        <p:txBody>
          <a:bodyPr anchor="ctr"/>
          <a:p>
            <a:r>
              <a:rPr lang="zh-CN" altLang="en-US" dirty="0"/>
              <a:t>6.2.4 循环等待</a:t>
            </a:r>
            <a:endParaRPr lang="zh-CN" altLang="en-US" dirty="0"/>
          </a:p>
        </p:txBody>
      </p:sp>
      <p:sp>
        <p:nvSpPr>
          <p:cNvPr id="33795" name="文本框 33794"/>
          <p:cNvSpPr txBox="1"/>
          <p:nvPr/>
        </p:nvSpPr>
        <p:spPr>
          <a:xfrm>
            <a:off x="395288" y="1628775"/>
            <a:ext cx="8748712" cy="4564063"/>
          </a:xfrm>
          <a:prstGeom prst="rect">
            <a:avLst/>
          </a:prstGeom>
          <a:noFill/>
          <a:ln w="9525">
            <a:noFill/>
          </a:ln>
        </p:spPr>
        <p:txBody>
          <a:bodyPr wrap="square" lIns="0" tIns="0" rIns="0" bIns="0" anchor="t">
            <a:spAutoFit/>
          </a:bodyPr>
          <a:p>
            <a:pPr lvl="0" indent="0" eaLnBrk="0" hangingPunct="0">
              <a:lnSpc>
                <a:spcPct val="110000"/>
              </a:lnSpc>
              <a:spcBef>
                <a:spcPct val="20000"/>
              </a:spcBef>
            </a:pPr>
            <a:r>
              <a:rPr lang="zh-CN" altLang="en-US" sz="2800" b="1" dirty="0">
                <a:solidFill>
                  <a:srgbClr val="FF00FF"/>
                </a:solidFill>
                <a:latin typeface="Arial" panose="020B0604020202020204" pitchFamily="34" charset="0"/>
                <a:ea typeface="黑体" panose="02010609060101010101" pitchFamily="1" charset="-122"/>
                <a:sym typeface="Webdings" panose="05030102010509060703" pitchFamily="2" charset="2"/>
              </a:rPr>
              <a:t></a:t>
            </a:r>
            <a:r>
              <a:rPr lang="zh-CN" altLang="en-US" sz="2800" b="1" dirty="0">
                <a:solidFill>
                  <a:srgbClr val="FF00FF"/>
                </a:solidFill>
                <a:latin typeface="黑体" panose="02010609060101010101" pitchFamily="1" charset="-122"/>
                <a:ea typeface="黑体" panose="02010609060101010101" pitchFamily="1" charset="-122"/>
              </a:rPr>
              <a:t>资源有序分配法:</a:t>
            </a:r>
            <a:r>
              <a:rPr lang="zh-CN" altLang="en-US" sz="2800" b="1" dirty="0">
                <a:latin typeface="黑体" panose="02010609060101010101" pitchFamily="1" charset="-122"/>
                <a:ea typeface="黑体" panose="02010609060101010101" pitchFamily="1" charset="-122"/>
              </a:rPr>
              <a:t> 系统给每类资源赋予一个编号,每一个进程按编号递增的顺序请求资源，释放则相反.总有一个进程占据了较高序号的资源,此后它申请的资源必然是空闲的,因而进程可以一直向前推进</a:t>
            </a:r>
            <a:endParaRPr lang="zh-CN" altLang="en-US" sz="2800" b="1" dirty="0">
              <a:latin typeface="黑体" panose="02010609060101010101" pitchFamily="1" charset="-122"/>
              <a:ea typeface="黑体" panose="02010609060101010101" pitchFamily="1" charset="-122"/>
            </a:endParaRPr>
          </a:p>
          <a:p>
            <a:pPr lvl="0" indent="0" eaLnBrk="0" hangingPunct="0">
              <a:lnSpc>
                <a:spcPct val="110000"/>
              </a:lnSpc>
              <a:spcBef>
                <a:spcPct val="20000"/>
              </a:spcBef>
            </a:pPr>
            <a:r>
              <a:rPr lang="zh-CN" altLang="en-US" sz="2800" b="1" dirty="0">
                <a:solidFill>
                  <a:srgbClr val="FF00FF"/>
                </a:solidFill>
                <a:latin typeface="Arial" panose="020B0604020202020204" pitchFamily="34" charset="0"/>
                <a:ea typeface="黑体" panose="02010609060101010101" pitchFamily="1" charset="-122"/>
                <a:sym typeface="Webdings" panose="05030102010509060703" pitchFamily="2" charset="2"/>
              </a:rPr>
              <a:t></a:t>
            </a:r>
            <a:r>
              <a:rPr lang="zh-CN" altLang="en-US" sz="2800" b="1" dirty="0">
                <a:solidFill>
                  <a:srgbClr val="FF00FF"/>
                </a:solidFill>
                <a:latin typeface="黑体" panose="02010609060101010101" pitchFamily="1" charset="-122"/>
                <a:ea typeface="黑体" panose="02010609060101010101" pitchFamily="1" charset="-122"/>
              </a:rPr>
              <a:t>存在严重问题:</a:t>
            </a:r>
            <a:r>
              <a:rPr lang="zh-CN" altLang="en-US" sz="2800" b="1" dirty="0">
                <a:solidFill>
                  <a:srgbClr val="0000FF"/>
                </a:solidFill>
                <a:latin typeface="黑体" panose="02010609060101010101" pitchFamily="1" charset="-122"/>
                <a:ea typeface="黑体" panose="02010609060101010101" pitchFamily="1" charset="-122"/>
              </a:rPr>
              <a:t>（低效）</a:t>
            </a:r>
            <a:endParaRPr lang="zh-CN" altLang="en-US" sz="2800" b="1" dirty="0">
              <a:solidFill>
                <a:srgbClr val="0000FF"/>
              </a:solidFill>
              <a:latin typeface="黑体" panose="02010609060101010101" pitchFamily="1" charset="-122"/>
              <a:ea typeface="黑体" panose="02010609060101010101" pitchFamily="1" charset="-122"/>
            </a:endParaRPr>
          </a:p>
          <a:p>
            <a:pPr lvl="0" indent="0" eaLnBrk="0" hangingPunct="0">
              <a:lnSpc>
                <a:spcPct val="110000"/>
              </a:lnSpc>
              <a:spcBef>
                <a:spcPct val="20000"/>
              </a:spcBef>
            </a:pPr>
            <a:r>
              <a:rPr lang="zh-CN" altLang="en-US" sz="2800" b="1" dirty="0">
                <a:solidFill>
                  <a:srgbClr val="0000FF"/>
                </a:solidFill>
                <a:latin typeface="Arial" panose="020B0604020202020204" pitchFamily="34" charset="0"/>
                <a:ea typeface="黑体" panose="02010609060101010101" pitchFamily="1" charset="-122"/>
              </a:rPr>
              <a:t>①</a:t>
            </a:r>
            <a:r>
              <a:rPr lang="zh-CN" altLang="en-US" sz="2800" b="1" dirty="0">
                <a:solidFill>
                  <a:srgbClr val="0000FF"/>
                </a:solidFill>
                <a:latin typeface="黑体" panose="02010609060101010101" pitchFamily="1" charset="-122"/>
                <a:ea typeface="黑体" panose="02010609060101010101" pitchFamily="1" charset="-122"/>
              </a:rPr>
              <a:t>资源序号相对稳定,限制新</a:t>
            </a:r>
            <a:r>
              <a:rPr lang="zh-CN" altLang="en-US" sz="2800" b="1" dirty="0">
                <a:latin typeface="黑体" panose="02010609060101010101" pitchFamily="1" charset="-122"/>
                <a:ea typeface="黑体" panose="02010609060101010101" pitchFamily="1" charset="-122"/>
              </a:rPr>
              <a:t>类型设备的增加</a:t>
            </a:r>
            <a:endParaRPr lang="zh-CN" altLang="en-US" sz="2800" b="1" dirty="0">
              <a:latin typeface="黑体" panose="02010609060101010101" pitchFamily="1" charset="-122"/>
              <a:ea typeface="黑体" panose="02010609060101010101" pitchFamily="1" charset="-122"/>
            </a:endParaRPr>
          </a:p>
          <a:p>
            <a:pPr lvl="0" indent="0" eaLnBrk="0" hangingPunct="0">
              <a:lnSpc>
                <a:spcPct val="110000"/>
              </a:lnSpc>
              <a:spcBef>
                <a:spcPct val="20000"/>
              </a:spcBef>
            </a:pPr>
            <a:r>
              <a:rPr lang="zh-CN" altLang="en-US" sz="2800" b="1" dirty="0">
                <a:solidFill>
                  <a:srgbClr val="FF00FF"/>
                </a:solidFill>
                <a:latin typeface="Arial" panose="020B0604020202020204" pitchFamily="34" charset="0"/>
                <a:ea typeface="黑体" panose="02010609060101010101" pitchFamily="1" charset="-122"/>
              </a:rPr>
              <a:t>②</a:t>
            </a:r>
            <a:r>
              <a:rPr lang="zh-CN" altLang="en-US" sz="2800" b="1" dirty="0">
                <a:latin typeface="黑体" panose="02010609060101010101" pitchFamily="1" charset="-122"/>
                <a:ea typeface="黑体" panose="02010609060101010101" pitchFamily="1" charset="-122"/>
              </a:rPr>
              <a:t>资源的编号顺序不一定是实际需要资源的顺序,资源不能有效利用</a:t>
            </a:r>
            <a:endParaRPr lang="zh-CN" altLang="en-US" sz="2800" b="1" dirty="0">
              <a:latin typeface="黑体" panose="02010609060101010101" pitchFamily="1" charset="-122"/>
              <a:ea typeface="黑体" panose="02010609060101010101" pitchFamily="1" charset="-122"/>
            </a:endParaRPr>
          </a:p>
          <a:p>
            <a:pPr lvl="0" indent="0" eaLnBrk="0" hangingPunct="0">
              <a:lnSpc>
                <a:spcPct val="110000"/>
              </a:lnSpc>
              <a:spcBef>
                <a:spcPct val="20000"/>
              </a:spcBef>
            </a:pPr>
            <a:r>
              <a:rPr lang="zh-CN" altLang="en-US" sz="2800" b="1" dirty="0">
                <a:solidFill>
                  <a:srgbClr val="FF00FF"/>
                </a:solidFill>
                <a:latin typeface="Arial" panose="020B0604020202020204" pitchFamily="34" charset="0"/>
                <a:ea typeface="黑体" panose="02010609060101010101" pitchFamily="1" charset="-122"/>
              </a:rPr>
              <a:t>③</a:t>
            </a:r>
            <a:r>
              <a:rPr lang="zh-CN" altLang="en-US" sz="2800" b="1" dirty="0">
                <a:latin typeface="黑体" panose="02010609060101010101" pitchFamily="1" charset="-122"/>
                <a:ea typeface="黑体" panose="02010609060101010101" pitchFamily="1" charset="-122"/>
              </a:rPr>
              <a:t>限制用户编程自由(资源的申请顺序要符合编号顺序)</a:t>
            </a:r>
            <a:endParaRPr lang="zh-CN" altLang="en-US" sz="2800" b="1" dirty="0">
              <a:latin typeface="黑体" panose="02010609060101010101" pitchFamily="1" charset="-122"/>
              <a:ea typeface="黑体" panose="02010609060101010101" pitchFamily="1" charset="-122"/>
            </a:endParaRPr>
          </a:p>
        </p:txBody>
      </p:sp>
      <p:sp>
        <p:nvSpPr>
          <p:cNvPr id="48131" name="矩形 33795"/>
          <p:cNvSpPr/>
          <p:nvPr/>
        </p:nvSpPr>
        <p:spPr>
          <a:xfrm>
            <a:off x="395288" y="879475"/>
            <a:ext cx="7040562" cy="749300"/>
          </a:xfrm>
          <a:prstGeom prst="rect">
            <a:avLst/>
          </a:prstGeom>
          <a:noFill/>
          <a:ln w="9525">
            <a:noFill/>
          </a:ln>
        </p:spPr>
        <p:txBody>
          <a:bodyPr wrap="none" anchor="t">
            <a:spAutoFit/>
          </a:bodyPr>
          <a:p>
            <a:pPr lvl="0" indent="0" eaLnBrk="0" hangingPunct="0">
              <a:lnSpc>
                <a:spcPct val="120000"/>
              </a:lnSpc>
            </a:pPr>
            <a:r>
              <a:rPr lang="zh-CN" altLang="en-US" sz="3600" b="1" dirty="0">
                <a:solidFill>
                  <a:srgbClr val="FF0000"/>
                </a:solidFill>
                <a:latin typeface="Arial" panose="020B0604020202020204" pitchFamily="34" charset="0"/>
                <a:ea typeface="黑体" panose="02010609060101010101" pitchFamily="1" charset="-122"/>
              </a:rPr>
              <a:t>破坏“循环等待（环路等待）”条件</a:t>
            </a:r>
            <a:endParaRPr lang="zh-CN" altLang="en-US" sz="3600" b="1" dirty="0">
              <a:solidFill>
                <a:srgbClr val="FF0000"/>
              </a:solidFill>
              <a:latin typeface="Arial" panose="020B0604020202020204" pitchFamily="34" charset="0"/>
              <a:ea typeface="黑体" panose="02010609060101010101" pitchFamily="1" charset="-122"/>
            </a:endParaRPr>
          </a:p>
        </p:txBody>
      </p:sp>
      <p:sp>
        <p:nvSpPr>
          <p:cNvPr id="48132" name="文本框 7185"/>
          <p:cNvSpPr txBox="1"/>
          <p:nvPr/>
        </p:nvSpPr>
        <p:spPr>
          <a:xfrm>
            <a:off x="7927975" y="571500"/>
            <a:ext cx="1119188"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P170</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795">
                                            <p:txEl>
                                              <p:charRg st="0" end="93"/>
                                            </p:txEl>
                                          </p:spTgt>
                                        </p:tgtEl>
                                        <p:attrNameLst>
                                          <p:attrName>style.visibility</p:attrName>
                                        </p:attrNameLst>
                                      </p:cBhvr>
                                      <p:to>
                                        <p:strVal val="visible"/>
                                      </p:to>
                                    </p:set>
                                    <p:anim calcmode="lin" valueType="num">
                                      <p:cBhvr additive="base">
                                        <p:cTn id="7" dur="500" fill="hold"/>
                                        <p:tgtEl>
                                          <p:spTgt spid="33795">
                                            <p:txEl>
                                              <p:charRg st="0" end="9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5">
                                            <p:txEl>
                                              <p:charRg st="0" end="9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795">
                                            <p:txEl>
                                              <p:charRg st="93" end="102"/>
                                            </p:txEl>
                                          </p:spTgt>
                                        </p:tgtEl>
                                        <p:attrNameLst>
                                          <p:attrName>style.visibility</p:attrName>
                                        </p:attrNameLst>
                                      </p:cBhvr>
                                      <p:to>
                                        <p:strVal val="visible"/>
                                      </p:to>
                                    </p:set>
                                    <p:anim calcmode="lin" valueType="num">
                                      <p:cBhvr additive="base">
                                        <p:cTn id="13" dur="500" fill="hold"/>
                                        <p:tgtEl>
                                          <p:spTgt spid="33795">
                                            <p:txEl>
                                              <p:charRg st="93" end="10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5">
                                            <p:txEl>
                                              <p:charRg st="93" end="10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3795">
                                            <p:txEl>
                                              <p:charRg st="102" end="123"/>
                                            </p:txEl>
                                          </p:spTgt>
                                        </p:tgtEl>
                                        <p:attrNameLst>
                                          <p:attrName>style.visibility</p:attrName>
                                        </p:attrNameLst>
                                      </p:cBhvr>
                                      <p:to>
                                        <p:strVal val="visible"/>
                                      </p:to>
                                    </p:set>
                                    <p:anim calcmode="lin" valueType="num">
                                      <p:cBhvr additive="base">
                                        <p:cTn id="17" dur="500" fill="hold"/>
                                        <p:tgtEl>
                                          <p:spTgt spid="33795">
                                            <p:txEl>
                                              <p:charRg st="102" end="12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3795">
                                            <p:txEl>
                                              <p:charRg st="102" end="12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3795">
                                            <p:txEl>
                                              <p:charRg st="123" end="154"/>
                                            </p:txEl>
                                          </p:spTgt>
                                        </p:tgtEl>
                                        <p:attrNameLst>
                                          <p:attrName>style.visibility</p:attrName>
                                        </p:attrNameLst>
                                      </p:cBhvr>
                                      <p:to>
                                        <p:strVal val="visible"/>
                                      </p:to>
                                    </p:set>
                                    <p:anim calcmode="lin" valueType="num">
                                      <p:cBhvr additive="base">
                                        <p:cTn id="21" dur="500" fill="hold"/>
                                        <p:tgtEl>
                                          <p:spTgt spid="33795">
                                            <p:txEl>
                                              <p:charRg st="123" end="15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3795">
                                            <p:txEl>
                                              <p:charRg st="123" end="15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3795">
                                            <p:txEl>
                                              <p:charRg st="154" end="180"/>
                                            </p:txEl>
                                          </p:spTgt>
                                        </p:tgtEl>
                                        <p:attrNameLst>
                                          <p:attrName>style.visibility</p:attrName>
                                        </p:attrNameLst>
                                      </p:cBhvr>
                                      <p:to>
                                        <p:strVal val="visible"/>
                                      </p:to>
                                    </p:set>
                                    <p:anim calcmode="lin" valueType="num">
                                      <p:cBhvr additive="base">
                                        <p:cTn id="25" dur="500" fill="hold"/>
                                        <p:tgtEl>
                                          <p:spTgt spid="33795">
                                            <p:txEl>
                                              <p:charRg st="154" end="18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795">
                                            <p:txEl>
                                              <p:charRg st="154" end="18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标题 34817"/>
          <p:cNvSpPr>
            <a:spLocks noGrp="1"/>
          </p:cNvSpPr>
          <p:nvPr>
            <p:ph type="title"/>
          </p:nvPr>
        </p:nvSpPr>
        <p:spPr>
          <a:xfrm>
            <a:off x="457200" y="0"/>
            <a:ext cx="8229600" cy="942975"/>
          </a:xfrm>
        </p:spPr>
        <p:txBody>
          <a:bodyPr anchor="ctr"/>
          <a:p>
            <a:pPr>
              <a:buNone/>
            </a:pPr>
            <a:r>
              <a:rPr lang="zh-CN" altLang="en-US" dirty="0"/>
              <a:t>6.3 死锁避免</a:t>
            </a:r>
            <a:endParaRPr lang="zh-CN" altLang="en-US" dirty="0"/>
          </a:p>
        </p:txBody>
      </p:sp>
      <p:sp>
        <p:nvSpPr>
          <p:cNvPr id="34819" name="文本框 34818"/>
          <p:cNvSpPr txBox="1"/>
          <p:nvPr/>
        </p:nvSpPr>
        <p:spPr>
          <a:xfrm>
            <a:off x="456883" y="806450"/>
            <a:ext cx="8269287" cy="3789045"/>
          </a:xfrm>
          <a:prstGeom prst="rect">
            <a:avLst/>
          </a:prstGeom>
          <a:noFill/>
          <a:ln w="9525">
            <a:noFill/>
          </a:ln>
        </p:spPr>
        <p:txBody>
          <a:bodyPr wrap="square" lIns="0" tIns="0" rIns="0" bIns="0" anchor="t">
            <a:spAutoFit/>
          </a:bodyPr>
          <a:p>
            <a:pPr lvl="0" indent="0" eaLnBrk="0" hangingPunct="0">
              <a:lnSpc>
                <a:spcPct val="130000"/>
              </a:lnSpc>
              <a:spcBef>
                <a:spcPct val="50000"/>
              </a:spcBef>
            </a:pPr>
            <a:r>
              <a:rPr lang="en-US" altLang="zh-CN" sz="2800" b="1">
                <a:solidFill>
                  <a:srgbClr val="FF00FF"/>
                </a:solidFill>
                <a:latin typeface="Arial" panose="020B0604020202020204" pitchFamily="34" charset="0"/>
                <a:ea typeface="黑体" panose="02010609060101010101" pitchFamily="1" charset="-122"/>
                <a:sym typeface="Webdings" panose="05030102010509060703" pitchFamily="2" charset="2"/>
              </a:rPr>
              <a:t></a:t>
            </a:r>
            <a:r>
              <a:rPr lang="zh-CN" altLang="en-US" sz="2800" b="1">
                <a:latin typeface="Arial" panose="020B0604020202020204" pitchFamily="34" charset="0"/>
                <a:ea typeface="黑体" panose="02010609060101010101" pitchFamily="1" charset="-122"/>
              </a:rPr>
              <a:t>预防死锁的几种策略，会严重地损害了系统性能。因此要施加较弱的限制，从而获得较满意得系统性能来</a:t>
            </a:r>
            <a:r>
              <a:rPr lang="zh-CN" altLang="en-US" sz="2800" b="1">
                <a:solidFill>
                  <a:srgbClr val="FF00FF"/>
                </a:solidFill>
                <a:latin typeface="Arial" panose="020B0604020202020204" pitchFamily="34" charset="0"/>
                <a:ea typeface="黑体" panose="02010609060101010101" pitchFamily="1" charset="-122"/>
              </a:rPr>
              <a:t>避免死锁</a:t>
            </a:r>
            <a:endParaRPr lang="zh-CN" altLang="en-US" sz="2800" b="1">
              <a:solidFill>
                <a:srgbClr val="FF00FF"/>
              </a:solidFill>
              <a:latin typeface="Arial" panose="020B0604020202020204" pitchFamily="34" charset="0"/>
              <a:ea typeface="黑体" panose="02010609060101010101" pitchFamily="1" charset="-122"/>
            </a:endParaRPr>
          </a:p>
          <a:p>
            <a:pPr lvl="0" indent="0" eaLnBrk="0" hangingPunct="0">
              <a:lnSpc>
                <a:spcPct val="130000"/>
              </a:lnSpc>
              <a:spcBef>
                <a:spcPct val="50000"/>
              </a:spcBef>
            </a:pPr>
            <a:r>
              <a:rPr lang="en-US" altLang="zh-CN" sz="2800" b="1">
                <a:solidFill>
                  <a:srgbClr val="FF00FF"/>
                </a:solidFill>
                <a:latin typeface="Arial" panose="020B0604020202020204" pitchFamily="34" charset="0"/>
                <a:ea typeface="黑体" panose="02010609060101010101" pitchFamily="1" charset="-122"/>
                <a:sym typeface="Webdings" panose="05030102010509060703" pitchFamily="2" charset="2"/>
              </a:rPr>
              <a:t></a:t>
            </a:r>
            <a:r>
              <a:rPr lang="zh-CN" altLang="en-US" sz="2800" b="1">
                <a:latin typeface="Arial" panose="020B0604020202020204" pitchFamily="34" charset="0"/>
                <a:ea typeface="黑体" panose="02010609060101010101" pitchFamily="1" charset="-122"/>
              </a:rPr>
              <a:t>避免死锁时</a:t>
            </a:r>
            <a:r>
              <a:rPr lang="en-US" altLang="zh-CN" sz="2800" b="1">
                <a:latin typeface="Arial" panose="020B0604020202020204" pitchFamily="34" charset="0"/>
                <a:ea typeface="黑体" panose="02010609060101010101" pitchFamily="1" charset="-122"/>
              </a:rPr>
              <a:t>,</a:t>
            </a:r>
            <a:r>
              <a:rPr lang="zh-CN" altLang="en-US" sz="2800" b="1">
                <a:latin typeface="Arial" panose="020B0604020202020204" pitchFamily="34" charset="0"/>
                <a:ea typeface="黑体" panose="02010609060101010101" pitchFamily="1" charset="-122"/>
              </a:rPr>
              <a:t>把系统状态分为</a:t>
            </a:r>
            <a:r>
              <a:rPr lang="zh-CN" altLang="en-US" sz="2800" b="1">
                <a:solidFill>
                  <a:srgbClr val="9933FF"/>
                </a:solidFill>
                <a:latin typeface="Arial" panose="020B0604020202020204" pitchFamily="34" charset="0"/>
                <a:ea typeface="黑体" panose="02010609060101010101" pitchFamily="1" charset="-122"/>
              </a:rPr>
              <a:t>安全状态</a:t>
            </a:r>
            <a:r>
              <a:rPr lang="zh-CN" altLang="en-US" sz="2800" b="1">
                <a:latin typeface="Arial" panose="020B0604020202020204" pitchFamily="34" charset="0"/>
                <a:ea typeface="黑体" panose="02010609060101010101" pitchFamily="1" charset="-122"/>
              </a:rPr>
              <a:t>和</a:t>
            </a:r>
            <a:r>
              <a:rPr lang="zh-CN" altLang="en-US" sz="2800" b="1">
                <a:solidFill>
                  <a:srgbClr val="9933FF"/>
                </a:solidFill>
                <a:latin typeface="Arial" panose="020B0604020202020204" pitchFamily="34" charset="0"/>
                <a:ea typeface="黑体" panose="02010609060101010101" pitchFamily="1" charset="-122"/>
              </a:rPr>
              <a:t>不安全状态</a:t>
            </a:r>
            <a:r>
              <a:rPr lang="en-US" altLang="zh-CN" sz="2800" b="1">
                <a:latin typeface="Arial" panose="020B0604020202020204" pitchFamily="34" charset="0"/>
                <a:ea typeface="黑体" panose="02010609060101010101" pitchFamily="1" charset="-122"/>
              </a:rPr>
              <a:t>,</a:t>
            </a:r>
            <a:r>
              <a:rPr lang="zh-CN" altLang="en-US" sz="2800" b="1">
                <a:latin typeface="Arial" panose="020B0604020202020204" pitchFamily="34" charset="0"/>
                <a:ea typeface="黑体" panose="02010609060101010101" pitchFamily="1" charset="-122"/>
              </a:rPr>
              <a:t>只要系统始终处于安全状态</a:t>
            </a:r>
            <a:r>
              <a:rPr lang="en-US" altLang="zh-CN" sz="2800" b="1">
                <a:latin typeface="Arial" panose="020B0604020202020204" pitchFamily="34" charset="0"/>
                <a:ea typeface="黑体" panose="02010609060101010101" pitchFamily="1" charset="-122"/>
              </a:rPr>
              <a:t>,</a:t>
            </a:r>
            <a:r>
              <a:rPr lang="zh-CN" altLang="en-US" sz="2800" b="1">
                <a:latin typeface="Arial" panose="020B0604020202020204" pitchFamily="34" charset="0"/>
                <a:ea typeface="黑体" panose="02010609060101010101" pitchFamily="1" charset="-122"/>
              </a:rPr>
              <a:t>便可避免发生死锁</a:t>
            </a:r>
            <a:endParaRPr lang="zh-CN" altLang="en-US" sz="2800" b="1">
              <a:latin typeface="Arial" panose="020B0604020202020204" pitchFamily="34" charset="0"/>
              <a:ea typeface="黑体" panose="02010609060101010101" pitchFamily="1" charset="-122"/>
            </a:endParaRPr>
          </a:p>
          <a:p>
            <a:pPr lvl="0" indent="0" eaLnBrk="0" hangingPunct="0">
              <a:lnSpc>
                <a:spcPct val="130000"/>
              </a:lnSpc>
              <a:spcBef>
                <a:spcPct val="50000"/>
              </a:spcBef>
            </a:pPr>
            <a:endParaRPr lang="zh-CN" altLang="en-US" sz="2800" b="1">
              <a:latin typeface="Arial" panose="020B0604020202020204" pitchFamily="34" charset="0"/>
              <a:ea typeface="黑体" panose="02010609060101010101" pitchFamily="1" charset="-122"/>
            </a:endParaRPr>
          </a:p>
        </p:txBody>
      </p:sp>
      <p:sp>
        <p:nvSpPr>
          <p:cNvPr id="49155" name="文本框 7185"/>
          <p:cNvSpPr txBox="1"/>
          <p:nvPr/>
        </p:nvSpPr>
        <p:spPr>
          <a:xfrm>
            <a:off x="7956233" y="548640"/>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P170</a:t>
            </a:r>
            <a:endParaRPr lang="en-US" altLang="zh-CN" sz="2800" b="1" dirty="0">
              <a:solidFill>
                <a:srgbClr val="FF0066"/>
              </a:solidFill>
              <a:latin typeface="Arial Black" panose="020B0A04020102020204" charset="0"/>
              <a:ea typeface="黑体" panose="02010609060101010101" pitchFamily="1" charset="-122"/>
            </a:endParaRPr>
          </a:p>
        </p:txBody>
      </p:sp>
      <p:sp>
        <p:nvSpPr>
          <p:cNvPr id="35843" name="文本框 35842"/>
          <p:cNvSpPr txBox="1"/>
          <p:nvPr/>
        </p:nvSpPr>
        <p:spPr>
          <a:xfrm>
            <a:off x="456883" y="4086225"/>
            <a:ext cx="7920037" cy="2514600"/>
          </a:xfrm>
          <a:prstGeom prst="rect">
            <a:avLst/>
          </a:prstGeom>
          <a:noFill/>
          <a:ln w="9525">
            <a:noFill/>
          </a:ln>
        </p:spPr>
        <p:txBody>
          <a:bodyPr wrap="square" lIns="0" tIns="0" rIns="0" bIns="0" anchor="t">
            <a:spAutoFit/>
          </a:bodyPr>
          <a:p>
            <a:pPr lvl="0" indent="0" eaLnBrk="0" hangingPunct="0">
              <a:lnSpc>
                <a:spcPct val="90000"/>
              </a:lnSpc>
              <a:spcBef>
                <a:spcPct val="50000"/>
              </a:spcBef>
            </a:pPr>
            <a:r>
              <a:rPr lang="zh-CN" altLang="en-US" sz="2800" b="1" dirty="0">
                <a:solidFill>
                  <a:srgbClr val="FF00FF"/>
                </a:solidFill>
                <a:latin typeface="Arial" panose="020B0604020202020204" pitchFamily="34" charset="0"/>
                <a:ea typeface="黑体" panose="02010609060101010101" pitchFamily="1" charset="-122"/>
                <a:sym typeface="Webdings" panose="05030102010509060703" pitchFamily="2" charset="2"/>
              </a:rPr>
              <a:t></a:t>
            </a:r>
            <a:r>
              <a:rPr lang="zh-CN" altLang="en-US" sz="2800" b="1" dirty="0">
                <a:solidFill>
                  <a:srgbClr val="9933FF"/>
                </a:solidFill>
                <a:latin typeface="Arial" panose="020B0604020202020204" pitchFamily="34" charset="0"/>
                <a:ea typeface="黑体" panose="02010609060101010101" pitchFamily="1" charset="-122"/>
              </a:rPr>
              <a:t>安全状态</a:t>
            </a:r>
            <a:r>
              <a:rPr lang="zh-CN" altLang="en-US" sz="2800" b="1" dirty="0">
                <a:latin typeface="Arial" panose="020B0604020202020204" pitchFamily="34" charset="0"/>
                <a:ea typeface="黑体" panose="02010609060101010101" pitchFamily="1" charset="-122"/>
              </a:rPr>
              <a:t>:  系统能按某种进程顺序来为每个进程分配其所需资源，直至最大需求，使每个进程都可顺序完成（</a:t>
            </a:r>
            <a:r>
              <a:rPr lang="zh-CN" altLang="en-US" sz="2800" b="1" dirty="0">
                <a:solidFill>
                  <a:srgbClr val="FF00FF"/>
                </a:solidFill>
                <a:latin typeface="Arial" panose="020B0604020202020204" pitchFamily="34" charset="0"/>
                <a:ea typeface="黑体" panose="02010609060101010101" pitchFamily="1" charset="-122"/>
              </a:rPr>
              <a:t>存在安全序列</a:t>
            </a:r>
            <a:r>
              <a:rPr lang="zh-CN" altLang="en-US" sz="2800" b="1" dirty="0">
                <a:latin typeface="Arial" panose="020B0604020202020204" pitchFamily="34" charset="0"/>
                <a:ea typeface="黑体" panose="02010609060101010101" pitchFamily="1" charset="-122"/>
              </a:rPr>
              <a:t>）。</a:t>
            </a:r>
            <a:r>
              <a:rPr lang="zh-CN" altLang="en-US" sz="2800" b="1" dirty="0">
                <a:solidFill>
                  <a:srgbClr val="FF0000"/>
                </a:solidFill>
                <a:latin typeface="Arial" panose="020B0604020202020204" pitchFamily="34" charset="0"/>
                <a:ea typeface="黑体" panose="02010609060101010101" pitchFamily="1" charset="-122"/>
              </a:rPr>
              <a:t>安全状态一定是没有死锁发生的</a:t>
            </a:r>
            <a:endParaRPr lang="zh-CN" altLang="en-US" sz="2800" b="1" dirty="0">
              <a:solidFill>
                <a:srgbClr val="FF0000"/>
              </a:solidFill>
              <a:latin typeface="Arial" panose="020B0604020202020204" pitchFamily="34" charset="0"/>
              <a:ea typeface="黑体" panose="02010609060101010101" pitchFamily="1" charset="-122"/>
            </a:endParaRPr>
          </a:p>
          <a:p>
            <a:pPr lvl="0" indent="0" eaLnBrk="0" hangingPunct="0">
              <a:lnSpc>
                <a:spcPct val="90000"/>
              </a:lnSpc>
              <a:spcBef>
                <a:spcPct val="50000"/>
              </a:spcBef>
            </a:pPr>
            <a:r>
              <a:rPr lang="zh-CN" altLang="en-US" sz="2800" b="1" dirty="0">
                <a:solidFill>
                  <a:srgbClr val="FF00FF"/>
                </a:solidFill>
                <a:latin typeface="Arial" panose="020B0604020202020204" pitchFamily="34" charset="0"/>
                <a:ea typeface="黑体" panose="02010609060101010101" pitchFamily="1" charset="-122"/>
                <a:sym typeface="Webdings" panose="05030102010509060703" pitchFamily="2" charset="2"/>
              </a:rPr>
              <a:t></a:t>
            </a:r>
            <a:r>
              <a:rPr lang="zh-CN" altLang="en-US" sz="2800" b="1" dirty="0">
                <a:latin typeface="Arial" panose="020B0604020202020204" pitchFamily="34" charset="0"/>
                <a:ea typeface="黑体" panose="02010609060101010101" pitchFamily="1" charset="-122"/>
              </a:rPr>
              <a:t>若系统不存在这样一个序列，则称系统处于</a:t>
            </a:r>
            <a:r>
              <a:rPr lang="zh-CN" altLang="en-US" sz="2800" b="1" dirty="0">
                <a:solidFill>
                  <a:srgbClr val="9933FF"/>
                </a:solidFill>
                <a:latin typeface="Arial" panose="020B0604020202020204" pitchFamily="34" charset="0"/>
                <a:ea typeface="黑体" panose="02010609060101010101" pitchFamily="1" charset="-122"/>
              </a:rPr>
              <a:t>不安全状态</a:t>
            </a:r>
            <a:r>
              <a:rPr lang="zh-CN" altLang="en-US" sz="2800" b="1" dirty="0">
                <a:latin typeface="Arial" panose="020B0604020202020204" pitchFamily="34" charset="0"/>
                <a:ea typeface="黑体" panose="02010609060101010101" pitchFamily="1" charset="-122"/>
              </a:rPr>
              <a:t>。</a:t>
            </a:r>
            <a:endParaRPr lang="zh-CN" altLang="en-US" sz="2800" b="1" dirty="0">
              <a:latin typeface="Arial" panose="020B0604020202020204" pitchFamily="3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19"/>
                                        </p:tgtEl>
                                        <p:attrNameLst>
                                          <p:attrName>style.visibility</p:attrName>
                                        </p:attrNameLst>
                                      </p:cBhvr>
                                      <p:to>
                                        <p:strVal val="visible"/>
                                      </p:to>
                                    </p:set>
                                    <p:anim calcmode="lin" valueType="num">
                                      <p:cBhvr additive="base">
                                        <p:cTn id="7" dur="500" fill="hold"/>
                                        <p:tgtEl>
                                          <p:spTgt spid="34819"/>
                                        </p:tgtEl>
                                        <p:attrNameLst>
                                          <p:attrName>ppt_x</p:attrName>
                                        </p:attrNameLst>
                                      </p:cBhvr>
                                      <p:tavLst>
                                        <p:tav tm="0">
                                          <p:val>
                                            <p:strVal val="#ppt_x"/>
                                          </p:val>
                                        </p:tav>
                                        <p:tav tm="100000">
                                          <p:val>
                                            <p:strVal val="#ppt_x"/>
                                          </p:val>
                                        </p:tav>
                                      </p:tavLst>
                                    </p:anim>
                                    <p:anim calcmode="lin" valueType="num">
                                      <p:cBhvr additive="base">
                                        <p:cTn id="8" dur="500" fill="hold"/>
                                        <p:tgtEl>
                                          <p:spTgt spid="348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gtEl>
                                        <p:attrNameLst>
                                          <p:attrName>style.visibility</p:attrName>
                                        </p:attrNameLst>
                                      </p:cBhvr>
                                      <p:to>
                                        <p:strVal val="visible"/>
                                      </p:to>
                                    </p:set>
                                    <p:anim calcmode="lin" valueType="num">
                                      <p:cBhvr>
                                        <p:cTn id="13" dur="500" fill="hold"/>
                                        <p:tgtEl>
                                          <p:spTgt spid="35843"/>
                                        </p:tgtEl>
                                        <p:attrNameLst>
                                          <p:attrName>ppt_x</p:attrName>
                                        </p:attrNameLst>
                                      </p:cBhvr>
                                      <p:tavLst>
                                        <p:tav tm="0">
                                          <p:val>
                                            <p:strVal val="#ppt_x"/>
                                          </p:val>
                                        </p:tav>
                                        <p:tav tm="100000">
                                          <p:val>
                                            <p:strVal val="#ppt_x"/>
                                          </p:val>
                                        </p:tav>
                                      </p:tavLst>
                                    </p:anim>
                                    <p:anim calcmode="lin" valueType="num">
                                      <p:cBhvr>
                                        <p:cTn id="14" dur="500" fill="hold"/>
                                        <p:tgtEl>
                                          <p:spTgt spid="358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p:bldP spid="3584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标题 36865"/>
          <p:cNvSpPr>
            <a:spLocks noGrp="1"/>
          </p:cNvSpPr>
          <p:nvPr>
            <p:ph type="title"/>
          </p:nvPr>
        </p:nvSpPr>
        <p:spPr>
          <a:xfrm>
            <a:off x="493713" y="471488"/>
            <a:ext cx="8229600" cy="942975"/>
          </a:xfrm>
        </p:spPr>
        <p:txBody>
          <a:bodyPr anchor="ctr"/>
          <a:p>
            <a:r>
              <a:rPr lang="zh-CN" altLang="en-US" dirty="0"/>
              <a:t>安全、不安全和死锁状态空间</a:t>
            </a:r>
            <a:endParaRPr lang="zh-CN" altLang="en-US" dirty="0"/>
          </a:p>
        </p:txBody>
      </p:sp>
      <p:pic>
        <p:nvPicPr>
          <p:cNvPr id="52226" name="文本占位符 36866"/>
          <p:cNvPicPr>
            <a:picLocks noGrp="1" noChangeAspect="1"/>
          </p:cNvPicPr>
          <p:nvPr>
            <p:ph idx="1"/>
          </p:nvPr>
        </p:nvPicPr>
        <p:blipFill>
          <a:blip r:embed="rId1"/>
          <a:stretch>
            <a:fillRect/>
          </a:stretch>
        </p:blipFill>
        <p:spPr>
          <a:xfrm>
            <a:off x="2490788" y="1701800"/>
            <a:ext cx="4233862" cy="4530725"/>
          </a:xfrm>
        </p:spPr>
      </p:pic>
      <p:sp>
        <p:nvSpPr>
          <p:cNvPr id="52227" name="文本框 7185"/>
          <p:cNvSpPr txBox="1"/>
          <p:nvPr/>
        </p:nvSpPr>
        <p:spPr>
          <a:xfrm>
            <a:off x="7920038" y="1482725"/>
            <a:ext cx="1119187" cy="427038"/>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en-US" sz="2800" b="1" dirty="0">
                <a:solidFill>
                  <a:srgbClr val="FF0066"/>
                </a:solidFill>
                <a:latin typeface="Arial Black" panose="020B0A04020102020204" charset="0"/>
                <a:ea typeface="黑体" panose="02010609060101010101" pitchFamily="1" charset="-122"/>
              </a:rPr>
              <a:t>增加</a:t>
            </a:r>
            <a:endParaRPr lang="zh-CN" altLang="en-US"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标题 34817"/>
          <p:cNvSpPr>
            <a:spLocks noGrp="1"/>
          </p:cNvSpPr>
          <p:nvPr>
            <p:ph type="title"/>
          </p:nvPr>
        </p:nvSpPr>
        <p:spPr>
          <a:xfrm>
            <a:off x="457200" y="0"/>
            <a:ext cx="8229600" cy="942975"/>
          </a:xfrm>
        </p:spPr>
        <p:txBody>
          <a:bodyPr anchor="ctr"/>
          <a:p>
            <a:pPr>
              <a:buNone/>
            </a:pPr>
            <a:r>
              <a:rPr lang="zh-CN" altLang="en-US" dirty="0"/>
              <a:t>6.3 死锁避免</a:t>
            </a:r>
            <a:endParaRPr lang="zh-CN" altLang="en-US" dirty="0"/>
          </a:p>
        </p:txBody>
      </p:sp>
      <p:sp>
        <p:nvSpPr>
          <p:cNvPr id="34819" name="文本框 34818"/>
          <p:cNvSpPr txBox="1"/>
          <p:nvPr/>
        </p:nvSpPr>
        <p:spPr>
          <a:xfrm>
            <a:off x="417513" y="1236980"/>
            <a:ext cx="8269287" cy="1678940"/>
          </a:xfrm>
          <a:prstGeom prst="rect">
            <a:avLst/>
          </a:prstGeom>
          <a:noFill/>
          <a:ln w="9525">
            <a:noFill/>
          </a:ln>
        </p:spPr>
        <p:txBody>
          <a:bodyPr wrap="square" lIns="0" tIns="0" rIns="0" bIns="0" anchor="t">
            <a:spAutoFit/>
          </a:bodyPr>
          <a:p>
            <a:pPr lvl="0" indent="0" eaLnBrk="0" hangingPunct="0">
              <a:lnSpc>
                <a:spcPct val="130000"/>
              </a:lnSpc>
              <a:spcBef>
                <a:spcPct val="50000"/>
              </a:spcBef>
            </a:pPr>
            <a:r>
              <a:rPr lang="en-US" altLang="zh-CN" sz="2800" b="1">
                <a:solidFill>
                  <a:srgbClr val="FF00FF"/>
                </a:solidFill>
                <a:latin typeface="Arial" panose="020B0604020202020204" pitchFamily="34" charset="0"/>
                <a:ea typeface="黑体" panose="02010609060101010101" pitchFamily="1" charset="-122"/>
                <a:sym typeface="Webdings" panose="05030102010509060703" pitchFamily="2" charset="2"/>
              </a:rPr>
              <a:t></a:t>
            </a:r>
            <a:r>
              <a:rPr lang="zh-CN" altLang="en-US" sz="2800" b="1">
                <a:latin typeface="Arial" panose="020B0604020202020204" pitchFamily="34" charset="0"/>
                <a:ea typeface="黑体" panose="02010609060101010101" pitchFamily="1" charset="-122"/>
              </a:rPr>
              <a:t>系统在运行过程中采取</a:t>
            </a:r>
            <a:r>
              <a:rPr lang="zh-CN" altLang="en-US" sz="2800" b="1">
                <a:solidFill>
                  <a:srgbClr val="0000FF"/>
                </a:solidFill>
                <a:latin typeface="Arial" panose="020B0604020202020204" pitchFamily="34" charset="0"/>
                <a:ea typeface="黑体" panose="02010609060101010101" pitchFamily="1" charset="-122"/>
              </a:rPr>
              <a:t>动态的资源分配</a:t>
            </a:r>
            <a:r>
              <a:rPr lang="zh-CN" altLang="en-US" sz="2800" b="1">
                <a:latin typeface="Arial" panose="020B0604020202020204" pitchFamily="34" charset="0"/>
                <a:ea typeface="黑体" panose="02010609060101010101" pitchFamily="1" charset="-122"/>
              </a:rPr>
              <a:t>策略，保证系统不进入可能导致系统陷入死锁的所谓</a:t>
            </a:r>
            <a:r>
              <a:rPr lang="zh-CN" altLang="en-US" sz="2800" b="1">
                <a:solidFill>
                  <a:srgbClr val="FF0000"/>
                </a:solidFill>
                <a:latin typeface="Arial" panose="020B0604020202020204" pitchFamily="34" charset="0"/>
                <a:ea typeface="黑体" panose="02010609060101010101" pitchFamily="1" charset="-122"/>
              </a:rPr>
              <a:t>不安全状态</a:t>
            </a:r>
            <a:r>
              <a:rPr lang="zh-CN" altLang="en-US" sz="2800" b="1">
                <a:latin typeface="Arial" panose="020B0604020202020204" pitchFamily="34" charset="0"/>
                <a:ea typeface="黑体" panose="02010609060101010101" pitchFamily="1" charset="-122"/>
              </a:rPr>
              <a:t>，以达到避免死锁发生的目的</a:t>
            </a:r>
            <a:endParaRPr lang="zh-CN" altLang="en-US" sz="2800" b="1">
              <a:latin typeface="Arial" panose="020B0604020202020204" pitchFamily="34" charset="0"/>
              <a:ea typeface="黑体" panose="02010609060101010101" pitchFamily="1" charset="-122"/>
            </a:endParaRPr>
          </a:p>
        </p:txBody>
      </p:sp>
      <p:sp>
        <p:nvSpPr>
          <p:cNvPr id="49155" name="文本框 7185"/>
          <p:cNvSpPr txBox="1"/>
          <p:nvPr/>
        </p:nvSpPr>
        <p:spPr>
          <a:xfrm>
            <a:off x="7935913" y="806450"/>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P170</a:t>
            </a:r>
            <a:endParaRPr lang="en-US" altLang="zh-CN" sz="2800" b="1" dirty="0">
              <a:solidFill>
                <a:srgbClr val="FF0066"/>
              </a:solidFill>
              <a:latin typeface="Arial Black" panose="020B0A04020102020204" charset="0"/>
              <a:ea typeface="黑体" panose="02010609060101010101" pitchFamily="1" charset="-122"/>
            </a:endParaRPr>
          </a:p>
        </p:txBody>
      </p:sp>
      <p:sp>
        <p:nvSpPr>
          <p:cNvPr id="2" name="文本框 1"/>
          <p:cNvSpPr txBox="1"/>
          <p:nvPr/>
        </p:nvSpPr>
        <p:spPr>
          <a:xfrm>
            <a:off x="456883" y="3160395"/>
            <a:ext cx="8269287" cy="2454275"/>
          </a:xfrm>
          <a:prstGeom prst="rect">
            <a:avLst/>
          </a:prstGeom>
          <a:noFill/>
          <a:ln w="9525">
            <a:noFill/>
          </a:ln>
        </p:spPr>
        <p:txBody>
          <a:bodyPr wrap="square" lIns="0" tIns="0" rIns="0" bIns="0" anchor="t">
            <a:spAutoFit/>
          </a:bodyPr>
          <a:p>
            <a:pPr marL="514350" lvl="0" indent="-514350" eaLnBrk="0" hangingPunct="0">
              <a:lnSpc>
                <a:spcPct val="130000"/>
              </a:lnSpc>
              <a:spcBef>
                <a:spcPct val="50000"/>
              </a:spcBef>
              <a:buClr>
                <a:srgbClr val="FF0000"/>
              </a:buClr>
              <a:buFont typeface="+mj-ea"/>
              <a:buAutoNum type="circleNumDbPlain"/>
            </a:pPr>
            <a:r>
              <a:rPr lang="zh-CN" altLang="en-US" sz="2800" b="1">
                <a:latin typeface="Arial" panose="020B0604020202020204" pitchFamily="34" charset="0"/>
                <a:ea typeface="黑体" panose="02010609060101010101" pitchFamily="1" charset="-122"/>
              </a:rPr>
              <a:t>如果一个进程的请求会导致死锁，就不启动这个进程（</a:t>
            </a:r>
            <a:r>
              <a:rPr lang="zh-CN" altLang="en-US" sz="2800" b="1">
                <a:solidFill>
                  <a:srgbClr val="FF0000"/>
                </a:solidFill>
                <a:latin typeface="Arial" panose="020B0604020202020204" pitchFamily="34" charset="0"/>
                <a:ea typeface="黑体" panose="02010609060101010101" pitchFamily="1" charset="-122"/>
              </a:rPr>
              <a:t>新进程：启动拒绝</a:t>
            </a:r>
            <a:r>
              <a:rPr lang="zh-CN" altLang="en-US" sz="2800" b="1">
                <a:latin typeface="Arial" panose="020B0604020202020204" pitchFamily="34" charset="0"/>
                <a:ea typeface="黑体" panose="02010609060101010101" pitchFamily="1" charset="-122"/>
              </a:rPr>
              <a:t>）</a:t>
            </a:r>
            <a:endParaRPr lang="zh-CN" altLang="en-US" sz="2800" b="1">
              <a:solidFill>
                <a:srgbClr val="FF00FF"/>
              </a:solidFill>
              <a:latin typeface="Arial" panose="020B0604020202020204" pitchFamily="34" charset="0"/>
              <a:ea typeface="黑体" panose="02010609060101010101" pitchFamily="1" charset="-122"/>
            </a:endParaRPr>
          </a:p>
          <a:p>
            <a:pPr marL="514350" lvl="0" indent="-514350" eaLnBrk="0" hangingPunct="0">
              <a:lnSpc>
                <a:spcPct val="130000"/>
              </a:lnSpc>
              <a:spcBef>
                <a:spcPct val="50000"/>
              </a:spcBef>
              <a:buClr>
                <a:srgbClr val="FF0000"/>
              </a:buClr>
              <a:buFont typeface="+mj-ea"/>
              <a:buAutoNum type="circleNumDbPlain"/>
            </a:pPr>
            <a:r>
              <a:rPr lang="zh-CN" altLang="en-US" sz="2800" b="1">
                <a:latin typeface="Arial" panose="020B0604020202020204" pitchFamily="34" charset="0"/>
                <a:ea typeface="黑体" panose="02010609060101010101" pitchFamily="1" charset="-122"/>
              </a:rPr>
              <a:t>如果一个进程增加的资源请求会导致死锁，则不允许此分配（</a:t>
            </a:r>
            <a:r>
              <a:rPr lang="zh-CN" altLang="en-US" sz="2800" b="1">
                <a:solidFill>
                  <a:srgbClr val="FF0000"/>
                </a:solidFill>
                <a:latin typeface="Arial" panose="020B0604020202020204" pitchFamily="34" charset="0"/>
                <a:ea typeface="黑体" panose="02010609060101010101" pitchFamily="1" charset="-122"/>
              </a:rPr>
              <a:t>老进程：资源申请拒绝</a:t>
            </a:r>
            <a:r>
              <a:rPr lang="zh-CN" altLang="en-US" sz="2800" b="1">
                <a:latin typeface="Arial" panose="020B0604020202020204" pitchFamily="34" charset="0"/>
                <a:ea typeface="黑体" panose="02010609060101010101" pitchFamily="1" charset="-122"/>
              </a:rPr>
              <a:t>）</a:t>
            </a:r>
            <a:endParaRPr lang="zh-CN" altLang="en-US" sz="2800" b="1">
              <a:latin typeface="Arial" panose="020B0604020202020204" pitchFamily="3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19"/>
                                        </p:tgtEl>
                                        <p:attrNameLst>
                                          <p:attrName>style.visibility</p:attrName>
                                        </p:attrNameLst>
                                      </p:cBhvr>
                                      <p:to>
                                        <p:strVal val="visible"/>
                                      </p:to>
                                    </p:set>
                                    <p:anim calcmode="lin" valueType="num">
                                      <p:cBhvr additive="base">
                                        <p:cTn id="7" dur="500" fill="hold"/>
                                        <p:tgtEl>
                                          <p:spTgt spid="34819"/>
                                        </p:tgtEl>
                                        <p:attrNameLst>
                                          <p:attrName>ppt_x</p:attrName>
                                        </p:attrNameLst>
                                      </p:cBhvr>
                                      <p:tavLst>
                                        <p:tav tm="0">
                                          <p:val>
                                            <p:strVal val="#ppt_x"/>
                                          </p:val>
                                        </p:tav>
                                        <p:tav tm="100000">
                                          <p:val>
                                            <p:strVal val="#ppt_x"/>
                                          </p:val>
                                        </p:tav>
                                      </p:tavLst>
                                    </p:anim>
                                    <p:anim calcmode="lin" valueType="num">
                                      <p:cBhvr additive="base">
                                        <p:cTn id="8" dur="500" fill="hold"/>
                                        <p:tgtEl>
                                          <p:spTgt spid="348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ppt_x</p:attrName>
                                        </p:attrNameLst>
                                      </p:cBhvr>
                                      <p:tavLst>
                                        <p:tav tm="0">
                                          <p:val>
                                            <p:strVal val="#ppt_x"/>
                                          </p:val>
                                        </p:tav>
                                        <p:tav tm="100000">
                                          <p:val>
                                            <p:strVal val="#ppt_x"/>
                                          </p:val>
                                        </p:tav>
                                      </p:tavLst>
                                    </p:anim>
                                    <p:anim calcmode="lin" valueType="num">
                                      <p:cBhvr>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标题 37889"/>
          <p:cNvSpPr>
            <a:spLocks noGrp="1"/>
          </p:cNvSpPr>
          <p:nvPr>
            <p:ph type="title"/>
          </p:nvPr>
        </p:nvSpPr>
        <p:spPr>
          <a:xfrm>
            <a:off x="457200" y="0"/>
            <a:ext cx="8229600" cy="942975"/>
          </a:xfrm>
        </p:spPr>
        <p:txBody>
          <a:bodyPr anchor="ctr"/>
          <a:p>
            <a:r>
              <a:rPr lang="zh-CN" altLang="en-US" dirty="0"/>
              <a:t>安全状态实例</a:t>
            </a:r>
            <a:endParaRPr lang="zh-CN" altLang="en-US" dirty="0"/>
          </a:p>
        </p:txBody>
      </p:sp>
      <p:graphicFrame>
        <p:nvGraphicFramePr>
          <p:cNvPr id="37891" name="表格 37890"/>
          <p:cNvGraphicFramePr/>
          <p:nvPr/>
        </p:nvGraphicFramePr>
        <p:xfrm>
          <a:off x="827088" y="3284538"/>
          <a:ext cx="7696200" cy="2344738"/>
        </p:xfrm>
        <a:graphic>
          <a:graphicData uri="http://schemas.openxmlformats.org/drawingml/2006/table">
            <a:tbl>
              <a:tblPr/>
              <a:tblGrid>
                <a:gridCol w="869950"/>
                <a:gridCol w="1433513"/>
                <a:gridCol w="1528762"/>
                <a:gridCol w="1914525"/>
                <a:gridCol w="1949450"/>
              </a:tblGrid>
              <a:tr h="701675">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2000"/>
                        <a:t>进程</a:t>
                      </a:r>
                      <a:endParaRPr lang="zh-CN" altLang="en-US" sz="20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2000"/>
                        <a:t>最大</a:t>
                      </a:r>
                      <a:endParaRPr lang="zh-CN" altLang="en-US" sz="2000"/>
                    </a:p>
                    <a:p>
                      <a:pPr marL="0" lvl="0" indent="0" algn="ctr">
                        <a:spcBef>
                          <a:spcPct val="0"/>
                        </a:spcBef>
                        <a:buNone/>
                      </a:pPr>
                      <a:r>
                        <a:rPr lang="zh-CN" altLang="en-US" sz="2000"/>
                        <a:t>需求量</a:t>
                      </a:r>
                      <a:endParaRPr lang="zh-CN" altLang="en-US" sz="20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2000"/>
                        <a:t>已分配</a:t>
                      </a:r>
                      <a:endParaRPr lang="zh-CN" altLang="en-US" sz="2000"/>
                    </a:p>
                    <a:p>
                      <a:pPr marL="0" lvl="0" indent="0" algn="ctr">
                        <a:spcBef>
                          <a:spcPct val="0"/>
                        </a:spcBef>
                        <a:buNone/>
                      </a:pPr>
                      <a:r>
                        <a:rPr lang="zh-CN" altLang="en-US" sz="2000"/>
                        <a:t>资源量</a:t>
                      </a:r>
                      <a:endParaRPr lang="zh-CN" altLang="en-US" sz="20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2000"/>
                        <a:t>仍需申请的</a:t>
                      </a:r>
                      <a:endParaRPr lang="zh-CN" altLang="en-US" sz="2000"/>
                    </a:p>
                    <a:p>
                      <a:pPr marL="0" lvl="0" indent="0" algn="ctr">
                        <a:spcBef>
                          <a:spcPct val="0"/>
                        </a:spcBef>
                        <a:buNone/>
                      </a:pPr>
                      <a:r>
                        <a:rPr lang="zh-CN" altLang="en-US" sz="2000"/>
                        <a:t>资源量</a:t>
                      </a:r>
                      <a:endParaRPr lang="zh-CN" altLang="en-US" sz="20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2000"/>
                        <a:t>系统当前空闲资源量</a:t>
                      </a:r>
                      <a:endParaRPr lang="zh-CN" altLang="en-US" sz="20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46100">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a:latin typeface="Times New Roman" panose="02020603050405020304" pitchFamily="2" charset="0"/>
                          <a:ea typeface="Times New Roman" panose="02020603050405020304" pitchFamily="2" charset="0"/>
                        </a:rPr>
                        <a:t>P</a:t>
                      </a:r>
                      <a:r>
                        <a:rPr lang="en-US" altLang="zh-CN" sz="2000" baseline="-30000">
                          <a:latin typeface="Times New Roman" panose="02020603050405020304" pitchFamily="2" charset="0"/>
                          <a:ea typeface="Times New Roman" panose="02020603050405020304" pitchFamily="2" charset="0"/>
                        </a:rPr>
                        <a:t>1</a:t>
                      </a:r>
                      <a:endParaRPr lang="zh-CN" altLang="en-US" sz="20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a:latin typeface="Times New Roman" panose="02020603050405020304" pitchFamily="2" charset="0"/>
                          <a:ea typeface="Times New Roman" panose="02020603050405020304" pitchFamily="2" charset="0"/>
                        </a:rPr>
                        <a:t>10</a:t>
                      </a:r>
                      <a:endParaRPr lang="zh-CN" altLang="en-US" sz="20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a:latin typeface="Times New Roman" panose="02020603050405020304" pitchFamily="2" charset="0"/>
                          <a:ea typeface="Times New Roman" panose="02020603050405020304" pitchFamily="2" charset="0"/>
                        </a:rPr>
                        <a:t>5</a:t>
                      </a:r>
                      <a:endParaRPr lang="zh-CN" altLang="en-US" sz="20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a:latin typeface="Times New Roman" panose="02020603050405020304" pitchFamily="2" charset="0"/>
                          <a:ea typeface="Times New Roman" panose="02020603050405020304" pitchFamily="2" charset="0"/>
                        </a:rPr>
                        <a:t>5</a:t>
                      </a:r>
                      <a:endParaRPr lang="zh-CN" altLang="en-US" sz="20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3">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a:latin typeface="Times New Roman" panose="02020603050405020304" pitchFamily="2" charset="0"/>
                          <a:ea typeface="Times New Roman" panose="02020603050405020304" pitchFamily="2" charset="0"/>
                        </a:rPr>
                        <a:t>3</a:t>
                      </a:r>
                      <a:endParaRPr lang="zh-CN" altLang="en-US" sz="20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50863">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a:latin typeface="Times New Roman" panose="02020603050405020304" pitchFamily="2" charset="0"/>
                          <a:ea typeface="Times New Roman" panose="02020603050405020304" pitchFamily="2" charset="0"/>
                        </a:rPr>
                        <a:t>P</a:t>
                      </a:r>
                      <a:r>
                        <a:rPr lang="en-US" altLang="zh-CN" sz="2000" baseline="-30000">
                          <a:latin typeface="Times New Roman" panose="02020603050405020304" pitchFamily="2" charset="0"/>
                          <a:ea typeface="Times New Roman" panose="02020603050405020304" pitchFamily="2" charset="0"/>
                        </a:rPr>
                        <a:t> 2</a:t>
                      </a:r>
                      <a:endParaRPr lang="zh-CN" altLang="en-US" sz="20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a:latin typeface="Times New Roman" panose="02020603050405020304" pitchFamily="2" charset="0"/>
                          <a:ea typeface="Times New Roman" panose="02020603050405020304" pitchFamily="2" charset="0"/>
                        </a:rPr>
                        <a:t>4</a:t>
                      </a:r>
                      <a:endParaRPr lang="zh-CN" altLang="en-US" sz="20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a:latin typeface="Times New Roman" panose="02020603050405020304" pitchFamily="2" charset="0"/>
                          <a:ea typeface="Times New Roman" panose="02020603050405020304" pitchFamily="2" charset="0"/>
                        </a:rPr>
                        <a:t>2</a:t>
                      </a:r>
                      <a:endParaRPr lang="zh-CN" altLang="en-US" sz="20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a:latin typeface="Times New Roman" panose="02020603050405020304" pitchFamily="2" charset="0"/>
                          <a:ea typeface="Times New Roman" panose="02020603050405020304" pitchFamily="2" charset="0"/>
                        </a:rPr>
                        <a:t>2</a:t>
                      </a:r>
                      <a:endParaRPr lang="zh-CN" altLang="en-US" sz="20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r>
              <a:tr h="546100">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a:latin typeface="Times New Roman" panose="02020603050405020304" pitchFamily="2" charset="0"/>
                          <a:ea typeface="Times New Roman" panose="02020603050405020304" pitchFamily="2" charset="0"/>
                        </a:rPr>
                        <a:t>P</a:t>
                      </a:r>
                      <a:r>
                        <a:rPr lang="en-US" altLang="zh-CN" sz="2000" baseline="-30000">
                          <a:latin typeface="Times New Roman" panose="02020603050405020304" pitchFamily="2" charset="0"/>
                          <a:ea typeface="Times New Roman" panose="02020603050405020304" pitchFamily="2" charset="0"/>
                        </a:rPr>
                        <a:t> 3</a:t>
                      </a:r>
                      <a:endParaRPr lang="zh-CN" altLang="en-US" sz="20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a:latin typeface="Times New Roman" panose="02020603050405020304" pitchFamily="2" charset="0"/>
                          <a:ea typeface="Times New Roman" panose="02020603050405020304" pitchFamily="2" charset="0"/>
                        </a:rPr>
                        <a:t>9</a:t>
                      </a:r>
                      <a:endParaRPr lang="zh-CN" altLang="en-US" sz="20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a:latin typeface="Times New Roman" panose="02020603050405020304" pitchFamily="2" charset="0"/>
                          <a:ea typeface="Times New Roman" panose="02020603050405020304" pitchFamily="2" charset="0"/>
                        </a:rPr>
                        <a:t>2</a:t>
                      </a:r>
                      <a:endParaRPr lang="zh-CN" altLang="en-US" sz="20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a:latin typeface="Times New Roman" panose="02020603050405020304" pitchFamily="2" charset="0"/>
                          <a:ea typeface="Times New Roman" panose="02020603050405020304" pitchFamily="2" charset="0"/>
                        </a:rPr>
                        <a:t>7</a:t>
                      </a:r>
                      <a:endParaRPr lang="zh-CN" altLang="en-US" sz="20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r>
            </a:tbl>
          </a:graphicData>
        </a:graphic>
      </p:graphicFrame>
      <p:sp>
        <p:nvSpPr>
          <p:cNvPr id="55328" name="矩形 37920"/>
          <p:cNvSpPr/>
          <p:nvPr/>
        </p:nvSpPr>
        <p:spPr>
          <a:xfrm>
            <a:off x="0" y="1166813"/>
            <a:ext cx="9144000" cy="0"/>
          </a:xfrm>
          <a:prstGeom prst="rect">
            <a:avLst/>
          </a:prstGeom>
          <a:no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55329" name="矩形 37921"/>
          <p:cNvSpPr/>
          <p:nvPr/>
        </p:nvSpPr>
        <p:spPr>
          <a:xfrm>
            <a:off x="0" y="2228850"/>
            <a:ext cx="9144000" cy="0"/>
          </a:xfrm>
          <a:prstGeom prst="rect">
            <a:avLst/>
          </a:prstGeom>
          <a:no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37923" name="文本框 37922"/>
          <p:cNvSpPr txBox="1"/>
          <p:nvPr/>
        </p:nvSpPr>
        <p:spPr>
          <a:xfrm>
            <a:off x="611188" y="981075"/>
            <a:ext cx="8207375" cy="2135188"/>
          </a:xfrm>
          <a:prstGeom prst="rect">
            <a:avLst/>
          </a:prstGeom>
          <a:noFill/>
          <a:ln w="9525">
            <a:noFill/>
          </a:ln>
        </p:spPr>
        <p:txBody>
          <a:bodyPr wrap="square" lIns="0" tIns="0" rIns="0" bIns="0" anchor="t">
            <a:spAutoFit/>
          </a:bodyPr>
          <a:p>
            <a:pPr lvl="0" indent="0" eaLnBrk="0" hangingPunct="0">
              <a:spcBef>
                <a:spcPct val="50000"/>
              </a:spcBef>
            </a:pPr>
            <a:r>
              <a:rPr lang="en-US" altLang="zh-CN" sz="2800" b="1">
                <a:solidFill>
                  <a:srgbClr val="FF00FF"/>
                </a:solidFill>
                <a:latin typeface="Arial" panose="020B0604020202020204" pitchFamily="34" charset="0"/>
                <a:ea typeface="黑体" panose="02010609060101010101" pitchFamily="1" charset="-122"/>
                <a:sym typeface="Webdings" panose="05030102010509060703" pitchFamily="2" charset="2"/>
              </a:rPr>
              <a:t></a:t>
            </a:r>
            <a:r>
              <a:rPr lang="zh-CN" altLang="en-US" sz="2800" b="1">
                <a:solidFill>
                  <a:srgbClr val="FF0000"/>
                </a:solidFill>
                <a:latin typeface="Arial" panose="020B0604020202020204" pitchFamily="34" charset="0"/>
                <a:ea typeface="黑体" panose="02010609060101010101" pitchFamily="1" charset="-122"/>
              </a:rPr>
              <a:t>实例</a:t>
            </a:r>
            <a:r>
              <a:rPr lang="en-US" altLang="zh-CN" sz="2800" b="1">
                <a:solidFill>
                  <a:srgbClr val="FF0000"/>
                </a:solidFill>
                <a:latin typeface="Arial" panose="020B0604020202020204" pitchFamily="34" charset="0"/>
                <a:ea typeface="黑体" panose="02010609060101010101" pitchFamily="1" charset="-122"/>
              </a:rPr>
              <a:t>:</a:t>
            </a:r>
            <a:r>
              <a:rPr lang="en-US" altLang="zh-CN" sz="2800" b="1">
                <a:latin typeface="Arial" panose="020B0604020202020204" pitchFamily="34" charset="0"/>
                <a:ea typeface="黑体" panose="02010609060101010101" pitchFamily="1" charset="-122"/>
              </a:rPr>
              <a:t>   </a:t>
            </a:r>
            <a:r>
              <a:rPr lang="zh-CN" altLang="en-US" sz="2800" b="1">
                <a:latin typeface="Arial" panose="020B0604020202020204" pitchFamily="34" charset="0"/>
                <a:ea typeface="黑体" panose="02010609060101010101" pitchFamily="1" charset="-122"/>
              </a:rPr>
              <a:t>假定系统中有三个进程</a:t>
            </a:r>
            <a:r>
              <a:rPr lang="en-US" altLang="zh-CN" sz="2800" b="1">
                <a:latin typeface="Arial" panose="020B0604020202020204" pitchFamily="34" charset="0"/>
                <a:ea typeface="黑体" panose="02010609060101010101" pitchFamily="1" charset="-122"/>
              </a:rPr>
              <a:t>P1</a:t>
            </a:r>
            <a:r>
              <a:rPr lang="zh-CN" altLang="en-US" sz="2800" b="1">
                <a:latin typeface="Arial" panose="020B0604020202020204" pitchFamily="34" charset="0"/>
                <a:ea typeface="黑体" panose="02010609060101010101" pitchFamily="1" charset="-122"/>
              </a:rPr>
              <a:t>、 </a:t>
            </a:r>
            <a:r>
              <a:rPr lang="en-US" altLang="zh-CN" sz="2800" b="1">
                <a:latin typeface="Arial" panose="020B0604020202020204" pitchFamily="34" charset="0"/>
                <a:ea typeface="黑体" panose="02010609060101010101" pitchFamily="1" charset="-122"/>
              </a:rPr>
              <a:t>P2</a:t>
            </a:r>
            <a:r>
              <a:rPr lang="zh-CN" altLang="en-US" sz="2800" b="1">
                <a:latin typeface="Arial" panose="020B0604020202020204" pitchFamily="34" charset="0"/>
                <a:ea typeface="黑体" panose="02010609060101010101" pitchFamily="1" charset="-122"/>
              </a:rPr>
              <a:t>和</a:t>
            </a:r>
            <a:r>
              <a:rPr lang="en-US" altLang="zh-CN" sz="2800" b="1">
                <a:latin typeface="Arial" panose="020B0604020202020204" pitchFamily="34" charset="0"/>
                <a:ea typeface="黑体" panose="02010609060101010101" pitchFamily="1" charset="-122"/>
              </a:rPr>
              <a:t>P3</a:t>
            </a:r>
            <a:r>
              <a:rPr lang="zh-CN" altLang="en-US" sz="2800" b="1">
                <a:latin typeface="Arial" panose="020B0604020202020204" pitchFamily="34" charset="0"/>
                <a:ea typeface="黑体" panose="02010609060101010101" pitchFamily="1" charset="-122"/>
              </a:rPr>
              <a:t>，共有</a:t>
            </a:r>
            <a:r>
              <a:rPr lang="en-US" altLang="zh-CN" sz="2800" b="1">
                <a:latin typeface="Arial" panose="020B0604020202020204" pitchFamily="34" charset="0"/>
                <a:ea typeface="黑体" panose="02010609060101010101" pitchFamily="1" charset="-122"/>
              </a:rPr>
              <a:t>12</a:t>
            </a:r>
            <a:r>
              <a:rPr lang="zh-CN" altLang="en-US" sz="2800" b="1">
                <a:latin typeface="Arial" panose="020B0604020202020204" pitchFamily="34" charset="0"/>
                <a:ea typeface="黑体" panose="02010609060101010101" pitchFamily="1" charset="-122"/>
              </a:rPr>
              <a:t>台磁带机。进程</a:t>
            </a:r>
            <a:r>
              <a:rPr lang="en-US" altLang="zh-CN" sz="2800" b="1">
                <a:latin typeface="Arial" panose="020B0604020202020204" pitchFamily="34" charset="0"/>
                <a:ea typeface="黑体" panose="02010609060101010101" pitchFamily="1" charset="-122"/>
              </a:rPr>
              <a:t>P1</a:t>
            </a:r>
            <a:r>
              <a:rPr lang="zh-CN" altLang="en-US" sz="2800" b="1">
                <a:latin typeface="Arial" panose="020B0604020202020204" pitchFamily="34" charset="0"/>
                <a:ea typeface="黑体" panose="02010609060101010101" pitchFamily="1" charset="-122"/>
              </a:rPr>
              <a:t>总共要求</a:t>
            </a:r>
            <a:r>
              <a:rPr lang="en-US" altLang="zh-CN" sz="2800" b="1">
                <a:latin typeface="Arial" panose="020B0604020202020204" pitchFamily="34" charset="0"/>
                <a:ea typeface="黑体" panose="02010609060101010101" pitchFamily="1" charset="-122"/>
              </a:rPr>
              <a:t>10</a:t>
            </a:r>
            <a:r>
              <a:rPr lang="zh-CN" altLang="en-US" sz="2800" b="1">
                <a:latin typeface="Arial" panose="020B0604020202020204" pitchFamily="34" charset="0"/>
                <a:ea typeface="黑体" panose="02010609060101010101" pitchFamily="1" charset="-122"/>
              </a:rPr>
              <a:t>台磁带机，</a:t>
            </a:r>
            <a:r>
              <a:rPr lang="en-US" altLang="zh-CN" sz="2800" b="1">
                <a:latin typeface="Arial" panose="020B0604020202020204" pitchFamily="34" charset="0"/>
                <a:ea typeface="黑体" panose="02010609060101010101" pitchFamily="1" charset="-122"/>
              </a:rPr>
              <a:t>P2</a:t>
            </a:r>
            <a:r>
              <a:rPr lang="zh-CN" altLang="en-US" sz="2800" b="1">
                <a:latin typeface="Arial" panose="020B0604020202020204" pitchFamily="34" charset="0"/>
                <a:ea typeface="黑体" panose="02010609060101010101" pitchFamily="1" charset="-122"/>
              </a:rPr>
              <a:t>和</a:t>
            </a:r>
            <a:r>
              <a:rPr lang="en-US" altLang="zh-CN" sz="2800" b="1">
                <a:latin typeface="Arial" panose="020B0604020202020204" pitchFamily="34" charset="0"/>
                <a:ea typeface="黑体" panose="02010609060101010101" pitchFamily="1" charset="-122"/>
              </a:rPr>
              <a:t>P3</a:t>
            </a:r>
            <a:r>
              <a:rPr lang="zh-CN" altLang="en-US" sz="2800" b="1">
                <a:latin typeface="Arial" panose="020B0604020202020204" pitchFamily="34" charset="0"/>
                <a:ea typeface="黑体" panose="02010609060101010101" pitchFamily="1" charset="-122"/>
              </a:rPr>
              <a:t>分别要求</a:t>
            </a:r>
            <a:r>
              <a:rPr lang="en-US" altLang="zh-CN" sz="2800" b="1">
                <a:latin typeface="Arial" panose="020B0604020202020204" pitchFamily="34" charset="0"/>
                <a:ea typeface="黑体" panose="02010609060101010101" pitchFamily="1" charset="-122"/>
              </a:rPr>
              <a:t>4</a:t>
            </a:r>
            <a:r>
              <a:rPr lang="zh-CN" altLang="en-US" sz="2800" b="1">
                <a:latin typeface="Arial" panose="020B0604020202020204" pitchFamily="34" charset="0"/>
                <a:ea typeface="黑体" panose="02010609060101010101" pitchFamily="1" charset="-122"/>
              </a:rPr>
              <a:t>台和</a:t>
            </a:r>
            <a:r>
              <a:rPr lang="en-US" altLang="zh-CN" sz="2800" b="1">
                <a:latin typeface="Arial" panose="020B0604020202020204" pitchFamily="34" charset="0"/>
                <a:ea typeface="黑体" panose="02010609060101010101" pitchFamily="1" charset="-122"/>
              </a:rPr>
              <a:t>9</a:t>
            </a:r>
            <a:r>
              <a:rPr lang="zh-CN" altLang="en-US" sz="2800" b="1">
                <a:latin typeface="Arial" panose="020B0604020202020204" pitchFamily="34" charset="0"/>
                <a:ea typeface="黑体" panose="02010609060101010101" pitchFamily="1" charset="-122"/>
              </a:rPr>
              <a:t>台。假设在</a:t>
            </a:r>
            <a:r>
              <a:rPr lang="en-US" altLang="zh-CN" sz="2800" b="1" i="1">
                <a:latin typeface="Arial" panose="020B0604020202020204" pitchFamily="34" charset="0"/>
                <a:ea typeface="黑体" panose="02010609060101010101" pitchFamily="1" charset="-122"/>
              </a:rPr>
              <a:t>T</a:t>
            </a:r>
            <a:r>
              <a:rPr lang="en-US" altLang="zh-CN" sz="2800" b="1">
                <a:latin typeface="Arial" panose="020B0604020202020204" pitchFamily="34" charset="0"/>
                <a:ea typeface="黑体" panose="02010609060101010101" pitchFamily="1" charset="-122"/>
              </a:rPr>
              <a:t>0</a:t>
            </a:r>
            <a:r>
              <a:rPr lang="zh-CN" altLang="en-US" sz="2800" b="1">
                <a:latin typeface="Arial" panose="020B0604020202020204" pitchFamily="34" charset="0"/>
                <a:ea typeface="黑体" panose="02010609060101010101" pitchFamily="1" charset="-122"/>
              </a:rPr>
              <a:t>时刻，进程</a:t>
            </a:r>
            <a:r>
              <a:rPr lang="en-US" altLang="zh-CN" sz="2800" b="1">
                <a:latin typeface="Arial" panose="020B0604020202020204" pitchFamily="34" charset="0"/>
                <a:ea typeface="黑体" panose="02010609060101010101" pitchFamily="1" charset="-122"/>
              </a:rPr>
              <a:t>P1</a:t>
            </a:r>
            <a:r>
              <a:rPr lang="zh-CN" altLang="en-US" sz="2800" b="1">
                <a:latin typeface="Arial" panose="020B0604020202020204" pitchFamily="34" charset="0"/>
                <a:ea typeface="黑体" panose="02010609060101010101" pitchFamily="1" charset="-122"/>
              </a:rPr>
              <a:t>、</a:t>
            </a:r>
            <a:r>
              <a:rPr lang="en-US" altLang="zh-CN" sz="2800" b="1">
                <a:latin typeface="Arial" panose="020B0604020202020204" pitchFamily="34" charset="0"/>
                <a:ea typeface="黑体" panose="02010609060101010101" pitchFamily="1" charset="-122"/>
              </a:rPr>
              <a:t>P2</a:t>
            </a:r>
            <a:r>
              <a:rPr lang="zh-CN" altLang="en-US" sz="2800" b="1">
                <a:latin typeface="Arial" panose="020B0604020202020204" pitchFamily="34" charset="0"/>
                <a:ea typeface="黑体" panose="02010609060101010101" pitchFamily="1" charset="-122"/>
              </a:rPr>
              <a:t>和</a:t>
            </a:r>
            <a:r>
              <a:rPr lang="en-US" altLang="zh-CN" sz="2800" b="1">
                <a:latin typeface="Arial" panose="020B0604020202020204" pitchFamily="34" charset="0"/>
                <a:ea typeface="黑体" panose="02010609060101010101" pitchFamily="1" charset="-122"/>
              </a:rPr>
              <a:t>P3</a:t>
            </a:r>
            <a:r>
              <a:rPr lang="zh-CN" altLang="en-US" sz="2800" b="1">
                <a:latin typeface="Arial" panose="020B0604020202020204" pitchFamily="34" charset="0"/>
                <a:ea typeface="黑体" panose="02010609060101010101" pitchFamily="1" charset="-122"/>
              </a:rPr>
              <a:t>已分别获得</a:t>
            </a:r>
            <a:r>
              <a:rPr lang="en-US" altLang="zh-CN" sz="2800" b="1">
                <a:latin typeface="Arial" panose="020B0604020202020204" pitchFamily="34" charset="0"/>
                <a:ea typeface="黑体" panose="02010609060101010101" pitchFamily="1" charset="-122"/>
              </a:rPr>
              <a:t>5</a:t>
            </a:r>
            <a:r>
              <a:rPr lang="zh-CN" altLang="en-US" sz="2800" b="1">
                <a:latin typeface="Arial" panose="020B0604020202020204" pitchFamily="34" charset="0"/>
                <a:ea typeface="黑体" panose="02010609060101010101" pitchFamily="1" charset="-122"/>
              </a:rPr>
              <a:t>台、</a:t>
            </a:r>
            <a:r>
              <a:rPr lang="en-US" altLang="zh-CN" sz="2800" b="1">
                <a:latin typeface="Arial" panose="020B0604020202020204" pitchFamily="34" charset="0"/>
                <a:ea typeface="黑体" panose="02010609060101010101" pitchFamily="1" charset="-122"/>
              </a:rPr>
              <a:t>2</a:t>
            </a:r>
            <a:r>
              <a:rPr lang="zh-CN" altLang="en-US" sz="2800" b="1">
                <a:latin typeface="Arial" panose="020B0604020202020204" pitchFamily="34" charset="0"/>
                <a:ea typeface="黑体" panose="02010609060101010101" pitchFamily="1" charset="-122"/>
              </a:rPr>
              <a:t>台和</a:t>
            </a:r>
            <a:r>
              <a:rPr lang="en-US" altLang="zh-CN" sz="2800" b="1">
                <a:latin typeface="Arial" panose="020B0604020202020204" pitchFamily="34" charset="0"/>
                <a:ea typeface="黑体" panose="02010609060101010101" pitchFamily="1" charset="-122"/>
              </a:rPr>
              <a:t>2</a:t>
            </a:r>
            <a:r>
              <a:rPr lang="zh-CN" altLang="en-US" sz="2800" b="1">
                <a:latin typeface="Arial" panose="020B0604020202020204" pitchFamily="34" charset="0"/>
                <a:ea typeface="黑体" panose="02010609060101010101" pitchFamily="1" charset="-122"/>
              </a:rPr>
              <a:t>台磁带机，尚有</a:t>
            </a:r>
            <a:r>
              <a:rPr lang="en-US" altLang="zh-CN" sz="2800" b="1">
                <a:latin typeface="Arial" panose="020B0604020202020204" pitchFamily="34" charset="0"/>
                <a:ea typeface="黑体" panose="02010609060101010101" pitchFamily="1" charset="-122"/>
              </a:rPr>
              <a:t>3</a:t>
            </a:r>
            <a:r>
              <a:rPr lang="zh-CN" altLang="en-US" sz="2800" b="1">
                <a:latin typeface="Arial" panose="020B0604020202020204" pitchFamily="34" charset="0"/>
                <a:ea typeface="黑体" panose="02010609060101010101" pitchFamily="1" charset="-122"/>
              </a:rPr>
              <a:t>台空闲未分配，如下表所示：</a:t>
            </a:r>
            <a:endParaRPr lang="zh-CN" altLang="en-US" sz="2800" b="1">
              <a:latin typeface="Arial" panose="020B0604020202020204" pitchFamily="34" charset="0"/>
              <a:ea typeface="黑体" panose="02010609060101010101" pitchFamily="1" charset="-122"/>
            </a:endParaRPr>
          </a:p>
        </p:txBody>
      </p:sp>
      <p:sp>
        <p:nvSpPr>
          <p:cNvPr id="37924" name="文本框 37923"/>
          <p:cNvSpPr txBox="1"/>
          <p:nvPr/>
        </p:nvSpPr>
        <p:spPr>
          <a:xfrm>
            <a:off x="755650" y="5734050"/>
            <a:ext cx="7848600" cy="427038"/>
          </a:xfrm>
          <a:prstGeom prst="rect">
            <a:avLst/>
          </a:prstGeom>
          <a:noFill/>
          <a:ln w="9525">
            <a:noFill/>
          </a:ln>
        </p:spPr>
        <p:txBody>
          <a:bodyPr wrap="square" lIns="0" tIns="0" rIns="0" bIns="0" anchor="t">
            <a:spAutoFit/>
          </a:bodyPr>
          <a:p>
            <a:pPr lvl="0" indent="0" eaLnBrk="0" hangingPunct="0">
              <a:spcBef>
                <a:spcPct val="50000"/>
              </a:spcBef>
            </a:pPr>
            <a:r>
              <a:rPr lang="zh-CN" altLang="en-US" sz="2800" b="1">
                <a:solidFill>
                  <a:srgbClr val="FF0000"/>
                </a:solidFill>
                <a:latin typeface="Arial" panose="020B0604020202020204" pitchFamily="34" charset="0"/>
                <a:ea typeface="黑体" panose="02010609060101010101" pitchFamily="1" charset="-122"/>
              </a:rPr>
              <a:t>分析</a:t>
            </a:r>
            <a:r>
              <a:rPr lang="en-US" altLang="zh-CN" sz="2800" b="1">
                <a:solidFill>
                  <a:srgbClr val="FF0000"/>
                </a:solidFill>
                <a:latin typeface="Arial" panose="020B0604020202020204" pitchFamily="34" charset="0"/>
                <a:ea typeface="黑体" panose="02010609060101010101" pitchFamily="1" charset="-122"/>
              </a:rPr>
              <a:t>:</a:t>
            </a:r>
            <a:r>
              <a:rPr lang="en-US" altLang="zh-CN" sz="2800" b="1">
                <a:latin typeface="Arial" panose="020B0604020202020204" pitchFamily="34" charset="0"/>
                <a:ea typeface="黑体" panose="02010609060101010101" pitchFamily="1" charset="-122"/>
              </a:rPr>
              <a:t> </a:t>
            </a:r>
            <a:r>
              <a:rPr lang="en-US" altLang="zh-CN" sz="2800" b="1" i="1">
                <a:latin typeface="Arial" panose="020B0604020202020204" pitchFamily="34" charset="0"/>
                <a:ea typeface="黑体" panose="02010609060101010101" pitchFamily="1" charset="-122"/>
              </a:rPr>
              <a:t>T</a:t>
            </a:r>
            <a:r>
              <a:rPr lang="en-US" altLang="zh-CN" sz="2800" b="1">
                <a:latin typeface="Arial" panose="020B0604020202020204" pitchFamily="34" charset="0"/>
                <a:ea typeface="黑体" panose="02010609060101010101" pitchFamily="1" charset="-122"/>
              </a:rPr>
              <a:t>0</a:t>
            </a:r>
            <a:r>
              <a:rPr lang="zh-CN" altLang="en-US" sz="2800" b="1">
                <a:latin typeface="Arial" panose="020B0604020202020204" pitchFamily="34" charset="0"/>
                <a:ea typeface="黑体" panose="02010609060101010101" pitchFamily="1" charset="-122"/>
              </a:rPr>
              <a:t>时刻是安全的</a:t>
            </a:r>
            <a:r>
              <a:rPr lang="en-US" altLang="zh-CN" sz="2800" b="1">
                <a:latin typeface="Arial" panose="020B0604020202020204" pitchFamily="34" charset="0"/>
                <a:ea typeface="黑体" panose="02010609060101010101" pitchFamily="1" charset="-122"/>
              </a:rPr>
              <a:t>,</a:t>
            </a:r>
            <a:r>
              <a:rPr lang="zh-CN" altLang="en-US" sz="2800" b="1">
                <a:latin typeface="Arial" panose="020B0604020202020204" pitchFamily="34" charset="0"/>
                <a:ea typeface="黑体" panose="02010609060101010101" pitchFamily="1" charset="-122"/>
              </a:rPr>
              <a:t>存在安全序列</a:t>
            </a:r>
            <a:r>
              <a:rPr lang="en-US" altLang="zh-CN" sz="2800" b="1">
                <a:latin typeface="Arial" panose="020B0604020202020204" pitchFamily="34" charset="0"/>
                <a:ea typeface="黑体" panose="02010609060101010101" pitchFamily="1" charset="-122"/>
              </a:rPr>
              <a:t>&lt;p2,p1,p3&gt;</a:t>
            </a:r>
            <a:endParaRPr lang="en-US" altLang="zh-CN" sz="2800" b="1">
              <a:latin typeface="Arial" panose="020B0604020202020204" pitchFamily="34" charset="0"/>
              <a:ea typeface="黑体" panose="02010609060101010101" pitchFamily="1" charset="-122"/>
            </a:endParaRPr>
          </a:p>
        </p:txBody>
      </p:sp>
      <p:sp>
        <p:nvSpPr>
          <p:cNvPr id="55332" name="文本框 7185"/>
          <p:cNvSpPr txBox="1"/>
          <p:nvPr/>
        </p:nvSpPr>
        <p:spPr>
          <a:xfrm>
            <a:off x="7912100" y="517525"/>
            <a:ext cx="1119188" cy="42545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en-US" sz="2800" b="1" dirty="0">
                <a:solidFill>
                  <a:srgbClr val="FF0066"/>
                </a:solidFill>
                <a:latin typeface="Arial Black" panose="020B0A04020102020204" charset="0"/>
                <a:ea typeface="黑体" panose="02010609060101010101" pitchFamily="1" charset="-122"/>
              </a:rPr>
              <a:t>增加</a:t>
            </a:r>
            <a:endParaRPr lang="zh-CN" altLang="en-US"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923"/>
                                        </p:tgtEl>
                                        <p:attrNameLst>
                                          <p:attrName>style.visibility</p:attrName>
                                        </p:attrNameLst>
                                      </p:cBhvr>
                                      <p:to>
                                        <p:strVal val="visible"/>
                                      </p:to>
                                    </p:set>
                                    <p:anim calcmode="lin" valueType="num">
                                      <p:cBhvr>
                                        <p:cTn id="7" dur="500" fill="hold"/>
                                        <p:tgtEl>
                                          <p:spTgt spid="37923"/>
                                        </p:tgtEl>
                                        <p:attrNameLst>
                                          <p:attrName>ppt_x</p:attrName>
                                        </p:attrNameLst>
                                      </p:cBhvr>
                                      <p:tavLst>
                                        <p:tav tm="0">
                                          <p:val>
                                            <p:strVal val="#ppt_x"/>
                                          </p:val>
                                        </p:tav>
                                        <p:tav tm="100000">
                                          <p:val>
                                            <p:strVal val="#ppt_x"/>
                                          </p:val>
                                        </p:tav>
                                      </p:tavLst>
                                    </p:anim>
                                    <p:anim calcmode="lin" valueType="num">
                                      <p:cBhvr>
                                        <p:cTn id="8" dur="500" fill="hold"/>
                                        <p:tgtEl>
                                          <p:spTgt spid="379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37891"/>
                                        </p:tgtEl>
                                        <p:attrNameLst>
                                          <p:attrName>style.visibility</p:attrName>
                                        </p:attrNameLst>
                                      </p:cBhvr>
                                      <p:to>
                                        <p:strVal val="visible"/>
                                      </p:to>
                                    </p:set>
                                    <p:anim calcmode="lin" valueType="num">
                                      <p:cBhvr>
                                        <p:cTn id="13" dur="500" fill="hold"/>
                                        <p:tgtEl>
                                          <p:spTgt spid="37891"/>
                                        </p:tgtEl>
                                        <p:attrNameLst>
                                          <p:attrName>ppt_w</p:attrName>
                                        </p:attrNameLst>
                                      </p:cBhvr>
                                      <p:tavLst>
                                        <p:tav tm="0">
                                          <p:val>
                                            <p:fltVal val="0.000000"/>
                                          </p:val>
                                        </p:tav>
                                        <p:tav tm="100000">
                                          <p:val>
                                            <p:strVal val="#ppt_w"/>
                                          </p:val>
                                        </p:tav>
                                      </p:tavLst>
                                    </p:anim>
                                    <p:anim calcmode="lin" valueType="num">
                                      <p:cBhvr>
                                        <p:cTn id="14" dur="500" fill="hold"/>
                                        <p:tgtEl>
                                          <p:spTgt spid="37891"/>
                                        </p:tgtEl>
                                        <p:attrNameLst>
                                          <p:attrName>ppt_h</p:attrName>
                                        </p:attrNameLst>
                                      </p:cBhvr>
                                      <p:tavLst>
                                        <p:tav tm="0">
                                          <p:val>
                                            <p:fltVal val="0.00000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924"/>
                                        </p:tgtEl>
                                        <p:attrNameLst>
                                          <p:attrName>style.visibility</p:attrName>
                                        </p:attrNameLst>
                                      </p:cBhvr>
                                      <p:to>
                                        <p:strVal val="visible"/>
                                      </p:to>
                                    </p:set>
                                    <p:anim calcmode="lin" valueType="num">
                                      <p:cBhvr>
                                        <p:cTn id="19" dur="500" fill="hold"/>
                                        <p:tgtEl>
                                          <p:spTgt spid="37924"/>
                                        </p:tgtEl>
                                        <p:attrNameLst>
                                          <p:attrName>ppt_x</p:attrName>
                                        </p:attrNameLst>
                                      </p:cBhvr>
                                      <p:tavLst>
                                        <p:tav tm="0">
                                          <p:val>
                                            <p:strVal val="#ppt_x"/>
                                          </p:val>
                                        </p:tav>
                                        <p:tav tm="100000">
                                          <p:val>
                                            <p:strVal val="#ppt_x"/>
                                          </p:val>
                                        </p:tav>
                                      </p:tavLst>
                                    </p:anim>
                                    <p:anim calcmode="lin" valueType="num">
                                      <p:cBhvr>
                                        <p:cTn id="20" dur="500" fill="hold"/>
                                        <p:tgtEl>
                                          <p:spTgt spid="379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23" grpId="0"/>
      <p:bldP spid="379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4097"/>
          <p:cNvSpPr>
            <a:spLocks noGrp="1"/>
          </p:cNvSpPr>
          <p:nvPr>
            <p:ph type="ctrTitle"/>
          </p:nvPr>
        </p:nvSpPr>
        <p:spPr>
          <a:xfrm>
            <a:off x="563563" y="120650"/>
            <a:ext cx="7772400" cy="2192338"/>
          </a:xfrm>
        </p:spPr>
        <p:txBody>
          <a:bodyPr anchor="ctr"/>
          <a:p>
            <a:pPr defTabSz="914400">
              <a:lnSpc>
                <a:spcPct val="40000"/>
              </a:lnSpc>
              <a:buSzPct val="100000"/>
              <a:buFont typeface="Wingdings" panose="05000000000000000000" pitchFamily="2" charset="2"/>
              <a:buNone/>
            </a:pPr>
            <a:r>
              <a:rPr lang="zh-CN" altLang="en-US" sz="4800" kern="1200" baseline="0" dirty="0">
                <a:solidFill>
                  <a:srgbClr val="0000FF"/>
                </a:solidFill>
                <a:latin typeface="+mj-lt"/>
                <a:ea typeface="+mj-ea"/>
                <a:cs typeface="+mj-cs"/>
              </a:rPr>
              <a:t>第</a:t>
            </a:r>
            <a:r>
              <a:rPr lang="en-US" altLang="zh-CN" sz="4800" kern="1200" baseline="0" dirty="0">
                <a:solidFill>
                  <a:srgbClr val="0000FF"/>
                </a:solidFill>
                <a:latin typeface="+mj-lt"/>
                <a:ea typeface="+mj-ea"/>
                <a:cs typeface="+mj-cs"/>
              </a:rPr>
              <a:t>6</a:t>
            </a:r>
            <a:r>
              <a:rPr lang="zh-CN" altLang="en-US" sz="4800" kern="1200" baseline="0" dirty="0">
                <a:solidFill>
                  <a:srgbClr val="0000FF"/>
                </a:solidFill>
                <a:latin typeface="+mj-lt"/>
                <a:ea typeface="+mj-ea"/>
                <a:cs typeface="+mj-cs"/>
              </a:rPr>
              <a:t>章   </a:t>
            </a:r>
            <a:r>
              <a:rPr lang="zh-CN" altLang="en-US" sz="4800" kern="1200" baseline="0" dirty="0">
                <a:solidFill>
                  <a:srgbClr val="FF00FF"/>
                </a:solidFill>
                <a:latin typeface="+mj-lt"/>
                <a:ea typeface="+mj-ea"/>
                <a:cs typeface="+mj-cs"/>
              </a:rPr>
              <a:t>并发：死锁和饥饿</a:t>
            </a:r>
            <a:endParaRPr lang="zh-CN" altLang="en-US" sz="4800" kern="1200" baseline="0" dirty="0">
              <a:solidFill>
                <a:srgbClr val="FF00FF"/>
              </a:solidFill>
              <a:latin typeface="+mj-lt"/>
              <a:ea typeface="+mj-ea"/>
              <a:cs typeface="+mj-cs"/>
            </a:endParaRPr>
          </a:p>
        </p:txBody>
      </p:sp>
      <p:grpSp>
        <p:nvGrpSpPr>
          <p:cNvPr id="2" name="组合 1"/>
          <p:cNvGrpSpPr/>
          <p:nvPr/>
        </p:nvGrpSpPr>
        <p:grpSpPr>
          <a:xfrm>
            <a:off x="492125" y="1804988"/>
            <a:ext cx="7848600" cy="4464050"/>
            <a:chOff x="0" y="0"/>
            <a:chExt cx="4944" cy="2812"/>
          </a:xfrm>
        </p:grpSpPr>
        <p:sp>
          <p:nvSpPr>
            <p:cNvPr id="17411" name="圆角矩形 2"/>
            <p:cNvSpPr/>
            <p:nvPr/>
          </p:nvSpPr>
          <p:spPr>
            <a:xfrm>
              <a:off x="0" y="136"/>
              <a:ext cx="4944" cy="2676"/>
            </a:xfrm>
            <a:prstGeom prst="roundRect">
              <a:avLst>
                <a:gd name="adj" fmla="val 11921"/>
              </a:avLst>
            </a:prstGeom>
            <a:gradFill rotWithShape="1">
              <a:gsLst>
                <a:gs pos="0">
                  <a:schemeClr val="accent2"/>
                </a:gs>
                <a:gs pos="100000">
                  <a:srgbClr val="24246B"/>
                </a:gs>
              </a:gsLst>
              <a:lin ang="5400000" scaled="1"/>
              <a:tileRect/>
            </a:gradFill>
            <a:ln w="25400" cap="flat" cmpd="sng">
              <a:solidFill>
                <a:srgbClr val="FEFEFE"/>
              </a:solidFill>
              <a:prstDash val="solid"/>
              <a:round/>
              <a:headEnd type="none" w="med" len="med"/>
              <a:tailEnd type="none" w="med" len="med"/>
            </a:ln>
            <a:effectLst>
              <a:outerShdw dist="53882" dir="2699999" algn="ctr" rotWithShape="0">
                <a:srgbClr val="000000">
                  <a:alpha val="50000"/>
                </a:srgbClr>
              </a:outerShdw>
            </a:effectLst>
          </p:spPr>
          <p:txBody>
            <a:bodyPr anchor="t"/>
            <a:p>
              <a:pPr lvl="0" indent="0"/>
              <a:endParaRPr lang="zh-CN" altLang="en-US">
                <a:latin typeface="Arial" panose="020B0604020202020204" pitchFamily="34" charset="0"/>
                <a:ea typeface="宋体" panose="02010600030101010101" pitchFamily="2" charset="-122"/>
              </a:endParaRPr>
            </a:p>
          </p:txBody>
        </p:sp>
        <p:pic>
          <p:nvPicPr>
            <p:cNvPr id="17412" name="图片 3" descr="Picture4"/>
            <p:cNvPicPr>
              <a:picLocks noChangeAspect="1"/>
            </p:cNvPicPr>
            <p:nvPr/>
          </p:nvPicPr>
          <p:blipFill>
            <a:blip r:embed="rId1"/>
            <a:stretch>
              <a:fillRect/>
            </a:stretch>
          </p:blipFill>
          <p:spPr>
            <a:xfrm>
              <a:off x="200" y="152"/>
              <a:ext cx="496" cy="422"/>
            </a:xfrm>
            <a:prstGeom prst="rect">
              <a:avLst/>
            </a:prstGeom>
            <a:noFill/>
            <a:ln w="9525">
              <a:noFill/>
            </a:ln>
          </p:spPr>
        </p:pic>
        <p:sp>
          <p:nvSpPr>
            <p:cNvPr id="17413" name="圆角矩形 4"/>
            <p:cNvSpPr/>
            <p:nvPr/>
          </p:nvSpPr>
          <p:spPr>
            <a:xfrm>
              <a:off x="318" y="0"/>
              <a:ext cx="4263" cy="408"/>
            </a:xfrm>
            <a:prstGeom prst="roundRect">
              <a:avLst>
                <a:gd name="adj" fmla="val 16667"/>
              </a:avLst>
            </a:prstGeom>
            <a:solidFill>
              <a:srgbClr val="FEFFFF"/>
            </a:solidFill>
            <a:ln w="28575" cap="flat" cmpd="sng">
              <a:solidFill>
                <a:schemeClr val="accent2"/>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7414" name="任意多边形 5"/>
            <p:cNvSpPr/>
            <p:nvPr/>
          </p:nvSpPr>
          <p:spPr>
            <a:xfrm flipV="1">
              <a:off x="45" y="181"/>
              <a:ext cx="4788" cy="234"/>
            </a:xfrm>
            <a:custGeom>
              <a:avLst/>
              <a:gdLst/>
              <a:ahLst/>
              <a:cxnLst>
                <a:cxn ang="0">
                  <a:pos x="19693" y="10800"/>
                </a:cxn>
                <a:cxn ang="90">
                  <a:pos x="10800" y="21600"/>
                </a:cxn>
                <a:cxn ang="180">
                  <a:pos x="1906" y="10800"/>
                </a:cxn>
                <a:cxn ang="270">
                  <a:pos x="10800" y="0"/>
                </a:cxn>
              </a:cxnLst>
              <a:pathLst>
                <a:path w="21600" h="21600">
                  <a:moveTo>
                    <a:pt x="0" y="0"/>
                  </a:moveTo>
                  <a:lnTo>
                    <a:pt x="3813" y="21600"/>
                  </a:lnTo>
                  <a:lnTo>
                    <a:pt x="17787" y="21600"/>
                  </a:lnTo>
                  <a:lnTo>
                    <a:pt x="21600" y="0"/>
                  </a:lnTo>
                  <a:close/>
                </a:path>
              </a:pathLst>
            </a:custGeom>
            <a:gradFill rotWithShape="1">
              <a:gsLst>
                <a:gs pos="0">
                  <a:schemeClr val="accent2">
                    <a:alpha val="39998"/>
                  </a:schemeClr>
                </a:gs>
                <a:gs pos="100000">
                  <a:srgbClr val="FFFFFF">
                    <a:alpha val="0"/>
                  </a:srgbClr>
                </a:gs>
              </a:gsLst>
              <a:lin ang="5400000" scaled="1"/>
              <a:tileRect/>
            </a:gradFill>
            <a:ln w="9525">
              <a:noFill/>
            </a:ln>
          </p:spPr>
          <p:txBody>
            <a:bodyPr/>
            <a:p>
              <a:endParaRPr lang="zh-CN" altLang="en-US"/>
            </a:p>
          </p:txBody>
        </p:sp>
      </p:grpSp>
      <p:sp>
        <p:nvSpPr>
          <p:cNvPr id="5128" name="文本框 5127"/>
          <p:cNvSpPr txBox="1"/>
          <p:nvPr/>
        </p:nvSpPr>
        <p:spPr>
          <a:xfrm>
            <a:off x="1012825" y="2481263"/>
            <a:ext cx="6403975" cy="492125"/>
          </a:xfrm>
          <a:prstGeom prst="rect">
            <a:avLst/>
          </a:prstGeom>
          <a:noFill/>
          <a:ln w="9525">
            <a:noFill/>
          </a:ln>
        </p:spPr>
        <p:txBody>
          <a:bodyPr wrap="square" anchor="t">
            <a:spAutoFit/>
          </a:bodyPr>
          <a:p>
            <a:pPr lvl="0" indent="0" eaLnBrk="0" hangingPunct="0">
              <a:lnSpc>
                <a:spcPct val="110000"/>
              </a:lnSpc>
            </a:pPr>
            <a:r>
              <a:rPr lang="zh-CN" altLang="en-US" sz="2400" b="1" dirty="0">
                <a:solidFill>
                  <a:srgbClr val="FFFF66"/>
                </a:solidFill>
                <a:latin typeface="Arial" panose="020B0604020202020204" pitchFamily="34" charset="0"/>
                <a:ea typeface="黑体" panose="02010609060101010101" pitchFamily="1" charset="-122"/>
              </a:rPr>
              <a:t>● 列举并解释死锁产生的条件</a:t>
            </a:r>
            <a:endParaRPr lang="zh-CN" altLang="en-US" sz="2400" b="1" dirty="0">
              <a:solidFill>
                <a:srgbClr val="FFFF66"/>
              </a:solidFill>
              <a:latin typeface="Arial" panose="020B0604020202020204" pitchFamily="34" charset="0"/>
              <a:ea typeface="黑体" panose="02010609060101010101" pitchFamily="1" charset="-122"/>
            </a:endParaRPr>
          </a:p>
        </p:txBody>
      </p:sp>
      <p:sp>
        <p:nvSpPr>
          <p:cNvPr id="5129" name="文本框 5128"/>
          <p:cNvSpPr txBox="1"/>
          <p:nvPr/>
        </p:nvSpPr>
        <p:spPr>
          <a:xfrm>
            <a:off x="1012825" y="3683000"/>
            <a:ext cx="6808788" cy="493713"/>
          </a:xfrm>
          <a:prstGeom prst="rect">
            <a:avLst/>
          </a:prstGeom>
          <a:noFill/>
          <a:ln w="9525">
            <a:noFill/>
          </a:ln>
        </p:spPr>
        <p:txBody>
          <a:bodyPr wrap="square" anchor="t">
            <a:spAutoFit/>
          </a:bodyPr>
          <a:p>
            <a:pPr lvl="0" indent="0" eaLnBrk="0" hangingPunct="0">
              <a:lnSpc>
                <a:spcPct val="110000"/>
              </a:lnSpc>
            </a:pPr>
            <a:r>
              <a:rPr lang="zh-CN" altLang="en-US" sz="2400" b="1" dirty="0">
                <a:solidFill>
                  <a:srgbClr val="FFFF66"/>
                </a:solidFill>
                <a:latin typeface="Arial" panose="020B0604020202020204" pitchFamily="34" charset="0"/>
                <a:ea typeface="黑体" panose="02010609060101010101" pitchFamily="1" charset="-122"/>
              </a:rPr>
              <a:t>● 理解死锁避免的</a:t>
            </a:r>
            <a:r>
              <a:rPr lang="en-US" altLang="zh-CN" sz="2400" b="1" dirty="0">
                <a:solidFill>
                  <a:srgbClr val="FFFF66"/>
                </a:solidFill>
                <a:latin typeface="Arial" panose="020B0604020202020204" pitchFamily="34" charset="0"/>
                <a:ea typeface="黑体" panose="02010609060101010101" pitchFamily="1" charset="-122"/>
              </a:rPr>
              <a:t>2</a:t>
            </a:r>
            <a:r>
              <a:rPr lang="zh-CN" altLang="en-US" sz="2400" b="1" dirty="0">
                <a:solidFill>
                  <a:srgbClr val="FFFF66"/>
                </a:solidFill>
                <a:latin typeface="Arial" panose="020B0604020202020204" pitchFamily="34" charset="0"/>
                <a:ea typeface="黑体" panose="02010609060101010101" pitchFamily="1" charset="-122"/>
              </a:rPr>
              <a:t>种方法</a:t>
            </a:r>
            <a:endParaRPr lang="zh-CN" altLang="en-US" sz="2400" b="1" dirty="0">
              <a:solidFill>
                <a:srgbClr val="FFFF66"/>
              </a:solidFill>
              <a:latin typeface="Arial" panose="020B0604020202020204" pitchFamily="34" charset="0"/>
              <a:ea typeface="黑体" panose="02010609060101010101" pitchFamily="1" charset="-122"/>
            </a:endParaRPr>
          </a:p>
        </p:txBody>
      </p:sp>
      <p:sp>
        <p:nvSpPr>
          <p:cNvPr id="5130" name="文本框 5129"/>
          <p:cNvSpPr txBox="1"/>
          <p:nvPr/>
        </p:nvSpPr>
        <p:spPr>
          <a:xfrm>
            <a:off x="1012825" y="3081338"/>
            <a:ext cx="6403975" cy="493712"/>
          </a:xfrm>
          <a:prstGeom prst="rect">
            <a:avLst/>
          </a:prstGeom>
          <a:noFill/>
          <a:ln w="9525">
            <a:noFill/>
          </a:ln>
        </p:spPr>
        <p:txBody>
          <a:bodyPr wrap="square" anchor="t">
            <a:spAutoFit/>
          </a:bodyPr>
          <a:p>
            <a:pPr lvl="0" indent="0" eaLnBrk="0" hangingPunct="0">
              <a:lnSpc>
                <a:spcPct val="110000"/>
              </a:lnSpc>
            </a:pPr>
            <a:r>
              <a:rPr lang="zh-CN" altLang="en-US" sz="2400" b="1" dirty="0">
                <a:solidFill>
                  <a:schemeClr val="bg1"/>
                </a:solidFill>
                <a:latin typeface="Arial" panose="020B0604020202020204" pitchFamily="34" charset="0"/>
                <a:ea typeface="黑体" panose="02010609060101010101" pitchFamily="1" charset="-122"/>
              </a:rPr>
              <a:t>● 理解死锁预防的策略</a:t>
            </a:r>
            <a:endParaRPr lang="zh-CN" altLang="en-US" sz="2400" b="1" dirty="0">
              <a:solidFill>
                <a:schemeClr val="bg1"/>
              </a:solidFill>
              <a:latin typeface="Arial" panose="020B0604020202020204" pitchFamily="34" charset="0"/>
              <a:ea typeface="黑体" panose="02010609060101010101" pitchFamily="1" charset="-122"/>
            </a:endParaRPr>
          </a:p>
        </p:txBody>
      </p:sp>
      <p:sp>
        <p:nvSpPr>
          <p:cNvPr id="5131" name="标题 5130"/>
          <p:cNvSpPr>
            <a:spLocks noGrp="1"/>
          </p:cNvSpPr>
          <p:nvPr/>
        </p:nvSpPr>
        <p:spPr>
          <a:xfrm>
            <a:off x="1751013" y="1641475"/>
            <a:ext cx="4660900" cy="893763"/>
          </a:xfrm>
          <a:prstGeom prst="rect">
            <a:avLst/>
          </a:prstGeom>
          <a:noFill/>
          <a:ln w="9525">
            <a:noFill/>
          </a:ln>
        </p:spPr>
        <p:txBody>
          <a:bodyPr anchor="ctr"/>
          <a:p>
            <a:pPr lvl="0" indent="0" algn="ctr">
              <a:buFont typeface="Wingdings" panose="05000000000000000000" pitchFamily="2" charset="2"/>
              <a:buNone/>
            </a:pPr>
            <a:r>
              <a:rPr lang="zh-CN" altLang="en-US" sz="3200" b="1">
                <a:solidFill>
                  <a:srgbClr val="6600FF"/>
                </a:solidFill>
                <a:latin typeface="Arial" panose="020B0604020202020204" pitchFamily="34" charset="0"/>
                <a:ea typeface="黑体" panose="02010609060101010101" pitchFamily="1" charset="-122"/>
              </a:rPr>
              <a:t>本章学习目标</a:t>
            </a:r>
            <a:endParaRPr lang="zh-CN" altLang="en-US" sz="3200" b="1">
              <a:solidFill>
                <a:srgbClr val="6600FF"/>
              </a:solidFill>
              <a:latin typeface="Arial" panose="020B0604020202020204" pitchFamily="34" charset="0"/>
              <a:ea typeface="黑体" panose="02010609060101010101" pitchFamily="1" charset="-122"/>
            </a:endParaRPr>
          </a:p>
        </p:txBody>
      </p:sp>
      <p:sp>
        <p:nvSpPr>
          <p:cNvPr id="3" name="文本框 2"/>
          <p:cNvSpPr txBox="1"/>
          <p:nvPr/>
        </p:nvSpPr>
        <p:spPr>
          <a:xfrm>
            <a:off x="1012825" y="4284663"/>
            <a:ext cx="6715125" cy="493712"/>
          </a:xfrm>
          <a:prstGeom prst="rect">
            <a:avLst/>
          </a:prstGeom>
          <a:noFill/>
          <a:ln w="9525">
            <a:noFill/>
          </a:ln>
        </p:spPr>
        <p:txBody>
          <a:bodyPr wrap="square" anchor="t">
            <a:spAutoFit/>
          </a:bodyPr>
          <a:p>
            <a:pPr lvl="0" indent="0" eaLnBrk="0" hangingPunct="0">
              <a:lnSpc>
                <a:spcPct val="110000"/>
              </a:lnSpc>
            </a:pPr>
            <a:r>
              <a:rPr lang="zh-CN" altLang="en-US" sz="2400" b="1" dirty="0">
                <a:solidFill>
                  <a:schemeClr val="bg1"/>
                </a:solidFill>
                <a:latin typeface="Arial" panose="020B0604020202020204" pitchFamily="34" charset="0"/>
                <a:ea typeface="黑体" panose="02010609060101010101" pitchFamily="1" charset="-122"/>
              </a:rPr>
              <a:t>● 理解死锁检测</a:t>
            </a:r>
            <a:endParaRPr lang="zh-CN" altLang="en-US" sz="2400" b="1" dirty="0">
              <a:solidFill>
                <a:schemeClr val="bg1"/>
              </a:solidFill>
              <a:latin typeface="Arial" panose="020B0604020202020204" pitchFamily="34" charset="0"/>
              <a:ea typeface="黑体" panose="02010609060101010101" pitchFamily="1" charset="-122"/>
            </a:endParaRPr>
          </a:p>
        </p:txBody>
      </p:sp>
      <p:sp>
        <p:nvSpPr>
          <p:cNvPr id="4" name="文本框 3"/>
          <p:cNvSpPr txBox="1"/>
          <p:nvPr/>
        </p:nvSpPr>
        <p:spPr>
          <a:xfrm>
            <a:off x="1012825" y="4886325"/>
            <a:ext cx="6808788" cy="493713"/>
          </a:xfrm>
          <a:prstGeom prst="rect">
            <a:avLst/>
          </a:prstGeom>
          <a:noFill/>
          <a:ln w="9525">
            <a:noFill/>
          </a:ln>
        </p:spPr>
        <p:txBody>
          <a:bodyPr wrap="square" anchor="t">
            <a:spAutoFit/>
          </a:bodyPr>
          <a:p>
            <a:pPr lvl="0" indent="0" eaLnBrk="0" hangingPunct="0">
              <a:lnSpc>
                <a:spcPct val="110000"/>
              </a:lnSpc>
            </a:pPr>
            <a:r>
              <a:rPr lang="zh-CN" altLang="en-US" sz="2400" b="1" dirty="0">
                <a:solidFill>
                  <a:srgbClr val="FFFF66"/>
                </a:solidFill>
                <a:latin typeface="Arial" panose="020B0604020202020204" pitchFamily="34" charset="0"/>
                <a:ea typeface="黑体" panose="02010609060101010101" pitchFamily="1" charset="-122"/>
              </a:rPr>
              <a:t>● 理解死锁预防、死锁避免、死锁检测的区别</a:t>
            </a:r>
            <a:endParaRPr lang="zh-CN" altLang="en-US" sz="2400" b="1" dirty="0">
              <a:solidFill>
                <a:srgbClr val="FFFF66"/>
              </a:solidFill>
              <a:latin typeface="Arial" panose="020B0604020202020204" pitchFamily="34" charset="0"/>
              <a:ea typeface="黑体" panose="02010609060101010101" pitchFamily="1" charset="-122"/>
            </a:endParaRPr>
          </a:p>
        </p:txBody>
      </p:sp>
      <p:sp>
        <p:nvSpPr>
          <p:cNvPr id="5" name="文本框 4"/>
          <p:cNvSpPr txBox="1"/>
          <p:nvPr/>
        </p:nvSpPr>
        <p:spPr>
          <a:xfrm>
            <a:off x="1012825" y="5487988"/>
            <a:ext cx="6715125" cy="492125"/>
          </a:xfrm>
          <a:prstGeom prst="rect">
            <a:avLst/>
          </a:prstGeom>
          <a:noFill/>
          <a:ln w="9525">
            <a:noFill/>
          </a:ln>
        </p:spPr>
        <p:txBody>
          <a:bodyPr wrap="square" anchor="t">
            <a:spAutoFit/>
          </a:bodyPr>
          <a:p>
            <a:pPr lvl="0" indent="0" eaLnBrk="0" hangingPunct="0">
              <a:lnSpc>
                <a:spcPct val="110000"/>
              </a:lnSpc>
            </a:pPr>
            <a:r>
              <a:rPr lang="zh-CN" altLang="en-US" sz="2400" b="1" dirty="0">
                <a:solidFill>
                  <a:schemeClr val="bg1"/>
                </a:solidFill>
                <a:latin typeface="Arial" panose="020B0604020202020204" pitchFamily="34" charset="0"/>
                <a:ea typeface="黑体" panose="02010609060101010101" pitchFamily="1" charset="-122"/>
              </a:rPr>
              <a:t>● 分析哲学家就餐问题（难点）</a:t>
            </a:r>
            <a:endParaRPr lang="zh-CN" altLang="en-US" sz="2400" b="1" dirty="0">
              <a:solidFill>
                <a:schemeClr val="bg1"/>
              </a:solidFill>
              <a:latin typeface="Arial" panose="020B0604020202020204" pitchFamily="3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00000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5131"/>
                                        </p:tgtEl>
                                        <p:attrNameLst>
                                          <p:attrName>style.visibility</p:attrName>
                                        </p:attrNameLst>
                                      </p:cBhvr>
                                      <p:to>
                                        <p:strVal val="visible"/>
                                      </p:to>
                                    </p:set>
                                    <p:animEffect transition="in" filter="slide(fromTop)">
                                      <p:cBhvr>
                                        <p:cTn id="12" dur="500"/>
                                        <p:tgtEl>
                                          <p:spTgt spid="5131"/>
                                        </p:tgtEl>
                                      </p:cBhvr>
                                    </p:animEffect>
                                  </p:childTnLst>
                                </p:cTn>
                              </p:par>
                            </p:childTnLst>
                          </p:cTn>
                        </p:par>
                        <p:par>
                          <p:cTn id="13" fill="hold">
                            <p:stCondLst>
                              <p:cond delay="1000"/>
                            </p:stCondLst>
                            <p:childTnLst>
                              <p:par>
                                <p:cTn id="14" presetID="12" presetClass="entr" presetSubtype="1" fill="hold" nodeType="afterEffect">
                                  <p:stCondLst>
                                    <p:cond delay="0"/>
                                  </p:stCondLst>
                                  <p:childTnLst>
                                    <p:set>
                                      <p:cBhvr>
                                        <p:cTn id="15" dur="1" fill="hold">
                                          <p:stCondLst>
                                            <p:cond delay="0"/>
                                          </p:stCondLst>
                                        </p:cTn>
                                        <p:tgtEl>
                                          <p:spTgt spid="5128">
                                            <p:txEl>
                                              <p:charRg st="0" end="32"/>
                                            </p:txEl>
                                          </p:spTgt>
                                        </p:tgtEl>
                                        <p:attrNameLst>
                                          <p:attrName>style.visibility</p:attrName>
                                        </p:attrNameLst>
                                      </p:cBhvr>
                                      <p:to>
                                        <p:strVal val="visible"/>
                                      </p:to>
                                    </p:set>
                                    <p:animEffect transition="in" filter="slide(fromTop)">
                                      <p:cBhvr>
                                        <p:cTn id="16" dur="500"/>
                                        <p:tgtEl>
                                          <p:spTgt spid="5128">
                                            <p:txEl>
                                              <p:charRg st="0" end="32"/>
                                            </p:txEl>
                                          </p:spTgt>
                                        </p:tgtEl>
                                      </p:cBhvr>
                                    </p:animEffect>
                                  </p:childTnLst>
                                </p:cTn>
                              </p:par>
                            </p:childTnLst>
                          </p:cTn>
                        </p:par>
                        <p:par>
                          <p:cTn id="17" fill="hold">
                            <p:stCondLst>
                              <p:cond delay="1500"/>
                            </p:stCondLst>
                            <p:childTnLst>
                              <p:par>
                                <p:cTn id="18" presetID="12" presetClass="entr" presetSubtype="1" fill="hold" grpId="0" nodeType="afterEffect">
                                  <p:stCondLst>
                                    <p:cond delay="0"/>
                                  </p:stCondLst>
                                  <p:childTnLst>
                                    <p:set>
                                      <p:cBhvr>
                                        <p:cTn id="19" dur="1" fill="hold">
                                          <p:stCondLst>
                                            <p:cond delay="0"/>
                                          </p:stCondLst>
                                        </p:cTn>
                                        <p:tgtEl>
                                          <p:spTgt spid="5130"/>
                                        </p:tgtEl>
                                        <p:attrNameLst>
                                          <p:attrName>style.visibility</p:attrName>
                                        </p:attrNameLst>
                                      </p:cBhvr>
                                      <p:to>
                                        <p:strVal val="visible"/>
                                      </p:to>
                                    </p:set>
                                    <p:animEffect transition="in" filter="slide(fromTop)">
                                      <p:cBhvr>
                                        <p:cTn id="20" dur="500"/>
                                        <p:tgtEl>
                                          <p:spTgt spid="5130"/>
                                        </p:tgtEl>
                                      </p:cBhvr>
                                    </p:animEffect>
                                  </p:childTnLst>
                                </p:cTn>
                              </p:par>
                            </p:childTnLst>
                          </p:cTn>
                        </p:par>
                        <p:par>
                          <p:cTn id="21" fill="hold">
                            <p:stCondLst>
                              <p:cond delay="2000"/>
                            </p:stCondLst>
                            <p:childTnLst>
                              <p:par>
                                <p:cTn id="22" presetID="12" presetClass="entr" presetSubtype="1" fill="hold" nodeType="afterEffect">
                                  <p:stCondLst>
                                    <p:cond delay="0"/>
                                  </p:stCondLst>
                                  <p:childTnLst>
                                    <p:set>
                                      <p:cBhvr>
                                        <p:cTn id="23" dur="1" fill="hold">
                                          <p:stCondLst>
                                            <p:cond delay="0"/>
                                          </p:stCondLst>
                                        </p:cTn>
                                        <p:tgtEl>
                                          <p:spTgt spid="5129">
                                            <p:txEl>
                                              <p:charRg st="0" end="25"/>
                                            </p:txEl>
                                          </p:spTgt>
                                        </p:tgtEl>
                                        <p:attrNameLst>
                                          <p:attrName>style.visibility</p:attrName>
                                        </p:attrNameLst>
                                      </p:cBhvr>
                                      <p:to>
                                        <p:strVal val="visible"/>
                                      </p:to>
                                    </p:set>
                                    <p:animEffect transition="in" filter="slide(fromTop)">
                                      <p:cBhvr>
                                        <p:cTn id="24" dur="500"/>
                                        <p:tgtEl>
                                          <p:spTgt spid="5129">
                                            <p:txEl>
                                              <p:charRg st="0" end="25"/>
                                            </p:txEl>
                                          </p:spTgt>
                                        </p:tgtEl>
                                      </p:cBhvr>
                                    </p:animEffect>
                                  </p:childTnLst>
                                </p:cTn>
                              </p:par>
                            </p:childTnLst>
                          </p:cTn>
                        </p:par>
                        <p:par>
                          <p:cTn id="25" fill="hold">
                            <p:stCondLst>
                              <p:cond delay="2500"/>
                            </p:stCondLst>
                            <p:childTnLst>
                              <p:par>
                                <p:cTn id="26" presetID="12" presetClass="entr" presetSubtype="1"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slide(fromTop)">
                                      <p:cBhvr>
                                        <p:cTn id="28" dur="500"/>
                                        <p:tgtEl>
                                          <p:spTgt spid="3"/>
                                        </p:tgtEl>
                                      </p:cBhvr>
                                    </p:animEffect>
                                  </p:childTnLst>
                                </p:cTn>
                              </p:par>
                            </p:childTnLst>
                          </p:cTn>
                        </p:par>
                        <p:par>
                          <p:cTn id="29" fill="hold">
                            <p:stCondLst>
                              <p:cond delay="3000"/>
                            </p:stCondLst>
                            <p:childTnLst>
                              <p:par>
                                <p:cTn id="30" presetID="12" presetClass="entr" presetSubtype="1" fill="hold" nodeType="afterEffect">
                                  <p:stCondLst>
                                    <p:cond delay="0"/>
                                  </p:stCondLst>
                                  <p:childTnLst>
                                    <p:set>
                                      <p:cBhvr>
                                        <p:cTn id="31" dur="1" fill="hold">
                                          <p:stCondLst>
                                            <p:cond delay="0"/>
                                          </p:stCondLst>
                                        </p:cTn>
                                        <p:tgtEl>
                                          <p:spTgt spid="4">
                                            <p:txEl>
                                              <p:charRg st="0" end="25"/>
                                            </p:txEl>
                                          </p:spTgt>
                                        </p:tgtEl>
                                        <p:attrNameLst>
                                          <p:attrName>style.visibility</p:attrName>
                                        </p:attrNameLst>
                                      </p:cBhvr>
                                      <p:to>
                                        <p:strVal val="visible"/>
                                      </p:to>
                                    </p:set>
                                    <p:animEffect transition="in" filter="slide(fromTop)">
                                      <p:cBhvr>
                                        <p:cTn id="32" dur="500"/>
                                        <p:tgtEl>
                                          <p:spTgt spid="4">
                                            <p:txEl>
                                              <p:charRg st="0" end="25"/>
                                            </p:txEl>
                                          </p:spTgt>
                                        </p:tgtEl>
                                      </p:cBhvr>
                                    </p:animEffect>
                                  </p:childTnLst>
                                </p:cTn>
                              </p:par>
                            </p:childTnLst>
                          </p:cTn>
                        </p:par>
                        <p:par>
                          <p:cTn id="33" fill="hold">
                            <p:stCondLst>
                              <p:cond delay="3500"/>
                            </p:stCondLst>
                            <p:childTnLst>
                              <p:par>
                                <p:cTn id="34" presetID="12" presetClass="entr" presetSubtype="1" fill="hold" grpId="0"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slide(fromTop)">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 grpId="0"/>
      <p:bldP spid="5131" grpId="0"/>
      <p:bldP spid="3"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标题 38913"/>
          <p:cNvSpPr>
            <a:spLocks noGrp="1"/>
          </p:cNvSpPr>
          <p:nvPr>
            <p:ph type="title"/>
          </p:nvPr>
        </p:nvSpPr>
        <p:spPr>
          <a:xfrm>
            <a:off x="457200" y="0"/>
            <a:ext cx="8229600" cy="942975"/>
          </a:xfrm>
        </p:spPr>
        <p:txBody>
          <a:bodyPr anchor="ctr"/>
          <a:p>
            <a:r>
              <a:rPr lang="zh-CN" altLang="en-US" dirty="0"/>
              <a:t>由安全状态向不安全状态转换</a:t>
            </a:r>
            <a:endParaRPr lang="zh-CN" altLang="en-US" dirty="0"/>
          </a:p>
        </p:txBody>
      </p:sp>
      <p:graphicFrame>
        <p:nvGraphicFramePr>
          <p:cNvPr id="38915" name="表格 38914"/>
          <p:cNvGraphicFramePr/>
          <p:nvPr/>
        </p:nvGraphicFramePr>
        <p:xfrm>
          <a:off x="384175" y="1052513"/>
          <a:ext cx="8291513" cy="2082800"/>
        </p:xfrm>
        <a:graphic>
          <a:graphicData uri="http://schemas.openxmlformats.org/drawingml/2006/table">
            <a:tbl>
              <a:tblPr/>
              <a:tblGrid>
                <a:gridCol w="936625"/>
                <a:gridCol w="1544638"/>
                <a:gridCol w="1647825"/>
                <a:gridCol w="2062162"/>
                <a:gridCol w="2100263"/>
              </a:tblGrid>
              <a:tr h="701675">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2000"/>
                        <a:t>进程</a:t>
                      </a:r>
                      <a:endParaRPr lang="zh-CN" altLang="en-US" sz="20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2000"/>
                        <a:t>最大</a:t>
                      </a:r>
                      <a:endParaRPr lang="zh-CN" altLang="en-US" sz="2000"/>
                    </a:p>
                    <a:p>
                      <a:pPr marL="0" lvl="0" indent="0" algn="ctr">
                        <a:spcBef>
                          <a:spcPct val="0"/>
                        </a:spcBef>
                        <a:buNone/>
                      </a:pPr>
                      <a:r>
                        <a:rPr lang="zh-CN" altLang="en-US" sz="2000"/>
                        <a:t>需求量</a:t>
                      </a:r>
                      <a:endParaRPr lang="zh-CN" altLang="en-US" sz="20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2000"/>
                        <a:t>已分配</a:t>
                      </a:r>
                      <a:endParaRPr lang="zh-CN" altLang="en-US" sz="2000"/>
                    </a:p>
                    <a:p>
                      <a:pPr marL="0" lvl="0" indent="0" algn="ctr">
                        <a:spcBef>
                          <a:spcPct val="0"/>
                        </a:spcBef>
                        <a:buNone/>
                      </a:pPr>
                      <a:r>
                        <a:rPr lang="zh-CN" altLang="en-US" sz="2000"/>
                        <a:t>资源量</a:t>
                      </a:r>
                      <a:endParaRPr lang="zh-CN" altLang="en-US" sz="20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2000"/>
                        <a:t>仍需申请的</a:t>
                      </a:r>
                      <a:endParaRPr lang="zh-CN" altLang="en-US" sz="2000"/>
                    </a:p>
                    <a:p>
                      <a:pPr marL="0" lvl="0" indent="0" algn="ctr">
                        <a:spcBef>
                          <a:spcPct val="0"/>
                        </a:spcBef>
                        <a:buNone/>
                      </a:pPr>
                      <a:r>
                        <a:rPr lang="zh-CN" altLang="en-US" sz="2000"/>
                        <a:t>资源量</a:t>
                      </a:r>
                      <a:endParaRPr lang="zh-CN" altLang="en-US" sz="20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2000"/>
                        <a:t>系统当前空闲资源量</a:t>
                      </a:r>
                      <a:endParaRPr lang="zh-CN" altLang="en-US" sz="20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a:latin typeface="Times New Roman" panose="02020603050405020304" pitchFamily="2" charset="0"/>
                          <a:ea typeface="Times New Roman" panose="02020603050405020304" pitchFamily="2" charset="0"/>
                        </a:rPr>
                        <a:t>P</a:t>
                      </a:r>
                      <a:r>
                        <a:rPr lang="en-US" altLang="zh-CN" sz="2000" baseline="-30000">
                          <a:latin typeface="Times New Roman" panose="02020603050405020304" pitchFamily="2" charset="0"/>
                          <a:ea typeface="Times New Roman" panose="02020603050405020304" pitchFamily="2" charset="0"/>
                        </a:rPr>
                        <a:t>1</a:t>
                      </a:r>
                      <a:endParaRPr lang="zh-CN" altLang="en-US" sz="20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a:latin typeface="Times New Roman" panose="02020603050405020304" pitchFamily="2" charset="0"/>
                          <a:ea typeface="Times New Roman" panose="02020603050405020304" pitchFamily="2" charset="0"/>
                        </a:rPr>
                        <a:t>10</a:t>
                      </a:r>
                      <a:endParaRPr lang="zh-CN" altLang="en-US" sz="20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a:latin typeface="Times New Roman" panose="02020603050405020304" pitchFamily="2" charset="0"/>
                          <a:ea typeface="Times New Roman" panose="02020603050405020304" pitchFamily="2" charset="0"/>
                        </a:rPr>
                        <a:t>5</a:t>
                      </a:r>
                      <a:endParaRPr lang="zh-CN" altLang="en-US" sz="20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a:latin typeface="Times New Roman" panose="02020603050405020304" pitchFamily="2" charset="0"/>
                          <a:ea typeface="Times New Roman" panose="02020603050405020304" pitchFamily="2" charset="0"/>
                        </a:rPr>
                        <a:t>5</a:t>
                      </a:r>
                      <a:endParaRPr lang="zh-CN" altLang="en-US" sz="20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3">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a:latin typeface="Times New Roman" panose="02020603050405020304" pitchFamily="2" charset="0"/>
                          <a:ea typeface="Times New Roman" panose="02020603050405020304" pitchFamily="2" charset="0"/>
                        </a:rPr>
                        <a:t>3</a:t>
                      </a:r>
                      <a:r>
                        <a:rPr lang="zh-CN" altLang="en-US" sz="2000">
                          <a:solidFill>
                            <a:srgbClr val="FF0000"/>
                          </a:solidFill>
                          <a:latin typeface="Times New Roman" panose="02020603050405020304" pitchFamily="2" charset="0"/>
                          <a:ea typeface="宋体" panose="02010600030101010101" pitchFamily="2" charset="-122"/>
                        </a:rPr>
                        <a:t>（</a:t>
                      </a:r>
                      <a:r>
                        <a:rPr lang="en-US" altLang="zh-CN" sz="2000">
                          <a:solidFill>
                            <a:srgbClr val="FF0000"/>
                          </a:solidFill>
                          <a:latin typeface="Times New Roman" panose="02020603050405020304" pitchFamily="2" charset="0"/>
                          <a:ea typeface="宋体" panose="02010600030101010101" pitchFamily="2" charset="-122"/>
                        </a:rPr>
                        <a:t>2</a:t>
                      </a:r>
                      <a:r>
                        <a:rPr lang="zh-CN" altLang="en-US" sz="2000">
                          <a:solidFill>
                            <a:srgbClr val="FF0000"/>
                          </a:solidFill>
                          <a:latin typeface="Times New Roman" panose="02020603050405020304" pitchFamily="2" charset="0"/>
                          <a:ea typeface="宋体" panose="02010600030101010101" pitchFamily="2" charset="-122"/>
                        </a:rPr>
                        <a:t>）</a:t>
                      </a:r>
                      <a:endParaRPr lang="zh-CN" altLang="en-US" sz="2000">
                        <a:solidFill>
                          <a:srgbClr val="FF0000"/>
                        </a:solidFill>
                        <a:latin typeface="Times New Roman" panose="02020603050405020304" pitchFamily="2"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a:latin typeface="Times New Roman" panose="02020603050405020304" pitchFamily="2" charset="0"/>
                          <a:ea typeface="Times New Roman" panose="02020603050405020304" pitchFamily="2" charset="0"/>
                        </a:rPr>
                        <a:t>P</a:t>
                      </a:r>
                      <a:r>
                        <a:rPr lang="en-US" altLang="zh-CN" sz="2000" baseline="-30000">
                          <a:latin typeface="Times New Roman" panose="02020603050405020304" pitchFamily="2" charset="0"/>
                          <a:ea typeface="Times New Roman" panose="02020603050405020304" pitchFamily="2" charset="0"/>
                        </a:rPr>
                        <a:t> 2</a:t>
                      </a:r>
                      <a:endParaRPr lang="zh-CN" altLang="en-US" sz="20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a:latin typeface="Times New Roman" panose="02020603050405020304" pitchFamily="2" charset="0"/>
                          <a:ea typeface="Times New Roman" panose="02020603050405020304" pitchFamily="2" charset="0"/>
                        </a:rPr>
                        <a:t>4</a:t>
                      </a:r>
                      <a:endParaRPr lang="zh-CN" altLang="en-US" sz="20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a:latin typeface="Times New Roman" panose="02020603050405020304" pitchFamily="2" charset="0"/>
                          <a:ea typeface="Times New Roman" panose="02020603050405020304" pitchFamily="2" charset="0"/>
                        </a:rPr>
                        <a:t>2</a:t>
                      </a:r>
                      <a:endParaRPr lang="zh-CN" altLang="en-US" sz="20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a:latin typeface="Times New Roman" panose="02020603050405020304" pitchFamily="2" charset="0"/>
                          <a:ea typeface="Times New Roman" panose="02020603050405020304" pitchFamily="2" charset="0"/>
                        </a:rPr>
                        <a:t>2</a:t>
                      </a:r>
                      <a:endParaRPr lang="zh-CN" altLang="en-US" sz="20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r>
              <a:tr h="460375">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a:latin typeface="Times New Roman" panose="02020603050405020304" pitchFamily="2" charset="0"/>
                          <a:ea typeface="Times New Roman" panose="02020603050405020304" pitchFamily="2" charset="0"/>
                        </a:rPr>
                        <a:t>P</a:t>
                      </a:r>
                      <a:r>
                        <a:rPr lang="en-US" altLang="zh-CN" sz="2000" baseline="-30000">
                          <a:latin typeface="Times New Roman" panose="02020603050405020304" pitchFamily="2" charset="0"/>
                          <a:ea typeface="Times New Roman" panose="02020603050405020304" pitchFamily="2" charset="0"/>
                        </a:rPr>
                        <a:t> 3</a:t>
                      </a:r>
                      <a:endParaRPr lang="zh-CN" altLang="en-US" sz="20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a:latin typeface="Times New Roman" panose="02020603050405020304" pitchFamily="2" charset="0"/>
                          <a:ea typeface="Times New Roman" panose="02020603050405020304" pitchFamily="2" charset="0"/>
                        </a:rPr>
                        <a:t>9</a:t>
                      </a:r>
                      <a:endParaRPr lang="zh-CN" altLang="en-US" sz="20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a:latin typeface="Times New Roman" panose="02020603050405020304" pitchFamily="2" charset="0"/>
                          <a:ea typeface="Times New Roman" panose="02020603050405020304" pitchFamily="2" charset="0"/>
                        </a:rPr>
                        <a:t>2</a:t>
                      </a:r>
                      <a:r>
                        <a:rPr lang="zh-CN" altLang="en-US" sz="2000">
                          <a:solidFill>
                            <a:srgbClr val="FF0000"/>
                          </a:solidFill>
                          <a:latin typeface="Times New Roman" panose="02020603050405020304" pitchFamily="2" charset="0"/>
                          <a:ea typeface="宋体" panose="02010600030101010101" pitchFamily="2" charset="-122"/>
                        </a:rPr>
                        <a:t>（</a:t>
                      </a:r>
                      <a:r>
                        <a:rPr lang="en-US" altLang="zh-CN" sz="2000">
                          <a:solidFill>
                            <a:srgbClr val="FF0000"/>
                          </a:solidFill>
                          <a:latin typeface="Times New Roman" panose="02020603050405020304" pitchFamily="2" charset="0"/>
                          <a:ea typeface="宋体" panose="02010600030101010101" pitchFamily="2" charset="-122"/>
                        </a:rPr>
                        <a:t>3</a:t>
                      </a:r>
                      <a:r>
                        <a:rPr lang="zh-CN" altLang="en-US" sz="2000">
                          <a:solidFill>
                            <a:srgbClr val="FF0000"/>
                          </a:solidFill>
                          <a:latin typeface="Times New Roman" panose="02020603050405020304" pitchFamily="2" charset="0"/>
                          <a:ea typeface="宋体" panose="02010600030101010101" pitchFamily="2" charset="-122"/>
                        </a:rPr>
                        <a:t>）</a:t>
                      </a:r>
                      <a:endParaRPr lang="zh-CN" altLang="en-US" sz="2000">
                        <a:solidFill>
                          <a:srgbClr val="FF0000"/>
                        </a:solidFill>
                        <a:latin typeface="Times New Roman" panose="02020603050405020304" pitchFamily="2"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a:latin typeface="Times New Roman" panose="02020603050405020304" pitchFamily="2" charset="0"/>
                          <a:ea typeface="Times New Roman" panose="02020603050405020304" pitchFamily="2" charset="0"/>
                        </a:rPr>
                        <a:t>7</a:t>
                      </a:r>
                      <a:r>
                        <a:rPr lang="en-US" altLang="zh-CN" sz="2000">
                          <a:solidFill>
                            <a:srgbClr val="FF0000"/>
                          </a:solidFill>
                          <a:latin typeface="Times New Roman" panose="02020603050405020304" pitchFamily="2" charset="0"/>
                          <a:ea typeface="Times New Roman" panose="02020603050405020304" pitchFamily="2" charset="0"/>
                        </a:rPr>
                        <a:t>（6</a:t>
                      </a:r>
                      <a:r>
                        <a:rPr lang="zh-CN" altLang="en-US" sz="2000">
                          <a:solidFill>
                            <a:srgbClr val="FF0000"/>
                          </a:solidFill>
                          <a:latin typeface="Times New Roman" panose="02020603050405020304" pitchFamily="2" charset="0"/>
                          <a:ea typeface="宋体" panose="02010600030101010101" pitchFamily="2" charset="-122"/>
                        </a:rPr>
                        <a:t>）</a:t>
                      </a:r>
                      <a:endParaRPr lang="zh-CN" altLang="en-US" sz="2000">
                        <a:solidFill>
                          <a:srgbClr val="FF0000"/>
                        </a:solidFill>
                        <a:latin typeface="Times New Roman" panose="02020603050405020304" pitchFamily="2"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r>
            </a:tbl>
          </a:graphicData>
        </a:graphic>
      </p:graphicFrame>
      <p:sp>
        <p:nvSpPr>
          <p:cNvPr id="56352" name="文本框 38944"/>
          <p:cNvSpPr txBox="1"/>
          <p:nvPr/>
        </p:nvSpPr>
        <p:spPr>
          <a:xfrm>
            <a:off x="466725" y="3168650"/>
            <a:ext cx="7848600" cy="427038"/>
          </a:xfrm>
          <a:prstGeom prst="rect">
            <a:avLst/>
          </a:prstGeom>
          <a:noFill/>
          <a:ln w="9525">
            <a:noFill/>
          </a:ln>
        </p:spPr>
        <p:txBody>
          <a:bodyPr wrap="square" lIns="0" tIns="0" rIns="0" bIns="0" anchor="t">
            <a:spAutoFit/>
          </a:bodyPr>
          <a:p>
            <a:pPr lvl="0" indent="0" eaLnBrk="0" hangingPunct="0">
              <a:spcBef>
                <a:spcPct val="50000"/>
              </a:spcBef>
            </a:pPr>
            <a:r>
              <a:rPr lang="zh-CN" altLang="en-US" sz="2800" b="1">
                <a:solidFill>
                  <a:srgbClr val="FF0000"/>
                </a:solidFill>
                <a:latin typeface="Arial" panose="020B0604020202020204" pitchFamily="34" charset="0"/>
                <a:ea typeface="黑体" panose="02010609060101010101" pitchFamily="1" charset="-122"/>
              </a:rPr>
              <a:t>分析</a:t>
            </a:r>
            <a:r>
              <a:rPr lang="en-US" altLang="zh-CN" sz="2800" b="1">
                <a:solidFill>
                  <a:srgbClr val="FF0000"/>
                </a:solidFill>
                <a:latin typeface="Arial" panose="020B0604020202020204" pitchFamily="34" charset="0"/>
                <a:ea typeface="黑体" panose="02010609060101010101" pitchFamily="1" charset="-122"/>
              </a:rPr>
              <a:t>:</a:t>
            </a:r>
            <a:r>
              <a:rPr lang="en-US" altLang="zh-CN" sz="2800" b="1">
                <a:latin typeface="Arial" panose="020B0604020202020204" pitchFamily="34" charset="0"/>
                <a:ea typeface="黑体" panose="02010609060101010101" pitchFamily="1" charset="-122"/>
              </a:rPr>
              <a:t> </a:t>
            </a:r>
            <a:r>
              <a:rPr lang="en-US" altLang="zh-CN" sz="2800" b="1" i="1">
                <a:latin typeface="Arial" panose="020B0604020202020204" pitchFamily="34" charset="0"/>
                <a:ea typeface="黑体" panose="02010609060101010101" pitchFamily="1" charset="-122"/>
              </a:rPr>
              <a:t>T</a:t>
            </a:r>
            <a:r>
              <a:rPr lang="en-US" altLang="zh-CN" sz="2800" b="1">
                <a:latin typeface="Arial" panose="020B0604020202020204" pitchFamily="34" charset="0"/>
                <a:ea typeface="黑体" panose="02010609060101010101" pitchFamily="1" charset="-122"/>
              </a:rPr>
              <a:t>0</a:t>
            </a:r>
            <a:r>
              <a:rPr lang="zh-CN" altLang="en-US" sz="2800" b="1">
                <a:latin typeface="Arial" panose="020B0604020202020204" pitchFamily="34" charset="0"/>
                <a:ea typeface="黑体" panose="02010609060101010101" pitchFamily="1" charset="-122"/>
              </a:rPr>
              <a:t>时刻是安全的</a:t>
            </a:r>
            <a:r>
              <a:rPr lang="en-US" altLang="zh-CN" sz="2800" b="1">
                <a:latin typeface="Arial" panose="020B0604020202020204" pitchFamily="34" charset="0"/>
                <a:ea typeface="黑体" panose="02010609060101010101" pitchFamily="1" charset="-122"/>
              </a:rPr>
              <a:t>,</a:t>
            </a:r>
            <a:r>
              <a:rPr lang="zh-CN" altLang="en-US" sz="2800" b="1">
                <a:latin typeface="Arial" panose="020B0604020202020204" pitchFamily="34" charset="0"/>
                <a:ea typeface="黑体" panose="02010609060101010101" pitchFamily="1" charset="-122"/>
              </a:rPr>
              <a:t>存在安全序列</a:t>
            </a:r>
            <a:r>
              <a:rPr lang="en-US" altLang="zh-CN" sz="2800" b="1">
                <a:latin typeface="Arial" panose="020B0604020202020204" pitchFamily="34" charset="0"/>
                <a:ea typeface="黑体" panose="02010609060101010101" pitchFamily="1" charset="-122"/>
              </a:rPr>
              <a:t>&lt;p2,p1,p3&gt;</a:t>
            </a:r>
            <a:endParaRPr lang="en-US" altLang="zh-CN" sz="2800" b="1">
              <a:latin typeface="Arial" panose="020B0604020202020204" pitchFamily="34" charset="0"/>
              <a:ea typeface="黑体" panose="02010609060101010101" pitchFamily="1" charset="-122"/>
            </a:endParaRPr>
          </a:p>
        </p:txBody>
      </p:sp>
      <p:sp>
        <p:nvSpPr>
          <p:cNvPr id="38946" name="矩形 38945"/>
          <p:cNvSpPr/>
          <p:nvPr/>
        </p:nvSpPr>
        <p:spPr>
          <a:xfrm>
            <a:off x="466725" y="3817938"/>
            <a:ext cx="6210300" cy="603250"/>
          </a:xfrm>
          <a:prstGeom prst="rect">
            <a:avLst/>
          </a:prstGeom>
          <a:noFill/>
          <a:ln w="9525">
            <a:noFill/>
          </a:ln>
        </p:spPr>
        <p:txBody>
          <a:bodyPr wrap="none" anchor="t">
            <a:spAutoFit/>
          </a:bodyPr>
          <a:p>
            <a:pPr lvl="0" indent="0" eaLnBrk="0" hangingPunct="0">
              <a:lnSpc>
                <a:spcPct val="120000"/>
              </a:lnSpc>
            </a:pPr>
            <a:r>
              <a:rPr lang="zh-CN" altLang="en-US" sz="2800" b="1" dirty="0">
                <a:latin typeface="Arial" panose="020B0604020202020204" pitchFamily="34" charset="0"/>
                <a:ea typeface="黑体" panose="02010609060101010101" pitchFamily="1" charset="-122"/>
              </a:rPr>
              <a:t>例如，在</a:t>
            </a:r>
            <a:r>
              <a:rPr lang="zh-CN" altLang="en-US" sz="2800" b="1" i="1" dirty="0">
                <a:latin typeface="Arial" panose="020B0604020202020204" pitchFamily="34" charset="0"/>
                <a:ea typeface="黑体" panose="02010609060101010101" pitchFamily="1" charset="-122"/>
              </a:rPr>
              <a:t>T</a:t>
            </a:r>
            <a:r>
              <a:rPr lang="zh-CN" altLang="en-US" sz="2800" b="1" dirty="0">
                <a:latin typeface="Arial" panose="020B0604020202020204" pitchFamily="34" charset="0"/>
                <a:ea typeface="黑体" panose="02010609060101010101" pitchFamily="1" charset="-122"/>
              </a:rPr>
              <a:t>1时刻，</a:t>
            </a:r>
            <a:r>
              <a:rPr lang="zh-CN" altLang="en-US" sz="2800" b="1" dirty="0">
                <a:solidFill>
                  <a:srgbClr val="9933FF"/>
                </a:solidFill>
                <a:latin typeface="Arial" panose="020B0604020202020204" pitchFamily="34" charset="0"/>
                <a:ea typeface="黑体" panose="02010609060101010101" pitchFamily="1" charset="-122"/>
              </a:rPr>
              <a:t>P3又请求1台磁带机</a:t>
            </a:r>
            <a:endParaRPr lang="zh-CN" altLang="en-US" sz="2800" b="1" dirty="0">
              <a:solidFill>
                <a:srgbClr val="9933FF"/>
              </a:solidFill>
              <a:latin typeface="Arial" panose="020B0604020202020204" pitchFamily="34" charset="0"/>
              <a:ea typeface="黑体" panose="02010609060101010101" pitchFamily="1" charset="-122"/>
            </a:endParaRPr>
          </a:p>
        </p:txBody>
      </p:sp>
      <p:sp>
        <p:nvSpPr>
          <p:cNvPr id="38947" name="矩形 38946"/>
          <p:cNvSpPr/>
          <p:nvPr/>
        </p:nvSpPr>
        <p:spPr>
          <a:xfrm>
            <a:off x="539433" y="4537075"/>
            <a:ext cx="8064500" cy="1116013"/>
          </a:xfrm>
          <a:prstGeom prst="rect">
            <a:avLst/>
          </a:prstGeom>
          <a:noFill/>
          <a:ln w="9525">
            <a:noFill/>
          </a:ln>
        </p:spPr>
        <p:txBody>
          <a:bodyPr wrap="square" anchor="t">
            <a:spAutoFit/>
          </a:bodyPr>
          <a:p>
            <a:pPr lvl="0" indent="0" eaLnBrk="0" hangingPunct="0">
              <a:lnSpc>
                <a:spcPct val="120000"/>
              </a:lnSpc>
            </a:pPr>
            <a:r>
              <a:rPr lang="zh-CN" altLang="en-US" sz="2800" b="1" dirty="0">
                <a:latin typeface="Arial" panose="020B0604020202020204" pitchFamily="34" charset="0"/>
                <a:ea typeface="黑体" panose="02010609060101010101" pitchFamily="1" charset="-122"/>
              </a:rPr>
              <a:t>若此时系统把剩余3台中的1台分配给P3，则系统便进入不安全状态</a:t>
            </a:r>
            <a:endParaRPr lang="zh-CN" altLang="en-US" sz="2800" b="1" dirty="0">
              <a:latin typeface="Arial" panose="020B0604020202020204" pitchFamily="34" charset="0"/>
              <a:ea typeface="黑体" panose="02010609060101010101" pitchFamily="1" charset="-122"/>
            </a:endParaRPr>
          </a:p>
        </p:txBody>
      </p:sp>
      <p:sp>
        <p:nvSpPr>
          <p:cNvPr id="38948" name="矩形 38947"/>
          <p:cNvSpPr/>
          <p:nvPr/>
        </p:nvSpPr>
        <p:spPr>
          <a:xfrm>
            <a:off x="539750" y="5653088"/>
            <a:ext cx="8401050" cy="603250"/>
          </a:xfrm>
          <a:prstGeom prst="rect">
            <a:avLst/>
          </a:prstGeom>
          <a:noFill/>
          <a:ln w="9525">
            <a:noFill/>
          </a:ln>
        </p:spPr>
        <p:txBody>
          <a:bodyPr wrap="square" anchor="t">
            <a:spAutoFit/>
          </a:bodyPr>
          <a:p>
            <a:pPr lvl="0" indent="0" eaLnBrk="0" hangingPunct="0">
              <a:lnSpc>
                <a:spcPct val="120000"/>
              </a:lnSpc>
            </a:pPr>
            <a:r>
              <a:rPr lang="zh-CN" altLang="en-US" sz="2800" b="1" dirty="0">
                <a:solidFill>
                  <a:srgbClr val="FF0066"/>
                </a:solidFill>
                <a:latin typeface="Arial" panose="020B0604020202020204" pitchFamily="34" charset="0"/>
                <a:ea typeface="黑体" panose="02010609060101010101" pitchFamily="1" charset="-122"/>
              </a:rPr>
              <a:t>考虑：</a:t>
            </a:r>
            <a:r>
              <a:rPr lang="zh-CN" altLang="en-US" sz="2800" b="1" i="1" dirty="0">
                <a:solidFill>
                  <a:srgbClr val="FF0066"/>
                </a:solidFill>
                <a:latin typeface="Arial" panose="020B0604020202020204" pitchFamily="34" charset="0"/>
                <a:ea typeface="黑体" panose="02010609060101010101" pitchFamily="1" charset="-122"/>
              </a:rPr>
              <a:t>T</a:t>
            </a:r>
            <a:r>
              <a:rPr lang="zh-CN" altLang="en-US" sz="2800" b="1" dirty="0">
                <a:solidFill>
                  <a:srgbClr val="FF0066"/>
                </a:solidFill>
                <a:latin typeface="Arial" panose="020B0604020202020204" pitchFamily="34" charset="0"/>
                <a:ea typeface="黑体" panose="02010609060101010101" pitchFamily="1" charset="-122"/>
              </a:rPr>
              <a:t>1时刻，只有P2又请求1台磁带机，情况怎样</a:t>
            </a:r>
            <a:endParaRPr lang="zh-CN" altLang="en-US" sz="2800" b="1" dirty="0">
              <a:solidFill>
                <a:srgbClr val="0000FF"/>
              </a:solidFill>
              <a:latin typeface="Arial" panose="020B0604020202020204" pitchFamily="34" charset="0"/>
              <a:ea typeface="黑体" panose="02010609060101010101" pitchFamily="1" charset="-122"/>
            </a:endParaRPr>
          </a:p>
        </p:txBody>
      </p:sp>
      <p:sp>
        <p:nvSpPr>
          <p:cNvPr id="56356" name="文本框 7185"/>
          <p:cNvSpPr txBox="1"/>
          <p:nvPr/>
        </p:nvSpPr>
        <p:spPr>
          <a:xfrm>
            <a:off x="66675" y="6353175"/>
            <a:ext cx="1120775" cy="427038"/>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en-US" sz="2800" b="1" dirty="0">
                <a:solidFill>
                  <a:srgbClr val="FF0066"/>
                </a:solidFill>
                <a:latin typeface="Arial Black" panose="020B0A04020102020204" charset="0"/>
                <a:ea typeface="黑体" panose="02010609060101010101" pitchFamily="1" charset="-122"/>
              </a:rPr>
              <a:t>增加</a:t>
            </a:r>
            <a:endParaRPr lang="zh-CN" altLang="en-US"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46"/>
                                        </p:tgtEl>
                                        <p:attrNameLst>
                                          <p:attrName>style.visibility</p:attrName>
                                        </p:attrNameLst>
                                      </p:cBhvr>
                                      <p:to>
                                        <p:strVal val="visible"/>
                                      </p:to>
                                    </p:set>
                                    <p:anim calcmode="lin" valueType="num">
                                      <p:cBhvr>
                                        <p:cTn id="7" dur="500" fill="hold"/>
                                        <p:tgtEl>
                                          <p:spTgt spid="38946"/>
                                        </p:tgtEl>
                                        <p:attrNameLst>
                                          <p:attrName>ppt_x</p:attrName>
                                        </p:attrNameLst>
                                      </p:cBhvr>
                                      <p:tavLst>
                                        <p:tav tm="0">
                                          <p:val>
                                            <p:strVal val="#ppt_x"/>
                                          </p:val>
                                        </p:tav>
                                        <p:tav tm="100000">
                                          <p:val>
                                            <p:strVal val="#ppt_x"/>
                                          </p:val>
                                        </p:tav>
                                      </p:tavLst>
                                    </p:anim>
                                    <p:anim calcmode="lin" valueType="num">
                                      <p:cBhvr>
                                        <p:cTn id="8" dur="500" fill="hold"/>
                                        <p:tgtEl>
                                          <p:spTgt spid="389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947"/>
                                        </p:tgtEl>
                                        <p:attrNameLst>
                                          <p:attrName>style.visibility</p:attrName>
                                        </p:attrNameLst>
                                      </p:cBhvr>
                                      <p:to>
                                        <p:strVal val="visible"/>
                                      </p:to>
                                    </p:set>
                                    <p:anim calcmode="lin" valueType="num">
                                      <p:cBhvr>
                                        <p:cTn id="13" dur="500" fill="hold"/>
                                        <p:tgtEl>
                                          <p:spTgt spid="38947"/>
                                        </p:tgtEl>
                                        <p:attrNameLst>
                                          <p:attrName>ppt_x</p:attrName>
                                        </p:attrNameLst>
                                      </p:cBhvr>
                                      <p:tavLst>
                                        <p:tav tm="0">
                                          <p:val>
                                            <p:strVal val="#ppt_x"/>
                                          </p:val>
                                        </p:tav>
                                        <p:tav tm="100000">
                                          <p:val>
                                            <p:strVal val="#ppt_x"/>
                                          </p:val>
                                        </p:tav>
                                      </p:tavLst>
                                    </p:anim>
                                    <p:anim calcmode="lin" valueType="num">
                                      <p:cBhvr>
                                        <p:cTn id="14" dur="500" fill="hold"/>
                                        <p:tgtEl>
                                          <p:spTgt spid="3894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8948"/>
                                        </p:tgtEl>
                                        <p:attrNameLst>
                                          <p:attrName>style.visibility</p:attrName>
                                        </p:attrNameLst>
                                      </p:cBhvr>
                                      <p:to>
                                        <p:strVal val="visible"/>
                                      </p:to>
                                    </p:set>
                                    <p:anim calcmode="lin" valueType="num">
                                      <p:cBhvr>
                                        <p:cTn id="19" dur="500" fill="hold"/>
                                        <p:tgtEl>
                                          <p:spTgt spid="38948"/>
                                        </p:tgtEl>
                                        <p:attrNameLst>
                                          <p:attrName>ppt_x</p:attrName>
                                        </p:attrNameLst>
                                      </p:cBhvr>
                                      <p:tavLst>
                                        <p:tav tm="0">
                                          <p:val>
                                            <p:strVal val="#ppt_x"/>
                                          </p:val>
                                        </p:tav>
                                        <p:tav tm="100000">
                                          <p:val>
                                            <p:strVal val="#ppt_x"/>
                                          </p:val>
                                        </p:tav>
                                      </p:tavLst>
                                    </p:anim>
                                    <p:anim calcmode="lin" valueType="num">
                                      <p:cBhvr>
                                        <p:cTn id="20" dur="500" fill="hold"/>
                                        <p:tgtEl>
                                          <p:spTgt spid="389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46" grpId="0"/>
      <p:bldP spid="38947" grpId="0"/>
      <p:bldP spid="3894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标题 38913"/>
          <p:cNvSpPr>
            <a:spLocks noGrp="1"/>
          </p:cNvSpPr>
          <p:nvPr>
            <p:ph type="title"/>
          </p:nvPr>
        </p:nvSpPr>
        <p:spPr>
          <a:xfrm>
            <a:off x="457200" y="0"/>
            <a:ext cx="8229600" cy="942975"/>
          </a:xfrm>
        </p:spPr>
        <p:txBody>
          <a:bodyPr anchor="ctr"/>
          <a:p>
            <a:r>
              <a:rPr lang="zh-CN" altLang="en-US" dirty="0"/>
              <a:t>由安全状态向不安全状态转换</a:t>
            </a:r>
            <a:endParaRPr lang="zh-CN" altLang="en-US" dirty="0"/>
          </a:p>
        </p:txBody>
      </p:sp>
      <p:graphicFrame>
        <p:nvGraphicFramePr>
          <p:cNvPr id="38915" name="表格 38914"/>
          <p:cNvGraphicFramePr/>
          <p:nvPr/>
        </p:nvGraphicFramePr>
        <p:xfrm>
          <a:off x="384175" y="1052513"/>
          <a:ext cx="8291513" cy="2082800"/>
        </p:xfrm>
        <a:graphic>
          <a:graphicData uri="http://schemas.openxmlformats.org/drawingml/2006/table">
            <a:tbl>
              <a:tblPr/>
              <a:tblGrid>
                <a:gridCol w="936625"/>
                <a:gridCol w="1544638"/>
                <a:gridCol w="1647825"/>
                <a:gridCol w="2062162"/>
                <a:gridCol w="2100263"/>
              </a:tblGrid>
              <a:tr h="701675">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2000"/>
                        <a:t>进程</a:t>
                      </a:r>
                      <a:endParaRPr lang="zh-CN" altLang="en-US" sz="20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2000"/>
                        <a:t>最大</a:t>
                      </a:r>
                      <a:endParaRPr lang="zh-CN" altLang="en-US" sz="2000"/>
                    </a:p>
                    <a:p>
                      <a:pPr marL="0" lvl="0" indent="0" algn="ctr">
                        <a:spcBef>
                          <a:spcPct val="0"/>
                        </a:spcBef>
                        <a:buNone/>
                      </a:pPr>
                      <a:r>
                        <a:rPr lang="zh-CN" altLang="en-US" sz="2000"/>
                        <a:t>需求量</a:t>
                      </a:r>
                      <a:endParaRPr lang="zh-CN" altLang="en-US" sz="20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2000"/>
                        <a:t>已分配</a:t>
                      </a:r>
                      <a:endParaRPr lang="zh-CN" altLang="en-US" sz="2000"/>
                    </a:p>
                    <a:p>
                      <a:pPr marL="0" lvl="0" indent="0" algn="ctr">
                        <a:spcBef>
                          <a:spcPct val="0"/>
                        </a:spcBef>
                        <a:buNone/>
                      </a:pPr>
                      <a:r>
                        <a:rPr lang="zh-CN" altLang="en-US" sz="2000"/>
                        <a:t>资源量</a:t>
                      </a:r>
                      <a:endParaRPr lang="zh-CN" altLang="en-US" sz="20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2000"/>
                        <a:t>仍需申请的</a:t>
                      </a:r>
                      <a:endParaRPr lang="zh-CN" altLang="en-US" sz="2000"/>
                    </a:p>
                    <a:p>
                      <a:pPr marL="0" lvl="0" indent="0" algn="ctr">
                        <a:spcBef>
                          <a:spcPct val="0"/>
                        </a:spcBef>
                        <a:buNone/>
                      </a:pPr>
                      <a:r>
                        <a:rPr lang="zh-CN" altLang="en-US" sz="2000"/>
                        <a:t>资源量</a:t>
                      </a:r>
                      <a:endParaRPr lang="zh-CN" altLang="en-US" sz="20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2000"/>
                        <a:t>系统当前空闲资源量</a:t>
                      </a:r>
                      <a:endParaRPr lang="zh-CN" altLang="en-US" sz="20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a:latin typeface="Times New Roman" panose="02020603050405020304" pitchFamily="2" charset="0"/>
                          <a:ea typeface="Times New Roman" panose="02020603050405020304" pitchFamily="2" charset="0"/>
                        </a:rPr>
                        <a:t>P</a:t>
                      </a:r>
                      <a:r>
                        <a:rPr lang="en-US" altLang="zh-CN" sz="2000" baseline="-30000">
                          <a:latin typeface="Times New Roman" panose="02020603050405020304" pitchFamily="2" charset="0"/>
                          <a:ea typeface="Times New Roman" panose="02020603050405020304" pitchFamily="2" charset="0"/>
                        </a:rPr>
                        <a:t>1</a:t>
                      </a:r>
                      <a:endParaRPr lang="zh-CN" altLang="en-US" sz="20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a:latin typeface="Times New Roman" panose="02020603050405020304" pitchFamily="2" charset="0"/>
                          <a:ea typeface="Times New Roman" panose="02020603050405020304" pitchFamily="2" charset="0"/>
                        </a:rPr>
                        <a:t>10</a:t>
                      </a:r>
                      <a:endParaRPr lang="zh-CN" altLang="en-US" sz="20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a:latin typeface="Times New Roman" panose="02020603050405020304" pitchFamily="2" charset="0"/>
                          <a:ea typeface="Times New Roman" panose="02020603050405020304" pitchFamily="2" charset="0"/>
                        </a:rPr>
                        <a:t>5</a:t>
                      </a:r>
                      <a:endParaRPr lang="zh-CN" altLang="en-US" sz="20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a:latin typeface="Times New Roman" panose="02020603050405020304" pitchFamily="2" charset="0"/>
                          <a:ea typeface="Times New Roman" panose="02020603050405020304" pitchFamily="2" charset="0"/>
                        </a:rPr>
                        <a:t>5</a:t>
                      </a:r>
                      <a:endParaRPr lang="zh-CN" altLang="en-US" sz="20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3">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a:latin typeface="Times New Roman" panose="02020603050405020304" pitchFamily="2" charset="0"/>
                          <a:ea typeface="Times New Roman" panose="02020603050405020304" pitchFamily="2" charset="0"/>
                        </a:rPr>
                        <a:t>3</a:t>
                      </a:r>
                      <a:r>
                        <a:rPr lang="zh-CN" altLang="en-US" sz="2000">
                          <a:solidFill>
                            <a:srgbClr val="FF0000"/>
                          </a:solidFill>
                          <a:latin typeface="Times New Roman" panose="02020603050405020304" pitchFamily="2" charset="0"/>
                          <a:ea typeface="宋体" panose="02010600030101010101" pitchFamily="2" charset="-122"/>
                        </a:rPr>
                        <a:t>（</a:t>
                      </a:r>
                      <a:r>
                        <a:rPr lang="en-US" altLang="zh-CN" sz="2000">
                          <a:solidFill>
                            <a:srgbClr val="FF0000"/>
                          </a:solidFill>
                          <a:latin typeface="Times New Roman" panose="02020603050405020304" pitchFamily="2" charset="0"/>
                          <a:ea typeface="宋体" panose="02010600030101010101" pitchFamily="2" charset="-122"/>
                        </a:rPr>
                        <a:t>2</a:t>
                      </a:r>
                      <a:r>
                        <a:rPr lang="zh-CN" altLang="en-US" sz="2000">
                          <a:solidFill>
                            <a:srgbClr val="FF0000"/>
                          </a:solidFill>
                          <a:latin typeface="Times New Roman" panose="02020603050405020304" pitchFamily="2" charset="0"/>
                          <a:ea typeface="宋体" panose="02010600030101010101" pitchFamily="2" charset="-122"/>
                        </a:rPr>
                        <a:t>）</a:t>
                      </a:r>
                      <a:endParaRPr lang="zh-CN" altLang="en-US" sz="2000">
                        <a:solidFill>
                          <a:srgbClr val="FF0000"/>
                        </a:solidFill>
                        <a:latin typeface="Times New Roman" panose="02020603050405020304" pitchFamily="2"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a:latin typeface="Times New Roman" panose="02020603050405020304" pitchFamily="2" charset="0"/>
                          <a:ea typeface="Times New Roman" panose="02020603050405020304" pitchFamily="2" charset="0"/>
                        </a:rPr>
                        <a:t>P</a:t>
                      </a:r>
                      <a:r>
                        <a:rPr lang="en-US" altLang="zh-CN" sz="2000" baseline="-30000">
                          <a:latin typeface="Times New Roman" panose="02020603050405020304" pitchFamily="2" charset="0"/>
                          <a:ea typeface="Times New Roman" panose="02020603050405020304" pitchFamily="2" charset="0"/>
                        </a:rPr>
                        <a:t> 2</a:t>
                      </a:r>
                      <a:endParaRPr lang="zh-CN" altLang="en-US" sz="20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a:latin typeface="Times New Roman" panose="02020603050405020304" pitchFamily="2" charset="0"/>
                          <a:ea typeface="Times New Roman" panose="02020603050405020304" pitchFamily="2" charset="0"/>
                        </a:rPr>
                        <a:t>4</a:t>
                      </a:r>
                      <a:endParaRPr lang="zh-CN" altLang="en-US" sz="20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a:latin typeface="Times New Roman" panose="02020603050405020304" pitchFamily="2" charset="0"/>
                          <a:ea typeface="Times New Roman" panose="02020603050405020304" pitchFamily="2" charset="0"/>
                        </a:rPr>
                        <a:t>2</a:t>
                      </a:r>
                      <a:r>
                        <a:rPr lang="zh-CN" altLang="en-US" sz="2000">
                          <a:solidFill>
                            <a:srgbClr val="FF0000"/>
                          </a:solidFill>
                          <a:latin typeface="Times New Roman" panose="02020603050405020304" pitchFamily="2" charset="0"/>
                          <a:ea typeface="宋体" panose="02010600030101010101" pitchFamily="2" charset="-122"/>
                        </a:rPr>
                        <a:t>（</a:t>
                      </a:r>
                      <a:r>
                        <a:rPr lang="en-US" altLang="zh-CN" sz="2000">
                          <a:solidFill>
                            <a:srgbClr val="FF0000"/>
                          </a:solidFill>
                          <a:latin typeface="Times New Roman" panose="02020603050405020304" pitchFamily="2" charset="0"/>
                          <a:ea typeface="宋体" panose="02010600030101010101" pitchFamily="2" charset="-122"/>
                        </a:rPr>
                        <a:t>3</a:t>
                      </a:r>
                      <a:r>
                        <a:rPr lang="zh-CN" altLang="en-US" sz="2000">
                          <a:solidFill>
                            <a:srgbClr val="FF0000"/>
                          </a:solidFill>
                          <a:latin typeface="Times New Roman" panose="02020603050405020304" pitchFamily="2" charset="0"/>
                          <a:ea typeface="宋体" panose="02010600030101010101" pitchFamily="2" charset="-122"/>
                        </a:rPr>
                        <a:t>）</a:t>
                      </a:r>
                      <a:endParaRPr lang="zh-CN" altLang="en-US" sz="2000">
                        <a:solidFill>
                          <a:srgbClr val="FF0000"/>
                        </a:solidFill>
                        <a:latin typeface="Times New Roman" panose="02020603050405020304" pitchFamily="2"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a:latin typeface="Times New Roman" panose="02020603050405020304" pitchFamily="2" charset="0"/>
                          <a:ea typeface="Times New Roman" panose="02020603050405020304" pitchFamily="2" charset="0"/>
                        </a:rPr>
                        <a:t>2</a:t>
                      </a:r>
                      <a:r>
                        <a:rPr lang="zh-CN" altLang="en-US" sz="2000">
                          <a:solidFill>
                            <a:srgbClr val="FF0000"/>
                          </a:solidFill>
                          <a:latin typeface="Times New Roman" panose="02020603050405020304" pitchFamily="2" charset="0"/>
                          <a:ea typeface="宋体" panose="02010600030101010101" pitchFamily="2" charset="-122"/>
                        </a:rPr>
                        <a:t>（</a:t>
                      </a:r>
                      <a:r>
                        <a:rPr lang="en-US" altLang="zh-CN" sz="2000">
                          <a:solidFill>
                            <a:srgbClr val="FF0000"/>
                          </a:solidFill>
                          <a:latin typeface="Times New Roman" panose="02020603050405020304" pitchFamily="2" charset="0"/>
                          <a:ea typeface="宋体" panose="02010600030101010101" pitchFamily="2" charset="-122"/>
                        </a:rPr>
                        <a:t>1</a:t>
                      </a:r>
                      <a:r>
                        <a:rPr lang="zh-CN" altLang="en-US" sz="2000">
                          <a:solidFill>
                            <a:srgbClr val="FF0000"/>
                          </a:solidFill>
                          <a:latin typeface="Times New Roman" panose="02020603050405020304" pitchFamily="2" charset="0"/>
                          <a:ea typeface="宋体" panose="02010600030101010101" pitchFamily="2" charset="-122"/>
                        </a:rPr>
                        <a:t>）</a:t>
                      </a:r>
                      <a:endParaRPr lang="zh-CN" altLang="en-US" sz="2000">
                        <a:solidFill>
                          <a:srgbClr val="FF0000"/>
                        </a:solidFill>
                        <a:latin typeface="Times New Roman" panose="02020603050405020304" pitchFamily="2"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r>
              <a:tr h="460375">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a:latin typeface="Times New Roman" panose="02020603050405020304" pitchFamily="2" charset="0"/>
                          <a:ea typeface="Times New Roman" panose="02020603050405020304" pitchFamily="2" charset="0"/>
                        </a:rPr>
                        <a:t>P</a:t>
                      </a:r>
                      <a:r>
                        <a:rPr lang="en-US" altLang="zh-CN" sz="2000" baseline="-30000">
                          <a:latin typeface="Times New Roman" panose="02020603050405020304" pitchFamily="2" charset="0"/>
                          <a:ea typeface="Times New Roman" panose="02020603050405020304" pitchFamily="2" charset="0"/>
                        </a:rPr>
                        <a:t> 3</a:t>
                      </a:r>
                      <a:endParaRPr lang="zh-CN" altLang="en-US" sz="20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a:latin typeface="Times New Roman" panose="02020603050405020304" pitchFamily="2" charset="0"/>
                          <a:ea typeface="Times New Roman" panose="02020603050405020304" pitchFamily="2" charset="0"/>
                        </a:rPr>
                        <a:t>9</a:t>
                      </a:r>
                      <a:endParaRPr lang="zh-CN" altLang="en-US" sz="20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a:latin typeface="Times New Roman" panose="02020603050405020304" pitchFamily="2" charset="0"/>
                          <a:ea typeface="Times New Roman" panose="02020603050405020304" pitchFamily="2" charset="0"/>
                        </a:rPr>
                        <a:t>2</a:t>
                      </a:r>
                      <a:endParaRPr lang="zh-CN" altLang="en-US" sz="2000">
                        <a:solidFill>
                          <a:srgbClr val="FF0000"/>
                        </a:solidFill>
                        <a:latin typeface="Times New Roman" panose="02020603050405020304" pitchFamily="2"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a:latin typeface="Times New Roman" panose="02020603050405020304" pitchFamily="2" charset="0"/>
                          <a:ea typeface="Times New Roman" panose="02020603050405020304" pitchFamily="2" charset="0"/>
                        </a:rPr>
                        <a:t>7</a:t>
                      </a:r>
                      <a:endParaRPr lang="zh-CN" altLang="en-US" sz="2000">
                        <a:solidFill>
                          <a:srgbClr val="FF0000"/>
                        </a:solidFill>
                        <a:latin typeface="Times New Roman" panose="02020603050405020304" pitchFamily="2"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r>
            </a:tbl>
          </a:graphicData>
        </a:graphic>
      </p:graphicFrame>
      <p:sp>
        <p:nvSpPr>
          <p:cNvPr id="56352" name="文本框 38944"/>
          <p:cNvSpPr txBox="1"/>
          <p:nvPr/>
        </p:nvSpPr>
        <p:spPr>
          <a:xfrm>
            <a:off x="466725" y="3168650"/>
            <a:ext cx="7848600" cy="427038"/>
          </a:xfrm>
          <a:prstGeom prst="rect">
            <a:avLst/>
          </a:prstGeom>
          <a:noFill/>
          <a:ln w="9525">
            <a:noFill/>
          </a:ln>
        </p:spPr>
        <p:txBody>
          <a:bodyPr wrap="square" lIns="0" tIns="0" rIns="0" bIns="0" anchor="t">
            <a:spAutoFit/>
          </a:bodyPr>
          <a:p>
            <a:pPr lvl="0" indent="0" eaLnBrk="0" hangingPunct="0">
              <a:spcBef>
                <a:spcPct val="50000"/>
              </a:spcBef>
            </a:pPr>
            <a:r>
              <a:rPr lang="zh-CN" altLang="en-US" sz="2800" b="1">
                <a:solidFill>
                  <a:srgbClr val="FF0000"/>
                </a:solidFill>
                <a:latin typeface="Arial" panose="020B0604020202020204" pitchFamily="34" charset="0"/>
                <a:ea typeface="黑体" panose="02010609060101010101" pitchFamily="1" charset="-122"/>
              </a:rPr>
              <a:t>分析</a:t>
            </a:r>
            <a:r>
              <a:rPr lang="en-US" altLang="zh-CN" sz="2800" b="1">
                <a:solidFill>
                  <a:srgbClr val="FF0000"/>
                </a:solidFill>
                <a:latin typeface="Arial" panose="020B0604020202020204" pitchFamily="34" charset="0"/>
                <a:ea typeface="黑体" panose="02010609060101010101" pitchFamily="1" charset="-122"/>
              </a:rPr>
              <a:t>:</a:t>
            </a:r>
            <a:r>
              <a:rPr lang="en-US" altLang="zh-CN" sz="2800" b="1">
                <a:latin typeface="Arial" panose="020B0604020202020204" pitchFamily="34" charset="0"/>
                <a:ea typeface="黑体" panose="02010609060101010101" pitchFamily="1" charset="-122"/>
              </a:rPr>
              <a:t> </a:t>
            </a:r>
            <a:r>
              <a:rPr lang="en-US" altLang="zh-CN" sz="2800" b="1" i="1">
                <a:latin typeface="Arial" panose="020B0604020202020204" pitchFamily="34" charset="0"/>
                <a:ea typeface="黑体" panose="02010609060101010101" pitchFamily="1" charset="-122"/>
              </a:rPr>
              <a:t>T</a:t>
            </a:r>
            <a:r>
              <a:rPr lang="en-US" altLang="zh-CN" sz="2800" b="1">
                <a:latin typeface="Arial" panose="020B0604020202020204" pitchFamily="34" charset="0"/>
                <a:ea typeface="黑体" panose="02010609060101010101" pitchFamily="1" charset="-122"/>
              </a:rPr>
              <a:t>0</a:t>
            </a:r>
            <a:r>
              <a:rPr lang="zh-CN" altLang="en-US" sz="2800" b="1">
                <a:latin typeface="Arial" panose="020B0604020202020204" pitchFamily="34" charset="0"/>
                <a:ea typeface="黑体" panose="02010609060101010101" pitchFamily="1" charset="-122"/>
              </a:rPr>
              <a:t>时刻是安全的</a:t>
            </a:r>
            <a:r>
              <a:rPr lang="en-US" altLang="zh-CN" sz="2800" b="1">
                <a:latin typeface="Arial" panose="020B0604020202020204" pitchFamily="34" charset="0"/>
                <a:ea typeface="黑体" panose="02010609060101010101" pitchFamily="1" charset="-122"/>
              </a:rPr>
              <a:t>,</a:t>
            </a:r>
            <a:r>
              <a:rPr lang="zh-CN" altLang="en-US" sz="2800" b="1">
                <a:latin typeface="Arial" panose="020B0604020202020204" pitchFamily="34" charset="0"/>
                <a:ea typeface="黑体" panose="02010609060101010101" pitchFamily="1" charset="-122"/>
              </a:rPr>
              <a:t>存在安全序列</a:t>
            </a:r>
            <a:r>
              <a:rPr lang="en-US" altLang="zh-CN" sz="2800" b="1">
                <a:latin typeface="Arial" panose="020B0604020202020204" pitchFamily="34" charset="0"/>
                <a:ea typeface="黑体" panose="02010609060101010101" pitchFamily="1" charset="-122"/>
              </a:rPr>
              <a:t>&lt;p2,p1,p3&gt;</a:t>
            </a:r>
            <a:endParaRPr lang="en-US" altLang="zh-CN" sz="2800" b="1">
              <a:latin typeface="Arial" panose="020B0604020202020204" pitchFamily="34" charset="0"/>
              <a:ea typeface="黑体" panose="02010609060101010101" pitchFamily="1" charset="-122"/>
            </a:endParaRPr>
          </a:p>
        </p:txBody>
      </p:sp>
      <p:sp>
        <p:nvSpPr>
          <p:cNvPr id="38948" name="矩形 38947"/>
          <p:cNvSpPr/>
          <p:nvPr/>
        </p:nvSpPr>
        <p:spPr>
          <a:xfrm>
            <a:off x="371475" y="3876993"/>
            <a:ext cx="8401050" cy="603250"/>
          </a:xfrm>
          <a:prstGeom prst="rect">
            <a:avLst/>
          </a:prstGeom>
          <a:noFill/>
          <a:ln w="9525">
            <a:noFill/>
          </a:ln>
        </p:spPr>
        <p:txBody>
          <a:bodyPr wrap="square" anchor="t">
            <a:spAutoFit/>
          </a:bodyPr>
          <a:p>
            <a:pPr lvl="0" indent="0" eaLnBrk="0" hangingPunct="0">
              <a:lnSpc>
                <a:spcPct val="120000"/>
              </a:lnSpc>
            </a:pPr>
            <a:r>
              <a:rPr lang="zh-CN" altLang="en-US" sz="2800" b="1" dirty="0">
                <a:solidFill>
                  <a:srgbClr val="FF0066"/>
                </a:solidFill>
                <a:latin typeface="Arial" panose="020B0604020202020204" pitchFamily="34" charset="0"/>
                <a:ea typeface="黑体" panose="02010609060101010101" pitchFamily="1" charset="-122"/>
              </a:rPr>
              <a:t>考虑：</a:t>
            </a:r>
            <a:r>
              <a:rPr lang="zh-CN" altLang="en-US" sz="2800" b="1" i="1" dirty="0">
                <a:solidFill>
                  <a:srgbClr val="FF0066"/>
                </a:solidFill>
                <a:latin typeface="Arial" panose="020B0604020202020204" pitchFamily="34" charset="0"/>
                <a:ea typeface="黑体" panose="02010609060101010101" pitchFamily="1" charset="-122"/>
              </a:rPr>
              <a:t>T</a:t>
            </a:r>
            <a:r>
              <a:rPr lang="zh-CN" altLang="en-US" sz="2800" b="1" dirty="0">
                <a:solidFill>
                  <a:srgbClr val="FF0066"/>
                </a:solidFill>
                <a:latin typeface="Arial" panose="020B0604020202020204" pitchFamily="34" charset="0"/>
                <a:ea typeface="黑体" panose="02010609060101010101" pitchFamily="1" charset="-122"/>
              </a:rPr>
              <a:t>1时刻，只有P2又请求1台磁带机，情况怎样</a:t>
            </a:r>
            <a:endParaRPr lang="zh-CN" altLang="en-US" sz="2800" b="1" dirty="0">
              <a:solidFill>
                <a:srgbClr val="0000FF"/>
              </a:solidFill>
              <a:latin typeface="Arial" panose="020B0604020202020204" pitchFamily="34" charset="0"/>
              <a:ea typeface="黑体" panose="02010609060101010101" pitchFamily="1" charset="-122"/>
            </a:endParaRPr>
          </a:p>
        </p:txBody>
      </p:sp>
      <p:sp>
        <p:nvSpPr>
          <p:cNvPr id="56356" name="文本框 7185"/>
          <p:cNvSpPr txBox="1"/>
          <p:nvPr/>
        </p:nvSpPr>
        <p:spPr>
          <a:xfrm>
            <a:off x="66675" y="6353175"/>
            <a:ext cx="1120775" cy="427038"/>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en-US" sz="2800" b="1" dirty="0">
                <a:solidFill>
                  <a:srgbClr val="FF0066"/>
                </a:solidFill>
                <a:latin typeface="Arial Black" panose="020B0A04020102020204" charset="0"/>
                <a:ea typeface="黑体" panose="02010609060101010101" pitchFamily="1" charset="-122"/>
              </a:rPr>
              <a:t>增加</a:t>
            </a:r>
            <a:endParaRPr lang="zh-CN" altLang="en-US"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48"/>
                                        </p:tgtEl>
                                        <p:attrNameLst>
                                          <p:attrName>style.visibility</p:attrName>
                                        </p:attrNameLst>
                                      </p:cBhvr>
                                      <p:to>
                                        <p:strVal val="visible"/>
                                      </p:to>
                                    </p:set>
                                    <p:anim calcmode="lin" valueType="num">
                                      <p:cBhvr>
                                        <p:cTn id="7" dur="500" fill="hold"/>
                                        <p:tgtEl>
                                          <p:spTgt spid="38948"/>
                                        </p:tgtEl>
                                        <p:attrNameLst>
                                          <p:attrName>ppt_x</p:attrName>
                                        </p:attrNameLst>
                                      </p:cBhvr>
                                      <p:tavLst>
                                        <p:tav tm="0">
                                          <p:val>
                                            <p:strVal val="#ppt_x"/>
                                          </p:val>
                                        </p:tav>
                                        <p:tav tm="100000">
                                          <p:val>
                                            <p:strVal val="#ppt_x"/>
                                          </p:val>
                                        </p:tav>
                                      </p:tavLst>
                                    </p:anim>
                                    <p:anim calcmode="lin" valueType="num">
                                      <p:cBhvr>
                                        <p:cTn id="8" dur="500" fill="hold"/>
                                        <p:tgtEl>
                                          <p:spTgt spid="389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4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标题 39937"/>
          <p:cNvSpPr>
            <a:spLocks noGrp="1"/>
          </p:cNvSpPr>
          <p:nvPr>
            <p:ph type="title"/>
          </p:nvPr>
        </p:nvSpPr>
        <p:spPr>
          <a:xfrm>
            <a:off x="457200" y="188913"/>
            <a:ext cx="8229600" cy="942975"/>
          </a:xfrm>
        </p:spPr>
        <p:txBody>
          <a:bodyPr anchor="ctr"/>
          <a:p>
            <a:r>
              <a:rPr lang="zh-CN" altLang="en-US" dirty="0"/>
              <a:t>银行家算法</a:t>
            </a:r>
            <a:endParaRPr lang="zh-CN" altLang="en-US" dirty="0"/>
          </a:p>
        </p:txBody>
      </p:sp>
      <p:sp>
        <p:nvSpPr>
          <p:cNvPr id="57346" name="矩形 39938"/>
          <p:cNvSpPr/>
          <p:nvPr/>
        </p:nvSpPr>
        <p:spPr>
          <a:xfrm>
            <a:off x="0" y="2228850"/>
            <a:ext cx="9144000" cy="0"/>
          </a:xfrm>
          <a:prstGeom prst="rect">
            <a:avLst/>
          </a:prstGeom>
          <a:no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57347" name="矩形 39939"/>
          <p:cNvSpPr/>
          <p:nvPr/>
        </p:nvSpPr>
        <p:spPr>
          <a:xfrm>
            <a:off x="539750" y="1557338"/>
            <a:ext cx="8177213" cy="2011362"/>
          </a:xfrm>
          <a:prstGeom prst="rect">
            <a:avLst/>
          </a:prstGeom>
          <a:noFill/>
          <a:ln w="9525">
            <a:noFill/>
          </a:ln>
        </p:spPr>
        <p:txBody>
          <a:bodyPr wrap="square" anchor="t">
            <a:spAutoFit/>
          </a:bodyPr>
          <a:p>
            <a:pPr lvl="0" indent="0" eaLnBrk="0" hangingPunct="0">
              <a:lnSpc>
                <a:spcPct val="150000"/>
              </a:lnSpc>
            </a:pPr>
            <a:r>
              <a:rPr lang="zh-CN" altLang="en-US" sz="2800" b="1">
                <a:solidFill>
                  <a:srgbClr val="FF6600"/>
                </a:solidFill>
                <a:latin typeface="Arial" panose="020B0604020202020204" pitchFamily="34" charset="0"/>
                <a:ea typeface="黑体" panose="02010609060101010101" pitchFamily="1" charset="-122"/>
              </a:rPr>
              <a:t>银行家算法</a:t>
            </a:r>
            <a:r>
              <a:rPr lang="zh-CN" altLang="en-US" sz="2800" b="1">
                <a:latin typeface="Arial" panose="020B0604020202020204" pitchFamily="34" charset="0"/>
                <a:ea typeface="黑体" panose="02010609060101010101" pitchFamily="1" charset="-122"/>
              </a:rPr>
              <a:t>是最有代表性的</a:t>
            </a:r>
            <a:r>
              <a:rPr lang="zh-CN" altLang="en-US" sz="2800" b="1">
                <a:solidFill>
                  <a:srgbClr val="FF6600"/>
                </a:solidFill>
                <a:latin typeface="Arial" panose="020B0604020202020204" pitchFamily="34" charset="0"/>
                <a:ea typeface="黑体" panose="02010609060101010101" pitchFamily="1" charset="-122"/>
              </a:rPr>
              <a:t>死锁避免</a:t>
            </a:r>
            <a:r>
              <a:rPr lang="zh-CN" altLang="en-US" sz="2800" b="1">
                <a:latin typeface="Arial" panose="020B0604020202020204" pitchFamily="34" charset="0"/>
                <a:ea typeface="黑体" panose="02010609060101010101" pitchFamily="1" charset="-122"/>
              </a:rPr>
              <a:t>策略，该策略是根据在</a:t>
            </a:r>
            <a:r>
              <a:rPr lang="zh-CN" altLang="en-US" sz="2800" b="1">
                <a:solidFill>
                  <a:srgbClr val="0000FF"/>
                </a:solidFill>
                <a:latin typeface="Arial" panose="020B0604020202020204" pitchFamily="34" charset="0"/>
                <a:ea typeface="黑体" panose="02010609060101010101" pitchFamily="1" charset="-122"/>
              </a:rPr>
              <a:t>银行</a:t>
            </a:r>
            <a:r>
              <a:rPr lang="zh-CN" altLang="en-US" sz="2800" b="1">
                <a:latin typeface="Arial" panose="020B0604020202020204" pitchFamily="34" charset="0"/>
                <a:ea typeface="黑体" panose="02010609060101010101" pitchFamily="1" charset="-122"/>
              </a:rPr>
              <a:t>系统所采用的</a:t>
            </a:r>
            <a:r>
              <a:rPr lang="zh-CN" altLang="en-US" sz="2800" b="1">
                <a:solidFill>
                  <a:srgbClr val="0000FF"/>
                </a:solidFill>
                <a:latin typeface="Arial" panose="020B0604020202020204" pitchFamily="34" charset="0"/>
                <a:ea typeface="黑体" panose="02010609060101010101" pitchFamily="1" charset="-122"/>
              </a:rPr>
              <a:t>借贷</a:t>
            </a:r>
            <a:r>
              <a:rPr lang="zh-CN" altLang="en-US" sz="2800" b="1">
                <a:latin typeface="Arial" panose="020B0604020202020204" pitchFamily="34" charset="0"/>
                <a:ea typeface="黑体" panose="02010609060101010101" pitchFamily="1" charset="-122"/>
              </a:rPr>
              <a:t>策略建立的模型，由</a:t>
            </a:r>
            <a:r>
              <a:rPr lang="en-US" altLang="zh-CN" sz="2800" b="1">
                <a:latin typeface="Arial" panose="020B0604020202020204" pitchFamily="34" charset="0"/>
                <a:ea typeface="黑体" panose="02010609060101010101" pitchFamily="1" charset="-122"/>
              </a:rPr>
              <a:t>Dijkstra</a:t>
            </a:r>
            <a:r>
              <a:rPr lang="zh-CN" altLang="en-US" sz="2800" b="1">
                <a:latin typeface="Arial" panose="020B0604020202020204" pitchFamily="34" charset="0"/>
                <a:ea typeface="黑体" panose="02010609060101010101" pitchFamily="1" charset="-122"/>
              </a:rPr>
              <a:t>于</a:t>
            </a:r>
            <a:r>
              <a:rPr lang="en-US" altLang="zh-CN" sz="2800" b="1">
                <a:latin typeface="Arial" panose="020B0604020202020204" pitchFamily="34" charset="0"/>
                <a:ea typeface="黑体" panose="02010609060101010101" pitchFamily="1" charset="-122"/>
              </a:rPr>
              <a:t>1965</a:t>
            </a:r>
            <a:r>
              <a:rPr lang="zh-CN" altLang="en-US" sz="2800" b="1">
                <a:latin typeface="Arial" panose="020B0604020202020204" pitchFamily="34" charset="0"/>
                <a:ea typeface="黑体" panose="02010609060101010101" pitchFamily="1" charset="-122"/>
              </a:rPr>
              <a:t>年提出</a:t>
            </a:r>
            <a:endParaRPr lang="zh-CN" altLang="en-US" sz="2800" b="1">
              <a:latin typeface="Arial" panose="020B0604020202020204" pitchFamily="34" charset="0"/>
              <a:ea typeface="黑体" panose="02010609060101010101" pitchFamily="1" charset="-122"/>
            </a:endParaRPr>
          </a:p>
        </p:txBody>
      </p:sp>
      <p:sp>
        <p:nvSpPr>
          <p:cNvPr id="39941" name="文本框 39940"/>
          <p:cNvSpPr txBox="1"/>
          <p:nvPr/>
        </p:nvSpPr>
        <p:spPr>
          <a:xfrm>
            <a:off x="539750" y="3923665"/>
            <a:ext cx="8135938" cy="2217738"/>
          </a:xfrm>
          <a:prstGeom prst="rect">
            <a:avLst/>
          </a:prstGeom>
          <a:noFill/>
          <a:ln w="9525">
            <a:noFill/>
          </a:ln>
        </p:spPr>
        <p:txBody>
          <a:bodyPr wrap="square" lIns="0" tIns="0" rIns="0" bIns="0" anchor="t">
            <a:spAutoFit/>
          </a:bodyPr>
          <a:p>
            <a:pPr lvl="0" indent="0" eaLnBrk="0" hangingPunct="0">
              <a:lnSpc>
                <a:spcPct val="130000"/>
              </a:lnSpc>
              <a:spcBef>
                <a:spcPct val="50000"/>
              </a:spcBef>
            </a:pPr>
            <a:r>
              <a:rPr lang="zh-CN" altLang="en-US" sz="2800" b="1">
                <a:solidFill>
                  <a:srgbClr val="FF0000"/>
                </a:solidFill>
                <a:latin typeface="Arial" panose="020B0604020202020204" pitchFamily="34" charset="0"/>
                <a:ea typeface="黑体" panose="02010609060101010101" pitchFamily="1" charset="-122"/>
              </a:rPr>
              <a:t>死锁避免</a:t>
            </a:r>
            <a:r>
              <a:rPr lang="en-US" altLang="zh-CN" sz="2800" b="1">
                <a:solidFill>
                  <a:srgbClr val="FF0000"/>
                </a:solidFill>
                <a:latin typeface="Arial" panose="020B0604020202020204" pitchFamily="34" charset="0"/>
                <a:ea typeface="黑体" panose="02010609060101010101" pitchFamily="1" charset="-122"/>
              </a:rPr>
              <a:t>:</a:t>
            </a:r>
            <a:r>
              <a:rPr lang="en-US" altLang="zh-CN" sz="2800" b="1">
                <a:latin typeface="Arial" panose="020B0604020202020204" pitchFamily="34" charset="0"/>
                <a:ea typeface="黑体" panose="02010609060101010101" pitchFamily="1" charset="-122"/>
              </a:rPr>
              <a:t> </a:t>
            </a:r>
            <a:r>
              <a:rPr lang="zh-CN" altLang="en-US" sz="2800" b="1">
                <a:latin typeface="Arial" panose="020B0604020202020204" pitchFamily="34" charset="0"/>
                <a:ea typeface="黑体" panose="02010609060101010101" pitchFamily="1" charset="-122"/>
              </a:rPr>
              <a:t>在系统运行过程中，对进程发出的每一个系统能够满足的资源申请进行</a:t>
            </a:r>
            <a:r>
              <a:rPr lang="zh-CN" altLang="en-US" sz="2800" b="1">
                <a:solidFill>
                  <a:srgbClr val="FF0000"/>
                </a:solidFill>
                <a:latin typeface="Arial" panose="020B0604020202020204" pitchFamily="34" charset="0"/>
                <a:ea typeface="黑体" panose="02010609060101010101" pitchFamily="1" charset="-122"/>
              </a:rPr>
              <a:t>动态检查</a:t>
            </a:r>
            <a:r>
              <a:rPr lang="zh-CN" altLang="en-US" sz="2800" b="1">
                <a:latin typeface="Arial" panose="020B0604020202020204" pitchFamily="34" charset="0"/>
                <a:ea typeface="黑体" panose="02010609060101010101" pitchFamily="1" charset="-122"/>
              </a:rPr>
              <a:t>，并根据检查结果决定是否分配资源，若分配后系统可能发生死锁（不安全），则不予分配，否则予以分配</a:t>
            </a:r>
            <a:endParaRPr lang="zh-CN" altLang="en-US" sz="2800" b="1">
              <a:latin typeface="Arial" panose="020B0604020202020204" pitchFamily="34" charset="0"/>
              <a:ea typeface="黑体" panose="02010609060101010101" pitchFamily="1" charset="-122"/>
            </a:endParaRPr>
          </a:p>
        </p:txBody>
      </p:sp>
      <p:sp>
        <p:nvSpPr>
          <p:cNvPr id="57349" name="文本框 7185"/>
          <p:cNvSpPr txBox="1"/>
          <p:nvPr/>
        </p:nvSpPr>
        <p:spPr>
          <a:xfrm>
            <a:off x="7935913" y="806450"/>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P171</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41"/>
                                        </p:tgtEl>
                                        <p:attrNameLst>
                                          <p:attrName>style.visibility</p:attrName>
                                        </p:attrNameLst>
                                      </p:cBhvr>
                                      <p:to>
                                        <p:strVal val="visible"/>
                                      </p:to>
                                    </p:set>
                                    <p:anim calcmode="lin" valueType="num">
                                      <p:cBhvr additive="base">
                                        <p:cTn id="7" dur="500" fill="hold"/>
                                        <p:tgtEl>
                                          <p:spTgt spid="39941"/>
                                        </p:tgtEl>
                                        <p:attrNameLst>
                                          <p:attrName>ppt_x</p:attrName>
                                        </p:attrNameLst>
                                      </p:cBhvr>
                                      <p:tavLst>
                                        <p:tav tm="0">
                                          <p:val>
                                            <p:strVal val="#ppt_x"/>
                                          </p:val>
                                        </p:tav>
                                        <p:tav tm="100000">
                                          <p:val>
                                            <p:strVal val="#ppt_x"/>
                                          </p:val>
                                        </p:tav>
                                      </p:tavLst>
                                    </p:anim>
                                    <p:anim calcmode="lin" valueType="num">
                                      <p:cBhvr additive="base">
                                        <p:cTn id="8" dur="500" fill="hold"/>
                                        <p:tgtEl>
                                          <p:spTgt spid="399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文本框 7185"/>
          <p:cNvSpPr txBox="1"/>
          <p:nvPr/>
        </p:nvSpPr>
        <p:spPr>
          <a:xfrm>
            <a:off x="7935913" y="806450"/>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P171</a:t>
            </a:r>
            <a:endParaRPr lang="en-US" altLang="zh-CN" sz="2800" b="1" dirty="0">
              <a:solidFill>
                <a:srgbClr val="FF0066"/>
              </a:solidFill>
              <a:latin typeface="Arial Black" panose="020B0A04020102020204" charset="0"/>
              <a:ea typeface="黑体" panose="02010609060101010101" pitchFamily="1" charset="-122"/>
            </a:endParaRPr>
          </a:p>
        </p:txBody>
      </p:sp>
      <p:pic>
        <p:nvPicPr>
          <p:cNvPr id="58370" name="图片 1" descr="OS"/>
          <p:cNvPicPr>
            <a:picLocks noChangeAspect="1"/>
          </p:cNvPicPr>
          <p:nvPr/>
        </p:nvPicPr>
        <p:blipFill>
          <a:blip r:embed="rId1"/>
          <a:stretch>
            <a:fillRect/>
          </a:stretch>
        </p:blipFill>
        <p:spPr>
          <a:xfrm>
            <a:off x="225425" y="1565275"/>
            <a:ext cx="8693150" cy="4378325"/>
          </a:xfrm>
          <a:prstGeom prst="rect">
            <a:avLst/>
          </a:prstGeom>
          <a:noFill/>
          <a:ln w="9525">
            <a:noFill/>
          </a:ln>
        </p:spPr>
      </p:pic>
      <p:sp>
        <p:nvSpPr>
          <p:cNvPr id="58371" name="文本框 2"/>
          <p:cNvSpPr txBox="1"/>
          <p:nvPr/>
        </p:nvSpPr>
        <p:spPr>
          <a:xfrm>
            <a:off x="53975" y="3524250"/>
            <a:ext cx="2200275" cy="460375"/>
          </a:xfrm>
          <a:prstGeom prst="rect">
            <a:avLst/>
          </a:prstGeom>
          <a:noFill/>
          <a:ln w="9525">
            <a:noFill/>
          </a:ln>
        </p:spPr>
        <p:txBody>
          <a:bodyPr wrap="square" anchor="t">
            <a:spAutoFit/>
          </a:bodyPr>
          <a:p>
            <a:pPr lvl="0" indent="0"/>
            <a:r>
              <a:rPr lang="en-US" altLang="zh-CN" sz="2400" b="1">
                <a:solidFill>
                  <a:srgbClr val="FF0000"/>
                </a:solidFill>
                <a:latin typeface="+mj-ea"/>
                <a:ea typeface="+mj-ea"/>
                <a:cs typeface="+mj-ea"/>
              </a:rPr>
              <a:t>Max </a:t>
            </a:r>
            <a:r>
              <a:rPr lang="zh-CN" altLang="en-US" sz="2400" b="1">
                <a:solidFill>
                  <a:srgbClr val="FF0000"/>
                </a:solidFill>
                <a:latin typeface="+mj-ea"/>
                <a:ea typeface="+mj-ea"/>
                <a:cs typeface="+mj-ea"/>
              </a:rPr>
              <a:t>最大需求</a:t>
            </a:r>
            <a:endParaRPr lang="zh-CN" altLang="en-US" sz="2400" b="1">
              <a:solidFill>
                <a:srgbClr val="FF0000"/>
              </a:solidFill>
              <a:latin typeface="+mj-ea"/>
              <a:ea typeface="+mj-ea"/>
              <a:cs typeface="+mj-ea"/>
            </a:endParaRPr>
          </a:p>
        </p:txBody>
      </p:sp>
      <p:sp>
        <p:nvSpPr>
          <p:cNvPr id="58372" name="文本框 3"/>
          <p:cNvSpPr txBox="1"/>
          <p:nvPr/>
        </p:nvSpPr>
        <p:spPr>
          <a:xfrm>
            <a:off x="404813" y="5262880"/>
            <a:ext cx="1849437" cy="460375"/>
          </a:xfrm>
          <a:prstGeom prst="rect">
            <a:avLst/>
          </a:prstGeom>
          <a:noFill/>
          <a:ln w="9525">
            <a:noFill/>
          </a:ln>
        </p:spPr>
        <p:txBody>
          <a:bodyPr wrap="square" anchor="t">
            <a:spAutoFit/>
          </a:bodyPr>
          <a:p>
            <a:pPr lvl="0" indent="0"/>
            <a:r>
              <a:rPr lang="zh-CN" altLang="en-US" sz="2400" b="1">
                <a:solidFill>
                  <a:srgbClr val="FF0000"/>
                </a:solidFill>
                <a:latin typeface="+mj-ea"/>
                <a:ea typeface="+mj-ea"/>
              </a:rPr>
              <a:t>已分配</a:t>
            </a:r>
            <a:endParaRPr lang="zh-CN" altLang="en-US" sz="2400" b="1">
              <a:solidFill>
                <a:srgbClr val="FF0000"/>
              </a:solidFill>
              <a:latin typeface="+mj-ea"/>
              <a:ea typeface="+mj-ea"/>
            </a:endParaRPr>
          </a:p>
        </p:txBody>
      </p:sp>
      <p:sp>
        <p:nvSpPr>
          <p:cNvPr id="58373" name="文本框 4"/>
          <p:cNvSpPr txBox="1"/>
          <p:nvPr/>
        </p:nvSpPr>
        <p:spPr>
          <a:xfrm>
            <a:off x="229553" y="1236663"/>
            <a:ext cx="1849437" cy="460375"/>
          </a:xfrm>
          <a:prstGeom prst="rect">
            <a:avLst/>
          </a:prstGeom>
          <a:noFill/>
          <a:ln w="9525">
            <a:noFill/>
          </a:ln>
        </p:spPr>
        <p:txBody>
          <a:bodyPr wrap="square" anchor="t">
            <a:spAutoFit/>
          </a:bodyPr>
          <a:p>
            <a:pPr lvl="0" indent="0"/>
            <a:r>
              <a:rPr lang="zh-CN" altLang="en-US" sz="2400" b="1">
                <a:solidFill>
                  <a:srgbClr val="FF0000"/>
                </a:solidFill>
                <a:latin typeface="+mj-ea"/>
                <a:ea typeface="+mj-ea"/>
              </a:rPr>
              <a:t>总资源</a:t>
            </a:r>
            <a:endParaRPr lang="zh-CN" altLang="en-US" sz="2400" b="1">
              <a:solidFill>
                <a:srgbClr val="FF0000"/>
              </a:solidFill>
              <a:latin typeface="+mj-ea"/>
              <a:ea typeface="+mj-ea"/>
            </a:endParaRPr>
          </a:p>
        </p:txBody>
      </p:sp>
      <p:sp>
        <p:nvSpPr>
          <p:cNvPr id="58374" name="文本框 5"/>
          <p:cNvSpPr txBox="1"/>
          <p:nvPr/>
        </p:nvSpPr>
        <p:spPr>
          <a:xfrm>
            <a:off x="315913" y="2519998"/>
            <a:ext cx="1849437" cy="460375"/>
          </a:xfrm>
          <a:prstGeom prst="rect">
            <a:avLst/>
          </a:prstGeom>
          <a:noFill/>
          <a:ln w="9525">
            <a:noFill/>
          </a:ln>
        </p:spPr>
        <p:txBody>
          <a:bodyPr wrap="square" anchor="t">
            <a:spAutoFit/>
          </a:bodyPr>
          <a:p>
            <a:pPr lvl="0" indent="0"/>
            <a:r>
              <a:rPr lang="zh-CN" altLang="en-US" sz="2400" b="1">
                <a:solidFill>
                  <a:srgbClr val="FF00FF"/>
                </a:solidFill>
                <a:latin typeface="+mj-ea"/>
                <a:ea typeface="+mj-ea"/>
              </a:rPr>
              <a:t>还剩下</a:t>
            </a:r>
            <a:endParaRPr lang="zh-CN" altLang="en-US" sz="2400" b="1">
              <a:solidFill>
                <a:srgbClr val="FF00FF"/>
              </a:solidFill>
              <a:latin typeface="+mj-ea"/>
              <a:ea typeface="+mj-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40961"/>
          <p:cNvSpPr>
            <a:spLocks noGrp="1"/>
          </p:cNvSpPr>
          <p:nvPr>
            <p:ph type="title"/>
          </p:nvPr>
        </p:nvSpPr>
        <p:spPr>
          <a:xfrm>
            <a:off x="457200" y="0"/>
            <a:ext cx="8229600" cy="942975"/>
          </a:xfrm>
        </p:spPr>
        <p:txBody>
          <a:bodyPr anchor="ctr"/>
          <a:p>
            <a:r>
              <a:rPr lang="zh-CN" altLang="en-US" dirty="0"/>
              <a:t>银行家算法的数据结构</a:t>
            </a:r>
            <a:endParaRPr lang="zh-CN" altLang="en-US" dirty="0"/>
          </a:p>
        </p:txBody>
      </p:sp>
      <p:sp>
        <p:nvSpPr>
          <p:cNvPr id="59394" name="矩形 40962"/>
          <p:cNvSpPr/>
          <p:nvPr/>
        </p:nvSpPr>
        <p:spPr>
          <a:xfrm>
            <a:off x="0" y="2012950"/>
            <a:ext cx="9144000" cy="0"/>
          </a:xfrm>
          <a:prstGeom prst="rect">
            <a:avLst/>
          </a:prstGeom>
          <a:no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59395" name="文本框 40963"/>
          <p:cNvSpPr txBox="1"/>
          <p:nvPr/>
        </p:nvSpPr>
        <p:spPr>
          <a:xfrm>
            <a:off x="612775" y="944563"/>
            <a:ext cx="8531225" cy="5741987"/>
          </a:xfrm>
          <a:prstGeom prst="rect">
            <a:avLst/>
          </a:prstGeom>
          <a:noFill/>
          <a:ln w="9525">
            <a:noFill/>
          </a:ln>
        </p:spPr>
        <p:txBody>
          <a:bodyPr wrap="square" lIns="0" tIns="0" rIns="0" bIns="0" anchor="t">
            <a:spAutoFit/>
          </a:bodyPr>
          <a:p>
            <a:pPr marL="342900" lvl="0" indent="-342900" eaLnBrk="0" hangingPunct="0">
              <a:lnSpc>
                <a:spcPct val="140000"/>
              </a:lnSpc>
              <a:buAutoNum type="arabicPeriod"/>
            </a:pPr>
            <a:r>
              <a:rPr lang="zh-CN" altLang="en-US" sz="2800" b="1" dirty="0">
                <a:solidFill>
                  <a:srgbClr val="9933FF"/>
                </a:solidFill>
                <a:latin typeface="Arial" panose="020B0604020202020204" pitchFamily="34" charset="0"/>
                <a:ea typeface="黑体" panose="02010609060101010101" pitchFamily="1" charset="-122"/>
              </a:rPr>
              <a:t>可利用资源向量 Available</a:t>
            </a:r>
            <a:endParaRPr lang="zh-CN" altLang="en-US" sz="2800" b="1" dirty="0">
              <a:solidFill>
                <a:srgbClr val="9933FF"/>
              </a:solidFill>
              <a:latin typeface="Arial" panose="020B0604020202020204" pitchFamily="34" charset="0"/>
              <a:ea typeface="黑体" panose="02010609060101010101" pitchFamily="1" charset="-122"/>
            </a:endParaRPr>
          </a:p>
          <a:p>
            <a:pPr marL="342900" lvl="0" indent="-342900" eaLnBrk="0" hangingPunct="0">
              <a:lnSpc>
                <a:spcPct val="140000"/>
              </a:lnSpc>
            </a:pPr>
            <a:r>
              <a:rPr lang="zh-CN" altLang="en-US" sz="2800" b="1" dirty="0">
                <a:latin typeface="Arial" panose="020B0604020202020204" pitchFamily="34" charset="0"/>
                <a:ea typeface="黑体" panose="02010609060101010101" pitchFamily="1" charset="-122"/>
              </a:rPr>
              <a:t>   Available=V=(V</a:t>
            </a:r>
            <a:r>
              <a:rPr lang="zh-CN" altLang="en-US" sz="2800" b="1" baseline="-25000" dirty="0">
                <a:latin typeface="Arial" panose="020B0604020202020204" pitchFamily="34" charset="0"/>
                <a:ea typeface="黑体" panose="02010609060101010101" pitchFamily="1" charset="-122"/>
              </a:rPr>
              <a:t>1</a:t>
            </a:r>
            <a:r>
              <a:rPr lang="zh-CN" altLang="en-US" sz="2800" b="1" dirty="0">
                <a:latin typeface="Arial" panose="020B0604020202020204" pitchFamily="34" charset="0"/>
                <a:ea typeface="黑体" panose="02010609060101010101" pitchFamily="1" charset="-122"/>
              </a:rPr>
              <a:t>,V</a:t>
            </a:r>
            <a:r>
              <a:rPr lang="zh-CN" altLang="en-US" sz="2800" b="1" baseline="-25000" dirty="0">
                <a:latin typeface="Arial" panose="020B0604020202020204" pitchFamily="34" charset="0"/>
                <a:ea typeface="黑体" panose="02010609060101010101" pitchFamily="1" charset="-122"/>
              </a:rPr>
              <a:t>2</a:t>
            </a:r>
            <a:r>
              <a:rPr lang="zh-CN" altLang="en-US" sz="2800" b="1" dirty="0">
                <a:latin typeface="Arial" panose="020B0604020202020204" pitchFamily="34" charset="0"/>
                <a:ea typeface="黑体" panose="02010609060101010101" pitchFamily="1" charset="-122"/>
              </a:rPr>
              <a:t>,…,V</a:t>
            </a:r>
            <a:r>
              <a:rPr lang="zh-CN" altLang="en-US" sz="2800" b="1" baseline="-25000" dirty="0">
                <a:latin typeface="Arial" panose="020B0604020202020204" pitchFamily="34" charset="0"/>
                <a:ea typeface="黑体" panose="02010609060101010101" pitchFamily="1" charset="-122"/>
              </a:rPr>
              <a:t>m</a:t>
            </a:r>
            <a:r>
              <a:rPr lang="zh-CN" altLang="en-US" sz="2800" b="1" dirty="0">
                <a:latin typeface="Arial" panose="020B0604020202020204" pitchFamily="34" charset="0"/>
                <a:ea typeface="黑体" panose="02010609060101010101" pitchFamily="1" charset="-122"/>
              </a:rPr>
              <a:t>)</a:t>
            </a:r>
            <a:endParaRPr lang="zh-CN" altLang="en-US" sz="2800" b="1" dirty="0">
              <a:latin typeface="Arial" panose="020B0604020202020204" pitchFamily="34" charset="0"/>
              <a:ea typeface="黑体" panose="02010609060101010101" pitchFamily="1" charset="-122"/>
            </a:endParaRPr>
          </a:p>
          <a:p>
            <a:pPr marL="342900" lvl="0" indent="-342900" eaLnBrk="0" hangingPunct="0">
              <a:lnSpc>
                <a:spcPct val="140000"/>
              </a:lnSpc>
            </a:pPr>
            <a:r>
              <a:rPr lang="zh-CN" altLang="en-US" sz="2800" b="1" dirty="0">
                <a:latin typeface="Arial" panose="020B0604020202020204" pitchFamily="34" charset="0"/>
                <a:ea typeface="黑体" panose="02010609060101010101" pitchFamily="1" charset="-122"/>
              </a:rPr>
              <a:t>   未分配给进程的每种资源的总量</a:t>
            </a:r>
            <a:r>
              <a:rPr lang="zh-CN" altLang="en-US" sz="2800" b="1" dirty="0">
                <a:solidFill>
                  <a:srgbClr val="0000FF"/>
                </a:solidFill>
                <a:latin typeface="Arial" panose="020B0604020202020204" pitchFamily="34" charset="0"/>
                <a:ea typeface="黑体" panose="02010609060101010101" pitchFamily="1" charset="-122"/>
              </a:rPr>
              <a:t>(系统当前还剩下的)</a:t>
            </a:r>
            <a:endParaRPr lang="zh-CN" altLang="en-US" sz="2800" b="1" dirty="0">
              <a:solidFill>
                <a:srgbClr val="0000FF"/>
              </a:solidFill>
              <a:latin typeface="Arial" panose="020B0604020202020204" pitchFamily="34" charset="0"/>
              <a:ea typeface="黑体" panose="02010609060101010101" pitchFamily="1" charset="-122"/>
            </a:endParaRPr>
          </a:p>
          <a:p>
            <a:pPr marL="342900" lvl="0" indent="-342900" eaLnBrk="0" hangingPunct="0">
              <a:lnSpc>
                <a:spcPct val="210000"/>
              </a:lnSpc>
              <a:buAutoNum type="arabicPeriod" startAt="2"/>
            </a:pPr>
            <a:r>
              <a:rPr lang="zh-CN" altLang="en-US" sz="2800" b="1" dirty="0">
                <a:solidFill>
                  <a:srgbClr val="9933FF"/>
                </a:solidFill>
                <a:latin typeface="Arial" panose="020B0604020202020204" pitchFamily="34" charset="0"/>
                <a:ea typeface="黑体" panose="02010609060101010101" pitchFamily="1" charset="-122"/>
              </a:rPr>
              <a:t>最大需求矩阵</a:t>
            </a:r>
            <a:r>
              <a:rPr lang="zh-CN" altLang="en-US" sz="2800" b="1" dirty="0">
                <a:solidFill>
                  <a:srgbClr val="9933FF"/>
                </a:solidFill>
                <a:latin typeface="Arial" panose="020B0604020202020204" pitchFamily="34" charset="0"/>
                <a:ea typeface="黑体" panose="02010609060101010101" pitchFamily="1" charset="-122"/>
                <a:sym typeface="Arial" panose="020B0604020202020204" pitchFamily="34" charset="0"/>
              </a:rPr>
              <a:t>Claim </a:t>
            </a:r>
            <a:r>
              <a:rPr lang="zh-CN" altLang="en-US" sz="2800" b="1" dirty="0">
                <a:solidFill>
                  <a:srgbClr val="FF0066"/>
                </a:solidFill>
                <a:latin typeface="Arial" panose="020B0604020202020204" pitchFamily="34" charset="0"/>
                <a:ea typeface="黑体" panose="02010609060101010101" pitchFamily="1" charset="-122"/>
                <a:sym typeface="Arial" panose="020B0604020202020204" pitchFamily="34" charset="0"/>
              </a:rPr>
              <a:t> (Max</a:t>
            </a:r>
            <a:r>
              <a:rPr lang="zh-CN" altLang="en-US" sz="2800" b="1" dirty="0">
                <a:solidFill>
                  <a:srgbClr val="FF0066"/>
                </a:solidFill>
                <a:latin typeface="Arial" panose="020B0604020202020204" pitchFamily="34" charset="0"/>
                <a:ea typeface="黑体" panose="02010609060101010101" pitchFamily="1" charset="-122"/>
              </a:rPr>
              <a:t>)</a:t>
            </a:r>
            <a:endParaRPr lang="zh-CN" altLang="en-US" sz="2800" b="1" dirty="0">
              <a:solidFill>
                <a:srgbClr val="FF0066"/>
              </a:solidFill>
              <a:latin typeface="Arial" panose="020B0604020202020204" pitchFamily="34" charset="0"/>
              <a:ea typeface="黑体" panose="02010609060101010101" pitchFamily="1" charset="-122"/>
            </a:endParaRPr>
          </a:p>
          <a:p>
            <a:pPr marL="342900" lvl="0" indent="-342900" eaLnBrk="0" hangingPunct="0">
              <a:lnSpc>
                <a:spcPct val="140000"/>
              </a:lnSpc>
            </a:pPr>
            <a:r>
              <a:rPr lang="zh-CN" altLang="en-US" sz="2800" b="1" dirty="0">
                <a:solidFill>
                  <a:srgbClr val="FF0066"/>
                </a:solidFill>
                <a:latin typeface="Arial" panose="020B0604020202020204" pitchFamily="34" charset="0"/>
                <a:ea typeface="黑体" panose="02010609060101010101" pitchFamily="1" charset="-122"/>
              </a:rPr>
              <a:t>                    C</a:t>
            </a:r>
            <a:r>
              <a:rPr lang="zh-CN" altLang="en-US" sz="2800" b="1" baseline="-25000" dirty="0">
                <a:solidFill>
                  <a:srgbClr val="FF0066"/>
                </a:solidFill>
                <a:latin typeface="Arial" panose="020B0604020202020204" pitchFamily="34" charset="0"/>
                <a:ea typeface="黑体" panose="02010609060101010101" pitchFamily="1" charset="-122"/>
              </a:rPr>
              <a:t>11</a:t>
            </a:r>
            <a:r>
              <a:rPr lang="zh-CN" altLang="en-US" sz="2800" b="1" dirty="0">
                <a:solidFill>
                  <a:srgbClr val="FF0066"/>
                </a:solidFill>
                <a:latin typeface="Arial" panose="020B0604020202020204" pitchFamily="34" charset="0"/>
                <a:ea typeface="黑体" panose="02010609060101010101" pitchFamily="1" charset="-122"/>
              </a:rPr>
              <a:t> C</a:t>
            </a:r>
            <a:r>
              <a:rPr lang="zh-CN" altLang="en-US" sz="2800" b="1" baseline="-25000" dirty="0">
                <a:solidFill>
                  <a:srgbClr val="FF0066"/>
                </a:solidFill>
                <a:latin typeface="Arial" panose="020B0604020202020204" pitchFamily="34" charset="0"/>
                <a:ea typeface="黑体" panose="02010609060101010101" pitchFamily="1" charset="-122"/>
              </a:rPr>
              <a:t>12 </a:t>
            </a:r>
            <a:r>
              <a:rPr lang="zh-CN" altLang="en-US" sz="2800" b="1" dirty="0">
                <a:solidFill>
                  <a:srgbClr val="FF0066"/>
                </a:solidFill>
                <a:latin typeface="Arial" panose="020B0604020202020204" pitchFamily="34" charset="0"/>
                <a:ea typeface="黑体" panose="02010609060101010101" pitchFamily="1" charset="-122"/>
              </a:rPr>
              <a:t>… C</a:t>
            </a:r>
            <a:r>
              <a:rPr lang="zh-CN" altLang="en-US" sz="2800" b="1" baseline="-25000" dirty="0">
                <a:solidFill>
                  <a:srgbClr val="FF0066"/>
                </a:solidFill>
                <a:latin typeface="Arial" panose="020B0604020202020204" pitchFamily="34" charset="0"/>
                <a:ea typeface="黑体" panose="02010609060101010101" pitchFamily="1" charset="-122"/>
              </a:rPr>
              <a:t>1m </a:t>
            </a:r>
            <a:endParaRPr lang="zh-CN" altLang="en-US" sz="2800" b="1" baseline="-25000" dirty="0">
              <a:solidFill>
                <a:srgbClr val="FF0066"/>
              </a:solidFill>
              <a:latin typeface="Arial" panose="020B0604020202020204" pitchFamily="34" charset="0"/>
              <a:ea typeface="黑体" panose="02010609060101010101" pitchFamily="1" charset="-122"/>
            </a:endParaRPr>
          </a:p>
          <a:p>
            <a:pPr marL="342900" lvl="0" indent="-342900" eaLnBrk="0" hangingPunct="0">
              <a:lnSpc>
                <a:spcPct val="140000"/>
              </a:lnSpc>
            </a:pPr>
            <a:r>
              <a:rPr lang="zh-CN" altLang="en-US" sz="2800" b="1" dirty="0">
                <a:latin typeface="Arial" panose="020B0604020202020204" pitchFamily="34" charset="0"/>
                <a:ea typeface="黑体" panose="02010609060101010101" pitchFamily="1" charset="-122"/>
              </a:rPr>
              <a:t>                    </a:t>
            </a:r>
            <a:r>
              <a:rPr lang="zh-CN" altLang="en-US" sz="2800" b="1" dirty="0">
                <a:solidFill>
                  <a:srgbClr val="FF0066"/>
                </a:solidFill>
                <a:latin typeface="Arial" panose="020B0604020202020204" pitchFamily="34" charset="0"/>
                <a:ea typeface="黑体" panose="02010609060101010101" pitchFamily="1" charset="-122"/>
              </a:rPr>
              <a:t>C</a:t>
            </a:r>
            <a:r>
              <a:rPr lang="zh-CN" altLang="en-US" sz="2800" b="1" baseline="-25000" dirty="0">
                <a:solidFill>
                  <a:srgbClr val="FF0066"/>
                </a:solidFill>
                <a:latin typeface="Arial" panose="020B0604020202020204" pitchFamily="34" charset="0"/>
                <a:ea typeface="黑体" panose="02010609060101010101" pitchFamily="1" charset="-122"/>
              </a:rPr>
              <a:t>21</a:t>
            </a:r>
            <a:r>
              <a:rPr lang="zh-CN" altLang="en-US" sz="2800" b="1" dirty="0">
                <a:solidFill>
                  <a:srgbClr val="FF0066"/>
                </a:solidFill>
                <a:latin typeface="Arial" panose="020B0604020202020204" pitchFamily="34" charset="0"/>
                <a:ea typeface="黑体" panose="02010609060101010101" pitchFamily="1" charset="-122"/>
              </a:rPr>
              <a:t> C</a:t>
            </a:r>
            <a:r>
              <a:rPr lang="zh-CN" altLang="en-US" sz="2800" b="1" baseline="-25000" dirty="0">
                <a:solidFill>
                  <a:srgbClr val="FF0066"/>
                </a:solidFill>
                <a:latin typeface="Arial" panose="020B0604020202020204" pitchFamily="34" charset="0"/>
                <a:ea typeface="黑体" panose="02010609060101010101" pitchFamily="1" charset="-122"/>
              </a:rPr>
              <a:t>22 </a:t>
            </a:r>
            <a:r>
              <a:rPr lang="zh-CN" altLang="en-US" sz="2800" b="1" dirty="0">
                <a:solidFill>
                  <a:srgbClr val="FF0066"/>
                </a:solidFill>
                <a:latin typeface="Arial" panose="020B0604020202020204" pitchFamily="34" charset="0"/>
                <a:ea typeface="黑体" panose="02010609060101010101" pitchFamily="1" charset="-122"/>
              </a:rPr>
              <a:t>… C</a:t>
            </a:r>
            <a:r>
              <a:rPr lang="zh-CN" altLang="en-US" sz="2800" b="1" baseline="-25000" dirty="0">
                <a:solidFill>
                  <a:srgbClr val="FF0066"/>
                </a:solidFill>
                <a:latin typeface="Arial" panose="020B0604020202020204" pitchFamily="34" charset="0"/>
                <a:ea typeface="黑体" panose="02010609060101010101" pitchFamily="1" charset="-122"/>
              </a:rPr>
              <a:t>2m</a:t>
            </a:r>
            <a:endParaRPr lang="zh-CN" altLang="en-US" sz="2800" b="1" baseline="-25000" dirty="0">
              <a:solidFill>
                <a:srgbClr val="FF0066"/>
              </a:solidFill>
              <a:latin typeface="Arial" panose="020B0604020202020204" pitchFamily="34" charset="0"/>
              <a:ea typeface="黑体" panose="02010609060101010101" pitchFamily="1" charset="-122"/>
            </a:endParaRPr>
          </a:p>
          <a:p>
            <a:pPr marL="342900" lvl="0" indent="-342900" eaLnBrk="0" hangingPunct="0">
              <a:lnSpc>
                <a:spcPct val="140000"/>
              </a:lnSpc>
            </a:pPr>
            <a:r>
              <a:rPr lang="zh-CN" altLang="en-US" sz="2800" b="1" dirty="0">
                <a:solidFill>
                  <a:srgbClr val="FF0066"/>
                </a:solidFill>
                <a:latin typeface="Arial" panose="020B0604020202020204" pitchFamily="34" charset="0"/>
                <a:ea typeface="黑体" panose="02010609060101010101" pitchFamily="1" charset="-122"/>
              </a:rPr>
              <a:t>Claim=C=    …  …  …  …</a:t>
            </a:r>
            <a:endParaRPr lang="zh-CN" altLang="en-US" sz="2800" b="1" dirty="0">
              <a:solidFill>
                <a:srgbClr val="FF0066"/>
              </a:solidFill>
              <a:latin typeface="Arial" panose="020B0604020202020204" pitchFamily="34" charset="0"/>
              <a:ea typeface="黑体" panose="02010609060101010101" pitchFamily="1" charset="-122"/>
            </a:endParaRPr>
          </a:p>
          <a:p>
            <a:pPr marL="342900" lvl="0" indent="-342900" eaLnBrk="0" hangingPunct="0">
              <a:lnSpc>
                <a:spcPct val="140000"/>
              </a:lnSpc>
            </a:pPr>
            <a:r>
              <a:rPr lang="zh-CN" altLang="en-US" sz="2800" b="1" dirty="0">
                <a:solidFill>
                  <a:srgbClr val="FF0066"/>
                </a:solidFill>
                <a:latin typeface="Arial" panose="020B0604020202020204" pitchFamily="34" charset="0"/>
                <a:ea typeface="黑体" panose="02010609060101010101" pitchFamily="1" charset="-122"/>
              </a:rPr>
              <a:t>                    C</a:t>
            </a:r>
            <a:r>
              <a:rPr lang="zh-CN" altLang="en-US" sz="2800" b="1" baseline="-25000" dirty="0">
                <a:solidFill>
                  <a:srgbClr val="FF0066"/>
                </a:solidFill>
                <a:latin typeface="Arial" panose="020B0604020202020204" pitchFamily="34" charset="0"/>
                <a:ea typeface="黑体" panose="02010609060101010101" pitchFamily="1" charset="-122"/>
              </a:rPr>
              <a:t>n1</a:t>
            </a:r>
            <a:r>
              <a:rPr lang="zh-CN" altLang="en-US" sz="2800" b="1" dirty="0">
                <a:solidFill>
                  <a:srgbClr val="FF0066"/>
                </a:solidFill>
                <a:latin typeface="Arial" panose="020B0604020202020204" pitchFamily="34" charset="0"/>
                <a:ea typeface="黑体" panose="02010609060101010101" pitchFamily="1" charset="-122"/>
              </a:rPr>
              <a:t> C</a:t>
            </a:r>
            <a:r>
              <a:rPr lang="zh-CN" altLang="en-US" sz="2800" b="1" baseline="-25000" dirty="0">
                <a:solidFill>
                  <a:srgbClr val="FF0066"/>
                </a:solidFill>
                <a:latin typeface="Arial" panose="020B0604020202020204" pitchFamily="34" charset="0"/>
                <a:ea typeface="黑体" panose="02010609060101010101" pitchFamily="1" charset="-122"/>
              </a:rPr>
              <a:t>n2 </a:t>
            </a:r>
            <a:r>
              <a:rPr lang="zh-CN" altLang="en-US" sz="2800" b="1" dirty="0">
                <a:solidFill>
                  <a:srgbClr val="FF0066"/>
                </a:solidFill>
                <a:latin typeface="Arial" panose="020B0604020202020204" pitchFamily="34" charset="0"/>
                <a:ea typeface="黑体" panose="02010609060101010101" pitchFamily="1" charset="-122"/>
              </a:rPr>
              <a:t>… C</a:t>
            </a:r>
            <a:r>
              <a:rPr lang="zh-CN" altLang="en-US" sz="2800" b="1" baseline="-25000" dirty="0">
                <a:solidFill>
                  <a:srgbClr val="FF0066"/>
                </a:solidFill>
                <a:latin typeface="Arial" panose="020B0604020202020204" pitchFamily="34" charset="0"/>
                <a:ea typeface="黑体" panose="02010609060101010101" pitchFamily="1" charset="-122"/>
              </a:rPr>
              <a:t>nm</a:t>
            </a:r>
            <a:endParaRPr lang="zh-CN" altLang="en-US" sz="2800" b="1" baseline="-25000" dirty="0">
              <a:solidFill>
                <a:srgbClr val="FF0066"/>
              </a:solidFill>
              <a:latin typeface="Arial" panose="020B0604020202020204" pitchFamily="34" charset="0"/>
              <a:ea typeface="黑体" panose="02010609060101010101" pitchFamily="1" charset="-122"/>
            </a:endParaRPr>
          </a:p>
          <a:p>
            <a:pPr marL="342900" lvl="0" indent="-342900" eaLnBrk="0" hangingPunct="0">
              <a:lnSpc>
                <a:spcPct val="140000"/>
              </a:lnSpc>
            </a:pPr>
            <a:r>
              <a:rPr lang="zh-CN" altLang="en-US" sz="2800" b="1" dirty="0">
                <a:latin typeface="Arial" panose="020B0604020202020204" pitchFamily="34" charset="0"/>
                <a:ea typeface="黑体" panose="02010609060101010101" pitchFamily="1" charset="-122"/>
              </a:rPr>
              <a:t>   C</a:t>
            </a:r>
            <a:r>
              <a:rPr lang="zh-CN" altLang="en-US" sz="2800" b="1" baseline="-25000" dirty="0">
                <a:latin typeface="Arial" panose="020B0604020202020204" pitchFamily="34" charset="0"/>
                <a:ea typeface="黑体" panose="02010609060101010101" pitchFamily="1" charset="-122"/>
              </a:rPr>
              <a:t>ij</a:t>
            </a:r>
            <a:r>
              <a:rPr lang="zh-CN" altLang="en-US" sz="2800" b="1" dirty="0">
                <a:latin typeface="Arial" panose="020B0604020202020204" pitchFamily="34" charset="0"/>
                <a:ea typeface="黑体" panose="02010609060101010101" pitchFamily="1" charset="-122"/>
              </a:rPr>
              <a:t>表示进程 i 对资源 j 的最大需求</a:t>
            </a:r>
            <a:endParaRPr lang="zh-CN" altLang="en-US" sz="2800" b="1" dirty="0">
              <a:latin typeface="Arial" panose="020B0604020202020204" pitchFamily="34" charset="0"/>
              <a:ea typeface="黑体" panose="02010609060101010101" pitchFamily="1" charset="-122"/>
            </a:endParaRPr>
          </a:p>
        </p:txBody>
      </p:sp>
      <p:sp>
        <p:nvSpPr>
          <p:cNvPr id="59396" name="左中括号 40964"/>
          <p:cNvSpPr/>
          <p:nvPr/>
        </p:nvSpPr>
        <p:spPr>
          <a:xfrm>
            <a:off x="2466975" y="3717925"/>
            <a:ext cx="323850" cy="2374900"/>
          </a:xfrm>
          <a:prstGeom prst="leftBracket">
            <a:avLst>
              <a:gd name="adj" fmla="val 61111"/>
            </a:avLst>
          </a:prstGeom>
          <a:noFill/>
          <a:ln w="38100" cap="flat" cmpd="sng">
            <a:solidFill>
              <a:schemeClr val="tx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59397" name="右中括号 40965"/>
          <p:cNvSpPr/>
          <p:nvPr/>
        </p:nvSpPr>
        <p:spPr>
          <a:xfrm>
            <a:off x="4572000" y="3656013"/>
            <a:ext cx="396875" cy="2436812"/>
          </a:xfrm>
          <a:prstGeom prst="rightBracket">
            <a:avLst>
              <a:gd name="adj" fmla="val 51138"/>
            </a:avLst>
          </a:prstGeom>
          <a:noFill/>
          <a:ln w="38100" cap="flat" cmpd="sng">
            <a:solidFill>
              <a:schemeClr val="tx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59398" name="文本框 7185"/>
          <p:cNvSpPr txBox="1"/>
          <p:nvPr/>
        </p:nvSpPr>
        <p:spPr>
          <a:xfrm>
            <a:off x="7935913" y="806450"/>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P171</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41985"/>
          <p:cNvSpPr>
            <a:spLocks noGrp="1"/>
          </p:cNvSpPr>
          <p:nvPr>
            <p:ph type="title"/>
          </p:nvPr>
        </p:nvSpPr>
        <p:spPr>
          <a:xfrm>
            <a:off x="457200" y="0"/>
            <a:ext cx="8229600" cy="942975"/>
          </a:xfrm>
        </p:spPr>
        <p:txBody>
          <a:bodyPr anchor="ctr"/>
          <a:p>
            <a:r>
              <a:rPr lang="zh-CN" altLang="en-US" dirty="0"/>
              <a:t>银行家算法的数据结构</a:t>
            </a:r>
            <a:endParaRPr lang="zh-CN" altLang="en-US" dirty="0"/>
          </a:p>
        </p:txBody>
      </p:sp>
      <p:sp>
        <p:nvSpPr>
          <p:cNvPr id="60418" name="矩形 41986"/>
          <p:cNvSpPr/>
          <p:nvPr/>
        </p:nvSpPr>
        <p:spPr>
          <a:xfrm>
            <a:off x="0" y="2012950"/>
            <a:ext cx="9144000" cy="0"/>
          </a:xfrm>
          <a:prstGeom prst="rect">
            <a:avLst/>
          </a:prstGeom>
          <a:no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60419" name="文本框 41987"/>
          <p:cNvSpPr txBox="1"/>
          <p:nvPr/>
        </p:nvSpPr>
        <p:spPr>
          <a:xfrm>
            <a:off x="622300" y="942975"/>
            <a:ext cx="8064500" cy="5741988"/>
          </a:xfrm>
          <a:prstGeom prst="rect">
            <a:avLst/>
          </a:prstGeom>
          <a:noFill/>
          <a:ln w="9525">
            <a:noFill/>
          </a:ln>
        </p:spPr>
        <p:txBody>
          <a:bodyPr wrap="square" lIns="0" tIns="0" rIns="0" bIns="0" anchor="t">
            <a:spAutoFit/>
          </a:bodyPr>
          <a:p>
            <a:pPr marL="342900" lvl="0" indent="-342900" eaLnBrk="0" hangingPunct="0">
              <a:lnSpc>
                <a:spcPct val="140000"/>
              </a:lnSpc>
            </a:pPr>
            <a:r>
              <a:rPr lang="zh-CN" altLang="en-US" sz="2800" b="1" dirty="0">
                <a:solidFill>
                  <a:srgbClr val="9933FF"/>
                </a:solidFill>
                <a:latin typeface="Arial" panose="020B0604020202020204" pitchFamily="34" charset="0"/>
                <a:ea typeface="黑体" panose="02010609060101010101" pitchFamily="1" charset="-122"/>
              </a:rPr>
              <a:t>3. 总资源向量 Resouce</a:t>
            </a:r>
            <a:endParaRPr lang="zh-CN" altLang="en-US" sz="2800" b="1" dirty="0">
              <a:solidFill>
                <a:srgbClr val="9933FF"/>
              </a:solidFill>
              <a:latin typeface="Arial" panose="020B0604020202020204" pitchFamily="34" charset="0"/>
              <a:ea typeface="黑体" panose="02010609060101010101" pitchFamily="1" charset="-122"/>
            </a:endParaRPr>
          </a:p>
          <a:p>
            <a:pPr marL="342900" lvl="0" indent="-342900" eaLnBrk="0" hangingPunct="0">
              <a:lnSpc>
                <a:spcPct val="140000"/>
              </a:lnSpc>
            </a:pPr>
            <a:r>
              <a:rPr lang="zh-CN" altLang="en-US" sz="2800" b="1" dirty="0">
                <a:latin typeface="Arial" panose="020B0604020202020204" pitchFamily="34" charset="0"/>
                <a:ea typeface="黑体" panose="02010609060101010101" pitchFamily="1" charset="-122"/>
              </a:rPr>
              <a:t>   Resouce=R=(R</a:t>
            </a:r>
            <a:r>
              <a:rPr lang="zh-CN" altLang="en-US" sz="2800" b="1" baseline="-25000" dirty="0">
                <a:latin typeface="Arial" panose="020B0604020202020204" pitchFamily="34" charset="0"/>
                <a:ea typeface="黑体" panose="02010609060101010101" pitchFamily="1" charset="-122"/>
              </a:rPr>
              <a:t>1</a:t>
            </a:r>
            <a:r>
              <a:rPr lang="zh-CN" altLang="en-US" sz="2800" b="1" dirty="0">
                <a:latin typeface="Arial" panose="020B0604020202020204" pitchFamily="34" charset="0"/>
                <a:ea typeface="黑体" panose="02010609060101010101" pitchFamily="1" charset="-122"/>
              </a:rPr>
              <a:t>,R</a:t>
            </a:r>
            <a:r>
              <a:rPr lang="zh-CN" altLang="en-US" sz="2800" b="1" baseline="-25000" dirty="0">
                <a:latin typeface="Arial" panose="020B0604020202020204" pitchFamily="34" charset="0"/>
                <a:ea typeface="黑体" panose="02010609060101010101" pitchFamily="1" charset="-122"/>
              </a:rPr>
              <a:t>2</a:t>
            </a:r>
            <a:r>
              <a:rPr lang="zh-CN" altLang="en-US" sz="2800" b="1" dirty="0">
                <a:latin typeface="Arial" panose="020B0604020202020204" pitchFamily="34" charset="0"/>
                <a:ea typeface="黑体" panose="02010609060101010101" pitchFamily="1" charset="-122"/>
              </a:rPr>
              <a:t>,…,R</a:t>
            </a:r>
            <a:r>
              <a:rPr lang="zh-CN" altLang="en-US" sz="2800" b="1" baseline="-25000" dirty="0">
                <a:latin typeface="Arial" panose="020B0604020202020204" pitchFamily="34" charset="0"/>
                <a:ea typeface="黑体" panose="02010609060101010101" pitchFamily="1" charset="-122"/>
              </a:rPr>
              <a:t>m</a:t>
            </a:r>
            <a:r>
              <a:rPr lang="zh-CN" altLang="en-US" sz="2800" b="1" dirty="0">
                <a:latin typeface="Arial" panose="020B0604020202020204" pitchFamily="34" charset="0"/>
                <a:ea typeface="黑体" panose="02010609060101010101" pitchFamily="1" charset="-122"/>
              </a:rPr>
              <a:t>)</a:t>
            </a:r>
            <a:endParaRPr lang="zh-CN" altLang="en-US" sz="2800" b="1" dirty="0">
              <a:latin typeface="Arial" panose="020B0604020202020204" pitchFamily="34" charset="0"/>
              <a:ea typeface="黑体" panose="02010609060101010101" pitchFamily="1" charset="-122"/>
            </a:endParaRPr>
          </a:p>
          <a:p>
            <a:pPr marL="342900" lvl="0" indent="-342900" eaLnBrk="0" hangingPunct="0">
              <a:lnSpc>
                <a:spcPct val="140000"/>
              </a:lnSpc>
            </a:pPr>
            <a:r>
              <a:rPr lang="zh-CN" altLang="en-US" sz="2800" b="1" dirty="0">
                <a:latin typeface="Arial" panose="020B0604020202020204" pitchFamily="34" charset="0"/>
                <a:ea typeface="黑体" panose="02010609060101010101" pitchFamily="1" charset="-122"/>
              </a:rPr>
              <a:t>   系统中每种资源的总量</a:t>
            </a:r>
            <a:endParaRPr lang="zh-CN" altLang="en-US" sz="2800" b="1" dirty="0">
              <a:latin typeface="Arial" panose="020B0604020202020204" pitchFamily="34" charset="0"/>
              <a:ea typeface="黑体" panose="02010609060101010101" pitchFamily="1" charset="-122"/>
            </a:endParaRPr>
          </a:p>
          <a:p>
            <a:pPr marL="342900" lvl="0" indent="-342900" eaLnBrk="0" hangingPunct="0">
              <a:lnSpc>
                <a:spcPct val="210000"/>
              </a:lnSpc>
            </a:pPr>
            <a:r>
              <a:rPr lang="zh-CN" altLang="en-US" sz="2800" b="1" dirty="0">
                <a:solidFill>
                  <a:srgbClr val="9933FF"/>
                </a:solidFill>
                <a:latin typeface="Arial" panose="020B0604020202020204" pitchFamily="34" charset="0"/>
                <a:ea typeface="黑体" panose="02010609060101010101" pitchFamily="1" charset="-122"/>
              </a:rPr>
              <a:t>4. 分配矩阵 </a:t>
            </a:r>
            <a:r>
              <a:rPr lang="zh-CN" altLang="en-US" sz="2800" b="1" dirty="0">
                <a:solidFill>
                  <a:srgbClr val="9933FF"/>
                </a:solidFill>
                <a:latin typeface="Arial" panose="020B0604020202020204" pitchFamily="34" charset="0"/>
                <a:ea typeface="黑体" panose="02010609060101010101" pitchFamily="1" charset="-122"/>
                <a:sym typeface="Arial" panose="020B0604020202020204" pitchFamily="34" charset="0"/>
              </a:rPr>
              <a:t>Allocation </a:t>
            </a:r>
            <a:endParaRPr lang="zh-CN" altLang="en-US" sz="2800" b="1" dirty="0">
              <a:solidFill>
                <a:srgbClr val="FF0066"/>
              </a:solidFill>
              <a:latin typeface="Arial" panose="020B0604020202020204" pitchFamily="34" charset="0"/>
              <a:ea typeface="黑体" panose="02010609060101010101" pitchFamily="1" charset="-122"/>
            </a:endParaRPr>
          </a:p>
          <a:p>
            <a:pPr marL="342900" lvl="0" indent="-342900" eaLnBrk="0" hangingPunct="0">
              <a:lnSpc>
                <a:spcPct val="140000"/>
              </a:lnSpc>
            </a:pPr>
            <a:r>
              <a:rPr lang="zh-CN" altLang="en-US" sz="2800" b="1" dirty="0">
                <a:solidFill>
                  <a:srgbClr val="FF0066"/>
                </a:solidFill>
                <a:latin typeface="Arial" panose="020B0604020202020204" pitchFamily="34" charset="0"/>
                <a:ea typeface="黑体" panose="02010609060101010101" pitchFamily="1" charset="-122"/>
              </a:rPr>
              <a:t>                            A</a:t>
            </a:r>
            <a:r>
              <a:rPr lang="zh-CN" altLang="en-US" sz="2800" b="1" baseline="-25000" dirty="0">
                <a:solidFill>
                  <a:srgbClr val="FF0066"/>
                </a:solidFill>
                <a:latin typeface="Arial" panose="020B0604020202020204" pitchFamily="34" charset="0"/>
                <a:ea typeface="黑体" panose="02010609060101010101" pitchFamily="1" charset="-122"/>
              </a:rPr>
              <a:t>11</a:t>
            </a:r>
            <a:r>
              <a:rPr lang="zh-CN" altLang="en-US" sz="2800" b="1" dirty="0">
                <a:solidFill>
                  <a:srgbClr val="FF0066"/>
                </a:solidFill>
                <a:latin typeface="Arial" panose="020B0604020202020204" pitchFamily="34" charset="0"/>
                <a:ea typeface="黑体" panose="02010609060101010101" pitchFamily="1" charset="-122"/>
              </a:rPr>
              <a:t> A</a:t>
            </a:r>
            <a:r>
              <a:rPr lang="zh-CN" altLang="en-US" sz="2800" b="1" baseline="-25000" dirty="0">
                <a:solidFill>
                  <a:srgbClr val="FF0066"/>
                </a:solidFill>
                <a:latin typeface="Arial" panose="020B0604020202020204" pitchFamily="34" charset="0"/>
                <a:ea typeface="黑体" panose="02010609060101010101" pitchFamily="1" charset="-122"/>
              </a:rPr>
              <a:t>12 </a:t>
            </a:r>
            <a:r>
              <a:rPr lang="zh-CN" altLang="en-US" sz="2800" b="1" dirty="0">
                <a:solidFill>
                  <a:srgbClr val="FF0066"/>
                </a:solidFill>
                <a:latin typeface="Arial" panose="020B0604020202020204" pitchFamily="34" charset="0"/>
                <a:ea typeface="黑体" panose="02010609060101010101" pitchFamily="1" charset="-122"/>
              </a:rPr>
              <a:t>… A</a:t>
            </a:r>
            <a:r>
              <a:rPr lang="zh-CN" altLang="en-US" sz="2800" b="1" baseline="-25000" dirty="0">
                <a:solidFill>
                  <a:srgbClr val="FF0066"/>
                </a:solidFill>
                <a:latin typeface="Arial" panose="020B0604020202020204" pitchFamily="34" charset="0"/>
                <a:ea typeface="黑体" panose="02010609060101010101" pitchFamily="1" charset="-122"/>
              </a:rPr>
              <a:t>1m </a:t>
            </a:r>
            <a:endParaRPr lang="zh-CN" altLang="en-US" sz="2800" b="1" baseline="-25000" dirty="0">
              <a:solidFill>
                <a:srgbClr val="FF0066"/>
              </a:solidFill>
              <a:latin typeface="Arial" panose="020B0604020202020204" pitchFamily="34" charset="0"/>
              <a:ea typeface="黑体" panose="02010609060101010101" pitchFamily="1" charset="-122"/>
            </a:endParaRPr>
          </a:p>
          <a:p>
            <a:pPr marL="342900" lvl="0" indent="-342900" eaLnBrk="0" hangingPunct="0">
              <a:lnSpc>
                <a:spcPct val="140000"/>
              </a:lnSpc>
            </a:pPr>
            <a:r>
              <a:rPr lang="zh-CN" altLang="en-US" sz="2800" b="1" dirty="0">
                <a:latin typeface="Arial" panose="020B0604020202020204" pitchFamily="34" charset="0"/>
                <a:ea typeface="黑体" panose="02010609060101010101" pitchFamily="1" charset="-122"/>
              </a:rPr>
              <a:t>                            </a:t>
            </a:r>
            <a:r>
              <a:rPr lang="zh-CN" altLang="en-US" sz="2800" b="1" dirty="0">
                <a:solidFill>
                  <a:srgbClr val="FF0066"/>
                </a:solidFill>
                <a:latin typeface="Arial" panose="020B0604020202020204" pitchFamily="34" charset="0"/>
                <a:ea typeface="黑体" panose="02010609060101010101" pitchFamily="1" charset="-122"/>
              </a:rPr>
              <a:t>A</a:t>
            </a:r>
            <a:r>
              <a:rPr lang="zh-CN" altLang="en-US" sz="2800" b="1" baseline="-25000" dirty="0">
                <a:solidFill>
                  <a:srgbClr val="FF0066"/>
                </a:solidFill>
                <a:latin typeface="Arial" panose="020B0604020202020204" pitchFamily="34" charset="0"/>
                <a:ea typeface="黑体" panose="02010609060101010101" pitchFamily="1" charset="-122"/>
              </a:rPr>
              <a:t>21</a:t>
            </a:r>
            <a:r>
              <a:rPr lang="zh-CN" altLang="en-US" sz="2800" b="1" dirty="0">
                <a:solidFill>
                  <a:srgbClr val="FF0066"/>
                </a:solidFill>
                <a:latin typeface="Arial" panose="020B0604020202020204" pitchFamily="34" charset="0"/>
                <a:ea typeface="黑体" panose="02010609060101010101" pitchFamily="1" charset="-122"/>
              </a:rPr>
              <a:t> A</a:t>
            </a:r>
            <a:r>
              <a:rPr lang="zh-CN" altLang="en-US" sz="2800" b="1" baseline="-25000" dirty="0">
                <a:solidFill>
                  <a:srgbClr val="FF0066"/>
                </a:solidFill>
                <a:latin typeface="Arial" panose="020B0604020202020204" pitchFamily="34" charset="0"/>
                <a:ea typeface="黑体" panose="02010609060101010101" pitchFamily="1" charset="-122"/>
              </a:rPr>
              <a:t>22 </a:t>
            </a:r>
            <a:r>
              <a:rPr lang="zh-CN" altLang="en-US" sz="2800" b="1" dirty="0">
                <a:solidFill>
                  <a:srgbClr val="FF0066"/>
                </a:solidFill>
                <a:latin typeface="Arial" panose="020B0604020202020204" pitchFamily="34" charset="0"/>
                <a:ea typeface="黑体" panose="02010609060101010101" pitchFamily="1" charset="-122"/>
              </a:rPr>
              <a:t>… A</a:t>
            </a:r>
            <a:r>
              <a:rPr lang="zh-CN" altLang="en-US" sz="2800" b="1" baseline="-25000" dirty="0">
                <a:solidFill>
                  <a:srgbClr val="FF0066"/>
                </a:solidFill>
                <a:latin typeface="Arial" panose="020B0604020202020204" pitchFamily="34" charset="0"/>
                <a:ea typeface="黑体" panose="02010609060101010101" pitchFamily="1" charset="-122"/>
              </a:rPr>
              <a:t>2m</a:t>
            </a:r>
            <a:endParaRPr lang="zh-CN" altLang="en-US" sz="2800" b="1" baseline="-25000" dirty="0">
              <a:solidFill>
                <a:srgbClr val="FF0066"/>
              </a:solidFill>
              <a:latin typeface="Arial" panose="020B0604020202020204" pitchFamily="34" charset="0"/>
              <a:ea typeface="黑体" panose="02010609060101010101" pitchFamily="1" charset="-122"/>
            </a:endParaRPr>
          </a:p>
          <a:p>
            <a:pPr marL="342900" lvl="0" indent="-342900" eaLnBrk="0" hangingPunct="0">
              <a:lnSpc>
                <a:spcPct val="140000"/>
              </a:lnSpc>
            </a:pPr>
            <a:r>
              <a:rPr lang="zh-CN" altLang="en-US" sz="2800" b="1" dirty="0">
                <a:solidFill>
                  <a:srgbClr val="FF0066"/>
                </a:solidFill>
                <a:latin typeface="Arial" panose="020B0604020202020204" pitchFamily="34" charset="0"/>
                <a:ea typeface="黑体" panose="02010609060101010101" pitchFamily="1" charset="-122"/>
              </a:rPr>
              <a:t>Allocation=A=    …  …  …  …              </a:t>
            </a:r>
            <a:endParaRPr lang="zh-CN" altLang="en-US" sz="2800" b="1" dirty="0">
              <a:solidFill>
                <a:srgbClr val="FF0066"/>
              </a:solidFill>
              <a:latin typeface="Arial" panose="020B0604020202020204" pitchFamily="34" charset="0"/>
              <a:ea typeface="黑体" panose="02010609060101010101" pitchFamily="1" charset="-122"/>
            </a:endParaRPr>
          </a:p>
          <a:p>
            <a:pPr marL="342900" lvl="0" indent="-342900" eaLnBrk="0" hangingPunct="0">
              <a:lnSpc>
                <a:spcPct val="140000"/>
              </a:lnSpc>
            </a:pPr>
            <a:r>
              <a:rPr lang="zh-CN" altLang="en-US" sz="2800" b="1" dirty="0">
                <a:solidFill>
                  <a:srgbClr val="FF0066"/>
                </a:solidFill>
                <a:latin typeface="Arial" panose="020B0604020202020204" pitchFamily="34" charset="0"/>
                <a:ea typeface="黑体" panose="02010609060101010101" pitchFamily="1" charset="-122"/>
              </a:rPr>
              <a:t>                            A</a:t>
            </a:r>
            <a:r>
              <a:rPr lang="zh-CN" altLang="en-US" sz="2800" b="1" baseline="-25000" dirty="0">
                <a:solidFill>
                  <a:srgbClr val="FF0066"/>
                </a:solidFill>
                <a:latin typeface="Arial" panose="020B0604020202020204" pitchFamily="34" charset="0"/>
                <a:ea typeface="黑体" panose="02010609060101010101" pitchFamily="1" charset="-122"/>
              </a:rPr>
              <a:t>n1</a:t>
            </a:r>
            <a:r>
              <a:rPr lang="zh-CN" altLang="en-US" sz="2800" b="1" dirty="0">
                <a:solidFill>
                  <a:srgbClr val="FF0066"/>
                </a:solidFill>
                <a:latin typeface="Arial" panose="020B0604020202020204" pitchFamily="34" charset="0"/>
                <a:ea typeface="黑体" panose="02010609060101010101" pitchFamily="1" charset="-122"/>
              </a:rPr>
              <a:t> A</a:t>
            </a:r>
            <a:r>
              <a:rPr lang="zh-CN" altLang="en-US" sz="2800" b="1" baseline="-25000" dirty="0">
                <a:solidFill>
                  <a:srgbClr val="FF0066"/>
                </a:solidFill>
                <a:latin typeface="Arial" panose="020B0604020202020204" pitchFamily="34" charset="0"/>
                <a:ea typeface="黑体" panose="02010609060101010101" pitchFamily="1" charset="-122"/>
              </a:rPr>
              <a:t>n2 </a:t>
            </a:r>
            <a:r>
              <a:rPr lang="zh-CN" altLang="en-US" sz="2800" b="1" dirty="0">
                <a:solidFill>
                  <a:srgbClr val="FF0066"/>
                </a:solidFill>
                <a:latin typeface="Arial" panose="020B0604020202020204" pitchFamily="34" charset="0"/>
                <a:ea typeface="黑体" panose="02010609060101010101" pitchFamily="1" charset="-122"/>
              </a:rPr>
              <a:t>… A</a:t>
            </a:r>
            <a:r>
              <a:rPr lang="zh-CN" altLang="en-US" sz="2800" b="1" baseline="-25000" dirty="0">
                <a:solidFill>
                  <a:srgbClr val="FF0066"/>
                </a:solidFill>
                <a:latin typeface="Arial" panose="020B0604020202020204" pitchFamily="34" charset="0"/>
                <a:ea typeface="黑体" panose="02010609060101010101" pitchFamily="1" charset="-122"/>
              </a:rPr>
              <a:t>nm</a:t>
            </a:r>
            <a:endParaRPr lang="zh-CN" altLang="en-US" sz="2800" b="1" baseline="-25000" dirty="0">
              <a:solidFill>
                <a:srgbClr val="FF0066"/>
              </a:solidFill>
              <a:latin typeface="Arial" panose="020B0604020202020204" pitchFamily="34" charset="0"/>
              <a:ea typeface="黑体" panose="02010609060101010101" pitchFamily="1" charset="-122"/>
            </a:endParaRPr>
          </a:p>
          <a:p>
            <a:pPr marL="342900" lvl="0" indent="-342900" eaLnBrk="0" hangingPunct="0">
              <a:lnSpc>
                <a:spcPct val="140000"/>
              </a:lnSpc>
            </a:pPr>
            <a:r>
              <a:rPr lang="zh-CN" altLang="en-US" sz="2800" b="1" dirty="0">
                <a:latin typeface="Arial" panose="020B0604020202020204" pitchFamily="34" charset="0"/>
                <a:ea typeface="黑体" panose="02010609060101010101" pitchFamily="1" charset="-122"/>
              </a:rPr>
              <a:t>   A</a:t>
            </a:r>
            <a:r>
              <a:rPr lang="zh-CN" altLang="en-US" sz="2800" b="1" baseline="-25000" dirty="0">
                <a:latin typeface="Arial" panose="020B0604020202020204" pitchFamily="34" charset="0"/>
                <a:ea typeface="黑体" panose="02010609060101010101" pitchFamily="1" charset="-122"/>
              </a:rPr>
              <a:t>ij</a:t>
            </a:r>
            <a:r>
              <a:rPr lang="zh-CN" altLang="en-US" sz="2800" b="1" dirty="0">
                <a:latin typeface="Arial" panose="020B0604020202020204" pitchFamily="34" charset="0"/>
                <a:ea typeface="黑体" panose="02010609060101010101" pitchFamily="1" charset="-122"/>
              </a:rPr>
              <a:t>表示当前已经分配给进程 i 的资源 j</a:t>
            </a:r>
            <a:endParaRPr lang="zh-CN" altLang="en-US" sz="2800" b="1" dirty="0">
              <a:latin typeface="Arial" panose="020B0604020202020204" pitchFamily="34" charset="0"/>
              <a:ea typeface="黑体" panose="02010609060101010101" pitchFamily="1" charset="-122"/>
            </a:endParaRPr>
          </a:p>
        </p:txBody>
      </p:sp>
      <p:sp>
        <p:nvSpPr>
          <p:cNvPr id="60420" name="左中括号 41988"/>
          <p:cNvSpPr/>
          <p:nvPr/>
        </p:nvSpPr>
        <p:spPr>
          <a:xfrm>
            <a:off x="3132138" y="3656013"/>
            <a:ext cx="322262" cy="2376487"/>
          </a:xfrm>
          <a:prstGeom prst="leftBracket">
            <a:avLst>
              <a:gd name="adj" fmla="val 61453"/>
            </a:avLst>
          </a:prstGeom>
          <a:noFill/>
          <a:ln w="38100" cap="flat" cmpd="sng">
            <a:solidFill>
              <a:schemeClr val="tx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60421" name="右中括号 41989"/>
          <p:cNvSpPr/>
          <p:nvPr/>
        </p:nvSpPr>
        <p:spPr>
          <a:xfrm>
            <a:off x="5435600" y="3656013"/>
            <a:ext cx="396875" cy="2436812"/>
          </a:xfrm>
          <a:prstGeom prst="rightBracket">
            <a:avLst>
              <a:gd name="adj" fmla="val 51138"/>
            </a:avLst>
          </a:prstGeom>
          <a:noFill/>
          <a:ln w="38100" cap="flat" cmpd="sng">
            <a:solidFill>
              <a:schemeClr val="tx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60422" name="文本框 7185"/>
          <p:cNvSpPr txBox="1"/>
          <p:nvPr/>
        </p:nvSpPr>
        <p:spPr>
          <a:xfrm>
            <a:off x="7935913" y="806450"/>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P171</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43009"/>
          <p:cNvSpPr>
            <a:spLocks noGrp="1"/>
          </p:cNvSpPr>
          <p:nvPr>
            <p:ph type="title"/>
          </p:nvPr>
        </p:nvSpPr>
        <p:spPr>
          <a:xfrm>
            <a:off x="457200" y="0"/>
            <a:ext cx="8229600" cy="942975"/>
          </a:xfrm>
        </p:spPr>
        <p:txBody>
          <a:bodyPr anchor="ctr"/>
          <a:p>
            <a:r>
              <a:rPr lang="zh-CN" altLang="en-US" dirty="0"/>
              <a:t>银行家算法的数据结构</a:t>
            </a:r>
            <a:endParaRPr lang="zh-CN" altLang="en-US" dirty="0"/>
          </a:p>
        </p:txBody>
      </p:sp>
      <p:sp>
        <p:nvSpPr>
          <p:cNvPr id="43011" name="文本框 43010"/>
          <p:cNvSpPr txBox="1"/>
          <p:nvPr/>
        </p:nvSpPr>
        <p:spPr>
          <a:xfrm>
            <a:off x="457200" y="1435100"/>
            <a:ext cx="8351838" cy="1920875"/>
          </a:xfrm>
          <a:prstGeom prst="rect">
            <a:avLst/>
          </a:prstGeom>
          <a:noFill/>
          <a:ln w="9525">
            <a:noFill/>
          </a:ln>
        </p:spPr>
        <p:txBody>
          <a:bodyPr wrap="square" lIns="0" tIns="0" rIns="0" bIns="0" anchor="t">
            <a:spAutoFit/>
          </a:bodyPr>
          <a:p>
            <a:pPr lvl="0" indent="0" eaLnBrk="0" hangingPunct="0">
              <a:spcBef>
                <a:spcPct val="50000"/>
              </a:spcBef>
            </a:pPr>
            <a:r>
              <a:rPr lang="zh-CN" altLang="en-US" sz="2800" b="1" dirty="0">
                <a:solidFill>
                  <a:srgbClr val="9933FF"/>
                </a:solidFill>
                <a:latin typeface="Arial" panose="020B0604020202020204" pitchFamily="34" charset="0"/>
                <a:ea typeface="黑体" panose="02010609060101010101" pitchFamily="1" charset="-122"/>
              </a:rPr>
              <a:t>5. 需求矩阵Need</a:t>
            </a:r>
            <a:r>
              <a:rPr lang="zh-CN" altLang="en-US" sz="2800" b="1" dirty="0">
                <a:latin typeface="Arial" panose="020B0604020202020204" pitchFamily="34" charset="0"/>
                <a:ea typeface="黑体" panose="02010609060101010101" pitchFamily="1" charset="-122"/>
              </a:rPr>
              <a:t>。是一个</a:t>
            </a:r>
            <a:r>
              <a:rPr lang="zh-CN" altLang="en-US" sz="2800" b="1" i="1" dirty="0">
                <a:solidFill>
                  <a:srgbClr val="FF0066"/>
                </a:solidFill>
                <a:latin typeface="Arial" panose="020B0604020202020204" pitchFamily="34" charset="0"/>
                <a:ea typeface="黑体" panose="02010609060101010101" pitchFamily="1" charset="-122"/>
              </a:rPr>
              <a:t>n</a:t>
            </a:r>
            <a:r>
              <a:rPr lang="zh-CN" altLang="en-US" sz="2800" b="1" dirty="0">
                <a:solidFill>
                  <a:srgbClr val="FF0066"/>
                </a:solidFill>
                <a:latin typeface="Arial" panose="020B0604020202020204" pitchFamily="34" charset="0"/>
                <a:ea typeface="黑体" panose="02010609060101010101" pitchFamily="1" charset="-122"/>
              </a:rPr>
              <a:t>×</a:t>
            </a:r>
            <a:r>
              <a:rPr lang="zh-CN" altLang="en-US" sz="2800" b="1" i="1" dirty="0">
                <a:solidFill>
                  <a:srgbClr val="FF0066"/>
                </a:solidFill>
                <a:latin typeface="Arial" panose="020B0604020202020204" pitchFamily="34" charset="0"/>
                <a:ea typeface="黑体" panose="02010609060101010101" pitchFamily="1" charset="-122"/>
              </a:rPr>
              <a:t>m</a:t>
            </a:r>
            <a:r>
              <a:rPr lang="zh-CN" altLang="en-US" sz="2800" b="1" dirty="0">
                <a:solidFill>
                  <a:srgbClr val="FF0066"/>
                </a:solidFill>
                <a:latin typeface="Arial" panose="020B0604020202020204" pitchFamily="34" charset="0"/>
                <a:ea typeface="黑体" panose="02010609060101010101" pitchFamily="1" charset="-122"/>
              </a:rPr>
              <a:t>的矩阵</a:t>
            </a:r>
            <a:r>
              <a:rPr lang="zh-CN" altLang="en-US" sz="2800" b="1" dirty="0">
                <a:latin typeface="Arial" panose="020B0604020202020204" pitchFamily="34" charset="0"/>
                <a:ea typeface="黑体" panose="02010609060101010101" pitchFamily="1" charset="-122"/>
              </a:rPr>
              <a:t>，用以表示每一个进程</a:t>
            </a:r>
            <a:r>
              <a:rPr lang="zh-CN" altLang="en-US" sz="2800" b="1" dirty="0">
                <a:solidFill>
                  <a:srgbClr val="FF6600"/>
                </a:solidFill>
                <a:latin typeface="Arial" panose="020B0604020202020204" pitchFamily="34" charset="0"/>
                <a:ea typeface="黑体" panose="02010609060101010101" pitchFamily="1" charset="-122"/>
              </a:rPr>
              <a:t>还需的各类资源数</a:t>
            </a:r>
            <a:r>
              <a:rPr lang="zh-CN" altLang="en-US" sz="2800" b="1" dirty="0">
                <a:latin typeface="Arial" panose="020B0604020202020204" pitchFamily="34" charset="0"/>
                <a:ea typeface="黑体" panose="02010609060101010101" pitchFamily="1" charset="-122"/>
              </a:rPr>
              <a:t>。</a:t>
            </a:r>
            <a:r>
              <a:rPr lang="zh-CN" altLang="en-US" sz="2800" b="1" dirty="0">
                <a:solidFill>
                  <a:srgbClr val="FF00FF"/>
                </a:solidFill>
                <a:latin typeface="Arial" panose="020B0604020202020204" pitchFamily="34" charset="0"/>
                <a:ea typeface="黑体" panose="02010609060101010101" pitchFamily="1" charset="-122"/>
              </a:rPr>
              <a:t>Need［i,j］=</a:t>
            </a:r>
            <a:r>
              <a:rPr lang="zh-CN" altLang="en-US" sz="2800" b="1" i="1" dirty="0">
                <a:solidFill>
                  <a:srgbClr val="FF00FF"/>
                </a:solidFill>
                <a:latin typeface="Arial" panose="020B0604020202020204" pitchFamily="34" charset="0"/>
                <a:ea typeface="黑体" panose="02010609060101010101" pitchFamily="1" charset="-122"/>
              </a:rPr>
              <a:t>K</a:t>
            </a:r>
            <a:r>
              <a:rPr lang="zh-CN" altLang="en-US" sz="2800" b="1" dirty="0">
                <a:latin typeface="Arial" panose="020B0604020202020204" pitchFamily="34" charset="0"/>
                <a:ea typeface="黑体" panose="02010609060101010101" pitchFamily="1" charset="-122"/>
              </a:rPr>
              <a:t>，则表示进程i还需要j类资源</a:t>
            </a:r>
            <a:r>
              <a:rPr lang="zh-CN" altLang="en-US" sz="2800" b="1" i="1" dirty="0">
                <a:latin typeface="Arial" panose="020B0604020202020204" pitchFamily="34" charset="0"/>
                <a:ea typeface="黑体" panose="02010609060101010101" pitchFamily="1" charset="-122"/>
              </a:rPr>
              <a:t>K</a:t>
            </a:r>
            <a:r>
              <a:rPr lang="zh-CN" altLang="en-US" sz="2800" b="1" dirty="0">
                <a:latin typeface="Arial" panose="020B0604020202020204" pitchFamily="34" charset="0"/>
                <a:ea typeface="黑体" panose="02010609060101010101" pitchFamily="1" charset="-122"/>
              </a:rPr>
              <a:t>个，方能完成其任务。</a:t>
            </a:r>
            <a:endParaRPr lang="zh-CN" altLang="en-US" sz="2800" b="1" dirty="0">
              <a:latin typeface="Arial" panose="020B0604020202020204" pitchFamily="34" charset="0"/>
              <a:ea typeface="黑体" panose="02010609060101010101" pitchFamily="1" charset="-122"/>
            </a:endParaRPr>
          </a:p>
          <a:p>
            <a:pPr lvl="0" indent="0" eaLnBrk="0" hangingPunct="0">
              <a:spcBef>
                <a:spcPct val="50000"/>
              </a:spcBef>
            </a:pPr>
            <a:r>
              <a:rPr lang="zh-CN" altLang="en-US" sz="2800" b="1" dirty="0">
                <a:solidFill>
                  <a:srgbClr val="FF0000"/>
                </a:solidFill>
                <a:latin typeface="Arial" panose="020B0604020202020204" pitchFamily="34" charset="0"/>
                <a:ea typeface="黑体" panose="02010609060101010101" pitchFamily="1" charset="-122"/>
              </a:rPr>
              <a:t>       Need［i,j］= Claim［i,j］- Allocation［i,j］</a:t>
            </a:r>
            <a:endParaRPr lang="zh-CN" altLang="en-US" sz="2800" b="1" dirty="0">
              <a:solidFill>
                <a:srgbClr val="FF0000"/>
              </a:solidFill>
              <a:latin typeface="Arial" panose="020B0604020202020204" pitchFamily="34" charset="0"/>
              <a:ea typeface="黑体" panose="02010609060101010101" pitchFamily="1" charset="-122"/>
            </a:endParaRPr>
          </a:p>
        </p:txBody>
      </p:sp>
      <p:sp>
        <p:nvSpPr>
          <p:cNvPr id="61443" name="文本框 7185"/>
          <p:cNvSpPr txBox="1"/>
          <p:nvPr/>
        </p:nvSpPr>
        <p:spPr>
          <a:xfrm>
            <a:off x="7935913" y="806450"/>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P171</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011">
                                            <p:txEl>
                                              <p:charRg st="0" end="77"/>
                                            </p:txEl>
                                          </p:spTgt>
                                        </p:tgtEl>
                                        <p:attrNameLst>
                                          <p:attrName>style.visibility</p:attrName>
                                        </p:attrNameLst>
                                      </p:cBhvr>
                                      <p:to>
                                        <p:strVal val="visible"/>
                                      </p:to>
                                    </p:set>
                                    <p:anim calcmode="lin" valueType="num">
                                      <p:cBhvr additive="base">
                                        <p:cTn id="7" dur="500" fill="hold"/>
                                        <p:tgtEl>
                                          <p:spTgt spid="43011">
                                            <p:txEl>
                                              <p:charRg st="0" end="7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charRg st="0" end="7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011">
                                            <p:txEl>
                                              <p:charRg st="77" end="123"/>
                                            </p:txEl>
                                          </p:spTgt>
                                        </p:tgtEl>
                                        <p:attrNameLst>
                                          <p:attrName>style.visibility</p:attrName>
                                        </p:attrNameLst>
                                      </p:cBhvr>
                                      <p:to>
                                        <p:strVal val="visible"/>
                                      </p:to>
                                    </p:set>
                                    <p:anim calcmode="lin" valueType="num">
                                      <p:cBhvr additive="base">
                                        <p:cTn id="13" dur="500" fill="hold"/>
                                        <p:tgtEl>
                                          <p:spTgt spid="43011">
                                            <p:txEl>
                                              <p:charRg st="77" end="12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1">
                                            <p:txEl>
                                              <p:charRg st="77" end="12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标题 44033"/>
          <p:cNvSpPr>
            <a:spLocks noGrp="1"/>
          </p:cNvSpPr>
          <p:nvPr>
            <p:ph type="title"/>
          </p:nvPr>
        </p:nvSpPr>
        <p:spPr/>
        <p:txBody>
          <a:bodyPr anchor="ctr"/>
          <a:p>
            <a:r>
              <a:rPr lang="zh-CN" altLang="en-US" dirty="0"/>
              <a:t>满足的关系</a:t>
            </a:r>
            <a:endParaRPr lang="zh-CN" altLang="en-US" dirty="0"/>
          </a:p>
        </p:txBody>
      </p:sp>
      <p:graphicFrame>
        <p:nvGraphicFramePr>
          <p:cNvPr id="62466" name="内容占位符 44034"/>
          <p:cNvGraphicFramePr>
            <a:graphicFrameLocks noGrp="1" noChangeAspect="1"/>
          </p:cNvGraphicFramePr>
          <p:nvPr>
            <p:ph idx="1"/>
          </p:nvPr>
        </p:nvGraphicFramePr>
        <p:xfrm>
          <a:off x="457200" y="1196975"/>
          <a:ext cx="5649913" cy="4681538"/>
        </p:xfrm>
        <a:graphic>
          <a:graphicData uri="http://schemas.openxmlformats.org/presentationml/2006/ole">
            <mc:AlternateContent xmlns:mc="http://schemas.openxmlformats.org/markup-compatibility/2006">
              <mc:Choice xmlns:v="urn:schemas-microsoft-com:vml" Requires="v">
                <p:oleObj spid="_x0000_s3076" name="" r:id="rId1" imgW="1701800" imgH="1409700" progId="Equation.3">
                  <p:embed/>
                </p:oleObj>
              </mc:Choice>
              <mc:Fallback>
                <p:oleObj name="" r:id="rId1" imgW="1701800" imgH="1409700" progId="Equation.3">
                  <p:embed/>
                  <p:pic>
                    <p:nvPicPr>
                      <p:cNvPr id="0" name="图片 3075"/>
                      <p:cNvPicPr/>
                      <p:nvPr/>
                    </p:nvPicPr>
                    <p:blipFill>
                      <a:blip r:embed="rId2"/>
                      <a:stretch>
                        <a:fillRect/>
                      </a:stretch>
                    </p:blipFill>
                    <p:spPr>
                      <a:xfrm>
                        <a:off x="457200" y="1196975"/>
                        <a:ext cx="5649913" cy="4681538"/>
                      </a:xfrm>
                      <a:prstGeom prst="rect">
                        <a:avLst/>
                      </a:prstGeom>
                      <a:noFill/>
                      <a:ln w="38100">
                        <a:miter/>
                      </a:ln>
                    </p:spPr>
                  </p:pic>
                </p:oleObj>
              </mc:Fallback>
            </mc:AlternateContent>
          </a:graphicData>
        </a:graphic>
      </p:graphicFrame>
      <p:sp>
        <p:nvSpPr>
          <p:cNvPr id="62467" name="矩形 44035"/>
          <p:cNvSpPr>
            <a:spLocks noGrp="1"/>
          </p:cNvSpPr>
          <p:nvPr/>
        </p:nvSpPr>
        <p:spPr>
          <a:xfrm>
            <a:off x="584200" y="2686050"/>
            <a:ext cx="7143750" cy="649288"/>
          </a:xfrm>
          <a:prstGeom prst="rect">
            <a:avLst/>
          </a:prstGeom>
          <a:noFill/>
          <a:ln w="9525">
            <a:noFill/>
          </a:ln>
        </p:spPr>
        <p:txBody>
          <a:bodyPr wrap="square" anchor="t"/>
          <a:p>
            <a:pPr marL="342900" lvl="0" indent="-342900">
              <a:spcBef>
                <a:spcPct val="20000"/>
              </a:spcBef>
              <a:buFont typeface="Wingdings" panose="05000000000000000000" pitchFamily="2" charset="2"/>
              <a:buChar char="n"/>
            </a:pPr>
            <a:r>
              <a:rPr lang="zh-CN" altLang="en-US" sz="2800" b="1" dirty="0">
                <a:solidFill>
                  <a:srgbClr val="2D2DFF"/>
                </a:solidFill>
                <a:latin typeface="Arial" panose="020B0604020202020204" pitchFamily="34" charset="0"/>
                <a:ea typeface="黑体" panose="02010609060101010101" pitchFamily="1" charset="-122"/>
              </a:rPr>
              <a:t>所有资源或者可用，或者已经被分配</a:t>
            </a:r>
            <a:endParaRPr lang="zh-CN" altLang="en-US" sz="2800" b="1" dirty="0">
              <a:solidFill>
                <a:srgbClr val="2D2DFF"/>
              </a:solidFill>
              <a:latin typeface="Arial" panose="020B0604020202020204" pitchFamily="34" charset="0"/>
              <a:ea typeface="黑体" panose="02010609060101010101" pitchFamily="1" charset="-122"/>
            </a:endParaRPr>
          </a:p>
        </p:txBody>
      </p:sp>
      <p:sp>
        <p:nvSpPr>
          <p:cNvPr id="62468" name="矩形 44036"/>
          <p:cNvSpPr>
            <a:spLocks noGrp="1"/>
          </p:cNvSpPr>
          <p:nvPr/>
        </p:nvSpPr>
        <p:spPr>
          <a:xfrm>
            <a:off x="585788" y="4127500"/>
            <a:ext cx="8102600" cy="647700"/>
          </a:xfrm>
          <a:prstGeom prst="rect">
            <a:avLst/>
          </a:prstGeom>
          <a:noFill/>
          <a:ln w="9525">
            <a:noFill/>
          </a:ln>
        </p:spPr>
        <p:txBody>
          <a:bodyPr wrap="square" anchor="t"/>
          <a:p>
            <a:pPr marL="342900" lvl="0" indent="-342900">
              <a:spcBef>
                <a:spcPct val="20000"/>
              </a:spcBef>
              <a:buFont typeface="Wingdings" panose="05000000000000000000" pitchFamily="2" charset="2"/>
              <a:buChar char="n"/>
            </a:pPr>
            <a:r>
              <a:rPr lang="zh-CN" altLang="en-US" sz="2800" b="1" dirty="0">
                <a:solidFill>
                  <a:srgbClr val="2D2DFF"/>
                </a:solidFill>
                <a:latin typeface="Arial" panose="020B0604020202020204" pitchFamily="34" charset="0"/>
                <a:ea typeface="黑体" panose="02010609060101010101" pitchFamily="1" charset="-122"/>
              </a:rPr>
              <a:t>任何一个进程对任何一种资源的请求都不能超过系统中该种资源的总量</a:t>
            </a:r>
            <a:endParaRPr lang="zh-CN" altLang="en-US" sz="2800" b="1" dirty="0">
              <a:solidFill>
                <a:srgbClr val="2D2DFF"/>
              </a:solidFill>
              <a:latin typeface="Arial" panose="020B0604020202020204" pitchFamily="34" charset="0"/>
              <a:ea typeface="黑体" panose="02010609060101010101" pitchFamily="1" charset="-122"/>
            </a:endParaRPr>
          </a:p>
        </p:txBody>
      </p:sp>
      <p:sp>
        <p:nvSpPr>
          <p:cNvPr id="62469" name="矩形 44037"/>
          <p:cNvSpPr>
            <a:spLocks noGrp="1"/>
          </p:cNvSpPr>
          <p:nvPr/>
        </p:nvSpPr>
        <p:spPr>
          <a:xfrm>
            <a:off x="585788" y="5878513"/>
            <a:ext cx="8101012" cy="649287"/>
          </a:xfrm>
          <a:prstGeom prst="rect">
            <a:avLst/>
          </a:prstGeom>
          <a:noFill/>
          <a:ln w="9525">
            <a:noFill/>
          </a:ln>
        </p:spPr>
        <p:txBody>
          <a:bodyPr wrap="square" anchor="t"/>
          <a:p>
            <a:pPr marL="342900" lvl="0" indent="-342900">
              <a:spcBef>
                <a:spcPct val="20000"/>
              </a:spcBef>
              <a:buFont typeface="Wingdings" panose="05000000000000000000" pitchFamily="2" charset="2"/>
              <a:buChar char="n"/>
            </a:pPr>
            <a:r>
              <a:rPr lang="zh-CN" altLang="en-US" sz="2800" b="1" dirty="0">
                <a:solidFill>
                  <a:srgbClr val="2D2DFF"/>
                </a:solidFill>
                <a:latin typeface="Arial" panose="020B0604020202020204" pitchFamily="34" charset="0"/>
                <a:ea typeface="黑体" panose="02010609060101010101" pitchFamily="1" charset="-122"/>
              </a:rPr>
              <a:t>分配给任何一个进程的任何一种资源都不会超过该进程最初声明的此资源的最大请求量</a:t>
            </a:r>
            <a:endParaRPr lang="zh-CN" altLang="en-US" sz="2800" b="1" dirty="0">
              <a:solidFill>
                <a:srgbClr val="2D2DFF"/>
              </a:solidFill>
              <a:latin typeface="Arial" panose="020B0604020202020204" pitchFamily="34" charset="0"/>
              <a:ea typeface="黑体" panose="02010609060101010101" pitchFamily="1" charset="-122"/>
            </a:endParaRPr>
          </a:p>
        </p:txBody>
      </p:sp>
      <p:sp>
        <p:nvSpPr>
          <p:cNvPr id="62470" name="文本框 7185"/>
          <p:cNvSpPr txBox="1"/>
          <p:nvPr/>
        </p:nvSpPr>
        <p:spPr>
          <a:xfrm>
            <a:off x="7935913" y="806450"/>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P171</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44033"/>
          <p:cNvSpPr>
            <a:spLocks noGrp="1"/>
          </p:cNvSpPr>
          <p:nvPr>
            <p:ph type="title"/>
          </p:nvPr>
        </p:nvSpPr>
        <p:spPr/>
        <p:txBody>
          <a:bodyPr anchor="ctr"/>
          <a:p>
            <a:pPr>
              <a:buNone/>
            </a:pPr>
            <a:r>
              <a:rPr lang="en-US" altLang="zh-CN" dirty="0"/>
              <a:t>6.3.1 </a:t>
            </a:r>
            <a:r>
              <a:rPr lang="zh-CN" altLang="en-US" dirty="0"/>
              <a:t>进程启动拒绝</a:t>
            </a:r>
            <a:endParaRPr lang="zh-CN" altLang="en-US" dirty="0"/>
          </a:p>
        </p:txBody>
      </p:sp>
      <p:sp>
        <p:nvSpPr>
          <p:cNvPr id="63490" name="矩形 44035"/>
          <p:cNvSpPr>
            <a:spLocks noGrp="1"/>
          </p:cNvSpPr>
          <p:nvPr/>
        </p:nvSpPr>
        <p:spPr>
          <a:xfrm>
            <a:off x="585788" y="1417638"/>
            <a:ext cx="7143750" cy="649287"/>
          </a:xfrm>
          <a:prstGeom prst="rect">
            <a:avLst/>
          </a:prstGeom>
          <a:noFill/>
          <a:ln w="9525">
            <a:noFill/>
          </a:ln>
        </p:spPr>
        <p:txBody>
          <a:bodyPr wrap="square" anchor="t"/>
          <a:p>
            <a:pPr marL="342900" lvl="0" indent="-342900">
              <a:spcBef>
                <a:spcPct val="20000"/>
              </a:spcBef>
              <a:buFont typeface="Wingdings" panose="05000000000000000000" pitchFamily="2" charset="2"/>
              <a:buChar char="n"/>
            </a:pPr>
            <a:r>
              <a:rPr lang="zh-CN" altLang="en-US" sz="2800" b="1" dirty="0">
                <a:solidFill>
                  <a:srgbClr val="2D2DFF"/>
                </a:solidFill>
                <a:latin typeface="黑体" panose="02010609060101010101" pitchFamily="1" charset="-122"/>
                <a:ea typeface="黑体" panose="02010609060101010101" pitchFamily="1" charset="-122"/>
              </a:rPr>
              <a:t>当启动新进程时需要判断：</a:t>
            </a:r>
            <a:endParaRPr lang="zh-CN" altLang="en-US" sz="2800" b="1" dirty="0">
              <a:solidFill>
                <a:srgbClr val="2D2DFF"/>
              </a:solidFill>
              <a:latin typeface="黑体" panose="02010609060101010101" pitchFamily="1" charset="-122"/>
              <a:ea typeface="黑体" panose="02010609060101010101" pitchFamily="1" charset="-122"/>
            </a:endParaRPr>
          </a:p>
        </p:txBody>
      </p:sp>
      <p:sp>
        <p:nvSpPr>
          <p:cNvPr id="63491" name="矩形 44036"/>
          <p:cNvSpPr>
            <a:spLocks noGrp="1"/>
          </p:cNvSpPr>
          <p:nvPr/>
        </p:nvSpPr>
        <p:spPr>
          <a:xfrm>
            <a:off x="585788" y="3297238"/>
            <a:ext cx="8102600" cy="647700"/>
          </a:xfrm>
          <a:prstGeom prst="rect">
            <a:avLst/>
          </a:prstGeom>
          <a:noFill/>
          <a:ln w="9525">
            <a:noFill/>
          </a:ln>
        </p:spPr>
        <p:txBody>
          <a:bodyPr wrap="square" anchor="t"/>
          <a:p>
            <a:pPr marL="342900" lvl="0" indent="-342900">
              <a:spcBef>
                <a:spcPct val="20000"/>
              </a:spcBef>
              <a:buFont typeface="Wingdings" panose="05000000000000000000" pitchFamily="2" charset="2"/>
              <a:buChar char="n"/>
            </a:pPr>
            <a:r>
              <a:rPr lang="zh-CN" altLang="en-US" sz="2800" b="1" dirty="0">
                <a:solidFill>
                  <a:srgbClr val="2D2DFF"/>
                </a:solidFill>
                <a:latin typeface="Arial" panose="020B0604020202020204" pitchFamily="34" charset="0"/>
                <a:ea typeface="黑体" panose="02010609060101010101" pitchFamily="1" charset="-122"/>
              </a:rPr>
              <a:t>若对 所有</a:t>
            </a:r>
            <a:r>
              <a:rPr lang="en-US" altLang="zh-CN" sz="2800" b="1" dirty="0">
                <a:solidFill>
                  <a:srgbClr val="2D2DFF"/>
                </a:solidFill>
                <a:latin typeface="Arial" panose="020B0604020202020204" pitchFamily="34" charset="0"/>
                <a:ea typeface="黑体" panose="02010609060101010101" pitchFamily="1" charset="-122"/>
              </a:rPr>
              <a:t>j</a:t>
            </a:r>
            <a:r>
              <a:rPr lang="zh-CN" altLang="en-US" sz="2800" b="1" dirty="0">
                <a:solidFill>
                  <a:srgbClr val="2D2DFF"/>
                </a:solidFill>
                <a:latin typeface="Arial" panose="020B0604020202020204" pitchFamily="34" charset="0"/>
                <a:ea typeface="黑体" panose="02010609060101010101" pitchFamily="1" charset="-122"/>
              </a:rPr>
              <a:t>， 上式成立，则启动一个进程。</a:t>
            </a:r>
            <a:endParaRPr lang="zh-CN" altLang="en-US" sz="2800" b="1" dirty="0">
              <a:solidFill>
                <a:srgbClr val="2D2DFF"/>
              </a:solidFill>
              <a:latin typeface="Arial" panose="020B0604020202020204" pitchFamily="34" charset="0"/>
              <a:ea typeface="黑体" panose="02010609060101010101" pitchFamily="1" charset="-122"/>
            </a:endParaRPr>
          </a:p>
        </p:txBody>
      </p:sp>
      <p:sp>
        <p:nvSpPr>
          <p:cNvPr id="63492" name="矩形 44037"/>
          <p:cNvSpPr>
            <a:spLocks noGrp="1"/>
          </p:cNvSpPr>
          <p:nvPr/>
        </p:nvSpPr>
        <p:spPr>
          <a:xfrm>
            <a:off x="587375" y="4037013"/>
            <a:ext cx="8101013" cy="649287"/>
          </a:xfrm>
          <a:prstGeom prst="rect">
            <a:avLst/>
          </a:prstGeom>
          <a:noFill/>
          <a:ln w="9525">
            <a:noFill/>
          </a:ln>
        </p:spPr>
        <p:txBody>
          <a:bodyPr wrap="square" anchor="t"/>
          <a:p>
            <a:pPr marL="342900" lvl="0" indent="-342900">
              <a:lnSpc>
                <a:spcPct val="120000"/>
              </a:lnSpc>
              <a:spcBef>
                <a:spcPct val="20000"/>
              </a:spcBef>
              <a:buFont typeface="Wingdings" panose="05000000000000000000" pitchFamily="2" charset="2"/>
              <a:buChar char="n"/>
            </a:pPr>
            <a:r>
              <a:rPr lang="zh-CN" altLang="en-US" sz="2800" b="1" dirty="0">
                <a:solidFill>
                  <a:srgbClr val="FF0000"/>
                </a:solidFill>
                <a:latin typeface="Arial" panose="020B0604020202020204" pitchFamily="34" charset="0"/>
                <a:ea typeface="黑体" panose="02010609060101010101" pitchFamily="1" charset="-122"/>
              </a:rPr>
              <a:t>只有所有当前进程的最大请求量加上新进程的请求小于系统总资源时，才启动新进程</a:t>
            </a:r>
            <a:endParaRPr lang="zh-CN" altLang="en-US" sz="2800" b="1" dirty="0">
              <a:solidFill>
                <a:srgbClr val="FF0000"/>
              </a:solidFill>
              <a:latin typeface="Arial" panose="020B0604020202020204" pitchFamily="34" charset="0"/>
              <a:ea typeface="黑体" panose="02010609060101010101" pitchFamily="1" charset="-122"/>
            </a:endParaRPr>
          </a:p>
        </p:txBody>
      </p:sp>
      <p:sp>
        <p:nvSpPr>
          <p:cNvPr id="63493" name="文本框 7185"/>
          <p:cNvSpPr txBox="1"/>
          <p:nvPr/>
        </p:nvSpPr>
        <p:spPr>
          <a:xfrm>
            <a:off x="7935913" y="806450"/>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P171</a:t>
            </a:r>
            <a:endParaRPr lang="en-US" altLang="zh-CN" sz="2800" b="1" dirty="0">
              <a:solidFill>
                <a:srgbClr val="FF0066"/>
              </a:solidFill>
              <a:latin typeface="Arial Black" panose="020B0A04020102020204" charset="0"/>
              <a:ea typeface="黑体" panose="02010609060101010101" pitchFamily="1" charset="-122"/>
            </a:endParaRPr>
          </a:p>
        </p:txBody>
      </p:sp>
      <p:pic>
        <p:nvPicPr>
          <p:cNvPr id="63494" name="图片 2" descr="OS"/>
          <p:cNvPicPr>
            <a:picLocks noChangeAspect="1"/>
          </p:cNvPicPr>
          <p:nvPr/>
        </p:nvPicPr>
        <p:blipFill>
          <a:blip r:embed="rId1"/>
          <a:stretch>
            <a:fillRect/>
          </a:stretch>
        </p:blipFill>
        <p:spPr>
          <a:xfrm>
            <a:off x="1357313" y="1936750"/>
            <a:ext cx="4116387" cy="1425575"/>
          </a:xfrm>
          <a:prstGeom prst="rect">
            <a:avLst/>
          </a:prstGeom>
          <a:noFill/>
          <a:ln w="9525">
            <a:noFill/>
          </a:ln>
        </p:spPr>
      </p:pic>
      <p:sp>
        <p:nvSpPr>
          <p:cNvPr id="63495" name="矩形 44037"/>
          <p:cNvSpPr>
            <a:spLocks noGrp="1"/>
          </p:cNvSpPr>
          <p:nvPr/>
        </p:nvSpPr>
        <p:spPr>
          <a:xfrm>
            <a:off x="585788" y="5467350"/>
            <a:ext cx="8101012" cy="649288"/>
          </a:xfrm>
          <a:prstGeom prst="rect">
            <a:avLst/>
          </a:prstGeom>
          <a:noFill/>
          <a:ln w="9525">
            <a:noFill/>
          </a:ln>
        </p:spPr>
        <p:txBody>
          <a:bodyPr wrap="square" anchor="t"/>
          <a:p>
            <a:pPr marL="342900" lvl="0" indent="-342900">
              <a:lnSpc>
                <a:spcPct val="120000"/>
              </a:lnSpc>
              <a:spcBef>
                <a:spcPct val="20000"/>
              </a:spcBef>
              <a:buFont typeface="Wingdings" panose="05000000000000000000" pitchFamily="2" charset="2"/>
              <a:buChar char="n"/>
            </a:pPr>
            <a:r>
              <a:rPr lang="zh-CN" altLang="en-US" sz="2800" b="1" dirty="0">
                <a:solidFill>
                  <a:srgbClr val="FF9900"/>
                </a:solidFill>
                <a:latin typeface="Arial" panose="020B0604020202020204" pitchFamily="34" charset="0"/>
                <a:ea typeface="黑体" panose="02010609060101010101" pitchFamily="1" charset="-122"/>
              </a:rPr>
              <a:t>这个策略很难是最优的，因为它假设最坏情况：所有进程同时发出他们的最大请求。</a:t>
            </a:r>
            <a:endParaRPr lang="zh-CN" altLang="en-US" sz="2800" b="1" dirty="0">
              <a:solidFill>
                <a:srgbClr val="FF9900"/>
              </a:solidFill>
              <a:latin typeface="Arial" panose="020B0604020202020204" pitchFamily="34" charset="0"/>
              <a:ea typeface="黑体" panose="02010609060101010101" pitchFamily="1"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标题 45057"/>
          <p:cNvSpPr>
            <a:spLocks noGrp="1"/>
          </p:cNvSpPr>
          <p:nvPr>
            <p:ph type="title"/>
          </p:nvPr>
        </p:nvSpPr>
        <p:spPr>
          <a:xfrm>
            <a:off x="457200" y="0"/>
            <a:ext cx="8229600" cy="942975"/>
          </a:xfrm>
        </p:spPr>
        <p:txBody>
          <a:bodyPr anchor="ctr"/>
          <a:p>
            <a:pPr>
              <a:buNone/>
            </a:pPr>
            <a:r>
              <a:rPr lang="en-US" altLang="zh-CN" dirty="0"/>
              <a:t>6.3.2</a:t>
            </a:r>
            <a:r>
              <a:rPr lang="zh-CN" altLang="en-US" dirty="0"/>
              <a:t>. 资源分配拒绝</a:t>
            </a:r>
            <a:endParaRPr lang="zh-CN" altLang="en-US" dirty="0"/>
          </a:p>
        </p:txBody>
      </p:sp>
      <p:sp>
        <p:nvSpPr>
          <p:cNvPr id="64514" name="矩形 45058"/>
          <p:cNvSpPr/>
          <p:nvPr/>
        </p:nvSpPr>
        <p:spPr>
          <a:xfrm>
            <a:off x="-196850" y="765175"/>
            <a:ext cx="9134475" cy="0"/>
          </a:xfrm>
          <a:prstGeom prst="rect">
            <a:avLst/>
          </a:prstGeom>
          <a:no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64515" name="矩形 45059"/>
          <p:cNvSpPr/>
          <p:nvPr/>
        </p:nvSpPr>
        <p:spPr>
          <a:xfrm>
            <a:off x="-196850" y="1797050"/>
            <a:ext cx="9134475" cy="0"/>
          </a:xfrm>
          <a:prstGeom prst="rect">
            <a:avLst/>
          </a:prstGeom>
          <a:no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45061" name="文本框 45060"/>
          <p:cNvSpPr txBox="1"/>
          <p:nvPr/>
        </p:nvSpPr>
        <p:spPr>
          <a:xfrm>
            <a:off x="125413" y="942975"/>
            <a:ext cx="8604250" cy="4048125"/>
          </a:xfrm>
          <a:prstGeom prst="rect">
            <a:avLst/>
          </a:prstGeom>
          <a:noFill/>
          <a:ln w="9525">
            <a:noFill/>
          </a:ln>
        </p:spPr>
        <p:txBody>
          <a:bodyPr wrap="square" lIns="0" tIns="0" rIns="0" bIns="0" anchor="t">
            <a:spAutoFit/>
          </a:bodyPr>
          <a:p>
            <a:pPr lvl="0" indent="0" eaLnBrk="0" hangingPunct="0">
              <a:lnSpc>
                <a:spcPct val="120000"/>
              </a:lnSpc>
              <a:spcBef>
                <a:spcPct val="50000"/>
              </a:spcBef>
              <a:buFont typeface="Wingdings" panose="05000000000000000000" pitchFamily="2" charset="2"/>
              <a:buChar char="l"/>
            </a:pPr>
            <a:r>
              <a:rPr lang="zh-CN" altLang="en-US" sz="2800" b="1" dirty="0">
                <a:latin typeface="Arial" panose="020B0604020202020204" pitchFamily="34" charset="0"/>
                <a:ea typeface="黑体" panose="02010609060101010101" pitchFamily="1" charset="-122"/>
              </a:rPr>
              <a:t>设</a:t>
            </a:r>
            <a:r>
              <a:rPr lang="zh-CN" altLang="en-US" sz="2800" b="1" dirty="0">
                <a:solidFill>
                  <a:srgbClr val="FF0000"/>
                </a:solidFill>
                <a:latin typeface="Arial" panose="020B0604020202020204" pitchFamily="34" charset="0"/>
                <a:ea typeface="黑体" panose="02010609060101010101" pitchFamily="1" charset="-122"/>
              </a:rPr>
              <a:t>Request</a:t>
            </a:r>
            <a:r>
              <a:rPr lang="zh-CN" altLang="en-US" sz="2800" b="1" dirty="0">
                <a:latin typeface="Arial" panose="020B0604020202020204" pitchFamily="34" charset="0"/>
                <a:ea typeface="黑体" panose="02010609060101010101" pitchFamily="1" charset="-122"/>
              </a:rPr>
              <a:t>是进程 P</a:t>
            </a:r>
            <a:r>
              <a:rPr lang="zh-CN" altLang="en-US" sz="2800" b="1" baseline="-25000" dirty="0">
                <a:latin typeface="Arial" panose="020B0604020202020204" pitchFamily="34" charset="0"/>
                <a:ea typeface="黑体" panose="02010609060101010101" pitchFamily="1" charset="-122"/>
              </a:rPr>
              <a:t>i </a:t>
            </a:r>
            <a:r>
              <a:rPr lang="zh-CN" altLang="en-US" sz="2800" b="1" dirty="0">
                <a:latin typeface="Arial" panose="020B0604020202020204" pitchFamily="34" charset="0"/>
                <a:ea typeface="黑体" panose="02010609060101010101" pitchFamily="1" charset="-122"/>
              </a:rPr>
              <a:t>的资源请求向量。当 P</a:t>
            </a:r>
            <a:r>
              <a:rPr lang="zh-CN" altLang="en-US" sz="2800" b="1" baseline="-25000" dirty="0">
                <a:latin typeface="Arial" panose="020B0604020202020204" pitchFamily="34" charset="0"/>
                <a:ea typeface="黑体" panose="02010609060101010101" pitchFamily="1" charset="-122"/>
              </a:rPr>
              <a:t>i </a:t>
            </a:r>
            <a:r>
              <a:rPr lang="zh-CN" altLang="en-US" sz="2800" b="1" dirty="0">
                <a:latin typeface="Arial" panose="020B0604020202020204" pitchFamily="34" charset="0"/>
                <a:ea typeface="黑体" panose="02010609060101010101" pitchFamily="1" charset="-122"/>
              </a:rPr>
              <a:t>发出资源请求后，系统按下述步骤进行检查：</a:t>
            </a:r>
            <a:endParaRPr lang="zh-CN" altLang="en-US" sz="2800" b="1" dirty="0">
              <a:latin typeface="Arial" panose="020B0604020202020204" pitchFamily="34" charset="0"/>
              <a:ea typeface="黑体" panose="02010609060101010101" pitchFamily="1" charset="-122"/>
            </a:endParaRPr>
          </a:p>
          <a:p>
            <a:pPr lvl="0" indent="0" eaLnBrk="0" hangingPunct="0">
              <a:lnSpc>
                <a:spcPct val="120000"/>
              </a:lnSpc>
              <a:spcBef>
                <a:spcPct val="50000"/>
              </a:spcBef>
            </a:pPr>
            <a:r>
              <a:rPr lang="zh-CN" altLang="en-US" sz="2800" b="1" dirty="0">
                <a:solidFill>
                  <a:srgbClr val="FF0000"/>
                </a:solidFill>
                <a:latin typeface="Arial" panose="020B0604020202020204" pitchFamily="34" charset="0"/>
                <a:ea typeface="黑体" panose="02010609060101010101" pitchFamily="1" charset="-122"/>
              </a:rPr>
              <a:t>       (1)</a:t>
            </a:r>
            <a:r>
              <a:rPr lang="zh-CN" altLang="en-US" sz="2800" b="1" dirty="0">
                <a:latin typeface="Arial" panose="020B0604020202020204" pitchFamily="34" charset="0"/>
                <a:ea typeface="黑体" panose="02010609060101010101" pitchFamily="1" charset="-122"/>
              </a:rPr>
              <a:t> 如果</a:t>
            </a:r>
            <a:r>
              <a:rPr lang="zh-CN" altLang="en-US" sz="2800" b="1" dirty="0">
                <a:solidFill>
                  <a:srgbClr val="FF0066"/>
                </a:solidFill>
                <a:latin typeface="Arial" panose="020B0604020202020204" pitchFamily="34" charset="0"/>
                <a:ea typeface="黑体" panose="02010609060101010101" pitchFamily="1" charset="-122"/>
              </a:rPr>
              <a:t>alloc[i,*] + request[*] &gt; claim[i,*]， </a:t>
            </a:r>
            <a:r>
              <a:rPr lang="zh-CN" altLang="en-US" sz="2800" b="1" dirty="0">
                <a:solidFill>
                  <a:schemeClr val="tx1"/>
                </a:solidFill>
                <a:latin typeface="Arial" panose="020B0604020202020204" pitchFamily="34" charset="0"/>
                <a:ea typeface="黑体" panose="02010609060101010101" pitchFamily="1" charset="-122"/>
              </a:rPr>
              <a:t>则</a:t>
            </a:r>
            <a:r>
              <a:rPr lang="zh-CN" altLang="en-US" sz="2800" b="1" dirty="0">
                <a:latin typeface="Arial" panose="020B0604020202020204" pitchFamily="34" charset="0"/>
                <a:ea typeface="黑体" panose="02010609060101010101" pitchFamily="1" charset="-122"/>
              </a:rPr>
              <a:t>出错，因为它所需要的资源数已超过它所宣布的最大值；否则转向步骤(2)，</a:t>
            </a:r>
            <a:r>
              <a:rPr lang="zh-CN" altLang="en-US" sz="2800" b="1" dirty="0">
                <a:solidFill>
                  <a:srgbClr val="FF0066"/>
                </a:solidFill>
                <a:latin typeface="Arial" panose="020B0604020202020204" pitchFamily="34" charset="0"/>
                <a:ea typeface="黑体" panose="02010609060101010101" pitchFamily="1" charset="-122"/>
              </a:rPr>
              <a:t>（请求的合理性）</a:t>
            </a:r>
            <a:endParaRPr lang="zh-CN" altLang="en-US" sz="2800" b="1" dirty="0">
              <a:solidFill>
                <a:srgbClr val="FF0066"/>
              </a:solidFill>
              <a:latin typeface="Arial" panose="020B0604020202020204" pitchFamily="34" charset="0"/>
              <a:ea typeface="黑体" panose="02010609060101010101" pitchFamily="1" charset="-122"/>
            </a:endParaRPr>
          </a:p>
          <a:p>
            <a:pPr lvl="0" indent="0" eaLnBrk="0" hangingPunct="0">
              <a:lnSpc>
                <a:spcPct val="120000"/>
              </a:lnSpc>
              <a:spcBef>
                <a:spcPct val="50000"/>
              </a:spcBef>
            </a:pPr>
            <a:r>
              <a:rPr lang="zh-CN" altLang="en-US" sz="2800" b="1" dirty="0">
                <a:solidFill>
                  <a:srgbClr val="FF0000"/>
                </a:solidFill>
                <a:latin typeface="Arial" panose="020B0604020202020204" pitchFamily="34" charset="0"/>
                <a:ea typeface="黑体" panose="02010609060101010101" pitchFamily="1" charset="-122"/>
              </a:rPr>
              <a:t>       (2)</a:t>
            </a:r>
            <a:r>
              <a:rPr lang="zh-CN" altLang="en-US" sz="2800" b="1" dirty="0">
                <a:latin typeface="Arial" panose="020B0604020202020204" pitchFamily="34" charset="0"/>
                <a:ea typeface="黑体" panose="02010609060101010101" pitchFamily="1" charset="-122"/>
              </a:rPr>
              <a:t> 如果</a:t>
            </a:r>
            <a:r>
              <a:rPr lang="zh-CN" altLang="en-US" sz="2800" b="1" dirty="0">
                <a:solidFill>
                  <a:srgbClr val="0000FF"/>
                </a:solidFill>
                <a:latin typeface="Arial" panose="020B0604020202020204" pitchFamily="34" charset="0"/>
                <a:ea typeface="黑体" panose="02010609060101010101" pitchFamily="1" charset="-122"/>
              </a:rPr>
              <a:t>Request[*]&gt;Available[*]</a:t>
            </a:r>
            <a:r>
              <a:rPr lang="zh-CN" altLang="en-US" sz="2800" b="1" dirty="0">
                <a:latin typeface="Arial" panose="020B0604020202020204" pitchFamily="34" charset="0"/>
                <a:ea typeface="黑体" panose="02010609060101010101" pitchFamily="1" charset="-122"/>
              </a:rPr>
              <a:t>，表示尚无足够资源，P</a:t>
            </a:r>
            <a:r>
              <a:rPr lang="zh-CN" altLang="en-US" sz="2800" b="1" baseline="-25000" dirty="0">
                <a:latin typeface="Arial" panose="020B0604020202020204" pitchFamily="34" charset="0"/>
                <a:ea typeface="黑体" panose="02010609060101010101" pitchFamily="1" charset="-122"/>
              </a:rPr>
              <a:t>i</a:t>
            </a:r>
            <a:r>
              <a:rPr lang="zh-CN" altLang="en-US" sz="2800" b="1" dirty="0">
                <a:latin typeface="Arial" panose="020B0604020202020204" pitchFamily="34" charset="0"/>
                <a:ea typeface="黑体" panose="02010609060101010101" pitchFamily="1" charset="-122"/>
              </a:rPr>
              <a:t>须等待；否则便转向步骤(3)</a:t>
            </a:r>
            <a:r>
              <a:rPr lang="zh-CN" altLang="en-US" sz="2800" b="1" dirty="0">
                <a:solidFill>
                  <a:srgbClr val="FF0066"/>
                </a:solidFill>
                <a:latin typeface="Arial" panose="020B0604020202020204" pitchFamily="34" charset="0"/>
                <a:ea typeface="黑体" panose="02010609060101010101" pitchFamily="1" charset="-122"/>
              </a:rPr>
              <a:t>（请求的可能性）</a:t>
            </a:r>
            <a:endParaRPr lang="zh-CN" altLang="en-US" sz="2800" b="1" dirty="0">
              <a:solidFill>
                <a:srgbClr val="FF0066"/>
              </a:solidFill>
              <a:latin typeface="Arial" panose="020B0604020202020204" pitchFamily="34" charset="0"/>
              <a:ea typeface="黑体" panose="02010609060101010101" pitchFamily="1" charset="-122"/>
            </a:endParaRPr>
          </a:p>
        </p:txBody>
      </p:sp>
      <p:sp>
        <p:nvSpPr>
          <p:cNvPr id="64517" name="文本框 7185"/>
          <p:cNvSpPr txBox="1"/>
          <p:nvPr/>
        </p:nvSpPr>
        <p:spPr>
          <a:xfrm>
            <a:off x="7894638" y="531813"/>
            <a:ext cx="1119187" cy="427037"/>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en-US" sz="2800" b="1" dirty="0">
                <a:solidFill>
                  <a:srgbClr val="FF0066"/>
                </a:solidFill>
                <a:latin typeface="Arial Black" panose="020B0A04020102020204" charset="0"/>
                <a:ea typeface="黑体" panose="02010609060101010101" pitchFamily="1" charset="-122"/>
              </a:rPr>
              <a:t>综合</a:t>
            </a:r>
            <a:endParaRPr lang="zh-CN" altLang="en-US"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061">
                                            <p:txEl>
                                              <p:charRg st="0" end="49"/>
                                            </p:txEl>
                                          </p:spTgt>
                                        </p:tgtEl>
                                        <p:attrNameLst>
                                          <p:attrName>style.visibility</p:attrName>
                                        </p:attrNameLst>
                                      </p:cBhvr>
                                      <p:to>
                                        <p:strVal val="visible"/>
                                      </p:to>
                                    </p:set>
                                    <p:anim calcmode="lin" valueType="num">
                                      <p:cBhvr additive="base">
                                        <p:cTn id="7" dur="500" fill="hold"/>
                                        <p:tgtEl>
                                          <p:spTgt spid="45061">
                                            <p:txEl>
                                              <p:charRg st="0" end="4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61">
                                            <p:txEl>
                                              <p:charRg st="0" end="4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5061">
                                            <p:txEl>
                                              <p:charRg st="49" end="142"/>
                                            </p:txEl>
                                          </p:spTgt>
                                        </p:tgtEl>
                                        <p:attrNameLst>
                                          <p:attrName>style.visibility</p:attrName>
                                        </p:attrNameLst>
                                      </p:cBhvr>
                                      <p:to>
                                        <p:strVal val="visible"/>
                                      </p:to>
                                    </p:set>
                                    <p:anim calcmode="lin" valueType="num">
                                      <p:cBhvr additive="base">
                                        <p:cTn id="13" dur="500" fill="hold"/>
                                        <p:tgtEl>
                                          <p:spTgt spid="45061">
                                            <p:txEl>
                                              <p:charRg st="49" end="14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061">
                                            <p:txEl>
                                              <p:charRg st="49" end="14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5061">
                                            <p:txEl>
                                              <p:charRg st="142" end="213"/>
                                            </p:txEl>
                                          </p:spTgt>
                                        </p:tgtEl>
                                        <p:attrNameLst>
                                          <p:attrName>style.visibility</p:attrName>
                                        </p:attrNameLst>
                                      </p:cBhvr>
                                      <p:to>
                                        <p:strVal val="visible"/>
                                      </p:to>
                                    </p:set>
                                    <p:anim calcmode="lin" valueType="num">
                                      <p:cBhvr additive="base">
                                        <p:cTn id="19" dur="500" fill="hold"/>
                                        <p:tgtEl>
                                          <p:spTgt spid="45061">
                                            <p:txEl>
                                              <p:charRg st="142" end="21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061">
                                            <p:txEl>
                                              <p:charRg st="142" end="2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7169"/>
          <p:cNvSpPr>
            <a:spLocks noGrp="1"/>
          </p:cNvSpPr>
          <p:nvPr>
            <p:ph type="title"/>
          </p:nvPr>
        </p:nvSpPr>
        <p:spPr>
          <a:xfrm>
            <a:off x="457200" y="53975"/>
            <a:ext cx="8229600" cy="1143000"/>
          </a:xfrm>
        </p:spPr>
        <p:txBody>
          <a:bodyPr anchor="ctr"/>
          <a:p>
            <a:pPr>
              <a:buNone/>
            </a:pPr>
            <a:r>
              <a:rPr lang="zh-CN" altLang="en-US" dirty="0"/>
              <a:t>6.1 死锁原理</a:t>
            </a:r>
            <a:endParaRPr lang="zh-CN" altLang="en-US" dirty="0"/>
          </a:p>
        </p:txBody>
      </p:sp>
      <p:sp>
        <p:nvSpPr>
          <p:cNvPr id="18434" name="矩形 7170"/>
          <p:cNvSpPr/>
          <p:nvPr/>
        </p:nvSpPr>
        <p:spPr>
          <a:xfrm>
            <a:off x="71438" y="1512888"/>
            <a:ext cx="9144000" cy="0"/>
          </a:xfrm>
          <a:prstGeom prst="rect">
            <a:avLst/>
          </a:prstGeom>
          <a:no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8435" name="矩形 7171"/>
          <p:cNvSpPr/>
          <p:nvPr/>
        </p:nvSpPr>
        <p:spPr>
          <a:xfrm>
            <a:off x="250825" y="1196975"/>
            <a:ext cx="8675688" cy="1114425"/>
          </a:xfrm>
          <a:prstGeom prst="rect">
            <a:avLst/>
          </a:prstGeom>
          <a:solidFill>
            <a:schemeClr val="bg1"/>
          </a:solidFill>
          <a:ln w="9525">
            <a:noFill/>
          </a:ln>
        </p:spPr>
        <p:txBody>
          <a:bodyPr wrap="square" anchor="t">
            <a:spAutoFit/>
          </a:bodyPr>
          <a:p>
            <a:pPr lvl="0" indent="0" eaLnBrk="0" hangingPunct="0">
              <a:lnSpc>
                <a:spcPct val="120000"/>
              </a:lnSpc>
            </a:pPr>
            <a:r>
              <a:rPr lang="zh-CN" altLang="en-US" sz="2800" b="1" dirty="0">
                <a:solidFill>
                  <a:srgbClr val="FF00FF"/>
                </a:solidFill>
                <a:latin typeface="Arial" panose="020B0604020202020204" pitchFamily="34" charset="0"/>
                <a:ea typeface="黑体" panose="02010609060101010101" pitchFamily="1" charset="-122"/>
                <a:sym typeface="Webdings" panose="05030102010509060703" pitchFamily="2" charset="2"/>
              </a:rPr>
              <a:t></a:t>
            </a:r>
            <a:r>
              <a:rPr lang="zh-CN" altLang="en-US" sz="2800" b="1" dirty="0">
                <a:solidFill>
                  <a:srgbClr val="FF00FF"/>
                </a:solidFill>
                <a:latin typeface="Arial" panose="020B0604020202020204" pitchFamily="34" charset="0"/>
                <a:ea typeface="黑体" panose="02010609060101010101" pitchFamily="1" charset="-122"/>
              </a:rPr>
              <a:t>死锁</a:t>
            </a:r>
            <a:r>
              <a:rPr lang="zh-CN" altLang="en-US" sz="2800" b="1" dirty="0">
                <a:latin typeface="Arial" panose="020B0604020202020204" pitchFamily="34" charset="0"/>
                <a:ea typeface="黑体" panose="02010609060101010101" pitchFamily="1" charset="-122"/>
              </a:rPr>
              <a:t>：一组互相竞争系统资源或进行通信的进程间的“永久”阻塞。 </a:t>
            </a:r>
            <a:endParaRPr lang="zh-CN" altLang="en-US" sz="2800" b="1" dirty="0">
              <a:latin typeface="Arial" panose="020B0604020202020204" pitchFamily="34" charset="0"/>
              <a:ea typeface="黑体" panose="02010609060101010101" pitchFamily="1" charset="-122"/>
            </a:endParaRPr>
          </a:p>
        </p:txBody>
      </p:sp>
      <p:sp>
        <p:nvSpPr>
          <p:cNvPr id="18436" name="矩形 7172"/>
          <p:cNvSpPr/>
          <p:nvPr/>
        </p:nvSpPr>
        <p:spPr>
          <a:xfrm>
            <a:off x="234950" y="2565400"/>
            <a:ext cx="8674100" cy="1625600"/>
          </a:xfrm>
          <a:prstGeom prst="rect">
            <a:avLst/>
          </a:prstGeom>
          <a:solidFill>
            <a:schemeClr val="bg1"/>
          </a:solidFill>
          <a:ln w="9525">
            <a:noFill/>
          </a:ln>
        </p:spPr>
        <p:txBody>
          <a:bodyPr wrap="square" anchor="t">
            <a:spAutoFit/>
          </a:bodyPr>
          <a:p>
            <a:pPr lvl="0" indent="0" eaLnBrk="0" hangingPunct="0">
              <a:lnSpc>
                <a:spcPct val="120000"/>
              </a:lnSpc>
            </a:pPr>
            <a:r>
              <a:rPr lang="zh-CN" altLang="en-US" sz="2800" b="1" dirty="0">
                <a:solidFill>
                  <a:srgbClr val="FF00FF"/>
                </a:solidFill>
                <a:latin typeface="Arial" panose="020B0604020202020204" pitchFamily="34" charset="0"/>
                <a:ea typeface="黑体" panose="02010609060101010101" pitchFamily="1" charset="-122"/>
                <a:sym typeface="Webdings" panose="05030102010509060703" pitchFamily="2" charset="2"/>
              </a:rPr>
              <a:t></a:t>
            </a:r>
            <a:r>
              <a:rPr lang="zh-CN" altLang="en-US" sz="2800" b="1" dirty="0">
                <a:solidFill>
                  <a:srgbClr val="FF00FF"/>
                </a:solidFill>
                <a:latin typeface="Arial" panose="020B0604020202020204" pitchFamily="34" charset="0"/>
                <a:ea typeface="黑体" panose="02010609060101010101" pitchFamily="1" charset="-122"/>
              </a:rPr>
              <a:t>死锁</a:t>
            </a:r>
            <a:r>
              <a:rPr lang="zh-CN" altLang="en-US" sz="2800" b="1" dirty="0">
                <a:solidFill>
                  <a:srgbClr val="FF0000"/>
                </a:solidFill>
                <a:latin typeface="Arial" panose="020B0604020202020204" pitchFamily="34" charset="0"/>
                <a:ea typeface="黑体" panose="02010609060101010101" pitchFamily="1" charset="-122"/>
              </a:rPr>
              <a:t>:</a:t>
            </a:r>
            <a:r>
              <a:rPr lang="zh-CN" altLang="en-US" sz="2800" b="1" dirty="0">
                <a:latin typeface="Arial" panose="020B0604020202020204" pitchFamily="34" charset="0"/>
                <a:ea typeface="黑体" panose="02010609060101010101" pitchFamily="1" charset="-122"/>
              </a:rPr>
              <a:t> 当一组进程中的每个进程都在等待某个事件（典型的情况是等待所请求的资源被释放），而只有在这组进程中的其他被阻塞的进程才可以触发该事件</a:t>
            </a:r>
            <a:endParaRPr lang="zh-CN" altLang="en-US" sz="2800" b="1" dirty="0">
              <a:latin typeface="Arial" panose="020B0604020202020204" pitchFamily="34" charset="0"/>
              <a:ea typeface="黑体" panose="02010609060101010101" pitchFamily="1" charset="-122"/>
            </a:endParaRPr>
          </a:p>
        </p:txBody>
      </p:sp>
      <p:sp>
        <p:nvSpPr>
          <p:cNvPr id="18437" name="矩形 7173"/>
          <p:cNvSpPr/>
          <p:nvPr/>
        </p:nvSpPr>
        <p:spPr>
          <a:xfrm>
            <a:off x="322263" y="4437063"/>
            <a:ext cx="8675687" cy="1627187"/>
          </a:xfrm>
          <a:prstGeom prst="rect">
            <a:avLst/>
          </a:prstGeom>
          <a:solidFill>
            <a:schemeClr val="bg1"/>
          </a:solidFill>
          <a:ln w="9525">
            <a:noFill/>
          </a:ln>
        </p:spPr>
        <p:txBody>
          <a:bodyPr wrap="square" anchor="t">
            <a:spAutoFit/>
          </a:bodyPr>
          <a:p>
            <a:pPr lvl="0" indent="0" eaLnBrk="0" hangingPunct="0">
              <a:lnSpc>
                <a:spcPct val="120000"/>
              </a:lnSpc>
            </a:pPr>
            <a:r>
              <a:rPr lang="zh-CN" altLang="en-US" sz="2800" b="1" dirty="0">
                <a:solidFill>
                  <a:srgbClr val="FF0000"/>
                </a:solidFill>
                <a:latin typeface="Arial" panose="020B0604020202020204" pitchFamily="34" charset="0"/>
                <a:ea typeface="黑体" panose="02010609060101010101" pitchFamily="1" charset="-122"/>
              </a:rPr>
              <a:t>● </a:t>
            </a:r>
            <a:r>
              <a:rPr lang="zh-CN" altLang="en-US" sz="2800" b="1" dirty="0">
                <a:latin typeface="Arial" panose="020B0604020202020204" pitchFamily="34" charset="0"/>
                <a:ea typeface="黑体" panose="02010609060101010101" pitchFamily="1" charset="-122"/>
              </a:rPr>
              <a:t>死锁涉及2个或多个进程之间对资源需求的冲突</a:t>
            </a:r>
            <a:endParaRPr lang="zh-CN" altLang="en-US" sz="2800" b="1" dirty="0">
              <a:latin typeface="Arial" panose="020B0604020202020204" pitchFamily="34" charset="0"/>
              <a:ea typeface="黑体" panose="02010609060101010101" pitchFamily="1" charset="-122"/>
            </a:endParaRPr>
          </a:p>
          <a:p>
            <a:pPr lvl="0" indent="0" eaLnBrk="0" hangingPunct="0">
              <a:lnSpc>
                <a:spcPct val="120000"/>
              </a:lnSpc>
            </a:pPr>
            <a:r>
              <a:rPr lang="zh-CN" altLang="en-US" sz="2800" b="1" dirty="0">
                <a:solidFill>
                  <a:srgbClr val="FF0000"/>
                </a:solidFill>
                <a:latin typeface="Arial" panose="020B0604020202020204" pitchFamily="34" charset="0"/>
                <a:ea typeface="黑体" panose="02010609060101010101" pitchFamily="1" charset="-122"/>
              </a:rPr>
              <a:t>● </a:t>
            </a:r>
            <a:r>
              <a:rPr lang="zh-CN" altLang="en-US" sz="2800" b="1" dirty="0">
                <a:latin typeface="Arial" panose="020B0604020202020204" pitchFamily="34" charset="0"/>
                <a:ea typeface="黑体" panose="02010609060101010101" pitchFamily="1" charset="-122"/>
              </a:rPr>
              <a:t>死锁可能蔓延，最终导致整个系统瘫痪</a:t>
            </a:r>
            <a:endParaRPr lang="zh-CN" altLang="en-US" sz="2800" b="1" dirty="0">
              <a:latin typeface="Arial" panose="020B0604020202020204" pitchFamily="34" charset="0"/>
              <a:ea typeface="黑体" panose="02010609060101010101" pitchFamily="1" charset="-122"/>
            </a:endParaRPr>
          </a:p>
          <a:p>
            <a:pPr lvl="0" indent="0" eaLnBrk="0" hangingPunct="0">
              <a:lnSpc>
                <a:spcPct val="120000"/>
              </a:lnSpc>
            </a:pPr>
            <a:r>
              <a:rPr lang="zh-CN" altLang="en-US" sz="2800" b="1" dirty="0">
                <a:solidFill>
                  <a:srgbClr val="FF0000"/>
                </a:solidFill>
                <a:latin typeface="Arial" panose="020B0604020202020204" pitchFamily="34" charset="0"/>
                <a:ea typeface="黑体" panose="02010609060101010101" pitchFamily="1" charset="-122"/>
              </a:rPr>
              <a:t>● </a:t>
            </a:r>
            <a:r>
              <a:rPr lang="zh-CN" altLang="en-US" sz="2800" b="1" dirty="0">
                <a:latin typeface="Arial" panose="020B0604020202020204" pitchFamily="34" charset="0"/>
                <a:ea typeface="黑体" panose="02010609060101010101" pitchFamily="1" charset="-122"/>
              </a:rPr>
              <a:t>死锁是进程并发需要处理的难题 </a:t>
            </a:r>
            <a:endParaRPr lang="zh-CN" altLang="en-US" sz="2800" b="1" dirty="0">
              <a:latin typeface="Arial" panose="020B0604020202020204" pitchFamily="34" charset="0"/>
              <a:ea typeface="黑体" panose="02010609060101010101" pitchFamily="1" charset="-122"/>
            </a:endParaRPr>
          </a:p>
        </p:txBody>
      </p:sp>
      <p:sp>
        <p:nvSpPr>
          <p:cNvPr id="18438" name="文本框 7185"/>
          <p:cNvSpPr txBox="1"/>
          <p:nvPr/>
        </p:nvSpPr>
        <p:spPr>
          <a:xfrm>
            <a:off x="7935913" y="806450"/>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P165</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标题 46081"/>
          <p:cNvSpPr>
            <a:spLocks noGrp="1"/>
          </p:cNvSpPr>
          <p:nvPr>
            <p:ph type="title"/>
          </p:nvPr>
        </p:nvSpPr>
        <p:spPr>
          <a:xfrm>
            <a:off x="457200" y="0"/>
            <a:ext cx="8229600" cy="942975"/>
          </a:xfrm>
        </p:spPr>
        <p:txBody>
          <a:bodyPr anchor="ctr"/>
          <a:p>
            <a:pPr>
              <a:buNone/>
            </a:pPr>
            <a:r>
              <a:rPr lang="zh-CN" altLang="en-US" dirty="0"/>
              <a:t>1. 资源请求算法</a:t>
            </a:r>
            <a:endParaRPr lang="zh-CN" altLang="en-US" dirty="0"/>
          </a:p>
        </p:txBody>
      </p:sp>
      <p:sp>
        <p:nvSpPr>
          <p:cNvPr id="65538" name="矩形 46082"/>
          <p:cNvSpPr/>
          <p:nvPr/>
        </p:nvSpPr>
        <p:spPr>
          <a:xfrm>
            <a:off x="0" y="1941513"/>
            <a:ext cx="9144000" cy="0"/>
          </a:xfrm>
          <a:prstGeom prst="rect">
            <a:avLst/>
          </a:prstGeom>
          <a:no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46084" name="文本框 46083"/>
          <p:cNvSpPr txBox="1"/>
          <p:nvPr/>
        </p:nvSpPr>
        <p:spPr>
          <a:xfrm>
            <a:off x="395288" y="1196975"/>
            <a:ext cx="8497887" cy="5121275"/>
          </a:xfrm>
          <a:prstGeom prst="rect">
            <a:avLst/>
          </a:prstGeom>
          <a:noFill/>
          <a:ln w="9525">
            <a:noFill/>
          </a:ln>
        </p:spPr>
        <p:txBody>
          <a:bodyPr wrap="square" lIns="0" tIns="0" rIns="0" bIns="0" anchor="t">
            <a:spAutoFit/>
          </a:bodyPr>
          <a:p>
            <a:pPr lvl="0" indent="0" eaLnBrk="0" hangingPunct="0">
              <a:spcBef>
                <a:spcPct val="50000"/>
              </a:spcBef>
            </a:pPr>
            <a:r>
              <a:rPr lang="zh-CN" altLang="en-US" sz="2800" b="1" dirty="0">
                <a:solidFill>
                  <a:srgbClr val="FF0000"/>
                </a:solidFill>
                <a:latin typeface="Arial" panose="020B0604020202020204" pitchFamily="34" charset="0"/>
                <a:ea typeface="黑体" panose="02010609060101010101" pitchFamily="1" charset="-122"/>
              </a:rPr>
              <a:t>(3)</a:t>
            </a:r>
            <a:r>
              <a:rPr lang="zh-CN" altLang="en-US" sz="2800" b="1" dirty="0">
                <a:latin typeface="Arial" panose="020B0604020202020204" pitchFamily="34" charset="0"/>
                <a:ea typeface="黑体" panose="02010609060101010101" pitchFamily="1" charset="-122"/>
              </a:rPr>
              <a:t> 系统</a:t>
            </a:r>
            <a:r>
              <a:rPr lang="zh-CN" altLang="en-US" sz="2800" b="1" dirty="0">
                <a:solidFill>
                  <a:srgbClr val="FF00FF"/>
                </a:solidFill>
                <a:latin typeface="Arial" panose="020B0604020202020204" pitchFamily="34" charset="0"/>
                <a:ea typeface="黑体" panose="02010609060101010101" pitchFamily="1" charset="-122"/>
              </a:rPr>
              <a:t>试探着把资源分配给进程Pi</a:t>
            </a:r>
            <a:r>
              <a:rPr lang="zh-CN" altLang="en-US" sz="2800" b="1" dirty="0">
                <a:latin typeface="Arial" panose="020B0604020202020204" pitchFamily="34" charset="0"/>
                <a:ea typeface="黑体" panose="02010609060101010101" pitchFamily="1" charset="-122"/>
              </a:rPr>
              <a:t>，并修改下面数据结构中的数值</a:t>
            </a:r>
            <a:r>
              <a:rPr lang="zh-CN" altLang="en-US" sz="2800" b="1" dirty="0">
                <a:solidFill>
                  <a:srgbClr val="FF9900"/>
                </a:solidFill>
                <a:latin typeface="Arial" panose="020B0604020202020204" pitchFamily="34" charset="0"/>
                <a:ea typeface="黑体" panose="02010609060101010101" pitchFamily="1" charset="-122"/>
              </a:rPr>
              <a:t>（新状态）</a:t>
            </a:r>
            <a:r>
              <a:rPr lang="zh-CN" altLang="en-US" sz="2800" b="1" dirty="0">
                <a:latin typeface="Arial" panose="020B0604020202020204" pitchFamily="34" charset="0"/>
                <a:ea typeface="黑体" panose="02010609060101010101" pitchFamily="1" charset="-122"/>
              </a:rPr>
              <a:t>：</a:t>
            </a:r>
            <a:endParaRPr lang="zh-CN" altLang="en-US" sz="2800" b="1" dirty="0">
              <a:latin typeface="Arial" panose="020B0604020202020204" pitchFamily="34" charset="0"/>
              <a:ea typeface="黑体" panose="02010609060101010101" pitchFamily="1" charset="-122"/>
            </a:endParaRPr>
          </a:p>
          <a:p>
            <a:pPr lvl="1" indent="0" eaLnBrk="0" hangingPunct="0">
              <a:spcBef>
                <a:spcPct val="50000"/>
              </a:spcBef>
            </a:pPr>
            <a:r>
              <a:rPr lang="zh-CN" altLang="en-US" sz="2800" b="1" dirty="0">
                <a:solidFill>
                  <a:srgbClr val="0000FF"/>
                </a:solidFill>
                <a:latin typeface="Arial" panose="020B0604020202020204" pitchFamily="34" charset="0"/>
                <a:ea typeface="黑体" panose="02010609060101010101" pitchFamily="1" charset="-122"/>
              </a:rPr>
              <a:t>  Available[j]∶=Available[j]-Request</a:t>
            </a:r>
            <a:r>
              <a:rPr lang="zh-CN" altLang="en-US" sz="2800" b="1" baseline="-25000" dirty="0">
                <a:solidFill>
                  <a:srgbClr val="0000FF"/>
                </a:solidFill>
                <a:latin typeface="Arial" panose="020B0604020202020204" pitchFamily="34" charset="0"/>
                <a:ea typeface="黑体" panose="02010609060101010101" pitchFamily="1" charset="-122"/>
              </a:rPr>
              <a:t>i</a:t>
            </a:r>
            <a:r>
              <a:rPr lang="zh-CN" altLang="en-US" sz="2800" b="1" dirty="0">
                <a:solidFill>
                  <a:srgbClr val="0000FF"/>
                </a:solidFill>
                <a:latin typeface="Arial" panose="020B0604020202020204" pitchFamily="34" charset="0"/>
                <a:ea typeface="黑体" panose="02010609060101010101" pitchFamily="1" charset="-122"/>
              </a:rPr>
              <a:t>[j];</a:t>
            </a:r>
            <a:endParaRPr lang="zh-CN" altLang="en-US" sz="2800" b="1" dirty="0">
              <a:solidFill>
                <a:srgbClr val="0000FF"/>
              </a:solidFill>
              <a:latin typeface="Arial" panose="020B0604020202020204" pitchFamily="34" charset="0"/>
              <a:ea typeface="黑体" panose="02010609060101010101" pitchFamily="1" charset="-122"/>
            </a:endParaRPr>
          </a:p>
          <a:p>
            <a:pPr lvl="1" indent="0" eaLnBrk="0" hangingPunct="0">
              <a:spcBef>
                <a:spcPct val="50000"/>
              </a:spcBef>
            </a:pPr>
            <a:r>
              <a:rPr lang="zh-CN" altLang="en-US" sz="2800" b="1" dirty="0">
                <a:solidFill>
                  <a:srgbClr val="0000FF"/>
                </a:solidFill>
                <a:latin typeface="Arial" panose="020B0604020202020204" pitchFamily="34" charset="0"/>
                <a:ea typeface="黑体" panose="02010609060101010101" pitchFamily="1" charset="-122"/>
              </a:rPr>
              <a:t>  Alloc[i,j]∶=Alloc[i,j]+Request</a:t>
            </a:r>
            <a:r>
              <a:rPr lang="zh-CN" altLang="en-US" sz="2800" b="1" baseline="-25000" dirty="0">
                <a:solidFill>
                  <a:srgbClr val="0000FF"/>
                </a:solidFill>
                <a:latin typeface="Arial" panose="020B0604020202020204" pitchFamily="34" charset="0"/>
                <a:ea typeface="黑体" panose="02010609060101010101" pitchFamily="1" charset="-122"/>
              </a:rPr>
              <a:t>i</a:t>
            </a:r>
            <a:r>
              <a:rPr lang="zh-CN" altLang="en-US" sz="2800" b="1" dirty="0">
                <a:solidFill>
                  <a:srgbClr val="0000FF"/>
                </a:solidFill>
                <a:latin typeface="Arial" panose="020B0604020202020204" pitchFamily="34" charset="0"/>
                <a:ea typeface="黑体" panose="02010609060101010101" pitchFamily="1" charset="-122"/>
              </a:rPr>
              <a:t>[j];</a:t>
            </a:r>
            <a:endParaRPr lang="zh-CN" altLang="en-US" sz="2800" b="1" dirty="0">
              <a:solidFill>
                <a:srgbClr val="0000FF"/>
              </a:solidFill>
              <a:latin typeface="Arial" panose="020B0604020202020204" pitchFamily="34" charset="0"/>
              <a:ea typeface="黑体" panose="02010609060101010101" pitchFamily="1" charset="-122"/>
            </a:endParaRPr>
          </a:p>
          <a:p>
            <a:pPr lvl="1" indent="0" eaLnBrk="0" hangingPunct="0">
              <a:spcBef>
                <a:spcPct val="50000"/>
              </a:spcBef>
            </a:pPr>
            <a:r>
              <a:rPr lang="zh-CN" altLang="en-US" sz="2800" b="1" dirty="0">
                <a:solidFill>
                  <a:srgbClr val="0000FF"/>
                </a:solidFill>
                <a:latin typeface="Arial" panose="020B0604020202020204" pitchFamily="34" charset="0"/>
                <a:ea typeface="黑体" panose="02010609060101010101" pitchFamily="1" charset="-122"/>
              </a:rPr>
              <a:t>  Need[i,j]∶=Need[i,j]-Request</a:t>
            </a:r>
            <a:r>
              <a:rPr lang="zh-CN" altLang="en-US" sz="2800" b="1" baseline="-25000" dirty="0">
                <a:solidFill>
                  <a:srgbClr val="0000FF"/>
                </a:solidFill>
                <a:latin typeface="Arial" panose="020B0604020202020204" pitchFamily="34" charset="0"/>
                <a:ea typeface="黑体" panose="02010609060101010101" pitchFamily="1" charset="-122"/>
              </a:rPr>
              <a:t>i</a:t>
            </a:r>
            <a:r>
              <a:rPr lang="zh-CN" altLang="en-US" sz="2800" b="1" dirty="0">
                <a:solidFill>
                  <a:srgbClr val="0000FF"/>
                </a:solidFill>
                <a:latin typeface="Arial" panose="020B0604020202020204" pitchFamily="34" charset="0"/>
                <a:ea typeface="黑体" panose="02010609060101010101" pitchFamily="1" charset="-122"/>
              </a:rPr>
              <a:t>[j];</a:t>
            </a:r>
            <a:endParaRPr lang="zh-CN" altLang="en-US" sz="2800" b="1" dirty="0">
              <a:solidFill>
                <a:srgbClr val="0000FF"/>
              </a:solidFill>
              <a:latin typeface="Arial" panose="020B0604020202020204" pitchFamily="34" charset="0"/>
              <a:ea typeface="黑体" panose="02010609060101010101" pitchFamily="1" charset="-122"/>
            </a:endParaRPr>
          </a:p>
          <a:p>
            <a:pPr lvl="0" indent="0" eaLnBrk="0" hangingPunct="0">
              <a:spcBef>
                <a:spcPct val="50000"/>
              </a:spcBef>
            </a:pPr>
            <a:r>
              <a:rPr lang="zh-CN" altLang="en-US" sz="2800" b="1" dirty="0">
                <a:solidFill>
                  <a:srgbClr val="FF0000"/>
                </a:solidFill>
                <a:latin typeface="Arial" panose="020B0604020202020204" pitchFamily="34" charset="0"/>
                <a:ea typeface="黑体" panose="02010609060101010101" pitchFamily="1" charset="-122"/>
              </a:rPr>
              <a:t>(4)</a:t>
            </a:r>
            <a:r>
              <a:rPr lang="zh-CN" altLang="en-US" sz="2800" b="1" dirty="0">
                <a:latin typeface="Arial" panose="020B0604020202020204" pitchFamily="34" charset="0"/>
                <a:ea typeface="黑体" panose="02010609060101010101" pitchFamily="1" charset="-122"/>
              </a:rPr>
              <a:t> 系统执行</a:t>
            </a:r>
            <a:r>
              <a:rPr lang="zh-CN" altLang="en-US" sz="2800" b="1" dirty="0">
                <a:solidFill>
                  <a:srgbClr val="FF00FF"/>
                </a:solidFill>
                <a:latin typeface="Arial" panose="020B0604020202020204" pitchFamily="34" charset="0"/>
                <a:ea typeface="黑体" panose="02010609060101010101" pitchFamily="1" charset="-122"/>
              </a:rPr>
              <a:t>安全性算法</a:t>
            </a:r>
            <a:r>
              <a:rPr lang="zh-CN" altLang="en-US" sz="2800" b="1" dirty="0">
                <a:latin typeface="Arial" panose="020B0604020202020204" pitchFamily="34" charset="0"/>
                <a:ea typeface="黑体" panose="02010609060101010101" pitchFamily="1" charset="-122"/>
              </a:rPr>
              <a:t>，检查此次资源分配后，系统是否处于安全状态。若安全，才正式将资源分配给进程P</a:t>
            </a:r>
            <a:r>
              <a:rPr lang="zh-CN" altLang="en-US" sz="2800" b="1" baseline="-25000" dirty="0">
                <a:latin typeface="Arial" panose="020B0604020202020204" pitchFamily="34" charset="0"/>
                <a:ea typeface="黑体" panose="02010609060101010101" pitchFamily="1" charset="-122"/>
              </a:rPr>
              <a:t>i</a:t>
            </a:r>
            <a:r>
              <a:rPr lang="zh-CN" altLang="en-US" sz="2800" b="1" dirty="0">
                <a:latin typeface="Arial" panose="020B0604020202020204" pitchFamily="34" charset="0"/>
                <a:ea typeface="黑体" panose="02010609060101010101" pitchFamily="1" charset="-122"/>
              </a:rPr>
              <a:t>，以完成本次分配；否则， 将本次的试探分配作废，恢复原来的资源分配状态，让进程P</a:t>
            </a:r>
            <a:r>
              <a:rPr lang="zh-CN" altLang="en-US" sz="2800" b="1" baseline="-25000" dirty="0">
                <a:latin typeface="Arial" panose="020B0604020202020204" pitchFamily="34" charset="0"/>
                <a:ea typeface="黑体" panose="02010609060101010101" pitchFamily="1" charset="-122"/>
              </a:rPr>
              <a:t>i</a:t>
            </a:r>
            <a:r>
              <a:rPr lang="zh-CN" altLang="en-US" sz="2800" b="1" dirty="0">
                <a:latin typeface="Arial" panose="020B0604020202020204" pitchFamily="34" charset="0"/>
                <a:ea typeface="黑体" panose="02010609060101010101" pitchFamily="1" charset="-122"/>
              </a:rPr>
              <a:t>等待 </a:t>
            </a:r>
            <a:r>
              <a:rPr lang="zh-CN" altLang="en-US" sz="2800" b="1" dirty="0">
                <a:solidFill>
                  <a:srgbClr val="FF9900"/>
                </a:solidFill>
                <a:latin typeface="Arial" panose="020B0604020202020204" pitchFamily="34" charset="0"/>
                <a:ea typeface="黑体" panose="02010609060101010101" pitchFamily="1" charset="-122"/>
              </a:rPr>
              <a:t>（请求的安全性）</a:t>
            </a:r>
            <a:endParaRPr lang="zh-CN" altLang="en-US" sz="2800" b="1" dirty="0">
              <a:solidFill>
                <a:srgbClr val="FF9900"/>
              </a:solidFill>
              <a:latin typeface="Arial" panose="020B0604020202020204" pitchFamily="34" charset="0"/>
              <a:ea typeface="黑体" panose="02010609060101010101" pitchFamily="1" charset="-122"/>
            </a:endParaRPr>
          </a:p>
        </p:txBody>
      </p:sp>
      <p:sp>
        <p:nvSpPr>
          <p:cNvPr id="65540" name="文本框 7185"/>
          <p:cNvSpPr txBox="1"/>
          <p:nvPr/>
        </p:nvSpPr>
        <p:spPr>
          <a:xfrm>
            <a:off x="7894638" y="531813"/>
            <a:ext cx="1119187" cy="427037"/>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en-US" sz="2800" b="1" dirty="0">
                <a:solidFill>
                  <a:srgbClr val="FF0066"/>
                </a:solidFill>
                <a:latin typeface="Arial Black" panose="020B0A04020102020204" charset="0"/>
                <a:ea typeface="黑体" panose="02010609060101010101" pitchFamily="1" charset="-122"/>
              </a:rPr>
              <a:t>综合</a:t>
            </a:r>
            <a:endParaRPr lang="zh-CN" altLang="en-US"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84">
                                            <p:txEl>
                                              <p:charRg st="0" end="40"/>
                                            </p:txEl>
                                          </p:spTgt>
                                        </p:tgtEl>
                                        <p:attrNameLst>
                                          <p:attrName>style.visibility</p:attrName>
                                        </p:attrNameLst>
                                      </p:cBhvr>
                                      <p:to>
                                        <p:strVal val="visible"/>
                                      </p:to>
                                    </p:set>
                                    <p:anim calcmode="lin" valueType="num">
                                      <p:cBhvr additive="base">
                                        <p:cTn id="7" dur="500" fill="hold"/>
                                        <p:tgtEl>
                                          <p:spTgt spid="46084">
                                            <p:txEl>
                                              <p:charRg st="0" end="4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4">
                                            <p:txEl>
                                              <p:charRg st="0" end="4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6084">
                                            <p:txEl>
                                              <p:charRg st="40" end="82"/>
                                            </p:txEl>
                                          </p:spTgt>
                                        </p:tgtEl>
                                        <p:attrNameLst>
                                          <p:attrName>style.visibility</p:attrName>
                                        </p:attrNameLst>
                                      </p:cBhvr>
                                      <p:to>
                                        <p:strVal val="visible"/>
                                      </p:to>
                                    </p:set>
                                    <p:anim calcmode="lin" valueType="num">
                                      <p:cBhvr additive="base">
                                        <p:cTn id="11" dur="500" fill="hold"/>
                                        <p:tgtEl>
                                          <p:spTgt spid="46084">
                                            <p:txEl>
                                              <p:charRg st="40" end="8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6084">
                                            <p:txEl>
                                              <p:charRg st="40" end="8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6084">
                                            <p:txEl>
                                              <p:charRg st="82" end="120"/>
                                            </p:txEl>
                                          </p:spTgt>
                                        </p:tgtEl>
                                        <p:attrNameLst>
                                          <p:attrName>style.visibility</p:attrName>
                                        </p:attrNameLst>
                                      </p:cBhvr>
                                      <p:to>
                                        <p:strVal val="visible"/>
                                      </p:to>
                                    </p:set>
                                    <p:anim calcmode="lin" valueType="num">
                                      <p:cBhvr additive="base">
                                        <p:cTn id="15" dur="500" fill="hold"/>
                                        <p:tgtEl>
                                          <p:spTgt spid="46084">
                                            <p:txEl>
                                              <p:charRg st="82" end="12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084">
                                            <p:txEl>
                                              <p:charRg st="82" end="12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6084">
                                            <p:txEl>
                                              <p:charRg st="120" end="156"/>
                                            </p:txEl>
                                          </p:spTgt>
                                        </p:tgtEl>
                                        <p:attrNameLst>
                                          <p:attrName>style.visibility</p:attrName>
                                        </p:attrNameLst>
                                      </p:cBhvr>
                                      <p:to>
                                        <p:strVal val="visible"/>
                                      </p:to>
                                    </p:set>
                                    <p:anim calcmode="lin" valueType="num">
                                      <p:cBhvr additive="base">
                                        <p:cTn id="19" dur="500" fill="hold"/>
                                        <p:tgtEl>
                                          <p:spTgt spid="46084">
                                            <p:txEl>
                                              <p:charRg st="120" end="15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084">
                                            <p:txEl>
                                              <p:charRg st="120" end="15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6084">
                                            <p:txEl>
                                              <p:charRg st="156" end="261"/>
                                            </p:txEl>
                                          </p:spTgt>
                                        </p:tgtEl>
                                        <p:attrNameLst>
                                          <p:attrName>style.visibility</p:attrName>
                                        </p:attrNameLst>
                                      </p:cBhvr>
                                      <p:to>
                                        <p:strVal val="visible"/>
                                      </p:to>
                                    </p:set>
                                    <p:anim calcmode="lin" valueType="num">
                                      <p:cBhvr additive="base">
                                        <p:cTn id="25" dur="500" fill="hold"/>
                                        <p:tgtEl>
                                          <p:spTgt spid="46084">
                                            <p:txEl>
                                              <p:charRg st="156" end="26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6084">
                                            <p:txEl>
                                              <p:charRg st="156" end="26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标题 47105"/>
          <p:cNvSpPr>
            <a:spLocks noGrp="1"/>
          </p:cNvSpPr>
          <p:nvPr>
            <p:ph type="title"/>
          </p:nvPr>
        </p:nvSpPr>
        <p:spPr>
          <a:xfrm>
            <a:off x="457200" y="0"/>
            <a:ext cx="8229600" cy="942975"/>
          </a:xfrm>
        </p:spPr>
        <p:txBody>
          <a:bodyPr anchor="ctr"/>
          <a:p>
            <a:pPr>
              <a:buNone/>
            </a:pPr>
            <a:r>
              <a:rPr lang="zh-CN" altLang="en-US" dirty="0"/>
              <a:t>2. 安全性算法</a:t>
            </a:r>
            <a:endParaRPr lang="zh-CN" altLang="en-US" dirty="0"/>
          </a:p>
        </p:txBody>
      </p:sp>
      <p:sp>
        <p:nvSpPr>
          <p:cNvPr id="47107" name="文本框 47106"/>
          <p:cNvSpPr txBox="1"/>
          <p:nvPr/>
        </p:nvSpPr>
        <p:spPr>
          <a:xfrm>
            <a:off x="406400" y="1125538"/>
            <a:ext cx="8486775" cy="5291137"/>
          </a:xfrm>
          <a:prstGeom prst="rect">
            <a:avLst/>
          </a:prstGeom>
          <a:noFill/>
          <a:ln w="9525">
            <a:noFill/>
          </a:ln>
        </p:spPr>
        <p:txBody>
          <a:bodyPr wrap="square" lIns="0" tIns="0" rIns="0" bIns="0" anchor="t">
            <a:spAutoFit/>
          </a:bodyPr>
          <a:p>
            <a:pPr marL="342900" lvl="0" indent="-342900" eaLnBrk="0" hangingPunct="0">
              <a:lnSpc>
                <a:spcPct val="110000"/>
              </a:lnSpc>
              <a:spcBef>
                <a:spcPct val="50000"/>
              </a:spcBef>
              <a:buAutoNum type="arabicParenBoth"/>
            </a:pPr>
            <a:r>
              <a:rPr lang="zh-CN" altLang="en-US" sz="2800" b="1" dirty="0">
                <a:solidFill>
                  <a:srgbClr val="FF0000"/>
                </a:solidFill>
                <a:latin typeface="Arial" panose="020B0604020202020204" pitchFamily="34" charset="0"/>
                <a:ea typeface="黑体" panose="02010609060101010101" pitchFamily="1" charset="-122"/>
              </a:rPr>
              <a:t>设置两个向量并初始化</a:t>
            </a:r>
            <a:r>
              <a:rPr lang="zh-CN" altLang="en-US" sz="2800" b="1" dirty="0">
                <a:latin typeface="Arial" panose="020B0604020202020204" pitchFamily="34" charset="0"/>
                <a:ea typeface="黑体" panose="02010609060101010101" pitchFamily="1" charset="-122"/>
              </a:rPr>
              <a:t>：</a:t>
            </a:r>
            <a:endParaRPr lang="zh-CN" altLang="en-US" sz="2800" b="1" dirty="0">
              <a:latin typeface="Arial" panose="020B0604020202020204" pitchFamily="34" charset="0"/>
              <a:ea typeface="黑体" panose="02010609060101010101" pitchFamily="1" charset="-122"/>
            </a:endParaRPr>
          </a:p>
          <a:p>
            <a:pPr marL="342900" lvl="0" indent="-342900" eaLnBrk="0" hangingPunct="0">
              <a:lnSpc>
                <a:spcPct val="110000"/>
              </a:lnSpc>
              <a:spcBef>
                <a:spcPct val="50000"/>
              </a:spcBef>
            </a:pPr>
            <a:r>
              <a:rPr lang="zh-CN" altLang="en-US" sz="2800" b="1" dirty="0">
                <a:solidFill>
                  <a:srgbClr val="9933FF"/>
                </a:solidFill>
                <a:latin typeface="Arial" panose="020B0604020202020204" pitchFamily="34" charset="0"/>
                <a:ea typeface="黑体" panose="02010609060101010101" pitchFamily="1" charset="-122"/>
              </a:rPr>
              <a:t>① 工作向量Currentavail</a:t>
            </a:r>
            <a:r>
              <a:rPr lang="zh-CN" altLang="en-US" sz="2800" b="1" dirty="0">
                <a:latin typeface="Arial" panose="020B0604020202020204" pitchFamily="34" charset="0"/>
                <a:ea typeface="黑体" panose="02010609060101010101" pitchFamily="1" charset="-122"/>
              </a:rPr>
              <a:t>: 它表示系统</a:t>
            </a:r>
            <a:r>
              <a:rPr lang="zh-CN" altLang="en-US" sz="2800" b="1" dirty="0">
                <a:solidFill>
                  <a:srgbClr val="FF00FF"/>
                </a:solidFill>
                <a:latin typeface="Arial" panose="020B0604020202020204" pitchFamily="34" charset="0"/>
                <a:ea typeface="黑体" panose="02010609060101010101" pitchFamily="1" charset="-122"/>
              </a:rPr>
              <a:t>可提供</a:t>
            </a:r>
            <a:r>
              <a:rPr lang="zh-CN" altLang="en-US" sz="2800" b="1" dirty="0">
                <a:latin typeface="Arial" panose="020B0604020202020204" pitchFamily="34" charset="0"/>
                <a:ea typeface="黑体" panose="02010609060101010101" pitchFamily="1" charset="-122"/>
              </a:rPr>
              <a:t>给进程继续运行所需</a:t>
            </a:r>
            <a:r>
              <a:rPr lang="zh-CN" altLang="en-US" sz="2800" b="1" dirty="0">
                <a:solidFill>
                  <a:srgbClr val="FF00FF"/>
                </a:solidFill>
                <a:latin typeface="Arial" panose="020B0604020202020204" pitchFamily="34" charset="0"/>
                <a:ea typeface="黑体" panose="02010609060101010101" pitchFamily="1" charset="-122"/>
              </a:rPr>
              <a:t>的各类资源数目</a:t>
            </a:r>
            <a:r>
              <a:rPr lang="zh-CN" altLang="en-US" sz="2800" b="1" dirty="0">
                <a:latin typeface="Arial" panose="020B0604020202020204" pitchFamily="34" charset="0"/>
                <a:ea typeface="黑体" panose="02010609060101010101" pitchFamily="1" charset="-122"/>
              </a:rPr>
              <a:t>，它含有</a:t>
            </a:r>
            <a:r>
              <a:rPr lang="zh-CN" altLang="en-US" sz="2800" b="1" i="1" dirty="0">
                <a:latin typeface="Arial" panose="020B0604020202020204" pitchFamily="34" charset="0"/>
                <a:ea typeface="黑体" panose="02010609060101010101" pitchFamily="1" charset="-122"/>
              </a:rPr>
              <a:t>m</a:t>
            </a:r>
            <a:r>
              <a:rPr lang="zh-CN" altLang="en-US" sz="2800" b="1" dirty="0">
                <a:latin typeface="Arial" panose="020B0604020202020204" pitchFamily="34" charset="0"/>
                <a:ea typeface="黑体" panose="02010609060101010101" pitchFamily="1" charset="-122"/>
              </a:rPr>
              <a:t>个元素，在执行安全算法开始时，</a:t>
            </a:r>
            <a:endParaRPr lang="zh-CN" altLang="en-US" sz="2800" b="1" dirty="0">
              <a:latin typeface="Arial" panose="020B0604020202020204" pitchFamily="34" charset="0"/>
              <a:ea typeface="黑体" panose="02010609060101010101" pitchFamily="1" charset="-122"/>
            </a:endParaRPr>
          </a:p>
          <a:p>
            <a:pPr marL="342900" lvl="0" indent="-342900" eaLnBrk="0" hangingPunct="0">
              <a:lnSpc>
                <a:spcPct val="110000"/>
              </a:lnSpc>
              <a:spcBef>
                <a:spcPct val="50000"/>
              </a:spcBef>
            </a:pPr>
            <a:r>
              <a:rPr lang="zh-CN" altLang="en-US" sz="2800" b="1" dirty="0">
                <a:latin typeface="Arial" panose="020B0604020202020204" pitchFamily="34" charset="0"/>
                <a:ea typeface="黑体" panose="02010609060101010101" pitchFamily="1" charset="-122"/>
              </a:rPr>
              <a:t>   </a:t>
            </a:r>
            <a:r>
              <a:rPr lang="zh-CN" altLang="en-US" sz="2800" b="1" dirty="0">
                <a:solidFill>
                  <a:srgbClr val="0000FF"/>
                </a:solidFill>
                <a:latin typeface="Arial" panose="020B0604020202020204" pitchFamily="34" charset="0"/>
                <a:ea typeface="黑体" panose="02010609060101010101" pitchFamily="1" charset="-122"/>
              </a:rPr>
              <a:t>Currentavail = Available</a:t>
            </a:r>
            <a:r>
              <a:rPr lang="zh-CN" altLang="en-US" sz="2800" b="1" dirty="0">
                <a:latin typeface="Arial" panose="020B0604020202020204" pitchFamily="34" charset="0"/>
                <a:ea typeface="黑体" panose="02010609060101010101" pitchFamily="1" charset="-122"/>
              </a:rPr>
              <a:t>; </a:t>
            </a:r>
            <a:endParaRPr lang="zh-CN" altLang="en-US" sz="2800" b="1" dirty="0">
              <a:latin typeface="Arial" panose="020B0604020202020204" pitchFamily="34" charset="0"/>
              <a:ea typeface="黑体" panose="02010609060101010101" pitchFamily="1" charset="-122"/>
            </a:endParaRPr>
          </a:p>
          <a:p>
            <a:pPr marL="342900" lvl="0" indent="-342900" eaLnBrk="0" hangingPunct="0">
              <a:lnSpc>
                <a:spcPct val="110000"/>
              </a:lnSpc>
              <a:spcBef>
                <a:spcPct val="50000"/>
              </a:spcBef>
            </a:pPr>
            <a:r>
              <a:rPr lang="zh-CN" altLang="en-US" sz="2800" b="1" dirty="0">
                <a:solidFill>
                  <a:srgbClr val="9933FF"/>
                </a:solidFill>
                <a:latin typeface="Arial" panose="020B0604020202020204" pitchFamily="34" charset="0"/>
                <a:ea typeface="黑体" panose="02010609060101010101" pitchFamily="1" charset="-122"/>
              </a:rPr>
              <a:t>② rest:</a:t>
            </a:r>
            <a:r>
              <a:rPr lang="zh-CN" altLang="en-US" sz="2800" b="1" dirty="0">
                <a:latin typeface="Arial" panose="020B0604020202020204" pitchFamily="34" charset="0"/>
                <a:ea typeface="黑体" panose="02010609060101010101" pitchFamily="1" charset="-122"/>
              </a:rPr>
              <a:t> 表示系统还</a:t>
            </a:r>
            <a:r>
              <a:rPr lang="zh-CN" altLang="en-US" sz="2800" b="1" dirty="0">
                <a:solidFill>
                  <a:srgbClr val="FF00FF"/>
                </a:solidFill>
                <a:latin typeface="Arial" panose="020B0604020202020204" pitchFamily="34" charset="0"/>
                <a:ea typeface="黑体" panose="02010609060101010101" pitchFamily="1" charset="-122"/>
              </a:rPr>
              <a:t>没有运行完成</a:t>
            </a:r>
            <a:r>
              <a:rPr lang="zh-CN" altLang="en-US" sz="2800" b="1" dirty="0">
                <a:latin typeface="Arial" panose="020B0604020202020204" pitchFamily="34" charset="0"/>
                <a:ea typeface="黑体" panose="02010609060101010101" pitchFamily="1" charset="-122"/>
              </a:rPr>
              <a:t>的进程集合。开始时</a:t>
            </a:r>
            <a:endParaRPr lang="zh-CN" altLang="en-US" sz="2800" b="1" dirty="0">
              <a:latin typeface="Arial" panose="020B0604020202020204" pitchFamily="34" charset="0"/>
              <a:ea typeface="黑体" panose="02010609060101010101" pitchFamily="1" charset="-122"/>
            </a:endParaRPr>
          </a:p>
          <a:p>
            <a:pPr marL="342900" lvl="0" indent="-342900" eaLnBrk="0" hangingPunct="0">
              <a:lnSpc>
                <a:spcPct val="110000"/>
              </a:lnSpc>
              <a:spcBef>
                <a:spcPct val="50000"/>
              </a:spcBef>
            </a:pPr>
            <a:r>
              <a:rPr lang="zh-CN" altLang="en-US" sz="2800" b="1" dirty="0">
                <a:solidFill>
                  <a:srgbClr val="0000FF"/>
                </a:solidFill>
                <a:latin typeface="Arial" panose="020B0604020202020204" pitchFamily="34" charset="0"/>
                <a:ea typeface="黑体" panose="02010609060101010101" pitchFamily="1" charset="-122"/>
              </a:rPr>
              <a:t>    rest:={all process}</a:t>
            </a:r>
            <a:r>
              <a:rPr lang="zh-CN" altLang="en-US" sz="2800" b="1" dirty="0">
                <a:latin typeface="Arial" panose="020B0604020202020204" pitchFamily="34" charset="0"/>
                <a:ea typeface="黑体" panose="02010609060101010101" pitchFamily="1" charset="-122"/>
              </a:rPr>
              <a:t>; </a:t>
            </a:r>
            <a:endParaRPr lang="zh-CN" altLang="en-US" sz="2800" b="1" dirty="0">
              <a:latin typeface="Arial" panose="020B0604020202020204" pitchFamily="34" charset="0"/>
              <a:ea typeface="黑体" panose="02010609060101010101" pitchFamily="1" charset="-122"/>
            </a:endParaRPr>
          </a:p>
          <a:p>
            <a:pPr marL="342900" lvl="0" indent="-342900" eaLnBrk="0" hangingPunct="0">
              <a:lnSpc>
                <a:spcPct val="110000"/>
              </a:lnSpc>
              <a:spcBef>
                <a:spcPct val="50000"/>
              </a:spcBef>
            </a:pPr>
            <a:r>
              <a:rPr lang="zh-CN" altLang="en-US" sz="2800" b="1" dirty="0">
                <a:latin typeface="Arial" panose="020B0604020202020204" pitchFamily="34" charset="0"/>
                <a:ea typeface="黑体" panose="02010609060101010101" pitchFamily="1" charset="-122"/>
              </a:rPr>
              <a:t>  当进程P</a:t>
            </a:r>
            <a:r>
              <a:rPr lang="zh-CN" altLang="en-US" sz="2800" b="1" baseline="-25000" dirty="0">
                <a:latin typeface="Arial" panose="020B0604020202020204" pitchFamily="34" charset="0"/>
                <a:ea typeface="黑体" panose="02010609060101010101" pitchFamily="1" charset="-122"/>
              </a:rPr>
              <a:t>k</a:t>
            </a:r>
            <a:r>
              <a:rPr lang="zh-CN" altLang="en-US" sz="2800" b="1" dirty="0">
                <a:latin typeface="Arial" panose="020B0604020202020204" pitchFamily="34" charset="0"/>
                <a:ea typeface="黑体" panose="02010609060101010101" pitchFamily="1" charset="-122"/>
              </a:rPr>
              <a:t>运行完成，再令</a:t>
            </a:r>
            <a:r>
              <a:rPr lang="zh-CN" altLang="en-US" sz="2800" b="1" dirty="0">
                <a:solidFill>
                  <a:srgbClr val="0000FF"/>
                </a:solidFill>
                <a:latin typeface="Arial" panose="020B0604020202020204" pitchFamily="34" charset="0"/>
                <a:ea typeface="黑体" panose="02010609060101010101" pitchFamily="1" charset="-122"/>
              </a:rPr>
              <a:t>rest:=rest-{P</a:t>
            </a:r>
            <a:r>
              <a:rPr lang="zh-CN" altLang="en-US" sz="2800" b="1" baseline="-25000" dirty="0">
                <a:solidFill>
                  <a:srgbClr val="0000FF"/>
                </a:solidFill>
                <a:latin typeface="Arial" panose="020B0604020202020204" pitchFamily="34" charset="0"/>
                <a:ea typeface="黑体" panose="02010609060101010101" pitchFamily="1" charset="-122"/>
              </a:rPr>
              <a:t>k</a:t>
            </a:r>
            <a:r>
              <a:rPr lang="zh-CN" altLang="en-US" sz="2800" b="1" dirty="0">
                <a:solidFill>
                  <a:srgbClr val="0000FF"/>
                </a:solidFill>
                <a:latin typeface="Arial" panose="020B0604020202020204" pitchFamily="34" charset="0"/>
                <a:ea typeface="黑体" panose="02010609060101010101" pitchFamily="1" charset="-122"/>
              </a:rPr>
              <a:t>}</a:t>
            </a:r>
            <a:r>
              <a:rPr lang="zh-CN" altLang="en-US" sz="2800" b="1" dirty="0">
                <a:latin typeface="Arial" panose="020B0604020202020204" pitchFamily="34" charset="0"/>
                <a:ea typeface="黑体" panose="02010609060101010101" pitchFamily="1" charset="-122"/>
              </a:rPr>
              <a:t>。若最后rest={}则为安全状态</a:t>
            </a:r>
            <a:endParaRPr lang="zh-CN" altLang="en-US" sz="2800" b="1" dirty="0">
              <a:latin typeface="Arial" panose="020B0604020202020204" pitchFamily="34" charset="0"/>
              <a:ea typeface="黑体" panose="02010609060101010101" pitchFamily="1" charset="-122"/>
            </a:endParaRPr>
          </a:p>
        </p:txBody>
      </p:sp>
      <p:sp>
        <p:nvSpPr>
          <p:cNvPr id="66563" name="文本框 7185"/>
          <p:cNvSpPr txBox="1"/>
          <p:nvPr/>
        </p:nvSpPr>
        <p:spPr>
          <a:xfrm>
            <a:off x="7894638" y="531813"/>
            <a:ext cx="1119187" cy="427037"/>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en-US" sz="2800" b="1" dirty="0">
                <a:solidFill>
                  <a:srgbClr val="FF0066"/>
                </a:solidFill>
                <a:latin typeface="Arial Black" panose="020B0A04020102020204" charset="0"/>
                <a:ea typeface="黑体" panose="02010609060101010101" pitchFamily="1" charset="-122"/>
              </a:rPr>
              <a:t>综合</a:t>
            </a:r>
            <a:endParaRPr lang="zh-CN" altLang="en-US"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107"/>
                                        </p:tgtEl>
                                        <p:attrNameLst>
                                          <p:attrName>style.visibility</p:attrName>
                                        </p:attrNameLst>
                                      </p:cBhvr>
                                      <p:to>
                                        <p:strVal val="visible"/>
                                      </p:to>
                                    </p:set>
                                    <p:anim calcmode="lin" valueType="num">
                                      <p:cBhvr additive="base">
                                        <p:cTn id="7" dur="500" fill="hold"/>
                                        <p:tgtEl>
                                          <p:spTgt spid="47107"/>
                                        </p:tgtEl>
                                        <p:attrNameLst>
                                          <p:attrName>ppt_x</p:attrName>
                                        </p:attrNameLst>
                                      </p:cBhvr>
                                      <p:tavLst>
                                        <p:tav tm="0">
                                          <p:val>
                                            <p:strVal val="#ppt_x"/>
                                          </p:val>
                                        </p:tav>
                                        <p:tav tm="100000">
                                          <p:val>
                                            <p:strVal val="#ppt_x"/>
                                          </p:val>
                                        </p:tav>
                                      </p:tavLst>
                                    </p:anim>
                                    <p:anim calcmode="lin" valueType="num">
                                      <p:cBhvr additive="base">
                                        <p:cTn id="8" dur="500" fill="hold"/>
                                        <p:tgtEl>
                                          <p:spTgt spid="471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标题 48129"/>
          <p:cNvSpPr>
            <a:spLocks noGrp="1"/>
          </p:cNvSpPr>
          <p:nvPr>
            <p:ph type="title"/>
          </p:nvPr>
        </p:nvSpPr>
        <p:spPr>
          <a:xfrm>
            <a:off x="457200" y="0"/>
            <a:ext cx="8229600" cy="942975"/>
          </a:xfrm>
        </p:spPr>
        <p:txBody>
          <a:bodyPr anchor="ctr"/>
          <a:p>
            <a:pPr>
              <a:buNone/>
            </a:pPr>
            <a:r>
              <a:rPr lang="zh-CN" altLang="en-US" dirty="0"/>
              <a:t>2. 安全算法</a:t>
            </a:r>
            <a:endParaRPr lang="zh-CN" altLang="en-US" dirty="0"/>
          </a:p>
        </p:txBody>
      </p:sp>
      <p:sp>
        <p:nvSpPr>
          <p:cNvPr id="67586" name="矩形 48130"/>
          <p:cNvSpPr/>
          <p:nvPr/>
        </p:nvSpPr>
        <p:spPr>
          <a:xfrm>
            <a:off x="0" y="2228850"/>
            <a:ext cx="9144000" cy="0"/>
          </a:xfrm>
          <a:prstGeom prst="rect">
            <a:avLst/>
          </a:prstGeom>
          <a:no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67587" name="文本框 48131"/>
          <p:cNvSpPr txBox="1"/>
          <p:nvPr/>
        </p:nvSpPr>
        <p:spPr>
          <a:xfrm>
            <a:off x="430213" y="1341438"/>
            <a:ext cx="8713787" cy="854075"/>
          </a:xfrm>
          <a:prstGeom prst="rect">
            <a:avLst/>
          </a:prstGeom>
          <a:noFill/>
          <a:ln w="9525">
            <a:noFill/>
          </a:ln>
        </p:spPr>
        <p:txBody>
          <a:bodyPr wrap="square" lIns="0" tIns="0" rIns="0" bIns="0" anchor="t">
            <a:spAutoFit/>
          </a:bodyPr>
          <a:p>
            <a:pPr marL="342900" lvl="0" indent="-342900" eaLnBrk="0" hangingPunct="0"/>
            <a:endParaRPr lang="en-US" altLang="zh-CN" sz="2800" b="1">
              <a:latin typeface="Arial" panose="020B0604020202020204" pitchFamily="34" charset="0"/>
              <a:ea typeface="黑体" panose="02010609060101010101" pitchFamily="1" charset="-122"/>
            </a:endParaRPr>
          </a:p>
          <a:p>
            <a:pPr marL="522605" lvl="1" indent="0" eaLnBrk="0" hangingPunct="0"/>
            <a:endParaRPr lang="en-US" altLang="zh-CN" sz="2800" b="1">
              <a:latin typeface="Arial" panose="020B0604020202020204" pitchFamily="34" charset="0"/>
              <a:ea typeface="黑体" panose="02010609060101010101" pitchFamily="1" charset="-122"/>
            </a:endParaRPr>
          </a:p>
        </p:txBody>
      </p:sp>
      <p:sp>
        <p:nvSpPr>
          <p:cNvPr id="48133" name="矩形 48132"/>
          <p:cNvSpPr/>
          <p:nvPr/>
        </p:nvSpPr>
        <p:spPr>
          <a:xfrm>
            <a:off x="323850" y="765175"/>
            <a:ext cx="8820150" cy="1641475"/>
          </a:xfrm>
          <a:prstGeom prst="rect">
            <a:avLst/>
          </a:prstGeom>
          <a:noFill/>
          <a:ln w="9525">
            <a:noFill/>
          </a:ln>
        </p:spPr>
        <p:txBody>
          <a:bodyPr wrap="square" anchor="t">
            <a:spAutoFit/>
          </a:bodyPr>
          <a:p>
            <a:pPr lvl="0" indent="0" eaLnBrk="0" hangingPunct="0">
              <a:lnSpc>
                <a:spcPct val="120000"/>
              </a:lnSpc>
            </a:pPr>
            <a:r>
              <a:rPr lang="zh-CN" altLang="en-US" sz="2800" b="1" dirty="0">
                <a:solidFill>
                  <a:srgbClr val="FF0000"/>
                </a:solidFill>
                <a:latin typeface="Arial" panose="020B0604020202020204" pitchFamily="34" charset="0"/>
                <a:ea typeface="黑体" panose="02010609060101010101" pitchFamily="1" charset="-122"/>
              </a:rPr>
              <a:t>(2)</a:t>
            </a:r>
            <a:r>
              <a:rPr lang="zh-CN" altLang="en-US" sz="2800" b="1" dirty="0">
                <a:latin typeface="Arial" panose="020B0604020202020204" pitchFamily="34" charset="0"/>
                <a:ea typeface="黑体" panose="02010609060101010101" pitchFamily="1" charset="-122"/>
              </a:rPr>
              <a:t> 从</a:t>
            </a:r>
            <a:r>
              <a:rPr lang="zh-CN" altLang="en-US" sz="2800" b="1" dirty="0">
                <a:solidFill>
                  <a:srgbClr val="0000FF"/>
                </a:solidFill>
                <a:latin typeface="Arial" panose="020B0604020202020204" pitchFamily="34" charset="0"/>
                <a:ea typeface="黑体" panose="02010609060101010101" pitchFamily="1" charset="-122"/>
              </a:rPr>
              <a:t>rest</a:t>
            </a:r>
            <a:r>
              <a:rPr lang="zh-CN" altLang="en-US" sz="2800" b="1" dirty="0">
                <a:latin typeface="Arial" panose="020B0604020202020204" pitchFamily="34" charset="0"/>
                <a:ea typeface="黑体" panose="02010609060101010101" pitchFamily="1" charset="-122"/>
              </a:rPr>
              <a:t>集合中找到一个能满足下述条件的进程P</a:t>
            </a:r>
            <a:r>
              <a:rPr lang="zh-CN" altLang="en-US" sz="2800" b="1" baseline="-25000" dirty="0">
                <a:latin typeface="Arial" panose="020B0604020202020204" pitchFamily="34" charset="0"/>
                <a:ea typeface="黑体" panose="02010609060101010101" pitchFamily="1" charset="-122"/>
              </a:rPr>
              <a:t>k</a:t>
            </a:r>
            <a:r>
              <a:rPr lang="zh-CN" altLang="en-US" sz="2800" b="1" dirty="0">
                <a:latin typeface="Arial" panose="020B0604020202020204" pitchFamily="34" charset="0"/>
                <a:ea typeface="黑体" panose="02010609060101010101" pitchFamily="1" charset="-122"/>
              </a:rPr>
              <a:t>： </a:t>
            </a:r>
            <a:endParaRPr lang="zh-CN" altLang="en-US" sz="2800" b="1" dirty="0">
              <a:latin typeface="Arial" panose="020B0604020202020204" pitchFamily="34" charset="0"/>
              <a:ea typeface="黑体" panose="02010609060101010101" pitchFamily="1" charset="-122"/>
            </a:endParaRPr>
          </a:p>
          <a:p>
            <a:pPr lvl="0" indent="0" eaLnBrk="0" hangingPunct="0">
              <a:lnSpc>
                <a:spcPct val="120000"/>
              </a:lnSpc>
            </a:pPr>
            <a:r>
              <a:rPr lang="zh-CN" altLang="en-US" sz="2800" b="1" dirty="0">
                <a:solidFill>
                  <a:srgbClr val="0000FF"/>
                </a:solidFill>
                <a:latin typeface="Arial" panose="020B0604020202020204" pitchFamily="34" charset="0"/>
                <a:ea typeface="黑体" panose="02010609060101010101" pitchFamily="1" charset="-122"/>
              </a:rPr>
              <a:t>    Need[k,*]≤Currentavail  </a:t>
            </a:r>
            <a:endParaRPr lang="zh-CN" altLang="en-US" sz="2800" b="1" dirty="0">
              <a:solidFill>
                <a:srgbClr val="0000FF"/>
              </a:solidFill>
              <a:latin typeface="Arial" panose="020B0604020202020204" pitchFamily="34" charset="0"/>
              <a:ea typeface="黑体" panose="02010609060101010101" pitchFamily="1" charset="-122"/>
            </a:endParaRPr>
          </a:p>
          <a:p>
            <a:pPr lvl="0" indent="0" eaLnBrk="0" hangingPunct="0">
              <a:lnSpc>
                <a:spcPct val="120000"/>
              </a:lnSpc>
            </a:pPr>
            <a:r>
              <a:rPr lang="zh-CN" altLang="en-US" sz="2800" b="1" dirty="0">
                <a:latin typeface="Arial" panose="020B0604020202020204" pitchFamily="34" charset="0"/>
                <a:ea typeface="黑体" panose="02010609060101010101" pitchFamily="1" charset="-122"/>
              </a:rPr>
              <a:t>    若找到， 执行步骤(3)， 否则，执行步骤(4)</a:t>
            </a:r>
            <a:endParaRPr lang="zh-CN" altLang="en-US" sz="2800" b="1" dirty="0">
              <a:latin typeface="Arial" panose="020B0604020202020204" pitchFamily="34" charset="0"/>
              <a:ea typeface="黑体" panose="02010609060101010101" pitchFamily="1" charset="-122"/>
            </a:endParaRPr>
          </a:p>
        </p:txBody>
      </p:sp>
      <p:sp>
        <p:nvSpPr>
          <p:cNvPr id="48134" name="矩形 48133"/>
          <p:cNvSpPr/>
          <p:nvPr/>
        </p:nvSpPr>
        <p:spPr>
          <a:xfrm>
            <a:off x="395288" y="5445125"/>
            <a:ext cx="8748712" cy="1114425"/>
          </a:xfrm>
          <a:prstGeom prst="rect">
            <a:avLst/>
          </a:prstGeom>
          <a:noFill/>
          <a:ln w="9525">
            <a:noFill/>
          </a:ln>
        </p:spPr>
        <p:txBody>
          <a:bodyPr wrap="square" anchor="t">
            <a:spAutoFit/>
          </a:bodyPr>
          <a:p>
            <a:pPr lvl="0" indent="0" eaLnBrk="0" hangingPunct="0">
              <a:lnSpc>
                <a:spcPct val="120000"/>
              </a:lnSpc>
            </a:pPr>
            <a:r>
              <a:rPr lang="zh-CN" altLang="en-US" sz="2800" b="1" dirty="0">
                <a:solidFill>
                  <a:srgbClr val="FF0000"/>
                </a:solidFill>
                <a:latin typeface="Arial" panose="020B0604020202020204" pitchFamily="34" charset="0"/>
                <a:ea typeface="黑体" panose="02010609060101010101" pitchFamily="1" charset="-122"/>
              </a:rPr>
              <a:t>(4)</a:t>
            </a:r>
            <a:r>
              <a:rPr lang="zh-CN" altLang="en-US" sz="2800" b="1" dirty="0">
                <a:latin typeface="Arial" panose="020B0604020202020204" pitchFamily="34" charset="0"/>
                <a:ea typeface="黑体" panose="02010609060101010101" pitchFamily="1" charset="-122"/>
              </a:rPr>
              <a:t> 如果rest={}， 则表示系统处于安全状态；否则，系统处于不安全状态。</a:t>
            </a:r>
            <a:endParaRPr lang="zh-CN" altLang="en-US" sz="2800" b="1" dirty="0">
              <a:latin typeface="Arial" panose="020B0604020202020204" pitchFamily="34" charset="0"/>
              <a:ea typeface="黑体" panose="02010609060101010101" pitchFamily="1" charset="-122"/>
            </a:endParaRPr>
          </a:p>
        </p:txBody>
      </p:sp>
      <p:sp>
        <p:nvSpPr>
          <p:cNvPr id="48135" name="矩形 48134"/>
          <p:cNvSpPr/>
          <p:nvPr/>
        </p:nvSpPr>
        <p:spPr>
          <a:xfrm>
            <a:off x="323850" y="2852738"/>
            <a:ext cx="8820150" cy="2651125"/>
          </a:xfrm>
          <a:prstGeom prst="rect">
            <a:avLst/>
          </a:prstGeom>
          <a:noFill/>
          <a:ln w="9525">
            <a:noFill/>
          </a:ln>
        </p:spPr>
        <p:txBody>
          <a:bodyPr wrap="square" anchor="t">
            <a:spAutoFit/>
          </a:bodyPr>
          <a:p>
            <a:pPr lvl="0" indent="0" eaLnBrk="0" hangingPunct="0">
              <a:lnSpc>
                <a:spcPct val="120000"/>
              </a:lnSpc>
            </a:pPr>
            <a:r>
              <a:rPr lang="zh-CN" altLang="en-US" sz="2800" b="1" dirty="0">
                <a:solidFill>
                  <a:srgbClr val="FF0000"/>
                </a:solidFill>
                <a:latin typeface="Arial" panose="020B0604020202020204" pitchFamily="34" charset="0"/>
                <a:ea typeface="黑体" panose="02010609060101010101" pitchFamily="1" charset="-122"/>
              </a:rPr>
              <a:t>(3)</a:t>
            </a:r>
            <a:r>
              <a:rPr lang="zh-CN" altLang="en-US" sz="2800" b="1" dirty="0">
                <a:latin typeface="Arial" panose="020B0604020202020204" pitchFamily="34" charset="0"/>
                <a:ea typeface="黑体" panose="02010609060101010101" pitchFamily="1" charset="-122"/>
              </a:rPr>
              <a:t> 当进程Pi获得资源后，可顺利执行，直至完成，并释放出分配给它的资源，故应执行</a:t>
            </a:r>
            <a:endParaRPr lang="zh-CN" altLang="en-US" sz="2800" b="1" dirty="0">
              <a:latin typeface="Arial" panose="020B0604020202020204" pitchFamily="34" charset="0"/>
              <a:ea typeface="黑体" panose="02010609060101010101" pitchFamily="1" charset="-122"/>
            </a:endParaRPr>
          </a:p>
          <a:p>
            <a:pPr lvl="0" indent="0" eaLnBrk="0" hangingPunct="0">
              <a:lnSpc>
                <a:spcPct val="120000"/>
              </a:lnSpc>
            </a:pPr>
            <a:r>
              <a:rPr lang="zh-CN" altLang="en-US" sz="2800" b="1" dirty="0">
                <a:solidFill>
                  <a:srgbClr val="0000FF"/>
                </a:solidFill>
                <a:latin typeface="Arial" panose="020B0604020202020204" pitchFamily="34" charset="0"/>
                <a:ea typeface="黑体" panose="02010609060101010101" pitchFamily="1" charset="-122"/>
              </a:rPr>
              <a:t>       Currentavail = Currentavail + Alloc[k,*]</a:t>
            </a:r>
            <a:endParaRPr lang="zh-CN" altLang="en-US" sz="2800" b="1" dirty="0">
              <a:solidFill>
                <a:srgbClr val="0000FF"/>
              </a:solidFill>
              <a:latin typeface="Arial" panose="020B0604020202020204" pitchFamily="34" charset="0"/>
              <a:ea typeface="黑体" panose="02010609060101010101" pitchFamily="1" charset="-122"/>
            </a:endParaRPr>
          </a:p>
          <a:p>
            <a:pPr lvl="0" indent="0" eaLnBrk="0" hangingPunct="0">
              <a:lnSpc>
                <a:spcPct val="120000"/>
              </a:lnSpc>
            </a:pPr>
            <a:r>
              <a:rPr lang="zh-CN" altLang="en-US" sz="2800" b="1" dirty="0">
                <a:solidFill>
                  <a:srgbClr val="0000FF"/>
                </a:solidFill>
                <a:latin typeface="Arial" panose="020B0604020202020204" pitchFamily="34" charset="0"/>
                <a:ea typeface="黑体" panose="02010609060101010101" pitchFamily="1" charset="-122"/>
              </a:rPr>
              <a:t>       rest = rest-{P</a:t>
            </a:r>
            <a:r>
              <a:rPr lang="zh-CN" altLang="en-US" sz="2800" b="1" baseline="-25000" dirty="0">
                <a:solidFill>
                  <a:srgbClr val="0000FF"/>
                </a:solidFill>
                <a:latin typeface="Arial" panose="020B0604020202020204" pitchFamily="34" charset="0"/>
                <a:ea typeface="黑体" panose="02010609060101010101" pitchFamily="1" charset="-122"/>
              </a:rPr>
              <a:t>k</a:t>
            </a:r>
            <a:r>
              <a:rPr lang="zh-CN" altLang="en-US" sz="2800" b="1" dirty="0">
                <a:solidFill>
                  <a:srgbClr val="0000FF"/>
                </a:solidFill>
                <a:latin typeface="Arial" panose="020B0604020202020204" pitchFamily="34" charset="0"/>
                <a:ea typeface="黑体" panose="02010609060101010101" pitchFamily="1" charset="-122"/>
              </a:rPr>
              <a:t>};</a:t>
            </a:r>
            <a:endParaRPr lang="zh-CN" altLang="en-US" sz="2800" b="1" dirty="0">
              <a:solidFill>
                <a:srgbClr val="0000FF"/>
              </a:solidFill>
              <a:latin typeface="Arial" panose="020B0604020202020204" pitchFamily="34" charset="0"/>
              <a:ea typeface="黑体" panose="02010609060101010101" pitchFamily="1" charset="-122"/>
            </a:endParaRPr>
          </a:p>
          <a:p>
            <a:pPr lvl="1" indent="0" eaLnBrk="0" hangingPunct="0">
              <a:lnSpc>
                <a:spcPct val="120000"/>
              </a:lnSpc>
            </a:pPr>
            <a:r>
              <a:rPr lang="zh-CN" altLang="en-US" sz="2800" b="1" dirty="0">
                <a:latin typeface="Arial" panose="020B0604020202020204" pitchFamily="34" charset="0"/>
                <a:ea typeface="黑体" panose="02010609060101010101" pitchFamily="1" charset="-122"/>
              </a:rPr>
              <a:t>   转步骤(2); </a:t>
            </a:r>
            <a:endParaRPr lang="zh-CN" altLang="en-US" sz="2800" b="1" dirty="0">
              <a:latin typeface="Arial" panose="020B0604020202020204" pitchFamily="34" charset="0"/>
              <a:ea typeface="黑体" panose="02010609060101010101" pitchFamily="1" charset="-122"/>
            </a:endParaRPr>
          </a:p>
        </p:txBody>
      </p:sp>
      <p:sp>
        <p:nvSpPr>
          <p:cNvPr id="67591" name="文本框 7185"/>
          <p:cNvSpPr txBox="1"/>
          <p:nvPr/>
        </p:nvSpPr>
        <p:spPr>
          <a:xfrm>
            <a:off x="7894638" y="531813"/>
            <a:ext cx="1119187" cy="427037"/>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en-US" sz="2800" b="1" dirty="0">
                <a:solidFill>
                  <a:srgbClr val="FF0066"/>
                </a:solidFill>
                <a:latin typeface="Arial Black" panose="020B0A04020102020204" charset="0"/>
                <a:ea typeface="黑体" panose="02010609060101010101" pitchFamily="1" charset="-122"/>
              </a:rPr>
              <a:t>综合</a:t>
            </a:r>
            <a:endParaRPr lang="zh-CN" altLang="en-US"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133"/>
                                        </p:tgtEl>
                                        <p:attrNameLst>
                                          <p:attrName>style.visibility</p:attrName>
                                        </p:attrNameLst>
                                      </p:cBhvr>
                                      <p:to>
                                        <p:strVal val="visible"/>
                                      </p:to>
                                    </p:set>
                                    <p:anim calcmode="lin" valueType="num">
                                      <p:cBhvr additive="base">
                                        <p:cTn id="7" dur="500" fill="hold"/>
                                        <p:tgtEl>
                                          <p:spTgt spid="48133"/>
                                        </p:tgtEl>
                                        <p:attrNameLst>
                                          <p:attrName>ppt_x</p:attrName>
                                        </p:attrNameLst>
                                      </p:cBhvr>
                                      <p:tavLst>
                                        <p:tav tm="0">
                                          <p:val>
                                            <p:strVal val="#ppt_x"/>
                                          </p:val>
                                        </p:tav>
                                        <p:tav tm="100000">
                                          <p:val>
                                            <p:strVal val="#ppt_x"/>
                                          </p:val>
                                        </p:tav>
                                      </p:tavLst>
                                    </p:anim>
                                    <p:anim calcmode="lin" valueType="num">
                                      <p:cBhvr additive="base">
                                        <p:cTn id="8" dur="500" fill="hold"/>
                                        <p:tgtEl>
                                          <p:spTgt spid="481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8135"/>
                                        </p:tgtEl>
                                        <p:attrNameLst>
                                          <p:attrName>style.visibility</p:attrName>
                                        </p:attrNameLst>
                                      </p:cBhvr>
                                      <p:to>
                                        <p:strVal val="visible"/>
                                      </p:to>
                                    </p:set>
                                    <p:anim calcmode="lin" valueType="num">
                                      <p:cBhvr additive="base">
                                        <p:cTn id="13" dur="500" fill="hold"/>
                                        <p:tgtEl>
                                          <p:spTgt spid="48135"/>
                                        </p:tgtEl>
                                        <p:attrNameLst>
                                          <p:attrName>ppt_x</p:attrName>
                                        </p:attrNameLst>
                                      </p:cBhvr>
                                      <p:tavLst>
                                        <p:tav tm="0">
                                          <p:val>
                                            <p:strVal val="#ppt_x"/>
                                          </p:val>
                                        </p:tav>
                                        <p:tav tm="100000">
                                          <p:val>
                                            <p:strVal val="#ppt_x"/>
                                          </p:val>
                                        </p:tav>
                                      </p:tavLst>
                                    </p:anim>
                                    <p:anim calcmode="lin" valueType="num">
                                      <p:cBhvr additive="base">
                                        <p:cTn id="14" dur="500" fill="hold"/>
                                        <p:tgtEl>
                                          <p:spTgt spid="4813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8134"/>
                                        </p:tgtEl>
                                        <p:attrNameLst>
                                          <p:attrName>style.visibility</p:attrName>
                                        </p:attrNameLst>
                                      </p:cBhvr>
                                      <p:to>
                                        <p:strVal val="visible"/>
                                      </p:to>
                                    </p:set>
                                    <p:anim calcmode="lin" valueType="num">
                                      <p:cBhvr additive="base">
                                        <p:cTn id="19" dur="500" fill="hold"/>
                                        <p:tgtEl>
                                          <p:spTgt spid="48134"/>
                                        </p:tgtEl>
                                        <p:attrNameLst>
                                          <p:attrName>ppt_x</p:attrName>
                                        </p:attrNameLst>
                                      </p:cBhvr>
                                      <p:tavLst>
                                        <p:tav tm="0">
                                          <p:val>
                                            <p:strVal val="#ppt_x"/>
                                          </p:val>
                                        </p:tav>
                                        <p:tav tm="100000">
                                          <p:val>
                                            <p:strVal val="#ppt_x"/>
                                          </p:val>
                                        </p:tav>
                                      </p:tavLst>
                                    </p:anim>
                                    <p:anim calcmode="lin" valueType="num">
                                      <p:cBhvr additive="base">
                                        <p:cTn id="20" dur="500" fill="hold"/>
                                        <p:tgtEl>
                                          <p:spTgt spid="481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p:bldP spid="48134" grpId="0"/>
      <p:bldP spid="4813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标题 49153"/>
          <p:cNvSpPr>
            <a:spLocks noGrp="1"/>
          </p:cNvSpPr>
          <p:nvPr>
            <p:ph type="title"/>
          </p:nvPr>
        </p:nvSpPr>
        <p:spPr>
          <a:xfrm>
            <a:off x="457200" y="276225"/>
            <a:ext cx="8229600" cy="633413"/>
          </a:xfrm>
        </p:spPr>
        <p:txBody>
          <a:bodyPr anchor="ctr"/>
          <a:p>
            <a:pPr>
              <a:buNone/>
            </a:pPr>
            <a:r>
              <a:rPr lang="zh-CN" altLang="en-US" dirty="0"/>
              <a:t>3. 举例</a:t>
            </a:r>
            <a:endParaRPr lang="zh-CN" altLang="en-US" dirty="0"/>
          </a:p>
        </p:txBody>
      </p:sp>
      <p:sp>
        <p:nvSpPr>
          <p:cNvPr id="68610" name="文本占位符 49154"/>
          <p:cNvSpPr>
            <a:spLocks noGrp="1"/>
          </p:cNvSpPr>
          <p:nvPr>
            <p:ph type="body" sz="half" idx="1"/>
          </p:nvPr>
        </p:nvSpPr>
        <p:spPr>
          <a:xfrm>
            <a:off x="684213" y="909638"/>
            <a:ext cx="8229600" cy="892175"/>
          </a:xfrm>
        </p:spPr>
        <p:txBody>
          <a:bodyPr anchor="t"/>
          <a:p>
            <a:pPr>
              <a:lnSpc>
                <a:spcPct val="90000"/>
              </a:lnSpc>
            </a:pPr>
            <a:r>
              <a:rPr lang="zh-CN" altLang="en-US" sz="2800" dirty="0">
                <a:solidFill>
                  <a:schemeClr val="tx1"/>
                </a:solidFill>
              </a:rPr>
              <a:t>进程 P</a:t>
            </a:r>
            <a:r>
              <a:rPr lang="zh-CN" altLang="en-US" sz="2800" baseline="-25000" dirty="0">
                <a:solidFill>
                  <a:schemeClr val="tx1"/>
                </a:solidFill>
              </a:rPr>
              <a:t>1</a:t>
            </a:r>
            <a:r>
              <a:rPr lang="zh-CN" altLang="en-US" sz="2800" dirty="0">
                <a:solidFill>
                  <a:schemeClr val="tx1"/>
                </a:solidFill>
              </a:rPr>
              <a:t>, P</a:t>
            </a:r>
            <a:r>
              <a:rPr lang="zh-CN" altLang="en-US" sz="2800" baseline="-25000" dirty="0">
                <a:solidFill>
                  <a:schemeClr val="tx1"/>
                </a:solidFill>
              </a:rPr>
              <a:t>2</a:t>
            </a:r>
            <a:r>
              <a:rPr lang="zh-CN" altLang="en-US" sz="2800" dirty="0">
                <a:solidFill>
                  <a:schemeClr val="tx1"/>
                </a:solidFill>
              </a:rPr>
              <a:t>, P</a:t>
            </a:r>
            <a:r>
              <a:rPr lang="zh-CN" altLang="en-US" sz="2800" baseline="-25000" dirty="0">
                <a:solidFill>
                  <a:schemeClr val="tx1"/>
                </a:solidFill>
              </a:rPr>
              <a:t>3</a:t>
            </a:r>
            <a:r>
              <a:rPr lang="zh-CN" altLang="en-US" sz="2800" dirty="0">
                <a:solidFill>
                  <a:schemeClr val="tx1"/>
                </a:solidFill>
              </a:rPr>
              <a:t>, P</a:t>
            </a:r>
            <a:r>
              <a:rPr lang="zh-CN" altLang="en-US" sz="2800" baseline="-25000" dirty="0">
                <a:solidFill>
                  <a:schemeClr val="tx1"/>
                </a:solidFill>
              </a:rPr>
              <a:t>4</a:t>
            </a:r>
            <a:r>
              <a:rPr lang="zh-CN" altLang="en-US" sz="2800" dirty="0">
                <a:solidFill>
                  <a:schemeClr val="tx1"/>
                </a:solidFill>
              </a:rPr>
              <a:t>；资源 R</a:t>
            </a:r>
            <a:r>
              <a:rPr lang="zh-CN" altLang="en-US" sz="2800" baseline="-25000" dirty="0">
                <a:solidFill>
                  <a:schemeClr val="tx1"/>
                </a:solidFill>
              </a:rPr>
              <a:t>1</a:t>
            </a:r>
            <a:r>
              <a:rPr lang="zh-CN" altLang="en-US" sz="2800" dirty="0">
                <a:solidFill>
                  <a:schemeClr val="tx1"/>
                </a:solidFill>
              </a:rPr>
              <a:t>, R</a:t>
            </a:r>
            <a:r>
              <a:rPr lang="zh-CN" altLang="en-US" sz="2800" baseline="-25000" dirty="0">
                <a:solidFill>
                  <a:schemeClr val="tx1"/>
                </a:solidFill>
              </a:rPr>
              <a:t>2</a:t>
            </a:r>
            <a:r>
              <a:rPr lang="zh-CN" altLang="en-US" sz="2800" dirty="0">
                <a:solidFill>
                  <a:schemeClr val="tx1"/>
                </a:solidFill>
              </a:rPr>
              <a:t>, R</a:t>
            </a:r>
            <a:r>
              <a:rPr lang="zh-CN" altLang="en-US" sz="2800" baseline="-25000" dirty="0">
                <a:solidFill>
                  <a:schemeClr val="tx1"/>
                </a:solidFill>
              </a:rPr>
              <a:t>3</a:t>
            </a:r>
            <a:endParaRPr lang="zh-CN" altLang="en-US" sz="2800" baseline="-25000" dirty="0">
              <a:solidFill>
                <a:schemeClr val="tx1"/>
              </a:solidFill>
            </a:endParaRPr>
          </a:p>
          <a:p>
            <a:pPr>
              <a:lnSpc>
                <a:spcPct val="90000"/>
              </a:lnSpc>
            </a:pPr>
            <a:r>
              <a:rPr lang="zh-CN" altLang="en-US" sz="2800" dirty="0">
                <a:solidFill>
                  <a:schemeClr val="tx1"/>
                </a:solidFill>
              </a:rPr>
              <a:t>初始状态如下，则该时刻是否安全?</a:t>
            </a:r>
            <a:endParaRPr lang="zh-CN" altLang="en-US" sz="2800" dirty="0">
              <a:solidFill>
                <a:schemeClr val="tx1"/>
              </a:solidFill>
            </a:endParaRPr>
          </a:p>
        </p:txBody>
      </p:sp>
      <p:sp>
        <p:nvSpPr>
          <p:cNvPr id="68611" name="文本框 49155"/>
          <p:cNvSpPr txBox="1"/>
          <p:nvPr/>
        </p:nvSpPr>
        <p:spPr>
          <a:xfrm>
            <a:off x="5724525" y="2492375"/>
            <a:ext cx="309563" cy="457200"/>
          </a:xfrm>
          <a:prstGeom prst="rect">
            <a:avLst/>
          </a:prstGeom>
          <a:noFill/>
          <a:ln w="9525">
            <a:noFill/>
          </a:ln>
        </p:spPr>
        <p:txBody>
          <a:bodyPr wrap="none" anchor="t">
            <a:spAutoFit/>
          </a:bodyPr>
          <a:p>
            <a:pPr lvl="0" indent="0"/>
            <a:endParaRPr lang="zh-CN" altLang="en-US" sz="2400" b="1">
              <a:latin typeface="黑体" panose="02010609060101010101" pitchFamily="1" charset="-122"/>
              <a:ea typeface="宋体" panose="02010600030101010101" pitchFamily="2" charset="-122"/>
            </a:endParaRPr>
          </a:p>
        </p:txBody>
      </p:sp>
      <p:graphicFrame>
        <p:nvGraphicFramePr>
          <p:cNvPr id="49157" name="内容占位符 49156"/>
          <p:cNvGraphicFramePr/>
          <p:nvPr>
            <p:ph sz="half" idx="2"/>
          </p:nvPr>
        </p:nvGraphicFramePr>
        <p:xfrm>
          <a:off x="457200" y="1836738"/>
          <a:ext cx="2243138" cy="3063875"/>
        </p:xfrm>
        <a:graphic>
          <a:graphicData uri="http://schemas.openxmlformats.org/drawingml/2006/table">
            <a:tbl>
              <a:tblPr/>
              <a:tblGrid>
                <a:gridCol w="560388"/>
                <a:gridCol w="560387"/>
                <a:gridCol w="560388"/>
                <a:gridCol w="561975"/>
              </a:tblGrid>
              <a:tr h="520700">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endParaRPr lang="zh-CN" altLang="en-US" sz="1800">
                        <a:solidFill>
                          <a:srgbClr val="000000"/>
                        </a:solidFill>
                        <a:latin typeface="Calibri" panose="020F0502020204030204" pitchFamily="2" charset="0"/>
                        <a:ea typeface="宋体" panose="02010600030101010101" pitchFamily="2" charset="-122"/>
                      </a:endParaRPr>
                    </a:p>
                  </a:txBody>
                  <a:tcPr marL="90170" marR="90170" marT="46990" marB="46990" vert="horz" anchor="ctr">
                    <a:lnL cap="flat">
                      <a:noFill/>
                    </a:lnL>
                    <a:lnR cap="flat">
                      <a:noFill/>
                    </a:lnR>
                    <a:lnT cap="flat">
                      <a:noFill/>
                    </a:lnT>
                    <a:lnB cap="flat">
                      <a:noFill/>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t>R</a:t>
                      </a:r>
                      <a:r>
                        <a:rPr lang="zh-CN" altLang="en-US" sz="2400" baseline="-25000" dirty="0"/>
                        <a:t>1</a:t>
                      </a:r>
                      <a:endParaRPr lang="zh-CN" altLang="en-US" sz="2400" baseline="-25000" dirty="0"/>
                    </a:p>
                  </a:txBody>
                  <a:tcPr marL="90170" marR="90170" marT="46990" marB="46990" vert="horz" anchor="ctr">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t>R</a:t>
                      </a:r>
                      <a:r>
                        <a:rPr lang="zh-CN" altLang="en-US" sz="2400" baseline="-25000" dirty="0"/>
                        <a:t>2</a:t>
                      </a:r>
                      <a:r>
                        <a:rPr lang="zh-CN" altLang="en-US" sz="2400" dirty="0"/>
                        <a:t>,</a:t>
                      </a:r>
                      <a:endParaRPr lang="zh-CN" altLang="en-US" sz="2400" dirty="0"/>
                    </a:p>
                  </a:txBody>
                  <a:tcPr marL="90170" marR="90170" marT="46990" marB="46990" vert="horz" anchor="ctr">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t>R</a:t>
                      </a:r>
                      <a:r>
                        <a:rPr lang="zh-CN" altLang="en-US" sz="2400" baseline="-25000" dirty="0"/>
                        <a:t>3</a:t>
                      </a:r>
                      <a:endParaRPr lang="zh-CN" altLang="en-US" sz="2400" baseline="-25000" dirty="0"/>
                    </a:p>
                  </a:txBody>
                  <a:tcPr marL="90170" marR="90170" marT="46990" marB="46990" vert="horz" anchor="ctr">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en-US" altLang="zh-CN" sz="2400"/>
                        <a:t>P</a:t>
                      </a:r>
                      <a:r>
                        <a:rPr lang="en-US" altLang="zh-CN" sz="2400" baseline="-25000"/>
                        <a:t>1</a:t>
                      </a:r>
                      <a:endParaRPr lang="zh-CN" altLang="en-US" sz="2400" baseline="-25000"/>
                    </a:p>
                  </a:txBody>
                  <a:tcPr marL="90170" marR="90170" marT="46990" marB="46990" vert="horz" anchor="ctr">
                    <a:lnL cap="flat">
                      <a:noFill/>
                    </a:lnL>
                    <a:lnR w="12700" cap="flat" cmpd="sng">
                      <a:solidFill>
                        <a:schemeClr val="tx1"/>
                      </a:solidFill>
                      <a:prstDash val="solid"/>
                      <a:headEnd type="none" w="med" len="med"/>
                      <a:tailEnd type="none" w="med" len="med"/>
                    </a:lnR>
                    <a:lnT cap="flat">
                      <a:noFill/>
                    </a:lnT>
                    <a:lnB cap="flat">
                      <a:noFill/>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3</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2</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2</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en-US" altLang="zh-CN" sz="2400"/>
                        <a:t>P</a:t>
                      </a:r>
                      <a:r>
                        <a:rPr lang="en-US" altLang="zh-CN" sz="2400" baseline="-25000"/>
                        <a:t>2</a:t>
                      </a:r>
                      <a:endParaRPr lang="zh-CN" altLang="en-US" sz="2400" baseline="-25000"/>
                    </a:p>
                  </a:txBody>
                  <a:tcPr marL="90170" marR="90170" marT="46990" marB="46990" vert="horz" anchor="ctr">
                    <a:lnL cap="flat">
                      <a:noFill/>
                    </a:lnL>
                    <a:lnR w="12700" cap="flat" cmpd="sng">
                      <a:solidFill>
                        <a:schemeClr val="tx1"/>
                      </a:solidFill>
                      <a:prstDash val="solid"/>
                      <a:headEnd type="none" w="med" len="med"/>
                      <a:tailEnd type="none" w="med" len="med"/>
                    </a:lnR>
                    <a:lnT cap="flat">
                      <a:noFill/>
                    </a:lnT>
                    <a:lnB cap="flat">
                      <a:noFill/>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6</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1</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3</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en-US" altLang="zh-CN" sz="2400"/>
                        <a:t>P</a:t>
                      </a:r>
                      <a:r>
                        <a:rPr lang="en-US" altLang="zh-CN" sz="2400" baseline="-25000"/>
                        <a:t>3</a:t>
                      </a:r>
                      <a:endParaRPr lang="zh-CN" altLang="en-US" sz="2400" baseline="-25000"/>
                    </a:p>
                  </a:txBody>
                  <a:tcPr marL="90170" marR="90170" marT="46990" marB="46990" vert="horz" anchor="ctr">
                    <a:lnL cap="flat">
                      <a:noFill/>
                    </a:lnL>
                    <a:lnR w="12700" cap="flat" cmpd="sng">
                      <a:solidFill>
                        <a:schemeClr val="tx1"/>
                      </a:solidFill>
                      <a:prstDash val="solid"/>
                      <a:headEnd type="none" w="med" len="med"/>
                      <a:tailEnd type="none" w="med" len="med"/>
                    </a:lnR>
                    <a:lnT cap="flat">
                      <a:noFill/>
                    </a:lnT>
                    <a:lnB cap="flat">
                      <a:noFill/>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3</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1</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4</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en-US" altLang="zh-CN" sz="2400"/>
                        <a:t>P</a:t>
                      </a:r>
                      <a:r>
                        <a:rPr lang="en-US" altLang="zh-CN" sz="2400" baseline="-25000"/>
                        <a:t>4</a:t>
                      </a:r>
                      <a:endParaRPr lang="zh-CN" altLang="en-US" sz="2400" baseline="-25000"/>
                    </a:p>
                  </a:txBody>
                  <a:tcPr marL="90170" marR="90170" marT="46990" marB="46990" vert="horz" anchor="ctr">
                    <a:lnL cap="flat">
                      <a:noFill/>
                    </a:lnL>
                    <a:lnR w="12700" cap="flat" cmpd="sng">
                      <a:solidFill>
                        <a:schemeClr val="tx1"/>
                      </a:solidFill>
                      <a:prstDash val="solid"/>
                      <a:headEnd type="none" w="med" len="med"/>
                      <a:tailEnd type="none" w="med" len="med"/>
                    </a:lnR>
                    <a:lnT cap="flat">
                      <a:noFill/>
                    </a:lnT>
                    <a:lnB cap="flat">
                      <a:noFill/>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4</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2</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2</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0375">
                <a:tc gridSpan="4">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8000"/>
                          </a:solidFill>
                          <a:ea typeface="Arial" panose="020B0604020202020204" pitchFamily="34" charset="0"/>
                        </a:rPr>
                        <a:t>Claim矩阵C</a:t>
                      </a:r>
                      <a:endParaRPr lang="zh-CN" altLang="en-US" sz="2400" dirty="0">
                        <a:solidFill>
                          <a:srgbClr val="008000"/>
                        </a:solidFill>
                        <a:ea typeface="Arial" panose="020B0604020202020204" pitchFamily="34" charset="0"/>
                      </a:endParaRPr>
                    </a:p>
                  </a:txBody>
                  <a:tcPr marL="90170" marR="90170" marT="46990" marB="46990" vert="horz" anchor="ctr">
                    <a:lnL cap="flat">
                      <a:noFill/>
                    </a:lnL>
                    <a:lnR cap="flat">
                      <a:noFill/>
                    </a:lnR>
                    <a:lnT cap="flat">
                      <a:noFill/>
                    </a:lnT>
                    <a:lnB cap="flat">
                      <a:noFill/>
                    </a:lnB>
                    <a:lnTlToBr>
                      <a:noFill/>
                    </a:lnTlToBr>
                    <a:lnBlToTr>
                      <a:noFill/>
                    </a:lnBlToTr>
                    <a:noFill/>
                  </a:tcPr>
                </a:tc>
                <a:tc hMerge="1">
                  <a:tcPr>
                    <a:lnT w="12700" cap="flat" cmpd="sng">
                      <a:solidFill>
                        <a:schemeClr val="tx1"/>
                      </a:solidFill>
                      <a:prstDash val="solid"/>
                      <a:headEnd type="none" w="med" len="med"/>
                      <a:tailEnd type="none" w="med" len="med"/>
                    </a:lnT>
                    <a:lnB cap="flat">
                      <a:noFill/>
                    </a:lnB>
                  </a:tcPr>
                </a:tc>
                <a:tc hMerge="1">
                  <a:tcPr>
                    <a:lnT w="12700" cap="flat" cmpd="sng">
                      <a:solidFill>
                        <a:schemeClr val="tx1"/>
                      </a:solidFill>
                      <a:prstDash val="solid"/>
                      <a:headEnd type="none" w="med" len="med"/>
                      <a:tailEnd type="none" w="med" len="med"/>
                    </a:lnT>
                    <a:lnB cap="flat">
                      <a:noFill/>
                    </a:lnB>
                  </a:tcPr>
                </a:tc>
                <a:tc hMerge="1">
                  <a:tcPr>
                    <a:lnR cap="flat">
                      <a:noFill/>
                    </a:lnR>
                    <a:lnT w="12700" cap="flat" cmpd="sng">
                      <a:solidFill>
                        <a:schemeClr val="tx1"/>
                      </a:solidFill>
                      <a:prstDash val="solid"/>
                      <a:headEnd type="none" w="med" len="med"/>
                      <a:tailEnd type="none" w="med" len="med"/>
                    </a:lnT>
                    <a:lnB cap="flat">
                      <a:noFill/>
                    </a:lnB>
                  </a:tcPr>
                </a:tc>
              </a:tr>
            </a:tbl>
          </a:graphicData>
        </a:graphic>
      </p:graphicFrame>
      <p:graphicFrame>
        <p:nvGraphicFramePr>
          <p:cNvPr id="49207" name="表格 49206"/>
          <p:cNvGraphicFramePr/>
          <p:nvPr/>
        </p:nvGraphicFramePr>
        <p:xfrm>
          <a:off x="3451225" y="1760538"/>
          <a:ext cx="2241550" cy="3063875"/>
        </p:xfrm>
        <a:graphic>
          <a:graphicData uri="http://schemas.openxmlformats.org/drawingml/2006/table">
            <a:tbl>
              <a:tblPr/>
              <a:tblGrid>
                <a:gridCol w="560388"/>
                <a:gridCol w="560070"/>
                <a:gridCol w="559117"/>
                <a:gridCol w="561975"/>
              </a:tblGrid>
              <a:tr h="520700">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endParaRPr lang="zh-CN" altLang="en-US" sz="1800">
                        <a:solidFill>
                          <a:srgbClr val="000000"/>
                        </a:solidFill>
                        <a:latin typeface="Calibri" panose="020F0502020204030204" pitchFamily="2" charset="0"/>
                        <a:ea typeface="宋体" panose="02010600030101010101" pitchFamily="2" charset="-122"/>
                      </a:endParaRPr>
                    </a:p>
                  </a:txBody>
                  <a:tcPr marL="90170" marR="90170" marT="46990" marB="46990" vert="horz" anchor="ctr">
                    <a:lnL cap="flat">
                      <a:noFill/>
                    </a:lnL>
                    <a:lnR cap="flat">
                      <a:noFill/>
                    </a:lnR>
                    <a:lnT cap="flat">
                      <a:noFill/>
                    </a:lnT>
                    <a:lnB cap="flat">
                      <a:noFill/>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t>R</a:t>
                      </a:r>
                      <a:r>
                        <a:rPr lang="zh-CN" altLang="en-US" sz="2400" baseline="-25000" dirty="0"/>
                        <a:t>1</a:t>
                      </a:r>
                      <a:endParaRPr lang="zh-CN" altLang="en-US" sz="2400" baseline="-25000" dirty="0"/>
                    </a:p>
                  </a:txBody>
                  <a:tcPr marL="90170" marR="90170" marT="46990" marB="46990" vert="horz" anchor="ctr">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t>R</a:t>
                      </a:r>
                      <a:r>
                        <a:rPr lang="zh-CN" altLang="en-US" sz="2400" baseline="-25000" dirty="0"/>
                        <a:t>2</a:t>
                      </a:r>
                      <a:r>
                        <a:rPr lang="zh-CN" altLang="en-US" sz="2400" dirty="0"/>
                        <a:t>,</a:t>
                      </a:r>
                      <a:endParaRPr lang="zh-CN" altLang="en-US" sz="2400" dirty="0"/>
                    </a:p>
                  </a:txBody>
                  <a:tcPr marL="90170" marR="90170" marT="46990" marB="46990" vert="horz" anchor="ctr">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t>R</a:t>
                      </a:r>
                      <a:r>
                        <a:rPr lang="zh-CN" altLang="en-US" sz="2400" baseline="-25000" dirty="0"/>
                        <a:t>3</a:t>
                      </a:r>
                      <a:endParaRPr lang="zh-CN" altLang="en-US" sz="2400" baseline="-25000" dirty="0"/>
                    </a:p>
                  </a:txBody>
                  <a:tcPr marL="90170" marR="90170" marT="46990" marB="46990" vert="horz" anchor="ctr">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en-US" altLang="zh-CN" sz="2400"/>
                        <a:t>P</a:t>
                      </a:r>
                      <a:r>
                        <a:rPr lang="en-US" altLang="zh-CN" sz="2400" baseline="-25000"/>
                        <a:t>1</a:t>
                      </a:r>
                      <a:endParaRPr lang="zh-CN" altLang="en-US" sz="2400" baseline="-25000"/>
                    </a:p>
                  </a:txBody>
                  <a:tcPr marL="90170" marR="90170" marT="46990" marB="46990" vert="horz" anchor="ctr">
                    <a:lnL cap="flat">
                      <a:noFill/>
                    </a:lnL>
                    <a:lnR w="12700" cap="flat" cmpd="sng">
                      <a:solidFill>
                        <a:schemeClr val="tx1"/>
                      </a:solidFill>
                      <a:prstDash val="solid"/>
                      <a:headEnd type="none" w="med" len="med"/>
                      <a:tailEnd type="none" w="med" len="med"/>
                    </a:lnR>
                    <a:lnT cap="flat">
                      <a:noFill/>
                    </a:lnT>
                    <a:lnB cap="flat">
                      <a:noFill/>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1</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0</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0</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en-US" altLang="zh-CN" sz="2400"/>
                        <a:t>P</a:t>
                      </a:r>
                      <a:r>
                        <a:rPr lang="en-US" altLang="zh-CN" sz="2400" baseline="-25000"/>
                        <a:t>2</a:t>
                      </a:r>
                      <a:endParaRPr lang="zh-CN" altLang="en-US" sz="2400" baseline="-25000"/>
                    </a:p>
                  </a:txBody>
                  <a:tcPr marL="90170" marR="90170" marT="46990" marB="46990" vert="horz" anchor="ctr">
                    <a:lnL cap="flat">
                      <a:noFill/>
                    </a:lnL>
                    <a:lnR w="12700" cap="flat" cmpd="sng">
                      <a:solidFill>
                        <a:schemeClr val="tx1"/>
                      </a:solidFill>
                      <a:prstDash val="solid"/>
                      <a:headEnd type="none" w="med" len="med"/>
                      <a:tailEnd type="none" w="med" len="med"/>
                    </a:lnR>
                    <a:lnT cap="flat">
                      <a:noFill/>
                    </a:lnT>
                    <a:lnB cap="flat">
                      <a:noFill/>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6</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1</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2</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en-US" altLang="zh-CN" sz="2400"/>
                        <a:t>P</a:t>
                      </a:r>
                      <a:r>
                        <a:rPr lang="en-US" altLang="zh-CN" sz="2400" baseline="-25000"/>
                        <a:t>3</a:t>
                      </a:r>
                      <a:endParaRPr lang="zh-CN" altLang="en-US" sz="2400" baseline="-25000"/>
                    </a:p>
                  </a:txBody>
                  <a:tcPr marL="90170" marR="90170" marT="46990" marB="46990" vert="horz" anchor="ctr">
                    <a:lnL cap="flat">
                      <a:noFill/>
                    </a:lnL>
                    <a:lnR w="12700" cap="flat" cmpd="sng">
                      <a:solidFill>
                        <a:schemeClr val="tx1"/>
                      </a:solidFill>
                      <a:prstDash val="solid"/>
                      <a:headEnd type="none" w="med" len="med"/>
                      <a:tailEnd type="none" w="med" len="med"/>
                    </a:lnR>
                    <a:lnT cap="flat">
                      <a:noFill/>
                    </a:lnT>
                    <a:lnB cap="flat">
                      <a:noFill/>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2</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1</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1</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en-US" altLang="zh-CN" sz="2400"/>
                        <a:t>P</a:t>
                      </a:r>
                      <a:r>
                        <a:rPr lang="en-US" altLang="zh-CN" sz="2400" baseline="-25000"/>
                        <a:t>4</a:t>
                      </a:r>
                      <a:endParaRPr lang="zh-CN" altLang="en-US" sz="2400" baseline="-25000"/>
                    </a:p>
                  </a:txBody>
                  <a:tcPr marL="90170" marR="90170" marT="46990" marB="46990" vert="horz" anchor="ctr">
                    <a:lnL cap="flat">
                      <a:noFill/>
                    </a:lnL>
                    <a:lnR w="12700" cap="flat" cmpd="sng">
                      <a:solidFill>
                        <a:schemeClr val="tx1"/>
                      </a:solidFill>
                      <a:prstDash val="solid"/>
                      <a:headEnd type="none" w="med" len="med"/>
                      <a:tailEnd type="none" w="med" len="med"/>
                    </a:lnR>
                    <a:lnT cap="flat">
                      <a:noFill/>
                    </a:lnT>
                    <a:lnB cap="flat">
                      <a:noFill/>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0</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0</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2</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0375">
                <a:tc gridSpan="4">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8000"/>
                          </a:solidFill>
                          <a:ea typeface="Arial" panose="020B0604020202020204" pitchFamily="34" charset="0"/>
                        </a:rPr>
                        <a:t>Alloc矩阵A</a:t>
                      </a:r>
                      <a:endParaRPr lang="zh-CN" altLang="en-US" sz="2400" dirty="0">
                        <a:solidFill>
                          <a:srgbClr val="008000"/>
                        </a:solidFill>
                        <a:ea typeface="Arial" panose="020B0604020202020204" pitchFamily="34" charset="0"/>
                      </a:endParaRPr>
                    </a:p>
                  </a:txBody>
                  <a:tcPr marL="90170" marR="90170" marT="46990" marB="46990" vert="horz" anchor="ctr">
                    <a:lnL cap="flat">
                      <a:noFill/>
                    </a:lnL>
                    <a:lnR cap="flat">
                      <a:noFill/>
                    </a:lnR>
                    <a:lnT cap="flat">
                      <a:noFill/>
                    </a:lnT>
                    <a:lnB cap="flat">
                      <a:noFill/>
                    </a:lnB>
                    <a:lnTlToBr>
                      <a:noFill/>
                    </a:lnTlToBr>
                    <a:lnBlToTr>
                      <a:noFill/>
                    </a:lnBlToTr>
                    <a:noFill/>
                  </a:tcPr>
                </a:tc>
                <a:tc hMerge="1">
                  <a:tcPr>
                    <a:lnT w="12700" cap="flat" cmpd="sng">
                      <a:solidFill>
                        <a:schemeClr val="tx1"/>
                      </a:solidFill>
                      <a:prstDash val="solid"/>
                      <a:headEnd type="none" w="med" len="med"/>
                      <a:tailEnd type="none" w="med" len="med"/>
                    </a:lnT>
                    <a:lnB cap="flat">
                      <a:noFill/>
                    </a:lnB>
                  </a:tcPr>
                </a:tc>
                <a:tc hMerge="1">
                  <a:tcPr>
                    <a:lnT w="12700" cap="flat" cmpd="sng">
                      <a:solidFill>
                        <a:schemeClr val="tx1"/>
                      </a:solidFill>
                      <a:prstDash val="solid"/>
                      <a:headEnd type="none" w="med" len="med"/>
                      <a:tailEnd type="none" w="med" len="med"/>
                    </a:lnT>
                    <a:lnB cap="flat">
                      <a:noFill/>
                    </a:lnB>
                  </a:tcPr>
                </a:tc>
                <a:tc hMerge="1">
                  <a:tcPr>
                    <a:lnR cap="flat">
                      <a:noFill/>
                    </a:lnR>
                    <a:lnT w="12700" cap="flat" cmpd="sng">
                      <a:solidFill>
                        <a:schemeClr val="tx1"/>
                      </a:solidFill>
                      <a:prstDash val="solid"/>
                      <a:headEnd type="none" w="med" len="med"/>
                      <a:tailEnd type="none" w="med" len="med"/>
                    </a:lnT>
                    <a:lnB cap="flat">
                      <a:noFill/>
                    </a:lnB>
                  </a:tcPr>
                </a:tc>
              </a:tr>
            </a:tbl>
          </a:graphicData>
        </a:graphic>
      </p:graphicFrame>
      <p:graphicFrame>
        <p:nvGraphicFramePr>
          <p:cNvPr id="49257" name="表格 49256"/>
          <p:cNvGraphicFramePr/>
          <p:nvPr/>
        </p:nvGraphicFramePr>
        <p:xfrm>
          <a:off x="5843270" y="1698625"/>
          <a:ext cx="3170555" cy="3126740"/>
        </p:xfrm>
        <a:graphic>
          <a:graphicData uri="http://schemas.openxmlformats.org/drawingml/2006/table">
            <a:tbl>
              <a:tblPr/>
              <a:tblGrid>
                <a:gridCol w="791845"/>
                <a:gridCol w="792480"/>
                <a:gridCol w="791845"/>
                <a:gridCol w="794385"/>
              </a:tblGrid>
              <a:tr h="531495">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endParaRPr lang="zh-CN" altLang="en-US" sz="1800">
                        <a:solidFill>
                          <a:srgbClr val="000000"/>
                        </a:solidFill>
                        <a:latin typeface="Calibri" panose="020F0502020204030204" pitchFamily="2" charset="0"/>
                        <a:ea typeface="宋体" panose="02010600030101010101" pitchFamily="2" charset="-122"/>
                      </a:endParaRPr>
                    </a:p>
                  </a:txBody>
                  <a:tcPr marL="90170" marR="90170" marT="46990" marB="46990" vert="horz" anchor="ctr">
                    <a:lnL cap="flat">
                      <a:noFill/>
                    </a:lnL>
                    <a:lnR cap="flat">
                      <a:noFill/>
                    </a:lnR>
                    <a:lnT cap="flat">
                      <a:noFill/>
                    </a:lnT>
                    <a:lnB cap="flat">
                      <a:noFill/>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t>R</a:t>
                      </a:r>
                      <a:r>
                        <a:rPr lang="zh-CN" altLang="en-US" sz="2400" baseline="-25000" dirty="0"/>
                        <a:t>1</a:t>
                      </a:r>
                      <a:endParaRPr lang="zh-CN" altLang="en-US" sz="2400" baseline="-25000" dirty="0"/>
                    </a:p>
                  </a:txBody>
                  <a:tcPr marL="90170" marR="90170" marT="46990" marB="46990" vert="horz" anchor="ctr">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t>R</a:t>
                      </a:r>
                      <a:r>
                        <a:rPr lang="zh-CN" altLang="en-US" sz="2400" baseline="-25000" dirty="0"/>
                        <a:t>2</a:t>
                      </a:r>
                      <a:r>
                        <a:rPr lang="zh-CN" altLang="en-US" sz="2400" dirty="0"/>
                        <a:t>,</a:t>
                      </a:r>
                      <a:endParaRPr lang="zh-CN" altLang="en-US" sz="2400" dirty="0"/>
                    </a:p>
                  </a:txBody>
                  <a:tcPr marL="90170" marR="90170" marT="46990" marB="46990" vert="horz" anchor="ctr">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t>R</a:t>
                      </a:r>
                      <a:r>
                        <a:rPr lang="zh-CN" altLang="en-US" sz="2400" baseline="-25000" dirty="0"/>
                        <a:t>3</a:t>
                      </a:r>
                      <a:endParaRPr lang="zh-CN" altLang="en-US" sz="2400" baseline="-25000" dirty="0"/>
                    </a:p>
                  </a:txBody>
                  <a:tcPr marL="90170" marR="90170" marT="46990" marB="46990" vert="horz" anchor="ctr">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r>
              <a:tr h="531495">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en-US" altLang="zh-CN" sz="2400"/>
                        <a:t>P</a:t>
                      </a:r>
                      <a:r>
                        <a:rPr lang="en-US" altLang="zh-CN" sz="2400" baseline="-25000"/>
                        <a:t>1</a:t>
                      </a:r>
                      <a:endParaRPr lang="zh-CN" altLang="en-US" sz="2400" baseline="-25000"/>
                    </a:p>
                  </a:txBody>
                  <a:tcPr marL="90170" marR="90170" marT="46990" marB="46990" vert="horz" anchor="ctr">
                    <a:lnL cap="flat">
                      <a:noFill/>
                    </a:lnL>
                    <a:lnR w="12700" cap="flat" cmpd="sng">
                      <a:solidFill>
                        <a:schemeClr val="tx1"/>
                      </a:solidFill>
                      <a:prstDash val="solid"/>
                      <a:headEnd type="none" w="med" len="med"/>
                      <a:tailEnd type="none" w="med" len="med"/>
                    </a:lnR>
                    <a:lnT cap="flat">
                      <a:noFill/>
                    </a:lnT>
                    <a:lnB cap="flat">
                      <a:noFill/>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FF00FF"/>
                          </a:solidFill>
                          <a:ea typeface="宋体" panose="02010600030101010101" pitchFamily="2" charset="-122"/>
                        </a:rPr>
                        <a:t>2</a:t>
                      </a:r>
                      <a:endParaRPr lang="zh-CN" altLang="en-US" sz="2400" dirty="0">
                        <a:solidFill>
                          <a:srgbClr val="FF00FF"/>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FF00FF"/>
                          </a:solidFill>
                          <a:ea typeface="宋体" panose="02010600030101010101" pitchFamily="2" charset="-122"/>
                        </a:rPr>
                        <a:t>2</a:t>
                      </a:r>
                      <a:endParaRPr lang="zh-CN" altLang="en-US" sz="2400" dirty="0">
                        <a:solidFill>
                          <a:srgbClr val="FF00FF"/>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FF00FF"/>
                          </a:solidFill>
                          <a:ea typeface="宋体" panose="02010600030101010101" pitchFamily="2" charset="-122"/>
                        </a:rPr>
                        <a:t>2</a:t>
                      </a:r>
                      <a:endParaRPr lang="zh-CN" altLang="en-US" sz="2400" dirty="0">
                        <a:solidFill>
                          <a:srgbClr val="FF00FF"/>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0860">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en-US" altLang="zh-CN" sz="2400"/>
                        <a:t>P</a:t>
                      </a:r>
                      <a:r>
                        <a:rPr lang="en-US" altLang="zh-CN" sz="2400" baseline="-25000"/>
                        <a:t>2</a:t>
                      </a:r>
                      <a:endParaRPr lang="zh-CN" altLang="en-US" sz="2400" baseline="-25000"/>
                    </a:p>
                  </a:txBody>
                  <a:tcPr marL="90170" marR="90170" marT="46990" marB="46990" vert="horz" anchor="ctr">
                    <a:lnL cap="flat">
                      <a:noFill/>
                    </a:lnL>
                    <a:lnR w="12700" cap="flat" cmpd="sng">
                      <a:solidFill>
                        <a:schemeClr val="tx1"/>
                      </a:solidFill>
                      <a:prstDash val="solid"/>
                      <a:headEnd type="none" w="med" len="med"/>
                      <a:tailEnd type="none" w="med" len="med"/>
                    </a:lnR>
                    <a:lnT cap="flat">
                      <a:noFill/>
                    </a:lnT>
                    <a:lnB cap="flat">
                      <a:noFill/>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FF00FF"/>
                          </a:solidFill>
                          <a:ea typeface="宋体" panose="02010600030101010101" pitchFamily="2" charset="-122"/>
                        </a:rPr>
                        <a:t>0</a:t>
                      </a:r>
                      <a:endParaRPr lang="zh-CN" altLang="en-US" sz="2400" dirty="0">
                        <a:solidFill>
                          <a:srgbClr val="FF00FF"/>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FF00FF"/>
                          </a:solidFill>
                          <a:ea typeface="宋体" panose="02010600030101010101" pitchFamily="2" charset="-122"/>
                        </a:rPr>
                        <a:t>0</a:t>
                      </a:r>
                      <a:endParaRPr lang="zh-CN" altLang="en-US" sz="2400" dirty="0">
                        <a:solidFill>
                          <a:srgbClr val="FF00FF"/>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FF00FF"/>
                          </a:solidFill>
                          <a:ea typeface="宋体" panose="02010600030101010101" pitchFamily="2" charset="-122"/>
                        </a:rPr>
                        <a:t>1</a:t>
                      </a:r>
                      <a:endParaRPr lang="zh-CN" altLang="en-US" sz="2400" dirty="0">
                        <a:solidFill>
                          <a:srgbClr val="FF00FF"/>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1495">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en-US" altLang="zh-CN" sz="2400"/>
                        <a:t>P</a:t>
                      </a:r>
                      <a:r>
                        <a:rPr lang="en-US" altLang="zh-CN" sz="2400" baseline="-25000"/>
                        <a:t>3</a:t>
                      </a:r>
                      <a:endParaRPr lang="zh-CN" altLang="en-US" sz="2400" baseline="-25000"/>
                    </a:p>
                  </a:txBody>
                  <a:tcPr marL="90170" marR="90170" marT="46990" marB="46990" vert="horz" anchor="ctr">
                    <a:lnL cap="flat">
                      <a:noFill/>
                    </a:lnL>
                    <a:lnR w="12700" cap="flat" cmpd="sng">
                      <a:solidFill>
                        <a:schemeClr val="tx1"/>
                      </a:solidFill>
                      <a:prstDash val="solid"/>
                      <a:headEnd type="none" w="med" len="med"/>
                      <a:tailEnd type="none" w="med" len="med"/>
                    </a:lnR>
                    <a:lnT cap="flat">
                      <a:noFill/>
                    </a:lnT>
                    <a:lnB cap="flat">
                      <a:noFill/>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FF00FF"/>
                          </a:solidFill>
                          <a:ea typeface="宋体" panose="02010600030101010101" pitchFamily="2" charset="-122"/>
                        </a:rPr>
                        <a:t>1</a:t>
                      </a:r>
                      <a:endParaRPr lang="zh-CN" altLang="en-US" sz="2400" dirty="0">
                        <a:solidFill>
                          <a:srgbClr val="FF00FF"/>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FF00FF"/>
                          </a:solidFill>
                          <a:ea typeface="宋体" panose="02010600030101010101" pitchFamily="2" charset="-122"/>
                        </a:rPr>
                        <a:t>0</a:t>
                      </a:r>
                      <a:endParaRPr lang="zh-CN" altLang="en-US" sz="2400" dirty="0">
                        <a:solidFill>
                          <a:srgbClr val="FF00FF"/>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FF00FF"/>
                          </a:solidFill>
                          <a:ea typeface="宋体" panose="02010600030101010101" pitchFamily="2" charset="-122"/>
                        </a:rPr>
                        <a:t>3</a:t>
                      </a:r>
                      <a:endParaRPr lang="zh-CN" altLang="en-US" sz="2400" dirty="0">
                        <a:solidFill>
                          <a:srgbClr val="FF00FF"/>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1495">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en-US" altLang="zh-CN" sz="2400"/>
                        <a:t>P</a:t>
                      </a:r>
                      <a:r>
                        <a:rPr lang="en-US" altLang="zh-CN" sz="2400" baseline="-25000"/>
                        <a:t>4</a:t>
                      </a:r>
                      <a:endParaRPr lang="zh-CN" altLang="en-US" sz="2400" baseline="-25000"/>
                    </a:p>
                  </a:txBody>
                  <a:tcPr marL="90170" marR="90170" marT="46990" marB="46990" vert="horz" anchor="ctr">
                    <a:lnL cap="flat">
                      <a:noFill/>
                    </a:lnL>
                    <a:lnR w="12700" cap="flat" cmpd="sng">
                      <a:solidFill>
                        <a:schemeClr val="tx1"/>
                      </a:solidFill>
                      <a:prstDash val="solid"/>
                      <a:headEnd type="none" w="med" len="med"/>
                      <a:tailEnd type="none" w="med" len="med"/>
                    </a:lnR>
                    <a:lnT cap="flat">
                      <a:noFill/>
                    </a:lnT>
                    <a:lnB cap="flat">
                      <a:noFill/>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FF00FF"/>
                          </a:solidFill>
                          <a:ea typeface="宋体" panose="02010600030101010101" pitchFamily="2" charset="-122"/>
                        </a:rPr>
                        <a:t>4</a:t>
                      </a:r>
                      <a:endParaRPr lang="zh-CN" altLang="en-US" sz="2400" dirty="0">
                        <a:solidFill>
                          <a:srgbClr val="FF00FF"/>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FF00FF"/>
                          </a:solidFill>
                          <a:ea typeface="宋体" panose="02010600030101010101" pitchFamily="2" charset="-122"/>
                        </a:rPr>
                        <a:t>2</a:t>
                      </a:r>
                      <a:endParaRPr lang="zh-CN" altLang="en-US" sz="2400" dirty="0">
                        <a:solidFill>
                          <a:srgbClr val="FF00FF"/>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FF00FF"/>
                          </a:solidFill>
                          <a:ea typeface="宋体" panose="02010600030101010101" pitchFamily="2" charset="-122"/>
                        </a:rPr>
                        <a:t>0</a:t>
                      </a:r>
                      <a:endParaRPr lang="zh-CN" altLang="en-US" sz="2400" dirty="0">
                        <a:solidFill>
                          <a:srgbClr val="FF00FF"/>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9900">
                <a:tc gridSpan="4">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chemeClr val="tx1"/>
                          </a:solidFill>
                          <a:ea typeface="Arial" panose="020B0604020202020204" pitchFamily="34" charset="0"/>
                        </a:rPr>
                        <a:t>Need矩阵C-A</a:t>
                      </a:r>
                      <a:endParaRPr lang="zh-CN" altLang="en-US" sz="2400" dirty="0">
                        <a:solidFill>
                          <a:schemeClr val="tx1"/>
                        </a:solidFill>
                        <a:ea typeface="Arial" panose="020B0604020202020204" pitchFamily="34" charset="0"/>
                      </a:endParaRPr>
                    </a:p>
                  </a:txBody>
                  <a:tcPr marL="90170" marR="90170" marT="46990" marB="46990" vert="horz" anchor="ctr">
                    <a:lnL cap="flat">
                      <a:noFill/>
                    </a:lnL>
                    <a:lnR cap="flat">
                      <a:noFill/>
                    </a:lnR>
                    <a:lnT cap="flat">
                      <a:noFill/>
                    </a:lnT>
                    <a:lnB cap="flat">
                      <a:noFill/>
                    </a:lnB>
                    <a:lnTlToBr>
                      <a:noFill/>
                    </a:lnTlToBr>
                    <a:lnBlToTr>
                      <a:noFill/>
                    </a:lnBlToTr>
                    <a:noFill/>
                  </a:tcPr>
                </a:tc>
                <a:tc hMerge="1">
                  <a:tcPr>
                    <a:lnT w="12700" cap="flat" cmpd="sng">
                      <a:solidFill>
                        <a:schemeClr val="tx1"/>
                      </a:solidFill>
                      <a:prstDash val="solid"/>
                      <a:headEnd type="none" w="med" len="med"/>
                      <a:tailEnd type="none" w="med" len="med"/>
                    </a:lnT>
                    <a:lnB cap="flat">
                      <a:noFill/>
                    </a:lnB>
                  </a:tcPr>
                </a:tc>
                <a:tc hMerge="1">
                  <a:tcPr>
                    <a:lnT w="12700" cap="flat" cmpd="sng">
                      <a:solidFill>
                        <a:schemeClr val="tx1"/>
                      </a:solidFill>
                      <a:prstDash val="solid"/>
                      <a:headEnd type="none" w="med" len="med"/>
                      <a:tailEnd type="none" w="med" len="med"/>
                    </a:lnT>
                    <a:lnB cap="flat">
                      <a:noFill/>
                    </a:lnB>
                  </a:tcPr>
                </a:tc>
                <a:tc hMerge="1">
                  <a:tcPr>
                    <a:lnR cap="flat">
                      <a:noFill/>
                    </a:lnR>
                    <a:lnT w="12700" cap="flat" cmpd="sng">
                      <a:solidFill>
                        <a:schemeClr val="tx1"/>
                      </a:solidFill>
                      <a:prstDash val="solid"/>
                      <a:headEnd type="none" w="med" len="med"/>
                      <a:tailEnd type="none" w="med" len="med"/>
                    </a:lnT>
                    <a:lnB cap="flat">
                      <a:noFill/>
                    </a:lnB>
                  </a:tcPr>
                </a:tc>
              </a:tr>
            </a:tbl>
          </a:graphicData>
        </a:graphic>
      </p:graphicFrame>
      <p:graphicFrame>
        <p:nvGraphicFramePr>
          <p:cNvPr id="49307" name="表格 49306"/>
          <p:cNvGraphicFramePr/>
          <p:nvPr/>
        </p:nvGraphicFramePr>
        <p:xfrm>
          <a:off x="457200" y="4762500"/>
          <a:ext cx="2576513" cy="1441450"/>
        </p:xfrm>
        <a:graphic>
          <a:graphicData uri="http://schemas.openxmlformats.org/drawingml/2006/table">
            <a:tbl>
              <a:tblPr/>
              <a:tblGrid>
                <a:gridCol w="858838"/>
                <a:gridCol w="857250"/>
                <a:gridCol w="860425"/>
              </a:tblGrid>
              <a:tr h="520700">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t>R</a:t>
                      </a:r>
                      <a:r>
                        <a:rPr lang="zh-CN" altLang="en-US" sz="2400" baseline="-25000" dirty="0"/>
                        <a:t>1</a:t>
                      </a:r>
                      <a:endParaRPr lang="zh-CN" altLang="en-US" sz="2400" baseline="-25000" dirty="0"/>
                    </a:p>
                  </a:txBody>
                  <a:tcPr marL="90170" marR="90170" marT="46990" marB="46990" vert="horz" anchor="ctr">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t>R</a:t>
                      </a:r>
                      <a:r>
                        <a:rPr lang="zh-CN" altLang="en-US" sz="2400" baseline="-25000" dirty="0"/>
                        <a:t>2</a:t>
                      </a:r>
                      <a:endParaRPr lang="zh-CN" altLang="en-US" sz="2400" baseline="-25000" dirty="0"/>
                    </a:p>
                  </a:txBody>
                  <a:tcPr marL="90170" marR="90170" marT="46990" marB="46990" vert="horz" anchor="ctr">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t>R</a:t>
                      </a:r>
                      <a:r>
                        <a:rPr lang="zh-CN" altLang="en-US" sz="2400" baseline="-25000" dirty="0"/>
                        <a:t>3</a:t>
                      </a:r>
                      <a:endParaRPr lang="zh-CN" altLang="en-US" sz="2400" baseline="-25000" dirty="0"/>
                    </a:p>
                  </a:txBody>
                  <a:tcPr marL="90170" marR="90170" marT="46990" marB="46990" vert="horz" anchor="ctr">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r>
              <a:tr h="460375">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9</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3</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6</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0375">
                <a:tc gridSpan="3">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8000"/>
                          </a:solidFill>
                          <a:ea typeface="Arial" panose="020B0604020202020204" pitchFamily="34" charset="0"/>
                        </a:rPr>
                        <a:t>Resource向量R</a:t>
                      </a:r>
                      <a:endParaRPr lang="zh-CN" altLang="en-US" sz="2400" dirty="0">
                        <a:solidFill>
                          <a:srgbClr val="008000"/>
                        </a:solidFill>
                        <a:ea typeface="Arial" panose="020B0604020202020204" pitchFamily="34" charset="0"/>
                      </a:endParaRPr>
                    </a:p>
                  </a:txBody>
                  <a:tcPr marL="90170" marR="90170" marT="46990" marB="46990" vert="horz" anchor="ctr">
                    <a:lnL cap="flat">
                      <a:noFill/>
                    </a:lnL>
                    <a:lnR cap="flat">
                      <a:noFill/>
                    </a:lnR>
                    <a:lnT w="12700" cap="flat" cmpd="sng">
                      <a:solidFill>
                        <a:schemeClr val="tx1"/>
                      </a:solidFill>
                      <a:prstDash val="solid"/>
                      <a:headEnd type="none" w="med" len="med"/>
                      <a:tailEnd type="none" w="med" len="med"/>
                    </a:lnT>
                    <a:lnB cap="flat">
                      <a:noFill/>
                    </a:lnB>
                    <a:lnTlToBr>
                      <a:noFill/>
                    </a:lnTlToBr>
                    <a:lnBlToTr>
                      <a:noFill/>
                    </a:lnBlToTr>
                    <a:noFill/>
                  </a:tcPr>
                </a:tc>
                <a:tc hMerge="1">
                  <a:tcPr>
                    <a:lnT w="12700" cap="flat" cmpd="sng">
                      <a:solidFill>
                        <a:schemeClr val="tx1"/>
                      </a:solidFill>
                      <a:prstDash val="solid"/>
                      <a:headEnd type="none" w="med" len="med"/>
                      <a:tailEnd type="none" w="med" len="med"/>
                    </a:lnT>
                    <a:lnB cap="flat">
                      <a:noFill/>
                    </a:lnB>
                  </a:tcPr>
                </a:tc>
                <a:tc hMerge="1">
                  <a:tcPr>
                    <a:lnR cap="flat">
                      <a:noFill/>
                    </a:lnR>
                    <a:lnT w="12700" cap="flat" cmpd="sng">
                      <a:solidFill>
                        <a:schemeClr val="tx1"/>
                      </a:solidFill>
                      <a:prstDash val="solid"/>
                      <a:headEnd type="none" w="med" len="med"/>
                      <a:tailEnd type="none" w="med" len="med"/>
                    </a:lnT>
                    <a:lnB cap="flat">
                      <a:noFill/>
                    </a:lnB>
                  </a:tcPr>
                </a:tc>
              </a:tr>
            </a:tbl>
          </a:graphicData>
        </a:graphic>
      </p:graphicFrame>
      <p:graphicFrame>
        <p:nvGraphicFramePr>
          <p:cNvPr id="49329" name="表格 49328"/>
          <p:cNvGraphicFramePr/>
          <p:nvPr/>
        </p:nvGraphicFramePr>
        <p:xfrm>
          <a:off x="3651250" y="4732338"/>
          <a:ext cx="2576513" cy="1441450"/>
        </p:xfrm>
        <a:graphic>
          <a:graphicData uri="http://schemas.openxmlformats.org/drawingml/2006/table">
            <a:tbl>
              <a:tblPr/>
              <a:tblGrid>
                <a:gridCol w="858838"/>
                <a:gridCol w="857250"/>
                <a:gridCol w="860425"/>
              </a:tblGrid>
              <a:tr h="520700">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t>R</a:t>
                      </a:r>
                      <a:r>
                        <a:rPr lang="zh-CN" altLang="en-US" sz="2400" baseline="-25000" dirty="0"/>
                        <a:t>1</a:t>
                      </a:r>
                      <a:endParaRPr lang="zh-CN" altLang="en-US" sz="2400" baseline="-25000" dirty="0"/>
                    </a:p>
                  </a:txBody>
                  <a:tcPr marL="90170" marR="90170" marT="46990" marB="46990" vert="horz" anchor="ctr">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t>R</a:t>
                      </a:r>
                      <a:r>
                        <a:rPr lang="zh-CN" altLang="en-US" sz="2400" baseline="-25000" dirty="0"/>
                        <a:t>2</a:t>
                      </a:r>
                      <a:endParaRPr lang="zh-CN" altLang="en-US" sz="2400" baseline="-25000" dirty="0"/>
                    </a:p>
                  </a:txBody>
                  <a:tcPr marL="90170" marR="90170" marT="46990" marB="46990" vert="horz" anchor="ctr">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t>R</a:t>
                      </a:r>
                      <a:r>
                        <a:rPr lang="zh-CN" altLang="en-US" sz="2400" baseline="-25000" dirty="0"/>
                        <a:t>3</a:t>
                      </a:r>
                      <a:endParaRPr lang="zh-CN" altLang="en-US" sz="2400" baseline="-25000" dirty="0"/>
                    </a:p>
                  </a:txBody>
                  <a:tcPr marL="90170" marR="90170" marT="46990" marB="46990" vert="horz" anchor="ctr">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r>
              <a:tr h="460375">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0</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1</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1</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0375">
                <a:tc gridSpan="3">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8000"/>
                          </a:solidFill>
                          <a:ea typeface="Arial" panose="020B0604020202020204" pitchFamily="34" charset="0"/>
                        </a:rPr>
                        <a:t>Available向量V</a:t>
                      </a:r>
                      <a:endParaRPr lang="zh-CN" altLang="en-US" sz="2400" dirty="0">
                        <a:solidFill>
                          <a:srgbClr val="008000"/>
                        </a:solidFill>
                        <a:ea typeface="Arial" panose="020B0604020202020204" pitchFamily="34" charset="0"/>
                      </a:endParaRPr>
                    </a:p>
                  </a:txBody>
                  <a:tcPr marL="90170" marR="90170" marT="46990" marB="46990" vert="horz" anchor="ctr">
                    <a:lnL cap="flat">
                      <a:noFill/>
                    </a:lnL>
                    <a:lnR cap="flat">
                      <a:noFill/>
                    </a:lnR>
                    <a:lnT w="12700" cap="flat" cmpd="sng">
                      <a:solidFill>
                        <a:schemeClr val="tx1"/>
                      </a:solidFill>
                      <a:prstDash val="solid"/>
                      <a:headEnd type="none" w="med" len="med"/>
                      <a:tailEnd type="none" w="med" len="med"/>
                    </a:lnT>
                    <a:lnB cap="flat">
                      <a:noFill/>
                    </a:lnB>
                    <a:lnTlToBr>
                      <a:noFill/>
                    </a:lnTlToBr>
                    <a:lnBlToTr>
                      <a:noFill/>
                    </a:lnBlToTr>
                    <a:noFill/>
                  </a:tcPr>
                </a:tc>
                <a:tc hMerge="1">
                  <a:tcPr>
                    <a:lnT w="12700" cap="flat" cmpd="sng">
                      <a:solidFill>
                        <a:schemeClr val="tx1"/>
                      </a:solidFill>
                      <a:prstDash val="solid"/>
                      <a:headEnd type="none" w="med" len="med"/>
                      <a:tailEnd type="none" w="med" len="med"/>
                    </a:lnT>
                    <a:lnB cap="flat">
                      <a:noFill/>
                    </a:lnB>
                  </a:tcPr>
                </a:tc>
                <a:tc hMerge="1">
                  <a:tcPr>
                    <a:lnR cap="flat">
                      <a:noFill/>
                    </a:lnR>
                    <a:lnT w="12700" cap="flat" cmpd="sng">
                      <a:solidFill>
                        <a:schemeClr val="tx1"/>
                      </a:solidFill>
                      <a:prstDash val="solid"/>
                      <a:headEnd type="none" w="med" len="med"/>
                      <a:tailEnd type="none" w="med" len="med"/>
                    </a:lnT>
                    <a:lnB cap="flat">
                      <a:noFill/>
                    </a:lnB>
                  </a:tcPr>
                </a:tc>
              </a:tr>
            </a:tbl>
          </a:graphicData>
        </a:graphic>
      </p:graphicFrame>
      <p:sp>
        <p:nvSpPr>
          <p:cNvPr id="68789" name="文本框 7185"/>
          <p:cNvSpPr txBox="1"/>
          <p:nvPr/>
        </p:nvSpPr>
        <p:spPr>
          <a:xfrm>
            <a:off x="7894638" y="531813"/>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172</a:t>
            </a:r>
            <a:endParaRPr lang="en-US" altLang="zh-CN" sz="2800" b="1" dirty="0">
              <a:solidFill>
                <a:srgbClr val="FF0066"/>
              </a:solidFill>
              <a:latin typeface="Arial Black" panose="020B0A04020102020204" charset="0"/>
              <a:ea typeface="黑体" panose="02010609060101010101" pitchFamily="1" charset="-122"/>
            </a:endParaRPr>
          </a:p>
        </p:txBody>
      </p:sp>
      <p:sp>
        <p:nvSpPr>
          <p:cNvPr id="4" name="文本框 3"/>
          <p:cNvSpPr txBox="1"/>
          <p:nvPr/>
        </p:nvSpPr>
        <p:spPr>
          <a:xfrm>
            <a:off x="457200" y="6268720"/>
            <a:ext cx="5438775" cy="478155"/>
          </a:xfrm>
          <a:prstGeom prst="rect">
            <a:avLst/>
          </a:prstGeom>
          <a:noFill/>
        </p:spPr>
        <p:txBody>
          <a:bodyPr wrap="none" rtlCol="0" anchor="t">
            <a:spAutoFit/>
          </a:bodyPr>
          <a:p>
            <a:pPr marL="342900" lvl="0" indent="-342900">
              <a:lnSpc>
                <a:spcPct val="90000"/>
              </a:lnSpc>
              <a:spcBef>
                <a:spcPct val="20000"/>
              </a:spcBef>
              <a:buFont typeface="Wingdings" panose="05000000000000000000" pitchFamily="2" charset="2"/>
              <a:buChar char="n"/>
            </a:pPr>
            <a:r>
              <a:rPr lang="zh-CN" altLang="en-US" sz="2800" b="1" dirty="0">
                <a:solidFill>
                  <a:srgbClr val="FF00FF"/>
                </a:solidFill>
                <a:ea typeface="黑体" panose="02010609060101010101" pitchFamily="1" charset="-122"/>
                <a:sym typeface="+mn-ea"/>
              </a:rPr>
              <a:t>安全序列：P</a:t>
            </a:r>
            <a:r>
              <a:rPr lang="zh-CN" altLang="en-US" sz="2800" b="1" baseline="-25000" dirty="0">
                <a:solidFill>
                  <a:srgbClr val="FF00FF"/>
                </a:solidFill>
                <a:ea typeface="黑体" panose="02010609060101010101" pitchFamily="1" charset="-122"/>
                <a:sym typeface="+mn-ea"/>
              </a:rPr>
              <a:t>2</a:t>
            </a:r>
            <a:r>
              <a:rPr lang="zh-CN" altLang="en-US" sz="2800" b="1" dirty="0">
                <a:solidFill>
                  <a:srgbClr val="FF00FF"/>
                </a:solidFill>
                <a:ea typeface="黑体" panose="02010609060101010101" pitchFamily="1" charset="-122"/>
                <a:sym typeface="+mn-ea"/>
              </a:rPr>
              <a:t>P</a:t>
            </a:r>
            <a:r>
              <a:rPr lang="zh-CN" altLang="en-US" sz="2800" b="1" baseline="-25000" dirty="0">
                <a:solidFill>
                  <a:srgbClr val="FF00FF"/>
                </a:solidFill>
                <a:ea typeface="黑体" panose="02010609060101010101" pitchFamily="1" charset="-122"/>
                <a:sym typeface="+mn-ea"/>
              </a:rPr>
              <a:t>1</a:t>
            </a:r>
            <a:r>
              <a:rPr lang="zh-CN" altLang="en-US" sz="2800" b="1" dirty="0">
                <a:solidFill>
                  <a:srgbClr val="FF00FF"/>
                </a:solidFill>
                <a:ea typeface="黑体" panose="02010609060101010101" pitchFamily="1" charset="-122"/>
                <a:sym typeface="+mn-ea"/>
              </a:rPr>
              <a:t>P</a:t>
            </a:r>
            <a:r>
              <a:rPr lang="zh-CN" altLang="en-US" sz="2800" b="1" baseline="-25000" dirty="0">
                <a:solidFill>
                  <a:srgbClr val="FF00FF"/>
                </a:solidFill>
                <a:ea typeface="黑体" panose="02010609060101010101" pitchFamily="1" charset="-122"/>
                <a:sym typeface="+mn-ea"/>
              </a:rPr>
              <a:t>3</a:t>
            </a:r>
            <a:r>
              <a:rPr lang="zh-CN" altLang="en-US" sz="2800" b="1" dirty="0">
                <a:solidFill>
                  <a:srgbClr val="FF00FF"/>
                </a:solidFill>
                <a:ea typeface="黑体" panose="02010609060101010101" pitchFamily="1" charset="-122"/>
                <a:sym typeface="+mn-ea"/>
              </a:rPr>
              <a:t>P</a:t>
            </a:r>
            <a:r>
              <a:rPr lang="zh-CN" altLang="en-US" sz="2800" b="1" baseline="-25000" dirty="0">
                <a:solidFill>
                  <a:srgbClr val="FF00FF"/>
                </a:solidFill>
                <a:ea typeface="黑体" panose="02010609060101010101" pitchFamily="1" charset="-122"/>
                <a:sym typeface="+mn-ea"/>
              </a:rPr>
              <a:t>4，</a:t>
            </a:r>
            <a:r>
              <a:rPr lang="zh-CN" altLang="en-US" sz="2800" b="1" dirty="0">
                <a:ea typeface="黑体" panose="02010609060101010101" pitchFamily="1" charset="-122"/>
                <a:sym typeface="+mn-ea"/>
              </a:rPr>
              <a:t>安全状态</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9257"/>
                                        </p:tgtEl>
                                        <p:attrNameLst>
                                          <p:attrName>style.visibility</p:attrName>
                                        </p:attrNameLst>
                                      </p:cBhvr>
                                      <p:to>
                                        <p:strVal val="visible"/>
                                      </p:to>
                                    </p:set>
                                    <p:anim calcmode="lin" valueType="num">
                                      <p:cBhvr additive="base">
                                        <p:cTn id="7" dur="500" fill="hold"/>
                                        <p:tgtEl>
                                          <p:spTgt spid="49257"/>
                                        </p:tgtEl>
                                        <p:attrNameLst>
                                          <p:attrName>ppt_x</p:attrName>
                                        </p:attrNameLst>
                                      </p:cBhvr>
                                      <p:tavLst>
                                        <p:tav tm="0">
                                          <p:val>
                                            <p:strVal val="1+#ppt_w/2"/>
                                          </p:val>
                                        </p:tav>
                                        <p:tav tm="100000">
                                          <p:val>
                                            <p:strVal val="#ppt_x"/>
                                          </p:val>
                                        </p:tav>
                                      </p:tavLst>
                                    </p:anim>
                                    <p:anim calcmode="lin" valueType="num">
                                      <p:cBhvr additive="base">
                                        <p:cTn id="8" dur="500" fill="hold"/>
                                        <p:tgtEl>
                                          <p:spTgt spid="492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标题 54273"/>
          <p:cNvSpPr>
            <a:spLocks noGrp="1"/>
          </p:cNvSpPr>
          <p:nvPr>
            <p:ph type="title"/>
          </p:nvPr>
        </p:nvSpPr>
        <p:spPr>
          <a:xfrm>
            <a:off x="457200" y="0"/>
            <a:ext cx="8229600" cy="635000"/>
          </a:xfrm>
        </p:spPr>
        <p:txBody>
          <a:bodyPr anchor="ctr"/>
          <a:p>
            <a:pPr>
              <a:buNone/>
            </a:pPr>
            <a:r>
              <a:rPr lang="zh-CN" altLang="en-US" dirty="0"/>
              <a:t>3. 举例</a:t>
            </a:r>
            <a:endParaRPr lang="zh-CN" altLang="en-US" dirty="0"/>
          </a:p>
        </p:txBody>
      </p:sp>
      <p:sp>
        <p:nvSpPr>
          <p:cNvPr id="73730" name="文本占位符 54274"/>
          <p:cNvSpPr>
            <a:spLocks noGrp="1"/>
          </p:cNvSpPr>
          <p:nvPr>
            <p:ph type="body" sz="half" idx="1"/>
          </p:nvPr>
        </p:nvSpPr>
        <p:spPr>
          <a:xfrm>
            <a:off x="457200" y="635000"/>
            <a:ext cx="8229600" cy="892175"/>
          </a:xfrm>
        </p:spPr>
        <p:txBody>
          <a:bodyPr anchor="t"/>
          <a:p>
            <a:r>
              <a:rPr lang="zh-CN" altLang="en-US" sz="2800" dirty="0">
                <a:solidFill>
                  <a:schemeClr val="tx1"/>
                </a:solidFill>
              </a:rPr>
              <a:t>初始状态如下，此时P</a:t>
            </a:r>
            <a:r>
              <a:rPr lang="zh-CN" altLang="en-US" sz="2800" baseline="-25000" dirty="0">
                <a:solidFill>
                  <a:schemeClr val="tx1"/>
                </a:solidFill>
              </a:rPr>
              <a:t>1</a:t>
            </a:r>
            <a:r>
              <a:rPr lang="zh-CN" altLang="en-US" sz="2800" dirty="0">
                <a:solidFill>
                  <a:schemeClr val="tx1"/>
                </a:solidFill>
              </a:rPr>
              <a:t>请求一个R</a:t>
            </a:r>
            <a:r>
              <a:rPr lang="zh-CN" altLang="en-US" sz="2800" baseline="-25000" dirty="0">
                <a:solidFill>
                  <a:schemeClr val="tx1"/>
                </a:solidFill>
              </a:rPr>
              <a:t>1</a:t>
            </a:r>
            <a:r>
              <a:rPr lang="zh-CN" altLang="en-US" sz="2800" dirty="0">
                <a:solidFill>
                  <a:schemeClr val="tx1"/>
                </a:solidFill>
              </a:rPr>
              <a:t>和一个R</a:t>
            </a:r>
            <a:r>
              <a:rPr lang="zh-CN" altLang="en-US" sz="2800" baseline="-25000" dirty="0">
                <a:solidFill>
                  <a:schemeClr val="tx1"/>
                </a:solidFill>
              </a:rPr>
              <a:t>3</a:t>
            </a:r>
            <a:r>
              <a:rPr lang="zh-CN" altLang="en-US" sz="2800" dirty="0">
                <a:solidFill>
                  <a:schemeClr val="tx1"/>
                </a:solidFill>
              </a:rPr>
              <a:t>，即request=(1,0,1)，是否满足请求？</a:t>
            </a:r>
            <a:endParaRPr lang="zh-CN" altLang="en-US" sz="2800" dirty="0">
              <a:solidFill>
                <a:schemeClr val="tx1"/>
              </a:solidFill>
            </a:endParaRPr>
          </a:p>
        </p:txBody>
      </p:sp>
      <p:sp>
        <p:nvSpPr>
          <p:cNvPr id="73731" name="文本框 54275"/>
          <p:cNvSpPr txBox="1"/>
          <p:nvPr/>
        </p:nvSpPr>
        <p:spPr>
          <a:xfrm>
            <a:off x="5724525" y="2182813"/>
            <a:ext cx="309563" cy="457200"/>
          </a:xfrm>
          <a:prstGeom prst="rect">
            <a:avLst/>
          </a:prstGeom>
          <a:noFill/>
          <a:ln w="9525">
            <a:noFill/>
          </a:ln>
        </p:spPr>
        <p:txBody>
          <a:bodyPr wrap="none" anchor="t">
            <a:spAutoFit/>
          </a:bodyPr>
          <a:p>
            <a:pPr lvl="0" indent="0"/>
            <a:endParaRPr lang="zh-CN" altLang="en-US" sz="2400" b="1">
              <a:latin typeface="黑体" panose="02010609060101010101" pitchFamily="1" charset="-122"/>
              <a:ea typeface="宋体" panose="02010600030101010101" pitchFamily="2" charset="-122"/>
            </a:endParaRPr>
          </a:p>
        </p:txBody>
      </p:sp>
      <p:graphicFrame>
        <p:nvGraphicFramePr>
          <p:cNvPr id="54277" name="内容占位符 54276"/>
          <p:cNvGraphicFramePr/>
          <p:nvPr>
            <p:ph sz="half" idx="2"/>
          </p:nvPr>
        </p:nvGraphicFramePr>
        <p:xfrm>
          <a:off x="457200" y="1527175"/>
          <a:ext cx="2243138" cy="3063875"/>
        </p:xfrm>
        <a:graphic>
          <a:graphicData uri="http://schemas.openxmlformats.org/drawingml/2006/table">
            <a:tbl>
              <a:tblPr/>
              <a:tblGrid>
                <a:gridCol w="560388"/>
                <a:gridCol w="560387"/>
                <a:gridCol w="560388"/>
                <a:gridCol w="561975"/>
              </a:tblGrid>
              <a:tr h="520700">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endParaRPr lang="zh-CN" altLang="en-US" sz="1800">
                        <a:solidFill>
                          <a:srgbClr val="000000"/>
                        </a:solidFill>
                        <a:latin typeface="Calibri" panose="020F0502020204030204" pitchFamily="2" charset="0"/>
                        <a:ea typeface="宋体" panose="02010600030101010101" pitchFamily="2" charset="-122"/>
                      </a:endParaRPr>
                    </a:p>
                  </a:txBody>
                  <a:tcPr marL="90170" marR="90170" marT="46990" marB="46990" vert="horz" anchor="ctr">
                    <a:lnL cap="flat">
                      <a:noFill/>
                    </a:lnL>
                    <a:lnR cap="flat">
                      <a:noFill/>
                    </a:lnR>
                    <a:lnT cap="flat">
                      <a:noFill/>
                    </a:lnT>
                    <a:lnB cap="flat">
                      <a:noFill/>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t>R</a:t>
                      </a:r>
                      <a:r>
                        <a:rPr lang="zh-CN" altLang="en-US" sz="2400" baseline="-25000" dirty="0"/>
                        <a:t>1</a:t>
                      </a:r>
                      <a:endParaRPr lang="zh-CN" altLang="en-US" sz="2400" baseline="-25000" dirty="0"/>
                    </a:p>
                  </a:txBody>
                  <a:tcPr marL="90170" marR="90170" marT="46990" marB="46990" vert="horz" anchor="ctr">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t>R</a:t>
                      </a:r>
                      <a:r>
                        <a:rPr lang="zh-CN" altLang="en-US" sz="2400" baseline="-25000" dirty="0"/>
                        <a:t>2</a:t>
                      </a:r>
                      <a:r>
                        <a:rPr lang="zh-CN" altLang="en-US" sz="2400" dirty="0"/>
                        <a:t>,</a:t>
                      </a:r>
                      <a:endParaRPr lang="zh-CN" altLang="en-US" sz="2400" dirty="0"/>
                    </a:p>
                  </a:txBody>
                  <a:tcPr marL="90170" marR="90170" marT="46990" marB="46990" vert="horz" anchor="ctr">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t>R</a:t>
                      </a:r>
                      <a:r>
                        <a:rPr lang="zh-CN" altLang="en-US" sz="2400" baseline="-25000" dirty="0"/>
                        <a:t>3</a:t>
                      </a:r>
                      <a:endParaRPr lang="zh-CN" altLang="en-US" sz="2400" baseline="-25000" dirty="0"/>
                    </a:p>
                  </a:txBody>
                  <a:tcPr marL="90170" marR="90170" marT="46990" marB="46990" vert="horz" anchor="ctr">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en-US" altLang="zh-CN" sz="2400"/>
                        <a:t>P</a:t>
                      </a:r>
                      <a:r>
                        <a:rPr lang="en-US" altLang="zh-CN" sz="2400" baseline="-25000"/>
                        <a:t>1</a:t>
                      </a:r>
                      <a:endParaRPr lang="zh-CN" altLang="en-US" sz="2400" baseline="-25000"/>
                    </a:p>
                  </a:txBody>
                  <a:tcPr marL="90170" marR="90170" marT="46990" marB="46990" vert="horz" anchor="ctr">
                    <a:lnL cap="flat">
                      <a:noFill/>
                    </a:lnL>
                    <a:lnR w="12700" cap="flat" cmpd="sng">
                      <a:solidFill>
                        <a:schemeClr val="tx1"/>
                      </a:solidFill>
                      <a:prstDash val="solid"/>
                      <a:headEnd type="none" w="med" len="med"/>
                      <a:tailEnd type="none" w="med" len="med"/>
                    </a:lnR>
                    <a:lnT cap="flat">
                      <a:noFill/>
                    </a:lnT>
                    <a:lnB cap="flat">
                      <a:noFill/>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3</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2</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2</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en-US" altLang="zh-CN" sz="2400"/>
                        <a:t>P</a:t>
                      </a:r>
                      <a:r>
                        <a:rPr lang="en-US" altLang="zh-CN" sz="2400" baseline="-25000"/>
                        <a:t>2</a:t>
                      </a:r>
                      <a:endParaRPr lang="zh-CN" altLang="en-US" sz="2400" baseline="-25000"/>
                    </a:p>
                  </a:txBody>
                  <a:tcPr marL="90170" marR="90170" marT="46990" marB="46990" vert="horz" anchor="ctr">
                    <a:lnL cap="flat">
                      <a:noFill/>
                    </a:lnL>
                    <a:lnR w="12700" cap="flat" cmpd="sng">
                      <a:solidFill>
                        <a:schemeClr val="tx1"/>
                      </a:solidFill>
                      <a:prstDash val="solid"/>
                      <a:headEnd type="none" w="med" len="med"/>
                      <a:tailEnd type="none" w="med" len="med"/>
                    </a:lnR>
                    <a:lnT cap="flat">
                      <a:noFill/>
                    </a:lnT>
                    <a:lnB cap="flat">
                      <a:noFill/>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6</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1</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3</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en-US" altLang="zh-CN" sz="2400"/>
                        <a:t>P</a:t>
                      </a:r>
                      <a:r>
                        <a:rPr lang="en-US" altLang="zh-CN" sz="2400" baseline="-25000"/>
                        <a:t>3</a:t>
                      </a:r>
                      <a:endParaRPr lang="zh-CN" altLang="en-US" sz="2400" baseline="-25000"/>
                    </a:p>
                  </a:txBody>
                  <a:tcPr marL="90170" marR="90170" marT="46990" marB="46990" vert="horz" anchor="ctr">
                    <a:lnL cap="flat">
                      <a:noFill/>
                    </a:lnL>
                    <a:lnR w="12700" cap="flat" cmpd="sng">
                      <a:solidFill>
                        <a:schemeClr val="tx1"/>
                      </a:solidFill>
                      <a:prstDash val="solid"/>
                      <a:headEnd type="none" w="med" len="med"/>
                      <a:tailEnd type="none" w="med" len="med"/>
                    </a:lnR>
                    <a:lnT cap="flat">
                      <a:noFill/>
                    </a:lnT>
                    <a:lnB cap="flat">
                      <a:noFill/>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3</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1</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4</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en-US" altLang="zh-CN" sz="2400"/>
                        <a:t>P</a:t>
                      </a:r>
                      <a:r>
                        <a:rPr lang="en-US" altLang="zh-CN" sz="2400" baseline="-25000"/>
                        <a:t>4</a:t>
                      </a:r>
                      <a:endParaRPr lang="zh-CN" altLang="en-US" sz="2400" baseline="-25000"/>
                    </a:p>
                  </a:txBody>
                  <a:tcPr marL="90170" marR="90170" marT="46990" marB="46990" vert="horz" anchor="ctr">
                    <a:lnL cap="flat">
                      <a:noFill/>
                    </a:lnL>
                    <a:lnR w="12700" cap="flat" cmpd="sng">
                      <a:solidFill>
                        <a:schemeClr val="tx1"/>
                      </a:solidFill>
                      <a:prstDash val="solid"/>
                      <a:headEnd type="none" w="med" len="med"/>
                      <a:tailEnd type="none" w="med" len="med"/>
                    </a:lnR>
                    <a:lnT cap="flat">
                      <a:noFill/>
                    </a:lnT>
                    <a:lnB cap="flat">
                      <a:noFill/>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4</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2</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2</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0375">
                <a:tc gridSpan="4">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8000"/>
                          </a:solidFill>
                          <a:ea typeface="Arial" panose="020B0604020202020204" pitchFamily="34" charset="0"/>
                        </a:rPr>
                        <a:t>Claim矩阵C</a:t>
                      </a:r>
                      <a:endParaRPr lang="zh-CN" altLang="en-US" sz="2400" dirty="0">
                        <a:solidFill>
                          <a:srgbClr val="008000"/>
                        </a:solidFill>
                        <a:ea typeface="Arial" panose="020B0604020202020204" pitchFamily="34" charset="0"/>
                      </a:endParaRPr>
                    </a:p>
                  </a:txBody>
                  <a:tcPr marL="90170" marR="90170" marT="46990" marB="46990" vert="horz" anchor="ctr">
                    <a:lnL cap="flat">
                      <a:noFill/>
                    </a:lnL>
                    <a:lnR cap="flat">
                      <a:noFill/>
                    </a:lnR>
                    <a:lnT cap="flat">
                      <a:noFill/>
                    </a:lnT>
                    <a:lnB cap="flat">
                      <a:noFill/>
                    </a:lnB>
                    <a:lnTlToBr>
                      <a:noFill/>
                    </a:lnTlToBr>
                    <a:lnBlToTr>
                      <a:noFill/>
                    </a:lnBlToTr>
                    <a:noFill/>
                  </a:tcPr>
                </a:tc>
                <a:tc hMerge="1">
                  <a:tcPr>
                    <a:lnT w="12700" cap="flat" cmpd="sng">
                      <a:solidFill>
                        <a:schemeClr val="tx1"/>
                      </a:solidFill>
                      <a:prstDash val="solid"/>
                      <a:headEnd type="none" w="med" len="med"/>
                      <a:tailEnd type="none" w="med" len="med"/>
                    </a:lnT>
                    <a:lnB cap="flat">
                      <a:noFill/>
                    </a:lnB>
                  </a:tcPr>
                </a:tc>
                <a:tc hMerge="1">
                  <a:tcPr>
                    <a:lnT w="12700" cap="flat" cmpd="sng">
                      <a:solidFill>
                        <a:schemeClr val="tx1"/>
                      </a:solidFill>
                      <a:prstDash val="solid"/>
                      <a:headEnd type="none" w="med" len="med"/>
                      <a:tailEnd type="none" w="med" len="med"/>
                    </a:lnT>
                    <a:lnB cap="flat">
                      <a:noFill/>
                    </a:lnB>
                  </a:tcPr>
                </a:tc>
                <a:tc hMerge="1">
                  <a:tcPr>
                    <a:lnR cap="flat">
                      <a:noFill/>
                    </a:lnR>
                    <a:lnT w="12700" cap="flat" cmpd="sng">
                      <a:solidFill>
                        <a:schemeClr val="tx1"/>
                      </a:solidFill>
                      <a:prstDash val="solid"/>
                      <a:headEnd type="none" w="med" len="med"/>
                      <a:tailEnd type="none" w="med" len="med"/>
                    </a:lnT>
                    <a:lnB cap="flat">
                      <a:noFill/>
                    </a:lnB>
                  </a:tcPr>
                </a:tc>
              </a:tr>
            </a:tbl>
          </a:graphicData>
        </a:graphic>
      </p:graphicFrame>
      <p:graphicFrame>
        <p:nvGraphicFramePr>
          <p:cNvPr id="54327" name="表格 54326"/>
          <p:cNvGraphicFramePr/>
          <p:nvPr/>
        </p:nvGraphicFramePr>
        <p:xfrm>
          <a:off x="3451225" y="1450975"/>
          <a:ext cx="2241550" cy="3063875"/>
        </p:xfrm>
        <a:graphic>
          <a:graphicData uri="http://schemas.openxmlformats.org/drawingml/2006/table">
            <a:tbl>
              <a:tblPr/>
              <a:tblGrid>
                <a:gridCol w="560388"/>
                <a:gridCol w="560387"/>
                <a:gridCol w="558800"/>
                <a:gridCol w="561975"/>
              </a:tblGrid>
              <a:tr h="520700">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endParaRPr lang="zh-CN" altLang="en-US" sz="1800">
                        <a:solidFill>
                          <a:srgbClr val="000000"/>
                        </a:solidFill>
                        <a:latin typeface="Calibri" panose="020F0502020204030204" pitchFamily="2" charset="0"/>
                        <a:ea typeface="宋体" panose="02010600030101010101" pitchFamily="2" charset="-122"/>
                      </a:endParaRPr>
                    </a:p>
                  </a:txBody>
                  <a:tcPr marL="90170" marR="90170" marT="46990" marB="46990" vert="horz" anchor="ctr">
                    <a:lnL cap="flat">
                      <a:noFill/>
                    </a:lnL>
                    <a:lnR cap="flat">
                      <a:noFill/>
                    </a:lnR>
                    <a:lnT cap="flat">
                      <a:noFill/>
                    </a:lnT>
                    <a:lnB cap="flat">
                      <a:noFill/>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t>R</a:t>
                      </a:r>
                      <a:r>
                        <a:rPr lang="zh-CN" altLang="en-US" sz="2400" baseline="-25000" dirty="0"/>
                        <a:t>1</a:t>
                      </a:r>
                      <a:endParaRPr lang="zh-CN" altLang="en-US" sz="2400" baseline="-25000" dirty="0"/>
                    </a:p>
                  </a:txBody>
                  <a:tcPr marL="90170" marR="90170" marT="46990" marB="46990" vert="horz" anchor="ctr">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t>R</a:t>
                      </a:r>
                      <a:r>
                        <a:rPr lang="zh-CN" altLang="en-US" sz="2400" baseline="-25000" dirty="0"/>
                        <a:t>2</a:t>
                      </a:r>
                      <a:r>
                        <a:rPr lang="zh-CN" altLang="en-US" sz="2400" dirty="0"/>
                        <a:t>,</a:t>
                      </a:r>
                      <a:endParaRPr lang="zh-CN" altLang="en-US" sz="2400" dirty="0"/>
                    </a:p>
                  </a:txBody>
                  <a:tcPr marL="90170" marR="90170" marT="46990" marB="46990" vert="horz" anchor="ctr">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t>R</a:t>
                      </a:r>
                      <a:r>
                        <a:rPr lang="zh-CN" altLang="en-US" sz="2400" baseline="-25000" dirty="0"/>
                        <a:t>3</a:t>
                      </a:r>
                      <a:endParaRPr lang="zh-CN" altLang="en-US" sz="2400" baseline="-25000" dirty="0"/>
                    </a:p>
                  </a:txBody>
                  <a:tcPr marL="90170" marR="90170" marT="46990" marB="46990" vert="horz" anchor="ctr">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en-US" altLang="zh-CN" sz="2400"/>
                        <a:t>P</a:t>
                      </a:r>
                      <a:r>
                        <a:rPr lang="en-US" altLang="zh-CN" sz="2400" baseline="-25000"/>
                        <a:t>1</a:t>
                      </a:r>
                      <a:endParaRPr lang="zh-CN" altLang="en-US" sz="2400" baseline="-25000"/>
                    </a:p>
                  </a:txBody>
                  <a:tcPr marL="90170" marR="90170" marT="46990" marB="46990" vert="horz" anchor="ctr">
                    <a:lnL cap="flat">
                      <a:noFill/>
                    </a:lnL>
                    <a:lnR w="12700" cap="flat" cmpd="sng">
                      <a:solidFill>
                        <a:schemeClr val="tx1"/>
                      </a:solidFill>
                      <a:prstDash val="solid"/>
                      <a:headEnd type="none" w="med" len="med"/>
                      <a:tailEnd type="none" w="med" len="med"/>
                    </a:lnR>
                    <a:lnT cap="flat">
                      <a:noFill/>
                    </a:lnT>
                    <a:lnB cap="flat">
                      <a:noFill/>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1</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0</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0</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en-US" altLang="zh-CN" sz="2400"/>
                        <a:t>P</a:t>
                      </a:r>
                      <a:r>
                        <a:rPr lang="en-US" altLang="zh-CN" sz="2400" baseline="-25000"/>
                        <a:t>2</a:t>
                      </a:r>
                      <a:endParaRPr lang="zh-CN" altLang="en-US" sz="2400" baseline="-25000"/>
                    </a:p>
                  </a:txBody>
                  <a:tcPr marL="90170" marR="90170" marT="46990" marB="46990" vert="horz" anchor="ctr">
                    <a:lnL cap="flat">
                      <a:noFill/>
                    </a:lnL>
                    <a:lnR w="12700" cap="flat" cmpd="sng">
                      <a:solidFill>
                        <a:schemeClr val="tx1"/>
                      </a:solidFill>
                      <a:prstDash val="solid"/>
                      <a:headEnd type="none" w="med" len="med"/>
                      <a:tailEnd type="none" w="med" len="med"/>
                    </a:lnR>
                    <a:lnT cap="flat">
                      <a:noFill/>
                    </a:lnT>
                    <a:lnB cap="flat">
                      <a:noFill/>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6</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1</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2</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en-US" altLang="zh-CN" sz="2400"/>
                        <a:t>P</a:t>
                      </a:r>
                      <a:r>
                        <a:rPr lang="en-US" altLang="zh-CN" sz="2400" baseline="-25000"/>
                        <a:t>3</a:t>
                      </a:r>
                      <a:endParaRPr lang="zh-CN" altLang="en-US" sz="2400" baseline="-25000"/>
                    </a:p>
                  </a:txBody>
                  <a:tcPr marL="90170" marR="90170" marT="46990" marB="46990" vert="horz" anchor="ctr">
                    <a:lnL cap="flat">
                      <a:noFill/>
                    </a:lnL>
                    <a:lnR w="12700" cap="flat" cmpd="sng">
                      <a:solidFill>
                        <a:schemeClr val="tx1"/>
                      </a:solidFill>
                      <a:prstDash val="solid"/>
                      <a:headEnd type="none" w="med" len="med"/>
                      <a:tailEnd type="none" w="med" len="med"/>
                    </a:lnR>
                    <a:lnT cap="flat">
                      <a:noFill/>
                    </a:lnT>
                    <a:lnB cap="flat">
                      <a:noFill/>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2</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1</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1</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en-US" altLang="zh-CN" sz="2400"/>
                        <a:t>P</a:t>
                      </a:r>
                      <a:r>
                        <a:rPr lang="en-US" altLang="zh-CN" sz="2400" baseline="-25000"/>
                        <a:t>4</a:t>
                      </a:r>
                      <a:endParaRPr lang="zh-CN" altLang="en-US" sz="2400" baseline="-25000"/>
                    </a:p>
                  </a:txBody>
                  <a:tcPr marL="90170" marR="90170" marT="46990" marB="46990" vert="horz" anchor="ctr">
                    <a:lnL cap="flat">
                      <a:noFill/>
                    </a:lnL>
                    <a:lnR w="12700" cap="flat" cmpd="sng">
                      <a:solidFill>
                        <a:schemeClr val="tx1"/>
                      </a:solidFill>
                      <a:prstDash val="solid"/>
                      <a:headEnd type="none" w="med" len="med"/>
                      <a:tailEnd type="none" w="med" len="med"/>
                    </a:lnR>
                    <a:lnT cap="flat">
                      <a:noFill/>
                    </a:lnT>
                    <a:lnB cap="flat">
                      <a:noFill/>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0</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0</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2</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0375">
                <a:tc gridSpan="4">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8000"/>
                          </a:solidFill>
                          <a:ea typeface="Arial" panose="020B0604020202020204" pitchFamily="34" charset="0"/>
                        </a:rPr>
                        <a:t>Alloc矩阵A</a:t>
                      </a:r>
                      <a:endParaRPr lang="zh-CN" altLang="en-US" sz="2400" dirty="0">
                        <a:solidFill>
                          <a:srgbClr val="008000"/>
                        </a:solidFill>
                        <a:ea typeface="Arial" panose="020B0604020202020204" pitchFamily="34" charset="0"/>
                      </a:endParaRPr>
                    </a:p>
                  </a:txBody>
                  <a:tcPr marL="90170" marR="90170" marT="46990" marB="46990" vert="horz" anchor="ctr">
                    <a:lnL cap="flat">
                      <a:noFill/>
                    </a:lnL>
                    <a:lnR cap="flat">
                      <a:noFill/>
                    </a:lnR>
                    <a:lnT cap="flat">
                      <a:noFill/>
                    </a:lnT>
                    <a:lnB cap="flat">
                      <a:noFill/>
                    </a:lnB>
                    <a:lnTlToBr>
                      <a:noFill/>
                    </a:lnTlToBr>
                    <a:lnBlToTr>
                      <a:noFill/>
                    </a:lnBlToTr>
                    <a:noFill/>
                  </a:tcPr>
                </a:tc>
                <a:tc hMerge="1">
                  <a:tcPr>
                    <a:lnT w="12700" cap="flat" cmpd="sng">
                      <a:solidFill>
                        <a:schemeClr val="tx1"/>
                      </a:solidFill>
                      <a:prstDash val="solid"/>
                      <a:headEnd type="none" w="med" len="med"/>
                      <a:tailEnd type="none" w="med" len="med"/>
                    </a:lnT>
                    <a:lnB cap="flat">
                      <a:noFill/>
                    </a:lnB>
                  </a:tcPr>
                </a:tc>
                <a:tc hMerge="1">
                  <a:tcPr>
                    <a:lnT w="12700" cap="flat" cmpd="sng">
                      <a:solidFill>
                        <a:schemeClr val="tx1"/>
                      </a:solidFill>
                      <a:prstDash val="solid"/>
                      <a:headEnd type="none" w="med" len="med"/>
                      <a:tailEnd type="none" w="med" len="med"/>
                    </a:lnT>
                    <a:lnB cap="flat">
                      <a:noFill/>
                    </a:lnB>
                  </a:tcPr>
                </a:tc>
                <a:tc hMerge="1">
                  <a:tcPr>
                    <a:lnR cap="flat">
                      <a:noFill/>
                    </a:lnR>
                    <a:lnT w="12700" cap="flat" cmpd="sng">
                      <a:solidFill>
                        <a:schemeClr val="tx1"/>
                      </a:solidFill>
                      <a:prstDash val="solid"/>
                      <a:headEnd type="none" w="med" len="med"/>
                      <a:tailEnd type="none" w="med" len="med"/>
                    </a:lnT>
                    <a:lnB cap="flat">
                      <a:noFill/>
                    </a:lnB>
                  </a:tcPr>
                </a:tc>
              </a:tr>
            </a:tbl>
          </a:graphicData>
        </a:graphic>
      </p:graphicFrame>
      <p:graphicFrame>
        <p:nvGraphicFramePr>
          <p:cNvPr id="54377" name="表格 54376"/>
          <p:cNvGraphicFramePr/>
          <p:nvPr/>
        </p:nvGraphicFramePr>
        <p:xfrm>
          <a:off x="6227763" y="1730375"/>
          <a:ext cx="2243138" cy="3063875"/>
        </p:xfrm>
        <a:graphic>
          <a:graphicData uri="http://schemas.openxmlformats.org/drawingml/2006/table">
            <a:tbl>
              <a:tblPr/>
              <a:tblGrid>
                <a:gridCol w="560388"/>
                <a:gridCol w="560387"/>
                <a:gridCol w="560388"/>
                <a:gridCol w="561975"/>
              </a:tblGrid>
              <a:tr h="520700">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endParaRPr lang="zh-CN" altLang="en-US" sz="1800">
                        <a:solidFill>
                          <a:srgbClr val="000000"/>
                        </a:solidFill>
                        <a:latin typeface="Calibri" panose="020F0502020204030204" pitchFamily="2" charset="0"/>
                        <a:ea typeface="宋体" panose="02010600030101010101" pitchFamily="2" charset="-122"/>
                      </a:endParaRPr>
                    </a:p>
                  </a:txBody>
                  <a:tcPr marL="90170" marR="90170" marT="46990" marB="46990" vert="horz" anchor="ctr">
                    <a:lnL cap="flat">
                      <a:noFill/>
                    </a:lnL>
                    <a:lnR cap="flat">
                      <a:noFill/>
                    </a:lnR>
                    <a:lnT cap="flat">
                      <a:noFill/>
                    </a:lnT>
                    <a:lnB cap="flat">
                      <a:noFill/>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t>R</a:t>
                      </a:r>
                      <a:r>
                        <a:rPr lang="zh-CN" altLang="en-US" sz="2400" baseline="-25000" dirty="0"/>
                        <a:t>1</a:t>
                      </a:r>
                      <a:endParaRPr lang="zh-CN" altLang="en-US" sz="2400" baseline="-25000" dirty="0"/>
                    </a:p>
                  </a:txBody>
                  <a:tcPr marL="90170" marR="90170" marT="46990" marB="46990" vert="horz" anchor="ctr">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t>R</a:t>
                      </a:r>
                      <a:r>
                        <a:rPr lang="zh-CN" altLang="en-US" sz="2400" baseline="-25000" dirty="0"/>
                        <a:t>2</a:t>
                      </a:r>
                      <a:r>
                        <a:rPr lang="zh-CN" altLang="en-US" sz="2400" dirty="0"/>
                        <a:t>,</a:t>
                      </a:r>
                      <a:endParaRPr lang="zh-CN" altLang="en-US" sz="2400" dirty="0"/>
                    </a:p>
                  </a:txBody>
                  <a:tcPr marL="90170" marR="90170" marT="46990" marB="46990" vert="horz" anchor="ctr">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t>R</a:t>
                      </a:r>
                      <a:r>
                        <a:rPr lang="zh-CN" altLang="en-US" sz="2400" baseline="-25000" dirty="0"/>
                        <a:t>3</a:t>
                      </a:r>
                      <a:endParaRPr lang="zh-CN" altLang="en-US" sz="2400" baseline="-25000" dirty="0"/>
                    </a:p>
                  </a:txBody>
                  <a:tcPr marL="90170" marR="90170" marT="46990" marB="46990" vert="horz" anchor="ctr">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en-US" altLang="zh-CN" sz="2400"/>
                        <a:t>P</a:t>
                      </a:r>
                      <a:r>
                        <a:rPr lang="en-US" altLang="zh-CN" sz="2400" baseline="-25000"/>
                        <a:t>1</a:t>
                      </a:r>
                      <a:endParaRPr lang="zh-CN" altLang="en-US" sz="2400" baseline="-25000"/>
                    </a:p>
                  </a:txBody>
                  <a:tcPr marL="90170" marR="90170" marT="46990" marB="46990" vert="horz" anchor="ctr">
                    <a:lnL cap="flat">
                      <a:noFill/>
                    </a:lnL>
                    <a:lnR w="12700" cap="flat" cmpd="sng">
                      <a:solidFill>
                        <a:schemeClr val="tx1"/>
                      </a:solidFill>
                      <a:prstDash val="solid"/>
                      <a:headEnd type="none" w="med" len="med"/>
                      <a:tailEnd type="none" w="med" len="med"/>
                    </a:lnR>
                    <a:lnT cap="flat">
                      <a:noFill/>
                    </a:lnT>
                    <a:lnB cap="flat">
                      <a:noFill/>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FF00FF"/>
                          </a:solidFill>
                          <a:ea typeface="宋体" panose="02010600030101010101" pitchFamily="2" charset="-122"/>
                        </a:rPr>
                        <a:t>2</a:t>
                      </a:r>
                      <a:endParaRPr lang="zh-CN" altLang="en-US" sz="2400" dirty="0">
                        <a:solidFill>
                          <a:srgbClr val="FF00FF"/>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FF00FF"/>
                          </a:solidFill>
                          <a:ea typeface="宋体" panose="02010600030101010101" pitchFamily="2" charset="-122"/>
                        </a:rPr>
                        <a:t>2</a:t>
                      </a:r>
                      <a:endParaRPr lang="zh-CN" altLang="en-US" sz="2400" dirty="0">
                        <a:solidFill>
                          <a:srgbClr val="FF00FF"/>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FF00FF"/>
                          </a:solidFill>
                          <a:ea typeface="宋体" panose="02010600030101010101" pitchFamily="2" charset="-122"/>
                        </a:rPr>
                        <a:t>2</a:t>
                      </a:r>
                      <a:endParaRPr lang="zh-CN" altLang="en-US" sz="2400" dirty="0">
                        <a:solidFill>
                          <a:srgbClr val="FF00FF"/>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en-US" altLang="zh-CN" sz="2400"/>
                        <a:t>P</a:t>
                      </a:r>
                      <a:r>
                        <a:rPr lang="en-US" altLang="zh-CN" sz="2400" baseline="-25000"/>
                        <a:t>2</a:t>
                      </a:r>
                      <a:endParaRPr lang="zh-CN" altLang="en-US" sz="2400" baseline="-25000"/>
                    </a:p>
                  </a:txBody>
                  <a:tcPr marL="90170" marR="90170" marT="46990" marB="46990" vert="horz" anchor="ctr">
                    <a:lnL cap="flat">
                      <a:noFill/>
                    </a:lnL>
                    <a:lnR w="12700" cap="flat" cmpd="sng">
                      <a:solidFill>
                        <a:schemeClr val="tx1"/>
                      </a:solidFill>
                      <a:prstDash val="solid"/>
                      <a:headEnd type="none" w="med" len="med"/>
                      <a:tailEnd type="none" w="med" len="med"/>
                    </a:lnR>
                    <a:lnT cap="flat">
                      <a:noFill/>
                    </a:lnT>
                    <a:lnB cap="flat">
                      <a:noFill/>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FF00FF"/>
                          </a:solidFill>
                          <a:ea typeface="宋体" panose="02010600030101010101" pitchFamily="2" charset="-122"/>
                        </a:rPr>
                        <a:t>0</a:t>
                      </a:r>
                      <a:endParaRPr lang="zh-CN" altLang="en-US" sz="2400" dirty="0">
                        <a:solidFill>
                          <a:srgbClr val="FF00FF"/>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FF00FF"/>
                          </a:solidFill>
                          <a:ea typeface="宋体" panose="02010600030101010101" pitchFamily="2" charset="-122"/>
                        </a:rPr>
                        <a:t>0</a:t>
                      </a:r>
                      <a:endParaRPr lang="zh-CN" altLang="en-US" sz="2400" dirty="0">
                        <a:solidFill>
                          <a:srgbClr val="FF00FF"/>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FF00FF"/>
                          </a:solidFill>
                          <a:ea typeface="宋体" panose="02010600030101010101" pitchFamily="2" charset="-122"/>
                        </a:rPr>
                        <a:t>1</a:t>
                      </a:r>
                      <a:endParaRPr lang="zh-CN" altLang="en-US" sz="2400" dirty="0">
                        <a:solidFill>
                          <a:srgbClr val="FF00FF"/>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en-US" altLang="zh-CN" sz="2400"/>
                        <a:t>P</a:t>
                      </a:r>
                      <a:r>
                        <a:rPr lang="en-US" altLang="zh-CN" sz="2400" baseline="-25000"/>
                        <a:t>3</a:t>
                      </a:r>
                      <a:endParaRPr lang="zh-CN" altLang="en-US" sz="2400" baseline="-25000"/>
                    </a:p>
                  </a:txBody>
                  <a:tcPr marL="90170" marR="90170" marT="46990" marB="46990" vert="horz" anchor="ctr">
                    <a:lnL cap="flat">
                      <a:noFill/>
                    </a:lnL>
                    <a:lnR w="12700" cap="flat" cmpd="sng">
                      <a:solidFill>
                        <a:schemeClr val="tx1"/>
                      </a:solidFill>
                      <a:prstDash val="solid"/>
                      <a:headEnd type="none" w="med" len="med"/>
                      <a:tailEnd type="none" w="med" len="med"/>
                    </a:lnR>
                    <a:lnT cap="flat">
                      <a:noFill/>
                    </a:lnT>
                    <a:lnB cap="flat">
                      <a:noFill/>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FF00FF"/>
                          </a:solidFill>
                          <a:ea typeface="宋体" panose="02010600030101010101" pitchFamily="2" charset="-122"/>
                        </a:rPr>
                        <a:t>1</a:t>
                      </a:r>
                      <a:endParaRPr lang="zh-CN" altLang="en-US" sz="2400" dirty="0">
                        <a:solidFill>
                          <a:srgbClr val="FF00FF"/>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FF00FF"/>
                          </a:solidFill>
                          <a:ea typeface="宋体" panose="02010600030101010101" pitchFamily="2" charset="-122"/>
                        </a:rPr>
                        <a:t>0</a:t>
                      </a:r>
                      <a:endParaRPr lang="zh-CN" altLang="en-US" sz="2400" dirty="0">
                        <a:solidFill>
                          <a:srgbClr val="FF00FF"/>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FF00FF"/>
                          </a:solidFill>
                          <a:ea typeface="宋体" panose="02010600030101010101" pitchFamily="2" charset="-122"/>
                        </a:rPr>
                        <a:t>3</a:t>
                      </a:r>
                      <a:endParaRPr lang="zh-CN" altLang="en-US" sz="2400" dirty="0">
                        <a:solidFill>
                          <a:srgbClr val="FF00FF"/>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en-US" altLang="zh-CN" sz="2400"/>
                        <a:t>P</a:t>
                      </a:r>
                      <a:r>
                        <a:rPr lang="en-US" altLang="zh-CN" sz="2400" baseline="-25000"/>
                        <a:t>4</a:t>
                      </a:r>
                      <a:endParaRPr lang="zh-CN" altLang="en-US" sz="2400" baseline="-25000"/>
                    </a:p>
                  </a:txBody>
                  <a:tcPr marL="90170" marR="90170" marT="46990" marB="46990" vert="horz" anchor="ctr">
                    <a:lnL cap="flat">
                      <a:noFill/>
                    </a:lnL>
                    <a:lnR w="12700" cap="flat" cmpd="sng">
                      <a:solidFill>
                        <a:schemeClr val="tx1"/>
                      </a:solidFill>
                      <a:prstDash val="solid"/>
                      <a:headEnd type="none" w="med" len="med"/>
                      <a:tailEnd type="none" w="med" len="med"/>
                    </a:lnR>
                    <a:lnT cap="flat">
                      <a:noFill/>
                    </a:lnT>
                    <a:lnB cap="flat">
                      <a:noFill/>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FF00FF"/>
                          </a:solidFill>
                          <a:ea typeface="宋体" panose="02010600030101010101" pitchFamily="2" charset="-122"/>
                        </a:rPr>
                        <a:t>4</a:t>
                      </a:r>
                      <a:endParaRPr lang="zh-CN" altLang="en-US" sz="2400" dirty="0">
                        <a:solidFill>
                          <a:srgbClr val="FF00FF"/>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FF00FF"/>
                          </a:solidFill>
                          <a:ea typeface="宋体" panose="02010600030101010101" pitchFamily="2" charset="-122"/>
                        </a:rPr>
                        <a:t>2</a:t>
                      </a:r>
                      <a:endParaRPr lang="zh-CN" altLang="en-US" sz="2400" dirty="0">
                        <a:solidFill>
                          <a:srgbClr val="FF00FF"/>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FF00FF"/>
                          </a:solidFill>
                          <a:ea typeface="宋体" panose="02010600030101010101" pitchFamily="2" charset="-122"/>
                        </a:rPr>
                        <a:t>0</a:t>
                      </a:r>
                      <a:endParaRPr lang="zh-CN" altLang="en-US" sz="2400" dirty="0">
                        <a:solidFill>
                          <a:srgbClr val="FF00FF"/>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0375">
                <a:tc gridSpan="4">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chemeClr val="tx1"/>
                          </a:solidFill>
                          <a:ea typeface="Arial" panose="020B0604020202020204" pitchFamily="34" charset="0"/>
                        </a:rPr>
                        <a:t>Need矩阵C-A</a:t>
                      </a:r>
                      <a:endParaRPr lang="zh-CN" altLang="en-US" sz="2400" dirty="0">
                        <a:solidFill>
                          <a:schemeClr val="tx1"/>
                        </a:solidFill>
                        <a:ea typeface="Arial" panose="020B0604020202020204" pitchFamily="34" charset="0"/>
                      </a:endParaRPr>
                    </a:p>
                  </a:txBody>
                  <a:tcPr marL="90170" marR="90170" marT="46990" marB="46990" vert="horz" anchor="ctr">
                    <a:lnL cap="flat">
                      <a:noFill/>
                    </a:lnL>
                    <a:lnR cap="flat">
                      <a:noFill/>
                    </a:lnR>
                    <a:lnT cap="flat">
                      <a:noFill/>
                    </a:lnT>
                    <a:lnB cap="flat">
                      <a:noFill/>
                    </a:lnB>
                    <a:lnTlToBr>
                      <a:noFill/>
                    </a:lnTlToBr>
                    <a:lnBlToTr>
                      <a:noFill/>
                    </a:lnBlToTr>
                    <a:noFill/>
                  </a:tcPr>
                </a:tc>
                <a:tc hMerge="1">
                  <a:tcPr>
                    <a:lnT w="12700" cap="flat" cmpd="sng">
                      <a:solidFill>
                        <a:schemeClr val="tx1"/>
                      </a:solidFill>
                      <a:prstDash val="solid"/>
                      <a:headEnd type="none" w="med" len="med"/>
                      <a:tailEnd type="none" w="med" len="med"/>
                    </a:lnT>
                    <a:lnB cap="flat">
                      <a:noFill/>
                    </a:lnB>
                  </a:tcPr>
                </a:tc>
                <a:tc hMerge="1">
                  <a:tcPr>
                    <a:lnT w="12700" cap="flat" cmpd="sng">
                      <a:solidFill>
                        <a:schemeClr val="tx1"/>
                      </a:solidFill>
                      <a:prstDash val="solid"/>
                      <a:headEnd type="none" w="med" len="med"/>
                      <a:tailEnd type="none" w="med" len="med"/>
                    </a:lnT>
                    <a:lnB cap="flat">
                      <a:noFill/>
                    </a:lnB>
                  </a:tcPr>
                </a:tc>
                <a:tc hMerge="1">
                  <a:tcPr>
                    <a:lnR cap="flat">
                      <a:noFill/>
                    </a:lnR>
                    <a:lnT w="12700" cap="flat" cmpd="sng">
                      <a:solidFill>
                        <a:schemeClr val="tx1"/>
                      </a:solidFill>
                      <a:prstDash val="solid"/>
                      <a:headEnd type="none" w="med" len="med"/>
                      <a:tailEnd type="none" w="med" len="med"/>
                    </a:lnT>
                    <a:lnB cap="flat">
                      <a:noFill/>
                    </a:lnB>
                  </a:tcPr>
                </a:tc>
              </a:tr>
            </a:tbl>
          </a:graphicData>
        </a:graphic>
      </p:graphicFrame>
      <p:graphicFrame>
        <p:nvGraphicFramePr>
          <p:cNvPr id="54427" name="表格 54426"/>
          <p:cNvGraphicFramePr/>
          <p:nvPr/>
        </p:nvGraphicFramePr>
        <p:xfrm>
          <a:off x="457200" y="4452938"/>
          <a:ext cx="2576513" cy="1441450"/>
        </p:xfrm>
        <a:graphic>
          <a:graphicData uri="http://schemas.openxmlformats.org/drawingml/2006/table">
            <a:tbl>
              <a:tblPr/>
              <a:tblGrid>
                <a:gridCol w="858838"/>
                <a:gridCol w="857250"/>
                <a:gridCol w="860425"/>
              </a:tblGrid>
              <a:tr h="520700">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t>R</a:t>
                      </a:r>
                      <a:r>
                        <a:rPr lang="zh-CN" altLang="en-US" sz="2400" baseline="-25000" dirty="0"/>
                        <a:t>1</a:t>
                      </a:r>
                      <a:endParaRPr lang="zh-CN" altLang="en-US" sz="2400" baseline="-25000" dirty="0"/>
                    </a:p>
                  </a:txBody>
                  <a:tcPr marL="90170" marR="90170" marT="46990" marB="46990" vert="horz" anchor="ctr">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t>R</a:t>
                      </a:r>
                      <a:r>
                        <a:rPr lang="zh-CN" altLang="en-US" sz="2400" baseline="-25000" dirty="0"/>
                        <a:t>2</a:t>
                      </a:r>
                      <a:endParaRPr lang="zh-CN" altLang="en-US" sz="2400" baseline="-25000" dirty="0"/>
                    </a:p>
                  </a:txBody>
                  <a:tcPr marL="90170" marR="90170" marT="46990" marB="46990" vert="horz" anchor="ctr">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t>R</a:t>
                      </a:r>
                      <a:r>
                        <a:rPr lang="zh-CN" altLang="en-US" sz="2400" baseline="-25000" dirty="0"/>
                        <a:t>3</a:t>
                      </a:r>
                      <a:endParaRPr lang="zh-CN" altLang="en-US" sz="2400" baseline="-25000" dirty="0"/>
                    </a:p>
                  </a:txBody>
                  <a:tcPr marL="90170" marR="90170" marT="46990" marB="46990" vert="horz" anchor="ctr">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r>
              <a:tr h="460375">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9</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3</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6</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0375">
                <a:tc gridSpan="3">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8000"/>
                          </a:solidFill>
                          <a:ea typeface="Arial" panose="020B0604020202020204" pitchFamily="34" charset="0"/>
                        </a:rPr>
                        <a:t>Resource向量R</a:t>
                      </a:r>
                      <a:endParaRPr lang="zh-CN" altLang="en-US" sz="2400" dirty="0">
                        <a:solidFill>
                          <a:srgbClr val="008000"/>
                        </a:solidFill>
                        <a:ea typeface="Arial" panose="020B0604020202020204" pitchFamily="34" charset="0"/>
                      </a:endParaRPr>
                    </a:p>
                  </a:txBody>
                  <a:tcPr marL="90170" marR="90170" marT="46990" marB="46990" vert="horz" anchor="ctr">
                    <a:lnL cap="flat">
                      <a:noFill/>
                    </a:lnL>
                    <a:lnR cap="flat">
                      <a:noFill/>
                    </a:lnR>
                    <a:lnT w="12700" cap="flat" cmpd="sng">
                      <a:solidFill>
                        <a:schemeClr val="tx1"/>
                      </a:solidFill>
                      <a:prstDash val="solid"/>
                      <a:headEnd type="none" w="med" len="med"/>
                      <a:tailEnd type="none" w="med" len="med"/>
                    </a:lnT>
                    <a:lnB cap="flat">
                      <a:noFill/>
                    </a:lnB>
                    <a:lnTlToBr>
                      <a:noFill/>
                    </a:lnTlToBr>
                    <a:lnBlToTr>
                      <a:noFill/>
                    </a:lnBlToTr>
                    <a:noFill/>
                  </a:tcPr>
                </a:tc>
                <a:tc hMerge="1">
                  <a:tcPr>
                    <a:lnT w="12700" cap="flat" cmpd="sng">
                      <a:solidFill>
                        <a:schemeClr val="tx1"/>
                      </a:solidFill>
                      <a:prstDash val="solid"/>
                      <a:headEnd type="none" w="med" len="med"/>
                      <a:tailEnd type="none" w="med" len="med"/>
                    </a:lnT>
                    <a:lnB cap="flat">
                      <a:noFill/>
                    </a:lnB>
                  </a:tcPr>
                </a:tc>
                <a:tc hMerge="1">
                  <a:tcPr>
                    <a:lnR cap="flat">
                      <a:noFill/>
                    </a:lnR>
                    <a:lnT w="12700" cap="flat" cmpd="sng">
                      <a:solidFill>
                        <a:schemeClr val="tx1"/>
                      </a:solidFill>
                      <a:prstDash val="solid"/>
                      <a:headEnd type="none" w="med" len="med"/>
                      <a:tailEnd type="none" w="med" len="med"/>
                    </a:lnT>
                    <a:lnB cap="flat">
                      <a:noFill/>
                    </a:lnB>
                  </a:tcPr>
                </a:tc>
              </a:tr>
            </a:tbl>
          </a:graphicData>
        </a:graphic>
      </p:graphicFrame>
      <p:graphicFrame>
        <p:nvGraphicFramePr>
          <p:cNvPr id="54449" name="表格 54448"/>
          <p:cNvGraphicFramePr/>
          <p:nvPr/>
        </p:nvGraphicFramePr>
        <p:xfrm>
          <a:off x="3651250" y="4422775"/>
          <a:ext cx="2576513" cy="1441450"/>
        </p:xfrm>
        <a:graphic>
          <a:graphicData uri="http://schemas.openxmlformats.org/drawingml/2006/table">
            <a:tbl>
              <a:tblPr/>
              <a:tblGrid>
                <a:gridCol w="858838"/>
                <a:gridCol w="857250"/>
                <a:gridCol w="860425"/>
              </a:tblGrid>
              <a:tr h="520700">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t>R</a:t>
                      </a:r>
                      <a:r>
                        <a:rPr lang="zh-CN" altLang="en-US" sz="2400" baseline="-25000" dirty="0"/>
                        <a:t>1</a:t>
                      </a:r>
                      <a:endParaRPr lang="zh-CN" altLang="en-US" sz="2400" baseline="-25000" dirty="0"/>
                    </a:p>
                  </a:txBody>
                  <a:tcPr marL="90170" marR="90170" marT="46990" marB="46990" vert="horz" anchor="ctr">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t>R</a:t>
                      </a:r>
                      <a:r>
                        <a:rPr lang="zh-CN" altLang="en-US" sz="2400" baseline="-25000" dirty="0"/>
                        <a:t>2</a:t>
                      </a:r>
                      <a:endParaRPr lang="zh-CN" altLang="en-US" sz="2400" baseline="-25000" dirty="0"/>
                    </a:p>
                  </a:txBody>
                  <a:tcPr marL="90170" marR="90170" marT="46990" marB="46990" vert="horz" anchor="ctr">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t>R</a:t>
                      </a:r>
                      <a:r>
                        <a:rPr lang="zh-CN" altLang="en-US" sz="2400" baseline="-25000" dirty="0"/>
                        <a:t>3</a:t>
                      </a:r>
                      <a:endParaRPr lang="zh-CN" altLang="en-US" sz="2400" baseline="-25000" dirty="0"/>
                    </a:p>
                  </a:txBody>
                  <a:tcPr marL="90170" marR="90170" marT="46990" marB="46990" vert="horz" anchor="ctr">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r>
              <a:tr h="460375">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0</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1</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0000"/>
                          </a:solidFill>
                          <a:ea typeface="宋体" panose="02010600030101010101" pitchFamily="2" charset="-122"/>
                        </a:rPr>
                        <a:t>1</a:t>
                      </a:r>
                      <a:endParaRPr lang="zh-CN" altLang="en-US" sz="2400" dirty="0">
                        <a:solidFill>
                          <a:srgbClr val="000000"/>
                        </a:solidFill>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0375">
                <a:tc gridSpan="3">
                  <a:txBody>
                    <a:bodyPr wrap="square"/>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marL="0" lvl="0" indent="0" algn="ctr">
                        <a:buNone/>
                      </a:pPr>
                      <a:r>
                        <a:rPr lang="zh-CN" altLang="en-US" sz="2400" dirty="0">
                          <a:solidFill>
                            <a:srgbClr val="008000"/>
                          </a:solidFill>
                          <a:ea typeface="Arial" panose="020B0604020202020204" pitchFamily="34" charset="0"/>
                        </a:rPr>
                        <a:t>Available向量V</a:t>
                      </a:r>
                      <a:endParaRPr lang="zh-CN" altLang="en-US" sz="2400" dirty="0">
                        <a:solidFill>
                          <a:srgbClr val="008000"/>
                        </a:solidFill>
                        <a:ea typeface="Arial" panose="020B0604020202020204" pitchFamily="34" charset="0"/>
                      </a:endParaRPr>
                    </a:p>
                  </a:txBody>
                  <a:tcPr marL="90170" marR="90170" marT="46990" marB="46990" vert="horz" anchor="ctr">
                    <a:lnL cap="flat">
                      <a:noFill/>
                    </a:lnL>
                    <a:lnR cap="flat">
                      <a:noFill/>
                    </a:lnR>
                    <a:lnT w="12700" cap="flat" cmpd="sng">
                      <a:solidFill>
                        <a:schemeClr val="tx1"/>
                      </a:solidFill>
                      <a:prstDash val="solid"/>
                      <a:headEnd type="none" w="med" len="med"/>
                      <a:tailEnd type="none" w="med" len="med"/>
                    </a:lnT>
                    <a:lnB cap="flat">
                      <a:noFill/>
                    </a:lnB>
                    <a:lnTlToBr>
                      <a:noFill/>
                    </a:lnTlToBr>
                    <a:lnBlToTr>
                      <a:noFill/>
                    </a:lnBlToTr>
                    <a:noFill/>
                  </a:tcPr>
                </a:tc>
                <a:tc hMerge="1">
                  <a:tcPr>
                    <a:lnT w="12700" cap="flat" cmpd="sng">
                      <a:solidFill>
                        <a:schemeClr val="tx1"/>
                      </a:solidFill>
                      <a:prstDash val="solid"/>
                      <a:headEnd type="none" w="med" len="med"/>
                      <a:tailEnd type="none" w="med" len="med"/>
                    </a:lnT>
                    <a:lnB cap="flat">
                      <a:noFill/>
                    </a:lnB>
                  </a:tcPr>
                </a:tc>
                <a:tc hMerge="1">
                  <a:tcPr>
                    <a:lnR cap="flat">
                      <a:noFill/>
                    </a:lnR>
                    <a:lnT w="12700" cap="flat" cmpd="sng">
                      <a:solidFill>
                        <a:schemeClr val="tx1"/>
                      </a:solidFill>
                      <a:prstDash val="solid"/>
                      <a:headEnd type="none" w="med" len="med"/>
                      <a:tailEnd type="none" w="med" len="med"/>
                    </a:lnT>
                    <a:lnB cap="flat">
                      <a:noFill/>
                    </a:lnB>
                  </a:tcPr>
                </a:tc>
              </a:tr>
            </a:tbl>
          </a:graphicData>
        </a:graphic>
      </p:graphicFrame>
      <p:sp>
        <p:nvSpPr>
          <p:cNvPr id="73908" name="矩形 54470"/>
          <p:cNvSpPr>
            <a:spLocks noGrp="1"/>
          </p:cNvSpPr>
          <p:nvPr/>
        </p:nvSpPr>
        <p:spPr>
          <a:xfrm>
            <a:off x="312738" y="5864225"/>
            <a:ext cx="8229600" cy="574675"/>
          </a:xfrm>
          <a:prstGeom prst="rect">
            <a:avLst/>
          </a:prstGeom>
          <a:noFill/>
          <a:ln w="9525">
            <a:noFill/>
          </a:ln>
        </p:spPr>
        <p:txBody>
          <a:bodyPr wrap="square" anchor="t"/>
          <a:p>
            <a:pPr marL="342900" lvl="0" indent="-342900">
              <a:lnSpc>
                <a:spcPct val="90000"/>
              </a:lnSpc>
              <a:spcBef>
                <a:spcPct val="20000"/>
              </a:spcBef>
              <a:buFont typeface="Wingdings" panose="05000000000000000000" pitchFamily="2" charset="2"/>
              <a:buChar char="n"/>
            </a:pPr>
            <a:r>
              <a:rPr lang="zh-CN" altLang="en-US" sz="2800" b="1" dirty="0">
                <a:latin typeface="Arial" panose="020B0604020202020204" pitchFamily="34" charset="0"/>
                <a:ea typeface="黑体" panose="02010609060101010101" pitchFamily="1" charset="-122"/>
              </a:rPr>
              <a:t>1.先判断请求的合理性 </a:t>
            </a:r>
            <a:r>
              <a:rPr lang="zh-CN" altLang="en-US" sz="2800" b="1" dirty="0">
                <a:solidFill>
                  <a:srgbClr val="FF00FF"/>
                </a:solidFill>
                <a:latin typeface="Arial" panose="020B0604020202020204" pitchFamily="34" charset="0"/>
                <a:ea typeface="黑体" panose="02010609060101010101" pitchFamily="1" charset="-122"/>
              </a:rPr>
              <a:t>（合理）</a:t>
            </a:r>
            <a:r>
              <a:rPr lang="zh-CN" altLang="en-US" sz="2800" dirty="0">
                <a:solidFill>
                  <a:srgbClr val="0000FF"/>
                </a:solidFill>
                <a:latin typeface="Arial" panose="020B0604020202020204" pitchFamily="34" charset="0"/>
                <a:ea typeface="黑体" panose="02010609060101010101" pitchFamily="1" charset="-122"/>
              </a:rPr>
              <a:t> </a:t>
            </a:r>
            <a:endParaRPr lang="zh-CN" altLang="en-US" sz="2800" b="1" dirty="0">
              <a:latin typeface="Arial" panose="020B0604020202020204" pitchFamily="34" charset="0"/>
              <a:ea typeface="黑体" panose="02010609060101010101" pitchFamily="1" charset="-122"/>
            </a:endParaRPr>
          </a:p>
        </p:txBody>
      </p:sp>
      <p:sp>
        <p:nvSpPr>
          <p:cNvPr id="73909" name="矩形 54471"/>
          <p:cNvSpPr>
            <a:spLocks noGrp="1"/>
          </p:cNvSpPr>
          <p:nvPr/>
        </p:nvSpPr>
        <p:spPr>
          <a:xfrm>
            <a:off x="312738" y="6350000"/>
            <a:ext cx="8229600" cy="574675"/>
          </a:xfrm>
          <a:prstGeom prst="rect">
            <a:avLst/>
          </a:prstGeom>
          <a:noFill/>
          <a:ln w="9525">
            <a:noFill/>
          </a:ln>
        </p:spPr>
        <p:txBody>
          <a:bodyPr wrap="square" anchor="t"/>
          <a:p>
            <a:pPr marL="342900" lvl="0" indent="-342900">
              <a:lnSpc>
                <a:spcPct val="90000"/>
              </a:lnSpc>
              <a:spcBef>
                <a:spcPct val="20000"/>
              </a:spcBef>
              <a:buFont typeface="Wingdings" panose="05000000000000000000" pitchFamily="2" charset="2"/>
              <a:buChar char="n"/>
            </a:pPr>
            <a:r>
              <a:rPr lang="zh-CN" altLang="en-US" sz="2800" b="1" dirty="0">
                <a:latin typeface="Arial" panose="020B0604020202020204" pitchFamily="34" charset="0"/>
                <a:ea typeface="黑体" panose="02010609060101010101" pitchFamily="1" charset="-122"/>
              </a:rPr>
              <a:t>2.再判断请求的可能性 </a:t>
            </a:r>
            <a:r>
              <a:rPr lang="zh-CN" altLang="en-US" sz="2800" b="1" dirty="0">
                <a:solidFill>
                  <a:srgbClr val="FF00FF"/>
                </a:solidFill>
                <a:latin typeface="Arial" panose="020B0604020202020204" pitchFamily="34" charset="0"/>
                <a:ea typeface="黑体" panose="02010609060101010101" pitchFamily="1" charset="-122"/>
              </a:rPr>
              <a:t>（不可能 </a:t>
            </a:r>
            <a:r>
              <a:rPr lang="zh-CN" altLang="en-US" sz="2800" b="1" dirty="0">
                <a:solidFill>
                  <a:srgbClr val="2D2DFF"/>
                </a:solidFill>
                <a:latin typeface="Arial" panose="020B0604020202020204" pitchFamily="34" charset="0"/>
                <a:ea typeface="黑体" panose="02010609060101010101" pitchFamily="1" charset="-122"/>
                <a:sym typeface="Arial" panose="020B0604020202020204" pitchFamily="34" charset="0"/>
              </a:rPr>
              <a:t>→ 不满足请求</a:t>
            </a:r>
            <a:r>
              <a:rPr lang="zh-CN" altLang="en-US" sz="2800" b="1" dirty="0">
                <a:solidFill>
                  <a:srgbClr val="FF00FF"/>
                </a:solidFill>
                <a:latin typeface="Arial" panose="020B0604020202020204" pitchFamily="34" charset="0"/>
                <a:ea typeface="黑体" panose="02010609060101010101" pitchFamily="1" charset="-122"/>
              </a:rPr>
              <a:t>）</a:t>
            </a:r>
            <a:r>
              <a:rPr lang="zh-CN" altLang="en-US" sz="2800" dirty="0">
                <a:solidFill>
                  <a:srgbClr val="FF00FF"/>
                </a:solidFill>
                <a:latin typeface="Arial" panose="020B0604020202020204" pitchFamily="34" charset="0"/>
                <a:ea typeface="黑体" panose="02010609060101010101" pitchFamily="1" charset="-122"/>
              </a:rPr>
              <a:t> </a:t>
            </a:r>
            <a:endParaRPr lang="zh-CN" altLang="en-US" sz="2800" b="1" dirty="0">
              <a:solidFill>
                <a:srgbClr val="FF00FF"/>
              </a:solidFill>
              <a:latin typeface="Arial" panose="020B0604020202020204" pitchFamily="34" charset="0"/>
              <a:ea typeface="黑体" panose="02010609060101010101" pitchFamily="1" charset="-122"/>
            </a:endParaRPr>
          </a:p>
        </p:txBody>
      </p:sp>
      <p:sp>
        <p:nvSpPr>
          <p:cNvPr id="73910" name="文本框 7185"/>
          <p:cNvSpPr txBox="1"/>
          <p:nvPr/>
        </p:nvSpPr>
        <p:spPr>
          <a:xfrm>
            <a:off x="7894638" y="222250"/>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172</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标题 55297"/>
          <p:cNvSpPr>
            <a:spLocks noGrp="1"/>
          </p:cNvSpPr>
          <p:nvPr>
            <p:ph type="title"/>
          </p:nvPr>
        </p:nvSpPr>
        <p:spPr/>
        <p:txBody>
          <a:bodyPr anchor="ctr"/>
          <a:p>
            <a:r>
              <a:rPr lang="zh-CN" altLang="en-US" sz="4000" dirty="0"/>
              <a:t>银行家算法——全局数据结构</a:t>
            </a:r>
            <a:endParaRPr lang="zh-CN" altLang="en-US" sz="4000" dirty="0"/>
          </a:p>
        </p:txBody>
      </p:sp>
      <p:sp>
        <p:nvSpPr>
          <p:cNvPr id="74754" name="文本占位符 55298"/>
          <p:cNvSpPr>
            <a:spLocks noGrp="1"/>
          </p:cNvSpPr>
          <p:nvPr>
            <p:ph idx="1"/>
          </p:nvPr>
        </p:nvSpPr>
        <p:spPr/>
        <p:txBody>
          <a:bodyPr anchor="t"/>
          <a:p>
            <a:pPr>
              <a:buNone/>
            </a:pPr>
            <a:r>
              <a:rPr lang="zh-CN" altLang="en-US" dirty="0"/>
              <a:t>struct stat</a:t>
            </a:r>
            <a:r>
              <a:rPr lang="en-US" altLang="zh-CN" dirty="0"/>
              <a:t>e</a:t>
            </a:r>
            <a:r>
              <a:rPr lang="zh-CN" altLang="en-US" dirty="0"/>
              <a:t> {</a:t>
            </a:r>
            <a:endParaRPr lang="zh-CN" altLang="en-US" dirty="0"/>
          </a:p>
          <a:p>
            <a:pPr>
              <a:buNone/>
            </a:pPr>
            <a:r>
              <a:rPr lang="zh-CN" altLang="en-US" dirty="0"/>
              <a:t>           int resource[m];</a:t>
            </a:r>
            <a:endParaRPr lang="zh-CN" altLang="en-US" dirty="0"/>
          </a:p>
          <a:p>
            <a:pPr>
              <a:buNone/>
            </a:pPr>
            <a:r>
              <a:rPr lang="zh-CN" altLang="en-US" dirty="0"/>
              <a:t>           int available[m];</a:t>
            </a:r>
            <a:endParaRPr lang="zh-CN" altLang="en-US" dirty="0"/>
          </a:p>
          <a:p>
            <a:pPr>
              <a:buNone/>
            </a:pPr>
            <a:r>
              <a:rPr lang="zh-CN" altLang="en-US" dirty="0"/>
              <a:t>           int claim[n][m];</a:t>
            </a:r>
            <a:endParaRPr lang="zh-CN" altLang="en-US" dirty="0"/>
          </a:p>
          <a:p>
            <a:pPr>
              <a:buNone/>
            </a:pPr>
            <a:r>
              <a:rPr lang="zh-CN" altLang="en-US" dirty="0"/>
              <a:t>           int alloc[n][m];</a:t>
            </a:r>
            <a:endParaRPr lang="zh-CN" altLang="en-US" dirty="0"/>
          </a:p>
          <a:p>
            <a:pPr>
              <a:buNone/>
            </a:pPr>
            <a:r>
              <a:rPr lang="zh-CN" altLang="en-US" dirty="0"/>
              <a:t>}</a:t>
            </a:r>
            <a:endParaRPr lang="zh-CN" altLang="en-US" dirty="0"/>
          </a:p>
        </p:txBody>
      </p:sp>
      <p:sp>
        <p:nvSpPr>
          <p:cNvPr id="74755" name="文本框 7185"/>
          <p:cNvSpPr txBox="1"/>
          <p:nvPr/>
        </p:nvSpPr>
        <p:spPr>
          <a:xfrm>
            <a:off x="7910513" y="614363"/>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173</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标题 56321"/>
          <p:cNvSpPr>
            <a:spLocks noGrp="1"/>
          </p:cNvSpPr>
          <p:nvPr>
            <p:ph type="title"/>
          </p:nvPr>
        </p:nvSpPr>
        <p:spPr>
          <a:xfrm>
            <a:off x="0" y="0"/>
            <a:ext cx="8229600" cy="981075"/>
          </a:xfrm>
        </p:spPr>
        <p:txBody>
          <a:bodyPr anchor="ctr"/>
          <a:p>
            <a:r>
              <a:rPr lang="zh-CN" altLang="en-US" sz="4000" dirty="0"/>
              <a:t>银行家算法——资源分配算法</a:t>
            </a:r>
            <a:endParaRPr lang="zh-CN" altLang="en-US" sz="4000" dirty="0"/>
          </a:p>
        </p:txBody>
      </p:sp>
      <p:sp>
        <p:nvSpPr>
          <p:cNvPr id="75778" name="文本占位符 56322"/>
          <p:cNvSpPr>
            <a:spLocks noGrp="1"/>
          </p:cNvSpPr>
          <p:nvPr>
            <p:ph idx="1"/>
          </p:nvPr>
        </p:nvSpPr>
        <p:spPr>
          <a:xfrm>
            <a:off x="228600" y="981075"/>
            <a:ext cx="8686800" cy="4527550"/>
          </a:xfrm>
        </p:spPr>
        <p:txBody>
          <a:bodyPr anchor="t"/>
          <a:p>
            <a:pPr>
              <a:lnSpc>
                <a:spcPct val="150000"/>
              </a:lnSpc>
              <a:buNone/>
            </a:pPr>
            <a:r>
              <a:rPr lang="zh-CN" altLang="en-US" sz="2800" dirty="0"/>
              <a:t>if (</a:t>
            </a:r>
            <a:r>
              <a:rPr lang="zh-CN" altLang="en-US" sz="2800" dirty="0">
                <a:solidFill>
                  <a:srgbClr val="FF9900"/>
                </a:solidFill>
              </a:rPr>
              <a:t>alloc[i,*]+request[*]&gt;claim{i,*]</a:t>
            </a:r>
            <a:r>
              <a:rPr lang="zh-CN" altLang="en-US" sz="2800" dirty="0"/>
              <a:t>)   </a:t>
            </a:r>
            <a:r>
              <a:rPr lang="zh-CN" altLang="en-US" sz="2800" dirty="0">
                <a:solidFill>
                  <a:srgbClr val="FF00FF"/>
                </a:solidFill>
              </a:rPr>
              <a:t>&lt;error&gt;</a:t>
            </a:r>
            <a:r>
              <a:rPr lang="zh-CN" altLang="en-US" sz="2800" dirty="0"/>
              <a:t>;</a:t>
            </a:r>
            <a:endParaRPr lang="zh-CN" altLang="en-US" sz="2800" dirty="0"/>
          </a:p>
          <a:p>
            <a:pPr>
              <a:lnSpc>
                <a:spcPct val="150000"/>
              </a:lnSpc>
              <a:buNone/>
            </a:pPr>
            <a:r>
              <a:rPr lang="zh-CN" altLang="en-US" sz="2800" dirty="0"/>
              <a:t>else if (</a:t>
            </a:r>
            <a:r>
              <a:rPr lang="zh-CN" altLang="en-US" sz="2800" dirty="0">
                <a:solidFill>
                  <a:srgbClr val="FF9900"/>
                </a:solidFill>
              </a:rPr>
              <a:t>requst[*]&gt;available[*]</a:t>
            </a:r>
            <a:r>
              <a:rPr lang="zh-CN" altLang="en-US" sz="2800" dirty="0"/>
              <a:t>)  </a:t>
            </a:r>
            <a:r>
              <a:rPr lang="zh-CN" altLang="en-US" sz="2800" dirty="0">
                <a:solidFill>
                  <a:srgbClr val="FF00FF"/>
                </a:solidFill>
              </a:rPr>
              <a:t>&lt;suspend process&gt;</a:t>
            </a:r>
            <a:r>
              <a:rPr lang="zh-CN" altLang="en-US" sz="2800" dirty="0"/>
              <a:t>;</a:t>
            </a:r>
            <a:endParaRPr lang="zh-CN" altLang="en-US" sz="2800" dirty="0"/>
          </a:p>
          <a:p>
            <a:pPr>
              <a:lnSpc>
                <a:spcPct val="150000"/>
              </a:lnSpc>
              <a:buNone/>
            </a:pPr>
            <a:r>
              <a:rPr lang="zh-CN" altLang="en-US" sz="2800" dirty="0"/>
              <a:t>        else { </a:t>
            </a:r>
            <a:r>
              <a:rPr lang="zh-CN" altLang="en-US" sz="2800" dirty="0">
                <a:solidFill>
                  <a:srgbClr val="FF00FF"/>
                </a:solidFill>
              </a:rPr>
              <a:t>&lt;define newstate by</a:t>
            </a:r>
            <a:r>
              <a:rPr lang="zh-CN" altLang="en-US" sz="2800" dirty="0"/>
              <a:t>:</a:t>
            </a:r>
            <a:endParaRPr lang="zh-CN" altLang="en-US" sz="2800" dirty="0"/>
          </a:p>
          <a:p>
            <a:pPr>
              <a:lnSpc>
                <a:spcPct val="150000"/>
              </a:lnSpc>
              <a:buNone/>
            </a:pPr>
            <a:r>
              <a:rPr lang="zh-CN" altLang="en-US" sz="2800" dirty="0"/>
              <a:t>                   alloc[i,*]=alloc[i,*]+request[*];</a:t>
            </a:r>
            <a:endParaRPr lang="zh-CN" altLang="en-US" sz="2800" dirty="0"/>
          </a:p>
          <a:p>
            <a:pPr>
              <a:lnSpc>
                <a:spcPct val="150000"/>
              </a:lnSpc>
              <a:buNone/>
            </a:pPr>
            <a:r>
              <a:rPr lang="zh-CN" altLang="en-US" sz="2800" dirty="0"/>
              <a:t>                   available[*]-availalbe[*]-request[*]&gt;; }</a:t>
            </a:r>
            <a:endParaRPr lang="zh-CN" altLang="en-US" sz="2800" dirty="0"/>
          </a:p>
          <a:p>
            <a:pPr>
              <a:lnSpc>
                <a:spcPct val="150000"/>
              </a:lnSpc>
              <a:buNone/>
            </a:pPr>
            <a:r>
              <a:rPr lang="zh-CN" altLang="en-US" sz="2800" dirty="0"/>
              <a:t>if (</a:t>
            </a:r>
            <a:r>
              <a:rPr lang="zh-CN" altLang="en-US" sz="2800" dirty="0">
                <a:solidFill>
                  <a:srgbClr val="FF9900"/>
                </a:solidFill>
              </a:rPr>
              <a:t>safe(newstate)</a:t>
            </a:r>
            <a:r>
              <a:rPr lang="zh-CN" altLang="en-US" sz="2800" dirty="0"/>
              <a:t>)   </a:t>
            </a:r>
            <a:r>
              <a:rPr lang="zh-CN" altLang="en-US" sz="2800" dirty="0">
                <a:solidFill>
                  <a:srgbClr val="FF00FF"/>
                </a:solidFill>
              </a:rPr>
              <a:t>&lt;carry out allocation&gt;</a:t>
            </a:r>
            <a:endParaRPr lang="zh-CN" altLang="en-US" sz="2800" dirty="0">
              <a:solidFill>
                <a:srgbClr val="FF00FF"/>
              </a:solidFill>
            </a:endParaRPr>
          </a:p>
          <a:p>
            <a:pPr>
              <a:lnSpc>
                <a:spcPct val="150000"/>
              </a:lnSpc>
              <a:buNone/>
            </a:pPr>
            <a:r>
              <a:rPr lang="zh-CN" altLang="en-US" sz="2800" dirty="0"/>
              <a:t>else {  </a:t>
            </a:r>
            <a:r>
              <a:rPr lang="zh-CN" altLang="en-US" sz="2800" dirty="0">
                <a:solidFill>
                  <a:srgbClr val="FF00FF"/>
                </a:solidFill>
              </a:rPr>
              <a:t>&lt;restore original state&gt;</a:t>
            </a:r>
            <a:r>
              <a:rPr lang="zh-CN" altLang="en-US" sz="2800" dirty="0"/>
              <a:t>;</a:t>
            </a:r>
            <a:endParaRPr lang="zh-CN" altLang="en-US" sz="2800" dirty="0"/>
          </a:p>
          <a:p>
            <a:pPr>
              <a:lnSpc>
                <a:spcPct val="150000"/>
              </a:lnSpc>
              <a:buNone/>
            </a:pPr>
            <a:r>
              <a:rPr lang="zh-CN" altLang="en-US" sz="2800" dirty="0"/>
              <a:t>           </a:t>
            </a:r>
            <a:r>
              <a:rPr lang="zh-CN" altLang="en-US" sz="2800" dirty="0">
                <a:solidFill>
                  <a:srgbClr val="FF00FF"/>
                </a:solidFill>
              </a:rPr>
              <a:t>&lt;suspend process&gt;</a:t>
            </a:r>
            <a:r>
              <a:rPr lang="zh-CN" altLang="en-US" sz="2800" dirty="0"/>
              <a:t>; }</a:t>
            </a:r>
            <a:endParaRPr lang="zh-CN" altLang="en-US" sz="2800" dirty="0"/>
          </a:p>
        </p:txBody>
      </p:sp>
      <p:sp>
        <p:nvSpPr>
          <p:cNvPr id="75779" name="文本框 7185"/>
          <p:cNvSpPr txBox="1"/>
          <p:nvPr/>
        </p:nvSpPr>
        <p:spPr>
          <a:xfrm>
            <a:off x="7894638" y="630238"/>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173</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标题 57345"/>
          <p:cNvSpPr>
            <a:spLocks noGrp="1"/>
          </p:cNvSpPr>
          <p:nvPr>
            <p:ph type="title"/>
          </p:nvPr>
        </p:nvSpPr>
        <p:spPr>
          <a:xfrm>
            <a:off x="0" y="0"/>
            <a:ext cx="8229600" cy="765175"/>
          </a:xfrm>
        </p:spPr>
        <p:txBody>
          <a:bodyPr anchor="ctr"/>
          <a:p>
            <a:r>
              <a:rPr lang="zh-CN" altLang="en-US" sz="4000" dirty="0"/>
              <a:t>银行家算法——安全性测试</a:t>
            </a:r>
            <a:endParaRPr lang="zh-CN" altLang="en-US" sz="4000" dirty="0"/>
          </a:p>
        </p:txBody>
      </p:sp>
      <p:sp>
        <p:nvSpPr>
          <p:cNvPr id="76802" name="文本占位符 57346"/>
          <p:cNvSpPr>
            <a:spLocks noGrp="1"/>
          </p:cNvSpPr>
          <p:nvPr>
            <p:ph idx="1"/>
          </p:nvPr>
        </p:nvSpPr>
        <p:spPr>
          <a:xfrm>
            <a:off x="312738" y="765175"/>
            <a:ext cx="8229600" cy="4525963"/>
          </a:xfrm>
        </p:spPr>
        <p:txBody>
          <a:bodyPr anchor="t"/>
          <a:p>
            <a:pPr>
              <a:lnSpc>
                <a:spcPct val="70000"/>
              </a:lnSpc>
              <a:buNone/>
            </a:pPr>
            <a:r>
              <a:rPr lang="zh-CN" altLang="en-US" sz="2800" dirty="0"/>
              <a:t>boolean </a:t>
            </a:r>
            <a:r>
              <a:rPr lang="zh-CN" altLang="en-US" sz="2800" dirty="0">
                <a:solidFill>
                  <a:srgbClr val="FF0000"/>
                </a:solidFill>
              </a:rPr>
              <a:t>safe (state S)</a:t>
            </a:r>
            <a:r>
              <a:rPr lang="zh-CN" altLang="en-US" sz="2800" dirty="0"/>
              <a:t> {</a:t>
            </a:r>
            <a:endParaRPr lang="zh-CN" altLang="en-US" sz="2800" dirty="0"/>
          </a:p>
          <a:p>
            <a:pPr>
              <a:lnSpc>
                <a:spcPct val="70000"/>
              </a:lnSpc>
              <a:buNone/>
            </a:pPr>
            <a:r>
              <a:rPr lang="zh-CN" altLang="en-US" sz="2800" dirty="0"/>
              <a:t>   int currentavail[m];</a:t>
            </a:r>
            <a:endParaRPr lang="zh-CN" altLang="en-US" sz="2800" dirty="0"/>
          </a:p>
          <a:p>
            <a:pPr>
              <a:lnSpc>
                <a:spcPct val="70000"/>
              </a:lnSpc>
              <a:buNone/>
            </a:pPr>
            <a:r>
              <a:rPr lang="zh-CN" altLang="en-US" sz="2800" dirty="0"/>
              <a:t>   process rest [&lt;number of process&gt;];</a:t>
            </a:r>
            <a:endParaRPr lang="zh-CN" altLang="en-US" sz="2800" dirty="0"/>
          </a:p>
          <a:p>
            <a:pPr>
              <a:lnSpc>
                <a:spcPct val="70000"/>
              </a:lnSpc>
              <a:buNone/>
            </a:pPr>
            <a:r>
              <a:rPr lang="zh-CN" altLang="en-US" sz="2800" dirty="0"/>
              <a:t>   currentavail = available;</a:t>
            </a:r>
            <a:endParaRPr lang="zh-CN" altLang="en-US" sz="2800" dirty="0"/>
          </a:p>
          <a:p>
            <a:pPr>
              <a:lnSpc>
                <a:spcPct val="70000"/>
              </a:lnSpc>
              <a:buNone/>
            </a:pPr>
            <a:r>
              <a:rPr lang="zh-CN" altLang="en-US" sz="2800" dirty="0"/>
              <a:t>   rest = {all process};</a:t>
            </a:r>
            <a:endParaRPr lang="zh-CN" altLang="en-US" sz="2800" dirty="0"/>
          </a:p>
          <a:p>
            <a:pPr>
              <a:lnSpc>
                <a:spcPct val="70000"/>
              </a:lnSpc>
              <a:buNone/>
            </a:pPr>
            <a:r>
              <a:rPr lang="zh-CN" altLang="en-US" sz="2800" dirty="0"/>
              <a:t>   possible = true;</a:t>
            </a:r>
            <a:endParaRPr lang="zh-CN" altLang="en-US" sz="2800" dirty="0"/>
          </a:p>
          <a:p>
            <a:pPr>
              <a:lnSpc>
                <a:spcPct val="70000"/>
              </a:lnSpc>
              <a:buNone/>
            </a:pPr>
            <a:r>
              <a:rPr lang="zh-CN" altLang="en-US" sz="2800" dirty="0"/>
              <a:t>   while (possible) {</a:t>
            </a:r>
            <a:endParaRPr lang="zh-CN" altLang="en-US" sz="2800" dirty="0"/>
          </a:p>
          <a:p>
            <a:pPr>
              <a:lnSpc>
                <a:spcPct val="70000"/>
              </a:lnSpc>
              <a:buNone/>
            </a:pPr>
            <a:r>
              <a:rPr lang="zh-CN" altLang="en-US" sz="2800" dirty="0"/>
              <a:t>         &lt;find a process Pk in rest such that</a:t>
            </a:r>
            <a:endParaRPr lang="zh-CN" altLang="en-US" sz="2800" dirty="0"/>
          </a:p>
          <a:p>
            <a:pPr>
              <a:lnSpc>
                <a:spcPct val="70000"/>
              </a:lnSpc>
              <a:buNone/>
            </a:pPr>
            <a:r>
              <a:rPr lang="zh-CN" altLang="en-US" sz="2800" dirty="0"/>
              <a:t>                </a:t>
            </a:r>
            <a:r>
              <a:rPr lang="zh-CN" altLang="en-US" sz="2800" dirty="0">
                <a:solidFill>
                  <a:srgbClr val="FF9900"/>
                </a:solidFill>
              </a:rPr>
              <a:t>claim [k,*]-alloc[k,*]&lt;=currentavail;</a:t>
            </a:r>
            <a:endParaRPr lang="zh-CN" altLang="en-US" sz="2800" dirty="0">
              <a:solidFill>
                <a:srgbClr val="FF9900"/>
              </a:solidFill>
            </a:endParaRPr>
          </a:p>
          <a:p>
            <a:pPr>
              <a:lnSpc>
                <a:spcPct val="70000"/>
              </a:lnSpc>
              <a:buNone/>
            </a:pPr>
            <a:r>
              <a:rPr lang="zh-CN" altLang="en-US" sz="2800" dirty="0"/>
              <a:t>          if (found) {</a:t>
            </a:r>
            <a:endParaRPr lang="zh-CN" altLang="en-US" sz="2800" dirty="0"/>
          </a:p>
          <a:p>
            <a:pPr>
              <a:lnSpc>
                <a:spcPct val="70000"/>
              </a:lnSpc>
              <a:buNone/>
            </a:pPr>
            <a:r>
              <a:rPr lang="zh-CN" altLang="en-US" sz="2800" dirty="0"/>
              <a:t>                </a:t>
            </a:r>
            <a:r>
              <a:rPr lang="zh-CN" altLang="en-US" sz="2800" dirty="0">
                <a:solidFill>
                  <a:srgbClr val="FF9900"/>
                </a:solidFill>
              </a:rPr>
              <a:t>currentavail=currentavail+alloc[k,*];</a:t>
            </a:r>
            <a:endParaRPr lang="zh-CN" altLang="en-US" sz="2800" dirty="0">
              <a:solidFill>
                <a:srgbClr val="FF9900"/>
              </a:solidFill>
            </a:endParaRPr>
          </a:p>
          <a:p>
            <a:pPr>
              <a:lnSpc>
                <a:spcPct val="70000"/>
              </a:lnSpc>
              <a:buNone/>
            </a:pPr>
            <a:r>
              <a:rPr lang="zh-CN" altLang="en-US" sz="2800" dirty="0"/>
              <a:t>                </a:t>
            </a:r>
            <a:r>
              <a:rPr lang="zh-CN" altLang="en-US" sz="2800" dirty="0">
                <a:solidFill>
                  <a:srgbClr val="FF9900"/>
                </a:solidFill>
              </a:rPr>
              <a:t>rest = rest - {Pk}; </a:t>
            </a:r>
            <a:r>
              <a:rPr lang="zh-CN" altLang="en-US" sz="2800" dirty="0"/>
              <a:t>}</a:t>
            </a:r>
            <a:endParaRPr lang="zh-CN" altLang="en-US" sz="2800" dirty="0"/>
          </a:p>
          <a:p>
            <a:pPr>
              <a:lnSpc>
                <a:spcPct val="70000"/>
              </a:lnSpc>
              <a:buNone/>
            </a:pPr>
            <a:r>
              <a:rPr lang="zh-CN" altLang="en-US" sz="2800" dirty="0"/>
              <a:t>          else possible= false;  }</a:t>
            </a:r>
            <a:endParaRPr lang="zh-CN" altLang="en-US" sz="2800" dirty="0"/>
          </a:p>
          <a:p>
            <a:pPr>
              <a:lnSpc>
                <a:spcPct val="70000"/>
              </a:lnSpc>
              <a:buNone/>
            </a:pPr>
            <a:r>
              <a:rPr lang="zh-CN" altLang="en-US" sz="2800" dirty="0"/>
              <a:t>    return(rest == null);</a:t>
            </a:r>
            <a:endParaRPr lang="zh-CN" altLang="en-US" sz="2800" dirty="0"/>
          </a:p>
          <a:p>
            <a:pPr>
              <a:lnSpc>
                <a:spcPct val="70000"/>
              </a:lnSpc>
              <a:buNone/>
            </a:pPr>
            <a:r>
              <a:rPr lang="zh-CN" altLang="en-US" sz="2800" dirty="0"/>
              <a:t>}</a:t>
            </a:r>
            <a:endParaRPr lang="zh-CN" altLang="en-US" sz="2800" dirty="0"/>
          </a:p>
        </p:txBody>
      </p:sp>
      <p:sp>
        <p:nvSpPr>
          <p:cNvPr id="76803" name="文本框 7185"/>
          <p:cNvSpPr txBox="1"/>
          <p:nvPr/>
        </p:nvSpPr>
        <p:spPr>
          <a:xfrm>
            <a:off x="7877175" y="765175"/>
            <a:ext cx="1119188"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173</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标题 58369"/>
          <p:cNvSpPr>
            <a:spLocks noGrp="1"/>
          </p:cNvSpPr>
          <p:nvPr>
            <p:ph type="title"/>
          </p:nvPr>
        </p:nvSpPr>
        <p:spPr/>
        <p:txBody>
          <a:bodyPr anchor="ctr"/>
          <a:p>
            <a:r>
              <a:rPr lang="zh-CN" altLang="en-US" dirty="0"/>
              <a:t>死锁避免的优缺点</a:t>
            </a:r>
            <a:endParaRPr lang="zh-CN" altLang="en-US" dirty="0"/>
          </a:p>
        </p:txBody>
      </p:sp>
      <p:sp>
        <p:nvSpPr>
          <p:cNvPr id="77826" name="文本占位符 58370"/>
          <p:cNvSpPr>
            <a:spLocks noGrp="1"/>
          </p:cNvSpPr>
          <p:nvPr>
            <p:ph idx="1"/>
          </p:nvPr>
        </p:nvSpPr>
        <p:spPr>
          <a:xfrm>
            <a:off x="457200" y="1600200"/>
            <a:ext cx="8686800" cy="4525963"/>
          </a:xfrm>
        </p:spPr>
        <p:txBody>
          <a:bodyPr anchor="t"/>
          <a:p>
            <a:r>
              <a:rPr lang="zh-CN" altLang="en-US" dirty="0"/>
              <a:t>优点：</a:t>
            </a:r>
            <a:endParaRPr lang="zh-CN" altLang="en-US" dirty="0"/>
          </a:p>
          <a:p>
            <a:pPr lvl="1"/>
            <a:r>
              <a:rPr lang="zh-CN" altLang="en-US" dirty="0"/>
              <a:t>不需要死锁预防中的抢占和回滚进程</a:t>
            </a:r>
            <a:endParaRPr lang="zh-CN" altLang="en-US" dirty="0"/>
          </a:p>
          <a:p>
            <a:pPr lvl="1"/>
            <a:r>
              <a:rPr lang="zh-CN" altLang="en-US" dirty="0"/>
              <a:t>比死锁预防的限制少</a:t>
            </a:r>
            <a:endParaRPr lang="zh-CN" altLang="en-US" dirty="0"/>
          </a:p>
          <a:p>
            <a:r>
              <a:rPr lang="zh-CN" altLang="en-US" dirty="0"/>
              <a:t>缺点：</a:t>
            </a:r>
            <a:endParaRPr lang="zh-CN" altLang="en-US" dirty="0"/>
          </a:p>
          <a:p>
            <a:pPr lvl="1"/>
            <a:r>
              <a:rPr lang="zh-CN" altLang="en-US" dirty="0"/>
              <a:t>必须事先声明每个进程请求的最大资源</a:t>
            </a:r>
            <a:endParaRPr lang="zh-CN" altLang="en-US" dirty="0"/>
          </a:p>
          <a:p>
            <a:pPr lvl="1"/>
            <a:r>
              <a:rPr lang="zh-CN" altLang="en-US" dirty="0"/>
              <a:t>所讨论的进程必须是无关的（执行顺序不能有任何同步的限制）</a:t>
            </a:r>
            <a:endParaRPr lang="zh-CN" altLang="en-US" dirty="0"/>
          </a:p>
          <a:p>
            <a:pPr lvl="1"/>
            <a:r>
              <a:rPr lang="zh-CN" altLang="en-US" dirty="0"/>
              <a:t>分配的资源数目必须是固定的</a:t>
            </a:r>
            <a:endParaRPr lang="zh-CN" altLang="en-US" dirty="0"/>
          </a:p>
          <a:p>
            <a:pPr lvl="1"/>
            <a:r>
              <a:rPr lang="zh-CN" altLang="en-US" dirty="0"/>
              <a:t>在占有资源时，进程不能退出</a:t>
            </a:r>
            <a:endParaRPr lang="zh-CN" altLang="en-US" dirty="0"/>
          </a:p>
        </p:txBody>
      </p:sp>
      <p:sp>
        <p:nvSpPr>
          <p:cNvPr id="76803" name="文本框 7185"/>
          <p:cNvSpPr txBox="1"/>
          <p:nvPr/>
        </p:nvSpPr>
        <p:spPr>
          <a:xfrm>
            <a:off x="7877175" y="765175"/>
            <a:ext cx="1119188"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173</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标题 59393"/>
          <p:cNvSpPr>
            <a:spLocks noGrp="1"/>
          </p:cNvSpPr>
          <p:nvPr>
            <p:ph type="title"/>
          </p:nvPr>
        </p:nvSpPr>
        <p:spPr>
          <a:xfrm>
            <a:off x="457200" y="0"/>
            <a:ext cx="8229600" cy="942975"/>
          </a:xfrm>
        </p:spPr>
        <p:txBody>
          <a:bodyPr anchor="ctr"/>
          <a:p>
            <a:r>
              <a:rPr lang="zh-CN" altLang="en-US" dirty="0"/>
              <a:t>银行家算法习题</a:t>
            </a:r>
            <a:endParaRPr lang="zh-CN" altLang="en-US" dirty="0"/>
          </a:p>
        </p:txBody>
      </p:sp>
      <p:sp>
        <p:nvSpPr>
          <p:cNvPr id="78850" name="文本占位符 59394"/>
          <p:cNvSpPr>
            <a:spLocks noGrp="1"/>
          </p:cNvSpPr>
          <p:nvPr>
            <p:ph idx="1"/>
          </p:nvPr>
        </p:nvSpPr>
        <p:spPr>
          <a:xfrm>
            <a:off x="460375" y="942975"/>
            <a:ext cx="8488363" cy="4956175"/>
          </a:xfrm>
        </p:spPr>
        <p:txBody>
          <a:bodyPr anchor="t"/>
          <a:p>
            <a:pPr>
              <a:lnSpc>
                <a:spcPct val="90000"/>
              </a:lnSpc>
            </a:pPr>
            <a:r>
              <a:rPr lang="zh-CN" altLang="en-US" sz="2800" dirty="0"/>
              <a:t>P</a:t>
            </a:r>
            <a:r>
              <a:rPr lang="zh-CN" altLang="en-US" sz="2800" baseline="-25000" dirty="0"/>
              <a:t>0</a:t>
            </a:r>
            <a:r>
              <a:rPr lang="zh-CN" altLang="en-US" sz="2800" dirty="0"/>
              <a:t>, P</a:t>
            </a:r>
            <a:r>
              <a:rPr lang="zh-CN" altLang="en-US" sz="2800" baseline="-25000" dirty="0"/>
              <a:t>1</a:t>
            </a:r>
            <a:r>
              <a:rPr lang="zh-CN" altLang="en-US" sz="2800" dirty="0"/>
              <a:t>, P</a:t>
            </a:r>
            <a:r>
              <a:rPr lang="zh-CN" altLang="en-US" sz="2800" baseline="-25000" dirty="0"/>
              <a:t>2</a:t>
            </a:r>
            <a:r>
              <a:rPr lang="zh-CN" altLang="en-US" sz="2800" dirty="0"/>
              <a:t>, P</a:t>
            </a:r>
            <a:r>
              <a:rPr lang="zh-CN" altLang="en-US" sz="2800" baseline="-25000" dirty="0"/>
              <a:t>3</a:t>
            </a:r>
            <a:r>
              <a:rPr lang="zh-CN" altLang="en-US" sz="2800" dirty="0"/>
              <a:t>, P</a:t>
            </a:r>
            <a:r>
              <a:rPr lang="zh-CN" altLang="en-US" sz="2800" baseline="-25000" dirty="0"/>
              <a:t>4</a:t>
            </a:r>
            <a:r>
              <a:rPr lang="zh-CN" altLang="en-US" sz="2800" dirty="0"/>
              <a:t>；资源A有10个实例，B有5个实例，C有7个实例</a:t>
            </a:r>
            <a:endParaRPr lang="zh-CN" altLang="en-US" sz="2800" dirty="0"/>
          </a:p>
          <a:p>
            <a:pPr>
              <a:lnSpc>
                <a:spcPct val="90000"/>
              </a:lnSpc>
            </a:pPr>
            <a:r>
              <a:rPr lang="zh-CN" altLang="en-US" sz="2800" dirty="0"/>
              <a:t>在T</a:t>
            </a:r>
            <a:r>
              <a:rPr lang="zh-CN" altLang="en-US" sz="2800" baseline="-25000" dirty="0"/>
              <a:t>0</a:t>
            </a:r>
            <a:r>
              <a:rPr lang="zh-CN" altLang="en-US" sz="2800" dirty="0"/>
              <a:t>时刻情况如下，则该时刻是否安全</a:t>
            </a:r>
            <a:endParaRPr lang="zh-CN" altLang="en-US" sz="2800" dirty="0"/>
          </a:p>
          <a:p>
            <a:pPr lvl="1">
              <a:lnSpc>
                <a:spcPct val="90000"/>
              </a:lnSpc>
              <a:buNone/>
            </a:pPr>
            <a:r>
              <a:rPr lang="zh-CN" altLang="en-US" dirty="0"/>
              <a:t>			Allocation	   Max		   Available</a:t>
            </a:r>
            <a:endParaRPr lang="zh-CN" altLang="en-US" dirty="0"/>
          </a:p>
          <a:p>
            <a:pPr lvl="1">
              <a:lnSpc>
                <a:spcPct val="90000"/>
              </a:lnSpc>
              <a:buNone/>
            </a:pPr>
            <a:r>
              <a:rPr lang="zh-CN" altLang="en-US" dirty="0"/>
              <a:t>		  	A B C           A B C		   A B C</a:t>
            </a:r>
            <a:endParaRPr lang="zh-CN" altLang="en-US" dirty="0"/>
          </a:p>
          <a:p>
            <a:pPr lvl="1">
              <a:lnSpc>
                <a:spcPct val="90000"/>
              </a:lnSpc>
              <a:buNone/>
            </a:pPr>
            <a:r>
              <a:rPr lang="zh-CN" altLang="en-US" dirty="0"/>
              <a:t>P</a:t>
            </a:r>
            <a:r>
              <a:rPr lang="zh-CN" altLang="en-US" baseline="-25000" dirty="0"/>
              <a:t>0</a:t>
            </a:r>
            <a:r>
              <a:rPr lang="zh-CN" altLang="en-US" dirty="0"/>
              <a:t>  	0 1 0		  7 5 3		   3 3 2</a:t>
            </a:r>
            <a:endParaRPr lang="zh-CN" altLang="en-US" dirty="0"/>
          </a:p>
          <a:p>
            <a:pPr lvl="1">
              <a:lnSpc>
                <a:spcPct val="90000"/>
              </a:lnSpc>
              <a:buNone/>
            </a:pPr>
            <a:r>
              <a:rPr lang="zh-CN" altLang="en-US" dirty="0"/>
              <a:t>P</a:t>
            </a:r>
            <a:r>
              <a:rPr lang="zh-CN" altLang="en-US" baseline="-25000" dirty="0"/>
              <a:t>1</a:t>
            </a:r>
            <a:r>
              <a:rPr lang="zh-CN" altLang="en-US" dirty="0"/>
              <a:t>	 	2 0 0		  3 2 2		</a:t>
            </a:r>
            <a:endParaRPr lang="zh-CN" altLang="en-US" dirty="0"/>
          </a:p>
          <a:p>
            <a:pPr lvl="1">
              <a:lnSpc>
                <a:spcPct val="90000"/>
              </a:lnSpc>
              <a:buNone/>
            </a:pPr>
            <a:r>
              <a:rPr lang="zh-CN" altLang="en-US" dirty="0"/>
              <a:t>P</a:t>
            </a:r>
            <a:r>
              <a:rPr lang="zh-CN" altLang="en-US" baseline="-25000" dirty="0"/>
              <a:t>2</a:t>
            </a:r>
            <a:r>
              <a:rPr lang="zh-CN" altLang="en-US" dirty="0"/>
              <a:t>	 	3 0 2		  9 0 2</a:t>
            </a:r>
            <a:endParaRPr lang="zh-CN" altLang="en-US" dirty="0"/>
          </a:p>
          <a:p>
            <a:pPr lvl="1">
              <a:lnSpc>
                <a:spcPct val="90000"/>
              </a:lnSpc>
              <a:buNone/>
            </a:pPr>
            <a:r>
              <a:rPr lang="zh-CN" altLang="en-US" dirty="0"/>
              <a:t>P</a:t>
            </a:r>
            <a:r>
              <a:rPr lang="zh-CN" altLang="en-US" baseline="-25000" dirty="0"/>
              <a:t>3	</a:t>
            </a:r>
            <a:r>
              <a:rPr lang="zh-CN" altLang="en-US" dirty="0"/>
              <a:t> 	2 1 1		  2 2 2</a:t>
            </a:r>
            <a:endParaRPr lang="zh-CN" altLang="en-US" dirty="0"/>
          </a:p>
          <a:p>
            <a:pPr lvl="1">
              <a:lnSpc>
                <a:spcPct val="90000"/>
              </a:lnSpc>
              <a:buNone/>
            </a:pPr>
            <a:r>
              <a:rPr lang="zh-CN" altLang="en-US" dirty="0"/>
              <a:t>P</a:t>
            </a:r>
            <a:r>
              <a:rPr lang="zh-CN" altLang="en-US" baseline="-25000" dirty="0"/>
              <a:t>4</a:t>
            </a:r>
            <a:r>
              <a:rPr lang="zh-CN" altLang="en-US" dirty="0"/>
              <a:t> 	0 0 2		  4 3 3	</a:t>
            </a:r>
            <a:endParaRPr lang="zh-CN" altLang="en-US" dirty="0"/>
          </a:p>
        </p:txBody>
      </p:sp>
      <p:sp>
        <p:nvSpPr>
          <p:cNvPr id="78851" name="文本框 59395"/>
          <p:cNvSpPr txBox="1"/>
          <p:nvPr/>
        </p:nvSpPr>
        <p:spPr>
          <a:xfrm>
            <a:off x="5724525" y="2492375"/>
            <a:ext cx="309563" cy="457200"/>
          </a:xfrm>
          <a:prstGeom prst="rect">
            <a:avLst/>
          </a:prstGeom>
          <a:noFill/>
          <a:ln w="9525">
            <a:noFill/>
          </a:ln>
        </p:spPr>
        <p:txBody>
          <a:bodyPr wrap="none" anchor="t">
            <a:spAutoFit/>
          </a:bodyPr>
          <a:p>
            <a:pPr lvl="0" indent="0"/>
            <a:endParaRPr lang="zh-CN" altLang="en-US" sz="2400" b="1">
              <a:latin typeface="黑体" panose="02010609060101010101" pitchFamily="1" charset="-122"/>
              <a:ea typeface="宋体" panose="02010600030101010101" pitchFamily="2" charset="-122"/>
            </a:endParaRPr>
          </a:p>
        </p:txBody>
      </p:sp>
      <p:sp>
        <p:nvSpPr>
          <p:cNvPr id="59397" name="文本框 59396"/>
          <p:cNvSpPr txBox="1"/>
          <p:nvPr/>
        </p:nvSpPr>
        <p:spPr>
          <a:xfrm>
            <a:off x="5724525" y="2181225"/>
            <a:ext cx="1450975" cy="3376613"/>
          </a:xfrm>
          <a:prstGeom prst="rect">
            <a:avLst/>
          </a:prstGeom>
          <a:noFill/>
          <a:ln w="9525">
            <a:noFill/>
          </a:ln>
        </p:spPr>
        <p:txBody>
          <a:bodyPr wrap="square" anchor="t">
            <a:spAutoFit/>
          </a:bodyPr>
          <a:p>
            <a:pPr lvl="0" indent="0">
              <a:lnSpc>
                <a:spcPct val="110000"/>
              </a:lnSpc>
            </a:pPr>
            <a:r>
              <a:rPr lang="zh-CN" altLang="en-US" sz="2800" b="1" dirty="0">
                <a:solidFill>
                  <a:srgbClr val="FF0066"/>
                </a:solidFill>
                <a:latin typeface="Arial" panose="020B0604020202020204" pitchFamily="34" charset="0"/>
                <a:ea typeface="宋体" panose="02010600030101010101" pitchFamily="2" charset="-122"/>
              </a:rPr>
              <a:t>Need</a:t>
            </a:r>
            <a:endParaRPr lang="zh-CN" altLang="en-US" sz="2800" b="1" dirty="0">
              <a:solidFill>
                <a:srgbClr val="FF0066"/>
              </a:solidFill>
              <a:latin typeface="Arial" panose="020B0604020202020204" pitchFamily="34" charset="0"/>
              <a:ea typeface="宋体" panose="02010600030101010101" pitchFamily="2" charset="-122"/>
            </a:endParaRPr>
          </a:p>
          <a:p>
            <a:pPr lvl="0" indent="0">
              <a:lnSpc>
                <a:spcPct val="110000"/>
              </a:lnSpc>
            </a:pPr>
            <a:r>
              <a:rPr lang="zh-CN" altLang="en-US" sz="2800" b="1" dirty="0">
                <a:solidFill>
                  <a:srgbClr val="FF0066"/>
                </a:solidFill>
                <a:latin typeface="Arial" panose="020B0604020202020204" pitchFamily="34" charset="0"/>
                <a:ea typeface="宋体" panose="02010600030101010101" pitchFamily="2" charset="-122"/>
              </a:rPr>
              <a:t>A B C</a:t>
            </a:r>
            <a:endParaRPr lang="zh-CN" altLang="en-US" sz="2800" b="1" dirty="0">
              <a:solidFill>
                <a:srgbClr val="FF0066"/>
              </a:solidFill>
              <a:latin typeface="Arial" panose="020B0604020202020204" pitchFamily="34" charset="0"/>
              <a:ea typeface="宋体" panose="02010600030101010101" pitchFamily="2" charset="-122"/>
            </a:endParaRPr>
          </a:p>
          <a:p>
            <a:pPr lvl="0" indent="0">
              <a:lnSpc>
                <a:spcPct val="110000"/>
              </a:lnSpc>
            </a:pPr>
            <a:r>
              <a:rPr lang="zh-CN" altLang="en-US" sz="2800" b="1" dirty="0">
                <a:solidFill>
                  <a:srgbClr val="FF0066"/>
                </a:solidFill>
                <a:latin typeface="Arial" panose="020B0604020202020204" pitchFamily="34" charset="0"/>
                <a:ea typeface="宋体" panose="02010600030101010101" pitchFamily="2" charset="-122"/>
              </a:rPr>
              <a:t>7 4 3</a:t>
            </a:r>
            <a:endParaRPr lang="zh-CN" altLang="en-US" sz="2800" b="1" dirty="0">
              <a:solidFill>
                <a:srgbClr val="FF0066"/>
              </a:solidFill>
              <a:latin typeface="Arial" panose="020B0604020202020204" pitchFamily="34" charset="0"/>
              <a:ea typeface="宋体" panose="02010600030101010101" pitchFamily="2" charset="-122"/>
            </a:endParaRPr>
          </a:p>
          <a:p>
            <a:pPr lvl="0" indent="0">
              <a:lnSpc>
                <a:spcPct val="110000"/>
              </a:lnSpc>
            </a:pPr>
            <a:r>
              <a:rPr lang="zh-CN" altLang="en-US" sz="2800" b="1" dirty="0">
                <a:solidFill>
                  <a:srgbClr val="FF0066"/>
                </a:solidFill>
                <a:latin typeface="Arial" panose="020B0604020202020204" pitchFamily="34" charset="0"/>
                <a:ea typeface="宋体" panose="02010600030101010101" pitchFamily="2" charset="-122"/>
              </a:rPr>
              <a:t>1 2 2</a:t>
            </a:r>
            <a:endParaRPr lang="zh-CN" altLang="en-US" sz="2800" b="1" dirty="0">
              <a:solidFill>
                <a:srgbClr val="FF0066"/>
              </a:solidFill>
              <a:latin typeface="Arial" panose="020B0604020202020204" pitchFamily="34" charset="0"/>
              <a:ea typeface="宋体" panose="02010600030101010101" pitchFamily="2" charset="-122"/>
            </a:endParaRPr>
          </a:p>
          <a:p>
            <a:pPr lvl="0" indent="0">
              <a:lnSpc>
                <a:spcPct val="110000"/>
              </a:lnSpc>
            </a:pPr>
            <a:r>
              <a:rPr lang="zh-CN" altLang="en-US" sz="2800" b="1" dirty="0">
                <a:solidFill>
                  <a:srgbClr val="FF0066"/>
                </a:solidFill>
                <a:latin typeface="Arial" panose="020B0604020202020204" pitchFamily="34" charset="0"/>
                <a:ea typeface="宋体" panose="02010600030101010101" pitchFamily="2" charset="-122"/>
              </a:rPr>
              <a:t>6 0 0</a:t>
            </a:r>
            <a:endParaRPr lang="zh-CN" altLang="en-US" sz="2800" b="1" dirty="0">
              <a:solidFill>
                <a:srgbClr val="FF0066"/>
              </a:solidFill>
              <a:latin typeface="Arial" panose="020B0604020202020204" pitchFamily="34" charset="0"/>
              <a:ea typeface="宋体" panose="02010600030101010101" pitchFamily="2" charset="-122"/>
            </a:endParaRPr>
          </a:p>
          <a:p>
            <a:pPr lvl="0" indent="0">
              <a:lnSpc>
                <a:spcPct val="110000"/>
              </a:lnSpc>
            </a:pPr>
            <a:r>
              <a:rPr lang="zh-CN" altLang="en-US" sz="2800" b="1" dirty="0">
                <a:solidFill>
                  <a:srgbClr val="FF0066"/>
                </a:solidFill>
                <a:latin typeface="Arial" panose="020B0604020202020204" pitchFamily="34" charset="0"/>
                <a:ea typeface="宋体" panose="02010600030101010101" pitchFamily="2" charset="-122"/>
              </a:rPr>
              <a:t>0 1 1</a:t>
            </a:r>
            <a:endParaRPr lang="zh-CN" altLang="en-US" sz="2800" b="1" dirty="0">
              <a:solidFill>
                <a:srgbClr val="FF0066"/>
              </a:solidFill>
              <a:latin typeface="Arial" panose="020B0604020202020204" pitchFamily="34" charset="0"/>
              <a:ea typeface="宋体" panose="02010600030101010101" pitchFamily="2" charset="-122"/>
            </a:endParaRPr>
          </a:p>
          <a:p>
            <a:pPr lvl="0" indent="0">
              <a:lnSpc>
                <a:spcPct val="110000"/>
              </a:lnSpc>
            </a:pPr>
            <a:r>
              <a:rPr lang="zh-CN" altLang="en-US" sz="2800" b="1" dirty="0">
                <a:solidFill>
                  <a:srgbClr val="FF0066"/>
                </a:solidFill>
                <a:latin typeface="Arial" panose="020B0604020202020204" pitchFamily="34" charset="0"/>
                <a:ea typeface="宋体" panose="02010600030101010101" pitchFamily="2" charset="-122"/>
              </a:rPr>
              <a:t>4 3 1</a:t>
            </a:r>
            <a:endParaRPr lang="zh-CN" altLang="en-US" sz="2800" b="1" dirty="0">
              <a:solidFill>
                <a:srgbClr val="FF0066"/>
              </a:solidFill>
              <a:latin typeface="Arial" panose="020B0604020202020204" pitchFamily="34" charset="0"/>
              <a:ea typeface="宋体" panose="02010600030101010101" pitchFamily="2" charset="-122"/>
            </a:endParaRPr>
          </a:p>
        </p:txBody>
      </p:sp>
      <p:sp>
        <p:nvSpPr>
          <p:cNvPr id="59398" name="文本框 59397"/>
          <p:cNvSpPr txBox="1"/>
          <p:nvPr/>
        </p:nvSpPr>
        <p:spPr>
          <a:xfrm>
            <a:off x="684213" y="5789613"/>
            <a:ext cx="7200900" cy="854075"/>
          </a:xfrm>
          <a:prstGeom prst="rect">
            <a:avLst/>
          </a:prstGeom>
          <a:solidFill>
            <a:schemeClr val="bg1"/>
          </a:solidFill>
          <a:ln w="9525">
            <a:noFill/>
          </a:ln>
        </p:spPr>
        <p:txBody>
          <a:bodyPr wrap="square" lIns="0" tIns="0" rIns="0" bIns="0" anchor="t">
            <a:spAutoFit/>
          </a:bodyPr>
          <a:p>
            <a:pPr lvl="0" indent="0" eaLnBrk="0" hangingPunct="0"/>
            <a:r>
              <a:rPr lang="zh-CN" altLang="en-US" sz="2800" b="1">
                <a:solidFill>
                  <a:srgbClr val="FF00FF"/>
                </a:solidFill>
                <a:latin typeface="Arial" panose="020B0604020202020204" pitchFamily="34" charset="0"/>
                <a:ea typeface="黑体" panose="02010609060101010101" pitchFamily="1" charset="-122"/>
                <a:sym typeface="Webdings" panose="05030102010509060703" pitchFamily="2" charset="2"/>
              </a:rPr>
              <a:t>（</a:t>
            </a:r>
            <a:r>
              <a:rPr lang="en-US" altLang="zh-CN" sz="2800" b="1">
                <a:solidFill>
                  <a:srgbClr val="FF00FF"/>
                </a:solidFill>
                <a:latin typeface="Arial" panose="020B0604020202020204" pitchFamily="34" charset="0"/>
                <a:ea typeface="黑体" panose="02010609060101010101" pitchFamily="1" charset="-122"/>
                <a:sym typeface="Webdings" panose="05030102010509060703" pitchFamily="2" charset="2"/>
              </a:rPr>
              <a:t>1</a:t>
            </a:r>
            <a:r>
              <a:rPr lang="zh-CN" altLang="en-US" sz="2800" b="1">
                <a:solidFill>
                  <a:srgbClr val="FF00FF"/>
                </a:solidFill>
                <a:latin typeface="Arial" panose="020B0604020202020204" pitchFamily="34" charset="0"/>
                <a:ea typeface="黑体" panose="02010609060101010101" pitchFamily="1" charset="-122"/>
                <a:sym typeface="Webdings" panose="05030102010509060703" pitchFamily="2" charset="2"/>
              </a:rPr>
              <a:t>）</a:t>
            </a:r>
            <a:r>
              <a:rPr lang="en-US" altLang="zh-CN" sz="2800" b="1" i="1">
                <a:solidFill>
                  <a:srgbClr val="FF00FF"/>
                </a:solidFill>
                <a:latin typeface="Arial" panose="020B0604020202020204" pitchFamily="34" charset="0"/>
                <a:ea typeface="黑体" panose="02010609060101010101" pitchFamily="1" charset="-122"/>
              </a:rPr>
              <a:t>T</a:t>
            </a:r>
            <a:r>
              <a:rPr lang="en-US" altLang="zh-CN" sz="2800" b="1">
                <a:solidFill>
                  <a:srgbClr val="FF00FF"/>
                </a:solidFill>
                <a:latin typeface="Arial" panose="020B0604020202020204" pitchFamily="34" charset="0"/>
                <a:ea typeface="黑体" panose="02010609060101010101" pitchFamily="1" charset="-122"/>
              </a:rPr>
              <a:t>0</a:t>
            </a:r>
            <a:r>
              <a:rPr lang="zh-CN" altLang="en-US" sz="2800" b="1">
                <a:solidFill>
                  <a:srgbClr val="FF00FF"/>
                </a:solidFill>
                <a:latin typeface="Arial" panose="020B0604020202020204" pitchFamily="34" charset="0"/>
                <a:ea typeface="黑体" panose="02010609060101010101" pitchFamily="1" charset="-122"/>
              </a:rPr>
              <a:t>时刻的安全性： 安全的，存在安全序列</a:t>
            </a:r>
            <a:r>
              <a:rPr lang="en-US" altLang="zh-CN" sz="2800" b="1">
                <a:solidFill>
                  <a:srgbClr val="FF00FF"/>
                </a:solidFill>
                <a:latin typeface="Arial" panose="020B0604020202020204" pitchFamily="34" charset="0"/>
                <a:ea typeface="黑体" panose="02010609060101010101" pitchFamily="1" charset="-122"/>
              </a:rPr>
              <a:t>&lt;p1,p3,p4,p2,p0&gt;</a:t>
            </a:r>
            <a:endParaRPr lang="en-US" altLang="zh-CN" sz="2800" b="1">
              <a:solidFill>
                <a:srgbClr val="FF00FF"/>
              </a:solidFill>
              <a:latin typeface="Arial" panose="020B0604020202020204" pitchFamily="34" charset="0"/>
              <a:ea typeface="黑体" panose="02010609060101010101" pitchFamily="1" charset="-122"/>
            </a:endParaRPr>
          </a:p>
        </p:txBody>
      </p:sp>
      <p:sp>
        <p:nvSpPr>
          <p:cNvPr id="76803" name="文本框 7185"/>
          <p:cNvSpPr txBox="1"/>
          <p:nvPr/>
        </p:nvSpPr>
        <p:spPr>
          <a:xfrm>
            <a:off x="7983220" y="6335395"/>
            <a:ext cx="1119188" cy="42672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en-US" sz="2800" b="1" dirty="0">
                <a:solidFill>
                  <a:srgbClr val="FF0066"/>
                </a:solidFill>
                <a:latin typeface="Arial Black" panose="020B0A04020102020204" charset="0"/>
                <a:ea typeface="黑体" panose="02010609060101010101" pitchFamily="1" charset="-122"/>
              </a:rPr>
              <a:t>增加</a:t>
            </a:r>
            <a:endParaRPr lang="zh-CN" altLang="en-US"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397"/>
                                        </p:tgtEl>
                                        <p:attrNameLst>
                                          <p:attrName>style.visibility</p:attrName>
                                        </p:attrNameLst>
                                      </p:cBhvr>
                                      <p:to>
                                        <p:strVal val="visible"/>
                                      </p:to>
                                    </p:set>
                                    <p:anim calcmode="lin" valueType="num">
                                      <p:cBhvr additive="base">
                                        <p:cTn id="7" dur="500" fill="hold"/>
                                        <p:tgtEl>
                                          <p:spTgt spid="59397"/>
                                        </p:tgtEl>
                                        <p:attrNameLst>
                                          <p:attrName>ppt_x</p:attrName>
                                        </p:attrNameLst>
                                      </p:cBhvr>
                                      <p:tavLst>
                                        <p:tav tm="0">
                                          <p:val>
                                            <p:strVal val="#ppt_x"/>
                                          </p:val>
                                        </p:tav>
                                        <p:tav tm="100000">
                                          <p:val>
                                            <p:strVal val="#ppt_x"/>
                                          </p:val>
                                        </p:tav>
                                      </p:tavLst>
                                    </p:anim>
                                    <p:anim calcmode="lin" valueType="num">
                                      <p:cBhvr additive="base">
                                        <p:cTn id="8" dur="500" fill="hold"/>
                                        <p:tgtEl>
                                          <p:spTgt spid="5939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398"/>
                                        </p:tgtEl>
                                        <p:attrNameLst>
                                          <p:attrName>style.visibility</p:attrName>
                                        </p:attrNameLst>
                                      </p:cBhvr>
                                      <p:to>
                                        <p:strVal val="visible"/>
                                      </p:to>
                                    </p:set>
                                    <p:anim calcmode="lin" valueType="num">
                                      <p:cBhvr additive="base">
                                        <p:cTn id="13" dur="500" fill="hold"/>
                                        <p:tgtEl>
                                          <p:spTgt spid="59398"/>
                                        </p:tgtEl>
                                        <p:attrNameLst>
                                          <p:attrName>ppt_x</p:attrName>
                                        </p:attrNameLst>
                                      </p:cBhvr>
                                      <p:tavLst>
                                        <p:tav tm="0">
                                          <p:val>
                                            <p:strVal val="#ppt_x"/>
                                          </p:val>
                                        </p:tav>
                                        <p:tav tm="100000">
                                          <p:val>
                                            <p:strVal val="#ppt_x"/>
                                          </p:val>
                                        </p:tav>
                                      </p:tavLst>
                                    </p:anim>
                                    <p:anim calcmode="lin" valueType="num">
                                      <p:cBhvr additive="base">
                                        <p:cTn id="14" dur="500" fill="hold"/>
                                        <p:tgtEl>
                                          <p:spTgt spid="593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bldLvl="0"/>
      <p:bldP spid="5939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8193"/>
          <p:cNvSpPr>
            <a:spLocks noGrp="1"/>
          </p:cNvSpPr>
          <p:nvPr>
            <p:ph type="title"/>
          </p:nvPr>
        </p:nvSpPr>
        <p:spPr/>
        <p:txBody>
          <a:bodyPr anchor="ctr"/>
          <a:p>
            <a:r>
              <a:rPr lang="zh-CN" altLang="en-US" dirty="0"/>
              <a:t>交通死锁例子</a:t>
            </a:r>
            <a:endParaRPr lang="zh-CN" altLang="en-US" dirty="0"/>
          </a:p>
        </p:txBody>
      </p:sp>
      <p:pic>
        <p:nvPicPr>
          <p:cNvPr id="19458" name="内容占位符 8194" descr="图6.1"/>
          <p:cNvPicPr>
            <a:picLocks noGrp="1" noChangeAspect="1"/>
          </p:cNvPicPr>
          <p:nvPr>
            <p:ph idx="1"/>
          </p:nvPr>
        </p:nvPicPr>
        <p:blipFill>
          <a:blip r:embed="rId1"/>
          <a:stretch>
            <a:fillRect/>
          </a:stretch>
        </p:blipFill>
        <p:spPr>
          <a:xfrm>
            <a:off x="250825" y="1417638"/>
            <a:ext cx="8355013" cy="4171950"/>
          </a:xfrm>
        </p:spPr>
      </p:pic>
      <p:sp>
        <p:nvSpPr>
          <p:cNvPr id="19459" name="矩形 8195"/>
          <p:cNvSpPr/>
          <p:nvPr/>
        </p:nvSpPr>
        <p:spPr>
          <a:xfrm>
            <a:off x="468313" y="5589588"/>
            <a:ext cx="8675687" cy="1116012"/>
          </a:xfrm>
          <a:prstGeom prst="rect">
            <a:avLst/>
          </a:prstGeom>
          <a:solidFill>
            <a:schemeClr val="bg1"/>
          </a:solidFill>
          <a:ln w="9525">
            <a:noFill/>
          </a:ln>
        </p:spPr>
        <p:txBody>
          <a:bodyPr wrap="square" anchor="t">
            <a:spAutoFit/>
          </a:bodyPr>
          <a:p>
            <a:pPr lvl="0" indent="0" eaLnBrk="0" hangingPunct="0">
              <a:lnSpc>
                <a:spcPct val="120000"/>
              </a:lnSpc>
            </a:pPr>
            <a:r>
              <a:rPr lang="zh-CN" altLang="en-US" sz="2800" b="1" dirty="0">
                <a:solidFill>
                  <a:srgbClr val="FF00FF"/>
                </a:solidFill>
                <a:latin typeface="Arial" panose="020B0604020202020204" pitchFamily="34" charset="0"/>
                <a:ea typeface="黑体" panose="02010609060101010101" pitchFamily="1" charset="-122"/>
                <a:sym typeface="Webdings" panose="05030102010509060703" pitchFamily="2" charset="2"/>
              </a:rPr>
              <a:t></a:t>
            </a:r>
            <a:r>
              <a:rPr lang="zh-CN" altLang="en-US" sz="2800" b="1" dirty="0">
                <a:latin typeface="Arial" panose="020B0604020202020204" pitchFamily="34" charset="0"/>
                <a:ea typeface="黑体" panose="02010609060101010101" pitchFamily="1" charset="-122"/>
              </a:rPr>
              <a:t>美国规则：停在十字路口的车应该给它右边的车让路。</a:t>
            </a:r>
            <a:r>
              <a:rPr lang="zh-CN" altLang="en-US" sz="2800" b="1" dirty="0">
                <a:solidFill>
                  <a:srgbClr val="FF00FF"/>
                </a:solidFill>
                <a:latin typeface="Arial" panose="020B0604020202020204" pitchFamily="34" charset="0"/>
                <a:ea typeface="黑体" panose="02010609060101010101" pitchFamily="1" charset="-122"/>
              </a:rPr>
              <a:t>问题：能顺利通过吗？</a:t>
            </a:r>
            <a:r>
              <a:rPr lang="zh-CN" altLang="en-US" sz="2800" b="1" dirty="0">
                <a:latin typeface="Arial" panose="020B0604020202020204" pitchFamily="34" charset="0"/>
                <a:ea typeface="黑体" panose="02010609060101010101" pitchFamily="1" charset="-122"/>
              </a:rPr>
              <a:t> </a:t>
            </a:r>
            <a:endParaRPr lang="zh-CN" altLang="en-US" sz="2800" b="1" dirty="0">
              <a:latin typeface="Arial" panose="020B0604020202020204" pitchFamily="34" charset="0"/>
              <a:ea typeface="黑体" panose="02010609060101010101" pitchFamily="1" charset="-122"/>
            </a:endParaRPr>
          </a:p>
        </p:txBody>
      </p:sp>
      <p:sp>
        <p:nvSpPr>
          <p:cNvPr id="19460" name="文本框 7185"/>
          <p:cNvSpPr txBox="1"/>
          <p:nvPr/>
        </p:nvSpPr>
        <p:spPr>
          <a:xfrm>
            <a:off x="7935913" y="806450"/>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P165</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标题 60417"/>
          <p:cNvSpPr>
            <a:spLocks noGrp="1"/>
          </p:cNvSpPr>
          <p:nvPr>
            <p:ph type="title"/>
          </p:nvPr>
        </p:nvSpPr>
        <p:spPr>
          <a:xfrm>
            <a:off x="457200" y="0"/>
            <a:ext cx="8229600" cy="942975"/>
          </a:xfrm>
        </p:spPr>
        <p:txBody>
          <a:bodyPr anchor="ctr"/>
          <a:p>
            <a:endParaRPr lang="zh-CN" altLang="en-US"/>
          </a:p>
        </p:txBody>
      </p:sp>
      <p:sp>
        <p:nvSpPr>
          <p:cNvPr id="79874" name="矩形 60418"/>
          <p:cNvSpPr/>
          <p:nvPr/>
        </p:nvSpPr>
        <p:spPr>
          <a:xfrm>
            <a:off x="0" y="2228850"/>
            <a:ext cx="9144000" cy="0"/>
          </a:xfrm>
          <a:prstGeom prst="rect">
            <a:avLst/>
          </a:prstGeom>
          <a:no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pic>
        <p:nvPicPr>
          <p:cNvPr id="60420" name="图片 60419" descr="未标题-1 拷贝"/>
          <p:cNvPicPr>
            <a:picLocks noChangeAspect="1"/>
          </p:cNvPicPr>
          <p:nvPr/>
        </p:nvPicPr>
        <p:blipFill>
          <a:blip r:embed="rId1"/>
          <a:stretch>
            <a:fillRect/>
          </a:stretch>
        </p:blipFill>
        <p:spPr>
          <a:xfrm>
            <a:off x="0" y="3040063"/>
            <a:ext cx="9144000" cy="3817937"/>
          </a:xfrm>
          <a:prstGeom prst="rect">
            <a:avLst/>
          </a:prstGeom>
          <a:noFill/>
          <a:ln w="9525">
            <a:noFill/>
          </a:ln>
        </p:spPr>
      </p:pic>
      <p:pic>
        <p:nvPicPr>
          <p:cNvPr id="60421" name="图片 60420" descr="未标题-1 拷贝"/>
          <p:cNvPicPr>
            <a:picLocks noChangeAspect="1"/>
          </p:cNvPicPr>
          <p:nvPr/>
        </p:nvPicPr>
        <p:blipFill>
          <a:blip r:embed="rId2"/>
          <a:stretch>
            <a:fillRect/>
          </a:stretch>
        </p:blipFill>
        <p:spPr>
          <a:xfrm>
            <a:off x="0" y="0"/>
            <a:ext cx="9144000" cy="3213100"/>
          </a:xfrm>
          <a:prstGeom prst="rect">
            <a:avLst/>
          </a:prstGeom>
          <a:noFill/>
          <a:ln w="9525">
            <a:noFill/>
          </a:ln>
        </p:spPr>
      </p:pic>
      <p:sp>
        <p:nvSpPr>
          <p:cNvPr id="79877" name="矩形 60421"/>
          <p:cNvSpPr/>
          <p:nvPr/>
        </p:nvSpPr>
        <p:spPr>
          <a:xfrm>
            <a:off x="7740650" y="1123950"/>
            <a:ext cx="1079500" cy="288925"/>
          </a:xfrm>
          <a:prstGeom prst="rect">
            <a:avLst/>
          </a:prstGeom>
          <a:solidFill>
            <a:srgbClr val="FFFFFF"/>
          </a:solid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79878" name="矩形 60422"/>
          <p:cNvSpPr/>
          <p:nvPr/>
        </p:nvSpPr>
        <p:spPr>
          <a:xfrm>
            <a:off x="4356100" y="1844675"/>
            <a:ext cx="1154113" cy="215900"/>
          </a:xfrm>
          <a:prstGeom prst="rect">
            <a:avLst/>
          </a:prstGeom>
          <a:solidFill>
            <a:srgbClr val="FFFFFF"/>
          </a:solid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79879" name="矩形 60423"/>
          <p:cNvSpPr/>
          <p:nvPr/>
        </p:nvSpPr>
        <p:spPr>
          <a:xfrm>
            <a:off x="6013450" y="1844675"/>
            <a:ext cx="1150938" cy="215900"/>
          </a:xfrm>
          <a:prstGeom prst="rect">
            <a:avLst/>
          </a:prstGeom>
          <a:solidFill>
            <a:srgbClr val="FFFFFF"/>
          </a:solid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420"/>
                                        </p:tgtEl>
                                        <p:attrNameLst>
                                          <p:attrName>style.visibility</p:attrName>
                                        </p:attrNameLst>
                                      </p:cBhvr>
                                      <p:to>
                                        <p:strVal val="visible"/>
                                      </p:to>
                                    </p:set>
                                    <p:anim calcmode="lin" valueType="num">
                                      <p:cBhvr additive="base">
                                        <p:cTn id="7" dur="500" fill="hold"/>
                                        <p:tgtEl>
                                          <p:spTgt spid="60420"/>
                                        </p:tgtEl>
                                        <p:attrNameLst>
                                          <p:attrName>ppt_x</p:attrName>
                                        </p:attrNameLst>
                                      </p:cBhvr>
                                      <p:tavLst>
                                        <p:tav tm="0">
                                          <p:val>
                                            <p:strVal val="#ppt_x"/>
                                          </p:val>
                                        </p:tav>
                                        <p:tav tm="100000">
                                          <p:val>
                                            <p:strVal val="#ppt_x"/>
                                          </p:val>
                                        </p:tav>
                                      </p:tavLst>
                                    </p:anim>
                                    <p:anim calcmode="lin" valueType="num">
                                      <p:cBhvr additive="base">
                                        <p:cTn id="8" dur="500" fill="hold"/>
                                        <p:tgtEl>
                                          <p:spTgt spid="604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0421"/>
                                        </p:tgtEl>
                                        <p:attrNameLst>
                                          <p:attrName>style.visibility</p:attrName>
                                        </p:attrNameLst>
                                      </p:cBhvr>
                                      <p:to>
                                        <p:strVal val="visible"/>
                                      </p:to>
                                    </p:set>
                                    <p:anim calcmode="lin" valueType="num">
                                      <p:cBhvr additive="base">
                                        <p:cTn id="13" dur="500" fill="hold"/>
                                        <p:tgtEl>
                                          <p:spTgt spid="60421"/>
                                        </p:tgtEl>
                                        <p:attrNameLst>
                                          <p:attrName>ppt_x</p:attrName>
                                        </p:attrNameLst>
                                      </p:cBhvr>
                                      <p:tavLst>
                                        <p:tav tm="0">
                                          <p:val>
                                            <p:strVal val="#ppt_x"/>
                                          </p:val>
                                        </p:tav>
                                        <p:tav tm="100000">
                                          <p:val>
                                            <p:strVal val="#ppt_x"/>
                                          </p:val>
                                        </p:tav>
                                      </p:tavLst>
                                    </p:anim>
                                    <p:anim calcmode="lin" valueType="num">
                                      <p:cBhvr additive="base">
                                        <p:cTn id="14" dur="500" fill="hold"/>
                                        <p:tgtEl>
                                          <p:spTgt spid="604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矩形 61441"/>
          <p:cNvSpPr/>
          <p:nvPr/>
        </p:nvSpPr>
        <p:spPr>
          <a:xfrm>
            <a:off x="-133350" y="1801813"/>
            <a:ext cx="9132888" cy="0"/>
          </a:xfrm>
          <a:prstGeom prst="rect">
            <a:avLst/>
          </a:prstGeom>
          <a:no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pic>
        <p:nvPicPr>
          <p:cNvPr id="61443" name="图片 61442" descr="未标题-1 拷贝"/>
          <p:cNvPicPr>
            <a:picLocks noChangeAspect="1"/>
          </p:cNvPicPr>
          <p:nvPr/>
        </p:nvPicPr>
        <p:blipFill>
          <a:blip r:embed="rId1"/>
          <a:stretch>
            <a:fillRect/>
          </a:stretch>
        </p:blipFill>
        <p:spPr>
          <a:xfrm>
            <a:off x="203200" y="2997200"/>
            <a:ext cx="8797925" cy="3213100"/>
          </a:xfrm>
          <a:prstGeom prst="rect">
            <a:avLst/>
          </a:prstGeom>
          <a:noFill/>
          <a:ln w="9525">
            <a:noFill/>
          </a:ln>
        </p:spPr>
      </p:pic>
      <p:sp>
        <p:nvSpPr>
          <p:cNvPr id="80899" name="矩形 61443"/>
          <p:cNvSpPr/>
          <p:nvPr/>
        </p:nvSpPr>
        <p:spPr>
          <a:xfrm>
            <a:off x="468313" y="409575"/>
            <a:ext cx="8532812" cy="854075"/>
          </a:xfrm>
          <a:prstGeom prst="rect">
            <a:avLst/>
          </a:prstGeom>
          <a:noFill/>
          <a:ln w="9525">
            <a:noFill/>
          </a:ln>
        </p:spPr>
        <p:txBody>
          <a:bodyPr wrap="square" lIns="0" tIns="0" rIns="0" bIns="0" anchor="t">
            <a:spAutoFit/>
          </a:bodyPr>
          <a:p>
            <a:pPr lvl="0" indent="0" eaLnBrk="0" hangingPunct="0">
              <a:spcBef>
                <a:spcPct val="50000"/>
              </a:spcBef>
              <a:buFont typeface="Webdings" panose="05030102010509060703" pitchFamily="2" charset="2"/>
              <a:buNone/>
            </a:pPr>
            <a:r>
              <a:rPr lang="zh-CN" altLang="en-US" sz="2800" b="1">
                <a:solidFill>
                  <a:srgbClr val="FF00FF"/>
                </a:solidFill>
                <a:latin typeface="Arial" panose="020B0604020202020204" pitchFamily="34" charset="0"/>
                <a:ea typeface="黑体" panose="02010609060101010101" pitchFamily="1" charset="-122"/>
                <a:sym typeface="Webdings" panose="05030102010509060703" pitchFamily="2" charset="2"/>
              </a:rPr>
              <a:t>（</a:t>
            </a:r>
            <a:r>
              <a:rPr lang="en-US" altLang="zh-CN" sz="2800" b="1">
                <a:solidFill>
                  <a:srgbClr val="FF00FF"/>
                </a:solidFill>
                <a:latin typeface="Arial" panose="020B0604020202020204" pitchFamily="34" charset="0"/>
                <a:ea typeface="黑体" panose="02010609060101010101" pitchFamily="1" charset="-122"/>
                <a:sym typeface="Webdings" panose="05030102010509060703" pitchFamily="2" charset="2"/>
              </a:rPr>
              <a:t>2</a:t>
            </a:r>
            <a:r>
              <a:rPr lang="zh-CN" altLang="en-US" sz="2800" b="1">
                <a:solidFill>
                  <a:srgbClr val="FF00FF"/>
                </a:solidFill>
                <a:latin typeface="Arial" panose="020B0604020202020204" pitchFamily="34" charset="0"/>
                <a:ea typeface="黑体" panose="02010609060101010101" pitchFamily="1" charset="-122"/>
                <a:sym typeface="Webdings" panose="05030102010509060703" pitchFamily="2" charset="2"/>
              </a:rPr>
              <a:t>）</a:t>
            </a:r>
            <a:r>
              <a:rPr lang="en-US" altLang="zh-CN" sz="2800" b="1">
                <a:solidFill>
                  <a:srgbClr val="FF0000"/>
                </a:solidFill>
                <a:latin typeface="Arial" panose="020B0604020202020204" pitchFamily="34" charset="0"/>
                <a:ea typeface="黑体" panose="02010609060101010101" pitchFamily="1" charset="-122"/>
              </a:rPr>
              <a:t>P1</a:t>
            </a:r>
            <a:r>
              <a:rPr lang="zh-CN" altLang="en-US" sz="2800" b="1">
                <a:solidFill>
                  <a:srgbClr val="FF0000"/>
                </a:solidFill>
                <a:latin typeface="Arial" panose="020B0604020202020204" pitchFamily="34" charset="0"/>
                <a:ea typeface="黑体" panose="02010609060101010101" pitchFamily="1" charset="-122"/>
              </a:rPr>
              <a:t>请求资源</a:t>
            </a:r>
            <a:r>
              <a:rPr lang="zh-CN" altLang="en-US" sz="2800" b="1">
                <a:latin typeface="Arial" panose="020B0604020202020204" pitchFamily="34" charset="0"/>
                <a:ea typeface="黑体" panose="02010609060101010101" pitchFamily="1" charset="-122"/>
              </a:rPr>
              <a:t>：</a:t>
            </a:r>
            <a:r>
              <a:rPr lang="en-US" altLang="zh-CN" sz="2800" b="1">
                <a:latin typeface="Arial" panose="020B0604020202020204" pitchFamily="34" charset="0"/>
                <a:ea typeface="黑体" panose="02010609060101010101" pitchFamily="1" charset="-122"/>
              </a:rPr>
              <a:t>P1</a:t>
            </a:r>
            <a:r>
              <a:rPr lang="zh-CN" altLang="en-US" sz="2800" b="1">
                <a:latin typeface="Arial" panose="020B0604020202020204" pitchFamily="34" charset="0"/>
                <a:ea typeface="黑体" panose="02010609060101010101" pitchFamily="1" charset="-122"/>
              </a:rPr>
              <a:t>发出请求向量</a:t>
            </a:r>
            <a:r>
              <a:rPr lang="en-US" altLang="zh-CN" sz="2800" b="1">
                <a:solidFill>
                  <a:srgbClr val="FF00FF"/>
                </a:solidFill>
                <a:latin typeface="Arial" panose="020B0604020202020204" pitchFamily="34" charset="0"/>
                <a:ea typeface="黑体" panose="02010609060101010101" pitchFamily="1" charset="-122"/>
              </a:rPr>
              <a:t>Request1(1,0,2), </a:t>
            </a:r>
            <a:r>
              <a:rPr lang="zh-CN" altLang="en-US" sz="2800" b="1">
                <a:latin typeface="Arial" panose="020B0604020202020204" pitchFamily="34" charset="0"/>
                <a:ea typeface="黑体" panose="02010609060101010101" pitchFamily="1" charset="-122"/>
              </a:rPr>
              <a:t>系统按银行家算法进行检查：</a:t>
            </a:r>
            <a:endParaRPr lang="zh-CN" altLang="en-US" sz="2800" b="1">
              <a:latin typeface="Arial" panose="020B0604020202020204" pitchFamily="34" charset="0"/>
              <a:ea typeface="黑体" panose="02010609060101010101" pitchFamily="1" charset="-122"/>
            </a:endParaRPr>
          </a:p>
        </p:txBody>
      </p:sp>
      <p:sp>
        <p:nvSpPr>
          <p:cNvPr id="80900" name="矩形 61444"/>
          <p:cNvSpPr/>
          <p:nvPr/>
        </p:nvSpPr>
        <p:spPr>
          <a:xfrm>
            <a:off x="684213" y="1417638"/>
            <a:ext cx="5942012" cy="427037"/>
          </a:xfrm>
          <a:prstGeom prst="rect">
            <a:avLst/>
          </a:prstGeom>
          <a:noFill/>
          <a:ln w="9525">
            <a:noFill/>
          </a:ln>
        </p:spPr>
        <p:txBody>
          <a:bodyPr wrap="none" lIns="0" tIns="0" rIns="0" bIns="0" anchor="t">
            <a:spAutoFit/>
          </a:bodyPr>
          <a:p>
            <a:pPr lvl="0" indent="0" eaLnBrk="0" hangingPunct="0">
              <a:spcBef>
                <a:spcPct val="50000"/>
              </a:spcBef>
            </a:pPr>
            <a:r>
              <a:rPr lang="en-US" altLang="zh-CN" sz="2800" b="1">
                <a:solidFill>
                  <a:srgbClr val="FF0000"/>
                </a:solidFill>
                <a:latin typeface="Arial" panose="020B0604020202020204" pitchFamily="34" charset="0"/>
                <a:ea typeface="黑体" panose="02010609060101010101" pitchFamily="1" charset="-122"/>
              </a:rPr>
              <a:t>①</a:t>
            </a:r>
            <a:r>
              <a:rPr lang="en-US" altLang="zh-CN" sz="2800" b="1">
                <a:latin typeface="Arial" panose="020B0604020202020204" pitchFamily="34" charset="0"/>
                <a:ea typeface="黑体" panose="02010609060101010101" pitchFamily="1" charset="-122"/>
              </a:rPr>
              <a:t> Request1(1, 0, 2)≤Need1(1, 2, 2)</a:t>
            </a:r>
            <a:endParaRPr lang="en-US" altLang="zh-CN" sz="2800" b="1">
              <a:latin typeface="Arial" panose="020B0604020202020204" pitchFamily="34" charset="0"/>
              <a:ea typeface="黑体" panose="02010609060101010101" pitchFamily="1" charset="-122"/>
            </a:endParaRPr>
          </a:p>
        </p:txBody>
      </p:sp>
      <p:sp>
        <p:nvSpPr>
          <p:cNvPr id="80901" name="矩形 61445"/>
          <p:cNvSpPr/>
          <p:nvPr/>
        </p:nvSpPr>
        <p:spPr>
          <a:xfrm>
            <a:off x="684213" y="2103438"/>
            <a:ext cx="6634162" cy="427037"/>
          </a:xfrm>
          <a:prstGeom prst="rect">
            <a:avLst/>
          </a:prstGeom>
          <a:noFill/>
          <a:ln w="9525">
            <a:noFill/>
          </a:ln>
        </p:spPr>
        <p:txBody>
          <a:bodyPr wrap="none" lIns="0" tIns="0" rIns="0" bIns="0" anchor="t">
            <a:spAutoFit/>
          </a:bodyPr>
          <a:p>
            <a:pPr lvl="0" indent="0" eaLnBrk="0" hangingPunct="0">
              <a:spcBef>
                <a:spcPct val="50000"/>
              </a:spcBef>
            </a:pPr>
            <a:r>
              <a:rPr lang="en-US" altLang="zh-CN" sz="2800" b="1">
                <a:solidFill>
                  <a:srgbClr val="FF0000"/>
                </a:solidFill>
                <a:latin typeface="Arial" panose="020B0604020202020204" pitchFamily="34" charset="0"/>
                <a:ea typeface="黑体" panose="02010609060101010101" pitchFamily="1" charset="-122"/>
              </a:rPr>
              <a:t>② </a:t>
            </a:r>
            <a:r>
              <a:rPr lang="en-US" altLang="zh-CN" sz="2800" b="1">
                <a:latin typeface="Arial" panose="020B0604020202020204" pitchFamily="34" charset="0"/>
                <a:ea typeface="黑体" panose="02010609060101010101" pitchFamily="1" charset="-122"/>
              </a:rPr>
              <a:t>Request1(1, 0, 2)≤Available1(3, 3, 2)</a:t>
            </a:r>
            <a:endParaRPr lang="en-US" altLang="zh-CN" sz="2800" b="1">
              <a:latin typeface="Arial" panose="020B0604020202020204" pitchFamily="3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43"/>
                                        </p:tgtEl>
                                        <p:attrNameLst>
                                          <p:attrName>style.visibility</p:attrName>
                                        </p:attrNameLst>
                                      </p:cBhvr>
                                      <p:to>
                                        <p:strVal val="visible"/>
                                      </p:to>
                                    </p:set>
                                    <p:anim calcmode="lin" valueType="num">
                                      <p:cBhvr additive="base">
                                        <p:cTn id="7" dur="500" fill="hold"/>
                                        <p:tgtEl>
                                          <p:spTgt spid="61443"/>
                                        </p:tgtEl>
                                        <p:attrNameLst>
                                          <p:attrName>ppt_x</p:attrName>
                                        </p:attrNameLst>
                                      </p:cBhvr>
                                      <p:tavLst>
                                        <p:tav tm="0">
                                          <p:val>
                                            <p:strVal val="#ppt_x"/>
                                          </p:val>
                                        </p:tav>
                                        <p:tav tm="100000">
                                          <p:val>
                                            <p:strVal val="#ppt_x"/>
                                          </p:val>
                                        </p:tav>
                                      </p:tavLst>
                                    </p:anim>
                                    <p:anim calcmode="lin" valueType="num">
                                      <p:cBhvr additive="base">
                                        <p:cTn id="8" dur="500" fill="hold"/>
                                        <p:tgtEl>
                                          <p:spTgt spid="614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矩形 62465"/>
          <p:cNvSpPr/>
          <p:nvPr/>
        </p:nvSpPr>
        <p:spPr>
          <a:xfrm>
            <a:off x="0" y="1652588"/>
            <a:ext cx="9144000" cy="0"/>
          </a:xfrm>
          <a:prstGeom prst="rect">
            <a:avLst/>
          </a:prstGeom>
          <a:no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pic>
        <p:nvPicPr>
          <p:cNvPr id="62467" name="图片 62466" descr="未标题-1 拷贝"/>
          <p:cNvPicPr>
            <a:picLocks noChangeAspect="1"/>
          </p:cNvPicPr>
          <p:nvPr/>
        </p:nvPicPr>
        <p:blipFill>
          <a:blip r:embed="rId1"/>
          <a:stretch>
            <a:fillRect/>
          </a:stretch>
        </p:blipFill>
        <p:spPr>
          <a:xfrm>
            <a:off x="0" y="2924175"/>
            <a:ext cx="9144000" cy="3213100"/>
          </a:xfrm>
          <a:prstGeom prst="rect">
            <a:avLst/>
          </a:prstGeom>
          <a:noFill/>
          <a:ln w="9525">
            <a:noFill/>
          </a:ln>
        </p:spPr>
      </p:pic>
      <p:sp>
        <p:nvSpPr>
          <p:cNvPr id="81923" name="矩形 62467"/>
          <p:cNvSpPr/>
          <p:nvPr/>
        </p:nvSpPr>
        <p:spPr>
          <a:xfrm>
            <a:off x="323850" y="188913"/>
            <a:ext cx="8351838" cy="1373187"/>
          </a:xfrm>
          <a:prstGeom prst="rect">
            <a:avLst/>
          </a:prstGeom>
          <a:noFill/>
          <a:ln w="9525">
            <a:noFill/>
          </a:ln>
        </p:spPr>
        <p:txBody>
          <a:bodyPr wrap="square" anchor="t">
            <a:spAutoFit/>
          </a:bodyPr>
          <a:p>
            <a:pPr lvl="0" indent="0" eaLnBrk="0" hangingPunct="0">
              <a:spcBef>
                <a:spcPct val="50000"/>
              </a:spcBef>
            </a:pPr>
            <a:r>
              <a:rPr lang="en-US" altLang="zh-CN" sz="2800" b="1">
                <a:solidFill>
                  <a:srgbClr val="FF0000"/>
                </a:solidFill>
                <a:latin typeface="Arial" panose="020B0604020202020204" pitchFamily="34" charset="0"/>
                <a:ea typeface="黑体" panose="02010609060101010101" pitchFamily="1" charset="-122"/>
              </a:rPr>
              <a:t>③ </a:t>
            </a:r>
            <a:r>
              <a:rPr lang="zh-CN" altLang="en-US" sz="2800" b="1">
                <a:latin typeface="Arial" panose="020B0604020202020204" pitchFamily="34" charset="0"/>
                <a:ea typeface="黑体" panose="02010609060101010101" pitchFamily="1" charset="-122"/>
              </a:rPr>
              <a:t>系统先假定可为</a:t>
            </a:r>
            <a:r>
              <a:rPr lang="en-US" altLang="zh-CN" sz="2800" b="1">
                <a:latin typeface="Arial" panose="020B0604020202020204" pitchFamily="34" charset="0"/>
                <a:ea typeface="黑体" panose="02010609060101010101" pitchFamily="1" charset="-122"/>
              </a:rPr>
              <a:t>P1</a:t>
            </a:r>
            <a:r>
              <a:rPr lang="zh-CN" altLang="en-US" sz="2800" b="1">
                <a:latin typeface="Arial" panose="020B0604020202020204" pitchFamily="34" charset="0"/>
                <a:ea typeface="黑体" panose="02010609060101010101" pitchFamily="1" charset="-122"/>
              </a:rPr>
              <a:t>分配资源，并修改</a:t>
            </a:r>
            <a:r>
              <a:rPr lang="en-US" altLang="zh-CN" sz="2800" b="1">
                <a:latin typeface="Arial" panose="020B0604020202020204" pitchFamily="34" charset="0"/>
                <a:ea typeface="黑体" panose="02010609060101010101" pitchFamily="1" charset="-122"/>
              </a:rPr>
              <a:t>Available, Allocation1</a:t>
            </a:r>
            <a:r>
              <a:rPr lang="zh-CN" altLang="en-US" sz="2800" b="1">
                <a:latin typeface="Arial" panose="020B0604020202020204" pitchFamily="34" charset="0"/>
                <a:ea typeface="黑体" panose="02010609060101010101" pitchFamily="1" charset="-122"/>
              </a:rPr>
              <a:t>和</a:t>
            </a:r>
            <a:r>
              <a:rPr lang="en-US" altLang="zh-CN" sz="2800" b="1">
                <a:latin typeface="Arial" panose="020B0604020202020204" pitchFamily="34" charset="0"/>
                <a:ea typeface="黑体" panose="02010609060101010101" pitchFamily="1" charset="-122"/>
              </a:rPr>
              <a:t>Need1</a:t>
            </a:r>
            <a:r>
              <a:rPr lang="zh-CN" altLang="en-US" sz="2800" b="1">
                <a:latin typeface="Arial" panose="020B0604020202020204" pitchFamily="34" charset="0"/>
                <a:ea typeface="黑体" panose="02010609060101010101" pitchFamily="1" charset="-122"/>
              </a:rPr>
              <a:t>向量，由此形成的资源变化情况</a:t>
            </a:r>
            <a:r>
              <a:rPr lang="zh-CN" altLang="en-US" sz="2800" b="1">
                <a:solidFill>
                  <a:srgbClr val="9933FF"/>
                </a:solidFill>
                <a:latin typeface="Arial" panose="020B0604020202020204" pitchFamily="34" charset="0"/>
                <a:ea typeface="黑体" panose="02010609060101010101" pitchFamily="1" charset="-122"/>
              </a:rPr>
              <a:t>如图 中</a:t>
            </a:r>
            <a:r>
              <a:rPr lang="zh-CN" altLang="en-US" sz="2800" b="1">
                <a:latin typeface="Arial" panose="020B0604020202020204" pitchFamily="34" charset="0"/>
                <a:ea typeface="黑体" panose="02010609060101010101" pitchFamily="1" charset="-122"/>
              </a:rPr>
              <a:t>的圆括号所示</a:t>
            </a:r>
            <a:endParaRPr lang="zh-CN" altLang="en-US" sz="2800" b="1">
              <a:latin typeface="Arial" panose="020B0604020202020204" pitchFamily="34" charset="0"/>
              <a:ea typeface="黑体" panose="02010609060101010101" pitchFamily="1" charset="-122"/>
            </a:endParaRPr>
          </a:p>
        </p:txBody>
      </p:sp>
      <p:sp>
        <p:nvSpPr>
          <p:cNvPr id="81924" name="矩形 62468"/>
          <p:cNvSpPr/>
          <p:nvPr/>
        </p:nvSpPr>
        <p:spPr>
          <a:xfrm>
            <a:off x="309563" y="1916113"/>
            <a:ext cx="7069137" cy="519112"/>
          </a:xfrm>
          <a:prstGeom prst="rect">
            <a:avLst/>
          </a:prstGeom>
          <a:noFill/>
          <a:ln w="9525">
            <a:noFill/>
          </a:ln>
        </p:spPr>
        <p:txBody>
          <a:bodyPr wrap="none" anchor="t">
            <a:spAutoFit/>
          </a:bodyPr>
          <a:p>
            <a:pPr lvl="0" indent="0" eaLnBrk="0" hangingPunct="0">
              <a:spcBef>
                <a:spcPct val="50000"/>
              </a:spcBef>
            </a:pPr>
            <a:r>
              <a:rPr lang="en-US" altLang="zh-CN" sz="2800" b="1">
                <a:solidFill>
                  <a:srgbClr val="FF0000"/>
                </a:solidFill>
                <a:latin typeface="Arial" panose="020B0604020202020204" pitchFamily="34" charset="0"/>
                <a:ea typeface="黑体" panose="02010609060101010101" pitchFamily="1" charset="-122"/>
              </a:rPr>
              <a:t>④ </a:t>
            </a:r>
            <a:r>
              <a:rPr lang="zh-CN" altLang="en-US" sz="2800" b="1">
                <a:latin typeface="Arial" panose="020B0604020202020204" pitchFamily="34" charset="0"/>
                <a:ea typeface="黑体" panose="02010609060101010101" pitchFamily="1" charset="-122"/>
              </a:rPr>
              <a:t>再利用安全性算法检查此时系统是否安全</a:t>
            </a:r>
            <a:endParaRPr lang="zh-CN" altLang="en-US" sz="2800" b="1">
              <a:solidFill>
                <a:srgbClr val="9933FF"/>
              </a:solidFill>
              <a:latin typeface="Arial" panose="020B0604020202020204" pitchFamily="3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467"/>
                                        </p:tgtEl>
                                        <p:attrNameLst>
                                          <p:attrName>style.visibility</p:attrName>
                                        </p:attrNameLst>
                                      </p:cBhvr>
                                      <p:to>
                                        <p:strVal val="visible"/>
                                      </p:to>
                                    </p:set>
                                    <p:anim calcmode="lin" valueType="num">
                                      <p:cBhvr additive="base">
                                        <p:cTn id="7" dur="500" fill="hold"/>
                                        <p:tgtEl>
                                          <p:spTgt spid="62467"/>
                                        </p:tgtEl>
                                        <p:attrNameLst>
                                          <p:attrName>ppt_x</p:attrName>
                                        </p:attrNameLst>
                                      </p:cBhvr>
                                      <p:tavLst>
                                        <p:tav tm="0">
                                          <p:val>
                                            <p:strVal val="#ppt_x"/>
                                          </p:val>
                                        </p:tav>
                                        <p:tav tm="100000">
                                          <p:val>
                                            <p:strVal val="#ppt_x"/>
                                          </p:val>
                                        </p:tav>
                                      </p:tavLst>
                                    </p:anim>
                                    <p:anim calcmode="lin" valueType="num">
                                      <p:cBhvr additive="base">
                                        <p:cTn id="8" dur="500" fill="hold"/>
                                        <p:tgtEl>
                                          <p:spTgt spid="624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矩形 63489"/>
          <p:cNvSpPr/>
          <p:nvPr/>
        </p:nvSpPr>
        <p:spPr>
          <a:xfrm>
            <a:off x="0" y="2228850"/>
            <a:ext cx="9144000" cy="0"/>
          </a:xfrm>
          <a:prstGeom prst="rect">
            <a:avLst/>
          </a:prstGeom>
          <a:no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pic>
        <p:nvPicPr>
          <p:cNvPr id="63491" name="图片 63490" descr="未标题-1 拷贝"/>
          <p:cNvPicPr>
            <a:picLocks noChangeAspect="1"/>
          </p:cNvPicPr>
          <p:nvPr/>
        </p:nvPicPr>
        <p:blipFill>
          <a:blip r:embed="rId1"/>
          <a:stretch>
            <a:fillRect/>
          </a:stretch>
        </p:blipFill>
        <p:spPr>
          <a:xfrm>
            <a:off x="0" y="0"/>
            <a:ext cx="9144000" cy="3213100"/>
          </a:xfrm>
          <a:prstGeom prst="rect">
            <a:avLst/>
          </a:prstGeom>
          <a:noFill/>
          <a:ln w="9525">
            <a:noFill/>
          </a:ln>
        </p:spPr>
      </p:pic>
      <p:pic>
        <p:nvPicPr>
          <p:cNvPr id="63492" name="图片 63491" descr="未标题-1 拷贝"/>
          <p:cNvPicPr>
            <a:picLocks noChangeAspect="1"/>
          </p:cNvPicPr>
          <p:nvPr/>
        </p:nvPicPr>
        <p:blipFill>
          <a:blip r:embed="rId2"/>
          <a:stretch>
            <a:fillRect/>
          </a:stretch>
        </p:blipFill>
        <p:spPr>
          <a:xfrm>
            <a:off x="0" y="3284538"/>
            <a:ext cx="9144000" cy="3302000"/>
          </a:xfrm>
          <a:prstGeom prst="rect">
            <a:avLst/>
          </a:prstGeom>
          <a:noFill/>
          <a:ln w="9525">
            <a:noFill/>
          </a:ln>
        </p:spPr>
      </p:pic>
      <p:sp>
        <p:nvSpPr>
          <p:cNvPr id="63493" name="文本框 63492"/>
          <p:cNvSpPr txBox="1"/>
          <p:nvPr/>
        </p:nvSpPr>
        <p:spPr>
          <a:xfrm>
            <a:off x="755650" y="2349500"/>
            <a:ext cx="7272338" cy="2136775"/>
          </a:xfrm>
          <a:prstGeom prst="rect">
            <a:avLst/>
          </a:prstGeom>
          <a:solidFill>
            <a:srgbClr val="0000FF"/>
          </a:solidFill>
          <a:ln w="9525">
            <a:noFill/>
          </a:ln>
        </p:spPr>
        <p:txBody>
          <a:bodyPr wrap="square" lIns="0" tIns="0" rIns="0" bIns="0" anchor="t">
            <a:spAutoFit/>
          </a:bodyPr>
          <a:p>
            <a:pPr lvl="0" indent="0" eaLnBrk="0" hangingPunct="0">
              <a:spcBef>
                <a:spcPct val="50000"/>
              </a:spcBef>
            </a:pPr>
            <a:endParaRPr lang="en-US" altLang="zh-CN" sz="2800" b="1">
              <a:solidFill>
                <a:schemeClr val="bg1"/>
              </a:solidFill>
              <a:latin typeface="Arial" panose="020B0604020202020204" pitchFamily="34" charset="0"/>
              <a:ea typeface="黑体" panose="02010609060101010101" pitchFamily="1" charset="-122"/>
              <a:sym typeface="Webdings" panose="05030102010509060703" pitchFamily="2" charset="2"/>
            </a:endParaRPr>
          </a:p>
          <a:p>
            <a:pPr lvl="0" indent="0" eaLnBrk="0" hangingPunct="0">
              <a:spcBef>
                <a:spcPct val="50000"/>
              </a:spcBef>
            </a:pPr>
            <a:r>
              <a:rPr lang="en-US" altLang="zh-CN" sz="2800" b="1">
                <a:solidFill>
                  <a:schemeClr val="bg1"/>
                </a:solidFill>
                <a:latin typeface="Arial" panose="020B0604020202020204" pitchFamily="34" charset="0"/>
                <a:ea typeface="黑体" panose="02010609060101010101" pitchFamily="1" charset="-122"/>
                <a:sym typeface="Webdings" panose="05030102010509060703" pitchFamily="2" charset="2"/>
              </a:rPr>
              <a:t>      </a:t>
            </a:r>
            <a:r>
              <a:rPr lang="en-US" altLang="zh-CN" sz="2800" b="1">
                <a:solidFill>
                  <a:schemeClr val="bg1"/>
                </a:solidFill>
                <a:latin typeface="Arial" panose="020B0604020202020204" pitchFamily="34" charset="0"/>
                <a:ea typeface="黑体" panose="02010609060101010101" pitchFamily="1" charset="-122"/>
              </a:rPr>
              <a:t>P1</a:t>
            </a:r>
            <a:r>
              <a:rPr lang="zh-CN" altLang="en-US" sz="2800" b="1">
                <a:solidFill>
                  <a:schemeClr val="bg1"/>
                </a:solidFill>
                <a:latin typeface="Arial" panose="020B0604020202020204" pitchFamily="34" charset="0"/>
                <a:ea typeface="黑体" panose="02010609060101010101" pitchFamily="1" charset="-122"/>
              </a:rPr>
              <a:t>申请资源后的安全性 ：安全的，存在一个安全序列</a:t>
            </a:r>
            <a:r>
              <a:rPr lang="en-US" altLang="zh-CN" sz="2800" b="1">
                <a:solidFill>
                  <a:schemeClr val="bg1"/>
                </a:solidFill>
                <a:latin typeface="Arial" panose="020B0604020202020204" pitchFamily="34" charset="0"/>
                <a:ea typeface="黑体" panose="02010609060101010101" pitchFamily="1" charset="-122"/>
              </a:rPr>
              <a:t>&lt;p1,p3,p4,p2,p0&gt;</a:t>
            </a:r>
            <a:endParaRPr lang="en-US" altLang="zh-CN" sz="2800" b="1">
              <a:solidFill>
                <a:schemeClr val="bg1"/>
              </a:solidFill>
              <a:latin typeface="Arial" panose="020B0604020202020204" pitchFamily="34" charset="0"/>
              <a:ea typeface="黑体" panose="02010609060101010101" pitchFamily="1" charset="-122"/>
            </a:endParaRPr>
          </a:p>
          <a:p>
            <a:pPr lvl="0" indent="0" eaLnBrk="0" hangingPunct="0">
              <a:spcBef>
                <a:spcPct val="50000"/>
              </a:spcBef>
            </a:pPr>
            <a:endParaRPr lang="en-US" altLang="zh-CN" sz="2800" b="1">
              <a:solidFill>
                <a:schemeClr val="bg1"/>
              </a:solidFill>
              <a:latin typeface="Arial" panose="020B0604020202020204" pitchFamily="3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3491"/>
                                        </p:tgtEl>
                                        <p:attrNameLst>
                                          <p:attrName>style.visibility</p:attrName>
                                        </p:attrNameLst>
                                      </p:cBhvr>
                                      <p:to>
                                        <p:strVal val="visible"/>
                                      </p:to>
                                    </p:set>
                                    <p:anim calcmode="lin" valueType="num">
                                      <p:cBhvr additive="base">
                                        <p:cTn id="7" dur="500" fill="hold"/>
                                        <p:tgtEl>
                                          <p:spTgt spid="63491"/>
                                        </p:tgtEl>
                                        <p:attrNameLst>
                                          <p:attrName>ppt_x</p:attrName>
                                        </p:attrNameLst>
                                      </p:cBhvr>
                                      <p:tavLst>
                                        <p:tav tm="0">
                                          <p:val>
                                            <p:strVal val="#ppt_x"/>
                                          </p:val>
                                        </p:tav>
                                        <p:tav tm="100000">
                                          <p:val>
                                            <p:strVal val="#ppt_x"/>
                                          </p:val>
                                        </p:tav>
                                      </p:tavLst>
                                    </p:anim>
                                    <p:anim calcmode="lin" valueType="num">
                                      <p:cBhvr additive="base">
                                        <p:cTn id="8" dur="500" fill="hold"/>
                                        <p:tgtEl>
                                          <p:spTgt spid="634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3492"/>
                                        </p:tgtEl>
                                        <p:attrNameLst>
                                          <p:attrName>style.visibility</p:attrName>
                                        </p:attrNameLst>
                                      </p:cBhvr>
                                      <p:to>
                                        <p:strVal val="visible"/>
                                      </p:to>
                                    </p:set>
                                    <p:anim calcmode="lin" valueType="num">
                                      <p:cBhvr additive="base">
                                        <p:cTn id="13" dur="500" fill="hold"/>
                                        <p:tgtEl>
                                          <p:spTgt spid="63492"/>
                                        </p:tgtEl>
                                        <p:attrNameLst>
                                          <p:attrName>ppt_x</p:attrName>
                                        </p:attrNameLst>
                                      </p:cBhvr>
                                      <p:tavLst>
                                        <p:tav tm="0">
                                          <p:val>
                                            <p:strVal val="#ppt_x"/>
                                          </p:val>
                                        </p:tav>
                                        <p:tav tm="100000">
                                          <p:val>
                                            <p:strVal val="#ppt_x"/>
                                          </p:val>
                                        </p:tav>
                                      </p:tavLst>
                                    </p:anim>
                                    <p:anim calcmode="lin" valueType="num">
                                      <p:cBhvr additive="base">
                                        <p:cTn id="14" dur="500" fill="hold"/>
                                        <p:tgtEl>
                                          <p:spTgt spid="6349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3493"/>
                                        </p:tgtEl>
                                        <p:attrNameLst>
                                          <p:attrName>style.visibility</p:attrName>
                                        </p:attrNameLst>
                                      </p:cBhvr>
                                      <p:to>
                                        <p:strVal val="visible"/>
                                      </p:to>
                                    </p:set>
                                    <p:anim calcmode="lin" valueType="num">
                                      <p:cBhvr additive="base">
                                        <p:cTn id="19" dur="500" fill="hold"/>
                                        <p:tgtEl>
                                          <p:spTgt spid="63493"/>
                                        </p:tgtEl>
                                        <p:attrNameLst>
                                          <p:attrName>ppt_x</p:attrName>
                                        </p:attrNameLst>
                                      </p:cBhvr>
                                      <p:tavLst>
                                        <p:tav tm="0">
                                          <p:val>
                                            <p:strVal val="#ppt_x"/>
                                          </p:val>
                                        </p:tav>
                                        <p:tav tm="100000">
                                          <p:val>
                                            <p:strVal val="#ppt_x"/>
                                          </p:val>
                                        </p:tav>
                                      </p:tavLst>
                                    </p:anim>
                                    <p:anim calcmode="lin" valueType="num">
                                      <p:cBhvr additive="base">
                                        <p:cTn id="20" dur="500" fill="hold"/>
                                        <p:tgtEl>
                                          <p:spTgt spid="634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矩形 64513"/>
          <p:cNvSpPr/>
          <p:nvPr/>
        </p:nvSpPr>
        <p:spPr>
          <a:xfrm>
            <a:off x="0" y="2228850"/>
            <a:ext cx="9144000" cy="0"/>
          </a:xfrm>
          <a:prstGeom prst="rect">
            <a:avLst/>
          </a:prstGeom>
          <a:no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pic>
        <p:nvPicPr>
          <p:cNvPr id="64515" name="图片 64514" descr="未标题-1 拷贝"/>
          <p:cNvPicPr>
            <a:picLocks noChangeAspect="1"/>
          </p:cNvPicPr>
          <p:nvPr/>
        </p:nvPicPr>
        <p:blipFill>
          <a:blip r:embed="rId1"/>
          <a:stretch>
            <a:fillRect/>
          </a:stretch>
        </p:blipFill>
        <p:spPr>
          <a:xfrm>
            <a:off x="0" y="3213100"/>
            <a:ext cx="9144000" cy="3213100"/>
          </a:xfrm>
          <a:prstGeom prst="rect">
            <a:avLst/>
          </a:prstGeom>
          <a:noFill/>
          <a:ln w="9525">
            <a:noFill/>
          </a:ln>
        </p:spPr>
      </p:pic>
      <p:sp>
        <p:nvSpPr>
          <p:cNvPr id="83971" name="矩形 64515"/>
          <p:cNvSpPr/>
          <p:nvPr/>
        </p:nvSpPr>
        <p:spPr>
          <a:xfrm>
            <a:off x="468313" y="765175"/>
            <a:ext cx="8210550" cy="2143125"/>
          </a:xfrm>
          <a:prstGeom prst="rect">
            <a:avLst/>
          </a:prstGeom>
          <a:noFill/>
          <a:ln w="9525">
            <a:noFill/>
          </a:ln>
        </p:spPr>
        <p:txBody>
          <a:bodyPr wrap="square" anchor="t">
            <a:spAutoFit/>
          </a:bodyPr>
          <a:p>
            <a:pPr lvl="0" indent="0" eaLnBrk="0" hangingPunct="0">
              <a:lnSpc>
                <a:spcPct val="120000"/>
              </a:lnSpc>
            </a:pPr>
            <a:r>
              <a:rPr lang="en-US" altLang="zh-CN" sz="2800" b="1">
                <a:solidFill>
                  <a:srgbClr val="9933FF"/>
                </a:solidFill>
                <a:latin typeface="Arial" panose="020B0604020202020204" pitchFamily="34" charset="0"/>
                <a:ea typeface="黑体" panose="02010609060101010101" pitchFamily="1" charset="-122"/>
              </a:rPr>
              <a:t>(3) P4</a:t>
            </a:r>
            <a:r>
              <a:rPr lang="zh-CN" altLang="en-US" sz="2800" b="1">
                <a:solidFill>
                  <a:srgbClr val="9933FF"/>
                </a:solidFill>
                <a:latin typeface="Arial" panose="020B0604020202020204" pitchFamily="34" charset="0"/>
                <a:ea typeface="黑体" panose="02010609060101010101" pitchFamily="1" charset="-122"/>
              </a:rPr>
              <a:t>请求资源</a:t>
            </a:r>
            <a:r>
              <a:rPr lang="zh-CN" altLang="en-US" sz="2800" b="1">
                <a:latin typeface="Arial" panose="020B0604020202020204" pitchFamily="34" charset="0"/>
                <a:ea typeface="黑体" panose="02010609060101010101" pitchFamily="1" charset="-122"/>
              </a:rPr>
              <a:t>：</a:t>
            </a:r>
            <a:r>
              <a:rPr lang="en-US" altLang="zh-CN" sz="2800" b="1">
                <a:latin typeface="Arial" panose="020B0604020202020204" pitchFamily="34" charset="0"/>
                <a:ea typeface="黑体" panose="02010609060101010101" pitchFamily="1" charset="-122"/>
              </a:rPr>
              <a:t>P4</a:t>
            </a:r>
            <a:r>
              <a:rPr lang="zh-CN" altLang="en-US" sz="2800" b="1">
                <a:latin typeface="Arial" panose="020B0604020202020204" pitchFamily="34" charset="0"/>
                <a:ea typeface="黑体" panose="02010609060101010101" pitchFamily="1" charset="-122"/>
              </a:rPr>
              <a:t>发出请求向量</a:t>
            </a:r>
            <a:r>
              <a:rPr lang="en-US" altLang="zh-CN" sz="2800" b="1">
                <a:solidFill>
                  <a:srgbClr val="FF00FF"/>
                </a:solidFill>
                <a:latin typeface="Arial" panose="020B0604020202020204" pitchFamily="34" charset="0"/>
                <a:ea typeface="黑体" panose="02010609060101010101" pitchFamily="1" charset="-122"/>
              </a:rPr>
              <a:t>Request4(3,3,0)</a:t>
            </a:r>
            <a:r>
              <a:rPr lang="zh-CN" altLang="en-US" sz="2800" b="1">
                <a:latin typeface="Arial" panose="020B0604020202020204" pitchFamily="34" charset="0"/>
                <a:ea typeface="黑体" panose="02010609060101010101" pitchFamily="1" charset="-122"/>
              </a:rPr>
              <a:t>，系统按银行家算法进行检查：</a:t>
            </a:r>
            <a:endParaRPr lang="zh-CN" altLang="en-US" sz="2800" b="1">
              <a:latin typeface="Arial" panose="020B0604020202020204" pitchFamily="34" charset="0"/>
              <a:ea typeface="黑体" panose="02010609060101010101" pitchFamily="1" charset="-122"/>
            </a:endParaRPr>
          </a:p>
          <a:p>
            <a:pPr lvl="0" indent="0" eaLnBrk="0" hangingPunct="0">
              <a:lnSpc>
                <a:spcPct val="120000"/>
              </a:lnSpc>
            </a:pPr>
            <a:r>
              <a:rPr lang="en-US" altLang="zh-CN" sz="2800" b="1">
                <a:solidFill>
                  <a:srgbClr val="FF0000"/>
                </a:solidFill>
                <a:latin typeface="Arial" panose="020B0604020202020204" pitchFamily="34" charset="0"/>
                <a:ea typeface="黑体" panose="02010609060101010101" pitchFamily="1" charset="-122"/>
              </a:rPr>
              <a:t>① </a:t>
            </a:r>
            <a:r>
              <a:rPr lang="en-US" altLang="zh-CN" sz="2800" b="1">
                <a:latin typeface="Arial" panose="020B0604020202020204" pitchFamily="34" charset="0"/>
                <a:ea typeface="黑体" panose="02010609060101010101" pitchFamily="1" charset="-122"/>
              </a:rPr>
              <a:t>Request4(3,3, 0)≤Need4(4,3,1);</a:t>
            </a:r>
            <a:endParaRPr lang="en-US" altLang="zh-CN" sz="2800" b="1">
              <a:latin typeface="Arial" panose="020B0604020202020204" pitchFamily="34" charset="0"/>
              <a:ea typeface="黑体" panose="02010609060101010101" pitchFamily="1" charset="-122"/>
            </a:endParaRPr>
          </a:p>
          <a:p>
            <a:pPr lvl="0" indent="0" eaLnBrk="0" hangingPunct="0">
              <a:lnSpc>
                <a:spcPct val="120000"/>
              </a:lnSpc>
            </a:pPr>
            <a:r>
              <a:rPr lang="en-US" altLang="zh-CN" sz="2800" b="1">
                <a:solidFill>
                  <a:srgbClr val="FF0000"/>
                </a:solidFill>
                <a:latin typeface="Arial" panose="020B0604020202020204" pitchFamily="34" charset="0"/>
                <a:ea typeface="黑体" panose="02010609060101010101" pitchFamily="1" charset="-122"/>
              </a:rPr>
              <a:t>② </a:t>
            </a:r>
            <a:r>
              <a:rPr lang="en-US" altLang="zh-CN" sz="2800" b="1">
                <a:latin typeface="Arial" panose="020B0604020202020204" pitchFamily="34" charset="0"/>
                <a:ea typeface="黑体" panose="02010609060101010101" pitchFamily="1" charset="-122"/>
              </a:rPr>
              <a:t>Request4(3,3,0) &lt; Available(2,3,0)</a:t>
            </a:r>
            <a:r>
              <a:rPr lang="zh-CN" altLang="en-US" sz="2800" b="1">
                <a:latin typeface="Arial" panose="020B0604020202020204" pitchFamily="34" charset="0"/>
                <a:ea typeface="黑体" panose="02010609060101010101" pitchFamily="1" charset="-122"/>
              </a:rPr>
              <a:t>，让</a:t>
            </a:r>
            <a:r>
              <a:rPr lang="en-US" altLang="zh-CN" sz="2800" b="1">
                <a:latin typeface="Arial" panose="020B0604020202020204" pitchFamily="34" charset="0"/>
                <a:ea typeface="黑体" panose="02010609060101010101" pitchFamily="1" charset="-122"/>
              </a:rPr>
              <a:t>P4</a:t>
            </a:r>
            <a:r>
              <a:rPr lang="zh-CN" altLang="en-US" sz="2800" b="1">
                <a:latin typeface="Arial" panose="020B0604020202020204" pitchFamily="34" charset="0"/>
                <a:ea typeface="黑体" panose="02010609060101010101" pitchFamily="1" charset="-122"/>
              </a:rPr>
              <a:t>等待。</a:t>
            </a:r>
            <a:endParaRPr lang="zh-CN" altLang="en-US" sz="2800" b="1">
              <a:latin typeface="Arial" panose="020B0604020202020204" pitchFamily="3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5"/>
                                        </p:tgtEl>
                                        <p:attrNameLst>
                                          <p:attrName>style.visibility</p:attrName>
                                        </p:attrNameLst>
                                      </p:cBhvr>
                                      <p:to>
                                        <p:strVal val="visible"/>
                                      </p:to>
                                    </p:set>
                                    <p:anim calcmode="lin" valueType="num">
                                      <p:cBhvr additive="base">
                                        <p:cTn id="7" dur="500" fill="hold"/>
                                        <p:tgtEl>
                                          <p:spTgt spid="64515"/>
                                        </p:tgtEl>
                                        <p:attrNameLst>
                                          <p:attrName>ppt_x</p:attrName>
                                        </p:attrNameLst>
                                      </p:cBhvr>
                                      <p:tavLst>
                                        <p:tav tm="0">
                                          <p:val>
                                            <p:strVal val="#ppt_x"/>
                                          </p:val>
                                        </p:tav>
                                        <p:tav tm="100000">
                                          <p:val>
                                            <p:strVal val="#ppt_x"/>
                                          </p:val>
                                        </p:tav>
                                      </p:tavLst>
                                    </p:anim>
                                    <p:anim calcmode="lin" valueType="num">
                                      <p:cBhvr additive="base">
                                        <p:cTn id="8" dur="500" fill="hold"/>
                                        <p:tgtEl>
                                          <p:spTgt spid="645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矩形 65537"/>
          <p:cNvSpPr/>
          <p:nvPr/>
        </p:nvSpPr>
        <p:spPr>
          <a:xfrm>
            <a:off x="0" y="2228850"/>
            <a:ext cx="9144000" cy="0"/>
          </a:xfrm>
          <a:prstGeom prst="rect">
            <a:avLst/>
          </a:prstGeom>
          <a:no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pic>
        <p:nvPicPr>
          <p:cNvPr id="65539" name="图片 65538" descr="未标题-1 拷贝"/>
          <p:cNvPicPr>
            <a:picLocks noChangeAspect="1"/>
          </p:cNvPicPr>
          <p:nvPr/>
        </p:nvPicPr>
        <p:blipFill>
          <a:blip r:embed="rId1"/>
          <a:stretch>
            <a:fillRect/>
          </a:stretch>
        </p:blipFill>
        <p:spPr>
          <a:xfrm>
            <a:off x="0" y="3213100"/>
            <a:ext cx="9144000" cy="3213100"/>
          </a:xfrm>
          <a:prstGeom prst="rect">
            <a:avLst/>
          </a:prstGeom>
          <a:noFill/>
          <a:ln w="9525">
            <a:noFill/>
          </a:ln>
        </p:spPr>
      </p:pic>
      <p:sp>
        <p:nvSpPr>
          <p:cNvPr id="65540" name="文本框 65539"/>
          <p:cNvSpPr txBox="1"/>
          <p:nvPr/>
        </p:nvSpPr>
        <p:spPr>
          <a:xfrm>
            <a:off x="395288" y="692150"/>
            <a:ext cx="8748712" cy="2520950"/>
          </a:xfrm>
          <a:prstGeom prst="rect">
            <a:avLst/>
          </a:prstGeom>
          <a:noFill/>
          <a:ln w="9525">
            <a:noFill/>
          </a:ln>
        </p:spPr>
        <p:txBody>
          <a:bodyPr wrap="square" lIns="0" tIns="0" rIns="0" bIns="0" anchor="t">
            <a:spAutoFit/>
          </a:bodyPr>
          <a:p>
            <a:pPr lvl="0" indent="0" eaLnBrk="0" hangingPunct="0">
              <a:spcBef>
                <a:spcPct val="30000"/>
              </a:spcBef>
            </a:pPr>
            <a:r>
              <a:rPr lang="en-US" altLang="zh-CN" sz="2800" b="1">
                <a:solidFill>
                  <a:srgbClr val="9933FF"/>
                </a:solidFill>
                <a:latin typeface="Arial" panose="020B0604020202020204" pitchFamily="34" charset="0"/>
                <a:ea typeface="黑体" panose="02010609060101010101" pitchFamily="1" charset="-122"/>
              </a:rPr>
              <a:t>(4) P0</a:t>
            </a:r>
            <a:r>
              <a:rPr lang="zh-CN" altLang="en-US" sz="2800" b="1">
                <a:solidFill>
                  <a:srgbClr val="9933FF"/>
                </a:solidFill>
                <a:latin typeface="Arial" panose="020B0604020202020204" pitchFamily="34" charset="0"/>
                <a:ea typeface="黑体" panose="02010609060101010101" pitchFamily="1" charset="-122"/>
              </a:rPr>
              <a:t>请求资源</a:t>
            </a:r>
            <a:r>
              <a:rPr lang="zh-CN" altLang="en-US" sz="2800" b="1">
                <a:latin typeface="Arial" panose="020B0604020202020204" pitchFamily="34" charset="0"/>
                <a:ea typeface="黑体" panose="02010609060101010101" pitchFamily="1" charset="-122"/>
              </a:rPr>
              <a:t>：</a:t>
            </a:r>
            <a:r>
              <a:rPr lang="en-US" altLang="zh-CN" sz="2800" b="1">
                <a:latin typeface="Arial" panose="020B0604020202020204" pitchFamily="34" charset="0"/>
                <a:ea typeface="黑体" panose="02010609060101010101" pitchFamily="1" charset="-122"/>
              </a:rPr>
              <a:t>P0</a:t>
            </a:r>
            <a:r>
              <a:rPr lang="zh-CN" altLang="en-US" sz="2800" b="1">
                <a:latin typeface="Arial" panose="020B0604020202020204" pitchFamily="34" charset="0"/>
                <a:ea typeface="黑体" panose="02010609060101010101" pitchFamily="1" charset="-122"/>
              </a:rPr>
              <a:t>发出请求向量</a:t>
            </a:r>
            <a:r>
              <a:rPr lang="en-US" altLang="zh-CN" sz="2800" b="1">
                <a:solidFill>
                  <a:srgbClr val="FF00FF"/>
                </a:solidFill>
                <a:latin typeface="Arial" panose="020B0604020202020204" pitchFamily="34" charset="0"/>
                <a:ea typeface="黑体" panose="02010609060101010101" pitchFamily="1" charset="-122"/>
              </a:rPr>
              <a:t>Requst0(0,2,0)</a:t>
            </a:r>
            <a:r>
              <a:rPr lang="zh-CN" altLang="en-US" sz="2800" b="1">
                <a:solidFill>
                  <a:srgbClr val="FF00FF"/>
                </a:solidFill>
                <a:latin typeface="Arial" panose="020B0604020202020204" pitchFamily="34" charset="0"/>
                <a:ea typeface="黑体" panose="02010609060101010101" pitchFamily="1" charset="-122"/>
              </a:rPr>
              <a:t>，</a:t>
            </a:r>
            <a:r>
              <a:rPr lang="zh-CN" altLang="en-US" sz="2800" b="1">
                <a:latin typeface="Arial" panose="020B0604020202020204" pitchFamily="34" charset="0"/>
                <a:ea typeface="黑体" panose="02010609060101010101" pitchFamily="1" charset="-122"/>
              </a:rPr>
              <a:t>系统按银行家算法进行检查：</a:t>
            </a:r>
            <a:endParaRPr lang="zh-CN" altLang="en-US" sz="2800" b="1">
              <a:latin typeface="Arial" panose="020B0604020202020204" pitchFamily="34" charset="0"/>
              <a:ea typeface="黑体" panose="02010609060101010101" pitchFamily="1" charset="-122"/>
            </a:endParaRPr>
          </a:p>
          <a:p>
            <a:pPr lvl="0" indent="0" eaLnBrk="0" hangingPunct="0">
              <a:spcBef>
                <a:spcPct val="30000"/>
              </a:spcBef>
            </a:pPr>
            <a:r>
              <a:rPr lang="en-US" altLang="zh-CN" sz="2800" b="1">
                <a:solidFill>
                  <a:srgbClr val="FF0000"/>
                </a:solidFill>
                <a:latin typeface="Arial" panose="020B0604020202020204" pitchFamily="34" charset="0"/>
                <a:ea typeface="黑体" panose="02010609060101010101" pitchFamily="1" charset="-122"/>
              </a:rPr>
              <a:t>① </a:t>
            </a:r>
            <a:r>
              <a:rPr lang="en-US" altLang="zh-CN" sz="2800" b="1">
                <a:latin typeface="Arial" panose="020B0604020202020204" pitchFamily="34" charset="0"/>
                <a:ea typeface="黑体" panose="02010609060101010101" pitchFamily="1" charset="-122"/>
              </a:rPr>
              <a:t>Request0(0, 2, 0)≤Need0(7, 4, 3);</a:t>
            </a:r>
            <a:endParaRPr lang="en-US" altLang="zh-CN" sz="2800" b="1">
              <a:latin typeface="Arial" panose="020B0604020202020204" pitchFamily="34" charset="0"/>
              <a:ea typeface="黑体" panose="02010609060101010101" pitchFamily="1" charset="-122"/>
            </a:endParaRPr>
          </a:p>
          <a:p>
            <a:pPr lvl="0" indent="0" eaLnBrk="0" hangingPunct="0">
              <a:spcBef>
                <a:spcPct val="30000"/>
              </a:spcBef>
            </a:pPr>
            <a:r>
              <a:rPr lang="en-US" altLang="zh-CN" sz="2800" b="1">
                <a:solidFill>
                  <a:srgbClr val="FF0000"/>
                </a:solidFill>
                <a:latin typeface="Arial" panose="020B0604020202020204" pitchFamily="34" charset="0"/>
                <a:ea typeface="黑体" panose="02010609060101010101" pitchFamily="1" charset="-122"/>
              </a:rPr>
              <a:t>②</a:t>
            </a:r>
            <a:r>
              <a:rPr lang="en-US" altLang="zh-CN" sz="2800" b="1">
                <a:latin typeface="Arial" panose="020B0604020202020204" pitchFamily="34" charset="0"/>
                <a:ea typeface="黑体" panose="02010609060101010101" pitchFamily="1" charset="-122"/>
              </a:rPr>
              <a:t> Request0(0, 2, 0)≤Available(2, 3, 0);</a:t>
            </a:r>
            <a:endParaRPr lang="en-US" altLang="zh-CN" sz="2800" b="1">
              <a:latin typeface="Arial" panose="020B0604020202020204" pitchFamily="34" charset="0"/>
              <a:ea typeface="黑体" panose="02010609060101010101" pitchFamily="1" charset="-122"/>
            </a:endParaRPr>
          </a:p>
          <a:p>
            <a:pPr lvl="0" indent="0" eaLnBrk="0" hangingPunct="0">
              <a:spcBef>
                <a:spcPct val="30000"/>
              </a:spcBef>
            </a:pPr>
            <a:r>
              <a:rPr lang="en-US" altLang="zh-CN" sz="2800" b="1">
                <a:solidFill>
                  <a:srgbClr val="FF0000"/>
                </a:solidFill>
                <a:latin typeface="Arial" panose="020B0604020202020204" pitchFamily="34" charset="0"/>
                <a:ea typeface="黑体" panose="02010609060101010101" pitchFamily="1" charset="-122"/>
              </a:rPr>
              <a:t>③ </a:t>
            </a:r>
            <a:r>
              <a:rPr lang="zh-CN" altLang="en-US" sz="2800" b="1">
                <a:latin typeface="Arial" panose="020B0604020202020204" pitchFamily="34" charset="0"/>
                <a:ea typeface="黑体" panose="02010609060101010101" pitchFamily="1" charset="-122"/>
              </a:rPr>
              <a:t>系统暂时先假定可为</a:t>
            </a:r>
            <a:r>
              <a:rPr lang="en-US" altLang="zh-CN" sz="2800" b="1">
                <a:latin typeface="Arial" panose="020B0604020202020204" pitchFamily="34" charset="0"/>
                <a:ea typeface="黑体" panose="02010609060101010101" pitchFamily="1" charset="-122"/>
              </a:rPr>
              <a:t>P0</a:t>
            </a:r>
            <a:r>
              <a:rPr lang="zh-CN" altLang="en-US" sz="2800" b="1">
                <a:latin typeface="Arial" panose="020B0604020202020204" pitchFamily="34" charset="0"/>
                <a:ea typeface="黑体" panose="02010609060101010101" pitchFamily="1" charset="-122"/>
              </a:rPr>
              <a:t>分配资源，并修改有关数据</a:t>
            </a:r>
            <a:endParaRPr lang="zh-CN" altLang="en-US" sz="2800" b="1">
              <a:latin typeface="Arial" panose="020B0604020202020204" pitchFamily="3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39"/>
                                        </p:tgtEl>
                                        <p:attrNameLst>
                                          <p:attrName>style.visibility</p:attrName>
                                        </p:attrNameLst>
                                      </p:cBhvr>
                                      <p:to>
                                        <p:strVal val="visible"/>
                                      </p:to>
                                    </p:set>
                                    <p:anim calcmode="lin" valueType="num">
                                      <p:cBhvr additive="base">
                                        <p:cTn id="7" dur="500" fill="hold"/>
                                        <p:tgtEl>
                                          <p:spTgt spid="65539"/>
                                        </p:tgtEl>
                                        <p:attrNameLst>
                                          <p:attrName>ppt_x</p:attrName>
                                        </p:attrNameLst>
                                      </p:cBhvr>
                                      <p:tavLst>
                                        <p:tav tm="0">
                                          <p:val>
                                            <p:strVal val="#ppt_x"/>
                                          </p:val>
                                        </p:tav>
                                        <p:tav tm="100000">
                                          <p:val>
                                            <p:strVal val="#ppt_x"/>
                                          </p:val>
                                        </p:tav>
                                      </p:tavLst>
                                    </p:anim>
                                    <p:anim calcmode="lin" valueType="num">
                                      <p:cBhvr additive="base">
                                        <p:cTn id="8" dur="500" fill="hold"/>
                                        <p:tgtEl>
                                          <p:spTgt spid="6553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5540">
                                            <p:txEl>
                                              <p:charRg st="0" end="48"/>
                                            </p:txEl>
                                          </p:spTgt>
                                        </p:tgtEl>
                                        <p:attrNameLst>
                                          <p:attrName>style.visibility</p:attrName>
                                        </p:attrNameLst>
                                      </p:cBhvr>
                                      <p:to>
                                        <p:strVal val="visible"/>
                                      </p:to>
                                    </p:set>
                                    <p:anim calcmode="lin" valueType="num">
                                      <p:cBhvr additive="base">
                                        <p:cTn id="11" dur="500" fill="hold"/>
                                        <p:tgtEl>
                                          <p:spTgt spid="65540">
                                            <p:txEl>
                                              <p:charRg st="0" end="4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5540">
                                            <p:txEl>
                                              <p:charRg st="0" end="4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5540">
                                            <p:txEl>
                                              <p:charRg st="48" end="84"/>
                                            </p:txEl>
                                          </p:spTgt>
                                        </p:tgtEl>
                                        <p:attrNameLst>
                                          <p:attrName>style.visibility</p:attrName>
                                        </p:attrNameLst>
                                      </p:cBhvr>
                                      <p:to>
                                        <p:strVal val="visible"/>
                                      </p:to>
                                    </p:set>
                                    <p:anim calcmode="lin" valueType="num">
                                      <p:cBhvr additive="base">
                                        <p:cTn id="15" dur="500" fill="hold"/>
                                        <p:tgtEl>
                                          <p:spTgt spid="65540">
                                            <p:txEl>
                                              <p:charRg st="48" end="8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5540">
                                            <p:txEl>
                                              <p:charRg st="48" end="8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5540">
                                            <p:txEl>
                                              <p:charRg st="84" end="124"/>
                                            </p:txEl>
                                          </p:spTgt>
                                        </p:tgtEl>
                                        <p:attrNameLst>
                                          <p:attrName>style.visibility</p:attrName>
                                        </p:attrNameLst>
                                      </p:cBhvr>
                                      <p:to>
                                        <p:strVal val="visible"/>
                                      </p:to>
                                    </p:set>
                                    <p:anim calcmode="lin" valueType="num">
                                      <p:cBhvr additive="base">
                                        <p:cTn id="19" dur="500" fill="hold"/>
                                        <p:tgtEl>
                                          <p:spTgt spid="65540">
                                            <p:txEl>
                                              <p:charRg st="84" end="12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540">
                                            <p:txEl>
                                              <p:charRg st="84" end="12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5540">
                                            <p:txEl>
                                              <p:charRg st="124" end="150"/>
                                            </p:txEl>
                                          </p:spTgt>
                                        </p:tgtEl>
                                        <p:attrNameLst>
                                          <p:attrName>style.visibility</p:attrName>
                                        </p:attrNameLst>
                                      </p:cBhvr>
                                      <p:to>
                                        <p:strVal val="visible"/>
                                      </p:to>
                                    </p:set>
                                    <p:anim calcmode="lin" valueType="num">
                                      <p:cBhvr additive="base">
                                        <p:cTn id="23" dur="500" fill="hold"/>
                                        <p:tgtEl>
                                          <p:spTgt spid="65540">
                                            <p:txEl>
                                              <p:charRg st="124" end="15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5540">
                                            <p:txEl>
                                              <p:charRg st="124" end="15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矩形 66561"/>
          <p:cNvSpPr/>
          <p:nvPr/>
        </p:nvSpPr>
        <p:spPr>
          <a:xfrm>
            <a:off x="0" y="2228850"/>
            <a:ext cx="9144000" cy="0"/>
          </a:xfrm>
          <a:prstGeom prst="rect">
            <a:avLst/>
          </a:prstGeom>
          <a:no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pic>
        <p:nvPicPr>
          <p:cNvPr id="66563" name="图片 66562" descr="未标题-1 拷贝"/>
          <p:cNvPicPr>
            <a:picLocks noChangeAspect="1"/>
          </p:cNvPicPr>
          <p:nvPr/>
        </p:nvPicPr>
        <p:blipFill>
          <a:blip r:embed="rId1"/>
          <a:stretch>
            <a:fillRect/>
          </a:stretch>
        </p:blipFill>
        <p:spPr>
          <a:xfrm>
            <a:off x="0" y="2882900"/>
            <a:ext cx="9144000" cy="3975100"/>
          </a:xfrm>
          <a:prstGeom prst="rect">
            <a:avLst/>
          </a:prstGeom>
          <a:noFill/>
          <a:ln w="9525">
            <a:noFill/>
          </a:ln>
        </p:spPr>
      </p:pic>
      <p:pic>
        <p:nvPicPr>
          <p:cNvPr id="66564" name="图片 66563" descr="未标题-1 拷贝"/>
          <p:cNvPicPr>
            <a:picLocks noChangeAspect="1"/>
          </p:cNvPicPr>
          <p:nvPr/>
        </p:nvPicPr>
        <p:blipFill>
          <a:blip r:embed="rId2"/>
          <a:stretch>
            <a:fillRect/>
          </a:stretch>
        </p:blipFill>
        <p:spPr>
          <a:xfrm>
            <a:off x="0" y="0"/>
            <a:ext cx="9144000" cy="3213100"/>
          </a:xfrm>
          <a:prstGeom prst="rect">
            <a:avLst/>
          </a:prstGeom>
          <a:noFill/>
          <a:ln w="9525">
            <a:noFill/>
          </a:ln>
        </p:spPr>
      </p:pic>
      <p:sp>
        <p:nvSpPr>
          <p:cNvPr id="66565" name="文本框 66564"/>
          <p:cNvSpPr txBox="1"/>
          <p:nvPr/>
        </p:nvSpPr>
        <p:spPr>
          <a:xfrm>
            <a:off x="161925" y="3355975"/>
            <a:ext cx="6553200" cy="1711325"/>
          </a:xfrm>
          <a:prstGeom prst="rect">
            <a:avLst/>
          </a:prstGeom>
          <a:solidFill>
            <a:srgbClr val="0000FF"/>
          </a:solidFill>
          <a:ln w="9525">
            <a:noFill/>
          </a:ln>
        </p:spPr>
        <p:txBody>
          <a:bodyPr wrap="square" lIns="0" tIns="0" rIns="0" bIns="0" anchor="t">
            <a:spAutoFit/>
          </a:bodyPr>
          <a:p>
            <a:pPr lvl="0" indent="0" eaLnBrk="0" hangingPunct="0">
              <a:spcBef>
                <a:spcPct val="50000"/>
              </a:spcBef>
            </a:pPr>
            <a:endParaRPr lang="en-US" altLang="zh-CN" sz="2800" b="1">
              <a:solidFill>
                <a:srgbClr val="FF00FF"/>
              </a:solidFill>
              <a:latin typeface="Arial" panose="020B0604020202020204" pitchFamily="34" charset="0"/>
              <a:ea typeface="黑体" panose="02010609060101010101" pitchFamily="1" charset="-122"/>
              <a:sym typeface="Webdings" panose="05030102010509060703" pitchFamily="2" charset="2"/>
            </a:endParaRPr>
          </a:p>
          <a:p>
            <a:pPr lvl="0" indent="0" eaLnBrk="0" hangingPunct="0">
              <a:spcBef>
                <a:spcPct val="50000"/>
              </a:spcBef>
            </a:pPr>
            <a:r>
              <a:rPr lang="en-US" altLang="zh-CN" sz="2800" b="1">
                <a:solidFill>
                  <a:schemeClr val="bg1"/>
                </a:solidFill>
                <a:latin typeface="Arial" panose="020B0604020202020204" pitchFamily="34" charset="0"/>
                <a:ea typeface="黑体" panose="02010609060101010101" pitchFamily="1" charset="-122"/>
                <a:sym typeface="Webdings" panose="05030102010509060703" pitchFamily="2" charset="2"/>
              </a:rPr>
              <a:t>    </a:t>
            </a:r>
            <a:r>
              <a:rPr lang="en-US" altLang="zh-CN" sz="2800" b="1">
                <a:solidFill>
                  <a:schemeClr val="bg1"/>
                </a:solidFill>
                <a:latin typeface="Arial" panose="020B0604020202020204" pitchFamily="34" charset="0"/>
                <a:ea typeface="黑体" panose="02010609060101010101" pitchFamily="1" charset="-122"/>
              </a:rPr>
              <a:t>P0</a:t>
            </a:r>
            <a:r>
              <a:rPr lang="zh-CN" altLang="en-US" sz="2800" b="1">
                <a:solidFill>
                  <a:schemeClr val="bg1"/>
                </a:solidFill>
                <a:latin typeface="Arial" panose="020B0604020202020204" pitchFamily="34" charset="0"/>
                <a:ea typeface="黑体" panose="02010609060101010101" pitchFamily="1" charset="-122"/>
              </a:rPr>
              <a:t>申请资源后的安全性 ：不安全的</a:t>
            </a:r>
            <a:endParaRPr lang="zh-CN" altLang="en-US" sz="2800" b="1">
              <a:solidFill>
                <a:schemeClr val="bg1"/>
              </a:solidFill>
              <a:latin typeface="Arial" panose="020B0604020202020204" pitchFamily="34" charset="0"/>
              <a:ea typeface="黑体" panose="02010609060101010101" pitchFamily="1" charset="-122"/>
            </a:endParaRPr>
          </a:p>
          <a:p>
            <a:pPr lvl="0" indent="0" eaLnBrk="0" hangingPunct="0">
              <a:spcBef>
                <a:spcPct val="50000"/>
              </a:spcBef>
            </a:pPr>
            <a:endParaRPr lang="zh-CN" altLang="en-US" sz="2800" b="1">
              <a:solidFill>
                <a:schemeClr val="bg1"/>
              </a:solidFill>
              <a:latin typeface="Arial" panose="020B0604020202020204" pitchFamily="34" charset="0"/>
              <a:ea typeface="黑体" panose="02010609060101010101" pitchFamily="1" charset="-122"/>
            </a:endParaRPr>
          </a:p>
        </p:txBody>
      </p:sp>
      <p:sp>
        <p:nvSpPr>
          <p:cNvPr id="66566" name="矩形 66565"/>
          <p:cNvSpPr/>
          <p:nvPr/>
        </p:nvSpPr>
        <p:spPr>
          <a:xfrm>
            <a:off x="0" y="877888"/>
            <a:ext cx="2620963" cy="604837"/>
          </a:xfrm>
          <a:prstGeom prst="rect">
            <a:avLst/>
          </a:prstGeom>
          <a:noFill/>
          <a:ln w="9525">
            <a:noFill/>
          </a:ln>
        </p:spPr>
        <p:txBody>
          <a:bodyPr wrap="none" anchor="t">
            <a:spAutoFit/>
          </a:bodyPr>
          <a:p>
            <a:pPr lvl="0" indent="0" eaLnBrk="0" hangingPunct="0">
              <a:lnSpc>
                <a:spcPct val="120000"/>
              </a:lnSpc>
            </a:pPr>
            <a:r>
              <a:rPr lang="en-US" altLang="zh-CN" sz="2800" b="1">
                <a:solidFill>
                  <a:srgbClr val="FF00FF"/>
                </a:solidFill>
                <a:latin typeface="Arial" panose="020B0604020202020204" pitchFamily="34" charset="0"/>
                <a:ea typeface="黑体" panose="02010609060101010101" pitchFamily="1" charset="-122"/>
              </a:rPr>
              <a:t>Requst0(0,2,0)</a:t>
            </a:r>
            <a:endParaRPr lang="en-US" altLang="zh-CN" sz="2800" b="1">
              <a:solidFill>
                <a:srgbClr val="FF00FF"/>
              </a:solidFill>
              <a:latin typeface="Arial" panose="020B0604020202020204" pitchFamily="34" charset="0"/>
              <a:ea typeface="黑体" panose="02010609060101010101" pitchFamily="1" charset="-122"/>
            </a:endParaRPr>
          </a:p>
        </p:txBody>
      </p:sp>
      <p:sp>
        <p:nvSpPr>
          <p:cNvPr id="66567" name="文本框 66566"/>
          <p:cNvSpPr txBox="1"/>
          <p:nvPr/>
        </p:nvSpPr>
        <p:spPr>
          <a:xfrm>
            <a:off x="161925" y="3213100"/>
            <a:ext cx="8675688" cy="2136775"/>
          </a:xfrm>
          <a:prstGeom prst="rect">
            <a:avLst/>
          </a:prstGeom>
          <a:solidFill>
            <a:schemeClr val="hlink"/>
          </a:solidFill>
          <a:ln w="9525">
            <a:noFill/>
          </a:ln>
        </p:spPr>
        <p:txBody>
          <a:bodyPr wrap="square" lIns="0" tIns="0" rIns="0" bIns="0" anchor="t">
            <a:spAutoFit/>
          </a:bodyPr>
          <a:p>
            <a:pPr lvl="0" indent="0" eaLnBrk="0" hangingPunct="0">
              <a:spcBef>
                <a:spcPct val="50000"/>
              </a:spcBef>
            </a:pPr>
            <a:endParaRPr lang="en-US" altLang="zh-CN" sz="2800" b="1">
              <a:solidFill>
                <a:schemeClr val="bg1"/>
              </a:solidFill>
              <a:latin typeface="Arial" panose="020B0604020202020204" pitchFamily="34" charset="0"/>
              <a:ea typeface="黑体" panose="02010609060101010101" pitchFamily="1" charset="-122"/>
            </a:endParaRPr>
          </a:p>
          <a:p>
            <a:pPr lvl="0" indent="0" eaLnBrk="0" hangingPunct="0">
              <a:spcBef>
                <a:spcPct val="50000"/>
              </a:spcBef>
            </a:pPr>
            <a:r>
              <a:rPr lang="en-US" altLang="zh-CN" sz="2800" b="1">
                <a:solidFill>
                  <a:schemeClr val="bg1"/>
                </a:solidFill>
                <a:latin typeface="Arial" panose="020B0604020202020204" pitchFamily="34" charset="0"/>
                <a:ea typeface="黑体" panose="02010609060101010101" pitchFamily="1" charset="-122"/>
              </a:rPr>
              <a:t>       </a:t>
            </a:r>
            <a:r>
              <a:rPr lang="zh-CN" altLang="en-US" sz="2800" b="1">
                <a:solidFill>
                  <a:schemeClr val="bg1"/>
                </a:solidFill>
                <a:latin typeface="Arial" panose="020B0604020202020204" pitchFamily="34" charset="0"/>
                <a:ea typeface="黑体" panose="02010609060101010101" pitchFamily="1" charset="-122"/>
              </a:rPr>
              <a:t>问题：如果</a:t>
            </a:r>
            <a:r>
              <a:rPr lang="en-US" altLang="zh-CN" sz="2800" b="1">
                <a:solidFill>
                  <a:schemeClr val="bg1"/>
                </a:solidFill>
                <a:latin typeface="Arial" panose="020B0604020202020204" pitchFamily="34" charset="0"/>
                <a:ea typeface="黑体" panose="02010609060101010101" pitchFamily="1" charset="-122"/>
              </a:rPr>
              <a:t>P0</a:t>
            </a:r>
            <a:r>
              <a:rPr lang="zh-CN" altLang="en-US" sz="2800" b="1">
                <a:solidFill>
                  <a:schemeClr val="bg1"/>
                </a:solidFill>
                <a:latin typeface="Arial" panose="020B0604020202020204" pitchFamily="34" charset="0"/>
                <a:ea typeface="黑体" panose="02010609060101010101" pitchFamily="1" charset="-122"/>
              </a:rPr>
              <a:t>发出的请求时</a:t>
            </a:r>
            <a:r>
              <a:rPr lang="en-US" altLang="zh-CN" sz="2800" b="1">
                <a:solidFill>
                  <a:schemeClr val="bg1"/>
                </a:solidFill>
                <a:latin typeface="Arial" panose="020B0604020202020204" pitchFamily="34" charset="0"/>
                <a:ea typeface="黑体" panose="02010609060101010101" pitchFamily="1" charset="-122"/>
              </a:rPr>
              <a:t>Request0(0,1,0),</a:t>
            </a:r>
            <a:r>
              <a:rPr lang="zh-CN" altLang="en-US" sz="2800" b="1">
                <a:solidFill>
                  <a:schemeClr val="bg1"/>
                </a:solidFill>
                <a:latin typeface="Arial" panose="020B0604020202020204" pitchFamily="34" charset="0"/>
                <a:ea typeface="黑体" panose="02010609060101010101" pitchFamily="1" charset="-122"/>
              </a:rPr>
              <a:t>系统是否能将资源分配给它</a:t>
            </a:r>
            <a:endParaRPr lang="zh-CN" altLang="en-US" sz="2800" b="1">
              <a:solidFill>
                <a:schemeClr val="bg1"/>
              </a:solidFill>
              <a:latin typeface="Arial" panose="020B0604020202020204" pitchFamily="34" charset="0"/>
              <a:ea typeface="黑体" panose="02010609060101010101" pitchFamily="1" charset="-122"/>
            </a:endParaRPr>
          </a:p>
          <a:p>
            <a:pPr lvl="0" indent="0" eaLnBrk="0" hangingPunct="0">
              <a:spcBef>
                <a:spcPct val="50000"/>
              </a:spcBef>
            </a:pPr>
            <a:endParaRPr lang="zh-CN" altLang="en-US" sz="2800" b="1">
              <a:solidFill>
                <a:schemeClr val="bg1"/>
              </a:solidFill>
              <a:latin typeface="Arial" panose="020B0604020202020204" pitchFamily="3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564"/>
                                        </p:tgtEl>
                                        <p:attrNameLst>
                                          <p:attrName>style.visibility</p:attrName>
                                        </p:attrNameLst>
                                      </p:cBhvr>
                                      <p:to>
                                        <p:strVal val="visible"/>
                                      </p:to>
                                    </p:set>
                                    <p:anim calcmode="lin" valueType="num">
                                      <p:cBhvr additive="base">
                                        <p:cTn id="7" dur="500" fill="hold"/>
                                        <p:tgtEl>
                                          <p:spTgt spid="66564"/>
                                        </p:tgtEl>
                                        <p:attrNameLst>
                                          <p:attrName>ppt_x</p:attrName>
                                        </p:attrNameLst>
                                      </p:cBhvr>
                                      <p:tavLst>
                                        <p:tav tm="0">
                                          <p:val>
                                            <p:strVal val="#ppt_x"/>
                                          </p:val>
                                        </p:tav>
                                        <p:tav tm="100000">
                                          <p:val>
                                            <p:strVal val="#ppt_x"/>
                                          </p:val>
                                        </p:tav>
                                      </p:tavLst>
                                    </p:anim>
                                    <p:anim calcmode="lin" valueType="num">
                                      <p:cBhvr additive="base">
                                        <p:cTn id="8" dur="500" fill="hold"/>
                                        <p:tgtEl>
                                          <p:spTgt spid="665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6566">
                                            <p:txEl>
                                              <p:charRg st="0" end="15"/>
                                            </p:txEl>
                                          </p:spTgt>
                                        </p:tgtEl>
                                        <p:attrNameLst>
                                          <p:attrName>style.visibility</p:attrName>
                                        </p:attrNameLst>
                                      </p:cBhvr>
                                      <p:to>
                                        <p:strVal val="visible"/>
                                      </p:to>
                                    </p:set>
                                    <p:anim calcmode="lin" valueType="num">
                                      <p:cBhvr additive="base">
                                        <p:cTn id="13" dur="500" fill="hold"/>
                                        <p:tgtEl>
                                          <p:spTgt spid="66566">
                                            <p:txEl>
                                              <p:charRg st="0" end="15"/>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6566">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6563"/>
                                        </p:tgtEl>
                                        <p:attrNameLst>
                                          <p:attrName>style.visibility</p:attrName>
                                        </p:attrNameLst>
                                      </p:cBhvr>
                                      <p:to>
                                        <p:strVal val="visible"/>
                                      </p:to>
                                    </p:set>
                                    <p:anim calcmode="lin" valueType="num">
                                      <p:cBhvr additive="base">
                                        <p:cTn id="19" dur="500" fill="hold"/>
                                        <p:tgtEl>
                                          <p:spTgt spid="66563"/>
                                        </p:tgtEl>
                                        <p:attrNameLst>
                                          <p:attrName>ppt_x</p:attrName>
                                        </p:attrNameLst>
                                      </p:cBhvr>
                                      <p:tavLst>
                                        <p:tav tm="0">
                                          <p:val>
                                            <p:strVal val="#ppt_x"/>
                                          </p:val>
                                        </p:tav>
                                        <p:tav tm="100000">
                                          <p:val>
                                            <p:strVal val="#ppt_x"/>
                                          </p:val>
                                        </p:tav>
                                      </p:tavLst>
                                    </p:anim>
                                    <p:anim calcmode="lin" valueType="num">
                                      <p:cBhvr additive="base">
                                        <p:cTn id="20" dur="500" fill="hold"/>
                                        <p:tgtEl>
                                          <p:spTgt spid="6656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6565"/>
                                        </p:tgtEl>
                                        <p:attrNameLst>
                                          <p:attrName>style.visibility</p:attrName>
                                        </p:attrNameLst>
                                      </p:cBhvr>
                                      <p:to>
                                        <p:strVal val="visible"/>
                                      </p:to>
                                    </p:set>
                                    <p:anim calcmode="lin" valueType="num">
                                      <p:cBhvr additive="base">
                                        <p:cTn id="25" dur="500" fill="hold"/>
                                        <p:tgtEl>
                                          <p:spTgt spid="66565"/>
                                        </p:tgtEl>
                                        <p:attrNameLst>
                                          <p:attrName>ppt_x</p:attrName>
                                        </p:attrNameLst>
                                      </p:cBhvr>
                                      <p:tavLst>
                                        <p:tav tm="0">
                                          <p:val>
                                            <p:strVal val="#ppt_x"/>
                                          </p:val>
                                        </p:tav>
                                        <p:tav tm="100000">
                                          <p:val>
                                            <p:strVal val="#ppt_x"/>
                                          </p:val>
                                        </p:tav>
                                      </p:tavLst>
                                    </p:anim>
                                    <p:anim calcmode="lin" valueType="num">
                                      <p:cBhvr additive="base">
                                        <p:cTn id="26" dur="500" fill="hold"/>
                                        <p:tgtEl>
                                          <p:spTgt spid="6656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6567"/>
                                        </p:tgtEl>
                                        <p:attrNameLst>
                                          <p:attrName>style.visibility</p:attrName>
                                        </p:attrNameLst>
                                      </p:cBhvr>
                                      <p:to>
                                        <p:strVal val="visible"/>
                                      </p:to>
                                    </p:set>
                                    <p:anim calcmode="lin" valueType="num">
                                      <p:cBhvr additive="base">
                                        <p:cTn id="31" dur="500" fill="hold"/>
                                        <p:tgtEl>
                                          <p:spTgt spid="66567"/>
                                        </p:tgtEl>
                                        <p:attrNameLst>
                                          <p:attrName>ppt_x</p:attrName>
                                        </p:attrNameLst>
                                      </p:cBhvr>
                                      <p:tavLst>
                                        <p:tav tm="0">
                                          <p:val>
                                            <p:strVal val="#ppt_x"/>
                                          </p:val>
                                        </p:tav>
                                        <p:tav tm="100000">
                                          <p:val>
                                            <p:strVal val="#ppt_x"/>
                                          </p:val>
                                        </p:tav>
                                      </p:tavLst>
                                    </p:anim>
                                    <p:anim calcmode="lin" valueType="num">
                                      <p:cBhvr additive="base">
                                        <p:cTn id="32" dur="500" fill="hold"/>
                                        <p:tgtEl>
                                          <p:spTgt spid="665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5" grpId="0" bldLvl="0" animBg="1"/>
      <p:bldP spid="66567"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矩形 67585"/>
          <p:cNvSpPr/>
          <p:nvPr/>
        </p:nvSpPr>
        <p:spPr>
          <a:xfrm>
            <a:off x="0" y="1166813"/>
            <a:ext cx="9144000" cy="0"/>
          </a:xfrm>
          <a:prstGeom prst="rect">
            <a:avLst/>
          </a:prstGeom>
          <a:no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87042" name="标题 67586"/>
          <p:cNvSpPr>
            <a:spLocks noGrp="1"/>
          </p:cNvSpPr>
          <p:nvPr>
            <p:ph type="title"/>
          </p:nvPr>
        </p:nvSpPr>
        <p:spPr>
          <a:xfrm>
            <a:off x="468313" y="163513"/>
            <a:ext cx="8229600" cy="1143000"/>
          </a:xfrm>
        </p:spPr>
        <p:txBody>
          <a:bodyPr anchor="ctr"/>
          <a:p>
            <a:r>
              <a:rPr lang="zh-CN" altLang="en-US"/>
              <a:t>银行家算法习题</a:t>
            </a:r>
            <a:r>
              <a:rPr lang="en-US" altLang="zh-CN"/>
              <a:t>2</a:t>
            </a:r>
            <a:endParaRPr lang="en-US" altLang="zh-CN"/>
          </a:p>
        </p:txBody>
      </p:sp>
      <p:sp>
        <p:nvSpPr>
          <p:cNvPr id="67588" name="文本框 67587"/>
          <p:cNvSpPr txBox="1"/>
          <p:nvPr/>
        </p:nvSpPr>
        <p:spPr>
          <a:xfrm>
            <a:off x="468313" y="1306513"/>
            <a:ext cx="5184775" cy="5551487"/>
          </a:xfrm>
          <a:prstGeom prst="rect">
            <a:avLst/>
          </a:prstGeom>
          <a:noFill/>
          <a:ln w="9525">
            <a:noFill/>
          </a:ln>
        </p:spPr>
        <p:txBody>
          <a:bodyPr lIns="0" tIns="0" rIns="0" bIns="0" anchor="t">
            <a:spAutoFit/>
          </a:bodyPr>
          <a:p>
            <a:pPr lvl="0" indent="0" eaLnBrk="0" hangingPunct="0"/>
            <a:r>
              <a:rPr lang="zh-CN" altLang="en-US" sz="2800" b="1">
                <a:solidFill>
                  <a:srgbClr val="FF0000"/>
                </a:solidFill>
                <a:latin typeface="Arial" panose="020B0604020202020204" pitchFamily="34" charset="0"/>
                <a:ea typeface="黑体" panose="02010609060101010101" pitchFamily="1" charset="-122"/>
              </a:rPr>
              <a:t>习题：</a:t>
            </a:r>
            <a:r>
              <a:rPr lang="zh-CN" altLang="en-US" sz="2800" b="1">
                <a:latin typeface="Arial" panose="020B0604020202020204" pitchFamily="34" charset="0"/>
                <a:ea typeface="黑体" panose="02010609060101010101" pitchFamily="1" charset="-122"/>
              </a:rPr>
              <a:t>操作系统分配资源时的一个主要考虑是避免死锁的发生。若系统中有同类资源</a:t>
            </a:r>
            <a:r>
              <a:rPr lang="en-US" altLang="zh-CN" sz="2800" b="1">
                <a:latin typeface="Arial" panose="020B0604020202020204" pitchFamily="34" charset="0"/>
                <a:ea typeface="黑体" panose="02010609060101010101" pitchFamily="1" charset="-122"/>
              </a:rPr>
              <a:t>16</a:t>
            </a:r>
            <a:r>
              <a:rPr lang="zh-CN" altLang="en-US" sz="2800" b="1">
                <a:latin typeface="Arial" panose="020B0604020202020204" pitchFamily="34" charset="0"/>
                <a:ea typeface="黑体" panose="02010609060101010101" pitchFamily="1" charset="-122"/>
              </a:rPr>
              <a:t>个，有</a:t>
            </a:r>
            <a:r>
              <a:rPr lang="en-US" altLang="zh-CN" sz="2800" b="1">
                <a:latin typeface="Arial" panose="020B0604020202020204" pitchFamily="34" charset="0"/>
                <a:ea typeface="黑体" panose="02010609060101010101" pitchFamily="1" charset="-122"/>
              </a:rPr>
              <a:t>4</a:t>
            </a:r>
            <a:r>
              <a:rPr lang="zh-CN" altLang="en-US" sz="2800" b="1">
                <a:latin typeface="Arial" panose="020B0604020202020204" pitchFamily="34" charset="0"/>
                <a:ea typeface="黑体" panose="02010609060101010101" pitchFamily="1" charset="-122"/>
              </a:rPr>
              <a:t>个进程</a:t>
            </a:r>
            <a:r>
              <a:rPr lang="en-US" altLang="zh-CN" sz="2800" b="1">
                <a:latin typeface="Arial" panose="020B0604020202020204" pitchFamily="34" charset="0"/>
                <a:ea typeface="黑体" panose="02010609060101010101" pitchFamily="1" charset="-122"/>
              </a:rPr>
              <a:t>p1</a:t>
            </a:r>
            <a:r>
              <a:rPr lang="zh-CN" altLang="en-US" sz="2800" b="1">
                <a:latin typeface="Arial" panose="020B0604020202020204" pitchFamily="34" charset="0"/>
                <a:ea typeface="黑体" panose="02010609060101010101" pitchFamily="1" charset="-122"/>
              </a:rPr>
              <a:t>、</a:t>
            </a:r>
            <a:r>
              <a:rPr lang="en-US" altLang="zh-CN" sz="2800" b="1">
                <a:latin typeface="Arial" panose="020B0604020202020204" pitchFamily="34" charset="0"/>
                <a:ea typeface="黑体" panose="02010609060101010101" pitchFamily="1" charset="-122"/>
              </a:rPr>
              <a:t>p2</a:t>
            </a:r>
            <a:r>
              <a:rPr lang="zh-CN" altLang="en-US" sz="2800" b="1">
                <a:latin typeface="Arial" panose="020B0604020202020204" pitchFamily="34" charset="0"/>
                <a:ea typeface="黑体" panose="02010609060101010101" pitchFamily="1" charset="-122"/>
              </a:rPr>
              <a:t>、</a:t>
            </a:r>
            <a:r>
              <a:rPr lang="en-US" altLang="zh-CN" sz="2800" b="1">
                <a:latin typeface="Arial" panose="020B0604020202020204" pitchFamily="34" charset="0"/>
                <a:ea typeface="黑体" panose="02010609060101010101" pitchFamily="1" charset="-122"/>
              </a:rPr>
              <a:t>p3</a:t>
            </a:r>
            <a:r>
              <a:rPr lang="zh-CN" altLang="en-US" sz="2800" b="1">
                <a:latin typeface="Arial" panose="020B0604020202020204" pitchFamily="34" charset="0"/>
                <a:ea typeface="黑体" panose="02010609060101010101" pitchFamily="1" charset="-122"/>
              </a:rPr>
              <a:t>、</a:t>
            </a:r>
            <a:r>
              <a:rPr lang="en-US" altLang="zh-CN" sz="2800" b="1">
                <a:latin typeface="Arial" panose="020B0604020202020204" pitchFamily="34" charset="0"/>
                <a:ea typeface="黑体" panose="02010609060101010101" pitchFamily="1" charset="-122"/>
              </a:rPr>
              <a:t>p4</a:t>
            </a:r>
            <a:r>
              <a:rPr lang="zh-CN" altLang="en-US" sz="2800" b="1">
                <a:latin typeface="Arial" panose="020B0604020202020204" pitchFamily="34" charset="0"/>
                <a:ea typeface="黑体" panose="02010609060101010101" pitchFamily="1" charset="-122"/>
              </a:rPr>
              <a:t>共享该资源。已知</a:t>
            </a:r>
            <a:r>
              <a:rPr lang="en-US" altLang="zh-CN" sz="2800" b="1">
                <a:latin typeface="Arial" panose="020B0604020202020204" pitchFamily="34" charset="0"/>
                <a:ea typeface="黑体" panose="02010609060101010101" pitchFamily="1" charset="-122"/>
              </a:rPr>
              <a:t>p1</a:t>
            </a:r>
            <a:r>
              <a:rPr lang="zh-CN" altLang="en-US" sz="2800" b="1">
                <a:latin typeface="Arial" panose="020B0604020202020204" pitchFamily="34" charset="0"/>
                <a:ea typeface="黑体" panose="02010609060101010101" pitchFamily="1" charset="-122"/>
              </a:rPr>
              <a:t>、</a:t>
            </a:r>
            <a:r>
              <a:rPr lang="en-US" altLang="zh-CN" sz="2800" b="1">
                <a:latin typeface="Arial" panose="020B0604020202020204" pitchFamily="34" charset="0"/>
                <a:ea typeface="黑体" panose="02010609060101010101" pitchFamily="1" charset="-122"/>
              </a:rPr>
              <a:t>p2</a:t>
            </a:r>
            <a:r>
              <a:rPr lang="zh-CN" altLang="en-US" sz="2800" b="1">
                <a:latin typeface="Arial" panose="020B0604020202020204" pitchFamily="34" charset="0"/>
                <a:ea typeface="黑体" panose="02010609060101010101" pitchFamily="1" charset="-122"/>
              </a:rPr>
              <a:t>、</a:t>
            </a:r>
            <a:r>
              <a:rPr lang="en-US" altLang="zh-CN" sz="2800" b="1">
                <a:latin typeface="Arial" panose="020B0604020202020204" pitchFamily="34" charset="0"/>
                <a:ea typeface="黑体" panose="02010609060101010101" pitchFamily="1" charset="-122"/>
              </a:rPr>
              <a:t>p3</a:t>
            </a:r>
            <a:r>
              <a:rPr lang="zh-CN" altLang="en-US" sz="2800" b="1">
                <a:latin typeface="Arial" panose="020B0604020202020204" pitchFamily="34" charset="0"/>
                <a:ea typeface="黑体" panose="02010609060101010101" pitchFamily="1" charset="-122"/>
              </a:rPr>
              <a:t>、</a:t>
            </a:r>
            <a:r>
              <a:rPr lang="en-US" altLang="zh-CN" sz="2800" b="1">
                <a:latin typeface="Arial" panose="020B0604020202020204" pitchFamily="34" charset="0"/>
                <a:ea typeface="黑体" panose="02010609060101010101" pitchFamily="1" charset="-122"/>
              </a:rPr>
              <a:t>p4</a:t>
            </a:r>
            <a:r>
              <a:rPr lang="zh-CN" altLang="en-US" sz="2800" b="1">
                <a:latin typeface="Arial" panose="020B0604020202020204" pitchFamily="34" charset="0"/>
                <a:ea typeface="黑体" panose="02010609060101010101" pitchFamily="1" charset="-122"/>
              </a:rPr>
              <a:t>所需的资源总数分别为</a:t>
            </a:r>
            <a:r>
              <a:rPr lang="en-US" altLang="zh-CN" sz="2800" b="1">
                <a:latin typeface="Arial" panose="020B0604020202020204" pitchFamily="34" charset="0"/>
                <a:ea typeface="黑体" panose="02010609060101010101" pitchFamily="1" charset="-122"/>
              </a:rPr>
              <a:t>8</a:t>
            </a:r>
            <a:r>
              <a:rPr lang="zh-CN" altLang="en-US" sz="2800" b="1">
                <a:latin typeface="Arial" panose="020B0604020202020204" pitchFamily="34" charset="0"/>
                <a:ea typeface="黑体" panose="02010609060101010101" pitchFamily="1" charset="-122"/>
              </a:rPr>
              <a:t>、</a:t>
            </a:r>
            <a:r>
              <a:rPr lang="en-US" altLang="zh-CN" sz="2800" b="1">
                <a:latin typeface="Arial" panose="020B0604020202020204" pitchFamily="34" charset="0"/>
                <a:ea typeface="黑体" panose="02010609060101010101" pitchFamily="1" charset="-122"/>
              </a:rPr>
              <a:t>5</a:t>
            </a:r>
            <a:r>
              <a:rPr lang="zh-CN" altLang="en-US" sz="2800" b="1">
                <a:latin typeface="Arial" panose="020B0604020202020204" pitchFamily="34" charset="0"/>
                <a:ea typeface="黑体" panose="02010609060101010101" pitchFamily="1" charset="-122"/>
              </a:rPr>
              <a:t>、</a:t>
            </a:r>
            <a:r>
              <a:rPr lang="en-US" altLang="zh-CN" sz="2800" b="1">
                <a:latin typeface="Arial" panose="020B0604020202020204" pitchFamily="34" charset="0"/>
                <a:ea typeface="黑体" panose="02010609060101010101" pitchFamily="1" charset="-122"/>
              </a:rPr>
              <a:t>9</a:t>
            </a:r>
            <a:r>
              <a:rPr lang="zh-CN" altLang="en-US" sz="2800" b="1">
                <a:latin typeface="Arial" panose="020B0604020202020204" pitchFamily="34" charset="0"/>
                <a:ea typeface="黑体" panose="02010609060101010101" pitchFamily="1" charset="-122"/>
              </a:rPr>
              <a:t>、</a:t>
            </a:r>
            <a:r>
              <a:rPr lang="en-US" altLang="zh-CN" sz="2800" b="1">
                <a:latin typeface="Arial" panose="020B0604020202020204" pitchFamily="34" charset="0"/>
                <a:ea typeface="黑体" panose="02010609060101010101" pitchFamily="1" charset="-122"/>
              </a:rPr>
              <a:t>6</a:t>
            </a:r>
            <a:r>
              <a:rPr lang="zh-CN" altLang="en-US" sz="2800" b="1">
                <a:latin typeface="Arial" panose="020B0604020202020204" pitchFamily="34" charset="0"/>
                <a:ea typeface="黑体" panose="02010609060101010101" pitchFamily="1" charset="-122"/>
              </a:rPr>
              <a:t>。各进程请求资源的次序如表</a:t>
            </a:r>
            <a:r>
              <a:rPr lang="en-US" altLang="zh-CN" sz="2800" b="1">
                <a:latin typeface="Arial" panose="020B0604020202020204" pitchFamily="34" charset="0"/>
                <a:ea typeface="黑体" panose="02010609060101010101" pitchFamily="1" charset="-122"/>
              </a:rPr>
              <a:t>8-1</a:t>
            </a:r>
            <a:r>
              <a:rPr lang="zh-CN" altLang="en-US" sz="2800" b="1">
                <a:latin typeface="Arial" panose="020B0604020202020204" pitchFamily="34" charset="0"/>
                <a:ea typeface="黑体" panose="02010609060101010101" pitchFamily="1" charset="-122"/>
              </a:rPr>
              <a:t>所示，若系统采用银行家算法为他们分配资源，那么</a:t>
            </a:r>
            <a:r>
              <a:rPr lang="en-US" altLang="zh-CN" sz="2800" b="1">
                <a:latin typeface="Arial" panose="020B0604020202020204" pitchFamily="34" charset="0"/>
                <a:ea typeface="黑体" panose="02010609060101010101" pitchFamily="1" charset="-122"/>
              </a:rPr>
              <a:t>____</a:t>
            </a:r>
            <a:r>
              <a:rPr lang="zh-CN" altLang="en-US" sz="2800" b="1">
                <a:latin typeface="Arial" panose="020B0604020202020204" pitchFamily="34" charset="0"/>
                <a:ea typeface="黑体" panose="02010609060101010101" pitchFamily="1" charset="-122"/>
              </a:rPr>
              <a:t>次申请分配会使系统进入不安全状态 </a:t>
            </a:r>
            <a:endParaRPr lang="zh-CN" altLang="en-US" sz="2800" b="1">
              <a:latin typeface="Arial" panose="020B0604020202020204" pitchFamily="34" charset="0"/>
              <a:ea typeface="黑体" panose="02010609060101010101" pitchFamily="1" charset="-122"/>
            </a:endParaRPr>
          </a:p>
          <a:p>
            <a:pPr lvl="0" indent="0" eaLnBrk="0" hangingPunct="0"/>
            <a:endParaRPr lang="zh-CN" altLang="en-US" sz="2800" b="1">
              <a:latin typeface="Arial" panose="020B0604020202020204" pitchFamily="34" charset="0"/>
              <a:ea typeface="黑体" panose="02010609060101010101" pitchFamily="1" charset="-122"/>
            </a:endParaRPr>
          </a:p>
          <a:p>
            <a:pPr lvl="0" indent="0" eaLnBrk="0" hangingPunct="0"/>
            <a:r>
              <a:rPr lang="en-US" altLang="zh-CN" sz="2800" b="1">
                <a:latin typeface="Arial" panose="020B0604020202020204" pitchFamily="34" charset="0"/>
                <a:ea typeface="黑体" panose="02010609060101010101" pitchFamily="1" charset="-122"/>
              </a:rPr>
              <a:t>A.3</a:t>
            </a:r>
            <a:r>
              <a:rPr lang="zh-CN" altLang="en-US" sz="2800" b="1">
                <a:latin typeface="Arial" panose="020B0604020202020204" pitchFamily="34" charset="0"/>
                <a:ea typeface="黑体" panose="02010609060101010101" pitchFamily="1" charset="-122"/>
              </a:rPr>
              <a:t>、</a:t>
            </a:r>
            <a:r>
              <a:rPr lang="en-US" altLang="zh-CN" sz="2800" b="1">
                <a:latin typeface="Arial" panose="020B0604020202020204" pitchFamily="34" charset="0"/>
                <a:ea typeface="黑体" panose="02010609060101010101" pitchFamily="1" charset="-122"/>
              </a:rPr>
              <a:t>4         B.3</a:t>
            </a:r>
            <a:r>
              <a:rPr lang="zh-CN" altLang="en-US" sz="2800" b="1">
                <a:latin typeface="Arial" panose="020B0604020202020204" pitchFamily="34" charset="0"/>
                <a:ea typeface="黑体" panose="02010609060101010101" pitchFamily="1" charset="-122"/>
              </a:rPr>
              <a:t>、</a:t>
            </a:r>
            <a:r>
              <a:rPr lang="en-US" altLang="zh-CN" sz="2800" b="1">
                <a:latin typeface="Arial" panose="020B0604020202020204" pitchFamily="34" charset="0"/>
                <a:ea typeface="黑体" panose="02010609060101010101" pitchFamily="1" charset="-122"/>
              </a:rPr>
              <a:t>5  </a:t>
            </a:r>
            <a:endParaRPr lang="en-US" altLang="zh-CN" sz="2800" b="1">
              <a:latin typeface="Arial" panose="020B0604020202020204" pitchFamily="34" charset="0"/>
              <a:ea typeface="黑体" panose="02010609060101010101" pitchFamily="1" charset="-122"/>
            </a:endParaRPr>
          </a:p>
          <a:p>
            <a:pPr lvl="0" indent="0" eaLnBrk="0" hangingPunct="0"/>
            <a:r>
              <a:rPr lang="en-US" altLang="zh-CN" sz="2800" b="1">
                <a:latin typeface="Arial" panose="020B0604020202020204" pitchFamily="34" charset="0"/>
                <a:ea typeface="黑体" panose="02010609060101010101" pitchFamily="1" charset="-122"/>
              </a:rPr>
              <a:t>C.4</a:t>
            </a:r>
            <a:r>
              <a:rPr lang="zh-CN" altLang="en-US" sz="2800" b="1">
                <a:latin typeface="Arial" panose="020B0604020202020204" pitchFamily="34" charset="0"/>
                <a:ea typeface="黑体" panose="02010609060101010101" pitchFamily="1" charset="-122"/>
              </a:rPr>
              <a:t>、</a:t>
            </a:r>
            <a:r>
              <a:rPr lang="en-US" altLang="zh-CN" sz="2800" b="1">
                <a:latin typeface="Arial" panose="020B0604020202020204" pitchFamily="34" charset="0"/>
                <a:ea typeface="黑体" panose="02010609060101010101" pitchFamily="1" charset="-122"/>
              </a:rPr>
              <a:t>5         D.5</a:t>
            </a:r>
            <a:r>
              <a:rPr lang="zh-CN" altLang="en-US" sz="2800" b="1">
                <a:latin typeface="Arial" panose="020B0604020202020204" pitchFamily="34" charset="0"/>
                <a:ea typeface="黑体" panose="02010609060101010101" pitchFamily="1" charset="-122"/>
              </a:rPr>
              <a:t>、</a:t>
            </a:r>
            <a:r>
              <a:rPr lang="en-US" altLang="zh-CN" sz="2800" b="1">
                <a:latin typeface="Arial" panose="020B0604020202020204" pitchFamily="34" charset="0"/>
                <a:ea typeface="黑体" panose="02010609060101010101" pitchFamily="1" charset="-122"/>
              </a:rPr>
              <a:t>6</a:t>
            </a:r>
            <a:endParaRPr lang="en-US" altLang="zh-CN" sz="2800" b="1">
              <a:latin typeface="Arial" panose="020B0604020202020204" pitchFamily="34" charset="0"/>
              <a:ea typeface="黑体" panose="02010609060101010101" pitchFamily="1" charset="-122"/>
            </a:endParaRPr>
          </a:p>
        </p:txBody>
      </p:sp>
      <p:grpSp>
        <p:nvGrpSpPr>
          <p:cNvPr id="67589" name="组合 67588"/>
          <p:cNvGrpSpPr/>
          <p:nvPr/>
        </p:nvGrpSpPr>
        <p:grpSpPr>
          <a:xfrm>
            <a:off x="5935663" y="1700213"/>
            <a:ext cx="3208337" cy="4392612"/>
            <a:chOff x="0" y="0"/>
            <a:chExt cx="2021" cy="2767"/>
          </a:xfrm>
        </p:grpSpPr>
        <p:sp>
          <p:nvSpPr>
            <p:cNvPr id="87045" name="文本框 67589"/>
            <p:cNvSpPr txBox="1"/>
            <p:nvPr/>
          </p:nvSpPr>
          <p:spPr>
            <a:xfrm>
              <a:off x="25" y="20"/>
              <a:ext cx="1996" cy="2729"/>
            </a:xfrm>
            <a:prstGeom prst="rect">
              <a:avLst/>
            </a:prstGeom>
            <a:noFill/>
            <a:ln w="57150" cap="flat" cmpd="sng">
              <a:solidFill>
                <a:srgbClr val="0000FF"/>
              </a:solidFill>
              <a:prstDash val="solid"/>
              <a:miter/>
              <a:headEnd type="none" w="med" len="med"/>
              <a:tailEnd type="none" w="med" len="med"/>
            </a:ln>
          </p:spPr>
          <p:txBody>
            <a:bodyPr lIns="0" tIns="0" rIns="0" bIns="0" anchor="t">
              <a:spAutoFit/>
            </a:bodyPr>
            <a:p>
              <a:pPr marL="342900" lvl="0" indent="-342900" eaLnBrk="0" hangingPunct="0">
                <a:spcBef>
                  <a:spcPct val="50000"/>
                </a:spcBef>
              </a:pPr>
              <a:r>
                <a:rPr lang="en-US" altLang="zh-CN" sz="2800" b="1">
                  <a:latin typeface="Arial" panose="020B0604020202020204" pitchFamily="34" charset="0"/>
                  <a:ea typeface="黑体" panose="02010609060101010101" pitchFamily="1" charset="-122"/>
                </a:rPr>
                <a:t> </a:t>
              </a:r>
              <a:r>
                <a:rPr lang="zh-CN" altLang="en-US" sz="2800" b="1">
                  <a:latin typeface="Arial" panose="020B0604020202020204" pitchFamily="34" charset="0"/>
                  <a:ea typeface="黑体" panose="02010609060101010101" pitchFamily="1" charset="-122"/>
                </a:rPr>
                <a:t>序号  进程  申请量</a:t>
              </a:r>
              <a:endParaRPr lang="zh-CN" altLang="en-US" sz="2800" b="1">
                <a:latin typeface="Arial" panose="020B0604020202020204" pitchFamily="34" charset="0"/>
                <a:ea typeface="黑体" panose="02010609060101010101" pitchFamily="1" charset="-122"/>
              </a:endParaRPr>
            </a:p>
            <a:p>
              <a:pPr marL="342900" lvl="0" indent="-342900" eaLnBrk="0" hangingPunct="0">
                <a:spcBef>
                  <a:spcPct val="50000"/>
                </a:spcBef>
              </a:pPr>
              <a:r>
                <a:rPr lang="zh-CN" altLang="en-US" sz="2800" b="1">
                  <a:latin typeface="Arial" panose="020B0604020202020204" pitchFamily="34" charset="0"/>
                  <a:ea typeface="黑体" panose="02010609060101010101" pitchFamily="1" charset="-122"/>
                </a:rPr>
                <a:t>   </a:t>
              </a:r>
              <a:r>
                <a:rPr lang="en-US" altLang="zh-CN" sz="2800" b="1">
                  <a:latin typeface="Arial" panose="020B0604020202020204" pitchFamily="34" charset="0"/>
                  <a:ea typeface="黑体" panose="02010609060101010101" pitchFamily="1" charset="-122"/>
                </a:rPr>
                <a:t>1       P1       6</a:t>
              </a:r>
              <a:endParaRPr lang="en-US" altLang="zh-CN" sz="2800" b="1">
                <a:latin typeface="Arial" panose="020B0604020202020204" pitchFamily="34" charset="0"/>
                <a:ea typeface="黑体" panose="02010609060101010101" pitchFamily="1" charset="-122"/>
              </a:endParaRPr>
            </a:p>
            <a:p>
              <a:pPr marL="342900" lvl="0" indent="-342900" eaLnBrk="0" hangingPunct="0">
                <a:spcBef>
                  <a:spcPct val="50000"/>
                </a:spcBef>
              </a:pPr>
              <a:r>
                <a:rPr lang="en-US" altLang="zh-CN" sz="2800" b="1">
                  <a:latin typeface="Arial" panose="020B0604020202020204" pitchFamily="34" charset="0"/>
                  <a:ea typeface="黑体" panose="02010609060101010101" pitchFamily="1" charset="-122"/>
                </a:rPr>
                <a:t>   2       P2       4</a:t>
              </a:r>
              <a:endParaRPr lang="en-US" altLang="zh-CN" sz="2800" b="1">
                <a:latin typeface="Arial" panose="020B0604020202020204" pitchFamily="34" charset="0"/>
                <a:ea typeface="黑体" panose="02010609060101010101" pitchFamily="1" charset="-122"/>
              </a:endParaRPr>
            </a:p>
            <a:p>
              <a:pPr marL="342900" lvl="0" indent="-342900" eaLnBrk="0" hangingPunct="0">
                <a:spcBef>
                  <a:spcPct val="50000"/>
                </a:spcBef>
              </a:pPr>
              <a:r>
                <a:rPr lang="en-US" altLang="zh-CN" sz="2800" b="1">
                  <a:latin typeface="Arial" panose="020B0604020202020204" pitchFamily="34" charset="0"/>
                  <a:ea typeface="黑体" panose="02010609060101010101" pitchFamily="1" charset="-122"/>
                </a:rPr>
                <a:t>   3       P3       5</a:t>
              </a:r>
              <a:endParaRPr lang="en-US" altLang="zh-CN" sz="2800" b="1">
                <a:latin typeface="Arial" panose="020B0604020202020204" pitchFamily="34" charset="0"/>
                <a:ea typeface="黑体" panose="02010609060101010101" pitchFamily="1" charset="-122"/>
              </a:endParaRPr>
            </a:p>
            <a:p>
              <a:pPr marL="342900" lvl="0" indent="-342900" eaLnBrk="0" hangingPunct="0">
                <a:spcBef>
                  <a:spcPct val="50000"/>
                </a:spcBef>
              </a:pPr>
              <a:r>
                <a:rPr lang="en-US" altLang="zh-CN" sz="2800" b="1">
                  <a:latin typeface="Arial" panose="020B0604020202020204" pitchFamily="34" charset="0"/>
                  <a:ea typeface="黑体" panose="02010609060101010101" pitchFamily="1" charset="-122"/>
                </a:rPr>
                <a:t>   4       P4       1</a:t>
              </a:r>
              <a:endParaRPr lang="en-US" altLang="zh-CN" sz="2800" b="1">
                <a:latin typeface="Arial" panose="020B0604020202020204" pitchFamily="34" charset="0"/>
                <a:ea typeface="黑体" panose="02010609060101010101" pitchFamily="1" charset="-122"/>
              </a:endParaRPr>
            </a:p>
            <a:p>
              <a:pPr marL="342900" lvl="0" indent="-342900" eaLnBrk="0" hangingPunct="0">
                <a:spcBef>
                  <a:spcPct val="50000"/>
                </a:spcBef>
              </a:pPr>
              <a:r>
                <a:rPr lang="en-US" altLang="zh-CN" sz="2800" b="1">
                  <a:latin typeface="Arial" panose="020B0604020202020204" pitchFamily="34" charset="0"/>
                  <a:ea typeface="黑体" panose="02010609060101010101" pitchFamily="1" charset="-122"/>
                </a:rPr>
                <a:t>   5       P1       1</a:t>
              </a:r>
              <a:endParaRPr lang="en-US" altLang="zh-CN" sz="2800" b="1">
                <a:latin typeface="Arial" panose="020B0604020202020204" pitchFamily="34" charset="0"/>
                <a:ea typeface="黑体" panose="02010609060101010101" pitchFamily="1" charset="-122"/>
              </a:endParaRPr>
            </a:p>
            <a:p>
              <a:pPr marL="342900" lvl="0" indent="-342900" eaLnBrk="0" hangingPunct="0">
                <a:spcBef>
                  <a:spcPct val="50000"/>
                </a:spcBef>
              </a:pPr>
              <a:r>
                <a:rPr lang="en-US" altLang="zh-CN" sz="2800" b="1">
                  <a:latin typeface="Arial" panose="020B0604020202020204" pitchFamily="34" charset="0"/>
                  <a:ea typeface="黑体" panose="02010609060101010101" pitchFamily="1" charset="-122"/>
                </a:rPr>
                <a:t>   6       P2       1</a:t>
              </a:r>
              <a:endParaRPr lang="en-US" altLang="zh-CN" sz="2800" b="1">
                <a:latin typeface="Arial" panose="020B0604020202020204" pitchFamily="34" charset="0"/>
                <a:ea typeface="黑体" panose="02010609060101010101" pitchFamily="1" charset="-122"/>
              </a:endParaRPr>
            </a:p>
          </p:txBody>
        </p:sp>
        <p:sp>
          <p:nvSpPr>
            <p:cNvPr id="87046" name="直接连接符 67590"/>
            <p:cNvSpPr/>
            <p:nvPr/>
          </p:nvSpPr>
          <p:spPr>
            <a:xfrm>
              <a:off x="15" y="379"/>
              <a:ext cx="1996" cy="4"/>
            </a:xfrm>
            <a:prstGeom prst="line">
              <a:avLst/>
            </a:prstGeom>
            <a:ln w="57150" cap="flat" cmpd="sng">
              <a:solidFill>
                <a:srgbClr val="0000FF"/>
              </a:solidFill>
              <a:prstDash val="solid"/>
              <a:round/>
              <a:headEnd type="none" w="med" len="med"/>
              <a:tailEnd type="none" w="med" len="med"/>
            </a:ln>
          </p:spPr>
        </p:sp>
        <p:sp>
          <p:nvSpPr>
            <p:cNvPr id="87047" name="直接连接符 67591"/>
            <p:cNvSpPr/>
            <p:nvPr/>
          </p:nvSpPr>
          <p:spPr>
            <a:xfrm>
              <a:off x="0" y="792"/>
              <a:ext cx="1996" cy="4"/>
            </a:xfrm>
            <a:prstGeom prst="line">
              <a:avLst/>
            </a:prstGeom>
            <a:ln w="57150" cap="flat" cmpd="sng">
              <a:solidFill>
                <a:srgbClr val="0000FF"/>
              </a:solidFill>
              <a:prstDash val="solid"/>
              <a:round/>
              <a:headEnd type="none" w="med" len="med"/>
              <a:tailEnd type="none" w="med" len="med"/>
            </a:ln>
          </p:spPr>
        </p:sp>
        <p:sp>
          <p:nvSpPr>
            <p:cNvPr id="87048" name="直接连接符 67592"/>
            <p:cNvSpPr/>
            <p:nvPr/>
          </p:nvSpPr>
          <p:spPr>
            <a:xfrm>
              <a:off x="0" y="1190"/>
              <a:ext cx="1996" cy="4"/>
            </a:xfrm>
            <a:prstGeom prst="line">
              <a:avLst/>
            </a:prstGeom>
            <a:ln w="57150" cap="flat" cmpd="sng">
              <a:solidFill>
                <a:srgbClr val="0000FF"/>
              </a:solidFill>
              <a:prstDash val="solid"/>
              <a:round/>
              <a:headEnd type="none" w="med" len="med"/>
              <a:tailEnd type="none" w="med" len="med"/>
            </a:ln>
          </p:spPr>
        </p:sp>
        <p:sp>
          <p:nvSpPr>
            <p:cNvPr id="87049" name="直接连接符 67593"/>
            <p:cNvSpPr/>
            <p:nvPr/>
          </p:nvSpPr>
          <p:spPr>
            <a:xfrm>
              <a:off x="25" y="1563"/>
              <a:ext cx="1996" cy="4"/>
            </a:xfrm>
            <a:prstGeom prst="line">
              <a:avLst/>
            </a:prstGeom>
            <a:ln w="57150" cap="flat" cmpd="sng">
              <a:solidFill>
                <a:srgbClr val="0000FF"/>
              </a:solidFill>
              <a:prstDash val="solid"/>
              <a:round/>
              <a:headEnd type="none" w="med" len="med"/>
              <a:tailEnd type="none" w="med" len="med"/>
            </a:ln>
          </p:spPr>
        </p:sp>
        <p:sp>
          <p:nvSpPr>
            <p:cNvPr id="87050" name="直接连接符 67594"/>
            <p:cNvSpPr/>
            <p:nvPr/>
          </p:nvSpPr>
          <p:spPr>
            <a:xfrm>
              <a:off x="25" y="2016"/>
              <a:ext cx="1996" cy="4"/>
            </a:xfrm>
            <a:prstGeom prst="line">
              <a:avLst/>
            </a:prstGeom>
            <a:ln w="57150" cap="flat" cmpd="sng">
              <a:solidFill>
                <a:srgbClr val="0000FF"/>
              </a:solidFill>
              <a:prstDash val="solid"/>
              <a:round/>
              <a:headEnd type="none" w="med" len="med"/>
              <a:tailEnd type="none" w="med" len="med"/>
            </a:ln>
          </p:spPr>
        </p:sp>
        <p:sp>
          <p:nvSpPr>
            <p:cNvPr id="87051" name="直接连接符 67595"/>
            <p:cNvSpPr/>
            <p:nvPr/>
          </p:nvSpPr>
          <p:spPr>
            <a:xfrm>
              <a:off x="25" y="2424"/>
              <a:ext cx="1996" cy="4"/>
            </a:xfrm>
            <a:prstGeom prst="line">
              <a:avLst/>
            </a:prstGeom>
            <a:ln w="57150" cap="flat" cmpd="sng">
              <a:solidFill>
                <a:srgbClr val="0000FF"/>
              </a:solidFill>
              <a:prstDash val="solid"/>
              <a:round/>
              <a:headEnd type="none" w="med" len="med"/>
              <a:tailEnd type="none" w="med" len="med"/>
            </a:ln>
          </p:spPr>
        </p:sp>
        <p:sp>
          <p:nvSpPr>
            <p:cNvPr id="87052" name="直接连接符 67596"/>
            <p:cNvSpPr/>
            <p:nvPr/>
          </p:nvSpPr>
          <p:spPr>
            <a:xfrm>
              <a:off x="615" y="0"/>
              <a:ext cx="0" cy="2767"/>
            </a:xfrm>
            <a:prstGeom prst="line">
              <a:avLst/>
            </a:prstGeom>
            <a:ln w="57150" cap="flat" cmpd="sng">
              <a:solidFill>
                <a:srgbClr val="0000FF"/>
              </a:solidFill>
              <a:prstDash val="solid"/>
              <a:round/>
              <a:headEnd type="none" w="med" len="med"/>
              <a:tailEnd type="none" w="med" len="med"/>
            </a:ln>
          </p:spPr>
        </p:sp>
        <p:sp>
          <p:nvSpPr>
            <p:cNvPr id="87053" name="直接连接符 67597"/>
            <p:cNvSpPr/>
            <p:nvPr/>
          </p:nvSpPr>
          <p:spPr>
            <a:xfrm>
              <a:off x="1204" y="0"/>
              <a:ext cx="0" cy="2767"/>
            </a:xfrm>
            <a:prstGeom prst="line">
              <a:avLst/>
            </a:prstGeom>
            <a:ln w="57150" cap="flat" cmpd="sng">
              <a:solidFill>
                <a:srgbClr val="0000FF"/>
              </a:solidFill>
              <a:prstDash val="solid"/>
              <a:round/>
              <a:headEnd type="none" w="med" len="med"/>
              <a:tailEnd type="none" w="med" len="med"/>
            </a:ln>
          </p:spPr>
        </p:sp>
      </p:grpSp>
      <p:sp>
        <p:nvSpPr>
          <p:cNvPr id="67599" name="文本框 67598"/>
          <p:cNvSpPr txBox="1"/>
          <p:nvPr/>
        </p:nvSpPr>
        <p:spPr>
          <a:xfrm>
            <a:off x="3563938" y="4652963"/>
            <a:ext cx="431800" cy="549275"/>
          </a:xfrm>
          <a:prstGeom prst="rect">
            <a:avLst/>
          </a:prstGeom>
          <a:noFill/>
          <a:ln w="9525">
            <a:noFill/>
          </a:ln>
        </p:spPr>
        <p:txBody>
          <a:bodyPr lIns="0" tIns="0" rIns="0" bIns="0" anchor="t">
            <a:spAutoFit/>
          </a:bodyPr>
          <a:p>
            <a:pPr lvl="0" indent="0" eaLnBrk="0" hangingPunct="0">
              <a:spcBef>
                <a:spcPct val="50000"/>
              </a:spcBef>
            </a:pPr>
            <a:r>
              <a:rPr lang="en-US" altLang="zh-CN" sz="3600" b="1">
                <a:solidFill>
                  <a:srgbClr val="FF0000"/>
                </a:solidFill>
                <a:latin typeface="Arial" panose="020B0604020202020204" pitchFamily="34" charset="0"/>
                <a:ea typeface="黑体" panose="02010609060101010101" pitchFamily="1" charset="-122"/>
              </a:rPr>
              <a:t>C</a:t>
            </a:r>
            <a:endParaRPr lang="en-US" altLang="zh-CN" sz="3600" b="1">
              <a:solidFill>
                <a:srgbClr val="FF0000"/>
              </a:solidFill>
              <a:latin typeface="Arial" panose="020B0604020202020204" pitchFamily="34" charset="0"/>
              <a:ea typeface="黑体" panose="02010609060101010101" pitchFamily="1" charset="-122"/>
            </a:endParaRPr>
          </a:p>
        </p:txBody>
      </p:sp>
      <p:sp>
        <p:nvSpPr>
          <p:cNvPr id="76803" name="文本框 7185"/>
          <p:cNvSpPr txBox="1"/>
          <p:nvPr/>
        </p:nvSpPr>
        <p:spPr>
          <a:xfrm>
            <a:off x="7847330" y="756920"/>
            <a:ext cx="1119188" cy="42672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en-US" sz="2800" b="1" dirty="0">
                <a:solidFill>
                  <a:srgbClr val="FF0066"/>
                </a:solidFill>
                <a:latin typeface="Arial Black" panose="020B0A04020102020204" charset="0"/>
                <a:ea typeface="黑体" panose="02010609060101010101" pitchFamily="1" charset="-122"/>
              </a:rPr>
              <a:t>增加</a:t>
            </a:r>
            <a:endParaRPr lang="zh-CN" altLang="en-US"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588"/>
                                        </p:tgtEl>
                                        <p:attrNameLst>
                                          <p:attrName>style.visibility</p:attrName>
                                        </p:attrNameLst>
                                      </p:cBhvr>
                                      <p:to>
                                        <p:strVal val="visible"/>
                                      </p:to>
                                    </p:set>
                                    <p:animEffect transition="in" filter="blinds(horizontal)">
                                      <p:cBhvr>
                                        <p:cTn id="7" dur="500"/>
                                        <p:tgtEl>
                                          <p:spTgt spid="675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589"/>
                                        </p:tgtEl>
                                        <p:attrNameLst>
                                          <p:attrName>style.visibility</p:attrName>
                                        </p:attrNameLst>
                                      </p:cBhvr>
                                      <p:to>
                                        <p:strVal val="visible"/>
                                      </p:to>
                                    </p:set>
                                    <p:animEffect transition="in" filter="blinds(horizontal)">
                                      <p:cBhvr>
                                        <p:cTn id="12" dur="500"/>
                                        <p:tgtEl>
                                          <p:spTgt spid="6758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7599"/>
                                        </p:tgtEl>
                                        <p:attrNameLst>
                                          <p:attrName>style.visibility</p:attrName>
                                        </p:attrNameLst>
                                      </p:cBhvr>
                                      <p:to>
                                        <p:strVal val="visible"/>
                                      </p:to>
                                    </p:set>
                                    <p:anim calcmode="lin" valueType="num">
                                      <p:cBhvr additive="base">
                                        <p:cTn id="17" dur="1000" fill="hold"/>
                                        <p:tgtEl>
                                          <p:spTgt spid="67599"/>
                                        </p:tgtEl>
                                        <p:attrNameLst>
                                          <p:attrName>ppt_x</p:attrName>
                                        </p:attrNameLst>
                                      </p:cBhvr>
                                      <p:tavLst>
                                        <p:tav tm="0">
                                          <p:val>
                                            <p:strVal val="#ppt_x"/>
                                          </p:val>
                                        </p:tav>
                                        <p:tav tm="100000">
                                          <p:val>
                                            <p:strVal val="#ppt_x"/>
                                          </p:val>
                                        </p:tav>
                                      </p:tavLst>
                                    </p:anim>
                                    <p:anim calcmode="lin" valueType="num">
                                      <p:cBhvr additive="base">
                                        <p:cTn id="18" dur="1000" fill="hold"/>
                                        <p:tgtEl>
                                          <p:spTgt spid="675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p:bldP spid="6759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矩形 68609"/>
          <p:cNvSpPr/>
          <p:nvPr/>
        </p:nvSpPr>
        <p:spPr>
          <a:xfrm>
            <a:off x="0" y="1166813"/>
            <a:ext cx="9144000" cy="0"/>
          </a:xfrm>
          <a:prstGeom prst="rect">
            <a:avLst/>
          </a:prstGeom>
          <a:no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88066" name="标题 68610"/>
          <p:cNvSpPr>
            <a:spLocks noGrp="1"/>
          </p:cNvSpPr>
          <p:nvPr>
            <p:ph type="title"/>
          </p:nvPr>
        </p:nvSpPr>
        <p:spPr>
          <a:xfrm>
            <a:off x="468313" y="476250"/>
            <a:ext cx="8229600" cy="1143000"/>
          </a:xfrm>
        </p:spPr>
        <p:txBody>
          <a:bodyPr anchor="ctr"/>
          <a:p>
            <a:r>
              <a:rPr lang="zh-CN" altLang="en-US"/>
              <a:t>银行家算法习题</a:t>
            </a:r>
            <a:r>
              <a:rPr lang="en-US" altLang="zh-CN"/>
              <a:t>2</a:t>
            </a:r>
            <a:endParaRPr lang="en-US" altLang="zh-CN"/>
          </a:p>
        </p:txBody>
      </p:sp>
      <p:sp>
        <p:nvSpPr>
          <p:cNvPr id="68612" name="文本框 68611"/>
          <p:cNvSpPr txBox="1"/>
          <p:nvPr/>
        </p:nvSpPr>
        <p:spPr>
          <a:xfrm>
            <a:off x="1258888" y="1412875"/>
            <a:ext cx="5184775" cy="427038"/>
          </a:xfrm>
          <a:prstGeom prst="rect">
            <a:avLst/>
          </a:prstGeom>
          <a:noFill/>
          <a:ln w="9525">
            <a:noFill/>
          </a:ln>
        </p:spPr>
        <p:txBody>
          <a:bodyPr lIns="0" tIns="0" rIns="0" bIns="0" anchor="t">
            <a:spAutoFit/>
          </a:bodyPr>
          <a:p>
            <a:pPr lvl="0" indent="0" eaLnBrk="0" hangingPunct="0"/>
            <a:r>
              <a:rPr lang="zh-CN" altLang="en-US" sz="2800" b="1">
                <a:solidFill>
                  <a:srgbClr val="FF0000"/>
                </a:solidFill>
                <a:latin typeface="Arial" panose="020B0604020202020204" pitchFamily="34" charset="0"/>
                <a:ea typeface="黑体" panose="02010609060101010101" pitchFamily="1" charset="-122"/>
              </a:rPr>
              <a:t>解答</a:t>
            </a:r>
            <a:endParaRPr lang="zh-CN" altLang="en-US" sz="2800" b="1">
              <a:latin typeface="Arial" panose="020B0604020202020204" pitchFamily="34" charset="0"/>
              <a:ea typeface="黑体" panose="02010609060101010101" pitchFamily="1" charset="-122"/>
            </a:endParaRPr>
          </a:p>
        </p:txBody>
      </p:sp>
      <p:grpSp>
        <p:nvGrpSpPr>
          <p:cNvPr id="68613" name="组合 68612"/>
          <p:cNvGrpSpPr/>
          <p:nvPr/>
        </p:nvGrpSpPr>
        <p:grpSpPr>
          <a:xfrm>
            <a:off x="1258888" y="1989138"/>
            <a:ext cx="7489825" cy="4392612"/>
            <a:chOff x="0" y="0"/>
            <a:chExt cx="4718" cy="2767"/>
          </a:xfrm>
        </p:grpSpPr>
        <p:sp>
          <p:nvSpPr>
            <p:cNvPr id="88069" name="文本框 68613"/>
            <p:cNvSpPr txBox="1"/>
            <p:nvPr/>
          </p:nvSpPr>
          <p:spPr>
            <a:xfrm>
              <a:off x="25" y="20"/>
              <a:ext cx="4693" cy="2729"/>
            </a:xfrm>
            <a:prstGeom prst="rect">
              <a:avLst/>
            </a:prstGeom>
            <a:noFill/>
            <a:ln w="57150" cap="flat" cmpd="sng">
              <a:solidFill>
                <a:srgbClr val="0000FF"/>
              </a:solidFill>
              <a:prstDash val="solid"/>
              <a:miter/>
              <a:headEnd type="none" w="med" len="med"/>
              <a:tailEnd type="none" w="med" len="med"/>
            </a:ln>
          </p:spPr>
          <p:txBody>
            <a:bodyPr lIns="0" tIns="0" rIns="0" bIns="0" anchor="t">
              <a:spAutoFit/>
            </a:bodyPr>
            <a:p>
              <a:pPr marL="342900" lvl="0" indent="-342900" eaLnBrk="0" hangingPunct="0">
                <a:spcBef>
                  <a:spcPct val="50000"/>
                </a:spcBef>
              </a:pPr>
              <a:r>
                <a:rPr lang="en-US" altLang="zh-CN" sz="2800" b="1">
                  <a:latin typeface="Arial" panose="020B0604020202020204" pitchFamily="34" charset="0"/>
                  <a:ea typeface="黑体" panose="02010609060101010101" pitchFamily="1" charset="-122"/>
                </a:rPr>
                <a:t> </a:t>
              </a:r>
              <a:r>
                <a:rPr lang="zh-CN" altLang="en-US" sz="2800" b="1">
                  <a:latin typeface="Arial" panose="020B0604020202020204" pitchFamily="34" charset="0"/>
                  <a:ea typeface="黑体" panose="02010609060101010101" pitchFamily="1" charset="-122"/>
                </a:rPr>
                <a:t>序号  进程  申请量 最大需求  还需    系统还剩</a:t>
              </a:r>
              <a:endParaRPr lang="zh-CN" altLang="en-US" sz="2800" b="1">
                <a:latin typeface="Arial" panose="020B0604020202020204" pitchFamily="34" charset="0"/>
                <a:ea typeface="黑体" panose="02010609060101010101" pitchFamily="1" charset="-122"/>
              </a:endParaRPr>
            </a:p>
            <a:p>
              <a:pPr marL="342900" lvl="0" indent="-342900" eaLnBrk="0" hangingPunct="0">
                <a:spcBef>
                  <a:spcPct val="50000"/>
                </a:spcBef>
              </a:pPr>
              <a:r>
                <a:rPr lang="zh-CN" altLang="en-US" sz="2800" b="1">
                  <a:latin typeface="Arial" panose="020B0604020202020204" pitchFamily="34" charset="0"/>
                  <a:ea typeface="黑体" panose="02010609060101010101" pitchFamily="1" charset="-122"/>
                </a:rPr>
                <a:t>   </a:t>
              </a:r>
              <a:r>
                <a:rPr lang="en-US" altLang="zh-CN" sz="2800" b="1">
                  <a:latin typeface="Arial" panose="020B0604020202020204" pitchFamily="34" charset="0"/>
                  <a:ea typeface="黑体" panose="02010609060101010101" pitchFamily="1" charset="-122"/>
                </a:rPr>
                <a:t>1       P1       6             8          2           10</a:t>
              </a:r>
              <a:endParaRPr lang="en-US" altLang="zh-CN" sz="2800" b="1">
                <a:latin typeface="Arial" panose="020B0604020202020204" pitchFamily="34" charset="0"/>
                <a:ea typeface="黑体" panose="02010609060101010101" pitchFamily="1" charset="-122"/>
              </a:endParaRPr>
            </a:p>
            <a:p>
              <a:pPr marL="342900" lvl="0" indent="-342900" eaLnBrk="0" hangingPunct="0">
                <a:spcBef>
                  <a:spcPct val="50000"/>
                </a:spcBef>
              </a:pPr>
              <a:r>
                <a:rPr lang="en-US" altLang="zh-CN" sz="2800" b="1">
                  <a:latin typeface="Arial" panose="020B0604020202020204" pitchFamily="34" charset="0"/>
                  <a:ea typeface="黑体" panose="02010609060101010101" pitchFamily="1" charset="-122"/>
                </a:rPr>
                <a:t>   2       P2       4             5          1            6</a:t>
              </a:r>
              <a:endParaRPr lang="en-US" altLang="zh-CN" sz="2800" b="1">
                <a:latin typeface="Arial" panose="020B0604020202020204" pitchFamily="34" charset="0"/>
                <a:ea typeface="黑体" panose="02010609060101010101" pitchFamily="1" charset="-122"/>
              </a:endParaRPr>
            </a:p>
            <a:p>
              <a:pPr marL="342900" lvl="0" indent="-342900" eaLnBrk="0" hangingPunct="0">
                <a:spcBef>
                  <a:spcPct val="50000"/>
                </a:spcBef>
              </a:pPr>
              <a:r>
                <a:rPr lang="en-US" altLang="zh-CN" sz="2800" b="1">
                  <a:latin typeface="Arial" panose="020B0604020202020204" pitchFamily="34" charset="0"/>
                  <a:ea typeface="黑体" panose="02010609060101010101" pitchFamily="1" charset="-122"/>
                </a:rPr>
                <a:t>   3       P3       5             9          4            1   </a:t>
              </a:r>
              <a:endParaRPr lang="en-US" altLang="zh-CN" sz="2800" b="1">
                <a:latin typeface="Arial" panose="020B0604020202020204" pitchFamily="34" charset="0"/>
                <a:ea typeface="黑体" panose="02010609060101010101" pitchFamily="1" charset="-122"/>
              </a:endParaRPr>
            </a:p>
            <a:p>
              <a:pPr marL="342900" lvl="0" indent="-342900" eaLnBrk="0" hangingPunct="0">
                <a:spcBef>
                  <a:spcPct val="50000"/>
                </a:spcBef>
              </a:pPr>
              <a:r>
                <a:rPr lang="en-US" altLang="zh-CN" sz="2800" b="1">
                  <a:latin typeface="Arial" panose="020B0604020202020204" pitchFamily="34" charset="0"/>
                  <a:ea typeface="黑体" panose="02010609060101010101" pitchFamily="1" charset="-122"/>
                </a:rPr>
                <a:t>   4       P4       1             6       </a:t>
              </a:r>
              <a:r>
                <a:rPr lang="zh-CN" altLang="en-US" sz="2800" b="1">
                  <a:latin typeface="Arial" panose="020B0604020202020204" pitchFamily="34" charset="0"/>
                  <a:ea typeface="黑体" panose="02010609060101010101" pitchFamily="1" charset="-122"/>
                </a:rPr>
                <a:t>如果分配，死锁</a:t>
              </a:r>
              <a:endParaRPr lang="zh-CN" altLang="en-US" sz="2800" b="1">
                <a:latin typeface="Arial" panose="020B0604020202020204" pitchFamily="34" charset="0"/>
                <a:ea typeface="黑体" panose="02010609060101010101" pitchFamily="1" charset="-122"/>
              </a:endParaRPr>
            </a:p>
            <a:p>
              <a:pPr marL="342900" lvl="0" indent="-342900" eaLnBrk="0" hangingPunct="0">
                <a:spcBef>
                  <a:spcPct val="50000"/>
                </a:spcBef>
              </a:pPr>
              <a:r>
                <a:rPr lang="zh-CN" altLang="en-US" sz="2800" b="1">
                  <a:latin typeface="Arial" panose="020B0604020202020204" pitchFamily="34" charset="0"/>
                  <a:ea typeface="黑体" panose="02010609060101010101" pitchFamily="1" charset="-122"/>
                </a:rPr>
                <a:t>   </a:t>
              </a:r>
              <a:r>
                <a:rPr lang="en-US" altLang="zh-CN" sz="2800" b="1">
                  <a:latin typeface="Arial" panose="020B0604020202020204" pitchFamily="34" charset="0"/>
                  <a:ea typeface="黑体" panose="02010609060101010101" pitchFamily="1" charset="-122"/>
                </a:rPr>
                <a:t>5       P1       1             2       </a:t>
              </a:r>
              <a:r>
                <a:rPr lang="zh-CN" altLang="en-US" sz="2800" b="1">
                  <a:latin typeface="Arial" panose="020B0604020202020204" pitchFamily="34" charset="0"/>
                  <a:ea typeface="黑体" panose="02010609060101010101" pitchFamily="1" charset="-122"/>
                </a:rPr>
                <a:t>如果分配，死锁</a:t>
              </a:r>
              <a:endParaRPr lang="zh-CN" altLang="en-US" sz="2800" b="1">
                <a:latin typeface="Arial" panose="020B0604020202020204" pitchFamily="34" charset="0"/>
                <a:ea typeface="黑体" panose="02010609060101010101" pitchFamily="1" charset="-122"/>
              </a:endParaRPr>
            </a:p>
            <a:p>
              <a:pPr marL="342900" lvl="0" indent="-342900" eaLnBrk="0" hangingPunct="0">
                <a:spcBef>
                  <a:spcPct val="50000"/>
                </a:spcBef>
              </a:pPr>
              <a:r>
                <a:rPr lang="zh-CN" altLang="en-US" sz="2800" b="1">
                  <a:latin typeface="Arial" panose="020B0604020202020204" pitchFamily="34" charset="0"/>
                  <a:ea typeface="黑体" panose="02010609060101010101" pitchFamily="1" charset="-122"/>
                </a:rPr>
                <a:t>   </a:t>
              </a:r>
              <a:r>
                <a:rPr lang="en-US" altLang="zh-CN" sz="2800" b="1">
                  <a:latin typeface="Arial" panose="020B0604020202020204" pitchFamily="34" charset="0"/>
                  <a:ea typeface="黑体" panose="02010609060101010101" pitchFamily="1" charset="-122"/>
                </a:rPr>
                <a:t>6       P2       1             1          0            0</a:t>
              </a:r>
              <a:endParaRPr lang="en-US" altLang="zh-CN" sz="2800" b="1">
                <a:latin typeface="Arial" panose="020B0604020202020204" pitchFamily="34" charset="0"/>
                <a:ea typeface="黑体" panose="02010609060101010101" pitchFamily="1" charset="-122"/>
              </a:endParaRPr>
            </a:p>
          </p:txBody>
        </p:sp>
        <p:sp>
          <p:nvSpPr>
            <p:cNvPr id="88070" name="直接连接符 68614"/>
            <p:cNvSpPr/>
            <p:nvPr/>
          </p:nvSpPr>
          <p:spPr>
            <a:xfrm flipV="1">
              <a:off x="15" y="363"/>
              <a:ext cx="4703" cy="16"/>
            </a:xfrm>
            <a:prstGeom prst="line">
              <a:avLst/>
            </a:prstGeom>
            <a:ln w="57150" cap="flat" cmpd="sng">
              <a:solidFill>
                <a:srgbClr val="0000FF"/>
              </a:solidFill>
              <a:prstDash val="solid"/>
              <a:round/>
              <a:headEnd type="none" w="med" len="med"/>
              <a:tailEnd type="none" w="med" len="med"/>
            </a:ln>
          </p:spPr>
        </p:sp>
        <p:sp>
          <p:nvSpPr>
            <p:cNvPr id="88071" name="直接连接符 68615"/>
            <p:cNvSpPr/>
            <p:nvPr/>
          </p:nvSpPr>
          <p:spPr>
            <a:xfrm flipV="1">
              <a:off x="0" y="771"/>
              <a:ext cx="4718" cy="21"/>
            </a:xfrm>
            <a:prstGeom prst="line">
              <a:avLst/>
            </a:prstGeom>
            <a:ln w="57150" cap="flat" cmpd="sng">
              <a:solidFill>
                <a:srgbClr val="0000FF"/>
              </a:solidFill>
              <a:prstDash val="solid"/>
              <a:round/>
              <a:headEnd type="none" w="med" len="med"/>
              <a:tailEnd type="none" w="med" len="med"/>
            </a:ln>
          </p:spPr>
        </p:sp>
        <p:sp>
          <p:nvSpPr>
            <p:cNvPr id="88072" name="直接连接符 68616"/>
            <p:cNvSpPr/>
            <p:nvPr/>
          </p:nvSpPr>
          <p:spPr>
            <a:xfrm flipV="1">
              <a:off x="0" y="1179"/>
              <a:ext cx="4718" cy="11"/>
            </a:xfrm>
            <a:prstGeom prst="line">
              <a:avLst/>
            </a:prstGeom>
            <a:ln w="57150" cap="flat" cmpd="sng">
              <a:solidFill>
                <a:srgbClr val="0000FF"/>
              </a:solidFill>
              <a:prstDash val="solid"/>
              <a:round/>
              <a:headEnd type="none" w="med" len="med"/>
              <a:tailEnd type="none" w="med" len="med"/>
            </a:ln>
          </p:spPr>
        </p:sp>
        <p:sp>
          <p:nvSpPr>
            <p:cNvPr id="88073" name="直接连接符 68617"/>
            <p:cNvSpPr/>
            <p:nvPr/>
          </p:nvSpPr>
          <p:spPr>
            <a:xfrm flipV="1">
              <a:off x="25" y="1542"/>
              <a:ext cx="4693" cy="21"/>
            </a:xfrm>
            <a:prstGeom prst="line">
              <a:avLst/>
            </a:prstGeom>
            <a:ln w="57150" cap="flat" cmpd="sng">
              <a:solidFill>
                <a:srgbClr val="0000FF"/>
              </a:solidFill>
              <a:prstDash val="solid"/>
              <a:round/>
              <a:headEnd type="none" w="med" len="med"/>
              <a:tailEnd type="none" w="med" len="med"/>
            </a:ln>
          </p:spPr>
        </p:sp>
        <p:sp>
          <p:nvSpPr>
            <p:cNvPr id="88074" name="直接连接符 68618"/>
            <p:cNvSpPr/>
            <p:nvPr/>
          </p:nvSpPr>
          <p:spPr>
            <a:xfrm>
              <a:off x="25" y="2016"/>
              <a:ext cx="4693" cy="25"/>
            </a:xfrm>
            <a:prstGeom prst="line">
              <a:avLst/>
            </a:prstGeom>
            <a:ln w="57150" cap="flat" cmpd="sng">
              <a:solidFill>
                <a:srgbClr val="0000FF"/>
              </a:solidFill>
              <a:prstDash val="solid"/>
              <a:round/>
              <a:headEnd type="none" w="med" len="med"/>
              <a:tailEnd type="none" w="med" len="med"/>
            </a:ln>
          </p:spPr>
        </p:sp>
        <p:sp>
          <p:nvSpPr>
            <p:cNvPr id="88075" name="直接连接符 68619"/>
            <p:cNvSpPr/>
            <p:nvPr/>
          </p:nvSpPr>
          <p:spPr>
            <a:xfrm flipV="1">
              <a:off x="25" y="2404"/>
              <a:ext cx="4693" cy="20"/>
            </a:xfrm>
            <a:prstGeom prst="line">
              <a:avLst/>
            </a:prstGeom>
            <a:ln w="57150" cap="flat" cmpd="sng">
              <a:solidFill>
                <a:srgbClr val="0000FF"/>
              </a:solidFill>
              <a:prstDash val="solid"/>
              <a:round/>
              <a:headEnd type="none" w="med" len="med"/>
              <a:tailEnd type="none" w="med" len="med"/>
            </a:ln>
          </p:spPr>
        </p:sp>
        <p:sp>
          <p:nvSpPr>
            <p:cNvPr id="88076" name="直接连接符 68620"/>
            <p:cNvSpPr/>
            <p:nvPr/>
          </p:nvSpPr>
          <p:spPr>
            <a:xfrm>
              <a:off x="615" y="0"/>
              <a:ext cx="0" cy="2767"/>
            </a:xfrm>
            <a:prstGeom prst="line">
              <a:avLst/>
            </a:prstGeom>
            <a:ln w="57150" cap="flat" cmpd="sng">
              <a:solidFill>
                <a:srgbClr val="0000FF"/>
              </a:solidFill>
              <a:prstDash val="solid"/>
              <a:round/>
              <a:headEnd type="none" w="med" len="med"/>
              <a:tailEnd type="none" w="med" len="med"/>
            </a:ln>
          </p:spPr>
        </p:sp>
        <p:sp>
          <p:nvSpPr>
            <p:cNvPr id="88077" name="直接连接符 68621"/>
            <p:cNvSpPr/>
            <p:nvPr/>
          </p:nvSpPr>
          <p:spPr>
            <a:xfrm>
              <a:off x="1204" y="0"/>
              <a:ext cx="0" cy="2767"/>
            </a:xfrm>
            <a:prstGeom prst="line">
              <a:avLst/>
            </a:prstGeom>
            <a:ln w="57150" cap="flat" cmpd="sng">
              <a:solidFill>
                <a:srgbClr val="0000FF"/>
              </a:solidFill>
              <a:prstDash val="solid"/>
              <a:round/>
              <a:headEnd type="none" w="med" len="med"/>
              <a:tailEnd type="none" w="med" len="med"/>
            </a:ln>
          </p:spPr>
        </p:sp>
        <p:sp>
          <p:nvSpPr>
            <p:cNvPr id="88078" name="直接连接符 68622"/>
            <p:cNvSpPr/>
            <p:nvPr/>
          </p:nvSpPr>
          <p:spPr>
            <a:xfrm>
              <a:off x="1951" y="45"/>
              <a:ext cx="0" cy="2677"/>
            </a:xfrm>
            <a:prstGeom prst="line">
              <a:avLst/>
            </a:prstGeom>
            <a:ln w="57150" cap="flat" cmpd="sng">
              <a:solidFill>
                <a:srgbClr val="0000FF"/>
              </a:solidFill>
              <a:prstDash val="solid"/>
              <a:round/>
              <a:headEnd type="none" w="med" len="med"/>
              <a:tailEnd type="none" w="med" len="med"/>
            </a:ln>
          </p:spPr>
        </p:sp>
        <p:sp>
          <p:nvSpPr>
            <p:cNvPr id="88079" name="直接连接符 68623"/>
            <p:cNvSpPr/>
            <p:nvPr/>
          </p:nvSpPr>
          <p:spPr>
            <a:xfrm>
              <a:off x="2903" y="45"/>
              <a:ext cx="0" cy="2677"/>
            </a:xfrm>
            <a:prstGeom prst="line">
              <a:avLst/>
            </a:prstGeom>
            <a:ln w="57150" cap="flat" cmpd="sng">
              <a:solidFill>
                <a:srgbClr val="0000FF"/>
              </a:solidFill>
              <a:prstDash val="solid"/>
              <a:round/>
              <a:headEnd type="none" w="med" len="med"/>
              <a:tailEnd type="none" w="med" len="med"/>
            </a:ln>
          </p:spPr>
        </p:sp>
        <p:sp>
          <p:nvSpPr>
            <p:cNvPr id="88080" name="直接连接符 68624"/>
            <p:cNvSpPr/>
            <p:nvPr/>
          </p:nvSpPr>
          <p:spPr>
            <a:xfrm>
              <a:off x="3629" y="45"/>
              <a:ext cx="0" cy="1497"/>
            </a:xfrm>
            <a:prstGeom prst="line">
              <a:avLst/>
            </a:prstGeom>
            <a:ln w="57150" cap="flat" cmpd="sng">
              <a:solidFill>
                <a:srgbClr val="0000FF"/>
              </a:solidFill>
              <a:prstDash val="solid"/>
              <a:round/>
              <a:headEnd type="none" w="med" len="med"/>
              <a:tailEnd type="none" w="med" len="med"/>
            </a:ln>
          </p:spPr>
        </p:sp>
        <p:sp>
          <p:nvSpPr>
            <p:cNvPr id="88081" name="直接连接符 68625"/>
            <p:cNvSpPr/>
            <p:nvPr/>
          </p:nvSpPr>
          <p:spPr>
            <a:xfrm>
              <a:off x="3629" y="2404"/>
              <a:ext cx="0" cy="363"/>
            </a:xfrm>
            <a:prstGeom prst="line">
              <a:avLst/>
            </a:prstGeom>
            <a:ln w="57150" cap="flat" cmpd="sng">
              <a:solidFill>
                <a:srgbClr val="0000FF"/>
              </a:solidFill>
              <a:prstDash val="solid"/>
              <a:roun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612"/>
                                        </p:tgtEl>
                                        <p:attrNameLst>
                                          <p:attrName>style.visibility</p:attrName>
                                        </p:attrNameLst>
                                      </p:cBhvr>
                                      <p:to>
                                        <p:strVal val="visible"/>
                                      </p:to>
                                    </p:set>
                                    <p:animEffect transition="in" filter="blinds(horizontal)">
                                      <p:cBhvr>
                                        <p:cTn id="7" dur="500"/>
                                        <p:tgtEl>
                                          <p:spTgt spid="686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8613"/>
                                        </p:tgtEl>
                                        <p:attrNameLst>
                                          <p:attrName>style.visibility</p:attrName>
                                        </p:attrNameLst>
                                      </p:cBhvr>
                                      <p:to>
                                        <p:strVal val="visible"/>
                                      </p:to>
                                    </p:set>
                                    <p:animEffect transition="in" filter="wipe(down)">
                                      <p:cBhvr>
                                        <p:cTn id="12" dur="500"/>
                                        <p:tgtEl>
                                          <p:spTgt spid="68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标题 26625"/>
          <p:cNvSpPr/>
          <p:nvPr>
            <p:ph type="title"/>
          </p:nvPr>
        </p:nvSpPr>
        <p:spPr>
          <a:xfrm>
            <a:off x="457200" y="276225"/>
            <a:ext cx="8229600" cy="849313"/>
          </a:xfrm>
        </p:spPr>
        <p:txBody>
          <a:bodyPr anchor="ctr"/>
          <a:p>
            <a:r>
              <a:rPr lang="zh-CN" altLang="en-US" sz="3600" dirty="0"/>
              <a:t>知识回顾</a:t>
            </a:r>
            <a:endParaRPr lang="zh-CN" altLang="en-US" sz="3600" dirty="0"/>
          </a:p>
        </p:txBody>
      </p:sp>
      <p:sp>
        <p:nvSpPr>
          <p:cNvPr id="26627" name="内容占位符 26626"/>
          <p:cNvSpPr/>
          <p:nvPr>
            <p:ph idx="1"/>
          </p:nvPr>
        </p:nvSpPr>
        <p:spPr>
          <a:xfrm>
            <a:off x="528638" y="1485900"/>
            <a:ext cx="8229600" cy="4525963"/>
          </a:xfrm>
        </p:spPr>
        <p:txBody>
          <a:bodyPr anchor="t"/>
          <a:p>
            <a:pPr>
              <a:lnSpc>
                <a:spcPct val="120000"/>
              </a:lnSpc>
              <a:buNone/>
            </a:pPr>
            <a:r>
              <a:rPr lang="zh-CN" altLang="en-US" sz="2800" dirty="0"/>
              <a:t>1. 死锁的定义</a:t>
            </a:r>
            <a:endParaRPr lang="zh-CN" altLang="en-US" sz="2800" dirty="0"/>
          </a:p>
          <a:p>
            <a:pPr lvl="1">
              <a:lnSpc>
                <a:spcPct val="120000"/>
              </a:lnSpc>
            </a:pPr>
            <a:r>
              <a:rPr lang="zh-CN" altLang="en-US" sz="2400" dirty="0"/>
              <a:t>2个或多个进程</a:t>
            </a:r>
            <a:endParaRPr lang="zh-CN" altLang="en-US" sz="2400" dirty="0"/>
          </a:p>
          <a:p>
            <a:pPr lvl="1">
              <a:lnSpc>
                <a:spcPct val="120000"/>
              </a:lnSpc>
            </a:pPr>
            <a:r>
              <a:rPr lang="zh-CN" altLang="en-US" sz="2400" dirty="0"/>
              <a:t>等待态</a:t>
            </a:r>
            <a:endParaRPr lang="zh-CN" altLang="en-US" sz="2400" dirty="0"/>
          </a:p>
          <a:p>
            <a:pPr>
              <a:lnSpc>
                <a:spcPct val="120000"/>
              </a:lnSpc>
              <a:buNone/>
            </a:pPr>
            <a:r>
              <a:rPr lang="zh-CN" altLang="en-US" sz="2800" dirty="0"/>
              <a:t>2. 产生死锁的原因</a:t>
            </a:r>
            <a:endParaRPr lang="zh-CN" altLang="en-US" sz="2800" dirty="0"/>
          </a:p>
          <a:p>
            <a:pPr lvl="1">
              <a:lnSpc>
                <a:spcPct val="120000"/>
              </a:lnSpc>
            </a:pPr>
            <a:r>
              <a:rPr lang="zh-CN" altLang="en-US" sz="2400" dirty="0"/>
              <a:t>竞争资源</a:t>
            </a:r>
            <a:endParaRPr lang="zh-CN" altLang="en-US" sz="2400" dirty="0"/>
          </a:p>
          <a:p>
            <a:pPr lvl="1">
              <a:lnSpc>
                <a:spcPct val="120000"/>
              </a:lnSpc>
            </a:pPr>
            <a:r>
              <a:rPr lang="zh-CN" altLang="en-US" sz="2400" dirty="0"/>
              <a:t>进程推进顺序不当</a:t>
            </a:r>
            <a:endParaRPr lang="zh-CN" altLang="en-US" sz="2400" dirty="0"/>
          </a:p>
          <a:p>
            <a:pPr>
              <a:lnSpc>
                <a:spcPct val="120000"/>
              </a:lnSpc>
              <a:buNone/>
            </a:pPr>
            <a:r>
              <a:rPr lang="zh-CN" altLang="en-US" sz="2800" dirty="0"/>
              <a:t>3. 资源分配图（死锁定理）</a:t>
            </a:r>
            <a:endParaRPr lang="zh-CN" altLang="en-US" sz="2800" dirty="0"/>
          </a:p>
          <a:p>
            <a:pPr lvl="1">
              <a:lnSpc>
                <a:spcPct val="120000"/>
              </a:lnSpc>
            </a:pPr>
            <a:r>
              <a:rPr lang="zh-CN" altLang="en-US" sz="2400" dirty="0"/>
              <a:t>无环不死锁，有环可能死锁</a:t>
            </a:r>
            <a:endParaRPr lang="zh-CN" altLang="en-US" sz="2400" dirty="0"/>
          </a:p>
          <a:p>
            <a:pPr lvl="1">
              <a:lnSpc>
                <a:spcPct val="120000"/>
              </a:lnSpc>
            </a:pPr>
            <a:r>
              <a:rPr lang="zh-CN" altLang="en-US" sz="2400" dirty="0"/>
              <a:t>单资源实例，有环必死锁</a:t>
            </a:r>
            <a:endParaRPr lang="zh-CN" altLang="en-US" sz="2400" dirty="0"/>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27">
                                            <p:txEl>
                                              <p:charRg st="0" end="9"/>
                                            </p:txEl>
                                          </p:spTgt>
                                        </p:tgtEl>
                                        <p:attrNameLst>
                                          <p:attrName>style.visibility</p:attrName>
                                        </p:attrNameLst>
                                      </p:cBhvr>
                                      <p:to>
                                        <p:strVal val="visible"/>
                                      </p:to>
                                    </p:set>
                                    <p:anim calcmode="lin" valueType="num">
                                      <p:cBhvr>
                                        <p:cTn id="7" dur="500" fill="hold"/>
                                        <p:tgtEl>
                                          <p:spTgt spid="26627">
                                            <p:txEl>
                                              <p:charRg st="0" end="9"/>
                                            </p:txEl>
                                          </p:spTgt>
                                        </p:tgtEl>
                                        <p:attrNameLst>
                                          <p:attrName>ppt_x</p:attrName>
                                        </p:attrNameLst>
                                      </p:cBhvr>
                                      <p:tavLst>
                                        <p:tav tm="0">
                                          <p:val>
                                            <p:strVal val="#ppt_x"/>
                                          </p:val>
                                        </p:tav>
                                        <p:tav tm="100000">
                                          <p:val>
                                            <p:strVal val="#ppt_x"/>
                                          </p:val>
                                        </p:tav>
                                      </p:tavLst>
                                    </p:anim>
                                    <p:anim calcmode="lin" valueType="num">
                                      <p:cBhvr>
                                        <p:cTn id="8" dur="500" fill="hold"/>
                                        <p:tgtEl>
                                          <p:spTgt spid="26627">
                                            <p:txEl>
                                              <p:charRg st="0"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627">
                                            <p:txEl>
                                              <p:charRg st="9" end="17"/>
                                            </p:txEl>
                                          </p:spTgt>
                                        </p:tgtEl>
                                        <p:attrNameLst>
                                          <p:attrName>style.visibility</p:attrName>
                                        </p:attrNameLst>
                                      </p:cBhvr>
                                      <p:to>
                                        <p:strVal val="visible"/>
                                      </p:to>
                                    </p:set>
                                    <p:anim calcmode="lin" valueType="num">
                                      <p:cBhvr>
                                        <p:cTn id="11" dur="500" fill="hold"/>
                                        <p:tgtEl>
                                          <p:spTgt spid="26627">
                                            <p:txEl>
                                              <p:charRg st="9" end="17"/>
                                            </p:txEl>
                                          </p:spTgt>
                                        </p:tgtEl>
                                        <p:attrNameLst>
                                          <p:attrName>ppt_x</p:attrName>
                                        </p:attrNameLst>
                                      </p:cBhvr>
                                      <p:tavLst>
                                        <p:tav tm="0">
                                          <p:val>
                                            <p:strVal val="#ppt_x"/>
                                          </p:val>
                                        </p:tav>
                                        <p:tav tm="100000">
                                          <p:val>
                                            <p:strVal val="#ppt_x"/>
                                          </p:val>
                                        </p:tav>
                                      </p:tavLst>
                                    </p:anim>
                                    <p:anim calcmode="lin" valueType="num">
                                      <p:cBhvr>
                                        <p:cTn id="12" dur="500" fill="hold"/>
                                        <p:tgtEl>
                                          <p:spTgt spid="26627">
                                            <p:txEl>
                                              <p:charRg st="9" end="1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627">
                                            <p:txEl>
                                              <p:charRg st="17" end="21"/>
                                            </p:txEl>
                                          </p:spTgt>
                                        </p:tgtEl>
                                        <p:attrNameLst>
                                          <p:attrName>style.visibility</p:attrName>
                                        </p:attrNameLst>
                                      </p:cBhvr>
                                      <p:to>
                                        <p:strVal val="visible"/>
                                      </p:to>
                                    </p:set>
                                    <p:anim calcmode="lin" valueType="num">
                                      <p:cBhvr>
                                        <p:cTn id="15" dur="500" fill="hold"/>
                                        <p:tgtEl>
                                          <p:spTgt spid="26627">
                                            <p:txEl>
                                              <p:charRg st="17" end="21"/>
                                            </p:txEl>
                                          </p:spTgt>
                                        </p:tgtEl>
                                        <p:attrNameLst>
                                          <p:attrName>ppt_x</p:attrName>
                                        </p:attrNameLst>
                                      </p:cBhvr>
                                      <p:tavLst>
                                        <p:tav tm="0">
                                          <p:val>
                                            <p:strVal val="#ppt_x"/>
                                          </p:val>
                                        </p:tav>
                                        <p:tav tm="100000">
                                          <p:val>
                                            <p:strVal val="#ppt_x"/>
                                          </p:val>
                                        </p:tav>
                                      </p:tavLst>
                                    </p:anim>
                                    <p:anim calcmode="lin" valueType="num">
                                      <p:cBhvr>
                                        <p:cTn id="16" dur="500" fill="hold"/>
                                        <p:tgtEl>
                                          <p:spTgt spid="26627">
                                            <p:txEl>
                                              <p:charRg st="17" end="2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6627">
                                            <p:txEl>
                                              <p:charRg st="21" end="32"/>
                                            </p:txEl>
                                          </p:spTgt>
                                        </p:tgtEl>
                                        <p:attrNameLst>
                                          <p:attrName>style.visibility</p:attrName>
                                        </p:attrNameLst>
                                      </p:cBhvr>
                                      <p:to>
                                        <p:strVal val="visible"/>
                                      </p:to>
                                    </p:set>
                                    <p:anim calcmode="lin" valueType="num">
                                      <p:cBhvr>
                                        <p:cTn id="21" dur="500" fill="hold"/>
                                        <p:tgtEl>
                                          <p:spTgt spid="26627">
                                            <p:txEl>
                                              <p:charRg st="21" end="32"/>
                                            </p:txEl>
                                          </p:spTgt>
                                        </p:tgtEl>
                                        <p:attrNameLst>
                                          <p:attrName>ppt_x</p:attrName>
                                        </p:attrNameLst>
                                      </p:cBhvr>
                                      <p:tavLst>
                                        <p:tav tm="0">
                                          <p:val>
                                            <p:strVal val="#ppt_x"/>
                                          </p:val>
                                        </p:tav>
                                        <p:tav tm="100000">
                                          <p:val>
                                            <p:strVal val="#ppt_x"/>
                                          </p:val>
                                        </p:tav>
                                      </p:tavLst>
                                    </p:anim>
                                    <p:anim calcmode="lin" valueType="num">
                                      <p:cBhvr>
                                        <p:cTn id="22" dur="500" fill="hold"/>
                                        <p:tgtEl>
                                          <p:spTgt spid="26627">
                                            <p:txEl>
                                              <p:charRg st="21" end="3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6627">
                                            <p:txEl>
                                              <p:charRg st="32" end="37"/>
                                            </p:txEl>
                                          </p:spTgt>
                                        </p:tgtEl>
                                        <p:attrNameLst>
                                          <p:attrName>style.visibility</p:attrName>
                                        </p:attrNameLst>
                                      </p:cBhvr>
                                      <p:to>
                                        <p:strVal val="visible"/>
                                      </p:to>
                                    </p:set>
                                    <p:anim calcmode="lin" valueType="num">
                                      <p:cBhvr>
                                        <p:cTn id="25" dur="500" fill="hold"/>
                                        <p:tgtEl>
                                          <p:spTgt spid="26627">
                                            <p:txEl>
                                              <p:charRg st="32" end="37"/>
                                            </p:txEl>
                                          </p:spTgt>
                                        </p:tgtEl>
                                        <p:attrNameLst>
                                          <p:attrName>ppt_x</p:attrName>
                                        </p:attrNameLst>
                                      </p:cBhvr>
                                      <p:tavLst>
                                        <p:tav tm="0">
                                          <p:val>
                                            <p:strVal val="#ppt_x"/>
                                          </p:val>
                                        </p:tav>
                                        <p:tav tm="100000">
                                          <p:val>
                                            <p:strVal val="#ppt_x"/>
                                          </p:val>
                                        </p:tav>
                                      </p:tavLst>
                                    </p:anim>
                                    <p:anim calcmode="lin" valueType="num">
                                      <p:cBhvr>
                                        <p:cTn id="26" dur="500" fill="hold"/>
                                        <p:tgtEl>
                                          <p:spTgt spid="26627">
                                            <p:txEl>
                                              <p:charRg st="32" end="3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6627">
                                            <p:txEl>
                                              <p:charRg st="37" end="46"/>
                                            </p:txEl>
                                          </p:spTgt>
                                        </p:tgtEl>
                                        <p:attrNameLst>
                                          <p:attrName>style.visibility</p:attrName>
                                        </p:attrNameLst>
                                      </p:cBhvr>
                                      <p:to>
                                        <p:strVal val="visible"/>
                                      </p:to>
                                    </p:set>
                                    <p:anim calcmode="lin" valueType="num">
                                      <p:cBhvr>
                                        <p:cTn id="29" dur="500" fill="hold"/>
                                        <p:tgtEl>
                                          <p:spTgt spid="26627">
                                            <p:txEl>
                                              <p:charRg st="37" end="46"/>
                                            </p:txEl>
                                          </p:spTgt>
                                        </p:tgtEl>
                                        <p:attrNameLst>
                                          <p:attrName>ppt_x</p:attrName>
                                        </p:attrNameLst>
                                      </p:cBhvr>
                                      <p:tavLst>
                                        <p:tav tm="0">
                                          <p:val>
                                            <p:strVal val="#ppt_x"/>
                                          </p:val>
                                        </p:tav>
                                        <p:tav tm="100000">
                                          <p:val>
                                            <p:strVal val="#ppt_x"/>
                                          </p:val>
                                        </p:tav>
                                      </p:tavLst>
                                    </p:anim>
                                    <p:anim calcmode="lin" valueType="num">
                                      <p:cBhvr>
                                        <p:cTn id="30" dur="500" fill="hold"/>
                                        <p:tgtEl>
                                          <p:spTgt spid="26627">
                                            <p:txEl>
                                              <p:charRg st="37" end="4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6627">
                                            <p:txEl>
                                              <p:charRg st="46" end="61"/>
                                            </p:txEl>
                                          </p:spTgt>
                                        </p:tgtEl>
                                        <p:attrNameLst>
                                          <p:attrName>style.visibility</p:attrName>
                                        </p:attrNameLst>
                                      </p:cBhvr>
                                      <p:to>
                                        <p:strVal val="visible"/>
                                      </p:to>
                                    </p:set>
                                    <p:anim calcmode="lin" valueType="num">
                                      <p:cBhvr>
                                        <p:cTn id="35" dur="500" fill="hold"/>
                                        <p:tgtEl>
                                          <p:spTgt spid="26627">
                                            <p:txEl>
                                              <p:charRg st="46" end="61"/>
                                            </p:txEl>
                                          </p:spTgt>
                                        </p:tgtEl>
                                        <p:attrNameLst>
                                          <p:attrName>ppt_x</p:attrName>
                                        </p:attrNameLst>
                                      </p:cBhvr>
                                      <p:tavLst>
                                        <p:tav tm="0">
                                          <p:val>
                                            <p:strVal val="#ppt_x"/>
                                          </p:val>
                                        </p:tav>
                                        <p:tav tm="100000">
                                          <p:val>
                                            <p:strVal val="#ppt_x"/>
                                          </p:val>
                                        </p:tav>
                                      </p:tavLst>
                                    </p:anim>
                                    <p:anim calcmode="lin" valueType="num">
                                      <p:cBhvr>
                                        <p:cTn id="36" dur="500" fill="hold"/>
                                        <p:tgtEl>
                                          <p:spTgt spid="26627">
                                            <p:txEl>
                                              <p:charRg st="46" end="61"/>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6627">
                                            <p:txEl>
                                              <p:charRg st="61" end="74"/>
                                            </p:txEl>
                                          </p:spTgt>
                                        </p:tgtEl>
                                        <p:attrNameLst>
                                          <p:attrName>style.visibility</p:attrName>
                                        </p:attrNameLst>
                                      </p:cBhvr>
                                      <p:to>
                                        <p:strVal val="visible"/>
                                      </p:to>
                                    </p:set>
                                    <p:anim calcmode="lin" valueType="num">
                                      <p:cBhvr>
                                        <p:cTn id="39" dur="500" fill="hold"/>
                                        <p:tgtEl>
                                          <p:spTgt spid="26627">
                                            <p:txEl>
                                              <p:charRg st="61" end="74"/>
                                            </p:txEl>
                                          </p:spTgt>
                                        </p:tgtEl>
                                        <p:attrNameLst>
                                          <p:attrName>ppt_x</p:attrName>
                                        </p:attrNameLst>
                                      </p:cBhvr>
                                      <p:tavLst>
                                        <p:tav tm="0">
                                          <p:val>
                                            <p:strVal val="#ppt_x"/>
                                          </p:val>
                                        </p:tav>
                                        <p:tav tm="100000">
                                          <p:val>
                                            <p:strVal val="#ppt_x"/>
                                          </p:val>
                                        </p:tav>
                                      </p:tavLst>
                                    </p:anim>
                                    <p:anim calcmode="lin" valueType="num">
                                      <p:cBhvr>
                                        <p:cTn id="40" dur="500" fill="hold"/>
                                        <p:tgtEl>
                                          <p:spTgt spid="26627">
                                            <p:txEl>
                                              <p:charRg st="61" end="74"/>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6627">
                                            <p:txEl>
                                              <p:charRg st="74" end="86"/>
                                            </p:txEl>
                                          </p:spTgt>
                                        </p:tgtEl>
                                        <p:attrNameLst>
                                          <p:attrName>style.visibility</p:attrName>
                                        </p:attrNameLst>
                                      </p:cBhvr>
                                      <p:to>
                                        <p:strVal val="visible"/>
                                      </p:to>
                                    </p:set>
                                    <p:anim calcmode="lin" valueType="num">
                                      <p:cBhvr>
                                        <p:cTn id="43" dur="500" fill="hold"/>
                                        <p:tgtEl>
                                          <p:spTgt spid="26627">
                                            <p:txEl>
                                              <p:charRg st="74" end="86"/>
                                            </p:txEl>
                                          </p:spTgt>
                                        </p:tgtEl>
                                        <p:attrNameLst>
                                          <p:attrName>ppt_x</p:attrName>
                                        </p:attrNameLst>
                                      </p:cBhvr>
                                      <p:tavLst>
                                        <p:tav tm="0">
                                          <p:val>
                                            <p:strVal val="#ppt_x"/>
                                          </p:val>
                                        </p:tav>
                                        <p:tav tm="100000">
                                          <p:val>
                                            <p:strVal val="#ppt_x"/>
                                          </p:val>
                                        </p:tav>
                                      </p:tavLst>
                                    </p:anim>
                                    <p:anim calcmode="lin" valueType="num">
                                      <p:cBhvr>
                                        <p:cTn id="44" dur="500" fill="hold"/>
                                        <p:tgtEl>
                                          <p:spTgt spid="26627">
                                            <p:txEl>
                                              <p:charRg st="74" end="8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9217"/>
          <p:cNvSpPr>
            <a:spLocks noGrp="1"/>
          </p:cNvSpPr>
          <p:nvPr>
            <p:ph type="title"/>
          </p:nvPr>
        </p:nvSpPr>
        <p:spPr>
          <a:xfrm>
            <a:off x="457200" y="0"/>
            <a:ext cx="8229600" cy="942975"/>
          </a:xfrm>
        </p:spPr>
        <p:txBody>
          <a:bodyPr anchor="ctr"/>
          <a:p>
            <a:r>
              <a:rPr lang="zh-CN" altLang="en-US" dirty="0"/>
              <a:t>死锁例子</a:t>
            </a:r>
            <a:endParaRPr lang="zh-CN" altLang="en-US" dirty="0"/>
          </a:p>
        </p:txBody>
      </p:sp>
      <p:sp>
        <p:nvSpPr>
          <p:cNvPr id="20482" name="矩形 9218"/>
          <p:cNvSpPr/>
          <p:nvPr/>
        </p:nvSpPr>
        <p:spPr>
          <a:xfrm>
            <a:off x="0" y="1728788"/>
            <a:ext cx="9144000" cy="0"/>
          </a:xfrm>
          <a:prstGeom prst="rect">
            <a:avLst/>
          </a:prstGeom>
          <a:no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0483" name="文本框 9219"/>
          <p:cNvSpPr txBox="1"/>
          <p:nvPr/>
        </p:nvSpPr>
        <p:spPr>
          <a:xfrm>
            <a:off x="323850" y="1728788"/>
            <a:ext cx="8569325" cy="427037"/>
          </a:xfrm>
          <a:prstGeom prst="rect">
            <a:avLst/>
          </a:prstGeom>
          <a:noFill/>
          <a:ln w="9525">
            <a:noFill/>
          </a:ln>
        </p:spPr>
        <p:txBody>
          <a:bodyPr wrap="square" lIns="0" tIns="0" rIns="0" bIns="0" anchor="t">
            <a:spAutoFit/>
          </a:bodyPr>
          <a:p>
            <a:pPr lvl="0" indent="0" eaLnBrk="0" hangingPunct="0">
              <a:spcBef>
                <a:spcPct val="20000"/>
              </a:spcBef>
            </a:pPr>
            <a:r>
              <a:rPr lang="en-US" altLang="zh-CN" sz="2800" b="1">
                <a:solidFill>
                  <a:srgbClr val="FF00FF"/>
                </a:solidFill>
                <a:latin typeface="Arial" panose="020B0604020202020204" pitchFamily="34" charset="0"/>
                <a:ea typeface="黑体" panose="02010609060101010101" pitchFamily="1" charset="-122"/>
                <a:sym typeface="Webdings" panose="05030102010509060703" pitchFamily="2" charset="2"/>
              </a:rPr>
              <a:t></a:t>
            </a:r>
            <a:r>
              <a:rPr lang="zh-CN" altLang="en-US" sz="2800" b="1">
                <a:latin typeface="Arial" panose="020B0604020202020204" pitchFamily="34" charset="0"/>
                <a:ea typeface="黑体" panose="02010609060101010101" pitchFamily="1" charset="-122"/>
              </a:rPr>
              <a:t>一个由于申请不同类型资源而产生死锁的例子</a:t>
            </a:r>
            <a:endParaRPr lang="zh-CN" altLang="en-US" sz="2800" b="1">
              <a:latin typeface="Arial" panose="020B0604020202020204" pitchFamily="34" charset="0"/>
              <a:ea typeface="黑体" panose="02010609060101010101" pitchFamily="1" charset="-122"/>
            </a:endParaRPr>
          </a:p>
        </p:txBody>
      </p:sp>
      <p:sp>
        <p:nvSpPr>
          <p:cNvPr id="20484" name="文本框 9220"/>
          <p:cNvSpPr txBox="1"/>
          <p:nvPr/>
        </p:nvSpPr>
        <p:spPr>
          <a:xfrm>
            <a:off x="4932363" y="2997200"/>
            <a:ext cx="3960812" cy="2349500"/>
          </a:xfrm>
          <a:prstGeom prst="rect">
            <a:avLst/>
          </a:prstGeom>
          <a:noFill/>
          <a:ln w="9525">
            <a:noFill/>
          </a:ln>
        </p:spPr>
        <p:txBody>
          <a:bodyPr wrap="square" lIns="0" tIns="0" rIns="0" bIns="0" anchor="t">
            <a:spAutoFit/>
          </a:bodyPr>
          <a:p>
            <a:pPr lvl="0" indent="0" eaLnBrk="0" hangingPunct="0">
              <a:spcBef>
                <a:spcPct val="50000"/>
              </a:spcBef>
            </a:pPr>
            <a:r>
              <a:rPr lang="zh-CN" altLang="en-US" sz="2800" b="1">
                <a:latin typeface="Arial" panose="020B0604020202020204" pitchFamily="34" charset="0"/>
                <a:ea typeface="黑体" panose="02010609060101010101" pitchFamily="1" charset="-122"/>
              </a:rPr>
              <a:t>★</a:t>
            </a:r>
            <a:r>
              <a:rPr lang="zh-CN" altLang="en-US" sz="2800" b="1">
                <a:solidFill>
                  <a:srgbClr val="CC9900"/>
                </a:solidFill>
                <a:latin typeface="Arial" panose="020B0604020202020204" pitchFamily="34" charset="0"/>
                <a:ea typeface="黑体" panose="02010609060101010101" pitchFamily="1" charset="-122"/>
              </a:rPr>
              <a:t>这两个进程在并发执行过程中，可能会发生死锁</a:t>
            </a:r>
            <a:endParaRPr lang="zh-CN" altLang="en-US" sz="2800" b="1">
              <a:solidFill>
                <a:srgbClr val="CC9900"/>
              </a:solidFill>
              <a:latin typeface="Arial" panose="020B0604020202020204" pitchFamily="34" charset="0"/>
              <a:ea typeface="黑体" panose="02010609060101010101" pitchFamily="1" charset="-122"/>
            </a:endParaRPr>
          </a:p>
          <a:p>
            <a:pPr lvl="0" indent="0" eaLnBrk="0" hangingPunct="0">
              <a:spcBef>
                <a:spcPct val="50000"/>
              </a:spcBef>
            </a:pPr>
            <a:r>
              <a:rPr lang="zh-CN" altLang="en-US" sz="2800" b="1">
                <a:solidFill>
                  <a:srgbClr val="CC9900"/>
                </a:solidFill>
                <a:latin typeface="Arial" panose="020B0604020202020204" pitchFamily="34" charset="0"/>
                <a:ea typeface="黑体" panose="02010609060101010101" pitchFamily="1" charset="-122"/>
              </a:rPr>
              <a:t> </a:t>
            </a:r>
            <a:r>
              <a:rPr lang="zh-CN" altLang="en-US" sz="2800" b="1">
                <a:latin typeface="Arial" panose="020B0604020202020204" pitchFamily="34" charset="0"/>
                <a:ea typeface="黑体" panose="02010609060101010101" pitchFamily="1" charset="-122"/>
              </a:rPr>
              <a:t>★</a:t>
            </a:r>
            <a:r>
              <a:rPr lang="zh-CN" altLang="en-US" sz="2800" b="1">
                <a:solidFill>
                  <a:srgbClr val="CC9900"/>
                </a:solidFill>
                <a:latin typeface="Arial" panose="020B0604020202020204" pitchFamily="34" charset="0"/>
                <a:ea typeface="黑体" panose="02010609060101010101" pitchFamily="1" charset="-122"/>
              </a:rPr>
              <a:t>大家可以思考一下，如何修改，进程才不会发生死锁。</a:t>
            </a:r>
            <a:endParaRPr lang="zh-CN" altLang="en-US" sz="2800" b="1">
              <a:solidFill>
                <a:srgbClr val="CC9900"/>
              </a:solidFill>
              <a:latin typeface="Arial" panose="020B0604020202020204" pitchFamily="34" charset="0"/>
              <a:ea typeface="黑体" panose="02010609060101010101" pitchFamily="1" charset="-122"/>
            </a:endParaRPr>
          </a:p>
        </p:txBody>
      </p:sp>
      <p:grpSp>
        <p:nvGrpSpPr>
          <p:cNvPr id="20485" name="组合 9221"/>
          <p:cNvGrpSpPr/>
          <p:nvPr/>
        </p:nvGrpSpPr>
        <p:grpSpPr>
          <a:xfrm>
            <a:off x="755650" y="2565400"/>
            <a:ext cx="3508375" cy="3336925"/>
            <a:chOff x="0" y="0"/>
            <a:chExt cx="5524" cy="5257"/>
          </a:xfrm>
        </p:grpSpPr>
        <p:sp>
          <p:nvSpPr>
            <p:cNvPr id="20486" name="矩形 9222"/>
            <p:cNvSpPr/>
            <p:nvPr/>
          </p:nvSpPr>
          <p:spPr>
            <a:xfrm>
              <a:off x="39" y="567"/>
              <a:ext cx="2155" cy="4690"/>
            </a:xfrm>
            <a:prstGeom prst="rect">
              <a:avLst/>
            </a:prstGeom>
            <a:noFill/>
            <a:ln w="57150" cap="flat" cmpd="sng">
              <a:solidFill>
                <a:schemeClr val="folHlink"/>
              </a:solidFill>
              <a:prstDash val="solid"/>
              <a:miter/>
              <a:headEnd type="none" w="med" len="med"/>
              <a:tailEnd type="none" w="med" len="med"/>
            </a:ln>
          </p:spPr>
          <p:txBody>
            <a:bodyPr wrap="square" lIns="0" tIns="0" rIns="0" bIns="0" anchor="ctr">
              <a:spAutoFit/>
            </a:bodyPr>
            <a:p>
              <a:pPr lvl="0" indent="0" algn="ctr" eaLnBrk="0" hangingPunct="0"/>
              <a:r>
                <a:rPr lang="zh-CN" altLang="en-US" sz="2400" b="1" dirty="0">
                  <a:latin typeface="Arial" panose="020B0604020202020204" pitchFamily="34" charset="0"/>
                  <a:ea typeface="黑体" panose="02010609060101010101" pitchFamily="1" charset="-122"/>
                </a:rPr>
                <a:t>……</a:t>
              </a:r>
              <a:endParaRPr lang="zh-CN" altLang="en-US" sz="2400" b="1" dirty="0">
                <a:latin typeface="Arial" panose="020B0604020202020204" pitchFamily="34" charset="0"/>
                <a:ea typeface="黑体" panose="02010609060101010101" pitchFamily="1" charset="-122"/>
              </a:endParaRPr>
            </a:p>
            <a:p>
              <a:pPr lvl="0" indent="0" algn="ctr" eaLnBrk="0" hangingPunct="0"/>
              <a:r>
                <a:rPr lang="zh-CN" altLang="en-US" sz="2400" b="1" dirty="0">
                  <a:latin typeface="Arial" panose="020B0604020202020204" pitchFamily="34" charset="0"/>
                  <a:ea typeface="黑体" panose="02010609060101010101" pitchFamily="1" charset="-122"/>
                </a:rPr>
                <a:t>获得A</a:t>
              </a:r>
              <a:endParaRPr lang="zh-CN" altLang="en-US" sz="2400" b="1" dirty="0">
                <a:latin typeface="Arial" panose="020B0604020202020204" pitchFamily="34" charset="0"/>
                <a:ea typeface="黑体" panose="02010609060101010101" pitchFamily="1" charset="-122"/>
              </a:endParaRPr>
            </a:p>
            <a:p>
              <a:pPr lvl="0" indent="0" algn="ctr" eaLnBrk="0" hangingPunct="0"/>
              <a:r>
                <a:rPr lang="zh-CN" altLang="en-US" sz="2400" b="1" dirty="0">
                  <a:latin typeface="Arial" panose="020B0604020202020204" pitchFamily="34" charset="0"/>
                  <a:ea typeface="黑体" panose="02010609060101010101" pitchFamily="1" charset="-122"/>
                </a:rPr>
                <a:t>……</a:t>
              </a:r>
              <a:endParaRPr lang="zh-CN" altLang="en-US" sz="2400" b="1" dirty="0">
                <a:latin typeface="Arial" panose="020B0604020202020204" pitchFamily="34" charset="0"/>
                <a:ea typeface="黑体" panose="02010609060101010101" pitchFamily="1" charset="-122"/>
              </a:endParaRPr>
            </a:p>
            <a:p>
              <a:pPr lvl="0" indent="0" algn="ctr" eaLnBrk="0" hangingPunct="0"/>
              <a:r>
                <a:rPr lang="zh-CN" altLang="en-US" sz="2400" b="1" dirty="0">
                  <a:latin typeface="Arial" panose="020B0604020202020204" pitchFamily="34" charset="0"/>
                  <a:ea typeface="黑体" panose="02010609060101010101" pitchFamily="1" charset="-122"/>
                </a:rPr>
                <a:t>获得B</a:t>
              </a:r>
              <a:endParaRPr lang="zh-CN" altLang="en-US" sz="2400" b="1" dirty="0">
                <a:solidFill>
                  <a:srgbClr val="FF0000"/>
                </a:solidFill>
                <a:latin typeface="Arial" panose="020B0604020202020204" pitchFamily="34" charset="0"/>
                <a:ea typeface="黑体" panose="02010609060101010101" pitchFamily="1" charset="-122"/>
              </a:endParaRPr>
            </a:p>
            <a:p>
              <a:pPr lvl="0" indent="0" algn="ctr" eaLnBrk="0" hangingPunct="0"/>
              <a:r>
                <a:rPr lang="zh-CN" altLang="en-US" sz="2400" b="1" dirty="0">
                  <a:latin typeface="Arial" panose="020B0604020202020204" pitchFamily="34" charset="0"/>
                  <a:ea typeface="黑体" panose="02010609060101010101" pitchFamily="1" charset="-122"/>
                </a:rPr>
                <a:t>……</a:t>
              </a:r>
              <a:endParaRPr lang="zh-CN" altLang="en-US" sz="2400" b="1" dirty="0">
                <a:latin typeface="Arial" panose="020B0604020202020204" pitchFamily="34" charset="0"/>
                <a:ea typeface="黑体" panose="02010609060101010101" pitchFamily="1" charset="-122"/>
              </a:endParaRPr>
            </a:p>
            <a:p>
              <a:pPr lvl="0" indent="0" algn="ctr" eaLnBrk="0" hangingPunct="0"/>
              <a:r>
                <a:rPr lang="zh-CN" altLang="en-US" sz="2400" b="1" dirty="0">
                  <a:latin typeface="Arial" panose="020B0604020202020204" pitchFamily="34" charset="0"/>
                  <a:ea typeface="黑体" panose="02010609060101010101" pitchFamily="1" charset="-122"/>
                </a:rPr>
                <a:t>释放A</a:t>
              </a:r>
              <a:endParaRPr lang="zh-CN" altLang="en-US" sz="2400" b="1" dirty="0">
                <a:latin typeface="Arial" panose="020B0604020202020204" pitchFamily="34" charset="0"/>
                <a:ea typeface="黑体" panose="02010609060101010101" pitchFamily="1" charset="-122"/>
              </a:endParaRPr>
            </a:p>
            <a:p>
              <a:pPr lvl="0" indent="0" algn="ctr" eaLnBrk="0" hangingPunct="0"/>
              <a:r>
                <a:rPr lang="zh-CN" altLang="en-US" sz="2400" b="1" dirty="0">
                  <a:latin typeface="Arial" panose="020B0604020202020204" pitchFamily="34" charset="0"/>
                  <a:ea typeface="黑体" panose="02010609060101010101" pitchFamily="1" charset="-122"/>
                </a:rPr>
                <a:t>……</a:t>
              </a:r>
              <a:endParaRPr lang="zh-CN" altLang="en-US" sz="2400" b="1" dirty="0">
                <a:latin typeface="Arial" panose="020B0604020202020204" pitchFamily="34" charset="0"/>
                <a:ea typeface="黑体" panose="02010609060101010101" pitchFamily="1" charset="-122"/>
              </a:endParaRPr>
            </a:p>
            <a:p>
              <a:pPr lvl="0" indent="0" algn="ctr" eaLnBrk="0" hangingPunct="0"/>
              <a:r>
                <a:rPr lang="zh-CN" altLang="en-US" sz="2400" b="1" dirty="0">
                  <a:latin typeface="Arial" panose="020B0604020202020204" pitchFamily="34" charset="0"/>
                  <a:ea typeface="黑体" panose="02010609060101010101" pitchFamily="1" charset="-122"/>
                </a:rPr>
                <a:t>释放B</a:t>
              </a:r>
              <a:endParaRPr lang="zh-CN" altLang="en-US" sz="2400" b="1" dirty="0">
                <a:latin typeface="Arial" panose="020B0604020202020204" pitchFamily="34" charset="0"/>
                <a:ea typeface="黑体" panose="02010609060101010101" pitchFamily="1" charset="-122"/>
              </a:endParaRPr>
            </a:p>
          </p:txBody>
        </p:sp>
        <p:sp>
          <p:nvSpPr>
            <p:cNvPr id="20487" name="直接连接符 9223"/>
            <p:cNvSpPr/>
            <p:nvPr/>
          </p:nvSpPr>
          <p:spPr>
            <a:xfrm>
              <a:off x="39" y="1194"/>
              <a:ext cx="2155" cy="0"/>
            </a:xfrm>
            <a:prstGeom prst="line">
              <a:avLst/>
            </a:prstGeom>
            <a:ln w="57150" cap="flat" cmpd="sng">
              <a:solidFill>
                <a:schemeClr val="folHlink"/>
              </a:solidFill>
              <a:prstDash val="solid"/>
              <a:round/>
              <a:headEnd type="none" w="med" len="med"/>
              <a:tailEnd type="none" w="med" len="med"/>
            </a:ln>
          </p:spPr>
        </p:sp>
        <p:sp>
          <p:nvSpPr>
            <p:cNvPr id="20488" name="直接连接符 9224"/>
            <p:cNvSpPr/>
            <p:nvPr/>
          </p:nvSpPr>
          <p:spPr>
            <a:xfrm>
              <a:off x="19" y="1754"/>
              <a:ext cx="2155" cy="0"/>
            </a:xfrm>
            <a:prstGeom prst="line">
              <a:avLst/>
            </a:prstGeom>
            <a:ln w="57150" cap="flat" cmpd="sng">
              <a:solidFill>
                <a:schemeClr val="folHlink"/>
              </a:solidFill>
              <a:prstDash val="solid"/>
              <a:round/>
              <a:headEnd type="none" w="med" len="med"/>
              <a:tailEnd type="none" w="med" len="med"/>
            </a:ln>
          </p:spPr>
        </p:sp>
        <p:sp>
          <p:nvSpPr>
            <p:cNvPr id="20489" name="直接连接符 9225"/>
            <p:cNvSpPr/>
            <p:nvPr/>
          </p:nvSpPr>
          <p:spPr>
            <a:xfrm>
              <a:off x="19" y="2347"/>
              <a:ext cx="2155" cy="0"/>
            </a:xfrm>
            <a:prstGeom prst="line">
              <a:avLst/>
            </a:prstGeom>
            <a:ln w="57150" cap="flat" cmpd="sng">
              <a:solidFill>
                <a:schemeClr val="folHlink"/>
              </a:solidFill>
              <a:prstDash val="solid"/>
              <a:round/>
              <a:headEnd type="none" w="med" len="med"/>
              <a:tailEnd type="none" w="med" len="med"/>
            </a:ln>
          </p:spPr>
        </p:sp>
        <p:sp>
          <p:nvSpPr>
            <p:cNvPr id="20490" name="直接连接符 9226"/>
            <p:cNvSpPr/>
            <p:nvPr/>
          </p:nvSpPr>
          <p:spPr>
            <a:xfrm>
              <a:off x="19" y="2894"/>
              <a:ext cx="2155" cy="0"/>
            </a:xfrm>
            <a:prstGeom prst="line">
              <a:avLst/>
            </a:prstGeom>
            <a:ln w="57150" cap="flat" cmpd="sng">
              <a:solidFill>
                <a:schemeClr val="folHlink"/>
              </a:solidFill>
              <a:prstDash val="solid"/>
              <a:round/>
              <a:headEnd type="none" w="med" len="med"/>
              <a:tailEnd type="none" w="med" len="med"/>
            </a:ln>
          </p:spPr>
        </p:sp>
        <p:sp>
          <p:nvSpPr>
            <p:cNvPr id="20491" name="直接连接符 9227"/>
            <p:cNvSpPr/>
            <p:nvPr/>
          </p:nvSpPr>
          <p:spPr>
            <a:xfrm>
              <a:off x="19" y="3494"/>
              <a:ext cx="2155" cy="0"/>
            </a:xfrm>
            <a:prstGeom prst="line">
              <a:avLst/>
            </a:prstGeom>
            <a:ln w="57150" cap="flat" cmpd="sng">
              <a:solidFill>
                <a:schemeClr val="folHlink"/>
              </a:solidFill>
              <a:prstDash val="solid"/>
              <a:round/>
              <a:headEnd type="none" w="med" len="med"/>
              <a:tailEnd type="none" w="med" len="med"/>
            </a:ln>
          </p:spPr>
        </p:sp>
        <p:sp>
          <p:nvSpPr>
            <p:cNvPr id="20492" name="直接连接符 9228"/>
            <p:cNvSpPr/>
            <p:nvPr/>
          </p:nvSpPr>
          <p:spPr>
            <a:xfrm>
              <a:off x="12" y="4082"/>
              <a:ext cx="2155" cy="0"/>
            </a:xfrm>
            <a:prstGeom prst="line">
              <a:avLst/>
            </a:prstGeom>
            <a:ln w="57150" cap="flat" cmpd="sng">
              <a:solidFill>
                <a:schemeClr val="folHlink"/>
              </a:solidFill>
              <a:prstDash val="solid"/>
              <a:round/>
              <a:headEnd type="none" w="med" len="med"/>
              <a:tailEnd type="none" w="med" len="med"/>
            </a:ln>
          </p:spPr>
        </p:sp>
        <p:sp>
          <p:nvSpPr>
            <p:cNvPr id="20493" name="直接连接符 9229"/>
            <p:cNvSpPr/>
            <p:nvPr/>
          </p:nvSpPr>
          <p:spPr>
            <a:xfrm>
              <a:off x="0" y="4633"/>
              <a:ext cx="2154" cy="0"/>
            </a:xfrm>
            <a:prstGeom prst="line">
              <a:avLst/>
            </a:prstGeom>
            <a:ln w="57150" cap="flat" cmpd="sng">
              <a:solidFill>
                <a:schemeClr val="folHlink"/>
              </a:solidFill>
              <a:prstDash val="solid"/>
              <a:round/>
              <a:headEnd type="none" w="med" len="med"/>
              <a:tailEnd type="none" w="med" len="med"/>
            </a:ln>
          </p:spPr>
        </p:sp>
        <p:sp>
          <p:nvSpPr>
            <p:cNvPr id="20494" name="文本框 9230"/>
            <p:cNvSpPr txBox="1"/>
            <p:nvPr/>
          </p:nvSpPr>
          <p:spPr>
            <a:xfrm>
              <a:off x="379" y="0"/>
              <a:ext cx="2043" cy="574"/>
            </a:xfrm>
            <a:prstGeom prst="rect">
              <a:avLst/>
            </a:prstGeom>
            <a:noFill/>
            <a:ln w="9525">
              <a:noFill/>
            </a:ln>
          </p:spPr>
          <p:txBody>
            <a:bodyPr wrap="square" lIns="0" tIns="0" rIns="0" bIns="0" anchor="t">
              <a:spAutoFit/>
            </a:bodyPr>
            <a:p>
              <a:pPr lvl="0" indent="0" eaLnBrk="0" hangingPunct="0">
                <a:spcBef>
                  <a:spcPct val="50000"/>
                </a:spcBef>
              </a:pPr>
              <a:r>
                <a:rPr lang="zh-CN" altLang="en-US" sz="2400" b="1" dirty="0">
                  <a:solidFill>
                    <a:srgbClr val="FF00FF"/>
                  </a:solidFill>
                  <a:latin typeface="Arial" panose="020B0604020202020204" pitchFamily="34" charset="0"/>
                  <a:ea typeface="黑体" panose="02010609060101010101" pitchFamily="1" charset="-122"/>
                </a:rPr>
                <a:t>进程 P</a:t>
              </a:r>
              <a:endParaRPr lang="zh-CN" altLang="en-US" sz="2400" b="1" dirty="0">
                <a:solidFill>
                  <a:srgbClr val="FF00FF"/>
                </a:solidFill>
                <a:latin typeface="Arial" panose="020B0604020202020204" pitchFamily="34" charset="0"/>
                <a:ea typeface="黑体" panose="02010609060101010101" pitchFamily="1" charset="-122"/>
              </a:endParaRPr>
            </a:p>
          </p:txBody>
        </p:sp>
        <p:sp>
          <p:nvSpPr>
            <p:cNvPr id="20495" name="矩形 9231"/>
            <p:cNvSpPr/>
            <p:nvPr/>
          </p:nvSpPr>
          <p:spPr>
            <a:xfrm>
              <a:off x="3142" y="567"/>
              <a:ext cx="2155" cy="4690"/>
            </a:xfrm>
            <a:prstGeom prst="rect">
              <a:avLst/>
            </a:prstGeom>
            <a:noFill/>
            <a:ln w="57150" cap="flat" cmpd="sng">
              <a:solidFill>
                <a:schemeClr val="folHlink"/>
              </a:solidFill>
              <a:prstDash val="solid"/>
              <a:miter/>
              <a:headEnd type="none" w="med" len="med"/>
              <a:tailEnd type="none" w="med" len="med"/>
            </a:ln>
          </p:spPr>
          <p:txBody>
            <a:bodyPr wrap="square" lIns="0" tIns="0" rIns="0" bIns="0" anchor="ctr">
              <a:spAutoFit/>
            </a:bodyPr>
            <a:p>
              <a:pPr lvl="0" indent="0" algn="ctr" eaLnBrk="0" hangingPunct="0"/>
              <a:r>
                <a:rPr lang="zh-CN" altLang="en-US" sz="2400" b="1" dirty="0">
                  <a:latin typeface="Arial" panose="020B0604020202020204" pitchFamily="34" charset="0"/>
                  <a:ea typeface="黑体" panose="02010609060101010101" pitchFamily="1" charset="-122"/>
                </a:rPr>
                <a:t>……</a:t>
              </a:r>
              <a:endParaRPr lang="zh-CN" altLang="en-US" sz="2400" b="1" dirty="0">
                <a:latin typeface="Arial" panose="020B0604020202020204" pitchFamily="34" charset="0"/>
                <a:ea typeface="黑体" panose="02010609060101010101" pitchFamily="1" charset="-122"/>
              </a:endParaRPr>
            </a:p>
            <a:p>
              <a:pPr lvl="0" indent="0" algn="ctr" eaLnBrk="0" hangingPunct="0"/>
              <a:r>
                <a:rPr lang="zh-CN" altLang="en-US" sz="2400" b="1" dirty="0">
                  <a:latin typeface="Arial" panose="020B0604020202020204" pitchFamily="34" charset="0"/>
                  <a:ea typeface="黑体" panose="02010609060101010101" pitchFamily="1" charset="-122"/>
                </a:rPr>
                <a:t>获得B</a:t>
              </a:r>
              <a:endParaRPr lang="zh-CN" altLang="en-US" sz="2400" b="1" dirty="0">
                <a:latin typeface="Arial" panose="020B0604020202020204" pitchFamily="34" charset="0"/>
                <a:ea typeface="黑体" panose="02010609060101010101" pitchFamily="1" charset="-122"/>
              </a:endParaRPr>
            </a:p>
            <a:p>
              <a:pPr lvl="0" indent="0" algn="ctr" eaLnBrk="0" hangingPunct="0"/>
              <a:r>
                <a:rPr lang="zh-CN" altLang="en-US" sz="2400" b="1" dirty="0">
                  <a:latin typeface="Arial" panose="020B0604020202020204" pitchFamily="34" charset="0"/>
                  <a:ea typeface="黑体" panose="02010609060101010101" pitchFamily="1" charset="-122"/>
                </a:rPr>
                <a:t>……</a:t>
              </a:r>
              <a:endParaRPr lang="zh-CN" altLang="en-US" sz="2400" b="1" dirty="0">
                <a:latin typeface="Arial" panose="020B0604020202020204" pitchFamily="34" charset="0"/>
                <a:ea typeface="黑体" panose="02010609060101010101" pitchFamily="1" charset="-122"/>
              </a:endParaRPr>
            </a:p>
            <a:p>
              <a:pPr lvl="0" indent="0" algn="ctr" eaLnBrk="0" hangingPunct="0"/>
              <a:r>
                <a:rPr lang="zh-CN" altLang="en-US" sz="2400" b="1" dirty="0">
                  <a:latin typeface="Arial" panose="020B0604020202020204" pitchFamily="34" charset="0"/>
                  <a:ea typeface="黑体" panose="02010609060101010101" pitchFamily="1" charset="-122"/>
                </a:rPr>
                <a:t>获得A</a:t>
              </a:r>
              <a:endParaRPr lang="zh-CN" altLang="en-US" sz="2400" b="1" dirty="0">
                <a:latin typeface="Arial" panose="020B0604020202020204" pitchFamily="34" charset="0"/>
                <a:ea typeface="黑体" panose="02010609060101010101" pitchFamily="1" charset="-122"/>
              </a:endParaRPr>
            </a:p>
            <a:p>
              <a:pPr lvl="0" indent="0" algn="ctr" eaLnBrk="0" hangingPunct="0"/>
              <a:r>
                <a:rPr lang="zh-CN" altLang="en-US" sz="2400" b="1" dirty="0">
                  <a:latin typeface="Arial" panose="020B0604020202020204" pitchFamily="34" charset="0"/>
                  <a:ea typeface="黑体" panose="02010609060101010101" pitchFamily="1" charset="-122"/>
                </a:rPr>
                <a:t>……</a:t>
              </a:r>
              <a:endParaRPr lang="zh-CN" altLang="en-US" sz="2400" b="1" dirty="0">
                <a:latin typeface="Arial" panose="020B0604020202020204" pitchFamily="34" charset="0"/>
                <a:ea typeface="黑体" panose="02010609060101010101" pitchFamily="1" charset="-122"/>
              </a:endParaRPr>
            </a:p>
            <a:p>
              <a:pPr lvl="0" indent="0" algn="ctr" eaLnBrk="0" hangingPunct="0"/>
              <a:r>
                <a:rPr lang="zh-CN" altLang="en-US" sz="2400" b="1" dirty="0">
                  <a:latin typeface="Arial" panose="020B0604020202020204" pitchFamily="34" charset="0"/>
                  <a:ea typeface="黑体" panose="02010609060101010101" pitchFamily="1" charset="-122"/>
                </a:rPr>
                <a:t>释放B</a:t>
              </a:r>
              <a:endParaRPr lang="zh-CN" altLang="en-US" sz="2400" b="1" dirty="0">
                <a:latin typeface="Arial" panose="020B0604020202020204" pitchFamily="34" charset="0"/>
                <a:ea typeface="黑体" panose="02010609060101010101" pitchFamily="1" charset="-122"/>
              </a:endParaRPr>
            </a:p>
            <a:p>
              <a:pPr lvl="0" indent="0" algn="ctr" eaLnBrk="0" hangingPunct="0"/>
              <a:r>
                <a:rPr lang="zh-CN" altLang="en-US" sz="2400" b="1" dirty="0">
                  <a:latin typeface="Arial" panose="020B0604020202020204" pitchFamily="34" charset="0"/>
                  <a:ea typeface="黑体" panose="02010609060101010101" pitchFamily="1" charset="-122"/>
                </a:rPr>
                <a:t>……</a:t>
              </a:r>
              <a:endParaRPr lang="zh-CN" altLang="en-US" sz="2400" b="1" dirty="0">
                <a:latin typeface="Arial" panose="020B0604020202020204" pitchFamily="34" charset="0"/>
                <a:ea typeface="黑体" panose="02010609060101010101" pitchFamily="1" charset="-122"/>
              </a:endParaRPr>
            </a:p>
            <a:p>
              <a:pPr lvl="0" indent="0" algn="ctr" eaLnBrk="0" hangingPunct="0"/>
              <a:r>
                <a:rPr lang="zh-CN" altLang="en-US" sz="2400" b="1" dirty="0">
                  <a:latin typeface="Arial" panose="020B0604020202020204" pitchFamily="34" charset="0"/>
                  <a:ea typeface="黑体" panose="02010609060101010101" pitchFamily="1" charset="-122"/>
                </a:rPr>
                <a:t>释放A</a:t>
              </a:r>
              <a:endParaRPr lang="zh-CN" altLang="en-US" sz="2400" b="1" dirty="0">
                <a:latin typeface="Arial" panose="020B0604020202020204" pitchFamily="34" charset="0"/>
                <a:ea typeface="黑体" panose="02010609060101010101" pitchFamily="1" charset="-122"/>
              </a:endParaRPr>
            </a:p>
          </p:txBody>
        </p:sp>
        <p:sp>
          <p:nvSpPr>
            <p:cNvPr id="20496" name="直接连接符 9232"/>
            <p:cNvSpPr/>
            <p:nvPr/>
          </p:nvSpPr>
          <p:spPr>
            <a:xfrm>
              <a:off x="3142" y="1194"/>
              <a:ext cx="2155" cy="0"/>
            </a:xfrm>
            <a:prstGeom prst="line">
              <a:avLst/>
            </a:prstGeom>
            <a:ln w="57150" cap="flat" cmpd="sng">
              <a:solidFill>
                <a:schemeClr val="folHlink"/>
              </a:solidFill>
              <a:prstDash val="solid"/>
              <a:round/>
              <a:headEnd type="none" w="med" len="med"/>
              <a:tailEnd type="none" w="med" len="med"/>
            </a:ln>
          </p:spPr>
        </p:sp>
        <p:sp>
          <p:nvSpPr>
            <p:cNvPr id="20497" name="直接连接符 9233"/>
            <p:cNvSpPr/>
            <p:nvPr/>
          </p:nvSpPr>
          <p:spPr>
            <a:xfrm>
              <a:off x="3122" y="1754"/>
              <a:ext cx="2155" cy="0"/>
            </a:xfrm>
            <a:prstGeom prst="line">
              <a:avLst/>
            </a:prstGeom>
            <a:ln w="57150" cap="flat" cmpd="sng">
              <a:solidFill>
                <a:schemeClr val="folHlink"/>
              </a:solidFill>
              <a:prstDash val="solid"/>
              <a:round/>
              <a:headEnd type="none" w="med" len="med"/>
              <a:tailEnd type="none" w="med" len="med"/>
            </a:ln>
          </p:spPr>
        </p:sp>
        <p:sp>
          <p:nvSpPr>
            <p:cNvPr id="20498" name="直接连接符 9234"/>
            <p:cNvSpPr/>
            <p:nvPr/>
          </p:nvSpPr>
          <p:spPr>
            <a:xfrm>
              <a:off x="3122" y="2347"/>
              <a:ext cx="2155" cy="0"/>
            </a:xfrm>
            <a:prstGeom prst="line">
              <a:avLst/>
            </a:prstGeom>
            <a:ln w="57150" cap="flat" cmpd="sng">
              <a:solidFill>
                <a:schemeClr val="folHlink"/>
              </a:solidFill>
              <a:prstDash val="solid"/>
              <a:round/>
              <a:headEnd type="none" w="med" len="med"/>
              <a:tailEnd type="none" w="med" len="med"/>
            </a:ln>
          </p:spPr>
        </p:sp>
        <p:sp>
          <p:nvSpPr>
            <p:cNvPr id="20499" name="直接连接符 9235"/>
            <p:cNvSpPr/>
            <p:nvPr/>
          </p:nvSpPr>
          <p:spPr>
            <a:xfrm>
              <a:off x="3122" y="2894"/>
              <a:ext cx="2155" cy="0"/>
            </a:xfrm>
            <a:prstGeom prst="line">
              <a:avLst/>
            </a:prstGeom>
            <a:ln w="57150" cap="flat" cmpd="sng">
              <a:solidFill>
                <a:schemeClr val="folHlink"/>
              </a:solidFill>
              <a:prstDash val="solid"/>
              <a:round/>
              <a:headEnd type="none" w="med" len="med"/>
              <a:tailEnd type="none" w="med" len="med"/>
            </a:ln>
          </p:spPr>
        </p:sp>
        <p:sp>
          <p:nvSpPr>
            <p:cNvPr id="20500" name="直接连接符 9236"/>
            <p:cNvSpPr/>
            <p:nvPr/>
          </p:nvSpPr>
          <p:spPr>
            <a:xfrm>
              <a:off x="3122" y="3494"/>
              <a:ext cx="2155" cy="0"/>
            </a:xfrm>
            <a:prstGeom prst="line">
              <a:avLst/>
            </a:prstGeom>
            <a:ln w="57150" cap="flat" cmpd="sng">
              <a:solidFill>
                <a:schemeClr val="folHlink"/>
              </a:solidFill>
              <a:prstDash val="solid"/>
              <a:round/>
              <a:headEnd type="none" w="med" len="med"/>
              <a:tailEnd type="none" w="med" len="med"/>
            </a:ln>
          </p:spPr>
        </p:sp>
        <p:sp>
          <p:nvSpPr>
            <p:cNvPr id="20501" name="直接连接符 9237"/>
            <p:cNvSpPr/>
            <p:nvPr/>
          </p:nvSpPr>
          <p:spPr>
            <a:xfrm>
              <a:off x="3114" y="4082"/>
              <a:ext cx="2155" cy="0"/>
            </a:xfrm>
            <a:prstGeom prst="line">
              <a:avLst/>
            </a:prstGeom>
            <a:ln w="57150" cap="flat" cmpd="sng">
              <a:solidFill>
                <a:schemeClr val="folHlink"/>
              </a:solidFill>
              <a:prstDash val="solid"/>
              <a:round/>
              <a:headEnd type="none" w="med" len="med"/>
              <a:tailEnd type="none" w="med" len="med"/>
            </a:ln>
          </p:spPr>
        </p:sp>
        <p:sp>
          <p:nvSpPr>
            <p:cNvPr id="20502" name="直接连接符 9238"/>
            <p:cNvSpPr/>
            <p:nvPr/>
          </p:nvSpPr>
          <p:spPr>
            <a:xfrm>
              <a:off x="3102" y="4633"/>
              <a:ext cx="2155" cy="0"/>
            </a:xfrm>
            <a:prstGeom prst="line">
              <a:avLst/>
            </a:prstGeom>
            <a:ln w="57150" cap="flat" cmpd="sng">
              <a:solidFill>
                <a:schemeClr val="folHlink"/>
              </a:solidFill>
              <a:prstDash val="solid"/>
              <a:round/>
              <a:headEnd type="none" w="med" len="med"/>
              <a:tailEnd type="none" w="med" len="med"/>
            </a:ln>
          </p:spPr>
        </p:sp>
        <p:sp>
          <p:nvSpPr>
            <p:cNvPr id="20503" name="文本框 9239"/>
            <p:cNvSpPr txBox="1"/>
            <p:nvPr/>
          </p:nvSpPr>
          <p:spPr>
            <a:xfrm>
              <a:off x="3482" y="0"/>
              <a:ext cx="2043" cy="574"/>
            </a:xfrm>
            <a:prstGeom prst="rect">
              <a:avLst/>
            </a:prstGeom>
            <a:noFill/>
            <a:ln w="9525">
              <a:noFill/>
            </a:ln>
          </p:spPr>
          <p:txBody>
            <a:bodyPr wrap="square" lIns="0" tIns="0" rIns="0" bIns="0" anchor="t">
              <a:spAutoFit/>
            </a:bodyPr>
            <a:p>
              <a:pPr lvl="0" indent="0" eaLnBrk="0" hangingPunct="0">
                <a:spcBef>
                  <a:spcPct val="50000"/>
                </a:spcBef>
              </a:pPr>
              <a:r>
                <a:rPr lang="zh-CN" altLang="en-US" sz="2400" b="1" dirty="0">
                  <a:solidFill>
                    <a:srgbClr val="FF00FF"/>
                  </a:solidFill>
                  <a:latin typeface="Arial" panose="020B0604020202020204" pitchFamily="34" charset="0"/>
                  <a:ea typeface="黑体" panose="02010609060101010101" pitchFamily="1" charset="-122"/>
                </a:rPr>
                <a:t>进程 Q</a:t>
              </a:r>
              <a:endParaRPr lang="zh-CN" altLang="en-US" sz="2400" b="1" dirty="0">
                <a:solidFill>
                  <a:srgbClr val="FF00FF"/>
                </a:solidFill>
                <a:latin typeface="Arial" panose="020B0604020202020204" pitchFamily="34" charset="0"/>
                <a:ea typeface="黑体" panose="02010609060101010101" pitchFamily="1" charset="-122"/>
              </a:endParaRPr>
            </a:p>
          </p:txBody>
        </p:sp>
      </p:grpSp>
      <p:sp>
        <p:nvSpPr>
          <p:cNvPr id="20504" name="文本框 7185"/>
          <p:cNvSpPr txBox="1"/>
          <p:nvPr/>
        </p:nvSpPr>
        <p:spPr>
          <a:xfrm>
            <a:off x="7935913" y="806450"/>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P165</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标题 69633"/>
          <p:cNvSpPr/>
          <p:nvPr>
            <p:ph type="title"/>
          </p:nvPr>
        </p:nvSpPr>
        <p:spPr>
          <a:xfrm>
            <a:off x="457200" y="276225"/>
            <a:ext cx="8229600" cy="849313"/>
          </a:xfrm>
        </p:spPr>
        <p:txBody>
          <a:bodyPr anchor="ctr"/>
          <a:p>
            <a:r>
              <a:rPr lang="zh-CN" altLang="en-US" sz="3600" dirty="0"/>
              <a:t>知识回顾</a:t>
            </a:r>
            <a:endParaRPr lang="zh-CN" altLang="en-US" sz="3600" dirty="0"/>
          </a:p>
        </p:txBody>
      </p:sp>
      <p:sp>
        <p:nvSpPr>
          <p:cNvPr id="69635" name="内容占位符 69634"/>
          <p:cNvSpPr/>
          <p:nvPr>
            <p:ph idx="1"/>
          </p:nvPr>
        </p:nvSpPr>
        <p:spPr>
          <a:xfrm>
            <a:off x="528955" y="1158875"/>
            <a:ext cx="8229600" cy="4853305"/>
          </a:xfrm>
        </p:spPr>
        <p:txBody>
          <a:bodyPr anchor="t"/>
          <a:p>
            <a:pPr>
              <a:lnSpc>
                <a:spcPct val="120000"/>
              </a:lnSpc>
              <a:buNone/>
            </a:pPr>
            <a:r>
              <a:rPr lang="zh-CN" altLang="en-US" sz="2800" dirty="0"/>
              <a:t>1. 死锁的4个条件</a:t>
            </a:r>
            <a:endParaRPr lang="zh-CN" altLang="en-US" sz="2800" dirty="0"/>
          </a:p>
          <a:p>
            <a:pPr lvl="1">
              <a:lnSpc>
                <a:spcPct val="120000"/>
              </a:lnSpc>
            </a:pPr>
            <a:r>
              <a:rPr lang="zh-CN" altLang="en-US" sz="2400" dirty="0"/>
              <a:t>互斥、占有且等待、不可抢占、循环等待  </a:t>
            </a:r>
            <a:endParaRPr lang="zh-CN" altLang="en-US" sz="2400" b="1" dirty="0">
              <a:solidFill>
                <a:srgbClr val="333300"/>
              </a:solidFill>
              <a:ea typeface="黑体" panose="02010609060101010101" pitchFamily="1" charset="-122"/>
            </a:endParaRPr>
          </a:p>
          <a:p>
            <a:pPr>
              <a:lnSpc>
                <a:spcPct val="120000"/>
              </a:lnSpc>
              <a:buNone/>
            </a:pPr>
            <a:r>
              <a:rPr lang="zh-CN" altLang="en-US" sz="2800" dirty="0"/>
              <a:t>2. 死锁的处理方法</a:t>
            </a:r>
            <a:endParaRPr lang="zh-CN" altLang="en-US" sz="2800" dirty="0"/>
          </a:p>
          <a:p>
            <a:pPr lvl="1">
              <a:lnSpc>
                <a:spcPct val="120000"/>
              </a:lnSpc>
            </a:pPr>
            <a:r>
              <a:rPr lang="zh-CN" altLang="en-US" sz="2400" dirty="0"/>
              <a:t>死锁预防、死锁避免、死锁检测和恢复</a:t>
            </a:r>
            <a:endParaRPr lang="zh-CN" altLang="en-US" sz="2400" dirty="0"/>
          </a:p>
          <a:p>
            <a:pPr>
              <a:lnSpc>
                <a:spcPct val="120000"/>
              </a:lnSpc>
              <a:buNone/>
            </a:pPr>
            <a:r>
              <a:rPr lang="zh-CN" altLang="en-US" sz="2800" dirty="0"/>
              <a:t>3. 死锁预防</a:t>
            </a:r>
            <a:endParaRPr lang="zh-CN" altLang="en-US" sz="2800" dirty="0"/>
          </a:p>
          <a:p>
            <a:pPr lvl="1">
              <a:lnSpc>
                <a:spcPct val="120000"/>
              </a:lnSpc>
            </a:pPr>
            <a:r>
              <a:rPr lang="zh-CN" altLang="en-US" sz="2400" dirty="0"/>
              <a:t>静态资源分配、抢占、有序申请资源</a:t>
            </a:r>
            <a:endParaRPr lang="zh-CN" altLang="en-US" sz="2400" dirty="0"/>
          </a:p>
          <a:p>
            <a:pPr>
              <a:lnSpc>
                <a:spcPct val="120000"/>
              </a:lnSpc>
              <a:buNone/>
            </a:pPr>
            <a:r>
              <a:rPr lang="zh-CN" altLang="en-US" sz="2700" dirty="0"/>
              <a:t>4. 死锁避免</a:t>
            </a:r>
            <a:endParaRPr lang="zh-CN" altLang="en-US" sz="2700" dirty="0"/>
          </a:p>
          <a:p>
            <a:pPr lvl="1">
              <a:lnSpc>
                <a:spcPct val="120000"/>
              </a:lnSpc>
            </a:pPr>
            <a:r>
              <a:rPr lang="zh-CN" altLang="en-US" sz="2400" dirty="0"/>
              <a:t>银行家算法（合理性，可能性、安全性）</a:t>
            </a:r>
            <a:endParaRPr lang="zh-CN" altLang="en-US" sz="2400" dirty="0"/>
          </a:p>
          <a:p>
            <a:pPr lvl="0">
              <a:lnSpc>
                <a:spcPct val="120000"/>
              </a:lnSpc>
            </a:pPr>
            <a:r>
              <a:rPr lang="zh-CN" altLang="en-US" sz="2700" dirty="0"/>
              <a:t>死锁检测和恢复</a:t>
            </a:r>
            <a:endParaRPr lang="zh-CN" altLang="en-US" sz="2700" dirty="0"/>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635">
                                            <p:txEl>
                                              <p:charRg st="0" end="11"/>
                                            </p:txEl>
                                          </p:spTgt>
                                        </p:tgtEl>
                                        <p:attrNameLst>
                                          <p:attrName>style.visibility</p:attrName>
                                        </p:attrNameLst>
                                      </p:cBhvr>
                                      <p:to>
                                        <p:strVal val="visible"/>
                                      </p:to>
                                    </p:set>
                                    <p:anim calcmode="lin" valueType="num">
                                      <p:cBhvr>
                                        <p:cTn id="7" dur="500" fill="hold"/>
                                        <p:tgtEl>
                                          <p:spTgt spid="69635">
                                            <p:txEl>
                                              <p:charRg st="0" end="11"/>
                                            </p:txEl>
                                          </p:spTgt>
                                        </p:tgtEl>
                                        <p:attrNameLst>
                                          <p:attrName>ppt_x</p:attrName>
                                        </p:attrNameLst>
                                      </p:cBhvr>
                                      <p:tavLst>
                                        <p:tav tm="0">
                                          <p:val>
                                            <p:strVal val="#ppt_x"/>
                                          </p:val>
                                        </p:tav>
                                        <p:tav tm="100000">
                                          <p:val>
                                            <p:strVal val="#ppt_x"/>
                                          </p:val>
                                        </p:tav>
                                      </p:tavLst>
                                    </p:anim>
                                    <p:anim calcmode="lin" valueType="num">
                                      <p:cBhvr>
                                        <p:cTn id="8" dur="500" fill="hold"/>
                                        <p:tgtEl>
                                          <p:spTgt spid="69635">
                                            <p:txEl>
                                              <p:charRg st="0" end="1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9635">
                                            <p:txEl>
                                              <p:charRg st="11" end="32"/>
                                            </p:txEl>
                                          </p:spTgt>
                                        </p:tgtEl>
                                        <p:attrNameLst>
                                          <p:attrName>style.visibility</p:attrName>
                                        </p:attrNameLst>
                                      </p:cBhvr>
                                      <p:to>
                                        <p:strVal val="visible"/>
                                      </p:to>
                                    </p:set>
                                    <p:anim calcmode="lin" valueType="num">
                                      <p:cBhvr>
                                        <p:cTn id="13" dur="500" fill="hold"/>
                                        <p:tgtEl>
                                          <p:spTgt spid="69635">
                                            <p:txEl>
                                              <p:charRg st="11" end="32"/>
                                            </p:txEl>
                                          </p:spTgt>
                                        </p:tgtEl>
                                        <p:attrNameLst>
                                          <p:attrName>ppt_x</p:attrName>
                                        </p:attrNameLst>
                                      </p:cBhvr>
                                      <p:tavLst>
                                        <p:tav tm="0">
                                          <p:val>
                                            <p:strVal val="#ppt_x"/>
                                          </p:val>
                                        </p:tav>
                                        <p:tav tm="100000">
                                          <p:val>
                                            <p:strVal val="#ppt_x"/>
                                          </p:val>
                                        </p:tav>
                                      </p:tavLst>
                                    </p:anim>
                                    <p:anim calcmode="lin" valueType="num">
                                      <p:cBhvr>
                                        <p:cTn id="14" dur="500" fill="hold"/>
                                        <p:tgtEl>
                                          <p:spTgt spid="69635">
                                            <p:txEl>
                                              <p:charRg st="11" end="3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9635">
                                            <p:txEl>
                                              <p:charRg st="32" end="43"/>
                                            </p:txEl>
                                          </p:spTgt>
                                        </p:tgtEl>
                                        <p:attrNameLst>
                                          <p:attrName>style.visibility</p:attrName>
                                        </p:attrNameLst>
                                      </p:cBhvr>
                                      <p:to>
                                        <p:strVal val="visible"/>
                                      </p:to>
                                    </p:set>
                                    <p:anim calcmode="lin" valueType="num">
                                      <p:cBhvr>
                                        <p:cTn id="19" dur="500" fill="hold"/>
                                        <p:tgtEl>
                                          <p:spTgt spid="69635">
                                            <p:txEl>
                                              <p:charRg st="32" end="43"/>
                                            </p:txEl>
                                          </p:spTgt>
                                        </p:tgtEl>
                                        <p:attrNameLst>
                                          <p:attrName>ppt_x</p:attrName>
                                        </p:attrNameLst>
                                      </p:cBhvr>
                                      <p:tavLst>
                                        <p:tav tm="0">
                                          <p:val>
                                            <p:strVal val="#ppt_x"/>
                                          </p:val>
                                        </p:tav>
                                        <p:tav tm="100000">
                                          <p:val>
                                            <p:strVal val="#ppt_x"/>
                                          </p:val>
                                        </p:tav>
                                      </p:tavLst>
                                    </p:anim>
                                    <p:anim calcmode="lin" valueType="num">
                                      <p:cBhvr>
                                        <p:cTn id="20" dur="500" fill="hold"/>
                                        <p:tgtEl>
                                          <p:spTgt spid="69635">
                                            <p:txEl>
                                              <p:charRg st="32" end="4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9635">
                                            <p:txEl>
                                              <p:charRg st="43" end="61"/>
                                            </p:txEl>
                                          </p:spTgt>
                                        </p:tgtEl>
                                        <p:attrNameLst>
                                          <p:attrName>style.visibility</p:attrName>
                                        </p:attrNameLst>
                                      </p:cBhvr>
                                      <p:to>
                                        <p:strVal val="visible"/>
                                      </p:to>
                                    </p:set>
                                    <p:anim calcmode="lin" valueType="num">
                                      <p:cBhvr>
                                        <p:cTn id="25" dur="500" fill="hold"/>
                                        <p:tgtEl>
                                          <p:spTgt spid="69635">
                                            <p:txEl>
                                              <p:charRg st="43" end="61"/>
                                            </p:txEl>
                                          </p:spTgt>
                                        </p:tgtEl>
                                        <p:attrNameLst>
                                          <p:attrName>ppt_x</p:attrName>
                                        </p:attrNameLst>
                                      </p:cBhvr>
                                      <p:tavLst>
                                        <p:tav tm="0">
                                          <p:val>
                                            <p:strVal val="#ppt_x"/>
                                          </p:val>
                                        </p:tav>
                                        <p:tav tm="100000">
                                          <p:val>
                                            <p:strVal val="#ppt_x"/>
                                          </p:val>
                                        </p:tav>
                                      </p:tavLst>
                                    </p:anim>
                                    <p:anim calcmode="lin" valueType="num">
                                      <p:cBhvr>
                                        <p:cTn id="26" dur="500" fill="hold"/>
                                        <p:tgtEl>
                                          <p:spTgt spid="69635">
                                            <p:txEl>
                                              <p:charRg st="43" end="6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9635">
                                            <p:txEl>
                                              <p:charRg st="61" end="69"/>
                                            </p:txEl>
                                          </p:spTgt>
                                        </p:tgtEl>
                                        <p:attrNameLst>
                                          <p:attrName>style.visibility</p:attrName>
                                        </p:attrNameLst>
                                      </p:cBhvr>
                                      <p:to>
                                        <p:strVal val="visible"/>
                                      </p:to>
                                    </p:set>
                                    <p:anim calcmode="lin" valueType="num">
                                      <p:cBhvr>
                                        <p:cTn id="31" dur="500" fill="hold"/>
                                        <p:tgtEl>
                                          <p:spTgt spid="69635">
                                            <p:txEl>
                                              <p:charRg st="61" end="69"/>
                                            </p:txEl>
                                          </p:spTgt>
                                        </p:tgtEl>
                                        <p:attrNameLst>
                                          <p:attrName>ppt_x</p:attrName>
                                        </p:attrNameLst>
                                      </p:cBhvr>
                                      <p:tavLst>
                                        <p:tav tm="0">
                                          <p:val>
                                            <p:strVal val="#ppt_x"/>
                                          </p:val>
                                        </p:tav>
                                        <p:tav tm="100000">
                                          <p:val>
                                            <p:strVal val="#ppt_x"/>
                                          </p:val>
                                        </p:tav>
                                      </p:tavLst>
                                    </p:anim>
                                    <p:anim calcmode="lin" valueType="num">
                                      <p:cBhvr>
                                        <p:cTn id="32" dur="500" fill="hold"/>
                                        <p:tgtEl>
                                          <p:spTgt spid="69635">
                                            <p:txEl>
                                              <p:charRg st="61" end="6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9635">
                                            <p:txEl>
                                              <p:charRg st="69" end="86"/>
                                            </p:txEl>
                                          </p:spTgt>
                                        </p:tgtEl>
                                        <p:attrNameLst>
                                          <p:attrName>style.visibility</p:attrName>
                                        </p:attrNameLst>
                                      </p:cBhvr>
                                      <p:to>
                                        <p:strVal val="visible"/>
                                      </p:to>
                                    </p:set>
                                    <p:anim calcmode="lin" valueType="num">
                                      <p:cBhvr>
                                        <p:cTn id="37" dur="500" fill="hold"/>
                                        <p:tgtEl>
                                          <p:spTgt spid="69635">
                                            <p:txEl>
                                              <p:charRg st="69" end="86"/>
                                            </p:txEl>
                                          </p:spTgt>
                                        </p:tgtEl>
                                        <p:attrNameLst>
                                          <p:attrName>ppt_x</p:attrName>
                                        </p:attrNameLst>
                                      </p:cBhvr>
                                      <p:tavLst>
                                        <p:tav tm="0">
                                          <p:val>
                                            <p:strVal val="#ppt_x"/>
                                          </p:val>
                                        </p:tav>
                                        <p:tav tm="100000">
                                          <p:val>
                                            <p:strVal val="#ppt_x"/>
                                          </p:val>
                                        </p:tav>
                                      </p:tavLst>
                                    </p:anim>
                                    <p:anim calcmode="lin" valueType="num">
                                      <p:cBhvr>
                                        <p:cTn id="38" dur="500" fill="hold"/>
                                        <p:tgtEl>
                                          <p:spTgt spid="69635">
                                            <p:txEl>
                                              <p:charRg st="69" end="8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9635">
                                            <p:txEl>
                                              <p:charRg st="86" end="94"/>
                                            </p:txEl>
                                          </p:spTgt>
                                        </p:tgtEl>
                                        <p:attrNameLst>
                                          <p:attrName>style.visibility</p:attrName>
                                        </p:attrNameLst>
                                      </p:cBhvr>
                                      <p:to>
                                        <p:strVal val="visible"/>
                                      </p:to>
                                    </p:set>
                                    <p:anim calcmode="lin" valueType="num">
                                      <p:cBhvr>
                                        <p:cTn id="43" dur="500" fill="hold"/>
                                        <p:tgtEl>
                                          <p:spTgt spid="69635">
                                            <p:txEl>
                                              <p:charRg st="86" end="94"/>
                                            </p:txEl>
                                          </p:spTgt>
                                        </p:tgtEl>
                                        <p:attrNameLst>
                                          <p:attrName>ppt_x</p:attrName>
                                        </p:attrNameLst>
                                      </p:cBhvr>
                                      <p:tavLst>
                                        <p:tav tm="0">
                                          <p:val>
                                            <p:strVal val="#ppt_x"/>
                                          </p:val>
                                        </p:tav>
                                        <p:tav tm="100000">
                                          <p:val>
                                            <p:strVal val="#ppt_x"/>
                                          </p:val>
                                        </p:tav>
                                      </p:tavLst>
                                    </p:anim>
                                    <p:anim calcmode="lin" valueType="num">
                                      <p:cBhvr>
                                        <p:cTn id="44" dur="500" fill="hold"/>
                                        <p:tgtEl>
                                          <p:spTgt spid="69635">
                                            <p:txEl>
                                              <p:charRg st="86" end="9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9635">
                                            <p:txEl>
                                              <p:charRg st="94" end="100"/>
                                            </p:txEl>
                                          </p:spTgt>
                                        </p:tgtEl>
                                        <p:attrNameLst>
                                          <p:attrName>style.visibility</p:attrName>
                                        </p:attrNameLst>
                                      </p:cBhvr>
                                      <p:to>
                                        <p:strVal val="visible"/>
                                      </p:to>
                                    </p:set>
                                    <p:anim calcmode="lin" valueType="num">
                                      <p:cBhvr>
                                        <p:cTn id="49" dur="500" fill="hold"/>
                                        <p:tgtEl>
                                          <p:spTgt spid="69635">
                                            <p:txEl>
                                              <p:charRg st="94" end="100"/>
                                            </p:txEl>
                                          </p:spTgt>
                                        </p:tgtEl>
                                        <p:attrNameLst>
                                          <p:attrName>ppt_x</p:attrName>
                                        </p:attrNameLst>
                                      </p:cBhvr>
                                      <p:tavLst>
                                        <p:tav tm="0">
                                          <p:val>
                                            <p:strVal val="#ppt_x"/>
                                          </p:val>
                                        </p:tav>
                                        <p:tav tm="100000">
                                          <p:val>
                                            <p:strVal val="#ppt_x"/>
                                          </p:val>
                                        </p:tav>
                                      </p:tavLst>
                                    </p:anim>
                                    <p:anim calcmode="lin" valueType="num">
                                      <p:cBhvr>
                                        <p:cTn id="50" dur="500" fill="hold"/>
                                        <p:tgtEl>
                                          <p:spTgt spid="69635">
                                            <p:txEl>
                                              <p:charRg st="94" end="10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9635">
                                            <p:txEl>
                                              <p:charRg st="8" end="8"/>
                                            </p:txEl>
                                          </p:spTgt>
                                        </p:tgtEl>
                                        <p:attrNameLst>
                                          <p:attrName>style.visibility</p:attrName>
                                        </p:attrNameLst>
                                      </p:cBhvr>
                                      <p:to>
                                        <p:strVal val="visible"/>
                                      </p:to>
                                    </p:set>
                                    <p:anim calcmode="lin" valueType="num">
                                      <p:cBhvr>
                                        <p:cTn id="55" dur="500" fill="hold"/>
                                        <p:tgtEl>
                                          <p:spTgt spid="69635">
                                            <p:txEl>
                                              <p:charRg st="8" end="8"/>
                                            </p:txEl>
                                          </p:spTgt>
                                        </p:tgtEl>
                                        <p:attrNameLst>
                                          <p:attrName>ppt_x</p:attrName>
                                        </p:attrNameLst>
                                      </p:cBhvr>
                                      <p:tavLst>
                                        <p:tav tm="0">
                                          <p:val>
                                            <p:strVal val="#ppt_x"/>
                                          </p:val>
                                        </p:tav>
                                        <p:tav tm="100000">
                                          <p:val>
                                            <p:strVal val="#ppt_x"/>
                                          </p:val>
                                        </p:tav>
                                      </p:tavLst>
                                    </p:anim>
                                    <p:anim calcmode="lin" valueType="num">
                                      <p:cBhvr>
                                        <p:cTn id="56" dur="500" fill="hold"/>
                                        <p:tgtEl>
                                          <p:spTgt spid="69635">
                                            <p:txEl>
                                              <p:char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标题 70657"/>
          <p:cNvSpPr>
            <a:spLocks noGrp="1"/>
          </p:cNvSpPr>
          <p:nvPr>
            <p:ph type="title"/>
          </p:nvPr>
        </p:nvSpPr>
        <p:spPr>
          <a:xfrm>
            <a:off x="457200" y="0"/>
            <a:ext cx="8229600" cy="942975"/>
          </a:xfrm>
        </p:spPr>
        <p:txBody>
          <a:bodyPr anchor="ctr"/>
          <a:p>
            <a:pPr>
              <a:buNone/>
            </a:pPr>
            <a:r>
              <a:rPr lang="zh-CN" altLang="en-US" dirty="0"/>
              <a:t>6.4 死锁检测</a:t>
            </a:r>
            <a:endParaRPr lang="zh-CN" altLang="en-US" dirty="0"/>
          </a:p>
        </p:txBody>
      </p:sp>
      <p:sp>
        <p:nvSpPr>
          <p:cNvPr id="89090" name="文本占位符 70658"/>
          <p:cNvSpPr>
            <a:spLocks noGrp="1"/>
          </p:cNvSpPr>
          <p:nvPr>
            <p:ph idx="1"/>
          </p:nvPr>
        </p:nvSpPr>
        <p:spPr>
          <a:xfrm>
            <a:off x="312738" y="1196975"/>
            <a:ext cx="8229600" cy="2879725"/>
          </a:xfrm>
        </p:spPr>
        <p:txBody>
          <a:bodyPr anchor="t"/>
          <a:p>
            <a:pPr>
              <a:lnSpc>
                <a:spcPct val="160000"/>
              </a:lnSpc>
            </a:pPr>
            <a:r>
              <a:rPr lang="zh-CN" altLang="en-US" dirty="0"/>
              <a:t>只要有可能，就满足进程的资源请求</a:t>
            </a:r>
            <a:endParaRPr lang="zh-CN" altLang="en-US" dirty="0"/>
          </a:p>
          <a:p>
            <a:pPr>
              <a:lnSpc>
                <a:spcPct val="160000"/>
              </a:lnSpc>
            </a:pPr>
            <a:r>
              <a:rPr lang="zh-CN" altLang="en-US" dirty="0"/>
              <a:t>允许系统进入死锁状态</a:t>
            </a:r>
            <a:endParaRPr lang="zh-CN" altLang="en-US" dirty="0"/>
          </a:p>
          <a:p>
            <a:pPr>
              <a:lnSpc>
                <a:spcPct val="160000"/>
              </a:lnSpc>
            </a:pPr>
            <a:r>
              <a:rPr lang="zh-CN" altLang="en-US" dirty="0"/>
              <a:t>死锁检测算法（何时检测？）</a:t>
            </a:r>
            <a:endParaRPr lang="zh-CN" altLang="en-US" dirty="0"/>
          </a:p>
          <a:p>
            <a:pPr>
              <a:lnSpc>
                <a:spcPct val="160000"/>
              </a:lnSpc>
            </a:pPr>
            <a:r>
              <a:rPr lang="zh-CN" altLang="en-US" dirty="0"/>
              <a:t>恢复机制</a:t>
            </a:r>
            <a:endParaRPr lang="zh-CN" altLang="en-US" dirty="0"/>
          </a:p>
        </p:txBody>
      </p:sp>
      <p:sp>
        <p:nvSpPr>
          <p:cNvPr id="76803" name="文本框 7185"/>
          <p:cNvSpPr txBox="1"/>
          <p:nvPr/>
        </p:nvSpPr>
        <p:spPr>
          <a:xfrm>
            <a:off x="7877175" y="765175"/>
            <a:ext cx="1119188"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174</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标题 72705"/>
          <p:cNvSpPr>
            <a:spLocks noGrp="1"/>
          </p:cNvSpPr>
          <p:nvPr>
            <p:ph type="title"/>
          </p:nvPr>
        </p:nvSpPr>
        <p:spPr>
          <a:xfrm>
            <a:off x="457200" y="0"/>
            <a:ext cx="8229600" cy="942975"/>
          </a:xfrm>
        </p:spPr>
        <p:txBody>
          <a:bodyPr anchor="ctr"/>
          <a:p>
            <a:r>
              <a:rPr lang="zh-CN" altLang="en-US" dirty="0"/>
              <a:t>每种资源类有多个实例</a:t>
            </a:r>
            <a:endParaRPr lang="zh-CN" altLang="en-US" dirty="0"/>
          </a:p>
        </p:txBody>
      </p:sp>
      <p:sp>
        <p:nvSpPr>
          <p:cNvPr id="91138" name="文本占位符 72706"/>
          <p:cNvSpPr>
            <a:spLocks noGrp="1"/>
          </p:cNvSpPr>
          <p:nvPr>
            <p:ph idx="1"/>
          </p:nvPr>
        </p:nvSpPr>
        <p:spPr>
          <a:xfrm>
            <a:off x="460375" y="942975"/>
            <a:ext cx="8229600" cy="4956175"/>
          </a:xfrm>
        </p:spPr>
        <p:txBody>
          <a:bodyPr anchor="t"/>
          <a:p>
            <a:pPr>
              <a:lnSpc>
                <a:spcPct val="130000"/>
              </a:lnSpc>
            </a:pPr>
            <a:r>
              <a:rPr lang="en-US" altLang="zh-CN"/>
              <a:t>Available</a:t>
            </a:r>
            <a:r>
              <a:rPr lang="zh-CN" altLang="en-US"/>
              <a:t>：</a:t>
            </a:r>
            <a:r>
              <a:rPr lang="zh-CN" altLang="en-US">
                <a:solidFill>
                  <a:schemeClr val="tx1"/>
                </a:solidFill>
              </a:rPr>
              <a:t>长度为</a:t>
            </a:r>
            <a:r>
              <a:rPr lang="en-US" altLang="zh-CN">
                <a:solidFill>
                  <a:schemeClr val="tx1"/>
                </a:solidFill>
              </a:rPr>
              <a:t>m</a:t>
            </a:r>
            <a:r>
              <a:rPr lang="zh-CN" altLang="en-US">
                <a:solidFill>
                  <a:schemeClr val="tx1"/>
                </a:solidFill>
              </a:rPr>
              <a:t>的向量，表示各种资源的可用实例</a:t>
            </a:r>
            <a:endParaRPr lang="zh-CN" altLang="en-US">
              <a:solidFill>
                <a:schemeClr val="tx1"/>
              </a:solidFill>
            </a:endParaRPr>
          </a:p>
          <a:p>
            <a:pPr>
              <a:lnSpc>
                <a:spcPct val="130000"/>
              </a:lnSpc>
            </a:pPr>
            <a:r>
              <a:rPr lang="en-US" altLang="zh-CN"/>
              <a:t>Allocation</a:t>
            </a:r>
            <a:r>
              <a:rPr lang="zh-CN" altLang="en-US"/>
              <a:t>：</a:t>
            </a:r>
            <a:r>
              <a:rPr lang="en-US" altLang="zh-CN">
                <a:solidFill>
                  <a:schemeClr val="tx1"/>
                </a:solidFill>
              </a:rPr>
              <a:t>n×m</a:t>
            </a:r>
            <a:r>
              <a:rPr lang="zh-CN" altLang="en-US">
                <a:solidFill>
                  <a:schemeClr val="tx1"/>
                </a:solidFill>
              </a:rPr>
              <a:t>矩阵，表示当前各进程的资源分配情况</a:t>
            </a:r>
            <a:endParaRPr lang="zh-CN" altLang="en-US">
              <a:solidFill>
                <a:schemeClr val="tx1"/>
              </a:solidFill>
            </a:endParaRPr>
          </a:p>
          <a:p>
            <a:pPr>
              <a:lnSpc>
                <a:spcPct val="130000"/>
              </a:lnSpc>
            </a:pPr>
            <a:r>
              <a:rPr lang="en-US" altLang="zh-CN"/>
              <a:t>Request</a:t>
            </a:r>
            <a:r>
              <a:rPr lang="zh-CN" altLang="en-US"/>
              <a:t>：</a:t>
            </a:r>
            <a:r>
              <a:rPr lang="en-US" altLang="zh-CN">
                <a:solidFill>
                  <a:schemeClr val="tx1"/>
                </a:solidFill>
              </a:rPr>
              <a:t>n×m</a:t>
            </a:r>
            <a:r>
              <a:rPr lang="zh-CN" altLang="en-US">
                <a:solidFill>
                  <a:schemeClr val="tx1"/>
                </a:solidFill>
              </a:rPr>
              <a:t>矩阵，表示当前各进程的资源请求情况。如果</a:t>
            </a:r>
            <a:r>
              <a:rPr lang="en-US" altLang="zh-CN">
                <a:solidFill>
                  <a:schemeClr val="tx1"/>
                </a:solidFill>
              </a:rPr>
              <a:t>Request[i, j] = k, </a:t>
            </a:r>
            <a:r>
              <a:rPr lang="zh-CN" altLang="en-US">
                <a:solidFill>
                  <a:schemeClr val="tx1"/>
                </a:solidFill>
              </a:rPr>
              <a:t>那么</a:t>
            </a:r>
            <a:r>
              <a:rPr lang="en-US" altLang="zh-CN" i="1">
                <a:solidFill>
                  <a:schemeClr val="tx1"/>
                </a:solidFill>
              </a:rPr>
              <a:t>P</a:t>
            </a:r>
            <a:r>
              <a:rPr lang="en-US" altLang="zh-CN" baseline="-25000">
                <a:solidFill>
                  <a:schemeClr val="tx1"/>
                </a:solidFill>
              </a:rPr>
              <a:t>i</a:t>
            </a:r>
            <a:r>
              <a:rPr lang="zh-CN" altLang="en-US">
                <a:solidFill>
                  <a:schemeClr val="tx1"/>
                </a:solidFill>
              </a:rPr>
              <a:t>现在需要</a:t>
            </a:r>
            <a:r>
              <a:rPr lang="en-US" altLang="zh-CN">
                <a:solidFill>
                  <a:schemeClr val="tx1"/>
                </a:solidFill>
              </a:rPr>
              <a:t>k</a:t>
            </a:r>
            <a:r>
              <a:rPr lang="zh-CN" altLang="en-US">
                <a:solidFill>
                  <a:schemeClr val="tx1"/>
                </a:solidFill>
              </a:rPr>
              <a:t>个资源</a:t>
            </a:r>
            <a:r>
              <a:rPr lang="en-US" altLang="zh-CN" i="1">
                <a:solidFill>
                  <a:schemeClr val="tx1"/>
                </a:solidFill>
              </a:rPr>
              <a:t>R</a:t>
            </a:r>
            <a:r>
              <a:rPr lang="en-US" altLang="zh-CN" baseline="-25000">
                <a:solidFill>
                  <a:schemeClr val="tx1"/>
                </a:solidFill>
              </a:rPr>
              <a:t>j</a:t>
            </a:r>
            <a:endParaRPr lang="en-US" altLang="zh-CN" baseline="-25000">
              <a:solidFill>
                <a:schemeClr val="tx1"/>
              </a:solidFill>
            </a:endParaRPr>
          </a:p>
        </p:txBody>
      </p:sp>
      <p:sp>
        <p:nvSpPr>
          <p:cNvPr id="76803" name="文本框 7185"/>
          <p:cNvSpPr txBox="1"/>
          <p:nvPr/>
        </p:nvSpPr>
        <p:spPr>
          <a:xfrm>
            <a:off x="7877175" y="659130"/>
            <a:ext cx="1119188"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174</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标题 73729"/>
          <p:cNvSpPr>
            <a:spLocks noGrp="1"/>
          </p:cNvSpPr>
          <p:nvPr>
            <p:ph type="title"/>
          </p:nvPr>
        </p:nvSpPr>
        <p:spPr>
          <a:xfrm>
            <a:off x="457200" y="0"/>
            <a:ext cx="8229600" cy="942975"/>
          </a:xfrm>
        </p:spPr>
        <p:txBody>
          <a:bodyPr anchor="ctr"/>
          <a:p>
            <a:r>
              <a:rPr lang="zh-CN" altLang="en-US" dirty="0"/>
              <a:t>死锁检测算法  </a:t>
            </a:r>
            <a:r>
              <a:rPr lang="zh-CN" altLang="en-US" sz="2800" dirty="0"/>
              <a:t>注意与银行家算法的区别</a:t>
            </a:r>
            <a:endParaRPr lang="zh-CN" altLang="en-US" sz="2800" dirty="0"/>
          </a:p>
        </p:txBody>
      </p:sp>
      <p:sp>
        <p:nvSpPr>
          <p:cNvPr id="92162" name="文本占位符 73730"/>
          <p:cNvSpPr>
            <a:spLocks noGrp="1"/>
          </p:cNvSpPr>
          <p:nvPr>
            <p:ph idx="1"/>
          </p:nvPr>
        </p:nvSpPr>
        <p:spPr>
          <a:xfrm>
            <a:off x="247650" y="944563"/>
            <a:ext cx="8685213" cy="4956175"/>
          </a:xfrm>
        </p:spPr>
        <p:txBody>
          <a:bodyPr anchor="t"/>
          <a:p>
            <a:pPr>
              <a:buAutoNum type="arabicPeriod"/>
            </a:pPr>
            <a:r>
              <a:rPr lang="zh-CN" altLang="en-US" sz="2400"/>
              <a:t>设</a:t>
            </a:r>
            <a:r>
              <a:rPr lang="en-US" altLang="zh-CN" sz="2400"/>
              <a:t>Work</a:t>
            </a:r>
            <a:r>
              <a:rPr lang="zh-CN" altLang="en-US" sz="2400"/>
              <a:t>和</a:t>
            </a:r>
            <a:r>
              <a:rPr lang="en-US" altLang="zh-CN" sz="2400"/>
              <a:t>Finish</a:t>
            </a:r>
            <a:r>
              <a:rPr lang="zh-CN" altLang="en-US" sz="2400"/>
              <a:t>分别是长</a:t>
            </a:r>
            <a:r>
              <a:rPr lang="en-US" altLang="zh-CN" sz="2400"/>
              <a:t>m</a:t>
            </a:r>
            <a:r>
              <a:rPr lang="zh-CN" altLang="en-US" sz="2400"/>
              <a:t>和</a:t>
            </a:r>
            <a:r>
              <a:rPr lang="en-US" altLang="zh-CN" sz="2400"/>
              <a:t>n</a:t>
            </a:r>
            <a:r>
              <a:rPr lang="zh-CN" altLang="en-US" sz="2400"/>
              <a:t>的矢量，初始化如下：</a:t>
            </a:r>
            <a:endParaRPr lang="zh-CN" altLang="en-US" sz="2400"/>
          </a:p>
          <a:p>
            <a:pPr lvl="1"/>
            <a:r>
              <a:rPr lang="en-US" altLang="zh-CN" sz="2400"/>
              <a:t>Work := Available</a:t>
            </a:r>
            <a:endParaRPr lang="en-US" altLang="zh-CN" sz="2400"/>
          </a:p>
          <a:p>
            <a:pPr lvl="1"/>
            <a:r>
              <a:rPr lang="zh-CN" altLang="en-US" sz="2400"/>
              <a:t>对</a:t>
            </a:r>
            <a:r>
              <a:rPr lang="en-US" altLang="zh-CN" sz="2400"/>
              <a:t>i = 1, 2, …, n</a:t>
            </a:r>
            <a:r>
              <a:rPr lang="zh-CN" altLang="en-US" sz="2400"/>
              <a:t>，如果</a:t>
            </a:r>
            <a:r>
              <a:rPr lang="en-US" altLang="zh-CN" sz="2400"/>
              <a:t>Allocation</a:t>
            </a:r>
            <a:r>
              <a:rPr lang="en-US" altLang="zh-CN" sz="2400" baseline="-25000"/>
              <a:t>i</a:t>
            </a:r>
            <a:r>
              <a:rPr lang="zh-CN" altLang="en-US" sz="2400"/>
              <a:t>不为</a:t>
            </a:r>
            <a:r>
              <a:rPr lang="en-US" altLang="zh-CN" sz="2400"/>
              <a:t>0,</a:t>
            </a:r>
            <a:r>
              <a:rPr lang="zh-CN" altLang="en-US" sz="2400"/>
              <a:t>则</a:t>
            </a:r>
            <a:r>
              <a:rPr lang="en-US" altLang="zh-CN" sz="2400"/>
              <a:t>Finish[i] := false</a:t>
            </a:r>
            <a:r>
              <a:rPr lang="zh-CN" altLang="en-US" sz="2400"/>
              <a:t>，否则</a:t>
            </a:r>
            <a:r>
              <a:rPr lang="en-US" altLang="zh-CN" sz="2400"/>
              <a:t>Finish[i] := true</a:t>
            </a:r>
            <a:endParaRPr lang="en-US" altLang="zh-CN" sz="2400"/>
          </a:p>
          <a:p>
            <a:pPr>
              <a:buAutoNum type="arabicPeriod"/>
            </a:pPr>
            <a:r>
              <a:rPr lang="zh-CN" altLang="en-US" sz="2400"/>
              <a:t>找出这样的下标</a:t>
            </a:r>
            <a:r>
              <a:rPr lang="en-US" altLang="zh-CN" sz="2400"/>
              <a:t>i</a:t>
            </a:r>
            <a:r>
              <a:rPr lang="zh-CN" altLang="en-US" sz="2400"/>
              <a:t>，使之同时满足</a:t>
            </a:r>
            <a:endParaRPr lang="zh-CN" altLang="en-US" sz="2400"/>
          </a:p>
          <a:p>
            <a:pPr lvl="1"/>
            <a:r>
              <a:rPr lang="en-US" altLang="zh-CN" sz="2400"/>
              <a:t>Finish[i] == false</a:t>
            </a:r>
            <a:endParaRPr lang="en-US" altLang="zh-CN" sz="2400"/>
          </a:p>
          <a:p>
            <a:pPr lvl="1"/>
            <a:r>
              <a:rPr lang="en-US" altLang="zh-CN" sz="2400"/>
              <a:t>Request</a:t>
            </a:r>
            <a:r>
              <a:rPr lang="en-US" altLang="zh-CN" sz="2400" baseline="-25000"/>
              <a:t>i</a:t>
            </a:r>
            <a:r>
              <a:rPr lang="en-US" altLang="zh-CN" sz="2400"/>
              <a:t> &lt;= Work</a:t>
            </a:r>
            <a:endParaRPr lang="en-US" altLang="zh-CN" sz="2400"/>
          </a:p>
          <a:p>
            <a:pPr lvl="1"/>
            <a:r>
              <a:rPr lang="zh-CN" altLang="en-US" sz="2400"/>
              <a:t>如果没有这样的</a:t>
            </a:r>
            <a:r>
              <a:rPr lang="en-US" altLang="zh-CN" sz="2400"/>
              <a:t>i</a:t>
            </a:r>
            <a:r>
              <a:rPr lang="zh-CN" altLang="en-US" sz="2400"/>
              <a:t>，则转到第四步</a:t>
            </a:r>
            <a:endParaRPr lang="zh-CN" altLang="en-US" sz="2400"/>
          </a:p>
          <a:p>
            <a:pPr>
              <a:buAutoNum type="arabicPeriod"/>
            </a:pPr>
            <a:r>
              <a:rPr lang="en-US" altLang="zh-CN" sz="2400"/>
              <a:t>Work := Work + Allocation</a:t>
            </a:r>
            <a:r>
              <a:rPr lang="en-US" altLang="zh-CN" sz="2400" baseline="-25000"/>
              <a:t>i</a:t>
            </a:r>
            <a:endParaRPr lang="en-US" altLang="zh-CN" sz="2400" baseline="-25000"/>
          </a:p>
          <a:p>
            <a:pPr lvl="1">
              <a:buAutoNum type="arabicPeriod"/>
            </a:pPr>
            <a:r>
              <a:rPr lang="en-US" altLang="zh-CN" sz="2400"/>
              <a:t>Finish[i] := true</a:t>
            </a:r>
            <a:endParaRPr lang="en-US" altLang="zh-CN" sz="2400"/>
          </a:p>
          <a:p>
            <a:pPr lvl="1">
              <a:buAutoNum type="arabicPeriod"/>
            </a:pPr>
            <a:r>
              <a:rPr lang="zh-CN" altLang="en-US" sz="2400"/>
              <a:t>转到第</a:t>
            </a:r>
            <a:r>
              <a:rPr lang="en-US" altLang="zh-CN" sz="2400"/>
              <a:t>2</a:t>
            </a:r>
            <a:r>
              <a:rPr lang="zh-CN" altLang="en-US" sz="2400"/>
              <a:t>步</a:t>
            </a:r>
            <a:endParaRPr lang="zh-CN" altLang="en-US" sz="2400"/>
          </a:p>
          <a:p>
            <a:pPr>
              <a:buAutoNum type="arabicPeriod"/>
            </a:pPr>
            <a:r>
              <a:rPr lang="zh-CN" altLang="en-US" sz="2400"/>
              <a:t>如果对某个</a:t>
            </a:r>
            <a:r>
              <a:rPr lang="en-US" altLang="zh-CN" sz="2400"/>
              <a:t>i</a:t>
            </a:r>
            <a:r>
              <a:rPr lang="zh-CN" altLang="en-US" sz="2400"/>
              <a:t>（</a:t>
            </a:r>
            <a:r>
              <a:rPr lang="en-US" altLang="zh-CN" sz="2400"/>
              <a:t>1&lt;= i &lt;= n)</a:t>
            </a:r>
            <a:r>
              <a:rPr lang="zh-CN" altLang="en-US" sz="2400"/>
              <a:t>，</a:t>
            </a:r>
            <a:r>
              <a:rPr lang="en-US" altLang="zh-CN" sz="2400"/>
              <a:t>Finish[i] = false</a:t>
            </a:r>
            <a:r>
              <a:rPr lang="zh-CN" altLang="en-US" sz="2400"/>
              <a:t>，则系统死锁。而且，如果</a:t>
            </a:r>
            <a:r>
              <a:rPr lang="en-US" altLang="zh-CN" sz="2400"/>
              <a:t>Finish[i] = false, </a:t>
            </a:r>
            <a:r>
              <a:rPr lang="zh-CN" altLang="en-US" sz="2400"/>
              <a:t>则进程</a:t>
            </a:r>
            <a:r>
              <a:rPr lang="en-US" altLang="zh-CN" sz="2400"/>
              <a:t>P</a:t>
            </a:r>
            <a:r>
              <a:rPr lang="en-US" altLang="zh-CN" sz="2400" baseline="-25000"/>
              <a:t>i</a:t>
            </a:r>
            <a:r>
              <a:rPr lang="zh-CN" altLang="en-US" sz="2400"/>
              <a:t>死锁</a:t>
            </a:r>
            <a:endParaRPr lang="zh-CN" altLang="en-US" sz="2400"/>
          </a:p>
        </p:txBody>
      </p:sp>
      <p:sp>
        <p:nvSpPr>
          <p:cNvPr id="76803" name="文本框 7185"/>
          <p:cNvSpPr txBox="1"/>
          <p:nvPr/>
        </p:nvSpPr>
        <p:spPr>
          <a:xfrm>
            <a:off x="7877175" y="765175"/>
            <a:ext cx="1119188"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174</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标题 75777"/>
          <p:cNvSpPr>
            <a:spLocks noGrp="1"/>
          </p:cNvSpPr>
          <p:nvPr>
            <p:ph type="title"/>
          </p:nvPr>
        </p:nvSpPr>
        <p:spPr>
          <a:xfrm>
            <a:off x="0" y="1588"/>
            <a:ext cx="9144000" cy="942975"/>
          </a:xfrm>
        </p:spPr>
        <p:txBody>
          <a:bodyPr anchor="ctr"/>
          <a:p>
            <a:r>
              <a:rPr lang="zh-CN" altLang="en-US" dirty="0"/>
              <a:t>应用检测算法（死锁检测的时机）</a:t>
            </a:r>
            <a:endParaRPr lang="zh-CN" altLang="en-US" dirty="0"/>
          </a:p>
        </p:txBody>
      </p:sp>
      <p:sp>
        <p:nvSpPr>
          <p:cNvPr id="75779" name="矩形 75778"/>
          <p:cNvSpPr/>
          <p:nvPr/>
        </p:nvSpPr>
        <p:spPr>
          <a:xfrm>
            <a:off x="827088" y="4149725"/>
            <a:ext cx="7416800" cy="1630363"/>
          </a:xfrm>
          <a:prstGeom prst="rect">
            <a:avLst/>
          </a:prstGeom>
          <a:noFill/>
          <a:ln w="9525">
            <a:noFill/>
          </a:ln>
        </p:spPr>
        <p:txBody>
          <a:bodyPr wrap="square" anchor="t">
            <a:spAutoFit/>
          </a:bodyPr>
          <a:p>
            <a:pPr lvl="0" indent="0" eaLnBrk="0" hangingPunct="0">
              <a:lnSpc>
                <a:spcPct val="120000"/>
              </a:lnSpc>
            </a:pPr>
            <a:r>
              <a:rPr lang="en-US" altLang="zh-CN" sz="2800" b="1">
                <a:solidFill>
                  <a:srgbClr val="FF00FF"/>
                </a:solidFill>
                <a:latin typeface="Arial" panose="020B0604020202020204" pitchFamily="34" charset="0"/>
                <a:ea typeface="黑体" panose="02010609060101010101" pitchFamily="1" charset="-122"/>
              </a:rPr>
              <a:t>■ </a:t>
            </a:r>
            <a:r>
              <a:rPr lang="zh-CN" altLang="en-US" sz="2800" b="1">
                <a:latin typeface="Arial" panose="020B0604020202020204" pitchFamily="34" charset="0"/>
                <a:ea typeface="黑体" panose="02010609060101010101" pitchFamily="1" charset="-122"/>
              </a:rPr>
              <a:t>调用死锁检测算法的时机取决于</a:t>
            </a:r>
            <a:endParaRPr lang="zh-CN" altLang="en-US" sz="2800" b="1">
              <a:latin typeface="Arial" panose="020B0604020202020204" pitchFamily="34" charset="0"/>
              <a:ea typeface="黑体" panose="02010609060101010101" pitchFamily="1" charset="-122"/>
            </a:endParaRPr>
          </a:p>
          <a:p>
            <a:pPr lvl="1" indent="0" eaLnBrk="0" hangingPunct="0">
              <a:lnSpc>
                <a:spcPct val="120000"/>
              </a:lnSpc>
            </a:pPr>
            <a:r>
              <a:rPr lang="zh-CN" altLang="en-US" sz="2800" b="1">
                <a:latin typeface="Arial" panose="020B0604020202020204" pitchFamily="34" charset="0"/>
                <a:ea typeface="黑体" panose="02010609060101010101" pitchFamily="1" charset="-122"/>
              </a:rPr>
              <a:t>     死锁发生的频率</a:t>
            </a:r>
            <a:endParaRPr lang="zh-CN" altLang="en-US" sz="2800" b="1">
              <a:latin typeface="Arial" panose="020B0604020202020204" pitchFamily="34" charset="0"/>
              <a:ea typeface="黑体" panose="02010609060101010101" pitchFamily="1" charset="-122"/>
            </a:endParaRPr>
          </a:p>
          <a:p>
            <a:pPr lvl="1" indent="0" eaLnBrk="0" hangingPunct="0">
              <a:lnSpc>
                <a:spcPct val="120000"/>
              </a:lnSpc>
            </a:pPr>
            <a:r>
              <a:rPr lang="zh-CN" altLang="en-US" sz="2800" b="1">
                <a:latin typeface="Arial" panose="020B0604020202020204" pitchFamily="34" charset="0"/>
                <a:ea typeface="黑体" panose="02010609060101010101" pitchFamily="1" charset="-122"/>
              </a:rPr>
              <a:t>     死锁影响的进程数量</a:t>
            </a:r>
            <a:endParaRPr lang="zh-CN" altLang="en-US" sz="2800" b="1">
              <a:latin typeface="Arial" panose="020B0604020202020204" pitchFamily="34" charset="0"/>
              <a:ea typeface="黑体" panose="02010609060101010101" pitchFamily="1" charset="-122"/>
            </a:endParaRPr>
          </a:p>
        </p:txBody>
      </p:sp>
      <p:sp>
        <p:nvSpPr>
          <p:cNvPr id="75780" name="文本框 75779"/>
          <p:cNvSpPr txBox="1"/>
          <p:nvPr/>
        </p:nvSpPr>
        <p:spPr>
          <a:xfrm>
            <a:off x="827088" y="1341438"/>
            <a:ext cx="7058025" cy="2347912"/>
          </a:xfrm>
          <a:prstGeom prst="rect">
            <a:avLst/>
          </a:prstGeom>
          <a:noFill/>
          <a:ln w="9525">
            <a:noFill/>
          </a:ln>
        </p:spPr>
        <p:txBody>
          <a:bodyPr wrap="square" lIns="0" tIns="0" rIns="0" bIns="0" anchor="t">
            <a:spAutoFit/>
          </a:bodyPr>
          <a:p>
            <a:pPr lvl="0" indent="0" eaLnBrk="0" hangingPunct="0">
              <a:spcBef>
                <a:spcPct val="50000"/>
              </a:spcBef>
            </a:pPr>
            <a:r>
              <a:rPr lang="zh-CN" altLang="en-US" sz="2800" b="1" dirty="0">
                <a:solidFill>
                  <a:srgbClr val="FF0000"/>
                </a:solidFill>
                <a:latin typeface="黑体" panose="02010609060101010101" pitchFamily="1" charset="-122"/>
                <a:ea typeface="黑体" panose="02010609060101010101" pitchFamily="1" charset="-122"/>
              </a:rPr>
              <a:t>①</a:t>
            </a:r>
            <a:r>
              <a:rPr lang="zh-CN" altLang="en-US" sz="2800" b="1" dirty="0">
                <a:latin typeface="黑体" panose="02010609060101010101" pitchFamily="1" charset="-122"/>
                <a:ea typeface="黑体" panose="02010609060101010101" pitchFamily="1" charset="-122"/>
              </a:rPr>
              <a:t>当进程因申请资源而等待时检测死锁</a:t>
            </a:r>
            <a:endParaRPr lang="zh-CN" altLang="en-US" sz="2800" b="1" dirty="0">
              <a:latin typeface="黑体" panose="02010609060101010101" pitchFamily="1" charset="-122"/>
              <a:ea typeface="黑体" panose="02010609060101010101" pitchFamily="1" charset="-122"/>
            </a:endParaRPr>
          </a:p>
          <a:p>
            <a:pPr lvl="0" indent="0" eaLnBrk="0" hangingPunct="0">
              <a:spcBef>
                <a:spcPct val="50000"/>
              </a:spcBef>
            </a:pPr>
            <a:r>
              <a:rPr lang="zh-CN" altLang="en-US" sz="2800" b="1" dirty="0">
                <a:latin typeface="黑体" panose="02010609060101010101" pitchFamily="1" charset="-122"/>
                <a:ea typeface="黑体" panose="02010609060101010101" pitchFamily="1" charset="-122"/>
              </a:rPr>
              <a:t>   （其缺点是系统的开销大）</a:t>
            </a:r>
            <a:endParaRPr lang="zh-CN" altLang="en-US" sz="2800" b="1" dirty="0">
              <a:latin typeface="黑体" panose="02010609060101010101" pitchFamily="1" charset="-122"/>
              <a:ea typeface="黑体" panose="02010609060101010101" pitchFamily="1" charset="-122"/>
            </a:endParaRPr>
          </a:p>
          <a:p>
            <a:pPr lvl="0" indent="0" eaLnBrk="0" hangingPunct="0">
              <a:spcBef>
                <a:spcPct val="50000"/>
              </a:spcBef>
            </a:pPr>
            <a:r>
              <a:rPr lang="zh-CN" altLang="en-US" sz="2800" b="1" dirty="0">
                <a:solidFill>
                  <a:srgbClr val="FF0000"/>
                </a:solidFill>
                <a:latin typeface="黑体" panose="02010609060101010101" pitchFamily="1" charset="-122"/>
                <a:ea typeface="黑体" panose="02010609060101010101" pitchFamily="1" charset="-122"/>
              </a:rPr>
              <a:t>②</a:t>
            </a:r>
            <a:r>
              <a:rPr lang="zh-CN" altLang="en-US" sz="2800" b="1" dirty="0">
                <a:latin typeface="黑体" panose="02010609060101010101" pitchFamily="1" charset="-122"/>
                <a:ea typeface="黑体" panose="02010609060101010101" pitchFamily="1" charset="-122"/>
              </a:rPr>
              <a:t>定时检测</a:t>
            </a:r>
            <a:endParaRPr lang="zh-CN" altLang="en-US" sz="2800" b="1" dirty="0">
              <a:latin typeface="黑体" panose="02010609060101010101" pitchFamily="1" charset="-122"/>
              <a:ea typeface="黑体" panose="02010609060101010101" pitchFamily="1" charset="-122"/>
            </a:endParaRPr>
          </a:p>
          <a:p>
            <a:pPr lvl="0" indent="0" eaLnBrk="0" hangingPunct="0">
              <a:spcBef>
                <a:spcPct val="50000"/>
              </a:spcBef>
            </a:pPr>
            <a:r>
              <a:rPr lang="zh-CN" altLang="en-US" sz="2800" b="1" dirty="0">
                <a:solidFill>
                  <a:srgbClr val="FF0000"/>
                </a:solidFill>
                <a:latin typeface="黑体" panose="02010609060101010101" pitchFamily="1" charset="-122"/>
                <a:ea typeface="黑体" panose="02010609060101010101" pitchFamily="1" charset="-122"/>
              </a:rPr>
              <a:t>③</a:t>
            </a:r>
            <a:r>
              <a:rPr lang="zh-CN" altLang="en-US" sz="2800" b="1" dirty="0">
                <a:latin typeface="黑体" panose="02010609060101010101" pitchFamily="1" charset="-122"/>
                <a:ea typeface="黑体" panose="02010609060101010101" pitchFamily="1" charset="-122"/>
              </a:rPr>
              <a:t>系统资源利用率下降时检测死锁</a:t>
            </a:r>
            <a:endParaRPr lang="zh-CN" altLang="en-US" sz="2800" b="1" dirty="0">
              <a:latin typeface="黑体" panose="02010609060101010101" pitchFamily="1" charset="-122"/>
              <a:ea typeface="黑体" panose="02010609060101010101" pitchFamily="1" charset="-122"/>
            </a:endParaRPr>
          </a:p>
        </p:txBody>
      </p:sp>
      <p:sp>
        <p:nvSpPr>
          <p:cNvPr id="76803" name="文本框 7185"/>
          <p:cNvSpPr txBox="1"/>
          <p:nvPr/>
        </p:nvSpPr>
        <p:spPr>
          <a:xfrm>
            <a:off x="7885430" y="6246495"/>
            <a:ext cx="1119188" cy="42672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en-US" sz="2800" b="1" dirty="0">
                <a:solidFill>
                  <a:srgbClr val="FF0066"/>
                </a:solidFill>
                <a:latin typeface="Arial Black" panose="020B0A04020102020204" charset="0"/>
                <a:ea typeface="黑体" panose="02010609060101010101" pitchFamily="1" charset="-122"/>
              </a:rPr>
              <a:t>增加</a:t>
            </a:r>
            <a:endParaRPr lang="zh-CN" altLang="en-US"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780"/>
                                        </p:tgtEl>
                                        <p:attrNameLst>
                                          <p:attrName>style.visibility</p:attrName>
                                        </p:attrNameLst>
                                      </p:cBhvr>
                                      <p:to>
                                        <p:strVal val="visible"/>
                                      </p:to>
                                    </p:set>
                                    <p:anim calcmode="lin" valueType="num">
                                      <p:cBhvr additive="base">
                                        <p:cTn id="7" dur="500" fill="hold"/>
                                        <p:tgtEl>
                                          <p:spTgt spid="75780"/>
                                        </p:tgtEl>
                                        <p:attrNameLst>
                                          <p:attrName>ppt_x</p:attrName>
                                        </p:attrNameLst>
                                      </p:cBhvr>
                                      <p:tavLst>
                                        <p:tav tm="0">
                                          <p:val>
                                            <p:strVal val="#ppt_x"/>
                                          </p:val>
                                        </p:tav>
                                        <p:tav tm="100000">
                                          <p:val>
                                            <p:strVal val="#ppt_x"/>
                                          </p:val>
                                        </p:tav>
                                      </p:tavLst>
                                    </p:anim>
                                    <p:anim calcmode="lin" valueType="num">
                                      <p:cBhvr additive="base">
                                        <p:cTn id="8" dur="500" fill="hold"/>
                                        <p:tgtEl>
                                          <p:spTgt spid="7578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75779"/>
                                        </p:tgtEl>
                                        <p:attrNameLst>
                                          <p:attrName>style.visibility</p:attrName>
                                        </p:attrNameLst>
                                      </p:cBhvr>
                                      <p:to>
                                        <p:strVal val="visible"/>
                                      </p:to>
                                    </p:set>
                                    <p:animEffect transition="in" filter="slide(fromTop)">
                                      <p:cBhvr>
                                        <p:cTn id="13" dur="500"/>
                                        <p:tgtEl>
                                          <p:spTgt spid="75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p:bldP spid="7578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标题 76801"/>
          <p:cNvSpPr>
            <a:spLocks noGrp="1"/>
          </p:cNvSpPr>
          <p:nvPr>
            <p:ph type="title"/>
          </p:nvPr>
        </p:nvSpPr>
        <p:spPr>
          <a:xfrm>
            <a:off x="457200" y="0"/>
            <a:ext cx="8229600" cy="942975"/>
          </a:xfrm>
        </p:spPr>
        <p:txBody>
          <a:bodyPr anchor="ctr"/>
          <a:p>
            <a:r>
              <a:rPr lang="en-US" altLang="zh-CN" dirty="0"/>
              <a:t>6.4.2 </a:t>
            </a:r>
            <a:r>
              <a:rPr lang="zh-CN" altLang="en-US" dirty="0"/>
              <a:t>死锁恢复</a:t>
            </a:r>
            <a:endParaRPr lang="zh-CN" altLang="en-US" dirty="0"/>
          </a:p>
        </p:txBody>
      </p:sp>
      <p:sp>
        <p:nvSpPr>
          <p:cNvPr id="95234" name="文本占位符 76802"/>
          <p:cNvSpPr>
            <a:spLocks noGrp="1"/>
          </p:cNvSpPr>
          <p:nvPr>
            <p:ph idx="1"/>
          </p:nvPr>
        </p:nvSpPr>
        <p:spPr>
          <a:xfrm>
            <a:off x="214948" y="942658"/>
            <a:ext cx="8713787" cy="4956175"/>
          </a:xfrm>
        </p:spPr>
        <p:txBody>
          <a:bodyPr anchor="t"/>
          <a:p>
            <a:pPr marL="514350" indent="-514350">
              <a:lnSpc>
                <a:spcPct val="160000"/>
              </a:lnSpc>
              <a:buFont typeface="+mj-ea"/>
              <a:buAutoNum type="circleNumDbPlain"/>
            </a:pPr>
            <a:r>
              <a:rPr lang="zh-CN" altLang="en-US" sz="2800" dirty="0">
                <a:solidFill>
                  <a:srgbClr val="FF0066"/>
                </a:solidFill>
              </a:rPr>
              <a:t>取消所有的死锁进程</a:t>
            </a:r>
            <a:endParaRPr lang="zh-CN" altLang="en-US" sz="2800" dirty="0">
              <a:solidFill>
                <a:srgbClr val="FF0066"/>
              </a:solidFill>
            </a:endParaRPr>
          </a:p>
          <a:p>
            <a:pPr marL="514350" indent="-514350">
              <a:lnSpc>
                <a:spcPct val="160000"/>
              </a:lnSpc>
              <a:buFont typeface="+mj-ea"/>
              <a:buAutoNum type="circleNumDbPlain"/>
            </a:pPr>
            <a:r>
              <a:rPr lang="zh-CN" altLang="en-US" sz="2800" dirty="0">
                <a:solidFill>
                  <a:srgbClr val="FF0066"/>
                </a:solidFill>
              </a:rPr>
              <a:t>把每个死锁进程回滚到某个检查点，重启所有进程</a:t>
            </a:r>
            <a:endParaRPr lang="zh-CN" altLang="en-US" sz="2800" dirty="0"/>
          </a:p>
          <a:p>
            <a:pPr marL="514350" lvl="0" indent="-514350">
              <a:lnSpc>
                <a:spcPct val="160000"/>
              </a:lnSpc>
              <a:buFont typeface="+mj-ea"/>
              <a:buAutoNum type="circleNumDbPlain"/>
            </a:pPr>
            <a:r>
              <a:rPr lang="zh-CN" altLang="en-US" sz="2800" dirty="0"/>
              <a:t>简单地</a:t>
            </a:r>
            <a:r>
              <a:rPr lang="zh-CN" altLang="en-US" sz="2800" dirty="0">
                <a:solidFill>
                  <a:srgbClr val="FF0066"/>
                </a:solidFill>
              </a:rPr>
              <a:t>终止</a:t>
            </a:r>
            <a:r>
              <a:rPr lang="zh-CN" altLang="en-US" sz="2800" dirty="0"/>
              <a:t>一个或多个进程以打破循环等待</a:t>
            </a:r>
            <a:endParaRPr lang="zh-CN" altLang="en-US" sz="2800" dirty="0"/>
          </a:p>
          <a:p>
            <a:pPr marL="514350" lvl="0" indent="-514350">
              <a:lnSpc>
                <a:spcPct val="160000"/>
              </a:lnSpc>
              <a:buFont typeface="+mj-ea"/>
              <a:buAutoNum type="circleNumDbPlain"/>
            </a:pPr>
            <a:r>
              <a:rPr lang="zh-CN" altLang="en-US" sz="2800" dirty="0"/>
              <a:t>从一个或多个死锁进程那里</a:t>
            </a:r>
            <a:r>
              <a:rPr lang="zh-CN" altLang="en-US" sz="2800" dirty="0">
                <a:solidFill>
                  <a:srgbClr val="FF0066"/>
                </a:solidFill>
              </a:rPr>
              <a:t>抢占</a:t>
            </a:r>
            <a:r>
              <a:rPr lang="zh-CN" altLang="en-US" sz="2800" dirty="0"/>
              <a:t>一个或多个资源（被抢占的进程需要回滚）</a:t>
            </a:r>
            <a:endParaRPr lang="zh-CN" altLang="en-US" sz="2800" dirty="0"/>
          </a:p>
        </p:txBody>
      </p:sp>
      <p:sp>
        <p:nvSpPr>
          <p:cNvPr id="76803" name="文本框 7185"/>
          <p:cNvSpPr txBox="1"/>
          <p:nvPr/>
        </p:nvSpPr>
        <p:spPr>
          <a:xfrm>
            <a:off x="7877175" y="765175"/>
            <a:ext cx="1119188"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175</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标题 77825"/>
          <p:cNvSpPr>
            <a:spLocks noGrp="1"/>
          </p:cNvSpPr>
          <p:nvPr>
            <p:ph type="title"/>
          </p:nvPr>
        </p:nvSpPr>
        <p:spPr>
          <a:xfrm>
            <a:off x="457200" y="0"/>
            <a:ext cx="8229600" cy="942975"/>
          </a:xfrm>
        </p:spPr>
        <p:txBody>
          <a:bodyPr anchor="ctr"/>
          <a:p>
            <a:r>
              <a:rPr lang="zh-CN" altLang="en-US" dirty="0"/>
              <a:t>进程终止</a:t>
            </a:r>
            <a:endParaRPr lang="zh-CN" altLang="en-US" dirty="0"/>
          </a:p>
        </p:txBody>
      </p:sp>
      <p:sp>
        <p:nvSpPr>
          <p:cNvPr id="96258" name="文本占位符 77826"/>
          <p:cNvSpPr>
            <a:spLocks noGrp="1"/>
          </p:cNvSpPr>
          <p:nvPr>
            <p:ph idx="1"/>
          </p:nvPr>
        </p:nvSpPr>
        <p:spPr>
          <a:xfrm>
            <a:off x="461963" y="944563"/>
            <a:ext cx="8683625" cy="4956175"/>
          </a:xfrm>
        </p:spPr>
        <p:txBody>
          <a:bodyPr anchor="t"/>
          <a:p>
            <a:pPr>
              <a:lnSpc>
                <a:spcPct val="120000"/>
              </a:lnSpc>
            </a:pPr>
            <a:r>
              <a:rPr lang="zh-CN" altLang="en-US" sz="2800" dirty="0"/>
              <a:t>终止所有进程</a:t>
            </a:r>
            <a:endParaRPr lang="zh-CN" altLang="en-US" sz="2800" dirty="0"/>
          </a:p>
          <a:p>
            <a:pPr lvl="1">
              <a:lnSpc>
                <a:spcPct val="120000"/>
              </a:lnSpc>
            </a:pPr>
            <a:r>
              <a:rPr lang="zh-CN" altLang="en-US" sz="2400" dirty="0"/>
              <a:t>代价非常大</a:t>
            </a:r>
            <a:endParaRPr lang="zh-CN" altLang="en-US" sz="2400" dirty="0"/>
          </a:p>
          <a:p>
            <a:pPr>
              <a:lnSpc>
                <a:spcPct val="120000"/>
              </a:lnSpc>
            </a:pPr>
            <a:r>
              <a:rPr lang="zh-CN" altLang="en-US" dirty="0"/>
              <a:t>一次只终止一个进程直到取消死锁循环为止</a:t>
            </a:r>
            <a:endParaRPr lang="zh-CN" altLang="en-US" dirty="0"/>
          </a:p>
          <a:p>
            <a:pPr lvl="1">
              <a:lnSpc>
                <a:spcPct val="120000"/>
              </a:lnSpc>
            </a:pPr>
            <a:r>
              <a:rPr lang="zh-CN" altLang="en-US" sz="2400" dirty="0"/>
              <a:t>计算开销非常大</a:t>
            </a:r>
            <a:endParaRPr lang="zh-CN" altLang="en-US" sz="2400" dirty="0"/>
          </a:p>
          <a:p>
            <a:pPr lvl="1">
              <a:lnSpc>
                <a:spcPct val="120000"/>
              </a:lnSpc>
            </a:pPr>
            <a:r>
              <a:rPr lang="zh-CN" altLang="en-US" sz="2400" dirty="0"/>
              <a:t>每终止一个进程后需要一次死锁检测，判断是否还在死锁</a:t>
            </a:r>
            <a:endParaRPr lang="zh-CN" altLang="en-US" sz="2400" dirty="0"/>
          </a:p>
          <a:p>
            <a:pPr>
              <a:lnSpc>
                <a:spcPct val="120000"/>
              </a:lnSpc>
            </a:pPr>
            <a:r>
              <a:rPr lang="zh-CN" altLang="en-US" sz="2800" dirty="0"/>
              <a:t>终止一部分死锁进程</a:t>
            </a:r>
            <a:endParaRPr lang="zh-CN" altLang="en-US" sz="2800" dirty="0"/>
          </a:p>
          <a:p>
            <a:pPr lvl="1">
              <a:lnSpc>
                <a:spcPct val="120000"/>
              </a:lnSpc>
            </a:pPr>
            <a:r>
              <a:rPr lang="zh-CN" altLang="en-US" sz="2400" dirty="0"/>
              <a:t>选择哪些进程来终止</a:t>
            </a:r>
            <a:endParaRPr lang="zh-CN" altLang="en-US" sz="2400" dirty="0"/>
          </a:p>
          <a:p>
            <a:pPr lvl="1">
              <a:lnSpc>
                <a:spcPct val="120000"/>
              </a:lnSpc>
            </a:pPr>
            <a:r>
              <a:rPr lang="zh-CN" altLang="en-US" dirty="0"/>
              <a:t>一般选择“</a:t>
            </a:r>
            <a:r>
              <a:rPr lang="zh-CN" altLang="en-US" dirty="0">
                <a:solidFill>
                  <a:srgbClr val="FF00FF"/>
                </a:solidFill>
              </a:rPr>
              <a:t>代价最小</a:t>
            </a:r>
            <a:r>
              <a:rPr lang="zh-CN" altLang="en-US" dirty="0"/>
              <a:t>”的那些进程来终止</a:t>
            </a:r>
            <a:endParaRPr lang="zh-CN" altLang="en-US" sz="2700" dirty="0"/>
          </a:p>
        </p:txBody>
      </p:sp>
      <p:sp>
        <p:nvSpPr>
          <p:cNvPr id="76803" name="文本框 7185"/>
          <p:cNvSpPr txBox="1"/>
          <p:nvPr/>
        </p:nvSpPr>
        <p:spPr>
          <a:xfrm>
            <a:off x="7877175" y="765175"/>
            <a:ext cx="1119188"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175</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标题 78849"/>
          <p:cNvSpPr>
            <a:spLocks noGrp="1"/>
          </p:cNvSpPr>
          <p:nvPr>
            <p:ph type="title"/>
          </p:nvPr>
        </p:nvSpPr>
        <p:spPr>
          <a:xfrm>
            <a:off x="457200" y="0"/>
            <a:ext cx="8229600" cy="942975"/>
          </a:xfrm>
        </p:spPr>
        <p:txBody>
          <a:bodyPr anchor="ctr"/>
          <a:p>
            <a:r>
              <a:rPr lang="zh-CN" altLang="en-US" dirty="0"/>
              <a:t>进程终止的选择原则</a:t>
            </a:r>
            <a:endParaRPr lang="zh-CN" altLang="en-US" dirty="0"/>
          </a:p>
        </p:txBody>
      </p:sp>
      <p:sp>
        <p:nvSpPr>
          <p:cNvPr id="97282" name="文本占位符 78850"/>
          <p:cNvSpPr>
            <a:spLocks noGrp="1"/>
          </p:cNvSpPr>
          <p:nvPr>
            <p:ph idx="1"/>
          </p:nvPr>
        </p:nvSpPr>
        <p:spPr>
          <a:xfrm>
            <a:off x="460375" y="942975"/>
            <a:ext cx="8497888" cy="4956175"/>
          </a:xfrm>
        </p:spPr>
        <p:txBody>
          <a:bodyPr anchor="t"/>
          <a:p>
            <a:pPr>
              <a:lnSpc>
                <a:spcPct val="110000"/>
              </a:lnSpc>
            </a:pPr>
            <a:r>
              <a:rPr lang="zh-CN" altLang="en-US" sz="2400" dirty="0"/>
              <a:t>确定终止哪个进程或哪些进程可以打破死锁需要考虑的因素</a:t>
            </a:r>
            <a:endParaRPr lang="zh-CN" altLang="en-US" sz="2400" dirty="0"/>
          </a:p>
          <a:p>
            <a:pPr marL="0" lvl="1">
              <a:lnSpc>
                <a:spcPct val="110000"/>
              </a:lnSpc>
            </a:pPr>
            <a:r>
              <a:rPr lang="zh-CN" altLang="en-US" sz="2400" dirty="0">
                <a:solidFill>
                  <a:srgbClr val="FF00FF"/>
                </a:solidFill>
                <a:sym typeface="+mn-ea"/>
              </a:rPr>
              <a:t>目前为止消耗的处理器时间最少（</a:t>
            </a:r>
            <a:r>
              <a:rPr lang="zh-CN" altLang="en-US" sz="2400" dirty="0">
                <a:sym typeface="+mn-ea"/>
              </a:rPr>
              <a:t>进程已计算了多久</a:t>
            </a:r>
            <a:r>
              <a:rPr lang="zh-CN" altLang="en-US" sz="2400" dirty="0">
                <a:solidFill>
                  <a:srgbClr val="FF00FF"/>
                </a:solidFill>
                <a:sym typeface="+mn-ea"/>
              </a:rPr>
              <a:t>）</a:t>
            </a:r>
            <a:endParaRPr lang="zh-CN" altLang="en-US" sz="2400" dirty="0">
              <a:solidFill>
                <a:srgbClr val="FF00FF"/>
              </a:solidFill>
              <a:sym typeface="+mn-ea"/>
            </a:endParaRPr>
          </a:p>
          <a:p>
            <a:pPr marL="0" lvl="1">
              <a:lnSpc>
                <a:spcPct val="110000"/>
              </a:lnSpc>
            </a:pPr>
            <a:r>
              <a:rPr lang="zh-CN" altLang="en-US" sz="2400" dirty="0">
                <a:solidFill>
                  <a:srgbClr val="FF00FF"/>
                </a:solidFill>
                <a:sym typeface="+mn-ea"/>
              </a:rPr>
              <a:t>目前为止产生的输出最少（</a:t>
            </a:r>
            <a:r>
              <a:rPr lang="zh-CN" altLang="en-US" sz="2400" dirty="0">
                <a:sym typeface="+mn-ea"/>
              </a:rPr>
              <a:t>产生了多少输出信息</a:t>
            </a:r>
            <a:r>
              <a:rPr lang="zh-CN" altLang="en-US" sz="2400" dirty="0">
                <a:solidFill>
                  <a:srgbClr val="FF00FF"/>
                </a:solidFill>
                <a:sym typeface="+mn-ea"/>
              </a:rPr>
              <a:t>）</a:t>
            </a:r>
            <a:endParaRPr lang="zh-CN" altLang="en-US" sz="2400" dirty="0">
              <a:solidFill>
                <a:srgbClr val="FF00FF"/>
              </a:solidFill>
              <a:sym typeface="+mn-ea"/>
            </a:endParaRPr>
          </a:p>
          <a:p>
            <a:pPr marL="0" lvl="1">
              <a:lnSpc>
                <a:spcPct val="110000"/>
              </a:lnSpc>
            </a:pPr>
            <a:r>
              <a:rPr lang="zh-CN" altLang="en-US" sz="2400" dirty="0">
                <a:solidFill>
                  <a:srgbClr val="FF00FF"/>
                </a:solidFill>
                <a:sym typeface="+mn-ea"/>
              </a:rPr>
              <a:t>预计剩下时间最长（</a:t>
            </a:r>
            <a:r>
              <a:rPr lang="zh-CN" altLang="en-US" sz="2400" dirty="0">
                <a:sym typeface="+mn-ea"/>
              </a:rPr>
              <a:t>进程在完成指定任务之前还需要多久</a:t>
            </a:r>
            <a:r>
              <a:rPr lang="zh-CN" altLang="en-US" sz="2400" dirty="0">
                <a:solidFill>
                  <a:srgbClr val="FF00FF"/>
                </a:solidFill>
                <a:sym typeface="+mn-ea"/>
              </a:rPr>
              <a:t>）</a:t>
            </a:r>
            <a:endParaRPr lang="zh-CN" altLang="en-US" sz="2400" dirty="0">
              <a:solidFill>
                <a:srgbClr val="FF00FF"/>
              </a:solidFill>
              <a:sym typeface="+mn-ea"/>
            </a:endParaRPr>
          </a:p>
          <a:p>
            <a:pPr marL="0" lvl="1">
              <a:lnSpc>
                <a:spcPct val="110000"/>
              </a:lnSpc>
            </a:pPr>
            <a:r>
              <a:rPr lang="zh-CN" altLang="en-US" sz="2400" dirty="0">
                <a:solidFill>
                  <a:srgbClr val="FF00FF"/>
                </a:solidFill>
                <a:sym typeface="+mn-ea"/>
              </a:rPr>
              <a:t>目前为止分配的资源总量最少（</a:t>
            </a:r>
            <a:r>
              <a:rPr lang="zh-CN" altLang="en-US" sz="2400" dirty="0">
                <a:sym typeface="+mn-ea"/>
              </a:rPr>
              <a:t>进程使用了多少什么类型的资源？这些资源是否容易抢占？</a:t>
            </a:r>
            <a:r>
              <a:rPr lang="zh-CN" altLang="en-US" sz="2400" dirty="0">
                <a:solidFill>
                  <a:srgbClr val="FF00FF"/>
                </a:solidFill>
                <a:sym typeface="+mn-ea"/>
              </a:rPr>
              <a:t>）</a:t>
            </a:r>
            <a:endParaRPr lang="zh-CN" altLang="en-US" sz="2400" dirty="0">
              <a:solidFill>
                <a:srgbClr val="FF00FF"/>
              </a:solidFill>
              <a:sym typeface="+mn-ea"/>
            </a:endParaRPr>
          </a:p>
          <a:p>
            <a:pPr marL="0" lvl="1">
              <a:lnSpc>
                <a:spcPct val="110000"/>
              </a:lnSpc>
            </a:pPr>
            <a:r>
              <a:rPr lang="zh-CN" altLang="en-US" sz="2400" dirty="0">
                <a:solidFill>
                  <a:srgbClr val="FF00FF"/>
                </a:solidFill>
                <a:sym typeface="+mn-ea"/>
              </a:rPr>
              <a:t>优先级最低(</a:t>
            </a:r>
            <a:r>
              <a:rPr lang="zh-CN" altLang="en-US" sz="2400" dirty="0">
                <a:sym typeface="+mn-ea"/>
              </a:rPr>
              <a:t>进程的优先级是什么？</a:t>
            </a:r>
            <a:r>
              <a:rPr lang="zh-CN" altLang="en-US" sz="2400" dirty="0">
                <a:solidFill>
                  <a:srgbClr val="FF00FF"/>
                </a:solidFill>
                <a:sym typeface="+mn-ea"/>
              </a:rPr>
              <a:t>)</a:t>
            </a:r>
            <a:endParaRPr lang="zh-CN" altLang="en-US" sz="2400" dirty="0">
              <a:solidFill>
                <a:srgbClr val="FF00FF"/>
              </a:solidFill>
            </a:endParaRPr>
          </a:p>
          <a:p>
            <a:pPr lvl="1">
              <a:lnSpc>
                <a:spcPct val="110000"/>
              </a:lnSpc>
            </a:pPr>
            <a:r>
              <a:rPr lang="zh-CN" altLang="en-US" sz="2400" dirty="0"/>
              <a:t>进程还需要多少资源才能完成？</a:t>
            </a:r>
            <a:endParaRPr lang="zh-CN" altLang="en-US" sz="2400" dirty="0"/>
          </a:p>
          <a:p>
            <a:pPr lvl="1">
              <a:lnSpc>
                <a:spcPct val="110000"/>
              </a:lnSpc>
            </a:pPr>
            <a:r>
              <a:rPr lang="zh-CN" altLang="en-US" sz="2400" dirty="0"/>
              <a:t>进程的类型是交互的还是批处理的？</a:t>
            </a:r>
            <a:endParaRPr lang="zh-CN" altLang="en-US" sz="2400" dirty="0"/>
          </a:p>
          <a:p>
            <a:pPr lvl="1">
              <a:lnSpc>
                <a:spcPct val="110000"/>
              </a:lnSpc>
            </a:pPr>
            <a:r>
              <a:rPr lang="zh-CN" altLang="en-US" sz="2400" dirty="0">
                <a:sym typeface="+mn-ea"/>
              </a:rPr>
              <a:t>多少进程需要被终止？</a:t>
            </a:r>
            <a:endParaRPr lang="zh-CN" altLang="en-US" sz="2400" dirty="0">
              <a:solidFill>
                <a:srgbClr val="FF00FF"/>
              </a:solidFill>
              <a:sym typeface="+mn-ea"/>
            </a:endParaRPr>
          </a:p>
        </p:txBody>
      </p:sp>
      <p:sp>
        <p:nvSpPr>
          <p:cNvPr id="76803" name="文本框 7185"/>
          <p:cNvSpPr txBox="1"/>
          <p:nvPr/>
        </p:nvSpPr>
        <p:spPr>
          <a:xfrm>
            <a:off x="7942580" y="537210"/>
            <a:ext cx="1119188"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175</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标题 79873"/>
          <p:cNvSpPr>
            <a:spLocks noGrp="1"/>
          </p:cNvSpPr>
          <p:nvPr>
            <p:ph type="title"/>
          </p:nvPr>
        </p:nvSpPr>
        <p:spPr>
          <a:xfrm>
            <a:off x="457200" y="0"/>
            <a:ext cx="8229600" cy="942975"/>
          </a:xfrm>
        </p:spPr>
        <p:txBody>
          <a:bodyPr anchor="ctr"/>
          <a:p>
            <a:r>
              <a:rPr lang="zh-CN" altLang="en-US" dirty="0"/>
              <a:t>资源抢占</a:t>
            </a:r>
            <a:endParaRPr lang="zh-CN" altLang="en-US" dirty="0"/>
          </a:p>
        </p:txBody>
      </p:sp>
      <p:sp>
        <p:nvSpPr>
          <p:cNvPr id="98306" name="文本占位符 79874"/>
          <p:cNvSpPr>
            <a:spLocks noGrp="1"/>
          </p:cNvSpPr>
          <p:nvPr>
            <p:ph idx="1"/>
          </p:nvPr>
        </p:nvSpPr>
        <p:spPr>
          <a:xfrm>
            <a:off x="161925" y="942975"/>
            <a:ext cx="8982075" cy="4956175"/>
          </a:xfrm>
        </p:spPr>
        <p:txBody>
          <a:bodyPr anchor="t"/>
          <a:p>
            <a:pPr>
              <a:lnSpc>
                <a:spcPct val="150000"/>
              </a:lnSpc>
            </a:pPr>
            <a:r>
              <a:rPr lang="zh-CN" altLang="en-US" sz="2800" dirty="0"/>
              <a:t>如果要求使用抢占来处理死锁，那么有三个问题需要处理：</a:t>
            </a:r>
            <a:endParaRPr lang="zh-CN" altLang="en-US" sz="2800" dirty="0"/>
          </a:p>
          <a:p>
            <a:pPr lvl="1">
              <a:lnSpc>
                <a:spcPct val="150000"/>
              </a:lnSpc>
            </a:pPr>
            <a:r>
              <a:rPr lang="zh-CN" altLang="en-US" dirty="0">
                <a:solidFill>
                  <a:srgbClr val="FF0066"/>
                </a:solidFill>
              </a:rPr>
              <a:t>选择一个牺牲品</a:t>
            </a:r>
            <a:r>
              <a:rPr lang="zh-CN" altLang="en-US" dirty="0"/>
              <a:t>（选代价最小的）</a:t>
            </a:r>
            <a:endParaRPr lang="zh-CN" altLang="en-US" dirty="0"/>
          </a:p>
          <a:p>
            <a:pPr lvl="1">
              <a:lnSpc>
                <a:spcPct val="150000"/>
              </a:lnSpc>
            </a:pPr>
            <a:r>
              <a:rPr lang="zh-CN" altLang="en-US" dirty="0">
                <a:solidFill>
                  <a:srgbClr val="FF0066"/>
                </a:solidFill>
              </a:rPr>
              <a:t>回滚</a:t>
            </a:r>
            <a:r>
              <a:rPr lang="zh-CN" altLang="en-US" dirty="0"/>
              <a:t>：必须将被抢占进程的状态恢复到某个安全状态（需要系统维护有关运行的很多信息）</a:t>
            </a:r>
            <a:endParaRPr lang="zh-CN" altLang="en-US" dirty="0"/>
          </a:p>
          <a:p>
            <a:pPr lvl="1">
              <a:lnSpc>
                <a:spcPct val="150000"/>
              </a:lnSpc>
            </a:pPr>
            <a:r>
              <a:rPr lang="zh-CN" altLang="en-US" dirty="0">
                <a:solidFill>
                  <a:srgbClr val="FF0066"/>
                </a:solidFill>
              </a:rPr>
              <a:t>饥饿</a:t>
            </a:r>
            <a:r>
              <a:rPr lang="zh-CN" altLang="en-US" dirty="0"/>
              <a:t>：如何保证资源不会总是从同一个进程被抢占</a:t>
            </a:r>
            <a:endParaRPr lang="zh-CN" altLang="en-US" dirty="0"/>
          </a:p>
        </p:txBody>
      </p:sp>
      <p:sp>
        <p:nvSpPr>
          <p:cNvPr id="76803" name="文本框 7185"/>
          <p:cNvSpPr txBox="1"/>
          <p:nvPr/>
        </p:nvSpPr>
        <p:spPr>
          <a:xfrm>
            <a:off x="7942580" y="537210"/>
            <a:ext cx="1119188"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175</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标题 80897"/>
          <p:cNvSpPr>
            <a:spLocks noGrp="1"/>
          </p:cNvSpPr>
          <p:nvPr>
            <p:ph type="title"/>
          </p:nvPr>
        </p:nvSpPr>
        <p:spPr/>
        <p:txBody>
          <a:bodyPr anchor="ctr"/>
          <a:p>
            <a:r>
              <a:rPr lang="zh-CN" altLang="en-US" dirty="0"/>
              <a:t>6.6 哲学家进餐问题</a:t>
            </a:r>
            <a:endParaRPr lang="zh-CN" altLang="en-US" dirty="0"/>
          </a:p>
        </p:txBody>
      </p:sp>
      <p:sp>
        <p:nvSpPr>
          <p:cNvPr id="80899" name="文本框 80898"/>
          <p:cNvSpPr txBox="1"/>
          <p:nvPr/>
        </p:nvSpPr>
        <p:spPr>
          <a:xfrm>
            <a:off x="539750" y="1484630"/>
            <a:ext cx="3738880" cy="3582670"/>
          </a:xfrm>
          <a:prstGeom prst="rect">
            <a:avLst/>
          </a:prstGeom>
          <a:noFill/>
          <a:ln w="9525">
            <a:noFill/>
          </a:ln>
        </p:spPr>
        <p:txBody>
          <a:bodyPr wrap="square" lIns="0" tIns="0" rIns="0" bIns="0" anchor="t">
            <a:spAutoFit/>
          </a:bodyPr>
          <a:p>
            <a:pPr lvl="0" indent="0" eaLnBrk="0" hangingPunct="0">
              <a:lnSpc>
                <a:spcPct val="120000"/>
              </a:lnSpc>
            </a:pPr>
            <a:r>
              <a:rPr lang="zh-CN" altLang="en-US" sz="2800" b="1" dirty="0">
                <a:solidFill>
                  <a:srgbClr val="FF0000"/>
                </a:solidFill>
                <a:latin typeface="Arial" panose="020B0604020202020204" pitchFamily="34" charset="0"/>
                <a:ea typeface="黑体" panose="02010609060101010101" pitchFamily="1" charset="-122"/>
              </a:rPr>
              <a:t>问题描述</a:t>
            </a:r>
            <a:r>
              <a:rPr lang="zh-CN" altLang="en-US" sz="2800" b="1" dirty="0">
                <a:latin typeface="Arial" panose="020B0604020202020204" pitchFamily="34" charset="0"/>
                <a:ea typeface="黑体" panose="02010609060101010101" pitchFamily="1" charset="-122"/>
              </a:rPr>
              <a:t>：有n个哲学家共用一张圆桌，桌上有n只叉子和盘子，哲学家进餐时，必须获得左右的2只叉子才能进餐 (假设有5个哲学家，5只叉子)</a:t>
            </a:r>
            <a:endParaRPr lang="zh-CN" altLang="en-US" sz="2800" b="1" dirty="0">
              <a:latin typeface="Arial" panose="020B0604020202020204" pitchFamily="34" charset="0"/>
              <a:ea typeface="黑体" panose="02010609060101010101" pitchFamily="1" charset="-122"/>
            </a:endParaRPr>
          </a:p>
        </p:txBody>
      </p:sp>
      <p:sp>
        <p:nvSpPr>
          <p:cNvPr id="76803" name="文本框 7185"/>
          <p:cNvSpPr txBox="1"/>
          <p:nvPr/>
        </p:nvSpPr>
        <p:spPr>
          <a:xfrm>
            <a:off x="7942580" y="537210"/>
            <a:ext cx="1119188"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176</a:t>
            </a:r>
            <a:endParaRPr lang="en-US" altLang="zh-CN" sz="2800" b="1" dirty="0">
              <a:solidFill>
                <a:srgbClr val="FF0066"/>
              </a:solidFill>
              <a:latin typeface="Arial Black" panose="020B0A04020102020204" charset="0"/>
              <a:ea typeface="黑体" panose="02010609060101010101" pitchFamily="1" charset="-122"/>
            </a:endParaRPr>
          </a:p>
        </p:txBody>
      </p:sp>
      <p:pic>
        <p:nvPicPr>
          <p:cNvPr id="3" name="内容占位符 81922" descr="6.11"/>
          <p:cNvPicPr>
            <a:picLocks noGrp="1" noChangeAspect="1"/>
          </p:cNvPicPr>
          <p:nvPr>
            <p:ph idx="1"/>
            <p:custDataLst>
              <p:tags r:id="rId1"/>
            </p:custDataLst>
          </p:nvPr>
        </p:nvPicPr>
        <p:blipFill>
          <a:blip r:embed="rId2"/>
          <a:stretch>
            <a:fillRect/>
          </a:stretch>
        </p:blipFill>
        <p:spPr>
          <a:xfrm>
            <a:off x="4278630" y="1484630"/>
            <a:ext cx="4783455" cy="4589145"/>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899"/>
                                        </p:tgtEl>
                                        <p:attrNameLst>
                                          <p:attrName>style.visibility</p:attrName>
                                        </p:attrNameLst>
                                      </p:cBhvr>
                                      <p:to>
                                        <p:strVal val="visible"/>
                                      </p:to>
                                    </p:set>
                                    <p:animEffect transition="in" filter="wipe(left)">
                                      <p:cBhvr>
                                        <p:cTn id="7" dur="500"/>
                                        <p:tgtEl>
                                          <p:spTgt spid="80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0241"/>
          <p:cNvSpPr>
            <a:spLocks noGrp="1"/>
          </p:cNvSpPr>
          <p:nvPr>
            <p:ph type="title"/>
          </p:nvPr>
        </p:nvSpPr>
        <p:spPr>
          <a:xfrm>
            <a:off x="457200" y="0"/>
            <a:ext cx="8229600" cy="635000"/>
          </a:xfrm>
        </p:spPr>
        <p:txBody>
          <a:bodyPr anchor="ctr"/>
          <a:p>
            <a:r>
              <a:rPr lang="zh-CN" altLang="en-US" dirty="0"/>
              <a:t>有死锁情况（联合进程图）</a:t>
            </a:r>
            <a:endParaRPr lang="zh-CN" altLang="en-US" dirty="0"/>
          </a:p>
        </p:txBody>
      </p:sp>
      <p:pic>
        <p:nvPicPr>
          <p:cNvPr id="21506" name="内容占位符 10242" descr="图6.2"/>
          <p:cNvPicPr>
            <a:picLocks noGrp="1" noChangeAspect="1"/>
          </p:cNvPicPr>
          <p:nvPr>
            <p:ph idx="1"/>
          </p:nvPr>
        </p:nvPicPr>
        <p:blipFill>
          <a:blip r:embed="rId1"/>
          <a:stretch>
            <a:fillRect/>
          </a:stretch>
        </p:blipFill>
        <p:spPr>
          <a:xfrm>
            <a:off x="0" y="635000"/>
            <a:ext cx="8151813" cy="6223000"/>
          </a:xfrm>
        </p:spPr>
      </p:pic>
      <p:sp>
        <p:nvSpPr>
          <p:cNvPr id="21507" name="文本框 7185"/>
          <p:cNvSpPr txBox="1"/>
          <p:nvPr/>
        </p:nvSpPr>
        <p:spPr>
          <a:xfrm>
            <a:off x="7935913" y="806450"/>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P166</a:t>
            </a:r>
            <a:endParaRPr lang="en-US" altLang="zh-CN" sz="2800" b="1" dirty="0">
              <a:solidFill>
                <a:srgbClr val="FF0066"/>
              </a:solidFill>
              <a:latin typeface="Arial Black" panose="020B0A04020102020204" charset="0"/>
              <a:ea typeface="黑体" panose="02010609060101010101" pitchFamily="1" charset="-122"/>
            </a:endParaRPr>
          </a:p>
        </p:txBody>
      </p:sp>
      <p:sp>
        <p:nvSpPr>
          <p:cNvPr id="2" name="矩形 1"/>
          <p:cNvSpPr/>
          <p:nvPr/>
        </p:nvSpPr>
        <p:spPr>
          <a:xfrm>
            <a:off x="3060700" y="3644900"/>
            <a:ext cx="1150938" cy="1223963"/>
          </a:xfrm>
          <a:prstGeom prst="rect">
            <a:avLst/>
          </a:prstGeom>
          <a:noFill/>
          <a:ln w="38100">
            <a:solidFill>
              <a:srgbClr val="FF00FF"/>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标题 80897"/>
          <p:cNvSpPr>
            <a:spLocks noGrp="1"/>
          </p:cNvSpPr>
          <p:nvPr>
            <p:ph type="title"/>
          </p:nvPr>
        </p:nvSpPr>
        <p:spPr>
          <a:xfrm>
            <a:off x="155575" y="331788"/>
            <a:ext cx="8229600" cy="1143000"/>
          </a:xfrm>
        </p:spPr>
        <p:txBody>
          <a:bodyPr anchor="ctr"/>
          <a:p>
            <a:pPr>
              <a:buNone/>
            </a:pPr>
            <a:r>
              <a:rPr lang="zh-CN" altLang="en-US" sz="3600" dirty="0"/>
              <a:t>6.6.</a:t>
            </a:r>
            <a:r>
              <a:rPr lang="en-US" altLang="zh-CN" sz="3600" dirty="0"/>
              <a:t>1</a:t>
            </a:r>
            <a:r>
              <a:rPr lang="zh-CN" altLang="en-US" sz="3600" dirty="0"/>
              <a:t> 基于信号量的哲学家进餐问题</a:t>
            </a:r>
            <a:endParaRPr lang="zh-CN" altLang="en-US" sz="3600" dirty="0"/>
          </a:p>
        </p:txBody>
      </p:sp>
      <p:sp>
        <p:nvSpPr>
          <p:cNvPr id="80900" name="文本框 80899"/>
          <p:cNvSpPr txBox="1"/>
          <p:nvPr/>
        </p:nvSpPr>
        <p:spPr>
          <a:xfrm>
            <a:off x="457200" y="1671955"/>
            <a:ext cx="8465820" cy="2559050"/>
          </a:xfrm>
          <a:prstGeom prst="rect">
            <a:avLst/>
          </a:prstGeom>
          <a:solidFill>
            <a:schemeClr val="bg1"/>
          </a:solidFill>
          <a:ln w="9525">
            <a:noFill/>
          </a:ln>
        </p:spPr>
        <p:txBody>
          <a:bodyPr wrap="square" lIns="0" tIns="0" rIns="0" bIns="0" anchor="t">
            <a:spAutoFit/>
          </a:bodyPr>
          <a:p>
            <a:pPr lvl="0" indent="0" eaLnBrk="0" hangingPunct="0">
              <a:lnSpc>
                <a:spcPct val="120000"/>
              </a:lnSpc>
            </a:pPr>
            <a:r>
              <a:rPr lang="zh-CN" altLang="en-US" sz="2800" b="1" dirty="0">
                <a:solidFill>
                  <a:srgbClr val="FF0000"/>
                </a:solidFill>
                <a:latin typeface="Arial" panose="020B0604020202020204" pitchFamily="34" charset="0"/>
                <a:ea typeface="黑体" panose="02010609060101010101" pitchFamily="1" charset="-122"/>
              </a:rPr>
              <a:t>利用PV操作解决</a:t>
            </a:r>
            <a:r>
              <a:rPr lang="en-US" altLang="zh-CN" sz="2800" b="1" dirty="0">
                <a:solidFill>
                  <a:srgbClr val="FF0000"/>
                </a:solidFill>
                <a:latin typeface="Arial" panose="020B0604020202020204" pitchFamily="34" charset="0"/>
                <a:ea typeface="黑体" panose="02010609060101010101" pitchFamily="1" charset="-122"/>
              </a:rPr>
              <a:t>5</a:t>
            </a:r>
            <a:r>
              <a:rPr lang="zh-CN" altLang="en-US" sz="2800" b="1" dirty="0">
                <a:solidFill>
                  <a:srgbClr val="FF0000"/>
                </a:solidFill>
                <a:latin typeface="Arial" panose="020B0604020202020204" pitchFamily="34" charset="0"/>
                <a:ea typeface="黑体" panose="02010609060101010101" pitchFamily="1" charset="-122"/>
              </a:rPr>
              <a:t>个哲学家进程问题</a:t>
            </a:r>
            <a:endParaRPr lang="zh-CN" altLang="en-US" sz="2800" b="1" dirty="0">
              <a:solidFill>
                <a:srgbClr val="FF0000"/>
              </a:solidFill>
              <a:latin typeface="Arial" panose="020B0604020202020204" pitchFamily="34" charset="0"/>
              <a:ea typeface="黑体" panose="02010609060101010101" pitchFamily="1" charset="-122"/>
            </a:endParaRPr>
          </a:p>
          <a:p>
            <a:pPr lvl="0" indent="0" eaLnBrk="0" hangingPunct="0">
              <a:lnSpc>
                <a:spcPct val="120000"/>
              </a:lnSpc>
            </a:pPr>
            <a:r>
              <a:rPr lang="zh-CN" altLang="en-US" sz="2800" b="1" dirty="0">
                <a:solidFill>
                  <a:srgbClr val="FF0000"/>
                </a:solidFill>
                <a:latin typeface="Arial" panose="020B0604020202020204" pitchFamily="34" charset="0"/>
                <a:ea typeface="黑体" panose="02010609060101010101" pitchFamily="1" charset="-122"/>
              </a:rPr>
              <a:t>分析</a:t>
            </a:r>
            <a:r>
              <a:rPr lang="zh-CN" altLang="en-US" sz="2800" b="1" dirty="0">
                <a:latin typeface="Arial" panose="020B0604020202020204" pitchFamily="34" charset="0"/>
                <a:ea typeface="黑体" panose="02010609060101010101" pitchFamily="1" charset="-122"/>
              </a:rPr>
              <a:t>： 由于叉子是临界资源(只允许一个哲学家用)，</a:t>
            </a:r>
            <a:endParaRPr lang="zh-CN" altLang="en-US" sz="2800" b="1" dirty="0">
              <a:latin typeface="Arial" panose="020B0604020202020204" pitchFamily="34" charset="0"/>
              <a:ea typeface="黑体" panose="02010609060101010101" pitchFamily="1" charset="-122"/>
            </a:endParaRPr>
          </a:p>
          <a:p>
            <a:pPr lvl="0" indent="0" eaLnBrk="0" hangingPunct="0">
              <a:lnSpc>
                <a:spcPct val="120000"/>
              </a:lnSpc>
            </a:pPr>
            <a:r>
              <a:rPr lang="zh-CN" altLang="en-US" sz="2800" b="1" dirty="0">
                <a:latin typeface="Arial" panose="020B0604020202020204" pitchFamily="34" charset="0"/>
                <a:ea typeface="黑体" panose="02010609060101010101" pitchFamily="1" charset="-122"/>
              </a:rPr>
              <a:t>            为实现对叉子的互斥使用，设置叉子信号量，</a:t>
            </a:r>
            <a:endParaRPr lang="zh-CN" altLang="en-US" sz="2800" b="1" dirty="0">
              <a:latin typeface="Arial" panose="020B0604020202020204" pitchFamily="34" charset="0"/>
              <a:ea typeface="黑体" panose="02010609060101010101" pitchFamily="1" charset="-122"/>
            </a:endParaRPr>
          </a:p>
          <a:p>
            <a:pPr lvl="0" indent="0" eaLnBrk="0" hangingPunct="0">
              <a:lnSpc>
                <a:spcPct val="120000"/>
              </a:lnSpc>
            </a:pPr>
            <a:r>
              <a:rPr lang="zh-CN" altLang="en-US" sz="2800" b="1" dirty="0">
                <a:latin typeface="Arial" panose="020B0604020202020204" pitchFamily="34" charset="0"/>
                <a:ea typeface="黑体" panose="02010609060101010101" pitchFamily="1" charset="-122"/>
              </a:rPr>
              <a:t>            有5只叉子，设置信号量数组</a:t>
            </a:r>
            <a:r>
              <a:rPr lang="zh-CN" altLang="en-US" sz="2800" b="1" dirty="0">
                <a:solidFill>
                  <a:srgbClr val="FF0000"/>
                </a:solidFill>
                <a:latin typeface="Arial" panose="020B0604020202020204" pitchFamily="34" charset="0"/>
                <a:ea typeface="黑体" panose="02010609060101010101" pitchFamily="1" charset="-122"/>
              </a:rPr>
              <a:t>fork[5]</a:t>
            </a:r>
            <a:endParaRPr lang="zh-CN" altLang="en-US" sz="2800" b="1" dirty="0">
              <a:solidFill>
                <a:srgbClr val="FF0000"/>
              </a:solidFill>
              <a:latin typeface="Arial" panose="020B0604020202020204" pitchFamily="34" charset="0"/>
              <a:ea typeface="黑体" panose="02010609060101010101" pitchFamily="1" charset="-122"/>
            </a:endParaRPr>
          </a:p>
          <a:p>
            <a:pPr lvl="0" indent="0" eaLnBrk="0" hangingPunct="0">
              <a:lnSpc>
                <a:spcPct val="120000"/>
              </a:lnSpc>
            </a:pPr>
            <a:r>
              <a:rPr lang="zh-CN" altLang="en-US" sz="2800" b="1" dirty="0">
                <a:latin typeface="Arial" panose="020B0604020202020204" pitchFamily="34" charset="0"/>
                <a:ea typeface="黑体" panose="02010609060101010101" pitchFamily="1" charset="-122"/>
              </a:rPr>
              <a:t>             </a:t>
            </a:r>
            <a:r>
              <a:rPr lang="zh-CN" altLang="en-US" sz="2800" b="1" dirty="0">
                <a:solidFill>
                  <a:srgbClr val="FF00FF"/>
                </a:solidFill>
                <a:latin typeface="Arial" panose="020B0604020202020204" pitchFamily="34" charset="0"/>
                <a:ea typeface="黑体" panose="02010609060101010101" pitchFamily="1" charset="-122"/>
              </a:rPr>
              <a:t>semaphore fork[5]=1;</a:t>
            </a:r>
            <a:endParaRPr lang="zh-CN" altLang="en-US" sz="2800" b="1" dirty="0">
              <a:solidFill>
                <a:srgbClr val="FF00FF"/>
              </a:solidFill>
              <a:latin typeface="Arial" panose="020B0604020202020204" pitchFamily="34" charset="0"/>
              <a:ea typeface="黑体" panose="02010609060101010101" pitchFamily="1" charset="-122"/>
            </a:endParaRPr>
          </a:p>
        </p:txBody>
      </p:sp>
      <p:sp>
        <p:nvSpPr>
          <p:cNvPr id="76803" name="文本框 7185"/>
          <p:cNvSpPr txBox="1"/>
          <p:nvPr/>
        </p:nvSpPr>
        <p:spPr>
          <a:xfrm>
            <a:off x="7942580" y="537210"/>
            <a:ext cx="1119188"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176</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900"/>
                                        </p:tgtEl>
                                        <p:attrNameLst>
                                          <p:attrName>style.visibility</p:attrName>
                                        </p:attrNameLst>
                                      </p:cBhvr>
                                      <p:to>
                                        <p:strVal val="visible"/>
                                      </p:to>
                                    </p:set>
                                    <p:animEffect transition="in" filter="wipe(left)">
                                      <p:cBhvr>
                                        <p:cTn id="7" dur="500"/>
                                        <p:tgtEl>
                                          <p:spTgt spid="80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标题 82945"/>
          <p:cNvSpPr>
            <a:spLocks noGrp="1"/>
          </p:cNvSpPr>
          <p:nvPr>
            <p:ph type="title"/>
          </p:nvPr>
        </p:nvSpPr>
        <p:spPr>
          <a:xfrm>
            <a:off x="457200" y="0"/>
            <a:ext cx="8229600" cy="942975"/>
          </a:xfrm>
        </p:spPr>
        <p:txBody>
          <a:bodyPr anchor="ctr"/>
          <a:p>
            <a:r>
              <a:rPr lang="zh-CN" altLang="en-US" dirty="0"/>
              <a:t>哲学家进餐问题</a:t>
            </a:r>
            <a:endParaRPr lang="zh-CN" altLang="en-US" dirty="0"/>
          </a:p>
        </p:txBody>
      </p:sp>
      <p:sp>
        <p:nvSpPr>
          <p:cNvPr id="82947" name="文本框 82946"/>
          <p:cNvSpPr txBox="1"/>
          <p:nvPr/>
        </p:nvSpPr>
        <p:spPr>
          <a:xfrm>
            <a:off x="811213" y="1778000"/>
            <a:ext cx="5543550" cy="3754120"/>
          </a:xfrm>
          <a:prstGeom prst="rect">
            <a:avLst/>
          </a:prstGeom>
          <a:noFill/>
          <a:ln w="9525">
            <a:noFill/>
          </a:ln>
        </p:spPr>
        <p:txBody>
          <a:bodyPr wrap="square" lIns="0" tIns="0" rIns="0" bIns="0" anchor="t">
            <a:spAutoFit/>
          </a:bodyPr>
          <a:p>
            <a:pPr lvl="0" indent="0" eaLnBrk="0" hangingPunct="0">
              <a:lnSpc>
                <a:spcPct val="110000"/>
              </a:lnSpc>
            </a:pPr>
            <a:r>
              <a:rPr lang="zh-CN" altLang="en-US" sz="2800" b="1" dirty="0">
                <a:latin typeface="Arial" panose="020B0604020202020204" pitchFamily="34" charset="0"/>
                <a:ea typeface="黑体" panose="02010609060101010101" pitchFamily="1" charset="-122"/>
              </a:rPr>
              <a:t>while(true){</a:t>
            </a:r>
            <a:endParaRPr lang="zh-CN" altLang="en-US" sz="2800" b="1" dirty="0">
              <a:latin typeface="Arial" panose="020B0604020202020204" pitchFamily="34" charset="0"/>
              <a:ea typeface="黑体" panose="02010609060101010101" pitchFamily="1" charset="-122"/>
            </a:endParaRPr>
          </a:p>
          <a:p>
            <a:pPr lvl="0" indent="0" eaLnBrk="0" hangingPunct="0">
              <a:lnSpc>
                <a:spcPct val="110000"/>
              </a:lnSpc>
            </a:pPr>
            <a:r>
              <a:rPr lang="zh-CN" altLang="en-US" sz="2800" b="1" dirty="0">
                <a:latin typeface="Arial" panose="020B0604020202020204" pitchFamily="34" charset="0"/>
                <a:ea typeface="黑体" panose="02010609060101010101" pitchFamily="1" charset="-122"/>
              </a:rPr>
              <a:t>   think();</a:t>
            </a:r>
            <a:endParaRPr lang="zh-CN" altLang="en-US" sz="2800" b="1" dirty="0">
              <a:latin typeface="Arial" panose="020B0604020202020204" pitchFamily="34" charset="0"/>
              <a:ea typeface="黑体" panose="02010609060101010101" pitchFamily="1" charset="-122"/>
            </a:endParaRPr>
          </a:p>
          <a:p>
            <a:pPr lvl="0" indent="0" eaLnBrk="0" hangingPunct="0">
              <a:lnSpc>
                <a:spcPct val="110000"/>
              </a:lnSpc>
            </a:pPr>
            <a:r>
              <a:rPr lang="zh-CN" altLang="en-US" sz="2800" b="1" dirty="0">
                <a:latin typeface="Arial" panose="020B0604020202020204" pitchFamily="34" charset="0"/>
                <a:ea typeface="黑体" panose="02010609060101010101" pitchFamily="1" charset="-122"/>
              </a:rPr>
              <a:t>   wait(fork[i]);</a:t>
            </a:r>
            <a:endParaRPr lang="zh-CN" altLang="en-US" sz="2800" b="1" dirty="0">
              <a:latin typeface="Arial" panose="020B0604020202020204" pitchFamily="34" charset="0"/>
              <a:ea typeface="黑体" panose="02010609060101010101" pitchFamily="1" charset="-122"/>
            </a:endParaRPr>
          </a:p>
          <a:p>
            <a:pPr lvl="0" indent="0" eaLnBrk="0" hangingPunct="0">
              <a:lnSpc>
                <a:spcPct val="110000"/>
              </a:lnSpc>
            </a:pPr>
            <a:r>
              <a:rPr lang="zh-CN" altLang="en-US" sz="2800" b="1" dirty="0">
                <a:latin typeface="Arial" panose="020B0604020202020204" pitchFamily="34" charset="0"/>
                <a:ea typeface="黑体" panose="02010609060101010101" pitchFamily="1" charset="-122"/>
              </a:rPr>
              <a:t>   wait(fork[(i+1) mod 5]);</a:t>
            </a:r>
            <a:endParaRPr lang="zh-CN" altLang="en-US" sz="2800" b="1" dirty="0">
              <a:latin typeface="Arial" panose="020B0604020202020204" pitchFamily="34" charset="0"/>
              <a:ea typeface="黑体" panose="02010609060101010101" pitchFamily="1" charset="-122"/>
            </a:endParaRPr>
          </a:p>
          <a:p>
            <a:pPr lvl="0" indent="0" eaLnBrk="0" hangingPunct="0">
              <a:lnSpc>
                <a:spcPct val="110000"/>
              </a:lnSpc>
            </a:pPr>
            <a:r>
              <a:rPr lang="zh-CN" altLang="en-US" sz="2800" b="1" dirty="0">
                <a:latin typeface="Arial" panose="020B0604020202020204" pitchFamily="34" charset="0"/>
                <a:ea typeface="黑体" panose="02010609060101010101" pitchFamily="1" charset="-122"/>
              </a:rPr>
              <a:t>       eat();</a:t>
            </a:r>
            <a:endParaRPr lang="zh-CN" altLang="en-US" sz="2800" b="1" dirty="0">
              <a:latin typeface="Arial" panose="020B0604020202020204" pitchFamily="34" charset="0"/>
              <a:ea typeface="黑体" panose="02010609060101010101" pitchFamily="1" charset="-122"/>
            </a:endParaRPr>
          </a:p>
          <a:p>
            <a:pPr lvl="0" indent="0" eaLnBrk="0" hangingPunct="0">
              <a:lnSpc>
                <a:spcPct val="110000"/>
              </a:lnSpc>
            </a:pPr>
            <a:r>
              <a:rPr lang="zh-CN" altLang="en-US" sz="2800" b="1" dirty="0">
                <a:latin typeface="Arial" panose="020B0604020202020204" pitchFamily="34" charset="0"/>
                <a:ea typeface="黑体" panose="02010609060101010101" pitchFamily="1" charset="-122"/>
              </a:rPr>
              <a:t>   signal(fork[i]);</a:t>
            </a:r>
            <a:endParaRPr lang="zh-CN" altLang="en-US" sz="2800" b="1" dirty="0">
              <a:latin typeface="Arial" panose="020B0604020202020204" pitchFamily="34" charset="0"/>
              <a:ea typeface="黑体" panose="02010609060101010101" pitchFamily="1" charset="-122"/>
            </a:endParaRPr>
          </a:p>
          <a:p>
            <a:pPr lvl="0" indent="0" eaLnBrk="0" hangingPunct="0">
              <a:lnSpc>
                <a:spcPct val="110000"/>
              </a:lnSpc>
            </a:pPr>
            <a:r>
              <a:rPr lang="zh-CN" altLang="en-US" sz="2800" b="1" dirty="0">
                <a:latin typeface="Arial" panose="020B0604020202020204" pitchFamily="34" charset="0"/>
                <a:ea typeface="黑体" panose="02010609060101010101" pitchFamily="1" charset="-122"/>
              </a:rPr>
              <a:t>   signal(fork[(i+1) mod 5);</a:t>
            </a:r>
            <a:endParaRPr lang="zh-CN" altLang="en-US" sz="2800" b="1" dirty="0">
              <a:latin typeface="Arial" panose="020B0604020202020204" pitchFamily="34" charset="0"/>
              <a:ea typeface="黑体" panose="02010609060101010101" pitchFamily="1" charset="-122"/>
            </a:endParaRPr>
          </a:p>
          <a:p>
            <a:pPr lvl="0" indent="0" eaLnBrk="0" hangingPunct="0">
              <a:lnSpc>
                <a:spcPct val="110000"/>
              </a:lnSpc>
            </a:pPr>
            <a:r>
              <a:rPr lang="zh-CN" altLang="en-US" sz="2800" b="1" dirty="0">
                <a:latin typeface="Arial" panose="020B0604020202020204" pitchFamily="34" charset="0"/>
                <a:ea typeface="黑体" panose="02010609060101010101" pitchFamily="1" charset="-122"/>
              </a:rPr>
              <a:t>}</a:t>
            </a:r>
            <a:endParaRPr lang="zh-CN" altLang="en-US" sz="2800" b="1" dirty="0">
              <a:latin typeface="Arial" panose="020B0604020202020204" pitchFamily="34" charset="0"/>
              <a:ea typeface="黑体" panose="02010609060101010101" pitchFamily="1" charset="-122"/>
            </a:endParaRPr>
          </a:p>
        </p:txBody>
      </p:sp>
      <p:sp>
        <p:nvSpPr>
          <p:cNvPr id="82948" name="文本框 82947"/>
          <p:cNvSpPr txBox="1"/>
          <p:nvPr/>
        </p:nvSpPr>
        <p:spPr>
          <a:xfrm>
            <a:off x="666750" y="1273175"/>
            <a:ext cx="4554538" cy="427038"/>
          </a:xfrm>
          <a:prstGeom prst="rect">
            <a:avLst/>
          </a:prstGeom>
          <a:noFill/>
          <a:ln w="9525">
            <a:noFill/>
          </a:ln>
        </p:spPr>
        <p:txBody>
          <a:bodyPr wrap="square" lIns="0" tIns="0" rIns="0" bIns="0" anchor="t">
            <a:spAutoFit/>
          </a:bodyPr>
          <a:p>
            <a:pPr lvl="0" indent="0" eaLnBrk="0" hangingPunct="0">
              <a:spcBef>
                <a:spcPct val="50000"/>
              </a:spcBef>
            </a:pPr>
            <a:r>
              <a:rPr lang="zh-CN" altLang="en-US" sz="2800" b="1">
                <a:solidFill>
                  <a:srgbClr val="FF0000"/>
                </a:solidFill>
                <a:latin typeface="Arial" panose="020B0604020202020204" pitchFamily="34" charset="0"/>
                <a:ea typeface="黑体" panose="02010609060101010101" pitchFamily="1" charset="-122"/>
              </a:rPr>
              <a:t>第</a:t>
            </a:r>
            <a:r>
              <a:rPr lang="en-US" altLang="zh-CN" sz="2800" b="1">
                <a:solidFill>
                  <a:srgbClr val="FF0000"/>
                </a:solidFill>
                <a:latin typeface="Arial" panose="020B0604020202020204" pitchFamily="34" charset="0"/>
                <a:ea typeface="黑体" panose="02010609060101010101" pitchFamily="1" charset="-122"/>
              </a:rPr>
              <a:t>i</a:t>
            </a:r>
            <a:r>
              <a:rPr lang="zh-CN" altLang="en-US" sz="2800" b="1">
                <a:solidFill>
                  <a:srgbClr val="FF0000"/>
                </a:solidFill>
                <a:latin typeface="Arial" panose="020B0604020202020204" pitchFamily="34" charset="0"/>
                <a:ea typeface="黑体" panose="02010609060101010101" pitchFamily="1" charset="-122"/>
              </a:rPr>
              <a:t>位哲学家的活动描述：</a:t>
            </a:r>
            <a:endParaRPr lang="zh-CN" altLang="en-US" sz="2800" b="1">
              <a:solidFill>
                <a:srgbClr val="FF0000"/>
              </a:solidFill>
              <a:latin typeface="Arial" panose="020B0604020202020204" pitchFamily="34" charset="0"/>
              <a:ea typeface="黑体" panose="02010609060101010101" pitchFamily="1" charset="-122"/>
            </a:endParaRPr>
          </a:p>
        </p:txBody>
      </p:sp>
      <p:sp>
        <p:nvSpPr>
          <p:cNvPr id="101380" name="文本框 82948"/>
          <p:cNvSpPr txBox="1"/>
          <p:nvPr/>
        </p:nvSpPr>
        <p:spPr>
          <a:xfrm>
            <a:off x="3546475" y="4159250"/>
            <a:ext cx="2525713" cy="425450"/>
          </a:xfrm>
          <a:prstGeom prst="rect">
            <a:avLst/>
          </a:prstGeom>
          <a:noFill/>
          <a:ln w="9525">
            <a:noFill/>
          </a:ln>
        </p:spPr>
        <p:txBody>
          <a:bodyPr wrap="square" lIns="0" tIns="0" rIns="0" bIns="0" anchor="t">
            <a:spAutoFit/>
          </a:bodyPr>
          <a:p>
            <a:pPr lvl="0" indent="0" eaLnBrk="0" hangingPunct="0">
              <a:spcBef>
                <a:spcPct val="50000"/>
              </a:spcBef>
            </a:pPr>
            <a:r>
              <a:rPr lang="zh-CN" altLang="en-US" sz="2800" b="1" dirty="0">
                <a:solidFill>
                  <a:srgbClr val="996633"/>
                </a:solidFill>
                <a:latin typeface="Arial" panose="020B0604020202020204" pitchFamily="34" charset="0"/>
                <a:ea typeface="黑体" panose="02010609060101010101" pitchFamily="1" charset="-122"/>
              </a:rPr>
              <a:t>放下左边的叉子</a:t>
            </a:r>
            <a:endParaRPr lang="zh-CN" altLang="en-US" sz="2800" b="1" dirty="0">
              <a:solidFill>
                <a:srgbClr val="996633"/>
              </a:solidFill>
              <a:latin typeface="Arial" panose="020B0604020202020204" pitchFamily="34" charset="0"/>
              <a:ea typeface="黑体" panose="02010609060101010101" pitchFamily="1" charset="-122"/>
            </a:endParaRPr>
          </a:p>
        </p:txBody>
      </p:sp>
      <p:sp>
        <p:nvSpPr>
          <p:cNvPr id="101381" name="直接连接符 82949"/>
          <p:cNvSpPr/>
          <p:nvPr/>
        </p:nvSpPr>
        <p:spPr>
          <a:xfrm>
            <a:off x="1166813" y="4586288"/>
            <a:ext cx="3282950" cy="0"/>
          </a:xfrm>
          <a:prstGeom prst="line">
            <a:avLst/>
          </a:prstGeom>
          <a:ln w="57150" cap="flat" cmpd="sng">
            <a:solidFill>
              <a:schemeClr val="folHlink"/>
            </a:solidFill>
            <a:prstDash val="solid"/>
            <a:round/>
            <a:headEnd type="none" w="med" len="med"/>
            <a:tailEnd type="none" w="med" len="med"/>
          </a:ln>
        </p:spPr>
      </p:sp>
      <p:sp>
        <p:nvSpPr>
          <p:cNvPr id="101382" name="文本框 82950"/>
          <p:cNvSpPr txBox="1"/>
          <p:nvPr/>
        </p:nvSpPr>
        <p:spPr>
          <a:xfrm>
            <a:off x="5221288" y="4657725"/>
            <a:ext cx="2587625" cy="427038"/>
          </a:xfrm>
          <a:prstGeom prst="rect">
            <a:avLst/>
          </a:prstGeom>
          <a:noFill/>
          <a:ln w="9525">
            <a:noFill/>
          </a:ln>
        </p:spPr>
        <p:txBody>
          <a:bodyPr wrap="square" lIns="0" tIns="0" rIns="0" bIns="0" anchor="t">
            <a:spAutoFit/>
          </a:bodyPr>
          <a:p>
            <a:pPr lvl="0" indent="0" eaLnBrk="0" hangingPunct="0">
              <a:spcBef>
                <a:spcPct val="50000"/>
              </a:spcBef>
            </a:pPr>
            <a:r>
              <a:rPr lang="zh-CN" altLang="en-US" sz="2800" b="1" dirty="0">
                <a:solidFill>
                  <a:srgbClr val="996633"/>
                </a:solidFill>
                <a:latin typeface="Arial" panose="020B0604020202020204" pitchFamily="34" charset="0"/>
                <a:ea typeface="黑体" panose="02010609060101010101" pitchFamily="1" charset="-122"/>
              </a:rPr>
              <a:t>放下右边的叉子</a:t>
            </a:r>
            <a:endParaRPr lang="zh-CN" altLang="en-US" sz="2800" b="1" dirty="0">
              <a:solidFill>
                <a:srgbClr val="996633"/>
              </a:solidFill>
              <a:latin typeface="Arial" panose="020B0604020202020204" pitchFamily="34" charset="0"/>
              <a:ea typeface="黑体" panose="02010609060101010101" pitchFamily="1" charset="-122"/>
            </a:endParaRPr>
          </a:p>
        </p:txBody>
      </p:sp>
      <p:sp>
        <p:nvSpPr>
          <p:cNvPr id="101383" name="直接连接符 82951"/>
          <p:cNvSpPr/>
          <p:nvPr/>
        </p:nvSpPr>
        <p:spPr>
          <a:xfrm>
            <a:off x="1166813" y="5089525"/>
            <a:ext cx="5173662" cy="0"/>
          </a:xfrm>
          <a:prstGeom prst="line">
            <a:avLst/>
          </a:prstGeom>
          <a:ln w="57150" cap="flat" cmpd="sng">
            <a:solidFill>
              <a:schemeClr val="folHlink"/>
            </a:solidFill>
            <a:prstDash val="solid"/>
            <a:round/>
            <a:headEnd type="none" w="med" len="med"/>
            <a:tailEnd type="none" w="med" len="med"/>
          </a:ln>
        </p:spPr>
      </p:sp>
      <p:sp>
        <p:nvSpPr>
          <p:cNvPr id="82953" name="文本框 82952"/>
          <p:cNvSpPr txBox="1"/>
          <p:nvPr/>
        </p:nvSpPr>
        <p:spPr>
          <a:xfrm>
            <a:off x="5340985" y="782320"/>
            <a:ext cx="3748405" cy="1706880"/>
          </a:xfrm>
          <a:prstGeom prst="rect">
            <a:avLst/>
          </a:prstGeom>
          <a:noFill/>
          <a:ln w="9525">
            <a:noFill/>
          </a:ln>
        </p:spPr>
        <p:txBody>
          <a:bodyPr wrap="square" lIns="0" tIns="0" rIns="0" bIns="0" anchor="t">
            <a:spAutoFit/>
          </a:bodyPr>
          <a:p>
            <a:pPr lvl="0" indent="0" eaLnBrk="0" hangingPunct="0">
              <a:spcBef>
                <a:spcPct val="50000"/>
              </a:spcBef>
            </a:pPr>
            <a:r>
              <a:rPr lang="zh-CN" altLang="en-US" sz="2800" b="1">
                <a:solidFill>
                  <a:srgbClr val="FF0000"/>
                </a:solidFill>
                <a:latin typeface="Arial" panose="020B0604020202020204" pitchFamily="34" charset="0"/>
                <a:ea typeface="黑体" panose="02010609060101010101" pitchFamily="1" charset="-122"/>
              </a:rPr>
              <a:t>问题</a:t>
            </a:r>
            <a:r>
              <a:rPr lang="zh-CN" altLang="en-US" sz="2800" b="1">
                <a:latin typeface="Arial" panose="020B0604020202020204" pitchFamily="34" charset="0"/>
                <a:ea typeface="黑体" panose="02010609060101010101" pitchFamily="1" charset="-122"/>
              </a:rPr>
              <a:t>：</a:t>
            </a:r>
            <a:endParaRPr lang="zh-CN" altLang="en-US" sz="2800" b="1">
              <a:latin typeface="Arial" panose="020B0604020202020204" pitchFamily="34" charset="0"/>
              <a:ea typeface="黑体" panose="02010609060101010101" pitchFamily="1" charset="-122"/>
            </a:endParaRPr>
          </a:p>
          <a:p>
            <a:pPr marL="514350" lvl="0" indent="-514350" eaLnBrk="0" hangingPunct="0">
              <a:spcBef>
                <a:spcPct val="50000"/>
              </a:spcBef>
              <a:buFont typeface="+mj-ea"/>
              <a:buAutoNum type="circleNumDbPlain"/>
            </a:pPr>
            <a:r>
              <a:rPr lang="zh-CN" altLang="en-US" sz="2800" b="1">
                <a:solidFill>
                  <a:srgbClr val="009900"/>
                </a:solidFill>
                <a:latin typeface="Arial" panose="020B0604020202020204" pitchFamily="34" charset="0"/>
                <a:ea typeface="黑体" panose="02010609060101010101" pitchFamily="1" charset="-122"/>
                <a:cs typeface="+mn-ea"/>
              </a:rPr>
              <a:t>是否可能死锁？</a:t>
            </a:r>
            <a:endParaRPr lang="zh-CN" altLang="en-US" sz="2800" b="1">
              <a:solidFill>
                <a:srgbClr val="009900"/>
              </a:solidFill>
              <a:latin typeface="Arial" panose="020B0604020202020204" pitchFamily="34" charset="0"/>
              <a:ea typeface="黑体" panose="02010609060101010101" pitchFamily="1" charset="-122"/>
              <a:cs typeface="+mn-ea"/>
            </a:endParaRPr>
          </a:p>
          <a:p>
            <a:pPr marL="514350" lvl="0" indent="-514350" eaLnBrk="0" hangingPunct="0">
              <a:spcBef>
                <a:spcPct val="50000"/>
              </a:spcBef>
              <a:buFont typeface="+mj-ea"/>
              <a:buAutoNum type="circleNumDbPlain"/>
            </a:pPr>
            <a:r>
              <a:rPr lang="zh-CN" altLang="en-US" sz="2800" b="1">
                <a:solidFill>
                  <a:srgbClr val="009900"/>
                </a:solidFill>
                <a:latin typeface="Arial" panose="020B0604020202020204" pitchFamily="34" charset="0"/>
                <a:ea typeface="黑体" panose="02010609060101010101" pitchFamily="1" charset="-122"/>
                <a:cs typeface="+mn-ea"/>
              </a:rPr>
              <a:t>什么情况下会死锁</a:t>
            </a:r>
            <a:endParaRPr lang="zh-CN" altLang="en-US" sz="2800" b="1">
              <a:solidFill>
                <a:srgbClr val="009900"/>
              </a:solidFill>
              <a:latin typeface="Arial" panose="020B0604020202020204" pitchFamily="34" charset="0"/>
              <a:ea typeface="黑体" panose="02010609060101010101" pitchFamily="1" charset="-122"/>
              <a:cs typeface="+mn-ea"/>
            </a:endParaRPr>
          </a:p>
        </p:txBody>
      </p:sp>
      <p:sp>
        <p:nvSpPr>
          <p:cNvPr id="101385" name="文本框 82953"/>
          <p:cNvSpPr txBox="1"/>
          <p:nvPr/>
        </p:nvSpPr>
        <p:spPr>
          <a:xfrm>
            <a:off x="3232150" y="2786063"/>
            <a:ext cx="2670175" cy="427037"/>
          </a:xfrm>
          <a:prstGeom prst="rect">
            <a:avLst/>
          </a:prstGeom>
          <a:noFill/>
          <a:ln w="9525">
            <a:noFill/>
          </a:ln>
        </p:spPr>
        <p:txBody>
          <a:bodyPr wrap="square" lIns="0" tIns="0" rIns="0" bIns="0" anchor="t">
            <a:spAutoFit/>
          </a:bodyPr>
          <a:p>
            <a:pPr lvl="0" indent="0" eaLnBrk="0" hangingPunct="0">
              <a:spcBef>
                <a:spcPct val="50000"/>
              </a:spcBef>
            </a:pPr>
            <a:r>
              <a:rPr lang="zh-CN" altLang="en-US" sz="2800" b="1" dirty="0">
                <a:solidFill>
                  <a:srgbClr val="996633"/>
                </a:solidFill>
                <a:latin typeface="Arial" panose="020B0604020202020204" pitchFamily="34" charset="0"/>
                <a:ea typeface="黑体" panose="02010609060101010101" pitchFamily="1" charset="-122"/>
              </a:rPr>
              <a:t>拿左边的叉子</a:t>
            </a:r>
            <a:endParaRPr lang="zh-CN" altLang="en-US" sz="2800" b="1" dirty="0">
              <a:solidFill>
                <a:srgbClr val="996633"/>
              </a:solidFill>
              <a:latin typeface="Arial" panose="020B0604020202020204" pitchFamily="34" charset="0"/>
              <a:ea typeface="黑体" panose="02010609060101010101" pitchFamily="1" charset="-122"/>
            </a:endParaRPr>
          </a:p>
        </p:txBody>
      </p:sp>
      <p:sp>
        <p:nvSpPr>
          <p:cNvPr id="101386" name="直接连接符 82954"/>
          <p:cNvSpPr/>
          <p:nvPr/>
        </p:nvSpPr>
        <p:spPr>
          <a:xfrm>
            <a:off x="1187450" y="3238500"/>
            <a:ext cx="3200400" cy="0"/>
          </a:xfrm>
          <a:prstGeom prst="line">
            <a:avLst/>
          </a:prstGeom>
          <a:ln w="57150" cap="flat" cmpd="sng">
            <a:solidFill>
              <a:schemeClr val="folHlink"/>
            </a:solidFill>
            <a:prstDash val="solid"/>
            <a:round/>
            <a:headEnd type="none" w="med" len="med"/>
            <a:tailEnd type="none" w="med" len="med"/>
          </a:ln>
        </p:spPr>
      </p:sp>
      <p:sp>
        <p:nvSpPr>
          <p:cNvPr id="101387" name="文本框 82955"/>
          <p:cNvSpPr txBox="1"/>
          <p:nvPr/>
        </p:nvSpPr>
        <p:spPr>
          <a:xfrm>
            <a:off x="5016500" y="3238500"/>
            <a:ext cx="2676525" cy="427038"/>
          </a:xfrm>
          <a:prstGeom prst="rect">
            <a:avLst/>
          </a:prstGeom>
          <a:noFill/>
          <a:ln w="9525">
            <a:noFill/>
          </a:ln>
        </p:spPr>
        <p:txBody>
          <a:bodyPr wrap="square" lIns="0" tIns="0" rIns="0" bIns="0" anchor="t">
            <a:spAutoFit/>
          </a:bodyPr>
          <a:p>
            <a:pPr lvl="0" indent="0" eaLnBrk="0" hangingPunct="0">
              <a:spcBef>
                <a:spcPct val="50000"/>
              </a:spcBef>
            </a:pPr>
            <a:r>
              <a:rPr lang="zh-CN" altLang="en-US" sz="2800" b="1" dirty="0">
                <a:solidFill>
                  <a:srgbClr val="996633"/>
                </a:solidFill>
                <a:latin typeface="Arial" panose="020B0604020202020204" pitchFamily="34" charset="0"/>
                <a:ea typeface="黑体" panose="02010609060101010101" pitchFamily="1" charset="-122"/>
              </a:rPr>
              <a:t>拿右边的叉子</a:t>
            </a:r>
            <a:endParaRPr lang="zh-CN" altLang="en-US" sz="2800" b="1" dirty="0">
              <a:solidFill>
                <a:srgbClr val="996633"/>
              </a:solidFill>
              <a:latin typeface="Arial" panose="020B0604020202020204" pitchFamily="34" charset="0"/>
              <a:ea typeface="黑体" panose="02010609060101010101" pitchFamily="1" charset="-122"/>
            </a:endParaRPr>
          </a:p>
        </p:txBody>
      </p:sp>
      <p:sp>
        <p:nvSpPr>
          <p:cNvPr id="101388" name="直接连接符 82956"/>
          <p:cNvSpPr/>
          <p:nvPr/>
        </p:nvSpPr>
        <p:spPr>
          <a:xfrm>
            <a:off x="1165225" y="3660775"/>
            <a:ext cx="4906963" cy="0"/>
          </a:xfrm>
          <a:prstGeom prst="line">
            <a:avLst/>
          </a:prstGeom>
          <a:ln w="57150" cap="flat" cmpd="sng">
            <a:solidFill>
              <a:schemeClr val="folHlink"/>
            </a:solidFill>
            <a:prstDash val="solid"/>
            <a:round/>
            <a:headEnd type="none" w="med" len="med"/>
            <a:tailEnd type="none" w="med" len="med"/>
          </a:ln>
        </p:spPr>
      </p:sp>
      <p:sp>
        <p:nvSpPr>
          <p:cNvPr id="76803" name="文本框 7185"/>
          <p:cNvSpPr txBox="1"/>
          <p:nvPr/>
        </p:nvSpPr>
        <p:spPr>
          <a:xfrm>
            <a:off x="7942580" y="537210"/>
            <a:ext cx="1119188"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176</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2948"/>
                                        </p:tgtEl>
                                        <p:attrNameLst>
                                          <p:attrName>style.visibility</p:attrName>
                                        </p:attrNameLst>
                                      </p:cBhvr>
                                      <p:to>
                                        <p:strVal val="visible"/>
                                      </p:to>
                                    </p:set>
                                    <p:anim calcmode="lin" valueType="num">
                                      <p:cBhvr additive="base">
                                        <p:cTn id="7" dur="500" fill="hold"/>
                                        <p:tgtEl>
                                          <p:spTgt spid="82948"/>
                                        </p:tgtEl>
                                        <p:attrNameLst>
                                          <p:attrName>ppt_x</p:attrName>
                                        </p:attrNameLst>
                                      </p:cBhvr>
                                      <p:tavLst>
                                        <p:tav tm="0">
                                          <p:val>
                                            <p:strVal val="1+#ppt_w/2"/>
                                          </p:val>
                                        </p:tav>
                                        <p:tav tm="100000">
                                          <p:val>
                                            <p:strVal val="#ppt_x"/>
                                          </p:val>
                                        </p:tav>
                                      </p:tavLst>
                                    </p:anim>
                                    <p:anim calcmode="lin" valueType="num">
                                      <p:cBhvr additive="base">
                                        <p:cTn id="8" dur="500" fill="hold"/>
                                        <p:tgtEl>
                                          <p:spTgt spid="8294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82947"/>
                                        </p:tgtEl>
                                        <p:attrNameLst>
                                          <p:attrName>style.visibility</p:attrName>
                                        </p:attrNameLst>
                                      </p:cBhvr>
                                      <p:to>
                                        <p:strVal val="visible"/>
                                      </p:to>
                                    </p:set>
                                    <p:animEffect transition="in" filter="wipe(up)">
                                      <p:cBhvr>
                                        <p:cTn id="12" dur="500"/>
                                        <p:tgtEl>
                                          <p:spTgt spid="8294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2953"/>
                                        </p:tgtEl>
                                        <p:attrNameLst>
                                          <p:attrName>style.visibility</p:attrName>
                                        </p:attrNameLst>
                                      </p:cBhvr>
                                      <p:to>
                                        <p:strVal val="visible"/>
                                      </p:to>
                                    </p:set>
                                    <p:anim calcmode="lin" valueType="num">
                                      <p:cBhvr additive="base">
                                        <p:cTn id="17" dur="500" fill="hold"/>
                                        <p:tgtEl>
                                          <p:spTgt spid="82953"/>
                                        </p:tgtEl>
                                        <p:attrNameLst>
                                          <p:attrName>ppt_x</p:attrName>
                                        </p:attrNameLst>
                                      </p:cBhvr>
                                      <p:tavLst>
                                        <p:tav tm="0">
                                          <p:val>
                                            <p:strVal val="1+#ppt_w/2"/>
                                          </p:val>
                                        </p:tav>
                                        <p:tav tm="100000">
                                          <p:val>
                                            <p:strVal val="#ppt_x"/>
                                          </p:val>
                                        </p:tav>
                                      </p:tavLst>
                                    </p:anim>
                                    <p:anim calcmode="lin" valueType="num">
                                      <p:cBhvr additive="base">
                                        <p:cTn id="18" dur="500" fill="hold"/>
                                        <p:tgtEl>
                                          <p:spTgt spid="829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p:bldP spid="82948" grpId="0"/>
      <p:bldP spid="8295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标题 83969"/>
          <p:cNvSpPr>
            <a:spLocks noGrp="1"/>
          </p:cNvSpPr>
          <p:nvPr>
            <p:ph type="title"/>
          </p:nvPr>
        </p:nvSpPr>
        <p:spPr>
          <a:xfrm>
            <a:off x="457200" y="0"/>
            <a:ext cx="8229600" cy="942975"/>
          </a:xfrm>
        </p:spPr>
        <p:txBody>
          <a:bodyPr anchor="ctr"/>
          <a:p>
            <a:r>
              <a:rPr lang="zh-CN" altLang="en-US" dirty="0"/>
              <a:t>哲学家进餐问题</a:t>
            </a:r>
            <a:endParaRPr lang="zh-CN" altLang="en-US" dirty="0"/>
          </a:p>
        </p:txBody>
      </p:sp>
      <p:sp>
        <p:nvSpPr>
          <p:cNvPr id="83971" name="文本框 83970"/>
          <p:cNvSpPr txBox="1"/>
          <p:nvPr/>
        </p:nvSpPr>
        <p:spPr>
          <a:xfrm>
            <a:off x="342900" y="1123950"/>
            <a:ext cx="1800225" cy="555625"/>
          </a:xfrm>
          <a:prstGeom prst="rect">
            <a:avLst/>
          </a:prstGeom>
          <a:noFill/>
          <a:ln w="9525">
            <a:noFill/>
          </a:ln>
        </p:spPr>
        <p:txBody>
          <a:bodyPr wrap="square" lIns="0" tIns="0" rIns="0" bIns="0" anchor="t">
            <a:spAutoFit/>
          </a:bodyPr>
          <a:p>
            <a:pPr lvl="0" indent="0" eaLnBrk="0" hangingPunct="0">
              <a:lnSpc>
                <a:spcPct val="130000"/>
              </a:lnSpc>
              <a:spcBef>
                <a:spcPct val="50000"/>
              </a:spcBef>
            </a:pPr>
            <a:r>
              <a:rPr lang="zh-CN" altLang="en-US" sz="2800" b="1">
                <a:solidFill>
                  <a:srgbClr val="009900"/>
                </a:solidFill>
                <a:latin typeface="Arial" panose="020B0604020202020204" pitchFamily="34" charset="0"/>
                <a:ea typeface="黑体" panose="02010609060101010101" pitchFamily="1" charset="-122"/>
              </a:rPr>
              <a:t>死锁分析：</a:t>
            </a:r>
            <a:endParaRPr lang="zh-CN" altLang="en-US" sz="2800" b="1">
              <a:solidFill>
                <a:srgbClr val="009900"/>
              </a:solidFill>
              <a:latin typeface="Arial" panose="020B0604020202020204" pitchFamily="34" charset="0"/>
              <a:ea typeface="黑体" panose="02010609060101010101" pitchFamily="1" charset="-122"/>
            </a:endParaRPr>
          </a:p>
        </p:txBody>
      </p:sp>
      <p:grpSp>
        <p:nvGrpSpPr>
          <p:cNvPr id="83972" name="组合 83971"/>
          <p:cNvGrpSpPr/>
          <p:nvPr/>
        </p:nvGrpSpPr>
        <p:grpSpPr>
          <a:xfrm>
            <a:off x="254000" y="2236788"/>
            <a:ext cx="8426450" cy="3870325"/>
            <a:chOff x="0" y="0"/>
            <a:chExt cx="5307" cy="2438"/>
          </a:xfrm>
        </p:grpSpPr>
        <p:sp>
          <p:nvSpPr>
            <p:cNvPr id="102404" name="文本框 83972"/>
            <p:cNvSpPr txBox="1"/>
            <p:nvPr/>
          </p:nvSpPr>
          <p:spPr>
            <a:xfrm>
              <a:off x="0" y="0"/>
              <a:ext cx="771" cy="2392"/>
            </a:xfrm>
            <a:prstGeom prst="rect">
              <a:avLst/>
            </a:prstGeom>
            <a:solidFill>
              <a:schemeClr val="bg1"/>
            </a:solidFill>
            <a:ln w="9525">
              <a:noFill/>
            </a:ln>
          </p:spPr>
          <p:txBody>
            <a:bodyPr wrap="square" lIns="0" tIns="0" rIns="0" bIns="0" anchor="t">
              <a:spAutoFit/>
            </a:bodyPr>
            <a:p>
              <a:pPr lvl="0" indent="0" eaLnBrk="0" hangingPunct="0">
                <a:lnSpc>
                  <a:spcPct val="130000"/>
                </a:lnSpc>
                <a:spcBef>
                  <a:spcPct val="20000"/>
                </a:spcBef>
              </a:pPr>
              <a:r>
                <a:rPr lang="en-US" altLang="zh-CN" sz="2400" b="1">
                  <a:solidFill>
                    <a:srgbClr val="FF0000"/>
                  </a:solidFill>
                  <a:latin typeface="Arial" panose="020B0604020202020204" pitchFamily="34" charset="0"/>
                  <a:ea typeface="黑体" panose="02010609060101010101" pitchFamily="1" charset="-122"/>
                </a:rPr>
                <a:t>   P1</a:t>
              </a:r>
              <a:endParaRPr lang="en-US" altLang="zh-CN" sz="2400" b="1">
                <a:solidFill>
                  <a:srgbClr val="FF0000"/>
                </a:solidFill>
                <a:latin typeface="Arial" panose="020B0604020202020204" pitchFamily="34" charset="0"/>
                <a:ea typeface="黑体" panose="02010609060101010101" pitchFamily="1" charset="-122"/>
              </a:endParaRPr>
            </a:p>
            <a:p>
              <a:pPr lvl="0" indent="0" eaLnBrk="0" hangingPunct="0">
                <a:lnSpc>
                  <a:spcPct val="130000"/>
                </a:lnSpc>
                <a:spcBef>
                  <a:spcPct val="20000"/>
                </a:spcBef>
              </a:pPr>
              <a:r>
                <a:rPr lang="en-US" altLang="zh-CN" sz="2400" b="1">
                  <a:latin typeface="Arial" panose="020B0604020202020204" pitchFamily="34" charset="0"/>
                  <a:ea typeface="黑体" panose="02010609060101010101" pitchFamily="1" charset="-122"/>
                </a:rPr>
                <a:t>w(c[1])</a:t>
              </a:r>
              <a:endParaRPr lang="en-US" altLang="zh-CN" sz="2400" b="1">
                <a:latin typeface="Arial" panose="020B0604020202020204" pitchFamily="34" charset="0"/>
                <a:ea typeface="黑体" panose="02010609060101010101" pitchFamily="1" charset="-122"/>
              </a:endParaRPr>
            </a:p>
            <a:p>
              <a:pPr lvl="0" indent="0" eaLnBrk="0" hangingPunct="0">
                <a:lnSpc>
                  <a:spcPct val="130000"/>
                </a:lnSpc>
                <a:spcBef>
                  <a:spcPct val="100000"/>
                </a:spcBef>
              </a:pPr>
              <a:r>
                <a:rPr lang="en-US" altLang="zh-CN" sz="2400" b="1">
                  <a:latin typeface="Arial" panose="020B0604020202020204" pitchFamily="34" charset="0"/>
                  <a:ea typeface="黑体" panose="02010609060101010101" pitchFamily="1" charset="-122"/>
                </a:rPr>
                <a:t>w(c[2])</a:t>
              </a:r>
              <a:endParaRPr lang="en-US" altLang="zh-CN" sz="2400" b="1">
                <a:latin typeface="Arial" panose="020B0604020202020204" pitchFamily="34" charset="0"/>
                <a:ea typeface="黑体" panose="02010609060101010101" pitchFamily="1" charset="-122"/>
              </a:endParaRPr>
            </a:p>
            <a:p>
              <a:pPr lvl="0" indent="0" eaLnBrk="0" hangingPunct="0">
                <a:lnSpc>
                  <a:spcPct val="130000"/>
                </a:lnSpc>
                <a:spcBef>
                  <a:spcPct val="20000"/>
                </a:spcBef>
              </a:pPr>
              <a:r>
                <a:rPr lang="en-US" altLang="zh-CN" sz="2400" b="1">
                  <a:latin typeface="Arial" panose="020B0604020202020204" pitchFamily="34" charset="0"/>
                  <a:ea typeface="黑体" panose="02010609060101010101" pitchFamily="1" charset="-122"/>
                </a:rPr>
                <a:t>…</a:t>
              </a:r>
              <a:endParaRPr lang="en-US" altLang="zh-CN" sz="2400" b="1">
                <a:latin typeface="Arial" panose="020B0604020202020204" pitchFamily="34" charset="0"/>
                <a:ea typeface="黑体" panose="02010609060101010101" pitchFamily="1" charset="-122"/>
              </a:endParaRPr>
            </a:p>
            <a:p>
              <a:pPr lvl="0" indent="0" eaLnBrk="0" hangingPunct="0">
                <a:lnSpc>
                  <a:spcPct val="130000"/>
                </a:lnSpc>
                <a:spcBef>
                  <a:spcPct val="20000"/>
                </a:spcBef>
              </a:pPr>
              <a:r>
                <a:rPr lang="en-US" altLang="zh-CN" sz="2400" b="1">
                  <a:latin typeface="Arial" panose="020B0604020202020204" pitchFamily="34" charset="0"/>
                  <a:ea typeface="黑体" panose="02010609060101010101" pitchFamily="1" charset="-122"/>
                </a:rPr>
                <a:t>s(c[1])</a:t>
              </a:r>
              <a:endParaRPr lang="en-US" altLang="zh-CN" sz="2400" b="1">
                <a:latin typeface="Arial" panose="020B0604020202020204" pitchFamily="34" charset="0"/>
                <a:ea typeface="黑体" panose="02010609060101010101" pitchFamily="1" charset="-122"/>
              </a:endParaRPr>
            </a:p>
            <a:p>
              <a:pPr lvl="0" indent="0" eaLnBrk="0" hangingPunct="0">
                <a:lnSpc>
                  <a:spcPct val="130000"/>
                </a:lnSpc>
                <a:spcBef>
                  <a:spcPct val="100000"/>
                </a:spcBef>
              </a:pPr>
              <a:r>
                <a:rPr lang="en-US" altLang="zh-CN" sz="2400" b="1">
                  <a:latin typeface="Arial" panose="020B0604020202020204" pitchFamily="34" charset="0"/>
                  <a:ea typeface="黑体" panose="02010609060101010101" pitchFamily="1" charset="-122"/>
                </a:rPr>
                <a:t>s(c[2])</a:t>
              </a:r>
              <a:endParaRPr lang="en-US" altLang="zh-CN" sz="2400" b="1">
                <a:latin typeface="Arial" panose="020B0604020202020204" pitchFamily="34" charset="0"/>
                <a:ea typeface="黑体" panose="02010609060101010101" pitchFamily="1" charset="-122"/>
              </a:endParaRPr>
            </a:p>
          </p:txBody>
        </p:sp>
        <p:sp>
          <p:nvSpPr>
            <p:cNvPr id="102405" name="文本框 83973"/>
            <p:cNvSpPr txBox="1"/>
            <p:nvPr/>
          </p:nvSpPr>
          <p:spPr>
            <a:xfrm>
              <a:off x="1134" y="0"/>
              <a:ext cx="771" cy="2392"/>
            </a:xfrm>
            <a:prstGeom prst="rect">
              <a:avLst/>
            </a:prstGeom>
            <a:noFill/>
            <a:ln w="9525">
              <a:noFill/>
            </a:ln>
          </p:spPr>
          <p:txBody>
            <a:bodyPr wrap="square" lIns="0" tIns="0" rIns="0" bIns="0" anchor="t">
              <a:spAutoFit/>
            </a:bodyPr>
            <a:p>
              <a:pPr lvl="0" indent="0" eaLnBrk="0" hangingPunct="0">
                <a:lnSpc>
                  <a:spcPct val="130000"/>
                </a:lnSpc>
                <a:spcBef>
                  <a:spcPct val="20000"/>
                </a:spcBef>
              </a:pPr>
              <a:r>
                <a:rPr lang="en-US" altLang="zh-CN" sz="2400" b="1">
                  <a:solidFill>
                    <a:srgbClr val="FF0000"/>
                  </a:solidFill>
                  <a:latin typeface="Arial" panose="020B0604020202020204" pitchFamily="34" charset="0"/>
                  <a:ea typeface="黑体" panose="02010609060101010101" pitchFamily="1" charset="-122"/>
                </a:rPr>
                <a:t>   P2</a:t>
              </a:r>
              <a:endParaRPr lang="en-US" altLang="zh-CN" sz="2400" b="1">
                <a:solidFill>
                  <a:srgbClr val="FF0000"/>
                </a:solidFill>
                <a:latin typeface="Arial" panose="020B0604020202020204" pitchFamily="34" charset="0"/>
                <a:ea typeface="黑体" panose="02010609060101010101" pitchFamily="1" charset="-122"/>
              </a:endParaRPr>
            </a:p>
            <a:p>
              <a:pPr lvl="0" indent="0" eaLnBrk="0" hangingPunct="0">
                <a:lnSpc>
                  <a:spcPct val="130000"/>
                </a:lnSpc>
                <a:spcBef>
                  <a:spcPct val="20000"/>
                </a:spcBef>
              </a:pPr>
              <a:r>
                <a:rPr lang="en-US" altLang="zh-CN" sz="2400" b="1">
                  <a:latin typeface="Arial" panose="020B0604020202020204" pitchFamily="34" charset="0"/>
                  <a:ea typeface="黑体" panose="02010609060101010101" pitchFamily="1" charset="-122"/>
                </a:rPr>
                <a:t>w(c[2])</a:t>
              </a:r>
              <a:endParaRPr lang="en-US" altLang="zh-CN" sz="2400" b="1">
                <a:latin typeface="Arial" panose="020B0604020202020204" pitchFamily="34" charset="0"/>
                <a:ea typeface="黑体" panose="02010609060101010101" pitchFamily="1" charset="-122"/>
              </a:endParaRPr>
            </a:p>
            <a:p>
              <a:pPr lvl="0" indent="0" eaLnBrk="0" hangingPunct="0">
                <a:lnSpc>
                  <a:spcPct val="130000"/>
                </a:lnSpc>
                <a:spcBef>
                  <a:spcPct val="100000"/>
                </a:spcBef>
              </a:pPr>
              <a:r>
                <a:rPr lang="en-US" altLang="zh-CN" sz="2400" b="1">
                  <a:latin typeface="Arial" panose="020B0604020202020204" pitchFamily="34" charset="0"/>
                  <a:ea typeface="黑体" panose="02010609060101010101" pitchFamily="1" charset="-122"/>
                </a:rPr>
                <a:t>w(c[3])</a:t>
              </a:r>
              <a:endParaRPr lang="en-US" altLang="zh-CN" sz="2400" b="1">
                <a:latin typeface="Arial" panose="020B0604020202020204" pitchFamily="34" charset="0"/>
                <a:ea typeface="黑体" panose="02010609060101010101" pitchFamily="1" charset="-122"/>
              </a:endParaRPr>
            </a:p>
            <a:p>
              <a:pPr lvl="0" indent="0" eaLnBrk="0" hangingPunct="0">
                <a:lnSpc>
                  <a:spcPct val="130000"/>
                </a:lnSpc>
                <a:spcBef>
                  <a:spcPct val="20000"/>
                </a:spcBef>
              </a:pPr>
              <a:r>
                <a:rPr lang="en-US" altLang="zh-CN" sz="2400" b="1">
                  <a:latin typeface="Arial" panose="020B0604020202020204" pitchFamily="34" charset="0"/>
                  <a:ea typeface="黑体" panose="02010609060101010101" pitchFamily="1" charset="-122"/>
                </a:rPr>
                <a:t>…</a:t>
              </a:r>
              <a:endParaRPr lang="en-US" altLang="zh-CN" sz="2400" b="1">
                <a:latin typeface="Arial" panose="020B0604020202020204" pitchFamily="34" charset="0"/>
                <a:ea typeface="黑体" panose="02010609060101010101" pitchFamily="1" charset="-122"/>
              </a:endParaRPr>
            </a:p>
            <a:p>
              <a:pPr lvl="0" indent="0" eaLnBrk="0" hangingPunct="0">
                <a:lnSpc>
                  <a:spcPct val="130000"/>
                </a:lnSpc>
                <a:spcBef>
                  <a:spcPct val="20000"/>
                </a:spcBef>
              </a:pPr>
              <a:r>
                <a:rPr lang="en-US" altLang="zh-CN" sz="2400" b="1">
                  <a:latin typeface="Arial" panose="020B0604020202020204" pitchFamily="34" charset="0"/>
                  <a:ea typeface="黑体" panose="02010609060101010101" pitchFamily="1" charset="-122"/>
                </a:rPr>
                <a:t>s(c[2])</a:t>
              </a:r>
              <a:endParaRPr lang="en-US" altLang="zh-CN" sz="2400" b="1">
                <a:latin typeface="Arial" panose="020B0604020202020204" pitchFamily="34" charset="0"/>
                <a:ea typeface="黑体" panose="02010609060101010101" pitchFamily="1" charset="-122"/>
              </a:endParaRPr>
            </a:p>
            <a:p>
              <a:pPr lvl="0" indent="0" eaLnBrk="0" hangingPunct="0">
                <a:lnSpc>
                  <a:spcPct val="130000"/>
                </a:lnSpc>
                <a:spcBef>
                  <a:spcPct val="100000"/>
                </a:spcBef>
              </a:pPr>
              <a:r>
                <a:rPr lang="en-US" altLang="zh-CN" sz="2400" b="1">
                  <a:latin typeface="Arial" panose="020B0604020202020204" pitchFamily="34" charset="0"/>
                  <a:ea typeface="黑体" panose="02010609060101010101" pitchFamily="1" charset="-122"/>
                </a:rPr>
                <a:t>s(c[3])</a:t>
              </a:r>
              <a:endParaRPr lang="en-US" altLang="zh-CN" sz="2400" b="1">
                <a:latin typeface="Arial" panose="020B0604020202020204" pitchFamily="34" charset="0"/>
                <a:ea typeface="黑体" panose="02010609060101010101" pitchFamily="1" charset="-122"/>
              </a:endParaRPr>
            </a:p>
          </p:txBody>
        </p:sp>
        <p:sp>
          <p:nvSpPr>
            <p:cNvPr id="102406" name="文本框 83974"/>
            <p:cNvSpPr txBox="1"/>
            <p:nvPr/>
          </p:nvSpPr>
          <p:spPr>
            <a:xfrm>
              <a:off x="2359" y="0"/>
              <a:ext cx="771" cy="2392"/>
            </a:xfrm>
            <a:prstGeom prst="rect">
              <a:avLst/>
            </a:prstGeom>
            <a:noFill/>
            <a:ln w="9525">
              <a:noFill/>
            </a:ln>
          </p:spPr>
          <p:txBody>
            <a:bodyPr wrap="square" lIns="0" tIns="0" rIns="0" bIns="0" anchor="t">
              <a:spAutoFit/>
            </a:bodyPr>
            <a:p>
              <a:pPr lvl="0" indent="0" eaLnBrk="0" hangingPunct="0">
                <a:lnSpc>
                  <a:spcPct val="130000"/>
                </a:lnSpc>
                <a:spcBef>
                  <a:spcPct val="20000"/>
                </a:spcBef>
              </a:pPr>
              <a:r>
                <a:rPr lang="en-US" altLang="zh-CN" sz="2400" b="1">
                  <a:solidFill>
                    <a:srgbClr val="FF0000"/>
                  </a:solidFill>
                  <a:latin typeface="Arial" panose="020B0604020202020204" pitchFamily="34" charset="0"/>
                  <a:ea typeface="黑体" panose="02010609060101010101" pitchFamily="1" charset="-122"/>
                </a:rPr>
                <a:t>   P3</a:t>
              </a:r>
              <a:endParaRPr lang="en-US" altLang="zh-CN" sz="2400" b="1">
                <a:solidFill>
                  <a:srgbClr val="FF0000"/>
                </a:solidFill>
                <a:latin typeface="Arial" panose="020B0604020202020204" pitchFamily="34" charset="0"/>
                <a:ea typeface="黑体" panose="02010609060101010101" pitchFamily="1" charset="-122"/>
              </a:endParaRPr>
            </a:p>
            <a:p>
              <a:pPr lvl="0" indent="0" eaLnBrk="0" hangingPunct="0">
                <a:lnSpc>
                  <a:spcPct val="130000"/>
                </a:lnSpc>
                <a:spcBef>
                  <a:spcPct val="20000"/>
                </a:spcBef>
              </a:pPr>
              <a:r>
                <a:rPr lang="en-US" altLang="zh-CN" sz="2400" b="1">
                  <a:latin typeface="Arial" panose="020B0604020202020204" pitchFamily="34" charset="0"/>
                  <a:ea typeface="黑体" panose="02010609060101010101" pitchFamily="1" charset="-122"/>
                </a:rPr>
                <a:t>w(c[3])</a:t>
              </a:r>
              <a:endParaRPr lang="en-US" altLang="zh-CN" sz="2400" b="1">
                <a:latin typeface="Arial" panose="020B0604020202020204" pitchFamily="34" charset="0"/>
                <a:ea typeface="黑体" panose="02010609060101010101" pitchFamily="1" charset="-122"/>
              </a:endParaRPr>
            </a:p>
            <a:p>
              <a:pPr lvl="0" indent="0" eaLnBrk="0" hangingPunct="0">
                <a:lnSpc>
                  <a:spcPct val="130000"/>
                </a:lnSpc>
                <a:spcBef>
                  <a:spcPct val="100000"/>
                </a:spcBef>
              </a:pPr>
              <a:r>
                <a:rPr lang="en-US" altLang="zh-CN" sz="2400" b="1">
                  <a:latin typeface="Arial" panose="020B0604020202020204" pitchFamily="34" charset="0"/>
                  <a:ea typeface="黑体" panose="02010609060101010101" pitchFamily="1" charset="-122"/>
                </a:rPr>
                <a:t>w(c[4])</a:t>
              </a:r>
              <a:endParaRPr lang="en-US" altLang="zh-CN" sz="2400" b="1">
                <a:latin typeface="Arial" panose="020B0604020202020204" pitchFamily="34" charset="0"/>
                <a:ea typeface="黑体" panose="02010609060101010101" pitchFamily="1" charset="-122"/>
              </a:endParaRPr>
            </a:p>
            <a:p>
              <a:pPr lvl="0" indent="0" eaLnBrk="0" hangingPunct="0">
                <a:lnSpc>
                  <a:spcPct val="130000"/>
                </a:lnSpc>
                <a:spcBef>
                  <a:spcPct val="20000"/>
                </a:spcBef>
              </a:pPr>
              <a:r>
                <a:rPr lang="en-US" altLang="zh-CN" sz="2400" b="1">
                  <a:latin typeface="Arial" panose="020B0604020202020204" pitchFamily="34" charset="0"/>
                  <a:ea typeface="黑体" panose="02010609060101010101" pitchFamily="1" charset="-122"/>
                </a:rPr>
                <a:t>…</a:t>
              </a:r>
              <a:endParaRPr lang="en-US" altLang="zh-CN" sz="2400" b="1">
                <a:latin typeface="Arial" panose="020B0604020202020204" pitchFamily="34" charset="0"/>
                <a:ea typeface="黑体" panose="02010609060101010101" pitchFamily="1" charset="-122"/>
              </a:endParaRPr>
            </a:p>
            <a:p>
              <a:pPr lvl="0" indent="0" eaLnBrk="0" hangingPunct="0">
                <a:lnSpc>
                  <a:spcPct val="130000"/>
                </a:lnSpc>
                <a:spcBef>
                  <a:spcPct val="20000"/>
                </a:spcBef>
              </a:pPr>
              <a:r>
                <a:rPr lang="en-US" altLang="zh-CN" sz="2400" b="1">
                  <a:latin typeface="Arial" panose="020B0604020202020204" pitchFamily="34" charset="0"/>
                  <a:ea typeface="黑体" panose="02010609060101010101" pitchFamily="1" charset="-122"/>
                </a:rPr>
                <a:t>s(c[3])</a:t>
              </a:r>
              <a:endParaRPr lang="en-US" altLang="zh-CN" sz="2400" b="1">
                <a:latin typeface="Arial" panose="020B0604020202020204" pitchFamily="34" charset="0"/>
                <a:ea typeface="黑体" panose="02010609060101010101" pitchFamily="1" charset="-122"/>
              </a:endParaRPr>
            </a:p>
            <a:p>
              <a:pPr lvl="0" indent="0" eaLnBrk="0" hangingPunct="0">
                <a:lnSpc>
                  <a:spcPct val="130000"/>
                </a:lnSpc>
                <a:spcBef>
                  <a:spcPct val="100000"/>
                </a:spcBef>
              </a:pPr>
              <a:r>
                <a:rPr lang="en-US" altLang="zh-CN" sz="2400" b="1">
                  <a:latin typeface="Arial" panose="020B0604020202020204" pitchFamily="34" charset="0"/>
                  <a:ea typeface="黑体" panose="02010609060101010101" pitchFamily="1" charset="-122"/>
                </a:rPr>
                <a:t>s(c[4])</a:t>
              </a:r>
              <a:endParaRPr lang="en-US" altLang="zh-CN" sz="2400" b="1">
                <a:latin typeface="Arial" panose="020B0604020202020204" pitchFamily="34" charset="0"/>
                <a:ea typeface="黑体" panose="02010609060101010101" pitchFamily="1" charset="-122"/>
              </a:endParaRPr>
            </a:p>
          </p:txBody>
        </p:sp>
        <p:sp>
          <p:nvSpPr>
            <p:cNvPr id="102407" name="文本框 83975"/>
            <p:cNvSpPr txBox="1"/>
            <p:nvPr/>
          </p:nvSpPr>
          <p:spPr>
            <a:xfrm>
              <a:off x="3538" y="46"/>
              <a:ext cx="771" cy="2392"/>
            </a:xfrm>
            <a:prstGeom prst="rect">
              <a:avLst/>
            </a:prstGeom>
            <a:noFill/>
            <a:ln w="9525">
              <a:noFill/>
            </a:ln>
          </p:spPr>
          <p:txBody>
            <a:bodyPr wrap="square" lIns="0" tIns="0" rIns="0" bIns="0" anchor="t">
              <a:spAutoFit/>
            </a:bodyPr>
            <a:p>
              <a:pPr lvl="0" indent="0" eaLnBrk="0" hangingPunct="0">
                <a:lnSpc>
                  <a:spcPct val="130000"/>
                </a:lnSpc>
                <a:spcBef>
                  <a:spcPct val="20000"/>
                </a:spcBef>
              </a:pPr>
              <a:r>
                <a:rPr lang="en-US" altLang="zh-CN" sz="2400" b="1">
                  <a:solidFill>
                    <a:srgbClr val="FF0000"/>
                  </a:solidFill>
                  <a:latin typeface="Arial" panose="020B0604020202020204" pitchFamily="34" charset="0"/>
                  <a:ea typeface="黑体" panose="02010609060101010101" pitchFamily="1" charset="-122"/>
                </a:rPr>
                <a:t>   P4</a:t>
              </a:r>
              <a:endParaRPr lang="en-US" altLang="zh-CN" sz="2400" b="1">
                <a:solidFill>
                  <a:srgbClr val="FF0000"/>
                </a:solidFill>
                <a:latin typeface="Arial" panose="020B0604020202020204" pitchFamily="34" charset="0"/>
                <a:ea typeface="黑体" panose="02010609060101010101" pitchFamily="1" charset="-122"/>
              </a:endParaRPr>
            </a:p>
            <a:p>
              <a:pPr lvl="0" indent="0" eaLnBrk="0" hangingPunct="0">
                <a:lnSpc>
                  <a:spcPct val="130000"/>
                </a:lnSpc>
                <a:spcBef>
                  <a:spcPct val="20000"/>
                </a:spcBef>
              </a:pPr>
              <a:r>
                <a:rPr lang="en-US" altLang="zh-CN" sz="2400" b="1">
                  <a:latin typeface="Arial" panose="020B0604020202020204" pitchFamily="34" charset="0"/>
                  <a:ea typeface="黑体" panose="02010609060101010101" pitchFamily="1" charset="-122"/>
                </a:rPr>
                <a:t>w(c[4])</a:t>
              </a:r>
              <a:endParaRPr lang="en-US" altLang="zh-CN" sz="2400" b="1">
                <a:latin typeface="Arial" panose="020B0604020202020204" pitchFamily="34" charset="0"/>
                <a:ea typeface="黑体" panose="02010609060101010101" pitchFamily="1" charset="-122"/>
              </a:endParaRPr>
            </a:p>
            <a:p>
              <a:pPr lvl="0" indent="0" eaLnBrk="0" hangingPunct="0">
                <a:lnSpc>
                  <a:spcPct val="130000"/>
                </a:lnSpc>
                <a:spcBef>
                  <a:spcPct val="100000"/>
                </a:spcBef>
              </a:pPr>
              <a:r>
                <a:rPr lang="en-US" altLang="zh-CN" sz="2400" b="1">
                  <a:latin typeface="Arial" panose="020B0604020202020204" pitchFamily="34" charset="0"/>
                  <a:ea typeface="黑体" panose="02010609060101010101" pitchFamily="1" charset="-122"/>
                </a:rPr>
                <a:t>w(c[5])</a:t>
              </a:r>
              <a:endParaRPr lang="en-US" altLang="zh-CN" sz="2400" b="1">
                <a:latin typeface="Arial" panose="020B0604020202020204" pitchFamily="34" charset="0"/>
                <a:ea typeface="黑体" panose="02010609060101010101" pitchFamily="1" charset="-122"/>
              </a:endParaRPr>
            </a:p>
            <a:p>
              <a:pPr lvl="0" indent="0" eaLnBrk="0" hangingPunct="0">
                <a:lnSpc>
                  <a:spcPct val="130000"/>
                </a:lnSpc>
                <a:spcBef>
                  <a:spcPct val="20000"/>
                </a:spcBef>
              </a:pPr>
              <a:r>
                <a:rPr lang="en-US" altLang="zh-CN" sz="2400" b="1">
                  <a:latin typeface="Arial" panose="020B0604020202020204" pitchFamily="34" charset="0"/>
                  <a:ea typeface="黑体" panose="02010609060101010101" pitchFamily="1" charset="-122"/>
                </a:rPr>
                <a:t>…</a:t>
              </a:r>
              <a:endParaRPr lang="en-US" altLang="zh-CN" sz="2400" b="1">
                <a:latin typeface="Arial" panose="020B0604020202020204" pitchFamily="34" charset="0"/>
                <a:ea typeface="黑体" panose="02010609060101010101" pitchFamily="1" charset="-122"/>
              </a:endParaRPr>
            </a:p>
            <a:p>
              <a:pPr lvl="0" indent="0" eaLnBrk="0" hangingPunct="0">
                <a:lnSpc>
                  <a:spcPct val="130000"/>
                </a:lnSpc>
                <a:spcBef>
                  <a:spcPct val="20000"/>
                </a:spcBef>
              </a:pPr>
              <a:r>
                <a:rPr lang="en-US" altLang="zh-CN" sz="2400" b="1">
                  <a:latin typeface="Arial" panose="020B0604020202020204" pitchFamily="34" charset="0"/>
                  <a:ea typeface="黑体" panose="02010609060101010101" pitchFamily="1" charset="-122"/>
                </a:rPr>
                <a:t>s(c[4])</a:t>
              </a:r>
              <a:endParaRPr lang="en-US" altLang="zh-CN" sz="2400" b="1">
                <a:latin typeface="Arial" panose="020B0604020202020204" pitchFamily="34" charset="0"/>
                <a:ea typeface="黑体" panose="02010609060101010101" pitchFamily="1" charset="-122"/>
              </a:endParaRPr>
            </a:p>
            <a:p>
              <a:pPr lvl="0" indent="0" eaLnBrk="0" hangingPunct="0">
                <a:lnSpc>
                  <a:spcPct val="130000"/>
                </a:lnSpc>
                <a:spcBef>
                  <a:spcPct val="100000"/>
                </a:spcBef>
              </a:pPr>
              <a:r>
                <a:rPr lang="en-US" altLang="zh-CN" sz="2400" b="1">
                  <a:latin typeface="Arial" panose="020B0604020202020204" pitchFamily="34" charset="0"/>
                  <a:ea typeface="黑体" panose="02010609060101010101" pitchFamily="1" charset="-122"/>
                </a:rPr>
                <a:t>s(c[5])</a:t>
              </a:r>
              <a:endParaRPr lang="en-US" altLang="zh-CN" sz="2400" b="1">
                <a:latin typeface="Arial" panose="020B0604020202020204" pitchFamily="34" charset="0"/>
                <a:ea typeface="黑体" panose="02010609060101010101" pitchFamily="1" charset="-122"/>
              </a:endParaRPr>
            </a:p>
          </p:txBody>
        </p:sp>
        <p:sp>
          <p:nvSpPr>
            <p:cNvPr id="102408" name="文本框 83976"/>
            <p:cNvSpPr txBox="1"/>
            <p:nvPr/>
          </p:nvSpPr>
          <p:spPr>
            <a:xfrm>
              <a:off x="4536" y="46"/>
              <a:ext cx="771" cy="2392"/>
            </a:xfrm>
            <a:prstGeom prst="rect">
              <a:avLst/>
            </a:prstGeom>
            <a:noFill/>
            <a:ln w="9525">
              <a:noFill/>
            </a:ln>
          </p:spPr>
          <p:txBody>
            <a:bodyPr wrap="square" lIns="0" tIns="0" rIns="0" bIns="0" anchor="t">
              <a:spAutoFit/>
            </a:bodyPr>
            <a:p>
              <a:pPr lvl="0" indent="0" eaLnBrk="0" hangingPunct="0">
                <a:lnSpc>
                  <a:spcPct val="130000"/>
                </a:lnSpc>
                <a:spcBef>
                  <a:spcPct val="20000"/>
                </a:spcBef>
              </a:pPr>
              <a:r>
                <a:rPr lang="en-US" altLang="zh-CN" sz="2400" b="1">
                  <a:solidFill>
                    <a:srgbClr val="FF0000"/>
                  </a:solidFill>
                  <a:latin typeface="Arial" panose="020B0604020202020204" pitchFamily="34" charset="0"/>
                  <a:ea typeface="黑体" panose="02010609060101010101" pitchFamily="1" charset="-122"/>
                </a:rPr>
                <a:t>   P5</a:t>
              </a:r>
              <a:endParaRPr lang="en-US" altLang="zh-CN" sz="2400" b="1">
                <a:solidFill>
                  <a:srgbClr val="FF0000"/>
                </a:solidFill>
                <a:latin typeface="Arial" panose="020B0604020202020204" pitchFamily="34" charset="0"/>
                <a:ea typeface="黑体" panose="02010609060101010101" pitchFamily="1" charset="-122"/>
              </a:endParaRPr>
            </a:p>
            <a:p>
              <a:pPr lvl="0" indent="0" eaLnBrk="0" hangingPunct="0">
                <a:lnSpc>
                  <a:spcPct val="130000"/>
                </a:lnSpc>
                <a:spcBef>
                  <a:spcPct val="20000"/>
                </a:spcBef>
              </a:pPr>
              <a:r>
                <a:rPr lang="en-US" altLang="zh-CN" sz="2400" b="1">
                  <a:latin typeface="Arial" panose="020B0604020202020204" pitchFamily="34" charset="0"/>
                  <a:ea typeface="黑体" panose="02010609060101010101" pitchFamily="1" charset="-122"/>
                </a:rPr>
                <a:t>w(c[5])</a:t>
              </a:r>
              <a:endParaRPr lang="en-US" altLang="zh-CN" sz="2400" b="1">
                <a:latin typeface="Arial" panose="020B0604020202020204" pitchFamily="34" charset="0"/>
                <a:ea typeface="黑体" panose="02010609060101010101" pitchFamily="1" charset="-122"/>
              </a:endParaRPr>
            </a:p>
            <a:p>
              <a:pPr lvl="0" indent="0" eaLnBrk="0" hangingPunct="0">
                <a:lnSpc>
                  <a:spcPct val="130000"/>
                </a:lnSpc>
                <a:spcBef>
                  <a:spcPct val="100000"/>
                </a:spcBef>
              </a:pPr>
              <a:r>
                <a:rPr lang="en-US" altLang="zh-CN" sz="2400" b="1">
                  <a:latin typeface="Arial" panose="020B0604020202020204" pitchFamily="34" charset="0"/>
                  <a:ea typeface="黑体" panose="02010609060101010101" pitchFamily="1" charset="-122"/>
                </a:rPr>
                <a:t>w(c[1])</a:t>
              </a:r>
              <a:endParaRPr lang="en-US" altLang="zh-CN" sz="2400" b="1">
                <a:latin typeface="Arial" panose="020B0604020202020204" pitchFamily="34" charset="0"/>
                <a:ea typeface="黑体" panose="02010609060101010101" pitchFamily="1" charset="-122"/>
              </a:endParaRPr>
            </a:p>
            <a:p>
              <a:pPr lvl="0" indent="0" eaLnBrk="0" hangingPunct="0">
                <a:lnSpc>
                  <a:spcPct val="130000"/>
                </a:lnSpc>
                <a:spcBef>
                  <a:spcPct val="20000"/>
                </a:spcBef>
              </a:pPr>
              <a:r>
                <a:rPr lang="en-US" altLang="zh-CN" sz="2400" b="1">
                  <a:latin typeface="Arial" panose="020B0604020202020204" pitchFamily="34" charset="0"/>
                  <a:ea typeface="黑体" panose="02010609060101010101" pitchFamily="1" charset="-122"/>
                </a:rPr>
                <a:t>…</a:t>
              </a:r>
              <a:endParaRPr lang="en-US" altLang="zh-CN" sz="2400" b="1">
                <a:latin typeface="Arial" panose="020B0604020202020204" pitchFamily="34" charset="0"/>
                <a:ea typeface="黑体" panose="02010609060101010101" pitchFamily="1" charset="-122"/>
              </a:endParaRPr>
            </a:p>
            <a:p>
              <a:pPr lvl="0" indent="0" eaLnBrk="0" hangingPunct="0">
                <a:lnSpc>
                  <a:spcPct val="130000"/>
                </a:lnSpc>
                <a:spcBef>
                  <a:spcPct val="20000"/>
                </a:spcBef>
              </a:pPr>
              <a:r>
                <a:rPr lang="en-US" altLang="zh-CN" sz="2400" b="1">
                  <a:latin typeface="Arial" panose="020B0604020202020204" pitchFamily="34" charset="0"/>
                  <a:ea typeface="黑体" panose="02010609060101010101" pitchFamily="1" charset="-122"/>
                </a:rPr>
                <a:t>s(c[5])</a:t>
              </a:r>
              <a:endParaRPr lang="en-US" altLang="zh-CN" sz="2400" b="1">
                <a:latin typeface="Arial" panose="020B0604020202020204" pitchFamily="34" charset="0"/>
                <a:ea typeface="黑体" panose="02010609060101010101" pitchFamily="1" charset="-122"/>
              </a:endParaRPr>
            </a:p>
            <a:p>
              <a:pPr lvl="0" indent="0" eaLnBrk="0" hangingPunct="0">
                <a:lnSpc>
                  <a:spcPct val="130000"/>
                </a:lnSpc>
                <a:spcBef>
                  <a:spcPct val="100000"/>
                </a:spcBef>
              </a:pPr>
              <a:r>
                <a:rPr lang="en-US" altLang="zh-CN" sz="2400" b="1">
                  <a:latin typeface="Arial" panose="020B0604020202020204" pitchFamily="34" charset="0"/>
                  <a:ea typeface="黑体" panose="02010609060101010101" pitchFamily="1" charset="-122"/>
                </a:rPr>
                <a:t>s(c[1])</a:t>
              </a:r>
              <a:endParaRPr lang="en-US" altLang="zh-CN" sz="2400" b="1">
                <a:latin typeface="Arial" panose="020B0604020202020204" pitchFamily="34" charset="0"/>
                <a:ea typeface="黑体" panose="02010609060101010101" pitchFamily="1" charset="-122"/>
              </a:endParaRPr>
            </a:p>
          </p:txBody>
        </p:sp>
      </p:grpSp>
      <p:sp>
        <p:nvSpPr>
          <p:cNvPr id="83978" name="文本框 83977"/>
          <p:cNvSpPr txBox="1"/>
          <p:nvPr/>
        </p:nvSpPr>
        <p:spPr>
          <a:xfrm>
            <a:off x="1263650" y="2808288"/>
            <a:ext cx="358775" cy="555625"/>
          </a:xfrm>
          <a:prstGeom prst="rect">
            <a:avLst/>
          </a:prstGeom>
          <a:noFill/>
          <a:ln w="9525">
            <a:noFill/>
          </a:ln>
        </p:spPr>
        <p:txBody>
          <a:bodyPr wrap="square" lIns="0" tIns="0" rIns="0" bIns="0" anchor="t">
            <a:spAutoFit/>
          </a:bodyPr>
          <a:p>
            <a:pPr lvl="0" indent="0" eaLnBrk="0" hangingPunct="0">
              <a:lnSpc>
                <a:spcPct val="130000"/>
              </a:lnSpc>
              <a:spcBef>
                <a:spcPct val="50000"/>
              </a:spcBef>
            </a:pPr>
            <a:r>
              <a:rPr lang="en-US" altLang="zh-CN" sz="2800" b="1">
                <a:solidFill>
                  <a:srgbClr val="0000FF"/>
                </a:solidFill>
                <a:latin typeface="Franklin Gothic Medium" panose="020B0603020102020204" pitchFamily="2" charset="0"/>
                <a:ea typeface="黑体" panose="02010609060101010101" pitchFamily="1" charset="-122"/>
              </a:rPr>
              <a:t>1</a:t>
            </a:r>
            <a:endParaRPr lang="en-US" altLang="zh-CN" sz="2800" b="1">
              <a:solidFill>
                <a:srgbClr val="0000FF"/>
              </a:solidFill>
              <a:latin typeface="Franklin Gothic Medium" panose="020B0603020102020204" pitchFamily="2" charset="0"/>
              <a:ea typeface="黑体" panose="02010609060101010101" pitchFamily="1" charset="-122"/>
            </a:endParaRPr>
          </a:p>
        </p:txBody>
      </p:sp>
      <p:sp>
        <p:nvSpPr>
          <p:cNvPr id="83979" name="矩形 83978"/>
          <p:cNvSpPr/>
          <p:nvPr/>
        </p:nvSpPr>
        <p:spPr>
          <a:xfrm>
            <a:off x="342900" y="1771650"/>
            <a:ext cx="4384675" cy="474663"/>
          </a:xfrm>
          <a:prstGeom prst="rect">
            <a:avLst/>
          </a:prstGeom>
          <a:noFill/>
          <a:ln w="9525">
            <a:noFill/>
          </a:ln>
        </p:spPr>
        <p:txBody>
          <a:bodyPr wrap="none" lIns="0" tIns="0" rIns="0" bIns="0" anchor="t">
            <a:spAutoFit/>
          </a:bodyPr>
          <a:p>
            <a:pPr lvl="0" indent="0" eaLnBrk="0" hangingPunct="0">
              <a:lnSpc>
                <a:spcPct val="130000"/>
              </a:lnSpc>
              <a:spcBef>
                <a:spcPct val="50000"/>
              </a:spcBef>
            </a:pPr>
            <a:r>
              <a:rPr lang="zh-CN" altLang="en-US" sz="2400" b="1">
                <a:solidFill>
                  <a:srgbClr val="A34FFF"/>
                </a:solidFill>
                <a:latin typeface="Arial" panose="020B0604020202020204" pitchFamily="34" charset="0"/>
                <a:ea typeface="黑体" panose="02010609060101010101" pitchFamily="1" charset="-122"/>
              </a:rPr>
              <a:t>初值</a:t>
            </a:r>
            <a:r>
              <a:rPr lang="en-US" altLang="zh-CN" sz="2400" b="1">
                <a:solidFill>
                  <a:srgbClr val="A34FFF"/>
                </a:solidFill>
                <a:latin typeface="Arial" panose="020B0604020202020204" pitchFamily="34" charset="0"/>
                <a:ea typeface="黑体" panose="02010609060101010101" pitchFamily="1" charset="-122"/>
              </a:rPr>
              <a:t>c[1]=c[2]=c[3]=c[4]=c[5]=1</a:t>
            </a:r>
            <a:endParaRPr lang="en-US" altLang="zh-CN" sz="2400" b="1">
              <a:solidFill>
                <a:srgbClr val="A34FFF"/>
              </a:solidFill>
              <a:latin typeface="Arial" panose="020B0604020202020204" pitchFamily="34" charset="0"/>
              <a:ea typeface="黑体" panose="02010609060101010101" pitchFamily="1" charset="-122"/>
            </a:endParaRPr>
          </a:p>
        </p:txBody>
      </p:sp>
      <p:sp>
        <p:nvSpPr>
          <p:cNvPr id="83980" name="文本框 83979"/>
          <p:cNvSpPr txBox="1"/>
          <p:nvPr/>
        </p:nvSpPr>
        <p:spPr>
          <a:xfrm>
            <a:off x="327025" y="3181350"/>
            <a:ext cx="1870075" cy="474663"/>
          </a:xfrm>
          <a:prstGeom prst="rect">
            <a:avLst/>
          </a:prstGeom>
          <a:noFill/>
          <a:ln w="9525">
            <a:noFill/>
          </a:ln>
        </p:spPr>
        <p:txBody>
          <a:bodyPr wrap="square" lIns="0" tIns="0" rIns="0" bIns="0" anchor="t">
            <a:spAutoFit/>
          </a:bodyPr>
          <a:p>
            <a:pPr lvl="0" indent="0" eaLnBrk="0" hangingPunct="0">
              <a:lnSpc>
                <a:spcPct val="130000"/>
              </a:lnSpc>
              <a:spcBef>
                <a:spcPct val="50000"/>
              </a:spcBef>
            </a:pPr>
            <a:r>
              <a:rPr lang="en-US" altLang="zh-CN" sz="2400" b="1">
                <a:solidFill>
                  <a:srgbClr val="996633"/>
                </a:solidFill>
                <a:latin typeface="Arial" panose="020B0604020202020204" pitchFamily="34" charset="0"/>
                <a:ea typeface="黑体" panose="02010609060101010101" pitchFamily="1" charset="-122"/>
              </a:rPr>
              <a:t>c[1]=0</a:t>
            </a:r>
            <a:r>
              <a:rPr lang="zh-CN" altLang="en-US" sz="2400" b="1">
                <a:solidFill>
                  <a:srgbClr val="996633"/>
                </a:solidFill>
                <a:latin typeface="Arial" panose="020B0604020202020204" pitchFamily="34" charset="0"/>
                <a:ea typeface="黑体" panose="02010609060101010101" pitchFamily="1" charset="-122"/>
              </a:rPr>
              <a:t>继续</a:t>
            </a:r>
            <a:endParaRPr lang="zh-CN" altLang="en-US" sz="2400" b="1">
              <a:solidFill>
                <a:srgbClr val="996633"/>
              </a:solidFill>
              <a:latin typeface="Arial" panose="020B0604020202020204" pitchFamily="34" charset="0"/>
              <a:ea typeface="黑体" panose="02010609060101010101" pitchFamily="1" charset="-122"/>
            </a:endParaRPr>
          </a:p>
        </p:txBody>
      </p:sp>
      <p:sp>
        <p:nvSpPr>
          <p:cNvPr id="83981" name="文本框 83980"/>
          <p:cNvSpPr txBox="1"/>
          <p:nvPr/>
        </p:nvSpPr>
        <p:spPr>
          <a:xfrm>
            <a:off x="3063875" y="2808288"/>
            <a:ext cx="358775" cy="555625"/>
          </a:xfrm>
          <a:prstGeom prst="rect">
            <a:avLst/>
          </a:prstGeom>
          <a:noFill/>
          <a:ln w="9525">
            <a:noFill/>
          </a:ln>
        </p:spPr>
        <p:txBody>
          <a:bodyPr wrap="square" lIns="0" tIns="0" rIns="0" bIns="0" anchor="t">
            <a:spAutoFit/>
          </a:bodyPr>
          <a:p>
            <a:pPr lvl="0" indent="0" eaLnBrk="0" hangingPunct="0">
              <a:lnSpc>
                <a:spcPct val="130000"/>
              </a:lnSpc>
              <a:spcBef>
                <a:spcPct val="50000"/>
              </a:spcBef>
            </a:pPr>
            <a:r>
              <a:rPr lang="en-US" altLang="zh-CN" sz="2800" b="1">
                <a:solidFill>
                  <a:srgbClr val="0000FF"/>
                </a:solidFill>
                <a:latin typeface="Franklin Gothic Medium" panose="020B0603020102020204" pitchFamily="2" charset="0"/>
                <a:ea typeface="黑体" panose="02010609060101010101" pitchFamily="1" charset="-122"/>
              </a:rPr>
              <a:t>2</a:t>
            </a:r>
            <a:endParaRPr lang="en-US" altLang="zh-CN" sz="2800" b="1">
              <a:solidFill>
                <a:srgbClr val="0000FF"/>
              </a:solidFill>
              <a:latin typeface="Franklin Gothic Medium" panose="020B0603020102020204" pitchFamily="2" charset="0"/>
              <a:ea typeface="黑体" panose="02010609060101010101" pitchFamily="1" charset="-122"/>
            </a:endParaRPr>
          </a:p>
        </p:txBody>
      </p:sp>
      <p:sp>
        <p:nvSpPr>
          <p:cNvPr id="83982" name="文本框 83981"/>
          <p:cNvSpPr txBox="1"/>
          <p:nvPr/>
        </p:nvSpPr>
        <p:spPr>
          <a:xfrm>
            <a:off x="2127250" y="3181350"/>
            <a:ext cx="1870075" cy="474663"/>
          </a:xfrm>
          <a:prstGeom prst="rect">
            <a:avLst/>
          </a:prstGeom>
          <a:noFill/>
          <a:ln w="9525">
            <a:noFill/>
          </a:ln>
        </p:spPr>
        <p:txBody>
          <a:bodyPr wrap="square" lIns="0" tIns="0" rIns="0" bIns="0" anchor="t">
            <a:spAutoFit/>
          </a:bodyPr>
          <a:p>
            <a:pPr lvl="0" indent="0" eaLnBrk="0" hangingPunct="0">
              <a:lnSpc>
                <a:spcPct val="130000"/>
              </a:lnSpc>
              <a:spcBef>
                <a:spcPct val="50000"/>
              </a:spcBef>
            </a:pPr>
            <a:r>
              <a:rPr lang="en-US" altLang="zh-CN" sz="2400" b="1">
                <a:solidFill>
                  <a:srgbClr val="996633"/>
                </a:solidFill>
                <a:latin typeface="Arial" panose="020B0604020202020204" pitchFamily="34" charset="0"/>
                <a:ea typeface="黑体" panose="02010609060101010101" pitchFamily="1" charset="-122"/>
              </a:rPr>
              <a:t>c[2]=0</a:t>
            </a:r>
            <a:r>
              <a:rPr lang="zh-CN" altLang="en-US" sz="2400" b="1">
                <a:solidFill>
                  <a:srgbClr val="996633"/>
                </a:solidFill>
                <a:latin typeface="Arial" panose="020B0604020202020204" pitchFamily="34" charset="0"/>
                <a:ea typeface="黑体" panose="02010609060101010101" pitchFamily="1" charset="-122"/>
              </a:rPr>
              <a:t>继续</a:t>
            </a:r>
            <a:endParaRPr lang="zh-CN" altLang="en-US" sz="2400" b="1">
              <a:solidFill>
                <a:srgbClr val="996633"/>
              </a:solidFill>
              <a:latin typeface="Arial" panose="020B0604020202020204" pitchFamily="34" charset="0"/>
              <a:ea typeface="黑体" panose="02010609060101010101" pitchFamily="1" charset="-122"/>
            </a:endParaRPr>
          </a:p>
        </p:txBody>
      </p:sp>
      <p:sp>
        <p:nvSpPr>
          <p:cNvPr id="83983" name="文本框 83982"/>
          <p:cNvSpPr txBox="1"/>
          <p:nvPr/>
        </p:nvSpPr>
        <p:spPr>
          <a:xfrm>
            <a:off x="5022850" y="2808288"/>
            <a:ext cx="361950" cy="555625"/>
          </a:xfrm>
          <a:prstGeom prst="rect">
            <a:avLst/>
          </a:prstGeom>
          <a:noFill/>
          <a:ln w="9525">
            <a:noFill/>
          </a:ln>
        </p:spPr>
        <p:txBody>
          <a:bodyPr wrap="square" lIns="0" tIns="0" rIns="0" bIns="0" anchor="t">
            <a:spAutoFit/>
          </a:bodyPr>
          <a:p>
            <a:pPr lvl="0" indent="0" eaLnBrk="0" hangingPunct="0">
              <a:lnSpc>
                <a:spcPct val="130000"/>
              </a:lnSpc>
              <a:spcBef>
                <a:spcPct val="50000"/>
              </a:spcBef>
            </a:pPr>
            <a:r>
              <a:rPr lang="en-US" altLang="zh-CN" sz="2800" b="1">
                <a:solidFill>
                  <a:srgbClr val="0000FF"/>
                </a:solidFill>
                <a:latin typeface="Franklin Gothic Medium" panose="020B0603020102020204" pitchFamily="2" charset="0"/>
                <a:ea typeface="黑体" panose="02010609060101010101" pitchFamily="1" charset="-122"/>
              </a:rPr>
              <a:t>3</a:t>
            </a:r>
            <a:endParaRPr lang="en-US" altLang="zh-CN" sz="2800" b="1">
              <a:solidFill>
                <a:srgbClr val="0000FF"/>
              </a:solidFill>
              <a:latin typeface="Franklin Gothic Medium" panose="020B0603020102020204" pitchFamily="2" charset="0"/>
              <a:ea typeface="黑体" panose="02010609060101010101" pitchFamily="1" charset="-122"/>
            </a:endParaRPr>
          </a:p>
        </p:txBody>
      </p:sp>
      <p:sp>
        <p:nvSpPr>
          <p:cNvPr id="83984" name="文本框 83983"/>
          <p:cNvSpPr txBox="1"/>
          <p:nvPr/>
        </p:nvSpPr>
        <p:spPr>
          <a:xfrm>
            <a:off x="4070350" y="3181350"/>
            <a:ext cx="1873250" cy="474663"/>
          </a:xfrm>
          <a:prstGeom prst="rect">
            <a:avLst/>
          </a:prstGeom>
          <a:noFill/>
          <a:ln w="9525">
            <a:noFill/>
          </a:ln>
        </p:spPr>
        <p:txBody>
          <a:bodyPr wrap="square" lIns="0" tIns="0" rIns="0" bIns="0" anchor="t">
            <a:spAutoFit/>
          </a:bodyPr>
          <a:p>
            <a:pPr lvl="0" indent="0" eaLnBrk="0" hangingPunct="0">
              <a:lnSpc>
                <a:spcPct val="130000"/>
              </a:lnSpc>
              <a:spcBef>
                <a:spcPct val="50000"/>
              </a:spcBef>
            </a:pPr>
            <a:r>
              <a:rPr lang="en-US" altLang="zh-CN" sz="2400" b="1">
                <a:solidFill>
                  <a:srgbClr val="996633"/>
                </a:solidFill>
                <a:latin typeface="Arial" panose="020B0604020202020204" pitchFamily="34" charset="0"/>
                <a:ea typeface="黑体" panose="02010609060101010101" pitchFamily="1" charset="-122"/>
              </a:rPr>
              <a:t>c[3]=0</a:t>
            </a:r>
            <a:r>
              <a:rPr lang="zh-CN" altLang="en-US" sz="2400" b="1">
                <a:solidFill>
                  <a:srgbClr val="996633"/>
                </a:solidFill>
                <a:latin typeface="Arial" panose="020B0604020202020204" pitchFamily="34" charset="0"/>
                <a:ea typeface="黑体" panose="02010609060101010101" pitchFamily="1" charset="-122"/>
              </a:rPr>
              <a:t>继续</a:t>
            </a:r>
            <a:endParaRPr lang="zh-CN" altLang="en-US" sz="2400" b="1">
              <a:solidFill>
                <a:srgbClr val="996633"/>
              </a:solidFill>
              <a:latin typeface="Arial" panose="020B0604020202020204" pitchFamily="34" charset="0"/>
              <a:ea typeface="黑体" panose="02010609060101010101" pitchFamily="1" charset="-122"/>
            </a:endParaRPr>
          </a:p>
        </p:txBody>
      </p:sp>
      <p:sp>
        <p:nvSpPr>
          <p:cNvPr id="83985" name="文本框 83984"/>
          <p:cNvSpPr txBox="1"/>
          <p:nvPr/>
        </p:nvSpPr>
        <p:spPr>
          <a:xfrm>
            <a:off x="6880225" y="2808288"/>
            <a:ext cx="358775" cy="555625"/>
          </a:xfrm>
          <a:prstGeom prst="rect">
            <a:avLst/>
          </a:prstGeom>
          <a:noFill/>
          <a:ln w="9525">
            <a:noFill/>
          </a:ln>
        </p:spPr>
        <p:txBody>
          <a:bodyPr wrap="square" lIns="0" tIns="0" rIns="0" bIns="0" anchor="t">
            <a:spAutoFit/>
          </a:bodyPr>
          <a:p>
            <a:pPr lvl="0" indent="0" eaLnBrk="0" hangingPunct="0">
              <a:lnSpc>
                <a:spcPct val="130000"/>
              </a:lnSpc>
              <a:spcBef>
                <a:spcPct val="50000"/>
              </a:spcBef>
            </a:pPr>
            <a:r>
              <a:rPr lang="en-US" altLang="zh-CN" sz="2800" b="1">
                <a:solidFill>
                  <a:srgbClr val="0000FF"/>
                </a:solidFill>
                <a:latin typeface="Franklin Gothic Medium" panose="020B0603020102020204" pitchFamily="2" charset="0"/>
                <a:ea typeface="黑体" panose="02010609060101010101" pitchFamily="1" charset="-122"/>
              </a:rPr>
              <a:t>4</a:t>
            </a:r>
            <a:endParaRPr lang="en-US" altLang="zh-CN" sz="2800" b="1">
              <a:solidFill>
                <a:srgbClr val="0000FF"/>
              </a:solidFill>
              <a:latin typeface="Franklin Gothic Medium" panose="020B0603020102020204" pitchFamily="2" charset="0"/>
              <a:ea typeface="黑体" panose="02010609060101010101" pitchFamily="1" charset="-122"/>
            </a:endParaRPr>
          </a:p>
        </p:txBody>
      </p:sp>
      <p:sp>
        <p:nvSpPr>
          <p:cNvPr id="83986" name="文本框 83985"/>
          <p:cNvSpPr txBox="1"/>
          <p:nvPr/>
        </p:nvSpPr>
        <p:spPr>
          <a:xfrm>
            <a:off x="5829300" y="3181350"/>
            <a:ext cx="1870075" cy="474663"/>
          </a:xfrm>
          <a:prstGeom prst="rect">
            <a:avLst/>
          </a:prstGeom>
          <a:noFill/>
          <a:ln w="9525">
            <a:noFill/>
          </a:ln>
        </p:spPr>
        <p:txBody>
          <a:bodyPr wrap="square" lIns="0" tIns="0" rIns="0" bIns="0" anchor="t">
            <a:spAutoFit/>
          </a:bodyPr>
          <a:p>
            <a:pPr lvl="0" indent="0" eaLnBrk="0" hangingPunct="0">
              <a:lnSpc>
                <a:spcPct val="130000"/>
              </a:lnSpc>
              <a:spcBef>
                <a:spcPct val="50000"/>
              </a:spcBef>
            </a:pPr>
            <a:r>
              <a:rPr lang="en-US" altLang="zh-CN" sz="2400" b="1">
                <a:solidFill>
                  <a:srgbClr val="996633"/>
                </a:solidFill>
                <a:latin typeface="Arial" panose="020B0604020202020204" pitchFamily="34" charset="0"/>
                <a:ea typeface="黑体" panose="02010609060101010101" pitchFamily="1" charset="-122"/>
              </a:rPr>
              <a:t>c[4]=0</a:t>
            </a:r>
            <a:r>
              <a:rPr lang="zh-CN" altLang="en-US" sz="2400" b="1">
                <a:solidFill>
                  <a:srgbClr val="996633"/>
                </a:solidFill>
                <a:latin typeface="Arial" panose="020B0604020202020204" pitchFamily="34" charset="0"/>
                <a:ea typeface="黑体" panose="02010609060101010101" pitchFamily="1" charset="-122"/>
              </a:rPr>
              <a:t>继续</a:t>
            </a:r>
            <a:endParaRPr lang="zh-CN" altLang="en-US" sz="2400" b="1">
              <a:solidFill>
                <a:srgbClr val="996633"/>
              </a:solidFill>
              <a:latin typeface="Arial" panose="020B0604020202020204" pitchFamily="34" charset="0"/>
              <a:ea typeface="黑体" panose="02010609060101010101" pitchFamily="1" charset="-122"/>
            </a:endParaRPr>
          </a:p>
        </p:txBody>
      </p:sp>
      <p:sp>
        <p:nvSpPr>
          <p:cNvPr id="83987" name="文本框 83986"/>
          <p:cNvSpPr txBox="1"/>
          <p:nvPr/>
        </p:nvSpPr>
        <p:spPr>
          <a:xfrm>
            <a:off x="8464550" y="2808288"/>
            <a:ext cx="358775" cy="555625"/>
          </a:xfrm>
          <a:prstGeom prst="rect">
            <a:avLst/>
          </a:prstGeom>
          <a:noFill/>
          <a:ln w="9525">
            <a:noFill/>
          </a:ln>
        </p:spPr>
        <p:txBody>
          <a:bodyPr wrap="square" lIns="0" tIns="0" rIns="0" bIns="0" anchor="t">
            <a:spAutoFit/>
          </a:bodyPr>
          <a:p>
            <a:pPr lvl="0" indent="0" eaLnBrk="0" hangingPunct="0">
              <a:lnSpc>
                <a:spcPct val="130000"/>
              </a:lnSpc>
              <a:spcBef>
                <a:spcPct val="50000"/>
              </a:spcBef>
            </a:pPr>
            <a:r>
              <a:rPr lang="en-US" altLang="zh-CN" sz="2800" b="1">
                <a:solidFill>
                  <a:srgbClr val="0000FF"/>
                </a:solidFill>
                <a:latin typeface="Franklin Gothic Medium" panose="020B0603020102020204" pitchFamily="2" charset="0"/>
                <a:ea typeface="黑体" panose="02010609060101010101" pitchFamily="1" charset="-122"/>
              </a:rPr>
              <a:t>5</a:t>
            </a:r>
            <a:endParaRPr lang="en-US" altLang="zh-CN" sz="2800" b="1">
              <a:solidFill>
                <a:srgbClr val="0000FF"/>
              </a:solidFill>
              <a:latin typeface="Franklin Gothic Medium" panose="020B0603020102020204" pitchFamily="2" charset="0"/>
              <a:ea typeface="黑体" panose="02010609060101010101" pitchFamily="1" charset="-122"/>
            </a:endParaRPr>
          </a:p>
        </p:txBody>
      </p:sp>
      <p:sp>
        <p:nvSpPr>
          <p:cNvPr id="83988" name="文本框 83987"/>
          <p:cNvSpPr txBox="1"/>
          <p:nvPr/>
        </p:nvSpPr>
        <p:spPr>
          <a:xfrm>
            <a:off x="7518400" y="3181350"/>
            <a:ext cx="1619250" cy="474663"/>
          </a:xfrm>
          <a:prstGeom prst="rect">
            <a:avLst/>
          </a:prstGeom>
          <a:noFill/>
          <a:ln w="9525">
            <a:noFill/>
          </a:ln>
        </p:spPr>
        <p:txBody>
          <a:bodyPr wrap="square" lIns="0" tIns="0" rIns="0" bIns="0" anchor="t">
            <a:spAutoFit/>
          </a:bodyPr>
          <a:p>
            <a:pPr lvl="0" indent="0" eaLnBrk="0" hangingPunct="0">
              <a:lnSpc>
                <a:spcPct val="130000"/>
              </a:lnSpc>
              <a:spcBef>
                <a:spcPct val="50000"/>
              </a:spcBef>
            </a:pPr>
            <a:r>
              <a:rPr lang="en-US" altLang="zh-CN" sz="2400" b="1">
                <a:solidFill>
                  <a:srgbClr val="996633"/>
                </a:solidFill>
                <a:latin typeface="Arial" panose="020B0604020202020204" pitchFamily="34" charset="0"/>
                <a:ea typeface="黑体" panose="02010609060101010101" pitchFamily="1" charset="-122"/>
              </a:rPr>
              <a:t>c[5]=0</a:t>
            </a:r>
            <a:r>
              <a:rPr lang="zh-CN" altLang="en-US" sz="2400" b="1">
                <a:solidFill>
                  <a:srgbClr val="996633"/>
                </a:solidFill>
                <a:latin typeface="Arial" panose="020B0604020202020204" pitchFamily="34" charset="0"/>
                <a:ea typeface="黑体" panose="02010609060101010101" pitchFamily="1" charset="-122"/>
              </a:rPr>
              <a:t>继续</a:t>
            </a:r>
            <a:endParaRPr lang="zh-CN" altLang="en-US" sz="2400" b="1">
              <a:solidFill>
                <a:srgbClr val="996633"/>
              </a:solidFill>
              <a:latin typeface="Arial" panose="020B0604020202020204" pitchFamily="34" charset="0"/>
              <a:ea typeface="黑体" panose="02010609060101010101" pitchFamily="1" charset="-122"/>
            </a:endParaRPr>
          </a:p>
        </p:txBody>
      </p:sp>
      <p:sp>
        <p:nvSpPr>
          <p:cNvPr id="83989" name="文本框 83988"/>
          <p:cNvSpPr txBox="1"/>
          <p:nvPr/>
        </p:nvSpPr>
        <p:spPr>
          <a:xfrm>
            <a:off x="1279525" y="3565525"/>
            <a:ext cx="358775" cy="555625"/>
          </a:xfrm>
          <a:prstGeom prst="rect">
            <a:avLst/>
          </a:prstGeom>
          <a:noFill/>
          <a:ln w="9525">
            <a:noFill/>
          </a:ln>
        </p:spPr>
        <p:txBody>
          <a:bodyPr wrap="square" lIns="0" tIns="0" rIns="0" bIns="0" anchor="t">
            <a:spAutoFit/>
          </a:bodyPr>
          <a:p>
            <a:pPr lvl="0" indent="0" eaLnBrk="0" hangingPunct="0">
              <a:lnSpc>
                <a:spcPct val="130000"/>
              </a:lnSpc>
              <a:spcBef>
                <a:spcPct val="50000"/>
              </a:spcBef>
            </a:pPr>
            <a:r>
              <a:rPr lang="en-US" altLang="zh-CN" sz="2800" b="1">
                <a:solidFill>
                  <a:srgbClr val="0000FF"/>
                </a:solidFill>
                <a:latin typeface="Franklin Gothic Medium" panose="020B0603020102020204" pitchFamily="2" charset="0"/>
                <a:ea typeface="黑体" panose="02010609060101010101" pitchFamily="1" charset="-122"/>
              </a:rPr>
              <a:t>6</a:t>
            </a:r>
            <a:endParaRPr lang="en-US" altLang="zh-CN" sz="2800" b="1">
              <a:solidFill>
                <a:srgbClr val="0000FF"/>
              </a:solidFill>
              <a:latin typeface="Franklin Gothic Medium" panose="020B0603020102020204" pitchFamily="2" charset="0"/>
              <a:ea typeface="黑体" panose="02010609060101010101" pitchFamily="1" charset="-122"/>
            </a:endParaRPr>
          </a:p>
        </p:txBody>
      </p:sp>
      <p:sp>
        <p:nvSpPr>
          <p:cNvPr id="83990" name="文本框 83989"/>
          <p:cNvSpPr txBox="1"/>
          <p:nvPr/>
        </p:nvSpPr>
        <p:spPr>
          <a:xfrm>
            <a:off x="269875" y="4049713"/>
            <a:ext cx="1873250" cy="474662"/>
          </a:xfrm>
          <a:prstGeom prst="rect">
            <a:avLst/>
          </a:prstGeom>
          <a:noFill/>
          <a:ln w="9525">
            <a:noFill/>
          </a:ln>
        </p:spPr>
        <p:txBody>
          <a:bodyPr wrap="square" lIns="0" tIns="0" rIns="0" bIns="0" anchor="t">
            <a:spAutoFit/>
          </a:bodyPr>
          <a:p>
            <a:pPr lvl="0" indent="0" eaLnBrk="0" hangingPunct="0">
              <a:lnSpc>
                <a:spcPct val="130000"/>
              </a:lnSpc>
              <a:spcBef>
                <a:spcPct val="50000"/>
              </a:spcBef>
            </a:pPr>
            <a:r>
              <a:rPr lang="en-US" altLang="zh-CN" sz="2400" b="1">
                <a:solidFill>
                  <a:srgbClr val="996633"/>
                </a:solidFill>
                <a:latin typeface="Arial" panose="020B0604020202020204" pitchFamily="34" charset="0"/>
                <a:ea typeface="黑体" panose="02010609060101010101" pitchFamily="1" charset="-122"/>
              </a:rPr>
              <a:t>c[2]=-1</a:t>
            </a:r>
            <a:r>
              <a:rPr lang="zh-CN" altLang="en-US" sz="2400" b="1">
                <a:solidFill>
                  <a:srgbClr val="996633"/>
                </a:solidFill>
                <a:latin typeface="Arial" panose="020B0604020202020204" pitchFamily="34" charset="0"/>
                <a:ea typeface="黑体" panose="02010609060101010101" pitchFamily="1" charset="-122"/>
              </a:rPr>
              <a:t>阻塞</a:t>
            </a:r>
            <a:endParaRPr lang="zh-CN" altLang="en-US" sz="2400" b="1">
              <a:solidFill>
                <a:srgbClr val="996633"/>
              </a:solidFill>
              <a:latin typeface="Arial" panose="020B0604020202020204" pitchFamily="34" charset="0"/>
              <a:ea typeface="黑体" panose="02010609060101010101" pitchFamily="1" charset="-122"/>
            </a:endParaRPr>
          </a:p>
        </p:txBody>
      </p:sp>
      <p:sp>
        <p:nvSpPr>
          <p:cNvPr id="83991" name="文本框 83990"/>
          <p:cNvSpPr txBox="1"/>
          <p:nvPr/>
        </p:nvSpPr>
        <p:spPr>
          <a:xfrm>
            <a:off x="3006725" y="3565525"/>
            <a:ext cx="361950" cy="555625"/>
          </a:xfrm>
          <a:prstGeom prst="rect">
            <a:avLst/>
          </a:prstGeom>
          <a:noFill/>
          <a:ln w="9525">
            <a:noFill/>
          </a:ln>
        </p:spPr>
        <p:txBody>
          <a:bodyPr wrap="square" lIns="0" tIns="0" rIns="0" bIns="0" anchor="t">
            <a:spAutoFit/>
          </a:bodyPr>
          <a:p>
            <a:pPr lvl="0" indent="0" eaLnBrk="0" hangingPunct="0">
              <a:lnSpc>
                <a:spcPct val="130000"/>
              </a:lnSpc>
              <a:spcBef>
                <a:spcPct val="50000"/>
              </a:spcBef>
            </a:pPr>
            <a:r>
              <a:rPr lang="en-US" altLang="zh-CN" sz="2800" b="1">
                <a:solidFill>
                  <a:srgbClr val="0000FF"/>
                </a:solidFill>
                <a:latin typeface="Franklin Gothic Medium" panose="020B0603020102020204" pitchFamily="2" charset="0"/>
                <a:ea typeface="黑体" panose="02010609060101010101" pitchFamily="1" charset="-122"/>
              </a:rPr>
              <a:t>7</a:t>
            </a:r>
            <a:endParaRPr lang="en-US" altLang="zh-CN" sz="2800" b="1">
              <a:solidFill>
                <a:srgbClr val="0000FF"/>
              </a:solidFill>
              <a:latin typeface="Franklin Gothic Medium" panose="020B0603020102020204" pitchFamily="2" charset="0"/>
              <a:ea typeface="黑体" panose="02010609060101010101" pitchFamily="1" charset="-122"/>
            </a:endParaRPr>
          </a:p>
        </p:txBody>
      </p:sp>
      <p:sp>
        <p:nvSpPr>
          <p:cNvPr id="83992" name="文本框 83991"/>
          <p:cNvSpPr txBox="1"/>
          <p:nvPr/>
        </p:nvSpPr>
        <p:spPr>
          <a:xfrm>
            <a:off x="2070100" y="4049713"/>
            <a:ext cx="1873250" cy="474662"/>
          </a:xfrm>
          <a:prstGeom prst="rect">
            <a:avLst/>
          </a:prstGeom>
          <a:noFill/>
          <a:ln w="9525">
            <a:noFill/>
          </a:ln>
        </p:spPr>
        <p:txBody>
          <a:bodyPr wrap="square" lIns="0" tIns="0" rIns="0" bIns="0" anchor="t">
            <a:spAutoFit/>
          </a:bodyPr>
          <a:p>
            <a:pPr lvl="0" indent="0" eaLnBrk="0" hangingPunct="0">
              <a:lnSpc>
                <a:spcPct val="130000"/>
              </a:lnSpc>
              <a:spcBef>
                <a:spcPct val="50000"/>
              </a:spcBef>
            </a:pPr>
            <a:r>
              <a:rPr lang="en-US" altLang="zh-CN" sz="2400" b="1">
                <a:solidFill>
                  <a:srgbClr val="996633"/>
                </a:solidFill>
                <a:latin typeface="Arial" panose="020B0604020202020204" pitchFamily="34" charset="0"/>
                <a:ea typeface="黑体" panose="02010609060101010101" pitchFamily="1" charset="-122"/>
              </a:rPr>
              <a:t>c[3]=-1</a:t>
            </a:r>
            <a:r>
              <a:rPr lang="zh-CN" altLang="en-US" sz="2400" b="1">
                <a:solidFill>
                  <a:srgbClr val="996633"/>
                </a:solidFill>
                <a:latin typeface="Arial" panose="020B0604020202020204" pitchFamily="34" charset="0"/>
                <a:ea typeface="黑体" panose="02010609060101010101" pitchFamily="1" charset="-122"/>
              </a:rPr>
              <a:t>阻塞</a:t>
            </a:r>
            <a:endParaRPr lang="zh-CN" altLang="en-US" sz="2400" b="1">
              <a:solidFill>
                <a:srgbClr val="996633"/>
              </a:solidFill>
              <a:latin typeface="Arial" panose="020B0604020202020204" pitchFamily="34" charset="0"/>
              <a:ea typeface="黑体" panose="02010609060101010101" pitchFamily="1" charset="-122"/>
            </a:endParaRPr>
          </a:p>
        </p:txBody>
      </p:sp>
      <p:sp>
        <p:nvSpPr>
          <p:cNvPr id="83993" name="文本框 83992"/>
          <p:cNvSpPr txBox="1"/>
          <p:nvPr/>
        </p:nvSpPr>
        <p:spPr>
          <a:xfrm>
            <a:off x="4953000" y="3565525"/>
            <a:ext cx="358775" cy="555625"/>
          </a:xfrm>
          <a:prstGeom prst="rect">
            <a:avLst/>
          </a:prstGeom>
          <a:noFill/>
          <a:ln w="9525">
            <a:noFill/>
          </a:ln>
        </p:spPr>
        <p:txBody>
          <a:bodyPr wrap="square" lIns="0" tIns="0" rIns="0" bIns="0" anchor="t">
            <a:spAutoFit/>
          </a:bodyPr>
          <a:p>
            <a:pPr lvl="0" indent="0" eaLnBrk="0" hangingPunct="0">
              <a:lnSpc>
                <a:spcPct val="130000"/>
              </a:lnSpc>
              <a:spcBef>
                <a:spcPct val="50000"/>
              </a:spcBef>
            </a:pPr>
            <a:r>
              <a:rPr lang="en-US" altLang="zh-CN" sz="2800" b="1">
                <a:solidFill>
                  <a:srgbClr val="0000FF"/>
                </a:solidFill>
                <a:latin typeface="Franklin Gothic Medium" panose="020B0603020102020204" pitchFamily="2" charset="0"/>
                <a:ea typeface="黑体" panose="02010609060101010101" pitchFamily="1" charset="-122"/>
              </a:rPr>
              <a:t>8</a:t>
            </a:r>
            <a:endParaRPr lang="en-US" altLang="zh-CN" sz="2800" b="1">
              <a:solidFill>
                <a:srgbClr val="0000FF"/>
              </a:solidFill>
              <a:latin typeface="Franklin Gothic Medium" panose="020B0603020102020204" pitchFamily="2" charset="0"/>
              <a:ea typeface="黑体" panose="02010609060101010101" pitchFamily="1" charset="-122"/>
            </a:endParaRPr>
          </a:p>
        </p:txBody>
      </p:sp>
      <p:sp>
        <p:nvSpPr>
          <p:cNvPr id="83994" name="文本框 83993"/>
          <p:cNvSpPr txBox="1"/>
          <p:nvPr/>
        </p:nvSpPr>
        <p:spPr>
          <a:xfrm>
            <a:off x="4016375" y="4049713"/>
            <a:ext cx="1870075" cy="474662"/>
          </a:xfrm>
          <a:prstGeom prst="rect">
            <a:avLst/>
          </a:prstGeom>
          <a:noFill/>
          <a:ln w="9525">
            <a:noFill/>
          </a:ln>
        </p:spPr>
        <p:txBody>
          <a:bodyPr wrap="square" lIns="0" tIns="0" rIns="0" bIns="0" anchor="t">
            <a:spAutoFit/>
          </a:bodyPr>
          <a:p>
            <a:pPr lvl="0" indent="0" eaLnBrk="0" hangingPunct="0">
              <a:lnSpc>
                <a:spcPct val="130000"/>
              </a:lnSpc>
              <a:spcBef>
                <a:spcPct val="50000"/>
              </a:spcBef>
            </a:pPr>
            <a:r>
              <a:rPr lang="en-US" altLang="zh-CN" sz="2400" b="1">
                <a:solidFill>
                  <a:srgbClr val="996633"/>
                </a:solidFill>
                <a:latin typeface="Arial" panose="020B0604020202020204" pitchFamily="34" charset="0"/>
                <a:ea typeface="黑体" panose="02010609060101010101" pitchFamily="1" charset="-122"/>
              </a:rPr>
              <a:t>c[4]=-1</a:t>
            </a:r>
            <a:r>
              <a:rPr lang="zh-CN" altLang="en-US" sz="2400" b="1">
                <a:solidFill>
                  <a:srgbClr val="996633"/>
                </a:solidFill>
                <a:latin typeface="Arial" panose="020B0604020202020204" pitchFamily="34" charset="0"/>
                <a:ea typeface="黑体" panose="02010609060101010101" pitchFamily="1" charset="-122"/>
              </a:rPr>
              <a:t>阻塞</a:t>
            </a:r>
            <a:endParaRPr lang="zh-CN" altLang="en-US" sz="2400" b="1">
              <a:solidFill>
                <a:srgbClr val="996633"/>
              </a:solidFill>
              <a:latin typeface="Arial" panose="020B0604020202020204" pitchFamily="34" charset="0"/>
              <a:ea typeface="黑体" panose="02010609060101010101" pitchFamily="1" charset="-122"/>
            </a:endParaRPr>
          </a:p>
        </p:txBody>
      </p:sp>
      <p:sp>
        <p:nvSpPr>
          <p:cNvPr id="83995" name="文本框 83994"/>
          <p:cNvSpPr txBox="1"/>
          <p:nvPr/>
        </p:nvSpPr>
        <p:spPr>
          <a:xfrm>
            <a:off x="6896100" y="3565525"/>
            <a:ext cx="361950" cy="555625"/>
          </a:xfrm>
          <a:prstGeom prst="rect">
            <a:avLst/>
          </a:prstGeom>
          <a:noFill/>
          <a:ln w="9525">
            <a:noFill/>
          </a:ln>
        </p:spPr>
        <p:txBody>
          <a:bodyPr wrap="square" lIns="0" tIns="0" rIns="0" bIns="0" anchor="t">
            <a:spAutoFit/>
          </a:bodyPr>
          <a:p>
            <a:pPr lvl="0" indent="0" eaLnBrk="0" hangingPunct="0">
              <a:lnSpc>
                <a:spcPct val="130000"/>
              </a:lnSpc>
              <a:spcBef>
                <a:spcPct val="50000"/>
              </a:spcBef>
            </a:pPr>
            <a:r>
              <a:rPr lang="en-US" altLang="zh-CN" sz="2800" b="1">
                <a:solidFill>
                  <a:srgbClr val="0000FF"/>
                </a:solidFill>
                <a:latin typeface="Franklin Gothic Medium" panose="020B0603020102020204" pitchFamily="2" charset="0"/>
                <a:ea typeface="黑体" panose="02010609060101010101" pitchFamily="1" charset="-122"/>
              </a:rPr>
              <a:t>9</a:t>
            </a:r>
            <a:endParaRPr lang="en-US" altLang="zh-CN" sz="2800" b="1">
              <a:solidFill>
                <a:srgbClr val="0000FF"/>
              </a:solidFill>
              <a:latin typeface="Franklin Gothic Medium" panose="020B0603020102020204" pitchFamily="2" charset="0"/>
              <a:ea typeface="黑体" panose="02010609060101010101" pitchFamily="1" charset="-122"/>
            </a:endParaRPr>
          </a:p>
        </p:txBody>
      </p:sp>
      <p:sp>
        <p:nvSpPr>
          <p:cNvPr id="83996" name="文本框 83995"/>
          <p:cNvSpPr txBox="1"/>
          <p:nvPr/>
        </p:nvSpPr>
        <p:spPr>
          <a:xfrm>
            <a:off x="5810250" y="4049713"/>
            <a:ext cx="1873250" cy="474662"/>
          </a:xfrm>
          <a:prstGeom prst="rect">
            <a:avLst/>
          </a:prstGeom>
          <a:noFill/>
          <a:ln w="9525">
            <a:noFill/>
          </a:ln>
        </p:spPr>
        <p:txBody>
          <a:bodyPr wrap="square" lIns="0" tIns="0" rIns="0" bIns="0" anchor="t">
            <a:spAutoFit/>
          </a:bodyPr>
          <a:p>
            <a:pPr lvl="0" indent="0" eaLnBrk="0" hangingPunct="0">
              <a:lnSpc>
                <a:spcPct val="130000"/>
              </a:lnSpc>
              <a:spcBef>
                <a:spcPct val="50000"/>
              </a:spcBef>
            </a:pPr>
            <a:r>
              <a:rPr lang="en-US" altLang="zh-CN" sz="2400" b="1">
                <a:solidFill>
                  <a:srgbClr val="996633"/>
                </a:solidFill>
                <a:latin typeface="Arial" panose="020B0604020202020204" pitchFamily="34" charset="0"/>
                <a:ea typeface="黑体" panose="02010609060101010101" pitchFamily="1" charset="-122"/>
              </a:rPr>
              <a:t>c[5]=-1</a:t>
            </a:r>
            <a:r>
              <a:rPr lang="zh-CN" altLang="en-US" sz="2400" b="1">
                <a:solidFill>
                  <a:srgbClr val="996633"/>
                </a:solidFill>
                <a:latin typeface="Arial" panose="020B0604020202020204" pitchFamily="34" charset="0"/>
                <a:ea typeface="黑体" panose="02010609060101010101" pitchFamily="1" charset="-122"/>
              </a:rPr>
              <a:t>阻塞</a:t>
            </a:r>
            <a:endParaRPr lang="zh-CN" altLang="en-US" sz="2400" b="1">
              <a:solidFill>
                <a:srgbClr val="996633"/>
              </a:solidFill>
              <a:latin typeface="Arial" panose="020B0604020202020204" pitchFamily="34" charset="0"/>
              <a:ea typeface="黑体" panose="02010609060101010101" pitchFamily="1" charset="-122"/>
            </a:endParaRPr>
          </a:p>
        </p:txBody>
      </p:sp>
      <p:sp>
        <p:nvSpPr>
          <p:cNvPr id="83997" name="文本框 83996"/>
          <p:cNvSpPr txBox="1"/>
          <p:nvPr/>
        </p:nvSpPr>
        <p:spPr>
          <a:xfrm>
            <a:off x="8407400" y="3565525"/>
            <a:ext cx="504825" cy="555625"/>
          </a:xfrm>
          <a:prstGeom prst="rect">
            <a:avLst/>
          </a:prstGeom>
          <a:noFill/>
          <a:ln w="9525">
            <a:noFill/>
          </a:ln>
        </p:spPr>
        <p:txBody>
          <a:bodyPr wrap="square" lIns="0" tIns="0" rIns="0" bIns="0" anchor="t">
            <a:spAutoFit/>
          </a:bodyPr>
          <a:p>
            <a:pPr lvl="0" indent="0" eaLnBrk="0" hangingPunct="0">
              <a:lnSpc>
                <a:spcPct val="130000"/>
              </a:lnSpc>
              <a:spcBef>
                <a:spcPct val="50000"/>
              </a:spcBef>
            </a:pPr>
            <a:r>
              <a:rPr lang="en-US" altLang="zh-CN" sz="2800" b="1">
                <a:solidFill>
                  <a:srgbClr val="0000FF"/>
                </a:solidFill>
                <a:latin typeface="Franklin Gothic Medium" panose="020B0603020102020204" pitchFamily="2" charset="0"/>
                <a:ea typeface="黑体" panose="02010609060101010101" pitchFamily="1" charset="-122"/>
              </a:rPr>
              <a:t>10</a:t>
            </a:r>
            <a:endParaRPr lang="en-US" altLang="zh-CN" sz="2800" b="1">
              <a:solidFill>
                <a:srgbClr val="0000FF"/>
              </a:solidFill>
              <a:latin typeface="Franklin Gothic Medium" panose="020B0603020102020204" pitchFamily="2" charset="0"/>
              <a:ea typeface="黑体" panose="02010609060101010101" pitchFamily="1" charset="-122"/>
            </a:endParaRPr>
          </a:p>
        </p:txBody>
      </p:sp>
      <p:sp>
        <p:nvSpPr>
          <p:cNvPr id="83998" name="文本框 83997"/>
          <p:cNvSpPr txBox="1"/>
          <p:nvPr/>
        </p:nvSpPr>
        <p:spPr>
          <a:xfrm>
            <a:off x="7496175" y="4049713"/>
            <a:ext cx="1692275" cy="474662"/>
          </a:xfrm>
          <a:prstGeom prst="rect">
            <a:avLst/>
          </a:prstGeom>
          <a:noFill/>
          <a:ln w="9525">
            <a:noFill/>
          </a:ln>
        </p:spPr>
        <p:txBody>
          <a:bodyPr wrap="square" lIns="0" tIns="0" rIns="0" bIns="0" anchor="t">
            <a:spAutoFit/>
          </a:bodyPr>
          <a:p>
            <a:pPr lvl="0" indent="0" eaLnBrk="0" hangingPunct="0">
              <a:lnSpc>
                <a:spcPct val="130000"/>
              </a:lnSpc>
              <a:spcBef>
                <a:spcPct val="50000"/>
              </a:spcBef>
            </a:pPr>
            <a:r>
              <a:rPr lang="en-US" altLang="zh-CN" sz="2400" b="1">
                <a:solidFill>
                  <a:srgbClr val="996633"/>
                </a:solidFill>
                <a:latin typeface="Arial" panose="020B0604020202020204" pitchFamily="34" charset="0"/>
                <a:ea typeface="黑体" panose="02010609060101010101" pitchFamily="1" charset="-122"/>
              </a:rPr>
              <a:t>c[1]=-1</a:t>
            </a:r>
            <a:r>
              <a:rPr lang="zh-CN" altLang="en-US" sz="2400" b="1">
                <a:solidFill>
                  <a:srgbClr val="996633"/>
                </a:solidFill>
                <a:latin typeface="Arial" panose="020B0604020202020204" pitchFamily="34" charset="0"/>
                <a:ea typeface="黑体" panose="02010609060101010101" pitchFamily="1" charset="-122"/>
              </a:rPr>
              <a:t>阻塞</a:t>
            </a:r>
            <a:endParaRPr lang="zh-CN" altLang="en-US" sz="2400" b="1">
              <a:solidFill>
                <a:srgbClr val="996633"/>
              </a:solidFill>
              <a:latin typeface="Arial" panose="020B0604020202020204" pitchFamily="34" charset="0"/>
              <a:ea typeface="黑体" panose="02010609060101010101" pitchFamily="1" charset="-122"/>
            </a:endParaRPr>
          </a:p>
        </p:txBody>
      </p:sp>
      <p:sp>
        <p:nvSpPr>
          <p:cNvPr id="102430" name="十字形 83998"/>
          <p:cNvSpPr/>
          <p:nvPr/>
        </p:nvSpPr>
        <p:spPr>
          <a:xfrm>
            <a:off x="57150" y="6203950"/>
            <a:ext cx="720725" cy="620713"/>
          </a:xfrm>
          <a:prstGeom prst="plus">
            <a:avLst>
              <a:gd name="adj" fmla="val 37361"/>
            </a:avLst>
          </a:prstGeom>
          <a:solidFill>
            <a:srgbClr val="FFFF00"/>
          </a:solidFill>
          <a:ln w="76200" cap="flat" cmpd="tri">
            <a:solidFill>
              <a:srgbClr val="FF00FF"/>
            </a:solidFill>
            <a:prstDash val="solid"/>
            <a:miter/>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76803" name="文本框 7185"/>
          <p:cNvSpPr txBox="1"/>
          <p:nvPr/>
        </p:nvSpPr>
        <p:spPr>
          <a:xfrm>
            <a:off x="7942580" y="537210"/>
            <a:ext cx="1119188" cy="42672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en-US" sz="2800" b="1" dirty="0">
                <a:solidFill>
                  <a:srgbClr val="FF0066"/>
                </a:solidFill>
                <a:latin typeface="Arial Black" panose="020B0A04020102020204" charset="0"/>
                <a:ea typeface="黑体" panose="02010609060101010101" pitchFamily="1" charset="-122"/>
              </a:rPr>
              <a:t>增加</a:t>
            </a:r>
            <a:endParaRPr lang="zh-CN" altLang="en-US"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3971"/>
                                        </p:tgtEl>
                                        <p:attrNameLst>
                                          <p:attrName>style.visibility</p:attrName>
                                        </p:attrNameLst>
                                      </p:cBhvr>
                                      <p:to>
                                        <p:strVal val="visible"/>
                                      </p:to>
                                    </p:set>
                                    <p:anim calcmode="lin" valueType="num">
                                      <p:cBhvr additive="base">
                                        <p:cTn id="7" dur="500" fill="hold"/>
                                        <p:tgtEl>
                                          <p:spTgt spid="83971"/>
                                        </p:tgtEl>
                                        <p:attrNameLst>
                                          <p:attrName>ppt_x</p:attrName>
                                        </p:attrNameLst>
                                      </p:cBhvr>
                                      <p:tavLst>
                                        <p:tav tm="0">
                                          <p:val>
                                            <p:strVal val="1+#ppt_w/2"/>
                                          </p:val>
                                        </p:tav>
                                        <p:tav tm="100000">
                                          <p:val>
                                            <p:strVal val="#ppt_x"/>
                                          </p:val>
                                        </p:tav>
                                      </p:tavLst>
                                    </p:anim>
                                    <p:anim calcmode="lin" valueType="num">
                                      <p:cBhvr additive="base">
                                        <p:cTn id="8" dur="500" fill="hold"/>
                                        <p:tgtEl>
                                          <p:spTgt spid="8397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83979"/>
                                        </p:tgtEl>
                                        <p:attrNameLst>
                                          <p:attrName>style.visibility</p:attrName>
                                        </p:attrNameLst>
                                      </p:cBhvr>
                                      <p:to>
                                        <p:strVal val="visible"/>
                                      </p:to>
                                    </p:set>
                                    <p:anim calcmode="lin" valueType="num">
                                      <p:cBhvr additive="base">
                                        <p:cTn id="12" dur="500" fill="hold"/>
                                        <p:tgtEl>
                                          <p:spTgt spid="83979"/>
                                        </p:tgtEl>
                                        <p:attrNameLst>
                                          <p:attrName>ppt_x</p:attrName>
                                        </p:attrNameLst>
                                      </p:cBhvr>
                                      <p:tavLst>
                                        <p:tav tm="0">
                                          <p:val>
                                            <p:strVal val="1+#ppt_w/2"/>
                                          </p:val>
                                        </p:tav>
                                        <p:tav tm="100000">
                                          <p:val>
                                            <p:strVal val="#ppt_x"/>
                                          </p:val>
                                        </p:tav>
                                      </p:tavLst>
                                    </p:anim>
                                    <p:anim calcmode="lin" valueType="num">
                                      <p:cBhvr additive="base">
                                        <p:cTn id="13" dur="500" fill="hold"/>
                                        <p:tgtEl>
                                          <p:spTgt spid="8397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3" presetClass="entr" presetSubtype="16" fill="hold" nodeType="afterEffect">
                                  <p:stCondLst>
                                    <p:cond delay="0"/>
                                  </p:stCondLst>
                                  <p:childTnLst>
                                    <p:set>
                                      <p:cBhvr>
                                        <p:cTn id="16" dur="1" fill="hold">
                                          <p:stCondLst>
                                            <p:cond delay="0"/>
                                          </p:stCondLst>
                                        </p:cTn>
                                        <p:tgtEl>
                                          <p:spTgt spid="83972"/>
                                        </p:tgtEl>
                                        <p:attrNameLst>
                                          <p:attrName>style.visibility</p:attrName>
                                        </p:attrNameLst>
                                      </p:cBhvr>
                                      <p:to>
                                        <p:strVal val="visible"/>
                                      </p:to>
                                    </p:set>
                                    <p:anim calcmode="lin" valueType="num">
                                      <p:cBhvr>
                                        <p:cTn id="17" dur="500" fill="hold"/>
                                        <p:tgtEl>
                                          <p:spTgt spid="83972"/>
                                        </p:tgtEl>
                                        <p:attrNameLst>
                                          <p:attrName>ppt_w</p:attrName>
                                        </p:attrNameLst>
                                      </p:cBhvr>
                                      <p:tavLst>
                                        <p:tav tm="0">
                                          <p:val>
                                            <p:fltVal val="0.000000"/>
                                          </p:val>
                                        </p:tav>
                                        <p:tav tm="100000">
                                          <p:val>
                                            <p:strVal val="#ppt_w"/>
                                          </p:val>
                                        </p:tav>
                                      </p:tavLst>
                                    </p:anim>
                                    <p:anim calcmode="lin" valueType="num">
                                      <p:cBhvr>
                                        <p:cTn id="18" dur="500" fill="hold"/>
                                        <p:tgtEl>
                                          <p:spTgt spid="83972"/>
                                        </p:tgtEl>
                                        <p:attrNameLst>
                                          <p:attrName>ppt_h</p:attrName>
                                        </p:attrNameLst>
                                      </p:cBhvr>
                                      <p:tavLst>
                                        <p:tav tm="0">
                                          <p:val>
                                            <p:fltVal val="0.00000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3978"/>
                                        </p:tgtEl>
                                        <p:attrNameLst>
                                          <p:attrName>style.visibility</p:attrName>
                                        </p:attrNameLst>
                                      </p:cBhvr>
                                      <p:to>
                                        <p:strVal val="visible"/>
                                      </p:to>
                                    </p:set>
                                    <p:anim calcmode="lin" valueType="num">
                                      <p:cBhvr additive="base">
                                        <p:cTn id="23" dur="500" fill="hold"/>
                                        <p:tgtEl>
                                          <p:spTgt spid="83978"/>
                                        </p:tgtEl>
                                        <p:attrNameLst>
                                          <p:attrName>ppt_x</p:attrName>
                                        </p:attrNameLst>
                                      </p:cBhvr>
                                      <p:tavLst>
                                        <p:tav tm="0">
                                          <p:val>
                                            <p:strVal val="#ppt_x"/>
                                          </p:val>
                                        </p:tav>
                                        <p:tav tm="100000">
                                          <p:val>
                                            <p:strVal val="#ppt_x"/>
                                          </p:val>
                                        </p:tav>
                                      </p:tavLst>
                                    </p:anim>
                                    <p:anim calcmode="lin" valueType="num">
                                      <p:cBhvr additive="base">
                                        <p:cTn id="24" dur="500" fill="hold"/>
                                        <p:tgtEl>
                                          <p:spTgt spid="83978"/>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83980"/>
                                        </p:tgtEl>
                                        <p:attrNameLst>
                                          <p:attrName>style.visibility</p:attrName>
                                        </p:attrNameLst>
                                      </p:cBhvr>
                                      <p:to>
                                        <p:strVal val="visible"/>
                                      </p:to>
                                    </p:set>
                                    <p:anim calcmode="lin" valueType="num">
                                      <p:cBhvr additive="base">
                                        <p:cTn id="28" dur="500" fill="hold"/>
                                        <p:tgtEl>
                                          <p:spTgt spid="83980"/>
                                        </p:tgtEl>
                                        <p:attrNameLst>
                                          <p:attrName>ppt_x</p:attrName>
                                        </p:attrNameLst>
                                      </p:cBhvr>
                                      <p:tavLst>
                                        <p:tav tm="0">
                                          <p:val>
                                            <p:strVal val="#ppt_x"/>
                                          </p:val>
                                        </p:tav>
                                        <p:tav tm="100000">
                                          <p:val>
                                            <p:strVal val="#ppt_x"/>
                                          </p:val>
                                        </p:tav>
                                      </p:tavLst>
                                    </p:anim>
                                    <p:anim calcmode="lin" valueType="num">
                                      <p:cBhvr additive="base">
                                        <p:cTn id="29" dur="500" fill="hold"/>
                                        <p:tgtEl>
                                          <p:spTgt spid="8398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83981"/>
                                        </p:tgtEl>
                                        <p:attrNameLst>
                                          <p:attrName>style.visibility</p:attrName>
                                        </p:attrNameLst>
                                      </p:cBhvr>
                                      <p:to>
                                        <p:strVal val="visible"/>
                                      </p:to>
                                    </p:set>
                                    <p:anim calcmode="lin" valueType="num">
                                      <p:cBhvr additive="base">
                                        <p:cTn id="34" dur="500" fill="hold"/>
                                        <p:tgtEl>
                                          <p:spTgt spid="83981"/>
                                        </p:tgtEl>
                                        <p:attrNameLst>
                                          <p:attrName>ppt_x</p:attrName>
                                        </p:attrNameLst>
                                      </p:cBhvr>
                                      <p:tavLst>
                                        <p:tav tm="0">
                                          <p:val>
                                            <p:strVal val="#ppt_x"/>
                                          </p:val>
                                        </p:tav>
                                        <p:tav tm="100000">
                                          <p:val>
                                            <p:strVal val="#ppt_x"/>
                                          </p:val>
                                        </p:tav>
                                      </p:tavLst>
                                    </p:anim>
                                    <p:anim calcmode="lin" valueType="num">
                                      <p:cBhvr additive="base">
                                        <p:cTn id="35" dur="500" fill="hold"/>
                                        <p:tgtEl>
                                          <p:spTgt spid="83981"/>
                                        </p:tgtEl>
                                        <p:attrNameLst>
                                          <p:attrName>ppt_y</p:attrName>
                                        </p:attrNameLst>
                                      </p:cBhvr>
                                      <p:tavLst>
                                        <p:tav tm="0">
                                          <p:val>
                                            <p:strVal val="1+#ppt_h/2"/>
                                          </p:val>
                                        </p:tav>
                                        <p:tav tm="100000">
                                          <p:val>
                                            <p:strVal val="#ppt_y"/>
                                          </p:val>
                                        </p:tav>
                                      </p:tavLst>
                                    </p:anim>
                                  </p:childTnLst>
                                </p:cTn>
                              </p:par>
                            </p:childTnLst>
                          </p:cTn>
                        </p:par>
                        <p:par>
                          <p:cTn id="36" fill="hold">
                            <p:stCondLst>
                              <p:cond delay="500"/>
                            </p:stCondLst>
                            <p:childTnLst>
                              <p:par>
                                <p:cTn id="37" presetID="2" presetClass="entr" presetSubtype="4" fill="hold" grpId="0" nodeType="afterEffect">
                                  <p:stCondLst>
                                    <p:cond delay="0"/>
                                  </p:stCondLst>
                                  <p:childTnLst>
                                    <p:set>
                                      <p:cBhvr>
                                        <p:cTn id="38" dur="1" fill="hold">
                                          <p:stCondLst>
                                            <p:cond delay="0"/>
                                          </p:stCondLst>
                                        </p:cTn>
                                        <p:tgtEl>
                                          <p:spTgt spid="83982"/>
                                        </p:tgtEl>
                                        <p:attrNameLst>
                                          <p:attrName>style.visibility</p:attrName>
                                        </p:attrNameLst>
                                      </p:cBhvr>
                                      <p:to>
                                        <p:strVal val="visible"/>
                                      </p:to>
                                    </p:set>
                                    <p:anim calcmode="lin" valueType="num">
                                      <p:cBhvr additive="base">
                                        <p:cTn id="39" dur="500" fill="hold"/>
                                        <p:tgtEl>
                                          <p:spTgt spid="83982"/>
                                        </p:tgtEl>
                                        <p:attrNameLst>
                                          <p:attrName>ppt_x</p:attrName>
                                        </p:attrNameLst>
                                      </p:cBhvr>
                                      <p:tavLst>
                                        <p:tav tm="0">
                                          <p:val>
                                            <p:strVal val="#ppt_x"/>
                                          </p:val>
                                        </p:tav>
                                        <p:tav tm="100000">
                                          <p:val>
                                            <p:strVal val="#ppt_x"/>
                                          </p:val>
                                        </p:tav>
                                      </p:tavLst>
                                    </p:anim>
                                    <p:anim calcmode="lin" valueType="num">
                                      <p:cBhvr additive="base">
                                        <p:cTn id="40" dur="500" fill="hold"/>
                                        <p:tgtEl>
                                          <p:spTgt spid="8398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83983"/>
                                        </p:tgtEl>
                                        <p:attrNameLst>
                                          <p:attrName>style.visibility</p:attrName>
                                        </p:attrNameLst>
                                      </p:cBhvr>
                                      <p:to>
                                        <p:strVal val="visible"/>
                                      </p:to>
                                    </p:set>
                                    <p:anim calcmode="lin" valueType="num">
                                      <p:cBhvr additive="base">
                                        <p:cTn id="45" dur="500" fill="hold"/>
                                        <p:tgtEl>
                                          <p:spTgt spid="83983"/>
                                        </p:tgtEl>
                                        <p:attrNameLst>
                                          <p:attrName>ppt_x</p:attrName>
                                        </p:attrNameLst>
                                      </p:cBhvr>
                                      <p:tavLst>
                                        <p:tav tm="0">
                                          <p:val>
                                            <p:strVal val="#ppt_x"/>
                                          </p:val>
                                        </p:tav>
                                        <p:tav tm="100000">
                                          <p:val>
                                            <p:strVal val="#ppt_x"/>
                                          </p:val>
                                        </p:tav>
                                      </p:tavLst>
                                    </p:anim>
                                    <p:anim calcmode="lin" valueType="num">
                                      <p:cBhvr additive="base">
                                        <p:cTn id="46" dur="500" fill="hold"/>
                                        <p:tgtEl>
                                          <p:spTgt spid="83983"/>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2" presetClass="entr" presetSubtype="4" fill="hold" grpId="0" nodeType="afterEffect">
                                  <p:stCondLst>
                                    <p:cond delay="0"/>
                                  </p:stCondLst>
                                  <p:childTnLst>
                                    <p:set>
                                      <p:cBhvr>
                                        <p:cTn id="49" dur="1" fill="hold">
                                          <p:stCondLst>
                                            <p:cond delay="0"/>
                                          </p:stCondLst>
                                        </p:cTn>
                                        <p:tgtEl>
                                          <p:spTgt spid="83984"/>
                                        </p:tgtEl>
                                        <p:attrNameLst>
                                          <p:attrName>style.visibility</p:attrName>
                                        </p:attrNameLst>
                                      </p:cBhvr>
                                      <p:to>
                                        <p:strVal val="visible"/>
                                      </p:to>
                                    </p:set>
                                    <p:anim calcmode="lin" valueType="num">
                                      <p:cBhvr additive="base">
                                        <p:cTn id="50" dur="500" fill="hold"/>
                                        <p:tgtEl>
                                          <p:spTgt spid="83984"/>
                                        </p:tgtEl>
                                        <p:attrNameLst>
                                          <p:attrName>ppt_x</p:attrName>
                                        </p:attrNameLst>
                                      </p:cBhvr>
                                      <p:tavLst>
                                        <p:tav tm="0">
                                          <p:val>
                                            <p:strVal val="#ppt_x"/>
                                          </p:val>
                                        </p:tav>
                                        <p:tav tm="100000">
                                          <p:val>
                                            <p:strVal val="#ppt_x"/>
                                          </p:val>
                                        </p:tav>
                                      </p:tavLst>
                                    </p:anim>
                                    <p:anim calcmode="lin" valueType="num">
                                      <p:cBhvr additive="base">
                                        <p:cTn id="51" dur="500" fill="hold"/>
                                        <p:tgtEl>
                                          <p:spTgt spid="83984"/>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83985"/>
                                        </p:tgtEl>
                                        <p:attrNameLst>
                                          <p:attrName>style.visibility</p:attrName>
                                        </p:attrNameLst>
                                      </p:cBhvr>
                                      <p:to>
                                        <p:strVal val="visible"/>
                                      </p:to>
                                    </p:set>
                                    <p:anim calcmode="lin" valueType="num">
                                      <p:cBhvr additive="base">
                                        <p:cTn id="56" dur="500" fill="hold"/>
                                        <p:tgtEl>
                                          <p:spTgt spid="83985"/>
                                        </p:tgtEl>
                                        <p:attrNameLst>
                                          <p:attrName>ppt_x</p:attrName>
                                        </p:attrNameLst>
                                      </p:cBhvr>
                                      <p:tavLst>
                                        <p:tav tm="0">
                                          <p:val>
                                            <p:strVal val="#ppt_x"/>
                                          </p:val>
                                        </p:tav>
                                        <p:tav tm="100000">
                                          <p:val>
                                            <p:strVal val="#ppt_x"/>
                                          </p:val>
                                        </p:tav>
                                      </p:tavLst>
                                    </p:anim>
                                    <p:anim calcmode="lin" valueType="num">
                                      <p:cBhvr additive="base">
                                        <p:cTn id="57" dur="500" fill="hold"/>
                                        <p:tgtEl>
                                          <p:spTgt spid="83985"/>
                                        </p:tgtEl>
                                        <p:attrNameLst>
                                          <p:attrName>ppt_y</p:attrName>
                                        </p:attrNameLst>
                                      </p:cBhvr>
                                      <p:tavLst>
                                        <p:tav tm="0">
                                          <p:val>
                                            <p:strVal val="1+#ppt_h/2"/>
                                          </p:val>
                                        </p:tav>
                                        <p:tav tm="100000">
                                          <p:val>
                                            <p:strVal val="#ppt_y"/>
                                          </p:val>
                                        </p:tav>
                                      </p:tavLst>
                                    </p:anim>
                                  </p:childTnLst>
                                </p:cTn>
                              </p:par>
                            </p:childTnLst>
                          </p:cTn>
                        </p:par>
                        <p:par>
                          <p:cTn id="58" fill="hold">
                            <p:stCondLst>
                              <p:cond delay="500"/>
                            </p:stCondLst>
                            <p:childTnLst>
                              <p:par>
                                <p:cTn id="59" presetID="2" presetClass="entr" presetSubtype="4" fill="hold" grpId="0" nodeType="afterEffect">
                                  <p:stCondLst>
                                    <p:cond delay="0"/>
                                  </p:stCondLst>
                                  <p:childTnLst>
                                    <p:set>
                                      <p:cBhvr>
                                        <p:cTn id="60" dur="1" fill="hold">
                                          <p:stCondLst>
                                            <p:cond delay="0"/>
                                          </p:stCondLst>
                                        </p:cTn>
                                        <p:tgtEl>
                                          <p:spTgt spid="83986"/>
                                        </p:tgtEl>
                                        <p:attrNameLst>
                                          <p:attrName>style.visibility</p:attrName>
                                        </p:attrNameLst>
                                      </p:cBhvr>
                                      <p:to>
                                        <p:strVal val="visible"/>
                                      </p:to>
                                    </p:set>
                                    <p:anim calcmode="lin" valueType="num">
                                      <p:cBhvr additive="base">
                                        <p:cTn id="61" dur="500" fill="hold"/>
                                        <p:tgtEl>
                                          <p:spTgt spid="83986"/>
                                        </p:tgtEl>
                                        <p:attrNameLst>
                                          <p:attrName>ppt_x</p:attrName>
                                        </p:attrNameLst>
                                      </p:cBhvr>
                                      <p:tavLst>
                                        <p:tav tm="0">
                                          <p:val>
                                            <p:strVal val="#ppt_x"/>
                                          </p:val>
                                        </p:tav>
                                        <p:tav tm="100000">
                                          <p:val>
                                            <p:strVal val="#ppt_x"/>
                                          </p:val>
                                        </p:tav>
                                      </p:tavLst>
                                    </p:anim>
                                    <p:anim calcmode="lin" valueType="num">
                                      <p:cBhvr additive="base">
                                        <p:cTn id="62" dur="500" fill="hold"/>
                                        <p:tgtEl>
                                          <p:spTgt spid="8398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83987"/>
                                        </p:tgtEl>
                                        <p:attrNameLst>
                                          <p:attrName>style.visibility</p:attrName>
                                        </p:attrNameLst>
                                      </p:cBhvr>
                                      <p:to>
                                        <p:strVal val="visible"/>
                                      </p:to>
                                    </p:set>
                                    <p:anim calcmode="lin" valueType="num">
                                      <p:cBhvr additive="base">
                                        <p:cTn id="67" dur="500" fill="hold"/>
                                        <p:tgtEl>
                                          <p:spTgt spid="83987"/>
                                        </p:tgtEl>
                                        <p:attrNameLst>
                                          <p:attrName>ppt_x</p:attrName>
                                        </p:attrNameLst>
                                      </p:cBhvr>
                                      <p:tavLst>
                                        <p:tav tm="0">
                                          <p:val>
                                            <p:strVal val="#ppt_x"/>
                                          </p:val>
                                        </p:tav>
                                        <p:tav tm="100000">
                                          <p:val>
                                            <p:strVal val="#ppt_x"/>
                                          </p:val>
                                        </p:tav>
                                      </p:tavLst>
                                    </p:anim>
                                    <p:anim calcmode="lin" valueType="num">
                                      <p:cBhvr additive="base">
                                        <p:cTn id="68" dur="500" fill="hold"/>
                                        <p:tgtEl>
                                          <p:spTgt spid="83987"/>
                                        </p:tgtEl>
                                        <p:attrNameLst>
                                          <p:attrName>ppt_y</p:attrName>
                                        </p:attrNameLst>
                                      </p:cBhvr>
                                      <p:tavLst>
                                        <p:tav tm="0">
                                          <p:val>
                                            <p:strVal val="1+#ppt_h/2"/>
                                          </p:val>
                                        </p:tav>
                                        <p:tav tm="100000">
                                          <p:val>
                                            <p:strVal val="#ppt_y"/>
                                          </p:val>
                                        </p:tav>
                                      </p:tavLst>
                                    </p:anim>
                                  </p:childTnLst>
                                </p:cTn>
                              </p:par>
                            </p:childTnLst>
                          </p:cTn>
                        </p:par>
                        <p:par>
                          <p:cTn id="69" fill="hold">
                            <p:stCondLst>
                              <p:cond delay="500"/>
                            </p:stCondLst>
                            <p:childTnLst>
                              <p:par>
                                <p:cTn id="70" presetID="2" presetClass="entr" presetSubtype="4" fill="hold" grpId="0" nodeType="afterEffect">
                                  <p:stCondLst>
                                    <p:cond delay="0"/>
                                  </p:stCondLst>
                                  <p:childTnLst>
                                    <p:set>
                                      <p:cBhvr>
                                        <p:cTn id="71" dur="1" fill="hold">
                                          <p:stCondLst>
                                            <p:cond delay="0"/>
                                          </p:stCondLst>
                                        </p:cTn>
                                        <p:tgtEl>
                                          <p:spTgt spid="83988"/>
                                        </p:tgtEl>
                                        <p:attrNameLst>
                                          <p:attrName>style.visibility</p:attrName>
                                        </p:attrNameLst>
                                      </p:cBhvr>
                                      <p:to>
                                        <p:strVal val="visible"/>
                                      </p:to>
                                    </p:set>
                                    <p:anim calcmode="lin" valueType="num">
                                      <p:cBhvr additive="base">
                                        <p:cTn id="72" dur="500" fill="hold"/>
                                        <p:tgtEl>
                                          <p:spTgt spid="83988"/>
                                        </p:tgtEl>
                                        <p:attrNameLst>
                                          <p:attrName>ppt_x</p:attrName>
                                        </p:attrNameLst>
                                      </p:cBhvr>
                                      <p:tavLst>
                                        <p:tav tm="0">
                                          <p:val>
                                            <p:strVal val="#ppt_x"/>
                                          </p:val>
                                        </p:tav>
                                        <p:tav tm="100000">
                                          <p:val>
                                            <p:strVal val="#ppt_x"/>
                                          </p:val>
                                        </p:tav>
                                      </p:tavLst>
                                    </p:anim>
                                    <p:anim calcmode="lin" valueType="num">
                                      <p:cBhvr additive="base">
                                        <p:cTn id="73" dur="500" fill="hold"/>
                                        <p:tgtEl>
                                          <p:spTgt spid="83988"/>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83989"/>
                                        </p:tgtEl>
                                        <p:attrNameLst>
                                          <p:attrName>style.visibility</p:attrName>
                                        </p:attrNameLst>
                                      </p:cBhvr>
                                      <p:to>
                                        <p:strVal val="visible"/>
                                      </p:to>
                                    </p:set>
                                    <p:anim calcmode="lin" valueType="num">
                                      <p:cBhvr additive="base">
                                        <p:cTn id="78" dur="500" fill="hold"/>
                                        <p:tgtEl>
                                          <p:spTgt spid="83989"/>
                                        </p:tgtEl>
                                        <p:attrNameLst>
                                          <p:attrName>ppt_x</p:attrName>
                                        </p:attrNameLst>
                                      </p:cBhvr>
                                      <p:tavLst>
                                        <p:tav tm="0">
                                          <p:val>
                                            <p:strVal val="#ppt_x"/>
                                          </p:val>
                                        </p:tav>
                                        <p:tav tm="100000">
                                          <p:val>
                                            <p:strVal val="#ppt_x"/>
                                          </p:val>
                                        </p:tav>
                                      </p:tavLst>
                                    </p:anim>
                                    <p:anim calcmode="lin" valueType="num">
                                      <p:cBhvr additive="base">
                                        <p:cTn id="79" dur="500" fill="hold"/>
                                        <p:tgtEl>
                                          <p:spTgt spid="83989"/>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83990"/>
                                        </p:tgtEl>
                                        <p:attrNameLst>
                                          <p:attrName>style.visibility</p:attrName>
                                        </p:attrNameLst>
                                      </p:cBhvr>
                                      <p:to>
                                        <p:strVal val="visible"/>
                                      </p:to>
                                    </p:set>
                                    <p:anim calcmode="lin" valueType="num">
                                      <p:cBhvr additive="base">
                                        <p:cTn id="84" dur="500" fill="hold"/>
                                        <p:tgtEl>
                                          <p:spTgt spid="83990"/>
                                        </p:tgtEl>
                                        <p:attrNameLst>
                                          <p:attrName>ppt_x</p:attrName>
                                        </p:attrNameLst>
                                      </p:cBhvr>
                                      <p:tavLst>
                                        <p:tav tm="0">
                                          <p:val>
                                            <p:strVal val="#ppt_x"/>
                                          </p:val>
                                        </p:tav>
                                        <p:tav tm="100000">
                                          <p:val>
                                            <p:strVal val="#ppt_x"/>
                                          </p:val>
                                        </p:tav>
                                      </p:tavLst>
                                    </p:anim>
                                    <p:anim calcmode="lin" valueType="num">
                                      <p:cBhvr additive="base">
                                        <p:cTn id="85" dur="500" fill="hold"/>
                                        <p:tgtEl>
                                          <p:spTgt spid="83990"/>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83991"/>
                                        </p:tgtEl>
                                        <p:attrNameLst>
                                          <p:attrName>style.visibility</p:attrName>
                                        </p:attrNameLst>
                                      </p:cBhvr>
                                      <p:to>
                                        <p:strVal val="visible"/>
                                      </p:to>
                                    </p:set>
                                    <p:anim calcmode="lin" valueType="num">
                                      <p:cBhvr additive="base">
                                        <p:cTn id="90" dur="500" fill="hold"/>
                                        <p:tgtEl>
                                          <p:spTgt spid="83991"/>
                                        </p:tgtEl>
                                        <p:attrNameLst>
                                          <p:attrName>ppt_x</p:attrName>
                                        </p:attrNameLst>
                                      </p:cBhvr>
                                      <p:tavLst>
                                        <p:tav tm="0">
                                          <p:val>
                                            <p:strVal val="#ppt_x"/>
                                          </p:val>
                                        </p:tav>
                                        <p:tav tm="100000">
                                          <p:val>
                                            <p:strVal val="#ppt_x"/>
                                          </p:val>
                                        </p:tav>
                                      </p:tavLst>
                                    </p:anim>
                                    <p:anim calcmode="lin" valueType="num">
                                      <p:cBhvr additive="base">
                                        <p:cTn id="91" dur="500" fill="hold"/>
                                        <p:tgtEl>
                                          <p:spTgt spid="83991"/>
                                        </p:tgtEl>
                                        <p:attrNameLst>
                                          <p:attrName>ppt_y</p:attrName>
                                        </p:attrNameLst>
                                      </p:cBhvr>
                                      <p:tavLst>
                                        <p:tav tm="0">
                                          <p:val>
                                            <p:strVal val="1+#ppt_h/2"/>
                                          </p:val>
                                        </p:tav>
                                        <p:tav tm="100000">
                                          <p:val>
                                            <p:strVal val="#ppt_y"/>
                                          </p:val>
                                        </p:tav>
                                      </p:tavLst>
                                    </p:anim>
                                  </p:childTnLst>
                                </p:cTn>
                              </p:par>
                            </p:childTnLst>
                          </p:cTn>
                        </p:par>
                        <p:par>
                          <p:cTn id="92" fill="hold">
                            <p:stCondLst>
                              <p:cond delay="500"/>
                            </p:stCondLst>
                            <p:childTnLst>
                              <p:par>
                                <p:cTn id="93" presetID="2" presetClass="entr" presetSubtype="4" fill="hold" grpId="0" nodeType="afterEffect">
                                  <p:stCondLst>
                                    <p:cond delay="0"/>
                                  </p:stCondLst>
                                  <p:childTnLst>
                                    <p:set>
                                      <p:cBhvr>
                                        <p:cTn id="94" dur="1" fill="hold">
                                          <p:stCondLst>
                                            <p:cond delay="0"/>
                                          </p:stCondLst>
                                        </p:cTn>
                                        <p:tgtEl>
                                          <p:spTgt spid="83992"/>
                                        </p:tgtEl>
                                        <p:attrNameLst>
                                          <p:attrName>style.visibility</p:attrName>
                                        </p:attrNameLst>
                                      </p:cBhvr>
                                      <p:to>
                                        <p:strVal val="visible"/>
                                      </p:to>
                                    </p:set>
                                    <p:anim calcmode="lin" valueType="num">
                                      <p:cBhvr additive="base">
                                        <p:cTn id="95" dur="500" fill="hold"/>
                                        <p:tgtEl>
                                          <p:spTgt spid="83992"/>
                                        </p:tgtEl>
                                        <p:attrNameLst>
                                          <p:attrName>ppt_x</p:attrName>
                                        </p:attrNameLst>
                                      </p:cBhvr>
                                      <p:tavLst>
                                        <p:tav tm="0">
                                          <p:val>
                                            <p:strVal val="#ppt_x"/>
                                          </p:val>
                                        </p:tav>
                                        <p:tav tm="100000">
                                          <p:val>
                                            <p:strVal val="#ppt_x"/>
                                          </p:val>
                                        </p:tav>
                                      </p:tavLst>
                                    </p:anim>
                                    <p:anim calcmode="lin" valueType="num">
                                      <p:cBhvr additive="base">
                                        <p:cTn id="96" dur="500" fill="hold"/>
                                        <p:tgtEl>
                                          <p:spTgt spid="83992"/>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83993"/>
                                        </p:tgtEl>
                                        <p:attrNameLst>
                                          <p:attrName>style.visibility</p:attrName>
                                        </p:attrNameLst>
                                      </p:cBhvr>
                                      <p:to>
                                        <p:strVal val="visible"/>
                                      </p:to>
                                    </p:set>
                                    <p:anim calcmode="lin" valueType="num">
                                      <p:cBhvr additive="base">
                                        <p:cTn id="101" dur="500" fill="hold"/>
                                        <p:tgtEl>
                                          <p:spTgt spid="83993"/>
                                        </p:tgtEl>
                                        <p:attrNameLst>
                                          <p:attrName>ppt_x</p:attrName>
                                        </p:attrNameLst>
                                      </p:cBhvr>
                                      <p:tavLst>
                                        <p:tav tm="0">
                                          <p:val>
                                            <p:strVal val="#ppt_x"/>
                                          </p:val>
                                        </p:tav>
                                        <p:tav tm="100000">
                                          <p:val>
                                            <p:strVal val="#ppt_x"/>
                                          </p:val>
                                        </p:tav>
                                      </p:tavLst>
                                    </p:anim>
                                    <p:anim calcmode="lin" valueType="num">
                                      <p:cBhvr additive="base">
                                        <p:cTn id="102" dur="500" fill="hold"/>
                                        <p:tgtEl>
                                          <p:spTgt spid="83993"/>
                                        </p:tgtEl>
                                        <p:attrNameLst>
                                          <p:attrName>ppt_y</p:attrName>
                                        </p:attrNameLst>
                                      </p:cBhvr>
                                      <p:tavLst>
                                        <p:tav tm="0">
                                          <p:val>
                                            <p:strVal val="1+#ppt_h/2"/>
                                          </p:val>
                                        </p:tav>
                                        <p:tav tm="100000">
                                          <p:val>
                                            <p:strVal val="#ppt_y"/>
                                          </p:val>
                                        </p:tav>
                                      </p:tavLst>
                                    </p:anim>
                                  </p:childTnLst>
                                </p:cTn>
                              </p:par>
                            </p:childTnLst>
                          </p:cTn>
                        </p:par>
                        <p:par>
                          <p:cTn id="103" fill="hold">
                            <p:stCondLst>
                              <p:cond delay="500"/>
                            </p:stCondLst>
                            <p:childTnLst>
                              <p:par>
                                <p:cTn id="104" presetID="2" presetClass="entr" presetSubtype="4" fill="hold" grpId="0" nodeType="afterEffect">
                                  <p:stCondLst>
                                    <p:cond delay="0"/>
                                  </p:stCondLst>
                                  <p:childTnLst>
                                    <p:set>
                                      <p:cBhvr>
                                        <p:cTn id="105" dur="1" fill="hold">
                                          <p:stCondLst>
                                            <p:cond delay="0"/>
                                          </p:stCondLst>
                                        </p:cTn>
                                        <p:tgtEl>
                                          <p:spTgt spid="83994"/>
                                        </p:tgtEl>
                                        <p:attrNameLst>
                                          <p:attrName>style.visibility</p:attrName>
                                        </p:attrNameLst>
                                      </p:cBhvr>
                                      <p:to>
                                        <p:strVal val="visible"/>
                                      </p:to>
                                    </p:set>
                                    <p:anim calcmode="lin" valueType="num">
                                      <p:cBhvr additive="base">
                                        <p:cTn id="106" dur="500" fill="hold"/>
                                        <p:tgtEl>
                                          <p:spTgt spid="83994"/>
                                        </p:tgtEl>
                                        <p:attrNameLst>
                                          <p:attrName>ppt_x</p:attrName>
                                        </p:attrNameLst>
                                      </p:cBhvr>
                                      <p:tavLst>
                                        <p:tav tm="0">
                                          <p:val>
                                            <p:strVal val="#ppt_x"/>
                                          </p:val>
                                        </p:tav>
                                        <p:tav tm="100000">
                                          <p:val>
                                            <p:strVal val="#ppt_x"/>
                                          </p:val>
                                        </p:tav>
                                      </p:tavLst>
                                    </p:anim>
                                    <p:anim calcmode="lin" valueType="num">
                                      <p:cBhvr additive="base">
                                        <p:cTn id="107" dur="500" fill="hold"/>
                                        <p:tgtEl>
                                          <p:spTgt spid="83994"/>
                                        </p:tgtEl>
                                        <p:attrNameLst>
                                          <p:attrName>ppt_y</p:attrName>
                                        </p:attrNameLst>
                                      </p:cBhvr>
                                      <p:tavLst>
                                        <p:tav tm="0">
                                          <p:val>
                                            <p:strVal val="1+#ppt_h/2"/>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 presetClass="entr" presetSubtype="4" fill="hold" grpId="0" nodeType="clickEffect">
                                  <p:stCondLst>
                                    <p:cond delay="0"/>
                                  </p:stCondLst>
                                  <p:childTnLst>
                                    <p:set>
                                      <p:cBhvr>
                                        <p:cTn id="111" dur="1" fill="hold">
                                          <p:stCondLst>
                                            <p:cond delay="0"/>
                                          </p:stCondLst>
                                        </p:cTn>
                                        <p:tgtEl>
                                          <p:spTgt spid="83995"/>
                                        </p:tgtEl>
                                        <p:attrNameLst>
                                          <p:attrName>style.visibility</p:attrName>
                                        </p:attrNameLst>
                                      </p:cBhvr>
                                      <p:to>
                                        <p:strVal val="visible"/>
                                      </p:to>
                                    </p:set>
                                    <p:anim calcmode="lin" valueType="num">
                                      <p:cBhvr additive="base">
                                        <p:cTn id="112" dur="500" fill="hold"/>
                                        <p:tgtEl>
                                          <p:spTgt spid="83995"/>
                                        </p:tgtEl>
                                        <p:attrNameLst>
                                          <p:attrName>ppt_x</p:attrName>
                                        </p:attrNameLst>
                                      </p:cBhvr>
                                      <p:tavLst>
                                        <p:tav tm="0">
                                          <p:val>
                                            <p:strVal val="#ppt_x"/>
                                          </p:val>
                                        </p:tav>
                                        <p:tav tm="100000">
                                          <p:val>
                                            <p:strVal val="#ppt_x"/>
                                          </p:val>
                                        </p:tav>
                                      </p:tavLst>
                                    </p:anim>
                                    <p:anim calcmode="lin" valueType="num">
                                      <p:cBhvr additive="base">
                                        <p:cTn id="113" dur="500" fill="hold"/>
                                        <p:tgtEl>
                                          <p:spTgt spid="83995"/>
                                        </p:tgtEl>
                                        <p:attrNameLst>
                                          <p:attrName>ppt_y</p:attrName>
                                        </p:attrNameLst>
                                      </p:cBhvr>
                                      <p:tavLst>
                                        <p:tav tm="0">
                                          <p:val>
                                            <p:strVal val="1+#ppt_h/2"/>
                                          </p:val>
                                        </p:tav>
                                        <p:tav tm="100000">
                                          <p:val>
                                            <p:strVal val="#ppt_y"/>
                                          </p:val>
                                        </p:tav>
                                      </p:tavLst>
                                    </p:anim>
                                  </p:childTnLst>
                                </p:cTn>
                              </p:par>
                            </p:childTnLst>
                          </p:cTn>
                        </p:par>
                        <p:par>
                          <p:cTn id="114" fill="hold">
                            <p:stCondLst>
                              <p:cond delay="500"/>
                            </p:stCondLst>
                            <p:childTnLst>
                              <p:par>
                                <p:cTn id="115" presetID="2" presetClass="entr" presetSubtype="4" fill="hold" grpId="0" nodeType="afterEffect">
                                  <p:stCondLst>
                                    <p:cond delay="0"/>
                                  </p:stCondLst>
                                  <p:childTnLst>
                                    <p:set>
                                      <p:cBhvr>
                                        <p:cTn id="116" dur="1" fill="hold">
                                          <p:stCondLst>
                                            <p:cond delay="0"/>
                                          </p:stCondLst>
                                        </p:cTn>
                                        <p:tgtEl>
                                          <p:spTgt spid="83996"/>
                                        </p:tgtEl>
                                        <p:attrNameLst>
                                          <p:attrName>style.visibility</p:attrName>
                                        </p:attrNameLst>
                                      </p:cBhvr>
                                      <p:to>
                                        <p:strVal val="visible"/>
                                      </p:to>
                                    </p:set>
                                    <p:anim calcmode="lin" valueType="num">
                                      <p:cBhvr additive="base">
                                        <p:cTn id="117" dur="500" fill="hold"/>
                                        <p:tgtEl>
                                          <p:spTgt spid="83996"/>
                                        </p:tgtEl>
                                        <p:attrNameLst>
                                          <p:attrName>ppt_x</p:attrName>
                                        </p:attrNameLst>
                                      </p:cBhvr>
                                      <p:tavLst>
                                        <p:tav tm="0">
                                          <p:val>
                                            <p:strVal val="#ppt_x"/>
                                          </p:val>
                                        </p:tav>
                                        <p:tav tm="100000">
                                          <p:val>
                                            <p:strVal val="#ppt_x"/>
                                          </p:val>
                                        </p:tav>
                                      </p:tavLst>
                                    </p:anim>
                                    <p:anim calcmode="lin" valueType="num">
                                      <p:cBhvr additive="base">
                                        <p:cTn id="118" dur="500" fill="hold"/>
                                        <p:tgtEl>
                                          <p:spTgt spid="83996"/>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83997"/>
                                        </p:tgtEl>
                                        <p:attrNameLst>
                                          <p:attrName>style.visibility</p:attrName>
                                        </p:attrNameLst>
                                      </p:cBhvr>
                                      <p:to>
                                        <p:strVal val="visible"/>
                                      </p:to>
                                    </p:set>
                                    <p:anim calcmode="lin" valueType="num">
                                      <p:cBhvr additive="base">
                                        <p:cTn id="123" dur="500" fill="hold"/>
                                        <p:tgtEl>
                                          <p:spTgt spid="83997"/>
                                        </p:tgtEl>
                                        <p:attrNameLst>
                                          <p:attrName>ppt_x</p:attrName>
                                        </p:attrNameLst>
                                      </p:cBhvr>
                                      <p:tavLst>
                                        <p:tav tm="0">
                                          <p:val>
                                            <p:strVal val="#ppt_x"/>
                                          </p:val>
                                        </p:tav>
                                        <p:tav tm="100000">
                                          <p:val>
                                            <p:strVal val="#ppt_x"/>
                                          </p:val>
                                        </p:tav>
                                      </p:tavLst>
                                    </p:anim>
                                    <p:anim calcmode="lin" valueType="num">
                                      <p:cBhvr additive="base">
                                        <p:cTn id="124" dur="500" fill="hold"/>
                                        <p:tgtEl>
                                          <p:spTgt spid="83997"/>
                                        </p:tgtEl>
                                        <p:attrNameLst>
                                          <p:attrName>ppt_y</p:attrName>
                                        </p:attrNameLst>
                                      </p:cBhvr>
                                      <p:tavLst>
                                        <p:tav tm="0">
                                          <p:val>
                                            <p:strVal val="1+#ppt_h/2"/>
                                          </p:val>
                                        </p:tav>
                                        <p:tav tm="100000">
                                          <p:val>
                                            <p:strVal val="#ppt_y"/>
                                          </p:val>
                                        </p:tav>
                                      </p:tavLst>
                                    </p:anim>
                                  </p:childTnLst>
                                </p:cTn>
                              </p:par>
                            </p:childTnLst>
                          </p:cTn>
                        </p:par>
                        <p:par>
                          <p:cTn id="125" fill="hold">
                            <p:stCondLst>
                              <p:cond delay="500"/>
                            </p:stCondLst>
                            <p:childTnLst>
                              <p:par>
                                <p:cTn id="126" presetID="2" presetClass="entr" presetSubtype="4" fill="hold" grpId="0" nodeType="afterEffect">
                                  <p:stCondLst>
                                    <p:cond delay="0"/>
                                  </p:stCondLst>
                                  <p:childTnLst>
                                    <p:set>
                                      <p:cBhvr>
                                        <p:cTn id="127" dur="1" fill="hold">
                                          <p:stCondLst>
                                            <p:cond delay="0"/>
                                          </p:stCondLst>
                                        </p:cTn>
                                        <p:tgtEl>
                                          <p:spTgt spid="83998"/>
                                        </p:tgtEl>
                                        <p:attrNameLst>
                                          <p:attrName>style.visibility</p:attrName>
                                        </p:attrNameLst>
                                      </p:cBhvr>
                                      <p:to>
                                        <p:strVal val="visible"/>
                                      </p:to>
                                    </p:set>
                                    <p:anim calcmode="lin" valueType="num">
                                      <p:cBhvr additive="base">
                                        <p:cTn id="128" dur="500" fill="hold"/>
                                        <p:tgtEl>
                                          <p:spTgt spid="83998"/>
                                        </p:tgtEl>
                                        <p:attrNameLst>
                                          <p:attrName>ppt_x</p:attrName>
                                        </p:attrNameLst>
                                      </p:cBhvr>
                                      <p:tavLst>
                                        <p:tav tm="0">
                                          <p:val>
                                            <p:strVal val="#ppt_x"/>
                                          </p:val>
                                        </p:tav>
                                        <p:tav tm="100000">
                                          <p:val>
                                            <p:strVal val="#ppt_x"/>
                                          </p:val>
                                        </p:tav>
                                      </p:tavLst>
                                    </p:anim>
                                    <p:anim calcmode="lin" valueType="num">
                                      <p:cBhvr additive="base">
                                        <p:cTn id="129" dur="500" fill="hold"/>
                                        <p:tgtEl>
                                          <p:spTgt spid="839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p:bldP spid="83978" grpId="0"/>
      <p:bldP spid="83979" grpId="0"/>
      <p:bldP spid="83980" grpId="0"/>
      <p:bldP spid="83981" grpId="0"/>
      <p:bldP spid="83982" grpId="0"/>
      <p:bldP spid="83983" grpId="0"/>
      <p:bldP spid="83984" grpId="0"/>
      <p:bldP spid="83985" grpId="0"/>
      <p:bldP spid="83986" grpId="0"/>
      <p:bldP spid="83987" grpId="0"/>
      <p:bldP spid="83988" grpId="0"/>
      <p:bldP spid="83989" grpId="0"/>
      <p:bldP spid="83990" grpId="0"/>
      <p:bldP spid="83991" grpId="0"/>
      <p:bldP spid="83992" grpId="0"/>
      <p:bldP spid="83993" grpId="0"/>
      <p:bldP spid="83994" grpId="0"/>
      <p:bldP spid="83995" grpId="0"/>
      <p:bldP spid="83996" grpId="0"/>
      <p:bldP spid="83997" grpId="0"/>
      <p:bldP spid="83998"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4994" name="组合 84993"/>
          <p:cNvGrpSpPr/>
          <p:nvPr/>
        </p:nvGrpSpPr>
        <p:grpSpPr>
          <a:xfrm>
            <a:off x="0" y="1052513"/>
            <a:ext cx="2663825" cy="2101850"/>
            <a:chOff x="0" y="0"/>
            <a:chExt cx="1678" cy="1324"/>
          </a:xfrm>
        </p:grpSpPr>
        <p:sp>
          <p:nvSpPr>
            <p:cNvPr id="103426" name="文本框 84994"/>
            <p:cNvSpPr txBox="1"/>
            <p:nvPr/>
          </p:nvSpPr>
          <p:spPr>
            <a:xfrm>
              <a:off x="635" y="136"/>
              <a:ext cx="1043" cy="327"/>
            </a:xfrm>
            <a:prstGeom prst="rect">
              <a:avLst/>
            </a:prstGeom>
            <a:noFill/>
            <a:ln w="9525">
              <a:noFill/>
            </a:ln>
          </p:spPr>
          <p:txBody>
            <a:bodyPr wrap="square" anchor="t">
              <a:spAutoFit/>
            </a:bodyPr>
            <a:p>
              <a:pPr lvl="0" indent="0" eaLnBrk="0" hangingPunct="0">
                <a:spcBef>
                  <a:spcPct val="50000"/>
                </a:spcBef>
              </a:pPr>
              <a:r>
                <a:rPr lang="zh-CN" altLang="en-US" sz="2800" b="1">
                  <a:latin typeface="Arial" panose="020B0604020202020204" pitchFamily="34" charset="0"/>
                  <a:ea typeface="黑体" panose="02010609060101010101" pitchFamily="1" charset="-122"/>
                </a:rPr>
                <a:t>哲学家</a:t>
              </a:r>
              <a:endParaRPr lang="zh-CN" altLang="en-US" sz="2800" b="1">
                <a:latin typeface="Arial" panose="020B0604020202020204" pitchFamily="34" charset="0"/>
                <a:ea typeface="黑体" panose="02010609060101010101" pitchFamily="1" charset="-122"/>
              </a:endParaRPr>
            </a:p>
          </p:txBody>
        </p:sp>
        <p:sp>
          <p:nvSpPr>
            <p:cNvPr id="103427" name="任意多边形 84995"/>
            <p:cNvSpPr/>
            <p:nvPr/>
          </p:nvSpPr>
          <p:spPr>
            <a:xfrm rot="-5400000">
              <a:off x="297" y="428"/>
              <a:ext cx="46" cy="640"/>
            </a:xfrm>
            <a:custGeom>
              <a:avLst/>
              <a:gdLst/>
              <a:ahLst/>
              <a:cxnLst>
                <a:cxn ang="0">
                  <a:pos x="16200" y="10800"/>
                </a:cxn>
                <a:cxn ang="90">
                  <a:pos x="10800" y="21600"/>
                </a:cxn>
                <a:cxn ang="180">
                  <a:pos x="5400" y="10800"/>
                </a:cxn>
                <a:cxn ang="270">
                  <a:pos x="10800" y="0"/>
                </a:cxn>
              </a:cxnLst>
              <a:pathLst>
                <a:path w="21600" h="21600">
                  <a:moveTo>
                    <a:pt x="0" y="0"/>
                  </a:moveTo>
                  <a:lnTo>
                    <a:pt x="10800" y="21600"/>
                  </a:lnTo>
                  <a:lnTo>
                    <a:pt x="10800" y="21600"/>
                  </a:lnTo>
                  <a:lnTo>
                    <a:pt x="21600" y="0"/>
                  </a:lnTo>
                  <a:close/>
                </a:path>
              </a:pathLst>
            </a:custGeom>
            <a:solidFill>
              <a:srgbClr val="00FFFF"/>
            </a:solidFill>
            <a:ln w="9525" cap="flat" cmpd="sng">
              <a:solidFill>
                <a:schemeClr val="tx1"/>
              </a:solidFill>
              <a:prstDash val="solid"/>
              <a:miter/>
              <a:headEnd type="none" w="med" len="med"/>
              <a:tailEnd type="none" w="med" len="med"/>
            </a:ln>
          </p:spPr>
          <p:txBody>
            <a:bodyPr/>
            <a:p>
              <a:endParaRPr lang="zh-CN" altLang="en-US"/>
            </a:p>
          </p:txBody>
        </p:sp>
        <p:sp>
          <p:nvSpPr>
            <p:cNvPr id="103428" name="椭圆 84996"/>
            <p:cNvSpPr/>
            <p:nvPr/>
          </p:nvSpPr>
          <p:spPr>
            <a:xfrm>
              <a:off x="136" y="1043"/>
              <a:ext cx="226" cy="226"/>
            </a:xfrm>
            <a:prstGeom prst="ellipse">
              <a:avLst/>
            </a:prstGeom>
            <a:solidFill>
              <a:srgbClr val="CC99FF"/>
            </a:solidFill>
            <a:ln w="9525" cap="flat" cmpd="sng">
              <a:solidFill>
                <a:schemeClr val="tx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03429" name="笑脸 84997"/>
            <p:cNvSpPr/>
            <p:nvPr/>
          </p:nvSpPr>
          <p:spPr>
            <a:xfrm>
              <a:off x="45" y="0"/>
              <a:ext cx="544" cy="545"/>
            </a:xfrm>
            <a:prstGeom prst="smileyFace">
              <a:avLst>
                <a:gd name="adj" fmla="val 4653"/>
              </a:avLst>
            </a:prstGeom>
            <a:solidFill>
              <a:srgbClr val="FFFF99"/>
            </a:solidFill>
            <a:ln w="9525" cap="flat" cmpd="sng">
              <a:solidFill>
                <a:schemeClr val="tx1"/>
              </a:solidFill>
              <a:prstDash val="solid"/>
              <a:round/>
              <a:headEnd type="none" w="med" len="med"/>
              <a:tailEnd type="none" w="med" len="med"/>
            </a:ln>
          </p:spPr>
          <p:txBody>
            <a:bodyPr wrap="none" anchor="ctr"/>
            <a:p>
              <a:pPr lvl="0" indent="0" algn="ctr" eaLnBrk="0" hangingPunct="0"/>
              <a:endParaRPr lang="zh-CN" altLang="en-US">
                <a:latin typeface="Arial" panose="020B0604020202020204" pitchFamily="34" charset="0"/>
                <a:ea typeface="宋体" panose="02010600030101010101" pitchFamily="2" charset="-122"/>
              </a:endParaRPr>
            </a:p>
          </p:txBody>
        </p:sp>
        <p:sp>
          <p:nvSpPr>
            <p:cNvPr id="103430" name="文本框 84998"/>
            <p:cNvSpPr txBox="1"/>
            <p:nvPr/>
          </p:nvSpPr>
          <p:spPr>
            <a:xfrm>
              <a:off x="635" y="590"/>
              <a:ext cx="817" cy="327"/>
            </a:xfrm>
            <a:prstGeom prst="rect">
              <a:avLst/>
            </a:prstGeom>
            <a:noFill/>
            <a:ln w="9525">
              <a:noFill/>
            </a:ln>
          </p:spPr>
          <p:txBody>
            <a:bodyPr wrap="square" anchor="t">
              <a:spAutoFit/>
            </a:bodyPr>
            <a:p>
              <a:pPr lvl="0" indent="0" eaLnBrk="0" hangingPunct="0">
                <a:spcBef>
                  <a:spcPct val="50000"/>
                </a:spcBef>
              </a:pPr>
              <a:r>
                <a:rPr lang="zh-CN" altLang="en-US" sz="2800" b="1" dirty="0">
                  <a:latin typeface="Arial" panose="020B0604020202020204" pitchFamily="34" charset="0"/>
                  <a:ea typeface="黑体" panose="02010609060101010101" pitchFamily="1" charset="-122"/>
                </a:rPr>
                <a:t>叉子</a:t>
              </a:r>
              <a:endParaRPr lang="zh-CN" altLang="en-US" sz="2800" b="1" dirty="0">
                <a:latin typeface="Arial" panose="020B0604020202020204" pitchFamily="34" charset="0"/>
                <a:ea typeface="黑体" panose="02010609060101010101" pitchFamily="1" charset="-122"/>
              </a:endParaRPr>
            </a:p>
          </p:txBody>
        </p:sp>
        <p:sp>
          <p:nvSpPr>
            <p:cNvPr id="103431" name="文本框 84999"/>
            <p:cNvSpPr txBox="1"/>
            <p:nvPr/>
          </p:nvSpPr>
          <p:spPr>
            <a:xfrm>
              <a:off x="635" y="997"/>
              <a:ext cx="726" cy="327"/>
            </a:xfrm>
            <a:prstGeom prst="rect">
              <a:avLst/>
            </a:prstGeom>
            <a:noFill/>
            <a:ln w="9525">
              <a:noFill/>
            </a:ln>
          </p:spPr>
          <p:txBody>
            <a:bodyPr wrap="square" anchor="t">
              <a:spAutoFit/>
            </a:bodyPr>
            <a:p>
              <a:pPr lvl="0" indent="0" eaLnBrk="0" hangingPunct="0">
                <a:spcBef>
                  <a:spcPct val="50000"/>
                </a:spcBef>
              </a:pPr>
              <a:r>
                <a:rPr lang="zh-CN" altLang="en-US" sz="2800" b="1">
                  <a:latin typeface="Arial" panose="020B0604020202020204" pitchFamily="34" charset="0"/>
                  <a:ea typeface="黑体" panose="02010609060101010101" pitchFamily="1" charset="-122"/>
                </a:rPr>
                <a:t>盘子</a:t>
              </a:r>
              <a:endParaRPr lang="zh-CN" altLang="en-US" sz="2800" b="1">
                <a:latin typeface="Arial" panose="020B0604020202020204" pitchFamily="34" charset="0"/>
                <a:ea typeface="黑体" panose="02010609060101010101" pitchFamily="1" charset="-122"/>
              </a:endParaRPr>
            </a:p>
          </p:txBody>
        </p:sp>
      </p:grpSp>
      <p:grpSp>
        <p:nvGrpSpPr>
          <p:cNvPr id="85001" name="组合 85000"/>
          <p:cNvGrpSpPr/>
          <p:nvPr/>
        </p:nvGrpSpPr>
        <p:grpSpPr>
          <a:xfrm>
            <a:off x="1908175" y="1341438"/>
            <a:ext cx="5688013" cy="5400675"/>
            <a:chOff x="0" y="0"/>
            <a:chExt cx="3583" cy="3402"/>
          </a:xfrm>
        </p:grpSpPr>
        <p:grpSp>
          <p:nvGrpSpPr>
            <p:cNvPr id="103433" name="组合 85001"/>
            <p:cNvGrpSpPr/>
            <p:nvPr/>
          </p:nvGrpSpPr>
          <p:grpSpPr>
            <a:xfrm>
              <a:off x="590" y="363"/>
              <a:ext cx="2359" cy="2358"/>
              <a:chOff x="0" y="0"/>
              <a:chExt cx="2359" cy="2358"/>
            </a:xfrm>
          </p:grpSpPr>
          <p:sp>
            <p:nvSpPr>
              <p:cNvPr id="103434" name="椭圆 85002"/>
              <p:cNvSpPr/>
              <p:nvPr/>
            </p:nvSpPr>
            <p:spPr>
              <a:xfrm>
                <a:off x="0" y="0"/>
                <a:ext cx="2359" cy="2358"/>
              </a:xfrm>
              <a:prstGeom prst="ellipse">
                <a:avLst/>
              </a:prstGeom>
              <a:solidFill>
                <a:srgbClr val="FFE2C5"/>
              </a:solidFill>
              <a:ln w="9525" cap="flat" cmpd="sng">
                <a:solidFill>
                  <a:schemeClr val="tx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03435" name="椭圆 85003"/>
              <p:cNvSpPr/>
              <p:nvPr/>
            </p:nvSpPr>
            <p:spPr>
              <a:xfrm>
                <a:off x="454" y="363"/>
                <a:ext cx="226" cy="226"/>
              </a:xfrm>
              <a:prstGeom prst="ellipse">
                <a:avLst/>
              </a:prstGeom>
              <a:solidFill>
                <a:srgbClr val="CC99FF"/>
              </a:solidFill>
              <a:ln w="9525" cap="flat" cmpd="sng">
                <a:solidFill>
                  <a:schemeClr val="tx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03436" name="椭圆 85004"/>
              <p:cNvSpPr/>
              <p:nvPr/>
            </p:nvSpPr>
            <p:spPr>
              <a:xfrm>
                <a:off x="227" y="1451"/>
                <a:ext cx="226" cy="226"/>
              </a:xfrm>
              <a:prstGeom prst="ellipse">
                <a:avLst/>
              </a:prstGeom>
              <a:solidFill>
                <a:srgbClr val="CC99FF"/>
              </a:solidFill>
              <a:ln w="9525" cap="flat" cmpd="sng">
                <a:solidFill>
                  <a:schemeClr val="tx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03437" name="椭圆 85005"/>
              <p:cNvSpPr/>
              <p:nvPr/>
            </p:nvSpPr>
            <p:spPr>
              <a:xfrm>
                <a:off x="1089" y="1995"/>
                <a:ext cx="226" cy="226"/>
              </a:xfrm>
              <a:prstGeom prst="ellipse">
                <a:avLst/>
              </a:prstGeom>
              <a:solidFill>
                <a:srgbClr val="CC99FF"/>
              </a:solidFill>
              <a:ln w="9525" cap="flat" cmpd="sng">
                <a:solidFill>
                  <a:schemeClr val="tx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03438" name="椭圆 85006"/>
              <p:cNvSpPr/>
              <p:nvPr/>
            </p:nvSpPr>
            <p:spPr>
              <a:xfrm>
                <a:off x="1950" y="1406"/>
                <a:ext cx="226" cy="226"/>
              </a:xfrm>
              <a:prstGeom prst="ellipse">
                <a:avLst/>
              </a:prstGeom>
              <a:solidFill>
                <a:srgbClr val="CC99FF"/>
              </a:solidFill>
              <a:ln w="9525" cap="flat" cmpd="sng">
                <a:solidFill>
                  <a:schemeClr val="tx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03439" name="椭圆 85007"/>
              <p:cNvSpPr/>
              <p:nvPr/>
            </p:nvSpPr>
            <p:spPr>
              <a:xfrm>
                <a:off x="1769" y="317"/>
                <a:ext cx="226" cy="226"/>
              </a:xfrm>
              <a:prstGeom prst="ellipse">
                <a:avLst/>
              </a:prstGeom>
              <a:solidFill>
                <a:srgbClr val="CC99FF"/>
              </a:solidFill>
              <a:ln w="9525" cap="flat" cmpd="sng">
                <a:solidFill>
                  <a:schemeClr val="tx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sp>
          <p:nvSpPr>
            <p:cNvPr id="103440" name="笑脸 85008"/>
            <p:cNvSpPr/>
            <p:nvPr/>
          </p:nvSpPr>
          <p:spPr>
            <a:xfrm>
              <a:off x="454" y="45"/>
              <a:ext cx="544" cy="545"/>
            </a:xfrm>
            <a:prstGeom prst="smileyFace">
              <a:avLst>
                <a:gd name="adj" fmla="val 4653"/>
              </a:avLst>
            </a:prstGeom>
            <a:solidFill>
              <a:srgbClr val="FFFF99"/>
            </a:solidFill>
            <a:ln w="9525" cap="flat" cmpd="sng">
              <a:solidFill>
                <a:schemeClr val="tx1"/>
              </a:solidFill>
              <a:prstDash val="solid"/>
              <a:round/>
              <a:headEnd type="none" w="med" len="med"/>
              <a:tailEnd type="none" w="med" len="med"/>
            </a:ln>
          </p:spPr>
          <p:txBody>
            <a:bodyPr wrap="none" anchor="ctr"/>
            <a:p>
              <a:pPr lvl="0" indent="0" algn="ctr" eaLnBrk="0" hangingPunct="0"/>
              <a:r>
                <a:rPr lang="en-US" altLang="zh-CN" sz="3200">
                  <a:solidFill>
                    <a:srgbClr val="FF0000"/>
                  </a:solidFill>
                  <a:latin typeface="Franklin Gothic Medium" panose="020B0603020102020204" pitchFamily="2" charset="0"/>
                  <a:ea typeface="宋体" panose="02010600030101010101" pitchFamily="2" charset="-122"/>
                </a:rPr>
                <a:t>1</a:t>
              </a:r>
              <a:endParaRPr lang="en-US" altLang="zh-CN" sz="3200">
                <a:solidFill>
                  <a:srgbClr val="FF0000"/>
                </a:solidFill>
                <a:latin typeface="Franklin Gothic Medium" panose="020B0603020102020204" pitchFamily="2" charset="0"/>
                <a:ea typeface="宋体" panose="02010600030101010101" pitchFamily="2" charset="-122"/>
              </a:endParaRPr>
            </a:p>
          </p:txBody>
        </p:sp>
        <p:sp>
          <p:nvSpPr>
            <p:cNvPr id="103441" name="笑脸 85009"/>
            <p:cNvSpPr/>
            <p:nvPr/>
          </p:nvSpPr>
          <p:spPr>
            <a:xfrm>
              <a:off x="2631" y="0"/>
              <a:ext cx="544" cy="545"/>
            </a:xfrm>
            <a:prstGeom prst="smileyFace">
              <a:avLst>
                <a:gd name="adj" fmla="val 4653"/>
              </a:avLst>
            </a:prstGeom>
            <a:solidFill>
              <a:srgbClr val="FFFF99"/>
            </a:solidFill>
            <a:ln w="9525" cap="flat" cmpd="sng">
              <a:solidFill>
                <a:schemeClr val="tx1"/>
              </a:solidFill>
              <a:prstDash val="solid"/>
              <a:round/>
              <a:headEnd type="none" w="med" len="med"/>
              <a:tailEnd type="none" w="med" len="med"/>
            </a:ln>
          </p:spPr>
          <p:txBody>
            <a:bodyPr wrap="none" anchor="ctr"/>
            <a:p>
              <a:pPr lvl="0" indent="0" algn="ctr" eaLnBrk="0" hangingPunct="0"/>
              <a:r>
                <a:rPr lang="en-US" altLang="zh-CN" sz="3200">
                  <a:solidFill>
                    <a:srgbClr val="FF0000"/>
                  </a:solidFill>
                  <a:latin typeface="Franklin Gothic Medium" panose="020B0603020102020204" pitchFamily="2" charset="0"/>
                  <a:ea typeface="宋体" panose="02010600030101010101" pitchFamily="2" charset="-122"/>
                </a:rPr>
                <a:t>2</a:t>
              </a:r>
              <a:endParaRPr lang="en-US" altLang="zh-CN" sz="3200">
                <a:solidFill>
                  <a:srgbClr val="FF0000"/>
                </a:solidFill>
                <a:latin typeface="Franklin Gothic Medium" panose="020B0603020102020204" pitchFamily="2" charset="0"/>
                <a:ea typeface="宋体" panose="02010600030101010101" pitchFamily="2" charset="-122"/>
              </a:endParaRPr>
            </a:p>
          </p:txBody>
        </p:sp>
        <p:sp>
          <p:nvSpPr>
            <p:cNvPr id="103442" name="笑脸 85010"/>
            <p:cNvSpPr/>
            <p:nvPr/>
          </p:nvSpPr>
          <p:spPr>
            <a:xfrm>
              <a:off x="3039" y="1905"/>
              <a:ext cx="544" cy="545"/>
            </a:xfrm>
            <a:prstGeom prst="smileyFace">
              <a:avLst>
                <a:gd name="adj" fmla="val 4653"/>
              </a:avLst>
            </a:prstGeom>
            <a:solidFill>
              <a:srgbClr val="FFFF99"/>
            </a:solidFill>
            <a:ln w="9525" cap="flat" cmpd="sng">
              <a:solidFill>
                <a:schemeClr val="tx1"/>
              </a:solidFill>
              <a:prstDash val="solid"/>
              <a:round/>
              <a:headEnd type="none" w="med" len="med"/>
              <a:tailEnd type="none" w="med" len="med"/>
            </a:ln>
          </p:spPr>
          <p:txBody>
            <a:bodyPr wrap="none" anchor="ctr"/>
            <a:p>
              <a:pPr lvl="0" indent="0" algn="ctr" eaLnBrk="0" hangingPunct="0"/>
              <a:r>
                <a:rPr lang="en-US" altLang="zh-CN" sz="3200">
                  <a:solidFill>
                    <a:srgbClr val="FF0000"/>
                  </a:solidFill>
                  <a:latin typeface="Franklin Gothic Medium" panose="020B0603020102020204" pitchFamily="2" charset="0"/>
                  <a:ea typeface="宋体" panose="02010600030101010101" pitchFamily="2" charset="-122"/>
                </a:rPr>
                <a:t>3</a:t>
              </a:r>
              <a:endParaRPr lang="en-US" altLang="zh-CN" sz="3200">
                <a:solidFill>
                  <a:srgbClr val="FF0000"/>
                </a:solidFill>
                <a:latin typeface="Franklin Gothic Medium" panose="020B0603020102020204" pitchFamily="2" charset="0"/>
                <a:ea typeface="宋体" panose="02010600030101010101" pitchFamily="2" charset="-122"/>
              </a:endParaRPr>
            </a:p>
          </p:txBody>
        </p:sp>
        <p:sp>
          <p:nvSpPr>
            <p:cNvPr id="103443" name="笑脸 85011"/>
            <p:cNvSpPr/>
            <p:nvPr/>
          </p:nvSpPr>
          <p:spPr>
            <a:xfrm>
              <a:off x="1588" y="2857"/>
              <a:ext cx="544" cy="545"/>
            </a:xfrm>
            <a:prstGeom prst="smileyFace">
              <a:avLst>
                <a:gd name="adj" fmla="val 4653"/>
              </a:avLst>
            </a:prstGeom>
            <a:solidFill>
              <a:srgbClr val="FFFF99"/>
            </a:solidFill>
            <a:ln w="9525" cap="flat" cmpd="sng">
              <a:solidFill>
                <a:schemeClr val="tx1"/>
              </a:solidFill>
              <a:prstDash val="solid"/>
              <a:round/>
              <a:headEnd type="none" w="med" len="med"/>
              <a:tailEnd type="none" w="med" len="med"/>
            </a:ln>
          </p:spPr>
          <p:txBody>
            <a:bodyPr wrap="none" anchor="ctr"/>
            <a:p>
              <a:pPr lvl="0" indent="0" algn="ctr" eaLnBrk="0" hangingPunct="0"/>
              <a:r>
                <a:rPr lang="en-US" altLang="zh-CN" sz="3200">
                  <a:solidFill>
                    <a:srgbClr val="FF0000"/>
                  </a:solidFill>
                  <a:latin typeface="Franklin Gothic Medium" panose="020B0603020102020204" pitchFamily="2" charset="0"/>
                  <a:ea typeface="宋体" panose="02010600030101010101" pitchFamily="2" charset="-122"/>
                </a:rPr>
                <a:t>4</a:t>
              </a:r>
              <a:endParaRPr lang="en-US" altLang="zh-CN" sz="3200">
                <a:solidFill>
                  <a:srgbClr val="FF0000"/>
                </a:solidFill>
                <a:latin typeface="Franklin Gothic Medium" panose="020B0603020102020204" pitchFamily="2" charset="0"/>
                <a:ea typeface="宋体" panose="02010600030101010101" pitchFamily="2" charset="-122"/>
              </a:endParaRPr>
            </a:p>
          </p:txBody>
        </p:sp>
        <p:sp>
          <p:nvSpPr>
            <p:cNvPr id="103444" name="笑脸 85012"/>
            <p:cNvSpPr/>
            <p:nvPr/>
          </p:nvSpPr>
          <p:spPr>
            <a:xfrm>
              <a:off x="0" y="1860"/>
              <a:ext cx="544" cy="545"/>
            </a:xfrm>
            <a:prstGeom prst="smileyFace">
              <a:avLst>
                <a:gd name="adj" fmla="val 4653"/>
              </a:avLst>
            </a:prstGeom>
            <a:solidFill>
              <a:srgbClr val="FFFF99"/>
            </a:solidFill>
            <a:ln w="9525" cap="flat" cmpd="sng">
              <a:solidFill>
                <a:schemeClr val="tx1"/>
              </a:solidFill>
              <a:prstDash val="solid"/>
              <a:round/>
              <a:headEnd type="none" w="med" len="med"/>
              <a:tailEnd type="none" w="med" len="med"/>
            </a:ln>
          </p:spPr>
          <p:txBody>
            <a:bodyPr wrap="none" anchor="ctr"/>
            <a:p>
              <a:pPr lvl="0" indent="0" algn="ctr" eaLnBrk="0" hangingPunct="0"/>
              <a:r>
                <a:rPr lang="en-US" altLang="zh-CN" sz="3200">
                  <a:solidFill>
                    <a:srgbClr val="FF0000"/>
                  </a:solidFill>
                  <a:latin typeface="Franklin Gothic Medium" panose="020B0603020102020204" pitchFamily="2" charset="0"/>
                  <a:ea typeface="宋体" panose="02010600030101010101" pitchFamily="2" charset="-122"/>
                </a:rPr>
                <a:t>5</a:t>
              </a:r>
              <a:endParaRPr lang="en-US" altLang="zh-CN" sz="3200">
                <a:solidFill>
                  <a:srgbClr val="FF0000"/>
                </a:solidFill>
                <a:latin typeface="Franklin Gothic Medium" panose="020B0603020102020204" pitchFamily="2" charset="0"/>
                <a:ea typeface="宋体" panose="02010600030101010101" pitchFamily="2" charset="-122"/>
              </a:endParaRPr>
            </a:p>
          </p:txBody>
        </p:sp>
      </p:grpSp>
      <p:sp>
        <p:nvSpPr>
          <p:cNvPr id="85014" name="任意多边形 85013"/>
          <p:cNvSpPr/>
          <p:nvPr/>
        </p:nvSpPr>
        <p:spPr>
          <a:xfrm>
            <a:off x="4789488" y="1917700"/>
            <a:ext cx="71437" cy="1008063"/>
          </a:xfrm>
          <a:custGeom>
            <a:avLst/>
            <a:gdLst>
              <a:gd name="txL" fmla="*/ 0 w 21600"/>
              <a:gd name="txT" fmla="*/ 0 h 21600"/>
              <a:gd name="txR" fmla="*/ 21600 w 21600"/>
              <a:gd name="txB" fmla="*/ 21600 h 21600"/>
            </a:gdLst>
            <a:ahLst/>
            <a:cxnLst>
              <a:cxn ang="0">
                <a:pos x="16200" y="10800"/>
              </a:cxn>
              <a:cxn ang="90">
                <a:pos x="10800" y="21600"/>
              </a:cxn>
              <a:cxn ang="180">
                <a:pos x="5400" y="10800"/>
              </a:cxn>
              <a:cxn ang="270">
                <a:pos x="10800" y="0"/>
              </a:cxn>
            </a:cxnLst>
            <a:rect l="txL" t="txT" r="txR" b="txB"/>
            <a:pathLst>
              <a:path w="21600" h="21600">
                <a:moveTo>
                  <a:pt x="0" y="0"/>
                </a:moveTo>
                <a:lnTo>
                  <a:pt x="10800" y="21600"/>
                </a:lnTo>
                <a:lnTo>
                  <a:pt x="10800" y="21600"/>
                </a:lnTo>
                <a:lnTo>
                  <a:pt x="21600" y="0"/>
                </a:lnTo>
                <a:close/>
              </a:path>
            </a:pathLst>
          </a:custGeom>
          <a:solidFill>
            <a:srgbClr val="00FFFF"/>
          </a:solidFill>
          <a:ln w="9525" cap="flat" cmpd="sng">
            <a:solidFill>
              <a:schemeClr val="tx1"/>
            </a:solidFill>
            <a:prstDash val="solid"/>
            <a:miter/>
            <a:headEnd type="none" w="med" len="med"/>
            <a:tailEnd type="none" w="med" len="med"/>
          </a:ln>
        </p:spPr>
        <p:txBody>
          <a:bodyPr wrap="none" anchor="ctr"/>
          <a:p>
            <a:pPr lvl="0" indent="0" algn="ctr" eaLnBrk="0" hangingPunct="0"/>
            <a:r>
              <a:rPr lang="en-US" altLang="zh-CN" sz="3600">
                <a:solidFill>
                  <a:srgbClr val="0000FF"/>
                </a:solidFill>
                <a:latin typeface="Franklin Gothic Medium" panose="020B0603020102020204" pitchFamily="2" charset="0"/>
                <a:ea typeface="宋体" panose="02010600030101010101" pitchFamily="2" charset="-122"/>
              </a:rPr>
              <a:t>1</a:t>
            </a:r>
            <a:endParaRPr lang="en-US" altLang="zh-CN" sz="3600">
              <a:solidFill>
                <a:srgbClr val="0000FF"/>
              </a:solidFill>
              <a:latin typeface="Franklin Gothic Medium" panose="020B0603020102020204" pitchFamily="2" charset="0"/>
              <a:ea typeface="宋体" panose="02010600030101010101" pitchFamily="2" charset="-122"/>
            </a:endParaRPr>
          </a:p>
        </p:txBody>
      </p:sp>
      <p:sp>
        <p:nvSpPr>
          <p:cNvPr id="85015" name="任意多边形 85014"/>
          <p:cNvSpPr/>
          <p:nvPr/>
        </p:nvSpPr>
        <p:spPr>
          <a:xfrm rot="4200000">
            <a:off x="6051550" y="2957513"/>
            <a:ext cx="73025" cy="1016000"/>
          </a:xfrm>
          <a:custGeom>
            <a:avLst/>
            <a:gdLst>
              <a:gd name="txL" fmla="*/ 0 w 21600"/>
              <a:gd name="txT" fmla="*/ 0 h 21600"/>
              <a:gd name="txR" fmla="*/ 21600 w 21600"/>
              <a:gd name="txB" fmla="*/ 21600 h 21600"/>
            </a:gdLst>
            <a:ahLst/>
            <a:cxnLst>
              <a:cxn ang="0">
                <a:pos x="16200" y="10800"/>
              </a:cxn>
              <a:cxn ang="90">
                <a:pos x="10800" y="21600"/>
              </a:cxn>
              <a:cxn ang="180">
                <a:pos x="5400" y="10800"/>
              </a:cxn>
              <a:cxn ang="270">
                <a:pos x="10800" y="0"/>
              </a:cxn>
            </a:cxnLst>
            <a:rect l="txL" t="txT" r="txR" b="txB"/>
            <a:pathLst>
              <a:path w="21600" h="21600">
                <a:moveTo>
                  <a:pt x="0" y="0"/>
                </a:moveTo>
                <a:lnTo>
                  <a:pt x="10800" y="21600"/>
                </a:lnTo>
                <a:lnTo>
                  <a:pt x="10800" y="21600"/>
                </a:lnTo>
                <a:lnTo>
                  <a:pt x="21600" y="0"/>
                </a:lnTo>
                <a:close/>
              </a:path>
            </a:pathLst>
          </a:custGeom>
          <a:solidFill>
            <a:srgbClr val="00FFFF"/>
          </a:solidFill>
          <a:ln w="9525" cap="flat" cmpd="sng">
            <a:solidFill>
              <a:schemeClr val="tx1"/>
            </a:solidFill>
            <a:prstDash val="solid"/>
            <a:miter/>
            <a:headEnd type="none" w="med" len="med"/>
            <a:tailEnd type="none" w="med" len="med"/>
          </a:ln>
        </p:spPr>
        <p:txBody>
          <a:bodyPr rot="10800000" vert="eaVert" wrap="none" anchor="ctr"/>
          <a:p>
            <a:pPr lvl="0" indent="0" algn="ctr" eaLnBrk="0" hangingPunct="0">
              <a:spcBef>
                <a:spcPct val="50000"/>
              </a:spcBef>
            </a:pPr>
            <a:r>
              <a:rPr lang="en-US" altLang="zh-CN" sz="3600">
                <a:solidFill>
                  <a:srgbClr val="0000FF"/>
                </a:solidFill>
                <a:latin typeface="Franklin Gothic Medium" panose="020B0603020102020204" pitchFamily="2" charset="0"/>
                <a:ea typeface="宋体" panose="02010600030101010101" pitchFamily="2" charset="-122"/>
              </a:rPr>
              <a:t>2</a:t>
            </a:r>
            <a:endParaRPr lang="en-US" altLang="zh-CN" sz="3600">
              <a:solidFill>
                <a:srgbClr val="0000FF"/>
              </a:solidFill>
              <a:latin typeface="Franklin Gothic Medium" panose="020B0603020102020204" pitchFamily="2" charset="0"/>
              <a:ea typeface="宋体" panose="02010600030101010101" pitchFamily="2" charset="-122"/>
            </a:endParaRPr>
          </a:p>
        </p:txBody>
      </p:sp>
      <p:sp>
        <p:nvSpPr>
          <p:cNvPr id="85016" name="任意多边形 85015"/>
          <p:cNvSpPr/>
          <p:nvPr/>
        </p:nvSpPr>
        <p:spPr>
          <a:xfrm rot="8400000">
            <a:off x="5508625" y="4365625"/>
            <a:ext cx="73025" cy="1016000"/>
          </a:xfrm>
          <a:custGeom>
            <a:avLst/>
            <a:gdLst>
              <a:gd name="txL" fmla="*/ 0 w 21600"/>
              <a:gd name="txT" fmla="*/ 0 h 21600"/>
              <a:gd name="txR" fmla="*/ 21600 w 21600"/>
              <a:gd name="txB" fmla="*/ 21600 h 21600"/>
            </a:gdLst>
            <a:ahLst/>
            <a:cxnLst>
              <a:cxn ang="0">
                <a:pos x="16200" y="10800"/>
              </a:cxn>
              <a:cxn ang="90">
                <a:pos x="10800" y="21600"/>
              </a:cxn>
              <a:cxn ang="180">
                <a:pos x="5400" y="10800"/>
              </a:cxn>
              <a:cxn ang="270">
                <a:pos x="10800" y="0"/>
              </a:cxn>
            </a:cxnLst>
            <a:rect l="txL" t="txT" r="txR" b="txB"/>
            <a:pathLst>
              <a:path w="21600" h="21600">
                <a:moveTo>
                  <a:pt x="0" y="0"/>
                </a:moveTo>
                <a:lnTo>
                  <a:pt x="10800" y="21600"/>
                </a:lnTo>
                <a:lnTo>
                  <a:pt x="10800" y="21600"/>
                </a:lnTo>
                <a:lnTo>
                  <a:pt x="21600" y="0"/>
                </a:lnTo>
                <a:close/>
              </a:path>
            </a:pathLst>
          </a:custGeom>
          <a:solidFill>
            <a:srgbClr val="00FFFF"/>
          </a:solidFill>
          <a:ln w="9525" cap="flat" cmpd="sng">
            <a:solidFill>
              <a:schemeClr val="tx1"/>
            </a:solidFill>
            <a:prstDash val="solid"/>
            <a:miter/>
            <a:headEnd type="none" w="med" len="med"/>
            <a:tailEnd type="none" w="med" len="med"/>
          </a:ln>
        </p:spPr>
        <p:txBody>
          <a:bodyPr rot="10800000" wrap="none" anchor="ctr"/>
          <a:p>
            <a:pPr lvl="0" indent="0" algn="ctr" eaLnBrk="0" hangingPunct="0">
              <a:spcBef>
                <a:spcPct val="50000"/>
              </a:spcBef>
            </a:pPr>
            <a:r>
              <a:rPr lang="en-US" altLang="zh-CN" sz="3600">
                <a:solidFill>
                  <a:srgbClr val="0000FF"/>
                </a:solidFill>
                <a:latin typeface="Franklin Gothic Medium" panose="020B0603020102020204" pitchFamily="2" charset="0"/>
                <a:ea typeface="宋体" panose="02010600030101010101" pitchFamily="2" charset="-122"/>
              </a:rPr>
              <a:t>3</a:t>
            </a:r>
            <a:endParaRPr lang="en-US" altLang="zh-CN" sz="3600">
              <a:solidFill>
                <a:srgbClr val="0000FF"/>
              </a:solidFill>
              <a:latin typeface="Franklin Gothic Medium" panose="020B0603020102020204" pitchFamily="2" charset="0"/>
              <a:ea typeface="宋体" panose="02010600030101010101" pitchFamily="2" charset="-122"/>
            </a:endParaRPr>
          </a:p>
        </p:txBody>
      </p:sp>
      <p:sp>
        <p:nvSpPr>
          <p:cNvPr id="85017" name="任意多边形 85016"/>
          <p:cNvSpPr/>
          <p:nvPr/>
        </p:nvSpPr>
        <p:spPr>
          <a:xfrm rot="-4500000">
            <a:off x="3460750" y="2886075"/>
            <a:ext cx="73025" cy="1016000"/>
          </a:xfrm>
          <a:custGeom>
            <a:avLst/>
            <a:gdLst>
              <a:gd name="txL" fmla="*/ 0 w 21600"/>
              <a:gd name="txT" fmla="*/ 0 h 21600"/>
              <a:gd name="txR" fmla="*/ 21600 w 21600"/>
              <a:gd name="txB" fmla="*/ 21600 h 21600"/>
            </a:gdLst>
            <a:ahLst/>
            <a:cxnLst>
              <a:cxn ang="0">
                <a:pos x="16200" y="10800"/>
              </a:cxn>
              <a:cxn ang="90">
                <a:pos x="10800" y="21600"/>
              </a:cxn>
              <a:cxn ang="180">
                <a:pos x="5400" y="10800"/>
              </a:cxn>
              <a:cxn ang="270">
                <a:pos x="10800" y="0"/>
              </a:cxn>
            </a:cxnLst>
            <a:rect l="txL" t="txT" r="txR" b="txB"/>
            <a:pathLst>
              <a:path w="21600" h="21600">
                <a:moveTo>
                  <a:pt x="0" y="0"/>
                </a:moveTo>
                <a:lnTo>
                  <a:pt x="10800" y="21600"/>
                </a:lnTo>
                <a:lnTo>
                  <a:pt x="10800" y="21600"/>
                </a:lnTo>
                <a:lnTo>
                  <a:pt x="21600" y="0"/>
                </a:lnTo>
                <a:close/>
              </a:path>
            </a:pathLst>
          </a:custGeom>
          <a:solidFill>
            <a:srgbClr val="00FFFF"/>
          </a:solidFill>
          <a:ln w="9525" cap="flat" cmpd="sng">
            <a:solidFill>
              <a:schemeClr val="tx1"/>
            </a:solidFill>
            <a:prstDash val="solid"/>
            <a:miter/>
            <a:headEnd type="none" w="med" len="med"/>
            <a:tailEnd type="none" w="med" len="med"/>
          </a:ln>
        </p:spPr>
        <p:txBody>
          <a:bodyPr vert="eaVert" wrap="none" anchor="ctr"/>
          <a:p>
            <a:pPr lvl="0" indent="0" algn="ctr" eaLnBrk="0" hangingPunct="0">
              <a:spcBef>
                <a:spcPct val="50000"/>
              </a:spcBef>
            </a:pPr>
            <a:r>
              <a:rPr lang="en-US" altLang="zh-CN" sz="3600">
                <a:solidFill>
                  <a:srgbClr val="0000FF"/>
                </a:solidFill>
                <a:latin typeface="Franklin Gothic Medium" panose="020B0603020102020204" pitchFamily="2" charset="0"/>
                <a:ea typeface="宋体" panose="02010600030101010101" pitchFamily="2" charset="-122"/>
              </a:rPr>
              <a:t>5</a:t>
            </a:r>
            <a:endParaRPr lang="en-US" altLang="zh-CN" sz="3600">
              <a:solidFill>
                <a:srgbClr val="0000FF"/>
              </a:solidFill>
              <a:latin typeface="Franklin Gothic Medium" panose="020B0603020102020204" pitchFamily="2" charset="0"/>
              <a:ea typeface="宋体" panose="02010600030101010101" pitchFamily="2" charset="-122"/>
            </a:endParaRPr>
          </a:p>
        </p:txBody>
      </p:sp>
      <p:sp>
        <p:nvSpPr>
          <p:cNvPr id="85018" name="任意多边形 85017"/>
          <p:cNvSpPr/>
          <p:nvPr/>
        </p:nvSpPr>
        <p:spPr>
          <a:xfrm rot="-8280000">
            <a:off x="3997325" y="4437063"/>
            <a:ext cx="73025" cy="1016000"/>
          </a:xfrm>
          <a:custGeom>
            <a:avLst/>
            <a:gdLst>
              <a:gd name="txL" fmla="*/ 0 w 21600"/>
              <a:gd name="txT" fmla="*/ 0 h 21600"/>
              <a:gd name="txR" fmla="*/ 21600 w 21600"/>
              <a:gd name="txB" fmla="*/ 21600 h 21600"/>
            </a:gdLst>
            <a:ahLst/>
            <a:cxnLst>
              <a:cxn ang="0">
                <a:pos x="16200" y="10800"/>
              </a:cxn>
              <a:cxn ang="90">
                <a:pos x="10800" y="21600"/>
              </a:cxn>
              <a:cxn ang="180">
                <a:pos x="5400" y="10800"/>
              </a:cxn>
              <a:cxn ang="270">
                <a:pos x="10800" y="0"/>
              </a:cxn>
            </a:cxnLst>
            <a:rect l="txL" t="txT" r="txR" b="txB"/>
            <a:pathLst>
              <a:path w="21600" h="21600">
                <a:moveTo>
                  <a:pt x="0" y="0"/>
                </a:moveTo>
                <a:lnTo>
                  <a:pt x="10800" y="21600"/>
                </a:lnTo>
                <a:lnTo>
                  <a:pt x="10800" y="21600"/>
                </a:lnTo>
                <a:lnTo>
                  <a:pt x="21600" y="0"/>
                </a:lnTo>
                <a:close/>
              </a:path>
            </a:pathLst>
          </a:custGeom>
          <a:solidFill>
            <a:srgbClr val="00FFFF"/>
          </a:solidFill>
          <a:ln w="9525" cap="flat" cmpd="sng">
            <a:solidFill>
              <a:schemeClr val="tx1"/>
            </a:solidFill>
            <a:prstDash val="solid"/>
            <a:miter/>
            <a:headEnd type="none" w="med" len="med"/>
            <a:tailEnd type="none" w="med" len="med"/>
          </a:ln>
        </p:spPr>
        <p:txBody>
          <a:bodyPr rot="10800000" wrap="none" anchor="ctr"/>
          <a:p>
            <a:pPr lvl="0" indent="0" algn="ctr" eaLnBrk="0" hangingPunct="0">
              <a:spcBef>
                <a:spcPct val="50000"/>
              </a:spcBef>
            </a:pPr>
            <a:r>
              <a:rPr lang="en-US" altLang="zh-CN" sz="3600">
                <a:solidFill>
                  <a:srgbClr val="0000FF"/>
                </a:solidFill>
                <a:latin typeface="Franklin Gothic Medium" panose="020B0603020102020204" pitchFamily="2" charset="0"/>
                <a:ea typeface="宋体" panose="02010600030101010101" pitchFamily="2" charset="-122"/>
              </a:rPr>
              <a:t>4</a:t>
            </a:r>
            <a:endParaRPr lang="en-US" altLang="zh-CN" sz="3600">
              <a:solidFill>
                <a:srgbClr val="0000FF"/>
              </a:solidFill>
              <a:latin typeface="Franklin Gothic Medium" panose="020B0603020102020204" pitchFamily="2" charset="0"/>
              <a:ea typeface="宋体" panose="02010600030101010101" pitchFamily="2" charset="-122"/>
            </a:endParaRPr>
          </a:p>
        </p:txBody>
      </p:sp>
      <p:sp>
        <p:nvSpPr>
          <p:cNvPr id="85019" name="文本框 85018"/>
          <p:cNvSpPr txBox="1"/>
          <p:nvPr/>
        </p:nvSpPr>
        <p:spPr>
          <a:xfrm>
            <a:off x="3563938" y="765175"/>
            <a:ext cx="5580062" cy="517525"/>
          </a:xfrm>
          <a:prstGeom prst="rect">
            <a:avLst/>
          </a:prstGeom>
          <a:noFill/>
          <a:ln w="9525">
            <a:noFill/>
          </a:ln>
        </p:spPr>
        <p:txBody>
          <a:bodyPr wrap="square" anchor="t">
            <a:spAutoFit/>
          </a:bodyPr>
          <a:p>
            <a:pPr lvl="0" indent="0" algn="ctr" eaLnBrk="0" hangingPunct="0">
              <a:spcBef>
                <a:spcPct val="50000"/>
              </a:spcBef>
            </a:pPr>
            <a:r>
              <a:rPr lang="zh-CN" altLang="en-US" sz="2800" b="1" dirty="0">
                <a:solidFill>
                  <a:srgbClr val="FF0000"/>
                </a:solidFill>
                <a:latin typeface="Arial" panose="020B0604020202020204" pitchFamily="34" charset="0"/>
                <a:ea typeface="黑体" panose="02010609060101010101" pitchFamily="1" charset="-122"/>
              </a:rPr>
              <a:t>问题</a:t>
            </a:r>
            <a:r>
              <a:rPr lang="zh-CN" altLang="en-US" sz="2800" b="1" dirty="0">
                <a:solidFill>
                  <a:srgbClr val="009900"/>
                </a:solidFill>
                <a:latin typeface="Arial" panose="020B0604020202020204" pitchFamily="34" charset="0"/>
                <a:ea typeface="黑体" panose="02010609060101010101" pitchFamily="1" charset="-122"/>
              </a:rPr>
              <a:t>：都拿左边的叉子导致死锁</a:t>
            </a:r>
            <a:endParaRPr lang="zh-CN" altLang="en-US" sz="2800" b="1" dirty="0">
              <a:solidFill>
                <a:srgbClr val="009900"/>
              </a:solidFill>
              <a:latin typeface="Arial" panose="020B0604020202020204" pitchFamily="34" charset="0"/>
              <a:ea typeface="黑体" panose="02010609060101010101" pitchFamily="1" charset="-122"/>
            </a:endParaRPr>
          </a:p>
        </p:txBody>
      </p:sp>
      <p:sp>
        <p:nvSpPr>
          <p:cNvPr id="85020" name="矩形 85019"/>
          <p:cNvSpPr/>
          <p:nvPr/>
        </p:nvSpPr>
        <p:spPr>
          <a:xfrm>
            <a:off x="3851275" y="3141663"/>
            <a:ext cx="1800225" cy="1150937"/>
          </a:xfrm>
          <a:prstGeom prst="rect">
            <a:avLst/>
          </a:prstGeom>
        </p:spPr>
        <p:txBody>
          <a:bodyPr wrap="none" fromWordArt="1">
            <a:prstTxWarp prst="textFadeUp">
              <a:avLst>
                <a:gd name="adj" fmla="val 9991"/>
              </a:avLst>
            </a:prstTxWarp>
            <a:normAutofit/>
          </a:bodyPr>
          <a:p>
            <a:pPr algn="ctr"/>
            <a:r>
              <a:rPr lang="zh-CN" altLang="en-US" sz="3600" b="1">
                <a:ln w="38100" cap="flat" cmpd="sng">
                  <a:solidFill>
                    <a:schemeClr val="bg1"/>
                  </a:solidFill>
                  <a:prstDash val="solid"/>
                  <a:round/>
                  <a:headEnd type="none" w="med" len="med"/>
                  <a:tailEnd type="none" w="med" len="med"/>
                </a:ln>
                <a:solidFill>
                  <a:srgbClr val="FF0000"/>
                </a:solidFill>
                <a:effectLst>
                  <a:outerShdw dist="35921" dir="2699999" sy="50000" rotWithShape="0">
                    <a:srgbClr val="875B0D">
                      <a:alpha val="62000"/>
                    </a:srgbClr>
                  </a:outerShdw>
                </a:effectLst>
                <a:latin typeface="华文琥珀" panose="02010800040101010101" pitchFamily="2" charset="-122"/>
                <a:ea typeface="华文琥珀" panose="02010800040101010101" pitchFamily="2" charset="-122"/>
              </a:rPr>
              <a:t>死锁</a:t>
            </a:r>
            <a:endParaRPr lang="zh-CN" altLang="en-US" sz="3600" b="1">
              <a:ln w="38100" cap="flat" cmpd="sng">
                <a:solidFill>
                  <a:schemeClr val="bg1"/>
                </a:solidFill>
                <a:prstDash val="solid"/>
                <a:round/>
                <a:headEnd type="none" w="med" len="med"/>
                <a:tailEnd type="none" w="med" len="med"/>
              </a:ln>
              <a:solidFill>
                <a:srgbClr val="FF0000"/>
              </a:solidFill>
              <a:effectLst>
                <a:outerShdw dist="35921" dir="2699999" sy="50000" rotWithShape="0">
                  <a:srgbClr val="875B0D">
                    <a:alpha val="62000"/>
                  </a:srgbClr>
                </a:outerShdw>
              </a:effectLst>
              <a:latin typeface="华文琥珀" panose="02010800040101010101" pitchFamily="2" charset="-122"/>
              <a:ea typeface="华文琥珀"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85001"/>
                                        </p:tgtEl>
                                        <p:attrNameLst>
                                          <p:attrName>style.visibility</p:attrName>
                                        </p:attrNameLst>
                                      </p:cBhvr>
                                      <p:to>
                                        <p:strVal val="visible"/>
                                      </p:to>
                                    </p:set>
                                    <p:anim calcmode="lin" valueType="num">
                                      <p:cBhvr>
                                        <p:cTn id="7" dur="500" fill="hold"/>
                                        <p:tgtEl>
                                          <p:spTgt spid="85001"/>
                                        </p:tgtEl>
                                        <p:attrNameLst>
                                          <p:attrName>ppt_w</p:attrName>
                                        </p:attrNameLst>
                                      </p:cBhvr>
                                      <p:tavLst>
                                        <p:tav tm="0">
                                          <p:val>
                                            <p:fltVal val="0.000000"/>
                                          </p:val>
                                        </p:tav>
                                        <p:tav tm="100000">
                                          <p:val>
                                            <p:strVal val="#ppt_w"/>
                                          </p:val>
                                        </p:tav>
                                      </p:tavLst>
                                    </p:anim>
                                    <p:anim calcmode="lin" valueType="num">
                                      <p:cBhvr>
                                        <p:cTn id="8" dur="500" fill="hold"/>
                                        <p:tgtEl>
                                          <p:spTgt spid="85001"/>
                                        </p:tgtEl>
                                        <p:attrNameLst>
                                          <p:attrName>ppt_h</p:attrName>
                                        </p:attrNameLst>
                                      </p:cBhvr>
                                      <p:tavLst>
                                        <p:tav tm="0">
                                          <p:val>
                                            <p:fltVal val="0.000000"/>
                                          </p:val>
                                        </p:tav>
                                        <p:tav tm="100000">
                                          <p:val>
                                            <p:strVal val="#ppt_h"/>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85014"/>
                                        </p:tgtEl>
                                        <p:attrNameLst>
                                          <p:attrName>style.visibility</p:attrName>
                                        </p:attrNameLst>
                                      </p:cBhvr>
                                      <p:to>
                                        <p:strVal val="visible"/>
                                      </p:to>
                                    </p:set>
                                    <p:animEffect transition="in" filter="wipe(up)">
                                      <p:cBhvr>
                                        <p:cTn id="12" dur="500"/>
                                        <p:tgtEl>
                                          <p:spTgt spid="85014"/>
                                        </p:tgtEl>
                                      </p:cBhvr>
                                    </p:animEffect>
                                  </p:childTnLst>
                                </p:cTn>
                              </p:par>
                            </p:childTnLst>
                          </p:cTn>
                        </p:par>
                        <p:par>
                          <p:cTn id="13" fill="hold">
                            <p:stCondLst>
                              <p:cond delay="1000"/>
                            </p:stCondLst>
                            <p:childTnLst>
                              <p:par>
                                <p:cTn id="14" presetID="22" presetClass="entr" presetSubtype="2" fill="hold" grpId="0" nodeType="afterEffect">
                                  <p:stCondLst>
                                    <p:cond delay="0"/>
                                  </p:stCondLst>
                                  <p:childTnLst>
                                    <p:set>
                                      <p:cBhvr>
                                        <p:cTn id="15" dur="1" fill="hold">
                                          <p:stCondLst>
                                            <p:cond delay="0"/>
                                          </p:stCondLst>
                                        </p:cTn>
                                        <p:tgtEl>
                                          <p:spTgt spid="85015"/>
                                        </p:tgtEl>
                                        <p:attrNameLst>
                                          <p:attrName>style.visibility</p:attrName>
                                        </p:attrNameLst>
                                      </p:cBhvr>
                                      <p:to>
                                        <p:strVal val="visible"/>
                                      </p:to>
                                    </p:set>
                                    <p:animEffect transition="in" filter="wipe(right)">
                                      <p:cBhvr>
                                        <p:cTn id="16" dur="500"/>
                                        <p:tgtEl>
                                          <p:spTgt spid="85015"/>
                                        </p:tgtEl>
                                      </p:cBhvr>
                                    </p:animEffect>
                                  </p:childTnLst>
                                </p:cTn>
                              </p:par>
                            </p:childTnLst>
                          </p:cTn>
                        </p:par>
                        <p:par>
                          <p:cTn id="17" fill="hold">
                            <p:stCondLst>
                              <p:cond delay="1500"/>
                            </p:stCondLst>
                            <p:childTnLst>
                              <p:par>
                                <p:cTn id="18" presetID="22" presetClass="entr" presetSubtype="2" fill="hold" grpId="0" nodeType="afterEffect">
                                  <p:stCondLst>
                                    <p:cond delay="0"/>
                                  </p:stCondLst>
                                  <p:childTnLst>
                                    <p:set>
                                      <p:cBhvr>
                                        <p:cTn id="19" dur="1" fill="hold">
                                          <p:stCondLst>
                                            <p:cond delay="0"/>
                                          </p:stCondLst>
                                        </p:cTn>
                                        <p:tgtEl>
                                          <p:spTgt spid="85016"/>
                                        </p:tgtEl>
                                        <p:attrNameLst>
                                          <p:attrName>style.visibility</p:attrName>
                                        </p:attrNameLst>
                                      </p:cBhvr>
                                      <p:to>
                                        <p:strVal val="visible"/>
                                      </p:to>
                                    </p:set>
                                    <p:animEffect transition="in" filter="wipe(right)">
                                      <p:cBhvr>
                                        <p:cTn id="20" dur="500"/>
                                        <p:tgtEl>
                                          <p:spTgt spid="85016"/>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85018"/>
                                        </p:tgtEl>
                                        <p:attrNameLst>
                                          <p:attrName>style.visibility</p:attrName>
                                        </p:attrNameLst>
                                      </p:cBhvr>
                                      <p:to>
                                        <p:strVal val="visible"/>
                                      </p:to>
                                    </p:set>
                                    <p:animEffect transition="in" filter="wipe(left)">
                                      <p:cBhvr>
                                        <p:cTn id="24" dur="500"/>
                                        <p:tgtEl>
                                          <p:spTgt spid="85018"/>
                                        </p:tgtEl>
                                      </p:cBhvr>
                                    </p:animEffect>
                                  </p:childTnLst>
                                </p:cTn>
                              </p:par>
                            </p:childTnLst>
                          </p:cTn>
                        </p:par>
                        <p:par>
                          <p:cTn id="25" fill="hold">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85017"/>
                                        </p:tgtEl>
                                        <p:attrNameLst>
                                          <p:attrName>style.visibility</p:attrName>
                                        </p:attrNameLst>
                                      </p:cBhvr>
                                      <p:to>
                                        <p:strVal val="visible"/>
                                      </p:to>
                                    </p:set>
                                    <p:animEffect transition="in" filter="wipe(left)">
                                      <p:cBhvr>
                                        <p:cTn id="28" dur="500"/>
                                        <p:tgtEl>
                                          <p:spTgt spid="85017"/>
                                        </p:tgtEl>
                                      </p:cBhvr>
                                    </p:animEffect>
                                  </p:childTnLst>
                                </p:cTn>
                              </p:par>
                            </p:childTnLst>
                          </p:cTn>
                        </p:par>
                        <p:par>
                          <p:cTn id="29" fill="hold">
                            <p:stCondLst>
                              <p:cond delay="3000"/>
                            </p:stCondLst>
                            <p:childTnLst>
                              <p:par>
                                <p:cTn id="30" presetID="12" presetClass="entr" presetSubtype="1" fill="hold" nodeType="afterEffect">
                                  <p:stCondLst>
                                    <p:cond delay="0"/>
                                  </p:stCondLst>
                                  <p:childTnLst>
                                    <p:set>
                                      <p:cBhvr>
                                        <p:cTn id="31" dur="1" fill="hold">
                                          <p:stCondLst>
                                            <p:cond delay="0"/>
                                          </p:stCondLst>
                                        </p:cTn>
                                        <p:tgtEl>
                                          <p:spTgt spid="84994"/>
                                        </p:tgtEl>
                                        <p:attrNameLst>
                                          <p:attrName>style.visibility</p:attrName>
                                        </p:attrNameLst>
                                      </p:cBhvr>
                                      <p:to>
                                        <p:strVal val="visible"/>
                                      </p:to>
                                    </p:set>
                                    <p:animEffect transition="in" filter="slide(fromTop)">
                                      <p:cBhvr>
                                        <p:cTn id="32" dur="500"/>
                                        <p:tgtEl>
                                          <p:spTgt spid="84994"/>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85019"/>
                                        </p:tgtEl>
                                        <p:attrNameLst>
                                          <p:attrName>style.visibility</p:attrName>
                                        </p:attrNameLst>
                                      </p:cBhvr>
                                      <p:to>
                                        <p:strVal val="visible"/>
                                      </p:to>
                                    </p:set>
                                    <p:anim calcmode="lin" valueType="num">
                                      <p:cBhvr additive="base">
                                        <p:cTn id="37" dur="500" fill="hold"/>
                                        <p:tgtEl>
                                          <p:spTgt spid="85019"/>
                                        </p:tgtEl>
                                        <p:attrNameLst>
                                          <p:attrName>ppt_x</p:attrName>
                                        </p:attrNameLst>
                                      </p:cBhvr>
                                      <p:tavLst>
                                        <p:tav tm="0">
                                          <p:val>
                                            <p:strVal val="1+#ppt_w/2"/>
                                          </p:val>
                                        </p:tav>
                                        <p:tav tm="100000">
                                          <p:val>
                                            <p:strVal val="#ppt_x"/>
                                          </p:val>
                                        </p:tav>
                                      </p:tavLst>
                                    </p:anim>
                                    <p:anim calcmode="lin" valueType="num">
                                      <p:cBhvr additive="base">
                                        <p:cTn id="38" dur="500" fill="hold"/>
                                        <p:tgtEl>
                                          <p:spTgt spid="8501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1" nodeType="clickEffect">
                                  <p:stCondLst>
                                    <p:cond delay="0"/>
                                  </p:stCondLst>
                                  <p:childTnLst>
                                    <p:animMotion origin="layout" path="M 0 0 L -0.12604 -0.13645 " pathEditMode="relative" ptsTypes="AA">
                                      <p:cBhvr>
                                        <p:cTn id="42" dur="500" fill="hold"/>
                                        <p:tgtEl>
                                          <p:spTgt spid="85014"/>
                                        </p:tgtEl>
                                        <p:attrNameLst>
                                          <p:attrName>ppt_x</p:attrName>
                                          <p:attrName>ppt_y</p:attrName>
                                        </p:attrNameLst>
                                      </p:cBhvr>
                                    </p:animMotion>
                                  </p:childTnLst>
                                </p:cTn>
                              </p:par>
                            </p:childTnLst>
                          </p:cTn>
                        </p:par>
                        <p:par>
                          <p:cTn id="43" fill="hold">
                            <p:stCondLst>
                              <p:cond delay="500"/>
                            </p:stCondLst>
                            <p:childTnLst>
                              <p:par>
                                <p:cTn id="44" presetID="0" presetClass="path" presetSubtype="0" accel="50000" decel="50000" fill="hold" grpId="1" nodeType="afterEffect">
                                  <p:stCondLst>
                                    <p:cond delay="0"/>
                                  </p:stCondLst>
                                  <p:childTnLst>
                                    <p:animMotion origin="layout" path="M 0 0 L 0.10226 -0.1783 " pathEditMode="relative" ptsTypes="AA">
                                      <p:cBhvr>
                                        <p:cTn id="45" dur="500" fill="hold"/>
                                        <p:tgtEl>
                                          <p:spTgt spid="85015"/>
                                        </p:tgtEl>
                                        <p:attrNameLst>
                                          <p:attrName>ppt_x</p:attrName>
                                          <p:attrName>ppt_y</p:attrName>
                                        </p:attrNameLst>
                                      </p:cBhvr>
                                    </p:animMotion>
                                  </p:childTnLst>
                                </p:cTn>
                              </p:par>
                            </p:childTnLst>
                          </p:cTn>
                        </p:par>
                        <p:par>
                          <p:cTn id="46" fill="hold">
                            <p:stCondLst>
                              <p:cond delay="1000"/>
                            </p:stCondLst>
                            <p:childTnLst>
                              <p:par>
                                <p:cTn id="47" presetID="0" presetClass="path" presetSubtype="0" accel="50000" decel="50000" fill="hold" grpId="1" nodeType="afterEffect">
                                  <p:stCondLst>
                                    <p:cond delay="0"/>
                                  </p:stCondLst>
                                  <p:childTnLst>
                                    <p:animMotion origin="layout" path="M 0 0 L 0.15747 0.08395 " pathEditMode="relative" ptsTypes="AA">
                                      <p:cBhvr>
                                        <p:cTn id="48" dur="500" fill="hold"/>
                                        <p:tgtEl>
                                          <p:spTgt spid="85016"/>
                                        </p:tgtEl>
                                        <p:attrNameLst>
                                          <p:attrName>ppt_x</p:attrName>
                                          <p:attrName>ppt_y</p:attrName>
                                        </p:attrNameLst>
                                      </p:cBhvr>
                                    </p:animMotion>
                                  </p:childTnLst>
                                </p:cTn>
                              </p:par>
                            </p:childTnLst>
                          </p:cTn>
                        </p:par>
                        <p:par>
                          <p:cTn id="49" fill="hold">
                            <p:stCondLst>
                              <p:cond delay="1500"/>
                            </p:stCondLst>
                            <p:childTnLst>
                              <p:par>
                                <p:cTn id="50" presetID="0" presetClass="path" presetSubtype="0" accel="50000" decel="50000" fill="hold" grpId="1" nodeType="afterEffect">
                                  <p:stCondLst>
                                    <p:cond delay="0"/>
                                  </p:stCondLst>
                                  <p:childTnLst>
                                    <p:animMotion origin="layout" path="M 4.16667E-6 2.22017E-6 L 0.01163 0.18825 " pathEditMode="relative" rAng="0" ptsTypes="AA">
                                      <p:cBhvr>
                                        <p:cTn id="51" dur="500" fill="hold"/>
                                        <p:tgtEl>
                                          <p:spTgt spid="85018"/>
                                        </p:tgtEl>
                                        <p:attrNameLst>
                                          <p:attrName>ppt_x</p:attrName>
                                          <p:attrName>ppt_y</p:attrName>
                                        </p:attrNameLst>
                                      </p:cBhvr>
                                      <p:rCtr x="600" y="9400"/>
                                    </p:animMotion>
                                  </p:childTnLst>
                                </p:cTn>
                              </p:par>
                            </p:childTnLst>
                          </p:cTn>
                        </p:par>
                        <p:par>
                          <p:cTn id="52" fill="hold">
                            <p:stCondLst>
                              <p:cond delay="2000"/>
                            </p:stCondLst>
                            <p:childTnLst>
                              <p:par>
                                <p:cTn id="53" presetID="0" presetClass="path" presetSubtype="0" accel="50000" decel="50000" fill="hold" grpId="1" nodeType="afterEffect">
                                  <p:stCondLst>
                                    <p:cond delay="0"/>
                                  </p:stCondLst>
                                  <p:childTnLst>
                                    <p:animMotion origin="layout" path="M 0 0 L -0.14965 0.10476 " pathEditMode="relative" ptsTypes="AA">
                                      <p:cBhvr>
                                        <p:cTn id="54" dur="500" fill="hold"/>
                                        <p:tgtEl>
                                          <p:spTgt spid="85017"/>
                                        </p:tgtEl>
                                        <p:attrNameLst>
                                          <p:attrName>ppt_x</p:attrName>
                                          <p:attrName>ppt_y</p:attrName>
                                        </p:attrNameLst>
                                      </p:cBhvr>
                                    </p:animMotion>
                                  </p:childTnLst>
                                </p:cTn>
                              </p:par>
                            </p:childTnLst>
                          </p:cTn>
                        </p:par>
                        <p:par>
                          <p:cTn id="55" fill="hold">
                            <p:stCondLst>
                              <p:cond delay="2500"/>
                            </p:stCondLst>
                            <p:childTnLst>
                              <p:par>
                                <p:cTn id="56" presetID="49" presetClass="entr" presetSubtype="0" decel="100000" fill="hold" nodeType="afterEffect">
                                  <p:stCondLst>
                                    <p:cond delay="0"/>
                                  </p:stCondLst>
                                  <p:childTnLst>
                                    <p:set>
                                      <p:cBhvr>
                                        <p:cTn id="57" dur="1" fill="hold">
                                          <p:stCondLst>
                                            <p:cond delay="0"/>
                                          </p:stCondLst>
                                        </p:cTn>
                                        <p:tgtEl>
                                          <p:spTgt spid="85020"/>
                                        </p:tgtEl>
                                        <p:attrNameLst>
                                          <p:attrName>style.visibility</p:attrName>
                                        </p:attrNameLst>
                                      </p:cBhvr>
                                      <p:to>
                                        <p:strVal val="visible"/>
                                      </p:to>
                                    </p:set>
                                    <p:anim calcmode="lin" valueType="num">
                                      <p:cBhvr>
                                        <p:cTn id="58" dur="1000" fill="hold"/>
                                        <p:tgtEl>
                                          <p:spTgt spid="85020"/>
                                        </p:tgtEl>
                                        <p:attrNameLst>
                                          <p:attrName>ppt_w</p:attrName>
                                        </p:attrNameLst>
                                      </p:cBhvr>
                                      <p:tavLst>
                                        <p:tav tm="0">
                                          <p:val>
                                            <p:fltVal val="0.000000"/>
                                          </p:val>
                                        </p:tav>
                                        <p:tav tm="100000">
                                          <p:val>
                                            <p:strVal val="#ppt_w"/>
                                          </p:val>
                                        </p:tav>
                                      </p:tavLst>
                                    </p:anim>
                                    <p:anim calcmode="lin" valueType="num">
                                      <p:cBhvr>
                                        <p:cTn id="59" dur="1000" fill="hold"/>
                                        <p:tgtEl>
                                          <p:spTgt spid="85020"/>
                                        </p:tgtEl>
                                        <p:attrNameLst>
                                          <p:attrName>ppt_h</p:attrName>
                                        </p:attrNameLst>
                                      </p:cBhvr>
                                      <p:tavLst>
                                        <p:tav tm="0">
                                          <p:val>
                                            <p:fltVal val="0.000000"/>
                                          </p:val>
                                        </p:tav>
                                        <p:tav tm="100000">
                                          <p:val>
                                            <p:strVal val="#ppt_h"/>
                                          </p:val>
                                        </p:tav>
                                      </p:tavLst>
                                    </p:anim>
                                    <p:anim calcmode="lin" valueType="num">
                                      <p:cBhvr>
                                        <p:cTn id="60" dur="1000" fill="hold"/>
                                        <p:tgtEl>
                                          <p:spTgt spid="85020"/>
                                        </p:tgtEl>
                                        <p:attrNameLst>
                                          <p:attrName>style.rotation</p:attrName>
                                        </p:attrNameLst>
                                      </p:cBhvr>
                                      <p:tavLst>
                                        <p:tav tm="0">
                                          <p:val>
                                            <p:fltVal val="360.000000"/>
                                          </p:val>
                                        </p:tav>
                                        <p:tav tm="100000">
                                          <p:val>
                                            <p:fltVal val="0.000000"/>
                                          </p:val>
                                        </p:tav>
                                      </p:tavLst>
                                    </p:anim>
                                    <p:animEffect transition="in" filter="fade">
                                      <p:cBhvr>
                                        <p:cTn id="61" dur="1000"/>
                                        <p:tgtEl>
                                          <p:spTgt spid="85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14" grpId="0" animBg="1"/>
      <p:bldP spid="85014" grpId="1" animBg="1"/>
      <p:bldP spid="85015" grpId="0" animBg="1"/>
      <p:bldP spid="85015" grpId="1" animBg="1"/>
      <p:bldP spid="85016" grpId="0" animBg="1"/>
      <p:bldP spid="85016" grpId="1" animBg="1"/>
      <p:bldP spid="85017" grpId="0" animBg="1"/>
      <p:bldP spid="85017" grpId="1" animBg="1"/>
      <p:bldP spid="85018" grpId="0" animBg="1"/>
      <p:bldP spid="85018" grpId="1" animBg="1"/>
      <p:bldP spid="8501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标题 86017"/>
          <p:cNvSpPr>
            <a:spLocks noGrp="1"/>
          </p:cNvSpPr>
          <p:nvPr>
            <p:ph type="title"/>
          </p:nvPr>
        </p:nvSpPr>
        <p:spPr>
          <a:xfrm>
            <a:off x="457200" y="0"/>
            <a:ext cx="8229600" cy="942975"/>
          </a:xfrm>
        </p:spPr>
        <p:txBody>
          <a:bodyPr anchor="ctr"/>
          <a:p>
            <a:r>
              <a:rPr lang="zh-CN" altLang="en-US" dirty="0"/>
              <a:t>哲学家进餐问题</a:t>
            </a:r>
            <a:endParaRPr lang="zh-CN" altLang="en-US" dirty="0"/>
          </a:p>
        </p:txBody>
      </p:sp>
      <p:sp>
        <p:nvSpPr>
          <p:cNvPr id="86019" name="文本框 86018"/>
          <p:cNvSpPr txBox="1"/>
          <p:nvPr/>
        </p:nvSpPr>
        <p:spPr>
          <a:xfrm>
            <a:off x="468313" y="4149725"/>
            <a:ext cx="8351837" cy="2346325"/>
          </a:xfrm>
          <a:prstGeom prst="rect">
            <a:avLst/>
          </a:prstGeom>
          <a:solidFill>
            <a:schemeClr val="bg1"/>
          </a:solidFill>
          <a:ln w="9525">
            <a:noFill/>
          </a:ln>
        </p:spPr>
        <p:txBody>
          <a:bodyPr wrap="square" lIns="0" tIns="0" rIns="0" bIns="0" anchor="t">
            <a:spAutoFit/>
          </a:bodyPr>
          <a:p>
            <a:pPr lvl="0" indent="0" eaLnBrk="0" hangingPunct="0">
              <a:lnSpc>
                <a:spcPct val="110000"/>
              </a:lnSpc>
              <a:spcBef>
                <a:spcPct val="50000"/>
              </a:spcBef>
            </a:pPr>
            <a:r>
              <a:rPr lang="zh-CN" altLang="en-US" sz="2800" b="1" dirty="0">
                <a:solidFill>
                  <a:srgbClr val="FF0000"/>
                </a:solidFill>
                <a:latin typeface="Arial" panose="020B0604020202020204" pitchFamily="34" charset="0"/>
                <a:ea typeface="黑体" panose="02010609060101010101" pitchFamily="1" charset="-122"/>
              </a:rPr>
              <a:t>③</a:t>
            </a:r>
            <a:r>
              <a:rPr lang="zh-CN" altLang="en-US" sz="2800" b="1" dirty="0">
                <a:latin typeface="Arial" panose="020B0604020202020204" pitchFamily="34" charset="0"/>
                <a:ea typeface="黑体" panose="02010609060101010101" pitchFamily="1" charset="-122"/>
              </a:rPr>
              <a:t>规定</a:t>
            </a:r>
            <a:r>
              <a:rPr lang="zh-CN" altLang="en-US" sz="2800" b="1" dirty="0">
                <a:solidFill>
                  <a:srgbClr val="FF6600"/>
                </a:solidFill>
                <a:latin typeface="Arial" panose="020B0604020202020204" pitchFamily="34" charset="0"/>
                <a:ea typeface="黑体" panose="02010609060101010101" pitchFamily="1" charset="-122"/>
              </a:rPr>
              <a:t>奇数号哲学家先拿左边</a:t>
            </a:r>
            <a:r>
              <a:rPr lang="zh-CN" altLang="en-US" sz="2800" b="1" dirty="0">
                <a:latin typeface="Arial" panose="020B0604020202020204" pitchFamily="34" charset="0"/>
                <a:ea typeface="黑体" panose="02010609060101010101" pitchFamily="1" charset="-122"/>
              </a:rPr>
              <a:t>叉子,后拿右边叉子，</a:t>
            </a:r>
            <a:r>
              <a:rPr lang="zh-CN" altLang="en-US" sz="2800" b="1" dirty="0">
                <a:solidFill>
                  <a:srgbClr val="FF6600"/>
                </a:solidFill>
                <a:latin typeface="Arial" panose="020B0604020202020204" pitchFamily="34" charset="0"/>
                <a:ea typeface="黑体" panose="02010609060101010101" pitchFamily="1" charset="-122"/>
              </a:rPr>
              <a:t>偶数号哲学家则相反</a:t>
            </a:r>
            <a:r>
              <a:rPr lang="zh-CN" altLang="en-US" sz="2800" b="1" dirty="0">
                <a:latin typeface="Arial" panose="020B0604020202020204" pitchFamily="34" charset="0"/>
                <a:ea typeface="黑体" panose="02010609060101010101" pitchFamily="1" charset="-122"/>
              </a:rPr>
              <a:t>。则1、2号哲学家竞争1号叉子，3、4号竞争3号叉子。都先竞争奇数号叉子，获得后再竞争偶数号叉子,最后总有一位哲学家能获得两只叉子而进餐 </a:t>
            </a:r>
            <a:endParaRPr lang="zh-CN" altLang="en-US" sz="2800" b="1" dirty="0">
              <a:solidFill>
                <a:srgbClr val="0000FF"/>
              </a:solidFill>
              <a:latin typeface="Arial" panose="020B0604020202020204" pitchFamily="34" charset="0"/>
              <a:ea typeface="黑体" panose="02010609060101010101" pitchFamily="1" charset="-122"/>
            </a:endParaRPr>
          </a:p>
        </p:txBody>
      </p:sp>
      <p:sp>
        <p:nvSpPr>
          <p:cNvPr id="86020" name="文本框 86019"/>
          <p:cNvSpPr txBox="1"/>
          <p:nvPr/>
        </p:nvSpPr>
        <p:spPr>
          <a:xfrm>
            <a:off x="250825" y="836613"/>
            <a:ext cx="6121400" cy="427037"/>
          </a:xfrm>
          <a:prstGeom prst="rect">
            <a:avLst/>
          </a:prstGeom>
          <a:noFill/>
          <a:ln w="9525">
            <a:noFill/>
          </a:ln>
        </p:spPr>
        <p:txBody>
          <a:bodyPr wrap="square" lIns="0" tIns="0" rIns="0" bIns="0" anchor="t">
            <a:spAutoFit/>
          </a:bodyPr>
          <a:p>
            <a:pPr lvl="0" indent="0" eaLnBrk="0" hangingPunct="0">
              <a:spcBef>
                <a:spcPct val="50000"/>
              </a:spcBef>
            </a:pPr>
            <a:r>
              <a:rPr lang="en-US" altLang="zh-CN" sz="2800" b="1">
                <a:solidFill>
                  <a:srgbClr val="FF0000"/>
                </a:solidFill>
                <a:latin typeface="Arial" panose="020B0604020202020204" pitchFamily="34" charset="0"/>
                <a:ea typeface="黑体" panose="02010609060101010101" pitchFamily="1" charset="-122"/>
              </a:rPr>
              <a:t>3</a:t>
            </a:r>
            <a:r>
              <a:rPr lang="zh-CN" altLang="en-US" sz="2800" b="1">
                <a:solidFill>
                  <a:srgbClr val="FF0000"/>
                </a:solidFill>
                <a:latin typeface="Arial" panose="020B0604020202020204" pitchFamily="34" charset="0"/>
                <a:ea typeface="黑体" panose="02010609060101010101" pitchFamily="1" charset="-122"/>
              </a:rPr>
              <a:t>种利用信号量的解决方法：</a:t>
            </a:r>
            <a:endParaRPr lang="zh-CN" altLang="en-US" sz="2800" b="1">
              <a:solidFill>
                <a:srgbClr val="FF0000"/>
              </a:solidFill>
              <a:latin typeface="Arial" panose="020B0604020202020204" pitchFamily="34" charset="0"/>
              <a:ea typeface="黑体" panose="02010609060101010101" pitchFamily="1" charset="-122"/>
            </a:endParaRPr>
          </a:p>
        </p:txBody>
      </p:sp>
      <p:sp>
        <p:nvSpPr>
          <p:cNvPr id="86021" name="文本框 86020"/>
          <p:cNvSpPr txBox="1"/>
          <p:nvPr/>
        </p:nvSpPr>
        <p:spPr>
          <a:xfrm>
            <a:off x="468313" y="1263650"/>
            <a:ext cx="8280400" cy="1408113"/>
          </a:xfrm>
          <a:prstGeom prst="rect">
            <a:avLst/>
          </a:prstGeom>
          <a:solidFill>
            <a:schemeClr val="bg1"/>
          </a:solidFill>
          <a:ln w="9525">
            <a:noFill/>
          </a:ln>
        </p:spPr>
        <p:txBody>
          <a:bodyPr wrap="square" lIns="0" tIns="0" rIns="0" bIns="0" anchor="t">
            <a:spAutoFit/>
          </a:bodyPr>
          <a:p>
            <a:pPr lvl="0" indent="0" eaLnBrk="0" hangingPunct="0">
              <a:lnSpc>
                <a:spcPct val="110000"/>
              </a:lnSpc>
              <a:spcBef>
                <a:spcPct val="50000"/>
              </a:spcBef>
            </a:pPr>
            <a:r>
              <a:rPr lang="zh-CN" altLang="en-US" sz="2800" b="1" dirty="0">
                <a:solidFill>
                  <a:srgbClr val="FF0000"/>
                </a:solidFill>
                <a:latin typeface="Arial" panose="020B0604020202020204" pitchFamily="34" charset="0"/>
                <a:ea typeface="黑体" panose="02010609060101010101" pitchFamily="1" charset="-122"/>
              </a:rPr>
              <a:t> ① </a:t>
            </a:r>
            <a:r>
              <a:rPr lang="zh-CN" altLang="en-US" sz="2800" b="1" dirty="0">
                <a:solidFill>
                  <a:srgbClr val="FF6600"/>
                </a:solidFill>
                <a:latin typeface="Arial" panose="020B0604020202020204" pitchFamily="34" charset="0"/>
                <a:ea typeface="黑体" panose="02010609060101010101" pitchFamily="1" charset="-122"/>
              </a:rPr>
              <a:t>至多只允许四位哲学家去拿左边的叉子</a:t>
            </a:r>
            <a:r>
              <a:rPr lang="zh-CN" altLang="en-US" sz="2800" b="1" dirty="0">
                <a:latin typeface="Arial" panose="020B0604020202020204" pitchFamily="34" charset="0"/>
                <a:ea typeface="黑体" panose="02010609060101010101" pitchFamily="1" charset="-122"/>
              </a:rPr>
              <a:t>,  最终能保证至少有一位哲学家能够进餐，完成后能释放他用过的两只叉子，从而使更多的哲学家能够进餐</a:t>
            </a:r>
            <a:r>
              <a:rPr lang="zh-CN" altLang="en-US" sz="2800" b="1" dirty="0">
                <a:solidFill>
                  <a:srgbClr val="FF00FF"/>
                </a:solidFill>
                <a:latin typeface="Arial" panose="020B0604020202020204" pitchFamily="34" charset="0"/>
                <a:ea typeface="黑体" panose="02010609060101010101" pitchFamily="1" charset="-122"/>
              </a:rPr>
              <a:t> (算法)</a:t>
            </a:r>
            <a:endParaRPr lang="zh-CN" altLang="en-US" sz="2800" b="1" dirty="0">
              <a:solidFill>
                <a:srgbClr val="FF00FF"/>
              </a:solidFill>
              <a:latin typeface="Arial" panose="020B0604020202020204" pitchFamily="34" charset="0"/>
              <a:ea typeface="黑体" panose="02010609060101010101" pitchFamily="1" charset="-122"/>
            </a:endParaRPr>
          </a:p>
        </p:txBody>
      </p:sp>
      <p:sp>
        <p:nvSpPr>
          <p:cNvPr id="86022" name="文本框 86021"/>
          <p:cNvSpPr txBox="1"/>
          <p:nvPr/>
        </p:nvSpPr>
        <p:spPr>
          <a:xfrm>
            <a:off x="468313" y="2852738"/>
            <a:ext cx="8388350" cy="939800"/>
          </a:xfrm>
          <a:prstGeom prst="rect">
            <a:avLst/>
          </a:prstGeom>
          <a:solidFill>
            <a:schemeClr val="bg1"/>
          </a:solidFill>
          <a:ln w="9525">
            <a:noFill/>
          </a:ln>
        </p:spPr>
        <p:txBody>
          <a:bodyPr wrap="square" lIns="0" tIns="0" rIns="0" bIns="0" anchor="t">
            <a:spAutoFit/>
          </a:bodyPr>
          <a:p>
            <a:pPr lvl="0" indent="0" eaLnBrk="0" hangingPunct="0">
              <a:lnSpc>
                <a:spcPct val="110000"/>
              </a:lnSpc>
              <a:spcBef>
                <a:spcPct val="50000"/>
              </a:spcBef>
            </a:pPr>
            <a:r>
              <a:rPr lang="zh-CN" altLang="en-US" sz="2800" b="1" dirty="0">
                <a:solidFill>
                  <a:srgbClr val="FF0000"/>
                </a:solidFill>
                <a:latin typeface="Arial" panose="020B0604020202020204" pitchFamily="34" charset="0"/>
                <a:ea typeface="黑体" panose="02010609060101010101" pitchFamily="1" charset="-122"/>
              </a:rPr>
              <a:t>② </a:t>
            </a:r>
            <a:r>
              <a:rPr lang="zh-CN" altLang="en-US" sz="2800" b="1" dirty="0">
                <a:solidFill>
                  <a:srgbClr val="FF6600"/>
                </a:solidFill>
                <a:latin typeface="Arial" panose="020B0604020202020204" pitchFamily="34" charset="0"/>
                <a:ea typeface="黑体" panose="02010609060101010101" pitchFamily="1" charset="-122"/>
              </a:rPr>
              <a:t>仅当哲学家的左、右两只叉子均可用时，才允许他拿起叉子</a:t>
            </a:r>
            <a:r>
              <a:rPr lang="zh-CN" altLang="en-US" sz="2800" b="1" dirty="0">
                <a:latin typeface="Arial" panose="020B0604020202020204" pitchFamily="34" charset="0"/>
                <a:ea typeface="黑体" panose="02010609060101010101" pitchFamily="1" charset="-122"/>
              </a:rPr>
              <a:t>进餐 </a:t>
            </a:r>
            <a:r>
              <a:rPr lang="zh-CN" altLang="en-US" sz="2800" b="1" dirty="0">
                <a:solidFill>
                  <a:srgbClr val="B300F2"/>
                </a:solidFill>
                <a:latin typeface="Arial" panose="020B0604020202020204" pitchFamily="34" charset="0"/>
                <a:ea typeface="黑体" panose="02010609060101010101" pitchFamily="1" charset="-122"/>
              </a:rPr>
              <a:t>(见算法和算法分析)</a:t>
            </a:r>
            <a:r>
              <a:rPr lang="zh-CN" altLang="en-US" sz="2800" b="1" dirty="0">
                <a:latin typeface="Arial" panose="020B0604020202020204" pitchFamily="34" charset="0"/>
                <a:ea typeface="黑体" panose="02010609060101010101" pitchFamily="1" charset="-122"/>
              </a:rPr>
              <a:t> </a:t>
            </a:r>
            <a:endParaRPr lang="zh-CN" altLang="en-US" sz="2800" b="1" dirty="0">
              <a:solidFill>
                <a:srgbClr val="0000FF"/>
              </a:solidFill>
              <a:latin typeface="Arial" panose="020B0604020202020204" pitchFamily="34" charset="0"/>
              <a:ea typeface="黑体" panose="02010609060101010101" pitchFamily="1" charset="-122"/>
            </a:endParaRPr>
          </a:p>
        </p:txBody>
      </p:sp>
      <p:sp>
        <p:nvSpPr>
          <p:cNvPr id="76803" name="文本框 7185"/>
          <p:cNvSpPr txBox="1"/>
          <p:nvPr/>
        </p:nvSpPr>
        <p:spPr>
          <a:xfrm>
            <a:off x="7942580" y="537210"/>
            <a:ext cx="1119188" cy="42672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en-US" sz="2800" b="1" dirty="0">
                <a:solidFill>
                  <a:srgbClr val="FF0066"/>
                </a:solidFill>
                <a:latin typeface="Arial Black" panose="020B0A04020102020204" charset="0"/>
                <a:ea typeface="黑体" panose="02010609060101010101" pitchFamily="1" charset="-122"/>
              </a:rPr>
              <a:t>增加</a:t>
            </a:r>
            <a:endParaRPr lang="zh-CN" altLang="en-US"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86020"/>
                                        </p:tgtEl>
                                        <p:attrNameLst>
                                          <p:attrName>style.visibility</p:attrName>
                                        </p:attrNameLst>
                                      </p:cBhvr>
                                      <p:to>
                                        <p:strVal val="visible"/>
                                      </p:to>
                                    </p:set>
                                    <p:animEffect transition="in" filter="wedge">
                                      <p:cBhvr>
                                        <p:cTn id="7" dur="500"/>
                                        <p:tgtEl>
                                          <p:spTgt spid="860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6021"/>
                                        </p:tgtEl>
                                        <p:attrNameLst>
                                          <p:attrName>style.visibility</p:attrName>
                                        </p:attrNameLst>
                                      </p:cBhvr>
                                      <p:to>
                                        <p:strVal val="visible"/>
                                      </p:to>
                                    </p:set>
                                    <p:animEffect transition="in" filter="blinds(horizontal)">
                                      <p:cBhvr>
                                        <p:cTn id="12" dur="500"/>
                                        <p:tgtEl>
                                          <p:spTgt spid="860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6022"/>
                                        </p:tgtEl>
                                        <p:attrNameLst>
                                          <p:attrName>style.visibility</p:attrName>
                                        </p:attrNameLst>
                                      </p:cBhvr>
                                      <p:to>
                                        <p:strVal val="visible"/>
                                      </p:to>
                                    </p:set>
                                    <p:animEffect transition="in" filter="blinds(horizontal)">
                                      <p:cBhvr>
                                        <p:cTn id="17" dur="500"/>
                                        <p:tgtEl>
                                          <p:spTgt spid="8602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6019"/>
                                        </p:tgtEl>
                                        <p:attrNameLst>
                                          <p:attrName>style.visibility</p:attrName>
                                        </p:attrNameLst>
                                      </p:cBhvr>
                                      <p:to>
                                        <p:strVal val="visible"/>
                                      </p:to>
                                    </p:set>
                                    <p:animEffect transition="in" filter="blinds(horizontal)">
                                      <p:cBhvr>
                                        <p:cTn id="22" dur="500"/>
                                        <p:tgtEl>
                                          <p:spTgt spid="86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ldLvl="0" animBg="1"/>
      <p:bldP spid="86020" grpId="0"/>
      <p:bldP spid="86021" grpId="0" bldLvl="0" animBg="1"/>
      <p:bldP spid="86022" grpId="0" bldLvl="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标题 87041"/>
          <p:cNvSpPr>
            <a:spLocks noGrp="1"/>
          </p:cNvSpPr>
          <p:nvPr>
            <p:ph type="title"/>
          </p:nvPr>
        </p:nvSpPr>
        <p:spPr>
          <a:xfrm>
            <a:off x="457200" y="0"/>
            <a:ext cx="8229600" cy="942975"/>
          </a:xfrm>
        </p:spPr>
        <p:txBody>
          <a:bodyPr anchor="ctr"/>
          <a:p>
            <a:r>
              <a:rPr lang="zh-CN" altLang="en-US" dirty="0"/>
              <a:t>方法1</a:t>
            </a:r>
            <a:endParaRPr lang="zh-CN" altLang="en-US" dirty="0"/>
          </a:p>
        </p:txBody>
      </p:sp>
      <p:sp>
        <p:nvSpPr>
          <p:cNvPr id="105474" name="文本框 87042"/>
          <p:cNvSpPr txBox="1"/>
          <p:nvPr/>
        </p:nvSpPr>
        <p:spPr>
          <a:xfrm>
            <a:off x="395288" y="942975"/>
            <a:ext cx="8101012" cy="1462088"/>
          </a:xfrm>
          <a:prstGeom prst="rect">
            <a:avLst/>
          </a:prstGeom>
          <a:noFill/>
          <a:ln w="9525">
            <a:noFill/>
          </a:ln>
        </p:spPr>
        <p:txBody>
          <a:bodyPr wrap="square" anchor="t">
            <a:spAutoFit/>
          </a:bodyPr>
          <a:p>
            <a:pPr lvl="0" indent="0" eaLnBrk="0" hangingPunct="0">
              <a:lnSpc>
                <a:spcPct val="80000"/>
              </a:lnSpc>
              <a:spcBef>
                <a:spcPct val="50000"/>
              </a:spcBef>
              <a:buFont typeface="Wingdings" panose="05000000000000000000" pitchFamily="2" charset="2"/>
              <a:buNone/>
            </a:pPr>
            <a:r>
              <a:rPr lang="zh-CN" altLang="en-US" sz="2800" b="1" dirty="0">
                <a:solidFill>
                  <a:srgbClr val="FF6600"/>
                </a:solidFill>
                <a:latin typeface="Arial" panose="020B0604020202020204" pitchFamily="34" charset="0"/>
                <a:ea typeface="黑体" panose="02010609060101010101" pitchFamily="1" charset="-122"/>
              </a:rPr>
              <a:t>方法1: 最多允许4个人去拿左边的叉子</a:t>
            </a:r>
            <a:endParaRPr lang="zh-CN" altLang="en-US" sz="2800" b="1" dirty="0">
              <a:solidFill>
                <a:srgbClr val="FF6600"/>
              </a:solidFill>
              <a:latin typeface="Arial" panose="020B0604020202020204" pitchFamily="34" charset="0"/>
              <a:ea typeface="黑体" panose="02010609060101010101" pitchFamily="1" charset="-122"/>
            </a:endParaRPr>
          </a:p>
          <a:p>
            <a:pPr lvl="0" indent="0" eaLnBrk="0" hangingPunct="0">
              <a:lnSpc>
                <a:spcPct val="80000"/>
              </a:lnSpc>
              <a:spcBef>
                <a:spcPct val="50000"/>
              </a:spcBef>
              <a:buFont typeface="Wingdings" panose="05000000000000000000" pitchFamily="2" charset="2"/>
              <a:buChar char="l"/>
            </a:pPr>
            <a:r>
              <a:rPr lang="zh-CN" altLang="en-US" sz="2800" b="1" dirty="0">
                <a:solidFill>
                  <a:srgbClr val="2D2DFF"/>
                </a:solidFill>
                <a:latin typeface="Arial" panose="020B0604020202020204" pitchFamily="34" charset="0"/>
                <a:ea typeface="黑体" panose="02010609060101010101" pitchFamily="1" charset="-122"/>
              </a:rPr>
              <a:t>增加一个服务员，只允许4个哲学家进来 </a:t>
            </a:r>
            <a:endParaRPr lang="zh-CN" altLang="en-US" sz="2800" b="1" dirty="0">
              <a:solidFill>
                <a:srgbClr val="2D2DFF"/>
              </a:solidFill>
              <a:latin typeface="Arial" panose="020B0604020202020204" pitchFamily="34" charset="0"/>
              <a:ea typeface="黑体" panose="02010609060101010101" pitchFamily="1" charset="-122"/>
            </a:endParaRPr>
          </a:p>
          <a:p>
            <a:pPr lvl="1" indent="0" eaLnBrk="0" hangingPunct="0">
              <a:lnSpc>
                <a:spcPct val="80000"/>
              </a:lnSpc>
              <a:spcBef>
                <a:spcPct val="50000"/>
              </a:spcBef>
              <a:buSzPct val="100000"/>
              <a:buFont typeface="Wingdings" panose="05000000000000000000" pitchFamily="2" charset="2"/>
              <a:buChar char="Ø"/>
            </a:pPr>
            <a:r>
              <a:rPr lang="zh-CN" altLang="en-US" sz="2400" b="1" dirty="0">
                <a:latin typeface="Arial" panose="020B0604020202020204" pitchFamily="34" charset="0"/>
                <a:ea typeface="黑体" panose="02010609060101010101" pitchFamily="1" charset="-122"/>
              </a:rPr>
              <a:t>设置信号量 room，初值为4</a:t>
            </a:r>
            <a:endParaRPr lang="zh-CN" altLang="en-US" sz="2400" b="1" dirty="0">
              <a:latin typeface="Arial" panose="020B0604020202020204" pitchFamily="34" charset="0"/>
              <a:ea typeface="黑体" panose="02010609060101010101" pitchFamily="1" charset="-122"/>
            </a:endParaRPr>
          </a:p>
        </p:txBody>
      </p:sp>
      <p:sp>
        <p:nvSpPr>
          <p:cNvPr id="87044" name="文本框 87043"/>
          <p:cNvSpPr txBox="1"/>
          <p:nvPr/>
        </p:nvSpPr>
        <p:spPr>
          <a:xfrm>
            <a:off x="811213" y="2563813"/>
            <a:ext cx="5543550" cy="4267200"/>
          </a:xfrm>
          <a:prstGeom prst="rect">
            <a:avLst/>
          </a:prstGeom>
          <a:noFill/>
          <a:ln w="9525">
            <a:noFill/>
          </a:ln>
        </p:spPr>
        <p:txBody>
          <a:bodyPr wrap="square" lIns="0" tIns="0" rIns="0" bIns="0" anchor="t">
            <a:spAutoFit/>
          </a:bodyPr>
          <a:p>
            <a:pPr lvl="0" indent="0" eaLnBrk="0" hangingPunct="0"/>
            <a:r>
              <a:rPr lang="zh-CN" altLang="en-US" sz="2800" b="1" dirty="0">
                <a:latin typeface="Arial" panose="020B0604020202020204" pitchFamily="34" charset="0"/>
                <a:ea typeface="黑体" panose="02010609060101010101" pitchFamily="1" charset="-122"/>
              </a:rPr>
              <a:t>while(true){</a:t>
            </a:r>
            <a:endParaRPr lang="zh-CN" altLang="en-US" sz="2800" b="1" dirty="0">
              <a:latin typeface="Arial" panose="020B0604020202020204" pitchFamily="34" charset="0"/>
              <a:ea typeface="黑体" panose="02010609060101010101" pitchFamily="1" charset="-122"/>
            </a:endParaRPr>
          </a:p>
          <a:p>
            <a:pPr lvl="0" indent="0" eaLnBrk="0" hangingPunct="0"/>
            <a:r>
              <a:rPr lang="zh-CN" altLang="en-US" sz="2800" b="1" dirty="0">
                <a:latin typeface="Arial" panose="020B0604020202020204" pitchFamily="34" charset="0"/>
                <a:ea typeface="黑体" panose="02010609060101010101" pitchFamily="1" charset="-122"/>
              </a:rPr>
              <a:t>   think();</a:t>
            </a:r>
            <a:endParaRPr lang="zh-CN" altLang="en-US" sz="2800" b="1" dirty="0">
              <a:latin typeface="Arial" panose="020B0604020202020204" pitchFamily="34" charset="0"/>
              <a:ea typeface="黑体" panose="02010609060101010101" pitchFamily="1" charset="-122"/>
            </a:endParaRPr>
          </a:p>
          <a:p>
            <a:pPr lvl="0" indent="0" eaLnBrk="0" hangingPunct="0"/>
            <a:r>
              <a:rPr lang="zh-CN" altLang="en-US" sz="2800" b="1" dirty="0">
                <a:solidFill>
                  <a:srgbClr val="FF00FF"/>
                </a:solidFill>
                <a:latin typeface="Arial" panose="020B0604020202020204" pitchFamily="34" charset="0"/>
                <a:ea typeface="黑体" panose="02010609060101010101" pitchFamily="1" charset="-122"/>
              </a:rPr>
              <a:t>   wait(room);</a:t>
            </a:r>
            <a:endParaRPr lang="zh-CN" altLang="en-US" sz="2800" b="1" dirty="0">
              <a:solidFill>
                <a:srgbClr val="FF00FF"/>
              </a:solidFill>
              <a:latin typeface="Arial" panose="020B0604020202020204" pitchFamily="34" charset="0"/>
              <a:ea typeface="黑体" panose="02010609060101010101" pitchFamily="1" charset="-122"/>
            </a:endParaRPr>
          </a:p>
          <a:p>
            <a:pPr lvl="0" indent="0" eaLnBrk="0" hangingPunct="0"/>
            <a:r>
              <a:rPr lang="zh-CN" altLang="en-US" sz="2800" b="1" dirty="0">
                <a:latin typeface="Arial" panose="020B0604020202020204" pitchFamily="34" charset="0"/>
                <a:ea typeface="黑体" panose="02010609060101010101" pitchFamily="1" charset="-122"/>
              </a:rPr>
              <a:t>   wait(fork[i]);</a:t>
            </a:r>
            <a:endParaRPr lang="zh-CN" altLang="en-US" sz="2800" b="1" dirty="0">
              <a:latin typeface="Arial" panose="020B0604020202020204" pitchFamily="34" charset="0"/>
              <a:ea typeface="黑体" panose="02010609060101010101" pitchFamily="1" charset="-122"/>
            </a:endParaRPr>
          </a:p>
          <a:p>
            <a:pPr lvl="0" indent="0" eaLnBrk="0" hangingPunct="0"/>
            <a:r>
              <a:rPr lang="zh-CN" altLang="en-US" sz="2800" b="1" dirty="0">
                <a:latin typeface="Arial" panose="020B0604020202020204" pitchFamily="34" charset="0"/>
                <a:ea typeface="黑体" panose="02010609060101010101" pitchFamily="1" charset="-122"/>
              </a:rPr>
              <a:t>   wait(fork[(i+1) mod 5]);</a:t>
            </a:r>
            <a:endParaRPr lang="zh-CN" altLang="en-US" sz="2800" b="1" dirty="0">
              <a:latin typeface="Arial" panose="020B0604020202020204" pitchFamily="34" charset="0"/>
              <a:ea typeface="黑体" panose="02010609060101010101" pitchFamily="1" charset="-122"/>
            </a:endParaRPr>
          </a:p>
          <a:p>
            <a:pPr lvl="0" indent="0" eaLnBrk="0" hangingPunct="0"/>
            <a:r>
              <a:rPr lang="zh-CN" altLang="en-US" sz="2800" b="1" dirty="0">
                <a:latin typeface="Arial" panose="020B0604020202020204" pitchFamily="34" charset="0"/>
                <a:ea typeface="黑体" panose="02010609060101010101" pitchFamily="1" charset="-122"/>
              </a:rPr>
              <a:t>   eat();</a:t>
            </a:r>
            <a:endParaRPr lang="zh-CN" altLang="en-US" sz="2800" b="1" dirty="0">
              <a:latin typeface="Arial" panose="020B0604020202020204" pitchFamily="34" charset="0"/>
              <a:ea typeface="黑体" panose="02010609060101010101" pitchFamily="1" charset="-122"/>
            </a:endParaRPr>
          </a:p>
          <a:p>
            <a:pPr lvl="0" indent="0" eaLnBrk="0" hangingPunct="0"/>
            <a:r>
              <a:rPr lang="zh-CN" altLang="en-US" sz="2800" b="1" dirty="0">
                <a:latin typeface="Arial" panose="020B0604020202020204" pitchFamily="34" charset="0"/>
                <a:ea typeface="黑体" panose="02010609060101010101" pitchFamily="1" charset="-122"/>
              </a:rPr>
              <a:t>   signal(fork[i]);</a:t>
            </a:r>
            <a:endParaRPr lang="zh-CN" altLang="en-US" sz="2800" b="1" dirty="0">
              <a:latin typeface="Arial" panose="020B0604020202020204" pitchFamily="34" charset="0"/>
              <a:ea typeface="黑体" panose="02010609060101010101" pitchFamily="1" charset="-122"/>
            </a:endParaRPr>
          </a:p>
          <a:p>
            <a:pPr lvl="0" indent="0" eaLnBrk="0" hangingPunct="0"/>
            <a:r>
              <a:rPr lang="zh-CN" altLang="en-US" sz="2800" b="1" dirty="0">
                <a:latin typeface="Arial" panose="020B0604020202020204" pitchFamily="34" charset="0"/>
                <a:ea typeface="黑体" panose="02010609060101010101" pitchFamily="1" charset="-122"/>
              </a:rPr>
              <a:t>   signal(fork[(i+1) mod 5);</a:t>
            </a:r>
            <a:endParaRPr lang="zh-CN" altLang="en-US" sz="2800" b="1" dirty="0">
              <a:latin typeface="Arial" panose="020B0604020202020204" pitchFamily="34" charset="0"/>
              <a:ea typeface="黑体" panose="02010609060101010101" pitchFamily="1" charset="-122"/>
            </a:endParaRPr>
          </a:p>
          <a:p>
            <a:pPr lvl="0" indent="0" eaLnBrk="0" hangingPunct="0"/>
            <a:r>
              <a:rPr lang="zh-CN" altLang="en-US" sz="2800" b="1" dirty="0">
                <a:solidFill>
                  <a:srgbClr val="FF00FF"/>
                </a:solidFill>
                <a:latin typeface="Arial" panose="020B0604020202020204" pitchFamily="34" charset="0"/>
                <a:ea typeface="黑体" panose="02010609060101010101" pitchFamily="1" charset="-122"/>
              </a:rPr>
              <a:t>   signal(room)</a:t>
            </a:r>
            <a:endParaRPr lang="zh-CN" altLang="en-US" sz="2800" b="1" dirty="0">
              <a:solidFill>
                <a:srgbClr val="FF00FF"/>
              </a:solidFill>
              <a:latin typeface="Arial" panose="020B0604020202020204" pitchFamily="34" charset="0"/>
              <a:ea typeface="黑体" panose="02010609060101010101" pitchFamily="1" charset="-122"/>
            </a:endParaRPr>
          </a:p>
          <a:p>
            <a:pPr lvl="0" indent="0" eaLnBrk="0" hangingPunct="0"/>
            <a:r>
              <a:rPr lang="zh-CN" altLang="en-US" sz="2800" b="1" dirty="0">
                <a:latin typeface="Arial" panose="020B0604020202020204" pitchFamily="34" charset="0"/>
                <a:ea typeface="黑体" panose="02010609060101010101" pitchFamily="1" charset="-122"/>
              </a:rPr>
              <a:t>}</a:t>
            </a:r>
            <a:endParaRPr lang="zh-CN" altLang="en-US" dirty="0">
              <a:latin typeface="Arial" panose="020B0604020202020204" pitchFamily="34" charset="0"/>
              <a:ea typeface="宋体" panose="02010600030101010101" pitchFamily="2" charset="-122"/>
            </a:endParaRPr>
          </a:p>
        </p:txBody>
      </p:sp>
      <p:sp>
        <p:nvSpPr>
          <p:cNvPr id="105476" name="文本框 87044"/>
          <p:cNvSpPr txBox="1"/>
          <p:nvPr/>
        </p:nvSpPr>
        <p:spPr>
          <a:xfrm>
            <a:off x="5003800" y="2563813"/>
            <a:ext cx="3224213" cy="1116012"/>
          </a:xfrm>
          <a:prstGeom prst="rect">
            <a:avLst/>
          </a:prstGeom>
          <a:noFill/>
          <a:ln w="9525">
            <a:noFill/>
          </a:ln>
        </p:spPr>
        <p:txBody>
          <a:bodyPr wrap="square" anchor="t">
            <a:spAutoFit/>
          </a:bodyPr>
          <a:p>
            <a:pPr lvl="0" indent="0" eaLnBrk="0" hangingPunct="0">
              <a:lnSpc>
                <a:spcPct val="80000"/>
              </a:lnSpc>
              <a:spcBef>
                <a:spcPct val="50000"/>
              </a:spcBef>
              <a:buFont typeface="Wingdings" panose="05000000000000000000" pitchFamily="2" charset="2"/>
              <a:buNone/>
            </a:pPr>
            <a:r>
              <a:rPr lang="zh-CN" altLang="en-US" sz="3200" b="1" dirty="0">
                <a:solidFill>
                  <a:srgbClr val="FF00FF"/>
                </a:solidFill>
                <a:latin typeface="黑体" panose="02010609060101010101" pitchFamily="1" charset="-122"/>
                <a:ea typeface="黑体" panose="02010609060101010101" pitchFamily="1" charset="-122"/>
              </a:rPr>
              <a:t>鸽巢原理：</a:t>
            </a:r>
            <a:endParaRPr lang="zh-CN" altLang="en-US" sz="3200" b="1" dirty="0">
              <a:solidFill>
                <a:srgbClr val="FF00FF"/>
              </a:solidFill>
              <a:latin typeface="黑体" panose="02010609060101010101" pitchFamily="1" charset="-122"/>
              <a:ea typeface="黑体" panose="02010609060101010101" pitchFamily="1" charset="-122"/>
            </a:endParaRPr>
          </a:p>
          <a:p>
            <a:pPr lvl="0" indent="0" eaLnBrk="0" hangingPunct="0">
              <a:lnSpc>
                <a:spcPct val="80000"/>
              </a:lnSpc>
              <a:spcBef>
                <a:spcPct val="50000"/>
              </a:spcBef>
              <a:buFont typeface="Wingdings" panose="05000000000000000000" pitchFamily="2" charset="2"/>
              <a:buNone/>
            </a:pPr>
            <a:r>
              <a:rPr lang="zh-CN" altLang="en-US" sz="3200" b="1" dirty="0">
                <a:solidFill>
                  <a:srgbClr val="FF00FF"/>
                </a:solidFill>
                <a:latin typeface="黑体" panose="02010609060101010101" pitchFamily="1" charset="-122"/>
                <a:ea typeface="黑体" panose="02010609060101010101" pitchFamily="1" charset="-122"/>
              </a:rPr>
              <a:t>5个叉子，4个人</a:t>
            </a:r>
            <a:endParaRPr lang="zh-CN" altLang="en-US" sz="3200" b="1" dirty="0">
              <a:solidFill>
                <a:srgbClr val="FF00FF"/>
              </a:solidFill>
              <a:latin typeface="黑体" panose="02010609060101010101" pitchFamily="1" charset="-122"/>
              <a:ea typeface="黑体" panose="02010609060101010101" pitchFamily="1" charset="-122"/>
            </a:endParaRPr>
          </a:p>
        </p:txBody>
      </p:sp>
      <p:sp>
        <p:nvSpPr>
          <p:cNvPr id="76803" name="文本框 7185"/>
          <p:cNvSpPr txBox="1"/>
          <p:nvPr/>
        </p:nvSpPr>
        <p:spPr>
          <a:xfrm>
            <a:off x="7942580" y="537210"/>
            <a:ext cx="1119188"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177</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7044"/>
                                        </p:tgtEl>
                                        <p:attrNameLst>
                                          <p:attrName>style.visibility</p:attrName>
                                        </p:attrNameLst>
                                      </p:cBhvr>
                                      <p:to>
                                        <p:strVal val="visible"/>
                                      </p:to>
                                    </p:set>
                                    <p:animEffect transition="in" filter="wipe(up)">
                                      <p:cBhvr>
                                        <p:cTn id="7" dur="500"/>
                                        <p:tgtEl>
                                          <p:spTgt spid="87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标题 89089"/>
          <p:cNvSpPr>
            <a:spLocks noGrp="1"/>
          </p:cNvSpPr>
          <p:nvPr>
            <p:ph type="title"/>
          </p:nvPr>
        </p:nvSpPr>
        <p:spPr>
          <a:xfrm>
            <a:off x="457200" y="0"/>
            <a:ext cx="8229600" cy="942975"/>
          </a:xfrm>
        </p:spPr>
        <p:txBody>
          <a:bodyPr anchor="ctr"/>
          <a:p>
            <a:r>
              <a:rPr lang="zh-CN" altLang="en-US" dirty="0"/>
              <a:t>方法2</a:t>
            </a:r>
            <a:endParaRPr lang="zh-CN" altLang="en-US" dirty="0"/>
          </a:p>
        </p:txBody>
      </p:sp>
      <p:sp>
        <p:nvSpPr>
          <p:cNvPr id="107522" name="文本框 89090"/>
          <p:cNvSpPr txBox="1"/>
          <p:nvPr/>
        </p:nvSpPr>
        <p:spPr>
          <a:xfrm>
            <a:off x="395288" y="1341438"/>
            <a:ext cx="8101012" cy="519112"/>
          </a:xfrm>
          <a:prstGeom prst="rect">
            <a:avLst/>
          </a:prstGeom>
          <a:noFill/>
          <a:ln w="9525">
            <a:noFill/>
          </a:ln>
        </p:spPr>
        <p:txBody>
          <a:bodyPr wrap="square" anchor="t">
            <a:spAutoFit/>
          </a:bodyPr>
          <a:p>
            <a:pPr lvl="0" indent="0" eaLnBrk="0" hangingPunct="0">
              <a:spcBef>
                <a:spcPct val="50000"/>
              </a:spcBef>
            </a:pPr>
            <a:r>
              <a:rPr lang="zh-CN" altLang="en-US" sz="2800" b="1" dirty="0">
                <a:solidFill>
                  <a:srgbClr val="FF6600"/>
                </a:solidFill>
                <a:latin typeface="Arial" panose="020B0604020202020204" pitchFamily="34" charset="0"/>
                <a:ea typeface="黑体" panose="02010609060101010101" pitchFamily="1" charset="-122"/>
              </a:rPr>
              <a:t>方法2: 仅当哲学家左右叉子都能用，才允许拿叉子</a:t>
            </a:r>
            <a:endParaRPr lang="zh-CN" altLang="en-US" sz="2800" b="1" dirty="0">
              <a:solidFill>
                <a:srgbClr val="FF6600"/>
              </a:solidFill>
              <a:latin typeface="Arial" panose="020B0604020202020204" pitchFamily="34" charset="0"/>
              <a:ea typeface="黑体" panose="02010609060101010101" pitchFamily="1" charset="-122"/>
            </a:endParaRPr>
          </a:p>
        </p:txBody>
      </p:sp>
      <p:sp>
        <p:nvSpPr>
          <p:cNvPr id="89092" name="文本框 89091"/>
          <p:cNvSpPr txBox="1"/>
          <p:nvPr/>
        </p:nvSpPr>
        <p:spPr>
          <a:xfrm>
            <a:off x="755650" y="2276475"/>
            <a:ext cx="7632700" cy="3582988"/>
          </a:xfrm>
          <a:prstGeom prst="rect">
            <a:avLst/>
          </a:prstGeom>
          <a:noFill/>
          <a:ln w="9525">
            <a:noFill/>
          </a:ln>
        </p:spPr>
        <p:txBody>
          <a:bodyPr wrap="square" lIns="0" tIns="0" rIns="0" bIns="0" anchor="t">
            <a:spAutoFit/>
          </a:bodyPr>
          <a:p>
            <a:pPr lvl="0" indent="0" eaLnBrk="0" hangingPunct="0">
              <a:lnSpc>
                <a:spcPct val="120000"/>
              </a:lnSpc>
            </a:pPr>
            <a:r>
              <a:rPr lang="zh-CN" altLang="en-US" sz="2800" b="1" dirty="0">
                <a:latin typeface="Arial" panose="020B0604020202020204" pitchFamily="34" charset="0"/>
                <a:ea typeface="黑体" panose="02010609060101010101" pitchFamily="1" charset="-122"/>
              </a:rPr>
              <a:t>①</a:t>
            </a:r>
            <a:r>
              <a:rPr lang="zh-CN" altLang="en-US" sz="2800" b="1" dirty="0">
                <a:solidFill>
                  <a:srgbClr val="996633"/>
                </a:solidFill>
                <a:latin typeface="Arial" panose="020B0604020202020204" pitchFamily="34" charset="0"/>
                <a:ea typeface="黑体" panose="02010609060101010101" pitchFamily="1" charset="-122"/>
              </a:rPr>
              <a:t>状态变量state[n] </a:t>
            </a:r>
            <a:endParaRPr lang="zh-CN" altLang="en-US" sz="2800" b="1" dirty="0">
              <a:solidFill>
                <a:srgbClr val="996633"/>
              </a:solidFill>
              <a:latin typeface="Arial" panose="020B0604020202020204" pitchFamily="34" charset="0"/>
              <a:ea typeface="黑体" panose="02010609060101010101" pitchFamily="1" charset="-122"/>
            </a:endParaRPr>
          </a:p>
          <a:p>
            <a:pPr lvl="0" indent="0" eaLnBrk="0" hangingPunct="0">
              <a:lnSpc>
                <a:spcPct val="120000"/>
              </a:lnSpc>
            </a:pPr>
            <a:r>
              <a:rPr lang="zh-CN" altLang="en-US" sz="2800" b="1" dirty="0">
                <a:solidFill>
                  <a:srgbClr val="996633"/>
                </a:solidFill>
                <a:latin typeface="Arial" panose="020B0604020202020204" pitchFamily="34" charset="0"/>
                <a:ea typeface="黑体" panose="02010609060101010101" pitchFamily="1" charset="-122"/>
              </a:rPr>
              <a:t>   (thinking=0 / hungry=1 / eating=2)</a:t>
            </a:r>
            <a:endParaRPr lang="zh-CN" altLang="en-US" sz="2800" b="1" dirty="0">
              <a:solidFill>
                <a:srgbClr val="996633"/>
              </a:solidFill>
              <a:latin typeface="Arial" panose="020B0604020202020204" pitchFamily="34" charset="0"/>
              <a:ea typeface="黑体" panose="02010609060101010101" pitchFamily="1" charset="-122"/>
            </a:endParaRPr>
          </a:p>
          <a:p>
            <a:pPr lvl="0" indent="0" eaLnBrk="0" hangingPunct="0">
              <a:lnSpc>
                <a:spcPct val="120000"/>
              </a:lnSpc>
            </a:pPr>
            <a:r>
              <a:rPr lang="zh-CN" altLang="en-US" sz="2800" b="1" dirty="0">
                <a:solidFill>
                  <a:srgbClr val="996633"/>
                </a:solidFill>
                <a:latin typeface="Arial" panose="020B0604020202020204" pitchFamily="34" charset="0"/>
                <a:ea typeface="黑体" panose="02010609060101010101" pitchFamily="1" charset="-122"/>
              </a:rPr>
              <a:t>   初值thingking</a:t>
            </a:r>
            <a:endParaRPr lang="zh-CN" altLang="en-US" sz="2800" b="1" dirty="0">
              <a:solidFill>
                <a:srgbClr val="996633"/>
              </a:solidFill>
              <a:latin typeface="Arial" panose="020B0604020202020204" pitchFamily="34" charset="0"/>
              <a:ea typeface="黑体" panose="02010609060101010101" pitchFamily="1" charset="-122"/>
            </a:endParaRPr>
          </a:p>
          <a:p>
            <a:pPr lvl="0" indent="0" eaLnBrk="0" hangingPunct="0">
              <a:lnSpc>
                <a:spcPct val="120000"/>
              </a:lnSpc>
            </a:pPr>
            <a:r>
              <a:rPr lang="zh-CN" altLang="en-US" sz="2800" b="1" dirty="0">
                <a:latin typeface="Arial" panose="020B0604020202020204" pitchFamily="34" charset="0"/>
                <a:ea typeface="黑体" panose="02010609060101010101" pitchFamily="1" charset="-122"/>
              </a:rPr>
              <a:t>②n个叉子信号量</a:t>
            </a:r>
            <a:r>
              <a:rPr lang="zh-CN" altLang="en-US" sz="2800" b="1" dirty="0">
                <a:solidFill>
                  <a:srgbClr val="FF6600"/>
                </a:solidFill>
                <a:latin typeface="Arial" panose="020B0604020202020204" pitchFamily="34" charset="0"/>
                <a:ea typeface="黑体" panose="02010609060101010101" pitchFamily="1" charset="-122"/>
              </a:rPr>
              <a:t> s[n]</a:t>
            </a:r>
            <a:r>
              <a:rPr lang="zh-CN" altLang="en-US" sz="2800" b="1" dirty="0">
                <a:latin typeface="Arial" panose="020B0604020202020204" pitchFamily="34" charset="0"/>
                <a:ea typeface="黑体" panose="02010609060101010101" pitchFamily="1" charset="-122"/>
              </a:rPr>
              <a:t>, </a:t>
            </a:r>
            <a:r>
              <a:rPr lang="zh-CN" altLang="en-US" sz="2800" b="1" dirty="0">
                <a:solidFill>
                  <a:srgbClr val="FF6600"/>
                </a:solidFill>
                <a:latin typeface="Arial" panose="020B0604020202020204" pitchFamily="34" charset="0"/>
                <a:ea typeface="黑体" panose="02010609060101010101" pitchFamily="1" charset="-122"/>
              </a:rPr>
              <a:t>初值0    （why？）</a:t>
            </a:r>
            <a:endParaRPr lang="zh-CN" altLang="en-US" sz="2800" b="1" dirty="0">
              <a:solidFill>
                <a:srgbClr val="FF6600"/>
              </a:solidFill>
              <a:latin typeface="Arial" panose="020B0604020202020204" pitchFamily="34" charset="0"/>
              <a:ea typeface="黑体" panose="02010609060101010101" pitchFamily="1" charset="-122"/>
            </a:endParaRPr>
          </a:p>
          <a:p>
            <a:pPr lvl="0" indent="0" eaLnBrk="0" hangingPunct="0">
              <a:lnSpc>
                <a:spcPct val="120000"/>
              </a:lnSpc>
            </a:pPr>
            <a:r>
              <a:rPr lang="zh-CN" altLang="en-US" sz="2800" b="1" dirty="0">
                <a:solidFill>
                  <a:srgbClr val="FF6600"/>
                </a:solidFill>
                <a:latin typeface="Arial" panose="020B0604020202020204" pitchFamily="34" charset="0"/>
                <a:ea typeface="黑体" panose="02010609060101010101" pitchFamily="1" charset="-122"/>
              </a:rPr>
              <a:t>   </a:t>
            </a:r>
            <a:r>
              <a:rPr lang="zh-CN" altLang="en-US" sz="2800" b="1" dirty="0">
                <a:latin typeface="Arial" panose="020B0604020202020204" pitchFamily="34" charset="0"/>
                <a:ea typeface="黑体" panose="02010609060101010101" pitchFamily="1" charset="-122"/>
              </a:rPr>
              <a:t>(互斥使用叉子)</a:t>
            </a:r>
            <a:endParaRPr lang="zh-CN" altLang="en-US" sz="2800" b="1" dirty="0">
              <a:latin typeface="Arial" panose="020B0604020202020204" pitchFamily="34" charset="0"/>
              <a:ea typeface="黑体" panose="02010609060101010101" pitchFamily="1" charset="-122"/>
            </a:endParaRPr>
          </a:p>
          <a:p>
            <a:pPr lvl="0" indent="0" eaLnBrk="0" hangingPunct="0">
              <a:lnSpc>
                <a:spcPct val="120000"/>
              </a:lnSpc>
            </a:pPr>
            <a:r>
              <a:rPr lang="zh-CN" altLang="en-US" sz="2800" b="1" dirty="0">
                <a:latin typeface="Arial" panose="020B0604020202020204" pitchFamily="34" charset="0"/>
                <a:ea typeface="黑体" panose="02010609060101010101" pitchFamily="1" charset="-122"/>
              </a:rPr>
              <a:t>③信号量 </a:t>
            </a:r>
            <a:r>
              <a:rPr lang="zh-CN" altLang="en-US" sz="2800" b="1" dirty="0">
                <a:solidFill>
                  <a:srgbClr val="FF6600"/>
                </a:solidFill>
                <a:latin typeface="Arial" panose="020B0604020202020204" pitchFamily="34" charset="0"/>
                <a:ea typeface="黑体" panose="02010609060101010101" pitchFamily="1" charset="-122"/>
              </a:rPr>
              <a:t>mutex</a:t>
            </a:r>
            <a:r>
              <a:rPr lang="zh-CN" altLang="en-US" sz="2800" b="1" dirty="0">
                <a:latin typeface="Arial" panose="020B0604020202020204" pitchFamily="34" charset="0"/>
                <a:ea typeface="黑体" panose="02010609060101010101" pitchFamily="1" charset="-122"/>
              </a:rPr>
              <a:t>， </a:t>
            </a:r>
            <a:r>
              <a:rPr lang="zh-CN" altLang="en-US" sz="2800" b="1" dirty="0">
                <a:solidFill>
                  <a:srgbClr val="FF6600"/>
                </a:solidFill>
                <a:latin typeface="Arial" panose="020B0604020202020204" pitchFamily="34" charset="0"/>
                <a:ea typeface="黑体" panose="02010609060101010101" pitchFamily="1" charset="-122"/>
              </a:rPr>
              <a:t>初值1</a:t>
            </a:r>
            <a:endParaRPr lang="zh-CN" altLang="en-US" sz="2800" b="1" dirty="0">
              <a:solidFill>
                <a:srgbClr val="FF6600"/>
              </a:solidFill>
              <a:latin typeface="Arial" panose="020B0604020202020204" pitchFamily="34" charset="0"/>
              <a:ea typeface="黑体" panose="02010609060101010101" pitchFamily="1" charset="-122"/>
            </a:endParaRPr>
          </a:p>
          <a:p>
            <a:pPr lvl="0" indent="0" eaLnBrk="0" hangingPunct="0">
              <a:lnSpc>
                <a:spcPct val="120000"/>
              </a:lnSpc>
            </a:pPr>
            <a:r>
              <a:rPr lang="zh-CN" altLang="en-US" sz="2800" b="1" dirty="0">
                <a:latin typeface="Arial" panose="020B0604020202020204" pitchFamily="34" charset="0"/>
                <a:ea typeface="黑体" panose="02010609060101010101" pitchFamily="1" charset="-122"/>
              </a:rPr>
              <a:t>    用于对state和s互斥访问</a:t>
            </a:r>
            <a:endParaRPr lang="zh-CN" altLang="en-US" sz="2800" b="1" dirty="0">
              <a:latin typeface="Arial" panose="020B0604020202020204" pitchFamily="34" charset="0"/>
              <a:ea typeface="黑体" panose="02010609060101010101" pitchFamily="1" charset="-122"/>
            </a:endParaRPr>
          </a:p>
        </p:txBody>
      </p:sp>
      <p:sp>
        <p:nvSpPr>
          <p:cNvPr id="107524" name="十字形 89092"/>
          <p:cNvSpPr/>
          <p:nvPr/>
        </p:nvSpPr>
        <p:spPr>
          <a:xfrm>
            <a:off x="57150" y="6203950"/>
            <a:ext cx="720725" cy="620713"/>
          </a:xfrm>
          <a:prstGeom prst="plus">
            <a:avLst>
              <a:gd name="adj" fmla="val 37361"/>
            </a:avLst>
          </a:prstGeom>
          <a:solidFill>
            <a:srgbClr val="FFFF00"/>
          </a:solidFill>
          <a:ln w="76200" cap="flat" cmpd="tri">
            <a:solidFill>
              <a:srgbClr val="FF00FF"/>
            </a:solidFill>
            <a:prstDash val="solid"/>
            <a:miter/>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76803" name="文本框 7185"/>
          <p:cNvSpPr txBox="1"/>
          <p:nvPr/>
        </p:nvSpPr>
        <p:spPr>
          <a:xfrm>
            <a:off x="7942580" y="537210"/>
            <a:ext cx="1119188" cy="42672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en-US" sz="2800" b="1" dirty="0">
                <a:solidFill>
                  <a:srgbClr val="FF0066"/>
                </a:solidFill>
                <a:latin typeface="Arial Black" panose="020B0A04020102020204" charset="0"/>
                <a:ea typeface="黑体" panose="02010609060101010101" pitchFamily="1" charset="-122"/>
              </a:rPr>
              <a:t>增加</a:t>
            </a:r>
            <a:endParaRPr lang="zh-CN" altLang="en-US"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092"/>
                                        </p:tgtEl>
                                        <p:attrNameLst>
                                          <p:attrName>style.visibility</p:attrName>
                                        </p:attrNameLst>
                                      </p:cBhvr>
                                      <p:to>
                                        <p:strVal val="visible"/>
                                      </p:to>
                                    </p:set>
                                    <p:animEffect transition="in" filter="blinds(horizontal)">
                                      <p:cBhvr>
                                        <p:cTn id="7" dur="500"/>
                                        <p:tgtEl>
                                          <p:spTgt spid="89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矩形 90113"/>
          <p:cNvSpPr/>
          <p:nvPr/>
        </p:nvSpPr>
        <p:spPr>
          <a:xfrm>
            <a:off x="1116013" y="3716338"/>
            <a:ext cx="1152525" cy="503237"/>
          </a:xfrm>
          <a:prstGeom prst="rect">
            <a:avLst/>
          </a:prstGeom>
          <a:solidFill>
            <a:srgbClr val="FFE2C5"/>
          </a:solidFill>
          <a:ln w="57150" cap="flat" cmpd="sng">
            <a:solidFill>
              <a:srgbClr val="00FFFF"/>
            </a:solidFill>
            <a:prstDash val="solid"/>
            <a:miter/>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90115" name="矩形 90114"/>
          <p:cNvSpPr/>
          <p:nvPr/>
        </p:nvSpPr>
        <p:spPr>
          <a:xfrm>
            <a:off x="5580063" y="4868863"/>
            <a:ext cx="1223962" cy="431800"/>
          </a:xfrm>
          <a:prstGeom prst="rect">
            <a:avLst/>
          </a:prstGeom>
          <a:solidFill>
            <a:srgbClr val="FFE2C5"/>
          </a:solidFill>
          <a:ln w="57150" cap="flat" cmpd="sng">
            <a:solidFill>
              <a:srgbClr val="00FFFF"/>
            </a:solidFill>
            <a:prstDash val="solid"/>
            <a:miter/>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nvGrpSpPr>
          <p:cNvPr id="90116" name="组合 90115"/>
          <p:cNvGrpSpPr/>
          <p:nvPr/>
        </p:nvGrpSpPr>
        <p:grpSpPr>
          <a:xfrm>
            <a:off x="5105400" y="2824163"/>
            <a:ext cx="3419475" cy="2406650"/>
            <a:chOff x="0" y="0"/>
            <a:chExt cx="2517" cy="1516"/>
          </a:xfrm>
        </p:grpSpPr>
        <p:sp>
          <p:nvSpPr>
            <p:cNvPr id="108548" name="文本框 90116"/>
            <p:cNvSpPr txBox="1"/>
            <p:nvPr/>
          </p:nvSpPr>
          <p:spPr>
            <a:xfrm>
              <a:off x="113" y="136"/>
              <a:ext cx="2404" cy="1380"/>
            </a:xfrm>
            <a:prstGeom prst="rect">
              <a:avLst/>
            </a:prstGeom>
            <a:noFill/>
            <a:ln w="9525">
              <a:noFill/>
            </a:ln>
          </p:spPr>
          <p:txBody>
            <a:bodyPr wrap="square" lIns="0" tIns="0" rIns="0" bIns="0" anchor="t">
              <a:spAutoFit/>
            </a:bodyPr>
            <a:p>
              <a:pPr lvl="0" indent="0" eaLnBrk="0" hangingPunct="0"/>
              <a:r>
                <a:rPr lang="en-US" altLang="zh-CN" sz="2400" b="1">
                  <a:solidFill>
                    <a:srgbClr val="0000FF"/>
                  </a:solidFill>
                  <a:latin typeface="Arial" panose="020B0604020202020204" pitchFamily="34" charset="0"/>
                  <a:ea typeface="黑体" panose="02010609060101010101" pitchFamily="1" charset="-122"/>
                </a:rPr>
                <a:t>test()</a:t>
              </a:r>
              <a:r>
                <a:rPr lang="en-US" altLang="zh-CN" sz="2400" b="1">
                  <a:solidFill>
                    <a:srgbClr val="FF0000"/>
                  </a:solidFill>
                  <a:latin typeface="Arial" panose="020B0604020202020204" pitchFamily="34" charset="0"/>
                  <a:ea typeface="黑体" panose="02010609060101010101" pitchFamily="1" charset="-122"/>
                </a:rPr>
                <a:t>{</a:t>
              </a:r>
              <a:endParaRPr lang="en-US" altLang="zh-CN" sz="2400" b="1">
                <a:latin typeface="Arial" panose="020B0604020202020204" pitchFamily="34" charset="0"/>
                <a:ea typeface="黑体" panose="02010609060101010101" pitchFamily="1" charset="-122"/>
              </a:endParaRPr>
            </a:p>
            <a:p>
              <a:pPr lvl="0" indent="0" eaLnBrk="0" hangingPunct="0"/>
              <a:r>
                <a:rPr lang="en-US" altLang="zh-CN" sz="2400" b="1">
                  <a:latin typeface="Arial" panose="020B0604020202020204" pitchFamily="34" charset="0"/>
                  <a:ea typeface="黑体" panose="02010609060101010101" pitchFamily="1" charset="-122"/>
                </a:rPr>
                <a:t>if</a:t>
              </a:r>
              <a:r>
                <a:rPr lang="en-US" altLang="zh-CN" sz="2000" b="1">
                  <a:latin typeface="Arial" panose="020B0604020202020204" pitchFamily="34" charset="0"/>
                  <a:ea typeface="黑体" panose="02010609060101010101" pitchFamily="1" charset="-122"/>
                </a:rPr>
                <a:t> (</a:t>
              </a:r>
              <a:r>
                <a:rPr lang="en-US" altLang="zh-CN" sz="2400" b="1">
                  <a:latin typeface="Arial" panose="020B0604020202020204" pitchFamily="34" charset="0"/>
                  <a:ea typeface="黑体" panose="02010609060101010101" pitchFamily="1" charset="-122"/>
                </a:rPr>
                <a:t>state[i]=h &amp;&amp; state[(i-1)%n]!=e &amp;&amp; state[(i+1)%n]!=e)</a:t>
              </a:r>
              <a:endParaRPr lang="en-US" altLang="zh-CN" sz="2400" b="1">
                <a:latin typeface="Arial" panose="020B0604020202020204" pitchFamily="34" charset="0"/>
                <a:ea typeface="黑体" panose="02010609060101010101" pitchFamily="1" charset="-122"/>
              </a:endParaRPr>
            </a:p>
            <a:p>
              <a:pPr lvl="0" indent="0" eaLnBrk="0" hangingPunct="0"/>
              <a:r>
                <a:rPr lang="en-US" altLang="zh-CN" sz="2400" b="1">
                  <a:solidFill>
                    <a:srgbClr val="0000FF"/>
                  </a:solidFill>
                  <a:latin typeface="Arial" panose="020B0604020202020204" pitchFamily="34" charset="0"/>
                  <a:ea typeface="黑体" panose="02010609060101010101" pitchFamily="1" charset="-122"/>
                </a:rPr>
                <a:t>{    </a:t>
              </a:r>
              <a:r>
                <a:rPr lang="en-US" altLang="zh-CN" sz="2400" b="1">
                  <a:latin typeface="Arial" panose="020B0604020202020204" pitchFamily="34" charset="0"/>
                  <a:ea typeface="黑体" panose="02010609060101010101" pitchFamily="1" charset="-122"/>
                </a:rPr>
                <a:t>s[i] = e;</a:t>
              </a:r>
              <a:r>
                <a:rPr lang="en-US" altLang="zh-CN" sz="2400" b="1" i="1">
                  <a:latin typeface="Arial" panose="020B0604020202020204" pitchFamily="34" charset="0"/>
                  <a:ea typeface="黑体" panose="02010609060101010101" pitchFamily="1" charset="-122"/>
                </a:rPr>
                <a:t>  </a:t>
              </a:r>
              <a:endParaRPr lang="en-US" altLang="zh-CN" sz="2400" b="1" i="1">
                <a:latin typeface="Arial" panose="020B0604020202020204" pitchFamily="34" charset="0"/>
                <a:ea typeface="黑体" panose="02010609060101010101" pitchFamily="1" charset="-122"/>
              </a:endParaRPr>
            </a:p>
            <a:p>
              <a:pPr lvl="0" indent="0" eaLnBrk="0" hangingPunct="0"/>
              <a:r>
                <a:rPr lang="en-US" altLang="zh-CN" sz="2400" b="1" i="1">
                  <a:solidFill>
                    <a:srgbClr val="FF0000"/>
                  </a:solidFill>
                  <a:latin typeface="Arial" panose="020B0604020202020204" pitchFamily="34" charset="0"/>
                  <a:ea typeface="黑体" panose="02010609060101010101" pitchFamily="1" charset="-122"/>
                </a:rPr>
                <a:t>     V(s[i]);</a:t>
              </a:r>
              <a:r>
                <a:rPr lang="en-US" altLang="zh-CN" sz="2400" b="1" i="1">
                  <a:latin typeface="Arial" panose="020B0604020202020204" pitchFamily="34" charset="0"/>
                  <a:ea typeface="黑体" panose="02010609060101010101" pitchFamily="1" charset="-122"/>
                </a:rPr>
                <a:t>             </a:t>
              </a:r>
              <a:r>
                <a:rPr lang="en-US" altLang="zh-CN" sz="2400" b="1">
                  <a:solidFill>
                    <a:srgbClr val="0000FF"/>
                  </a:solidFill>
                  <a:latin typeface="Arial" panose="020B0604020202020204" pitchFamily="34" charset="0"/>
                  <a:ea typeface="黑体" panose="02010609060101010101" pitchFamily="1" charset="-122"/>
                </a:rPr>
                <a:t>}</a:t>
              </a:r>
              <a:r>
                <a:rPr lang="en-US" altLang="zh-CN" sz="2400" b="1">
                  <a:latin typeface="Arial" panose="020B0604020202020204" pitchFamily="34" charset="0"/>
                  <a:ea typeface="黑体" panose="02010609060101010101" pitchFamily="1" charset="-122"/>
                </a:rPr>
                <a:t> </a:t>
              </a:r>
              <a:r>
                <a:rPr lang="en-US" altLang="zh-CN" sz="2400" b="1">
                  <a:solidFill>
                    <a:srgbClr val="FF0000"/>
                  </a:solidFill>
                  <a:latin typeface="Arial" panose="020B0604020202020204" pitchFamily="34" charset="0"/>
                  <a:ea typeface="黑体" panose="02010609060101010101" pitchFamily="1" charset="-122"/>
                </a:rPr>
                <a:t>} </a:t>
              </a:r>
              <a:endParaRPr lang="en-US" altLang="zh-CN" sz="2400" b="1">
                <a:solidFill>
                  <a:srgbClr val="FF0000"/>
                </a:solidFill>
                <a:latin typeface="Arial" panose="020B0604020202020204" pitchFamily="34" charset="0"/>
                <a:ea typeface="黑体" panose="02010609060101010101" pitchFamily="1" charset="-122"/>
              </a:endParaRPr>
            </a:p>
          </p:txBody>
        </p:sp>
        <p:sp>
          <p:nvSpPr>
            <p:cNvPr id="108549" name="直接连接符 90117"/>
            <p:cNvSpPr/>
            <p:nvPr/>
          </p:nvSpPr>
          <p:spPr>
            <a:xfrm>
              <a:off x="0" y="0"/>
              <a:ext cx="2517" cy="0"/>
            </a:xfrm>
            <a:prstGeom prst="line">
              <a:avLst/>
            </a:prstGeom>
            <a:ln w="57150" cap="rnd" cmpd="sng">
              <a:solidFill>
                <a:srgbClr val="009900"/>
              </a:solidFill>
              <a:prstDash val="sysDot"/>
              <a:round/>
              <a:headEnd type="none" w="med" len="med"/>
              <a:tailEnd type="none" w="med" len="med"/>
            </a:ln>
          </p:spPr>
        </p:sp>
      </p:grpSp>
      <p:grpSp>
        <p:nvGrpSpPr>
          <p:cNvPr id="90119" name="组合 90118"/>
          <p:cNvGrpSpPr/>
          <p:nvPr/>
        </p:nvGrpSpPr>
        <p:grpSpPr>
          <a:xfrm>
            <a:off x="971550" y="1341438"/>
            <a:ext cx="3889375" cy="5516562"/>
            <a:chOff x="0" y="0"/>
            <a:chExt cx="2450" cy="3475"/>
          </a:xfrm>
        </p:grpSpPr>
        <p:sp>
          <p:nvSpPr>
            <p:cNvPr id="90120" name="矩形 90119"/>
            <p:cNvSpPr/>
            <p:nvPr/>
          </p:nvSpPr>
          <p:spPr>
            <a:xfrm>
              <a:off x="0" y="136"/>
              <a:ext cx="2450" cy="3220"/>
            </a:xfrm>
            <a:prstGeom prst="rect">
              <a:avLst/>
            </a:prstGeom>
            <a:noFill/>
            <a:ln w="9525">
              <a:noFill/>
            </a:ln>
          </p:spPr>
          <p:txBody>
            <a:bodyPr vert="horz" wrap="square" lIns="0" tIns="0" rIns="0" bIns="0" anchor="ctr">
              <a:spAutoFit/>
            </a:bodyPr>
            <a:p>
              <a:pPr lvl="0" indent="200025" eaLnBrk="0" fontAlgn="base" hangingPunct="0"/>
              <a:r>
                <a:rPr lang="en-US" altLang="zh-CN" sz="2400" b="1" i="1" strike="noStrike" noProof="1">
                  <a:solidFill>
                    <a:schemeClr val="hlink"/>
                  </a:solidFill>
                  <a:effectLst>
                    <a:outerShdw blurRad="38100" dist="38100" dir="2700000">
                      <a:srgbClr val="C0C0C0"/>
                    </a:outerShdw>
                  </a:effectLst>
                  <a:latin typeface="Arial" panose="020B0604020202020204" pitchFamily="34" charset="0"/>
                  <a:ea typeface="黑体" panose="02010609060101010101" pitchFamily="1" charset="-122"/>
                  <a:cs typeface="+mn-ea"/>
                </a:rPr>
                <a:t>Philosopher(int i) </a:t>
              </a:r>
              <a:r>
                <a:rPr lang="en-US" altLang="zh-CN" sz="2400" b="1" strike="noStrike" noProof="1">
                  <a:solidFill>
                    <a:srgbClr val="FF0000"/>
                  </a:solidFill>
                  <a:latin typeface="Arial" panose="020B0604020202020204" pitchFamily="34" charset="0"/>
                  <a:ea typeface="黑体" panose="02010609060101010101" pitchFamily="1" charset="-122"/>
                  <a:cs typeface="+mn-ea"/>
                </a:rPr>
                <a:t>{</a:t>
              </a:r>
              <a:endParaRPr lang="en-US" altLang="zh-CN" sz="2400" b="1" strike="noStrike" noProof="1">
                <a:solidFill>
                  <a:srgbClr val="FF0000"/>
                </a:solidFill>
                <a:latin typeface="Arial" panose="020B0604020202020204" pitchFamily="34" charset="0"/>
                <a:ea typeface="黑体" panose="02010609060101010101" pitchFamily="1" charset="-122"/>
              </a:endParaRPr>
            </a:p>
            <a:p>
              <a:pPr lvl="0" indent="200025" eaLnBrk="0" fontAlgn="base" hangingPunct="0"/>
              <a:r>
                <a:rPr lang="en-US" altLang="zh-CN" sz="2400" b="1" strike="noStrike" noProof="1">
                  <a:latin typeface="Arial" panose="020B0604020202020204" pitchFamily="34" charset="0"/>
                  <a:ea typeface="黑体" panose="02010609060101010101" pitchFamily="1" charset="-122"/>
                  <a:cs typeface="+mn-ea"/>
                </a:rPr>
                <a:t>Thinking;</a:t>
              </a:r>
              <a:endParaRPr lang="en-US" altLang="zh-CN" sz="2400" b="1" strike="noStrike" noProof="1">
                <a:latin typeface="Arial" panose="020B0604020202020204" pitchFamily="34" charset="0"/>
                <a:ea typeface="黑体" panose="02010609060101010101" pitchFamily="1" charset="-122"/>
              </a:endParaRPr>
            </a:p>
            <a:p>
              <a:pPr lvl="0" indent="200025" eaLnBrk="0" fontAlgn="base" hangingPunct="0"/>
              <a:r>
                <a:rPr lang="en-US" altLang="zh-CN" sz="2400" b="1" i="1" strike="noStrike" noProof="1">
                  <a:solidFill>
                    <a:srgbClr val="B300F2"/>
                  </a:solidFill>
                  <a:latin typeface="Arial" panose="020B0604020202020204" pitchFamily="34" charset="0"/>
                  <a:ea typeface="黑体" panose="02010609060101010101" pitchFamily="1" charset="-122"/>
                  <a:cs typeface="+mn-ea"/>
                </a:rPr>
                <a:t>P(mutex);</a:t>
              </a:r>
              <a:endParaRPr lang="en-US" altLang="zh-CN" sz="2400" b="1" strike="noStrike" noProof="1">
                <a:solidFill>
                  <a:srgbClr val="B300F2"/>
                </a:solidFill>
                <a:latin typeface="Arial" panose="020B0604020202020204" pitchFamily="34" charset="0"/>
                <a:ea typeface="黑体" panose="02010609060101010101" pitchFamily="1" charset="-122"/>
              </a:endParaRPr>
            </a:p>
            <a:p>
              <a:pPr lvl="0" indent="200025" eaLnBrk="0" fontAlgn="base" hangingPunct="0"/>
              <a:r>
                <a:rPr lang="en-US" altLang="zh-CN" sz="2400" b="1" strike="noStrike" noProof="1">
                  <a:solidFill>
                    <a:srgbClr val="B300F2"/>
                  </a:solidFill>
                  <a:latin typeface="Arial" panose="020B0604020202020204" pitchFamily="34" charset="0"/>
                  <a:ea typeface="黑体" panose="02010609060101010101" pitchFamily="1" charset="-122"/>
                  <a:cs typeface="+mn-ea"/>
                </a:rPr>
                <a:t>   state[i] = h;</a:t>
              </a:r>
              <a:endParaRPr lang="en-US" altLang="zh-CN" sz="2400" b="1" strike="noStrike" noProof="1">
                <a:solidFill>
                  <a:srgbClr val="B300F2"/>
                </a:solidFill>
                <a:latin typeface="Arial" panose="020B0604020202020204" pitchFamily="34" charset="0"/>
                <a:ea typeface="黑体" panose="02010609060101010101" pitchFamily="1" charset="-122"/>
              </a:endParaRPr>
            </a:p>
            <a:p>
              <a:pPr lvl="0" indent="200025" eaLnBrk="0" fontAlgn="base" hangingPunct="0"/>
              <a:r>
                <a:rPr lang="en-US" altLang="zh-CN" sz="2400" b="1" strike="noStrike" noProof="1">
                  <a:solidFill>
                    <a:srgbClr val="B300F2"/>
                  </a:solidFill>
                  <a:latin typeface="Arial" panose="020B0604020202020204" pitchFamily="34" charset="0"/>
                  <a:ea typeface="黑体" panose="02010609060101010101" pitchFamily="1" charset="-122"/>
                  <a:cs typeface="+mn-ea"/>
                </a:rPr>
                <a:t>   </a:t>
              </a:r>
              <a:r>
                <a:rPr lang="en-US" altLang="zh-CN" sz="2400" b="1" strike="noStrike" noProof="1">
                  <a:solidFill>
                    <a:srgbClr val="0000FF"/>
                  </a:solidFill>
                  <a:latin typeface="Arial" panose="020B0604020202020204" pitchFamily="34" charset="0"/>
                  <a:ea typeface="黑体" panose="02010609060101010101" pitchFamily="1" charset="-122"/>
                  <a:cs typeface="+mn-ea"/>
                </a:rPr>
                <a:t>test(i);</a:t>
              </a:r>
              <a:r>
                <a:rPr lang="en-US" altLang="zh-CN" sz="2400" b="1" strike="noStrike" noProof="1">
                  <a:solidFill>
                    <a:srgbClr val="B300F2"/>
                  </a:solidFill>
                  <a:latin typeface="Arial" panose="020B0604020202020204" pitchFamily="34" charset="0"/>
                  <a:ea typeface="黑体" panose="02010609060101010101" pitchFamily="1" charset="-122"/>
                  <a:cs typeface="+mn-ea"/>
                </a:rPr>
                <a:t> </a:t>
              </a:r>
              <a:endParaRPr lang="en-US" altLang="zh-CN" sz="2400" b="1" strike="noStrike" noProof="1">
                <a:solidFill>
                  <a:srgbClr val="B300F2"/>
                </a:solidFill>
                <a:latin typeface="Arial" panose="020B0604020202020204" pitchFamily="34" charset="0"/>
                <a:ea typeface="黑体" panose="02010609060101010101" pitchFamily="1" charset="-122"/>
              </a:endParaRPr>
            </a:p>
            <a:p>
              <a:pPr lvl="0" indent="200025" eaLnBrk="0" fontAlgn="base" hangingPunct="0"/>
              <a:r>
                <a:rPr lang="en-US" altLang="zh-CN" sz="2400" b="1" i="1" strike="noStrike" noProof="1">
                  <a:solidFill>
                    <a:srgbClr val="B300F2"/>
                  </a:solidFill>
                  <a:latin typeface="Arial" panose="020B0604020202020204" pitchFamily="34" charset="0"/>
                  <a:ea typeface="黑体" panose="02010609060101010101" pitchFamily="1" charset="-122"/>
                  <a:cs typeface="+mn-ea"/>
                </a:rPr>
                <a:t>V(mutex);</a:t>
              </a:r>
              <a:endParaRPr lang="en-US" altLang="zh-CN" sz="2400" b="1" strike="noStrike" noProof="1">
                <a:solidFill>
                  <a:srgbClr val="B300F2"/>
                </a:solidFill>
                <a:latin typeface="Arial" panose="020B0604020202020204" pitchFamily="34" charset="0"/>
                <a:ea typeface="黑体" panose="02010609060101010101" pitchFamily="1" charset="-122"/>
              </a:endParaRPr>
            </a:p>
            <a:p>
              <a:pPr lvl="0" indent="200025" eaLnBrk="0" fontAlgn="base" hangingPunct="0"/>
              <a:r>
                <a:rPr lang="en-US" altLang="zh-CN" sz="2400" b="1" i="1" strike="noStrike" noProof="1">
                  <a:solidFill>
                    <a:srgbClr val="FF0000"/>
                  </a:solidFill>
                  <a:latin typeface="Arial" panose="020B0604020202020204" pitchFamily="34" charset="0"/>
                  <a:ea typeface="黑体" panose="02010609060101010101" pitchFamily="1" charset="-122"/>
                  <a:cs typeface="+mn-ea"/>
                </a:rPr>
                <a:t>P(s[i]);</a:t>
              </a:r>
              <a:r>
                <a:rPr lang="en-US" altLang="zh-CN" sz="2400" b="1" strike="noStrike" noProof="1">
                  <a:latin typeface="Arial" panose="020B0604020202020204" pitchFamily="34" charset="0"/>
                  <a:ea typeface="黑体" panose="02010609060101010101" pitchFamily="1" charset="-122"/>
                  <a:cs typeface="+mn-ea"/>
                </a:rPr>
                <a:t> </a:t>
              </a:r>
              <a:endParaRPr lang="en-US" altLang="zh-CN" sz="2400" b="1" strike="noStrike" noProof="1">
                <a:latin typeface="Arial" panose="020B0604020202020204" pitchFamily="34" charset="0"/>
                <a:ea typeface="黑体" panose="02010609060101010101" pitchFamily="1" charset="-122"/>
              </a:endParaRPr>
            </a:p>
            <a:p>
              <a:pPr lvl="0" indent="200025" eaLnBrk="0" fontAlgn="base" hangingPunct="0"/>
              <a:r>
                <a:rPr lang="zh-CN" altLang="en-US" sz="2400" b="1" strike="noStrike" noProof="1">
                  <a:latin typeface="Arial" panose="020B0604020202020204" pitchFamily="34" charset="0"/>
                  <a:ea typeface="黑体" panose="02010609060101010101" pitchFamily="1" charset="-122"/>
                  <a:cs typeface="+mn-ea"/>
                </a:rPr>
                <a:t>拿左筷子</a:t>
              </a:r>
              <a:r>
                <a:rPr lang="en-US" altLang="zh-CN" sz="2400" b="1" strike="noStrike" noProof="1">
                  <a:latin typeface="Arial" panose="020B0604020202020204" pitchFamily="34" charset="0"/>
                  <a:ea typeface="黑体" panose="02010609060101010101" pitchFamily="1" charset="-122"/>
                  <a:cs typeface="+mn-ea"/>
                </a:rPr>
                <a:t>;</a:t>
              </a:r>
              <a:r>
                <a:rPr lang="zh-CN" altLang="en-US" sz="2400" b="1" strike="noStrike" noProof="1">
                  <a:latin typeface="Arial" panose="020B0604020202020204" pitchFamily="34" charset="0"/>
                  <a:ea typeface="黑体" panose="02010609060101010101" pitchFamily="1" charset="-122"/>
                  <a:cs typeface="+mn-ea"/>
                </a:rPr>
                <a:t>拿右筷子</a:t>
              </a:r>
              <a:r>
                <a:rPr lang="en-US" altLang="zh-CN" sz="2400" b="1" strike="noStrike" noProof="1">
                  <a:latin typeface="Arial" panose="020B0604020202020204" pitchFamily="34" charset="0"/>
                  <a:ea typeface="黑体" panose="02010609060101010101" pitchFamily="1" charset="-122"/>
                  <a:cs typeface="+mn-ea"/>
                </a:rPr>
                <a:t>;</a:t>
              </a:r>
              <a:r>
                <a:rPr lang="zh-CN" altLang="en-US" sz="2400" b="1" strike="noStrike" noProof="1">
                  <a:latin typeface="Arial" panose="020B0604020202020204" pitchFamily="34" charset="0"/>
                  <a:ea typeface="黑体" panose="02010609060101010101" pitchFamily="1" charset="-122"/>
                  <a:cs typeface="+mn-ea"/>
                </a:rPr>
                <a:t>吃饭</a:t>
              </a:r>
              <a:r>
                <a:rPr lang="en-US" altLang="zh-CN" sz="2400" b="1" strike="noStrike" noProof="1">
                  <a:latin typeface="Arial" panose="020B0604020202020204" pitchFamily="34" charset="0"/>
                  <a:ea typeface="黑体" panose="02010609060101010101" pitchFamily="1" charset="-122"/>
                  <a:cs typeface="+mn-ea"/>
                </a:rPr>
                <a:t>;</a:t>
              </a:r>
              <a:endParaRPr lang="en-US" altLang="zh-CN" sz="2400" b="1" strike="noStrike" noProof="1">
                <a:latin typeface="Arial" panose="020B0604020202020204" pitchFamily="34" charset="0"/>
                <a:ea typeface="黑体" panose="02010609060101010101" pitchFamily="1" charset="-122"/>
              </a:endParaRPr>
            </a:p>
            <a:p>
              <a:pPr lvl="0" indent="200025" eaLnBrk="0" fontAlgn="base" hangingPunct="0"/>
              <a:r>
                <a:rPr lang="zh-CN" altLang="en-US" sz="2400" b="1" strike="noStrike" noProof="1">
                  <a:latin typeface="Arial" panose="020B0604020202020204" pitchFamily="34" charset="0"/>
                  <a:ea typeface="黑体" panose="02010609060101010101" pitchFamily="1" charset="-122"/>
                  <a:cs typeface="+mn-ea"/>
                </a:rPr>
                <a:t>放左筷子</a:t>
              </a:r>
              <a:r>
                <a:rPr lang="en-US" altLang="zh-CN" sz="2400" b="1" strike="noStrike" noProof="1">
                  <a:latin typeface="Arial" panose="020B0604020202020204" pitchFamily="34" charset="0"/>
                  <a:ea typeface="黑体" panose="02010609060101010101" pitchFamily="1" charset="-122"/>
                  <a:cs typeface="+mn-ea"/>
                </a:rPr>
                <a:t>;</a:t>
              </a:r>
              <a:r>
                <a:rPr lang="zh-CN" altLang="en-US" sz="2400" b="1" strike="noStrike" noProof="1">
                  <a:latin typeface="Arial" panose="020B0604020202020204" pitchFamily="34" charset="0"/>
                  <a:ea typeface="黑体" panose="02010609060101010101" pitchFamily="1" charset="-122"/>
                  <a:cs typeface="+mn-ea"/>
                </a:rPr>
                <a:t>放右筷子</a:t>
              </a:r>
              <a:r>
                <a:rPr lang="en-US" altLang="zh-CN" sz="2400" b="1" strike="noStrike" noProof="1">
                  <a:latin typeface="Arial" panose="020B0604020202020204" pitchFamily="34" charset="0"/>
                  <a:ea typeface="黑体" panose="02010609060101010101" pitchFamily="1" charset="-122"/>
                  <a:cs typeface="+mn-ea"/>
                </a:rPr>
                <a:t>;</a:t>
              </a:r>
              <a:endParaRPr lang="en-US" altLang="zh-CN" sz="2400" b="1" strike="noStrike" noProof="1">
                <a:latin typeface="Arial" panose="020B0604020202020204" pitchFamily="34" charset="0"/>
                <a:ea typeface="黑体" panose="02010609060101010101" pitchFamily="1" charset="-122"/>
              </a:endParaRPr>
            </a:p>
            <a:p>
              <a:pPr lvl="0" indent="200025" eaLnBrk="0" fontAlgn="base" hangingPunct="0"/>
              <a:r>
                <a:rPr lang="en-US" altLang="zh-CN" sz="2400" b="1" i="1" strike="noStrike" noProof="1">
                  <a:solidFill>
                    <a:srgbClr val="B300F2"/>
                  </a:solidFill>
                  <a:latin typeface="Arial" panose="020B0604020202020204" pitchFamily="34" charset="0"/>
                  <a:ea typeface="黑体" panose="02010609060101010101" pitchFamily="1" charset="-122"/>
                  <a:cs typeface="+mn-ea"/>
                </a:rPr>
                <a:t>P(mutex);</a:t>
              </a:r>
              <a:endParaRPr lang="en-US" altLang="zh-CN" sz="2400" b="1" strike="noStrike" noProof="1">
                <a:solidFill>
                  <a:srgbClr val="B300F2"/>
                </a:solidFill>
                <a:latin typeface="Arial" panose="020B0604020202020204" pitchFamily="34" charset="0"/>
                <a:ea typeface="黑体" panose="02010609060101010101" pitchFamily="1" charset="-122"/>
              </a:endParaRPr>
            </a:p>
            <a:p>
              <a:pPr lvl="0" indent="200025" eaLnBrk="0" fontAlgn="base" hangingPunct="0"/>
              <a:r>
                <a:rPr lang="en-US" altLang="zh-CN" sz="2400" b="1" strike="noStrike" noProof="1">
                  <a:solidFill>
                    <a:srgbClr val="B300F2"/>
                  </a:solidFill>
                  <a:latin typeface="Arial" panose="020B0604020202020204" pitchFamily="34" charset="0"/>
                  <a:ea typeface="黑体" panose="02010609060101010101" pitchFamily="1" charset="-122"/>
                  <a:cs typeface="+mn-ea"/>
                </a:rPr>
                <a:t>   state[i] = t;</a:t>
              </a:r>
              <a:endParaRPr lang="en-US" altLang="zh-CN" sz="2400" b="1" strike="noStrike" noProof="1">
                <a:solidFill>
                  <a:srgbClr val="B300F2"/>
                </a:solidFill>
                <a:latin typeface="Arial" panose="020B0604020202020204" pitchFamily="34" charset="0"/>
                <a:ea typeface="黑体" panose="02010609060101010101" pitchFamily="1" charset="-122"/>
              </a:endParaRPr>
            </a:p>
            <a:p>
              <a:pPr lvl="0" indent="200025" eaLnBrk="0" fontAlgn="base" hangingPunct="0"/>
              <a:r>
                <a:rPr lang="en-US" altLang="zh-CN" sz="2400" b="1" strike="noStrike" noProof="1">
                  <a:solidFill>
                    <a:srgbClr val="B300F2"/>
                  </a:solidFill>
                  <a:latin typeface="Arial" panose="020B0604020202020204" pitchFamily="34" charset="0"/>
                  <a:ea typeface="黑体" panose="02010609060101010101" pitchFamily="1" charset="-122"/>
                  <a:cs typeface="+mn-ea"/>
                </a:rPr>
                <a:t>   </a:t>
              </a:r>
              <a:r>
                <a:rPr lang="en-US" altLang="zh-CN" sz="2400" b="1" strike="noStrike" noProof="1">
                  <a:solidFill>
                    <a:srgbClr val="0000FF"/>
                  </a:solidFill>
                  <a:latin typeface="Arial" panose="020B0604020202020204" pitchFamily="34" charset="0"/>
                  <a:ea typeface="黑体" panose="02010609060101010101" pitchFamily="1" charset="-122"/>
                  <a:cs typeface="+mn-ea"/>
                </a:rPr>
                <a:t>test((i-1)%n);</a:t>
              </a:r>
              <a:endParaRPr lang="en-US" altLang="zh-CN" sz="2400" b="1" strike="noStrike" noProof="1">
                <a:solidFill>
                  <a:srgbClr val="0000FF"/>
                </a:solidFill>
                <a:latin typeface="Arial" panose="020B0604020202020204" pitchFamily="34" charset="0"/>
                <a:ea typeface="黑体" panose="02010609060101010101" pitchFamily="1" charset="-122"/>
              </a:endParaRPr>
            </a:p>
            <a:p>
              <a:pPr lvl="0" indent="200025" eaLnBrk="0" fontAlgn="base" hangingPunct="0"/>
              <a:r>
                <a:rPr lang="en-US" altLang="zh-CN" sz="2400" b="1" strike="noStrike" noProof="1">
                  <a:solidFill>
                    <a:srgbClr val="B300F2"/>
                  </a:solidFill>
                  <a:latin typeface="Arial" panose="020B0604020202020204" pitchFamily="34" charset="0"/>
                  <a:ea typeface="黑体" panose="02010609060101010101" pitchFamily="1" charset="-122"/>
                  <a:cs typeface="+mn-ea"/>
                </a:rPr>
                <a:t>   </a:t>
              </a:r>
              <a:r>
                <a:rPr lang="en-US" altLang="zh-CN" sz="2400" b="1" strike="noStrike" noProof="1">
                  <a:solidFill>
                    <a:srgbClr val="0000FF"/>
                  </a:solidFill>
                  <a:latin typeface="Arial" panose="020B0604020202020204" pitchFamily="34" charset="0"/>
                  <a:ea typeface="黑体" panose="02010609060101010101" pitchFamily="1" charset="-122"/>
                  <a:cs typeface="+mn-ea"/>
                </a:rPr>
                <a:t>test((i+1)%n);</a:t>
              </a:r>
              <a:endParaRPr lang="en-US" altLang="zh-CN" sz="2400" b="1" strike="noStrike" noProof="1">
                <a:solidFill>
                  <a:srgbClr val="0000FF"/>
                </a:solidFill>
                <a:latin typeface="Arial" panose="020B0604020202020204" pitchFamily="34" charset="0"/>
                <a:ea typeface="黑体" panose="02010609060101010101" pitchFamily="1" charset="-122"/>
              </a:endParaRPr>
            </a:p>
            <a:p>
              <a:pPr lvl="0" indent="200025" eaLnBrk="0" fontAlgn="base" hangingPunct="0"/>
              <a:r>
                <a:rPr lang="en-US" altLang="zh-CN" sz="2400" b="1" i="1" strike="noStrike" noProof="1">
                  <a:solidFill>
                    <a:srgbClr val="B300F2"/>
                  </a:solidFill>
                  <a:latin typeface="Arial" panose="020B0604020202020204" pitchFamily="34" charset="0"/>
                  <a:ea typeface="黑体" panose="02010609060101010101" pitchFamily="1" charset="-122"/>
                  <a:cs typeface="+mn-ea"/>
                </a:rPr>
                <a:t>V(mutex);</a:t>
              </a:r>
              <a:r>
                <a:rPr lang="en-US" altLang="zh-CN" sz="2400" b="1" i="1" strike="noStrike" noProof="1">
                  <a:latin typeface="Arial" panose="020B0604020202020204" pitchFamily="34" charset="0"/>
                  <a:ea typeface="黑体" panose="02010609060101010101" pitchFamily="1" charset="-122"/>
                  <a:cs typeface="+mn-ea"/>
                </a:rPr>
                <a:t> </a:t>
              </a:r>
              <a:r>
                <a:rPr lang="en-US" altLang="zh-CN" sz="2400" b="1" strike="noStrike" noProof="1">
                  <a:solidFill>
                    <a:srgbClr val="FF0000"/>
                  </a:solidFill>
                  <a:latin typeface="Arial" panose="020B0604020202020204" pitchFamily="34" charset="0"/>
                  <a:ea typeface="黑体" panose="02010609060101010101" pitchFamily="1" charset="-122"/>
                  <a:cs typeface="+mn-ea"/>
                </a:rPr>
                <a:t>} </a:t>
              </a:r>
              <a:endParaRPr lang="en-US" altLang="zh-CN" sz="2400" b="1" strike="noStrike" noProof="1">
                <a:solidFill>
                  <a:srgbClr val="FF0000"/>
                </a:solidFill>
                <a:latin typeface="Arial" panose="020B0604020202020204" pitchFamily="34" charset="0"/>
                <a:ea typeface="黑体" panose="02010609060101010101" pitchFamily="1" charset="-122"/>
              </a:endParaRPr>
            </a:p>
          </p:txBody>
        </p:sp>
        <p:sp>
          <p:nvSpPr>
            <p:cNvPr id="108552" name="直接连接符 90120"/>
            <p:cNvSpPr/>
            <p:nvPr/>
          </p:nvSpPr>
          <p:spPr>
            <a:xfrm>
              <a:off x="0" y="0"/>
              <a:ext cx="45" cy="3475"/>
            </a:xfrm>
            <a:prstGeom prst="line">
              <a:avLst/>
            </a:prstGeom>
            <a:ln w="57150" cap="rnd" cmpd="sng">
              <a:solidFill>
                <a:srgbClr val="009900"/>
              </a:solidFill>
              <a:prstDash val="sysDot"/>
              <a:round/>
              <a:headEnd type="none" w="med" len="med"/>
              <a:tailEnd type="none" w="med" len="med"/>
            </a:ln>
          </p:spPr>
        </p:sp>
        <p:sp>
          <p:nvSpPr>
            <p:cNvPr id="108553" name="直接连接符 90121"/>
            <p:cNvSpPr/>
            <p:nvPr/>
          </p:nvSpPr>
          <p:spPr>
            <a:xfrm>
              <a:off x="0" y="0"/>
              <a:ext cx="1678" cy="0"/>
            </a:xfrm>
            <a:prstGeom prst="line">
              <a:avLst/>
            </a:prstGeom>
            <a:ln w="57150" cap="rnd" cmpd="sng">
              <a:solidFill>
                <a:srgbClr val="009900"/>
              </a:solidFill>
              <a:prstDash val="sysDot"/>
              <a:round/>
              <a:headEnd type="none" w="med" len="med"/>
              <a:tailEnd type="none" w="med" len="med"/>
            </a:ln>
          </p:spPr>
        </p:sp>
      </p:grpSp>
      <p:sp>
        <p:nvSpPr>
          <p:cNvPr id="108554" name="文本框 90122"/>
          <p:cNvSpPr txBox="1"/>
          <p:nvPr/>
        </p:nvSpPr>
        <p:spPr>
          <a:xfrm>
            <a:off x="574675" y="433388"/>
            <a:ext cx="8101013" cy="517525"/>
          </a:xfrm>
          <a:prstGeom prst="rect">
            <a:avLst/>
          </a:prstGeom>
          <a:noFill/>
          <a:ln w="9525">
            <a:noFill/>
          </a:ln>
        </p:spPr>
        <p:txBody>
          <a:bodyPr wrap="square" anchor="t">
            <a:spAutoFit/>
          </a:bodyPr>
          <a:p>
            <a:pPr lvl="0" indent="0" eaLnBrk="0" hangingPunct="0">
              <a:spcBef>
                <a:spcPct val="50000"/>
              </a:spcBef>
            </a:pPr>
            <a:r>
              <a:rPr lang="zh-CN" altLang="en-US" sz="2800" b="1" dirty="0">
                <a:solidFill>
                  <a:srgbClr val="FF6600"/>
                </a:solidFill>
                <a:latin typeface="Arial" panose="020B0604020202020204" pitchFamily="34" charset="0"/>
                <a:ea typeface="黑体" panose="02010609060101010101" pitchFamily="1" charset="-122"/>
              </a:rPr>
              <a:t>方法2: 仅当哲学家左右叉子都能用，才允许拿叉子</a:t>
            </a:r>
            <a:endParaRPr lang="zh-CN" altLang="en-US" sz="2800" b="1" dirty="0">
              <a:solidFill>
                <a:srgbClr val="FF6600"/>
              </a:solidFill>
              <a:latin typeface="Arial" panose="020B0604020202020204" pitchFamily="34" charset="0"/>
              <a:ea typeface="黑体" panose="02010609060101010101" pitchFamily="1" charset="-122"/>
            </a:endParaRPr>
          </a:p>
        </p:txBody>
      </p:sp>
      <p:sp>
        <p:nvSpPr>
          <p:cNvPr id="90124" name="文本框 90123"/>
          <p:cNvSpPr txBox="1"/>
          <p:nvPr/>
        </p:nvSpPr>
        <p:spPr>
          <a:xfrm>
            <a:off x="4356100" y="1196975"/>
            <a:ext cx="4392613" cy="1460500"/>
          </a:xfrm>
          <a:prstGeom prst="rect">
            <a:avLst/>
          </a:prstGeom>
          <a:noFill/>
          <a:ln w="9525">
            <a:noFill/>
          </a:ln>
        </p:spPr>
        <p:txBody>
          <a:bodyPr wrap="square" lIns="0" tIns="0" rIns="0" bIns="0" anchor="t">
            <a:spAutoFit/>
          </a:bodyPr>
          <a:p>
            <a:pPr lvl="0" indent="0" eaLnBrk="0" hangingPunct="0"/>
            <a:r>
              <a:rPr lang="zh-CN" altLang="en-US" sz="2400" b="1">
                <a:solidFill>
                  <a:srgbClr val="660066"/>
                </a:solidFill>
                <a:latin typeface="Arial" panose="020B0604020202020204" pitchFamily="34" charset="0"/>
                <a:ea typeface="黑体" panose="02010609060101010101" pitchFamily="1" charset="-122"/>
              </a:rPr>
              <a:t>说明</a:t>
            </a:r>
            <a:r>
              <a:rPr lang="zh-CN" altLang="en-US" sz="2400" b="1">
                <a:solidFill>
                  <a:srgbClr val="0000FF"/>
                </a:solidFill>
                <a:latin typeface="Arial" panose="020B0604020202020204" pitchFamily="34" charset="0"/>
                <a:ea typeface="黑体" panose="02010609060101010101" pitchFamily="1" charset="-122"/>
              </a:rPr>
              <a:t>：</a:t>
            </a:r>
            <a:r>
              <a:rPr lang="en-US" altLang="zh-CN" sz="2400" b="1">
                <a:solidFill>
                  <a:srgbClr val="0000FF"/>
                </a:solidFill>
                <a:latin typeface="Arial" panose="020B0604020202020204" pitchFamily="34" charset="0"/>
                <a:ea typeface="黑体" panose="02010609060101010101" pitchFamily="1" charset="-122"/>
              </a:rPr>
              <a:t>h </a:t>
            </a:r>
            <a:r>
              <a:rPr lang="zh-CN" altLang="en-US" sz="2400" b="1">
                <a:solidFill>
                  <a:srgbClr val="0000FF"/>
                </a:solidFill>
                <a:latin typeface="Arial" panose="020B0604020202020204" pitchFamily="34" charset="0"/>
                <a:ea typeface="黑体" panose="02010609060101010101" pitchFamily="1" charset="-122"/>
              </a:rPr>
              <a:t>表示</a:t>
            </a:r>
            <a:r>
              <a:rPr lang="en-US" altLang="zh-CN" sz="2400" b="1">
                <a:solidFill>
                  <a:srgbClr val="0000FF"/>
                </a:solidFill>
                <a:latin typeface="Arial" panose="020B0604020202020204" pitchFamily="34" charset="0"/>
                <a:ea typeface="黑体" panose="02010609060101010101" pitchFamily="1" charset="-122"/>
              </a:rPr>
              <a:t>hungry</a:t>
            </a:r>
            <a:endParaRPr lang="en-US" altLang="zh-CN" sz="2400" b="1">
              <a:solidFill>
                <a:srgbClr val="0000FF"/>
              </a:solidFill>
              <a:latin typeface="Arial" panose="020B0604020202020204" pitchFamily="34" charset="0"/>
              <a:ea typeface="黑体" panose="02010609060101010101" pitchFamily="1" charset="-122"/>
            </a:endParaRPr>
          </a:p>
          <a:p>
            <a:pPr lvl="0" indent="0" eaLnBrk="0" hangingPunct="0"/>
            <a:r>
              <a:rPr lang="en-US" altLang="zh-CN" sz="2400" b="1">
                <a:solidFill>
                  <a:srgbClr val="0000FF"/>
                </a:solidFill>
                <a:latin typeface="Arial" panose="020B0604020202020204" pitchFamily="34" charset="0"/>
                <a:ea typeface="黑体" panose="02010609060101010101" pitchFamily="1" charset="-122"/>
              </a:rPr>
              <a:t>           e </a:t>
            </a:r>
            <a:r>
              <a:rPr lang="zh-CN" altLang="en-US" sz="2400" b="1">
                <a:solidFill>
                  <a:srgbClr val="0000FF"/>
                </a:solidFill>
                <a:latin typeface="Arial" panose="020B0604020202020204" pitchFamily="34" charset="0"/>
                <a:ea typeface="黑体" panose="02010609060101010101" pitchFamily="1" charset="-122"/>
              </a:rPr>
              <a:t>表示</a:t>
            </a:r>
            <a:r>
              <a:rPr lang="en-US" altLang="zh-CN" sz="2400" b="1">
                <a:solidFill>
                  <a:srgbClr val="0000FF"/>
                </a:solidFill>
                <a:latin typeface="Arial" panose="020B0604020202020204" pitchFamily="34" charset="0"/>
                <a:ea typeface="黑体" panose="02010609060101010101" pitchFamily="1" charset="-122"/>
              </a:rPr>
              <a:t>eating</a:t>
            </a:r>
            <a:endParaRPr lang="en-US" altLang="zh-CN" sz="2400" b="1">
              <a:solidFill>
                <a:srgbClr val="0000FF"/>
              </a:solidFill>
              <a:latin typeface="Arial" panose="020B0604020202020204" pitchFamily="34" charset="0"/>
              <a:ea typeface="黑体" panose="02010609060101010101" pitchFamily="1" charset="-122"/>
            </a:endParaRPr>
          </a:p>
          <a:p>
            <a:pPr lvl="0" indent="0" eaLnBrk="0" hangingPunct="0"/>
            <a:r>
              <a:rPr lang="en-US" altLang="zh-CN" sz="2400" b="1">
                <a:solidFill>
                  <a:srgbClr val="0000FF"/>
                </a:solidFill>
                <a:latin typeface="Arial" panose="020B0604020202020204" pitchFamily="34" charset="0"/>
                <a:ea typeface="黑体" panose="02010609060101010101" pitchFamily="1" charset="-122"/>
              </a:rPr>
              <a:t>           t  </a:t>
            </a:r>
            <a:r>
              <a:rPr lang="zh-CN" altLang="en-US" sz="2400" b="1">
                <a:solidFill>
                  <a:srgbClr val="0000FF"/>
                </a:solidFill>
                <a:latin typeface="Arial" panose="020B0604020202020204" pitchFamily="34" charset="0"/>
                <a:ea typeface="黑体" panose="02010609060101010101" pitchFamily="1" charset="-122"/>
              </a:rPr>
              <a:t>表示</a:t>
            </a:r>
            <a:r>
              <a:rPr lang="en-US" altLang="zh-CN" sz="2400" b="1">
                <a:solidFill>
                  <a:srgbClr val="0000FF"/>
                </a:solidFill>
                <a:latin typeface="Arial" panose="020B0604020202020204" pitchFamily="34" charset="0"/>
                <a:ea typeface="黑体" panose="02010609060101010101" pitchFamily="1" charset="-122"/>
              </a:rPr>
              <a:t>thinking</a:t>
            </a:r>
            <a:endParaRPr lang="en-US" altLang="zh-CN" sz="2400" b="1">
              <a:solidFill>
                <a:srgbClr val="0000FF"/>
              </a:solidFill>
              <a:latin typeface="Arial" panose="020B0604020202020204" pitchFamily="34" charset="0"/>
              <a:ea typeface="黑体" panose="02010609060101010101" pitchFamily="1" charset="-122"/>
            </a:endParaRPr>
          </a:p>
          <a:p>
            <a:pPr lvl="0" indent="0" eaLnBrk="0" hangingPunct="0"/>
            <a:r>
              <a:rPr lang="en-US" altLang="zh-CN" sz="2400" b="1">
                <a:solidFill>
                  <a:srgbClr val="0000FF"/>
                </a:solidFill>
                <a:latin typeface="Arial" panose="020B0604020202020204" pitchFamily="34" charset="0"/>
                <a:ea typeface="黑体" panose="02010609060101010101" pitchFamily="1" charset="-122"/>
              </a:rPr>
              <a:t>           state[i]</a:t>
            </a:r>
            <a:r>
              <a:rPr lang="zh-CN" altLang="en-US" sz="2400" b="1">
                <a:solidFill>
                  <a:srgbClr val="0000FF"/>
                </a:solidFill>
                <a:latin typeface="Arial" panose="020B0604020202020204" pitchFamily="34" charset="0"/>
                <a:ea typeface="黑体" panose="02010609060101010101" pitchFamily="1" charset="-122"/>
              </a:rPr>
              <a:t>的初值为</a:t>
            </a:r>
            <a:r>
              <a:rPr lang="en-US" altLang="zh-CN" sz="2400" b="1">
                <a:solidFill>
                  <a:srgbClr val="0000FF"/>
                </a:solidFill>
                <a:latin typeface="Arial" panose="020B0604020202020204" pitchFamily="34" charset="0"/>
                <a:ea typeface="黑体" panose="02010609060101010101" pitchFamily="1" charset="-122"/>
              </a:rPr>
              <a:t>thinking</a:t>
            </a:r>
            <a:endParaRPr lang="en-US" altLang="zh-CN" sz="2400" b="1">
              <a:solidFill>
                <a:srgbClr val="0000FF"/>
              </a:solidFill>
              <a:latin typeface="Arial" panose="020B0604020202020204" pitchFamily="34" charset="0"/>
              <a:ea typeface="黑体" panose="02010609060101010101" pitchFamily="1" charset="-122"/>
            </a:endParaRPr>
          </a:p>
        </p:txBody>
      </p:sp>
      <p:sp>
        <p:nvSpPr>
          <p:cNvPr id="90125" name="文本框 90124"/>
          <p:cNvSpPr txBox="1"/>
          <p:nvPr/>
        </p:nvSpPr>
        <p:spPr>
          <a:xfrm>
            <a:off x="6588125" y="2997200"/>
            <a:ext cx="2087563" cy="365125"/>
          </a:xfrm>
          <a:prstGeom prst="rect">
            <a:avLst/>
          </a:prstGeom>
          <a:noFill/>
          <a:ln w="9525">
            <a:noFill/>
          </a:ln>
        </p:spPr>
        <p:txBody>
          <a:bodyPr wrap="square" lIns="0" tIns="0" rIns="0" bIns="0" anchor="t">
            <a:spAutoFit/>
          </a:bodyPr>
          <a:p>
            <a:pPr lvl="0" indent="0" eaLnBrk="0" hangingPunct="0">
              <a:spcBef>
                <a:spcPct val="50000"/>
              </a:spcBef>
            </a:pPr>
            <a:r>
              <a:rPr lang="en-US" altLang="zh-CN" sz="2400" b="1">
                <a:solidFill>
                  <a:srgbClr val="996633"/>
                </a:solidFill>
                <a:latin typeface="Arial" panose="020B0604020202020204" pitchFamily="34" charset="0"/>
                <a:ea typeface="黑体" panose="02010609060101010101" pitchFamily="1" charset="-122"/>
              </a:rPr>
              <a:t>//</a:t>
            </a:r>
            <a:r>
              <a:rPr lang="zh-CN" altLang="en-US" sz="2400" b="1">
                <a:solidFill>
                  <a:srgbClr val="996633"/>
                </a:solidFill>
                <a:latin typeface="Arial" panose="020B0604020202020204" pitchFamily="34" charset="0"/>
                <a:ea typeface="黑体" panose="02010609060101010101" pitchFamily="1" charset="-122"/>
              </a:rPr>
              <a:t>测试能吃饭吗</a:t>
            </a:r>
            <a:endParaRPr lang="zh-CN" altLang="en-US" sz="2400" b="1">
              <a:solidFill>
                <a:srgbClr val="996633"/>
              </a:solidFill>
              <a:latin typeface="Arial" panose="020B0604020202020204" pitchFamily="34" charset="0"/>
              <a:ea typeface="黑体" panose="02010609060101010101" pitchFamily="1" charset="-122"/>
            </a:endParaRPr>
          </a:p>
        </p:txBody>
      </p:sp>
      <p:sp>
        <p:nvSpPr>
          <p:cNvPr id="90126" name="下箭头 90125"/>
          <p:cNvSpPr/>
          <p:nvPr/>
        </p:nvSpPr>
        <p:spPr>
          <a:xfrm rot="-5400000">
            <a:off x="3667125" y="2028825"/>
            <a:ext cx="368300" cy="2447925"/>
          </a:xfrm>
          <a:prstGeom prst="downArrow">
            <a:avLst>
              <a:gd name="adj1" fmla="val 50000"/>
              <a:gd name="adj2" fmla="val 166071"/>
            </a:avLst>
          </a:prstGeom>
          <a:solidFill>
            <a:srgbClr val="FFE2C5"/>
          </a:solidFill>
          <a:ln w="57150" cap="flat" cmpd="sng">
            <a:solidFill>
              <a:srgbClr val="00FFFF"/>
            </a:solidFill>
            <a:prstDash val="solid"/>
            <a:miter/>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nvGrpSpPr>
          <p:cNvPr id="90127" name="组合 90126"/>
          <p:cNvGrpSpPr/>
          <p:nvPr/>
        </p:nvGrpSpPr>
        <p:grpSpPr>
          <a:xfrm>
            <a:off x="971550" y="1916113"/>
            <a:ext cx="3313113" cy="4752975"/>
            <a:chOff x="0" y="0"/>
            <a:chExt cx="2087" cy="2994"/>
          </a:xfrm>
        </p:grpSpPr>
        <p:sp>
          <p:nvSpPr>
            <p:cNvPr id="108559" name="文本框 90127"/>
            <p:cNvSpPr txBox="1"/>
            <p:nvPr/>
          </p:nvSpPr>
          <p:spPr>
            <a:xfrm>
              <a:off x="1452" y="1951"/>
              <a:ext cx="635" cy="920"/>
            </a:xfrm>
            <a:prstGeom prst="rect">
              <a:avLst/>
            </a:prstGeom>
            <a:noFill/>
            <a:ln w="9525">
              <a:noFill/>
            </a:ln>
          </p:spPr>
          <p:txBody>
            <a:bodyPr wrap="square" lIns="0" tIns="0" rIns="0" bIns="0" anchor="t">
              <a:spAutoFit/>
            </a:bodyPr>
            <a:p>
              <a:pPr lvl="0" indent="0" eaLnBrk="0" hangingPunct="0">
                <a:lnSpc>
                  <a:spcPct val="80000"/>
                </a:lnSpc>
              </a:pPr>
              <a:r>
                <a:rPr lang="zh-CN" altLang="en-US" sz="2400" b="1">
                  <a:solidFill>
                    <a:schemeClr val="folHlink"/>
                  </a:solidFill>
                  <a:latin typeface="Arial" panose="020B0604020202020204" pitchFamily="34" charset="0"/>
                  <a:ea typeface="黑体" panose="02010609060101010101" pitchFamily="1" charset="-122"/>
                </a:rPr>
                <a:t>吃完后帮忙看看左右的能吃饭吗</a:t>
              </a:r>
              <a:endParaRPr lang="zh-CN" altLang="en-US" sz="2400" b="1">
                <a:solidFill>
                  <a:schemeClr val="folHlink"/>
                </a:solidFill>
                <a:latin typeface="Arial" panose="020B0604020202020204" pitchFamily="34" charset="0"/>
                <a:ea typeface="黑体" panose="02010609060101010101" pitchFamily="1" charset="-122"/>
              </a:endParaRPr>
            </a:p>
          </p:txBody>
        </p:sp>
        <p:sp>
          <p:nvSpPr>
            <p:cNvPr id="108560" name="文本框 90128"/>
            <p:cNvSpPr txBox="1"/>
            <p:nvPr/>
          </p:nvSpPr>
          <p:spPr>
            <a:xfrm>
              <a:off x="1452" y="0"/>
              <a:ext cx="635" cy="690"/>
            </a:xfrm>
            <a:prstGeom prst="rect">
              <a:avLst/>
            </a:prstGeom>
            <a:noFill/>
            <a:ln w="9525">
              <a:noFill/>
            </a:ln>
          </p:spPr>
          <p:txBody>
            <a:bodyPr wrap="square" lIns="0" tIns="0" rIns="0" bIns="0" anchor="t">
              <a:spAutoFit/>
            </a:bodyPr>
            <a:p>
              <a:pPr lvl="0" indent="0" eaLnBrk="0" hangingPunct="0">
                <a:spcBef>
                  <a:spcPct val="50000"/>
                </a:spcBef>
              </a:pPr>
              <a:r>
                <a:rPr lang="zh-CN" altLang="en-US" sz="2400" b="1">
                  <a:solidFill>
                    <a:schemeClr val="folHlink"/>
                  </a:solidFill>
                  <a:latin typeface="Arial" panose="020B0604020202020204" pitchFamily="34" charset="0"/>
                  <a:ea typeface="黑体" panose="02010609060101010101" pitchFamily="1" charset="-122"/>
                </a:rPr>
                <a:t>吃之前判断能否吃饭</a:t>
              </a:r>
              <a:endParaRPr lang="zh-CN" altLang="en-US" sz="2400" b="1">
                <a:solidFill>
                  <a:schemeClr val="folHlink"/>
                </a:solidFill>
                <a:latin typeface="Arial" panose="020B0604020202020204" pitchFamily="34" charset="0"/>
                <a:ea typeface="黑体" panose="02010609060101010101" pitchFamily="1" charset="-122"/>
              </a:endParaRPr>
            </a:p>
          </p:txBody>
        </p:sp>
        <p:sp>
          <p:nvSpPr>
            <p:cNvPr id="108561" name="矩形 90129"/>
            <p:cNvSpPr/>
            <p:nvPr/>
          </p:nvSpPr>
          <p:spPr>
            <a:xfrm>
              <a:off x="0" y="0"/>
              <a:ext cx="2087" cy="1134"/>
            </a:xfrm>
            <a:prstGeom prst="rect">
              <a:avLst/>
            </a:prstGeom>
            <a:noFill/>
            <a:ln w="57150" cap="flat" cmpd="sng">
              <a:solidFill>
                <a:schemeClr val="folHlink"/>
              </a:solidFill>
              <a:prstDash val="solid"/>
              <a:miter/>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08562" name="矩形 90130"/>
            <p:cNvSpPr/>
            <p:nvPr/>
          </p:nvSpPr>
          <p:spPr>
            <a:xfrm>
              <a:off x="0" y="1860"/>
              <a:ext cx="2087" cy="1134"/>
            </a:xfrm>
            <a:prstGeom prst="rect">
              <a:avLst/>
            </a:prstGeom>
            <a:noFill/>
            <a:ln w="57150" cap="flat" cmpd="sng">
              <a:solidFill>
                <a:schemeClr val="folHlink"/>
              </a:solidFill>
              <a:prstDash val="solid"/>
              <a:miter/>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sp>
        <p:nvSpPr>
          <p:cNvPr id="90132" name="云形标注 90131"/>
          <p:cNvSpPr/>
          <p:nvPr/>
        </p:nvSpPr>
        <p:spPr>
          <a:xfrm>
            <a:off x="3132138" y="1628775"/>
            <a:ext cx="4535487" cy="2376488"/>
          </a:xfrm>
          <a:prstGeom prst="cloudCallout">
            <a:avLst>
              <a:gd name="adj1" fmla="val -65366"/>
              <a:gd name="adj2" fmla="val 53074"/>
            </a:avLst>
          </a:prstGeom>
          <a:solidFill>
            <a:srgbClr val="FFE2C5"/>
          </a:solidFill>
          <a:ln w="57150" cap="flat" cmpd="sng">
            <a:solidFill>
              <a:srgbClr val="00FFFF"/>
            </a:solidFill>
            <a:prstDash val="solid"/>
            <a:round/>
            <a:headEnd type="none" w="med" len="med"/>
            <a:tailEnd type="none" w="med" len="med"/>
          </a:ln>
        </p:spPr>
        <p:txBody>
          <a:bodyPr wrap="square" lIns="0" tIns="0" rIns="0" bIns="0" anchor="t"/>
          <a:p>
            <a:pPr lvl="0" indent="0" eaLnBrk="0" hangingPunct="0">
              <a:spcBef>
                <a:spcPct val="50000"/>
              </a:spcBef>
            </a:pPr>
            <a:r>
              <a:rPr lang="zh-CN" altLang="en-US" sz="2400" b="1">
                <a:solidFill>
                  <a:srgbClr val="FF6600"/>
                </a:solidFill>
                <a:latin typeface="Arial" panose="020B0604020202020204" pitchFamily="34" charset="0"/>
                <a:ea typeface="黑体" panose="02010609060101010101" pitchFamily="1" charset="-122"/>
              </a:rPr>
              <a:t>初值</a:t>
            </a:r>
            <a:r>
              <a:rPr lang="en-US" altLang="zh-CN" sz="2400" b="1">
                <a:solidFill>
                  <a:srgbClr val="FF6600"/>
                </a:solidFill>
                <a:latin typeface="Arial" panose="020B0604020202020204" pitchFamily="34" charset="0"/>
                <a:ea typeface="黑体" panose="02010609060101010101" pitchFamily="1" charset="-122"/>
              </a:rPr>
              <a:t>s[n]=0   why</a:t>
            </a:r>
            <a:r>
              <a:rPr lang="zh-CN" altLang="en-US" sz="2400" b="1">
                <a:solidFill>
                  <a:srgbClr val="FF6600"/>
                </a:solidFill>
                <a:latin typeface="Arial" panose="020B0604020202020204" pitchFamily="34" charset="0"/>
                <a:ea typeface="黑体" panose="02010609060101010101" pitchFamily="1" charset="-122"/>
              </a:rPr>
              <a:t>？</a:t>
            </a:r>
            <a:r>
              <a:rPr lang="zh-CN" altLang="en-US" sz="2400" b="1">
                <a:latin typeface="Arial" panose="020B0604020202020204" pitchFamily="34" charset="0"/>
                <a:ea typeface="黑体" panose="02010609060101010101" pitchFamily="1" charset="-122"/>
              </a:rPr>
              <a:t>因为先进行了</a:t>
            </a:r>
            <a:r>
              <a:rPr lang="en-US" altLang="zh-CN" sz="2400" b="1">
                <a:latin typeface="Arial" panose="020B0604020202020204" pitchFamily="34" charset="0"/>
                <a:ea typeface="黑体" panose="02010609060101010101" pitchFamily="1" charset="-122"/>
              </a:rPr>
              <a:t>test</a:t>
            </a:r>
            <a:r>
              <a:rPr lang="zh-CN" altLang="en-US" sz="2400" b="1">
                <a:latin typeface="Arial" panose="020B0604020202020204" pitchFamily="34" charset="0"/>
                <a:ea typeface="黑体" panose="02010609060101010101" pitchFamily="1" charset="-122"/>
              </a:rPr>
              <a:t>中的</a:t>
            </a:r>
            <a:r>
              <a:rPr lang="en-US" altLang="zh-CN" sz="2400" b="1" i="1">
                <a:latin typeface="Arial" panose="020B0604020202020204" pitchFamily="34" charset="0"/>
                <a:ea typeface="黑体" panose="02010609060101010101" pitchFamily="1" charset="-122"/>
              </a:rPr>
              <a:t>V(s[i])</a:t>
            </a:r>
            <a:r>
              <a:rPr lang="zh-CN" altLang="en-US" sz="2400" b="1" i="1">
                <a:latin typeface="Arial" panose="020B0604020202020204" pitchFamily="34" charset="0"/>
                <a:ea typeface="黑体" panose="02010609060101010101" pitchFamily="1" charset="-122"/>
              </a:rPr>
              <a:t>， </a:t>
            </a:r>
            <a:r>
              <a:rPr lang="en-US" altLang="zh-CN" sz="2400" b="1" i="1">
                <a:latin typeface="Arial" panose="020B0604020202020204" pitchFamily="34" charset="0"/>
                <a:ea typeface="黑体" panose="02010609060101010101" pitchFamily="1" charset="-122"/>
              </a:rPr>
              <a:t>s[i]</a:t>
            </a:r>
            <a:r>
              <a:rPr lang="zh-CN" altLang="en-US" sz="2400" b="1" i="1">
                <a:latin typeface="Arial" panose="020B0604020202020204" pitchFamily="34" charset="0"/>
                <a:ea typeface="黑体" panose="02010609060101010101" pitchFamily="1" charset="-122"/>
              </a:rPr>
              <a:t>加</a:t>
            </a:r>
            <a:r>
              <a:rPr lang="en-US" altLang="zh-CN" sz="2400" b="1" i="1">
                <a:latin typeface="Arial" panose="020B0604020202020204" pitchFamily="34" charset="0"/>
                <a:ea typeface="黑体" panose="02010609060101010101" pitchFamily="1" charset="-122"/>
              </a:rPr>
              <a:t>1</a:t>
            </a:r>
            <a:r>
              <a:rPr lang="zh-CN" altLang="en-US" sz="2400" b="1" i="1">
                <a:latin typeface="Arial" panose="020B0604020202020204" pitchFamily="34" charset="0"/>
                <a:ea typeface="黑体" panose="02010609060101010101" pitchFamily="1" charset="-122"/>
              </a:rPr>
              <a:t>，然后再</a:t>
            </a:r>
            <a:r>
              <a:rPr lang="zh-CN" altLang="en-US" sz="2400" b="1">
                <a:latin typeface="Arial" panose="020B0604020202020204" pitchFamily="34" charset="0"/>
                <a:ea typeface="黑体" panose="02010609060101010101" pitchFamily="1" charset="-122"/>
              </a:rPr>
              <a:t> </a:t>
            </a:r>
            <a:r>
              <a:rPr lang="en-US" altLang="zh-CN" sz="2400" b="1" i="1">
                <a:latin typeface="Arial" panose="020B0604020202020204" pitchFamily="34" charset="0"/>
                <a:ea typeface="黑体" panose="02010609060101010101" pitchFamily="1" charset="-122"/>
              </a:rPr>
              <a:t>P(s[i])</a:t>
            </a:r>
            <a:endParaRPr lang="en-US" altLang="zh-CN" sz="2400" b="1" i="1">
              <a:latin typeface="Arial" panose="020B0604020202020204" pitchFamily="34" charset="0"/>
              <a:ea typeface="黑体" panose="02010609060101010101" pitchFamily="1" charset="-122"/>
            </a:endParaRPr>
          </a:p>
        </p:txBody>
      </p:sp>
      <p:sp>
        <p:nvSpPr>
          <p:cNvPr id="90133" name="矩形 90132"/>
          <p:cNvSpPr/>
          <p:nvPr/>
        </p:nvSpPr>
        <p:spPr>
          <a:xfrm>
            <a:off x="5292725" y="5300663"/>
            <a:ext cx="3024188" cy="1187450"/>
          </a:xfrm>
          <a:prstGeom prst="rect">
            <a:avLst/>
          </a:prstGeom>
          <a:noFill/>
          <a:ln w="9525">
            <a:noFill/>
          </a:ln>
        </p:spPr>
        <p:txBody>
          <a:bodyPr wrap="square" anchor="t">
            <a:spAutoFit/>
          </a:bodyPr>
          <a:p>
            <a:pPr lvl="0" indent="0" eaLnBrk="0" hangingPunct="0"/>
            <a:r>
              <a:rPr lang="en-US" altLang="zh-CN" sz="2400" b="1">
                <a:solidFill>
                  <a:schemeClr val="folHlink"/>
                </a:solidFill>
                <a:latin typeface="Arial" panose="020B0604020202020204" pitchFamily="34" charset="0"/>
                <a:ea typeface="黑体" panose="02010609060101010101" pitchFamily="1" charset="-122"/>
              </a:rPr>
              <a:t>//</a:t>
            </a:r>
            <a:r>
              <a:rPr lang="zh-CN" altLang="en-US" sz="2400" b="1">
                <a:solidFill>
                  <a:schemeClr val="folHlink"/>
                </a:solidFill>
                <a:latin typeface="Arial" panose="020B0604020202020204" pitchFamily="34" charset="0"/>
                <a:ea typeface="黑体" panose="02010609060101010101" pitchFamily="1" charset="-122"/>
              </a:rPr>
              <a:t>自己饿，左右都没吃，能吃饭，后面的</a:t>
            </a:r>
            <a:r>
              <a:rPr lang="en-US" altLang="zh-CN" sz="2400" b="1">
                <a:solidFill>
                  <a:schemeClr val="folHlink"/>
                </a:solidFill>
                <a:latin typeface="Arial" panose="020B0604020202020204" pitchFamily="34" charset="0"/>
                <a:ea typeface="黑体" panose="02010609060101010101" pitchFamily="1" charset="-122"/>
              </a:rPr>
              <a:t>P(s[i])</a:t>
            </a:r>
            <a:r>
              <a:rPr lang="zh-CN" altLang="en-US" sz="2400" b="1">
                <a:solidFill>
                  <a:schemeClr val="folHlink"/>
                </a:solidFill>
                <a:latin typeface="Arial" panose="020B0604020202020204" pitchFamily="34" charset="0"/>
                <a:ea typeface="黑体" panose="02010609060101010101" pitchFamily="1" charset="-122"/>
              </a:rPr>
              <a:t>不会被阻塞</a:t>
            </a:r>
            <a:endParaRPr lang="zh-CN" altLang="en-US" sz="2400" b="1">
              <a:solidFill>
                <a:schemeClr val="folHlink"/>
              </a:solidFill>
              <a:latin typeface="Arial" panose="020B0604020202020204" pitchFamily="34" charset="0"/>
              <a:ea typeface="黑体" panose="02010609060101010101" pitchFamily="1" charset="-122"/>
            </a:endParaRPr>
          </a:p>
        </p:txBody>
      </p:sp>
      <p:sp>
        <p:nvSpPr>
          <p:cNvPr id="108565" name="十字形 90133"/>
          <p:cNvSpPr/>
          <p:nvPr/>
        </p:nvSpPr>
        <p:spPr>
          <a:xfrm>
            <a:off x="57150" y="6203950"/>
            <a:ext cx="720725" cy="620713"/>
          </a:xfrm>
          <a:prstGeom prst="plus">
            <a:avLst>
              <a:gd name="adj" fmla="val 37361"/>
            </a:avLst>
          </a:prstGeom>
          <a:solidFill>
            <a:srgbClr val="FFFF00"/>
          </a:solidFill>
          <a:ln w="76200" cap="flat" cmpd="tri">
            <a:solidFill>
              <a:srgbClr val="FF00FF"/>
            </a:solidFill>
            <a:prstDash val="solid"/>
            <a:miter/>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90119"/>
                                        </p:tgtEl>
                                        <p:attrNameLst>
                                          <p:attrName>style.visibility</p:attrName>
                                        </p:attrNameLst>
                                      </p:cBhvr>
                                      <p:to>
                                        <p:strVal val="visible"/>
                                      </p:to>
                                    </p:set>
                                    <p:animEffect transition="in" filter="blinds(horizontal)">
                                      <p:cBhvr>
                                        <p:cTn id="7" dur="500"/>
                                        <p:tgtEl>
                                          <p:spTgt spid="9011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90124"/>
                                        </p:tgtEl>
                                        <p:attrNameLst>
                                          <p:attrName>style.visibility</p:attrName>
                                        </p:attrNameLst>
                                      </p:cBhvr>
                                      <p:to>
                                        <p:strVal val="visible"/>
                                      </p:to>
                                    </p:set>
                                    <p:animEffect transition="in" filter="blinds(horizontal)">
                                      <p:cBhvr>
                                        <p:cTn id="11" dur="500"/>
                                        <p:tgtEl>
                                          <p:spTgt spid="9012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90127"/>
                                        </p:tgtEl>
                                        <p:attrNameLst>
                                          <p:attrName>style.visibility</p:attrName>
                                        </p:attrNameLst>
                                      </p:cBhvr>
                                      <p:to>
                                        <p:strVal val="visible"/>
                                      </p:to>
                                    </p:set>
                                    <p:anim calcmode="lin" valueType="num">
                                      <p:cBhvr additive="base">
                                        <p:cTn id="16" dur="500" fill="hold"/>
                                        <p:tgtEl>
                                          <p:spTgt spid="90127"/>
                                        </p:tgtEl>
                                        <p:attrNameLst>
                                          <p:attrName>ppt_x</p:attrName>
                                        </p:attrNameLst>
                                      </p:cBhvr>
                                      <p:tavLst>
                                        <p:tav tm="0">
                                          <p:val>
                                            <p:strVal val="0-#ppt_w/2"/>
                                          </p:val>
                                        </p:tav>
                                        <p:tav tm="100000">
                                          <p:val>
                                            <p:strVal val="#ppt_x"/>
                                          </p:val>
                                        </p:tav>
                                      </p:tavLst>
                                    </p:anim>
                                    <p:anim calcmode="lin" valueType="num">
                                      <p:cBhvr additive="base">
                                        <p:cTn id="17" dur="500" fill="hold"/>
                                        <p:tgtEl>
                                          <p:spTgt spid="90127"/>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0126"/>
                                        </p:tgtEl>
                                        <p:attrNameLst>
                                          <p:attrName>style.visibility</p:attrName>
                                        </p:attrNameLst>
                                      </p:cBhvr>
                                      <p:to>
                                        <p:strVal val="visible"/>
                                      </p:to>
                                    </p:set>
                                    <p:animEffect transition="in" filter="blinds(horizontal)">
                                      <p:cBhvr>
                                        <p:cTn id="22" dur="500"/>
                                        <p:tgtEl>
                                          <p:spTgt spid="9012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0116"/>
                                        </p:tgtEl>
                                        <p:attrNameLst>
                                          <p:attrName>style.visibility</p:attrName>
                                        </p:attrNameLst>
                                      </p:cBhvr>
                                      <p:to>
                                        <p:strVal val="visible"/>
                                      </p:to>
                                    </p:set>
                                    <p:animEffect transition="in" filter="blinds(horizontal)">
                                      <p:cBhvr>
                                        <p:cTn id="27" dur="500"/>
                                        <p:tgtEl>
                                          <p:spTgt spid="9011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90133"/>
                                        </p:tgtEl>
                                        <p:attrNameLst>
                                          <p:attrName>style.visibility</p:attrName>
                                        </p:attrNameLst>
                                      </p:cBhvr>
                                      <p:to>
                                        <p:strVal val="visible"/>
                                      </p:to>
                                    </p:set>
                                    <p:anim calcmode="lin" valueType="num">
                                      <p:cBhvr additive="base">
                                        <p:cTn id="32" dur="500" fill="hold"/>
                                        <p:tgtEl>
                                          <p:spTgt spid="90133"/>
                                        </p:tgtEl>
                                        <p:attrNameLst>
                                          <p:attrName>ppt_x</p:attrName>
                                        </p:attrNameLst>
                                      </p:cBhvr>
                                      <p:tavLst>
                                        <p:tav tm="0">
                                          <p:val>
                                            <p:strVal val="#ppt_x"/>
                                          </p:val>
                                        </p:tav>
                                        <p:tav tm="100000">
                                          <p:val>
                                            <p:strVal val="#ppt_x"/>
                                          </p:val>
                                        </p:tav>
                                      </p:tavLst>
                                    </p:anim>
                                    <p:anim calcmode="lin" valueType="num">
                                      <p:cBhvr additive="base">
                                        <p:cTn id="33" dur="500" fill="hold"/>
                                        <p:tgtEl>
                                          <p:spTgt spid="90133"/>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90125"/>
                                        </p:tgtEl>
                                        <p:attrNameLst>
                                          <p:attrName>style.visibility</p:attrName>
                                        </p:attrNameLst>
                                      </p:cBhvr>
                                      <p:to>
                                        <p:strVal val="visible"/>
                                      </p:to>
                                    </p:set>
                                    <p:anim calcmode="lin" valueType="num">
                                      <p:cBhvr additive="base">
                                        <p:cTn id="38" dur="500" fill="hold"/>
                                        <p:tgtEl>
                                          <p:spTgt spid="90125"/>
                                        </p:tgtEl>
                                        <p:attrNameLst>
                                          <p:attrName>ppt_x</p:attrName>
                                        </p:attrNameLst>
                                      </p:cBhvr>
                                      <p:tavLst>
                                        <p:tav tm="0">
                                          <p:val>
                                            <p:strVal val="1+#ppt_w/2"/>
                                          </p:val>
                                        </p:tav>
                                        <p:tav tm="100000">
                                          <p:val>
                                            <p:strVal val="#ppt_x"/>
                                          </p:val>
                                        </p:tav>
                                      </p:tavLst>
                                    </p:anim>
                                    <p:anim calcmode="lin" valueType="num">
                                      <p:cBhvr additive="base">
                                        <p:cTn id="39" dur="500" fill="hold"/>
                                        <p:tgtEl>
                                          <p:spTgt spid="90125"/>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90132"/>
                                        </p:tgtEl>
                                        <p:attrNameLst>
                                          <p:attrName>style.visibility</p:attrName>
                                        </p:attrNameLst>
                                      </p:cBhvr>
                                      <p:to>
                                        <p:strVal val="visible"/>
                                      </p:to>
                                    </p:set>
                                    <p:animEffect transition="in" filter="blinds(horizontal)">
                                      <p:cBhvr>
                                        <p:cTn id="44" dur="500"/>
                                        <p:tgtEl>
                                          <p:spTgt spid="90132"/>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90115"/>
                                        </p:tgtEl>
                                        <p:attrNameLst>
                                          <p:attrName>style.visibility</p:attrName>
                                        </p:attrNameLst>
                                      </p:cBhvr>
                                      <p:to>
                                        <p:strVal val="visible"/>
                                      </p:to>
                                    </p:set>
                                    <p:animEffect transition="in" filter="blinds(horizontal)">
                                      <p:cBhvr>
                                        <p:cTn id="49" dur="500"/>
                                        <p:tgtEl>
                                          <p:spTgt spid="90115"/>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90114"/>
                                        </p:tgtEl>
                                        <p:attrNameLst>
                                          <p:attrName>style.visibility</p:attrName>
                                        </p:attrNameLst>
                                      </p:cBhvr>
                                      <p:to>
                                        <p:strVal val="visible"/>
                                      </p:to>
                                    </p:set>
                                    <p:animEffect transition="in" filter="blinds(horizontal)">
                                      <p:cBhvr>
                                        <p:cTn id="54" dur="500"/>
                                        <p:tgtEl>
                                          <p:spTgt spid="90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24" grpId="0"/>
      <p:bldP spid="90125" grpId="0"/>
      <p:bldP spid="90132" grpId="0" bldLvl="0" animBg="1"/>
      <p:bldP spid="90133"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文本框 92161"/>
          <p:cNvSpPr txBox="1"/>
          <p:nvPr/>
        </p:nvSpPr>
        <p:spPr>
          <a:xfrm>
            <a:off x="468313" y="1628775"/>
            <a:ext cx="8353425" cy="1281113"/>
          </a:xfrm>
          <a:prstGeom prst="rect">
            <a:avLst/>
          </a:prstGeom>
          <a:noFill/>
          <a:ln w="9525">
            <a:noFill/>
          </a:ln>
        </p:spPr>
        <p:txBody>
          <a:bodyPr wrap="square" lIns="0" tIns="0" rIns="0" bIns="0" anchor="t">
            <a:spAutoFit/>
          </a:bodyPr>
          <a:p>
            <a:pPr lvl="0" indent="0" eaLnBrk="0" hangingPunct="0">
              <a:spcBef>
                <a:spcPct val="50000"/>
              </a:spcBef>
            </a:pPr>
            <a:r>
              <a:rPr lang="zh-CN" altLang="en-US" sz="2800" b="1">
                <a:solidFill>
                  <a:srgbClr val="FF0000"/>
                </a:solidFill>
                <a:latin typeface="Arial" panose="020B0604020202020204" pitchFamily="34" charset="0"/>
                <a:ea typeface="黑体" panose="02010609060101010101" pitchFamily="1" charset="-122"/>
              </a:rPr>
              <a:t>分析</a:t>
            </a:r>
            <a:r>
              <a:rPr lang="zh-CN" altLang="en-US" sz="2800" b="1">
                <a:latin typeface="Arial" panose="020B0604020202020204" pitchFamily="34" charset="0"/>
                <a:ea typeface="黑体" panose="02010609060101010101" pitchFamily="1" charset="-122"/>
              </a:rPr>
              <a:t>：在哲学家进餐问题中，要求每个哲学家先后获得两个临界资源</a:t>
            </a:r>
            <a:r>
              <a:rPr lang="en-US" altLang="zh-CN" sz="2800" b="1">
                <a:latin typeface="Arial" panose="020B0604020202020204" pitchFamily="34" charset="0"/>
                <a:ea typeface="黑体" panose="02010609060101010101" pitchFamily="1" charset="-122"/>
              </a:rPr>
              <a:t>(</a:t>
            </a:r>
            <a:r>
              <a:rPr lang="zh-CN" altLang="en-US" sz="2800" b="1">
                <a:latin typeface="Arial" panose="020B0604020202020204" pitchFamily="34" charset="0"/>
                <a:ea typeface="黑体" panose="02010609060101010101" pitchFamily="1" charset="-122"/>
              </a:rPr>
              <a:t>筷子</a:t>
            </a:r>
            <a:r>
              <a:rPr lang="en-US" altLang="zh-CN" sz="2800" b="1">
                <a:latin typeface="Arial" panose="020B0604020202020204" pitchFamily="34" charset="0"/>
                <a:ea typeface="黑体" panose="02010609060101010101" pitchFamily="1" charset="-122"/>
              </a:rPr>
              <a:t>)</a:t>
            </a:r>
            <a:r>
              <a:rPr lang="zh-CN" altLang="en-US" sz="2800" b="1">
                <a:latin typeface="Arial" panose="020B0604020202020204" pitchFamily="34" charset="0"/>
                <a:ea typeface="黑体" panose="02010609060101010101" pitchFamily="1" charset="-122"/>
              </a:rPr>
              <a:t>后方能进餐，所以可用</a:t>
            </a:r>
            <a:r>
              <a:rPr lang="en-US" altLang="zh-CN" sz="2800" b="1">
                <a:latin typeface="Arial" panose="020B0604020202020204" pitchFamily="34" charset="0"/>
                <a:ea typeface="黑体" panose="02010609060101010101" pitchFamily="1" charset="-122"/>
              </a:rPr>
              <a:t>AND</a:t>
            </a:r>
            <a:r>
              <a:rPr lang="zh-CN" altLang="en-US" sz="2800" b="1">
                <a:latin typeface="Arial" panose="020B0604020202020204" pitchFamily="34" charset="0"/>
                <a:ea typeface="黑体" panose="02010609060101010101" pitchFamily="1" charset="-122"/>
              </a:rPr>
              <a:t>信号量来同步</a:t>
            </a:r>
            <a:endParaRPr lang="zh-CN" altLang="en-US" sz="2800" b="1">
              <a:latin typeface="Arial" panose="020B0604020202020204" pitchFamily="34" charset="0"/>
              <a:ea typeface="黑体" panose="02010609060101010101" pitchFamily="1" charset="-122"/>
            </a:endParaRPr>
          </a:p>
        </p:txBody>
      </p:sp>
      <p:sp>
        <p:nvSpPr>
          <p:cNvPr id="92163" name="文本框 92162"/>
          <p:cNvSpPr txBox="1"/>
          <p:nvPr/>
        </p:nvSpPr>
        <p:spPr>
          <a:xfrm>
            <a:off x="539750" y="3068638"/>
            <a:ext cx="7993063" cy="2925762"/>
          </a:xfrm>
          <a:prstGeom prst="rect">
            <a:avLst/>
          </a:prstGeom>
          <a:noFill/>
          <a:ln w="9525">
            <a:noFill/>
          </a:ln>
        </p:spPr>
        <p:txBody>
          <a:bodyPr wrap="square" lIns="0" tIns="0" rIns="0" bIns="0" anchor="t">
            <a:spAutoFit/>
          </a:bodyPr>
          <a:p>
            <a:pPr lvl="0" indent="0" eaLnBrk="0" hangingPunct="0"/>
            <a:r>
              <a:rPr lang="zh-CN" altLang="en-US" sz="2400" b="1" dirty="0">
                <a:latin typeface="Arial" panose="020B0604020202020204" pitchFamily="34" charset="0"/>
                <a:ea typeface="黑体" panose="02010609060101010101" pitchFamily="1" charset="-122"/>
              </a:rPr>
              <a:t>var  chopstick array of semaphore:=(1,1,1,1,1)</a:t>
            </a:r>
            <a:endParaRPr lang="zh-CN" altLang="en-US" sz="2400" b="1" dirty="0">
              <a:latin typeface="Arial" panose="020B0604020202020204" pitchFamily="34" charset="0"/>
              <a:ea typeface="黑体" panose="02010609060101010101" pitchFamily="1" charset="-122"/>
            </a:endParaRPr>
          </a:p>
          <a:p>
            <a:pPr lvl="0" indent="0" eaLnBrk="0" hangingPunct="0"/>
            <a:r>
              <a:rPr lang="zh-CN" altLang="en-US" sz="2400" b="1" dirty="0">
                <a:latin typeface="Arial" panose="020B0604020202020204" pitchFamily="34" charset="0"/>
                <a:ea typeface="黑体" panose="02010609060101010101" pitchFamily="1" charset="-122"/>
              </a:rPr>
              <a:t>Process(i)</a:t>
            </a:r>
            <a:endParaRPr lang="zh-CN" altLang="en-US" sz="2400" b="1" dirty="0">
              <a:latin typeface="Arial" panose="020B0604020202020204" pitchFamily="34" charset="0"/>
              <a:ea typeface="黑体" panose="02010609060101010101" pitchFamily="1" charset="-122"/>
            </a:endParaRPr>
          </a:p>
          <a:p>
            <a:pPr lvl="0" indent="0" eaLnBrk="0" hangingPunct="0"/>
            <a:r>
              <a:rPr lang="zh-CN" altLang="en-US" sz="2400" b="1" dirty="0">
                <a:latin typeface="Arial" panose="020B0604020202020204" pitchFamily="34" charset="0"/>
                <a:ea typeface="黑体" panose="02010609060101010101" pitchFamily="1" charset="-122"/>
              </a:rPr>
              <a:t>        repeat</a:t>
            </a:r>
            <a:endParaRPr lang="zh-CN" altLang="en-US" sz="2400" b="1" dirty="0">
              <a:latin typeface="Arial" panose="020B0604020202020204" pitchFamily="34" charset="0"/>
              <a:ea typeface="黑体" panose="02010609060101010101" pitchFamily="1" charset="-122"/>
            </a:endParaRPr>
          </a:p>
          <a:p>
            <a:pPr lvl="0" indent="0" eaLnBrk="0" hangingPunct="0"/>
            <a:r>
              <a:rPr lang="zh-CN" altLang="en-US" sz="2400" b="1" dirty="0">
                <a:latin typeface="Arial" panose="020B0604020202020204" pitchFamily="34" charset="0"/>
                <a:ea typeface="黑体" panose="02010609060101010101" pitchFamily="1" charset="-122"/>
              </a:rPr>
              <a:t>            think;</a:t>
            </a:r>
            <a:endParaRPr lang="zh-CN" altLang="en-US" sz="2400" b="1" dirty="0">
              <a:latin typeface="Arial" panose="020B0604020202020204" pitchFamily="34" charset="0"/>
              <a:ea typeface="黑体" panose="02010609060101010101" pitchFamily="1" charset="-122"/>
            </a:endParaRPr>
          </a:p>
          <a:p>
            <a:pPr lvl="0" indent="0" eaLnBrk="0" hangingPunct="0"/>
            <a:r>
              <a:rPr lang="zh-CN" altLang="en-US" sz="2400" b="1" dirty="0">
                <a:latin typeface="Arial" panose="020B0604020202020204" pitchFamily="34" charset="0"/>
                <a:ea typeface="黑体" panose="02010609060101010101" pitchFamily="1" charset="-122"/>
              </a:rPr>
              <a:t>            </a:t>
            </a:r>
            <a:r>
              <a:rPr lang="zh-CN" altLang="en-US" sz="2400" b="1" dirty="0">
                <a:solidFill>
                  <a:srgbClr val="0000FF"/>
                </a:solidFill>
                <a:latin typeface="Arial" panose="020B0604020202020204" pitchFamily="34" charset="0"/>
                <a:ea typeface="黑体" panose="02010609060101010101" pitchFamily="1" charset="-122"/>
              </a:rPr>
              <a:t>Sswait</a:t>
            </a:r>
            <a:r>
              <a:rPr lang="zh-CN" altLang="en-US" sz="2400" b="1" dirty="0">
                <a:solidFill>
                  <a:srgbClr val="660066"/>
                </a:solidFill>
                <a:latin typeface="Arial" panose="020B0604020202020204" pitchFamily="34" charset="0"/>
                <a:ea typeface="黑体" panose="02010609060101010101" pitchFamily="1" charset="-122"/>
              </a:rPr>
              <a:t>(fork[(i+1)mod 5],fork[i]);</a:t>
            </a:r>
            <a:endParaRPr lang="zh-CN" altLang="en-US" sz="2400" b="1" dirty="0">
              <a:solidFill>
                <a:srgbClr val="660066"/>
              </a:solidFill>
              <a:latin typeface="Arial" panose="020B0604020202020204" pitchFamily="34" charset="0"/>
              <a:ea typeface="黑体" panose="02010609060101010101" pitchFamily="1" charset="-122"/>
            </a:endParaRPr>
          </a:p>
          <a:p>
            <a:pPr lvl="0" indent="0" eaLnBrk="0" hangingPunct="0"/>
            <a:r>
              <a:rPr lang="zh-CN" altLang="en-US" sz="2400" b="1" dirty="0">
                <a:latin typeface="Arial" panose="020B0604020202020204" pitchFamily="34" charset="0"/>
                <a:ea typeface="黑体" panose="02010609060101010101" pitchFamily="1" charset="-122"/>
              </a:rPr>
              <a:t>            eat;</a:t>
            </a:r>
            <a:endParaRPr lang="zh-CN" altLang="en-US" sz="2400" b="1" dirty="0">
              <a:latin typeface="Arial" panose="020B0604020202020204" pitchFamily="34" charset="0"/>
              <a:ea typeface="黑体" panose="02010609060101010101" pitchFamily="1" charset="-122"/>
            </a:endParaRPr>
          </a:p>
          <a:p>
            <a:pPr lvl="0" indent="0" eaLnBrk="0" hangingPunct="0"/>
            <a:r>
              <a:rPr lang="zh-CN" altLang="en-US" sz="2400" b="1" dirty="0">
                <a:latin typeface="Arial" panose="020B0604020202020204" pitchFamily="34" charset="0"/>
                <a:ea typeface="黑体" panose="02010609060101010101" pitchFamily="1" charset="-122"/>
              </a:rPr>
              <a:t>            </a:t>
            </a:r>
            <a:r>
              <a:rPr lang="zh-CN" altLang="en-US" sz="2400" b="1" dirty="0">
                <a:solidFill>
                  <a:srgbClr val="0000FF"/>
                </a:solidFill>
                <a:latin typeface="Arial" panose="020B0604020202020204" pitchFamily="34" charset="0"/>
                <a:ea typeface="黑体" panose="02010609060101010101" pitchFamily="1" charset="-122"/>
              </a:rPr>
              <a:t>Ssignal</a:t>
            </a:r>
            <a:r>
              <a:rPr lang="zh-CN" altLang="en-US" sz="2400" b="1" dirty="0">
                <a:solidFill>
                  <a:srgbClr val="660066"/>
                </a:solidFill>
                <a:latin typeface="Arial" panose="020B0604020202020204" pitchFamily="34" charset="0"/>
                <a:ea typeface="黑体" panose="02010609060101010101" pitchFamily="1" charset="-122"/>
              </a:rPr>
              <a:t>(fork[(i+1)mod 5],fork[i]);</a:t>
            </a:r>
            <a:endParaRPr lang="zh-CN" altLang="en-US" sz="2400" b="1" dirty="0">
              <a:solidFill>
                <a:srgbClr val="660066"/>
              </a:solidFill>
              <a:latin typeface="Arial" panose="020B0604020202020204" pitchFamily="34" charset="0"/>
              <a:ea typeface="黑体" panose="02010609060101010101" pitchFamily="1" charset="-122"/>
            </a:endParaRPr>
          </a:p>
          <a:p>
            <a:pPr lvl="0" indent="0" eaLnBrk="0" hangingPunct="0"/>
            <a:r>
              <a:rPr lang="zh-CN" altLang="en-US" sz="2400" b="1" dirty="0">
                <a:latin typeface="Arial" panose="020B0604020202020204" pitchFamily="34" charset="0"/>
                <a:ea typeface="黑体" panose="02010609060101010101" pitchFamily="1" charset="-122"/>
              </a:rPr>
              <a:t>        until false;</a:t>
            </a:r>
            <a:endParaRPr lang="zh-CN" altLang="en-US" sz="2400" b="1" dirty="0">
              <a:latin typeface="Arial" panose="020B0604020202020204" pitchFamily="34" charset="0"/>
              <a:ea typeface="黑体" panose="02010609060101010101" pitchFamily="1" charset="-122"/>
            </a:endParaRPr>
          </a:p>
        </p:txBody>
      </p:sp>
      <p:sp>
        <p:nvSpPr>
          <p:cNvPr id="110595" name="标题 92163"/>
          <p:cNvSpPr>
            <a:spLocks noGrp="1"/>
          </p:cNvSpPr>
          <p:nvPr>
            <p:ph type="title"/>
          </p:nvPr>
        </p:nvSpPr>
        <p:spPr>
          <a:xfrm>
            <a:off x="323850" y="274638"/>
            <a:ext cx="8362950" cy="1143000"/>
          </a:xfrm>
        </p:spPr>
        <p:txBody>
          <a:bodyPr wrap="square" anchor="ctr"/>
          <a:p>
            <a:pPr>
              <a:buNone/>
            </a:pPr>
            <a:r>
              <a:rPr lang="zh-CN" altLang="en-US" sz="2800" dirty="0"/>
              <a:t>方法2：</a:t>
            </a:r>
            <a:r>
              <a:rPr lang="zh-CN" altLang="en-US" sz="2800" b="0" dirty="0">
                <a:solidFill>
                  <a:srgbClr val="FF6600"/>
                </a:solidFill>
              </a:rPr>
              <a:t>仅当哲学家左右叉子都能用，才允许拿叉子</a:t>
            </a:r>
            <a:br>
              <a:rPr lang="zh-CN" altLang="en-US" sz="2800" b="0" dirty="0">
                <a:solidFill>
                  <a:srgbClr val="FF6600"/>
                </a:solidFill>
              </a:rPr>
            </a:br>
            <a:r>
              <a:rPr lang="zh-CN" altLang="en-US" sz="2800" b="0" dirty="0">
                <a:solidFill>
                  <a:srgbClr val="2D2DFF"/>
                </a:solidFill>
              </a:rPr>
              <a:t>（用AND信号量解决）</a:t>
            </a:r>
            <a:endParaRPr lang="zh-CN" altLang="en-US" sz="2800" b="0" dirty="0">
              <a:solidFill>
                <a:srgbClr val="2D2DFF"/>
              </a:solidFill>
            </a:endParaRPr>
          </a:p>
        </p:txBody>
      </p:sp>
      <p:sp>
        <p:nvSpPr>
          <p:cNvPr id="110596" name="十字形 92164"/>
          <p:cNvSpPr/>
          <p:nvPr/>
        </p:nvSpPr>
        <p:spPr>
          <a:xfrm>
            <a:off x="57150" y="6203950"/>
            <a:ext cx="720725" cy="620713"/>
          </a:xfrm>
          <a:prstGeom prst="plus">
            <a:avLst>
              <a:gd name="adj" fmla="val 37361"/>
            </a:avLst>
          </a:prstGeom>
          <a:solidFill>
            <a:srgbClr val="FFFF00"/>
          </a:solidFill>
          <a:ln w="76200" cap="flat" cmpd="tri">
            <a:solidFill>
              <a:srgbClr val="FF00FF"/>
            </a:solidFill>
            <a:prstDash val="solid"/>
            <a:miter/>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76803" name="文本框 7185"/>
          <p:cNvSpPr txBox="1"/>
          <p:nvPr/>
        </p:nvSpPr>
        <p:spPr>
          <a:xfrm>
            <a:off x="7942580" y="991235"/>
            <a:ext cx="1119188" cy="42672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en-US" sz="2800" b="1" dirty="0">
                <a:solidFill>
                  <a:srgbClr val="FF0066"/>
                </a:solidFill>
                <a:latin typeface="Arial Black" panose="020B0A04020102020204" charset="0"/>
                <a:ea typeface="黑体" panose="02010609060101010101" pitchFamily="1" charset="-122"/>
              </a:rPr>
              <a:t>增加</a:t>
            </a:r>
            <a:endParaRPr lang="zh-CN" altLang="en-US"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62"/>
                                        </p:tgtEl>
                                        <p:attrNameLst>
                                          <p:attrName>style.visibility</p:attrName>
                                        </p:attrNameLst>
                                      </p:cBhvr>
                                      <p:to>
                                        <p:strVal val="visible"/>
                                      </p:to>
                                    </p:set>
                                    <p:animEffect transition="in" filter="blinds(horizontal)">
                                      <p:cBhvr>
                                        <p:cTn id="7" dur="500"/>
                                        <p:tgtEl>
                                          <p:spTgt spid="9216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2163"/>
                                        </p:tgtEl>
                                        <p:attrNameLst>
                                          <p:attrName>style.visibility</p:attrName>
                                        </p:attrNameLst>
                                      </p:cBhvr>
                                      <p:to>
                                        <p:strVal val="visible"/>
                                      </p:to>
                                    </p:set>
                                    <p:animEffect transition="in" filter="checkerboard(across)">
                                      <p:cBhvr>
                                        <p:cTn id="12" dur="500"/>
                                        <p:tgtEl>
                                          <p:spTgt spid="92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p:bldP spid="92163"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标题 93185"/>
          <p:cNvSpPr>
            <a:spLocks noGrp="1"/>
          </p:cNvSpPr>
          <p:nvPr>
            <p:ph type="title"/>
          </p:nvPr>
        </p:nvSpPr>
        <p:spPr>
          <a:xfrm>
            <a:off x="323850" y="274638"/>
            <a:ext cx="8362950" cy="1143000"/>
          </a:xfrm>
        </p:spPr>
        <p:txBody>
          <a:bodyPr anchor="ctr"/>
          <a:p>
            <a:pPr>
              <a:buNone/>
            </a:pPr>
            <a:r>
              <a:rPr lang="zh-CN" altLang="en-US" sz="2800" dirty="0"/>
              <a:t>方法2：</a:t>
            </a:r>
            <a:r>
              <a:rPr lang="zh-CN" altLang="en-US" sz="2800" b="0" dirty="0">
                <a:solidFill>
                  <a:srgbClr val="FF6600"/>
                </a:solidFill>
              </a:rPr>
              <a:t>仅当哲学家左右叉子都能用，才允许拿叉子</a:t>
            </a:r>
            <a:br>
              <a:rPr lang="zh-CN" altLang="en-US" sz="2800" b="0" dirty="0">
                <a:solidFill>
                  <a:srgbClr val="FF6600"/>
                </a:solidFill>
              </a:rPr>
            </a:br>
            <a:r>
              <a:rPr lang="zh-CN" altLang="en-US" sz="2800" b="0" dirty="0">
                <a:solidFill>
                  <a:srgbClr val="2D2DFF"/>
                </a:solidFill>
              </a:rPr>
              <a:t>（用管程方法解决）</a:t>
            </a:r>
            <a:endParaRPr lang="zh-CN" altLang="en-US" sz="2800" b="0" dirty="0">
              <a:solidFill>
                <a:srgbClr val="2D2DFF"/>
              </a:solidFill>
            </a:endParaRPr>
          </a:p>
        </p:txBody>
      </p:sp>
      <p:sp>
        <p:nvSpPr>
          <p:cNvPr id="111618" name="文本占位符 93186"/>
          <p:cNvSpPr>
            <a:spLocks noGrp="1"/>
          </p:cNvSpPr>
          <p:nvPr>
            <p:ph idx="1"/>
          </p:nvPr>
        </p:nvSpPr>
        <p:spPr>
          <a:xfrm>
            <a:off x="0" y="1600200"/>
            <a:ext cx="3971925" cy="3341688"/>
          </a:xfrm>
        </p:spPr>
        <p:txBody>
          <a:bodyPr anchor="t"/>
          <a:p>
            <a:pPr>
              <a:lnSpc>
                <a:spcPct val="80000"/>
              </a:lnSpc>
              <a:buNone/>
            </a:pPr>
            <a:r>
              <a:rPr lang="zh-CN" altLang="en-US" sz="2400" dirty="0">
                <a:solidFill>
                  <a:srgbClr val="FD2F51"/>
                </a:solidFill>
              </a:rPr>
              <a:t>void philosopher</a:t>
            </a:r>
            <a:r>
              <a:rPr lang="zh-CN" altLang="en-US" sz="2400" dirty="0"/>
              <a:t> </a:t>
            </a:r>
            <a:r>
              <a:rPr lang="zh-CN" altLang="en-US" sz="2400" dirty="0">
                <a:solidFill>
                  <a:srgbClr val="FD2F51"/>
                </a:solidFill>
              </a:rPr>
              <a:t>[k=0 to 4]</a:t>
            </a:r>
            <a:endParaRPr lang="zh-CN" altLang="en-US" sz="2400" dirty="0">
              <a:solidFill>
                <a:srgbClr val="FD2F51"/>
              </a:solidFill>
            </a:endParaRPr>
          </a:p>
          <a:p>
            <a:pPr>
              <a:lnSpc>
                <a:spcPct val="80000"/>
              </a:lnSpc>
              <a:buNone/>
            </a:pPr>
            <a:r>
              <a:rPr lang="zh-CN" altLang="en-US" sz="2400" dirty="0"/>
              <a:t>{</a:t>
            </a:r>
            <a:endParaRPr lang="zh-CN" altLang="en-US" sz="2400" dirty="0"/>
          </a:p>
          <a:p>
            <a:pPr>
              <a:lnSpc>
                <a:spcPct val="80000"/>
              </a:lnSpc>
              <a:buNone/>
            </a:pPr>
            <a:r>
              <a:rPr lang="zh-CN" altLang="en-US" sz="2400" dirty="0"/>
              <a:t>  while (true) {</a:t>
            </a:r>
            <a:endParaRPr lang="zh-CN" altLang="en-US" sz="2400" dirty="0"/>
          </a:p>
          <a:p>
            <a:pPr>
              <a:lnSpc>
                <a:spcPct val="80000"/>
              </a:lnSpc>
              <a:buNone/>
            </a:pPr>
            <a:r>
              <a:rPr lang="zh-CN" altLang="en-US" sz="2400" dirty="0"/>
              <a:t>   think;</a:t>
            </a:r>
            <a:endParaRPr lang="zh-CN" altLang="en-US" sz="2400" dirty="0"/>
          </a:p>
          <a:p>
            <a:pPr>
              <a:lnSpc>
                <a:spcPct val="80000"/>
              </a:lnSpc>
              <a:buNone/>
            </a:pPr>
            <a:r>
              <a:rPr lang="zh-CN" altLang="en-US" sz="2400" dirty="0"/>
              <a:t>   get_forks(k); </a:t>
            </a:r>
            <a:r>
              <a:rPr lang="zh-CN" altLang="en-US" sz="2400" dirty="0">
                <a:solidFill>
                  <a:srgbClr val="FF00FF"/>
                </a:solidFill>
              </a:rPr>
              <a:t>取叉子</a:t>
            </a:r>
            <a:endParaRPr lang="zh-CN" altLang="en-US" sz="2400" dirty="0">
              <a:solidFill>
                <a:srgbClr val="FF00FF"/>
              </a:solidFill>
            </a:endParaRPr>
          </a:p>
          <a:p>
            <a:pPr>
              <a:lnSpc>
                <a:spcPct val="80000"/>
              </a:lnSpc>
              <a:buNone/>
            </a:pPr>
            <a:r>
              <a:rPr lang="zh-CN" altLang="en-US" sz="2400" dirty="0"/>
              <a:t>   eat;</a:t>
            </a:r>
            <a:endParaRPr lang="zh-CN" altLang="en-US" sz="2400" dirty="0"/>
          </a:p>
          <a:p>
            <a:pPr>
              <a:lnSpc>
                <a:spcPct val="80000"/>
              </a:lnSpc>
              <a:buNone/>
            </a:pPr>
            <a:r>
              <a:rPr lang="zh-CN" altLang="en-US" sz="2400" dirty="0"/>
              <a:t>   release_forks(k); </a:t>
            </a:r>
            <a:r>
              <a:rPr lang="zh-CN" altLang="en-US" sz="2400" dirty="0">
                <a:solidFill>
                  <a:srgbClr val="FF00FF"/>
                </a:solidFill>
              </a:rPr>
              <a:t>放叉子</a:t>
            </a:r>
            <a:endParaRPr lang="zh-CN" altLang="en-US" sz="2400" dirty="0">
              <a:solidFill>
                <a:srgbClr val="FF00FF"/>
              </a:solidFill>
            </a:endParaRPr>
          </a:p>
          <a:p>
            <a:pPr>
              <a:lnSpc>
                <a:spcPct val="80000"/>
              </a:lnSpc>
              <a:buNone/>
            </a:pPr>
            <a:r>
              <a:rPr lang="zh-CN" altLang="en-US" sz="2400" dirty="0"/>
              <a:t>   }</a:t>
            </a:r>
            <a:endParaRPr lang="zh-CN" altLang="en-US" sz="2400" dirty="0"/>
          </a:p>
          <a:p>
            <a:pPr>
              <a:lnSpc>
                <a:spcPct val="80000"/>
              </a:lnSpc>
              <a:buNone/>
            </a:pPr>
            <a:r>
              <a:rPr lang="zh-CN" altLang="en-US" sz="2400" dirty="0"/>
              <a:t>}</a:t>
            </a:r>
            <a:endParaRPr lang="zh-CN" altLang="en-US" sz="2400" dirty="0"/>
          </a:p>
        </p:txBody>
      </p:sp>
      <p:sp>
        <p:nvSpPr>
          <p:cNvPr id="111619" name="矩形 93187"/>
          <p:cNvSpPr>
            <a:spLocks noGrp="1"/>
          </p:cNvSpPr>
          <p:nvPr/>
        </p:nvSpPr>
        <p:spPr>
          <a:xfrm>
            <a:off x="4427538" y="1773238"/>
            <a:ext cx="4392612" cy="1962150"/>
          </a:xfrm>
          <a:prstGeom prst="rect">
            <a:avLst/>
          </a:prstGeom>
          <a:noFill/>
          <a:ln w="9525">
            <a:noFill/>
          </a:ln>
        </p:spPr>
        <p:txBody>
          <a:bodyPr wrap="square" anchor="t"/>
          <a:p>
            <a:pPr marL="342900" lvl="0" indent="-342900">
              <a:lnSpc>
                <a:spcPct val="120000"/>
              </a:lnSpc>
              <a:spcBef>
                <a:spcPct val="20000"/>
              </a:spcBef>
              <a:buFont typeface="Wingdings" panose="05000000000000000000" pitchFamily="2" charset="2"/>
              <a:buNone/>
            </a:pPr>
            <a:r>
              <a:rPr lang="zh-CN" altLang="en-US" sz="2400" b="1" dirty="0">
                <a:latin typeface="Arial" panose="020B0604020202020204" pitchFamily="34" charset="0"/>
                <a:ea typeface="黑体" panose="02010609060101010101" pitchFamily="1" charset="-122"/>
              </a:rPr>
              <a:t>monitor dining_controller;</a:t>
            </a:r>
            <a:endParaRPr lang="zh-CN" altLang="en-US" sz="2400" b="1" dirty="0">
              <a:latin typeface="Arial" panose="020B0604020202020204" pitchFamily="34" charset="0"/>
              <a:ea typeface="黑体" panose="02010609060101010101" pitchFamily="1" charset="-122"/>
            </a:endParaRPr>
          </a:p>
          <a:p>
            <a:pPr marL="342900" lvl="0" indent="-342900">
              <a:lnSpc>
                <a:spcPct val="120000"/>
              </a:lnSpc>
              <a:spcBef>
                <a:spcPct val="20000"/>
              </a:spcBef>
              <a:buFont typeface="Wingdings" panose="05000000000000000000" pitchFamily="2" charset="2"/>
              <a:buNone/>
            </a:pPr>
            <a:r>
              <a:rPr lang="zh-CN" altLang="en-US" sz="2400" b="1" dirty="0">
                <a:latin typeface="Arial" panose="020B0604020202020204" pitchFamily="34" charset="0"/>
                <a:ea typeface="黑体" panose="02010609060101010101" pitchFamily="1" charset="-122"/>
              </a:rPr>
              <a:t>cond ForkReady[5];</a:t>
            </a:r>
            <a:r>
              <a:rPr lang="zh-CN" altLang="en-US" sz="2400" b="1" dirty="0">
                <a:solidFill>
                  <a:srgbClr val="FF00FF"/>
                </a:solidFill>
                <a:latin typeface="Arial" panose="020B0604020202020204" pitchFamily="34" charset="0"/>
                <a:ea typeface="黑体" panose="02010609060101010101" pitchFamily="1" charset="-122"/>
              </a:rPr>
              <a:t>条件变量</a:t>
            </a:r>
            <a:endParaRPr lang="zh-CN" altLang="en-US" sz="2400" b="1" dirty="0">
              <a:solidFill>
                <a:srgbClr val="FF00FF"/>
              </a:solidFill>
              <a:latin typeface="Arial" panose="020B0604020202020204" pitchFamily="34" charset="0"/>
              <a:ea typeface="黑体" panose="02010609060101010101" pitchFamily="1" charset="-122"/>
            </a:endParaRPr>
          </a:p>
          <a:p>
            <a:pPr marL="342900" lvl="0" indent="-342900">
              <a:lnSpc>
                <a:spcPct val="120000"/>
              </a:lnSpc>
              <a:spcBef>
                <a:spcPct val="20000"/>
              </a:spcBef>
              <a:buFont typeface="Wingdings" panose="05000000000000000000" pitchFamily="2" charset="2"/>
              <a:buNone/>
            </a:pPr>
            <a:r>
              <a:rPr lang="zh-CN" altLang="en-US" sz="2400" b="1" dirty="0">
                <a:latin typeface="Arial" panose="020B0604020202020204" pitchFamily="34" charset="0"/>
                <a:ea typeface="黑体" panose="02010609060101010101" pitchFamily="1" charset="-122"/>
              </a:rPr>
              <a:t>bollean Fork[5]={true);</a:t>
            </a:r>
            <a:endParaRPr lang="zh-CN" altLang="en-US" sz="2400" b="1" dirty="0">
              <a:latin typeface="Arial" panose="020B0604020202020204" pitchFamily="34" charset="0"/>
              <a:ea typeface="黑体" panose="02010609060101010101" pitchFamily="1" charset="-122"/>
            </a:endParaRPr>
          </a:p>
        </p:txBody>
      </p:sp>
      <p:sp>
        <p:nvSpPr>
          <p:cNvPr id="76803" name="文本框 7185"/>
          <p:cNvSpPr txBox="1"/>
          <p:nvPr/>
        </p:nvSpPr>
        <p:spPr>
          <a:xfrm>
            <a:off x="7942580" y="991235"/>
            <a:ext cx="1119188"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178</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11265"/>
          <p:cNvSpPr>
            <a:spLocks noGrp="1"/>
          </p:cNvSpPr>
          <p:nvPr>
            <p:ph type="title"/>
          </p:nvPr>
        </p:nvSpPr>
        <p:spPr>
          <a:xfrm>
            <a:off x="457200" y="0"/>
            <a:ext cx="8229600" cy="942975"/>
          </a:xfrm>
        </p:spPr>
        <p:txBody>
          <a:bodyPr anchor="ctr"/>
          <a:p>
            <a:r>
              <a:rPr lang="zh-CN" altLang="en-US" dirty="0"/>
              <a:t>死锁例子</a:t>
            </a:r>
            <a:endParaRPr lang="zh-CN" altLang="en-US" dirty="0"/>
          </a:p>
        </p:txBody>
      </p:sp>
      <p:sp>
        <p:nvSpPr>
          <p:cNvPr id="22530" name="矩形 11266"/>
          <p:cNvSpPr/>
          <p:nvPr/>
        </p:nvSpPr>
        <p:spPr>
          <a:xfrm>
            <a:off x="0" y="1728788"/>
            <a:ext cx="9144000" cy="0"/>
          </a:xfrm>
          <a:prstGeom prst="rect">
            <a:avLst/>
          </a:prstGeom>
          <a:no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2531" name="文本框 11267"/>
          <p:cNvSpPr txBox="1"/>
          <p:nvPr/>
        </p:nvSpPr>
        <p:spPr>
          <a:xfrm>
            <a:off x="457200" y="1728788"/>
            <a:ext cx="8569325" cy="427037"/>
          </a:xfrm>
          <a:prstGeom prst="rect">
            <a:avLst/>
          </a:prstGeom>
          <a:noFill/>
          <a:ln w="9525">
            <a:noFill/>
          </a:ln>
        </p:spPr>
        <p:txBody>
          <a:bodyPr wrap="square" lIns="0" tIns="0" rIns="0" bIns="0" anchor="t">
            <a:spAutoFit/>
          </a:bodyPr>
          <a:p>
            <a:pPr lvl="0" indent="0" eaLnBrk="0" hangingPunct="0">
              <a:spcBef>
                <a:spcPct val="20000"/>
              </a:spcBef>
            </a:pPr>
            <a:r>
              <a:rPr lang="zh-CN" altLang="en-US" sz="2800" b="1" dirty="0">
                <a:solidFill>
                  <a:srgbClr val="FF00FF"/>
                </a:solidFill>
                <a:latin typeface="Arial" panose="020B0604020202020204" pitchFamily="34" charset="0"/>
                <a:ea typeface="黑体" panose="02010609060101010101" pitchFamily="1" charset="-122"/>
                <a:sym typeface="Webdings" panose="05030102010509060703" pitchFamily="2" charset="2"/>
              </a:rPr>
              <a:t></a:t>
            </a:r>
            <a:r>
              <a:rPr lang="zh-CN" altLang="en-US" sz="2800" b="1" dirty="0">
                <a:latin typeface="Arial" panose="020B0604020202020204" pitchFamily="34" charset="0"/>
                <a:ea typeface="黑体" panose="02010609060101010101" pitchFamily="1" charset="-122"/>
              </a:rPr>
              <a:t>修改资源申请释放顺序，不会发生死锁。</a:t>
            </a:r>
            <a:endParaRPr lang="zh-CN" altLang="en-US" sz="2800" b="1" dirty="0">
              <a:latin typeface="Arial" panose="020B0604020202020204" pitchFamily="34" charset="0"/>
              <a:ea typeface="黑体" panose="02010609060101010101" pitchFamily="1" charset="-122"/>
            </a:endParaRPr>
          </a:p>
        </p:txBody>
      </p:sp>
      <p:sp>
        <p:nvSpPr>
          <p:cNvPr id="11269" name="文本框 11268"/>
          <p:cNvSpPr txBox="1"/>
          <p:nvPr/>
        </p:nvSpPr>
        <p:spPr>
          <a:xfrm>
            <a:off x="4932363" y="2852738"/>
            <a:ext cx="3960812" cy="2773362"/>
          </a:xfrm>
          <a:prstGeom prst="rect">
            <a:avLst/>
          </a:prstGeom>
          <a:noFill/>
          <a:ln w="9525">
            <a:noFill/>
          </a:ln>
        </p:spPr>
        <p:txBody>
          <a:bodyPr wrap="square" lIns="0" tIns="0" rIns="0" bIns="0" anchor="t">
            <a:spAutoFit/>
          </a:bodyPr>
          <a:p>
            <a:pPr lvl="0" indent="0" eaLnBrk="0" hangingPunct="0">
              <a:spcBef>
                <a:spcPct val="50000"/>
              </a:spcBef>
            </a:pPr>
            <a:r>
              <a:rPr lang="zh-CN" altLang="en-US" sz="2800" b="1" dirty="0">
                <a:latin typeface="Arial" panose="020B0604020202020204" pitchFamily="34" charset="0"/>
                <a:ea typeface="黑体" panose="02010609060101010101" pitchFamily="1" charset="-122"/>
              </a:rPr>
              <a:t>★</a:t>
            </a:r>
            <a:r>
              <a:rPr lang="zh-CN" altLang="en-US" sz="2800" b="1" dirty="0">
                <a:solidFill>
                  <a:srgbClr val="CC9900"/>
                </a:solidFill>
                <a:latin typeface="Arial" panose="020B0604020202020204" pitchFamily="34" charset="0"/>
                <a:ea typeface="黑体" panose="02010609060101010101" pitchFamily="1" charset="-122"/>
              </a:rPr>
              <a:t>无论两个进程的相对事件安排如何，都不会发生死锁</a:t>
            </a:r>
            <a:endParaRPr lang="zh-CN" altLang="en-US" sz="2800" b="1" dirty="0">
              <a:solidFill>
                <a:srgbClr val="CC9900"/>
              </a:solidFill>
              <a:latin typeface="Arial" panose="020B0604020202020204" pitchFamily="34" charset="0"/>
              <a:ea typeface="黑体" panose="02010609060101010101" pitchFamily="1" charset="-122"/>
            </a:endParaRPr>
          </a:p>
          <a:p>
            <a:pPr lvl="0" indent="0" eaLnBrk="0" hangingPunct="0">
              <a:spcBef>
                <a:spcPct val="50000"/>
              </a:spcBef>
            </a:pPr>
            <a:r>
              <a:rPr lang="zh-CN" altLang="en-US" sz="2800" b="1" dirty="0">
                <a:solidFill>
                  <a:srgbClr val="CC9900"/>
                </a:solidFill>
                <a:latin typeface="Arial" panose="020B0604020202020204" pitchFamily="34" charset="0"/>
                <a:ea typeface="黑体" panose="02010609060101010101" pitchFamily="1" charset="-122"/>
              </a:rPr>
              <a:t> </a:t>
            </a:r>
            <a:r>
              <a:rPr lang="zh-CN" altLang="en-US" sz="2800" b="1" dirty="0">
                <a:latin typeface="Arial" panose="020B0604020202020204" pitchFamily="34" charset="0"/>
                <a:ea typeface="黑体" panose="02010609060101010101" pitchFamily="1" charset="-122"/>
              </a:rPr>
              <a:t>★</a:t>
            </a:r>
            <a:r>
              <a:rPr lang="zh-CN" altLang="en-US" sz="2800" b="1" dirty="0">
                <a:solidFill>
                  <a:srgbClr val="CC9900"/>
                </a:solidFill>
                <a:latin typeface="Arial" panose="020B0604020202020204" pitchFamily="34" charset="0"/>
                <a:ea typeface="黑体" panose="02010609060101010101" pitchFamily="1" charset="-122"/>
              </a:rPr>
              <a:t>问题：限制用户进程的申请和释放顺序容易实现吗？</a:t>
            </a:r>
            <a:endParaRPr lang="zh-CN" altLang="en-US" sz="2800" b="1" dirty="0">
              <a:solidFill>
                <a:srgbClr val="CC9900"/>
              </a:solidFill>
              <a:latin typeface="Arial" panose="020B0604020202020204" pitchFamily="34" charset="0"/>
              <a:ea typeface="黑体" panose="02010609060101010101" pitchFamily="1" charset="-122"/>
            </a:endParaRPr>
          </a:p>
        </p:txBody>
      </p:sp>
      <p:grpSp>
        <p:nvGrpSpPr>
          <p:cNvPr id="22533" name="组合 11269"/>
          <p:cNvGrpSpPr/>
          <p:nvPr/>
        </p:nvGrpSpPr>
        <p:grpSpPr>
          <a:xfrm>
            <a:off x="755650" y="2565400"/>
            <a:ext cx="3508375" cy="3338513"/>
            <a:chOff x="0" y="0"/>
            <a:chExt cx="5524" cy="5257"/>
          </a:xfrm>
        </p:grpSpPr>
        <p:sp>
          <p:nvSpPr>
            <p:cNvPr id="22534" name="矩形 11270"/>
            <p:cNvSpPr/>
            <p:nvPr/>
          </p:nvSpPr>
          <p:spPr>
            <a:xfrm>
              <a:off x="39" y="567"/>
              <a:ext cx="2155" cy="4690"/>
            </a:xfrm>
            <a:prstGeom prst="rect">
              <a:avLst/>
            </a:prstGeom>
            <a:noFill/>
            <a:ln w="57150" cap="flat" cmpd="sng">
              <a:solidFill>
                <a:schemeClr val="folHlink"/>
              </a:solidFill>
              <a:prstDash val="solid"/>
              <a:miter/>
              <a:headEnd type="none" w="med" len="med"/>
              <a:tailEnd type="none" w="med" len="med"/>
            </a:ln>
          </p:spPr>
          <p:txBody>
            <a:bodyPr wrap="square" lIns="0" tIns="0" rIns="0" bIns="0" anchor="ctr">
              <a:spAutoFit/>
            </a:bodyPr>
            <a:p>
              <a:pPr lvl="0" indent="0" algn="ctr" eaLnBrk="0" hangingPunct="0"/>
              <a:r>
                <a:rPr lang="zh-CN" altLang="en-US" sz="2400" b="1" dirty="0">
                  <a:latin typeface="Arial" panose="020B0604020202020204" pitchFamily="34" charset="0"/>
                  <a:ea typeface="黑体" panose="02010609060101010101" pitchFamily="1" charset="-122"/>
                </a:rPr>
                <a:t>……</a:t>
              </a:r>
              <a:endParaRPr lang="zh-CN" altLang="en-US" sz="2400" b="1" dirty="0">
                <a:latin typeface="Arial" panose="020B0604020202020204" pitchFamily="34" charset="0"/>
                <a:ea typeface="黑体" panose="02010609060101010101" pitchFamily="1" charset="-122"/>
              </a:endParaRPr>
            </a:p>
            <a:p>
              <a:pPr lvl="0" indent="0" algn="ctr" eaLnBrk="0" hangingPunct="0"/>
              <a:r>
                <a:rPr lang="zh-CN" altLang="en-US" sz="2400" b="1" dirty="0">
                  <a:latin typeface="Arial" panose="020B0604020202020204" pitchFamily="34" charset="0"/>
                  <a:ea typeface="黑体" panose="02010609060101010101" pitchFamily="1" charset="-122"/>
                </a:rPr>
                <a:t>获得A</a:t>
              </a:r>
              <a:endParaRPr lang="zh-CN" altLang="en-US" sz="2400" b="1" dirty="0">
                <a:latin typeface="Arial" panose="020B0604020202020204" pitchFamily="34" charset="0"/>
                <a:ea typeface="黑体" panose="02010609060101010101" pitchFamily="1" charset="-122"/>
              </a:endParaRPr>
            </a:p>
            <a:p>
              <a:pPr lvl="0" indent="0" algn="ctr" eaLnBrk="0" hangingPunct="0"/>
              <a:r>
                <a:rPr lang="zh-CN" altLang="en-US" sz="2400" b="1" dirty="0">
                  <a:latin typeface="Arial" panose="020B0604020202020204" pitchFamily="34" charset="0"/>
                  <a:ea typeface="黑体" panose="02010609060101010101" pitchFamily="1" charset="-122"/>
                </a:rPr>
                <a:t>……</a:t>
              </a:r>
              <a:endParaRPr lang="zh-CN" altLang="en-US" sz="2400" b="1" dirty="0">
                <a:latin typeface="Arial" panose="020B0604020202020204" pitchFamily="34" charset="0"/>
                <a:ea typeface="黑体" panose="02010609060101010101" pitchFamily="1" charset="-122"/>
              </a:endParaRPr>
            </a:p>
            <a:p>
              <a:pPr lvl="0" indent="0" algn="ctr" eaLnBrk="0" hangingPunct="0"/>
              <a:r>
                <a:rPr lang="zh-CN" altLang="en-US" sz="2400" b="1" dirty="0">
                  <a:solidFill>
                    <a:srgbClr val="FF0066"/>
                  </a:solidFill>
                  <a:latin typeface="Arial" panose="020B0604020202020204" pitchFamily="34" charset="0"/>
                  <a:ea typeface="黑体" panose="02010609060101010101" pitchFamily="1" charset="-122"/>
                </a:rPr>
                <a:t>释放A</a:t>
              </a:r>
              <a:endParaRPr lang="zh-CN" altLang="en-US" sz="2400" b="1" dirty="0">
                <a:solidFill>
                  <a:srgbClr val="FF0066"/>
                </a:solidFill>
                <a:latin typeface="Arial" panose="020B0604020202020204" pitchFamily="34" charset="0"/>
                <a:ea typeface="黑体" panose="02010609060101010101" pitchFamily="1" charset="-122"/>
              </a:endParaRPr>
            </a:p>
            <a:p>
              <a:pPr lvl="0" indent="0" algn="ctr" eaLnBrk="0" hangingPunct="0"/>
              <a:r>
                <a:rPr lang="zh-CN" altLang="en-US" sz="2400" b="1" dirty="0">
                  <a:latin typeface="Arial" panose="020B0604020202020204" pitchFamily="34" charset="0"/>
                  <a:ea typeface="黑体" panose="02010609060101010101" pitchFamily="1" charset="-122"/>
                </a:rPr>
                <a:t>……</a:t>
              </a:r>
              <a:endParaRPr lang="zh-CN" altLang="en-US" sz="2400" b="1" dirty="0">
                <a:latin typeface="Arial" panose="020B0604020202020204" pitchFamily="34" charset="0"/>
                <a:ea typeface="黑体" panose="02010609060101010101" pitchFamily="1" charset="-122"/>
              </a:endParaRPr>
            </a:p>
            <a:p>
              <a:pPr lvl="0" indent="0" algn="ctr" eaLnBrk="0" hangingPunct="0"/>
              <a:r>
                <a:rPr lang="zh-CN" altLang="en-US" sz="2400" b="1" dirty="0">
                  <a:latin typeface="Arial" panose="020B0604020202020204" pitchFamily="34" charset="0"/>
                  <a:ea typeface="黑体" panose="02010609060101010101" pitchFamily="1" charset="-122"/>
                </a:rPr>
                <a:t>获得B</a:t>
              </a:r>
              <a:endParaRPr lang="zh-CN" altLang="en-US" sz="2400" b="1" dirty="0">
                <a:latin typeface="Arial" panose="020B0604020202020204" pitchFamily="34" charset="0"/>
                <a:ea typeface="黑体" panose="02010609060101010101" pitchFamily="1" charset="-122"/>
              </a:endParaRPr>
            </a:p>
            <a:p>
              <a:pPr lvl="0" indent="0" algn="ctr" eaLnBrk="0" hangingPunct="0"/>
              <a:r>
                <a:rPr lang="zh-CN" altLang="en-US" sz="2400" b="1" dirty="0">
                  <a:latin typeface="Arial" panose="020B0604020202020204" pitchFamily="34" charset="0"/>
                  <a:ea typeface="黑体" panose="02010609060101010101" pitchFamily="1" charset="-122"/>
                </a:rPr>
                <a:t>……</a:t>
              </a:r>
              <a:endParaRPr lang="zh-CN" altLang="en-US" sz="2400" b="1" dirty="0">
                <a:latin typeface="Arial" panose="020B0604020202020204" pitchFamily="34" charset="0"/>
                <a:ea typeface="黑体" panose="02010609060101010101" pitchFamily="1" charset="-122"/>
              </a:endParaRPr>
            </a:p>
            <a:p>
              <a:pPr lvl="0" indent="0" algn="ctr" eaLnBrk="0" hangingPunct="0"/>
              <a:r>
                <a:rPr lang="zh-CN" altLang="en-US" sz="2400" b="1" dirty="0">
                  <a:latin typeface="Arial" panose="020B0604020202020204" pitchFamily="34" charset="0"/>
                  <a:ea typeface="黑体" panose="02010609060101010101" pitchFamily="1" charset="-122"/>
                </a:rPr>
                <a:t>释放B</a:t>
              </a:r>
              <a:endParaRPr lang="zh-CN" altLang="en-US" dirty="0">
                <a:latin typeface="Arial" panose="020B0604020202020204" pitchFamily="34" charset="0"/>
                <a:ea typeface="宋体" panose="02010600030101010101" pitchFamily="2" charset="-122"/>
              </a:endParaRPr>
            </a:p>
          </p:txBody>
        </p:sp>
        <p:sp>
          <p:nvSpPr>
            <p:cNvPr id="22535" name="直接连接符 11271"/>
            <p:cNvSpPr/>
            <p:nvPr/>
          </p:nvSpPr>
          <p:spPr>
            <a:xfrm>
              <a:off x="39" y="1194"/>
              <a:ext cx="2155" cy="0"/>
            </a:xfrm>
            <a:prstGeom prst="line">
              <a:avLst/>
            </a:prstGeom>
            <a:ln w="57150" cap="flat" cmpd="sng">
              <a:solidFill>
                <a:schemeClr val="folHlink"/>
              </a:solidFill>
              <a:prstDash val="solid"/>
              <a:round/>
              <a:headEnd type="none" w="med" len="med"/>
              <a:tailEnd type="none" w="med" len="med"/>
            </a:ln>
          </p:spPr>
        </p:sp>
        <p:sp>
          <p:nvSpPr>
            <p:cNvPr id="22536" name="直接连接符 11272"/>
            <p:cNvSpPr/>
            <p:nvPr/>
          </p:nvSpPr>
          <p:spPr>
            <a:xfrm>
              <a:off x="19" y="1754"/>
              <a:ext cx="2155" cy="0"/>
            </a:xfrm>
            <a:prstGeom prst="line">
              <a:avLst/>
            </a:prstGeom>
            <a:ln w="57150" cap="flat" cmpd="sng">
              <a:solidFill>
                <a:schemeClr val="folHlink"/>
              </a:solidFill>
              <a:prstDash val="solid"/>
              <a:round/>
              <a:headEnd type="none" w="med" len="med"/>
              <a:tailEnd type="none" w="med" len="med"/>
            </a:ln>
          </p:spPr>
        </p:sp>
        <p:sp>
          <p:nvSpPr>
            <p:cNvPr id="22537" name="直接连接符 11273"/>
            <p:cNvSpPr/>
            <p:nvPr/>
          </p:nvSpPr>
          <p:spPr>
            <a:xfrm>
              <a:off x="19" y="2347"/>
              <a:ext cx="2155" cy="0"/>
            </a:xfrm>
            <a:prstGeom prst="line">
              <a:avLst/>
            </a:prstGeom>
            <a:ln w="57150" cap="flat" cmpd="sng">
              <a:solidFill>
                <a:schemeClr val="folHlink"/>
              </a:solidFill>
              <a:prstDash val="solid"/>
              <a:round/>
              <a:headEnd type="none" w="med" len="med"/>
              <a:tailEnd type="none" w="med" len="med"/>
            </a:ln>
          </p:spPr>
        </p:sp>
        <p:sp>
          <p:nvSpPr>
            <p:cNvPr id="22538" name="直接连接符 11274"/>
            <p:cNvSpPr/>
            <p:nvPr/>
          </p:nvSpPr>
          <p:spPr>
            <a:xfrm>
              <a:off x="19" y="2894"/>
              <a:ext cx="2155" cy="0"/>
            </a:xfrm>
            <a:prstGeom prst="line">
              <a:avLst/>
            </a:prstGeom>
            <a:ln w="57150" cap="flat" cmpd="sng">
              <a:solidFill>
                <a:schemeClr val="folHlink"/>
              </a:solidFill>
              <a:prstDash val="solid"/>
              <a:round/>
              <a:headEnd type="none" w="med" len="med"/>
              <a:tailEnd type="none" w="med" len="med"/>
            </a:ln>
          </p:spPr>
        </p:sp>
        <p:sp>
          <p:nvSpPr>
            <p:cNvPr id="22539" name="直接连接符 11275"/>
            <p:cNvSpPr/>
            <p:nvPr/>
          </p:nvSpPr>
          <p:spPr>
            <a:xfrm>
              <a:off x="19" y="3494"/>
              <a:ext cx="2155" cy="0"/>
            </a:xfrm>
            <a:prstGeom prst="line">
              <a:avLst/>
            </a:prstGeom>
            <a:ln w="57150" cap="flat" cmpd="sng">
              <a:solidFill>
                <a:schemeClr val="folHlink"/>
              </a:solidFill>
              <a:prstDash val="solid"/>
              <a:round/>
              <a:headEnd type="none" w="med" len="med"/>
              <a:tailEnd type="none" w="med" len="med"/>
            </a:ln>
          </p:spPr>
        </p:sp>
        <p:sp>
          <p:nvSpPr>
            <p:cNvPr id="22540" name="直接连接符 11276"/>
            <p:cNvSpPr/>
            <p:nvPr/>
          </p:nvSpPr>
          <p:spPr>
            <a:xfrm>
              <a:off x="12" y="4082"/>
              <a:ext cx="2155" cy="0"/>
            </a:xfrm>
            <a:prstGeom prst="line">
              <a:avLst/>
            </a:prstGeom>
            <a:ln w="57150" cap="flat" cmpd="sng">
              <a:solidFill>
                <a:schemeClr val="folHlink"/>
              </a:solidFill>
              <a:prstDash val="solid"/>
              <a:round/>
              <a:headEnd type="none" w="med" len="med"/>
              <a:tailEnd type="none" w="med" len="med"/>
            </a:ln>
          </p:spPr>
        </p:sp>
        <p:sp>
          <p:nvSpPr>
            <p:cNvPr id="22541" name="直接连接符 11277"/>
            <p:cNvSpPr/>
            <p:nvPr/>
          </p:nvSpPr>
          <p:spPr>
            <a:xfrm>
              <a:off x="0" y="4633"/>
              <a:ext cx="2154" cy="0"/>
            </a:xfrm>
            <a:prstGeom prst="line">
              <a:avLst/>
            </a:prstGeom>
            <a:ln w="57150" cap="flat" cmpd="sng">
              <a:solidFill>
                <a:schemeClr val="folHlink"/>
              </a:solidFill>
              <a:prstDash val="solid"/>
              <a:round/>
              <a:headEnd type="none" w="med" len="med"/>
              <a:tailEnd type="none" w="med" len="med"/>
            </a:ln>
          </p:spPr>
        </p:sp>
        <p:sp>
          <p:nvSpPr>
            <p:cNvPr id="22542" name="文本框 11278"/>
            <p:cNvSpPr txBox="1"/>
            <p:nvPr/>
          </p:nvSpPr>
          <p:spPr>
            <a:xfrm>
              <a:off x="379" y="0"/>
              <a:ext cx="2043" cy="574"/>
            </a:xfrm>
            <a:prstGeom prst="rect">
              <a:avLst/>
            </a:prstGeom>
            <a:noFill/>
            <a:ln w="9525">
              <a:noFill/>
            </a:ln>
          </p:spPr>
          <p:txBody>
            <a:bodyPr wrap="square" lIns="0" tIns="0" rIns="0" bIns="0" anchor="t">
              <a:spAutoFit/>
            </a:bodyPr>
            <a:p>
              <a:pPr lvl="0" indent="0" eaLnBrk="0" hangingPunct="0">
                <a:spcBef>
                  <a:spcPct val="50000"/>
                </a:spcBef>
              </a:pPr>
              <a:r>
                <a:rPr lang="zh-CN" altLang="en-US" sz="2400" b="1" dirty="0">
                  <a:solidFill>
                    <a:srgbClr val="FF00FF"/>
                  </a:solidFill>
                  <a:latin typeface="Arial" panose="020B0604020202020204" pitchFamily="34" charset="0"/>
                  <a:ea typeface="黑体" panose="02010609060101010101" pitchFamily="1" charset="-122"/>
                </a:rPr>
                <a:t>进程 P</a:t>
              </a:r>
              <a:endParaRPr lang="zh-CN" altLang="en-US" sz="2400" b="1" dirty="0">
                <a:solidFill>
                  <a:srgbClr val="FF00FF"/>
                </a:solidFill>
                <a:latin typeface="Arial" panose="020B0604020202020204" pitchFamily="34" charset="0"/>
                <a:ea typeface="黑体" panose="02010609060101010101" pitchFamily="1" charset="-122"/>
              </a:endParaRPr>
            </a:p>
          </p:txBody>
        </p:sp>
        <p:sp>
          <p:nvSpPr>
            <p:cNvPr id="22543" name="矩形 11279"/>
            <p:cNvSpPr/>
            <p:nvPr/>
          </p:nvSpPr>
          <p:spPr>
            <a:xfrm>
              <a:off x="3142" y="567"/>
              <a:ext cx="2155" cy="4690"/>
            </a:xfrm>
            <a:prstGeom prst="rect">
              <a:avLst/>
            </a:prstGeom>
            <a:noFill/>
            <a:ln w="57150" cap="flat" cmpd="sng">
              <a:solidFill>
                <a:schemeClr val="folHlink"/>
              </a:solidFill>
              <a:prstDash val="solid"/>
              <a:miter/>
              <a:headEnd type="none" w="med" len="med"/>
              <a:tailEnd type="none" w="med" len="med"/>
            </a:ln>
          </p:spPr>
          <p:txBody>
            <a:bodyPr wrap="square" lIns="0" tIns="0" rIns="0" bIns="0" anchor="ctr">
              <a:spAutoFit/>
            </a:bodyPr>
            <a:p>
              <a:pPr lvl="0" indent="0" algn="ctr" eaLnBrk="0" hangingPunct="0"/>
              <a:r>
                <a:rPr lang="zh-CN" altLang="en-US" sz="2400" b="1" dirty="0">
                  <a:latin typeface="Arial" panose="020B0604020202020204" pitchFamily="34" charset="0"/>
                  <a:ea typeface="黑体" panose="02010609060101010101" pitchFamily="1" charset="-122"/>
                </a:rPr>
                <a:t>……</a:t>
              </a:r>
              <a:endParaRPr lang="zh-CN" altLang="en-US" sz="2400" b="1" dirty="0">
                <a:latin typeface="Arial" panose="020B0604020202020204" pitchFamily="34" charset="0"/>
                <a:ea typeface="黑体" panose="02010609060101010101" pitchFamily="1" charset="-122"/>
              </a:endParaRPr>
            </a:p>
            <a:p>
              <a:pPr lvl="0" indent="0" algn="ctr" eaLnBrk="0" hangingPunct="0"/>
              <a:r>
                <a:rPr lang="zh-CN" altLang="en-US" sz="2400" b="1" dirty="0">
                  <a:latin typeface="Arial" panose="020B0604020202020204" pitchFamily="34" charset="0"/>
                  <a:ea typeface="黑体" panose="02010609060101010101" pitchFamily="1" charset="-122"/>
                </a:rPr>
                <a:t>获得B</a:t>
              </a:r>
              <a:endParaRPr lang="zh-CN" altLang="en-US" sz="2400" b="1" dirty="0">
                <a:latin typeface="Arial" panose="020B0604020202020204" pitchFamily="34" charset="0"/>
                <a:ea typeface="黑体" panose="02010609060101010101" pitchFamily="1" charset="-122"/>
              </a:endParaRPr>
            </a:p>
            <a:p>
              <a:pPr lvl="0" indent="0" algn="ctr" eaLnBrk="0" hangingPunct="0"/>
              <a:r>
                <a:rPr lang="zh-CN" altLang="en-US" sz="2400" b="1" dirty="0">
                  <a:latin typeface="Arial" panose="020B0604020202020204" pitchFamily="34" charset="0"/>
                  <a:ea typeface="黑体" panose="02010609060101010101" pitchFamily="1" charset="-122"/>
                </a:rPr>
                <a:t>……</a:t>
              </a:r>
              <a:endParaRPr lang="zh-CN" altLang="en-US" sz="2400" b="1" dirty="0">
                <a:latin typeface="Arial" panose="020B0604020202020204" pitchFamily="34" charset="0"/>
                <a:ea typeface="黑体" panose="02010609060101010101" pitchFamily="1" charset="-122"/>
              </a:endParaRPr>
            </a:p>
            <a:p>
              <a:pPr lvl="0" indent="0" algn="ctr" eaLnBrk="0" hangingPunct="0"/>
              <a:r>
                <a:rPr lang="zh-CN" altLang="en-US" sz="2400" b="1" dirty="0">
                  <a:latin typeface="Arial" panose="020B0604020202020204" pitchFamily="34" charset="0"/>
                  <a:ea typeface="黑体" panose="02010609060101010101" pitchFamily="1" charset="-122"/>
                </a:rPr>
                <a:t>获得A</a:t>
              </a:r>
              <a:endParaRPr lang="zh-CN" altLang="en-US" sz="2400" b="1" dirty="0">
                <a:latin typeface="Arial" panose="020B0604020202020204" pitchFamily="34" charset="0"/>
                <a:ea typeface="黑体" panose="02010609060101010101" pitchFamily="1" charset="-122"/>
              </a:endParaRPr>
            </a:p>
            <a:p>
              <a:pPr lvl="0" indent="0" algn="ctr" eaLnBrk="0" hangingPunct="0"/>
              <a:r>
                <a:rPr lang="zh-CN" altLang="en-US" sz="2400" b="1" dirty="0">
                  <a:latin typeface="Arial" panose="020B0604020202020204" pitchFamily="34" charset="0"/>
                  <a:ea typeface="黑体" panose="02010609060101010101" pitchFamily="1" charset="-122"/>
                </a:rPr>
                <a:t>……</a:t>
              </a:r>
              <a:endParaRPr lang="zh-CN" altLang="en-US" sz="2400" b="1" dirty="0">
                <a:latin typeface="Arial" panose="020B0604020202020204" pitchFamily="34" charset="0"/>
                <a:ea typeface="黑体" panose="02010609060101010101" pitchFamily="1" charset="-122"/>
              </a:endParaRPr>
            </a:p>
            <a:p>
              <a:pPr lvl="0" indent="0" algn="ctr" eaLnBrk="0" hangingPunct="0"/>
              <a:r>
                <a:rPr lang="zh-CN" altLang="en-US" sz="2400" b="1" dirty="0">
                  <a:latin typeface="Arial" panose="020B0604020202020204" pitchFamily="34" charset="0"/>
                  <a:ea typeface="黑体" panose="02010609060101010101" pitchFamily="1" charset="-122"/>
                </a:rPr>
                <a:t>释放B</a:t>
              </a:r>
              <a:endParaRPr lang="zh-CN" altLang="en-US" sz="2400" b="1" dirty="0">
                <a:latin typeface="Arial" panose="020B0604020202020204" pitchFamily="34" charset="0"/>
                <a:ea typeface="黑体" panose="02010609060101010101" pitchFamily="1" charset="-122"/>
              </a:endParaRPr>
            </a:p>
            <a:p>
              <a:pPr lvl="0" indent="0" algn="ctr" eaLnBrk="0" hangingPunct="0"/>
              <a:r>
                <a:rPr lang="zh-CN" altLang="en-US" sz="2400" b="1" dirty="0">
                  <a:latin typeface="Arial" panose="020B0604020202020204" pitchFamily="34" charset="0"/>
                  <a:ea typeface="黑体" panose="02010609060101010101" pitchFamily="1" charset="-122"/>
                </a:rPr>
                <a:t>……</a:t>
              </a:r>
              <a:endParaRPr lang="zh-CN" altLang="en-US" sz="2400" b="1" dirty="0">
                <a:latin typeface="Arial" panose="020B0604020202020204" pitchFamily="34" charset="0"/>
                <a:ea typeface="黑体" panose="02010609060101010101" pitchFamily="1" charset="-122"/>
              </a:endParaRPr>
            </a:p>
            <a:p>
              <a:pPr lvl="0" indent="0" algn="ctr" eaLnBrk="0" hangingPunct="0"/>
              <a:r>
                <a:rPr lang="zh-CN" altLang="en-US" sz="2400" b="1" dirty="0">
                  <a:latin typeface="Arial" panose="020B0604020202020204" pitchFamily="34" charset="0"/>
                  <a:ea typeface="黑体" panose="02010609060101010101" pitchFamily="1" charset="-122"/>
                </a:rPr>
                <a:t>释放A</a:t>
              </a:r>
              <a:endParaRPr lang="zh-CN" altLang="en-US" dirty="0">
                <a:latin typeface="Arial" panose="020B0604020202020204" pitchFamily="34" charset="0"/>
                <a:ea typeface="宋体" panose="02010600030101010101" pitchFamily="2" charset="-122"/>
              </a:endParaRPr>
            </a:p>
          </p:txBody>
        </p:sp>
        <p:sp>
          <p:nvSpPr>
            <p:cNvPr id="22544" name="直接连接符 11280"/>
            <p:cNvSpPr/>
            <p:nvPr/>
          </p:nvSpPr>
          <p:spPr>
            <a:xfrm>
              <a:off x="3142" y="1194"/>
              <a:ext cx="2155" cy="0"/>
            </a:xfrm>
            <a:prstGeom prst="line">
              <a:avLst/>
            </a:prstGeom>
            <a:ln w="57150" cap="flat" cmpd="sng">
              <a:solidFill>
                <a:schemeClr val="folHlink"/>
              </a:solidFill>
              <a:prstDash val="solid"/>
              <a:round/>
              <a:headEnd type="none" w="med" len="med"/>
              <a:tailEnd type="none" w="med" len="med"/>
            </a:ln>
          </p:spPr>
        </p:sp>
        <p:sp>
          <p:nvSpPr>
            <p:cNvPr id="22545" name="直接连接符 11281"/>
            <p:cNvSpPr/>
            <p:nvPr/>
          </p:nvSpPr>
          <p:spPr>
            <a:xfrm>
              <a:off x="3122" y="1754"/>
              <a:ext cx="2155" cy="0"/>
            </a:xfrm>
            <a:prstGeom prst="line">
              <a:avLst/>
            </a:prstGeom>
            <a:ln w="57150" cap="flat" cmpd="sng">
              <a:solidFill>
                <a:schemeClr val="folHlink"/>
              </a:solidFill>
              <a:prstDash val="solid"/>
              <a:round/>
              <a:headEnd type="none" w="med" len="med"/>
              <a:tailEnd type="none" w="med" len="med"/>
            </a:ln>
          </p:spPr>
        </p:sp>
        <p:sp>
          <p:nvSpPr>
            <p:cNvPr id="22546" name="直接连接符 11282"/>
            <p:cNvSpPr/>
            <p:nvPr/>
          </p:nvSpPr>
          <p:spPr>
            <a:xfrm>
              <a:off x="3122" y="2347"/>
              <a:ext cx="2155" cy="0"/>
            </a:xfrm>
            <a:prstGeom prst="line">
              <a:avLst/>
            </a:prstGeom>
            <a:ln w="57150" cap="flat" cmpd="sng">
              <a:solidFill>
                <a:schemeClr val="folHlink"/>
              </a:solidFill>
              <a:prstDash val="solid"/>
              <a:round/>
              <a:headEnd type="none" w="med" len="med"/>
              <a:tailEnd type="none" w="med" len="med"/>
            </a:ln>
          </p:spPr>
        </p:sp>
        <p:sp>
          <p:nvSpPr>
            <p:cNvPr id="22547" name="直接连接符 11283"/>
            <p:cNvSpPr/>
            <p:nvPr/>
          </p:nvSpPr>
          <p:spPr>
            <a:xfrm>
              <a:off x="3122" y="2894"/>
              <a:ext cx="2155" cy="0"/>
            </a:xfrm>
            <a:prstGeom prst="line">
              <a:avLst/>
            </a:prstGeom>
            <a:ln w="57150" cap="flat" cmpd="sng">
              <a:solidFill>
                <a:schemeClr val="folHlink"/>
              </a:solidFill>
              <a:prstDash val="solid"/>
              <a:round/>
              <a:headEnd type="none" w="med" len="med"/>
              <a:tailEnd type="none" w="med" len="med"/>
            </a:ln>
          </p:spPr>
        </p:sp>
        <p:sp>
          <p:nvSpPr>
            <p:cNvPr id="22548" name="直接连接符 11284"/>
            <p:cNvSpPr/>
            <p:nvPr/>
          </p:nvSpPr>
          <p:spPr>
            <a:xfrm>
              <a:off x="3122" y="3494"/>
              <a:ext cx="2155" cy="0"/>
            </a:xfrm>
            <a:prstGeom prst="line">
              <a:avLst/>
            </a:prstGeom>
            <a:ln w="57150" cap="flat" cmpd="sng">
              <a:solidFill>
                <a:schemeClr val="folHlink"/>
              </a:solidFill>
              <a:prstDash val="solid"/>
              <a:round/>
              <a:headEnd type="none" w="med" len="med"/>
              <a:tailEnd type="none" w="med" len="med"/>
            </a:ln>
          </p:spPr>
        </p:sp>
        <p:sp>
          <p:nvSpPr>
            <p:cNvPr id="22549" name="直接连接符 11285"/>
            <p:cNvSpPr/>
            <p:nvPr/>
          </p:nvSpPr>
          <p:spPr>
            <a:xfrm>
              <a:off x="3114" y="4082"/>
              <a:ext cx="2155" cy="0"/>
            </a:xfrm>
            <a:prstGeom prst="line">
              <a:avLst/>
            </a:prstGeom>
            <a:ln w="57150" cap="flat" cmpd="sng">
              <a:solidFill>
                <a:schemeClr val="folHlink"/>
              </a:solidFill>
              <a:prstDash val="solid"/>
              <a:round/>
              <a:headEnd type="none" w="med" len="med"/>
              <a:tailEnd type="none" w="med" len="med"/>
            </a:ln>
          </p:spPr>
        </p:sp>
        <p:sp>
          <p:nvSpPr>
            <p:cNvPr id="22550" name="直接连接符 11286"/>
            <p:cNvSpPr/>
            <p:nvPr/>
          </p:nvSpPr>
          <p:spPr>
            <a:xfrm>
              <a:off x="3102" y="4609"/>
              <a:ext cx="2155" cy="0"/>
            </a:xfrm>
            <a:prstGeom prst="line">
              <a:avLst/>
            </a:prstGeom>
            <a:ln w="57150" cap="flat" cmpd="sng">
              <a:solidFill>
                <a:schemeClr val="folHlink"/>
              </a:solidFill>
              <a:prstDash val="solid"/>
              <a:round/>
              <a:headEnd type="none" w="med" len="med"/>
              <a:tailEnd type="none" w="med" len="med"/>
            </a:ln>
          </p:spPr>
        </p:sp>
        <p:sp>
          <p:nvSpPr>
            <p:cNvPr id="22551" name="文本框 11287"/>
            <p:cNvSpPr txBox="1"/>
            <p:nvPr/>
          </p:nvSpPr>
          <p:spPr>
            <a:xfrm>
              <a:off x="3482" y="0"/>
              <a:ext cx="2043" cy="574"/>
            </a:xfrm>
            <a:prstGeom prst="rect">
              <a:avLst/>
            </a:prstGeom>
            <a:noFill/>
            <a:ln w="9525">
              <a:noFill/>
            </a:ln>
          </p:spPr>
          <p:txBody>
            <a:bodyPr wrap="square" lIns="0" tIns="0" rIns="0" bIns="0" anchor="t">
              <a:spAutoFit/>
            </a:bodyPr>
            <a:p>
              <a:pPr lvl="0" indent="0" eaLnBrk="0" hangingPunct="0">
                <a:spcBef>
                  <a:spcPct val="50000"/>
                </a:spcBef>
              </a:pPr>
              <a:r>
                <a:rPr lang="zh-CN" altLang="en-US" sz="2400" b="1" dirty="0">
                  <a:solidFill>
                    <a:srgbClr val="FF00FF"/>
                  </a:solidFill>
                  <a:latin typeface="Arial" panose="020B0604020202020204" pitchFamily="34" charset="0"/>
                  <a:ea typeface="黑体" panose="02010609060101010101" pitchFamily="1" charset="-122"/>
                </a:rPr>
                <a:t>进程Q</a:t>
              </a:r>
              <a:endParaRPr lang="zh-CN" altLang="en-US" sz="2400" b="1" dirty="0">
                <a:solidFill>
                  <a:srgbClr val="FF00FF"/>
                </a:solidFill>
                <a:latin typeface="Arial" panose="020B0604020202020204" pitchFamily="34" charset="0"/>
                <a:ea typeface="黑体" panose="02010609060101010101" pitchFamily="1" charset="-122"/>
              </a:endParaRPr>
            </a:p>
          </p:txBody>
        </p:sp>
      </p:grpSp>
      <p:sp>
        <p:nvSpPr>
          <p:cNvPr id="22552" name="文本框 7185"/>
          <p:cNvSpPr txBox="1"/>
          <p:nvPr/>
        </p:nvSpPr>
        <p:spPr>
          <a:xfrm>
            <a:off x="7935913" y="806450"/>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P166</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9">
                                            <p:txEl>
                                              <p:charRg st="0" end="25"/>
                                            </p:txEl>
                                          </p:spTgt>
                                        </p:tgtEl>
                                        <p:attrNameLst>
                                          <p:attrName>style.visibility</p:attrName>
                                        </p:attrNameLst>
                                      </p:cBhvr>
                                      <p:to>
                                        <p:strVal val="visible"/>
                                      </p:to>
                                    </p:set>
                                    <p:anim calcmode="lin" valueType="num">
                                      <p:cBhvr additive="base">
                                        <p:cTn id="7" dur="500" fill="hold"/>
                                        <p:tgtEl>
                                          <p:spTgt spid="11269">
                                            <p:txEl>
                                              <p:charRg st="0" end="2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9">
                                            <p:txEl>
                                              <p:charRg st="0" end="2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69">
                                            <p:txEl>
                                              <p:charRg st="25" end="51"/>
                                            </p:txEl>
                                          </p:spTgt>
                                        </p:tgtEl>
                                        <p:attrNameLst>
                                          <p:attrName>style.visibility</p:attrName>
                                        </p:attrNameLst>
                                      </p:cBhvr>
                                      <p:to>
                                        <p:strVal val="visible"/>
                                      </p:to>
                                    </p:set>
                                    <p:anim calcmode="lin" valueType="num">
                                      <p:cBhvr additive="base">
                                        <p:cTn id="13" dur="500" fill="hold"/>
                                        <p:tgtEl>
                                          <p:spTgt spid="11269">
                                            <p:txEl>
                                              <p:charRg st="25" end="5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9">
                                            <p:txEl>
                                              <p:charRg st="25" end="5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文本占位符 94209"/>
          <p:cNvSpPr>
            <a:spLocks noGrp="1"/>
          </p:cNvSpPr>
          <p:nvPr>
            <p:ph idx="1"/>
          </p:nvPr>
        </p:nvSpPr>
        <p:spPr>
          <a:xfrm>
            <a:off x="71438" y="0"/>
            <a:ext cx="8713787" cy="3559175"/>
          </a:xfrm>
        </p:spPr>
        <p:txBody>
          <a:bodyPr anchor="t"/>
          <a:p>
            <a:pPr>
              <a:buNone/>
            </a:pPr>
            <a:r>
              <a:rPr lang="zh-CN" altLang="en-US" sz="2400" dirty="0">
                <a:solidFill>
                  <a:srgbClr val="FD2F51"/>
                </a:solidFill>
              </a:rPr>
              <a:t>get_forks( int pid)</a:t>
            </a:r>
            <a:endParaRPr lang="zh-CN" altLang="en-US" sz="2400" dirty="0">
              <a:solidFill>
                <a:srgbClr val="FD2F51"/>
              </a:solidFill>
            </a:endParaRPr>
          </a:p>
          <a:p>
            <a:pPr>
              <a:buNone/>
            </a:pPr>
            <a:r>
              <a:rPr lang="zh-CN" altLang="en-US" sz="2400" dirty="0"/>
              <a:t>{ int left=pid;</a:t>
            </a:r>
            <a:endParaRPr lang="zh-CN" altLang="en-US" sz="2400" dirty="0"/>
          </a:p>
          <a:p>
            <a:pPr>
              <a:buNone/>
            </a:pPr>
            <a:r>
              <a:rPr lang="zh-CN" altLang="en-US" sz="2400" dirty="0"/>
              <a:t>  int right=(++pid)%5;</a:t>
            </a:r>
            <a:endParaRPr lang="zh-CN" altLang="en-US" sz="2400" dirty="0"/>
          </a:p>
          <a:p>
            <a:pPr>
              <a:buNone/>
            </a:pPr>
            <a:r>
              <a:rPr lang="zh-CN" altLang="en-US" sz="2400" dirty="0"/>
              <a:t>  if (!fork(left) cwait(ForkReady[left]); </a:t>
            </a:r>
            <a:r>
              <a:rPr lang="zh-CN" altLang="en-US" sz="2400" dirty="0">
                <a:solidFill>
                  <a:srgbClr val="FF00FF"/>
                </a:solidFill>
              </a:rPr>
              <a:t>左叉子不可得，等待</a:t>
            </a:r>
            <a:endParaRPr lang="zh-CN" altLang="en-US" sz="2400" dirty="0">
              <a:solidFill>
                <a:srgbClr val="FF00FF"/>
              </a:solidFill>
            </a:endParaRPr>
          </a:p>
          <a:p>
            <a:pPr>
              <a:buNone/>
            </a:pPr>
            <a:r>
              <a:rPr lang="zh-CN" altLang="en-US" sz="2400" dirty="0"/>
              <a:t>  fork(left)=false; </a:t>
            </a:r>
            <a:r>
              <a:rPr lang="zh-CN" altLang="en-US" sz="2400" dirty="0">
                <a:solidFill>
                  <a:srgbClr val="FF00FF"/>
                </a:solidFill>
              </a:rPr>
              <a:t>得到左叉子，禁止邻居用</a:t>
            </a:r>
            <a:endParaRPr lang="zh-CN" altLang="en-US" sz="2400" dirty="0">
              <a:solidFill>
                <a:srgbClr val="FF00FF"/>
              </a:solidFill>
            </a:endParaRPr>
          </a:p>
          <a:p>
            <a:pPr>
              <a:buNone/>
            </a:pPr>
            <a:r>
              <a:rPr lang="zh-CN" altLang="en-US" sz="2400" dirty="0"/>
              <a:t>  if (!fork(right) cwait(ForkReady[right]);</a:t>
            </a:r>
            <a:r>
              <a:rPr lang="zh-CN" altLang="en-US" sz="2400" dirty="0">
                <a:solidFill>
                  <a:srgbClr val="FF00FF"/>
                </a:solidFill>
              </a:rPr>
              <a:t>右叉子不可得，等待</a:t>
            </a:r>
            <a:endParaRPr lang="zh-CN" altLang="en-US" sz="2400" dirty="0">
              <a:solidFill>
                <a:srgbClr val="FF00FF"/>
              </a:solidFill>
            </a:endParaRPr>
          </a:p>
          <a:p>
            <a:pPr>
              <a:buNone/>
            </a:pPr>
            <a:r>
              <a:rPr lang="zh-CN" altLang="en-US" sz="2400" dirty="0"/>
              <a:t>  fork(right)=false;</a:t>
            </a:r>
            <a:r>
              <a:rPr lang="zh-CN" altLang="en-US" sz="2400" dirty="0">
                <a:solidFill>
                  <a:srgbClr val="FF00FF"/>
                </a:solidFill>
              </a:rPr>
              <a:t>得到右叉子，禁止邻居用</a:t>
            </a:r>
            <a:endParaRPr lang="zh-CN" altLang="en-US" sz="2400" dirty="0">
              <a:solidFill>
                <a:srgbClr val="FF00FF"/>
              </a:solidFill>
            </a:endParaRPr>
          </a:p>
          <a:p>
            <a:pPr>
              <a:buNone/>
            </a:pPr>
            <a:r>
              <a:rPr lang="zh-CN" altLang="en-US" sz="2400" dirty="0"/>
              <a:t>}</a:t>
            </a:r>
            <a:endParaRPr lang="zh-CN" altLang="en-US" sz="2400" dirty="0"/>
          </a:p>
        </p:txBody>
      </p:sp>
      <p:sp>
        <p:nvSpPr>
          <p:cNvPr id="112642" name="矩形 94210"/>
          <p:cNvSpPr>
            <a:spLocks noGrp="1"/>
          </p:cNvSpPr>
          <p:nvPr/>
        </p:nvSpPr>
        <p:spPr>
          <a:xfrm>
            <a:off x="430213" y="3298825"/>
            <a:ext cx="8713787" cy="3559175"/>
          </a:xfrm>
          <a:prstGeom prst="rect">
            <a:avLst/>
          </a:prstGeom>
          <a:noFill/>
          <a:ln w="9525">
            <a:noFill/>
          </a:ln>
        </p:spPr>
        <p:txBody>
          <a:bodyPr wrap="square" anchor="t"/>
          <a:p>
            <a:pPr marL="342900" lvl="0" indent="-342900">
              <a:spcBef>
                <a:spcPct val="20000"/>
              </a:spcBef>
              <a:buFont typeface="Wingdings" panose="05000000000000000000" pitchFamily="2" charset="2"/>
              <a:buNone/>
            </a:pPr>
            <a:r>
              <a:rPr lang="zh-CN" altLang="en-US" sz="2400" b="1" dirty="0">
                <a:solidFill>
                  <a:srgbClr val="FD2F51"/>
                </a:solidFill>
                <a:latin typeface="Arial" panose="020B0604020202020204" pitchFamily="34" charset="0"/>
                <a:ea typeface="黑体" panose="02010609060101010101" pitchFamily="1" charset="-122"/>
              </a:rPr>
              <a:t>release_forks( int pid)</a:t>
            </a:r>
            <a:endParaRPr lang="zh-CN" altLang="en-US" sz="2400" b="1" dirty="0">
              <a:solidFill>
                <a:srgbClr val="FD2F51"/>
              </a:solidFill>
              <a:latin typeface="Arial" panose="020B0604020202020204" pitchFamily="34" charset="0"/>
              <a:ea typeface="黑体" panose="02010609060101010101" pitchFamily="1" charset="-122"/>
            </a:endParaRPr>
          </a:p>
          <a:p>
            <a:pPr marL="342900" lvl="0" indent="-342900">
              <a:spcBef>
                <a:spcPct val="20000"/>
              </a:spcBef>
              <a:buFont typeface="Wingdings" panose="05000000000000000000" pitchFamily="2" charset="2"/>
              <a:buNone/>
            </a:pPr>
            <a:r>
              <a:rPr lang="zh-CN" altLang="en-US" sz="2400" b="1" dirty="0">
                <a:solidFill>
                  <a:srgbClr val="2D2DFF"/>
                </a:solidFill>
                <a:latin typeface="Arial" panose="020B0604020202020204" pitchFamily="34" charset="0"/>
                <a:ea typeface="黑体" panose="02010609060101010101" pitchFamily="1" charset="-122"/>
              </a:rPr>
              <a:t>{ int left=pid;</a:t>
            </a:r>
            <a:endParaRPr lang="zh-CN" altLang="en-US" sz="2400" b="1" dirty="0">
              <a:solidFill>
                <a:srgbClr val="2D2DFF"/>
              </a:solidFill>
              <a:latin typeface="Arial" panose="020B0604020202020204" pitchFamily="34" charset="0"/>
              <a:ea typeface="黑体" panose="02010609060101010101" pitchFamily="1" charset="-122"/>
            </a:endParaRPr>
          </a:p>
          <a:p>
            <a:pPr marL="342900" lvl="0" indent="-342900">
              <a:spcBef>
                <a:spcPct val="20000"/>
              </a:spcBef>
              <a:buFont typeface="Wingdings" panose="05000000000000000000" pitchFamily="2" charset="2"/>
              <a:buNone/>
            </a:pPr>
            <a:r>
              <a:rPr lang="zh-CN" altLang="en-US" sz="2400" b="1" dirty="0">
                <a:solidFill>
                  <a:srgbClr val="2D2DFF"/>
                </a:solidFill>
                <a:latin typeface="Arial" panose="020B0604020202020204" pitchFamily="34" charset="0"/>
                <a:ea typeface="黑体" panose="02010609060101010101" pitchFamily="1" charset="-122"/>
              </a:rPr>
              <a:t>  int right=(++pid)%5;</a:t>
            </a:r>
            <a:endParaRPr lang="zh-CN" altLang="en-US" sz="2400" b="1" dirty="0">
              <a:solidFill>
                <a:srgbClr val="2D2DFF"/>
              </a:solidFill>
              <a:latin typeface="Arial" panose="020B0604020202020204" pitchFamily="34" charset="0"/>
              <a:ea typeface="黑体" panose="02010609060101010101" pitchFamily="1" charset="-122"/>
            </a:endParaRPr>
          </a:p>
          <a:p>
            <a:pPr marL="342900" lvl="0" indent="-342900">
              <a:spcBef>
                <a:spcPct val="20000"/>
              </a:spcBef>
              <a:buFont typeface="Wingdings" panose="05000000000000000000" pitchFamily="2" charset="2"/>
              <a:buNone/>
            </a:pPr>
            <a:r>
              <a:rPr lang="zh-CN" altLang="en-US" sz="2400" b="1" dirty="0">
                <a:solidFill>
                  <a:srgbClr val="2D2DFF"/>
                </a:solidFill>
                <a:latin typeface="Arial" panose="020B0604020202020204" pitchFamily="34" charset="0"/>
                <a:ea typeface="黑体" panose="02010609060101010101" pitchFamily="1" charset="-122"/>
              </a:rPr>
              <a:t>  if (empty(ForkReady[left])  fork(left)=true; </a:t>
            </a:r>
            <a:r>
              <a:rPr lang="zh-CN" altLang="en-US" sz="2400" b="1" dirty="0">
                <a:solidFill>
                  <a:srgbClr val="FF00FF"/>
                </a:solidFill>
                <a:latin typeface="Arial" panose="020B0604020202020204" pitchFamily="34" charset="0"/>
                <a:ea typeface="黑体" panose="02010609060101010101" pitchFamily="1" charset="-122"/>
              </a:rPr>
              <a:t>无人等左叉子</a:t>
            </a:r>
            <a:endParaRPr lang="zh-CN" altLang="en-US" sz="2400" b="1" dirty="0">
              <a:solidFill>
                <a:srgbClr val="FF00FF"/>
              </a:solidFill>
              <a:latin typeface="Arial" panose="020B0604020202020204" pitchFamily="34" charset="0"/>
              <a:ea typeface="黑体" panose="02010609060101010101" pitchFamily="1" charset="-122"/>
            </a:endParaRPr>
          </a:p>
          <a:p>
            <a:pPr marL="342900" lvl="0" indent="-342900">
              <a:spcBef>
                <a:spcPct val="20000"/>
              </a:spcBef>
              <a:buFont typeface="Wingdings" panose="05000000000000000000" pitchFamily="2" charset="2"/>
              <a:buNone/>
            </a:pPr>
            <a:r>
              <a:rPr lang="zh-CN" altLang="en-US" sz="2400" b="1" dirty="0">
                <a:solidFill>
                  <a:srgbClr val="2D2DFF"/>
                </a:solidFill>
                <a:latin typeface="Arial" panose="020B0604020202020204" pitchFamily="34" charset="0"/>
                <a:ea typeface="黑体" panose="02010609060101010101" pitchFamily="1" charset="-122"/>
              </a:rPr>
              <a:t>  else csignal(ForkReady[left]) </a:t>
            </a:r>
            <a:r>
              <a:rPr lang="zh-CN" altLang="en-US" sz="2400" b="1" dirty="0">
                <a:solidFill>
                  <a:srgbClr val="FF00FF"/>
                </a:solidFill>
                <a:latin typeface="Arial" panose="020B0604020202020204" pitchFamily="34" charset="0"/>
                <a:ea typeface="黑体" panose="02010609060101010101" pitchFamily="1" charset="-122"/>
              </a:rPr>
              <a:t>有人等则唤醒</a:t>
            </a:r>
            <a:endParaRPr lang="zh-CN" altLang="en-US" sz="2400" b="1" dirty="0">
              <a:solidFill>
                <a:srgbClr val="FF00FF"/>
              </a:solidFill>
              <a:latin typeface="Arial" panose="020B0604020202020204" pitchFamily="34" charset="0"/>
              <a:ea typeface="黑体" panose="02010609060101010101" pitchFamily="1" charset="-122"/>
            </a:endParaRPr>
          </a:p>
          <a:p>
            <a:pPr marL="342900" lvl="0" indent="-342900">
              <a:spcBef>
                <a:spcPct val="20000"/>
              </a:spcBef>
              <a:buFont typeface="Wingdings" panose="05000000000000000000" pitchFamily="2" charset="2"/>
              <a:buNone/>
            </a:pPr>
            <a:r>
              <a:rPr lang="zh-CN" altLang="en-US" sz="2400" b="1" dirty="0">
                <a:solidFill>
                  <a:srgbClr val="2D2DFF"/>
                </a:solidFill>
                <a:latin typeface="Arial" panose="020B0604020202020204" pitchFamily="34" charset="0"/>
                <a:ea typeface="黑体" panose="02010609060101010101" pitchFamily="1" charset="-122"/>
              </a:rPr>
              <a:t>  if (empty(ForkReady[right])  fork(right)=true; </a:t>
            </a:r>
            <a:r>
              <a:rPr lang="zh-CN" altLang="en-US" sz="2400" b="1" dirty="0">
                <a:solidFill>
                  <a:srgbClr val="FF00FF"/>
                </a:solidFill>
                <a:latin typeface="Arial" panose="020B0604020202020204" pitchFamily="34" charset="0"/>
                <a:ea typeface="黑体" panose="02010609060101010101" pitchFamily="1" charset="-122"/>
              </a:rPr>
              <a:t>无人等右叉子</a:t>
            </a:r>
            <a:endParaRPr lang="zh-CN" altLang="en-US" sz="2400" b="1" dirty="0">
              <a:solidFill>
                <a:srgbClr val="FF00FF"/>
              </a:solidFill>
              <a:latin typeface="Arial" panose="020B0604020202020204" pitchFamily="34" charset="0"/>
              <a:ea typeface="黑体" panose="02010609060101010101" pitchFamily="1" charset="-122"/>
            </a:endParaRPr>
          </a:p>
          <a:p>
            <a:pPr marL="342900" lvl="0" indent="-342900">
              <a:spcBef>
                <a:spcPct val="20000"/>
              </a:spcBef>
              <a:buFont typeface="Wingdings" panose="05000000000000000000" pitchFamily="2" charset="2"/>
              <a:buNone/>
            </a:pPr>
            <a:r>
              <a:rPr lang="zh-CN" altLang="en-US" sz="2400" b="1" dirty="0">
                <a:solidFill>
                  <a:srgbClr val="2D2DFF"/>
                </a:solidFill>
                <a:latin typeface="Arial" panose="020B0604020202020204" pitchFamily="34" charset="0"/>
                <a:ea typeface="黑体" panose="02010609060101010101" pitchFamily="1" charset="-122"/>
              </a:rPr>
              <a:t>  else csignal(ForkReady[right]) </a:t>
            </a:r>
            <a:r>
              <a:rPr lang="zh-CN" altLang="en-US" sz="2400" b="1" dirty="0">
                <a:solidFill>
                  <a:srgbClr val="FF00FF"/>
                </a:solidFill>
                <a:latin typeface="Arial" panose="020B0604020202020204" pitchFamily="34" charset="0"/>
                <a:ea typeface="黑体" panose="02010609060101010101" pitchFamily="1" charset="-122"/>
              </a:rPr>
              <a:t>有人等则唤醒</a:t>
            </a:r>
            <a:endParaRPr lang="zh-CN" altLang="en-US" sz="2400" b="1" dirty="0">
              <a:solidFill>
                <a:srgbClr val="FF00FF"/>
              </a:solidFill>
              <a:latin typeface="Arial" panose="020B0604020202020204" pitchFamily="34" charset="0"/>
              <a:ea typeface="黑体" panose="02010609060101010101" pitchFamily="1" charset="-122"/>
            </a:endParaRPr>
          </a:p>
          <a:p>
            <a:pPr marL="342900" lvl="0" indent="-342900">
              <a:spcBef>
                <a:spcPct val="20000"/>
              </a:spcBef>
              <a:buFont typeface="Wingdings" panose="05000000000000000000" pitchFamily="2" charset="2"/>
              <a:buNone/>
            </a:pPr>
            <a:r>
              <a:rPr lang="zh-CN" altLang="en-US" sz="2400" b="1" dirty="0">
                <a:solidFill>
                  <a:srgbClr val="2D2DFF"/>
                </a:solidFill>
                <a:latin typeface="Arial" panose="020B0604020202020204" pitchFamily="34" charset="0"/>
                <a:ea typeface="黑体" panose="02010609060101010101" pitchFamily="1" charset="-122"/>
              </a:rPr>
              <a:t>}</a:t>
            </a:r>
            <a:endParaRPr lang="zh-CN" altLang="en-US" sz="3200" b="1" dirty="0">
              <a:solidFill>
                <a:srgbClr val="2D2DFF"/>
              </a:solidFill>
              <a:latin typeface="Arial" panose="020B0604020202020204" pitchFamily="34" charset="0"/>
              <a:ea typeface="黑体" panose="02010609060101010101" pitchFamily="1" charset="-122"/>
            </a:endParaRPr>
          </a:p>
        </p:txBody>
      </p:sp>
      <p:sp>
        <p:nvSpPr>
          <p:cNvPr id="76803" name="文本框 7185"/>
          <p:cNvSpPr txBox="1"/>
          <p:nvPr/>
        </p:nvSpPr>
        <p:spPr>
          <a:xfrm>
            <a:off x="7942580" y="537210"/>
            <a:ext cx="1119188"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178</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标题 95233"/>
          <p:cNvSpPr>
            <a:spLocks noGrp="1"/>
          </p:cNvSpPr>
          <p:nvPr>
            <p:ph type="title"/>
          </p:nvPr>
        </p:nvSpPr>
        <p:spPr>
          <a:xfrm>
            <a:off x="457200" y="0"/>
            <a:ext cx="8229600" cy="942975"/>
          </a:xfrm>
        </p:spPr>
        <p:txBody>
          <a:bodyPr anchor="ctr"/>
          <a:p>
            <a:r>
              <a:rPr lang="zh-CN" altLang="en-US" sz="3200" dirty="0"/>
              <a:t>方法3： 奇数哲学家先拿左边，偶数拿右边</a:t>
            </a:r>
            <a:endParaRPr lang="zh-CN" altLang="en-US" sz="3200" dirty="0"/>
          </a:p>
        </p:txBody>
      </p:sp>
      <p:grpSp>
        <p:nvGrpSpPr>
          <p:cNvPr id="113666" name="组合 95234"/>
          <p:cNvGrpSpPr/>
          <p:nvPr/>
        </p:nvGrpSpPr>
        <p:grpSpPr>
          <a:xfrm>
            <a:off x="2843213" y="1557338"/>
            <a:ext cx="3744912" cy="3743325"/>
            <a:chOff x="0" y="0"/>
            <a:chExt cx="2359" cy="2358"/>
          </a:xfrm>
        </p:grpSpPr>
        <p:sp>
          <p:nvSpPr>
            <p:cNvPr id="113667" name="椭圆 95235"/>
            <p:cNvSpPr/>
            <p:nvPr/>
          </p:nvSpPr>
          <p:spPr>
            <a:xfrm>
              <a:off x="0" y="0"/>
              <a:ext cx="2359" cy="2358"/>
            </a:xfrm>
            <a:prstGeom prst="ellipse">
              <a:avLst/>
            </a:prstGeom>
            <a:solidFill>
              <a:srgbClr val="FFE2C5"/>
            </a:solidFill>
            <a:ln w="9525" cap="flat" cmpd="sng">
              <a:solidFill>
                <a:schemeClr val="tx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13668" name="椭圆 95236"/>
            <p:cNvSpPr/>
            <p:nvPr/>
          </p:nvSpPr>
          <p:spPr>
            <a:xfrm>
              <a:off x="454" y="363"/>
              <a:ext cx="226" cy="226"/>
            </a:xfrm>
            <a:prstGeom prst="ellipse">
              <a:avLst/>
            </a:prstGeom>
            <a:solidFill>
              <a:srgbClr val="CC99FF"/>
            </a:solidFill>
            <a:ln w="9525" cap="flat" cmpd="sng">
              <a:solidFill>
                <a:schemeClr val="tx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13669" name="椭圆 95237"/>
            <p:cNvSpPr/>
            <p:nvPr/>
          </p:nvSpPr>
          <p:spPr>
            <a:xfrm>
              <a:off x="227" y="1451"/>
              <a:ext cx="226" cy="226"/>
            </a:xfrm>
            <a:prstGeom prst="ellipse">
              <a:avLst/>
            </a:prstGeom>
            <a:solidFill>
              <a:srgbClr val="CC99FF"/>
            </a:solidFill>
            <a:ln w="9525" cap="flat" cmpd="sng">
              <a:solidFill>
                <a:schemeClr val="tx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13670" name="椭圆 95238"/>
            <p:cNvSpPr/>
            <p:nvPr/>
          </p:nvSpPr>
          <p:spPr>
            <a:xfrm>
              <a:off x="1089" y="1995"/>
              <a:ext cx="226" cy="226"/>
            </a:xfrm>
            <a:prstGeom prst="ellipse">
              <a:avLst/>
            </a:prstGeom>
            <a:solidFill>
              <a:srgbClr val="CC99FF"/>
            </a:solidFill>
            <a:ln w="9525" cap="flat" cmpd="sng">
              <a:solidFill>
                <a:schemeClr val="tx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13671" name="椭圆 95239"/>
            <p:cNvSpPr/>
            <p:nvPr/>
          </p:nvSpPr>
          <p:spPr>
            <a:xfrm>
              <a:off x="1950" y="1406"/>
              <a:ext cx="226" cy="226"/>
            </a:xfrm>
            <a:prstGeom prst="ellipse">
              <a:avLst/>
            </a:prstGeom>
            <a:solidFill>
              <a:srgbClr val="CC99FF"/>
            </a:solidFill>
            <a:ln w="9525" cap="flat" cmpd="sng">
              <a:solidFill>
                <a:schemeClr val="tx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13672" name="椭圆 95240"/>
            <p:cNvSpPr/>
            <p:nvPr/>
          </p:nvSpPr>
          <p:spPr>
            <a:xfrm>
              <a:off x="1769" y="317"/>
              <a:ext cx="226" cy="226"/>
            </a:xfrm>
            <a:prstGeom prst="ellipse">
              <a:avLst/>
            </a:prstGeom>
            <a:solidFill>
              <a:srgbClr val="CC99FF"/>
            </a:solidFill>
            <a:ln w="9525" cap="flat" cmpd="sng">
              <a:solidFill>
                <a:schemeClr val="tx1"/>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sp>
        <p:nvSpPr>
          <p:cNvPr id="95242" name="任意多边形 95241"/>
          <p:cNvSpPr/>
          <p:nvPr/>
        </p:nvSpPr>
        <p:spPr>
          <a:xfrm rot="8400000">
            <a:off x="5508625" y="4003675"/>
            <a:ext cx="73025" cy="1016000"/>
          </a:xfrm>
          <a:custGeom>
            <a:avLst/>
            <a:gdLst>
              <a:gd name="txL" fmla="*/ 0 w 21600"/>
              <a:gd name="txT" fmla="*/ 0 h 21600"/>
              <a:gd name="txR" fmla="*/ 21600 w 21600"/>
              <a:gd name="txB" fmla="*/ 21600 h 21600"/>
            </a:gdLst>
            <a:ahLst/>
            <a:cxnLst>
              <a:cxn ang="0">
                <a:pos x="16200" y="10800"/>
              </a:cxn>
              <a:cxn ang="90">
                <a:pos x="10800" y="21600"/>
              </a:cxn>
              <a:cxn ang="180">
                <a:pos x="5400" y="10800"/>
              </a:cxn>
              <a:cxn ang="270">
                <a:pos x="10800" y="0"/>
              </a:cxn>
            </a:cxnLst>
            <a:rect l="txL" t="txT" r="txR" b="txB"/>
            <a:pathLst>
              <a:path w="21600" h="21600">
                <a:moveTo>
                  <a:pt x="0" y="0"/>
                </a:moveTo>
                <a:lnTo>
                  <a:pt x="10800" y="21600"/>
                </a:lnTo>
                <a:lnTo>
                  <a:pt x="10800" y="21600"/>
                </a:lnTo>
                <a:lnTo>
                  <a:pt x="21600" y="0"/>
                </a:lnTo>
                <a:close/>
              </a:path>
            </a:pathLst>
          </a:custGeom>
          <a:solidFill>
            <a:srgbClr val="00FFFF"/>
          </a:solidFill>
          <a:ln w="9525" cap="flat" cmpd="sng">
            <a:solidFill>
              <a:schemeClr val="tx1"/>
            </a:solidFill>
            <a:prstDash val="solid"/>
            <a:miter/>
            <a:headEnd type="none" w="med" len="med"/>
            <a:tailEnd type="none" w="med" len="med"/>
          </a:ln>
        </p:spPr>
        <p:txBody>
          <a:bodyPr rot="10800000" wrap="none" anchor="ctr"/>
          <a:p>
            <a:pPr lvl="0" indent="0" algn="ctr" eaLnBrk="0" hangingPunct="0">
              <a:spcBef>
                <a:spcPct val="50000"/>
              </a:spcBef>
            </a:pPr>
            <a:r>
              <a:rPr lang="en-US" altLang="zh-CN" sz="3600">
                <a:solidFill>
                  <a:srgbClr val="0000FF"/>
                </a:solidFill>
                <a:latin typeface="Franklin Gothic Medium" panose="020B0603020102020204" pitchFamily="2" charset="0"/>
                <a:ea typeface="宋体" panose="02010600030101010101" pitchFamily="2" charset="-122"/>
              </a:rPr>
              <a:t>3</a:t>
            </a:r>
            <a:endParaRPr lang="en-US" altLang="zh-CN" sz="3600">
              <a:solidFill>
                <a:srgbClr val="0000FF"/>
              </a:solidFill>
              <a:latin typeface="Franklin Gothic Medium" panose="020B0603020102020204" pitchFamily="2" charset="0"/>
              <a:ea typeface="宋体" panose="02010600030101010101" pitchFamily="2" charset="-122"/>
            </a:endParaRPr>
          </a:p>
        </p:txBody>
      </p:sp>
      <p:sp>
        <p:nvSpPr>
          <p:cNvPr id="95243" name="矩形 95242"/>
          <p:cNvSpPr/>
          <p:nvPr/>
        </p:nvSpPr>
        <p:spPr>
          <a:xfrm>
            <a:off x="0" y="692150"/>
            <a:ext cx="3059113" cy="822325"/>
          </a:xfrm>
          <a:prstGeom prst="rect">
            <a:avLst/>
          </a:prstGeom>
          <a:noFill/>
          <a:ln w="9525">
            <a:noFill/>
          </a:ln>
        </p:spPr>
        <p:txBody>
          <a:bodyPr wrap="square" anchor="t">
            <a:spAutoFit/>
          </a:bodyPr>
          <a:p>
            <a:pPr lvl="0" indent="0" eaLnBrk="0" hangingPunct="0"/>
            <a:r>
              <a:rPr lang="en-US" altLang="x-none" sz="2400" b="1" dirty="0">
                <a:solidFill>
                  <a:srgbClr val="FF0000"/>
                </a:solidFill>
                <a:latin typeface="Arial" panose="020B0604020202020204" pitchFamily="34" charset="0"/>
                <a:ea typeface="黑体" panose="02010609060101010101" pitchFamily="1" charset="-122"/>
              </a:rPr>
              <a:t>①</a:t>
            </a:r>
            <a:r>
              <a:rPr lang="zh-CN" altLang="en-US" sz="2400" b="1" dirty="0">
                <a:latin typeface="黑体" panose="02010609060101010101" pitchFamily="1" charset="-122"/>
                <a:ea typeface="黑体" panose="02010609060101010101" pitchFamily="1" charset="-122"/>
              </a:rPr>
              <a:t>1,2号竞争1号叉子3,4号竞争3号叉子</a:t>
            </a:r>
            <a:endParaRPr lang="zh-CN" altLang="en-US" sz="2400" b="1" dirty="0">
              <a:latin typeface="黑体" panose="02010609060101010101" pitchFamily="1" charset="-122"/>
              <a:ea typeface="黑体" panose="02010609060101010101" pitchFamily="1" charset="-122"/>
            </a:endParaRPr>
          </a:p>
        </p:txBody>
      </p:sp>
      <p:sp>
        <p:nvSpPr>
          <p:cNvPr id="95244" name="矩形 95243"/>
          <p:cNvSpPr/>
          <p:nvPr/>
        </p:nvSpPr>
        <p:spPr>
          <a:xfrm>
            <a:off x="250825" y="2205038"/>
            <a:ext cx="2555875" cy="823912"/>
          </a:xfrm>
          <a:prstGeom prst="rect">
            <a:avLst/>
          </a:prstGeom>
          <a:noFill/>
          <a:ln w="9525">
            <a:noFill/>
          </a:ln>
        </p:spPr>
        <p:txBody>
          <a:bodyPr wrap="square" anchor="t">
            <a:spAutoFit/>
          </a:bodyPr>
          <a:p>
            <a:pPr lvl="0" indent="0" eaLnBrk="0" hangingPunct="0"/>
            <a:r>
              <a:rPr lang="en-US" altLang="x-none" sz="2400" b="1" dirty="0">
                <a:solidFill>
                  <a:srgbClr val="FF0000"/>
                </a:solidFill>
                <a:latin typeface="Arial" panose="020B0604020202020204" pitchFamily="34" charset="0"/>
                <a:ea typeface="黑体" panose="02010609060101010101" pitchFamily="1" charset="-122"/>
              </a:rPr>
              <a:t>②</a:t>
            </a:r>
            <a:r>
              <a:rPr lang="zh-CN" altLang="en-US" sz="2400" b="1" dirty="0">
                <a:latin typeface="黑体" panose="02010609060101010101" pitchFamily="1" charset="-122"/>
                <a:ea typeface="黑体" panose="02010609060101010101" pitchFamily="1" charset="-122"/>
              </a:rPr>
              <a:t>5号没有与人竞争,得到左叉子</a:t>
            </a:r>
            <a:endParaRPr lang="zh-CN" altLang="en-US" sz="2400" b="1" dirty="0">
              <a:latin typeface="黑体" panose="02010609060101010101" pitchFamily="1" charset="-122"/>
              <a:ea typeface="黑体" panose="02010609060101010101" pitchFamily="1" charset="-122"/>
            </a:endParaRPr>
          </a:p>
        </p:txBody>
      </p:sp>
      <p:sp>
        <p:nvSpPr>
          <p:cNvPr id="113676" name="文本框 95244"/>
          <p:cNvSpPr txBox="1"/>
          <p:nvPr/>
        </p:nvSpPr>
        <p:spPr>
          <a:xfrm>
            <a:off x="1042988" y="5227638"/>
            <a:ext cx="2881312" cy="427037"/>
          </a:xfrm>
          <a:prstGeom prst="rect">
            <a:avLst/>
          </a:prstGeom>
          <a:noFill/>
          <a:ln w="9525">
            <a:noFill/>
          </a:ln>
        </p:spPr>
        <p:txBody>
          <a:bodyPr wrap="square" lIns="0" tIns="0" rIns="0" bIns="0" anchor="t">
            <a:spAutoFit/>
          </a:bodyPr>
          <a:p>
            <a:pPr lvl="0" indent="0" eaLnBrk="0" hangingPunct="0">
              <a:spcBef>
                <a:spcPct val="50000"/>
              </a:spcBef>
            </a:pPr>
            <a:endParaRPr lang="zh-CN" altLang="en-US" sz="2800" b="1">
              <a:latin typeface="Arial" panose="020B0604020202020204" pitchFamily="34" charset="0"/>
              <a:ea typeface="黑体" panose="02010609060101010101" pitchFamily="1" charset="-122"/>
            </a:endParaRPr>
          </a:p>
        </p:txBody>
      </p:sp>
      <p:sp>
        <p:nvSpPr>
          <p:cNvPr id="95246" name="矩形 95245"/>
          <p:cNvSpPr/>
          <p:nvPr/>
        </p:nvSpPr>
        <p:spPr>
          <a:xfrm>
            <a:off x="1116013" y="5011738"/>
            <a:ext cx="2665412" cy="1189037"/>
          </a:xfrm>
          <a:prstGeom prst="rect">
            <a:avLst/>
          </a:prstGeom>
          <a:noFill/>
          <a:ln w="9525">
            <a:noFill/>
          </a:ln>
        </p:spPr>
        <p:txBody>
          <a:bodyPr wrap="square" anchor="t">
            <a:spAutoFit/>
          </a:bodyPr>
          <a:p>
            <a:pPr lvl="0" indent="0" eaLnBrk="0" hangingPunct="0"/>
            <a:r>
              <a:rPr lang="zh-CN" altLang="en-US" sz="2400" b="1" dirty="0">
                <a:solidFill>
                  <a:srgbClr val="FF0000"/>
                </a:solidFill>
                <a:latin typeface="Arial" panose="020B0604020202020204" pitchFamily="34" charset="0"/>
                <a:ea typeface="黑体" panose="02010609060101010101" pitchFamily="1" charset="-122"/>
              </a:rPr>
              <a:t>③</a:t>
            </a:r>
            <a:r>
              <a:rPr lang="zh-CN" altLang="en-US" sz="2400" b="1" dirty="0">
                <a:latin typeface="黑体" panose="02010609060101010101" pitchFamily="1" charset="-122"/>
                <a:ea typeface="黑体" panose="02010609060101010101" pitchFamily="1" charset="-122"/>
              </a:rPr>
              <a:t>若4号在与3号竞争中得到叉子，再与5号竞争4号叉子</a:t>
            </a:r>
            <a:endParaRPr lang="zh-CN" altLang="en-US" sz="2400" b="1" dirty="0">
              <a:latin typeface="黑体" panose="02010609060101010101" pitchFamily="1" charset="-122"/>
              <a:ea typeface="黑体" panose="02010609060101010101" pitchFamily="1" charset="-122"/>
            </a:endParaRPr>
          </a:p>
        </p:txBody>
      </p:sp>
      <p:sp>
        <p:nvSpPr>
          <p:cNvPr id="95247" name="矩形 95246"/>
          <p:cNvSpPr/>
          <p:nvPr/>
        </p:nvSpPr>
        <p:spPr>
          <a:xfrm>
            <a:off x="5940425" y="5013325"/>
            <a:ext cx="3203575" cy="1189038"/>
          </a:xfrm>
          <a:prstGeom prst="rect">
            <a:avLst/>
          </a:prstGeom>
          <a:noFill/>
          <a:ln w="9525">
            <a:noFill/>
          </a:ln>
        </p:spPr>
        <p:txBody>
          <a:bodyPr wrap="square" anchor="t">
            <a:spAutoFit/>
          </a:bodyPr>
          <a:p>
            <a:pPr lvl="0" indent="0" eaLnBrk="0" hangingPunct="0"/>
            <a:r>
              <a:rPr lang="zh-CN" altLang="en-US" sz="2400" b="1" dirty="0">
                <a:solidFill>
                  <a:srgbClr val="FF0000"/>
                </a:solidFill>
                <a:latin typeface="Arial" panose="020B0604020202020204" pitchFamily="34" charset="0"/>
                <a:ea typeface="黑体" panose="02010609060101010101" pitchFamily="1" charset="-122"/>
              </a:rPr>
              <a:t>④</a:t>
            </a:r>
            <a:r>
              <a:rPr lang="zh-CN" altLang="en-US" sz="2400" b="1" dirty="0">
                <a:latin typeface="黑体" panose="02010609060101010101" pitchFamily="1" charset="-122"/>
                <a:ea typeface="黑体" panose="02010609060101010101" pitchFamily="1" charset="-122"/>
              </a:rPr>
              <a:t>若4号在与3号的竞争中3号得到叉子,则5号再得到叉子进餐</a:t>
            </a:r>
            <a:endParaRPr lang="zh-CN" altLang="en-US" sz="2400" b="1" dirty="0">
              <a:latin typeface="黑体" panose="02010609060101010101" pitchFamily="1" charset="-122"/>
              <a:ea typeface="黑体" panose="02010609060101010101" pitchFamily="1" charset="-122"/>
            </a:endParaRPr>
          </a:p>
        </p:txBody>
      </p:sp>
      <p:sp>
        <p:nvSpPr>
          <p:cNvPr id="113679" name="笑脸 95247"/>
          <p:cNvSpPr/>
          <p:nvPr/>
        </p:nvSpPr>
        <p:spPr>
          <a:xfrm>
            <a:off x="2627313" y="1052513"/>
            <a:ext cx="863600" cy="865187"/>
          </a:xfrm>
          <a:prstGeom prst="smileyFace">
            <a:avLst>
              <a:gd name="adj" fmla="val 4653"/>
            </a:avLst>
          </a:prstGeom>
          <a:solidFill>
            <a:srgbClr val="FFFF99"/>
          </a:solidFill>
          <a:ln w="9525" cap="flat" cmpd="sng">
            <a:solidFill>
              <a:schemeClr val="tx1"/>
            </a:solidFill>
            <a:prstDash val="solid"/>
            <a:round/>
            <a:headEnd type="none" w="med" len="med"/>
            <a:tailEnd type="none" w="med" len="med"/>
          </a:ln>
        </p:spPr>
        <p:txBody>
          <a:bodyPr wrap="none" anchor="ctr"/>
          <a:p>
            <a:pPr lvl="0" indent="0" algn="ctr" eaLnBrk="0" hangingPunct="0"/>
            <a:r>
              <a:rPr lang="en-US" altLang="zh-CN" sz="3200">
                <a:solidFill>
                  <a:srgbClr val="FF0000"/>
                </a:solidFill>
                <a:latin typeface="Franklin Gothic Medium" panose="020B0603020102020204" pitchFamily="2" charset="0"/>
                <a:ea typeface="宋体" panose="02010600030101010101" pitchFamily="2" charset="-122"/>
              </a:rPr>
              <a:t>1</a:t>
            </a:r>
            <a:endParaRPr lang="en-US" altLang="zh-CN" sz="3200">
              <a:solidFill>
                <a:srgbClr val="FF0000"/>
              </a:solidFill>
              <a:latin typeface="Franklin Gothic Medium" panose="020B0603020102020204" pitchFamily="2" charset="0"/>
              <a:ea typeface="宋体" panose="02010600030101010101" pitchFamily="2" charset="-122"/>
            </a:endParaRPr>
          </a:p>
        </p:txBody>
      </p:sp>
      <p:sp>
        <p:nvSpPr>
          <p:cNvPr id="113680" name="笑脸 95248"/>
          <p:cNvSpPr/>
          <p:nvPr/>
        </p:nvSpPr>
        <p:spPr>
          <a:xfrm>
            <a:off x="6083300" y="981075"/>
            <a:ext cx="863600" cy="865188"/>
          </a:xfrm>
          <a:prstGeom prst="smileyFace">
            <a:avLst>
              <a:gd name="adj" fmla="val 4653"/>
            </a:avLst>
          </a:prstGeom>
          <a:solidFill>
            <a:srgbClr val="FFFF99"/>
          </a:solidFill>
          <a:ln w="9525" cap="flat" cmpd="sng">
            <a:solidFill>
              <a:schemeClr val="tx1"/>
            </a:solidFill>
            <a:prstDash val="solid"/>
            <a:round/>
            <a:headEnd type="none" w="med" len="med"/>
            <a:tailEnd type="none" w="med" len="med"/>
          </a:ln>
        </p:spPr>
        <p:txBody>
          <a:bodyPr wrap="none" anchor="ctr"/>
          <a:p>
            <a:pPr lvl="0" indent="0" algn="ctr" eaLnBrk="0" hangingPunct="0"/>
            <a:r>
              <a:rPr lang="en-US" altLang="zh-CN" sz="3200">
                <a:solidFill>
                  <a:srgbClr val="FF0000"/>
                </a:solidFill>
                <a:latin typeface="Franklin Gothic Medium" panose="020B0603020102020204" pitchFamily="2" charset="0"/>
                <a:ea typeface="宋体" panose="02010600030101010101" pitchFamily="2" charset="-122"/>
              </a:rPr>
              <a:t>2</a:t>
            </a:r>
            <a:endParaRPr lang="en-US" altLang="zh-CN" sz="3200">
              <a:solidFill>
                <a:srgbClr val="FF0000"/>
              </a:solidFill>
              <a:latin typeface="Franklin Gothic Medium" panose="020B0603020102020204" pitchFamily="2" charset="0"/>
              <a:ea typeface="宋体" panose="02010600030101010101" pitchFamily="2" charset="-122"/>
            </a:endParaRPr>
          </a:p>
        </p:txBody>
      </p:sp>
      <p:sp>
        <p:nvSpPr>
          <p:cNvPr id="113681" name="笑脸 95249"/>
          <p:cNvSpPr/>
          <p:nvPr/>
        </p:nvSpPr>
        <p:spPr>
          <a:xfrm>
            <a:off x="6731000" y="4005263"/>
            <a:ext cx="863600" cy="865187"/>
          </a:xfrm>
          <a:prstGeom prst="smileyFace">
            <a:avLst>
              <a:gd name="adj" fmla="val 4653"/>
            </a:avLst>
          </a:prstGeom>
          <a:solidFill>
            <a:srgbClr val="FFFF99"/>
          </a:solidFill>
          <a:ln w="9525" cap="flat" cmpd="sng">
            <a:solidFill>
              <a:schemeClr val="tx1"/>
            </a:solidFill>
            <a:prstDash val="solid"/>
            <a:round/>
            <a:headEnd type="none" w="med" len="med"/>
            <a:tailEnd type="none" w="med" len="med"/>
          </a:ln>
        </p:spPr>
        <p:txBody>
          <a:bodyPr wrap="none" anchor="ctr"/>
          <a:p>
            <a:pPr lvl="0" indent="0" algn="ctr" eaLnBrk="0" hangingPunct="0"/>
            <a:r>
              <a:rPr lang="en-US" altLang="zh-CN" sz="3200">
                <a:solidFill>
                  <a:srgbClr val="FF0000"/>
                </a:solidFill>
                <a:latin typeface="Franklin Gothic Medium" panose="020B0603020102020204" pitchFamily="2" charset="0"/>
                <a:ea typeface="宋体" panose="02010600030101010101" pitchFamily="2" charset="-122"/>
              </a:rPr>
              <a:t>3</a:t>
            </a:r>
            <a:endParaRPr lang="en-US" altLang="zh-CN" sz="3200">
              <a:solidFill>
                <a:srgbClr val="FF0000"/>
              </a:solidFill>
              <a:latin typeface="Franklin Gothic Medium" panose="020B0603020102020204" pitchFamily="2" charset="0"/>
              <a:ea typeface="宋体" panose="02010600030101010101" pitchFamily="2" charset="-122"/>
            </a:endParaRPr>
          </a:p>
        </p:txBody>
      </p:sp>
      <p:sp>
        <p:nvSpPr>
          <p:cNvPr id="113682" name="笑脸 95250"/>
          <p:cNvSpPr/>
          <p:nvPr/>
        </p:nvSpPr>
        <p:spPr>
          <a:xfrm>
            <a:off x="4425950" y="5416550"/>
            <a:ext cx="863600" cy="865188"/>
          </a:xfrm>
          <a:prstGeom prst="smileyFace">
            <a:avLst>
              <a:gd name="adj" fmla="val 4653"/>
            </a:avLst>
          </a:prstGeom>
          <a:solidFill>
            <a:srgbClr val="FFFF99"/>
          </a:solidFill>
          <a:ln w="9525" cap="flat" cmpd="sng">
            <a:solidFill>
              <a:schemeClr val="tx1"/>
            </a:solidFill>
            <a:prstDash val="solid"/>
            <a:round/>
            <a:headEnd type="none" w="med" len="med"/>
            <a:tailEnd type="none" w="med" len="med"/>
          </a:ln>
        </p:spPr>
        <p:txBody>
          <a:bodyPr wrap="none" anchor="ctr"/>
          <a:p>
            <a:pPr lvl="0" indent="0" algn="ctr" eaLnBrk="0" hangingPunct="0"/>
            <a:r>
              <a:rPr lang="en-US" altLang="zh-CN" sz="3200">
                <a:solidFill>
                  <a:srgbClr val="FF0000"/>
                </a:solidFill>
                <a:latin typeface="Franklin Gothic Medium" panose="020B0603020102020204" pitchFamily="2" charset="0"/>
                <a:ea typeface="宋体" panose="02010600030101010101" pitchFamily="2" charset="-122"/>
              </a:rPr>
              <a:t>4</a:t>
            </a:r>
            <a:endParaRPr lang="en-US" altLang="zh-CN" sz="3200">
              <a:solidFill>
                <a:srgbClr val="FF0000"/>
              </a:solidFill>
              <a:latin typeface="Franklin Gothic Medium" panose="020B0603020102020204" pitchFamily="2" charset="0"/>
              <a:ea typeface="宋体" panose="02010600030101010101" pitchFamily="2" charset="-122"/>
            </a:endParaRPr>
          </a:p>
        </p:txBody>
      </p:sp>
      <p:sp>
        <p:nvSpPr>
          <p:cNvPr id="113683" name="笑脸 95251"/>
          <p:cNvSpPr/>
          <p:nvPr/>
        </p:nvSpPr>
        <p:spPr>
          <a:xfrm>
            <a:off x="1906588" y="3933825"/>
            <a:ext cx="863600" cy="865188"/>
          </a:xfrm>
          <a:prstGeom prst="smileyFace">
            <a:avLst>
              <a:gd name="adj" fmla="val 4653"/>
            </a:avLst>
          </a:prstGeom>
          <a:solidFill>
            <a:srgbClr val="FFFF99"/>
          </a:solidFill>
          <a:ln w="9525" cap="flat" cmpd="sng">
            <a:solidFill>
              <a:schemeClr val="tx1"/>
            </a:solidFill>
            <a:prstDash val="solid"/>
            <a:round/>
            <a:headEnd type="none" w="med" len="med"/>
            <a:tailEnd type="none" w="med" len="med"/>
          </a:ln>
        </p:spPr>
        <p:txBody>
          <a:bodyPr wrap="none" anchor="ctr"/>
          <a:p>
            <a:pPr lvl="0" indent="0" algn="ctr" eaLnBrk="0" hangingPunct="0"/>
            <a:r>
              <a:rPr lang="en-US" altLang="zh-CN" sz="3200">
                <a:solidFill>
                  <a:srgbClr val="FF0000"/>
                </a:solidFill>
                <a:latin typeface="Franklin Gothic Medium" panose="020B0603020102020204" pitchFamily="2" charset="0"/>
                <a:ea typeface="宋体" panose="02010600030101010101" pitchFamily="2" charset="-122"/>
              </a:rPr>
              <a:t>5</a:t>
            </a:r>
            <a:endParaRPr lang="en-US" altLang="zh-CN" sz="3200">
              <a:solidFill>
                <a:srgbClr val="FF0000"/>
              </a:solidFill>
              <a:latin typeface="Franklin Gothic Medium" panose="020B0603020102020204" pitchFamily="2" charset="0"/>
              <a:ea typeface="宋体" panose="02010600030101010101" pitchFamily="2" charset="-122"/>
            </a:endParaRPr>
          </a:p>
        </p:txBody>
      </p:sp>
      <p:sp>
        <p:nvSpPr>
          <p:cNvPr id="95253" name="任意多边形 95252"/>
          <p:cNvSpPr/>
          <p:nvPr/>
        </p:nvSpPr>
        <p:spPr>
          <a:xfrm>
            <a:off x="4716463" y="1555750"/>
            <a:ext cx="71437" cy="1008063"/>
          </a:xfrm>
          <a:custGeom>
            <a:avLst/>
            <a:gdLst>
              <a:gd name="txL" fmla="*/ 0 w 21600"/>
              <a:gd name="txT" fmla="*/ 0 h 21600"/>
              <a:gd name="txR" fmla="*/ 21600 w 21600"/>
              <a:gd name="txB" fmla="*/ 21600 h 21600"/>
            </a:gdLst>
            <a:ahLst/>
            <a:cxnLst>
              <a:cxn ang="0">
                <a:pos x="16200" y="10800"/>
              </a:cxn>
              <a:cxn ang="90">
                <a:pos x="10800" y="21600"/>
              </a:cxn>
              <a:cxn ang="180">
                <a:pos x="5400" y="10800"/>
              </a:cxn>
              <a:cxn ang="270">
                <a:pos x="10800" y="0"/>
              </a:cxn>
            </a:cxnLst>
            <a:rect l="txL" t="txT" r="txR" b="txB"/>
            <a:pathLst>
              <a:path w="21600" h="21600">
                <a:moveTo>
                  <a:pt x="0" y="0"/>
                </a:moveTo>
                <a:lnTo>
                  <a:pt x="10800" y="21600"/>
                </a:lnTo>
                <a:lnTo>
                  <a:pt x="10800" y="21600"/>
                </a:lnTo>
                <a:lnTo>
                  <a:pt x="21600" y="0"/>
                </a:lnTo>
                <a:close/>
              </a:path>
            </a:pathLst>
          </a:custGeom>
          <a:solidFill>
            <a:srgbClr val="00FFFF"/>
          </a:solidFill>
          <a:ln w="9525" cap="flat" cmpd="sng">
            <a:solidFill>
              <a:schemeClr val="tx1"/>
            </a:solidFill>
            <a:prstDash val="solid"/>
            <a:miter/>
            <a:headEnd type="none" w="med" len="med"/>
            <a:tailEnd type="none" w="med" len="med"/>
          </a:ln>
        </p:spPr>
        <p:txBody>
          <a:bodyPr wrap="none" anchor="ctr"/>
          <a:p>
            <a:pPr lvl="0" indent="0" algn="ctr" eaLnBrk="0" hangingPunct="0"/>
            <a:r>
              <a:rPr lang="en-US" altLang="zh-CN" sz="3600">
                <a:solidFill>
                  <a:srgbClr val="0000FF"/>
                </a:solidFill>
                <a:latin typeface="Franklin Gothic Medium" panose="020B0603020102020204" pitchFamily="2" charset="0"/>
                <a:ea typeface="宋体" panose="02010600030101010101" pitchFamily="2" charset="-122"/>
              </a:rPr>
              <a:t>1</a:t>
            </a:r>
            <a:endParaRPr lang="en-US" altLang="zh-CN" sz="3600">
              <a:solidFill>
                <a:srgbClr val="0000FF"/>
              </a:solidFill>
              <a:latin typeface="Franklin Gothic Medium" panose="020B0603020102020204" pitchFamily="2" charset="0"/>
              <a:ea typeface="宋体" panose="02010600030101010101" pitchFamily="2" charset="-122"/>
            </a:endParaRPr>
          </a:p>
        </p:txBody>
      </p:sp>
      <p:sp>
        <p:nvSpPr>
          <p:cNvPr id="113685" name="任意多边形 95253"/>
          <p:cNvSpPr/>
          <p:nvPr/>
        </p:nvSpPr>
        <p:spPr>
          <a:xfrm rot="4200000">
            <a:off x="6049963" y="2597150"/>
            <a:ext cx="73025" cy="1016000"/>
          </a:xfrm>
          <a:custGeom>
            <a:avLst/>
            <a:gdLst>
              <a:gd name="txL" fmla="*/ 0 w 21600"/>
              <a:gd name="txT" fmla="*/ 0 h 21600"/>
              <a:gd name="txR" fmla="*/ 21600 w 21600"/>
              <a:gd name="txB" fmla="*/ 21600 h 21600"/>
            </a:gdLst>
            <a:ahLst/>
            <a:cxnLst>
              <a:cxn ang="0">
                <a:pos x="16200" y="10800"/>
              </a:cxn>
              <a:cxn ang="90">
                <a:pos x="10800" y="21600"/>
              </a:cxn>
              <a:cxn ang="180">
                <a:pos x="5400" y="10800"/>
              </a:cxn>
              <a:cxn ang="270">
                <a:pos x="10800" y="0"/>
              </a:cxn>
            </a:cxnLst>
            <a:rect l="txL" t="txT" r="txR" b="txB"/>
            <a:pathLst>
              <a:path w="21600" h="21600">
                <a:moveTo>
                  <a:pt x="0" y="0"/>
                </a:moveTo>
                <a:lnTo>
                  <a:pt x="10800" y="21600"/>
                </a:lnTo>
                <a:lnTo>
                  <a:pt x="10800" y="21600"/>
                </a:lnTo>
                <a:lnTo>
                  <a:pt x="21600" y="0"/>
                </a:lnTo>
                <a:close/>
              </a:path>
            </a:pathLst>
          </a:custGeom>
          <a:solidFill>
            <a:srgbClr val="00FFFF"/>
          </a:solidFill>
          <a:ln w="9525" cap="flat" cmpd="sng">
            <a:solidFill>
              <a:schemeClr val="tx1"/>
            </a:solidFill>
            <a:prstDash val="solid"/>
            <a:miter/>
            <a:headEnd type="none" w="med" len="med"/>
            <a:tailEnd type="none" w="med" len="med"/>
          </a:ln>
        </p:spPr>
        <p:txBody>
          <a:bodyPr rot="10800000" vert="eaVert" wrap="none" anchor="ctr"/>
          <a:p>
            <a:pPr lvl="0" indent="0" algn="ctr" eaLnBrk="0" hangingPunct="0">
              <a:spcBef>
                <a:spcPct val="50000"/>
              </a:spcBef>
            </a:pPr>
            <a:r>
              <a:rPr lang="en-US" altLang="zh-CN" sz="3600">
                <a:solidFill>
                  <a:srgbClr val="0000FF"/>
                </a:solidFill>
                <a:latin typeface="Franklin Gothic Medium" panose="020B0603020102020204" pitchFamily="2" charset="0"/>
                <a:ea typeface="宋体" panose="02010600030101010101" pitchFamily="2" charset="-122"/>
              </a:rPr>
              <a:t>2</a:t>
            </a:r>
            <a:endParaRPr lang="en-US" altLang="zh-CN" sz="3600">
              <a:solidFill>
                <a:srgbClr val="0000FF"/>
              </a:solidFill>
              <a:latin typeface="Franklin Gothic Medium" panose="020B0603020102020204" pitchFamily="2" charset="0"/>
              <a:ea typeface="宋体" panose="02010600030101010101" pitchFamily="2" charset="-122"/>
            </a:endParaRPr>
          </a:p>
        </p:txBody>
      </p:sp>
      <p:sp>
        <p:nvSpPr>
          <p:cNvPr id="95255" name="任意多边形 95254"/>
          <p:cNvSpPr/>
          <p:nvPr/>
        </p:nvSpPr>
        <p:spPr>
          <a:xfrm rot="-8280000">
            <a:off x="3995738" y="4076700"/>
            <a:ext cx="73025" cy="1016000"/>
          </a:xfrm>
          <a:custGeom>
            <a:avLst/>
            <a:gdLst>
              <a:gd name="txL" fmla="*/ 0 w 21600"/>
              <a:gd name="txT" fmla="*/ 0 h 21600"/>
              <a:gd name="txR" fmla="*/ 21600 w 21600"/>
              <a:gd name="txB" fmla="*/ 21600 h 21600"/>
            </a:gdLst>
            <a:ahLst/>
            <a:cxnLst>
              <a:cxn ang="0">
                <a:pos x="16200" y="10800"/>
              </a:cxn>
              <a:cxn ang="90">
                <a:pos x="10800" y="21600"/>
              </a:cxn>
              <a:cxn ang="180">
                <a:pos x="5400" y="10800"/>
              </a:cxn>
              <a:cxn ang="270">
                <a:pos x="10800" y="0"/>
              </a:cxn>
            </a:cxnLst>
            <a:rect l="txL" t="txT" r="txR" b="txB"/>
            <a:pathLst>
              <a:path w="21600" h="21600">
                <a:moveTo>
                  <a:pt x="0" y="0"/>
                </a:moveTo>
                <a:lnTo>
                  <a:pt x="10800" y="21600"/>
                </a:lnTo>
                <a:lnTo>
                  <a:pt x="10800" y="21600"/>
                </a:lnTo>
                <a:lnTo>
                  <a:pt x="21600" y="0"/>
                </a:lnTo>
                <a:close/>
              </a:path>
            </a:pathLst>
          </a:custGeom>
          <a:solidFill>
            <a:srgbClr val="00FFFF"/>
          </a:solidFill>
          <a:ln w="9525" cap="flat" cmpd="sng">
            <a:solidFill>
              <a:schemeClr val="tx1"/>
            </a:solidFill>
            <a:prstDash val="solid"/>
            <a:miter/>
            <a:headEnd type="none" w="med" len="med"/>
            <a:tailEnd type="none" w="med" len="med"/>
          </a:ln>
        </p:spPr>
        <p:txBody>
          <a:bodyPr rot="10800000" wrap="none" anchor="ctr"/>
          <a:p>
            <a:pPr lvl="0" indent="0" algn="ctr" eaLnBrk="0" hangingPunct="0">
              <a:spcBef>
                <a:spcPct val="50000"/>
              </a:spcBef>
            </a:pPr>
            <a:r>
              <a:rPr lang="en-US" altLang="zh-CN" sz="3600">
                <a:solidFill>
                  <a:srgbClr val="0000FF"/>
                </a:solidFill>
                <a:latin typeface="Franklin Gothic Medium" panose="020B0603020102020204" pitchFamily="2" charset="0"/>
                <a:ea typeface="宋体" panose="02010600030101010101" pitchFamily="2" charset="-122"/>
              </a:rPr>
              <a:t>4</a:t>
            </a:r>
            <a:endParaRPr lang="en-US" altLang="zh-CN" sz="3600">
              <a:solidFill>
                <a:srgbClr val="0000FF"/>
              </a:solidFill>
              <a:latin typeface="Franklin Gothic Medium" panose="020B0603020102020204" pitchFamily="2" charset="0"/>
              <a:ea typeface="宋体" panose="02010600030101010101" pitchFamily="2" charset="-122"/>
            </a:endParaRPr>
          </a:p>
        </p:txBody>
      </p:sp>
      <p:sp>
        <p:nvSpPr>
          <p:cNvPr id="95256" name="任意多边形 95255"/>
          <p:cNvSpPr/>
          <p:nvPr/>
        </p:nvSpPr>
        <p:spPr>
          <a:xfrm rot="-4500000">
            <a:off x="3387725" y="2557463"/>
            <a:ext cx="73025" cy="1016000"/>
          </a:xfrm>
          <a:custGeom>
            <a:avLst/>
            <a:gdLst>
              <a:gd name="txL" fmla="*/ 0 w 21600"/>
              <a:gd name="txT" fmla="*/ 0 h 21600"/>
              <a:gd name="txR" fmla="*/ 21600 w 21600"/>
              <a:gd name="txB" fmla="*/ 21600 h 21600"/>
            </a:gdLst>
            <a:ahLst/>
            <a:cxnLst>
              <a:cxn ang="0">
                <a:pos x="16200" y="10800"/>
              </a:cxn>
              <a:cxn ang="90">
                <a:pos x="10800" y="21600"/>
              </a:cxn>
              <a:cxn ang="180">
                <a:pos x="5400" y="10800"/>
              </a:cxn>
              <a:cxn ang="270">
                <a:pos x="10800" y="0"/>
              </a:cxn>
            </a:cxnLst>
            <a:rect l="txL" t="txT" r="txR" b="txB"/>
            <a:pathLst>
              <a:path w="21600" h="21600">
                <a:moveTo>
                  <a:pt x="0" y="0"/>
                </a:moveTo>
                <a:lnTo>
                  <a:pt x="10800" y="21600"/>
                </a:lnTo>
                <a:lnTo>
                  <a:pt x="10800" y="21600"/>
                </a:lnTo>
                <a:lnTo>
                  <a:pt x="21600" y="0"/>
                </a:lnTo>
                <a:close/>
              </a:path>
            </a:pathLst>
          </a:custGeom>
          <a:solidFill>
            <a:srgbClr val="00FFFF"/>
          </a:solidFill>
          <a:ln w="9525" cap="flat" cmpd="sng">
            <a:solidFill>
              <a:schemeClr val="tx1"/>
            </a:solidFill>
            <a:prstDash val="solid"/>
            <a:miter/>
            <a:headEnd type="none" w="med" len="med"/>
            <a:tailEnd type="none" w="med" len="med"/>
          </a:ln>
        </p:spPr>
        <p:txBody>
          <a:bodyPr vert="eaVert" wrap="none" anchor="ctr"/>
          <a:p>
            <a:pPr lvl="0" indent="0" algn="ctr" eaLnBrk="0" hangingPunct="0">
              <a:spcBef>
                <a:spcPct val="50000"/>
              </a:spcBef>
            </a:pPr>
            <a:r>
              <a:rPr lang="en-US" altLang="zh-CN" sz="3600">
                <a:solidFill>
                  <a:srgbClr val="0000FF"/>
                </a:solidFill>
                <a:latin typeface="Franklin Gothic Medium" panose="020B0603020102020204" pitchFamily="2" charset="0"/>
                <a:ea typeface="宋体" panose="02010600030101010101" pitchFamily="2" charset="-122"/>
              </a:rPr>
              <a:t>5</a:t>
            </a:r>
            <a:endParaRPr lang="en-US" altLang="zh-CN" sz="3600">
              <a:solidFill>
                <a:srgbClr val="0000FF"/>
              </a:solidFill>
              <a:latin typeface="Franklin Gothic Medium" panose="020B0603020102020204" pitchFamily="2" charset="0"/>
              <a:ea typeface="宋体" panose="02010600030101010101" pitchFamily="2" charset="-122"/>
            </a:endParaRPr>
          </a:p>
        </p:txBody>
      </p:sp>
      <p:sp>
        <p:nvSpPr>
          <p:cNvPr id="95257" name="云形标注 95256"/>
          <p:cNvSpPr/>
          <p:nvPr/>
        </p:nvSpPr>
        <p:spPr>
          <a:xfrm>
            <a:off x="2411413" y="2276475"/>
            <a:ext cx="3455987" cy="1511300"/>
          </a:xfrm>
          <a:prstGeom prst="cloudCallout">
            <a:avLst>
              <a:gd name="adj1" fmla="val 8523"/>
              <a:gd name="adj2" fmla="val 113551"/>
            </a:avLst>
          </a:prstGeom>
          <a:solidFill>
            <a:srgbClr val="FFFFCC"/>
          </a:solidFill>
          <a:ln w="57150" cap="flat" cmpd="sng">
            <a:solidFill>
              <a:schemeClr val="accent1"/>
            </a:solidFill>
            <a:prstDash val="solid"/>
            <a:round/>
            <a:headEnd type="none" w="med" len="med"/>
            <a:tailEnd type="none" w="med" len="med"/>
          </a:ln>
        </p:spPr>
        <p:txBody>
          <a:bodyPr wrap="square" lIns="0" tIns="0" rIns="0" bIns="0" anchor="t"/>
          <a:p>
            <a:pPr lvl="0" indent="0" eaLnBrk="0" hangingPunct="0">
              <a:spcBef>
                <a:spcPct val="50000"/>
              </a:spcBef>
            </a:pPr>
            <a:r>
              <a:rPr lang="zh-CN" altLang="en-US" sz="2400" b="1" dirty="0">
                <a:solidFill>
                  <a:schemeClr val="tx2"/>
                </a:solidFill>
                <a:latin typeface="Arial" panose="020B0604020202020204" pitchFamily="34" charset="0"/>
                <a:ea typeface="黑体" panose="02010609060101010101" pitchFamily="1" charset="-122"/>
              </a:rPr>
              <a:t>无论4号5号谁得到4号叉子,都有一个可以进餐</a:t>
            </a:r>
            <a:endParaRPr lang="zh-CN" altLang="en-US" sz="2400" b="1" dirty="0">
              <a:solidFill>
                <a:schemeClr val="tx2"/>
              </a:solidFill>
              <a:latin typeface="Arial" panose="020B0604020202020204" pitchFamily="34" charset="0"/>
              <a:ea typeface="黑体" panose="02010609060101010101" pitchFamily="1" charset="-122"/>
            </a:endParaRPr>
          </a:p>
        </p:txBody>
      </p:sp>
      <p:sp>
        <p:nvSpPr>
          <p:cNvPr id="113689" name="直接连接符 95257"/>
          <p:cNvSpPr/>
          <p:nvPr/>
        </p:nvSpPr>
        <p:spPr>
          <a:xfrm>
            <a:off x="5292725" y="5661025"/>
            <a:ext cx="431800" cy="0"/>
          </a:xfrm>
          <a:prstGeom prst="line">
            <a:avLst/>
          </a:prstGeom>
          <a:ln w="57150" cap="flat" cmpd="sng">
            <a:solidFill>
              <a:schemeClr val="folHlink"/>
            </a:solidFill>
            <a:prstDash val="solid"/>
            <a:round/>
            <a:headEnd type="none" w="med" len="med"/>
            <a:tailEnd type="none" w="med" len="med"/>
          </a:ln>
        </p:spPr>
      </p:sp>
      <p:sp>
        <p:nvSpPr>
          <p:cNvPr id="95259" name="任意多边形 95258"/>
          <p:cNvSpPr/>
          <p:nvPr/>
        </p:nvSpPr>
        <p:spPr>
          <a:xfrm rot="8400000">
            <a:off x="5435600" y="5156200"/>
            <a:ext cx="73025" cy="1016000"/>
          </a:xfrm>
          <a:custGeom>
            <a:avLst/>
            <a:gdLst>
              <a:gd name="txL" fmla="*/ 0 w 21600"/>
              <a:gd name="txT" fmla="*/ 0 h 21600"/>
              <a:gd name="txR" fmla="*/ 21600 w 21600"/>
              <a:gd name="txB" fmla="*/ 21600 h 21600"/>
            </a:gdLst>
            <a:ahLst/>
            <a:cxnLst>
              <a:cxn ang="0">
                <a:pos x="16200" y="10800"/>
              </a:cxn>
              <a:cxn ang="90">
                <a:pos x="10800" y="21600"/>
              </a:cxn>
              <a:cxn ang="180">
                <a:pos x="5400" y="10800"/>
              </a:cxn>
              <a:cxn ang="270">
                <a:pos x="10800" y="0"/>
              </a:cxn>
            </a:cxnLst>
            <a:rect l="txL" t="txT" r="txR" b="txB"/>
            <a:pathLst>
              <a:path w="21600" h="21600">
                <a:moveTo>
                  <a:pt x="0" y="0"/>
                </a:moveTo>
                <a:lnTo>
                  <a:pt x="10800" y="21600"/>
                </a:lnTo>
                <a:lnTo>
                  <a:pt x="10800" y="21600"/>
                </a:lnTo>
                <a:lnTo>
                  <a:pt x="21600" y="0"/>
                </a:lnTo>
                <a:close/>
              </a:path>
            </a:pathLst>
          </a:custGeom>
          <a:solidFill>
            <a:srgbClr val="FF0000"/>
          </a:solidFill>
          <a:ln w="9525" cap="flat" cmpd="sng">
            <a:solidFill>
              <a:schemeClr val="tx1"/>
            </a:solidFill>
            <a:prstDash val="solid"/>
            <a:miter/>
            <a:headEnd type="none" w="med" len="med"/>
            <a:tailEnd type="none" w="med" len="med"/>
          </a:ln>
        </p:spPr>
        <p:txBody>
          <a:bodyPr rot="10800000" wrap="none" anchor="ctr"/>
          <a:p>
            <a:pPr lvl="0" indent="0" algn="ctr" eaLnBrk="0" hangingPunct="0">
              <a:spcBef>
                <a:spcPct val="50000"/>
              </a:spcBef>
            </a:pPr>
            <a:r>
              <a:rPr lang="en-US" altLang="zh-CN" sz="3600">
                <a:solidFill>
                  <a:srgbClr val="0000FF"/>
                </a:solidFill>
                <a:latin typeface="Franklin Gothic Medium" panose="020B0603020102020204" pitchFamily="2" charset="0"/>
                <a:ea typeface="宋体" panose="02010600030101010101" pitchFamily="2" charset="-122"/>
              </a:rPr>
              <a:t>3</a:t>
            </a:r>
            <a:endParaRPr lang="en-US" altLang="zh-CN" sz="3600">
              <a:solidFill>
                <a:srgbClr val="0000FF"/>
              </a:solidFill>
              <a:latin typeface="Franklin Gothic Medium" panose="020B0603020102020204" pitchFamily="2" charset="0"/>
              <a:ea typeface="宋体" panose="02010600030101010101" pitchFamily="2" charset="-122"/>
            </a:endParaRPr>
          </a:p>
        </p:txBody>
      </p:sp>
      <p:sp>
        <p:nvSpPr>
          <p:cNvPr id="95260" name="任意多边形 95259"/>
          <p:cNvSpPr/>
          <p:nvPr/>
        </p:nvSpPr>
        <p:spPr>
          <a:xfrm rot="8400000">
            <a:off x="5635625" y="4130675"/>
            <a:ext cx="73025" cy="1016000"/>
          </a:xfrm>
          <a:custGeom>
            <a:avLst/>
            <a:gdLst>
              <a:gd name="txL" fmla="*/ 0 w 21600"/>
              <a:gd name="txT" fmla="*/ 0 h 21600"/>
              <a:gd name="txR" fmla="*/ 21600 w 21600"/>
              <a:gd name="txB" fmla="*/ 21600 h 21600"/>
            </a:gdLst>
            <a:ahLst/>
            <a:cxnLst>
              <a:cxn ang="0">
                <a:pos x="16200" y="10800"/>
              </a:cxn>
              <a:cxn ang="90">
                <a:pos x="10800" y="21600"/>
              </a:cxn>
              <a:cxn ang="180">
                <a:pos x="5400" y="10800"/>
              </a:cxn>
              <a:cxn ang="270">
                <a:pos x="10800" y="0"/>
              </a:cxn>
            </a:cxnLst>
            <a:rect l="txL" t="txT" r="txR" b="txB"/>
            <a:pathLst>
              <a:path w="21600" h="21600">
                <a:moveTo>
                  <a:pt x="0" y="0"/>
                </a:moveTo>
                <a:lnTo>
                  <a:pt x="10800" y="21600"/>
                </a:lnTo>
                <a:lnTo>
                  <a:pt x="10800" y="21600"/>
                </a:lnTo>
                <a:lnTo>
                  <a:pt x="21600" y="0"/>
                </a:lnTo>
                <a:close/>
              </a:path>
            </a:pathLst>
          </a:custGeom>
          <a:solidFill>
            <a:srgbClr val="FF0000"/>
          </a:solidFill>
          <a:ln w="9525" cap="flat" cmpd="sng">
            <a:solidFill>
              <a:schemeClr val="tx1"/>
            </a:solidFill>
            <a:prstDash val="solid"/>
            <a:miter/>
            <a:headEnd type="none" w="med" len="med"/>
            <a:tailEnd type="none" w="med" len="med"/>
          </a:ln>
        </p:spPr>
        <p:txBody>
          <a:bodyPr rot="10800000" wrap="none" anchor="ctr"/>
          <a:p>
            <a:pPr lvl="0" indent="0" algn="ctr" eaLnBrk="0" hangingPunct="0">
              <a:spcBef>
                <a:spcPct val="50000"/>
              </a:spcBef>
            </a:pPr>
            <a:r>
              <a:rPr lang="en-US" altLang="zh-CN" sz="3600">
                <a:solidFill>
                  <a:srgbClr val="0000FF"/>
                </a:solidFill>
                <a:latin typeface="Franklin Gothic Medium" panose="020B0603020102020204" pitchFamily="2" charset="0"/>
                <a:ea typeface="宋体" panose="02010600030101010101" pitchFamily="2" charset="-122"/>
              </a:rPr>
              <a:t>3</a:t>
            </a:r>
            <a:endParaRPr lang="en-US" altLang="zh-CN" sz="3600">
              <a:solidFill>
                <a:srgbClr val="0000FF"/>
              </a:solidFill>
              <a:latin typeface="Franklin Gothic Medium" panose="020B06030201020202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5243"/>
                                        </p:tgtEl>
                                        <p:attrNameLst>
                                          <p:attrName>style.visibility</p:attrName>
                                        </p:attrNameLst>
                                      </p:cBhvr>
                                      <p:to>
                                        <p:strVal val="visible"/>
                                      </p:to>
                                    </p:set>
                                    <p:anim calcmode="lin" valueType="num">
                                      <p:cBhvr additive="base">
                                        <p:cTn id="7" dur="500" fill="hold"/>
                                        <p:tgtEl>
                                          <p:spTgt spid="95243"/>
                                        </p:tgtEl>
                                        <p:attrNameLst>
                                          <p:attrName>ppt_x</p:attrName>
                                        </p:attrNameLst>
                                      </p:cBhvr>
                                      <p:tavLst>
                                        <p:tav tm="0">
                                          <p:val>
                                            <p:strVal val="#ppt_x"/>
                                          </p:val>
                                        </p:tav>
                                        <p:tav tm="100000">
                                          <p:val>
                                            <p:strVal val="#ppt_x"/>
                                          </p:val>
                                        </p:tav>
                                      </p:tavLst>
                                    </p:anim>
                                    <p:anim calcmode="lin" valueType="num">
                                      <p:cBhvr additive="base">
                                        <p:cTn id="8" dur="500" fill="hold"/>
                                        <p:tgtEl>
                                          <p:spTgt spid="952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500" fill="hold"/>
                                        <p:tgtEl>
                                          <p:spTgt spid="95253"/>
                                        </p:tgtEl>
                                        <p:attrNameLst>
                                          <p:attrName>fillcolor</p:attrName>
                                        </p:attrNameLst>
                                      </p:cBhvr>
                                      <p:to>
                                        <a:srgbClr val="FF0000"/>
                                      </p:to>
                                    </p:animClr>
                                    <p:set>
                                      <p:cBhvr>
                                        <p:cTn id="13" dur="500" fill="hold"/>
                                        <p:tgtEl>
                                          <p:spTgt spid="95253"/>
                                        </p:tgtEl>
                                        <p:attrNameLst>
                                          <p:attrName>fill.type</p:attrName>
                                        </p:attrNameLst>
                                      </p:cBhvr>
                                      <p:to>
                                        <p:strVal val="solid"/>
                                      </p:to>
                                    </p:set>
                                    <p:set>
                                      <p:cBhvr>
                                        <p:cTn id="14" dur="500" fill="hold"/>
                                        <p:tgtEl>
                                          <p:spTgt spid="95253"/>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500" fill="hold"/>
                                        <p:tgtEl>
                                          <p:spTgt spid="95242"/>
                                        </p:tgtEl>
                                        <p:attrNameLst>
                                          <p:attrName>fillcolor</p:attrName>
                                        </p:attrNameLst>
                                      </p:cBhvr>
                                      <p:to>
                                        <a:srgbClr val="FF0000"/>
                                      </p:to>
                                    </p:animClr>
                                    <p:set>
                                      <p:cBhvr>
                                        <p:cTn id="19" dur="500" fill="hold"/>
                                        <p:tgtEl>
                                          <p:spTgt spid="95242"/>
                                        </p:tgtEl>
                                        <p:attrNameLst>
                                          <p:attrName>fill.type</p:attrName>
                                        </p:attrNameLst>
                                      </p:cBhvr>
                                      <p:to>
                                        <p:strVal val="solid"/>
                                      </p:to>
                                    </p:set>
                                    <p:set>
                                      <p:cBhvr>
                                        <p:cTn id="20" dur="500" fill="hold"/>
                                        <p:tgtEl>
                                          <p:spTgt spid="95242"/>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5244"/>
                                        </p:tgtEl>
                                        <p:attrNameLst>
                                          <p:attrName>style.visibility</p:attrName>
                                        </p:attrNameLst>
                                      </p:cBhvr>
                                      <p:to>
                                        <p:strVal val="visible"/>
                                      </p:to>
                                    </p:set>
                                    <p:anim calcmode="lin" valueType="num">
                                      <p:cBhvr additive="base">
                                        <p:cTn id="25" dur="500" fill="hold"/>
                                        <p:tgtEl>
                                          <p:spTgt spid="95244"/>
                                        </p:tgtEl>
                                        <p:attrNameLst>
                                          <p:attrName>ppt_x</p:attrName>
                                        </p:attrNameLst>
                                      </p:cBhvr>
                                      <p:tavLst>
                                        <p:tav tm="0">
                                          <p:val>
                                            <p:strVal val="#ppt_x"/>
                                          </p:val>
                                        </p:tav>
                                        <p:tav tm="100000">
                                          <p:val>
                                            <p:strVal val="#ppt_x"/>
                                          </p:val>
                                        </p:tav>
                                      </p:tavLst>
                                    </p:anim>
                                    <p:anim calcmode="lin" valueType="num">
                                      <p:cBhvr additive="base">
                                        <p:cTn id="26" dur="500" fill="hold"/>
                                        <p:tgtEl>
                                          <p:spTgt spid="9524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0" nodeType="clickEffect">
                                  <p:stCondLst>
                                    <p:cond delay="0"/>
                                  </p:stCondLst>
                                  <p:childTnLst>
                                    <p:animMotion origin="layout" path="M -0.00052 0.00046 L -0.12639 0.08441 " pathEditMode="relative" ptsTypes="AA">
                                      <p:cBhvr>
                                        <p:cTn id="30" dur="500" fill="hold"/>
                                        <p:tgtEl>
                                          <p:spTgt spid="95256"/>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95246"/>
                                        </p:tgtEl>
                                        <p:attrNameLst>
                                          <p:attrName>style.visibility</p:attrName>
                                        </p:attrNameLst>
                                      </p:cBhvr>
                                      <p:to>
                                        <p:strVal val="visible"/>
                                      </p:to>
                                    </p:set>
                                    <p:anim calcmode="lin" valueType="num">
                                      <p:cBhvr additive="base">
                                        <p:cTn id="35" dur="500" fill="hold"/>
                                        <p:tgtEl>
                                          <p:spTgt spid="95246"/>
                                        </p:tgtEl>
                                        <p:attrNameLst>
                                          <p:attrName>ppt_x</p:attrName>
                                        </p:attrNameLst>
                                      </p:cBhvr>
                                      <p:tavLst>
                                        <p:tav tm="0">
                                          <p:val>
                                            <p:strVal val="#ppt_x"/>
                                          </p:val>
                                        </p:tav>
                                        <p:tav tm="100000">
                                          <p:val>
                                            <p:strVal val="#ppt_x"/>
                                          </p:val>
                                        </p:tav>
                                      </p:tavLst>
                                    </p:anim>
                                    <p:anim calcmode="lin" valueType="num">
                                      <p:cBhvr additive="base">
                                        <p:cTn id="36" dur="500" fill="hold"/>
                                        <p:tgtEl>
                                          <p:spTgt spid="9524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grpId="0" nodeType="clickEffect">
                                  <p:stCondLst>
                                    <p:cond delay="0"/>
                                  </p:stCondLst>
                                  <p:childTnLst>
                                    <p:animMotion origin="layout" path="M 3.05556E-6 3.88529E-6 L -0.00782 0.16859 " pathEditMode="relative" rAng="0" ptsTypes="AA">
                                      <p:cBhvr>
                                        <p:cTn id="40" dur="500" spd="100000" fill="hold"/>
                                        <p:tgtEl>
                                          <p:spTgt spid="95242"/>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1" presetClass="emph" presetSubtype="2" fill="hold" nodeType="clickEffect">
                                  <p:stCondLst>
                                    <p:cond delay="0"/>
                                  </p:stCondLst>
                                  <p:childTnLst>
                                    <p:animClr clrSpc="rgb" dir="cw">
                                      <p:cBhvr>
                                        <p:cTn id="44" dur="500" fill="hold"/>
                                        <p:tgtEl>
                                          <p:spTgt spid="95255"/>
                                        </p:tgtEl>
                                        <p:attrNameLst>
                                          <p:attrName>fillcolor</p:attrName>
                                        </p:attrNameLst>
                                      </p:cBhvr>
                                      <p:to>
                                        <a:srgbClr val="FF0000"/>
                                      </p:to>
                                    </p:animClr>
                                    <p:set>
                                      <p:cBhvr>
                                        <p:cTn id="45" dur="500" fill="hold"/>
                                        <p:tgtEl>
                                          <p:spTgt spid="95255"/>
                                        </p:tgtEl>
                                        <p:attrNameLst>
                                          <p:attrName>fill.type</p:attrName>
                                        </p:attrNameLst>
                                      </p:cBhvr>
                                      <p:to>
                                        <p:strVal val="solid"/>
                                      </p:to>
                                    </p:set>
                                    <p:set>
                                      <p:cBhvr>
                                        <p:cTn id="46" dur="500" fill="hold"/>
                                        <p:tgtEl>
                                          <p:spTgt spid="95255"/>
                                        </p:tgtEl>
                                        <p:attrNameLst>
                                          <p:attrName>fill.on</p:attrName>
                                        </p:attrNameLst>
                                      </p:cBhvr>
                                      <p:to>
                                        <p:strVal val="true"/>
                                      </p:to>
                                    </p:se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95259"/>
                                        </p:tgtEl>
                                        <p:attrNameLst>
                                          <p:attrName>style.visibility</p:attrName>
                                        </p:attrNameLst>
                                      </p:cBhvr>
                                      <p:to>
                                        <p:strVal val="visible"/>
                                      </p:to>
                                    </p:set>
                                  </p:childTnLst>
                                </p:cTn>
                              </p:par>
                            </p:childTnLst>
                          </p:cTn>
                        </p:par>
                        <p:par>
                          <p:cTn id="50" fill="hold">
                            <p:stCondLst>
                              <p:cond delay="500"/>
                            </p:stCondLst>
                            <p:childTnLst>
                              <p:par>
                                <p:cTn id="51" presetID="1" presetClass="exit" presetSubtype="0" fill="hold" grpId="1" nodeType="afterEffect">
                                  <p:stCondLst>
                                    <p:cond delay="0"/>
                                  </p:stCondLst>
                                  <p:childTnLst>
                                    <p:set>
                                      <p:cBhvr>
                                        <p:cTn id="52" dur="1" fill="hold">
                                          <p:stCondLst>
                                            <p:cond delay="0"/>
                                          </p:stCondLst>
                                        </p:cTn>
                                        <p:tgtEl>
                                          <p:spTgt spid="9524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95257"/>
                                        </p:tgtEl>
                                        <p:attrNameLst>
                                          <p:attrName>style.visibility</p:attrName>
                                        </p:attrNameLst>
                                      </p:cBhvr>
                                      <p:to>
                                        <p:strVal val="visible"/>
                                      </p:to>
                                    </p:set>
                                    <p:animEffect transition="in" filter="blinds(horizontal)">
                                      <p:cBhvr>
                                        <p:cTn id="57" dur="500"/>
                                        <p:tgtEl>
                                          <p:spTgt spid="95257"/>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95257"/>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95247"/>
                                        </p:tgtEl>
                                        <p:attrNameLst>
                                          <p:attrName>style.visibility</p:attrName>
                                        </p:attrNameLst>
                                      </p:cBhvr>
                                      <p:to>
                                        <p:strVal val="visible"/>
                                      </p:to>
                                    </p:set>
                                    <p:anim calcmode="lin" valueType="num">
                                      <p:cBhvr additive="base">
                                        <p:cTn id="66" dur="500" fill="hold"/>
                                        <p:tgtEl>
                                          <p:spTgt spid="95247"/>
                                        </p:tgtEl>
                                        <p:attrNameLst>
                                          <p:attrName>ppt_x</p:attrName>
                                        </p:attrNameLst>
                                      </p:cBhvr>
                                      <p:tavLst>
                                        <p:tav tm="0">
                                          <p:val>
                                            <p:strVal val="#ppt_x"/>
                                          </p:val>
                                        </p:tav>
                                        <p:tav tm="100000">
                                          <p:val>
                                            <p:strVal val="#ppt_x"/>
                                          </p:val>
                                        </p:tav>
                                      </p:tavLst>
                                    </p:anim>
                                    <p:anim calcmode="lin" valueType="num">
                                      <p:cBhvr additive="base">
                                        <p:cTn id="67" dur="500" fill="hold"/>
                                        <p:tgtEl>
                                          <p:spTgt spid="95247"/>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0" presetClass="path" presetSubtype="0" accel="50000" decel="50000" fill="hold" grpId="1" nodeType="clickEffect">
                                  <p:stCondLst>
                                    <p:cond delay="0"/>
                                  </p:stCondLst>
                                  <p:childTnLst>
                                    <p:animMotion origin="layout" path="M 0 0 L 0.00799 -0.1679 " pathEditMode="relative" ptsTypes="AA">
                                      <p:cBhvr>
                                        <p:cTn id="71" dur="500" fill="hold"/>
                                        <p:tgtEl>
                                          <p:spTgt spid="95259"/>
                                        </p:tgtEl>
                                        <p:attrNameLst>
                                          <p:attrName>ppt_x</p:attrName>
                                          <p:attrName>ppt_y</p:attrName>
                                        </p:attrNameLst>
                                      </p:cBhvr>
                                    </p:animMotion>
                                  </p:childTnLst>
                                </p:cTn>
                              </p:par>
                              <p:par>
                                <p:cTn id="72" presetID="1" presetClass="emph" presetSubtype="2" fill="hold" nodeType="withEffect">
                                  <p:stCondLst>
                                    <p:cond delay="0"/>
                                  </p:stCondLst>
                                  <p:childTnLst>
                                    <p:animClr clrSpc="rgb" dir="cw">
                                      <p:cBhvr>
                                        <p:cTn id="73" dur="500" fill="hold"/>
                                        <p:tgtEl>
                                          <p:spTgt spid="95255"/>
                                        </p:tgtEl>
                                        <p:attrNameLst>
                                          <p:attrName>fillcolor</p:attrName>
                                        </p:attrNameLst>
                                      </p:cBhvr>
                                      <p:to>
                                        <a:srgbClr val="00FFFF"/>
                                      </p:to>
                                    </p:animClr>
                                    <p:set>
                                      <p:cBhvr>
                                        <p:cTn id="74" dur="500" fill="hold"/>
                                        <p:tgtEl>
                                          <p:spTgt spid="95255"/>
                                        </p:tgtEl>
                                        <p:attrNameLst>
                                          <p:attrName>fill.type</p:attrName>
                                        </p:attrNameLst>
                                      </p:cBhvr>
                                      <p:to>
                                        <p:strVal val="solid"/>
                                      </p:to>
                                    </p:set>
                                    <p:set>
                                      <p:cBhvr>
                                        <p:cTn id="75" dur="500" fill="hold"/>
                                        <p:tgtEl>
                                          <p:spTgt spid="95255"/>
                                        </p:tgtEl>
                                        <p:attrNameLst>
                                          <p:attrName>fill.on</p:attrName>
                                        </p:attrNameLst>
                                      </p:cBhvr>
                                      <p:to>
                                        <p:strVal val="true"/>
                                      </p:to>
                                    </p:se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95260"/>
                                        </p:tgtEl>
                                        <p:attrNameLst>
                                          <p:attrName>style.visibility</p:attrName>
                                        </p:attrNameLst>
                                      </p:cBhvr>
                                      <p:to>
                                        <p:strVal val="visible"/>
                                      </p:to>
                                    </p:set>
                                  </p:childTnLst>
                                </p:cTn>
                              </p:par>
                            </p:childTnLst>
                          </p:cTn>
                        </p:par>
                        <p:par>
                          <p:cTn id="79" fill="hold">
                            <p:stCondLst>
                              <p:cond delay="500"/>
                            </p:stCondLst>
                            <p:childTnLst>
                              <p:par>
                                <p:cTn id="80" presetID="1" presetClass="exit" presetSubtype="0" fill="hold" grpId="2" nodeType="afterEffect">
                                  <p:stCondLst>
                                    <p:cond delay="0"/>
                                  </p:stCondLst>
                                  <p:childTnLst>
                                    <p:set>
                                      <p:cBhvr>
                                        <p:cTn id="81" dur="1" fill="hold">
                                          <p:stCondLst>
                                            <p:cond delay="0"/>
                                          </p:stCondLst>
                                        </p:cTn>
                                        <p:tgtEl>
                                          <p:spTgt spid="95259"/>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0" presetClass="path" presetSubtype="0" accel="50000" decel="50000" fill="hold" grpId="1" nodeType="clickEffect">
                                  <p:stCondLst>
                                    <p:cond delay="0"/>
                                  </p:stCondLst>
                                  <p:childTnLst>
                                    <p:animMotion origin="layout" path="M -3.61111E-6 -2.45143E-6 L 0.13768 0.05204 " pathEditMode="relative" rAng="0" ptsTypes="AA">
                                      <p:cBhvr>
                                        <p:cTn id="85" dur="2000" fill="hold"/>
                                        <p:tgtEl>
                                          <p:spTgt spid="95260"/>
                                        </p:tgtEl>
                                        <p:attrNameLst>
                                          <p:attrName>ppt_x</p:attrName>
                                          <p:attrName>ppt_y</p:attrName>
                                        </p:attrNameLst>
                                      </p:cBhvr>
                                      <p:rCtr x="6900" y="2600"/>
                                    </p:animMotion>
                                  </p:childTnLst>
                                </p:cTn>
                              </p:par>
                            </p:childTnLst>
                          </p:cTn>
                        </p:par>
                      </p:childTnLst>
                    </p:cTn>
                  </p:par>
                  <p:par>
                    <p:cTn id="86" fill="hold">
                      <p:stCondLst>
                        <p:cond delay="indefinite"/>
                      </p:stCondLst>
                      <p:childTnLst>
                        <p:par>
                          <p:cTn id="87" fill="hold">
                            <p:stCondLst>
                              <p:cond delay="0"/>
                            </p:stCondLst>
                            <p:childTnLst>
                              <p:par>
                                <p:cTn id="88" presetID="0" presetClass="path" presetSubtype="0" accel="50000" decel="50000" fill="hold" grpId="0" nodeType="clickEffect">
                                  <p:stCondLst>
                                    <p:cond delay="0"/>
                                  </p:stCondLst>
                                  <p:childTnLst>
                                    <p:animMotion origin="layout" path="M -2.22222E-6 -7.49306E-7 L -0.13784 0.03076 " pathEditMode="relative" rAng="0" ptsTypes="AA">
                                      <p:cBhvr>
                                        <p:cTn id="89" dur="2000" fill="hold"/>
                                        <p:tgtEl>
                                          <p:spTgt spid="95255"/>
                                        </p:tgtEl>
                                        <p:attrNameLst>
                                          <p:attrName>ppt_x</p:attrName>
                                          <p:attrName>ppt_y</p:attrName>
                                        </p:attrNameLst>
                                      </p:cBhvr>
                                      <p:rCtr x="-6100" y="1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42" grpId="0" animBg="1"/>
      <p:bldP spid="95242" grpId="1" animBg="1"/>
      <p:bldP spid="95244" grpId="0"/>
      <p:bldP spid="95246" grpId="0"/>
      <p:bldP spid="95247" grpId="0"/>
      <p:bldP spid="95255" grpId="0" animBg="1"/>
      <p:bldP spid="95256" grpId="0" animBg="1"/>
      <p:bldP spid="95257" grpId="0" animBg="1"/>
      <p:bldP spid="95257" grpId="1" animBg="1"/>
      <p:bldP spid="95259" grpId="0" animBg="1"/>
      <p:bldP spid="95259" grpId="1" animBg="1"/>
      <p:bldP spid="95259" grpId="2" animBg="1"/>
      <p:bldP spid="95260" grpId="0" animBg="1"/>
      <p:bldP spid="95260" grpId="1"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1"/>
          <p:cNvSpPr>
            <a:spLocks noGrp="1"/>
          </p:cNvSpPr>
          <p:nvPr>
            <p:ph type="title"/>
          </p:nvPr>
        </p:nvSpPr>
        <p:spPr>
          <a:xfrm>
            <a:off x="457200" y="122238"/>
            <a:ext cx="7543800" cy="855662"/>
          </a:xfrm>
        </p:spPr>
        <p:txBody>
          <a:bodyPr anchor="t" anchorCtr="0"/>
          <a:p>
            <a:pPr algn="ctr"/>
            <a:r>
              <a:rPr lang="zh-CN" altLang="en-US">
                <a:latin typeface="黑体" panose="02010609060101010101" pitchFamily="1" charset="-122"/>
                <a:ea typeface="黑体" panose="02010609060101010101" pitchFamily="1" charset="-122"/>
                <a:cs typeface="+mj-cs"/>
              </a:rPr>
              <a:t>作业</a:t>
            </a:r>
            <a:endParaRPr lang="zh-CN" altLang="en-US">
              <a:latin typeface="黑体" panose="02010609060101010101" pitchFamily="1" charset="-122"/>
              <a:ea typeface="黑体" panose="02010609060101010101" pitchFamily="1" charset="-122"/>
              <a:cs typeface="+mj-cs"/>
            </a:endParaRPr>
          </a:p>
        </p:txBody>
      </p:sp>
      <p:sp>
        <p:nvSpPr>
          <p:cNvPr id="22530" name="内容占位符 2"/>
          <p:cNvSpPr>
            <a:spLocks noGrp="1"/>
          </p:cNvSpPr>
          <p:nvPr>
            <p:ph idx="1"/>
          </p:nvPr>
        </p:nvSpPr>
        <p:spPr>
          <a:xfrm>
            <a:off x="467360" y="1052830"/>
            <a:ext cx="7702550" cy="4411980"/>
          </a:xfrm>
        </p:spPr>
        <p:txBody>
          <a:bodyPr anchor="t" anchorCtr="0"/>
          <a:p>
            <a:pPr marL="0" indent="0">
              <a:lnSpc>
                <a:spcPct val="160000"/>
              </a:lnSpc>
              <a:buSzPct val="70000"/>
              <a:buFont typeface="Wingdings" panose="05000000000000000000" pitchFamily="2" charset="2"/>
              <a:buNone/>
            </a:pPr>
            <a:r>
              <a:rPr lang="en-US" altLang="zh-CN" sz="2400">
                <a:solidFill>
                  <a:srgbClr val="FF00FF"/>
                </a:solidFill>
                <a:latin typeface="黑体" panose="02010609060101010101" pitchFamily="1" charset="-122"/>
                <a:ea typeface="黑体" panose="02010609060101010101" pitchFamily="1" charset="-122"/>
                <a:cs typeface="+mn-cs"/>
              </a:rPr>
              <a:t>1</a:t>
            </a:r>
            <a:r>
              <a:rPr lang="zh-CN" altLang="en-US" sz="2400">
                <a:solidFill>
                  <a:srgbClr val="FF00FF"/>
                </a:solidFill>
                <a:latin typeface="黑体" panose="02010609060101010101" pitchFamily="1" charset="-122"/>
                <a:ea typeface="黑体" panose="02010609060101010101" pitchFamily="1" charset="-122"/>
                <a:cs typeface="+mn-cs"/>
              </a:rPr>
              <a:t>、</a:t>
            </a:r>
            <a:r>
              <a:rPr lang="zh-CN" altLang="en-US" sz="2400">
                <a:solidFill>
                  <a:srgbClr val="0000FF"/>
                </a:solidFill>
                <a:latin typeface="黑体" panose="02010609060101010101" pitchFamily="1" charset="-122"/>
                <a:ea typeface="黑体" panose="02010609060101010101" pitchFamily="1" charset="-122"/>
                <a:cs typeface="+mn-cs"/>
              </a:rPr>
              <a:t>画</a:t>
            </a:r>
            <a:r>
              <a:rPr lang="zh-CN" altLang="en-US" sz="2400">
                <a:solidFill>
                  <a:srgbClr val="FF0000"/>
                </a:solidFill>
                <a:latin typeface="黑体" panose="02010609060101010101" pitchFamily="1" charset="-122"/>
                <a:ea typeface="黑体" panose="02010609060101010101" pitchFamily="1" charset="-122"/>
                <a:cs typeface="+mn-cs"/>
              </a:rPr>
              <a:t>第</a:t>
            </a:r>
            <a:r>
              <a:rPr lang="en-US" altLang="zh-CN" sz="2400">
                <a:solidFill>
                  <a:srgbClr val="FF0000"/>
                </a:solidFill>
                <a:latin typeface="黑体" panose="02010609060101010101" pitchFamily="1" charset="-122"/>
                <a:ea typeface="黑体" panose="02010609060101010101" pitchFamily="1" charset="-122"/>
                <a:cs typeface="+mn-cs"/>
              </a:rPr>
              <a:t>6</a:t>
            </a:r>
            <a:r>
              <a:rPr lang="zh-CN" altLang="en-US" sz="2400">
                <a:solidFill>
                  <a:srgbClr val="FF0000"/>
                </a:solidFill>
                <a:latin typeface="黑体" panose="02010609060101010101" pitchFamily="1" charset="-122"/>
                <a:ea typeface="黑体" panose="02010609060101010101" pitchFamily="1" charset="-122"/>
                <a:cs typeface="+mn-cs"/>
              </a:rPr>
              <a:t>章</a:t>
            </a:r>
            <a:r>
              <a:rPr lang="zh-CN" altLang="en-US" sz="2400">
                <a:solidFill>
                  <a:srgbClr val="0000FF"/>
                </a:solidFill>
                <a:latin typeface="黑体" panose="02010609060101010101" pitchFamily="1" charset="-122"/>
                <a:ea typeface="黑体" panose="02010609060101010101" pitchFamily="1" charset="-122"/>
                <a:cs typeface="+mn-cs"/>
              </a:rPr>
              <a:t>的</a:t>
            </a:r>
            <a:r>
              <a:rPr lang="en-US" altLang="zh-CN" sz="2400">
                <a:latin typeface="黑体" panose="02010609060101010101" pitchFamily="1" charset="-122"/>
                <a:ea typeface="黑体" panose="02010609060101010101" pitchFamily="1" charset="-122"/>
                <a:cs typeface="+mn-cs"/>
              </a:rPr>
              <a:t>“</a:t>
            </a:r>
            <a:r>
              <a:rPr lang="zh-CN" altLang="en-US" sz="2400">
                <a:solidFill>
                  <a:srgbClr val="FF0000"/>
                </a:solidFill>
                <a:latin typeface="黑体" panose="02010609060101010101" pitchFamily="1" charset="-122"/>
                <a:ea typeface="黑体" panose="02010609060101010101" pitchFamily="1" charset="-122"/>
                <a:cs typeface="+mn-cs"/>
              </a:rPr>
              <a:t>章节知识结构图</a:t>
            </a:r>
            <a:r>
              <a:rPr lang="en-US" altLang="zh-CN" sz="2400">
                <a:latin typeface="黑体" panose="02010609060101010101" pitchFamily="1" charset="-122"/>
                <a:ea typeface="黑体" panose="02010609060101010101" pitchFamily="1" charset="-122"/>
                <a:cs typeface="+mn-cs"/>
              </a:rPr>
              <a:t>”</a:t>
            </a:r>
            <a:endParaRPr lang="en-US" altLang="zh-CN" sz="2400">
              <a:latin typeface="黑体" panose="02010609060101010101" pitchFamily="1" charset="-122"/>
              <a:ea typeface="黑体" panose="02010609060101010101" pitchFamily="1" charset="-122"/>
              <a:cs typeface="+mn-cs"/>
            </a:endParaRPr>
          </a:p>
          <a:p>
            <a:pPr marL="0" indent="0">
              <a:lnSpc>
                <a:spcPct val="160000"/>
              </a:lnSpc>
              <a:buSzPct val="70000"/>
              <a:buFont typeface="Wingdings" panose="05000000000000000000" pitchFamily="2" charset="2"/>
              <a:buNone/>
            </a:pPr>
            <a:r>
              <a:rPr lang="zh-CN" altLang="en-US" sz="2400">
                <a:latin typeface="黑体" panose="02010609060101010101" pitchFamily="1" charset="-122"/>
                <a:ea typeface="黑体" panose="02010609060101010101" pitchFamily="1" charset="-122"/>
                <a:cs typeface="+mn-cs"/>
              </a:rPr>
              <a:t>   </a:t>
            </a:r>
            <a:r>
              <a:rPr lang="zh-CN" altLang="en-US" sz="2400">
                <a:solidFill>
                  <a:schemeClr val="tx1"/>
                </a:solidFill>
                <a:latin typeface="黑体" panose="02010609060101010101" pitchFamily="1" charset="-122"/>
                <a:ea typeface="黑体" panose="02010609060101010101" pitchFamily="1" charset="-122"/>
                <a:cs typeface="+mn-cs"/>
              </a:rPr>
              <a:t>（以</a:t>
            </a:r>
            <a:r>
              <a:rPr lang="zh-CN" altLang="en-US" sz="2400">
                <a:latin typeface="黑体" panose="02010609060101010101" pitchFamily="1" charset="-122"/>
                <a:ea typeface="黑体" panose="02010609060101010101" pitchFamily="1" charset="-122"/>
                <a:cs typeface="+mn-cs"/>
              </a:rPr>
              <a:t>上课内容为准</a:t>
            </a:r>
            <a:r>
              <a:rPr lang="zh-CN" altLang="en-US" sz="2400">
                <a:solidFill>
                  <a:schemeClr val="tx1"/>
                </a:solidFill>
                <a:latin typeface="黑体" panose="02010609060101010101" pitchFamily="1" charset="-122"/>
                <a:ea typeface="黑体" panose="02010609060101010101" pitchFamily="1" charset="-122"/>
                <a:cs typeface="+mn-cs"/>
              </a:rPr>
              <a:t>，</a:t>
            </a:r>
            <a:r>
              <a:rPr lang="en-US" altLang="zh-CN" sz="2400">
                <a:solidFill>
                  <a:schemeClr val="tx1"/>
                </a:solidFill>
                <a:latin typeface="黑体" panose="02010609060101010101" pitchFamily="1" charset="-122"/>
                <a:ea typeface="黑体" panose="02010609060101010101" pitchFamily="1" charset="-122"/>
                <a:cs typeface="+mn-cs"/>
              </a:rPr>
              <a:t>A4</a:t>
            </a:r>
            <a:r>
              <a:rPr lang="zh-CN" altLang="en-US" sz="2400">
                <a:solidFill>
                  <a:schemeClr val="tx1"/>
                </a:solidFill>
                <a:latin typeface="黑体" panose="02010609060101010101" pitchFamily="1" charset="-122"/>
                <a:ea typeface="黑体" panose="02010609060101010101" pitchFamily="1" charset="-122"/>
                <a:cs typeface="+mn-cs"/>
              </a:rPr>
              <a:t>大小的纸，彩笔标重点，</a:t>
            </a:r>
            <a:endParaRPr lang="zh-CN" altLang="en-US" sz="2400">
              <a:solidFill>
                <a:schemeClr val="tx1"/>
              </a:solidFill>
              <a:latin typeface="黑体" panose="02010609060101010101" pitchFamily="1" charset="-122"/>
              <a:ea typeface="黑体" panose="02010609060101010101" pitchFamily="1" charset="-122"/>
              <a:cs typeface="+mn-cs"/>
            </a:endParaRPr>
          </a:p>
          <a:p>
            <a:pPr marL="0" indent="0">
              <a:lnSpc>
                <a:spcPct val="160000"/>
              </a:lnSpc>
              <a:buSzPct val="70000"/>
              <a:buFont typeface="Wingdings" panose="05000000000000000000" pitchFamily="2" charset="2"/>
              <a:buNone/>
            </a:pPr>
            <a:r>
              <a:rPr lang="zh-CN" altLang="en-US" sz="2400">
                <a:solidFill>
                  <a:schemeClr val="tx1"/>
                </a:solidFill>
                <a:latin typeface="黑体" panose="02010609060101010101" pitchFamily="1" charset="-122"/>
                <a:ea typeface="黑体" panose="02010609060101010101" pitchFamily="1" charset="-122"/>
                <a:cs typeface="+mn-cs"/>
              </a:rPr>
              <a:t>     随堂携带，课间抽查）</a:t>
            </a:r>
            <a:endParaRPr lang="zh-CN" altLang="en-US" sz="2400">
              <a:solidFill>
                <a:schemeClr val="tx1"/>
              </a:solidFill>
              <a:latin typeface="黑体" panose="02010609060101010101" pitchFamily="1" charset="-122"/>
              <a:ea typeface="黑体" panose="02010609060101010101" pitchFamily="1" charset="-122"/>
              <a:cs typeface="+mn-cs"/>
            </a:endParaRPr>
          </a:p>
          <a:p>
            <a:pPr marL="0" indent="0">
              <a:lnSpc>
                <a:spcPct val="160000"/>
              </a:lnSpc>
              <a:buSzPct val="70000"/>
              <a:buFont typeface="Wingdings" panose="05000000000000000000" pitchFamily="2" charset="2"/>
              <a:buNone/>
            </a:pPr>
            <a:r>
              <a:rPr lang="en-US" altLang="zh-CN" sz="2400">
                <a:latin typeface="黑体" panose="02010609060101010101" pitchFamily="1" charset="-122"/>
                <a:ea typeface="黑体" panose="02010609060101010101" pitchFamily="1" charset="-122"/>
                <a:cs typeface="+mn-cs"/>
              </a:rPr>
              <a:t>2</a:t>
            </a:r>
            <a:r>
              <a:rPr lang="zh-CN" altLang="en-US" sz="2400">
                <a:latin typeface="黑体" panose="02010609060101010101" pitchFamily="1" charset="-122"/>
                <a:ea typeface="黑体" panose="02010609060101010101" pitchFamily="1" charset="-122"/>
                <a:cs typeface="+mn-cs"/>
              </a:rPr>
              <a:t>、完成第</a:t>
            </a:r>
            <a:r>
              <a:rPr lang="en-US" sz="2400">
                <a:latin typeface="黑体" panose="02010609060101010101" pitchFamily="1" charset="-122"/>
                <a:ea typeface="黑体" panose="02010609060101010101" pitchFamily="1" charset="-122"/>
                <a:cs typeface="+mn-cs"/>
              </a:rPr>
              <a:t>6</a:t>
            </a:r>
            <a:r>
              <a:rPr lang="zh-CN" altLang="en-US" sz="2400">
                <a:latin typeface="黑体" panose="02010609060101010101" pitchFamily="1" charset="-122"/>
                <a:ea typeface="黑体" panose="02010609060101010101" pitchFamily="1" charset="-122"/>
                <a:cs typeface="+mn-cs"/>
              </a:rPr>
              <a:t>章的</a:t>
            </a:r>
            <a:r>
              <a:rPr lang="zh-CN" altLang="en-US" sz="2400">
                <a:solidFill>
                  <a:srgbClr val="FF0000"/>
                </a:solidFill>
                <a:latin typeface="黑体" panose="02010609060101010101" pitchFamily="1" charset="-122"/>
                <a:ea typeface="黑体" panose="02010609060101010101" pitchFamily="1" charset="-122"/>
                <a:cs typeface="+mn-cs"/>
              </a:rPr>
              <a:t>选择题</a:t>
            </a:r>
            <a:r>
              <a:rPr lang="zh-CN" altLang="en-US" sz="2400">
                <a:latin typeface="黑体" panose="02010609060101010101" pitchFamily="1" charset="-122"/>
                <a:ea typeface="黑体" panose="02010609060101010101" pitchFamily="1" charset="-122"/>
                <a:cs typeface="+mn-cs"/>
              </a:rPr>
              <a:t>（下发的</a:t>
            </a:r>
            <a:r>
              <a:rPr lang="en-US" altLang="zh-CN" sz="2400">
                <a:latin typeface="黑体" panose="02010609060101010101" pitchFamily="1" charset="-122"/>
                <a:ea typeface="黑体" panose="02010609060101010101" pitchFamily="1" charset="-122"/>
                <a:cs typeface="+mn-cs"/>
              </a:rPr>
              <a:t>word</a:t>
            </a:r>
            <a:r>
              <a:rPr lang="zh-CN" altLang="en-US" sz="2400">
                <a:latin typeface="黑体" panose="02010609060101010101" pitchFamily="1" charset="-122"/>
                <a:ea typeface="黑体" panose="02010609060101010101" pitchFamily="1" charset="-122"/>
                <a:cs typeface="+mn-cs"/>
              </a:rPr>
              <a:t>文件）</a:t>
            </a:r>
            <a:endParaRPr lang="zh-CN" altLang="en-US" sz="2400">
              <a:latin typeface="黑体" panose="02010609060101010101" pitchFamily="1" charset="-122"/>
              <a:ea typeface="黑体" panose="02010609060101010101" pitchFamily="1" charset="-122"/>
              <a:cs typeface="+mn-cs"/>
            </a:endParaRPr>
          </a:p>
          <a:p>
            <a:pPr marL="0" indent="0">
              <a:lnSpc>
                <a:spcPct val="160000"/>
              </a:lnSpc>
              <a:buSzPct val="70000"/>
              <a:buFont typeface="Wingdings" panose="05000000000000000000" pitchFamily="2" charset="2"/>
              <a:buNone/>
            </a:pPr>
            <a:r>
              <a:rPr lang="en-US" altLang="zh-CN" sz="2400">
                <a:latin typeface="黑体" panose="02010609060101010101" pitchFamily="1" charset="-122"/>
                <a:ea typeface="黑体" panose="02010609060101010101" pitchFamily="1" charset="-122"/>
                <a:cs typeface="+mn-cs"/>
              </a:rPr>
              <a:t>3</a:t>
            </a:r>
            <a:r>
              <a:rPr lang="zh-CN" altLang="en-US" sz="2400">
                <a:latin typeface="黑体" panose="02010609060101010101" pitchFamily="1" charset="-122"/>
                <a:ea typeface="黑体" panose="02010609060101010101" pitchFamily="1" charset="-122"/>
                <a:cs typeface="+mn-cs"/>
              </a:rPr>
              <a:t>、仔细阅读</a:t>
            </a:r>
            <a:r>
              <a:rPr lang="en-US" altLang="zh-CN" sz="2400">
                <a:solidFill>
                  <a:srgbClr val="FF0000"/>
                </a:solidFill>
                <a:latin typeface="黑体" panose="02010609060101010101" pitchFamily="1" charset="-122"/>
                <a:ea typeface="黑体" panose="02010609060101010101" pitchFamily="1" charset="-122"/>
                <a:cs typeface="+mn-cs"/>
              </a:rPr>
              <a:t>P190</a:t>
            </a:r>
            <a:r>
              <a:rPr lang="zh-CN" altLang="en-US" sz="2400">
                <a:latin typeface="黑体" panose="02010609060101010101" pitchFamily="1" charset="-122"/>
                <a:ea typeface="黑体" panose="02010609060101010101" pitchFamily="1" charset="-122"/>
                <a:cs typeface="+mn-cs"/>
              </a:rPr>
              <a:t>的</a:t>
            </a:r>
            <a:r>
              <a:rPr lang="en-US" altLang="zh-CN" sz="2400">
                <a:latin typeface="黑体" panose="02010609060101010101" pitchFamily="1" charset="-122"/>
                <a:ea typeface="黑体" panose="02010609060101010101" pitchFamily="1" charset="-122"/>
                <a:cs typeface="+mn-cs"/>
              </a:rPr>
              <a:t>“</a:t>
            </a:r>
            <a:r>
              <a:rPr lang="en-US" altLang="zh-CN" sz="2400">
                <a:solidFill>
                  <a:srgbClr val="FF0000"/>
                </a:solidFill>
                <a:latin typeface="黑体" panose="02010609060101010101" pitchFamily="1" charset="-122"/>
                <a:ea typeface="黑体" panose="02010609060101010101" pitchFamily="1" charset="-122"/>
                <a:cs typeface="+mn-cs"/>
              </a:rPr>
              <a:t>6</a:t>
            </a:r>
            <a:r>
              <a:rPr lang="en-US" altLang="zh-CN" sz="2400">
                <a:solidFill>
                  <a:srgbClr val="FF0000"/>
                </a:solidFill>
                <a:latin typeface="黑体" panose="02010609060101010101" pitchFamily="1" charset="-122"/>
                <a:ea typeface="黑体" panose="02010609060101010101" pitchFamily="1" charset="-122"/>
                <a:cs typeface="+mn-cs"/>
              </a:rPr>
              <a:t>.12</a:t>
            </a:r>
            <a:r>
              <a:rPr lang="zh-CN" altLang="en-US" sz="2400">
                <a:solidFill>
                  <a:srgbClr val="FF0000"/>
                </a:solidFill>
                <a:latin typeface="黑体" panose="02010609060101010101" pitchFamily="1" charset="-122"/>
                <a:ea typeface="黑体" panose="02010609060101010101" pitchFamily="1" charset="-122"/>
                <a:cs typeface="+mn-cs"/>
              </a:rPr>
              <a:t>小节</a:t>
            </a:r>
            <a:r>
              <a:rPr lang="en-US" altLang="zh-CN" sz="2400">
                <a:latin typeface="黑体" panose="02010609060101010101" pitchFamily="1" charset="-122"/>
                <a:ea typeface="黑体" panose="02010609060101010101" pitchFamily="1" charset="-122"/>
                <a:cs typeface="+mn-cs"/>
              </a:rPr>
              <a:t>”</a:t>
            </a:r>
            <a:r>
              <a:rPr lang="zh-CN" altLang="en-US" sz="2400">
                <a:latin typeface="黑体" panose="02010609060101010101" pitchFamily="1" charset="-122"/>
                <a:ea typeface="黑体" panose="02010609060101010101" pitchFamily="1" charset="-122"/>
                <a:cs typeface="+mn-cs"/>
              </a:rPr>
              <a:t>，并将可能出</a:t>
            </a:r>
            <a:r>
              <a:rPr lang="zh-CN" altLang="en-US" sz="2400">
                <a:solidFill>
                  <a:srgbClr val="FF0000"/>
                </a:solidFill>
                <a:latin typeface="黑体" panose="02010609060101010101" pitchFamily="1" charset="-122"/>
                <a:ea typeface="黑体" panose="02010609060101010101" pitchFamily="1" charset="-122"/>
                <a:cs typeface="+mn-cs"/>
              </a:rPr>
              <a:t>填空题</a:t>
            </a:r>
            <a:r>
              <a:rPr lang="zh-CN" altLang="en-US" sz="2400">
                <a:latin typeface="黑体" panose="02010609060101010101" pitchFamily="1" charset="-122"/>
                <a:ea typeface="黑体" panose="02010609060101010101" pitchFamily="1" charset="-122"/>
                <a:cs typeface="+mn-cs"/>
              </a:rPr>
              <a:t>的地方划线。</a:t>
            </a:r>
            <a:endParaRPr lang="zh-CN" altLang="en-US" sz="2400">
              <a:latin typeface="黑体" panose="02010609060101010101" pitchFamily="1" charset="-122"/>
              <a:ea typeface="黑体" panose="02010609060101010101" pitchFamily="1" charset="-122"/>
              <a:cs typeface="+mn-cs"/>
            </a:endParaRPr>
          </a:p>
          <a:p>
            <a:pPr marL="0" indent="0">
              <a:lnSpc>
                <a:spcPct val="160000"/>
              </a:lnSpc>
              <a:buSzPct val="70000"/>
              <a:buFont typeface="Wingdings" panose="05000000000000000000" pitchFamily="2" charset="2"/>
              <a:buNone/>
            </a:pPr>
            <a:r>
              <a:rPr lang="en-US" altLang="zh-CN" sz="2400">
                <a:latin typeface="黑体" panose="02010609060101010101" pitchFamily="1" charset="-122"/>
                <a:ea typeface="黑体" panose="02010609060101010101" pitchFamily="1" charset="-122"/>
                <a:cs typeface="+mn-cs"/>
              </a:rPr>
              <a:t>4</a:t>
            </a:r>
            <a:r>
              <a:rPr lang="zh-CN" altLang="en-US" sz="2400">
                <a:latin typeface="黑体" panose="02010609060101010101" pitchFamily="1" charset="-122"/>
                <a:ea typeface="黑体" panose="02010609060101010101" pitchFamily="1" charset="-122"/>
                <a:cs typeface="+mn-cs"/>
              </a:rPr>
              <a:t>、自觉完成</a:t>
            </a:r>
            <a:r>
              <a:rPr lang="zh-CN" altLang="en-US" sz="2400">
                <a:solidFill>
                  <a:srgbClr val="FF0000"/>
                </a:solidFill>
                <a:latin typeface="黑体" panose="02010609060101010101" pitchFamily="1" charset="-122"/>
                <a:ea typeface="黑体" panose="02010609060101010101" pitchFamily="1" charset="-122"/>
                <a:cs typeface="+mn-cs"/>
              </a:rPr>
              <a:t>实验七</a:t>
            </a:r>
            <a:endParaRPr lang="zh-CN" altLang="en-US" sz="2400">
              <a:solidFill>
                <a:srgbClr val="FF0000"/>
              </a:solidFill>
              <a:latin typeface="黑体" panose="02010609060101010101" pitchFamily="1" charset="-122"/>
              <a:ea typeface="黑体" panose="02010609060101010101" pitchFamily="1" charset="-122"/>
              <a:cs typeface="+mn-cs"/>
            </a:endParaRPr>
          </a:p>
          <a:p>
            <a:pPr marL="0" indent="0">
              <a:lnSpc>
                <a:spcPct val="160000"/>
              </a:lnSpc>
              <a:buSzPct val="70000"/>
              <a:buFont typeface="Wingdings" panose="05000000000000000000" pitchFamily="2" charset="2"/>
              <a:buNone/>
            </a:pPr>
            <a:r>
              <a:rPr lang="en-US" altLang="zh-CN" sz="2400">
                <a:solidFill>
                  <a:srgbClr val="FF0000"/>
                </a:solidFill>
                <a:latin typeface="黑体" panose="02010609060101010101" pitchFamily="1" charset="-122"/>
                <a:ea typeface="黑体" panose="02010609060101010101" pitchFamily="1" charset="-122"/>
                <a:cs typeface="+mn-cs"/>
                <a:sym typeface="+mn-ea"/>
              </a:rPr>
              <a:t>5</a:t>
            </a:r>
            <a:r>
              <a:rPr lang="zh-CN" altLang="en-US" sz="2400">
                <a:solidFill>
                  <a:srgbClr val="FF0000"/>
                </a:solidFill>
                <a:latin typeface="黑体" panose="02010609060101010101" pitchFamily="1" charset="-122"/>
                <a:ea typeface="黑体" panose="02010609060101010101" pitchFamily="1" charset="-122"/>
                <a:cs typeface="+mn-cs"/>
                <a:sym typeface="+mn-ea"/>
              </a:rPr>
              <a:t>、</a:t>
            </a:r>
            <a:r>
              <a:rPr lang="zh-CN" altLang="en-US" sz="2400">
                <a:solidFill>
                  <a:schemeClr val="tx1"/>
                </a:solidFill>
                <a:latin typeface="黑体" panose="02010609060101010101" pitchFamily="1" charset="-122"/>
                <a:ea typeface="黑体" panose="02010609060101010101" pitchFamily="1" charset="-122"/>
                <a:cs typeface="+mn-cs"/>
                <a:sym typeface="+mn-ea"/>
              </a:rPr>
              <a:t>完成第</a:t>
            </a:r>
            <a:r>
              <a:rPr lang="en-US" altLang="zh-CN" sz="2400">
                <a:solidFill>
                  <a:schemeClr val="tx1"/>
                </a:solidFill>
                <a:latin typeface="黑体" panose="02010609060101010101" pitchFamily="1" charset="-122"/>
                <a:ea typeface="黑体" panose="02010609060101010101" pitchFamily="1" charset="-122"/>
                <a:cs typeface="+mn-cs"/>
                <a:sym typeface="+mn-ea"/>
              </a:rPr>
              <a:t>6</a:t>
            </a:r>
            <a:r>
              <a:rPr lang="zh-CN" altLang="en-US" sz="2400">
                <a:solidFill>
                  <a:schemeClr val="tx1"/>
                </a:solidFill>
                <a:latin typeface="黑体" panose="02010609060101010101" pitchFamily="1" charset="-122"/>
                <a:ea typeface="黑体" panose="02010609060101010101" pitchFamily="1" charset="-122"/>
                <a:cs typeface="+mn-cs"/>
                <a:sym typeface="+mn-ea"/>
              </a:rPr>
              <a:t>章的</a:t>
            </a:r>
            <a:r>
              <a:rPr lang="zh-CN" altLang="en-US" sz="2400">
                <a:solidFill>
                  <a:srgbClr val="0000FF"/>
                </a:solidFill>
                <a:latin typeface="黑体" panose="02010609060101010101" pitchFamily="1" charset="-122"/>
                <a:ea typeface="黑体" panose="02010609060101010101" pitchFamily="1" charset="-122"/>
                <a:cs typeface="+mn-cs"/>
                <a:sym typeface="+mn-ea"/>
              </a:rPr>
              <a:t>论述题</a:t>
            </a:r>
            <a:endParaRPr lang="zh-CN" altLang="en-US" sz="2400">
              <a:solidFill>
                <a:srgbClr val="FF0000"/>
              </a:solidFill>
              <a:latin typeface="黑体" panose="02010609060101010101" pitchFamily="1" charset="-122"/>
              <a:ea typeface="黑体" panose="02010609060101010101" pitchFamily="1" charset="-122"/>
              <a:cs typeface="+mn-cs"/>
              <a:sym typeface="+mn-ea"/>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圆角矩形 61441"/>
          <p:cNvSpPr/>
          <p:nvPr/>
        </p:nvSpPr>
        <p:spPr>
          <a:xfrm>
            <a:off x="1979613" y="2133600"/>
            <a:ext cx="5354637" cy="3244850"/>
          </a:xfrm>
          <a:prstGeom prst="roundRect">
            <a:avLst>
              <a:gd name="adj" fmla="val 10347"/>
            </a:avLst>
          </a:prstGeom>
          <a:gradFill rotWithShape="1">
            <a:gsLst>
              <a:gs pos="0">
                <a:srgbClr val="EBD3AD"/>
              </a:gs>
              <a:gs pos="100000">
                <a:srgbClr val="FFFFFF"/>
              </a:gs>
            </a:gsLst>
            <a:lin ang="18900000" scaled="1"/>
            <a:tileRect/>
          </a:gradFill>
          <a:ln w="50800" cap="flat" cmpd="sng">
            <a:solidFill>
              <a:srgbClr val="FF9933"/>
            </a:solidFill>
            <a:prstDash val="solid"/>
            <a:round/>
            <a:headEnd type="none" w="med" len="med"/>
            <a:tailEnd type="none" w="med" len="med"/>
          </a:ln>
          <a:effectLst>
            <a:outerShdw dist="107763" dir="2699999" algn="ctr" rotWithShape="0">
              <a:srgbClr val="000000">
                <a:alpha val="50000"/>
              </a:srgbClr>
            </a:outerShdw>
          </a:effectLst>
        </p:spPr>
        <p:txBody>
          <a:bodyPr wrap="none" anchor="ctr"/>
          <a:lstStyle/>
          <a:p>
            <a:pPr algn="ctr" eaLnBrk="0" hangingPunct="0">
              <a:lnSpc>
                <a:spcPct val="120000"/>
              </a:lnSpc>
              <a:buFont typeface="Arial" panose="020B0604020202020204" pitchFamily="34" charset="0"/>
              <a:buNone/>
              <a:defRPr/>
            </a:pPr>
            <a:endParaRPr lang="zh-CN" altLang="en-US" sz="2400" b="1">
              <a:latin typeface="Arial" panose="020B0604020202020204" pitchFamily="34" charset="0"/>
              <a:ea typeface="黑体" panose="02010609060101010101" pitchFamily="1" charset="-122"/>
            </a:endParaRPr>
          </a:p>
        </p:txBody>
      </p:sp>
      <p:grpSp>
        <p:nvGrpSpPr>
          <p:cNvPr id="61443" name="组合 61442"/>
          <p:cNvGrpSpPr/>
          <p:nvPr/>
        </p:nvGrpSpPr>
        <p:grpSpPr bwMode="auto">
          <a:xfrm>
            <a:off x="6084888" y="908050"/>
            <a:ext cx="1260475" cy="2803525"/>
            <a:chOff x="0" y="0"/>
            <a:chExt cx="498" cy="1245"/>
          </a:xfrm>
        </p:grpSpPr>
        <p:sp>
          <p:nvSpPr>
            <p:cNvPr id="58371" name="未知"/>
            <p:cNvSpPr/>
            <p:nvPr/>
          </p:nvSpPr>
          <p:spPr>
            <a:xfrm>
              <a:off x="121" y="0"/>
              <a:ext cx="233" cy="254"/>
            </a:xfrm>
            <a:custGeom>
              <a:avLst/>
              <a:gdLst/>
              <a:ahLst/>
              <a:cxnLst/>
              <a:rect l="0" t="0" r="0" b="0"/>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rgbClr val="FF9933"/>
            </a:solidFill>
            <a:ln w="9525">
              <a:noFill/>
            </a:ln>
            <a:effectLst>
              <a:outerShdw dist="91581" dir="3378595" algn="ctr" rotWithShape="0">
                <a:srgbClr val="000000">
                  <a:alpha val="50000"/>
                </a:srgbClr>
              </a:outerShdw>
            </a:effectLst>
          </p:spPr>
          <p:txBody>
            <a:bodyP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endParaRPr>
            </a:p>
          </p:txBody>
        </p:sp>
        <p:sp>
          <p:nvSpPr>
            <p:cNvPr id="58372" name="未知"/>
            <p:cNvSpPr/>
            <p:nvPr/>
          </p:nvSpPr>
          <p:spPr>
            <a:xfrm>
              <a:off x="0" y="281"/>
              <a:ext cx="498" cy="964"/>
            </a:xfrm>
            <a:custGeom>
              <a:avLst/>
              <a:gdLst/>
              <a:ahLst/>
              <a:cxnLst/>
              <a:rect l="0" t="0" r="0" b="0"/>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solidFill>
              <a:srgbClr val="FF9933"/>
            </a:solidFill>
            <a:ln w="9525">
              <a:noFill/>
            </a:ln>
            <a:effectLst>
              <a:outerShdw dist="91581" dir="3378595" algn="ctr" rotWithShape="0">
                <a:srgbClr val="000000">
                  <a:alpha val="50000"/>
                </a:srgbClr>
              </a:outerShdw>
            </a:effectLst>
          </p:spPr>
          <p:txBody>
            <a:bodyP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endParaRPr>
            </a:p>
          </p:txBody>
        </p:sp>
      </p:grpSp>
      <p:sp>
        <p:nvSpPr>
          <p:cNvPr id="61446" name="文本框 61445"/>
          <p:cNvSpPr txBox="1">
            <a:spLocks noChangeArrowheads="1"/>
          </p:cNvSpPr>
          <p:nvPr/>
        </p:nvSpPr>
        <p:spPr bwMode="auto">
          <a:xfrm>
            <a:off x="1991360" y="2708275"/>
            <a:ext cx="5317490" cy="1691640"/>
          </a:xfrm>
          <a:prstGeom prst="rect">
            <a:avLst/>
          </a:prstGeom>
          <a:noFill/>
          <a:ln w="9525">
            <a:noFill/>
            <a:miter lim="800000"/>
          </a:ln>
        </p:spPr>
        <p:txBody>
          <a:bodyPr vert="horz" wrap="square" lIns="91440" tIns="45720" rIns="91440" bIns="45720" numCol="1" anchor="t" anchorCtr="0" compatLnSpc="1">
            <a:spAutoFit/>
          </a:bodyPr>
          <a:lstStyle/>
          <a:p>
            <a:pPr algn="ctr" eaLnBrk="0" hangingPunct="0">
              <a:buFont typeface="Arial" panose="020B0604020202020204" pitchFamily="34" charset="0"/>
              <a:buNone/>
            </a:pPr>
            <a:r>
              <a:rPr lang="zh-CN" altLang="en-US" sz="4800" b="1">
                <a:solidFill>
                  <a:srgbClr val="990099"/>
                </a:solidFill>
                <a:ea typeface="黑体" panose="02010609060101010101" pitchFamily="1" charset="-122"/>
              </a:rPr>
              <a:t>实验七</a:t>
            </a:r>
            <a:r>
              <a:rPr lang="zh-CN" altLang="en-US" b="1">
                <a:solidFill>
                  <a:srgbClr val="000000"/>
                </a:solidFill>
                <a:ea typeface="黑体" panose="02010609060101010101" pitchFamily="1" charset="-122"/>
              </a:rPr>
              <a:t> </a:t>
            </a:r>
            <a:endParaRPr lang="zh-CN" altLang="en-US" sz="1600" b="1">
              <a:solidFill>
                <a:srgbClr val="000000"/>
              </a:solidFill>
              <a:ea typeface="黑体" panose="02010609060101010101" pitchFamily="1" charset="-122"/>
            </a:endParaRPr>
          </a:p>
          <a:p>
            <a:pPr algn="ctr" eaLnBrk="0" hangingPunct="0">
              <a:buFont typeface="Arial" panose="020B0604020202020204" pitchFamily="34" charset="0"/>
              <a:buNone/>
            </a:pPr>
            <a:endParaRPr lang="zh-CN" altLang="en-US" sz="1600" b="1">
              <a:solidFill>
                <a:srgbClr val="000000"/>
              </a:solidFill>
              <a:ea typeface="黑体" panose="02010609060101010101" pitchFamily="1" charset="-122"/>
            </a:endParaRPr>
          </a:p>
          <a:p>
            <a:pPr algn="ctr" eaLnBrk="0" hangingPunct="0">
              <a:buFont typeface="Arial" panose="020B0604020202020204" pitchFamily="34" charset="0"/>
              <a:buNone/>
            </a:pPr>
            <a:r>
              <a:rPr lang="zh-CN" altLang="en-US" sz="4000" b="1">
                <a:solidFill>
                  <a:srgbClr val="800000"/>
                </a:solidFill>
                <a:ea typeface="黑体" panose="02010609060101010101" pitchFamily="1" charset="-122"/>
              </a:rPr>
              <a:t>银行家算法模拟</a:t>
            </a:r>
            <a:endParaRPr lang="zh-CN" altLang="en-US" sz="4000" b="1">
              <a:solidFill>
                <a:srgbClr val="800000"/>
              </a:solidFill>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61442"/>
                                        </p:tgtEl>
                                        <p:attrNameLst>
                                          <p:attrName>style.visibility</p:attrName>
                                        </p:attrNameLst>
                                      </p:cBhvr>
                                      <p:to>
                                        <p:strVal val="visible"/>
                                      </p:to>
                                    </p:set>
                                    <p:anim calcmode="lin" valueType="num">
                                      <p:cBhvr>
                                        <p:cTn id="7" dur="500" fill="hold"/>
                                        <p:tgtEl>
                                          <p:spTgt spid="61442"/>
                                        </p:tgtEl>
                                        <p:attrNameLst>
                                          <p:attrName>ppt_w</p:attrName>
                                        </p:attrNameLst>
                                      </p:cBhvr>
                                      <p:tavLst>
                                        <p:tav tm="0">
                                          <p:val>
                                            <p:fltVal val="0"/>
                                          </p:val>
                                        </p:tav>
                                        <p:tav tm="100000">
                                          <p:val>
                                            <p:strVal val="#ppt_w"/>
                                          </p:val>
                                        </p:tav>
                                      </p:tavLst>
                                    </p:anim>
                                    <p:anim calcmode="lin" valueType="num">
                                      <p:cBhvr>
                                        <p:cTn id="8" dur="500" fill="hold"/>
                                        <p:tgtEl>
                                          <p:spTgt spid="6144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nodeType="afterEffect">
                                  <p:stCondLst>
                                    <p:cond delay="0"/>
                                  </p:stCondLst>
                                  <p:childTnLst>
                                    <p:set>
                                      <p:cBhvr>
                                        <p:cTn id="11" dur="1" fill="hold">
                                          <p:stCondLst>
                                            <p:cond delay="0"/>
                                          </p:stCondLst>
                                        </p:cTn>
                                        <p:tgtEl>
                                          <p:spTgt spid="61443"/>
                                        </p:tgtEl>
                                        <p:attrNameLst>
                                          <p:attrName>style.visibility</p:attrName>
                                        </p:attrNameLst>
                                      </p:cBhvr>
                                      <p:to>
                                        <p:strVal val="visible"/>
                                      </p:to>
                                    </p:set>
                                    <p:anim calcmode="lin" valueType="num">
                                      <p:cBhvr>
                                        <p:cTn id="12" dur="500" fill="hold"/>
                                        <p:tgtEl>
                                          <p:spTgt spid="61443"/>
                                        </p:tgtEl>
                                        <p:attrNameLst>
                                          <p:attrName>ppt_w</p:attrName>
                                        </p:attrNameLst>
                                      </p:cBhvr>
                                      <p:tavLst>
                                        <p:tav tm="0">
                                          <p:val>
                                            <p:fltVal val="0"/>
                                          </p:val>
                                        </p:tav>
                                        <p:tav tm="100000">
                                          <p:val>
                                            <p:strVal val="#ppt_w"/>
                                          </p:val>
                                        </p:tav>
                                      </p:tavLst>
                                    </p:anim>
                                    <p:anim calcmode="lin" valueType="num">
                                      <p:cBhvr>
                                        <p:cTn id="13" dur="500" fill="hold"/>
                                        <p:tgtEl>
                                          <p:spTgt spid="61443"/>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17" presetClass="entr" presetSubtype="10" fill="hold" grpId="0" nodeType="afterEffect">
                                  <p:stCondLst>
                                    <p:cond delay="0"/>
                                  </p:stCondLst>
                                  <p:childTnLst>
                                    <p:set>
                                      <p:cBhvr>
                                        <p:cTn id="16" dur="1" fill="hold">
                                          <p:stCondLst>
                                            <p:cond delay="0"/>
                                          </p:stCondLst>
                                        </p:cTn>
                                        <p:tgtEl>
                                          <p:spTgt spid="61446"/>
                                        </p:tgtEl>
                                        <p:attrNameLst>
                                          <p:attrName>style.visibility</p:attrName>
                                        </p:attrNameLst>
                                      </p:cBhvr>
                                      <p:to>
                                        <p:strVal val="visible"/>
                                      </p:to>
                                    </p:set>
                                    <p:anim calcmode="lin" valueType="num">
                                      <p:cBhvr>
                                        <p:cTn id="17" dur="500" fill="hold"/>
                                        <p:tgtEl>
                                          <p:spTgt spid="61446"/>
                                        </p:tgtEl>
                                        <p:attrNameLst>
                                          <p:attrName>ppt_w</p:attrName>
                                        </p:attrNameLst>
                                      </p:cBhvr>
                                      <p:tavLst>
                                        <p:tav tm="0">
                                          <p:val>
                                            <p:fltVal val="0"/>
                                          </p:val>
                                        </p:tav>
                                        <p:tav tm="100000">
                                          <p:val>
                                            <p:strVal val="#ppt_w"/>
                                          </p:val>
                                        </p:tav>
                                      </p:tavLst>
                                    </p:anim>
                                    <p:anim calcmode="lin" valueType="num">
                                      <p:cBhvr>
                                        <p:cTn id="18" dur="500" fill="hold"/>
                                        <p:tgtEl>
                                          <p:spTgt spid="6144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bldLvl="0" animBg="1"/>
      <p:bldP spid="6144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圆角矩形 62465"/>
          <p:cNvSpPr>
            <a:spLocks noChangeArrowheads="1"/>
          </p:cNvSpPr>
          <p:nvPr/>
        </p:nvSpPr>
        <p:spPr bwMode="auto">
          <a:xfrm>
            <a:off x="-27305" y="836930"/>
            <a:ext cx="9155430" cy="5709285"/>
          </a:xfrm>
          <a:prstGeom prst="roundRect">
            <a:avLst>
              <a:gd name="adj" fmla="val 16667"/>
            </a:avLst>
          </a:prstGeom>
          <a:gradFill rotWithShape="1">
            <a:gsLst>
              <a:gs pos="0">
                <a:srgbClr val="0000CC"/>
              </a:gs>
              <a:gs pos="100000">
                <a:srgbClr val="7575E3"/>
              </a:gs>
            </a:gsLst>
            <a:lin ang="2700000" scaled="1"/>
          </a:gradFill>
          <a:ln w="9525">
            <a:noFill/>
            <a:round/>
          </a:ln>
        </p:spPr>
        <p:txBody>
          <a:bodyPr vert="horz" wrap="square" lIns="91440" tIns="45720" rIns="91440" bIns="45720" numCol="1" anchor="t" anchorCtr="0" compatLnSpc="1"/>
          <a:lstStyle/>
          <a:p>
            <a:pPr>
              <a:buFont typeface="Arial" panose="020B0604020202020204" pitchFamily="34" charset="0"/>
              <a:buNone/>
            </a:pPr>
            <a:endParaRPr lang="zh-CN" altLang="en-US"/>
          </a:p>
        </p:txBody>
      </p:sp>
      <p:sp>
        <p:nvSpPr>
          <p:cNvPr id="62467" name="文本框 62466"/>
          <p:cNvSpPr txBox="1">
            <a:spLocks noChangeArrowheads="1"/>
          </p:cNvSpPr>
          <p:nvPr/>
        </p:nvSpPr>
        <p:spPr bwMode="auto">
          <a:xfrm>
            <a:off x="200025" y="116840"/>
            <a:ext cx="8701405" cy="829945"/>
          </a:xfrm>
          <a:prstGeom prst="rect">
            <a:avLst/>
          </a:prstGeom>
          <a:noFill/>
          <a:ln w="9525">
            <a:noFill/>
            <a:miter lim="800000"/>
          </a:ln>
        </p:spPr>
        <p:txBody>
          <a:bodyPr vert="horz" wrap="square" lIns="91440" tIns="45720" rIns="91440" bIns="45720" numCol="1" anchor="t" anchorCtr="0" compatLnSpc="1">
            <a:spAutoFit/>
          </a:bodyPr>
          <a:lstStyle/>
          <a:p>
            <a:pPr algn="ctr" eaLnBrk="0" hangingPunct="0">
              <a:buFont typeface="Arial" panose="020B0604020202020204" pitchFamily="34" charset="0"/>
              <a:buNone/>
            </a:pPr>
            <a:r>
              <a:rPr lang="zh-CN" altLang="en-US" sz="4800" b="1">
                <a:solidFill>
                  <a:srgbClr val="990099"/>
                </a:solidFill>
                <a:ea typeface="黑体" panose="02010609060101010101" pitchFamily="1" charset="-122"/>
              </a:rPr>
              <a:t>实验七</a:t>
            </a:r>
            <a:r>
              <a:rPr lang="zh-CN" altLang="en-US" sz="4800" b="1">
                <a:solidFill>
                  <a:srgbClr val="990099"/>
                </a:solidFill>
                <a:ea typeface="黑体" panose="02010609060101010101" pitchFamily="1" charset="-122"/>
              </a:rPr>
              <a:t>   银行家算法模拟</a:t>
            </a:r>
            <a:endParaRPr lang="zh-CN" altLang="en-US" sz="4800" b="1">
              <a:solidFill>
                <a:srgbClr val="990099"/>
              </a:solidFill>
              <a:ea typeface="黑体" panose="02010609060101010101" pitchFamily="1" charset="-122"/>
            </a:endParaRPr>
          </a:p>
        </p:txBody>
      </p:sp>
      <p:sp>
        <p:nvSpPr>
          <p:cNvPr id="62468" name="文本框 62467"/>
          <p:cNvSpPr txBox="1">
            <a:spLocks noChangeArrowheads="1"/>
          </p:cNvSpPr>
          <p:nvPr/>
        </p:nvSpPr>
        <p:spPr bwMode="auto">
          <a:xfrm>
            <a:off x="434340" y="946785"/>
            <a:ext cx="8232775" cy="3857625"/>
          </a:xfrm>
          <a:prstGeom prst="rect">
            <a:avLst/>
          </a:prstGeom>
          <a:noFill/>
          <a:ln w="9525">
            <a:noFill/>
            <a:miter lim="800000"/>
          </a:ln>
        </p:spPr>
        <p:txBody>
          <a:bodyPr vert="horz" wrap="square" lIns="91440" tIns="45720" rIns="91440" bIns="45720" numCol="1" anchor="t" anchorCtr="0" compatLnSpc="1">
            <a:spAutoFit/>
          </a:bodyPr>
          <a:lstStyle/>
          <a:p>
            <a:pPr eaLnBrk="0" hangingPunct="0">
              <a:lnSpc>
                <a:spcPct val="170000"/>
              </a:lnSpc>
              <a:buFont typeface="Arial" panose="020B0604020202020204" pitchFamily="34" charset="0"/>
              <a:buNone/>
            </a:pPr>
            <a:r>
              <a:rPr lang="zh-CN" altLang="en-US" sz="2400" b="1">
                <a:solidFill>
                  <a:srgbClr val="FF0000"/>
                </a:solidFill>
                <a:latin typeface="黑体" panose="02010609060101010101" pitchFamily="1" charset="-122"/>
                <a:ea typeface="黑体" panose="02010609060101010101" pitchFamily="1" charset="-122"/>
              </a:rPr>
              <a:t>要求：</a:t>
            </a:r>
            <a:endParaRPr lang="zh-CN" altLang="en-US" sz="2400" b="1">
              <a:solidFill>
                <a:srgbClr val="FF0000"/>
              </a:solidFill>
              <a:latin typeface="黑体" panose="02010609060101010101" pitchFamily="1" charset="-122"/>
              <a:ea typeface="黑体" panose="02010609060101010101" pitchFamily="1" charset="-122"/>
            </a:endParaRPr>
          </a:p>
          <a:p>
            <a:pPr eaLnBrk="0" hangingPunct="0">
              <a:lnSpc>
                <a:spcPct val="170000"/>
              </a:lnSpc>
              <a:buFont typeface="Arial" panose="020B0604020202020204" pitchFamily="34" charset="0"/>
              <a:buNone/>
            </a:pPr>
            <a:r>
              <a:rPr lang="zh-CN" altLang="en-US" sz="2400" b="1">
                <a:solidFill>
                  <a:schemeClr val="bg1"/>
                </a:solidFill>
                <a:latin typeface="黑体" panose="02010609060101010101" pitchFamily="1" charset="-122"/>
                <a:ea typeface="黑体" panose="02010609060101010101" pitchFamily="1" charset="-122"/>
              </a:rPr>
              <a:t>1. 初始化数据（如资源向量，最大需求矩阵，已分配矩阵等都存入文件中）</a:t>
            </a:r>
            <a:endParaRPr lang="zh-CN" altLang="en-US" sz="2400" b="1">
              <a:solidFill>
                <a:schemeClr val="bg1"/>
              </a:solidFill>
              <a:latin typeface="黑体" panose="02010609060101010101" pitchFamily="1" charset="-122"/>
              <a:ea typeface="黑体" panose="02010609060101010101" pitchFamily="1" charset="-122"/>
            </a:endParaRPr>
          </a:p>
          <a:p>
            <a:pPr eaLnBrk="0" hangingPunct="0">
              <a:lnSpc>
                <a:spcPct val="170000"/>
              </a:lnSpc>
              <a:buFont typeface="Arial" panose="020B0604020202020204" pitchFamily="34" charset="0"/>
              <a:buNone/>
            </a:pPr>
            <a:r>
              <a:rPr lang="en-US" altLang="zh-CN" sz="2400" b="1">
                <a:solidFill>
                  <a:schemeClr val="bg1"/>
                </a:solidFill>
                <a:latin typeface="黑体" panose="02010609060101010101" pitchFamily="1" charset="-122"/>
                <a:ea typeface="黑体" panose="02010609060101010101" pitchFamily="1" charset="-122"/>
              </a:rPr>
              <a:t>2. </a:t>
            </a:r>
            <a:r>
              <a:rPr lang="zh-CN" altLang="en-US" sz="2400" b="1">
                <a:solidFill>
                  <a:schemeClr val="bg1"/>
                </a:solidFill>
                <a:latin typeface="黑体" panose="02010609060101010101" pitchFamily="1" charset="-122"/>
                <a:ea typeface="黑体" panose="02010609060101010101" pitchFamily="1" charset="-122"/>
              </a:rPr>
              <a:t>动态选择某个进程输入它的资源申请，应用银行家算法来进行资源分配</a:t>
            </a:r>
            <a:endParaRPr lang="zh-CN" altLang="en-US" sz="2400" b="1">
              <a:solidFill>
                <a:schemeClr val="bg1"/>
              </a:solidFill>
              <a:latin typeface="黑体" panose="02010609060101010101" pitchFamily="1" charset="-122"/>
              <a:ea typeface="黑体" panose="02010609060101010101" pitchFamily="1" charset="-122"/>
            </a:endParaRPr>
          </a:p>
          <a:p>
            <a:pPr eaLnBrk="0" hangingPunct="0">
              <a:lnSpc>
                <a:spcPct val="170000"/>
              </a:lnSpc>
              <a:buFont typeface="Arial" panose="020B0604020202020204" pitchFamily="34" charset="0"/>
              <a:buNone/>
            </a:pPr>
            <a:r>
              <a:rPr lang="en-US" altLang="zh-CN" sz="2400" b="1">
                <a:solidFill>
                  <a:schemeClr val="bg1"/>
                </a:solidFill>
                <a:latin typeface="黑体" panose="02010609060101010101" pitchFamily="1" charset="-122"/>
                <a:ea typeface="黑体" panose="02010609060101010101" pitchFamily="1" charset="-122"/>
              </a:rPr>
              <a:t>3</a:t>
            </a:r>
            <a:r>
              <a:rPr lang="zh-CN" altLang="en-US" sz="2400" b="1">
                <a:solidFill>
                  <a:schemeClr val="bg1"/>
                </a:solidFill>
                <a:latin typeface="黑体" panose="02010609060101010101" pitchFamily="1" charset="-122"/>
                <a:ea typeface="黑体" panose="02010609060101010101" pitchFamily="1" charset="-122"/>
              </a:rPr>
              <a:t>. 资源申请和分配能够循环进行</a:t>
            </a:r>
            <a:endParaRPr lang="zh-CN" altLang="en-US" sz="2400" b="1">
              <a:solidFill>
                <a:schemeClr val="bg1"/>
              </a:solidFill>
              <a:latin typeface="黑体" panose="02010609060101010101" pitchFamily="1" charset="-122"/>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62467"/>
                                        </p:tgtEl>
                                        <p:attrNameLst>
                                          <p:attrName>style.visibility</p:attrName>
                                        </p:attrNameLst>
                                      </p:cBhvr>
                                      <p:to>
                                        <p:strVal val="visible"/>
                                      </p:to>
                                    </p:set>
                                    <p:anim calcmode="lin" valueType="num">
                                      <p:cBhvr>
                                        <p:cTn id="7" dur="500" fill="hold"/>
                                        <p:tgtEl>
                                          <p:spTgt spid="62467"/>
                                        </p:tgtEl>
                                        <p:attrNameLst>
                                          <p:attrName>ppt_w</p:attrName>
                                        </p:attrNameLst>
                                      </p:cBhvr>
                                      <p:tavLst>
                                        <p:tav tm="0">
                                          <p:val>
                                            <p:fltVal val="0"/>
                                          </p:val>
                                        </p:tav>
                                        <p:tav tm="100000">
                                          <p:val>
                                            <p:strVal val="#ppt_w"/>
                                          </p:val>
                                        </p:tav>
                                      </p:tavLst>
                                    </p:anim>
                                    <p:anim calcmode="lin" valueType="num">
                                      <p:cBhvr>
                                        <p:cTn id="8" dur="500" fill="hold"/>
                                        <p:tgtEl>
                                          <p:spTgt spid="62467"/>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62466"/>
                                        </p:tgtEl>
                                        <p:attrNameLst>
                                          <p:attrName>style.visibility</p:attrName>
                                        </p:attrNameLst>
                                      </p:cBhvr>
                                      <p:to>
                                        <p:strVal val="visible"/>
                                      </p:to>
                                    </p:set>
                                    <p:anim calcmode="lin" valueType="num">
                                      <p:cBhvr>
                                        <p:cTn id="13" dur="500" fill="hold"/>
                                        <p:tgtEl>
                                          <p:spTgt spid="62466"/>
                                        </p:tgtEl>
                                        <p:attrNameLst>
                                          <p:attrName>ppt_w</p:attrName>
                                        </p:attrNameLst>
                                      </p:cBhvr>
                                      <p:tavLst>
                                        <p:tav tm="0">
                                          <p:val>
                                            <p:fltVal val="0"/>
                                          </p:val>
                                        </p:tav>
                                        <p:tav tm="100000">
                                          <p:val>
                                            <p:strVal val="#ppt_w"/>
                                          </p:val>
                                        </p:tav>
                                      </p:tavLst>
                                    </p:anim>
                                    <p:anim calcmode="lin" valueType="num">
                                      <p:cBhvr>
                                        <p:cTn id="14" dur="500" fill="hold"/>
                                        <p:tgtEl>
                                          <p:spTgt spid="62466"/>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12" presetClass="entr" presetSubtype="8" fill="hold" grpId="0" nodeType="afterEffect">
                                  <p:stCondLst>
                                    <p:cond delay="0"/>
                                  </p:stCondLst>
                                  <p:childTnLst>
                                    <p:set>
                                      <p:cBhvr>
                                        <p:cTn id="17" dur="1" fill="hold">
                                          <p:stCondLst>
                                            <p:cond delay="0"/>
                                          </p:stCondLst>
                                        </p:cTn>
                                        <p:tgtEl>
                                          <p:spTgt spid="62468"/>
                                        </p:tgtEl>
                                        <p:attrNameLst>
                                          <p:attrName>style.visibility</p:attrName>
                                        </p:attrNameLst>
                                      </p:cBhvr>
                                      <p:to>
                                        <p:strVal val="visible"/>
                                      </p:to>
                                    </p:set>
                                    <p:animEffect transition="in" filter="slide(fromLeft)">
                                      <p:cBhvr>
                                        <p:cTn id="18" dur="500"/>
                                        <p:tgtEl>
                                          <p:spTgt spid="62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p:bldP spid="62468"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6" name="Picture 2" descr="D:\操作系统资料\慕课堂文件（需要发给学生）\论述题\2.4 死锁 银行家算法\银行家算法01.png"/>
          <p:cNvPicPr>
            <a:picLocks noChangeAspect="1" noChangeArrowheads="1"/>
          </p:cNvPicPr>
          <p:nvPr/>
        </p:nvPicPr>
        <p:blipFill>
          <a:blip r:embed="rId1" cstate="print"/>
          <a:srcRect/>
          <a:stretch>
            <a:fillRect/>
          </a:stretch>
        </p:blipFill>
        <p:spPr bwMode="auto">
          <a:xfrm>
            <a:off x="107315" y="332740"/>
            <a:ext cx="9128113" cy="6093296"/>
          </a:xfrm>
          <a:prstGeom prst="rect">
            <a:avLst/>
          </a:prstGeom>
          <a:noFill/>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50" name="Picture 2" descr="D:\操作系统资料\慕课堂文件（需要发给学生）\论述题\2.4 死锁 银行家算法\银行家算法02.png"/>
          <p:cNvPicPr>
            <a:picLocks noChangeAspect="1" noChangeArrowheads="1"/>
          </p:cNvPicPr>
          <p:nvPr/>
        </p:nvPicPr>
        <p:blipFill>
          <a:blip r:embed="rId1" cstate="print"/>
          <a:srcRect/>
          <a:stretch>
            <a:fillRect/>
          </a:stretch>
        </p:blipFill>
        <p:spPr bwMode="auto">
          <a:xfrm>
            <a:off x="51391" y="0"/>
            <a:ext cx="9092609" cy="5517232"/>
          </a:xfrm>
          <a:prstGeom prst="rect">
            <a:avLst/>
          </a:prstGeom>
          <a:noFill/>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4" name="Picture 2"/>
          <p:cNvPicPr>
            <a:picLocks noChangeAspect="1" noChangeArrowheads="1"/>
          </p:cNvPicPr>
          <p:nvPr/>
        </p:nvPicPr>
        <p:blipFill>
          <a:blip r:embed="rId1" cstate="print"/>
          <a:srcRect/>
          <a:stretch>
            <a:fillRect/>
          </a:stretch>
        </p:blipFill>
        <p:spPr bwMode="auto">
          <a:xfrm>
            <a:off x="0" y="0"/>
            <a:ext cx="8393113" cy="6840537"/>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12289"/>
          <p:cNvSpPr>
            <a:spLocks noGrp="1"/>
          </p:cNvSpPr>
          <p:nvPr>
            <p:ph type="title"/>
          </p:nvPr>
        </p:nvSpPr>
        <p:spPr>
          <a:xfrm>
            <a:off x="493713" y="30163"/>
            <a:ext cx="8229600" cy="490537"/>
          </a:xfrm>
        </p:spPr>
        <p:txBody>
          <a:bodyPr anchor="ctr"/>
          <a:p>
            <a:r>
              <a:rPr lang="zh-CN" altLang="en-US" dirty="0"/>
              <a:t>无死锁情况 （联合进程图）</a:t>
            </a:r>
            <a:endParaRPr lang="zh-CN" altLang="en-US" dirty="0"/>
          </a:p>
        </p:txBody>
      </p:sp>
      <p:pic>
        <p:nvPicPr>
          <p:cNvPr id="23554" name="内容占位符 12290" descr="图6.3"/>
          <p:cNvPicPr>
            <a:picLocks noGrp="1" noChangeAspect="1"/>
          </p:cNvPicPr>
          <p:nvPr>
            <p:ph idx="1"/>
          </p:nvPr>
        </p:nvPicPr>
        <p:blipFill>
          <a:blip r:embed="rId1"/>
          <a:stretch>
            <a:fillRect/>
          </a:stretch>
        </p:blipFill>
        <p:spPr>
          <a:xfrm>
            <a:off x="0" y="658813"/>
            <a:ext cx="8172450" cy="6200775"/>
          </a:xfrm>
        </p:spPr>
      </p:pic>
      <p:sp>
        <p:nvSpPr>
          <p:cNvPr id="23555" name="文本框 7185"/>
          <p:cNvSpPr txBox="1"/>
          <p:nvPr/>
        </p:nvSpPr>
        <p:spPr>
          <a:xfrm>
            <a:off x="7935913" y="806450"/>
            <a:ext cx="1119187" cy="43053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en-US" altLang="zh-CN" sz="2800" b="1" dirty="0">
                <a:solidFill>
                  <a:srgbClr val="FF0066"/>
                </a:solidFill>
                <a:latin typeface="Arial Black" panose="020B0A04020102020204" charset="0"/>
                <a:ea typeface="黑体" panose="02010609060101010101" pitchFamily="1" charset="-122"/>
              </a:rPr>
              <a:t>P166</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tags/tag1.xml><?xml version="1.0" encoding="utf-8"?>
<p:tagLst xmlns:p="http://schemas.openxmlformats.org/presentationml/2006/main">
  <p:tag name="KSO_WM_UNIT_PLACING_PICTURE_USER_VIEWPORT" val="{&quot;height&quot;:4475,&quot;width&quot;:13675}"/>
</p:tagLst>
</file>

<file path=ppt/tags/tag2.xml><?xml version="1.0" encoding="utf-8"?>
<p:tagLst xmlns:p="http://schemas.openxmlformats.org/presentationml/2006/main">
  <p:tag name="KSO_WM_UNIT_PLACING_PICTURE_USER_VIEWPORT" val="{&quot;height&quot;:7227,&quot;width&quot;:7533}"/>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fontScheme nam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蓝黑色演示模板">
  <a:themeElements>
    <a:clrScheme name="">
      <a:dk1>
        <a:srgbClr val="FFFFFF"/>
      </a:dk1>
      <a:lt1>
        <a:srgbClr val="000000"/>
      </a:lt1>
      <a:dk2>
        <a:srgbClr val="B2B2B2"/>
      </a:dk2>
      <a:lt2>
        <a:srgbClr val="010199"/>
      </a:lt2>
      <a:accent1>
        <a:srgbClr val="3399FF"/>
      </a:accent1>
      <a:accent2>
        <a:srgbClr val="666699"/>
      </a:accent2>
      <a:accent3>
        <a:srgbClr val="AAAAAA"/>
      </a:accent3>
      <a:accent4>
        <a:srgbClr val="DCDCDC"/>
      </a:accent4>
      <a:accent5>
        <a:srgbClr val="ADCAFF"/>
      </a:accent5>
      <a:accent6>
        <a:srgbClr val="5B5B89"/>
      </a:accent6>
      <a:hlink>
        <a:srgbClr val="FFFFCC"/>
      </a:hlink>
      <a:folHlink>
        <a:srgbClr val="FFCC66"/>
      </a:folHlink>
    </a:clrScheme>
    <a:fontScheme name="">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B2B2B2"/>
        </a:dk2>
        <a:lt2>
          <a:srgbClr val="010199"/>
        </a:lt2>
        <a:accent1>
          <a:srgbClr val="3399FF"/>
        </a:accent1>
        <a:accent2>
          <a:srgbClr val="666699"/>
        </a:accent2>
        <a:accent3>
          <a:srgbClr val="AAAAAA"/>
        </a:accent3>
        <a:accent4>
          <a:srgbClr val="DCDCDC"/>
        </a:accent4>
        <a:accent5>
          <a:srgbClr val="ADCAFF"/>
        </a:accent5>
        <a:accent6>
          <a:srgbClr val="5B5B89"/>
        </a:accent6>
        <a:hlink>
          <a:srgbClr val="FFFFCC"/>
        </a:hlink>
        <a:folHlink>
          <a:srgbClr val="FFCC66"/>
        </a:folHlink>
      </a:clrScheme>
      <a:clrMap bg1="lt1" tx1="dk1" bg2="lt2" tx2="dk2" accent1="accent1" accent2="accent2" accent3="accent3" accent4="accent4" accent5="accent5" accent6="accent6" hlink="hlink" folHlink="folHlink"/>
    </a:extraClrScheme>
    <a:extraClrScheme>
      <a:clrScheme name="">
        <a:dk1>
          <a:srgbClr val="FFFFFF"/>
        </a:dk1>
        <a:lt1>
          <a:srgbClr val="003300"/>
        </a:lt1>
        <a:dk2>
          <a:srgbClr val="C0C0C0"/>
        </a:dk2>
        <a:lt2>
          <a:srgbClr val="008000"/>
        </a:lt2>
        <a:accent1>
          <a:srgbClr val="99CC00"/>
        </a:accent1>
        <a:accent2>
          <a:srgbClr val="527C3A"/>
        </a:accent2>
        <a:accent3>
          <a:srgbClr val="AAADAA"/>
        </a:accent3>
        <a:accent4>
          <a:srgbClr val="DCDCDC"/>
        </a:accent4>
        <a:accent5>
          <a:srgbClr val="CAE2AA"/>
        </a:accent5>
        <a:accent6>
          <a:srgbClr val="496F33"/>
        </a:accent6>
        <a:hlink>
          <a:srgbClr val="33CC33"/>
        </a:hlink>
        <a:folHlink>
          <a:srgbClr val="C1FF83"/>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9FBFFF"/>
        </a:dk2>
        <a:lt2>
          <a:srgbClr val="000066"/>
        </a:lt2>
        <a:accent1>
          <a:srgbClr val="0099CC"/>
        </a:accent1>
        <a:accent2>
          <a:srgbClr val="00CC66"/>
        </a:accent2>
        <a:accent3>
          <a:srgbClr val="AAAACA"/>
        </a:accent3>
        <a:accent4>
          <a:srgbClr val="DCDCDC"/>
        </a:accent4>
        <a:accent5>
          <a:srgbClr val="AACAE2"/>
        </a:accent5>
        <a:accent6>
          <a:srgbClr val="00B75B"/>
        </a:accent6>
        <a:hlink>
          <a:srgbClr val="00FFFF"/>
        </a:hlink>
        <a:folHlink>
          <a:srgbClr val="CDE6FF"/>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99"/>
        </a:dk2>
        <a:lt2>
          <a:srgbClr val="00ACA8"/>
        </a:lt2>
        <a:accent1>
          <a:srgbClr val="0099CC"/>
        </a:accent1>
        <a:accent2>
          <a:srgbClr val="6D6FC7"/>
        </a:accent2>
        <a:accent3>
          <a:srgbClr val="AAB9B9"/>
        </a:accent3>
        <a:accent4>
          <a:srgbClr val="DCDCDC"/>
        </a:accent4>
        <a:accent5>
          <a:srgbClr val="AACAE2"/>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FFFF99"/>
        </a:dk2>
        <a:lt2>
          <a:srgbClr val="BA0023"/>
        </a:lt2>
        <a:accent1>
          <a:srgbClr val="FF6600"/>
        </a:accent1>
        <a:accent2>
          <a:srgbClr val="C5543D"/>
        </a:accent2>
        <a:accent3>
          <a:srgbClr val="C1AAAA"/>
        </a:accent3>
        <a:accent4>
          <a:srgbClr val="DCDCDC"/>
        </a:accent4>
        <a:accent5>
          <a:srgbClr val="FFB9AA"/>
        </a:accent5>
        <a:accent6>
          <a:srgbClr val="B04B36"/>
        </a:accent6>
        <a:hlink>
          <a:srgbClr val="FFFF0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575863"/>
        </a:lt1>
        <a:dk2>
          <a:srgbClr val="DDDDDD"/>
        </a:dk2>
        <a:lt2>
          <a:srgbClr val="6D776E"/>
        </a:lt2>
        <a:accent1>
          <a:srgbClr val="0099CC"/>
        </a:accent1>
        <a:accent2>
          <a:srgbClr val="939EA9"/>
        </a:accent2>
        <a:accent3>
          <a:srgbClr val="B5B5B8"/>
        </a:accent3>
        <a:accent4>
          <a:srgbClr val="DCDCDC"/>
        </a:accent4>
        <a:accent5>
          <a:srgbClr val="AACAE2"/>
        </a:accent5>
        <a:accent6>
          <a:srgbClr val="838D97"/>
        </a:accent6>
        <a:hlink>
          <a:srgbClr val="FFCC00"/>
        </a:hlink>
        <a:folHlink>
          <a:srgbClr val="BD8949"/>
        </a:folHlink>
      </a:clrScheme>
      <a:clrMap bg1="lt1" tx1="dk1" bg2="lt2" tx2="dk2" accent1="accent1" accent2="accent2" accent3="accent3" accent4="accent4" accent5="accent5" accent6="accent6" hlink="hlink" folHlink="folHlink"/>
    </a:extraClrScheme>
    <a:extraClrScheme>
      <a:clrScheme name="">
        <a:dk1>
          <a:srgbClr val="FFFFFF"/>
        </a:dk1>
        <a:lt1>
          <a:srgbClr val="765E58"/>
        </a:lt1>
        <a:dk2>
          <a:srgbClr val="DDDDDD"/>
        </a:dk2>
        <a:lt2>
          <a:srgbClr val="A28A84"/>
        </a:lt2>
        <a:accent1>
          <a:srgbClr val="CC6600"/>
        </a:accent1>
        <a:accent2>
          <a:srgbClr val="CC9900"/>
        </a:accent2>
        <a:accent3>
          <a:srgbClr val="BDB6B5"/>
        </a:accent3>
        <a:accent4>
          <a:srgbClr val="DCDCDC"/>
        </a:accent4>
        <a:accent5>
          <a:srgbClr val="E2B9AA"/>
        </a:accent5>
        <a:accent6>
          <a:srgbClr val="B78900"/>
        </a:accent6>
        <a:hlink>
          <a:srgbClr val="FFCC00"/>
        </a:hlink>
        <a:folHlink>
          <a:srgbClr val="FFFFBD"/>
        </a:folHlink>
      </a:clrScheme>
      <a:clrMap bg1="lt1" tx1="dk1" bg2="lt2" tx2="dk2" accent1="accent1" accent2="accent2" accent3="accent3" accent4="accent4" accent5="accent5" accent6="accent6" hlink="hlink" folHlink="folHlink"/>
    </a:extraClrScheme>
    <a:extraClrScheme>
      <a:clrScheme name="">
        <a:dk1>
          <a:srgbClr val="000000"/>
        </a:dk1>
        <a:lt1>
          <a:srgbClr val="C5D9ED"/>
        </a:lt1>
        <a:dk2>
          <a:srgbClr val="000000"/>
        </a:dk2>
        <a:lt2>
          <a:srgbClr val="FFFFFF"/>
        </a:lt2>
        <a:accent1>
          <a:srgbClr val="F3F6FF"/>
        </a:accent1>
        <a:accent2>
          <a:srgbClr val="33CCCC"/>
        </a:accent2>
        <a:accent3>
          <a:srgbClr val="DEE9F4"/>
        </a:accent3>
        <a:accent4>
          <a:srgbClr val="000000"/>
        </a:accent4>
        <a:accent5>
          <a:srgbClr val="F8FAFF"/>
        </a:accent5>
        <a:accent6>
          <a:srgbClr val="2DB7B7"/>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
        <a:dk1>
          <a:srgbClr val="FFFFFF"/>
        </a:dk1>
        <a:lt1>
          <a:srgbClr val="AAAAC6"/>
        </a:lt1>
        <a:dk2>
          <a:srgbClr val="FFFFCC"/>
        </a:dk2>
        <a:lt2>
          <a:srgbClr val="FFFFFF"/>
        </a:lt2>
        <a:accent1>
          <a:srgbClr val="66667E"/>
        </a:accent1>
        <a:accent2>
          <a:srgbClr val="629157"/>
        </a:accent2>
        <a:accent3>
          <a:srgbClr val="D1D1DF"/>
        </a:accent3>
        <a:accent4>
          <a:srgbClr val="DCDCDC"/>
        </a:accent4>
        <a:accent5>
          <a:srgbClr val="B9B9C0"/>
        </a:accent5>
        <a:accent6>
          <a:srgbClr val="57824D"/>
        </a:accent6>
        <a:hlink>
          <a:srgbClr val="6600CC"/>
        </a:hlink>
        <a:folHlink>
          <a:srgbClr val="33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13250</Words>
  <Application>WPS 演示</Application>
  <PresentationFormat>在屏幕上显示</PresentationFormat>
  <Paragraphs>1547</Paragraphs>
  <Slides>87</Slides>
  <Notes>0</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87</vt:i4>
      </vt:variant>
    </vt:vector>
  </HeadingPairs>
  <TitlesOfParts>
    <vt:vector size="102" baseType="lpstr">
      <vt:lpstr>Arial</vt:lpstr>
      <vt:lpstr>宋体</vt:lpstr>
      <vt:lpstr>Wingdings</vt:lpstr>
      <vt:lpstr>Calibri</vt:lpstr>
      <vt:lpstr>黑体</vt:lpstr>
      <vt:lpstr>Webdings</vt:lpstr>
      <vt:lpstr>Arial Black</vt:lpstr>
      <vt:lpstr>微软雅黑</vt:lpstr>
      <vt:lpstr>Arial Unicode MS</vt:lpstr>
      <vt:lpstr>Times New Roman</vt:lpstr>
      <vt:lpstr>Franklin Gothic Medium</vt:lpstr>
      <vt:lpstr>华文琥珀</vt:lpstr>
      <vt:lpstr>默认设计模板</vt:lpstr>
      <vt:lpstr>蓝黑色演示模板</vt:lpstr>
      <vt:lpstr>Equation.3</vt:lpstr>
      <vt:lpstr>第二部分</vt:lpstr>
      <vt:lpstr>第6章  并发：死锁和饥饿</vt:lpstr>
      <vt:lpstr>第6章   并发：死锁和饥饿</vt:lpstr>
      <vt:lpstr>6.1 死锁原理</vt:lpstr>
      <vt:lpstr>交通死锁例子</vt:lpstr>
      <vt:lpstr>死锁例子</vt:lpstr>
      <vt:lpstr>有死锁情况（联合进程图）</vt:lpstr>
      <vt:lpstr>死锁例子</vt:lpstr>
      <vt:lpstr>无死锁情况 （联合进程图）</vt:lpstr>
      <vt:lpstr>关于死锁的一些结论</vt:lpstr>
      <vt:lpstr>死锁产生的原因</vt:lpstr>
      <vt:lpstr>6.1.3 资源分配图</vt:lpstr>
      <vt:lpstr>资源分配图</vt:lpstr>
      <vt:lpstr>有环死锁</vt:lpstr>
      <vt:lpstr>有环不死锁</vt:lpstr>
      <vt:lpstr>有环死锁</vt:lpstr>
      <vt:lpstr>有环不死锁</vt:lpstr>
      <vt:lpstr>死锁定理</vt:lpstr>
      <vt:lpstr>6.1.4 死锁的条件</vt:lpstr>
      <vt:lpstr>死锁处理方法</vt:lpstr>
      <vt:lpstr>6.2 死锁预防</vt:lpstr>
      <vt:lpstr>6.2.1 互斥</vt:lpstr>
      <vt:lpstr>6.2.2 占有且等待</vt:lpstr>
      <vt:lpstr>6.2.3 不可抢占</vt:lpstr>
      <vt:lpstr>6.2.4 循环等待</vt:lpstr>
      <vt:lpstr>6.3 死锁避免</vt:lpstr>
      <vt:lpstr>安全、不安全和死锁状态空间</vt:lpstr>
      <vt:lpstr>6.3 死锁避免</vt:lpstr>
      <vt:lpstr>安全状态实例</vt:lpstr>
      <vt:lpstr>由安全状态向不安全状态转换</vt:lpstr>
      <vt:lpstr>由安全状态向不安全状态转换</vt:lpstr>
      <vt:lpstr>银行家算法</vt:lpstr>
      <vt:lpstr>PowerPoint 演示文稿</vt:lpstr>
      <vt:lpstr>银行家算法的数据结构</vt:lpstr>
      <vt:lpstr>银行家算法的数据结构</vt:lpstr>
      <vt:lpstr>银行家算法的数据结构</vt:lpstr>
      <vt:lpstr>满足的关系</vt:lpstr>
      <vt:lpstr>6.3.1 进程启动拒绝</vt:lpstr>
      <vt:lpstr>6.3.2. 资源分配拒绝</vt:lpstr>
      <vt:lpstr>1. 资源请求算法</vt:lpstr>
      <vt:lpstr>2. 安全性算法</vt:lpstr>
      <vt:lpstr>2. 安全算法</vt:lpstr>
      <vt:lpstr>3. 举例</vt:lpstr>
      <vt:lpstr>3. 举例</vt:lpstr>
      <vt:lpstr>银行家算法——全局数据结构</vt:lpstr>
      <vt:lpstr>银行家算法——资源分配算法</vt:lpstr>
      <vt:lpstr>银行家算法——安全性测试</vt:lpstr>
      <vt:lpstr>死锁避免的优缺点</vt:lpstr>
      <vt:lpstr>银行家算法习题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银行家算法习题2</vt:lpstr>
      <vt:lpstr>银行家算法习题2</vt:lpstr>
      <vt:lpstr>知识回顾</vt:lpstr>
      <vt:lpstr>知识回顾</vt:lpstr>
      <vt:lpstr>6.4 死锁检测</vt:lpstr>
      <vt:lpstr>每种资源类有多个实例</vt:lpstr>
      <vt:lpstr>死锁检测算法  注意与银行家算法的区别</vt:lpstr>
      <vt:lpstr>应用检测算法（死锁检测的时机）</vt:lpstr>
      <vt:lpstr>6.4.2 死锁恢复</vt:lpstr>
      <vt:lpstr>进程终止</vt:lpstr>
      <vt:lpstr>进程终止的选择原则</vt:lpstr>
      <vt:lpstr>资源抢占</vt:lpstr>
      <vt:lpstr>6.6 哲学家进餐问题</vt:lpstr>
      <vt:lpstr>6.6.1 基于信号量的哲学家进餐问题</vt:lpstr>
      <vt:lpstr>哲学家进餐问题</vt:lpstr>
      <vt:lpstr>哲学家进餐问题</vt:lpstr>
      <vt:lpstr>PowerPoint 演示文稿</vt:lpstr>
      <vt:lpstr>哲学家进餐问题</vt:lpstr>
      <vt:lpstr>方法1</vt:lpstr>
      <vt:lpstr>方法2</vt:lpstr>
      <vt:lpstr>PowerPoint 演示文稿</vt:lpstr>
      <vt:lpstr>方法2：仅当哲学家左右叉子都能用，才允许拿叉子 （用AND信号量解决）</vt:lpstr>
      <vt:lpstr>方法2：仅当哲学家左右叉子都能用，才允许拿叉子 （用管程方法解决）</vt:lpstr>
      <vt:lpstr>PowerPoint 演示文稿</vt:lpstr>
      <vt:lpstr>方法3： 奇数哲学家先拿左边，偶数拿右边</vt:lpstr>
      <vt:lpstr>作业</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lyj</dc:creator>
  <cp:lastModifiedBy>李艳军（杨林妈妈）</cp:lastModifiedBy>
  <cp:revision>27</cp:revision>
  <dcterms:created xsi:type="dcterms:W3CDTF">2013-01-25T01:44:00Z</dcterms:created>
  <dcterms:modified xsi:type="dcterms:W3CDTF">2021-11-22T04:01:12Z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2052-11.1.0.11045</vt:lpwstr>
  </property>
  <property fmtid="{D5CDD505-2E9C-101B-9397-08002B2CF9AE}" pid="3" name="ICV">
    <vt:lpwstr>D108FC7706C843E78E695FEB2C8481DF</vt:lpwstr>
  </property>
</Properties>
</file>