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41"/>
  </p:notesMasterIdLst>
  <p:sldIdLst>
    <p:sldId id="641" r:id="rId4"/>
    <p:sldId id="269" r:id="rId5"/>
    <p:sldId id="643" r:id="rId6"/>
    <p:sldId id="538" r:id="rId7"/>
    <p:sldId id="644" r:id="rId8"/>
    <p:sldId id="554" r:id="rId9"/>
    <p:sldId id="555" r:id="rId10"/>
    <p:sldId id="559" r:id="rId11"/>
    <p:sldId id="556" r:id="rId12"/>
    <p:sldId id="557" r:id="rId13"/>
    <p:sldId id="565" r:id="rId14"/>
    <p:sldId id="645" r:id="rId15"/>
    <p:sldId id="566" r:id="rId16"/>
    <p:sldId id="574" r:id="rId17"/>
    <p:sldId id="568" r:id="rId18"/>
    <p:sldId id="570" r:id="rId19"/>
    <p:sldId id="540" r:id="rId20"/>
    <p:sldId id="608" r:id="rId21"/>
    <p:sldId id="569" r:id="rId22"/>
    <p:sldId id="646" r:id="rId23"/>
    <p:sldId id="647" r:id="rId24"/>
    <p:sldId id="572" r:id="rId25"/>
    <p:sldId id="573" r:id="rId26"/>
    <p:sldId id="548" r:id="rId27"/>
    <p:sldId id="583" r:id="rId28"/>
    <p:sldId id="584" r:id="rId29"/>
    <p:sldId id="575" r:id="rId30"/>
    <p:sldId id="585" r:id="rId31"/>
    <p:sldId id="586" r:id="rId32"/>
    <p:sldId id="576" r:id="rId33"/>
    <p:sldId id="589" r:id="rId34"/>
    <p:sldId id="577" r:id="rId35"/>
    <p:sldId id="549" r:id="rId36"/>
    <p:sldId id="578" r:id="rId37"/>
    <p:sldId id="579" r:id="rId38"/>
    <p:sldId id="558" r:id="rId39"/>
    <p:sldId id="650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660066"/>
    <a:srgbClr val="2D2DFF"/>
    <a:srgbClr val="006600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323"/>
        <p:guide pos="30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1" name="图片 1030" descr="tz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16688" y="0"/>
            <a:ext cx="2627312" cy="5889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4400" b="1" u="none" kern="1200" baseline="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3200" b="1" u="none" kern="1200" baseline="0">
          <a:solidFill>
            <a:srgbClr val="2D2DFF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1" name="图片 1030" descr="tz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16688" y="0"/>
            <a:ext cx="2627312" cy="5889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4400" b="1" u="none" kern="1200" baseline="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3200" b="1" u="none" kern="1200" baseline="0">
          <a:solidFill>
            <a:srgbClr val="2D2DFF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5121"/>
          <p:cNvSpPr>
            <a:spLocks noGrp="1"/>
          </p:cNvSpPr>
          <p:nvPr>
            <p:ph type="title"/>
          </p:nvPr>
        </p:nvSpPr>
        <p:spPr>
          <a:xfrm>
            <a:off x="579755" y="4533265"/>
            <a:ext cx="8229600" cy="680720"/>
          </a:xfrm>
        </p:spPr>
        <p:txBody>
          <a:bodyPr anchor="ctr"/>
          <a:p>
            <a:r>
              <a:rPr lang="zh-CN" altLang="en-US" dirty="0"/>
              <a:t>第四部分 调度</a:t>
            </a:r>
            <a:endParaRPr lang="zh-CN" altLang="en-US" dirty="0"/>
          </a:p>
        </p:txBody>
      </p:sp>
      <p:sp>
        <p:nvSpPr>
          <p:cNvPr id="15362" name="文本占位符 5122"/>
          <p:cNvSpPr>
            <a:spLocks noGrp="1"/>
          </p:cNvSpPr>
          <p:nvPr>
            <p:ph idx="1"/>
          </p:nvPr>
        </p:nvSpPr>
        <p:spPr>
          <a:xfrm>
            <a:off x="457200" y="5306060"/>
            <a:ext cx="8229600" cy="1333500"/>
          </a:xfrm>
        </p:spPr>
        <p:txBody>
          <a:bodyPr anchor="t"/>
          <a:p>
            <a:pPr>
              <a:lnSpc>
                <a:spcPct val="10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</a:t>
            </a:r>
            <a:r>
              <a:rPr lang="en-US" altLang="zh-CN" dirty="0">
                <a:latin typeface="黑体" panose="02010609060101010101" pitchFamily="1" charset="-122"/>
              </a:rPr>
              <a:t>9</a:t>
            </a:r>
            <a:r>
              <a:rPr lang="zh-CN" altLang="en-US" dirty="0">
                <a:latin typeface="黑体" panose="02010609060101010101" pitchFamily="1" charset="-122"/>
              </a:rPr>
              <a:t>章   单处理器调度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</a:t>
            </a:r>
            <a:r>
              <a:rPr lang="en-US" altLang="zh-CN" dirty="0">
                <a:latin typeface="黑体" panose="02010609060101010101" pitchFamily="1" charset="-122"/>
              </a:rPr>
              <a:t>10</a:t>
            </a:r>
            <a:r>
              <a:rPr lang="zh-CN" altLang="en-US" dirty="0">
                <a:latin typeface="黑体" panose="02010609060101010101" pitchFamily="1" charset="-122"/>
              </a:rPr>
              <a:t>章  多处理器和实时调度</a:t>
            </a:r>
            <a:endParaRPr lang="zh-CN" altLang="en-US" dirty="0">
              <a:latin typeface="黑体" panose="02010609060101010101" pitchFamily="1" charset="-122"/>
            </a:endParaRPr>
          </a:p>
        </p:txBody>
      </p:sp>
      <p:sp>
        <p:nvSpPr>
          <p:cNvPr id="2" name="标题 5121"/>
          <p:cNvSpPr>
            <a:spLocks noGrp="1"/>
          </p:cNvSpPr>
          <p:nvPr/>
        </p:nvSpPr>
        <p:spPr>
          <a:xfrm>
            <a:off x="579755" y="1146810"/>
            <a:ext cx="822960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4400" b="1" u="none" kern="1200" baseline="0">
                <a:solidFill>
                  <a:srgbClr val="FF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第二部分 进程</a:t>
            </a:r>
            <a:endParaRPr lang="zh-CN" altLang="en-US" dirty="0"/>
          </a:p>
        </p:txBody>
      </p:sp>
      <p:sp>
        <p:nvSpPr>
          <p:cNvPr id="3" name="文本占位符 5122"/>
          <p:cNvSpPr>
            <a:spLocks noGrp="1"/>
          </p:cNvSpPr>
          <p:nvPr/>
        </p:nvSpPr>
        <p:spPr>
          <a:xfrm>
            <a:off x="457200" y="1844040"/>
            <a:ext cx="8229600" cy="2597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第3章  进程描述和控制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第4章  线程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第5章  并发性：互斥和同步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第6章  并发：死锁和饥饿</a:t>
            </a:r>
            <a:endParaRPr lang="zh-CN" altLang="en-US" dirty="0">
              <a:latin typeface="黑体" panose="02010609060101010101" pitchFamily="1" charset="-122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457200" y="349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4400" b="1" u="none" kern="1200" baseline="0">
                <a:solidFill>
                  <a:srgbClr val="FF006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zh-CN" altLang="en-US">
                <a:solidFill>
                  <a:srgbClr val="FF00FF"/>
                </a:solidFill>
              </a:rPr>
              <a:t>处理器管理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457200" y="-173037"/>
            <a:ext cx="8229600" cy="1138237"/>
          </a:xfrm>
        </p:spPr>
        <p:txBody>
          <a:bodyPr anchor="ctr"/>
          <a:p>
            <a:pPr>
              <a:buNone/>
            </a:pPr>
            <a:r>
              <a:rPr lang="zh-CN" altLang="en-US" dirty="0"/>
              <a:t>9.2.2 优先级的使用</a:t>
            </a:r>
            <a:endParaRPr lang="zh-CN" altLang="en-US" dirty="0"/>
          </a:p>
        </p:txBody>
      </p:sp>
      <p:pic>
        <p:nvPicPr>
          <p:cNvPr id="15363" name="内容占位符 15362" descr="9.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33438"/>
            <a:ext cx="8113713" cy="6024562"/>
          </a:xfrm>
        </p:spPr>
      </p:pic>
      <p:sp>
        <p:nvSpPr>
          <p:cNvPr id="15364" name="矩形 15363"/>
          <p:cNvSpPr>
            <a:spLocks noGrp="1"/>
          </p:cNvSpPr>
          <p:nvPr/>
        </p:nvSpPr>
        <p:spPr>
          <a:xfrm>
            <a:off x="5105400" y="1989138"/>
            <a:ext cx="4038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r>
              <a:rPr lang="zh-CN" altLang="en-US" dirty="0"/>
              <a:t>按优先级分为多个就绪进程队列</a:t>
            </a:r>
            <a:endParaRPr lang="zh-CN" altLang="en-US" dirty="0"/>
          </a:p>
          <a:p>
            <a:pPr lvl="0"/>
            <a:r>
              <a:rPr lang="zh-CN" altLang="en-US" dirty="0"/>
              <a:t>组间按优先级，组内按先来先服务</a:t>
            </a:r>
            <a:endParaRPr lang="zh-CN" altLang="en-US" dirty="0"/>
          </a:p>
          <a:p>
            <a:pPr lvl="0"/>
            <a:r>
              <a:rPr lang="zh-CN" altLang="en-US" dirty="0"/>
              <a:t>问题：静态优先级，低优先级</a:t>
            </a:r>
            <a:r>
              <a:rPr lang="zh-CN" altLang="en-US" dirty="0">
                <a:sym typeface="+mn-ea"/>
              </a:rPr>
              <a:t>进程</a:t>
            </a:r>
            <a:r>
              <a:rPr lang="zh-CN" altLang="en-US" dirty="0"/>
              <a:t>会饥饿 </a:t>
            </a:r>
            <a:endParaRPr lang="zh-CN" altLang="en-US" dirty="0"/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P262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pPr>
              <a:buNone/>
            </a:pPr>
            <a:r>
              <a:rPr lang="zh-CN" altLang="en-US" dirty="0"/>
              <a:t>9.2.3 选择调度策略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460375" y="942975"/>
            <a:ext cx="8229600" cy="4956175"/>
          </a:xfrm>
        </p:spPr>
        <p:txBody>
          <a:bodyPr/>
          <a:p>
            <a:pPr>
              <a:lnSpc>
                <a:spcPct val="160000"/>
              </a:lnSpc>
            </a:pPr>
            <a:r>
              <a:rPr lang="zh-CN" altLang="en-US" dirty="0"/>
              <a:t>先到先服务 FCFS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轮转 RR</a:t>
            </a:r>
            <a:r>
              <a:rPr lang="zh-CN" altLang="en-US" dirty="0">
                <a:solidFill>
                  <a:srgbClr val="FF00FF"/>
                </a:solidFill>
              </a:rPr>
              <a:t> (时间片轮转)</a:t>
            </a:r>
            <a:endParaRPr lang="zh-CN" altLang="en-US" dirty="0">
              <a:solidFill>
                <a:srgbClr val="FF00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/>
              <a:t>最短进程优先 SPN 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最短剩余时间 SRT 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最高响应比 HRRN  </a:t>
            </a:r>
            <a:r>
              <a:rPr lang="zh-CN" altLang="en-US" dirty="0">
                <a:solidFill>
                  <a:srgbClr val="FF00FF"/>
                </a:solidFill>
              </a:rPr>
              <a:t>(动态优先级)</a:t>
            </a:r>
            <a:endParaRPr lang="zh-CN" altLang="en-US" dirty="0">
              <a:solidFill>
                <a:srgbClr val="FF00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/>
              <a:t>反馈法 </a:t>
            </a:r>
            <a:r>
              <a:rPr lang="zh-CN" altLang="en-US" dirty="0">
                <a:solidFill>
                  <a:srgbClr val="FF00FF"/>
                </a:solidFill>
              </a:rPr>
              <a:t>（多级反馈队列）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P262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多种调度策略的特点</a:t>
            </a:r>
            <a:endParaRPr lang="zh-CN" altLang="en-US" dirty="0"/>
          </a:p>
        </p:txBody>
      </p:sp>
      <p:pic>
        <p:nvPicPr>
          <p:cNvPr id="49155" name="内容占位符 49154" descr="9.4biao9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09638"/>
            <a:ext cx="8934450" cy="5183187"/>
          </a:xfrm>
        </p:spPr>
      </p:pic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P262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抢占调度</a:t>
            </a:r>
            <a:endParaRPr lang="zh-CN" altLang="en-US"/>
          </a:p>
        </p:txBody>
      </p:sp>
      <p:pic>
        <p:nvPicPr>
          <p:cNvPr id="18435" name="图片 18434" descr="DepthUseageBar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3644900"/>
            <a:ext cx="6372225" cy="2736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8435" descr="GreatExperienceBar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484313"/>
            <a:ext cx="6804025" cy="216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18436" descr="GreatExperienceBox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189038"/>
            <a:ext cx="2592388" cy="2519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18437" descr="DepthUseageBox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3573463"/>
            <a:ext cx="2592388" cy="295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矩形 18438"/>
          <p:cNvSpPr/>
          <p:nvPr/>
        </p:nvSpPr>
        <p:spPr>
          <a:xfrm>
            <a:off x="395605" y="2111375"/>
            <a:ext cx="2375535" cy="676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非抢占方式</a:t>
            </a:r>
            <a:endParaRPr lang="zh-CN" altLang="en-US" sz="32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8440" name="矩形 18439"/>
          <p:cNvSpPr/>
          <p:nvPr/>
        </p:nvSpPr>
        <p:spPr>
          <a:xfrm>
            <a:off x="638175" y="4711700"/>
            <a:ext cx="2030095" cy="676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抢占方式</a:t>
            </a:r>
            <a:endParaRPr lang="zh-CN" altLang="en-US" sz="32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8441" name="矩形 18440"/>
          <p:cNvSpPr/>
          <p:nvPr/>
        </p:nvSpPr>
        <p:spPr>
          <a:xfrm>
            <a:off x="2973388" y="1385888"/>
            <a:ext cx="5508625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分配</a:t>
            </a:r>
            <a:r>
              <a:rPr lang="en-US" altLang="x-none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后，进程一直运行到完成或异常终止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简单、系统开销小 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批处理系统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8442" name="矩形 18441"/>
          <p:cNvSpPr/>
          <p:nvPr/>
        </p:nvSpPr>
        <p:spPr>
          <a:xfrm>
            <a:off x="2987675" y="3617913"/>
            <a:ext cx="6156325" cy="2651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系统根据某种策略（抢占原则）收回正在运行进程的</a:t>
            </a:r>
            <a:r>
              <a:rPr lang="en-US" altLang="x-none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，调度其它就绪进程运行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及时响应各进程的请求 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33400" lvl="0" indent="-53340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■ 分时</a:t>
            </a:r>
            <a:r>
              <a:rPr lang="en-US" altLang="x-none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/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实时系统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8443" name="文本框 18442"/>
          <p:cNvSpPr txBox="1"/>
          <p:nvPr/>
        </p:nvSpPr>
        <p:spPr>
          <a:xfrm>
            <a:off x="450850" y="806450"/>
            <a:ext cx="73612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进程调度方式：</a:t>
            </a:r>
            <a:endParaRPr lang="zh-CN" altLang="en-US" sz="32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4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4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41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41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41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41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42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42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charRg st="5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442">
                                            <p:txEl>
                                              <p:charRg st="5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42">
                                            <p:txEl>
                                              <p:charRg st="5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进程调度算法的实例</a:t>
            </a:r>
            <a:endParaRPr lang="zh-CN" altLang="en-US" dirty="0"/>
          </a:p>
        </p:txBody>
      </p:sp>
      <p:pic>
        <p:nvPicPr>
          <p:cNvPr id="17411" name="内容占位符 17410" descr="9.4biao9.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290" y="1220153"/>
            <a:ext cx="8821738" cy="4608512"/>
          </a:xfrm>
        </p:spPr>
      </p:pic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P263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先来先服务</a:t>
            </a:r>
            <a:endParaRPr lang="zh-CN" altLang="en-US"/>
          </a:p>
        </p:txBody>
      </p:sp>
      <p:sp>
        <p:nvSpPr>
          <p:cNvPr id="20483" name="文本框 20482"/>
          <p:cNvSpPr txBox="1"/>
          <p:nvPr/>
        </p:nvSpPr>
        <p:spPr>
          <a:xfrm>
            <a:off x="290513" y="942975"/>
            <a:ext cx="8569325" cy="25603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FCFS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算法总是把处理机</a:t>
            </a: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分配给最先进入就绪队列的进程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，（</a:t>
            </a:r>
            <a:r>
              <a:rPr lang="zh-CN" altLang="en-US" sz="2800" b="1" dirty="0">
                <a:solidFill>
                  <a:srgbClr val="2D2D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选择在就绪队列中存在时间最长的进程运行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）一个进程一旦分得处理机，便执行下去，直到该进程完成或阻塞时，才释放处理机。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(非抢占调度)</a:t>
            </a:r>
            <a:endParaRPr lang="zh-CN" altLang="en-US" sz="2800" b="1" dirty="0">
              <a:solidFill>
                <a:srgbClr val="FF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xfrm>
            <a:off x="1588" y="0"/>
            <a:ext cx="3059112" cy="757238"/>
          </a:xfrm>
        </p:spPr>
        <p:txBody>
          <a:bodyPr anchor="ctr"/>
          <a:p>
            <a:r>
              <a:rPr lang="zh-CN" altLang="en-US" dirty="0"/>
              <a:t>FCFS</a:t>
            </a:r>
            <a:endParaRPr lang="zh-CN" altLang="en-US" dirty="0"/>
          </a:p>
        </p:txBody>
      </p:sp>
      <p:pic>
        <p:nvPicPr>
          <p:cNvPr id="21507" name="图片 21506" descr="0FC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0" y="0"/>
            <a:ext cx="6623050" cy="5078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21507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5078413"/>
            <a:ext cx="9144000" cy="177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文本框 7185"/>
          <p:cNvSpPr txBox="1"/>
          <p:nvPr/>
        </p:nvSpPr>
        <p:spPr>
          <a:xfrm>
            <a:off x="1588" y="443801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3680" y="2341245"/>
            <a:ext cx="12922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2D2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</a:rPr>
              <a:t>已知条件</a:t>
            </a:r>
            <a:endParaRPr lang="zh-CN" altLang="en-US" sz="2000" b="1">
              <a:solidFill>
                <a:srgbClr val="2D2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2100" y="3872230"/>
            <a:ext cx="12922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</a:rPr>
              <a:t>需要计算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75" y="1618615"/>
            <a:ext cx="39966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周转时间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=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完成时间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到达时间</a:t>
            </a:r>
            <a:endParaRPr lang="zh-CN" altLang="en-US" sz="2000" b="1">
              <a:solidFill>
                <a:srgbClr val="FF0000"/>
              </a:solidFill>
              <a:effectLst/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75" y="2188845"/>
            <a:ext cx="35515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归一化周转时间</a:t>
            </a:r>
            <a:endParaRPr lang="zh-CN" altLang="en-US" sz="2000" b="1">
              <a:solidFill>
                <a:srgbClr val="FF0000"/>
              </a:solidFill>
              <a:effectLst/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=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周转时间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/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</a:rPr>
              <a:t>服务时间</a:t>
            </a:r>
            <a:endParaRPr lang="zh-CN" altLang="en-US" sz="2000" b="1">
              <a:solidFill>
                <a:srgbClr val="FF0000"/>
              </a:solidFill>
              <a:effectLst/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1760" y="1678940"/>
            <a:ext cx="12922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</a:rPr>
              <a:t>需要绘制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457200" y="26988"/>
            <a:ext cx="8229600" cy="1143000"/>
          </a:xfrm>
        </p:spPr>
        <p:txBody>
          <a:bodyPr anchor="ctr"/>
          <a:p>
            <a:r>
              <a:rPr lang="zh-CN" altLang="en-US" dirty="0"/>
              <a:t>先来先服务 FCFS</a:t>
            </a:r>
            <a:endParaRPr lang="zh-CN" altLang="en-US" dirty="0"/>
          </a:p>
        </p:txBody>
      </p:sp>
      <p:pic>
        <p:nvPicPr>
          <p:cNvPr id="22531" name="内容占位符 22530" descr="9.4FCF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27150"/>
            <a:ext cx="8893175" cy="2805113"/>
          </a:xfrm>
        </p:spPr>
      </p:pic>
      <p:sp>
        <p:nvSpPr>
          <p:cNvPr id="22532" name="直接连接符 22531"/>
          <p:cNvSpPr/>
          <p:nvPr/>
        </p:nvSpPr>
        <p:spPr>
          <a:xfrm>
            <a:off x="3854450" y="1327150"/>
            <a:ext cx="0" cy="2806700"/>
          </a:xfrm>
          <a:prstGeom prst="line">
            <a:avLst/>
          </a:prstGeom>
          <a:ln w="508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3" name="矩形 22532"/>
          <p:cNvSpPr>
            <a:spLocks noGrp="1"/>
          </p:cNvSpPr>
          <p:nvPr/>
        </p:nvSpPr>
        <p:spPr>
          <a:xfrm>
            <a:off x="4924425" y="955675"/>
            <a:ext cx="4113213" cy="428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r>
              <a:rPr lang="zh-CN" altLang="en-US" dirty="0"/>
              <a:t>归一化周转时间 Tr/Ts</a:t>
            </a:r>
            <a:endParaRPr lang="zh-CN" altLang="en-US" dirty="0"/>
          </a:p>
        </p:txBody>
      </p:sp>
      <p:sp>
        <p:nvSpPr>
          <p:cNvPr id="22534" name="直接连接符 22533"/>
          <p:cNvSpPr/>
          <p:nvPr/>
        </p:nvSpPr>
        <p:spPr>
          <a:xfrm>
            <a:off x="8245475" y="3141663"/>
            <a:ext cx="6477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5" name="直接连接符 22534"/>
          <p:cNvSpPr/>
          <p:nvPr/>
        </p:nvSpPr>
        <p:spPr>
          <a:xfrm>
            <a:off x="2700338" y="3140075"/>
            <a:ext cx="647700" cy="1588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6" name="文本框 22535"/>
          <p:cNvSpPr txBox="1"/>
          <p:nvPr/>
        </p:nvSpPr>
        <p:spPr>
          <a:xfrm>
            <a:off x="220663" y="4343400"/>
            <a:ext cx="8818562" cy="1577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考虑：有利于长作业</a:t>
            </a:r>
            <a:r>
              <a:rPr lang="en-US" altLang="x-none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/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长进程还是短作业</a:t>
            </a:r>
            <a:r>
              <a:rPr lang="en-US" altLang="x-none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/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短进程？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  <a:sym typeface="Webdings" panose="05030102010509060703" pitchFamily="2" charset="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有利于长作业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进程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，有利于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CPU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繁忙型作业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进程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)</a:t>
            </a:r>
            <a:endParaRPr lang="en-US" altLang="x-none" sz="2800" b="1" dirty="0">
              <a:latin typeface="Arial" panose="020B0604020202020204" pitchFamily="34" charset="0"/>
              <a:ea typeface="黑体" panose="02010609060101010101" pitchFamily="1" charset="-122"/>
              <a:sym typeface="Webdings" panose="05030102010509060703" pitchFamily="2" charset="2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不利于短作业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进程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，不利于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I/O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繁忙型作业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进程</a:t>
            </a:r>
            <a:r>
              <a:rPr lang="en-US" altLang="x-none" sz="2800" b="1" dirty="0"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)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61278" y="629602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0535" y="3616960"/>
            <a:ext cx="12922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2D2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</a:rPr>
              <a:t>已知条件</a:t>
            </a:r>
            <a:endParaRPr lang="zh-CN" altLang="en-US" sz="2000" b="1">
              <a:solidFill>
                <a:srgbClr val="2D2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505" y="3616960"/>
            <a:ext cx="12922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</a:rPr>
              <a:t>需要计算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6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FCFS</a:t>
            </a:r>
            <a:endParaRPr lang="zh-CN" altLang="en-US" dirty="0"/>
          </a:p>
        </p:txBody>
      </p:sp>
      <p:sp>
        <p:nvSpPr>
          <p:cNvPr id="23555" name="文本框 23554"/>
          <p:cNvSpPr txBox="1"/>
          <p:nvPr/>
        </p:nvSpPr>
        <p:spPr>
          <a:xfrm>
            <a:off x="334963" y="2735263"/>
            <a:ext cx="8351837" cy="1196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优点: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实现简单（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FIFO队列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实现）    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   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缺点: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没考虑进程的优先级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3556" name="文本框 23555"/>
          <p:cNvSpPr txBox="1"/>
          <p:nvPr/>
        </p:nvSpPr>
        <p:spPr>
          <a:xfrm>
            <a:off x="334963" y="1754188"/>
            <a:ext cx="8351837" cy="5984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思考：</a:t>
            </a:r>
            <a:r>
              <a:rPr lang="en-US" altLang="x-none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FCFS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的优缺点？ </a:t>
            </a:r>
            <a:r>
              <a:rPr lang="en-US" altLang="x-none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FCFS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如何实现？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" name="文本框 7185"/>
          <p:cNvSpPr txBox="1"/>
          <p:nvPr/>
        </p:nvSpPr>
        <p:spPr>
          <a:xfrm>
            <a:off x="61278" y="629602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P265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轮转法调度 </a:t>
            </a:r>
            <a:r>
              <a:rPr lang="en-US" altLang="zh-CN"/>
              <a:t>RR</a:t>
            </a:r>
            <a:endParaRPr lang="en-US" altLang="zh-CN"/>
          </a:p>
        </p:txBody>
      </p:sp>
      <p:grpSp>
        <p:nvGrpSpPr>
          <p:cNvPr id="24579" name="组合 24578"/>
          <p:cNvGrpSpPr/>
          <p:nvPr/>
        </p:nvGrpSpPr>
        <p:grpSpPr>
          <a:xfrm>
            <a:off x="911225" y="1936750"/>
            <a:ext cx="7777163" cy="949325"/>
            <a:chOff x="0" y="0"/>
            <a:chExt cx="4899" cy="598"/>
          </a:xfrm>
        </p:grpSpPr>
        <p:grpSp>
          <p:nvGrpSpPr>
            <p:cNvPr id="24580" name="组合 24579"/>
            <p:cNvGrpSpPr/>
            <p:nvPr/>
          </p:nvGrpSpPr>
          <p:grpSpPr>
            <a:xfrm>
              <a:off x="115" y="19"/>
              <a:ext cx="4784" cy="434"/>
              <a:chOff x="0" y="0"/>
              <a:chExt cx="4058" cy="480"/>
            </a:xfrm>
          </p:grpSpPr>
          <p:sp>
            <p:nvSpPr>
              <p:cNvPr id="24581" name="AutoShape 18"/>
              <p:cNvSpPr/>
              <p:nvPr/>
            </p:nvSpPr>
            <p:spPr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2E8FDF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ctr"/>
              <a:p>
                <a:pPr lvl="0" eaLnBrk="0" hangingPunct="0"/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endParaRPr>
              </a:p>
            </p:txBody>
          </p:sp>
          <p:grpSp>
            <p:nvGrpSpPr>
              <p:cNvPr id="24582" name="组合 24581"/>
              <p:cNvGrpSpPr/>
              <p:nvPr/>
            </p:nvGrpSpPr>
            <p:grpSpPr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4583" name="AutoShape 20"/>
                <p:cNvSpPr/>
                <p:nvPr/>
              </p:nvSpPr>
              <p:spPr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  <p:sp>
              <p:nvSpPr>
                <p:cNvPr id="24584" name="AutoShape 21"/>
                <p:cNvSpPr/>
                <p:nvPr/>
              </p:nvSpPr>
              <p:spPr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</p:grpSp>
        </p:grpSp>
        <p:pic>
          <p:nvPicPr>
            <p:cNvPr id="24585" name="Picture 30" descr="1"/>
            <p:cNvPicPr>
              <a:picLocks noChangeAspect="1"/>
            </p:cNvPicPr>
            <p:nvPr/>
          </p:nvPicPr>
          <p:blipFill>
            <a:blip r:embed="rId1">
              <a:lum bright="-6000" contrast="24000"/>
            </a:blip>
            <a:srcRect l="42606" t="64474" r="19473"/>
            <a:stretch>
              <a:fillRect/>
            </a:stretch>
          </p:blipFill>
          <p:spPr>
            <a:xfrm>
              <a:off x="0" y="0"/>
              <a:ext cx="713" cy="5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6" name="Text Box 32"/>
            <p:cNvSpPr txBox="1"/>
            <p:nvPr/>
          </p:nvSpPr>
          <p:spPr>
            <a:xfrm>
              <a:off x="194" y="77"/>
              <a:ext cx="3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rPr>
                <a:t>1</a:t>
              </a:r>
              <a:endPara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2" charset="-127"/>
              </a:endParaRPr>
            </a:p>
          </p:txBody>
        </p:sp>
      </p:grpSp>
      <p:grpSp>
        <p:nvGrpSpPr>
          <p:cNvPr id="24587" name="组合 24586"/>
          <p:cNvGrpSpPr/>
          <p:nvPr/>
        </p:nvGrpSpPr>
        <p:grpSpPr>
          <a:xfrm>
            <a:off x="911225" y="2795588"/>
            <a:ext cx="7778750" cy="949325"/>
            <a:chOff x="0" y="0"/>
            <a:chExt cx="4900" cy="598"/>
          </a:xfrm>
        </p:grpSpPr>
        <p:grpSp>
          <p:nvGrpSpPr>
            <p:cNvPr id="24588" name="组合 24587"/>
            <p:cNvGrpSpPr/>
            <p:nvPr/>
          </p:nvGrpSpPr>
          <p:grpSpPr>
            <a:xfrm>
              <a:off x="116" y="7"/>
              <a:ext cx="4784" cy="434"/>
              <a:chOff x="0" y="0"/>
              <a:chExt cx="4058" cy="480"/>
            </a:xfrm>
          </p:grpSpPr>
          <p:sp>
            <p:nvSpPr>
              <p:cNvPr id="24589" name="AutoShape 3"/>
              <p:cNvSpPr/>
              <p:nvPr/>
            </p:nvSpPr>
            <p:spPr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rgbClr val="DE2459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ctr"/>
              <a:p>
                <a:pPr lvl="0" eaLnBrk="0" hangingPunct="0"/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endParaRPr>
              </a:p>
            </p:txBody>
          </p:sp>
          <p:grpSp>
            <p:nvGrpSpPr>
              <p:cNvPr id="24590" name="组合 24589"/>
              <p:cNvGrpSpPr/>
              <p:nvPr/>
            </p:nvGrpSpPr>
            <p:grpSpPr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4591" name="AutoShape 5"/>
                <p:cNvSpPr/>
                <p:nvPr/>
              </p:nvSpPr>
              <p:spPr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  <p:sp>
              <p:nvSpPr>
                <p:cNvPr id="24592" name="AutoShape 6"/>
                <p:cNvSpPr/>
                <p:nvPr/>
              </p:nvSpPr>
              <p:spPr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</p:grpSp>
        </p:grpSp>
        <p:pic>
          <p:nvPicPr>
            <p:cNvPr id="24593" name="Picture 29" descr="1"/>
            <p:cNvPicPr>
              <a:picLocks noChangeAspect="1"/>
            </p:cNvPicPr>
            <p:nvPr/>
          </p:nvPicPr>
          <p:blipFill>
            <a:blip r:embed="rId1">
              <a:lum bright="-6000" contrast="24000"/>
            </a:blip>
            <a:srcRect l="42606" t="64474" r="19473"/>
            <a:stretch>
              <a:fillRect/>
            </a:stretch>
          </p:blipFill>
          <p:spPr>
            <a:xfrm>
              <a:off x="0" y="0"/>
              <a:ext cx="713" cy="5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Text Box 33"/>
            <p:cNvSpPr txBox="1"/>
            <p:nvPr/>
          </p:nvSpPr>
          <p:spPr>
            <a:xfrm>
              <a:off x="203" y="62"/>
              <a:ext cx="3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rPr>
                <a:t>2</a:t>
              </a:r>
              <a:endPara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2" charset="-127"/>
              </a:endParaRPr>
            </a:p>
          </p:txBody>
        </p:sp>
      </p:grpSp>
      <p:grpSp>
        <p:nvGrpSpPr>
          <p:cNvPr id="24595" name="组合 24594"/>
          <p:cNvGrpSpPr/>
          <p:nvPr/>
        </p:nvGrpSpPr>
        <p:grpSpPr>
          <a:xfrm>
            <a:off x="911225" y="3654425"/>
            <a:ext cx="7778750" cy="949325"/>
            <a:chOff x="0" y="0"/>
            <a:chExt cx="4900" cy="598"/>
          </a:xfrm>
        </p:grpSpPr>
        <p:grpSp>
          <p:nvGrpSpPr>
            <p:cNvPr id="24596" name="组合 24595"/>
            <p:cNvGrpSpPr/>
            <p:nvPr/>
          </p:nvGrpSpPr>
          <p:grpSpPr>
            <a:xfrm>
              <a:off x="116" y="16"/>
              <a:ext cx="4784" cy="434"/>
              <a:chOff x="0" y="0"/>
              <a:chExt cx="4058" cy="480"/>
            </a:xfrm>
          </p:grpSpPr>
          <p:sp>
            <p:nvSpPr>
              <p:cNvPr id="24597" name="AutoShape 8"/>
              <p:cNvSpPr/>
              <p:nvPr/>
            </p:nvSpPr>
            <p:spPr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rgbClr val="65C70D"/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ctr"/>
              <a:p>
                <a:pPr lvl="0" eaLnBrk="0" hangingPunct="0"/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endParaRPr>
              </a:p>
            </p:txBody>
          </p:sp>
          <p:grpSp>
            <p:nvGrpSpPr>
              <p:cNvPr id="24598" name="组合 24597"/>
              <p:cNvGrpSpPr/>
              <p:nvPr/>
            </p:nvGrpSpPr>
            <p:grpSpPr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4599" name="AutoShape 10"/>
                <p:cNvSpPr/>
                <p:nvPr/>
              </p:nvSpPr>
              <p:spPr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  <p:sp>
              <p:nvSpPr>
                <p:cNvPr id="24600" name="AutoShape 11"/>
                <p:cNvSpPr/>
                <p:nvPr/>
              </p:nvSpPr>
              <p:spPr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</p:grpSp>
        </p:grpSp>
        <p:pic>
          <p:nvPicPr>
            <p:cNvPr id="24601" name="Picture 28" descr="1"/>
            <p:cNvPicPr>
              <a:picLocks noChangeAspect="1"/>
            </p:cNvPicPr>
            <p:nvPr/>
          </p:nvPicPr>
          <p:blipFill>
            <a:blip r:embed="rId1">
              <a:lum bright="-6000" contrast="24000"/>
            </a:blip>
            <a:srcRect l="42606" t="64474" r="19473"/>
            <a:stretch>
              <a:fillRect/>
            </a:stretch>
          </p:blipFill>
          <p:spPr>
            <a:xfrm>
              <a:off x="0" y="0"/>
              <a:ext cx="713" cy="5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02" name="Text Box 34"/>
            <p:cNvSpPr txBox="1"/>
            <p:nvPr/>
          </p:nvSpPr>
          <p:spPr>
            <a:xfrm>
              <a:off x="203" y="85"/>
              <a:ext cx="3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rPr>
                <a:t>3</a:t>
              </a:r>
              <a:endPara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2" charset="-127"/>
              </a:endParaRP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911225" y="4513263"/>
            <a:ext cx="7778750" cy="949325"/>
            <a:chOff x="0" y="0"/>
            <a:chExt cx="4900" cy="598"/>
          </a:xfrm>
        </p:grpSpPr>
        <p:grpSp>
          <p:nvGrpSpPr>
            <p:cNvPr id="24604" name="组合 24603"/>
            <p:cNvGrpSpPr/>
            <p:nvPr/>
          </p:nvGrpSpPr>
          <p:grpSpPr>
            <a:xfrm>
              <a:off x="116" y="7"/>
              <a:ext cx="4784" cy="434"/>
              <a:chOff x="0" y="0"/>
              <a:chExt cx="4058" cy="480"/>
            </a:xfrm>
          </p:grpSpPr>
          <p:sp>
            <p:nvSpPr>
              <p:cNvPr id="24605" name="AutoShape 3"/>
              <p:cNvSpPr/>
              <p:nvPr/>
            </p:nvSpPr>
            <p:spPr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rgbClr val="DE2459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ctr"/>
              <a:p>
                <a:pPr lvl="0" eaLnBrk="0" hangingPunct="0"/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endParaRPr>
              </a:p>
            </p:txBody>
          </p:sp>
          <p:grpSp>
            <p:nvGrpSpPr>
              <p:cNvPr id="24606" name="组合 24605"/>
              <p:cNvGrpSpPr/>
              <p:nvPr/>
            </p:nvGrpSpPr>
            <p:grpSpPr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4607" name="AutoShape 5"/>
                <p:cNvSpPr/>
                <p:nvPr/>
              </p:nvSpPr>
              <p:spPr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  <p:sp>
              <p:nvSpPr>
                <p:cNvPr id="24608" name="AutoShape 6"/>
                <p:cNvSpPr/>
                <p:nvPr/>
              </p:nvSpPr>
              <p:spPr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</p:grpSp>
        </p:grpSp>
        <p:pic>
          <p:nvPicPr>
            <p:cNvPr id="24609" name="Picture 29" descr="1"/>
            <p:cNvPicPr>
              <a:picLocks noChangeAspect="1"/>
            </p:cNvPicPr>
            <p:nvPr/>
          </p:nvPicPr>
          <p:blipFill>
            <a:blip r:embed="rId1">
              <a:lum bright="-6000" contrast="24000"/>
            </a:blip>
            <a:srcRect l="42606" t="64474" r="19473"/>
            <a:stretch>
              <a:fillRect/>
            </a:stretch>
          </p:blipFill>
          <p:spPr>
            <a:xfrm>
              <a:off x="0" y="0"/>
              <a:ext cx="713" cy="5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10" name="Text Box 33"/>
            <p:cNvSpPr txBox="1"/>
            <p:nvPr/>
          </p:nvSpPr>
          <p:spPr>
            <a:xfrm>
              <a:off x="203" y="62"/>
              <a:ext cx="3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rPr>
                <a:t>4</a:t>
              </a:r>
              <a:endPara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2" charset="-127"/>
              </a:endParaRPr>
            </a:p>
          </p:txBody>
        </p:sp>
      </p:grpSp>
      <p:sp>
        <p:nvSpPr>
          <p:cNvPr id="24611" name="矩形 24610"/>
          <p:cNvSpPr/>
          <p:nvPr/>
        </p:nvSpPr>
        <p:spPr>
          <a:xfrm>
            <a:off x="1042988" y="1082675"/>
            <a:ext cx="5545137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RR</a:t>
            </a:r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用于分时系统进程调度</a:t>
            </a:r>
            <a:endParaRPr lang="zh-CN" altLang="en-US" sz="32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4612" name="矩形 24611"/>
          <p:cNvSpPr/>
          <p:nvPr/>
        </p:nvSpPr>
        <p:spPr>
          <a:xfrm>
            <a:off x="1619250" y="2011363"/>
            <a:ext cx="6337300" cy="530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就绪进程按照</a:t>
            </a:r>
            <a:r>
              <a:rPr lang="en-US" altLang="x-none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FCFS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原则排成一个就绪队列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4613" name="矩形 24612"/>
          <p:cNvSpPr/>
          <p:nvPr/>
        </p:nvSpPr>
        <p:spPr>
          <a:xfrm>
            <a:off x="1619250" y="2874963"/>
            <a:ext cx="5976938" cy="530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调度队首进程，执行一个时间片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4614" name="矩形 24613"/>
          <p:cNvSpPr/>
          <p:nvPr/>
        </p:nvSpPr>
        <p:spPr>
          <a:xfrm>
            <a:off x="2051050" y="3738563"/>
            <a:ext cx="5086350" cy="53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在一个时间片结束时，发生时钟中断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4615" name="矩形 24614"/>
          <p:cNvSpPr/>
          <p:nvPr/>
        </p:nvSpPr>
        <p:spPr>
          <a:xfrm>
            <a:off x="2051050" y="4603750"/>
            <a:ext cx="6618288" cy="53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调度程序暂停当前进程的执行，并送就绪队列尾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24616" name="组合 24615"/>
          <p:cNvGrpSpPr/>
          <p:nvPr/>
        </p:nvGrpSpPr>
        <p:grpSpPr>
          <a:xfrm>
            <a:off x="911225" y="5372100"/>
            <a:ext cx="7777163" cy="949325"/>
            <a:chOff x="0" y="0"/>
            <a:chExt cx="4899" cy="598"/>
          </a:xfrm>
        </p:grpSpPr>
        <p:grpSp>
          <p:nvGrpSpPr>
            <p:cNvPr id="24617" name="组合 24616"/>
            <p:cNvGrpSpPr/>
            <p:nvPr/>
          </p:nvGrpSpPr>
          <p:grpSpPr>
            <a:xfrm>
              <a:off x="115" y="19"/>
              <a:ext cx="4784" cy="434"/>
              <a:chOff x="0" y="0"/>
              <a:chExt cx="4058" cy="480"/>
            </a:xfrm>
          </p:grpSpPr>
          <p:sp>
            <p:nvSpPr>
              <p:cNvPr id="24618" name="AutoShape 18"/>
              <p:cNvSpPr/>
              <p:nvPr/>
            </p:nvSpPr>
            <p:spPr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2E8FDF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ctr"/>
              <a:p>
                <a:pPr lvl="0" eaLnBrk="0" hangingPunct="0"/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endParaRPr>
              </a:p>
            </p:txBody>
          </p:sp>
          <p:grpSp>
            <p:nvGrpSpPr>
              <p:cNvPr id="24619" name="组合 24618"/>
              <p:cNvGrpSpPr/>
              <p:nvPr/>
            </p:nvGrpSpPr>
            <p:grpSpPr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4620" name="AutoShape 20"/>
                <p:cNvSpPr/>
                <p:nvPr/>
              </p:nvSpPr>
              <p:spPr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  <p:sp>
              <p:nvSpPr>
                <p:cNvPr id="24621" name="AutoShape 21"/>
                <p:cNvSpPr/>
                <p:nvPr/>
              </p:nvSpPr>
              <p:spPr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/>
                <a:p>
                  <a:pPr lvl="0" eaLnBrk="0" hangingPunct="0"/>
                  <a:endParaRPr lang="ko-KR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Gulim" panose="020B0600000101010101" pitchFamily="2" charset="-127"/>
                  </a:endParaRPr>
                </a:p>
              </p:txBody>
            </p:sp>
          </p:grpSp>
        </p:grpSp>
        <p:pic>
          <p:nvPicPr>
            <p:cNvPr id="24622" name="Picture 30" descr="1"/>
            <p:cNvPicPr>
              <a:picLocks noChangeAspect="1"/>
            </p:cNvPicPr>
            <p:nvPr/>
          </p:nvPicPr>
          <p:blipFill>
            <a:blip r:embed="rId1">
              <a:lum bright="-6000" contrast="24000"/>
            </a:blip>
            <a:srcRect l="42606" t="64474" r="19473"/>
            <a:stretch>
              <a:fillRect/>
            </a:stretch>
          </p:blipFill>
          <p:spPr>
            <a:xfrm>
              <a:off x="0" y="0"/>
              <a:ext cx="713" cy="5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23" name="Text Box 32"/>
            <p:cNvSpPr txBox="1"/>
            <p:nvPr/>
          </p:nvSpPr>
          <p:spPr>
            <a:xfrm>
              <a:off x="194" y="77"/>
              <a:ext cx="3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chemeClr val="bg1"/>
                  </a:solidFill>
                  <a:latin typeface="Arial" panose="020B0604020202020204" pitchFamily="34" charset="0"/>
                  <a:ea typeface="Gulim" panose="020B0600000101010101" pitchFamily="2" charset="-127"/>
                </a:rPr>
                <a:t>5</a:t>
              </a:r>
              <a:endParaRPr lang="en-US" altLang="x-none" sz="32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2" charset="-127"/>
              </a:endParaRPr>
            </a:p>
          </p:txBody>
        </p:sp>
      </p:grpSp>
      <p:sp>
        <p:nvSpPr>
          <p:cNvPr id="24624" name="矩形 24623"/>
          <p:cNvSpPr/>
          <p:nvPr/>
        </p:nvSpPr>
        <p:spPr>
          <a:xfrm>
            <a:off x="323850" y="1862138"/>
            <a:ext cx="742950" cy="330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算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法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思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想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625" name="矩形 24624"/>
          <p:cNvSpPr/>
          <p:nvPr/>
        </p:nvSpPr>
        <p:spPr>
          <a:xfrm>
            <a:off x="2051050" y="5395913"/>
            <a:ext cx="5241925" cy="53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通过</a:t>
            </a:r>
            <a:r>
              <a:rPr lang="en-US" altLang="x-none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现场切换执行当前的队首进程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61278" y="629602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P265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1" grpId="0"/>
      <p:bldP spid="24612" grpId="0"/>
      <p:bldP spid="24613" grpId="0"/>
      <p:bldP spid="24614" grpId="0"/>
      <p:bldP spid="24615" grpId="0"/>
      <p:bldP spid="24624" grpId="0"/>
      <p:bldP spid="246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SzPct val="100000"/>
              <a:buFont typeface="Wingdings" panose="05000000000000000000" pitchFamily="2" charset="2"/>
              <a:buNone/>
            </a:pPr>
            <a:r>
              <a:rPr lang="zh-CN" altLang="en-US" sz="8000" kern="1200" baseline="0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第9章 </a:t>
            </a:r>
            <a:br>
              <a:rPr lang="zh-CN" altLang="en-US" sz="8000" kern="1200" baseline="0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</a:br>
            <a:r>
              <a:rPr lang="zh-CN" altLang="en-US" sz="3200" kern="1200" baseline="0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 </a:t>
            </a:r>
            <a:br>
              <a:rPr lang="zh-CN" altLang="en-US" sz="8000" kern="1200" baseline="0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</a:br>
            <a:r>
              <a:rPr lang="zh-CN" altLang="en-US" sz="8000" kern="1200" baseline="0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单处理器调度</a:t>
            </a:r>
            <a:endParaRPr lang="zh-CN" altLang="en-US" sz="6000" kern="1200" baseline="0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时间片大小确定</a:t>
            </a:r>
            <a:endParaRPr lang="zh-CN" altLang="en-US"/>
          </a:p>
        </p:txBody>
      </p:sp>
      <p:sp>
        <p:nvSpPr>
          <p:cNvPr id="29699" name="右箭头 29698"/>
          <p:cNvSpPr/>
          <p:nvPr/>
        </p:nvSpPr>
        <p:spPr>
          <a:xfrm>
            <a:off x="323850" y="1373188"/>
            <a:ext cx="10795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  <a:ln w="19050" cap="rnd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矩形 29699"/>
          <p:cNvSpPr/>
          <p:nvPr/>
        </p:nvSpPr>
        <p:spPr>
          <a:xfrm>
            <a:off x="468313" y="2452688"/>
            <a:ext cx="576262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固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定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时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间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片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9701" name="圆角矩形 29700"/>
          <p:cNvSpPr/>
          <p:nvPr/>
        </p:nvSpPr>
        <p:spPr>
          <a:xfrm>
            <a:off x="1363663" y="1157288"/>
            <a:ext cx="7489825" cy="4895850"/>
          </a:xfrm>
          <a:prstGeom prst="roundRect">
            <a:avLst>
              <a:gd name="adj" fmla="val 3481"/>
            </a:avLst>
          </a:prstGeom>
          <a:noFill/>
          <a:ln w="19050" cap="rnd" cmpd="sng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02" name="组合 29701"/>
          <p:cNvGrpSpPr/>
          <p:nvPr/>
        </p:nvGrpSpPr>
        <p:grpSpPr>
          <a:xfrm>
            <a:off x="1476375" y="1335088"/>
            <a:ext cx="7224713" cy="1435100"/>
            <a:chOff x="0" y="0"/>
            <a:chExt cx="3102" cy="774"/>
          </a:xfrm>
        </p:grpSpPr>
        <p:sp>
          <p:nvSpPr>
            <p:cNvPr id="29703" name="圆角矩形 29702"/>
            <p:cNvSpPr/>
            <p:nvPr/>
          </p:nvSpPr>
          <p:spPr>
            <a:xfrm>
              <a:off x="30" y="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4" name="右箭头 29703"/>
            <p:cNvSpPr/>
            <p:nvPr/>
          </p:nvSpPr>
          <p:spPr>
            <a:xfrm>
              <a:off x="0" y="2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5" name="组合 29704"/>
          <p:cNvGrpSpPr/>
          <p:nvPr/>
        </p:nvGrpSpPr>
        <p:grpSpPr>
          <a:xfrm>
            <a:off x="1476375" y="2925763"/>
            <a:ext cx="7224713" cy="1436687"/>
            <a:chOff x="0" y="0"/>
            <a:chExt cx="3102" cy="774"/>
          </a:xfrm>
        </p:grpSpPr>
        <p:sp>
          <p:nvSpPr>
            <p:cNvPr id="29706" name="圆角矩形 29705"/>
            <p:cNvSpPr/>
            <p:nvPr/>
          </p:nvSpPr>
          <p:spPr>
            <a:xfrm>
              <a:off x="30" y="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21176"/>
                    <a:invGamma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7" name="右箭头 29706"/>
            <p:cNvSpPr/>
            <p:nvPr/>
          </p:nvSpPr>
          <p:spPr>
            <a:xfrm>
              <a:off x="0" y="294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8" name="组合 29707"/>
          <p:cNvGrpSpPr/>
          <p:nvPr/>
        </p:nvGrpSpPr>
        <p:grpSpPr>
          <a:xfrm>
            <a:off x="1476375" y="4451350"/>
            <a:ext cx="7224713" cy="1435100"/>
            <a:chOff x="0" y="0"/>
            <a:chExt cx="3102" cy="774"/>
          </a:xfrm>
        </p:grpSpPr>
        <p:sp>
          <p:nvSpPr>
            <p:cNvPr id="29709" name="圆角矩形 29708"/>
            <p:cNvSpPr/>
            <p:nvPr/>
          </p:nvSpPr>
          <p:spPr>
            <a:xfrm>
              <a:off x="30" y="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21176"/>
                    <a:invGamma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0" name="右箭头 29709"/>
            <p:cNvSpPr/>
            <p:nvPr/>
          </p:nvSpPr>
          <p:spPr>
            <a:xfrm>
              <a:off x="0" y="2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11" name="矩形 29710"/>
          <p:cNvSpPr/>
          <p:nvPr/>
        </p:nvSpPr>
        <p:spPr>
          <a:xfrm>
            <a:off x="2195513" y="1301750"/>
            <a:ext cx="64801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★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时间片过短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</a:t>
            </a:r>
            <a:r>
              <a:rPr lang="zh-CN" altLang="en-US" sz="2400" b="1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则调度程序剥夺处理机的次数增多，增加进程上下文交换次数，加重了系统开销 （短时间片，有利短作业，不利长作业）</a:t>
            </a:r>
            <a:endParaRPr lang="zh-CN" altLang="en-US" sz="2400" b="1" dirty="0">
              <a:solidFill>
                <a:srgbClr val="66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9712" name="矩形 29711"/>
          <p:cNvSpPr/>
          <p:nvPr/>
        </p:nvSpPr>
        <p:spPr>
          <a:xfrm>
            <a:off x="2195513" y="2957513"/>
            <a:ext cx="64801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★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时间片过大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</a:t>
            </a:r>
            <a:r>
              <a:rPr lang="zh-CN" altLang="en-US" sz="2400" b="1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大到进程能完成全部运行工作所需的时间，那么时间片轮转法就退化为</a:t>
            </a:r>
            <a:r>
              <a:rPr lang="en-US" altLang="x-none" sz="2400" b="1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FCFS</a:t>
            </a:r>
            <a:r>
              <a:rPr lang="zh-CN" altLang="en-US" sz="2400" b="1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（长时间片，无法满足交互式用户需求）</a:t>
            </a:r>
            <a:endParaRPr lang="zh-CN" altLang="en-US" sz="2400" b="1" dirty="0">
              <a:solidFill>
                <a:srgbClr val="66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9713" name="矩形 29712"/>
          <p:cNvSpPr/>
          <p:nvPr/>
        </p:nvSpPr>
        <p:spPr>
          <a:xfrm>
            <a:off x="2195513" y="4468813"/>
            <a:ext cx="62166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★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最佳时间片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长度略大于一次典型交互所需的时间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◎ 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响应时间</a:t>
            </a:r>
            <a:r>
              <a:rPr lang="en-US" altLang="x-none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进程数目*时间片大小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61278" y="629602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P265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0" animBg="1"/>
      <p:bldP spid="29700" grpId="0"/>
      <p:bldP spid="29711" grpId="0"/>
      <p:bldP spid="29712" grpId="0"/>
      <p:bldP spid="297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时间片大小</a:t>
            </a:r>
            <a:endParaRPr lang="zh-CN" altLang="en-US" dirty="0"/>
          </a:p>
        </p:txBody>
      </p:sp>
      <p:pic>
        <p:nvPicPr>
          <p:cNvPr id="30723" name="内容占位符 30722" descr="9.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17638"/>
            <a:ext cx="9067800" cy="3668712"/>
          </a:xfrm>
        </p:spPr>
      </p:pic>
      <p:sp>
        <p:nvSpPr>
          <p:cNvPr id="23555" name="文本框 7185"/>
          <p:cNvSpPr txBox="1"/>
          <p:nvPr/>
        </p:nvSpPr>
        <p:spPr>
          <a:xfrm>
            <a:off x="61278" y="629602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P265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RR</a:t>
            </a:r>
            <a:br>
              <a:rPr lang="zh-CN" altLang="en-US" dirty="0"/>
            </a:br>
            <a:r>
              <a:rPr lang="zh-CN" altLang="en-US" dirty="0"/>
              <a:t> q=1</a:t>
            </a:r>
            <a:endParaRPr lang="zh-CN" altLang="en-US" dirty="0"/>
          </a:p>
        </p:txBody>
      </p:sp>
      <p:pic>
        <p:nvPicPr>
          <p:cNvPr id="26627" name="内容占位符 26626" descr="0RR q=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7975" y="0"/>
            <a:ext cx="7566025" cy="5302250"/>
          </a:xfrm>
        </p:spPr>
      </p:pic>
      <p:pic>
        <p:nvPicPr>
          <p:cNvPr id="26628" name="内容占位符 26627" descr="0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5743575"/>
            <a:ext cx="9144000" cy="1114425"/>
          </a:xfrm>
        </p:spPr>
      </p:pic>
      <p:sp>
        <p:nvSpPr>
          <p:cNvPr id="23555" name="文本框 7185"/>
          <p:cNvSpPr txBox="1"/>
          <p:nvPr/>
        </p:nvSpPr>
        <p:spPr>
          <a:xfrm>
            <a:off x="78423" y="496887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RR q=4</a:t>
            </a:r>
            <a:endParaRPr lang="zh-CN" altLang="en-US" dirty="0"/>
          </a:p>
        </p:txBody>
      </p:sp>
      <p:pic>
        <p:nvPicPr>
          <p:cNvPr id="27651" name="内容占位符 27650" descr="0RR q=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925" y="909638"/>
            <a:ext cx="8601075" cy="5949950"/>
          </a:xfrm>
        </p:spPr>
      </p:pic>
      <p:sp>
        <p:nvSpPr>
          <p:cNvPr id="23555" name="文本框 7185"/>
          <p:cNvSpPr txBox="1"/>
          <p:nvPr/>
        </p:nvSpPr>
        <p:spPr>
          <a:xfrm>
            <a:off x="-317" y="574738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V</a:t>
            </a:r>
            <a:r>
              <a:rPr lang="zh-CN" altLang="en-US" dirty="0"/>
              <a:t>RR</a:t>
            </a:r>
            <a:endParaRPr lang="zh-CN" altLang="en-US" dirty="0"/>
          </a:p>
        </p:txBody>
      </p:sp>
      <p:pic>
        <p:nvPicPr>
          <p:cNvPr id="25603" name="内容占位符 25602" descr="9.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4438" y="117475"/>
            <a:ext cx="6659562" cy="6740525"/>
          </a:xfrm>
        </p:spPr>
      </p:pic>
      <p:sp>
        <p:nvSpPr>
          <p:cNvPr id="25604" name="矩形 25603"/>
          <p:cNvSpPr>
            <a:spLocks noGrp="1"/>
          </p:cNvSpPr>
          <p:nvPr/>
        </p:nvSpPr>
        <p:spPr>
          <a:xfrm>
            <a:off x="3708400" y="2133600"/>
            <a:ext cx="4978400" cy="428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r>
              <a:rPr lang="zh-CN" altLang="en-US" dirty="0"/>
              <a:t>辅助队列 优先于 就绪队列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8905" y="1471930"/>
            <a:ext cx="275082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RR</a:t>
            </a:r>
            <a:r>
              <a:rPr lang="zh-CN" altLang="en-US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缺点：</a:t>
            </a:r>
            <a:r>
              <a:rPr lang="en-US" altLang="zh-CN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I/O</a:t>
            </a:r>
            <a:r>
              <a:rPr lang="zh-CN" altLang="en-US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密集型进程排队时间长</a:t>
            </a:r>
            <a:endParaRPr lang="zh-CN" altLang="en-US" sz="2400" b="1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   I/O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密集型进程阻塞，处理器密集型进程时间片到（超时）又进入就绪队列，若此时</a:t>
            </a:r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I/O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密集型进程等待的事件发生，则会进入就绪队列尾。</a:t>
            </a:r>
            <a:endParaRPr lang="zh-CN" altLang="en-US" sz="2400" b="1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r>
              <a:rPr lang="zh-CN" altLang="en-US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改进：虚拟轮转调度</a:t>
            </a:r>
            <a:r>
              <a:rPr lang="en-US" altLang="zh-CN" sz="2400" b="1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VRR</a:t>
            </a:r>
            <a:endParaRPr lang="en-US" altLang="zh-CN" sz="2400" b="1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128588" y="632968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P266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en-US" altLang="zh-CN"/>
              <a:t>RR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1747" name="AutoShape 3"/>
          <p:cNvSpPr/>
          <p:nvPr/>
        </p:nvSpPr>
        <p:spPr>
          <a:xfrm>
            <a:off x="838200" y="1508125"/>
            <a:ext cx="6750050" cy="338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D1D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48" name="组合 31747"/>
          <p:cNvGrpSpPr/>
          <p:nvPr/>
        </p:nvGrpSpPr>
        <p:grpSpPr>
          <a:xfrm>
            <a:off x="609600" y="1235075"/>
            <a:ext cx="1838325" cy="3311525"/>
            <a:chOff x="0" y="0"/>
            <a:chExt cx="1158" cy="2085"/>
          </a:xfrm>
        </p:grpSpPr>
        <p:sp>
          <p:nvSpPr>
            <p:cNvPr id="31749" name="AutoShape 5"/>
            <p:cNvSpPr/>
            <p:nvPr/>
          </p:nvSpPr>
          <p:spPr>
            <a:xfrm>
              <a:off x="0" y="0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AutoShape 6"/>
            <p:cNvSpPr/>
            <p:nvPr/>
          </p:nvSpPr>
          <p:spPr>
            <a:xfrm>
              <a:off x="48" y="24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1" name="组合 31750"/>
          <p:cNvGrpSpPr/>
          <p:nvPr/>
        </p:nvGrpSpPr>
        <p:grpSpPr>
          <a:xfrm>
            <a:off x="3402013" y="1235075"/>
            <a:ext cx="1838325" cy="3311525"/>
            <a:chOff x="0" y="0"/>
            <a:chExt cx="1158" cy="2085"/>
          </a:xfrm>
        </p:grpSpPr>
        <p:sp>
          <p:nvSpPr>
            <p:cNvPr id="31752" name="AutoShape 8"/>
            <p:cNvSpPr/>
            <p:nvPr/>
          </p:nvSpPr>
          <p:spPr>
            <a:xfrm>
              <a:off x="0" y="0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AutoShape 9"/>
            <p:cNvSpPr/>
            <p:nvPr/>
          </p:nvSpPr>
          <p:spPr>
            <a:xfrm>
              <a:off x="46" y="24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4" name="组合 31753"/>
          <p:cNvGrpSpPr/>
          <p:nvPr/>
        </p:nvGrpSpPr>
        <p:grpSpPr>
          <a:xfrm>
            <a:off x="6238875" y="1235075"/>
            <a:ext cx="1838325" cy="3311525"/>
            <a:chOff x="0" y="0"/>
            <a:chExt cx="1158" cy="2085"/>
          </a:xfrm>
        </p:grpSpPr>
        <p:sp>
          <p:nvSpPr>
            <p:cNvPr id="31755" name="AutoShape 11"/>
            <p:cNvSpPr/>
            <p:nvPr/>
          </p:nvSpPr>
          <p:spPr>
            <a:xfrm>
              <a:off x="0" y="0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AutoShape 12"/>
            <p:cNvSpPr/>
            <p:nvPr/>
          </p:nvSpPr>
          <p:spPr>
            <a:xfrm>
              <a:off x="48" y="30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7" name="组合 31756"/>
          <p:cNvGrpSpPr/>
          <p:nvPr/>
        </p:nvGrpSpPr>
        <p:grpSpPr>
          <a:xfrm>
            <a:off x="2743200" y="2797175"/>
            <a:ext cx="504825" cy="498475"/>
            <a:chOff x="0" y="0"/>
            <a:chExt cx="240" cy="240"/>
          </a:xfrm>
        </p:grpSpPr>
        <p:grpSp>
          <p:nvGrpSpPr>
            <p:cNvPr id="31758" name="组合 31757"/>
            <p:cNvGrpSpPr/>
            <p:nvPr/>
          </p:nvGrpSpPr>
          <p:grpSpPr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31759" name="Oval 18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0" name="Oval 19"/>
              <p:cNvSpPr/>
              <p:nvPr/>
            </p:nvSpPr>
            <p:spPr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1" name="Oval 20"/>
              <p:cNvSpPr/>
              <p:nvPr/>
            </p:nvSpPr>
            <p:spPr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2" name="Oval 21"/>
              <p:cNvSpPr/>
              <p:nvPr/>
            </p:nvSpPr>
            <p:spPr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3" name="Oval 22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764" name="组合 31763"/>
            <p:cNvGrpSpPr/>
            <p:nvPr/>
          </p:nvGrpSpPr>
          <p:grpSpPr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31765" name="Oval 24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6" name="Oval 25"/>
              <p:cNvSpPr/>
              <p:nvPr/>
            </p:nvSpPr>
            <p:spPr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7" name="Oval 26"/>
              <p:cNvSpPr/>
              <p:nvPr/>
            </p:nvSpPr>
            <p:spPr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8" name="Oval 27"/>
              <p:cNvSpPr/>
              <p:nvPr/>
            </p:nvSpPr>
            <p:spPr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9" name="Oval 28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770" name="组合 31769"/>
          <p:cNvGrpSpPr/>
          <p:nvPr/>
        </p:nvGrpSpPr>
        <p:grpSpPr>
          <a:xfrm>
            <a:off x="5486400" y="2797175"/>
            <a:ext cx="504825" cy="498475"/>
            <a:chOff x="0" y="0"/>
            <a:chExt cx="240" cy="240"/>
          </a:xfrm>
        </p:grpSpPr>
        <p:grpSp>
          <p:nvGrpSpPr>
            <p:cNvPr id="31771" name="组合 31770"/>
            <p:cNvGrpSpPr/>
            <p:nvPr/>
          </p:nvGrpSpPr>
          <p:grpSpPr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31772" name="Oval 31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3" name="Oval 32"/>
              <p:cNvSpPr/>
              <p:nvPr/>
            </p:nvSpPr>
            <p:spPr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4" name="Oval 33"/>
              <p:cNvSpPr/>
              <p:nvPr/>
            </p:nvSpPr>
            <p:spPr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5" name="Oval 34"/>
              <p:cNvSpPr/>
              <p:nvPr/>
            </p:nvSpPr>
            <p:spPr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6" name="Oval 35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777" name="组合 31776"/>
            <p:cNvGrpSpPr/>
            <p:nvPr/>
          </p:nvGrpSpPr>
          <p:grpSpPr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31778" name="Oval 37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9" name="Oval 38"/>
              <p:cNvSpPr/>
              <p:nvPr/>
            </p:nvSpPr>
            <p:spPr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0" name="Oval 39"/>
              <p:cNvSpPr/>
              <p:nvPr/>
            </p:nvSpPr>
            <p:spPr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1" name="Oval 40"/>
              <p:cNvSpPr/>
              <p:nvPr/>
            </p:nvSpPr>
            <p:spPr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2" name="Oval 41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783" name="矩形 31782"/>
          <p:cNvSpPr/>
          <p:nvPr/>
        </p:nvSpPr>
        <p:spPr>
          <a:xfrm>
            <a:off x="671513" y="1724025"/>
            <a:ext cx="17272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就绪队列中的所有进程都有机会获得处理器运行</a:t>
            </a:r>
            <a:endParaRPr lang="zh-CN" altLang="en-US" sz="24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1784" name="矩形 31783"/>
          <p:cNvSpPr/>
          <p:nvPr/>
        </p:nvSpPr>
        <p:spPr>
          <a:xfrm>
            <a:off x="3406775" y="1724025"/>
            <a:ext cx="1830388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 可提高进程并发性和资源利用率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1785" name="矩形 31784"/>
          <p:cNvSpPr/>
          <p:nvPr/>
        </p:nvSpPr>
        <p:spPr>
          <a:xfrm>
            <a:off x="6359525" y="1724025"/>
            <a:ext cx="157162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缩短响应时间</a:t>
            </a:r>
            <a:endParaRPr lang="zh-CN" altLang="en-US" sz="24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204788" y="5918835"/>
            <a:ext cx="1119187" cy="42672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综合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/>
      <p:bldP spid="31783" grpId="0"/>
      <p:bldP spid="31784" grpId="0"/>
      <p:bldP spid="317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最短进程优先调度</a:t>
            </a:r>
            <a:r>
              <a:rPr lang="en-US" altLang="zh-CN"/>
              <a:t>SPN</a:t>
            </a:r>
            <a:endParaRPr lang="en-US" altLang="zh-CN"/>
          </a:p>
        </p:txBody>
      </p:sp>
      <p:sp>
        <p:nvSpPr>
          <p:cNvPr id="32771" name="文本框 32770"/>
          <p:cNvSpPr txBox="1"/>
          <p:nvPr/>
        </p:nvSpPr>
        <p:spPr>
          <a:xfrm>
            <a:off x="287655" y="942975"/>
            <a:ext cx="8834120" cy="55200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lv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1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SPN算法从就绪队列中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选出预计运行时间最短的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进程，为之分配处理机，如果运行时间相同，按FCFS调度。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SPN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算法有</a:t>
            </a: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抢占式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和</a:t>
            </a:r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非抢占式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2种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最短进程优先 (非抢占)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最短剩余时间优先 (抢占)</a:t>
            </a:r>
            <a:endParaRPr lang="zh-CN" altLang="en-US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该算法虽可获得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较好的调度性能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，能有效降低作业的平均等待时间，提高系统吞吐量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(平均周转时间最短)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由于难以准确地知道下一个CPU执行期，而只能根据执行历史的统计值来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预测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 (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预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计运行时间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  <a:sym typeface="Webdings" panose="05030102010509060703" pitchFamily="2" charset="2"/>
              </a:rPr>
              <a:t>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1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SPN算法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有利于短作业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，不利于长作业，未考虑作业(进程)的紧迫长度(</a:t>
            </a:r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没有设置优先级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33338" y="640715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P266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8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85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charRg st="9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4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charRg st="148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SPN</a:t>
            </a:r>
            <a:endParaRPr lang="zh-CN" altLang="en-US" dirty="0"/>
          </a:p>
        </p:txBody>
      </p:sp>
      <p:pic>
        <p:nvPicPr>
          <p:cNvPr id="33795" name="内容占位符 33794" descr="0SR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36738" y="-26987"/>
            <a:ext cx="7307262" cy="5241925"/>
          </a:xfrm>
        </p:spPr>
      </p:pic>
      <p:pic>
        <p:nvPicPr>
          <p:cNvPr id="33796" name="内容占位符 33795" descr="0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5329238"/>
            <a:ext cx="9144000" cy="1528762"/>
          </a:xfrm>
        </p:spPr>
      </p:pic>
      <p:sp>
        <p:nvSpPr>
          <p:cNvPr id="23555" name="文本框 7185"/>
          <p:cNvSpPr txBox="1"/>
          <p:nvPr/>
        </p:nvSpPr>
        <p:spPr>
          <a:xfrm>
            <a:off x="-317" y="438658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 dirty="0"/>
              <a:t>SPN 缺点</a:t>
            </a:r>
            <a:endParaRPr lang="zh-CN" altLang="en-US"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460375" y="2205038"/>
            <a:ext cx="8229600" cy="2592387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当短作业</a:t>
            </a:r>
            <a:r>
              <a:rPr lang="en-US" altLang="x-none" dirty="0">
                <a:latin typeface="黑体" panose="02010609060101010101" pitchFamily="1" charset="-122"/>
              </a:rPr>
              <a:t>(</a:t>
            </a:r>
            <a:r>
              <a:rPr lang="zh-CN" altLang="en-US" dirty="0">
                <a:latin typeface="黑体" panose="02010609060101010101" pitchFamily="1" charset="-122"/>
              </a:rPr>
              <a:t>进程</a:t>
            </a:r>
            <a:r>
              <a:rPr lang="en-US" altLang="x-none" dirty="0">
                <a:latin typeface="黑体" panose="02010609060101010101" pitchFamily="1" charset="-122"/>
              </a:rPr>
              <a:t>)</a:t>
            </a:r>
            <a:r>
              <a:rPr lang="zh-CN" altLang="en-US" dirty="0">
                <a:latin typeface="黑体" panose="02010609060101010101" pitchFamily="1" charset="-122"/>
              </a:rPr>
              <a:t>持续不断到达时</a:t>
            </a:r>
            <a:r>
              <a:rPr lang="en-US" altLang="x-none" dirty="0">
                <a:latin typeface="黑体" panose="02010609060101010101" pitchFamily="1" charset="-122"/>
              </a:rPr>
              <a:t>,</a:t>
            </a:r>
            <a:r>
              <a:rPr lang="zh-CN" altLang="en-US" dirty="0">
                <a:latin typeface="黑体" panose="02010609060101010101" pitchFamily="1" charset="-122"/>
              </a:rPr>
              <a:t>长作业</a:t>
            </a:r>
            <a:r>
              <a:rPr lang="en-US" altLang="x-none" dirty="0">
                <a:latin typeface="黑体" panose="02010609060101010101" pitchFamily="1" charset="-122"/>
              </a:rPr>
              <a:t>(</a:t>
            </a:r>
            <a:r>
              <a:rPr lang="zh-CN" altLang="en-US" dirty="0">
                <a:latin typeface="黑体" panose="02010609060101010101" pitchFamily="1" charset="-122"/>
              </a:rPr>
              <a:t>进程</a:t>
            </a:r>
            <a:r>
              <a:rPr lang="en-US" altLang="x-none" dirty="0">
                <a:latin typeface="黑体" panose="02010609060101010101" pitchFamily="1" charset="-122"/>
              </a:rPr>
              <a:t>)</a:t>
            </a:r>
            <a:r>
              <a:rPr lang="zh-CN" altLang="en-US" dirty="0">
                <a:latin typeface="黑体" panose="02010609060101010101" pitchFamily="1" charset="-122"/>
              </a:rPr>
              <a:t>有可能被</a:t>
            </a:r>
            <a:r>
              <a:rPr lang="zh-CN" altLang="en-US" dirty="0">
                <a:solidFill>
                  <a:srgbClr val="FF00FF"/>
                </a:solidFill>
                <a:latin typeface="黑体" panose="02010609060101010101" pitchFamily="1" charset="-122"/>
              </a:rPr>
              <a:t>饿死</a:t>
            </a:r>
            <a:endParaRPr lang="zh-CN" altLang="en-US" dirty="0">
              <a:solidFill>
                <a:srgbClr val="FF00FF"/>
              </a:solidFill>
              <a:latin typeface="黑体" panose="02010609060101010101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无法准确估计作业</a:t>
            </a:r>
            <a:r>
              <a:rPr lang="en-US" altLang="x-none" dirty="0">
                <a:latin typeface="黑体" panose="02010609060101010101" pitchFamily="1" charset="-122"/>
              </a:rPr>
              <a:t>(</a:t>
            </a:r>
            <a:r>
              <a:rPr lang="zh-CN" altLang="en-US" dirty="0">
                <a:latin typeface="黑体" panose="02010609060101010101" pitchFamily="1" charset="-122"/>
              </a:rPr>
              <a:t>进程</a:t>
            </a:r>
            <a:r>
              <a:rPr lang="en-US" altLang="x-none" dirty="0">
                <a:latin typeface="黑体" panose="02010609060101010101" pitchFamily="1" charset="-122"/>
              </a:rPr>
              <a:t>)</a:t>
            </a:r>
            <a:r>
              <a:rPr lang="zh-CN" altLang="en-US" dirty="0">
                <a:latin typeface="黑体" panose="02010609060101010101" pitchFamily="1" charset="-122"/>
              </a:rPr>
              <a:t>的确切执行时间，不一定能真正做到短作业优先调度</a:t>
            </a:r>
            <a:endParaRPr lang="zh-CN" altLang="en-US" dirty="0">
              <a:solidFill>
                <a:srgbClr val="FF00FF"/>
              </a:solidFill>
              <a:latin typeface="黑体" panose="02010609060101010101" pitchFamily="1" charset="-122"/>
            </a:endParaRPr>
          </a:p>
        </p:txBody>
      </p:sp>
      <p:sp>
        <p:nvSpPr>
          <p:cNvPr id="34820" name="文本框 34819"/>
          <p:cNvSpPr txBox="1"/>
          <p:nvPr/>
        </p:nvSpPr>
        <p:spPr>
          <a:xfrm>
            <a:off x="457200" y="1171575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思考：</a:t>
            </a:r>
            <a:r>
              <a:rPr lang="en-US" altLang="x-none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SP</a:t>
            </a:r>
            <a:r>
              <a:rPr lang="zh-CN" altLang="en-US" sz="32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N的缺点，以及你如何改进？</a:t>
            </a:r>
            <a:endParaRPr lang="zh-CN" altLang="en-US" sz="32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33338" y="640715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P267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最短剩余时间优先 SRT</a:t>
            </a:r>
            <a:endParaRPr lang="zh-CN" altLang="en-US" dirty="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285750" y="1417955"/>
            <a:ext cx="8833485" cy="505650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dirty="0"/>
              <a:t>对SPN最短进程优先的</a:t>
            </a:r>
            <a:r>
              <a:rPr lang="zh-CN" altLang="en-US" dirty="0">
                <a:solidFill>
                  <a:srgbClr val="FF00FF"/>
                </a:solidFill>
              </a:rPr>
              <a:t>改进</a:t>
            </a:r>
            <a:endParaRPr lang="zh-CN" altLang="en-US" dirty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</a:rPr>
              <a:t>抢占</a:t>
            </a:r>
            <a:r>
              <a:rPr lang="zh-CN" altLang="en-US" dirty="0"/>
              <a:t>：当有新进程就绪就比较最短剩余时间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</a:rPr>
              <a:t>额外开销</a:t>
            </a:r>
            <a:r>
              <a:rPr lang="zh-CN" altLang="en-US" dirty="0"/>
              <a:t>：记录过去的服务时间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SRT比SPN</a:t>
            </a:r>
            <a:r>
              <a:rPr lang="zh-CN" altLang="en-US" dirty="0">
                <a:solidFill>
                  <a:srgbClr val="FF00FF"/>
                </a:solidFill>
              </a:rPr>
              <a:t>性能更好</a:t>
            </a:r>
            <a:r>
              <a:rPr lang="zh-CN" altLang="en-US" dirty="0"/>
              <a:t>（短作业只要就绪就可以抢占正在执行的长进程的CPU）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</a:rPr>
              <a:t>缺点</a:t>
            </a:r>
            <a:r>
              <a:rPr lang="zh-CN" altLang="en-US" dirty="0"/>
              <a:t>：最短剩余时间也是预计值，长进程饿死</a:t>
            </a:r>
            <a:endParaRPr lang="zh-CN" altLang="en-US" dirty="0"/>
          </a:p>
        </p:txBody>
      </p:sp>
      <p:sp>
        <p:nvSpPr>
          <p:cNvPr id="23555" name="文本框 7185"/>
          <p:cNvSpPr txBox="1"/>
          <p:nvPr/>
        </p:nvSpPr>
        <p:spPr>
          <a:xfrm>
            <a:off x="33338" y="640715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P267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4097"/>
          <p:cNvSpPr>
            <a:spLocks noGrp="1"/>
          </p:cNvSpPr>
          <p:nvPr>
            <p:ph type="ctrTitle"/>
          </p:nvPr>
        </p:nvSpPr>
        <p:spPr>
          <a:xfrm>
            <a:off x="563563" y="120650"/>
            <a:ext cx="7772400" cy="2192338"/>
          </a:xfrm>
        </p:spPr>
        <p:txBody>
          <a:bodyPr anchor="ctr"/>
          <a:p>
            <a:pPr defTabSz="914400">
              <a:lnSpc>
                <a:spcPct val="4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9</a:t>
            </a:r>
            <a:r>
              <a:rPr lang="zh-CN" altLang="en-US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章   单处理器调度</a:t>
            </a:r>
            <a:endParaRPr lang="zh-CN" altLang="en-US" sz="4800" kern="1200" baseline="0" dirty="0">
              <a:solidFill>
                <a:srgbClr val="FF00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125" y="1804988"/>
            <a:ext cx="7848600" cy="4464050"/>
            <a:chOff x="0" y="0"/>
            <a:chExt cx="4944" cy="2812"/>
          </a:xfrm>
        </p:grpSpPr>
        <p:sp>
          <p:nvSpPr>
            <p:cNvPr id="17411" name="圆角矩形 2"/>
            <p:cNvSpPr/>
            <p:nvPr/>
          </p:nvSpPr>
          <p:spPr>
            <a:xfrm>
              <a:off x="0" y="136"/>
              <a:ext cx="4944" cy="267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24246B"/>
                </a:gs>
              </a:gsLst>
              <a:lin ang="5400000" scaled="1"/>
              <a:tileRect/>
            </a:grad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412" name="图片 3" descr="Picture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" y="152"/>
              <a:ext cx="496" cy="4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3" name="圆角矩形 4"/>
            <p:cNvSpPr/>
            <p:nvPr/>
          </p:nvSpPr>
          <p:spPr>
            <a:xfrm>
              <a:off x="318" y="0"/>
              <a:ext cx="4263" cy="40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任意多边形 5"/>
            <p:cNvSpPr/>
            <p:nvPr/>
          </p:nvSpPr>
          <p:spPr>
            <a:xfrm flipV="1">
              <a:off x="45" y="181"/>
              <a:ext cx="4788" cy="234"/>
            </a:xfrm>
            <a:custGeom>
              <a:avLst/>
              <a:gdLst/>
              <a:ahLst/>
              <a:cxnLst>
                <a:cxn ang="0">
                  <a:pos x="19693" y="10800"/>
                </a:cxn>
                <a:cxn ang="90">
                  <a:pos x="10800" y="21600"/>
                </a:cxn>
                <a:cxn ang="180">
                  <a:pos x="1906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39998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8" name="文本框 5127"/>
          <p:cNvSpPr txBox="1"/>
          <p:nvPr/>
        </p:nvSpPr>
        <p:spPr>
          <a:xfrm>
            <a:off x="1012825" y="3182303"/>
            <a:ext cx="6403975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● 能解释长程、中程和短程调度的区别</a:t>
            </a: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955675" y="4912995"/>
            <a:ext cx="6808788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● 评估不同调度策略的性别</a:t>
            </a: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1012825" y="3960813"/>
            <a:ext cx="6403975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● 熟练掌握各种调度算法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5131" name="标题 5130"/>
          <p:cNvSpPr>
            <a:spLocks noGrp="1"/>
          </p:cNvSpPr>
          <p:nvPr/>
        </p:nvSpPr>
        <p:spPr>
          <a:xfrm>
            <a:off x="1751013" y="1641475"/>
            <a:ext cx="4660900" cy="8937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本章学习目标</a:t>
            </a:r>
            <a:endParaRPr lang="zh-CN" altLang="en-US" sz="3200" b="1">
              <a:solidFill>
                <a:srgbClr val="66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2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内容占位符 36865" descr="0S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5275" y="-12700"/>
            <a:ext cx="7580313" cy="5386388"/>
          </a:xfrm>
        </p:spPr>
      </p:pic>
      <p:pic>
        <p:nvPicPr>
          <p:cNvPr id="36867" name="内容占位符 36866" descr="0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5603875"/>
            <a:ext cx="9145588" cy="1254125"/>
          </a:xfrm>
        </p:spPr>
      </p:pic>
      <p:sp>
        <p:nvSpPr>
          <p:cNvPr id="36868" name="标题 36867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SRT</a:t>
            </a:r>
            <a:endParaRPr lang="zh-CN" altLang="en-US" dirty="0"/>
          </a:p>
        </p:txBody>
      </p:sp>
      <p:sp>
        <p:nvSpPr>
          <p:cNvPr id="23555" name="文本框 7185"/>
          <p:cNvSpPr txBox="1"/>
          <p:nvPr/>
        </p:nvSpPr>
        <p:spPr>
          <a:xfrm>
            <a:off x="93028" y="435229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最高响应比优先 </a:t>
            </a:r>
            <a:r>
              <a:rPr lang="en-US" altLang="zh-CN"/>
              <a:t>HRRN</a:t>
            </a:r>
            <a:endParaRPr lang="en-US" altLang="zh-CN"/>
          </a:p>
        </p:txBody>
      </p:sp>
      <p:sp>
        <p:nvSpPr>
          <p:cNvPr id="39939" name="AutoShape 3"/>
          <p:cNvSpPr/>
          <p:nvPr/>
        </p:nvSpPr>
        <p:spPr>
          <a:xfrm>
            <a:off x="695325" y="3335338"/>
            <a:ext cx="3609975" cy="2952750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762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矩形 39939"/>
          <p:cNvSpPr/>
          <p:nvPr/>
        </p:nvSpPr>
        <p:spPr>
          <a:xfrm>
            <a:off x="263525" y="3479800"/>
            <a:ext cx="4032250" cy="272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对短作业有利</a:t>
            </a:r>
            <a:endParaRPr lang="zh-CN" altLang="en-US" sz="2400" b="1" dirty="0">
              <a:solidFill>
                <a:srgbClr val="CC33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——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等待时间相同时，运行时间越短优先级越高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长作业不会饿死</a:t>
            </a:r>
            <a:endParaRPr lang="zh-CN" altLang="en-US" sz="2400" b="1" dirty="0">
              <a:solidFill>
                <a:srgbClr val="CC33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——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运行时间相同时，等待时间越长优先级越高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9941" name="矩形 39940"/>
          <p:cNvSpPr/>
          <p:nvPr/>
        </p:nvSpPr>
        <p:spPr>
          <a:xfrm>
            <a:off x="504825" y="1725613"/>
            <a:ext cx="81343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■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选择响应比最大的就绪进程运行（动态优先级）</a:t>
            </a:r>
            <a:endParaRPr lang="zh-CN" altLang="en-US" sz="2400" b="1" dirty="0">
              <a:solidFill>
                <a:srgbClr val="FF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39942" name="组合 39941"/>
          <p:cNvGrpSpPr/>
          <p:nvPr/>
        </p:nvGrpSpPr>
        <p:grpSpPr>
          <a:xfrm>
            <a:off x="695325" y="2255838"/>
            <a:ext cx="8135938" cy="842962"/>
            <a:chOff x="0" y="0"/>
            <a:chExt cx="5125" cy="531"/>
          </a:xfrm>
        </p:grpSpPr>
        <p:grpSp>
          <p:nvGrpSpPr>
            <p:cNvPr id="39943" name="组合 39942"/>
            <p:cNvGrpSpPr/>
            <p:nvPr/>
          </p:nvGrpSpPr>
          <p:grpSpPr>
            <a:xfrm>
              <a:off x="0" y="0"/>
              <a:ext cx="5035" cy="531"/>
              <a:chOff x="0" y="0"/>
              <a:chExt cx="5035" cy="531"/>
            </a:xfrm>
          </p:grpSpPr>
          <p:sp>
            <p:nvSpPr>
              <p:cNvPr id="39944" name="矩形 39943"/>
              <p:cNvSpPr/>
              <p:nvPr/>
            </p:nvSpPr>
            <p:spPr>
              <a:xfrm>
                <a:off x="784" y="0"/>
                <a:ext cx="3906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lvl="0" algn="ctr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周转时间   运行时间</a:t>
                </a:r>
                <a:r>
                  <a:rPr lang="zh-CN" altLang="en-US" sz="10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+</a:t>
                </a:r>
                <a:r>
                  <a:rPr lang="en-US" altLang="x-none" sz="10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等待时间   等待时间</a:t>
                </a:r>
                <a:endParaRPr lang="zh-CN" altLang="en-US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39945" name="矩形 39944"/>
              <p:cNvSpPr/>
              <p:nvPr/>
            </p:nvSpPr>
            <p:spPr>
              <a:xfrm>
                <a:off x="0" y="164"/>
                <a:ext cx="5035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lvl="0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响应比</a:t>
                </a:r>
                <a:r>
                  <a:rPr lang="zh-CN" altLang="en-US" sz="16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         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 </a:t>
                </a:r>
                <a:endParaRPr lang="en-US" altLang="x-none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39946" name="矩形 39945"/>
              <p:cNvSpPr/>
              <p:nvPr/>
            </p:nvSpPr>
            <p:spPr>
              <a:xfrm>
                <a:off x="793" y="255"/>
                <a:ext cx="3946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lvl="0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运行时间        运行时间        运行时间</a:t>
                </a:r>
                <a:endParaRPr lang="zh-CN" altLang="en-US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39947" name="直接连接符 39946"/>
              <p:cNvSpPr/>
              <p:nvPr/>
            </p:nvSpPr>
            <p:spPr>
              <a:xfrm>
                <a:off x="839" y="300"/>
                <a:ext cx="72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8" name="直接连接符 39947"/>
              <p:cNvSpPr/>
              <p:nvPr/>
            </p:nvSpPr>
            <p:spPr>
              <a:xfrm>
                <a:off x="3923" y="300"/>
                <a:ext cx="72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9" name="直接连接符 39948"/>
              <p:cNvSpPr/>
              <p:nvPr/>
            </p:nvSpPr>
            <p:spPr>
              <a:xfrm>
                <a:off x="1927" y="300"/>
                <a:ext cx="1679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9950" name="文本框 39949"/>
            <p:cNvSpPr txBox="1"/>
            <p:nvPr/>
          </p:nvSpPr>
          <p:spPr>
            <a:xfrm>
              <a:off x="4626" y="119"/>
              <a:ext cx="499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12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x-none" sz="2400" b="1" dirty="0">
                  <a:solidFill>
                    <a:srgbClr val="CC00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+</a:t>
              </a:r>
              <a:r>
                <a:rPr lang="en-US" altLang="x-none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1</a:t>
              </a:r>
              <a:endParaRPr lang="en-US" altLang="x-none" sz="2400" b="1" dirty="0">
                <a:solidFill>
                  <a:srgbClr val="CC00FF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39951" name="AutoShape 9"/>
          <p:cNvSpPr/>
          <p:nvPr/>
        </p:nvSpPr>
        <p:spPr>
          <a:xfrm>
            <a:off x="4656138" y="3335338"/>
            <a:ext cx="3609975" cy="2952750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762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矩形 39951"/>
          <p:cNvSpPr/>
          <p:nvPr/>
        </p:nvSpPr>
        <p:spPr>
          <a:xfrm>
            <a:off x="4367213" y="3911600"/>
            <a:ext cx="3744912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●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增加了系统开销</a:t>
            </a:r>
            <a:endParaRPr lang="zh-CN" altLang="en-US" sz="2400" b="1" dirty="0">
              <a:solidFill>
                <a:srgbClr val="CC33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1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——</a:t>
            </a: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rPr>
              <a:t>每次重新调度前需要估计运行时间，并计算响应比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9953" name="矩形 39952"/>
          <p:cNvSpPr/>
          <p:nvPr/>
        </p:nvSpPr>
        <p:spPr>
          <a:xfrm>
            <a:off x="3216275" y="3263900"/>
            <a:ext cx="9969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优点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9954" name="矩形 39953"/>
          <p:cNvSpPr/>
          <p:nvPr/>
        </p:nvSpPr>
        <p:spPr>
          <a:xfrm>
            <a:off x="7248525" y="3263900"/>
            <a:ext cx="9969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缺点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9955" name="文本框 39954"/>
          <p:cNvSpPr txBox="1"/>
          <p:nvPr/>
        </p:nvSpPr>
        <p:spPr>
          <a:xfrm>
            <a:off x="476250" y="942975"/>
            <a:ext cx="7783513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问题：低优先级进程可能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饿死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，可以采用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老化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技术动态改变优先级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Arial" panose="020B0604020202020204" pitchFamily="34" charset="0"/>
              </a:rPr>
              <a:t>→ 最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Arial" panose="020B0604020202020204" pitchFamily="34" charset="0"/>
              </a:rPr>
              <a:t>高响应比优先</a:t>
            </a:r>
            <a:endParaRPr lang="zh-CN" altLang="en-US" sz="2400" b="1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33338" y="640715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P267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/>
      <p:bldP spid="39940" grpId="0"/>
      <p:bldP spid="39941" grpId="0"/>
      <p:bldP spid="39951" grpId="0" bldLvl="0" animBg="1"/>
      <p:bldP spid="39952" grpId="0"/>
      <p:bldP spid="39953" grpId="0"/>
      <p:bldP spid="399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内容占位符 40961" descr="0HRR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0038" y="33338"/>
            <a:ext cx="7575550" cy="5195887"/>
          </a:xfrm>
        </p:spPr>
      </p:pic>
      <p:pic>
        <p:nvPicPr>
          <p:cNvPr id="40963" name="内容占位符 40962" descr="00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5611813"/>
            <a:ext cx="9145588" cy="1247775"/>
          </a:xfrm>
        </p:spPr>
      </p:pic>
      <p:sp>
        <p:nvSpPr>
          <p:cNvPr id="40964" name="标题 4096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HRRN</a:t>
            </a:r>
            <a:endParaRPr lang="zh-CN" altLang="en-US" dirty="0"/>
          </a:p>
        </p:txBody>
      </p:sp>
      <p:sp>
        <p:nvSpPr>
          <p:cNvPr id="23555" name="文本框 7185"/>
          <p:cNvSpPr txBox="1"/>
          <p:nvPr/>
        </p:nvSpPr>
        <p:spPr>
          <a:xfrm>
            <a:off x="75883" y="434403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反馈法（多级反馈队列）</a:t>
            </a:r>
            <a:endParaRPr lang="zh-CN" altLang="en-US" dirty="0"/>
          </a:p>
        </p:txBody>
      </p:sp>
      <p:pic>
        <p:nvPicPr>
          <p:cNvPr id="43011" name="内容占位符 43010" descr="9.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4650" y="1077913"/>
            <a:ext cx="6229350" cy="4956175"/>
          </a:xfrm>
        </p:spPr>
      </p:pic>
      <p:sp>
        <p:nvSpPr>
          <p:cNvPr id="43012" name="矩形 43011"/>
          <p:cNvSpPr>
            <a:spLocks noGrp="1"/>
          </p:cNvSpPr>
          <p:nvPr/>
        </p:nvSpPr>
        <p:spPr>
          <a:xfrm>
            <a:off x="0" y="894715"/>
            <a:ext cx="3328035" cy="4956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50000"/>
              </a:lnSpc>
            </a:pPr>
            <a:r>
              <a:rPr lang="zh-CN" altLang="en-US" sz="2400"/>
              <a:t>基于多级队列调度</a:t>
            </a:r>
            <a:r>
              <a:rPr lang="zh-CN" altLang="en-US" sz="2400">
                <a:solidFill>
                  <a:schemeClr val="tx1"/>
                </a:solidFill>
              </a:rPr>
              <a:t>（多个队列，不同优先级，不同时间片长度，不同调度算法）</a:t>
            </a:r>
            <a:endParaRPr lang="zh-CN" altLang="en-US" sz="24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/>
              <a:t>进程可以在不同队列间移动</a:t>
            </a:r>
            <a:r>
              <a:rPr lang="zh-CN" altLang="en-US" sz="2400">
                <a:solidFill>
                  <a:schemeClr val="tx1"/>
                </a:solidFill>
              </a:rPr>
              <a:t>（升级，降级）</a:t>
            </a:r>
            <a:endParaRPr lang="zh-CN" altLang="en-US" sz="24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/>
              <a:t>可抢占调度</a:t>
            </a:r>
            <a:endParaRPr lang="zh-CN" altLang="en-US" sz="2400"/>
          </a:p>
          <a:p>
            <a:pPr lvl="0">
              <a:lnSpc>
                <a:spcPct val="150000"/>
              </a:lnSpc>
            </a:pPr>
            <a:r>
              <a:rPr lang="zh-CN" altLang="en-US" sz="2400"/>
              <a:t>最通用和最复杂的</a:t>
            </a:r>
            <a:r>
              <a:rPr lang="en-US" altLang="zh-CN" sz="2400"/>
              <a:t>CPU</a:t>
            </a:r>
            <a:r>
              <a:rPr lang="zh-CN" altLang="en-US" sz="2400"/>
              <a:t>调度算法</a:t>
            </a:r>
            <a:endParaRPr lang="zh-CN" altLang="en-US" sz="2400"/>
          </a:p>
        </p:txBody>
      </p:sp>
      <p:sp>
        <p:nvSpPr>
          <p:cNvPr id="23555" name="文本框 7185"/>
          <p:cNvSpPr txBox="1"/>
          <p:nvPr/>
        </p:nvSpPr>
        <p:spPr>
          <a:xfrm>
            <a:off x="-317" y="635635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P268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57338"/>
          </a:xfrm>
        </p:spPr>
        <p:txBody>
          <a:bodyPr anchor="ctr"/>
          <a:p>
            <a:r>
              <a:rPr lang="zh-CN" altLang="en-US" dirty="0"/>
              <a:t>反馈 </a:t>
            </a:r>
            <a:br>
              <a:rPr lang="zh-CN" altLang="en-US" dirty="0"/>
            </a:br>
            <a:r>
              <a:rPr lang="zh-CN" altLang="en-US" dirty="0"/>
              <a:t>q＝1</a:t>
            </a:r>
            <a:endParaRPr lang="zh-CN" altLang="en-US" dirty="0"/>
          </a:p>
        </p:txBody>
      </p:sp>
      <p:pic>
        <p:nvPicPr>
          <p:cNvPr id="44035" name="内容占位符 44034" descr="0反馈q＝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11338" y="0"/>
            <a:ext cx="7332662" cy="5373688"/>
          </a:xfrm>
        </p:spPr>
      </p:pic>
      <p:pic>
        <p:nvPicPr>
          <p:cNvPr id="44036" name="内容占位符 44035" descr="00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5784850"/>
            <a:ext cx="8893175" cy="1073150"/>
          </a:xfrm>
        </p:spPr>
      </p:pic>
      <p:sp>
        <p:nvSpPr>
          <p:cNvPr id="23555" name="文本框 7185"/>
          <p:cNvSpPr txBox="1"/>
          <p:nvPr/>
        </p:nvSpPr>
        <p:spPr>
          <a:xfrm>
            <a:off x="75883" y="434403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p>
            <a:r>
              <a:rPr lang="zh-CN" altLang="en-US" dirty="0"/>
              <a:t>反馈 q＝2</a:t>
            </a:r>
            <a:r>
              <a:rPr lang="zh-CN" altLang="en-US" baseline="30000" dirty="0"/>
              <a:t>i</a:t>
            </a:r>
            <a:endParaRPr lang="zh-CN" altLang="en-US" baseline="30000" dirty="0"/>
          </a:p>
        </p:txBody>
      </p:sp>
      <p:pic>
        <p:nvPicPr>
          <p:cNvPr id="45059" name="内容占位符 45058" descr="0反馈q＝2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3460" y="841375"/>
            <a:ext cx="7826375" cy="5932488"/>
          </a:xfrm>
        </p:spPr>
      </p:pic>
      <p:sp>
        <p:nvSpPr>
          <p:cNvPr id="23555" name="文本框 7185"/>
          <p:cNvSpPr txBox="1"/>
          <p:nvPr/>
        </p:nvSpPr>
        <p:spPr>
          <a:xfrm>
            <a:off x="75883" y="434403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P264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p>
            <a:r>
              <a:rPr lang="zh-CN" altLang="en-US" dirty="0"/>
              <a:t>多种调度算法的比较</a:t>
            </a:r>
            <a:endParaRPr lang="zh-CN" altLang="en-US" dirty="0"/>
          </a:p>
        </p:txBody>
      </p:sp>
      <p:pic>
        <p:nvPicPr>
          <p:cNvPr id="49155" name="内容占位符 49154" descr="9.4biao9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09638"/>
            <a:ext cx="8934450" cy="5183187"/>
          </a:xfrm>
        </p:spPr>
      </p:pic>
      <p:sp>
        <p:nvSpPr>
          <p:cNvPr id="23555" name="文本框 7185"/>
          <p:cNvSpPr txBox="1"/>
          <p:nvPr/>
        </p:nvSpPr>
        <p:spPr>
          <a:xfrm>
            <a:off x="75883" y="628777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P263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2975"/>
          </a:xfrm>
        </p:spPr>
        <p:txBody>
          <a:bodyPr anchor="ctr"/>
          <a:p>
            <a:r>
              <a:rPr lang="zh-CN" altLang="en-US"/>
              <a:t>习题</a:t>
            </a:r>
            <a:endParaRPr lang="en-US" altLang="zh-CN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460375" y="942975"/>
            <a:ext cx="8229600" cy="4956175"/>
          </a:xfrm>
        </p:spPr>
        <p:txBody>
          <a:bodyPr/>
          <a:p>
            <a:r>
              <a:rPr lang="zh-CN" altLang="en-US" sz="3200" dirty="0">
                <a:solidFill>
                  <a:srgbClr val="0000FF"/>
                </a:solidFill>
              </a:rPr>
              <a:t>教材 </a:t>
            </a:r>
            <a:r>
              <a:rPr lang="en-US" altLang="zh-CN" sz="3200" dirty="0">
                <a:solidFill>
                  <a:srgbClr val="0000FF"/>
                </a:solidFill>
              </a:rPr>
              <a:t>P276   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 题</a:t>
            </a:r>
            <a:r>
              <a:rPr lang="en-US" altLang="zh-CN" dirty="0">
                <a:solidFill>
                  <a:srgbClr val="0000FF"/>
                </a:solidFill>
              </a:rPr>
              <a:t>9.1</a:t>
            </a:r>
            <a:endParaRPr lang="zh-CN" alt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r>
              <a:rPr lang="zh-CN" altLang="en-US" dirty="0"/>
              <a:t>9.1 处理器调度的类型</a:t>
            </a:r>
            <a:endParaRPr lang="zh-CN" altLang="en-US" dirty="0"/>
          </a:p>
        </p:txBody>
      </p:sp>
      <p:pic>
        <p:nvPicPr>
          <p:cNvPr id="4100" name="内容占位符 4099" descr="9.1 biao9.1"/>
          <p:cNvPicPr>
            <a:picLocks noChangeAspect="1"/>
          </p:cNvPicPr>
          <p:nvPr>
            <p:ph sz="half" idx="2"/>
          </p:nvPr>
        </p:nvPicPr>
        <p:blipFill>
          <a:blip r:embed="rId1"/>
          <a:srcRect l="6635"/>
          <a:stretch>
            <a:fillRect/>
          </a:stretch>
        </p:blipFill>
        <p:spPr>
          <a:xfrm>
            <a:off x="219075" y="2213293"/>
            <a:ext cx="8707438" cy="3027362"/>
          </a:xfrm>
        </p:spPr>
      </p:pic>
      <p:sp>
        <p:nvSpPr>
          <p:cNvPr id="23555" name="文本框 7185"/>
          <p:cNvSpPr txBox="1"/>
          <p:nvPr/>
        </p:nvSpPr>
        <p:spPr>
          <a:xfrm>
            <a:off x="33338" y="635444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P258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79463"/>
          </a:xfrm>
        </p:spPr>
        <p:txBody>
          <a:bodyPr anchor="ctr"/>
          <a:p>
            <a:r>
              <a:rPr lang="zh-CN" altLang="en-US" dirty="0"/>
              <a:t>三级调度</a:t>
            </a:r>
            <a:endParaRPr lang="zh-CN" altLang="en-US" dirty="0"/>
          </a:p>
        </p:txBody>
      </p:sp>
      <p:pic>
        <p:nvPicPr>
          <p:cNvPr id="5123" name="内容占位符 5122" descr="9.1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87413"/>
            <a:ext cx="8893175" cy="5426075"/>
          </a:xfrm>
        </p:spPr>
      </p:pic>
      <p:sp>
        <p:nvSpPr>
          <p:cNvPr id="5124" name="矩形 5123"/>
          <p:cNvSpPr>
            <a:spLocks noGrp="1"/>
          </p:cNvSpPr>
          <p:nvPr/>
        </p:nvSpPr>
        <p:spPr>
          <a:xfrm>
            <a:off x="3517900" y="2384425"/>
            <a:ext cx="1611313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dirty="0"/>
              <a:t>入内存</a:t>
            </a:r>
            <a:endParaRPr lang="zh-CN" altLang="en-US" dirty="0"/>
          </a:p>
        </p:txBody>
      </p:sp>
      <p:sp>
        <p:nvSpPr>
          <p:cNvPr id="5125" name="矩形 5124"/>
          <p:cNvSpPr>
            <a:spLocks noGrp="1"/>
          </p:cNvSpPr>
          <p:nvPr/>
        </p:nvSpPr>
        <p:spPr>
          <a:xfrm>
            <a:off x="1547813" y="4308475"/>
            <a:ext cx="2376487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dirty="0"/>
              <a:t>内外存交换</a:t>
            </a:r>
            <a:endParaRPr lang="zh-CN" altLang="en-US" dirty="0"/>
          </a:p>
        </p:txBody>
      </p:sp>
      <p:sp>
        <p:nvSpPr>
          <p:cNvPr id="5126" name="矩形 5125"/>
          <p:cNvSpPr>
            <a:spLocks noGrp="1"/>
          </p:cNvSpPr>
          <p:nvPr/>
        </p:nvSpPr>
        <p:spPr>
          <a:xfrm>
            <a:off x="5187950" y="4221163"/>
            <a:ext cx="237490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dirty="0"/>
              <a:t>入CPU</a:t>
            </a:r>
            <a:endParaRPr lang="zh-CN" altLang="en-US" dirty="0"/>
          </a:p>
        </p:txBody>
      </p:sp>
      <p:sp>
        <p:nvSpPr>
          <p:cNvPr id="4099" name="文本占位符 4098"/>
          <p:cNvSpPr>
            <a:spLocks noGrp="1"/>
          </p:cNvSpPr>
          <p:nvPr/>
        </p:nvSpPr>
        <p:spPr>
          <a:xfrm>
            <a:off x="3429000" y="142875"/>
            <a:ext cx="5464175" cy="15919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FF"/>
                </a:solidFill>
              </a:rPr>
              <a:t>处理器调度目标：</a:t>
            </a:r>
            <a:endParaRPr lang="zh-CN" altLang="en-US" sz="2400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FFC000"/>
                </a:solidFill>
              </a:rPr>
              <a:t>以满足系统目标（如</a:t>
            </a:r>
            <a:r>
              <a:rPr lang="zh-CN" altLang="en-US" sz="2400" dirty="0">
                <a:solidFill>
                  <a:srgbClr val="C00000"/>
                </a:solidFill>
              </a:rPr>
              <a:t>响应时间</a:t>
            </a:r>
            <a:r>
              <a:rPr lang="zh-CN" altLang="en-US" sz="2400" dirty="0">
                <a:solidFill>
                  <a:srgbClr val="FFC000"/>
                </a:solidFill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吞吐量</a:t>
            </a:r>
            <a:r>
              <a:rPr lang="zh-CN" altLang="en-US" sz="2400" dirty="0">
                <a:solidFill>
                  <a:srgbClr val="FFC000"/>
                </a:solidFill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处理器效率</a:t>
            </a:r>
            <a:r>
              <a:rPr lang="zh-CN" altLang="en-US" sz="2400" dirty="0">
                <a:solidFill>
                  <a:srgbClr val="FFC000"/>
                </a:solidFill>
              </a:rPr>
              <a:t>等）的方式，把进程分配到一个或多个处理器中执行。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51118" y="6313805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P259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4" name="矩形 3"/>
          <p:cNvSpPr>
            <a:spLocks noGrp="1"/>
          </p:cNvSpPr>
          <p:nvPr/>
        </p:nvSpPr>
        <p:spPr>
          <a:xfrm>
            <a:off x="4872990" y="1761490"/>
            <a:ext cx="4157345" cy="1750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长程调度：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、作业和用户程序成为进程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、可以控制系统并发度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、长程调度后的进程进入就绪队列或进入就绪挂起队列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7" name="内容占位符 6146" descr="9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6380" y="45720"/>
            <a:ext cx="6363970" cy="6765925"/>
          </a:xfrm>
        </p:spPr>
      </p:pic>
      <p:sp>
        <p:nvSpPr>
          <p:cNvPr id="2" name="文本框 1"/>
          <p:cNvSpPr txBox="1"/>
          <p:nvPr/>
        </p:nvSpPr>
        <p:spPr>
          <a:xfrm>
            <a:off x="5582285" y="5410200"/>
            <a:ext cx="69088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长程</a:t>
            </a:r>
            <a:endParaRPr lang="zh-CN" altLang="en-US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74930" y="566103"/>
            <a:ext cx="8229600" cy="706437"/>
          </a:xfrm>
        </p:spPr>
        <p:txBody>
          <a:bodyPr anchor="ctr"/>
          <a:p>
            <a:r>
              <a:rPr lang="zh-CN" altLang="en-US" dirty="0"/>
              <a:t>三级调度</a:t>
            </a:r>
            <a:br>
              <a:rPr lang="zh-CN" altLang="en-US" dirty="0"/>
            </a:br>
            <a:r>
              <a:rPr lang="zh-CN" altLang="en-US" dirty="0"/>
              <a:t>（嵌套)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22925" y="4775200"/>
            <a:ext cx="69088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中程</a:t>
            </a:r>
            <a:endParaRPr lang="zh-CN" altLang="en-US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2285" y="2557780"/>
            <a:ext cx="69088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短程</a:t>
            </a:r>
            <a:endParaRPr lang="zh-CN" altLang="en-US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P259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pic>
        <p:nvPicPr>
          <p:cNvPr id="7171" name="内容占位符 7170" descr="9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24950" cy="6859588"/>
          </a:xfrm>
        </p:spPr>
      </p:pic>
      <p:sp>
        <p:nvSpPr>
          <p:cNvPr id="7172" name="矩形 7171"/>
          <p:cNvSpPr>
            <a:spLocks noGrp="1"/>
          </p:cNvSpPr>
          <p:nvPr/>
        </p:nvSpPr>
        <p:spPr>
          <a:xfrm>
            <a:off x="409575" y="622300"/>
            <a:ext cx="1819275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sz="2000" dirty="0"/>
              <a:t>外存后备队列</a:t>
            </a:r>
            <a:endParaRPr lang="zh-CN" altLang="en-US" sz="2000" dirty="0"/>
          </a:p>
        </p:txBody>
      </p:sp>
      <p:sp>
        <p:nvSpPr>
          <p:cNvPr id="7173" name="矩形 7172"/>
          <p:cNvSpPr>
            <a:spLocks noGrp="1"/>
          </p:cNvSpPr>
          <p:nvPr/>
        </p:nvSpPr>
        <p:spPr>
          <a:xfrm>
            <a:off x="376238" y="1816100"/>
            <a:ext cx="201930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sz="2000" dirty="0"/>
              <a:t>直接进入不排队</a:t>
            </a:r>
            <a:endParaRPr lang="zh-CN" altLang="en-US" dirty="0"/>
          </a:p>
        </p:txBody>
      </p:sp>
      <p:sp>
        <p:nvSpPr>
          <p:cNvPr id="7174" name="矩形 7173"/>
          <p:cNvSpPr>
            <a:spLocks noGrp="1"/>
          </p:cNvSpPr>
          <p:nvPr/>
        </p:nvSpPr>
        <p:spPr>
          <a:xfrm>
            <a:off x="5514975" y="1238250"/>
            <a:ext cx="1819275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sz="2000" dirty="0"/>
              <a:t>分派程序</a:t>
            </a:r>
            <a:endParaRPr lang="zh-CN" altLang="en-US" dirty="0"/>
          </a:p>
        </p:txBody>
      </p:sp>
      <p:sp>
        <p:nvSpPr>
          <p:cNvPr id="7175" name="矩形 7174"/>
          <p:cNvSpPr>
            <a:spLocks noGrp="1"/>
          </p:cNvSpPr>
          <p:nvPr/>
        </p:nvSpPr>
        <p:spPr>
          <a:xfrm>
            <a:off x="0" y="3600450"/>
            <a:ext cx="2618740" cy="15576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/>
              <a:t>  </a:t>
            </a:r>
            <a:endParaRPr lang="zh-CN" altLang="en-US" sz="2400" dirty="0"/>
          </a:p>
          <a:p>
            <a:pPr marL="0" lvl="0" indent="0"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   为什么</a:t>
            </a:r>
            <a:r>
              <a:rPr lang="zh-CN" altLang="en-US" sz="2400" dirty="0"/>
              <a:t>缺少阻塞挂起</a:t>
            </a:r>
            <a:r>
              <a:rPr lang="zh-CN" altLang="en-US" sz="2400" dirty="0">
                <a:sym typeface="Arial" panose="020B0604020202020204" pitchFamily="34" charset="0"/>
              </a:rPr>
              <a:t>→阻塞？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7176" name="矩形 7175"/>
          <p:cNvSpPr>
            <a:spLocks noGrp="1"/>
          </p:cNvSpPr>
          <p:nvPr/>
        </p:nvSpPr>
        <p:spPr>
          <a:xfrm>
            <a:off x="2228850" y="274955"/>
            <a:ext cx="5803265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  <a:sym typeface="+mn-ea"/>
              </a:rPr>
              <a:t>（何时</a:t>
            </a:r>
            <a:r>
              <a:rPr lang="en-US" altLang="zh-CN" sz="2000" dirty="0">
                <a:solidFill>
                  <a:srgbClr val="FF0066"/>
                </a:solidFill>
                <a:sym typeface="+mn-ea"/>
              </a:rPr>
              <a:t>?</a:t>
            </a:r>
            <a:r>
              <a:rPr lang="zh-CN" altLang="en-US" sz="2000" dirty="0">
                <a:solidFill>
                  <a:srgbClr val="FF0066"/>
                </a:solidFill>
                <a:sym typeface="+mn-ea"/>
              </a:rPr>
              <a:t>是否接受）</a:t>
            </a:r>
            <a:r>
              <a:rPr lang="zh-CN" altLang="en-US" sz="2000" dirty="0">
                <a:solidFill>
                  <a:srgbClr val="FF0066"/>
                </a:solidFill>
              </a:rPr>
              <a:t>适度限制并发度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（选谁？）先来先服务</a:t>
            </a:r>
            <a:r>
              <a:rPr lang="en-US" altLang="zh-CN" sz="2000" dirty="0">
                <a:solidFill>
                  <a:srgbClr val="FF0066"/>
                </a:solidFill>
              </a:rPr>
              <a:t>FCFS</a:t>
            </a:r>
            <a:r>
              <a:rPr lang="zh-CN" altLang="en-US" sz="2000" dirty="0">
                <a:solidFill>
                  <a:srgbClr val="FF0066"/>
                </a:solidFill>
              </a:rPr>
              <a:t>，或其他选择策略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  <p:sp>
        <p:nvSpPr>
          <p:cNvPr id="7177" name="矩形 7176"/>
          <p:cNvSpPr>
            <a:spLocks noGrp="1"/>
          </p:cNvSpPr>
          <p:nvPr/>
        </p:nvSpPr>
        <p:spPr>
          <a:xfrm>
            <a:off x="5797550" y="-46037"/>
            <a:ext cx="2073275" cy="5000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buNone/>
            </a:pPr>
            <a:r>
              <a:rPr lang="zh-CN" altLang="en-US" sz="2000" dirty="0">
                <a:solidFill>
                  <a:srgbClr val="2D2DFF"/>
                </a:solidFill>
              </a:rPr>
              <a:t>抢占</a:t>
            </a:r>
            <a:endParaRPr lang="zh-CN" altLang="en-US" sz="2000" dirty="0">
              <a:solidFill>
                <a:srgbClr val="2D2DFF"/>
              </a:solidFill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-317" y="639572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P259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矩形 1"/>
          <p:cNvSpPr>
            <a:spLocks noGrp="1"/>
          </p:cNvSpPr>
          <p:nvPr/>
        </p:nvSpPr>
        <p:spPr>
          <a:xfrm>
            <a:off x="6376670" y="1905635"/>
            <a:ext cx="2747645" cy="1694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8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eaLnBrk="0" hangingPunct="0">
              <a:buSzPct val="100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ea typeface="黑体" panose="02010609060101010101" pitchFamily="1" charset="-122"/>
              </a:defRPr>
            </a:lvl2pPr>
            <a:lvl3pPr marL="1143000" lvl="2" indent="-228600">
              <a:buFont typeface="Arial" panose="020B0604020202020204" pitchFamily="34" charset="0"/>
              <a:buChar char="•"/>
              <a:defRPr sz="2000" b="1" kern="1200">
                <a:ea typeface="黑体" panose="02010609060101010101" pitchFamily="1" charset="-122"/>
              </a:defRPr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  <a:sym typeface="+mn-ea"/>
              </a:rPr>
              <a:t>短程调度事件：</a:t>
            </a:r>
            <a:endParaRPr lang="zh-CN" altLang="en-US" sz="2000" dirty="0">
              <a:solidFill>
                <a:srgbClr val="FF0066"/>
              </a:solidFill>
              <a:sym typeface="+mn-ea"/>
            </a:endParaRPr>
          </a:p>
          <a:p>
            <a:pPr lvl="0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rgbClr val="FF0066"/>
                </a:solidFill>
              </a:rPr>
              <a:t>时钟中断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就绪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0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rgbClr val="FF0066"/>
                </a:solidFill>
              </a:rPr>
              <a:t>操作系统调用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marL="0" lv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    (</a:t>
            </a:r>
            <a:r>
              <a:rPr lang="zh-CN" altLang="en-US" sz="2000" dirty="0">
                <a:solidFill>
                  <a:srgbClr val="006600"/>
                </a:solidFill>
                <a:sym typeface="+mn-ea"/>
              </a:rPr>
              <a:t>阻塞 、就绪</a:t>
            </a: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)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0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FF0066"/>
                </a:solidFill>
              </a:rPr>
              <a:t>I/O</a:t>
            </a:r>
            <a:r>
              <a:rPr lang="zh-CN" altLang="en-US" sz="2000" dirty="0">
                <a:solidFill>
                  <a:srgbClr val="FF0066"/>
                </a:solidFill>
              </a:rPr>
              <a:t>中断</a:t>
            </a: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rgbClr val="006600"/>
                </a:solidFill>
                <a:sym typeface="+mn-ea"/>
              </a:rPr>
              <a:t>阻塞</a:t>
            </a: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)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0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rgbClr val="FF0066"/>
                </a:solidFill>
              </a:rPr>
              <a:t>信号量</a:t>
            </a: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rgbClr val="006600"/>
                </a:solidFill>
                <a:sym typeface="+mn-ea"/>
              </a:rPr>
              <a:t>阻塞</a:t>
            </a:r>
            <a:r>
              <a:rPr lang="en-US" altLang="zh-CN" sz="2000" dirty="0">
                <a:solidFill>
                  <a:srgbClr val="006600"/>
                </a:solidFill>
                <a:sym typeface="+mn-ea"/>
              </a:rPr>
              <a:t>)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268605" y="127953"/>
            <a:ext cx="8229600" cy="1143000"/>
          </a:xfrm>
        </p:spPr>
        <p:txBody>
          <a:bodyPr anchor="ctr"/>
          <a:p>
            <a:pPr>
              <a:lnSpc>
                <a:spcPct val="120000"/>
              </a:lnSpc>
              <a:buNone/>
            </a:pPr>
            <a:r>
              <a:rPr lang="zh-CN" altLang="en-US" sz="5000" dirty="0"/>
              <a:t>9.2 调度算法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sz="4000" dirty="0"/>
              <a:t>9.2.1 </a:t>
            </a:r>
            <a:r>
              <a:rPr lang="zh-CN" altLang="en-US" sz="4000" dirty="0"/>
              <a:t>短程调度准则</a:t>
            </a:r>
            <a:endParaRPr lang="zh-CN" altLang="en-US" sz="4000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dirty="0"/>
              <a:t>评价各调度算法的好坏优劣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66"/>
                </a:solidFill>
              </a:rPr>
              <a:t>面向用户</a:t>
            </a:r>
            <a:r>
              <a:rPr lang="zh-CN" altLang="en-US" dirty="0"/>
              <a:t>的准则：响应时间（阈值）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66"/>
                </a:solidFill>
              </a:rPr>
              <a:t>面向系统</a:t>
            </a:r>
            <a:r>
              <a:rPr lang="zh-CN" altLang="en-US" dirty="0"/>
              <a:t>的准则：吞吐量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</a:rPr>
              <a:t>定量</a:t>
            </a:r>
            <a:r>
              <a:rPr lang="zh-CN" altLang="en-US" dirty="0"/>
              <a:t>分析 (与性能有关)：响应时间，吞吐量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</a:rPr>
              <a:t>定性</a:t>
            </a:r>
            <a:r>
              <a:rPr lang="zh-CN" altLang="en-US" dirty="0"/>
              <a:t>分析 (其他)：可预测性</a:t>
            </a:r>
            <a:endParaRPr lang="zh-CN" altLang="en-US" dirty="0"/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P260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pic>
        <p:nvPicPr>
          <p:cNvPr id="13315" name="内容占位符 13314" descr="9.3biao9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23495"/>
            <a:ext cx="8931275" cy="6238875"/>
          </a:xfrm>
        </p:spPr>
      </p:pic>
      <p:sp>
        <p:nvSpPr>
          <p:cNvPr id="13316" name="直接连接符 13315"/>
          <p:cNvSpPr/>
          <p:nvPr/>
        </p:nvSpPr>
        <p:spPr>
          <a:xfrm>
            <a:off x="0" y="909638"/>
            <a:ext cx="10445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7" name="直接连接符 13316"/>
          <p:cNvSpPr/>
          <p:nvPr/>
        </p:nvSpPr>
        <p:spPr>
          <a:xfrm>
            <a:off x="53975" y="1431925"/>
            <a:ext cx="10445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8" name="直接连接符 13317"/>
          <p:cNvSpPr/>
          <p:nvPr/>
        </p:nvSpPr>
        <p:spPr>
          <a:xfrm>
            <a:off x="53975" y="2263775"/>
            <a:ext cx="10445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9" name="直接连接符 13318"/>
          <p:cNvSpPr/>
          <p:nvPr/>
        </p:nvSpPr>
        <p:spPr>
          <a:xfrm>
            <a:off x="39688" y="3957638"/>
            <a:ext cx="10429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0" name="直接连接符 13319"/>
          <p:cNvSpPr/>
          <p:nvPr/>
        </p:nvSpPr>
        <p:spPr>
          <a:xfrm>
            <a:off x="215900" y="4497388"/>
            <a:ext cx="1042988" cy="15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1" name="直接连接符 13320"/>
          <p:cNvSpPr/>
          <p:nvPr/>
        </p:nvSpPr>
        <p:spPr>
          <a:xfrm>
            <a:off x="127000" y="3095625"/>
            <a:ext cx="10445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直接连接符 13321"/>
          <p:cNvSpPr/>
          <p:nvPr/>
        </p:nvSpPr>
        <p:spPr>
          <a:xfrm>
            <a:off x="20638" y="5340350"/>
            <a:ext cx="10429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直接连接符 13322"/>
          <p:cNvSpPr/>
          <p:nvPr/>
        </p:nvSpPr>
        <p:spPr>
          <a:xfrm>
            <a:off x="123825" y="5603875"/>
            <a:ext cx="104298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直接连接符 13323"/>
          <p:cNvSpPr/>
          <p:nvPr/>
        </p:nvSpPr>
        <p:spPr>
          <a:xfrm>
            <a:off x="93663" y="5895975"/>
            <a:ext cx="10429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椭圆 13324"/>
          <p:cNvSpPr/>
          <p:nvPr/>
        </p:nvSpPr>
        <p:spPr>
          <a:xfrm>
            <a:off x="3492500" y="274638"/>
            <a:ext cx="2089150" cy="4175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6" name="椭圆 13325"/>
          <p:cNvSpPr/>
          <p:nvPr/>
        </p:nvSpPr>
        <p:spPr>
          <a:xfrm>
            <a:off x="3492500" y="3346450"/>
            <a:ext cx="2089150" cy="419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7" name="椭圆 13326"/>
          <p:cNvSpPr/>
          <p:nvPr/>
        </p:nvSpPr>
        <p:spPr>
          <a:xfrm>
            <a:off x="3502025" y="2476500"/>
            <a:ext cx="2089150" cy="417513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8" name="椭圆 13327"/>
          <p:cNvSpPr/>
          <p:nvPr/>
        </p:nvSpPr>
        <p:spPr>
          <a:xfrm>
            <a:off x="3513138" y="4735513"/>
            <a:ext cx="2087562" cy="417512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9" name="文本框 13328"/>
          <p:cNvSpPr txBox="1"/>
          <p:nvPr/>
        </p:nvSpPr>
        <p:spPr>
          <a:xfrm>
            <a:off x="5715000" y="4432300"/>
            <a:ext cx="180975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latinLnBrk="0" hangingPunct="1"/>
            <a:r>
              <a:rPr lang="zh-CN" altLang="en-US" b="1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lang="en-US" altLang="zh-CN" b="1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尽可能忙</a:t>
            </a:r>
            <a:endParaRPr lang="zh-CN" altLang="en-US" b="1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文本框 13329"/>
          <p:cNvSpPr txBox="1"/>
          <p:nvPr/>
        </p:nvSpPr>
        <p:spPr>
          <a:xfrm>
            <a:off x="6878638" y="3957638"/>
            <a:ext cx="1096962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短进程多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文本框 13330"/>
          <p:cNvSpPr txBox="1"/>
          <p:nvPr/>
        </p:nvSpPr>
        <p:spPr>
          <a:xfrm>
            <a:off x="1136650" y="2263775"/>
            <a:ext cx="10985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实时系统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文本框 13331"/>
          <p:cNvSpPr txBox="1"/>
          <p:nvPr/>
        </p:nvSpPr>
        <p:spPr>
          <a:xfrm>
            <a:off x="7975600" y="170180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交互系统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文本框 13332"/>
          <p:cNvSpPr txBox="1"/>
          <p:nvPr/>
        </p:nvSpPr>
        <p:spPr>
          <a:xfrm>
            <a:off x="3460750" y="909638"/>
            <a:ext cx="566896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周转时间＝完成时间－提交时间＝执行时间＋等待时间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1935" y="-23495"/>
            <a:ext cx="3808730" cy="3657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eaLnBrk="1" latinLnBrk="0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互相依赖，不可能同时最优</a:t>
            </a:r>
            <a:r>
              <a:rPr lang="zh-CN" altLang="en-US" b="1" dirty="0">
                <a:solidFill>
                  <a:srgbClr val="2D2D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（折中）</a:t>
            </a:r>
            <a:endParaRPr lang="zh-CN" altLang="en-US" b="1" dirty="0">
              <a:solidFill>
                <a:srgbClr val="2D2D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3555" name="文本框 7185"/>
          <p:cNvSpPr txBox="1"/>
          <p:nvPr/>
        </p:nvSpPr>
        <p:spPr>
          <a:xfrm>
            <a:off x="74613" y="6347460"/>
            <a:ext cx="1119187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 algn="ctr"/>
            <a:r>
              <a:rPr lang="en-US" altLang="zh-CN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P261</a:t>
            </a:r>
            <a:endParaRPr lang="en-US" altLang="zh-CN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演示</Application>
  <PresentationFormat>在屏幕上显示</PresentationFormat>
  <Paragraphs>370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黑体</vt:lpstr>
      <vt:lpstr>Arial Black</vt:lpstr>
      <vt:lpstr>Wingdings</vt:lpstr>
      <vt:lpstr>Times New Roman</vt:lpstr>
      <vt:lpstr>PMingLiU</vt:lpstr>
      <vt:lpstr>微软雅黑</vt:lpstr>
      <vt:lpstr>Arial Unicode MS</vt:lpstr>
      <vt:lpstr>华文楷体</vt:lpstr>
      <vt:lpstr>Webdings</vt:lpstr>
      <vt:lpstr>Gulim</vt:lpstr>
      <vt:lpstr>华文琥珀</vt:lpstr>
      <vt:lpstr>HY헤드라인M</vt:lpstr>
      <vt:lpstr>华文彩云</vt:lpstr>
      <vt:lpstr>Malgun Gothic</vt:lpstr>
      <vt:lpstr>默认设计模板</vt:lpstr>
      <vt:lpstr>1_默认设计模板</vt:lpstr>
      <vt:lpstr>第四部分 调度</vt:lpstr>
      <vt:lpstr>第9章    单处理器调度</vt:lpstr>
      <vt:lpstr>第9章   单处理器调度</vt:lpstr>
      <vt:lpstr>9.1 处理器调度的类型</vt:lpstr>
      <vt:lpstr>三级调度</vt:lpstr>
      <vt:lpstr>三级调度 （嵌套)</vt:lpstr>
      <vt:lpstr>PowerPoint 演示文稿</vt:lpstr>
      <vt:lpstr>9.2 调度算法     9.2.1 短程调度准则</vt:lpstr>
      <vt:lpstr>PowerPoint 演示文稿</vt:lpstr>
      <vt:lpstr>9.2.2 优先级的使用</vt:lpstr>
      <vt:lpstr>9.2.3 选择调度策略</vt:lpstr>
      <vt:lpstr>多种调度策略的特点</vt:lpstr>
      <vt:lpstr>抢占调度</vt:lpstr>
      <vt:lpstr>进程调度算法的实例</vt:lpstr>
      <vt:lpstr>先来先服务</vt:lpstr>
      <vt:lpstr>FCFS</vt:lpstr>
      <vt:lpstr>先来先服务 FCFS</vt:lpstr>
      <vt:lpstr>FCFS</vt:lpstr>
      <vt:lpstr>轮转法调度 RR</vt:lpstr>
      <vt:lpstr>时间片大小确定</vt:lpstr>
      <vt:lpstr>时间片大小</vt:lpstr>
      <vt:lpstr>RR  q=1</vt:lpstr>
      <vt:lpstr>RR q=4</vt:lpstr>
      <vt:lpstr>VRR</vt:lpstr>
      <vt:lpstr>RR特点</vt:lpstr>
      <vt:lpstr>最短进程优先调度SPN</vt:lpstr>
      <vt:lpstr>SPN</vt:lpstr>
      <vt:lpstr>SPN 缺点</vt:lpstr>
      <vt:lpstr>最短剩余时间优先 SRT</vt:lpstr>
      <vt:lpstr>SRT</vt:lpstr>
      <vt:lpstr>最高响应比优先 HRRN</vt:lpstr>
      <vt:lpstr>HRRN</vt:lpstr>
      <vt:lpstr>反馈法（多级反馈队列）</vt:lpstr>
      <vt:lpstr>反馈  q＝1</vt:lpstr>
      <vt:lpstr>反馈 q＝2i</vt:lpstr>
      <vt:lpstr>多种调度算法的比较</vt:lpstr>
      <vt:lpstr>习题2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lyj</dc:creator>
  <cp:lastModifiedBy>liyanjun77</cp:lastModifiedBy>
  <cp:revision>10</cp:revision>
  <dcterms:created xsi:type="dcterms:W3CDTF">2013-01-25T01:44:00Z</dcterms:created>
  <dcterms:modified xsi:type="dcterms:W3CDTF">2018-05-24T05:25:45Z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