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86" r:id="rId10"/>
    <p:sldId id="262" r:id="rId11"/>
    <p:sldId id="263" r:id="rId12"/>
    <p:sldId id="269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9" r:id="rId22"/>
    <p:sldId id="280" r:id="rId23"/>
    <p:sldId id="282" r:id="rId24"/>
    <p:sldId id="281" r:id="rId25"/>
    <p:sldId id="275" r:id="rId26"/>
    <p:sldId id="276" r:id="rId27"/>
    <p:sldId id="277" r:id="rId28"/>
    <p:sldId id="278" r:id="rId29"/>
    <p:sldId id="27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单击此处编作业辑母版标题样式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90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5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/>
          <a:lstStyle>
            <a:lvl2pPr>
              <a:defRPr sz="24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4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5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7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0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9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712968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21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5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第五章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0486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5.5 V</a:t>
            </a:r>
            <a:r>
              <a:rPr lang="zh-CN" altLang="en-US" b="1" dirty="0" smtClean="0"/>
              <a:t>是变量，指出错误并修改</a:t>
            </a:r>
            <a:endParaRPr lang="en-US" altLang="zh-CN" b="1" dirty="0" smtClean="0"/>
          </a:p>
          <a:p>
            <a:r>
              <a:rPr lang="en-US" altLang="zh-CN" sz="2400" b="1" dirty="0" smtClean="0"/>
              <a:t>1	MOV 	AX,[DX]	;DX</a:t>
            </a:r>
            <a:r>
              <a:rPr lang="zh-CN" altLang="en-US" sz="2400" b="1" dirty="0" smtClean="0"/>
              <a:t>不能做内存指针，改为</a:t>
            </a:r>
            <a:r>
              <a:rPr lang="en-US" altLang="zh-CN" sz="2400" b="1" dirty="0" smtClean="0"/>
              <a:t>BX/DI/SI</a:t>
            </a:r>
          </a:p>
          <a:p>
            <a:r>
              <a:rPr lang="en-US" altLang="zh-CN" sz="2400" b="1" dirty="0" smtClean="0"/>
              <a:t>2	MOV 	DS,DATA	;</a:t>
            </a:r>
            <a:r>
              <a:rPr lang="zh-CN" altLang="en-US" sz="2400" b="1" dirty="0" smtClean="0"/>
              <a:t>不能直接送</a:t>
            </a:r>
            <a:r>
              <a:rPr lang="en-US" altLang="zh-CN" sz="2400" b="1" dirty="0" smtClean="0"/>
              <a:t>DS</a:t>
            </a:r>
            <a:r>
              <a:rPr lang="zh-CN" altLang="en-US" sz="2400" b="1" dirty="0" smtClean="0"/>
              <a:t>，应经</a:t>
            </a:r>
            <a:r>
              <a:rPr lang="en-US" altLang="zh-CN" sz="2400" b="1" dirty="0" smtClean="0"/>
              <a:t>AX</a:t>
            </a:r>
            <a:r>
              <a:rPr lang="zh-CN" altLang="en-US" sz="2400" b="1" dirty="0" smtClean="0"/>
              <a:t>中转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	MOV 	CS,AX		;</a:t>
            </a:r>
            <a:r>
              <a:rPr lang="zh-CN" altLang="en-US" sz="2400" b="1" dirty="0" smtClean="0"/>
              <a:t>用户无法改变</a:t>
            </a:r>
            <a:r>
              <a:rPr lang="en-US" altLang="zh-CN" sz="2400" b="1" dirty="0" smtClean="0"/>
              <a:t>CS</a:t>
            </a:r>
            <a:r>
              <a:rPr lang="zh-CN" altLang="en-US" sz="2400" b="1" dirty="0" smtClean="0"/>
              <a:t>，压根不能用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4	MOV 	AX,DL		;</a:t>
            </a:r>
            <a:r>
              <a:rPr lang="zh-CN" altLang="en-US" sz="2400" b="1" dirty="0" smtClean="0"/>
              <a:t>数据类型不一致，都改为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</a:t>
            </a:r>
            <a:r>
              <a:rPr lang="en-US" altLang="zh-CN" sz="2400" b="1" dirty="0" smtClean="0"/>
              <a:t>/16</a:t>
            </a:r>
            <a:r>
              <a:rPr lang="zh-CN" altLang="en-US" sz="2400" b="1" dirty="0" smtClean="0"/>
              <a:t>位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                                               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问题：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movsx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ax,al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闻所未闻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5	PUSH	AL		;</a:t>
            </a:r>
            <a:r>
              <a:rPr lang="zh-CN" altLang="en-US" sz="2400" b="1" dirty="0" smtClean="0"/>
              <a:t>只能压栈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位，改为</a:t>
            </a:r>
            <a:r>
              <a:rPr lang="en-US" altLang="zh-CN" sz="2400" b="1" dirty="0" smtClean="0"/>
              <a:t>AX</a:t>
            </a:r>
          </a:p>
          <a:p>
            <a:r>
              <a:rPr lang="en-US" altLang="zh-CN" sz="2400" b="1" dirty="0" smtClean="0"/>
              <a:t>6	ADD	[BX],[DI]	;</a:t>
            </a:r>
            <a:r>
              <a:rPr lang="zh-CN" altLang="en-US" sz="2400" b="1" dirty="0" smtClean="0"/>
              <a:t>不能直接</a:t>
            </a:r>
            <a:r>
              <a:rPr lang="en-US" altLang="zh-CN" sz="2400" b="1" dirty="0" smtClean="0"/>
              <a:t>SS</a:t>
            </a:r>
            <a:r>
              <a:rPr lang="zh-CN" altLang="en-US" sz="2400" b="1" dirty="0" smtClean="0"/>
              <a:t>型，改寄存器中转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7	LEA	[BX],V		;</a:t>
            </a:r>
            <a:r>
              <a:rPr lang="zh-CN" altLang="en-US" sz="2400" b="1" dirty="0" smtClean="0"/>
              <a:t>有效地址只能放</a:t>
            </a:r>
            <a:r>
              <a:rPr lang="en-US" altLang="zh-CN" sz="2400" b="1" dirty="0" smtClean="0"/>
              <a:t>BX</a:t>
            </a:r>
            <a:r>
              <a:rPr lang="zh-CN" altLang="en-US" sz="2400" b="1" dirty="0" smtClean="0"/>
              <a:t>，去掉方括号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8	MOV	[DX],OFFSET V	; DX</a:t>
            </a:r>
            <a:r>
              <a:rPr lang="zh-CN" altLang="en-US" sz="2400" b="1" dirty="0"/>
              <a:t>不能做内存指针，</a:t>
            </a:r>
            <a:r>
              <a:rPr lang="zh-CN" altLang="en-US" sz="2400" b="1" dirty="0" smtClean="0"/>
              <a:t>改为</a:t>
            </a:r>
            <a:r>
              <a:rPr lang="en-US" altLang="zh-CN" sz="2400" b="1" dirty="0" smtClean="0"/>
              <a:t> BX/DI/SI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  ;</a:t>
            </a:r>
            <a:r>
              <a:rPr lang="zh-CN" altLang="en-US" sz="2400" b="1" dirty="0" smtClean="0"/>
              <a:t>或去掉方括号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9	MOV	[SI],2		;</a:t>
            </a:r>
            <a:r>
              <a:rPr lang="zh-CN" altLang="en-US" sz="2400" b="1" dirty="0" smtClean="0"/>
              <a:t>立即数位数不确定，加</a:t>
            </a:r>
            <a:r>
              <a:rPr lang="en-US" altLang="zh-CN" sz="2400" b="1" dirty="0" smtClean="0"/>
              <a:t>PTR</a:t>
            </a:r>
            <a:r>
              <a:rPr lang="zh-CN" altLang="en-US" sz="2400" b="1" dirty="0" smtClean="0"/>
              <a:t>运算符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                                     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；问题：绝大多数都改成“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”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问题：作业本明显用不完，为什么要密密麻麻挤在一起？？？？指令格式还出错，必须用逗号隔开。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76364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第五章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4867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sz="2800" b="1" dirty="0" smtClean="0"/>
              <a:t>5.5 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是变量，指出错误并修改</a:t>
            </a:r>
            <a:endParaRPr lang="en-US" altLang="zh-CN" sz="2800" b="1" dirty="0"/>
          </a:p>
          <a:p>
            <a:pPr marL="457200" lvl="1" indent="0">
              <a:buNone/>
            </a:pPr>
            <a:r>
              <a:rPr lang="en-US" altLang="zh-CN" b="1" dirty="0" smtClean="0"/>
              <a:t>10	MUL	BX,CX		;</a:t>
            </a:r>
            <a:r>
              <a:rPr lang="zh-CN" altLang="en-US" b="1" dirty="0" smtClean="0"/>
              <a:t>格式错，单操作数指令，改两条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 smtClean="0"/>
              <a:t>11	DIV	5		;</a:t>
            </a:r>
            <a:r>
              <a:rPr lang="zh-CN" altLang="en-US" b="1" dirty="0" smtClean="0"/>
              <a:t>立即数不能做</a:t>
            </a:r>
            <a:r>
              <a:rPr lang="zh-CN" altLang="en-US" b="1" dirty="0"/>
              <a:t>除数，改两条</a:t>
            </a:r>
            <a:endParaRPr lang="en-US" altLang="zh-CN" b="1" dirty="0" smtClean="0"/>
          </a:p>
          <a:p>
            <a:pPr marL="914400" lvl="1" indent="-457200">
              <a:buAutoNum type="arabicPlain" startAt="12"/>
            </a:pPr>
            <a:r>
              <a:rPr lang="en-US" altLang="zh-CN" b="1" dirty="0" smtClean="0"/>
              <a:t>MOV	BYTE[SI],AX	;</a:t>
            </a:r>
            <a:r>
              <a:rPr lang="zh-CN" altLang="en-US" b="1" dirty="0" smtClean="0"/>
              <a:t>类型不一致或用了保留字做标识符。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                       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；问题：</a:t>
            </a:r>
            <a:r>
              <a:rPr lang="en-US" altLang="zh-CN" b="1" dirty="0" smtClean="0">
                <a:solidFill>
                  <a:srgbClr val="FF0000"/>
                </a:solidFill>
              </a:rPr>
              <a:t>AX</a:t>
            </a:r>
            <a:r>
              <a:rPr lang="zh-CN" altLang="en-US" b="1" dirty="0" smtClean="0">
                <a:solidFill>
                  <a:srgbClr val="FF0000"/>
                </a:solidFill>
              </a:rPr>
              <a:t>改为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，何来？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b="1" dirty="0" smtClean="0"/>
              <a:t>13	MOV	AX,[SI+DI]	;</a:t>
            </a:r>
            <a:r>
              <a:rPr lang="zh-CN" altLang="en-US" b="1" dirty="0" smtClean="0"/>
              <a:t>只能基址变址，一个改为</a:t>
            </a:r>
            <a:r>
              <a:rPr lang="en-US" altLang="zh-CN" b="1" dirty="0" smtClean="0"/>
              <a:t>BX/BP</a:t>
            </a:r>
          </a:p>
          <a:p>
            <a:pPr marL="457200" lvl="1" indent="0">
              <a:buNone/>
            </a:pPr>
            <a:r>
              <a:rPr lang="en-US" altLang="zh-CN" b="1" dirty="0" smtClean="0"/>
              <a:t>14	SHR	AX,4		;</a:t>
            </a:r>
            <a:r>
              <a:rPr lang="zh-CN" altLang="en-US" b="1" dirty="0" smtClean="0"/>
              <a:t>移位次数非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时，只能用</a:t>
            </a:r>
            <a:r>
              <a:rPr lang="en-US" altLang="zh-CN" b="1" dirty="0" smtClean="0"/>
              <a:t>CL</a:t>
            </a:r>
            <a:r>
              <a:rPr lang="zh-CN" altLang="en-US" b="1" dirty="0" smtClean="0"/>
              <a:t>计数</a:t>
            </a:r>
            <a:endParaRPr lang="en-US" altLang="zh-CN" b="1" dirty="0" smtClean="0"/>
          </a:p>
          <a:p>
            <a:pPr marL="914400" lvl="1" indent="-457200">
              <a:buAutoNum type="arabicPlain" startAt="15"/>
            </a:pPr>
            <a:r>
              <a:rPr lang="en-US" altLang="zh-CN" b="1" dirty="0" smtClean="0"/>
              <a:t>CMP	6,AX		;</a:t>
            </a:r>
            <a:r>
              <a:rPr lang="zh-CN" altLang="en-US" b="1" dirty="0" smtClean="0"/>
              <a:t>虽然不回送，立即数仍然不能出现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     </a:t>
            </a:r>
            <a:r>
              <a:rPr lang="en-US" altLang="zh-CN" b="1" dirty="0"/>
              <a:t>;</a:t>
            </a:r>
            <a:r>
              <a:rPr lang="zh-CN" altLang="en-US" b="1" dirty="0" smtClean="0"/>
              <a:t>在目的地址</a:t>
            </a:r>
            <a:endParaRPr lang="en-US" altLang="zh-CN" b="1" dirty="0" smtClean="0"/>
          </a:p>
          <a:p>
            <a:pPr marL="914400" lvl="1" indent="-457200">
              <a:buAutoNum type="arabicPlain" startAt="16"/>
            </a:pPr>
            <a:r>
              <a:rPr lang="en-US" altLang="zh-CN" b="1" dirty="0" smtClean="0"/>
              <a:t>MOV	[FFFF],AX	;</a:t>
            </a:r>
            <a:r>
              <a:rPr lang="zh-CN" altLang="en-US" b="1" dirty="0" smtClean="0"/>
              <a:t>看作标识符，加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加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问题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zh-CN" altLang="en-US" b="1" dirty="0" smtClean="0">
                <a:solidFill>
                  <a:srgbClr val="FF0000"/>
                </a:solidFill>
              </a:rPr>
              <a:t>应该改为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mov</a:t>
            </a:r>
            <a:r>
              <a:rPr lang="en-US" altLang="zh-CN" b="1" dirty="0" smtClean="0">
                <a:solidFill>
                  <a:srgbClr val="FF0000"/>
                </a:solidFill>
              </a:rPr>
              <a:t> ds:[0ffffh],ax</a:t>
            </a:r>
            <a:r>
              <a:rPr lang="zh-CN" altLang="en-US" b="1" dirty="0" smtClean="0">
                <a:solidFill>
                  <a:srgbClr val="FF0000"/>
                </a:solidFill>
              </a:rPr>
              <a:t>。不加“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”或后缀“</a:t>
            </a:r>
            <a:r>
              <a:rPr lang="en-US" altLang="zh-CN" b="1" dirty="0" smtClean="0">
                <a:solidFill>
                  <a:srgbClr val="FF0000"/>
                </a:solidFill>
              </a:rPr>
              <a:t>H</a:t>
            </a:r>
            <a:r>
              <a:rPr lang="zh-CN" altLang="en-US" b="1" dirty="0" smtClean="0">
                <a:solidFill>
                  <a:srgbClr val="FF0000"/>
                </a:solidFill>
              </a:rPr>
              <a:t>”都会报错。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有</a:t>
            </a:r>
            <a:r>
              <a:rPr lang="zh-CN" altLang="en-US" b="1" dirty="0" smtClean="0">
                <a:solidFill>
                  <a:srgbClr val="FF0000"/>
                </a:solidFill>
              </a:rPr>
              <a:t>同学改成</a:t>
            </a:r>
            <a:r>
              <a:rPr lang="en-US" altLang="zh-CN" b="1" dirty="0" smtClean="0">
                <a:solidFill>
                  <a:srgbClr val="FF0000"/>
                </a:solidFill>
              </a:rPr>
              <a:t>FFFE</a:t>
            </a:r>
            <a:r>
              <a:rPr lang="zh-CN" altLang="en-US" b="1" dirty="0" smtClean="0">
                <a:solidFill>
                  <a:srgbClr val="FF0000"/>
                </a:solidFill>
              </a:rPr>
              <a:t>，不必，下页图验证了可以跨段存数据。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b="1" dirty="0" smtClean="0"/>
              <a:t>17	MOV	AX,BX+4	;</a:t>
            </a:r>
            <a:r>
              <a:rPr lang="zh-CN" altLang="en-US" b="1" dirty="0" smtClean="0"/>
              <a:t>如果相对基址，加方括号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 smtClean="0"/>
              <a:t>18	JMP	FAR PRO	;</a:t>
            </a:r>
            <a:r>
              <a:rPr lang="zh-CN" altLang="en-US" b="1" dirty="0" smtClean="0"/>
              <a:t>加</a:t>
            </a:r>
            <a:r>
              <a:rPr lang="en-US" altLang="zh-CN" b="1" dirty="0" smtClean="0"/>
              <a:t>PTR</a:t>
            </a:r>
            <a:r>
              <a:rPr lang="zh-CN" altLang="en-US" b="1" dirty="0" smtClean="0"/>
              <a:t>运算符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9099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应该为：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 ds:[0ffffh],ax.</a:t>
            </a:r>
          </a:p>
          <a:p>
            <a:r>
              <a:rPr lang="zh-CN" altLang="en-US" sz="2400" dirty="0" smtClean="0"/>
              <a:t>指令可以执行并看到结果，可以理解为跨段存数据</a:t>
            </a:r>
            <a:endParaRPr lang="zh-CN" altLang="en-US" sz="2400" dirty="0"/>
          </a:p>
        </p:txBody>
      </p:sp>
      <p:pic>
        <p:nvPicPr>
          <p:cNvPr id="4" name="图片 3" descr="C:\Users\user\AppData\Roaming\Tencent\Users\823151364\QQ\WinTemp\RichOle\VZPT~TNH)]%J$@(2GCSTQI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7596"/>
            <a:ext cx="6858000" cy="467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02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第五章</a:t>
            </a:r>
            <a:r>
              <a:rPr lang="zh-CN" altLang="en-US" sz="2700" b="1" dirty="0">
                <a:solidFill>
                  <a:srgbClr val="FF0000"/>
                </a:solidFill>
              </a:rPr>
              <a:t>问题：每行只能一条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指令，分号后的是注释。</a:t>
            </a:r>
            <a:r>
              <a:rPr lang="en-US" altLang="zh-CN" sz="2700" b="1" dirty="0"/>
              <a:t/>
            </a:r>
            <a:br>
              <a:rPr lang="en-US" altLang="zh-CN" sz="2700" b="1" dirty="0"/>
            </a:b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612068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5.6 </a:t>
            </a:r>
            <a:r>
              <a:rPr lang="zh-CN" altLang="en-US" b="1" dirty="0" smtClean="0"/>
              <a:t>字数组</a:t>
            </a:r>
            <a:r>
              <a:rPr lang="en-US" altLang="zh-CN" b="1" dirty="0" smtClean="0"/>
              <a:t>array</a:t>
            </a:r>
            <a:r>
              <a:rPr lang="zh-CN" altLang="en-US" b="1" dirty="0" smtClean="0"/>
              <a:t>的第四个字送</a:t>
            </a:r>
            <a:r>
              <a:rPr lang="en-US" altLang="zh-CN" b="1" dirty="0" smtClean="0"/>
              <a:t>AX</a:t>
            </a:r>
          </a:p>
          <a:p>
            <a:r>
              <a:rPr lang="zh-CN" altLang="en-US" sz="2400" b="1" dirty="0" smtClean="0"/>
              <a:t>解：</a:t>
            </a:r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直接寻址：</a:t>
            </a:r>
            <a:r>
              <a:rPr lang="en-US" altLang="zh-CN" sz="2400" b="1" dirty="0" smtClean="0"/>
              <a:t>MOV	AX,ARRAY+6</a:t>
            </a:r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使用</a:t>
            </a:r>
            <a:r>
              <a:rPr lang="en-US" altLang="zh-CN" sz="2400" b="1" dirty="0" smtClean="0"/>
              <a:t>BX</a:t>
            </a:r>
            <a:r>
              <a:rPr lang="zh-CN" altLang="en-US" sz="2400" b="1" dirty="0" smtClean="0"/>
              <a:t>的间接寻址：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MOV BX,OFFSET [ARRAY+6]  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MOV </a:t>
            </a:r>
            <a:r>
              <a:rPr lang="en-US" altLang="zh-CN" sz="2400" b="1" dirty="0" smtClean="0"/>
              <a:t>AX,[BX]</a:t>
            </a:r>
          </a:p>
          <a:p>
            <a:r>
              <a:rPr lang="en-US" altLang="zh-CN" sz="2400" b="1" dirty="0" smtClean="0"/>
              <a:t>3.</a:t>
            </a:r>
            <a:r>
              <a:rPr lang="zh-CN" altLang="en-US" sz="2400" b="1" dirty="0"/>
              <a:t>使用</a:t>
            </a:r>
            <a:r>
              <a:rPr lang="en-US" altLang="zh-CN" sz="2400" b="1" dirty="0" smtClean="0"/>
              <a:t>BX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ARRAY</a:t>
            </a:r>
            <a:r>
              <a:rPr lang="zh-CN" altLang="en-US" sz="2400" b="1" dirty="0" smtClean="0"/>
              <a:t>的相对寻址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MOV BX,6</a:t>
            </a:r>
            <a:endParaRPr lang="en-US" altLang="zh-CN" sz="2400" b="1" dirty="0"/>
          </a:p>
          <a:p>
            <a:r>
              <a:rPr lang="en-US" altLang="zh-CN" sz="2400" b="1" dirty="0"/>
              <a:t>MOV AX</a:t>
            </a:r>
            <a:r>
              <a:rPr lang="en-US" altLang="zh-CN" sz="2400" b="1" dirty="0" smtClean="0"/>
              <a:t>,</a:t>
            </a:r>
            <a:r>
              <a:rPr lang="en-US" altLang="zh-CN" sz="2400" b="1" dirty="0"/>
              <a:t> ARRAY</a:t>
            </a:r>
            <a:r>
              <a:rPr lang="en-US" altLang="zh-CN" sz="2400" b="1" dirty="0" smtClean="0"/>
              <a:t>[BX</a:t>
            </a:r>
            <a:r>
              <a:rPr lang="en-US" altLang="zh-CN" sz="2400" b="1" dirty="0"/>
              <a:t>]</a:t>
            </a:r>
          </a:p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基址变址</a:t>
            </a:r>
            <a:endParaRPr lang="en-US" altLang="zh-CN" sz="2400" b="1" dirty="0" smtClean="0"/>
          </a:p>
          <a:p>
            <a:r>
              <a:rPr lang="en-US" altLang="zh-CN" sz="2400" b="1" dirty="0"/>
              <a:t>MOV </a:t>
            </a:r>
            <a:r>
              <a:rPr lang="en-US" altLang="zh-CN" sz="2400" b="1" dirty="0" smtClean="0"/>
              <a:t>BX,6</a:t>
            </a:r>
          </a:p>
          <a:p>
            <a:r>
              <a:rPr lang="en-US" altLang="zh-CN" sz="2400" b="1" dirty="0" smtClean="0"/>
              <a:t>MOV SI,OFFSET ARRAY</a:t>
            </a:r>
            <a:endParaRPr lang="en-US" altLang="zh-CN" sz="2400" b="1" dirty="0"/>
          </a:p>
          <a:p>
            <a:r>
              <a:rPr lang="en-US" altLang="zh-CN" sz="2400" b="1" dirty="0"/>
              <a:t>MOV AX, </a:t>
            </a:r>
            <a:r>
              <a:rPr lang="en-US" altLang="zh-CN" sz="2400" b="1" dirty="0" smtClean="0"/>
              <a:t>[</a:t>
            </a:r>
            <a:r>
              <a:rPr lang="en-US" altLang="zh-CN" sz="2400" b="1" dirty="0"/>
              <a:t>BX</a:t>
            </a:r>
            <a:r>
              <a:rPr lang="en-US" altLang="zh-CN" sz="2400" b="1" dirty="0" smtClean="0"/>
              <a:t>][SI]</a:t>
            </a:r>
          </a:p>
          <a:p>
            <a:r>
              <a:rPr lang="en-US" altLang="zh-CN" sz="2400" b="1" dirty="0" smtClean="0"/>
              <a:t>5.MOV</a:t>
            </a:r>
            <a:r>
              <a:rPr lang="zh-CN" altLang="en-US" sz="2400" b="1" dirty="0" smtClean="0"/>
              <a:t>以外的其它指令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（问题：使用栈不能算错，但效率低）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SUB AX,AX</a:t>
            </a:r>
          </a:p>
          <a:p>
            <a:r>
              <a:rPr lang="en-US" altLang="zh-CN" sz="2400" b="1" dirty="0" smtClean="0"/>
              <a:t>ADD AX,ARRAY+6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问题：数字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都错）</a:t>
            </a:r>
            <a:endParaRPr lang="en-US" altLang="zh-CN" sz="24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337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第五章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5.7 </a:t>
            </a:r>
            <a:r>
              <a:rPr lang="zh-CN" altLang="en-US" dirty="0" smtClean="0"/>
              <a:t>画出数据存放情况。指出程序执行后</a:t>
            </a:r>
            <a:r>
              <a:rPr lang="en-US" altLang="zh-CN" dirty="0" smtClean="0"/>
              <a:t>BX,DI,CX,DX</a:t>
            </a:r>
            <a:r>
              <a:rPr lang="zh-CN" altLang="en-US" dirty="0" smtClean="0"/>
              <a:t>内容。</a:t>
            </a:r>
            <a:endParaRPr lang="en-US" altLang="zh-CN" dirty="0" smtClean="0"/>
          </a:p>
          <a:p>
            <a:r>
              <a:rPr lang="en-US" altLang="zh-CN" dirty="0"/>
              <a:t>data   	segment</a:t>
            </a:r>
          </a:p>
          <a:p>
            <a:r>
              <a:rPr lang="en-US" altLang="zh-CN" dirty="0" smtClean="0"/>
              <a:t>             	array  	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 	20,30,40,20h,30h,-6</a:t>
            </a:r>
          </a:p>
          <a:p>
            <a:r>
              <a:rPr lang="en-US" altLang="zh-CN" dirty="0"/>
              <a:t>	buff	</a:t>
            </a:r>
            <a:r>
              <a:rPr lang="en-US" altLang="zh-CN" dirty="0" err="1"/>
              <a:t>db</a:t>
            </a:r>
            <a:r>
              <a:rPr lang="en-US" altLang="zh-CN" dirty="0"/>
              <a:t> 	'ABCD$'</a:t>
            </a:r>
          </a:p>
          <a:p>
            <a:r>
              <a:rPr lang="en-US" altLang="zh-CN" dirty="0"/>
              <a:t>    	data   	ends</a:t>
            </a:r>
          </a:p>
          <a:p>
            <a:r>
              <a:rPr lang="en-US" altLang="zh-CN" dirty="0"/>
              <a:t>     	code   	segment</a:t>
            </a:r>
          </a:p>
          <a:p>
            <a:r>
              <a:rPr lang="en-US" altLang="zh-CN" dirty="0"/>
              <a:t>              	</a:t>
            </a:r>
            <a:r>
              <a:rPr lang="en-US" altLang="zh-CN" dirty="0" smtClean="0"/>
              <a:t>assume   </a:t>
            </a:r>
            <a:r>
              <a:rPr lang="en-US" altLang="zh-CN" dirty="0"/>
              <a:t>	</a:t>
            </a:r>
            <a:r>
              <a:rPr lang="en-US" altLang="zh-CN" dirty="0" err="1"/>
              <a:t>cs:code,ds:data</a:t>
            </a:r>
            <a:endParaRPr lang="en-US" altLang="zh-CN" dirty="0"/>
          </a:p>
          <a:p>
            <a:r>
              <a:rPr lang="en-US" altLang="zh-CN" dirty="0"/>
              <a:t>     	start:   	</a:t>
            </a:r>
            <a:r>
              <a:rPr lang="en-US" altLang="zh-CN" dirty="0" err="1"/>
              <a:t>mov</a:t>
            </a:r>
            <a:r>
              <a:rPr lang="en-US" altLang="zh-CN" dirty="0"/>
              <a:t>    	</a:t>
            </a:r>
            <a:r>
              <a:rPr lang="en-US" altLang="zh-CN" dirty="0" err="1"/>
              <a:t>ax,data</a:t>
            </a:r>
            <a:endParaRPr lang="en-US" altLang="zh-CN" dirty="0"/>
          </a:p>
          <a:p>
            <a:r>
              <a:rPr lang="en-US" altLang="zh-CN" dirty="0"/>
              <a:t>               	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  </a:t>
            </a:r>
            <a:r>
              <a:rPr lang="en-US" altLang="zh-CN" dirty="0"/>
              <a:t>	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mov</a:t>
            </a:r>
            <a:r>
              <a:rPr lang="en-US" altLang="zh-CN" dirty="0"/>
              <a:t> 	</a:t>
            </a:r>
            <a:r>
              <a:rPr lang="en-US" altLang="zh-CN" dirty="0" smtClean="0"/>
              <a:t>bx,array+1	;1E00H</a:t>
            </a:r>
            <a:endParaRPr lang="en-US" altLang="zh-CN" dirty="0"/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 	</a:t>
            </a:r>
            <a:r>
              <a:rPr lang="en-US" altLang="zh-CN" dirty="0" err="1"/>
              <a:t>di,offset</a:t>
            </a:r>
            <a:r>
              <a:rPr lang="en-US" altLang="zh-CN" dirty="0"/>
              <a:t> </a:t>
            </a:r>
            <a:r>
              <a:rPr lang="en-US" altLang="zh-CN" dirty="0" smtClean="0"/>
              <a:t>array	;0000</a:t>
            </a:r>
            <a:endParaRPr lang="en-US" altLang="zh-CN" dirty="0"/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	cx,[di+5</a:t>
            </a:r>
            <a:r>
              <a:rPr lang="en-US" altLang="zh-CN" dirty="0" smtClean="0"/>
              <a:t>]	;2000H</a:t>
            </a:r>
            <a:endParaRPr lang="en-US" altLang="zh-CN" dirty="0"/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	</a:t>
            </a:r>
            <a:r>
              <a:rPr lang="en-US" altLang="zh-CN" dirty="0" smtClean="0"/>
              <a:t>dl,buff+3	;0044H</a:t>
            </a:r>
            <a:endParaRPr lang="en-US" altLang="zh-CN" dirty="0"/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 	</a:t>
            </a:r>
            <a:r>
              <a:rPr lang="en-US" altLang="zh-CN" dirty="0" smtClean="0"/>
              <a:t>ah,4ch</a:t>
            </a:r>
            <a:endParaRPr lang="en-US" altLang="zh-CN" dirty="0"/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int</a:t>
            </a:r>
            <a:r>
              <a:rPr lang="en-US" altLang="zh-CN" dirty="0"/>
              <a:t>       	21h</a:t>
            </a:r>
          </a:p>
          <a:p>
            <a:r>
              <a:rPr lang="en-US" altLang="zh-CN" dirty="0"/>
              <a:t>      	code   	ends</a:t>
            </a:r>
          </a:p>
          <a:p>
            <a:r>
              <a:rPr lang="en-US" altLang="zh-CN" dirty="0"/>
              <a:t>                end   	start </a:t>
            </a:r>
            <a:endParaRPr lang="en-US" altLang="zh-CN" dirty="0" smtClean="0"/>
          </a:p>
          <a:p>
            <a:r>
              <a:rPr lang="zh-CN" altLang="en-US" sz="2300" dirty="0" smtClean="0">
                <a:solidFill>
                  <a:srgbClr val="FF0000"/>
                </a:solidFill>
              </a:rPr>
              <a:t>问题：字母大小写搞错；只有一个字节的补码；内存表示不规范，影响成绩。</a:t>
            </a:r>
            <a:endParaRPr lang="en-US" altLang="zh-CN" sz="23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1124745"/>
            <a:ext cx="171544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5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5.9</a:t>
            </a:r>
            <a:r>
              <a:rPr lang="zh-CN" altLang="en-US" sz="2700" b="1" dirty="0">
                <a:solidFill>
                  <a:srgbClr val="FF0000"/>
                </a:solidFill>
              </a:rPr>
              <a:t>问题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：还有很多人搞不清标志位，堪忧。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5.9 </a:t>
            </a:r>
            <a:r>
              <a:rPr lang="zh-CN" altLang="en-US" dirty="0" smtClean="0"/>
              <a:t>求和差及</a:t>
            </a:r>
            <a:r>
              <a:rPr lang="en-US" altLang="zh-CN" dirty="0" smtClean="0"/>
              <a:t>SF,ZF,CF,OF</a:t>
            </a:r>
          </a:p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7450h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1234h</a:t>
            </a:r>
          </a:p>
          <a:p>
            <a:pPr>
              <a:buNone/>
            </a:pPr>
            <a:r>
              <a:rPr lang="en-US" altLang="zh-CN" sz="2400" dirty="0" smtClean="0"/>
              <a:t>		7450h=  0111  0100  0101  0000</a:t>
            </a:r>
          </a:p>
          <a:p>
            <a:pPr>
              <a:buNone/>
            </a:pPr>
            <a:r>
              <a:rPr lang="en-US" altLang="zh-CN" sz="2400" dirty="0" smtClean="0"/>
              <a:t>	+	1234h=  0001  0010  0011  0100</a:t>
            </a:r>
          </a:p>
          <a:p>
            <a:pPr>
              <a:buNone/>
            </a:pPr>
            <a:r>
              <a:rPr lang="en-US" altLang="zh-CN" sz="2400" dirty="0" smtClean="0"/>
              <a:t>	=	8684h=  1000  0110  1000  0100	SF,ZF,CF,OF=1001</a:t>
            </a:r>
          </a:p>
          <a:p>
            <a:pPr>
              <a:buNone/>
            </a:pPr>
            <a:r>
              <a:rPr lang="en-US" altLang="zh-CN" sz="2400" dirty="0" smtClean="0"/>
              <a:t>		</a:t>
            </a:r>
          </a:p>
          <a:p>
            <a:pPr>
              <a:buNone/>
            </a:pPr>
            <a:r>
              <a:rPr lang="en-US" altLang="zh-CN" sz="2400" dirty="0" smtClean="0"/>
              <a:t>		7450h=  0111  0100  0101  0000</a:t>
            </a:r>
          </a:p>
          <a:p>
            <a:pPr>
              <a:buNone/>
            </a:pPr>
            <a:r>
              <a:rPr lang="en-US" altLang="zh-CN" sz="2400" dirty="0" smtClean="0"/>
              <a:t>	-	1234h=  0001  0010  0011  0100</a:t>
            </a:r>
          </a:p>
          <a:p>
            <a:pPr>
              <a:buNone/>
            </a:pPr>
            <a:r>
              <a:rPr lang="en-US" altLang="zh-CN" sz="2400" dirty="0" smtClean="0"/>
              <a:t>	=	621ch=  0110  0010  0001   1100	SF,ZF,CF,OF=0000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zh-CN" altLang="en-US" dirty="0" smtClean="0"/>
              <a:t>或者</a:t>
            </a:r>
            <a:r>
              <a:rPr lang="en-US" altLang="zh-CN" dirty="0" smtClean="0"/>
              <a:t>1234h-7450h=9de4h	SF,ZF,CF,OF=1010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		7450h=    0111  0100  0101  0000</a:t>
            </a:r>
          </a:p>
          <a:p>
            <a:pPr>
              <a:buNone/>
            </a:pPr>
            <a:r>
              <a:rPr lang="en-US" altLang="zh-CN" sz="2400" dirty="0" smtClean="0"/>
              <a:t>    +(1234h)</a:t>
            </a:r>
            <a:r>
              <a:rPr lang="zh-CN" altLang="en-US" sz="2400" dirty="0" smtClean="0"/>
              <a:t>补</a:t>
            </a:r>
            <a:r>
              <a:rPr lang="en-US" altLang="zh-CN" sz="2400" dirty="0" smtClean="0"/>
              <a:t>=    1110  1101  1100  1100</a:t>
            </a:r>
          </a:p>
          <a:p>
            <a:pPr>
              <a:buNone/>
            </a:pPr>
            <a:r>
              <a:rPr lang="en-US" altLang="zh-CN" sz="2400" dirty="0" smtClean="0"/>
              <a:t>	=	621ch= 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/>
              <a:t> 0110  0010  0001   1100	SF,ZF,CF,OF=0000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5.9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问题：没有结果怎来标志位？</a:t>
            </a:r>
            <a:endParaRPr lang="zh-CN" altLang="en-US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7450h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5678h</a:t>
            </a:r>
          </a:p>
          <a:p>
            <a:pPr>
              <a:buNone/>
            </a:pPr>
            <a:r>
              <a:rPr lang="en-US" altLang="zh-CN" dirty="0" smtClean="0"/>
              <a:t>		7450h=  0111  0100  0101  0000</a:t>
            </a:r>
          </a:p>
          <a:p>
            <a:pPr>
              <a:buNone/>
            </a:pPr>
            <a:r>
              <a:rPr lang="en-US" altLang="zh-CN" dirty="0" smtClean="0"/>
              <a:t>	+	5678h=  0101  0110  0111  1000</a:t>
            </a:r>
          </a:p>
          <a:p>
            <a:pPr>
              <a:buNone/>
            </a:pPr>
            <a:r>
              <a:rPr lang="en-US" altLang="zh-CN" dirty="0" smtClean="0"/>
              <a:t>	=	cac8h=  1100  1010  1100  1000	SF,ZF,CF,OF=1001</a:t>
            </a:r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pPr>
              <a:buNone/>
            </a:pPr>
            <a:r>
              <a:rPr lang="en-US" altLang="zh-CN" dirty="0" smtClean="0"/>
              <a:t>		7450h=  0111  0100  0101  0000</a:t>
            </a:r>
          </a:p>
          <a:p>
            <a:pPr>
              <a:buNone/>
            </a:pPr>
            <a:r>
              <a:rPr lang="en-US" altLang="zh-CN" dirty="0" smtClean="0"/>
              <a:t>	-	5678h=  0101  0110  0111  1000</a:t>
            </a:r>
          </a:p>
          <a:p>
            <a:pPr>
              <a:buNone/>
            </a:pPr>
            <a:r>
              <a:rPr lang="en-US" altLang="zh-CN" dirty="0" smtClean="0"/>
              <a:t>	=	1dd8h=  0001  1101  1101  1000	SF,ZF,CF,OF=0000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zh-CN" altLang="en-US" dirty="0" smtClean="0"/>
              <a:t>或</a:t>
            </a:r>
            <a:r>
              <a:rPr lang="en-US" altLang="zh-CN" dirty="0" smtClean="0"/>
              <a:t>5678h-7450h=e228h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SF,ZF,CF,OF=1010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7450h=     0111  0100  0101  0000</a:t>
            </a:r>
          </a:p>
          <a:p>
            <a:pPr>
              <a:buNone/>
            </a:pPr>
            <a:r>
              <a:rPr lang="en-US" altLang="zh-CN" dirty="0" smtClean="0"/>
              <a:t>   +(5678h)</a:t>
            </a:r>
            <a:r>
              <a:rPr lang="zh-CN" altLang="en-US" dirty="0" smtClean="0"/>
              <a:t>补</a:t>
            </a:r>
            <a:r>
              <a:rPr lang="en-US" altLang="zh-CN" dirty="0" smtClean="0"/>
              <a:t>=     1010  1001  1000  1000</a:t>
            </a:r>
          </a:p>
          <a:p>
            <a:pPr>
              <a:buNone/>
            </a:pPr>
            <a:r>
              <a:rPr lang="en-US" altLang="zh-CN" dirty="0" smtClean="0"/>
              <a:t>	=	 1dd8h=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0001  1101  1101  1000 SF,ZF,CF,OF=0000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7450h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9804h</a:t>
            </a:r>
          </a:p>
          <a:p>
            <a:pPr>
              <a:buNone/>
            </a:pPr>
            <a:r>
              <a:rPr lang="en-US" altLang="zh-CN" dirty="0" smtClean="0"/>
              <a:t>		7450h=  0111  0100  0101  0000</a:t>
            </a:r>
          </a:p>
          <a:p>
            <a:pPr>
              <a:buNone/>
            </a:pPr>
            <a:r>
              <a:rPr lang="en-US" altLang="zh-CN" dirty="0" smtClean="0"/>
              <a:t>	+	9804h=  1001  1000  0000  0100</a:t>
            </a:r>
          </a:p>
          <a:p>
            <a:pPr>
              <a:buNone/>
            </a:pPr>
            <a:r>
              <a:rPr lang="en-US" altLang="zh-CN" dirty="0" smtClean="0"/>
              <a:t>	=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dirty="0" smtClean="0"/>
              <a:t>0c54h=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0000  1100  0101  0100	SF,ZF,CF,OF=0010</a:t>
            </a:r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pPr>
              <a:buNone/>
            </a:pPr>
            <a:r>
              <a:rPr lang="en-US" altLang="zh-CN" dirty="0" smtClean="0"/>
              <a:t>		7450h=   0111  0100  0101  0000</a:t>
            </a:r>
          </a:p>
          <a:p>
            <a:pPr>
              <a:buNone/>
            </a:pPr>
            <a:r>
              <a:rPr lang="en-US" altLang="zh-CN" dirty="0" smtClean="0"/>
              <a:t>	-	9804h=   1001  1000  0000  0100</a:t>
            </a:r>
          </a:p>
          <a:p>
            <a:pPr>
              <a:buNone/>
            </a:pPr>
            <a:r>
              <a:rPr lang="en-US" altLang="zh-CN" dirty="0" smtClean="0"/>
              <a:t>	=  </a:t>
            </a:r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dirty="0" smtClean="0"/>
              <a:t>dc4ch=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1101  1100  0100  1100 	SF,ZF,CF,OF=1011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zh-CN" altLang="en-US" dirty="0" smtClean="0"/>
              <a:t>或</a:t>
            </a:r>
            <a:r>
              <a:rPr lang="en-US" altLang="zh-CN" dirty="0" smtClean="0"/>
              <a:t>9804h-7450h=	23b4h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SF,ZF,CF,OF=0001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7450h=     0111  0100  0101  0000</a:t>
            </a:r>
          </a:p>
          <a:p>
            <a:pPr>
              <a:buNone/>
            </a:pPr>
            <a:r>
              <a:rPr lang="en-US" altLang="zh-CN" dirty="0" smtClean="0"/>
              <a:t>   +(9804h)</a:t>
            </a:r>
            <a:r>
              <a:rPr lang="zh-CN" altLang="en-US" dirty="0" smtClean="0"/>
              <a:t>补</a:t>
            </a:r>
            <a:r>
              <a:rPr lang="en-US" altLang="zh-CN" dirty="0" smtClean="0"/>
              <a:t>=     0110  0111  1111  1100</a:t>
            </a:r>
          </a:p>
          <a:p>
            <a:pPr>
              <a:buNone/>
            </a:pPr>
            <a:r>
              <a:rPr lang="en-US" altLang="zh-CN" dirty="0" smtClean="0"/>
              <a:t>	=	 dc4ch=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1101  1100  0100  1100 SF,ZF,CF,OF=1011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15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7450h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e0a0h</a:t>
            </a:r>
          </a:p>
          <a:p>
            <a:pPr>
              <a:buNone/>
            </a:pPr>
            <a:r>
              <a:rPr lang="en-US" altLang="zh-CN" dirty="0" smtClean="0"/>
              <a:t>		7450h=  0111  0100  0101  0000</a:t>
            </a:r>
          </a:p>
          <a:p>
            <a:pPr>
              <a:buNone/>
            </a:pPr>
            <a:r>
              <a:rPr lang="en-US" altLang="zh-CN" dirty="0" smtClean="0"/>
              <a:t>	+	e0a0h=  1110  0000  1010  0000</a:t>
            </a:r>
          </a:p>
          <a:p>
            <a:pPr>
              <a:buNone/>
            </a:pPr>
            <a:r>
              <a:rPr lang="en-US" altLang="zh-CN" dirty="0" smtClean="0"/>
              <a:t>	=  </a:t>
            </a:r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dirty="0" smtClean="0"/>
              <a:t>54f0h=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0101  0100  1111  0000	SF,ZF,CF,OF=0010</a:t>
            </a:r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pPr>
              <a:buNone/>
            </a:pPr>
            <a:r>
              <a:rPr lang="en-US" altLang="zh-CN" dirty="0" smtClean="0"/>
              <a:t>		7450h=   0111  0100  0101  0000</a:t>
            </a:r>
          </a:p>
          <a:p>
            <a:pPr>
              <a:buNone/>
            </a:pPr>
            <a:r>
              <a:rPr lang="en-US" altLang="zh-CN" dirty="0" smtClean="0"/>
              <a:t>	-	e0a0h=   1110  0000  1010  0000</a:t>
            </a:r>
          </a:p>
          <a:p>
            <a:pPr>
              <a:buNone/>
            </a:pPr>
            <a:r>
              <a:rPr lang="en-US" altLang="zh-CN" dirty="0" smtClean="0"/>
              <a:t>	=  </a:t>
            </a:r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dirty="0" smtClean="0"/>
              <a:t>93b0h=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1001  0011  1011  0000 	SF,ZF,CF,OF=1011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zh-CN" altLang="en-US" dirty="0" smtClean="0"/>
              <a:t>或</a:t>
            </a:r>
            <a:r>
              <a:rPr lang="en-US" altLang="zh-CN" dirty="0" smtClean="0"/>
              <a:t>e0a0h-7450h=6c50h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SF,ZF,CF,OF=0001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	7450h=     0111  0100  0101  0000</a:t>
            </a:r>
          </a:p>
          <a:p>
            <a:pPr>
              <a:buNone/>
            </a:pPr>
            <a:r>
              <a:rPr lang="en-US" altLang="zh-CN" dirty="0" smtClean="0"/>
              <a:t>   +(e0a0h)</a:t>
            </a:r>
            <a:r>
              <a:rPr lang="zh-CN" altLang="en-US" dirty="0" smtClean="0"/>
              <a:t>补</a:t>
            </a:r>
            <a:r>
              <a:rPr lang="en-US" altLang="zh-CN" dirty="0" smtClean="0"/>
              <a:t>=     0001  1111  0110  0000</a:t>
            </a:r>
          </a:p>
          <a:p>
            <a:pPr>
              <a:buNone/>
            </a:pPr>
            <a:r>
              <a:rPr lang="en-US" altLang="zh-CN" dirty="0" smtClean="0"/>
              <a:t>	=	 dc4ch=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1001  0011  1011  0000 SF,ZF,CF,OF=1011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6.1</a:t>
            </a:r>
            <a:br>
              <a:rPr lang="en-US" altLang="zh-CN" dirty="0" smtClean="0"/>
            </a:br>
            <a:r>
              <a:rPr lang="zh-CN" altLang="en-US" sz="2700" dirty="0" smtClean="0">
                <a:solidFill>
                  <a:srgbClr val="FF0000"/>
                </a:solidFill>
              </a:rPr>
              <a:t>问题：第二条指令是相加；很多没画示意图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942452" y="-875478"/>
            <a:ext cx="5328592" cy="947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048672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2.3  </a:t>
            </a:r>
            <a:r>
              <a:rPr lang="zh-CN" altLang="en-US" b="1" dirty="0" smtClean="0"/>
              <a:t>指令执行后相关寄存器的值</a:t>
            </a:r>
            <a:r>
              <a:rPr lang="en-US" altLang="zh-CN" b="1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设指令连续执行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err="1" smtClean="0"/>
              <a:t>mov</a:t>
            </a:r>
            <a:r>
              <a:rPr lang="en-US" altLang="zh-CN" b="1" dirty="0" smtClean="0"/>
              <a:t> ax,1345h		ax=   1345h                </a:t>
            </a:r>
            <a:r>
              <a:rPr lang="en-US" altLang="zh-CN" b="1" u="sng" dirty="0" smtClean="0"/>
              <a:t>   </a:t>
            </a:r>
            <a:r>
              <a:rPr lang="en-US" altLang="zh-CN" b="1" dirty="0" smtClean="0"/>
              <a:t>  </a:t>
            </a:r>
          </a:p>
          <a:p>
            <a:r>
              <a:rPr lang="en-US" altLang="zh-CN" b="1" dirty="0" err="1" smtClean="0"/>
              <a:t>Mov</a:t>
            </a:r>
            <a:r>
              <a:rPr lang="en-US" altLang="zh-CN" b="1" dirty="0" smtClean="0"/>
              <a:t> ah,24h		ax=   2445h</a:t>
            </a:r>
          </a:p>
          <a:p>
            <a:r>
              <a:rPr lang="en-US" altLang="zh-CN" b="1" dirty="0" err="1" smtClean="0"/>
              <a:t>Mov</a:t>
            </a:r>
            <a:r>
              <a:rPr lang="en-US" altLang="zh-CN" b="1" dirty="0" smtClean="0"/>
              <a:t> al,45h		ax=   2445h</a:t>
            </a:r>
          </a:p>
          <a:p>
            <a:r>
              <a:rPr lang="en-US" altLang="zh-CN" b="1" dirty="0" err="1" smtClean="0"/>
              <a:t>Mov</a:t>
            </a:r>
            <a:r>
              <a:rPr lang="en-US" altLang="zh-CN" b="1" dirty="0" smtClean="0"/>
              <a:t> bx,3412h		</a:t>
            </a:r>
            <a:r>
              <a:rPr lang="en-US" altLang="zh-CN" b="1" dirty="0" err="1" smtClean="0"/>
              <a:t>bx</a:t>
            </a:r>
            <a:r>
              <a:rPr lang="en-US" altLang="zh-CN" b="1" dirty="0" smtClean="0"/>
              <a:t>=   3412h</a:t>
            </a:r>
          </a:p>
          <a:p>
            <a:r>
              <a:rPr lang="en-US" altLang="zh-CN" b="1" dirty="0" err="1" smtClean="0"/>
              <a:t>Mov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al,bh</a:t>
            </a:r>
            <a:r>
              <a:rPr lang="en-US" altLang="zh-CN" b="1" dirty="0" smtClean="0"/>
              <a:t>		ax=    2434h</a:t>
            </a:r>
          </a:p>
          <a:p>
            <a:r>
              <a:rPr lang="en-US" altLang="zh-CN" b="1" dirty="0" err="1" smtClean="0"/>
              <a:t>Mov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ah,bl</a:t>
            </a:r>
            <a:r>
              <a:rPr lang="en-US" altLang="zh-CN" b="1" dirty="0" smtClean="0"/>
              <a:t>		ax=    1234h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6482H</a:t>
            </a:r>
            <a:r>
              <a:rPr lang="zh-CN" altLang="en-US" b="1" dirty="0" smtClean="0">
                <a:solidFill>
                  <a:srgbClr val="FF0000"/>
                </a:solidFill>
              </a:rPr>
              <a:t>）？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问题：不必写二进制，有写错的。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2.4	</a:t>
            </a:r>
            <a:r>
              <a:rPr lang="zh-CN" altLang="en-US" b="1" dirty="0" smtClean="0"/>
              <a:t>逻辑地址写出物理地址</a:t>
            </a:r>
            <a:endParaRPr lang="en-US" altLang="zh-CN" b="1" dirty="0" smtClean="0"/>
          </a:p>
          <a:p>
            <a:r>
              <a:rPr lang="en-US" altLang="zh-CN" b="1" dirty="0" smtClean="0"/>
              <a:t>1234:2002=12340+2002=14342h</a:t>
            </a:r>
          </a:p>
          <a:p>
            <a:r>
              <a:rPr lang="en-US" altLang="zh-CN" b="1" dirty="0" smtClean="0"/>
              <a:t>1430:0042=14300+0042=14342h</a:t>
            </a:r>
          </a:p>
          <a:p>
            <a:r>
              <a:rPr lang="en-US" altLang="zh-CN" b="1" dirty="0" smtClean="0"/>
              <a:t>FF00:0FFF=FF000+0FFF=</a:t>
            </a:r>
            <a:r>
              <a:rPr lang="en-US" altLang="zh-CN" b="1" dirty="0" err="1" smtClean="0"/>
              <a:t>FFFFFh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736185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6.1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410841"/>
            <a:ext cx="8713788" cy="490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之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所见：内存变量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837" y="4293096"/>
            <a:ext cx="861416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938" y="1196752"/>
            <a:ext cx="8715062" cy="290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之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所见：寄存器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687" y="1052736"/>
            <a:ext cx="8604313" cy="460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之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所见：寄存器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8" y="1196752"/>
            <a:ext cx="850252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之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所见：寄存器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51" y="1268760"/>
            <a:ext cx="848985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6.7 </a:t>
            </a:r>
            <a:r>
              <a:rPr lang="zh-CN" altLang="en-US" dirty="0" smtClean="0"/>
              <a:t>定义数据段，满足如下要求：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data		segment</a:t>
            </a:r>
          </a:p>
          <a:p>
            <a:pPr marL="0" indent="0">
              <a:buNone/>
            </a:pPr>
            <a:r>
              <a:rPr lang="en-US" altLang="zh-CN" dirty="0" smtClean="0"/>
              <a:t>array		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	‘inspire a generation!’</a:t>
            </a:r>
          </a:p>
          <a:p>
            <a:pPr marL="0" indent="0">
              <a:buNone/>
            </a:pPr>
            <a:r>
              <a:rPr lang="en-US" altLang="zh-CN" dirty="0" smtClean="0"/>
              <a:t>data1		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	0fedcbah;</a:t>
            </a:r>
            <a:r>
              <a:rPr lang="zh-CN" altLang="en-US" dirty="0" smtClean="0">
                <a:solidFill>
                  <a:srgbClr val="FF0000"/>
                </a:solidFill>
              </a:rPr>
              <a:t>问题：</a:t>
            </a:r>
            <a:r>
              <a:rPr lang="en-US" altLang="zh-CN" dirty="0" err="1" smtClean="0">
                <a:solidFill>
                  <a:srgbClr val="FF0000"/>
                </a:solidFill>
              </a:rPr>
              <a:t>df</a:t>
            </a:r>
            <a:r>
              <a:rPr lang="zh-CN" altLang="en-US" dirty="0" smtClean="0">
                <a:solidFill>
                  <a:srgbClr val="FF0000"/>
                </a:solidFill>
              </a:rPr>
              <a:t>，不在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位指令集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data2		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	10101010b</a:t>
            </a:r>
          </a:p>
          <a:p>
            <a:pPr marL="0" indent="0">
              <a:buNone/>
            </a:pPr>
            <a:r>
              <a:rPr lang="en-US" altLang="zh-CN" dirty="0" smtClean="0"/>
              <a:t>data3		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	100  dup(0)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	500 dup(?)</a:t>
            </a:r>
          </a:p>
          <a:p>
            <a:pPr marL="0" indent="0">
              <a:buNone/>
            </a:pPr>
            <a:r>
              <a:rPr lang="en-US" altLang="zh-CN" dirty="0" smtClean="0"/>
              <a:t>data		ends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6.8</a:t>
            </a:r>
          </a:p>
          <a:p>
            <a:pPr marL="0" indent="0">
              <a:buNone/>
            </a:pPr>
            <a:r>
              <a:rPr lang="zh-CN" altLang="en-US" dirty="0" smtClean="0"/>
              <a:t>解（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	</a:t>
            </a:r>
            <a:r>
              <a:rPr lang="en-US" altLang="zh-CN" dirty="0" err="1" smtClean="0"/>
              <a:t>ax,data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ds,ax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</a:t>
            </a:r>
          </a:p>
          <a:p>
            <a:pPr marL="0" indent="0"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	bx,data2</a:t>
            </a:r>
          </a:p>
          <a:p>
            <a:pPr marL="0" indent="0">
              <a:buNone/>
            </a:pPr>
            <a:r>
              <a:rPr lang="en-US" altLang="zh-CN" dirty="0" smtClean="0"/>
              <a:t>(3)</a:t>
            </a:r>
          </a:p>
          <a:p>
            <a:pPr marL="0" indent="0"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cx,size</a:t>
            </a:r>
            <a:r>
              <a:rPr lang="en-US" altLang="zh-CN" dirty="0" smtClean="0"/>
              <a:t> data2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6.10</a:t>
            </a:r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	bx,0</a:t>
            </a:r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	bx,30	;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001eh</a:t>
            </a:r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	bx,0ffffh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0ffh</a:t>
            </a:r>
            <a:r>
              <a:rPr lang="zh-CN" altLang="en-US" dirty="0" smtClean="0">
                <a:solidFill>
                  <a:srgbClr val="FF0000"/>
                </a:solidFill>
              </a:rPr>
              <a:t>是字节，</a:t>
            </a:r>
            <a:r>
              <a:rPr lang="en-US" altLang="zh-CN" dirty="0" err="1" smtClean="0">
                <a:solidFill>
                  <a:srgbClr val="FF0000"/>
                </a:solidFill>
              </a:rPr>
              <a:t>bh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0.</a:t>
            </a:r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	bx,0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96752"/>
            <a:ext cx="3467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15" y="3356992"/>
            <a:ext cx="47720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0728"/>
            <a:ext cx="9036496" cy="5760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2.5</a:t>
            </a:r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位补码计算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85+69=01010101+01000101=10011010=[-01100110B]</a:t>
            </a:r>
            <a:r>
              <a:rPr lang="zh-CN" altLang="en-US" dirty="0" smtClean="0"/>
              <a:t>补</a:t>
            </a:r>
            <a:endParaRPr lang="en-US" altLang="zh-CN" dirty="0" smtClean="0"/>
          </a:p>
          <a:p>
            <a:r>
              <a:rPr lang="zh-CN" altLang="en-US" dirty="0" smtClean="0"/>
              <a:t>即</a:t>
            </a:r>
            <a:r>
              <a:rPr lang="en-US" altLang="zh-CN" dirty="0" smtClean="0"/>
              <a:t>[-102]</a:t>
            </a:r>
            <a:r>
              <a:rPr lang="zh-CN" altLang="en-US" dirty="0" smtClean="0"/>
              <a:t>补，</a:t>
            </a:r>
            <a:r>
              <a:rPr lang="en-US" altLang="zh-CN" dirty="0" smtClean="0"/>
              <a:t>of=1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=0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154</a:t>
            </a:r>
            <a:r>
              <a:rPr lang="zh-CN" altLang="en-US" dirty="0" smtClean="0">
                <a:solidFill>
                  <a:srgbClr val="FF0000"/>
                </a:solidFill>
              </a:rPr>
              <a:t>，超出范围。</a:t>
            </a:r>
            <a:r>
              <a:rPr lang="en-US" altLang="zh-CN" dirty="0" smtClean="0">
                <a:solidFill>
                  <a:srgbClr val="FF0000"/>
                </a:solidFill>
              </a:rPr>
              <a:t>-26</a:t>
            </a:r>
            <a:r>
              <a:rPr lang="zh-CN" altLang="en-US" dirty="0" smtClean="0">
                <a:solidFill>
                  <a:srgbClr val="FF0000"/>
                </a:solidFill>
              </a:rPr>
              <a:t>，原码）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85+(-69)=01010101+10111011=1000100000B=16,</a:t>
            </a:r>
          </a:p>
          <a:p>
            <a:r>
              <a:rPr lang="en-US" altLang="zh-CN" dirty="0" smtClean="0"/>
              <a:t>of=0,cf=1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85-(-69)=01010101-(10111011)=01010101+(-10111011)</a:t>
            </a:r>
            <a:r>
              <a:rPr lang="zh-CN" altLang="en-US" dirty="0" smtClean="0"/>
              <a:t>补</a:t>
            </a:r>
            <a:endParaRPr lang="en-US" altLang="zh-CN" dirty="0" smtClean="0"/>
          </a:p>
          <a:p>
            <a:r>
              <a:rPr lang="en-US" altLang="zh-CN" dirty="0" smtClean="0"/>
              <a:t>=85+69=01010101+01000101=10011010=[-01100110B]</a:t>
            </a:r>
            <a:r>
              <a:rPr lang="zh-CN" altLang="en-US" dirty="0" smtClean="0"/>
              <a:t>补</a:t>
            </a:r>
            <a:endParaRPr lang="en-US" altLang="zh-CN" dirty="0" smtClean="0"/>
          </a:p>
          <a:p>
            <a:r>
              <a:rPr lang="zh-CN" altLang="en-US" dirty="0" smtClean="0"/>
              <a:t>即</a:t>
            </a:r>
            <a:r>
              <a:rPr lang="en-US" altLang="zh-CN" dirty="0" smtClean="0"/>
              <a:t>[-102]</a:t>
            </a:r>
            <a:r>
              <a:rPr lang="zh-CN" altLang="en-US" dirty="0" smtClean="0"/>
              <a:t>补，</a:t>
            </a:r>
            <a:r>
              <a:rPr lang="en-US" altLang="zh-CN" dirty="0" smtClean="0"/>
              <a:t>of=1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=1</a:t>
            </a:r>
            <a:r>
              <a:rPr lang="zh-CN" altLang="en-US" dirty="0">
                <a:solidFill>
                  <a:srgbClr val="FF0000"/>
                </a:solidFill>
              </a:rPr>
              <a:t> （此处相当于</a:t>
            </a:r>
            <a:r>
              <a:rPr lang="en-US" altLang="zh-CN" dirty="0">
                <a:solidFill>
                  <a:srgbClr val="FF0000"/>
                </a:solidFill>
              </a:rPr>
              <a:t>55-BB</a:t>
            </a:r>
            <a:r>
              <a:rPr lang="zh-CN" altLang="en-US" dirty="0">
                <a:solidFill>
                  <a:srgbClr val="FF0000"/>
                </a:solidFill>
              </a:rPr>
              <a:t>，减法为借位，将求补相加的进位求反送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>
                <a:solidFill>
                  <a:srgbClr val="FF0000"/>
                </a:solidFill>
              </a:rPr>
              <a:t>。另一种解释：减法时，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>
                <a:solidFill>
                  <a:srgbClr val="FF0000"/>
                </a:solidFill>
              </a:rPr>
              <a:t>是作为无符号数看待，小的减大的，有借位）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85-(69) = 85+(-69) =01010101+(10111011)</a:t>
            </a:r>
          </a:p>
          <a:p>
            <a:r>
              <a:rPr lang="en-US" altLang="zh-CN" dirty="0" smtClean="0"/>
              <a:t>=1000100000B=16,of=0,cf=0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14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2.5  16</a:t>
            </a:r>
            <a:r>
              <a:rPr lang="zh-CN" altLang="en-US" dirty="0" smtClean="0"/>
              <a:t>位补码计算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85+69</a:t>
            </a:r>
          </a:p>
          <a:p>
            <a:r>
              <a:rPr lang="en-US" altLang="zh-CN" dirty="0" smtClean="0"/>
              <a:t>=0000000001010101+0000000001000101=0000000010011010B=009AH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154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of=0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=0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85+(-69)</a:t>
            </a:r>
          </a:p>
          <a:p>
            <a:r>
              <a:rPr lang="en-US" altLang="zh-CN" dirty="0" smtClean="0"/>
              <a:t>=0000000001010101+1111111110111011</a:t>
            </a:r>
          </a:p>
          <a:p>
            <a:r>
              <a:rPr lang="en-US" altLang="zh-CN" dirty="0" smtClean="0"/>
              <a:t>=1  00000000   000100000B=0010H=16,of=0,cf=1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85-(-69)</a:t>
            </a:r>
          </a:p>
          <a:p>
            <a:r>
              <a:rPr lang="en-US" altLang="zh-CN" dirty="0" smtClean="0"/>
              <a:t>=0000000001010101-(1111111110111011)</a:t>
            </a:r>
          </a:p>
          <a:p>
            <a:r>
              <a:rPr lang="en-US" altLang="zh-CN" dirty="0" smtClean="0"/>
              <a:t>=0000000001010101+(-1111111110111011)</a:t>
            </a:r>
            <a:r>
              <a:rPr lang="zh-CN" altLang="en-US" dirty="0" smtClean="0"/>
              <a:t>补</a:t>
            </a:r>
            <a:endParaRPr lang="en-US" altLang="zh-CN" dirty="0" smtClean="0"/>
          </a:p>
          <a:p>
            <a:r>
              <a:rPr lang="en-US" altLang="zh-CN" dirty="0" smtClean="0"/>
              <a:t>=85+69=0000000001010101+0000000001000101=0000000010011010B=009AH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154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of=0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=1</a:t>
            </a:r>
            <a:r>
              <a:rPr lang="zh-CN" altLang="en-US" dirty="0" smtClean="0">
                <a:solidFill>
                  <a:srgbClr val="FF0000"/>
                </a:solidFill>
              </a:rPr>
              <a:t>（此处相当于</a:t>
            </a:r>
            <a:r>
              <a:rPr lang="en-US" altLang="zh-CN" dirty="0" smtClean="0">
                <a:solidFill>
                  <a:srgbClr val="FF0000"/>
                </a:solidFill>
              </a:rPr>
              <a:t>0055-FFBB</a:t>
            </a:r>
            <a:r>
              <a:rPr lang="zh-CN" altLang="en-US" dirty="0" smtClean="0">
                <a:solidFill>
                  <a:srgbClr val="FF0000"/>
                </a:solidFill>
              </a:rPr>
              <a:t>，减法为借位，将求补相加的进位求反送</a:t>
            </a:r>
            <a:r>
              <a:rPr lang="en-US" altLang="zh-CN" dirty="0" smtClean="0">
                <a:solidFill>
                  <a:srgbClr val="FF0000"/>
                </a:solidFill>
              </a:rPr>
              <a:t>CF</a:t>
            </a:r>
            <a:r>
              <a:rPr lang="zh-CN" altLang="en-US" dirty="0" smtClean="0">
                <a:solidFill>
                  <a:srgbClr val="FF0000"/>
                </a:solidFill>
              </a:rPr>
              <a:t>。另一种解释：减法时，</a:t>
            </a:r>
            <a:r>
              <a:rPr lang="en-US" altLang="zh-CN" dirty="0" smtClean="0">
                <a:solidFill>
                  <a:srgbClr val="FF0000"/>
                </a:solidFill>
              </a:rPr>
              <a:t>CF</a:t>
            </a:r>
            <a:r>
              <a:rPr lang="zh-CN" altLang="en-US" dirty="0" smtClean="0">
                <a:solidFill>
                  <a:srgbClr val="FF0000"/>
                </a:solidFill>
              </a:rPr>
              <a:t>是作为无符号数</a:t>
            </a:r>
            <a:r>
              <a:rPr lang="zh-CN" altLang="en-US" dirty="0">
                <a:solidFill>
                  <a:srgbClr val="FF0000"/>
                </a:solidFill>
              </a:rPr>
              <a:t>看待，小</a:t>
            </a:r>
            <a:r>
              <a:rPr lang="zh-CN" altLang="en-US" dirty="0" smtClean="0">
                <a:solidFill>
                  <a:srgbClr val="FF0000"/>
                </a:solidFill>
              </a:rPr>
              <a:t>的减大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，有借位）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85-(69) = 85+(-69) </a:t>
            </a:r>
          </a:p>
          <a:p>
            <a:r>
              <a:rPr lang="en-US" altLang="zh-CN" dirty="0" smtClean="0"/>
              <a:t>=0000000001010101+1111111110111011</a:t>
            </a:r>
          </a:p>
          <a:p>
            <a:r>
              <a:rPr lang="en-US" altLang="zh-CN" dirty="0" smtClean="0"/>
              <a:t>=1  00000000   000100000B=0010H=16,of=0,cf=0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67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2.6 0001:IP=0001:0~0001:FFFFH=00010H~1000FH</a:t>
            </a:r>
          </a:p>
          <a:p>
            <a:endParaRPr lang="en-US" altLang="zh-CN" dirty="0"/>
          </a:p>
          <a:p>
            <a:r>
              <a:rPr lang="en-US" altLang="zh-CN" dirty="0" smtClean="0"/>
              <a:t>2.7</a:t>
            </a:r>
            <a:r>
              <a:rPr lang="zh-CN" altLang="en-US" dirty="0" smtClean="0"/>
              <a:t>解：</a:t>
            </a:r>
            <a:r>
              <a:rPr lang="en-US" altLang="zh-CN" dirty="0" smtClean="0"/>
              <a:t>SA:0=20000H,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SA=2000H</a:t>
            </a:r>
            <a:r>
              <a:rPr lang="zh-CN" altLang="en-US" dirty="0" smtClean="0"/>
              <a:t>，为最大值。</a:t>
            </a:r>
            <a:endParaRPr lang="en-US" altLang="zh-CN" dirty="0" smtClean="0"/>
          </a:p>
          <a:p>
            <a:r>
              <a:rPr lang="zh-CN" altLang="en-US" dirty="0" smtClean="0"/>
              <a:t>又</a:t>
            </a:r>
            <a:r>
              <a:rPr lang="en-US" altLang="zh-CN" dirty="0" smtClean="0"/>
              <a:t>SA:FFFF=20000H</a:t>
            </a:r>
            <a:r>
              <a:rPr lang="zh-CN" altLang="en-US" dirty="0" smtClean="0"/>
              <a:t>即</a:t>
            </a:r>
            <a:r>
              <a:rPr lang="en-US" altLang="zh-CN" dirty="0" smtClean="0"/>
              <a:t>SA*10H=20000H-FFFFH=10001</a:t>
            </a:r>
          </a:p>
          <a:p>
            <a:r>
              <a:rPr lang="zh-CN" altLang="en-US" dirty="0" smtClean="0"/>
              <a:t>故</a:t>
            </a:r>
            <a:r>
              <a:rPr lang="en-US" altLang="zh-CN" dirty="0" smtClean="0"/>
              <a:t>SA=10001H/10H+1=1001H,</a:t>
            </a:r>
            <a:r>
              <a:rPr lang="zh-CN" altLang="en-US" dirty="0" smtClean="0"/>
              <a:t>为最小值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 smtClean="0">
                <a:solidFill>
                  <a:srgbClr val="FF0000"/>
                </a:solidFill>
              </a:rPr>
              <a:t>：不能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位数。</a:t>
            </a:r>
            <a:endParaRPr lang="en-US" altLang="zh-CN" dirty="0"/>
          </a:p>
          <a:p>
            <a:r>
              <a:rPr lang="en-US" altLang="zh-CN" dirty="0" smtClean="0"/>
              <a:t>2.8</a:t>
            </a:r>
            <a:r>
              <a:rPr lang="zh-CN" altLang="en-US" dirty="0" smtClean="0"/>
              <a:t>解：</a:t>
            </a:r>
            <a:r>
              <a:rPr lang="en-US" altLang="zh-CN" dirty="0" smtClean="0"/>
              <a:t>52506H=SA:0,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SA</a:t>
            </a:r>
            <a:r>
              <a:rPr lang="zh-CN" altLang="en-US" dirty="0" smtClean="0"/>
              <a:t>最大，</a:t>
            </a:r>
            <a:r>
              <a:rPr lang="en-US" altLang="zh-CN" dirty="0" smtClean="0"/>
              <a:t>SA=52506H/10H=5250H</a:t>
            </a:r>
          </a:p>
          <a:p>
            <a:r>
              <a:rPr lang="zh-CN" altLang="en-US" dirty="0" smtClean="0"/>
              <a:t>又</a:t>
            </a:r>
            <a:r>
              <a:rPr lang="en-US" altLang="zh-CN" dirty="0" smtClean="0"/>
              <a:t>52506H=SA:FFFFH</a:t>
            </a:r>
          </a:p>
          <a:p>
            <a:r>
              <a:rPr lang="en-US" altLang="zh-CN" dirty="0" smtClean="0"/>
              <a:t>SA=(52506H-FFFFH)/10H+1=4250H+1=4251H,</a:t>
            </a:r>
            <a:r>
              <a:rPr lang="zh-CN" altLang="en-US" dirty="0" smtClean="0"/>
              <a:t>此时最小。</a:t>
            </a:r>
            <a:endParaRPr lang="en-US" altLang="zh-CN" dirty="0" smtClean="0"/>
          </a:p>
          <a:p>
            <a:r>
              <a:rPr lang="zh-CN" altLang="en-US" dirty="0" smtClean="0"/>
              <a:t>另：因为段寄存器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位，所以有</a:t>
            </a:r>
            <a:r>
              <a:rPr lang="en-US" altLang="zh-CN" dirty="0" smtClean="0"/>
              <a:t>65536</a:t>
            </a:r>
            <a:r>
              <a:rPr lang="zh-CN" altLang="en-US" dirty="0" smtClean="0"/>
              <a:t>个段基址。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问题：最小</a:t>
            </a:r>
            <a:r>
              <a:rPr lang="en-US" altLang="zh-CN" dirty="0" smtClean="0">
                <a:solidFill>
                  <a:srgbClr val="FF0000"/>
                </a:solidFill>
              </a:rPr>
              <a:t>5000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4251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,5000</a:t>
            </a:r>
            <a:r>
              <a:rPr lang="zh-CN" altLang="en-US" dirty="0" smtClean="0">
                <a:solidFill>
                  <a:srgbClr val="FF0000"/>
                </a:solidFill>
              </a:rPr>
              <a:t>不知何来？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6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2.9</a:t>
            </a:r>
          </a:p>
          <a:p>
            <a:r>
              <a:rPr lang="en-US" altLang="zh-CN" dirty="0" smtClean="0"/>
              <a:t>00101H</a:t>
            </a:r>
            <a:r>
              <a:rPr lang="zh-CN" altLang="en-US" dirty="0" smtClean="0"/>
              <a:t>字节单元为</a:t>
            </a:r>
            <a:r>
              <a:rPr lang="en-US" altLang="zh-CN" dirty="0" smtClean="0"/>
              <a:t>34H</a:t>
            </a:r>
          </a:p>
          <a:p>
            <a:r>
              <a:rPr lang="en-US" altLang="zh-CN" dirty="0" smtClean="0"/>
              <a:t>00102H</a:t>
            </a:r>
            <a:r>
              <a:rPr lang="zh-CN" altLang="en-US" dirty="0"/>
              <a:t>字节单元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56H</a:t>
            </a:r>
            <a:r>
              <a:rPr lang="zh-CN" altLang="en-US" dirty="0" smtClean="0">
                <a:solidFill>
                  <a:srgbClr val="FF0000"/>
                </a:solidFill>
              </a:rPr>
              <a:t>（如果字单元</a:t>
            </a:r>
            <a:r>
              <a:rPr lang="en-US" altLang="zh-CN" dirty="0" smtClean="0">
                <a:solidFill>
                  <a:srgbClr val="FF0000"/>
                </a:solidFill>
              </a:rPr>
              <a:t>7856H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4860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9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第三章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3.7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）起始物理地址</a:t>
            </a:r>
            <a:r>
              <a:rPr lang="en-US" altLang="zh-CN" dirty="0" smtClean="0"/>
              <a:t>=0B63:0000=B630H</a:t>
            </a:r>
            <a:r>
              <a:rPr lang="zh-CN" altLang="en-US" dirty="0" smtClean="0"/>
              <a:t>，结束地址</a:t>
            </a:r>
            <a:r>
              <a:rPr lang="en-US" altLang="zh-CN" dirty="0" smtClean="0"/>
              <a:t>=0B63:0010-1=B63FH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问题：段大小一定是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的整倍数。这里正好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个字节，如果少于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个字节，理论上最后一个字节仍然是</a:t>
            </a:r>
            <a:r>
              <a:rPr lang="en-US" altLang="zh-CN" dirty="0" smtClean="0">
                <a:solidFill>
                  <a:srgbClr val="FF0000"/>
                </a:solidFill>
              </a:rPr>
              <a:t>B63FH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B63EH,</a:t>
            </a:r>
            <a:r>
              <a:rPr lang="zh-CN" altLang="en-US" dirty="0" smtClean="0">
                <a:solidFill>
                  <a:srgbClr val="FF0000"/>
                </a:solidFill>
              </a:rPr>
              <a:t>错，这个指令本身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字节（没一个对的）。</a:t>
            </a:r>
            <a:r>
              <a:rPr lang="zh-CN" altLang="en-US" dirty="0" smtClean="0">
                <a:solidFill>
                  <a:srgbClr val="FF0000"/>
                </a:solidFill>
              </a:rPr>
              <a:t>起始和结束都填</a:t>
            </a:r>
            <a:r>
              <a:rPr lang="en-US" altLang="zh-CN" dirty="0" smtClean="0">
                <a:solidFill>
                  <a:srgbClr val="FF0000"/>
                </a:solidFill>
              </a:rPr>
              <a:t>0B63H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CS=0B63H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）程序功能：将一个提示字符串显示在屏幕上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dDS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d0b62:0000,</a:t>
            </a:r>
            <a:r>
              <a:rPr lang="zh-CN" altLang="en-US" dirty="0" smtClean="0">
                <a:solidFill>
                  <a:srgbClr val="FF0000"/>
                </a:solidFill>
              </a:rPr>
              <a:t>不能说对了。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）第一处是显示一个字符串；第二个是退回到</a:t>
            </a:r>
            <a:r>
              <a:rPr lang="en-US" altLang="zh-CN" dirty="0" smtClean="0"/>
              <a:t>OS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 smtClean="0">
                <a:solidFill>
                  <a:srgbClr val="FF0000"/>
                </a:solidFill>
              </a:rPr>
              <a:t>：使程序进入了一个陌生的系统程序中。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文科生？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 =0</a:t>
            </a:r>
            <a:r>
              <a:rPr lang="zh-CN" altLang="en-US" dirty="0" smtClean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a=0</a:t>
            </a:r>
            <a:r>
              <a:rPr lang="zh-CN" altLang="en-US" dirty="0" smtClean="0">
                <a:solidFill>
                  <a:srgbClr val="FF0000"/>
                </a:solidFill>
              </a:rPr>
              <a:t>，显然抄错了。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T=0  4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地址开始运行四条指令。</a:t>
            </a:r>
            <a:r>
              <a:rPr lang="en-US" altLang="zh-CN" dirty="0" smtClean="0"/>
              <a:t>AX=0962H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DS=0B62H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DX=0000H</a:t>
            </a:r>
          </a:p>
        </p:txBody>
      </p:sp>
    </p:spTree>
    <p:extLst>
      <p:ext uri="{BB962C8B-B14F-4D97-AF65-F5344CB8AC3E}">
        <p14:creationId xmlns:p14="http://schemas.microsoft.com/office/powerpoint/2010/main" val="141353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4.2  </a:t>
            </a:r>
            <a:r>
              <a:rPr lang="zh-CN" altLang="en-US" dirty="0" smtClean="0"/>
              <a:t>指出寻址方式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MOV AX,9			;</a:t>
            </a:r>
            <a:r>
              <a:rPr lang="zh-CN" altLang="en-US" dirty="0" smtClean="0"/>
              <a:t>寄存器，立即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MOV BYTE PTR [BX],9	;</a:t>
            </a:r>
            <a:r>
              <a:rPr lang="zh-CN" altLang="en-US" dirty="0" smtClean="0"/>
              <a:t>寄存器间接，立即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MOV BX,[DI]		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  <a:r>
              <a:rPr lang="zh-CN" altLang="en-US" dirty="0" smtClean="0"/>
              <a:t>寄存器，寄存器间接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MOV AX,BX		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  <a:r>
              <a:rPr lang="zh-CN" altLang="en-US" dirty="0" smtClean="0"/>
              <a:t>寄存器，寄存器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MOV [SI+BX],9		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  <a:r>
              <a:rPr lang="zh-CN" altLang="en-US" dirty="0" smtClean="0"/>
              <a:t>基址变址，立即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MOV ARRAY[BX],CX	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  <a:r>
              <a:rPr lang="zh-CN" altLang="en-US" dirty="0" smtClean="0"/>
              <a:t>相对基址，寄存器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/>
              <a:t>MOV </a:t>
            </a:r>
            <a:r>
              <a:rPr lang="en-US" altLang="zh-CN" dirty="0" smtClean="0"/>
              <a:t>AX,ARRAY+9	 ;</a:t>
            </a:r>
            <a:r>
              <a:rPr lang="zh-CN" altLang="en-US" dirty="0" smtClean="0"/>
              <a:t>寄存器，直接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MOV AX,ARRAY[BX+DI]	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  <a:r>
              <a:rPr lang="zh-CN" altLang="en-US" dirty="0" smtClean="0"/>
              <a:t>寄存器，相对基址变址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 smtClean="0">
                <a:solidFill>
                  <a:srgbClr val="FF0000"/>
                </a:solidFill>
              </a:rPr>
              <a:t>：应该指明每一个操作数寻址方式。没一个指明了两个操作数的寻址方式。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第四章</a:t>
            </a:r>
            <a:r>
              <a:rPr lang="zh-CN" altLang="en-US" sz="2700" b="1" dirty="0">
                <a:solidFill>
                  <a:srgbClr val="FF0000"/>
                </a:solidFill>
              </a:rPr>
              <a:t>问题：必须算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出来，考试时可以不给分</a:t>
            </a:r>
            <a:endParaRPr lang="zh-CN" altLang="en-US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486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源操作数寻址方式</a:t>
            </a:r>
            <a:endParaRPr lang="en-US" altLang="zh-CN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）立即：</a:t>
            </a:r>
            <a:r>
              <a:rPr lang="en-US" altLang="zh-CN" sz="2400" dirty="0" smtClean="0"/>
              <a:t>			MOV AX,4524H</a:t>
            </a:r>
          </a:p>
          <a:p>
            <a:r>
              <a:rPr lang="zh-CN" altLang="en-US" sz="2400" dirty="0" smtClean="0"/>
              <a:t>有效地址：无；物理地址：无</a:t>
            </a:r>
            <a:r>
              <a:rPr lang="zh-CN" altLang="en-US" sz="2400" dirty="0">
                <a:solidFill>
                  <a:srgbClr val="FF0000"/>
                </a:solidFill>
              </a:rPr>
              <a:t>问题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物理</a:t>
            </a:r>
            <a:r>
              <a:rPr lang="zh-CN" altLang="en-US" sz="2400" dirty="0" smtClean="0">
                <a:solidFill>
                  <a:srgbClr val="FF0000"/>
                </a:solidFill>
              </a:rPr>
              <a:t>地址</a:t>
            </a:r>
            <a:r>
              <a:rPr lang="en-US" altLang="zh-CN" sz="2400" dirty="0" smtClean="0">
                <a:solidFill>
                  <a:srgbClr val="FF0000"/>
                </a:solidFill>
              </a:rPr>
              <a:t>=4524H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）直接：</a:t>
            </a:r>
            <a:r>
              <a:rPr lang="en-US" altLang="zh-CN" sz="2400" dirty="0" smtClean="0"/>
              <a:t>			MOV AX,DS:[4524H]</a:t>
            </a:r>
          </a:p>
          <a:p>
            <a:r>
              <a:rPr lang="zh-CN" altLang="en-US" sz="2400" dirty="0" smtClean="0"/>
              <a:t>有效地址</a:t>
            </a:r>
            <a:r>
              <a:rPr lang="en-US" altLang="zh-CN" sz="2400" dirty="0" smtClean="0"/>
              <a:t>=4524H</a:t>
            </a:r>
            <a:r>
              <a:rPr lang="zh-CN" altLang="en-US" sz="2400" dirty="0" smtClean="0"/>
              <a:t>；</a:t>
            </a:r>
            <a:r>
              <a:rPr lang="zh-CN" altLang="en-US" sz="2400" dirty="0"/>
              <a:t>物理</a:t>
            </a:r>
            <a:r>
              <a:rPr lang="zh-CN" altLang="en-US" sz="2400" dirty="0" smtClean="0"/>
              <a:t>地址</a:t>
            </a:r>
            <a:r>
              <a:rPr lang="en-US" altLang="zh-CN" sz="2400" dirty="0" smtClean="0"/>
              <a:t>=12000H+4524H=16524H</a:t>
            </a:r>
            <a:r>
              <a:rPr lang="zh-CN" altLang="en-US" sz="2400" dirty="0">
                <a:solidFill>
                  <a:srgbClr val="FF0000"/>
                </a:solidFill>
              </a:rPr>
              <a:t>问题</a:t>
            </a:r>
            <a:r>
              <a:rPr lang="zh-CN" altLang="en-US" sz="2400" dirty="0" smtClean="0">
                <a:solidFill>
                  <a:srgbClr val="FF0000"/>
                </a:solidFill>
              </a:rPr>
              <a:t>：物理地址也等于</a:t>
            </a:r>
            <a:r>
              <a:rPr lang="en-US" altLang="zh-CN" sz="2400" dirty="0" smtClean="0">
                <a:solidFill>
                  <a:srgbClr val="FF0000"/>
                </a:solidFill>
              </a:rPr>
              <a:t>4524H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BX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		MOV AX,BX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无；</a:t>
            </a:r>
            <a:r>
              <a:rPr lang="zh-CN" altLang="en-US" sz="2400" dirty="0"/>
              <a:t>物理地址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无</a:t>
            </a:r>
            <a:r>
              <a:rPr lang="zh-CN" altLang="en-US" sz="2400" dirty="0">
                <a:solidFill>
                  <a:srgbClr val="FF0000"/>
                </a:solidFill>
              </a:rPr>
              <a:t>问题：物理地址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</a:rPr>
              <a:t>463DH</a:t>
            </a:r>
            <a:endParaRPr lang="en-US" altLang="zh-CN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BX</a:t>
            </a:r>
            <a:r>
              <a:rPr lang="zh-CN" altLang="en-US" sz="2400" dirty="0" smtClean="0"/>
              <a:t>间接：</a:t>
            </a:r>
            <a:r>
              <a:rPr lang="en-US" altLang="zh-CN" sz="2400" dirty="0" smtClean="0"/>
              <a:t>			MOV AX,[BX]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 smtClean="0"/>
              <a:t>=463DH</a:t>
            </a:r>
            <a:r>
              <a:rPr lang="zh-CN" altLang="en-US" sz="2400" dirty="0" smtClean="0"/>
              <a:t>；</a:t>
            </a:r>
            <a:r>
              <a:rPr lang="zh-CN" altLang="en-US" sz="2400" dirty="0"/>
              <a:t>物理地址</a:t>
            </a:r>
            <a:r>
              <a:rPr lang="en-US" altLang="zh-CN" sz="2400" dirty="0" smtClean="0"/>
              <a:t>=12000H+463DH=1663DH</a:t>
            </a:r>
            <a:endParaRPr lang="en-US" altLang="zh-CN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的寄存器</a:t>
            </a:r>
            <a:r>
              <a:rPr lang="zh-CN" altLang="en-US" sz="2400" dirty="0"/>
              <a:t>相对</a:t>
            </a:r>
            <a:r>
              <a:rPr lang="en-US" altLang="zh-CN" sz="2400" dirty="0" smtClean="0"/>
              <a:t>	MOV AX,D[BP]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 smtClean="0"/>
              <a:t>=2006H+4524H=652AH</a:t>
            </a:r>
            <a:r>
              <a:rPr lang="zh-CN" altLang="en-US" sz="2400" dirty="0" smtClean="0"/>
              <a:t>；</a:t>
            </a:r>
            <a:r>
              <a:rPr lang="zh-CN" altLang="en-US" sz="2400" dirty="0"/>
              <a:t>物理地址</a:t>
            </a:r>
            <a:r>
              <a:rPr lang="en-US" altLang="zh-CN" sz="2400" dirty="0" smtClean="0"/>
              <a:t>=44000H+652AH=4A52AH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问题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6530H</a:t>
            </a:r>
            <a:r>
              <a:rPr lang="zh-CN" altLang="en-US" sz="2400" dirty="0" smtClean="0">
                <a:solidFill>
                  <a:srgbClr val="FF0000"/>
                </a:solidFill>
              </a:rPr>
              <a:t>，究竟是十进制还是十六进制？</a:t>
            </a:r>
            <a:r>
              <a:rPr lang="en-US" altLang="zh-CN" sz="2400" dirty="0" smtClean="0">
                <a:solidFill>
                  <a:srgbClr val="FF0000"/>
                </a:solidFill>
              </a:rPr>
              <a:t>18530H</a:t>
            </a:r>
            <a:r>
              <a:rPr lang="zh-CN" altLang="en-US" sz="2400" dirty="0" smtClean="0">
                <a:solidFill>
                  <a:srgbClr val="FF0000"/>
                </a:solidFill>
              </a:rPr>
              <a:t>，这里不能用</a:t>
            </a:r>
            <a:r>
              <a:rPr lang="en-US" altLang="zh-CN" sz="2400" dirty="0" smtClean="0">
                <a:solidFill>
                  <a:srgbClr val="FF0000"/>
                </a:solidFill>
              </a:rPr>
              <a:t>DS</a:t>
            </a:r>
            <a:r>
              <a:rPr lang="zh-CN" altLang="en-US" sz="2400" dirty="0" smtClean="0">
                <a:solidFill>
                  <a:srgbClr val="FF0000"/>
                </a:solidFill>
              </a:rPr>
              <a:t>只能是</a:t>
            </a:r>
            <a:r>
              <a:rPr lang="en-US" altLang="zh-CN" sz="2400" dirty="0" smtClean="0">
                <a:solidFill>
                  <a:srgbClr val="FF0000"/>
                </a:solidFill>
              </a:rPr>
              <a:t>SS</a:t>
            </a:r>
            <a:r>
              <a:rPr lang="zh-CN" altLang="en-US" sz="2400" dirty="0" smtClean="0">
                <a:solidFill>
                  <a:srgbClr val="FF0000"/>
                </a:solidFill>
              </a:rPr>
              <a:t>。另外误用</a:t>
            </a:r>
            <a:r>
              <a:rPr lang="en-US" altLang="zh-CN" sz="2400" dirty="0" smtClean="0">
                <a:solidFill>
                  <a:srgbClr val="FF0000"/>
                </a:solidFill>
              </a:rPr>
              <a:t>BX</a:t>
            </a:r>
            <a:r>
              <a:rPr lang="zh-CN" altLang="en-US" sz="2400" dirty="0" smtClean="0">
                <a:solidFill>
                  <a:srgbClr val="FF0000"/>
                </a:solidFill>
              </a:rPr>
              <a:t>而不是</a:t>
            </a:r>
            <a:r>
              <a:rPr lang="en-US" altLang="zh-CN" sz="2400" dirty="0" smtClean="0">
                <a:solidFill>
                  <a:srgbClr val="FF0000"/>
                </a:solidFill>
              </a:rPr>
              <a:t>BP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）基址变址</a:t>
            </a:r>
            <a:r>
              <a:rPr lang="en-US" altLang="zh-CN" sz="2400" dirty="0" smtClean="0"/>
              <a:t>			MOV </a:t>
            </a:r>
            <a:r>
              <a:rPr lang="en-US" altLang="zh-CN" sz="2400" dirty="0"/>
              <a:t>AX</a:t>
            </a:r>
            <a:r>
              <a:rPr lang="en-US" altLang="zh-CN" sz="2400" dirty="0" smtClean="0"/>
              <a:t>,[BX][SI]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 smtClean="0"/>
              <a:t>=463DH+6A00H=B03DH</a:t>
            </a:r>
            <a:r>
              <a:rPr lang="zh-CN" altLang="en-US" sz="2400" dirty="0" smtClean="0"/>
              <a:t>；</a:t>
            </a:r>
            <a:r>
              <a:rPr lang="zh-CN" altLang="en-US" sz="2400" dirty="0"/>
              <a:t>物理地址</a:t>
            </a:r>
            <a:r>
              <a:rPr lang="en-US" altLang="zh-CN" sz="2400" dirty="0" smtClean="0"/>
              <a:t>=12000H+B03DH=1D03DH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问题</a:t>
            </a:r>
            <a:r>
              <a:rPr lang="zh-CN" altLang="en-US" sz="2400" dirty="0" smtClean="0">
                <a:solidFill>
                  <a:srgbClr val="FF0000"/>
                </a:solidFill>
              </a:rPr>
              <a:t>：有使用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BP</a:t>
            </a:r>
            <a:r>
              <a:rPr lang="zh-CN" altLang="en-US" sz="2400" dirty="0" smtClean="0">
                <a:solidFill>
                  <a:srgbClr val="FF0000"/>
                </a:solidFill>
              </a:rPr>
              <a:t>的，也行。</a:t>
            </a:r>
            <a:endParaRPr lang="en-US" altLang="zh-CN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）相对基址变址</a:t>
            </a:r>
            <a:r>
              <a:rPr lang="en-US" altLang="zh-CN" sz="2400" dirty="0" smtClean="0"/>
              <a:t>		MOV AX,D[BX][SI]</a:t>
            </a:r>
          </a:p>
          <a:p>
            <a:r>
              <a:rPr lang="zh-CN" altLang="en-US" sz="2400" dirty="0" smtClean="0"/>
              <a:t>有效地址</a:t>
            </a:r>
            <a:r>
              <a:rPr lang="en-US" altLang="zh-CN" sz="2400" dirty="0" smtClean="0"/>
              <a:t>=463DH+6A00H+4524H=F561H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物理</a:t>
            </a:r>
            <a:r>
              <a:rPr lang="zh-CN" altLang="en-US" sz="2400" dirty="0"/>
              <a:t>地址</a:t>
            </a:r>
            <a:r>
              <a:rPr lang="en-US" altLang="zh-CN" sz="2400" dirty="0" smtClean="0"/>
              <a:t>=12000H+F561H=21561H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727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792</Words>
  <Application>Microsoft Office PowerPoint</Application>
  <PresentationFormat>全屏显示(4:3)</PresentationFormat>
  <Paragraphs>254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作业</vt:lpstr>
      <vt:lpstr>第二章</vt:lpstr>
      <vt:lpstr>第二章</vt:lpstr>
      <vt:lpstr>第二章</vt:lpstr>
      <vt:lpstr>第二章</vt:lpstr>
      <vt:lpstr>第二章</vt:lpstr>
      <vt:lpstr>第三章</vt:lpstr>
      <vt:lpstr>第四章</vt:lpstr>
      <vt:lpstr>第四章问题：必须算出来，考试时可以不给分</vt:lpstr>
      <vt:lpstr>第五章</vt:lpstr>
      <vt:lpstr>第五章</vt:lpstr>
      <vt:lpstr>PowerPoint 演示文稿</vt:lpstr>
      <vt:lpstr>第五章问题：每行只能一条指令，分号后的是注释。 </vt:lpstr>
      <vt:lpstr>第五章</vt:lpstr>
      <vt:lpstr>5.9问题：还有很多人搞不清标志位，堪忧。</vt:lpstr>
      <vt:lpstr>5.9问题：没有结果怎来标志位？</vt:lpstr>
      <vt:lpstr>5.9</vt:lpstr>
      <vt:lpstr>5.9</vt:lpstr>
      <vt:lpstr>6.1 问题：第二条指令是相加；很多没画示意图</vt:lpstr>
      <vt:lpstr>6.1</vt:lpstr>
      <vt:lpstr>6.1之debug所见：内存变量</vt:lpstr>
      <vt:lpstr>6.1之debug所见：寄存器</vt:lpstr>
      <vt:lpstr>6.1之debug所见：寄存器</vt:lpstr>
      <vt:lpstr>6.1之debug所见：寄存器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Windows 用户</dc:creator>
  <cp:lastModifiedBy>Windows 用户</cp:lastModifiedBy>
  <cp:revision>86</cp:revision>
  <dcterms:created xsi:type="dcterms:W3CDTF">2019-09-11T08:47:34Z</dcterms:created>
  <dcterms:modified xsi:type="dcterms:W3CDTF">2020-12-22T11:04:54Z</dcterms:modified>
</cp:coreProperties>
</file>