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>
            <a:lvl1pPr lvl="0" algn="r">
              <a:defRPr lang="zh-CN" altLang="zh-CN" sz="1200">
                <a:solidFill>
                  <a:srgbClr val="898989"/>
                </a:solidFill>
                <a:latin typeface="Microsoft YaHei"/>
                <a:ea typeface="Microsoft YaHei"/>
              </a:defRPr>
            </a:lvl1pPr>
          </a:lstStyle>
          <a:p>
            <a:pPr lvl="0" algn="r"/>
            <a:fld id="{08AD23D5-D06B-4E97-B111-088EF488D54A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7FC50B38-1AD9-41F3-A695-08EE23788FF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FA474AF-937B-42D9-AA15-3D8AF4FD096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>
            <a:lvl1pPr lvl="0" algn="r">
              <a:defRPr lang="zh-CN" altLang="zh-CN" sz="1200">
                <a:solidFill>
                  <a:srgbClr val="898989"/>
                </a:solidFill>
                <a:latin typeface="Microsoft YaHei"/>
                <a:ea typeface="Microsoft YaHei"/>
              </a:defRPr>
            </a:lvl1pPr>
          </a:lstStyle>
          <a:p>
            <a:pPr lvl="0" algn="r"/>
            <a:fld id="{22C950C6-6E02-45F5-9A8B-FA24B7E9CDF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E1BADE4-9242-4945-BE5D-DE7047C0B17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40500F2-B29C-4A56-BE68-66626A68E8E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B8565B6-A590-4E7A-BA37-20F27FC9092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9A510A7-D029-4B13-B144-C64CF4C4807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1FFF9CC0-98A5-4B2A-8722-15613185D299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4D76631-F356-4C51-91FA-2AEAAB21520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67329CC-CCF6-49D6-A062-F65C1D1EA15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zh-CN"/>
              <a:t>单击此处编辑母版文本样式</a:t>
            </a:r>
          </a:p>
          <a:p>
            <a: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二级</a:t>
            </a:r>
          </a:p>
          <a:p>
            <a: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三级</a:t>
            </a:r>
          </a:p>
          <a:p>
            <a: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四级</a:t>
            </a:r>
          </a:p>
          <a:p>
            <a: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 hasCustomPrompt="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lang="zh-CN" altLang="zh-CN" sz="1200">
                <a:solidFill>
                  <a:srgbClr val="898989"/>
                </a:solidFill>
                <a:latin typeface="Microsoft YaHei"/>
                <a:ea typeface="Microsoft YaHei"/>
              </a:defRPr>
            </a:lvl1pPr>
          </a:lstStyle>
          <a:p>
            <a:pPr lvl="0" algn="r"/>
            <a:fld id="{0677ED6D-CFA8-4127-9310-DFF942F8166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lvl="0" algn="l" defTabSz="914400">
        <a:lnSpc>
          <a:spcPct val="130000"/>
        </a:lnSpc>
        <a:spcBef>
          <a:spcPct val="0"/>
        </a:spcBef>
        <a:buNone/>
        <a:defRPr lang="zh-CN" altLang="zh-CN" sz="4400">
          <a:solidFill>
            <a:srgbClr val="000000"/>
          </a:solidFill>
          <a:latin typeface="Microsoft YaHei"/>
          <a:ea typeface="Microsoft YaHei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lang="zh-CN" altLang="zh-CN" sz="2800">
          <a:solidFill>
            <a:srgbClr val="000000"/>
          </a:solidFill>
          <a:latin typeface="Microsoft YaHei"/>
          <a:ea typeface="Microsoft YaHei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2400">
          <a:solidFill>
            <a:srgbClr val="000000"/>
          </a:solidFill>
          <a:latin typeface="Microsoft YaHei"/>
          <a:ea typeface="Microsoft YaHei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2000">
          <a:solidFill>
            <a:srgbClr val="000000"/>
          </a:solidFill>
          <a:latin typeface="Microsoft YaHei"/>
          <a:ea typeface="Microsoft YaHei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1800">
          <a:solidFill>
            <a:srgbClr val="000000"/>
          </a:solidFill>
          <a:latin typeface="Microsoft YaHei"/>
          <a:ea typeface="Microsoft YaHei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lang="zh-CN" altLang="zh-CN" sz="1800">
          <a:solidFill>
            <a:srgbClr val="000000"/>
          </a:solidFill>
          <a:latin typeface="Microsoft YaHei"/>
          <a:ea typeface="Microsoft YaHei"/>
        </a:defRPr>
      </a:lvl5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2 </a:t>
            </a:r>
            <a:r>
              <a:rPr lang="zh-CN" altLang="zh-CN"/>
              <a:t>编译过程概述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杨策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F81F97C3-8345-4BB5-93FA-4876A972FF9D}" type="slidenum">
              <a:rPr lang="en-US" altLang="en-US"/>
              <a:t>1</a:t>
            </a:fld>
            <a:r>
              <a:rPr lang="en-US" altLang="en-US"/>
              <a:t>/40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优化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779D19EC-0D23-44F6-A703-9DB43BFE9D0F}" type="slidenum">
              <a:rPr lang="zh-CN" altLang="zh-CN"/>
              <a:t>10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1457" y="1821199"/>
            <a:ext cx="4394200" cy="19939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400">
                <a:latin typeface="Consolas"/>
                <a:ea typeface="Consolas"/>
              </a:rPr>
              <a:t>for (k=1; k&lt;=100; k++) {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  m = i + 10 * k;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  n = j + 10 * k;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}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3982475" y="725243"/>
          <a:ext cx="7772400" cy="55753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zh-CN" altLang="zh-CN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序号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OP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ARG1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ARG2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RESULT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注释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(1)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=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K=1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(2)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j&lt;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(9)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if
  (100&lt;K) goto (9)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(3)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*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T1=10*K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(4)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I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M=I+T1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(5)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*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T2=10*K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(6)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N=J+T2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(7)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K=K+1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(8)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(2)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goto
  (2)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(9)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0380" y="4008148"/>
            <a:ext cx="3377184" cy="1615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优化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30F2DE38-A401-4860-B99D-38814F112C6B}" type="slidenum">
              <a:rPr lang="zh-CN" altLang="zh-CN"/>
              <a:t>11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41457" y="1821199"/>
            <a:ext cx="4394200" cy="19939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400">
                <a:latin typeface="Consolas"/>
                <a:ea typeface="Consolas"/>
              </a:rPr>
              <a:t>for (k=1; k&lt;=100; k++) {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  m = i + 10 * k;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  n = j + 10 * k;</a:t>
            </a:r>
          </a:p>
          <a:p>
            <a:pPr lvl="0"/>
            <a:r>
              <a:rPr lang="en-US" altLang="en-US" sz="2400">
                <a:latin typeface="Consolas"/>
                <a:ea typeface="Consolas"/>
              </a:rPr>
              <a:t>}</a:t>
            </a:r>
          </a:p>
        </p:txBody>
      </p:sp>
      <p:graphicFrame>
        <p:nvGraphicFramePr>
          <p:cNvPr id="9" name="表格 8"/>
          <p:cNvGraphicFramePr/>
          <p:nvPr/>
        </p:nvGraphicFramePr>
        <p:xfrm>
          <a:off x="4096987" y="641414"/>
          <a:ext cx="7772400" cy="55753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zh-CN" altLang="zh-CN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序号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OP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ARG1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ARG2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RESULT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1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注释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(1)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=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I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M=I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(2)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=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N=J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(3)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=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K=1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(4)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j&lt;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(9)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if
  (100&lt;K) goto (9)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(5)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M=M+10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(6)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N=N+10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(7)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K=K+1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(8)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j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(4)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goto
  (4)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US" altLang="en-US" b="1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(9)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zh-CN">
                        <a:latin typeface="Microsoft YaHei"/>
                        <a:ea typeface="Microsoft YaHei"/>
                      </a:endParaRP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27837" y="4588366"/>
            <a:ext cx="3200400" cy="10911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en-US"/>
              <a:t>AlphaDev</a:t>
            </a:r>
            <a:endParaRPr/>
          </a:p>
          <a:p>
            <a:pPr lvl="1"/>
            <a:r>
              <a:rPr lang="zh-CN" altLang="zh-CN"/>
              <a:t>强化学习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40586A0-7E06-4F16-ACF3-D6AC616E325E}" type="slidenum">
              <a:rPr lang="zh-CN" altLang="zh-CN"/>
              <a:t>12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333573" y="1597698"/>
            <a:ext cx="8362640" cy="4362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目标代码生成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zh-CN" altLang="zh-CN"/>
              <a:t>任务：把中间代码变换成特定机器上的</a:t>
            </a:r>
            <a:r>
              <a:rPr lang="zh-CN" altLang="zh-CN">
                <a:solidFill>
                  <a:srgbClr val="0000FF"/>
                </a:solidFill>
              </a:rPr>
              <a:t>低级语言代码</a:t>
            </a:r>
            <a:endParaRPr/>
          </a:p>
          <a:p>
            <a:pPr lvl="0"/>
            <a:r>
              <a:rPr lang="zh-CN" altLang="zh-CN"/>
              <a:t>最后的翻译，工作有赖于硬件系统结构和机器指令含义</a:t>
            </a:r>
          </a:p>
          <a:p>
            <a:pPr lvl="0"/>
            <a:r>
              <a:rPr lang="zh-CN" altLang="zh-CN"/>
              <a:t>目标代码形式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绝对指令代码</a:t>
            </a:r>
            <a:r>
              <a:rPr lang="zh-CN" altLang="zh-CN"/>
              <a:t>：目标代码可立即执行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可重定位的指令代码</a:t>
            </a:r>
            <a:r>
              <a:rPr lang="zh-CN" altLang="zh-CN"/>
              <a:t>：目标代码在运行前必须借助于一个连接装配程序把各个目标模块（包括系统提供的库模块）连接在一起，确定程序变量（或常数）在主存中的位置，装入内存中指定的起始地址，使之成为一个可以运行的绝对指令代码程序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汇编指令代码</a:t>
            </a:r>
            <a:r>
              <a:rPr lang="zh-CN" altLang="zh-CN"/>
              <a:t>：需汇编器汇编之后才能运行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B5DAB2BD-0B9C-4D28-ACE8-89FE84CA02FD}" type="slidenum">
              <a:rPr lang="zh-CN" altLang="zh-CN"/>
              <a:t>13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目标代码生成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0201" cy="81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目标代码示例</a:t>
            </a:r>
            <a:r>
              <a:rPr lang="en-US" altLang="en-US"/>
              <a:t> b=a+2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CACB172E-47B7-4AFF-A8BD-6F896ACBF6A9}" type="slidenum">
              <a:rPr lang="zh-CN" altLang="zh-CN"/>
              <a:t>14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13698" y="3169897"/>
            <a:ext cx="2753921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汇编指令代码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MOV R1, a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ADD R1, 2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MOV b, R1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88611" y="1744858"/>
            <a:ext cx="38417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可重定位指令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0001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00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00000000*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0011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 10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00000010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0100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00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00000100*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63164" y="4200506"/>
            <a:ext cx="38417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latin typeface="Microsoft YaHei"/>
                <a:ea typeface="Microsoft YaHei"/>
              </a:rPr>
              <a:t>绝对指令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0001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00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00001111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0011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 10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00000010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0100  </a:t>
            </a:r>
            <a:r>
              <a:rPr lang="en-US" altLang="en-US">
                <a:solidFill>
                  <a:srgbClr val="00CC00"/>
                </a:solidFill>
                <a:latin typeface="Consolas"/>
                <a:ea typeface="Consolas"/>
              </a:rPr>
              <a:t>01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3333CC"/>
                </a:solidFill>
                <a:latin typeface="Consolas"/>
                <a:ea typeface="Consolas"/>
              </a:rPr>
              <a:t>00</a:t>
            </a:r>
            <a:r>
              <a:rPr lang="en-US" altLang="en-US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altLang="en-US">
                <a:solidFill>
                  <a:srgbClr val="FF3300"/>
                </a:solidFill>
                <a:latin typeface="Consolas"/>
                <a:ea typeface="Consolas"/>
              </a:rPr>
              <a:t>00010011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编译程序总框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lvl="0"/>
            <a:r>
              <a:rPr lang="zh-CN" altLang="zh-CN">
                <a:solidFill>
                  <a:srgbClr val="0000FF"/>
                </a:solidFill>
              </a:rPr>
              <a:t>词法分析器（扫描器）</a:t>
            </a:r>
            <a:r>
              <a:rPr lang="zh-CN" altLang="zh-CN"/>
              <a:t>：输入源程序，进行词法分析，输出</a:t>
            </a:r>
            <a:r>
              <a:rPr lang="zh-CN" altLang="zh-CN">
                <a:solidFill>
                  <a:srgbClr val="FF0000"/>
                </a:solidFill>
              </a:rPr>
              <a:t>单词符号</a:t>
            </a:r>
            <a:r>
              <a:rPr lang="zh-CN" altLang="zh-CN"/>
              <a:t>。</a:t>
            </a:r>
            <a:endParaRPr/>
          </a:p>
          <a:p>
            <a:pPr lvl="0"/>
            <a:r>
              <a:rPr lang="zh-CN" altLang="zh-CN">
                <a:solidFill>
                  <a:srgbClr val="0000FF"/>
                </a:solidFill>
              </a:rPr>
              <a:t>语法分析器（分析器）</a:t>
            </a:r>
            <a:r>
              <a:rPr lang="zh-CN" altLang="zh-CN"/>
              <a:t>：对单词符号串进行语法分析，识别出各类</a:t>
            </a:r>
            <a:r>
              <a:rPr lang="zh-CN" altLang="zh-CN">
                <a:solidFill>
                  <a:srgbClr val="FF0000"/>
                </a:solidFill>
              </a:rPr>
              <a:t>语法单位</a:t>
            </a:r>
            <a:r>
              <a:rPr lang="zh-CN" altLang="zh-CN"/>
              <a:t>，判断输入串是否构成语法上正确的“程序”。</a:t>
            </a:r>
          </a:p>
          <a:p>
            <a:pPr lvl="0"/>
            <a:r>
              <a:rPr lang="zh-CN" altLang="zh-CN">
                <a:solidFill>
                  <a:srgbClr val="0000FF"/>
                </a:solidFill>
              </a:rPr>
              <a:t>语义分析与中间代码产生器</a:t>
            </a:r>
            <a:r>
              <a:rPr lang="zh-CN" altLang="zh-CN"/>
              <a:t>：按照语义规则对语法分析器归约出的语法单位进行</a:t>
            </a:r>
            <a:r>
              <a:rPr lang="zh-CN" altLang="zh-CN">
                <a:solidFill>
                  <a:srgbClr val="FF0000"/>
                </a:solidFill>
              </a:rPr>
              <a:t>语义分析</a:t>
            </a:r>
            <a:r>
              <a:rPr lang="zh-CN" altLang="zh-CN"/>
              <a:t>并翻译成一定形式的</a:t>
            </a:r>
            <a:r>
              <a:rPr lang="zh-CN" altLang="zh-CN">
                <a:solidFill>
                  <a:srgbClr val="FF0000"/>
                </a:solidFill>
              </a:rPr>
              <a:t>中间代码</a:t>
            </a:r>
            <a:r>
              <a:rPr lang="zh-CN" altLang="zh-CN"/>
              <a:t>。</a:t>
            </a:r>
          </a:p>
          <a:p>
            <a:pPr lvl="0"/>
            <a:r>
              <a:rPr lang="zh-CN" altLang="zh-CN">
                <a:solidFill>
                  <a:srgbClr val="0000FF"/>
                </a:solidFill>
              </a:rPr>
              <a:t>优化器</a:t>
            </a:r>
            <a:r>
              <a:rPr lang="zh-CN" altLang="zh-CN"/>
              <a:t>：对中间代码进行</a:t>
            </a:r>
            <a:r>
              <a:rPr lang="zh-CN" altLang="zh-CN">
                <a:solidFill>
                  <a:srgbClr val="FF0000"/>
                </a:solidFill>
              </a:rPr>
              <a:t>优化</a:t>
            </a:r>
            <a:r>
              <a:rPr lang="zh-CN" altLang="zh-CN"/>
              <a:t>处理。</a:t>
            </a:r>
          </a:p>
          <a:p>
            <a:pPr lvl="0"/>
            <a:r>
              <a:rPr lang="zh-CN" altLang="zh-CN">
                <a:solidFill>
                  <a:srgbClr val="0000FF"/>
                </a:solidFill>
              </a:rPr>
              <a:t>目标代码生成器</a:t>
            </a:r>
            <a:r>
              <a:rPr lang="zh-CN" altLang="zh-CN"/>
              <a:t>：把中间代码翻译成</a:t>
            </a:r>
            <a:r>
              <a:rPr lang="zh-CN" altLang="zh-CN">
                <a:solidFill>
                  <a:srgbClr val="FF0000"/>
                </a:solidFill>
              </a:rPr>
              <a:t>目标程序</a:t>
            </a:r>
            <a:r>
              <a:rPr lang="zh-CN" altLang="zh-CN"/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902D2783-6DEE-46B1-B436-42762C99BE25}" type="slidenum">
              <a:rPr lang="zh-CN" altLang="zh-CN"/>
              <a:t>15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编译程序总框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5D285255-530A-4EEA-AA17-F2CD5B07DE1F}" type="slidenum">
              <a:rPr lang="zh-CN" altLang="zh-CN"/>
              <a:t>16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719954" y="568908"/>
            <a:ext cx="5062024" cy="5828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zh-CN" altLang="zh-CN"/>
              <a:t>前端：源代码</a:t>
            </a:r>
            <a:r>
              <a:rPr lang="en-US" altLang="en-US"/>
              <a:t>-&gt;</a:t>
            </a:r>
            <a:r>
              <a:rPr lang="zh-CN" altLang="zh-CN"/>
              <a:t>中间代码</a:t>
            </a:r>
            <a:endParaRPr/>
          </a:p>
          <a:p>
            <a:pPr lvl="0"/>
            <a:r>
              <a:rPr lang="zh-CN" altLang="zh-CN"/>
              <a:t>中端：机器无关优化</a:t>
            </a:r>
          </a:p>
          <a:p>
            <a:pPr lvl="0"/>
            <a:r>
              <a:rPr lang="zh-CN" altLang="zh-CN"/>
              <a:t>后端：中间代码</a:t>
            </a:r>
            <a:r>
              <a:rPr lang="en-US" altLang="en-US"/>
              <a:t>-&gt;</a:t>
            </a:r>
            <a:r>
              <a:rPr lang="zh-CN" altLang="zh-CN"/>
              <a:t>目标代码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表格与表格管理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编译程序在工作过程中保持一系列的</a:t>
            </a:r>
            <a:r>
              <a:rPr lang="zh-CN" altLang="zh-CN">
                <a:solidFill>
                  <a:srgbClr val="FF0000"/>
                </a:solidFill>
              </a:rPr>
              <a:t>表格</a:t>
            </a:r>
            <a:r>
              <a:rPr lang="zh-CN" altLang="zh-CN"/>
              <a:t>，以登记源程序的各类信息和编译各阶段的进展状况。</a:t>
            </a:r>
          </a:p>
          <a:p>
            <a:pPr lvl="0"/>
            <a:r>
              <a:rPr lang="zh-CN" altLang="zh-CN"/>
              <a:t>常见的表格：符号名表，常数表，标号表，入口名表，过程引用表。</a:t>
            </a:r>
          </a:p>
          <a:p>
            <a:pPr lvl="1"/>
            <a:r>
              <a:rPr lang="zh-CN" altLang="zh-CN">
                <a:solidFill>
                  <a:srgbClr val="FF0000"/>
                </a:solidFill>
              </a:rPr>
              <a:t>符号表</a:t>
            </a:r>
            <a:r>
              <a:rPr lang="zh-CN" altLang="zh-CN"/>
              <a:t>：登记源程序中出现的各个名字以及名字的各种属性。</a:t>
            </a:r>
          </a:p>
          <a:p>
            <a:pPr lvl="0"/>
            <a:r>
              <a:rPr lang="zh-CN" altLang="zh-CN"/>
              <a:t>编译各阶段都涉及到构造、查找或更新有关的表格。</a:t>
            </a:r>
            <a:r>
              <a:rPr lang="en-US" altLang="en-US"/>
              <a:t>
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005A95E4-5D36-4B75-A107-F5BFDE080F7A}" type="slidenum">
              <a:rPr lang="zh-CN" altLang="zh-CN"/>
              <a:t>17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出错处理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zh-CN" altLang="zh-CN"/>
              <a:t>如果源程序有错误，编译程序应设法发现错误，把有关错误信息报告给用户。这部分工作是由专门的一组程序（叫做</a:t>
            </a:r>
            <a:r>
              <a:rPr lang="zh-CN" altLang="zh-CN">
                <a:solidFill>
                  <a:srgbClr val="0000FF"/>
                </a:solidFill>
              </a:rPr>
              <a:t>出错处理程序</a:t>
            </a:r>
            <a:r>
              <a:rPr lang="zh-CN" altLang="zh-CN"/>
              <a:t>）完成的。</a:t>
            </a:r>
            <a:r>
              <a:rPr lang="en-US" altLang="en-US"/>
              <a:t> </a:t>
            </a:r>
            <a:endParaRPr/>
          </a:p>
          <a:p>
            <a:pPr lvl="0"/>
            <a:r>
              <a:rPr lang="zh-CN" altLang="zh-CN"/>
              <a:t>源程序中的错误通常分语法错误和语义错误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语法错误</a:t>
            </a:r>
            <a:r>
              <a:rPr lang="zh-CN" altLang="zh-CN"/>
              <a:t>指源程序中不符合语法（或词法）规则的错误，可在词法分析或语法分析时检测出来。</a:t>
            </a:r>
          </a:p>
          <a:p>
            <a:pPr lvl="2"/>
            <a:r>
              <a:rPr lang="zh-CN" altLang="zh-CN"/>
              <a:t>词法分析：“非法字符”等；语法分析：“括号不匹配”、“缺少</a:t>
            </a:r>
            <a:r>
              <a:rPr lang="en-US" altLang="en-US"/>
              <a:t> </a:t>
            </a:r>
            <a:r>
              <a:rPr lang="zh-CN" altLang="zh-CN"/>
              <a:t>；”等。</a:t>
            </a:r>
            <a:r>
              <a:rPr lang="en-US" altLang="en-US"/>
              <a:t>  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语义错误</a:t>
            </a:r>
            <a:r>
              <a:rPr lang="zh-CN" altLang="zh-CN"/>
              <a:t>指源程序中不符合语义规则的错误。一般在语义分析时检测出来，有的语义错误要在运行时才能检测出来。</a:t>
            </a:r>
          </a:p>
          <a:p>
            <a:pPr lvl="2"/>
            <a:r>
              <a:rPr lang="zh-CN" altLang="zh-CN"/>
              <a:t>语义错误通常包括：说明错误、作用域错误、类型不一致等等。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731104CA-7D25-4B54-9D22-4FA6CDCD36A5}" type="slidenum">
              <a:rPr lang="zh-CN" altLang="zh-CN"/>
              <a:t>18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集成开发环境（</a:t>
            </a:r>
            <a:r>
              <a:rPr lang="en-US" altLang="en-US"/>
              <a:t>IDE</a:t>
            </a:r>
            <a:r>
              <a:rPr lang="zh-CN" altLang="zh-CN"/>
              <a:t>）</a:t>
            </a:r>
            <a:endParaRPr/>
          </a:p>
          <a:p>
            <a:pPr lvl="1"/>
            <a:r>
              <a:rPr lang="en-US" altLang="en-US"/>
              <a:t>Intellij IDEA</a:t>
            </a:r>
          </a:p>
          <a:p>
            <a:pPr lvl="1"/>
            <a:r>
              <a:rPr lang="en-US" altLang="en-US"/>
              <a:t>Visual Studio</a:t>
            </a:r>
          </a:p>
          <a:p>
            <a:pPr lvl="1"/>
            <a:r>
              <a:rPr lang="en-US" altLang="en-US"/>
              <a:t>VSCode</a:t>
            </a:r>
          </a:p>
          <a:p>
            <a:pPr lvl="1"/>
            <a:r>
              <a:rPr lang="en-US" altLang="en-US"/>
              <a:t>Pycharm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53F0F5F6-3EF9-4010-BCC3-FC30A25B138C}" type="slidenum">
              <a:rPr lang="zh-CN" altLang="zh-CN"/>
              <a:t>19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209544" y="2378243"/>
            <a:ext cx="7556500" cy="39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2 </a:t>
            </a:r>
            <a:r>
              <a:rPr lang="zh-CN" altLang="zh-CN"/>
              <a:t>编译过程概述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编译过程简述</a:t>
            </a:r>
            <a:endParaRPr/>
          </a:p>
          <a:p>
            <a:pPr lvl="0"/>
            <a:r>
              <a:rPr lang="zh-CN" altLang="zh-CN"/>
              <a:t>编程语言简述</a:t>
            </a:r>
          </a:p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9D3ACCD9-5B04-405C-BE4B-5222E51B4D9F}" type="slidenum">
              <a:rPr lang="zh-CN" altLang="zh-CN"/>
              <a:t>2</a:t>
            </a:fld>
            <a:r>
              <a:rPr lang="zh-CN" altLang="zh-CN"/>
              <a:t>/40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51418" cy="23791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汇编语言和机器语言编写</a:t>
            </a:r>
            <a:endParaRPr/>
          </a:p>
          <a:p>
            <a:pPr lvl="0"/>
            <a:r>
              <a:rPr lang="zh-CN" altLang="zh-CN"/>
              <a:t>高级语言编写</a:t>
            </a:r>
          </a:p>
          <a:p>
            <a:pPr lvl="0"/>
            <a:r>
              <a:rPr lang="zh-CN" altLang="zh-CN"/>
              <a:t>各有优劣，现代一般用高级语言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C6719ACB-5985-4191-BC75-1997F4F7ACEF}" type="slidenum">
              <a:rPr lang="zh-CN" altLang="zh-CN"/>
              <a:t>20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054629" y="4564122"/>
            <a:ext cx="1859280" cy="12923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878389" y="3950340"/>
            <a:ext cx="4700016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利用</a:t>
            </a:r>
            <a:r>
              <a:rPr lang="zh-CN" altLang="zh-CN">
                <a:solidFill>
                  <a:srgbClr val="0000FF"/>
                </a:solidFill>
              </a:rPr>
              <a:t>已有的某种语言</a:t>
            </a:r>
            <a:r>
              <a:rPr lang="zh-CN" altLang="zh-CN"/>
              <a:t>编译程序实现</a:t>
            </a:r>
            <a:r>
              <a:rPr lang="zh-CN" altLang="zh-CN">
                <a:solidFill>
                  <a:srgbClr val="0000FF"/>
                </a:solidFill>
              </a:rPr>
              <a:t>另一语言</a:t>
            </a:r>
            <a:r>
              <a:rPr lang="zh-CN" altLang="zh-CN"/>
              <a:t>的编译程序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57C24518-A012-4F59-8100-8612C9DB199B}" type="slidenum">
              <a:rPr lang="zh-CN" altLang="zh-CN"/>
              <a:t>21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863961" y="4001294"/>
            <a:ext cx="2468880" cy="17007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22375" y="3249909"/>
            <a:ext cx="2767584" cy="1706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565197" y="3249909"/>
            <a:ext cx="2298192" cy="17007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2406167" y="4696238"/>
            <a:ext cx="3377184" cy="1005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7360762" y="3651888"/>
            <a:ext cx="3883152" cy="16154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30972" cy="7499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移植方法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EE33A886-48FB-45CD-B775-E242A60A1D43}" type="slidenum">
              <a:rPr lang="zh-CN" altLang="zh-CN"/>
              <a:t>22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20076" y="2575624"/>
            <a:ext cx="2298192" cy="1706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420076" y="4092712"/>
            <a:ext cx="2298192" cy="17007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893249" y="3332624"/>
            <a:ext cx="2298192" cy="17068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946904" y="3338720"/>
            <a:ext cx="2298192" cy="1700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6473732" y="2575560"/>
            <a:ext cx="2298192" cy="1700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7831534" y="4364408"/>
            <a:ext cx="3883152" cy="16154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3002500" y="4769368"/>
            <a:ext cx="3133344" cy="102412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4516604" y="4044125"/>
            <a:ext cx="3133344" cy="1024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830568" cy="8014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自展技术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A82ED2D-D6B2-40B1-A683-D7D8808B4532}" type="slidenum">
              <a:rPr lang="zh-CN" altLang="zh-CN"/>
              <a:t>23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815921" y="2426383"/>
            <a:ext cx="3822192" cy="3590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85896" y="2959783"/>
            <a:ext cx="2682240" cy="25237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4843096" y="3356023"/>
            <a:ext cx="1767840" cy="1731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5263720" y="3797983"/>
            <a:ext cx="926592" cy="8473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编译程序的产生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使用工具自动化生成</a:t>
            </a:r>
            <a:endParaRPr/>
          </a:p>
          <a:p>
            <a:pPr lvl="1"/>
            <a:r>
              <a:rPr lang="en-US" altLang="en-US"/>
              <a:t>LEX </a:t>
            </a:r>
            <a:r>
              <a:rPr lang="zh-CN" altLang="zh-CN"/>
              <a:t>词法分析程序产生器</a:t>
            </a:r>
          </a:p>
          <a:p>
            <a:pPr lvl="1"/>
            <a:r>
              <a:rPr lang="en-US" altLang="en-US"/>
              <a:t>YACC  </a:t>
            </a:r>
            <a:r>
              <a:rPr lang="zh-CN" altLang="zh-CN"/>
              <a:t>语法分析程序产生器</a:t>
            </a:r>
            <a:r>
              <a:rPr lang="en-US" altLang="en-US"/>
              <a:t>
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8304C266-F618-48DD-917F-5890167ADDF2}" type="slidenum">
              <a:rPr lang="zh-CN" altLang="zh-CN"/>
              <a:t>24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872252" y="3737408"/>
            <a:ext cx="8193024" cy="21823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编程语言发展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早期计算机：硬编程</a:t>
            </a:r>
            <a:endParaRPr/>
          </a:p>
          <a:p>
            <a:pPr lvl="0"/>
            <a:r>
              <a:rPr lang="zh-CN" altLang="zh-CN"/>
              <a:t>冯诺依曼架构：存储程序</a:t>
            </a:r>
          </a:p>
          <a:p>
            <a:pPr lvl="0"/>
            <a:r>
              <a:rPr lang="en-US" altLang="en-US"/>
              <a:t>IBM 704/FORTRAN</a:t>
            </a:r>
          </a:p>
          <a:p>
            <a:pPr lvl="0"/>
            <a:r>
              <a:rPr lang="en-US" altLang="en-US"/>
              <a:t>UNIX/C</a:t>
            </a:r>
          </a:p>
          <a:p>
            <a:pPr lvl="0"/>
            <a:r>
              <a:rPr lang="en-US" altLang="en-US"/>
              <a:t>JAVA/C++/PYTHON</a:t>
            </a:r>
          </a:p>
          <a:p>
            <a:pPr lvl="0"/>
            <a:r>
              <a:rPr lang="en-US" altLang="en-US"/>
              <a:t>LISP/PROLOG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CDA1B858-1544-40F2-AF75-59C11E7AA9DC}" type="slidenum">
              <a:rPr lang="zh-CN" altLang="zh-CN"/>
              <a:t>25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函数</a:t>
            </a:r>
            <a:r>
              <a:rPr lang="en-US" altLang="en-US"/>
              <a:t>/</a:t>
            </a:r>
            <a:r>
              <a:rPr lang="zh-CN" altLang="zh-CN"/>
              <a:t>子函数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过程抽象</a:t>
            </a:r>
            <a:endParaRPr/>
          </a:p>
          <a:p>
            <a:pPr lvl="1"/>
            <a:r>
              <a:rPr lang="zh-CN" altLang="zh-CN"/>
              <a:t>函数名</a:t>
            </a:r>
            <a:endParaRPr/>
          </a:p>
          <a:p>
            <a:pPr lvl="1"/>
            <a:r>
              <a:rPr lang="zh-CN" altLang="zh-CN"/>
              <a:t>调用函数</a:t>
            </a:r>
          </a:p>
          <a:p>
            <a:pPr lvl="1"/>
            <a:r>
              <a:rPr lang="zh-CN" altLang="zh-CN"/>
              <a:t>返回值</a:t>
            </a:r>
          </a:p>
          <a:p>
            <a:pPr lvl="0"/>
            <a:r>
              <a:rPr lang="zh-CN" altLang="zh-CN"/>
              <a:t>信息隐藏</a:t>
            </a:r>
          </a:p>
          <a:p>
            <a:pPr lvl="1"/>
            <a:r>
              <a:rPr lang="zh-CN" altLang="zh-CN"/>
              <a:t>内部实现</a:t>
            </a:r>
          </a:p>
          <a:p>
            <a:pPr lvl="1"/>
            <a:r>
              <a:rPr lang="zh-CN" altLang="zh-CN"/>
              <a:t>内部变量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30410336-706E-453A-93E6-8CDF382D712B}" type="slidenum">
              <a:rPr lang="zh-CN" altLang="zh-CN"/>
              <a:t>26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函数</a:t>
            </a:r>
            <a:r>
              <a:rPr lang="en-US" altLang="en-US"/>
              <a:t>/</a:t>
            </a:r>
            <a:r>
              <a:rPr lang="zh-CN" altLang="zh-CN"/>
              <a:t>子函数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en-US"/>
              <a:t>IBM 704/FORTRAN</a:t>
            </a:r>
            <a:endParaRPr/>
          </a:p>
          <a:p>
            <a:pPr lvl="1"/>
            <a:r>
              <a:rPr lang="zh-CN" altLang="zh-CN"/>
              <a:t>汇编不支持函数调用</a:t>
            </a:r>
          </a:p>
          <a:p>
            <a:pPr lvl="1"/>
            <a:r>
              <a:rPr lang="zh-CN" altLang="zh-CN"/>
              <a:t>固定地址调用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1A03BFD9-5BDC-4AD5-8160-29061A2EF7F4}" type="slidenum">
              <a:rPr lang="zh-CN" altLang="zh-CN"/>
              <a:t>27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52712" y="3429064"/>
            <a:ext cx="4546600" cy="33020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Consolas"/>
              </a:rPr>
              <a:t>call foo(a)</a:t>
            </a:r>
          </a:p>
          <a:p>
            <a:pPr lvl="0"/>
            <a:endParaRPr lang="en-US" altLang="en-US">
              <a:latin typeface="Consolas"/>
              <a:ea typeface="Consolas"/>
            </a:endParaRPr>
          </a:p>
          <a:p>
            <a:pPr lvl="0"/>
            <a:r>
              <a:rPr lang="en-US" altLang="en-US">
                <a:latin typeface="Consolas"/>
                <a:ea typeface="Consolas"/>
              </a:rPr>
              <a:t>200: xxx // foo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204: add b, a // b=b+a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280: jump r // get return addr</a:t>
            </a:r>
          </a:p>
          <a:p>
            <a:pPr lvl="0"/>
            <a:endParaRPr lang="en-US" altLang="en-US">
              <a:latin typeface="Consolas"/>
              <a:ea typeface="Consolas"/>
            </a:endParaRPr>
          </a:p>
          <a:p>
            <a:pPr lvl="0"/>
            <a:r>
              <a:rPr lang="en-US" altLang="en-US">
                <a:latin typeface="Consolas"/>
                <a:ea typeface="Consolas"/>
              </a:rPr>
              <a:t>700: store 708 r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704: jump 200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54336" y="1600200"/>
            <a:ext cx="2228850" cy="4953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latin typeface="Microsoft YaHei"/>
                <a:ea typeface="Microsoft YaHei"/>
              </a:rPr>
              <a:t>递归调用不好处理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54336" y="2863914"/>
            <a:ext cx="1778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400">
                <a:latin typeface="Times New Roman"/>
                <a:ea typeface="Times New Roman"/>
              </a:rPr>
              <a:t>call stack</a:t>
            </a:r>
          </a:p>
        </p:txBody>
      </p:sp>
      <p:sp>
        <p:nvSpPr>
          <p:cNvPr id="11" name="矩形 10"/>
          <p:cNvSpPr/>
          <p:nvPr/>
        </p:nvSpPr>
        <p:spPr>
          <a:xfrm>
            <a:off x="6554336" y="3429064"/>
            <a:ext cx="2163006" cy="598007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2800">
                <a:solidFill>
                  <a:srgbClr val="000000"/>
                </a:solidFill>
                <a:latin typeface="Consolas"/>
                <a:ea typeface="Consolas"/>
              </a:rPr>
              <a:t>main</a:t>
            </a:r>
          </a:p>
        </p:txBody>
      </p:sp>
      <p:sp>
        <p:nvSpPr>
          <p:cNvPr id="12" name="矩形 11"/>
          <p:cNvSpPr/>
          <p:nvPr/>
        </p:nvSpPr>
        <p:spPr>
          <a:xfrm>
            <a:off x="6554336" y="4027071"/>
            <a:ext cx="2163006" cy="598007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2800">
                <a:solidFill>
                  <a:srgbClr val="000000"/>
                </a:solidFill>
                <a:latin typeface="Consolas"/>
                <a:ea typeface="Consolas"/>
              </a:rPr>
              <a:t>foo</a:t>
            </a:r>
          </a:p>
        </p:txBody>
      </p:sp>
      <p:sp>
        <p:nvSpPr>
          <p:cNvPr id="13" name="矩形 12"/>
          <p:cNvSpPr/>
          <p:nvPr/>
        </p:nvSpPr>
        <p:spPr>
          <a:xfrm>
            <a:off x="6554336" y="4625078"/>
            <a:ext cx="2163006" cy="598007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2800">
                <a:solidFill>
                  <a:srgbClr val="000000"/>
                </a:solidFill>
                <a:latin typeface="Consolas"/>
                <a:ea typeface="Consolas"/>
              </a:rPr>
              <a:t>foo</a:t>
            </a:r>
          </a:p>
        </p:txBody>
      </p:sp>
      <p:sp>
        <p:nvSpPr>
          <p:cNvPr id="14" name="矩形 13"/>
          <p:cNvSpPr/>
          <p:nvPr/>
        </p:nvSpPr>
        <p:spPr>
          <a:xfrm>
            <a:off x="6554336" y="5223086"/>
            <a:ext cx="2163006" cy="598007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2800">
                <a:solidFill>
                  <a:srgbClr val="000000"/>
                </a:solidFill>
                <a:latin typeface="Consolas"/>
                <a:ea typeface="Consolas"/>
              </a:rPr>
              <a:t>bar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8984537" y="2863914"/>
            <a:ext cx="305366" cy="1679510"/>
          </a:xfrm>
          <a:prstGeom prst="leftBrace">
            <a:avLst/>
          </a:prstGeom>
          <a:noFill/>
          <a:ln w="12700">
            <a:solidFill>
              <a:srgbClr val="5C5C5C"/>
            </a:solidFill>
            <a:prstDash val="solid"/>
            <a:miter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文本框 15"/>
          <p:cNvSpPr txBox="1"/>
          <p:nvPr/>
        </p:nvSpPr>
        <p:spPr>
          <a:xfrm>
            <a:off x="9353520" y="2944844"/>
            <a:ext cx="24066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Microsoft YaHei"/>
              </a:rPr>
              <a:t>返回地址</a:t>
            </a:r>
          </a:p>
          <a:p>
            <a:pPr lvl="0"/>
            <a:r>
              <a:rPr lang="zh-CN" altLang="zh-CN">
                <a:latin typeface="Microsoft YaHei"/>
                <a:ea typeface="Microsoft YaHei"/>
              </a:rPr>
              <a:t>调用参数</a:t>
            </a:r>
          </a:p>
          <a:p>
            <a:pPr lvl="0"/>
            <a:r>
              <a:rPr lang="zh-CN" altLang="zh-CN">
                <a:latin typeface="Microsoft YaHei"/>
                <a:ea typeface="Microsoft YaHei"/>
              </a:rPr>
              <a:t>局部变量</a:t>
            </a:r>
          </a:p>
          <a:p>
            <a:pPr lvl="0"/>
            <a:r>
              <a:rPr lang="zh-CN" altLang="zh-CN">
                <a:latin typeface="Microsoft YaHei"/>
                <a:ea typeface="Microsoft YaHei"/>
              </a:rPr>
              <a:t>上下文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编译时多态</a:t>
            </a:r>
            <a:r>
              <a:rPr lang="en-US" altLang="en-US"/>
              <a:t>-</a:t>
            </a:r>
            <a:r>
              <a:rPr lang="zh-CN" altLang="zh-CN"/>
              <a:t>泛型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快速排序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F5165CE6-AD2C-4E9A-A1C6-E43FAC2F8111}" type="slidenum">
              <a:rPr lang="zh-CN" altLang="zh-CN"/>
              <a:t>28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38200" y="2533719"/>
            <a:ext cx="5036068" cy="2590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Consolas"/>
              </a:rPr>
              <a:t>void sort(int32_s[] s, size_t size)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if (s[i] &lt; s[j])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}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5124519"/>
            <a:ext cx="33464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Microsoft YaHei"/>
              </a:rPr>
              <a:t>为什么数值类型有不同长度？</a:t>
            </a:r>
          </a:p>
          <a:p>
            <a:pPr lvl="0"/>
            <a:r>
              <a:rPr lang="en-US" altLang="en-US">
                <a:latin typeface="Microsoft YaHei"/>
                <a:ea typeface="Microsoft YaHei"/>
              </a:rPr>
              <a:t>int32_s</a:t>
            </a:r>
            <a:r>
              <a:rPr lang="zh-CN" altLang="zh-CN">
                <a:latin typeface="Microsoft YaHei"/>
                <a:ea typeface="Microsoft YaHei"/>
              </a:rPr>
              <a:t>：</a:t>
            </a:r>
            <a:r>
              <a:rPr lang="en-US" altLang="en-US">
                <a:latin typeface="Microsoft YaHei"/>
                <a:ea typeface="Microsoft YaHei"/>
              </a:rPr>
              <a:t>4</a:t>
            </a:r>
            <a:r>
              <a:rPr lang="zh-CN" altLang="zh-CN">
                <a:latin typeface="Microsoft YaHei"/>
                <a:ea typeface="Microsoft YaHei"/>
              </a:rPr>
              <a:t>个字节</a:t>
            </a:r>
          </a:p>
          <a:p>
            <a:pPr lvl="0"/>
            <a:r>
              <a:rPr lang="en-US" altLang="en-US">
                <a:latin typeface="Microsoft YaHei"/>
                <a:ea typeface="Microsoft YaHei"/>
              </a:rPr>
              <a:t>int64_s</a:t>
            </a:r>
            <a:r>
              <a:rPr lang="zh-CN" altLang="zh-CN">
                <a:latin typeface="Microsoft YaHei"/>
                <a:ea typeface="Microsoft YaHei"/>
              </a:rPr>
              <a:t>：</a:t>
            </a:r>
            <a:r>
              <a:rPr lang="en-US" altLang="en-US">
                <a:latin typeface="Microsoft YaHei"/>
                <a:ea typeface="Microsoft YaHei"/>
              </a:rPr>
              <a:t>8</a:t>
            </a:r>
            <a:r>
              <a:rPr lang="zh-CN" altLang="zh-CN">
                <a:latin typeface="Microsoft YaHei"/>
                <a:ea typeface="Microsoft YaHei"/>
              </a:rPr>
              <a:t>个字节</a:t>
            </a:r>
          </a:p>
          <a:p>
            <a:pPr lvl="0"/>
            <a:r>
              <a:rPr lang="zh-CN" altLang="zh-CN">
                <a:latin typeface="Microsoft YaHei"/>
                <a:ea typeface="Microsoft YaHei"/>
              </a:rPr>
              <a:t>对应的汇编指令不一样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00" y="1778222"/>
            <a:ext cx="5441950" cy="10414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latin typeface="Microsoft YaHei"/>
                <a:ea typeface="Microsoft YaHei"/>
              </a:rPr>
              <a:t>统一的函数实现，只是参数类型不一样</a:t>
            </a:r>
          </a:p>
          <a:p>
            <a:pPr lvl="0"/>
            <a:r>
              <a:rPr lang="zh-CN" altLang="zh-CN" sz="2400">
                <a:solidFill>
                  <a:srgbClr val="FF0000"/>
                </a:solidFill>
                <a:latin typeface="Microsoft YaHei"/>
                <a:ea typeface="Microsoft YaHei"/>
              </a:rPr>
              <a:t>泛型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96000" y="2883240"/>
            <a:ext cx="5041900" cy="29464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Consolas"/>
              </a:rPr>
              <a:t>template &lt;typename T&gt;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void sort(T[] s, size_t size)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if (s[i] &lt; s[j])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}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...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382" y="5900656"/>
            <a:ext cx="544195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latin typeface="Microsoft YaHei"/>
                <a:ea typeface="Microsoft YaHei"/>
              </a:rPr>
              <a:t>编译时根据不同</a:t>
            </a:r>
            <a:r>
              <a:rPr lang="en-US" altLang="en-US" sz="2400">
                <a:latin typeface="Microsoft YaHei"/>
                <a:ea typeface="Microsoft YaHei"/>
              </a:rPr>
              <a:t>T</a:t>
            </a:r>
            <a:r>
              <a:rPr lang="zh-CN" altLang="zh-CN" sz="2400">
                <a:latin typeface="Microsoft YaHei"/>
                <a:ea typeface="Microsoft YaHei"/>
              </a:rPr>
              <a:t>生成不同代码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抽象数据类型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复数</a:t>
            </a:r>
            <a:r>
              <a:rPr lang="en-US" altLang="en-US"/>
              <a:t> complex</a:t>
            </a:r>
            <a:endParaRPr/>
          </a:p>
          <a:p>
            <a:pPr lvl="1"/>
            <a:r>
              <a:rPr lang="zh-CN" altLang="zh-CN"/>
              <a:t>实部</a:t>
            </a:r>
            <a:r>
              <a:rPr lang="en-US" altLang="en-US"/>
              <a:t> real</a:t>
            </a:r>
          </a:p>
          <a:p>
            <a:pPr lvl="1"/>
            <a:r>
              <a:rPr lang="zh-CN" altLang="zh-CN"/>
              <a:t>虚部</a:t>
            </a:r>
            <a:r>
              <a:rPr lang="en-US" altLang="en-US"/>
              <a:t> image</a:t>
            </a:r>
          </a:p>
          <a:p>
            <a:pPr lvl="1"/>
            <a:r>
              <a:rPr lang="zh-CN" altLang="zh-CN"/>
              <a:t>求模长</a:t>
            </a:r>
            <a:r>
              <a:rPr lang="en-US" altLang="en-US"/>
              <a:t> modulas</a:t>
            </a:r>
          </a:p>
          <a:p>
            <a:pPr lvl="1"/>
            <a:r>
              <a:rPr lang="zh-CN" altLang="zh-CN"/>
              <a:t>求幅角</a:t>
            </a:r>
            <a:r>
              <a:rPr lang="en-US" altLang="en-US"/>
              <a:t> angle</a:t>
            </a:r>
          </a:p>
          <a:p>
            <a:pPr lvl="1"/>
            <a:r>
              <a:rPr lang="zh-CN" altLang="zh-CN"/>
              <a:t>加法</a:t>
            </a:r>
            <a:r>
              <a:rPr lang="en-US" altLang="en-US"/>
              <a:t> add</a:t>
            </a:r>
          </a:p>
          <a:p>
            <a:pPr lvl="1"/>
            <a:r>
              <a:rPr lang="zh-CN" altLang="zh-CN"/>
              <a:t>乘法</a:t>
            </a:r>
            <a:r>
              <a:rPr lang="en-US" altLang="en-US"/>
              <a:t> multiply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F409FB6E-8B1E-451E-9AF4-DA1B1D45E54A}" type="slidenum">
              <a:rPr lang="zh-CN" altLang="zh-CN"/>
              <a:t>29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73600" y="1986606"/>
            <a:ext cx="6680200" cy="36576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000">
                <a:latin typeface="Consolas"/>
                <a:ea typeface="Consolas"/>
              </a:rPr>
              <a:t>class complex {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public: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double real;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double image;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double modulas();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double angle();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complex add(complex c);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complex multiply(complex c);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813969" y="2164736"/>
            <a:ext cx="3911600" cy="882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latin typeface="Microsoft YaHei"/>
                <a:ea typeface="Microsoft YaHei"/>
              </a:rPr>
              <a:t>数据与对应的操作相组合</a:t>
            </a:r>
          </a:p>
          <a:p>
            <a:pPr lvl="0"/>
            <a:r>
              <a:rPr lang="zh-CN" altLang="zh-CN" sz="2000">
                <a:latin typeface="Microsoft YaHei"/>
                <a:ea typeface="Microsoft YaHei"/>
              </a:rPr>
              <a:t>实现隐藏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编译过程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输入</a:t>
            </a:r>
            <a:endParaRPr/>
          </a:p>
          <a:p>
            <a:pPr lvl="1"/>
            <a:r>
              <a:rPr lang="zh-CN" altLang="zh-CN"/>
              <a:t>高级语言源程序</a:t>
            </a:r>
          </a:p>
          <a:p>
            <a:pPr lvl="0"/>
            <a:r>
              <a:rPr lang="zh-CN" altLang="zh-CN"/>
              <a:t>输出</a:t>
            </a:r>
          </a:p>
          <a:p>
            <a:pPr lvl="1"/>
            <a:r>
              <a:rPr lang="zh-CN" altLang="zh-CN"/>
              <a:t>低级语言</a:t>
            </a:r>
            <a:r>
              <a:rPr lang="en-US" altLang="en-US"/>
              <a:t>/</a:t>
            </a:r>
            <a:r>
              <a:rPr lang="zh-CN" altLang="zh-CN"/>
              <a:t>机器语言</a:t>
            </a:r>
          </a:p>
          <a:p>
            <a:pPr lvl="0"/>
            <a:r>
              <a:rPr lang="zh-CN" altLang="zh-CN"/>
              <a:t>实用模块</a:t>
            </a:r>
          </a:p>
          <a:p>
            <a:pPr lvl="1"/>
            <a:r>
              <a:rPr lang="zh-CN" altLang="zh-CN"/>
              <a:t>表管理</a:t>
            </a:r>
          </a:p>
          <a:p>
            <a:pPr lvl="1"/>
            <a:r>
              <a:rPr lang="zh-CN" altLang="zh-CN"/>
              <a:t>错误处理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D0C7F05-58C6-4FB4-AFEC-AE166B283DEC}" type="slidenum">
              <a:rPr lang="zh-CN" altLang="zh-CN"/>
              <a:t>3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027052" y="539120"/>
            <a:ext cx="6517560" cy="57798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运行时多态</a:t>
            </a:r>
            <a:r>
              <a:rPr lang="en-US" altLang="en-US"/>
              <a:t>-</a:t>
            </a:r>
            <a:r>
              <a:rPr lang="zh-CN" altLang="zh-CN"/>
              <a:t>类与继承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dirty="0"/>
              <a:t>1</a:t>
            </a:r>
            <a:r>
              <a:rPr lang="zh-CN" altLang="zh-CN" dirty="0"/>
              <a:t>亿人的出生年月日，用一个数组存储，</a:t>
            </a:r>
            <a:r>
              <a:rPr lang="en-US" altLang="en-US" dirty="0"/>
              <a:t>YYYYMMDD</a:t>
            </a:r>
            <a:endParaRPr dirty="0"/>
          </a:p>
          <a:p>
            <a:pPr lvl="0"/>
            <a:r>
              <a:rPr lang="zh-CN" altLang="zh-CN" dirty="0"/>
              <a:t>统计各个月出生数量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0D915566-4046-43FA-B76F-D955291E7094}" type="slidenum">
              <a:rPr lang="zh-CN" altLang="zh-CN"/>
              <a:t>30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38200" y="3067608"/>
            <a:ext cx="8528050" cy="12827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导入数据库，执行</a:t>
            </a:r>
            <a:r>
              <a:rPr lang="en-US" altLang="en-US" sz="2000">
                <a:solidFill>
                  <a:srgbClr val="2972F4"/>
                </a:solidFill>
                <a:latin typeface="Microsoft YaHei"/>
                <a:ea typeface="Microsoft YaHei"/>
              </a:rPr>
              <a:t>sql</a:t>
            </a:r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查询</a:t>
            </a:r>
            <a:r>
              <a:rPr lang="zh-CN" altLang="zh-CN" sz="2000">
                <a:latin typeface="Microsoft YaHei"/>
                <a:ea typeface="Microsoft YaHei"/>
              </a:rPr>
              <a:t>：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select (extract month from birthday) as month, count(*) 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from people group by month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4430642"/>
            <a:ext cx="8528050" cy="2470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 dirty="0">
                <a:solidFill>
                  <a:srgbClr val="2972F4"/>
                </a:solidFill>
                <a:latin typeface="Microsoft YaHei"/>
                <a:ea typeface="Microsoft YaHei"/>
              </a:rPr>
              <a:t>使用数组存储每个月人数</a:t>
            </a:r>
            <a:r>
              <a:rPr lang="zh-CN" altLang="zh-CN" sz="2000" dirty="0">
                <a:latin typeface="Microsoft YaHei"/>
                <a:ea typeface="Microsoft YaHei"/>
              </a:rPr>
              <a:t>：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int count[13] = {0};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for (</a:t>
            </a:r>
            <a:r>
              <a:rPr lang="en-US" altLang="en-US" sz="2000" dirty="0" err="1">
                <a:latin typeface="Consolas"/>
                <a:ea typeface="Consolas"/>
              </a:rPr>
              <a:t>i</a:t>
            </a:r>
            <a:r>
              <a:rPr lang="en-US" altLang="en-US" sz="2000" dirty="0">
                <a:latin typeface="Consolas"/>
                <a:ea typeface="Consolas"/>
              </a:rPr>
              <a:t>=0; </a:t>
            </a:r>
            <a:r>
              <a:rPr lang="en-US" altLang="en-US" sz="2000" dirty="0" err="1">
                <a:latin typeface="Consolas"/>
                <a:ea typeface="Consolas"/>
              </a:rPr>
              <a:t>i</a:t>
            </a:r>
            <a:r>
              <a:rPr lang="en-US" altLang="en-US" sz="2000" dirty="0">
                <a:latin typeface="Consolas"/>
                <a:ea typeface="Consolas"/>
              </a:rPr>
              <a:t>&lt;n; </a:t>
            </a:r>
            <a:r>
              <a:rPr lang="en-US" altLang="en-US" sz="2000" dirty="0" err="1">
                <a:latin typeface="Consolas"/>
                <a:ea typeface="Consolas"/>
              </a:rPr>
              <a:t>i</a:t>
            </a:r>
            <a:r>
              <a:rPr lang="en-US" altLang="en-US" sz="2000" dirty="0">
                <a:latin typeface="Consolas"/>
                <a:ea typeface="Consolas"/>
              </a:rPr>
              <a:t>++) {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  int month = (birthday[</a:t>
            </a:r>
            <a:r>
              <a:rPr lang="en-US" altLang="en-US" sz="2000" dirty="0" err="1">
                <a:latin typeface="Consolas"/>
                <a:ea typeface="Consolas"/>
              </a:rPr>
              <a:t>i</a:t>
            </a:r>
            <a:r>
              <a:rPr lang="en-US" altLang="en-US" sz="2000" dirty="0">
                <a:latin typeface="Consolas"/>
                <a:ea typeface="Consolas"/>
              </a:rPr>
              <a:t>] / 100) % 100;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  count[month]++;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}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运行时多态</a:t>
            </a:r>
            <a:r>
              <a:rPr lang="en-US" altLang="en-US"/>
              <a:t>-</a:t>
            </a:r>
            <a:r>
              <a:rPr lang="zh-CN" altLang="zh-CN"/>
              <a:t>类与继承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dirty="0"/>
              <a:t>1</a:t>
            </a:r>
            <a:r>
              <a:rPr lang="zh-CN" altLang="zh-CN" dirty="0"/>
              <a:t>亿人的出生年月日，用一个数组存储，</a:t>
            </a:r>
            <a:r>
              <a:rPr lang="en-US" altLang="en-US" dirty="0"/>
              <a:t>YYYYMMDD</a:t>
            </a:r>
            <a:endParaRPr dirty="0"/>
          </a:p>
          <a:p>
            <a:pPr lvl="0"/>
            <a:r>
              <a:rPr lang="zh-CN" altLang="zh-CN" dirty="0"/>
              <a:t>统计每天出生数量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BF9F91B-0392-4096-B3D3-2F77EC493A96}" type="slidenum">
              <a:rPr lang="zh-CN" altLang="zh-CN"/>
              <a:t>31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82998" y="3183733"/>
            <a:ext cx="4914900" cy="12827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直接使用数组使用数组存储每个月人数</a:t>
            </a:r>
            <a:r>
              <a:rPr lang="zh-CN" altLang="zh-CN" sz="2000">
                <a:latin typeface="Microsoft YaHei"/>
                <a:ea typeface="Microsoft YaHei"/>
              </a:rPr>
              <a:t>：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count[birthday]++;</a:t>
            </a:r>
          </a:p>
          <a:p>
            <a:pPr lvl="0"/>
            <a:r>
              <a:rPr lang="zh-CN" altLang="zh-CN" sz="2000">
                <a:latin typeface="Microsoft YaHei"/>
                <a:ea typeface="Microsoft YaHei"/>
              </a:rPr>
              <a:t>占用空间：</a:t>
            </a:r>
            <a:r>
              <a:rPr lang="en-US" altLang="en-US" sz="2000">
                <a:solidFill>
                  <a:srgbClr val="FF0000"/>
                </a:solidFill>
                <a:latin typeface="Microsoft YaHei"/>
                <a:ea typeface="Microsoft YaHei"/>
              </a:rPr>
              <a:t>10^8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5698" y="4738979"/>
            <a:ext cx="4902200" cy="16764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 dirty="0">
                <a:latin typeface="Microsoft YaHei"/>
                <a:ea typeface="Microsoft YaHei"/>
              </a:rPr>
              <a:t>存储空间严重冗余！</a:t>
            </a:r>
            <a:r>
              <a:rPr lang="zh-CN" altLang="zh-CN" sz="2000" dirty="0">
                <a:solidFill>
                  <a:srgbClr val="2972F4"/>
                </a:solidFill>
                <a:latin typeface="Microsoft YaHei"/>
                <a:ea typeface="Microsoft YaHei"/>
              </a:rPr>
              <a:t>可以不考虑</a:t>
            </a:r>
            <a:r>
              <a:rPr lang="zh-CN" altLang="en-US" sz="2000" dirty="0">
                <a:solidFill>
                  <a:srgbClr val="2972F4"/>
                </a:solidFill>
                <a:latin typeface="Microsoft YaHei"/>
                <a:ea typeface="Microsoft YaHei"/>
              </a:rPr>
              <a:t>大于</a:t>
            </a:r>
            <a:r>
              <a:rPr lang="en-US" altLang="zh-CN" sz="2000" dirty="0">
                <a:solidFill>
                  <a:srgbClr val="2972F4"/>
                </a:solidFill>
                <a:latin typeface="Microsoft YaHei"/>
                <a:ea typeface="Microsoft YaHei"/>
              </a:rPr>
              <a:t>100</a:t>
            </a:r>
            <a:r>
              <a:rPr lang="zh-CN" altLang="en-US" sz="2000" dirty="0">
                <a:solidFill>
                  <a:srgbClr val="2972F4"/>
                </a:solidFill>
                <a:latin typeface="Microsoft YaHei"/>
                <a:ea typeface="Microsoft YaHei"/>
              </a:rPr>
              <a:t>岁</a:t>
            </a:r>
            <a:r>
              <a:rPr lang="zh-CN" altLang="zh-CN" sz="2000" dirty="0">
                <a:solidFill>
                  <a:srgbClr val="2972F4"/>
                </a:solidFill>
                <a:latin typeface="Microsoft YaHei"/>
                <a:ea typeface="Microsoft YaHei"/>
              </a:rPr>
              <a:t>的人！</a:t>
            </a:r>
          </a:p>
          <a:p>
            <a:pPr lvl="0"/>
            <a:r>
              <a:rPr lang="en-US" altLang="en-US" sz="2000" dirty="0">
                <a:latin typeface="Consolas"/>
                <a:ea typeface="Consolas"/>
              </a:rPr>
              <a:t>index = birthday % 1000000</a:t>
            </a:r>
          </a:p>
          <a:p>
            <a:pPr lvl="0"/>
            <a:r>
              <a:rPr lang="zh-CN" altLang="zh-CN" sz="2000" dirty="0">
                <a:latin typeface="Microsoft YaHei"/>
                <a:ea typeface="Microsoft YaHei"/>
              </a:rPr>
              <a:t>占用空间</a:t>
            </a:r>
            <a:r>
              <a:rPr lang="en-US" altLang="en-US" sz="2000" dirty="0">
                <a:latin typeface="Microsoft YaHei"/>
                <a:ea typeface="Microsoft YaHei"/>
              </a:rPr>
              <a:t> 10^8-&gt;</a:t>
            </a:r>
            <a:r>
              <a:rPr lang="en-US" altLang="en-US" sz="2000" dirty="0">
                <a:solidFill>
                  <a:srgbClr val="FF0000"/>
                </a:solidFill>
                <a:latin typeface="Microsoft YaHei"/>
                <a:ea typeface="Microsoft YaHei"/>
              </a:rPr>
              <a:t>10^6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44408" y="2996337"/>
            <a:ext cx="5359400" cy="28638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000">
                <a:latin typeface="Microsoft YaHei"/>
                <a:ea typeface="Microsoft YaHei"/>
              </a:rPr>
              <a:t>进一步优化！</a:t>
            </a:r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一年</a:t>
            </a:r>
            <a:r>
              <a:rPr lang="en-US" altLang="en-US" sz="2000">
                <a:solidFill>
                  <a:srgbClr val="2972F4"/>
                </a:solidFill>
                <a:latin typeface="Microsoft YaHei"/>
                <a:ea typeface="Microsoft YaHei"/>
              </a:rPr>
              <a:t>12</a:t>
            </a:r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个月，每个月最多</a:t>
            </a:r>
            <a:r>
              <a:rPr lang="en-US" altLang="en-US" sz="2000">
                <a:solidFill>
                  <a:srgbClr val="2972F4"/>
                </a:solidFill>
                <a:latin typeface="Microsoft YaHei"/>
                <a:ea typeface="Microsoft YaHei"/>
              </a:rPr>
              <a:t>31</a:t>
            </a:r>
            <a:r>
              <a:rPr lang="zh-CN" altLang="zh-CN" sz="2000">
                <a:solidFill>
                  <a:srgbClr val="2972F4"/>
                </a:solidFill>
                <a:latin typeface="Microsoft YaHei"/>
                <a:ea typeface="Microsoft YaHei"/>
              </a:rPr>
              <a:t>天！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year = birthday % 1000000 / 10000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month = birthday % 10000 / 100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day = birthday % 100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index = year * 12 * 31 + </a:t>
            </a:r>
          </a:p>
          <a:p>
            <a:pPr lvl="0"/>
            <a:r>
              <a:rPr lang="en-US" altLang="en-US" sz="2000">
                <a:latin typeface="Consolas"/>
                <a:ea typeface="Consolas"/>
              </a:rPr>
              <a:t>  (month - 1) * 31 + (day - 1)</a:t>
            </a:r>
          </a:p>
          <a:p>
            <a:pPr lvl="0"/>
            <a:r>
              <a:rPr lang="zh-CN" altLang="zh-CN" sz="2000">
                <a:latin typeface="Microsoft YaHei"/>
                <a:ea typeface="Microsoft YaHei"/>
              </a:rPr>
              <a:t>占用空间：</a:t>
            </a:r>
            <a:r>
              <a:rPr lang="en-US" altLang="en-US" sz="2000">
                <a:latin typeface="Microsoft YaHei"/>
                <a:ea typeface="Microsoft YaHei"/>
              </a:rPr>
              <a:t>10^6-&gt;</a:t>
            </a:r>
            <a:r>
              <a:rPr lang="en-US" altLang="en-US" sz="2000">
                <a:solidFill>
                  <a:srgbClr val="FF0000"/>
                </a:solidFill>
                <a:latin typeface="Microsoft YaHei"/>
                <a:ea typeface="Microsoft YaHei"/>
              </a:rPr>
              <a:t>37200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1735" y="3500709"/>
            <a:ext cx="5522025" cy="2397555"/>
            <a:chOff x="6121735" y="3500709"/>
            <a:chExt cx="5522025" cy="2397555"/>
          </a:xfrm>
        </p:grpSpPr>
        <p:sp>
          <p:nvSpPr>
            <p:cNvPr id="12" name="矩形 11"/>
            <p:cNvSpPr/>
            <p:nvPr/>
          </p:nvSpPr>
          <p:spPr>
            <a:xfrm>
              <a:off x="6121736" y="3500710"/>
              <a:ext cx="5522026" cy="19467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98363" y="5447414"/>
              <a:ext cx="1345399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>
                  <a:solidFill>
                    <a:srgbClr val="FF0000"/>
                  </a:solidFill>
                  <a:latin typeface="Microsoft YaHei"/>
                  <a:ea typeface="Microsoft YaHei"/>
                </a:rPr>
                <a:t>Hash</a:t>
              </a:r>
              <a:r>
                <a:rPr lang="zh-CN" altLang="zh-CN">
                  <a:solidFill>
                    <a:srgbClr val="FF0000"/>
                  </a:solidFill>
                  <a:latin typeface="Microsoft YaHei"/>
                  <a:ea typeface="Microsoft YaHei"/>
                </a:rPr>
                <a:t>函数</a:t>
              </a: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运行时多态</a:t>
            </a:r>
            <a:r>
              <a:rPr lang="en-US" altLang="en-US"/>
              <a:t>-</a:t>
            </a:r>
            <a:r>
              <a:rPr lang="zh-CN" altLang="zh-CN"/>
              <a:t>类与继承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哈希表</a:t>
            </a:r>
            <a:endParaRPr/>
          </a:p>
          <a:p>
            <a:pPr lvl="1"/>
            <a:r>
              <a:rPr lang="zh-CN" altLang="zh-CN"/>
              <a:t>键值对，每个键对应一个值</a:t>
            </a:r>
          </a:p>
          <a:p>
            <a:pPr lvl="1"/>
            <a:r>
              <a:rPr lang="zh-CN" altLang="zh-CN"/>
              <a:t>根据键</a:t>
            </a:r>
            <a:r>
              <a:rPr lang="en-US" altLang="en-US"/>
              <a:t> </a:t>
            </a:r>
            <a:r>
              <a:rPr lang="zh-CN" altLang="zh-CN"/>
              <a:t>访问</a:t>
            </a:r>
            <a:r>
              <a:rPr lang="en-US" altLang="en-US"/>
              <a:t>/</a:t>
            </a:r>
            <a:r>
              <a:rPr lang="zh-CN" altLang="zh-CN"/>
              <a:t>修改</a:t>
            </a:r>
            <a:r>
              <a:rPr lang="en-US" altLang="en-US"/>
              <a:t> </a:t>
            </a:r>
            <a:r>
              <a:rPr lang="zh-CN" altLang="zh-CN"/>
              <a:t>值</a:t>
            </a:r>
          </a:p>
          <a:p>
            <a:pPr lvl="1"/>
            <a:r>
              <a:rPr lang="zh-CN" altLang="zh-CN"/>
              <a:t>添加</a:t>
            </a:r>
            <a:r>
              <a:rPr lang="en-US" altLang="en-US"/>
              <a:t>/</a:t>
            </a:r>
            <a:r>
              <a:rPr lang="zh-CN" altLang="zh-CN"/>
              <a:t>删除</a:t>
            </a:r>
            <a:r>
              <a:rPr lang="en-US" altLang="en-US"/>
              <a:t> </a:t>
            </a:r>
            <a:r>
              <a:rPr lang="zh-CN" altLang="zh-CN"/>
              <a:t>键</a:t>
            </a:r>
          </a:p>
          <a:p>
            <a:pPr lvl="1"/>
            <a:r>
              <a:rPr lang="zh-CN" altLang="zh-CN"/>
              <a:t>实现方式要求：键</a:t>
            </a:r>
            <a:r>
              <a:rPr lang="en-US" altLang="en-US"/>
              <a:t>-&gt;</a:t>
            </a:r>
            <a:r>
              <a:rPr lang="zh-CN" altLang="zh-CN"/>
              <a:t>数字</a:t>
            </a:r>
            <a:r>
              <a:rPr lang="en-US" altLang="en-US"/>
              <a:t> </a:t>
            </a:r>
            <a:r>
              <a:rPr lang="zh-CN" altLang="zh-CN"/>
              <a:t>映射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D74CA7A-F5FC-4930-B39B-60976456F05B}" type="slidenum">
              <a:rPr lang="zh-CN" altLang="zh-CN"/>
              <a:t>32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90563" y="5218390"/>
            <a:ext cx="5349657" cy="4508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Consolas"/>
              </a:rPr>
              <a:t>HashTable(T1 key, T2 value, Func hash);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32862" y="2128044"/>
            <a:ext cx="5353050" cy="25908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latin typeface="Microsoft YaHei"/>
                <a:ea typeface="Microsoft YaHei"/>
              </a:rPr>
              <a:t>是否可</a:t>
            </a:r>
            <a:r>
              <a:rPr lang="en-US" altLang="en-US">
                <a:latin typeface="Microsoft YaHei"/>
                <a:ea typeface="Microsoft YaHei"/>
              </a:rPr>
              <a:t>hash</a:t>
            </a:r>
            <a:r>
              <a:rPr lang="zh-CN" altLang="zh-CN">
                <a:latin typeface="Microsoft YaHei"/>
                <a:ea typeface="Microsoft YaHei"/>
              </a:rPr>
              <a:t>应该是</a:t>
            </a:r>
            <a:r>
              <a:rPr lang="en-US" altLang="en-US">
                <a:latin typeface="Microsoft YaHei"/>
                <a:ea typeface="Microsoft YaHei"/>
              </a:rPr>
              <a:t>T1</a:t>
            </a:r>
            <a:r>
              <a:rPr lang="zh-CN" altLang="zh-CN">
                <a:latin typeface="Microsoft YaHei"/>
                <a:ea typeface="Microsoft YaHei"/>
              </a:rPr>
              <a:t>类型的属性（封装）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class Hashable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public: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virtual int32_t hash() = 0;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};</a:t>
            </a:r>
          </a:p>
          <a:p>
            <a:pPr lvl="0"/>
            <a:endParaRPr lang="en-US" altLang="en-US">
              <a:latin typeface="Consolas"/>
              <a:ea typeface="Consolas"/>
            </a:endParaRPr>
          </a:p>
          <a:p>
            <a:pPr lvl="0"/>
            <a:r>
              <a:rPr lang="en-US" altLang="en-US">
                <a:latin typeface="Consolas"/>
                <a:ea typeface="Consolas"/>
              </a:rPr>
              <a:t>HashTable(Hashable key, T value);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14378" y="4913025"/>
            <a:ext cx="4514850" cy="15176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Microsoft YaHei"/>
                <a:ea typeface="Microsoft YaHei"/>
              </a:rPr>
              <a:t>Hashable</a:t>
            </a:r>
            <a:r>
              <a:rPr lang="zh-CN" altLang="zh-CN">
                <a:latin typeface="Microsoft YaHei"/>
                <a:ea typeface="Microsoft YaHei"/>
              </a:rPr>
              <a:t>的每个子类中都存一下</a:t>
            </a:r>
            <a:r>
              <a:rPr lang="en-US" altLang="en-US">
                <a:latin typeface="Microsoft YaHei"/>
                <a:ea typeface="Microsoft YaHei"/>
              </a:rPr>
              <a:t>hash</a:t>
            </a:r>
            <a:r>
              <a:rPr lang="zh-CN" altLang="zh-CN">
                <a:latin typeface="Microsoft YaHei"/>
                <a:ea typeface="Microsoft YaHei"/>
              </a:rPr>
              <a:t>函数的指针（虚表）</a:t>
            </a:r>
          </a:p>
          <a:p>
            <a:pPr lvl="0"/>
            <a:r>
              <a:rPr lang="zh-CN" altLang="zh-CN">
                <a:latin typeface="Microsoft YaHei"/>
                <a:ea typeface="Microsoft YaHei"/>
              </a:rPr>
              <a:t>调用</a:t>
            </a:r>
            <a:r>
              <a:rPr lang="en-US" altLang="en-US">
                <a:latin typeface="Microsoft YaHei"/>
                <a:ea typeface="Microsoft YaHei"/>
              </a:rPr>
              <a:t>hash</a:t>
            </a:r>
            <a:r>
              <a:rPr lang="zh-CN" altLang="zh-CN">
                <a:latin typeface="Microsoft YaHei"/>
                <a:ea typeface="Microsoft YaHei"/>
              </a:rPr>
              <a:t>函数的时候按指针来实际调用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key.hash()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运行时多态</a:t>
            </a:r>
            <a:r>
              <a:rPr lang="en-US" altLang="en-US"/>
              <a:t>-</a:t>
            </a:r>
            <a:r>
              <a:rPr lang="zh-CN" altLang="zh-CN"/>
              <a:t>类与继承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23603" cy="13633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实现继承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0186DC9D-2E29-4538-9CB1-4DD62F23ECD5}" type="slidenum">
              <a:rPr lang="zh-CN" altLang="zh-CN"/>
              <a:t>33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05075" y="2508272"/>
            <a:ext cx="3656728" cy="40132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>
                <a:latin typeface="Consolas"/>
                <a:ea typeface="Consolas"/>
              </a:rPr>
              <a:t>class P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public: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int a;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int b;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int calc();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};</a:t>
            </a:r>
          </a:p>
          <a:p>
            <a:pPr lvl="0"/>
            <a:endParaRPr lang="en-US" altLang="en-US">
              <a:latin typeface="Consolas"/>
              <a:ea typeface="Consolas"/>
            </a:endParaRPr>
          </a:p>
          <a:p>
            <a:pPr lvl="0"/>
            <a:r>
              <a:rPr lang="en-US" altLang="en-US">
                <a:latin typeface="Consolas"/>
                <a:ea typeface="Consolas"/>
              </a:rPr>
              <a:t>class Q: public P {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public: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  int c;</a:t>
            </a:r>
          </a:p>
          <a:p>
            <a:pPr lvl="0"/>
            <a:r>
              <a:rPr lang="en-US" altLang="en-US">
                <a:latin typeface="Consolas"/>
                <a:ea typeface="Consolas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56244" y="1825625"/>
            <a:ext cx="2897962" cy="2010322"/>
            <a:chOff x="5256244" y="1825625"/>
            <a:chExt cx="2897962" cy="2010322"/>
          </a:xfrm>
        </p:grpSpPr>
        <p:sp>
          <p:nvSpPr>
            <p:cNvPr id="10" name="矩形 9"/>
            <p:cNvSpPr/>
            <p:nvPr/>
          </p:nvSpPr>
          <p:spPr>
            <a:xfrm>
              <a:off x="5307139" y="2270949"/>
              <a:ext cx="1628615" cy="52166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/>
            </a:ln>
          </p:spPr>
          <p:txBody>
            <a:bodyPr anchor="ctr"/>
            <a:lstStyle/>
            <a:p>
              <a:pPr lvl="0" algn="ctr"/>
              <a:r>
                <a:rPr lang="en-US" altLang="en-US" sz="2400">
                  <a:solidFill>
                    <a:srgbClr val="000000"/>
                  </a:solidFill>
                  <a:latin typeface="Times New Roman"/>
                  <a:ea typeface="Times New Roman"/>
                </a:rPr>
                <a:t>a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307139" y="2792615"/>
              <a:ext cx="1628615" cy="52166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/>
            </a:ln>
          </p:spPr>
          <p:txBody>
            <a:bodyPr anchor="ctr"/>
            <a:lstStyle/>
            <a:p>
              <a:pPr lvl="0" algn="ctr"/>
              <a:r>
                <a:rPr lang="en-US" altLang="en-US" sz="2400">
                  <a:solidFill>
                    <a:srgbClr val="000000"/>
                  </a:solidFill>
                  <a:latin typeface="Times New Roman"/>
                  <a:ea typeface="Times New Roman"/>
                </a:rPr>
                <a:t>b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07139" y="3314281"/>
              <a:ext cx="1628615" cy="52166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solid"/>
              <a:miter/>
            </a:ln>
          </p:spPr>
          <p:txBody>
            <a:bodyPr anchor="ctr"/>
            <a:lstStyle/>
            <a:p>
              <a:pPr lvl="0" algn="ctr"/>
              <a:r>
                <a:rPr lang="en-US" altLang="en-US" sz="2400">
                  <a:solidFill>
                    <a:srgbClr val="000000"/>
                  </a:solidFill>
                  <a:latin typeface="Times New Roman"/>
                  <a:ea typeface="Times New Roman"/>
                </a:rPr>
                <a:t>c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56244" y="1825625"/>
              <a:ext cx="1231900" cy="4889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000">
                  <a:latin typeface="Times New Roman"/>
                  <a:ea typeface="Times New Roman"/>
                </a:rPr>
                <a:t>class Q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50556" y="2564499"/>
              <a:ext cx="1103651" cy="4889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en-US" altLang="en-US" sz="2000">
                  <a:latin typeface="Times New Roman"/>
                  <a:ea typeface="Times New Roman"/>
                </a:rPr>
                <a:t>calc()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79688" y="3993426"/>
            <a:ext cx="3594100" cy="22288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b="1" dirty="0">
                <a:solidFill>
                  <a:srgbClr val="0000FF"/>
                </a:solidFill>
                <a:latin typeface="Microsoft YaHei"/>
                <a:ea typeface="Microsoft YaHei"/>
              </a:rPr>
              <a:t>组合</a:t>
            </a:r>
          </a:p>
          <a:p>
            <a:pPr lvl="0"/>
            <a:r>
              <a:rPr lang="en-US" altLang="en-US" dirty="0">
                <a:latin typeface="Consolas"/>
                <a:ea typeface="Consolas"/>
              </a:rPr>
              <a:t>public P {</a:t>
            </a:r>
          </a:p>
          <a:p>
            <a:pPr lvl="0"/>
            <a:r>
              <a:rPr lang="en-US" altLang="en-US" dirty="0">
                <a:latin typeface="Consolas"/>
                <a:ea typeface="Consolas"/>
              </a:rPr>
              <a:t>public:</a:t>
            </a:r>
          </a:p>
          <a:p>
            <a:pPr lvl="0"/>
            <a:r>
              <a:rPr lang="en-US" altLang="en-US" dirty="0">
                <a:latin typeface="Consolas"/>
                <a:ea typeface="Consolas"/>
              </a:rPr>
              <a:t>  Q </a:t>
            </a:r>
            <a:r>
              <a:rPr lang="en-US" altLang="en-US" dirty="0" err="1">
                <a:latin typeface="Consolas"/>
                <a:ea typeface="Consolas"/>
              </a:rPr>
              <a:t>q</a:t>
            </a:r>
            <a:r>
              <a:rPr lang="en-US" altLang="en-US" dirty="0">
                <a:latin typeface="Consolas"/>
                <a:ea typeface="Consolas"/>
              </a:rPr>
              <a:t>;</a:t>
            </a:r>
          </a:p>
          <a:p>
            <a:pPr lvl="0"/>
            <a:r>
              <a:rPr lang="en-US" altLang="en-US" dirty="0">
                <a:latin typeface="Consolas"/>
                <a:ea typeface="Consolas"/>
              </a:rPr>
              <a:t>  int c;</a:t>
            </a:r>
          </a:p>
          <a:p>
            <a:pPr lvl="0"/>
            <a:r>
              <a:rPr lang="en-US" altLang="en-US" dirty="0">
                <a:latin typeface="Consolas"/>
                <a:ea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面向对象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1207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altLang="en-US"/>
              <a:t>C++</a:t>
            </a:r>
            <a:endParaRPr/>
          </a:p>
          <a:p>
            <a:pPr lvl="1"/>
            <a:r>
              <a:rPr lang="zh-CN" altLang="zh-CN"/>
              <a:t>多继承</a:t>
            </a:r>
          </a:p>
          <a:p>
            <a:pPr lvl="1"/>
            <a:r>
              <a:rPr lang="zh-CN" altLang="zh-CN"/>
              <a:t>构造函数</a:t>
            </a:r>
          </a:p>
          <a:p>
            <a:pPr lvl="1"/>
            <a:r>
              <a:rPr lang="zh-CN" altLang="zh-CN"/>
              <a:t>析构函数</a:t>
            </a:r>
          </a:p>
          <a:p>
            <a:pPr lvl="1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0B2C53B6-70B9-457C-9638-A8EACF121554}" type="slidenum">
              <a:rPr lang="zh-CN" altLang="zh-CN"/>
              <a:t>34</a:t>
            </a:fld>
            <a:endParaRPr lang="zh-CN" altLang="zh-CN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70129" y="1825625"/>
            <a:ext cx="5413452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charset="0"/>
              <a:buChar char="•"/>
              <a:defRPr lang="zh-CN" altLang="zh-CN" sz="2800">
                <a:solidFill>
                  <a:srgbClr val="000000"/>
                </a:solidFill>
                <a:latin typeface="Microsoft YaHei"/>
                <a:ea typeface="Microsoft YaHei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400">
                <a:solidFill>
                  <a:srgbClr val="000000"/>
                </a:solidFill>
                <a:latin typeface="Microsoft YaHei"/>
                <a:ea typeface="Microsoft YaHei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2000">
                <a:solidFill>
                  <a:srgbClr val="000000"/>
                </a:solidFill>
                <a:latin typeface="Microsoft YaHei"/>
                <a:ea typeface="Microsoft YaHei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charset="0"/>
              <a:buChar char="•"/>
              <a:defRPr lang="zh-CN" altLang="zh-CN" sz="1800">
                <a:solidFill>
                  <a:srgbClr val="000000"/>
                </a:solidFill>
                <a:latin typeface="Microsoft YaHei"/>
                <a:ea typeface="Microsoft YaHei"/>
              </a:defRPr>
            </a:lvl5pPr>
          </a:lstStyle>
          <a:p>
            <a:pPr lvl="0"/>
            <a:r>
              <a:rPr lang="en-US" altLang="en-US"/>
              <a:t>Java</a:t>
            </a:r>
          </a:p>
          <a:p>
            <a:pPr lvl="1"/>
            <a:r>
              <a:rPr lang="zh-CN" altLang="zh-CN"/>
              <a:t>实现继承</a:t>
            </a:r>
            <a:r>
              <a:rPr lang="en-US" altLang="en-US"/>
              <a:t>-</a:t>
            </a:r>
            <a:r>
              <a:rPr lang="zh-CN" altLang="zh-CN"/>
              <a:t>单继承</a:t>
            </a:r>
            <a:r>
              <a:rPr lang="en-US" altLang="en-US"/>
              <a:t> extends</a:t>
            </a:r>
          </a:p>
          <a:p>
            <a:pPr lvl="1"/>
            <a:r>
              <a:rPr lang="zh-CN" altLang="zh-CN"/>
              <a:t>接口</a:t>
            </a:r>
            <a:r>
              <a:rPr lang="en-US" altLang="en-US"/>
              <a:t> interface</a:t>
            </a:r>
          </a:p>
          <a:p>
            <a:pPr lvl="1"/>
            <a:r>
              <a:rPr lang="zh-CN" altLang="zh-CN"/>
              <a:t>接口继承</a:t>
            </a:r>
            <a:r>
              <a:rPr lang="en-US" altLang="en-US"/>
              <a:t> implements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脚本语言</a:t>
            </a:r>
            <a:r>
              <a:rPr lang="en-US" altLang="en-US"/>
              <a:t>-python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所有成员函数和变量都用一张表来存</a:t>
            </a:r>
            <a:endParaRPr/>
          </a:p>
          <a:p>
            <a:pPr lvl="0"/>
            <a:r>
              <a:rPr lang="zh-CN" altLang="zh-CN"/>
              <a:t>函数是对象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89B64F23-1808-44CF-A4E8-FE3DE2006FC0}" type="slidenum">
              <a:rPr lang="zh-CN" altLang="zh-CN"/>
              <a:t>35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44310" y="3168912"/>
            <a:ext cx="5255703" cy="3552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7200370" y="3101109"/>
            <a:ext cx="4076700" cy="31496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554532" y="955197"/>
            <a:ext cx="1816100" cy="2027606"/>
            <a:chOff x="7554532" y="955197"/>
            <a:chExt cx="1816100" cy="20276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7554532" y="955198"/>
              <a:ext cx="1816100" cy="10033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/>
          </p:blipFill>
          <p:spPr>
            <a:xfrm>
              <a:off x="7719632" y="2043004"/>
              <a:ext cx="1651000" cy="939800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并发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资源竞争</a:t>
            </a:r>
            <a:endParaRPr/>
          </a:p>
          <a:p>
            <a:pPr lvl="0"/>
            <a:r>
              <a:rPr lang="zh-CN" altLang="zh-CN"/>
              <a:t>死锁</a:t>
            </a:r>
          </a:p>
          <a:p>
            <a:pPr lvl="0"/>
            <a:r>
              <a:rPr lang="zh-CN" altLang="zh-CN"/>
              <a:t>信号量</a:t>
            </a:r>
          </a:p>
          <a:p>
            <a:pPr lvl="0"/>
            <a:r>
              <a:rPr lang="en-US" altLang="en-US"/>
              <a:t>sychronized</a:t>
            </a:r>
          </a:p>
          <a:p>
            <a:pPr lvl="0"/>
            <a:r>
              <a:rPr lang="en-US" altLang="en-US"/>
              <a:t>happens before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CDA98F55-9124-4C83-A6A6-5BB918BFFD3D}" type="slidenum">
              <a:rPr lang="zh-CN" altLang="zh-CN"/>
              <a:t>36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异常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错误码</a:t>
            </a:r>
            <a:endParaRPr/>
          </a:p>
          <a:p>
            <a:pPr lvl="1"/>
            <a:r>
              <a:rPr lang="zh-CN" altLang="zh-CN"/>
              <a:t>返回值表示程序运行情况</a:t>
            </a:r>
          </a:p>
          <a:p>
            <a:pPr lvl="0"/>
            <a:r>
              <a:rPr lang="zh-CN" altLang="zh-CN"/>
              <a:t>异常</a:t>
            </a:r>
          </a:p>
          <a:p>
            <a:pPr lvl="1"/>
            <a:r>
              <a:rPr lang="zh-CN" altLang="zh-CN"/>
              <a:t>单独异常处理流</a:t>
            </a:r>
          </a:p>
          <a:p>
            <a:pPr lvl="0"/>
            <a:r>
              <a:rPr lang="en-US" altLang="en-US"/>
              <a:t>Java</a:t>
            </a:r>
          </a:p>
          <a:p>
            <a:pPr lvl="1"/>
            <a:r>
              <a:rPr lang="en-US" altLang="en-US"/>
              <a:t>Checked Exception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A223CD4E-CD5A-494E-BA5F-2A5F0076F6EB}" type="slidenum">
              <a:rPr lang="zh-CN" altLang="zh-CN"/>
              <a:t>37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词法分析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输入源程序，识别出单词符号</a:t>
            </a:r>
            <a:endParaRPr/>
          </a:p>
          <a:p>
            <a:pPr lvl="0"/>
            <a:r>
              <a:rPr lang="zh-CN" altLang="zh-CN"/>
              <a:t>单词符号：关键字、变量、运算符</a:t>
            </a:r>
          </a:p>
          <a:p>
            <a:pPr lvl="0"/>
            <a:r>
              <a:rPr lang="zh-CN" altLang="zh-CN"/>
              <a:t>依据规则：语言的词法</a:t>
            </a:r>
          </a:p>
          <a:p>
            <a:pPr lvl="0"/>
            <a:r>
              <a:rPr lang="zh-CN" altLang="zh-CN"/>
              <a:t>有效工具：正则表达式、有限自动机</a:t>
            </a:r>
          </a:p>
          <a:p>
            <a:pPr lvl="0"/>
            <a:r>
              <a:rPr lang="zh-CN" altLang="zh-CN"/>
              <a:t>线性分析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79648FC1-B319-4EF7-BDF9-3C51222E190B}" type="slidenum">
              <a:rPr lang="zh-CN" altLang="zh-CN"/>
              <a:t>4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577852" y="1825625"/>
            <a:ext cx="393700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400">
                <a:latin typeface="Consolas"/>
                <a:ea typeface="Consolas"/>
              </a:rPr>
              <a:t>if (a &lt; 0) a = -a;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398264" y="1928612"/>
            <a:ext cx="971550" cy="810025"/>
            <a:chOff x="7398264" y="1928612"/>
            <a:chExt cx="971550" cy="810025"/>
          </a:xfrm>
        </p:grpSpPr>
        <p:sp>
          <p:nvSpPr>
            <p:cNvPr id="10" name="矩形 9"/>
            <p:cNvSpPr/>
            <p:nvPr/>
          </p:nvSpPr>
          <p:spPr>
            <a:xfrm>
              <a:off x="7633973" y="1928612"/>
              <a:ext cx="415296" cy="359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>
                <a:latin typeface="Microsoft YaHei"/>
                <a:ea typeface="Microsoft YaHei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98264" y="2287788"/>
              <a:ext cx="971550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zh-CN">
                  <a:solidFill>
                    <a:srgbClr val="FF0000"/>
                  </a:solidFill>
                  <a:latin typeface="Microsoft YaHei"/>
                  <a:ea typeface="Microsoft YaHei"/>
                </a:rPr>
                <a:t>关键字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07426" y="1322504"/>
            <a:ext cx="2244844" cy="987731"/>
            <a:chOff x="8307426" y="1322504"/>
            <a:chExt cx="2244844" cy="987731"/>
          </a:xfrm>
        </p:grpSpPr>
        <p:sp>
          <p:nvSpPr>
            <p:cNvPr id="13" name="矩形 12"/>
            <p:cNvSpPr/>
            <p:nvPr/>
          </p:nvSpPr>
          <p:spPr>
            <a:xfrm>
              <a:off x="8307426" y="1951061"/>
              <a:ext cx="258157" cy="359175"/>
            </a:xfrm>
            <a:prstGeom prst="rect">
              <a:avLst/>
            </a:prstGeom>
            <a:noFill/>
            <a:ln w="12700">
              <a:solidFill>
                <a:srgbClr val="2972F4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2972F4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63521" y="1951061"/>
              <a:ext cx="258157" cy="359175"/>
            </a:xfrm>
            <a:prstGeom prst="rect">
              <a:avLst/>
            </a:prstGeom>
            <a:noFill/>
            <a:ln w="12700">
              <a:solidFill>
                <a:srgbClr val="2972F4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2972F4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39011" y="1951061"/>
              <a:ext cx="213260" cy="359175"/>
            </a:xfrm>
            <a:prstGeom prst="rect">
              <a:avLst/>
            </a:prstGeom>
            <a:noFill/>
            <a:ln w="12700">
              <a:solidFill>
                <a:srgbClr val="2972F4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2972F4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160467" y="1322504"/>
              <a:ext cx="984250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zh-CN">
                  <a:solidFill>
                    <a:srgbClr val="2972F4"/>
                  </a:solidFill>
                  <a:latin typeface="Microsoft YaHei"/>
                  <a:ea typeface="Microsoft YaHei"/>
                </a:rPr>
                <a:t>标识符</a:t>
              </a:r>
            </a:p>
          </p:txBody>
        </p:sp>
        <p:cxnSp>
          <p:nvCxnSpPr>
            <p:cNvPr id="17" name="直接箭头连接符 16"/>
            <p:cNvCxnSpPr>
              <a:endCxn id="13" idx="0"/>
            </p:cNvCxnSpPr>
            <p:nvPr/>
          </p:nvCxnSpPr>
          <p:spPr>
            <a:xfrm flipH="1">
              <a:off x="8436505" y="1673935"/>
              <a:ext cx="1161707" cy="277126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18" name="直接箭头连接符 17"/>
            <p:cNvCxnSpPr>
              <a:endCxn id="14" idx="0"/>
            </p:cNvCxnSpPr>
            <p:nvPr/>
          </p:nvCxnSpPr>
          <p:spPr>
            <a:xfrm flipH="1">
              <a:off x="9586988" y="1662711"/>
              <a:ext cx="11224" cy="28835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19" name="直接箭头连接符 18"/>
            <p:cNvCxnSpPr>
              <a:endCxn id="15" idx="0"/>
            </p:cNvCxnSpPr>
            <p:nvPr/>
          </p:nvCxnSpPr>
          <p:spPr>
            <a:xfrm>
              <a:off x="9575763" y="1662711"/>
              <a:ext cx="869877" cy="28835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</p:grpSp>
      <p:grpSp>
        <p:nvGrpSpPr>
          <p:cNvPr id="20" name="组合 19"/>
          <p:cNvGrpSpPr/>
          <p:nvPr/>
        </p:nvGrpSpPr>
        <p:grpSpPr>
          <a:xfrm>
            <a:off x="8681042" y="1951059"/>
            <a:ext cx="971550" cy="787578"/>
            <a:chOff x="8681042" y="1951059"/>
            <a:chExt cx="971550" cy="787578"/>
          </a:xfrm>
        </p:grpSpPr>
        <p:sp>
          <p:nvSpPr>
            <p:cNvPr id="21" name="矩形 20"/>
            <p:cNvSpPr/>
            <p:nvPr/>
          </p:nvSpPr>
          <p:spPr>
            <a:xfrm>
              <a:off x="8947207" y="1951060"/>
              <a:ext cx="269381" cy="359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>
                <a:latin typeface="Microsoft YaHei"/>
                <a:ea typeface="Microsoft YaHei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81042" y="2287788"/>
              <a:ext cx="971550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zh-CN">
                  <a:solidFill>
                    <a:srgbClr val="FF0000"/>
                  </a:solidFill>
                  <a:latin typeface="Microsoft YaHei"/>
                  <a:ea typeface="Microsoft YaHei"/>
                </a:rPr>
                <a:t>字面值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0287" y="2336164"/>
            <a:ext cx="2581570" cy="1030012"/>
            <a:chOff x="8150287" y="2336164"/>
            <a:chExt cx="2581570" cy="1030012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150287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8689050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cxnSp>
          <p:nvCxnSpPr>
            <p:cNvPr id="26" name="直接箭头连接符 25"/>
            <p:cNvCxnSpPr/>
            <p:nvPr/>
          </p:nvCxnSpPr>
          <p:spPr>
            <a:xfrm>
              <a:off x="9845145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cxnSp>
          <p:nvCxnSpPr>
            <p:cNvPr id="27" name="直接箭头连接符 26"/>
            <p:cNvCxnSpPr/>
            <p:nvPr/>
          </p:nvCxnSpPr>
          <p:spPr>
            <a:xfrm>
              <a:off x="9216588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cxnSp>
          <p:nvCxnSpPr>
            <p:cNvPr id="28" name="直接箭头连接符 27"/>
            <p:cNvCxnSpPr/>
            <p:nvPr/>
          </p:nvCxnSpPr>
          <p:spPr>
            <a:xfrm>
              <a:off x="10181871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cxnSp>
          <p:nvCxnSpPr>
            <p:cNvPr id="29" name="直接箭头连接符 28"/>
            <p:cNvCxnSpPr/>
            <p:nvPr/>
          </p:nvCxnSpPr>
          <p:spPr>
            <a:xfrm>
              <a:off x="10552271" y="2341776"/>
              <a:ext cx="179588" cy="0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 w="med" len="med"/>
              <a:tailEnd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9354761" y="2915326"/>
              <a:ext cx="984250" cy="450850"/>
            </a:xfrm>
            <a:prstGeom prst="rect">
              <a:avLst/>
            </a:prstGeom>
            <a:ln w="12700">
              <a:prstDash val="solid"/>
              <a:miter/>
            </a:ln>
          </p:spPr>
          <p:txBody>
            <a:bodyPr>
              <a:spAutoFit/>
            </a:bodyPr>
            <a:lstStyle/>
            <a:p>
              <a:pPr lvl="0"/>
              <a:r>
                <a:rPr lang="zh-CN" altLang="zh-CN">
                  <a:solidFill>
                    <a:srgbClr val="2972F4"/>
                  </a:solidFill>
                  <a:latin typeface="Microsoft YaHei"/>
                  <a:ea typeface="Microsoft YaHei"/>
                </a:rPr>
                <a:t>运算符</a:t>
              </a:r>
            </a:p>
          </p:txBody>
        </p:sp>
        <p:cxnSp>
          <p:nvCxnSpPr>
            <p:cNvPr id="31" name="直接箭头连接符 30"/>
            <p:cNvCxnSpPr>
              <a:stCxn id="30" idx="0"/>
            </p:cNvCxnSpPr>
            <p:nvPr/>
          </p:nvCxnSpPr>
          <p:spPr>
            <a:xfrm flipH="1" flipV="1">
              <a:off x="8228856" y="2336164"/>
              <a:ext cx="1618029" cy="579162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32" name="直接箭头连接符 31"/>
            <p:cNvCxnSpPr>
              <a:stCxn id="30" idx="0"/>
            </p:cNvCxnSpPr>
            <p:nvPr/>
          </p:nvCxnSpPr>
          <p:spPr>
            <a:xfrm flipH="1" flipV="1">
              <a:off x="8790068" y="2336164"/>
              <a:ext cx="1056818" cy="579162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33" name="直接箭头连接符 32"/>
            <p:cNvCxnSpPr>
              <a:stCxn id="30" idx="0"/>
            </p:cNvCxnSpPr>
            <p:nvPr/>
          </p:nvCxnSpPr>
          <p:spPr>
            <a:xfrm flipH="1" flipV="1">
              <a:off x="9283934" y="2358613"/>
              <a:ext cx="562952" cy="556713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34" name="直接箭头连接符 33"/>
            <p:cNvCxnSpPr>
              <a:stCxn id="30" idx="0"/>
            </p:cNvCxnSpPr>
            <p:nvPr/>
          </p:nvCxnSpPr>
          <p:spPr>
            <a:xfrm flipV="1">
              <a:off x="9846886" y="2347388"/>
              <a:ext cx="76829" cy="567937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35" name="直接箭头连接符 34"/>
            <p:cNvCxnSpPr>
              <a:stCxn id="30" idx="0"/>
            </p:cNvCxnSpPr>
            <p:nvPr/>
          </p:nvCxnSpPr>
          <p:spPr>
            <a:xfrm flipV="1">
              <a:off x="9846886" y="2336164"/>
              <a:ext cx="436004" cy="579162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  <p:cxnSp>
          <p:nvCxnSpPr>
            <p:cNvPr id="36" name="直接箭头连接符 35"/>
            <p:cNvCxnSpPr>
              <a:stCxn id="30" idx="0"/>
            </p:cNvCxnSpPr>
            <p:nvPr/>
          </p:nvCxnSpPr>
          <p:spPr>
            <a:xfrm flipV="1">
              <a:off x="9846886" y="2347388"/>
              <a:ext cx="817627" cy="567937"/>
            </a:xfrm>
            <a:prstGeom prst="straightConnector1">
              <a:avLst/>
            </a:prstGeom>
            <a:noFill/>
            <a:ln w="25400">
              <a:solidFill>
                <a:srgbClr val="2972F4"/>
              </a:solidFill>
              <a:prstDash val="solid"/>
              <a:headEnd/>
              <a:tailEnd type="triangle"/>
            </a:ln>
          </p:spPr>
        </p:cxnSp>
      </p:grpSp>
      <p:sp>
        <p:nvSpPr>
          <p:cNvPr id="37" name="文本框 36"/>
          <p:cNvSpPr txBox="1"/>
          <p:nvPr/>
        </p:nvSpPr>
        <p:spPr>
          <a:xfrm>
            <a:off x="8240081" y="3727968"/>
            <a:ext cx="2971800" cy="4508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>
                <a:solidFill>
                  <a:srgbClr val="2972F4"/>
                </a:solidFill>
                <a:latin typeface="Microsoft YaHei"/>
                <a:ea typeface="Microsoft YaHei"/>
              </a:rPr>
              <a:t>空白一般不解析出词法符号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语法分析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任务：在词法分析的基础上，根据语言的语法规则，把单词符号串分解成各类</a:t>
            </a:r>
            <a:r>
              <a:rPr lang="zh-CN" altLang="zh-CN">
                <a:solidFill>
                  <a:srgbClr val="0000FF"/>
                </a:solidFill>
              </a:rPr>
              <a:t>语法单位</a:t>
            </a:r>
            <a:r>
              <a:rPr lang="zh-CN" altLang="zh-CN"/>
              <a:t>（语法范畴），如短句、子句、句子、程序段和程序等。</a:t>
            </a:r>
            <a:endParaRPr/>
          </a:p>
          <a:p>
            <a:pPr lvl="0"/>
            <a:r>
              <a:rPr lang="zh-CN" altLang="zh-CN"/>
              <a:t>通过语法分析，确定整个输入串是否构成语法上正确的“程序”</a:t>
            </a:r>
          </a:p>
          <a:p>
            <a:pPr lvl="0"/>
            <a:r>
              <a:rPr lang="zh-CN" altLang="zh-CN"/>
              <a:t>语法分析依循的是语言的</a:t>
            </a:r>
            <a:r>
              <a:rPr lang="zh-CN" altLang="zh-CN">
                <a:solidFill>
                  <a:srgbClr val="0000FF"/>
                </a:solidFill>
              </a:rPr>
              <a:t>语法规则</a:t>
            </a:r>
          </a:p>
          <a:p>
            <a:pPr lvl="0"/>
            <a:r>
              <a:rPr lang="zh-CN" altLang="zh-CN"/>
              <a:t>语法规则通常用上下文无关文法描述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AC209DD4-B14F-4205-9EBF-3FC7371248E5}" type="slidenum">
              <a:rPr lang="zh-CN" altLang="zh-CN"/>
              <a:t>5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语法分析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C2372156-D3E2-49C6-874F-B7E209559177}" type="slidenum">
              <a:rPr lang="zh-CN" altLang="zh-CN"/>
              <a:t>6</a:t>
            </a:fld>
            <a:endParaRPr lang="zh-CN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332874" y="1566728"/>
            <a:ext cx="3835400" cy="1200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en-US" altLang="en-US" sz="2800" b="0">
                <a:solidFill>
                  <a:srgbClr val="0000FF"/>
                </a:solidFill>
                <a:latin typeface="Times New Roman"/>
                <a:ea typeface="Times New Roman"/>
              </a:rPr>
              <a:t>id1 = id2 + id3 * 60</a:t>
            </a:r>
          </a:p>
          <a:p>
            <a:pPr lvl="0"/>
            <a:r>
              <a:rPr lang="zh-CN" altLang="zh-CN" sz="2800" b="0">
                <a:solidFill>
                  <a:srgbClr val="000000"/>
                </a:solidFill>
                <a:latin typeface="Microsoft YaHei"/>
                <a:ea typeface="Microsoft YaHei"/>
              </a:rPr>
              <a:t>算术表达式，赋值语句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401226" y="3362470"/>
            <a:ext cx="4315968" cy="23469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30522" y="1897541"/>
            <a:ext cx="300355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latin typeface="Microsoft YaHei"/>
                <a:ea typeface="Microsoft YaHei"/>
              </a:rPr>
              <a:t>输入：词法符号串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8200" y="4047823"/>
            <a:ext cx="3003550" cy="56515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/>
          <a:p>
            <a:pPr lvl="0"/>
            <a:r>
              <a:rPr lang="zh-CN" altLang="zh-CN" sz="2400">
                <a:latin typeface="Microsoft YaHei"/>
                <a:ea typeface="Microsoft YaHei"/>
              </a:rPr>
              <a:t>输出：抽象语法树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语义分析和中间代码生成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zh-CN"/>
              <a:t>对各种语法范畴进行</a:t>
            </a:r>
            <a:r>
              <a:rPr lang="zh-CN" altLang="zh-CN">
                <a:solidFill>
                  <a:srgbClr val="0000FF"/>
                </a:solidFill>
              </a:rPr>
              <a:t>静态语义检查</a:t>
            </a:r>
            <a:endParaRPr/>
          </a:p>
          <a:p>
            <a:pPr lvl="0"/>
            <a:r>
              <a:rPr lang="zh-CN" altLang="zh-CN"/>
              <a:t>如果语义正确，则进行</a:t>
            </a:r>
            <a:r>
              <a:rPr lang="zh-CN" altLang="zh-CN">
                <a:solidFill>
                  <a:srgbClr val="0000FF"/>
                </a:solidFill>
              </a:rPr>
              <a:t>中间代码</a:t>
            </a:r>
            <a:r>
              <a:rPr lang="zh-CN" altLang="zh-CN"/>
              <a:t>的翻译</a:t>
            </a:r>
          </a:p>
          <a:p>
            <a:pPr lvl="1"/>
            <a:r>
              <a:rPr lang="zh-CN" altLang="zh-CN">
                <a:solidFill>
                  <a:srgbClr val="0000FF"/>
                </a:solidFill>
              </a:rPr>
              <a:t>中间代码</a:t>
            </a:r>
            <a:r>
              <a:rPr lang="zh-CN" altLang="zh-CN"/>
              <a:t>：一种含义明确、便于处理的记号系统，通常独立于具体的硬件</a:t>
            </a:r>
          </a:p>
          <a:p>
            <a:pPr lvl="0"/>
            <a:r>
              <a:rPr lang="zh-CN" altLang="zh-CN"/>
              <a:t>依据语言的语义规则，通常使用</a:t>
            </a:r>
            <a:r>
              <a:rPr lang="zh-CN" altLang="zh-CN">
                <a:solidFill>
                  <a:srgbClr val="0000FF"/>
                </a:solidFill>
              </a:rPr>
              <a:t>属性文法</a:t>
            </a:r>
            <a:r>
              <a:rPr lang="zh-CN" altLang="zh-CN"/>
              <a:t>描述语义规则</a:t>
            </a:r>
            <a:r>
              <a:rPr lang="en-US" altLang="en-US"/>
              <a:t>
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67B3D83C-BD58-4D29-8070-251BA4157FB7}" type="slidenum">
              <a:rPr lang="zh-CN" altLang="zh-CN"/>
              <a:t>7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语义分析和中间代码生成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中间代码可采用</a:t>
            </a:r>
            <a:r>
              <a:rPr lang="zh-CN" altLang="zh-CN">
                <a:solidFill>
                  <a:srgbClr val="0000FF"/>
                </a:solidFill>
              </a:rPr>
              <a:t>四元式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FF"/>
                </a:solidFill>
              </a:rPr>
              <a:t>三元式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FF"/>
                </a:solidFill>
              </a:rPr>
              <a:t>间接三元式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FF"/>
                </a:solidFill>
              </a:rPr>
              <a:t>逆波兰记号</a:t>
            </a:r>
            <a:r>
              <a:rPr lang="zh-CN" altLang="zh-CN"/>
              <a:t>和</a:t>
            </a:r>
            <a:r>
              <a:rPr lang="zh-CN" altLang="zh-CN">
                <a:solidFill>
                  <a:srgbClr val="0000FF"/>
                </a:solidFill>
              </a:rPr>
              <a:t>树形表示</a:t>
            </a:r>
            <a:r>
              <a:rPr lang="zh-CN" altLang="zh-CN"/>
              <a:t>等等。</a:t>
            </a:r>
            <a:r>
              <a:rPr lang="en-US" altLang="en-US"/>
              <a:t>
</a:t>
            </a: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BBA9CED9-DA19-433C-86F4-B1F623E88C77}" type="slidenum">
              <a:rPr lang="zh-CN" altLang="zh-CN"/>
              <a:t>8</a:t>
            </a:fld>
            <a:endParaRPr lang="zh-CN" altLang="zh-CN"/>
          </a:p>
        </p:txBody>
      </p:sp>
      <p:graphicFrame>
        <p:nvGraphicFramePr>
          <p:cNvPr id="8" name="表格 7"/>
          <p:cNvGraphicFramePr/>
          <p:nvPr/>
        </p:nvGraphicFramePr>
        <p:xfrm>
          <a:off x="3638939" y="2564356"/>
          <a:ext cx="5943600" cy="5334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算符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左操作数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右操作数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结果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781299" y="4146550"/>
          <a:ext cx="7696200" cy="22098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序号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算符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左操作数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右操作数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b="0">
                          <a:solidFill>
                            <a:srgbClr val="0000FF"/>
                          </a:solidFill>
                          <a:latin typeface="Microsoft YaHei"/>
                          <a:ea typeface="Microsoft YaHei"/>
                        </a:rPr>
                        <a:t>结果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(1)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+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X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0.418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(2)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*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T1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Y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(3)</a:t>
                      </a:r>
                    </a:p>
                  </a:txBody>
                  <a:tcPr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/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T2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W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b="0">
                          <a:solidFill>
                            <a:srgbClr val="000000"/>
                          </a:solidFill>
                          <a:latin typeface="Microsoft YaHei"/>
                          <a:ea typeface="Microsoft YaHei"/>
                        </a:rPr>
                        <a:t>Z</a:t>
                      </a:r>
                    </a:p>
                  </a:txBody>
                  <a:tcPr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326567" y="3359762"/>
            <a:ext cx="7842250" cy="4953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en-US" sz="2000" b="0">
                <a:solidFill>
                  <a:srgbClr val="0000CC"/>
                </a:solidFill>
                <a:latin typeface="Consolas"/>
                <a:ea typeface="Consolas"/>
              </a:rPr>
              <a:t>Z = ( X + 0.418 ) * Y / w</a:t>
            </a:r>
            <a:r>
              <a:rPr lang="en-US" altLang="en-US" sz="2000" b="0">
                <a:solidFill>
                  <a:srgbClr val="FF0000"/>
                </a:solidFill>
                <a:latin typeface="Microsoft YaHei"/>
                <a:ea typeface="Microsoft YaHei"/>
              </a:rPr>
              <a:t> </a:t>
            </a:r>
            <a:r>
              <a:rPr lang="zh-CN" altLang="zh-CN" sz="2000" b="0">
                <a:solidFill>
                  <a:srgbClr val="FF0000"/>
                </a:solidFill>
                <a:latin typeface="Microsoft YaHei"/>
                <a:ea typeface="Microsoft YaHei"/>
              </a:rPr>
              <a:t>翻译成四元式为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优化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任务：对前段产生的中间代码进行加工变换，以期在最后阶段能产生更为高效（</a:t>
            </a:r>
            <a:r>
              <a:rPr lang="zh-CN" altLang="zh-CN">
                <a:solidFill>
                  <a:srgbClr val="FF0000"/>
                </a:solidFill>
              </a:rPr>
              <a:t>省时间和空间</a:t>
            </a:r>
            <a:r>
              <a:rPr lang="zh-CN" altLang="zh-CN"/>
              <a:t>）的目标代码</a:t>
            </a:r>
            <a:endParaRPr/>
          </a:p>
          <a:p>
            <a:pPr lvl="0"/>
            <a:r>
              <a:rPr lang="zh-CN" altLang="zh-CN"/>
              <a:t>优化的主要方面：</a:t>
            </a:r>
            <a:r>
              <a:rPr lang="zh-CN" altLang="zh-CN">
                <a:solidFill>
                  <a:srgbClr val="0000FF"/>
                </a:solidFill>
              </a:rPr>
              <a:t>公共子表达式的提取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FF"/>
                </a:solidFill>
              </a:rPr>
              <a:t>循环优化</a:t>
            </a:r>
            <a:r>
              <a:rPr lang="zh-CN" altLang="zh-CN"/>
              <a:t>、</a:t>
            </a:r>
            <a:r>
              <a:rPr lang="zh-CN" altLang="zh-CN">
                <a:solidFill>
                  <a:srgbClr val="0000FF"/>
                </a:solidFill>
              </a:rPr>
              <a:t>删除无用代码</a:t>
            </a:r>
            <a:r>
              <a:rPr lang="zh-CN" altLang="zh-CN"/>
              <a:t>等等</a:t>
            </a:r>
          </a:p>
          <a:p>
            <a:pPr lvl="0"/>
            <a:r>
              <a:rPr lang="zh-CN" altLang="zh-CN"/>
              <a:t>优化所依循的原则是程序的等价变换规则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 algn="r"/>
            <a:fld id="{2ABCD6C6-1AEC-44BF-B7E5-EFB065D59A32}" type="slidenum">
              <a:rPr lang="zh-CN" altLang="zh-CN"/>
              <a:t>9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903481" y="64"/>
            <a:ext cx="1288582" cy="12592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2030</Words>
  <Application>Microsoft Office PowerPoint</Application>
  <PresentationFormat>宽屏</PresentationFormat>
  <Paragraphs>462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默认字体</vt:lpstr>
      <vt:lpstr>Microsoft YaHei</vt:lpstr>
      <vt:lpstr>Arial</vt:lpstr>
      <vt:lpstr>Consolas</vt:lpstr>
      <vt:lpstr>Times New Roman</vt:lpstr>
      <vt:lpstr>Office 主题​​</vt:lpstr>
      <vt:lpstr>2 编译过程概述</vt:lpstr>
      <vt:lpstr>2 编译过程概述</vt:lpstr>
      <vt:lpstr>编译过程</vt:lpstr>
      <vt:lpstr>词法分析</vt:lpstr>
      <vt:lpstr>语法分析</vt:lpstr>
      <vt:lpstr>语法分析</vt:lpstr>
      <vt:lpstr>语义分析和中间代码生成</vt:lpstr>
      <vt:lpstr>语义分析和中间代码生成</vt:lpstr>
      <vt:lpstr>优化</vt:lpstr>
      <vt:lpstr>优化</vt:lpstr>
      <vt:lpstr>优化</vt:lpstr>
      <vt:lpstr>优化</vt:lpstr>
      <vt:lpstr>目标代码生成</vt:lpstr>
      <vt:lpstr>目标代码生成</vt:lpstr>
      <vt:lpstr>编译程序总框</vt:lpstr>
      <vt:lpstr>编译程序总框</vt:lpstr>
      <vt:lpstr>表格与表格管理</vt:lpstr>
      <vt:lpstr>出错处理</vt:lpstr>
      <vt:lpstr>编译程序的产生</vt:lpstr>
      <vt:lpstr>编译程序的产生</vt:lpstr>
      <vt:lpstr>编译程序的产生</vt:lpstr>
      <vt:lpstr>编译程序的产生</vt:lpstr>
      <vt:lpstr>编译程序的产生</vt:lpstr>
      <vt:lpstr>编译程序的产生</vt:lpstr>
      <vt:lpstr>编程语言发展</vt:lpstr>
      <vt:lpstr>函数/子函数</vt:lpstr>
      <vt:lpstr>函数/子函数</vt:lpstr>
      <vt:lpstr>编译时多态-泛型</vt:lpstr>
      <vt:lpstr>抽象数据类型</vt:lpstr>
      <vt:lpstr>运行时多态-类与继承</vt:lpstr>
      <vt:lpstr>运行时多态-类与继承</vt:lpstr>
      <vt:lpstr>运行时多态-类与继承</vt:lpstr>
      <vt:lpstr>运行时多态-类与继承</vt:lpstr>
      <vt:lpstr>面向对象</vt:lpstr>
      <vt:lpstr>脚本语言-python</vt:lpstr>
      <vt:lpstr>并发</vt:lpstr>
      <vt:lpstr>异常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hibernake yang</cp:lastModifiedBy>
  <cp:revision>2</cp:revision>
  <dcterms:created xsi:type="dcterms:W3CDTF">2022-12-22T07:09:10Z</dcterms:created>
  <dcterms:modified xsi:type="dcterms:W3CDTF">2024-03-07T14:35:35Z</dcterms:modified>
</cp:coreProperties>
</file>