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svg" ContentType="image/svg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3ba34e50de14b27" /><Relationship Type="http://schemas.openxmlformats.org/package/2006/relationships/metadata/core-properties" Target="/docProps/core.xml" Id="Rb8d37858e500448a" /><Relationship Type="http://schemas.openxmlformats.org/officeDocument/2006/relationships/extended-properties" Target="/docProps/app.xml" Id="R1ed2797d820f402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slide" Target="/ppt/slides/slide29.xml" Id="rId31" /><Relationship Type="http://schemas.openxmlformats.org/officeDocument/2006/relationships/slide" Target="/ppt/slides/slide30.xml" Id="rId32" /><Relationship Type="http://schemas.openxmlformats.org/officeDocument/2006/relationships/slide" Target="/ppt/slides/slide31.xml" Id="rId33" /><Relationship Type="http://schemas.openxmlformats.org/officeDocument/2006/relationships/slide" Target="/ppt/slides/slide32.xml" Id="rId34" /><Relationship Type="http://schemas.openxmlformats.org/officeDocument/2006/relationships/slide" Target="/ppt/slides/slide33.xml" Id="rId35" /><Relationship Type="http://schemas.openxmlformats.org/officeDocument/2006/relationships/slide" Target="/ppt/slides/slide34.xml" Id="rId36" /><Relationship Type="http://schemas.openxmlformats.org/officeDocument/2006/relationships/slide" Target="/ppt/slides/slide35.xml" Id="rId37" /><Relationship Type="http://schemas.openxmlformats.org/officeDocument/2006/relationships/slide" Target="/ppt/slides/slide36.xml" Id="rId38" /><Relationship Type="http://schemas.openxmlformats.org/officeDocument/2006/relationships/slide" Target="/ppt/slides/slide37.xml" Id="rId39" /><Relationship Type="http://schemas.openxmlformats.org/officeDocument/2006/relationships/slide" Target="/ppt/slides/slide38.xml" Id="rId40" /><Relationship Type="http://schemas.openxmlformats.org/officeDocument/2006/relationships/slide" Target="/ppt/slides/slide39.xml" Id="rId41" /><Relationship Type="http://schemas.openxmlformats.org/officeDocument/2006/relationships/slide" Target="/ppt/slides/slide40.xml" Id="rId42" /><Relationship Type="http://schemas.openxmlformats.org/officeDocument/2006/relationships/slide" Target="/ppt/slides/slide41.xml" Id="rId43" /><Relationship Type="http://schemas.openxmlformats.org/officeDocument/2006/relationships/slide" Target="/ppt/slides/slide42.xml" Id="rId44" /><Relationship Type="http://schemas.openxmlformats.org/officeDocument/2006/relationships/slide" Target="/ppt/slides/slide43.xml" Id="rId45" /><Relationship Type="http://schemas.openxmlformats.org/officeDocument/2006/relationships/slide" Target="/ppt/slides/slide44.xml" Id="rId46" /><Relationship Type="http://schemas.openxmlformats.org/officeDocument/2006/relationships/slide" Target="/ppt/slides/slide45.xml" Id="rId47" /><Relationship Type="http://schemas.openxmlformats.org/officeDocument/2006/relationships/slide" Target="/ppt/slides/slide46.xml" Id="rId48" /><Relationship Type="http://schemas.openxmlformats.org/officeDocument/2006/relationships/slide" Target="/ppt/slides/slide47.xml" Id="rId49" /><Relationship Type="http://schemas.openxmlformats.org/officeDocument/2006/relationships/slide" Target="/ppt/slides/slide48.xml" Id="rId50" /><Relationship Type="http://schemas.openxmlformats.org/officeDocument/2006/relationships/slide" Target="/ppt/slides/slide49.xml" Id="rId51" /><Relationship Type="http://schemas.openxmlformats.org/officeDocument/2006/relationships/slide" Target="/ppt/slides/slide50.xml" Id="rId52" /><Relationship Type="http://schemas.openxmlformats.org/officeDocument/2006/relationships/slide" Target="/ppt/slides/slide51.xml" Id="rId53" /><Relationship Type="http://schemas.openxmlformats.org/officeDocument/2006/relationships/tableStyles" Target="/ppt/tableStyles.xml" Id="rId54" /><Relationship Type="http://schemas.openxmlformats.org/officeDocument/2006/relationships/presProps" Target="/ppt/presProps.xml" Id="rId55" /><Relationship Type="http://schemas.openxmlformats.org/officeDocument/2006/relationships/viewProps" Target="/ppt/viewProps.xml" Id="rId5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709185-2724-411A-9E84-A6D2C636AAA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045C50-450B-46A5-AC1E-F59455973BA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159DFB-92AD-4C01-A2E8-CC6CD18D5B5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B73814-433A-4563-A9BA-650A861ED97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D4D8B6-9C3A-4DEA-A057-712A38E8A53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AB5657D-DFFF-46AF-9C5C-60F61601EC0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4C669B-9367-48B5-8143-0EAED8042E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F39A5C-EAA4-48EC-AC56-E550D3666BB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6E4DAB-AF49-45F2-B600-3D244A1C444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9D7144-1516-4BF7-8FDB-FB0CD5E1DA8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/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/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CE3553-0F8A-4335-935B-2231FB4493E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811-0031-4B56-A1B2-A9CD6C5E536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png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4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5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6.png" Id="rId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7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8.pn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19.png" Id="rId3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0.png" Id="rId2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1.png" Id="rId2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2.png" Id="rId2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3.png" Id="rId2" /><Relationship Type="http://schemas.openxmlformats.org/officeDocument/2006/relationships/image" Target="/ppt/media/image24.png" Id="rId3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5.png" Id="rId2" /><Relationship Type="http://schemas.openxmlformats.org/officeDocument/2006/relationships/image" Target="/ppt/media/image26.png" Id="rId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7.png" Id="rId2" /><Relationship Type="http://schemas.openxmlformats.org/officeDocument/2006/relationships/image" Target="/ppt/media/image28.png" Id="rId3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9.png" Id="rId2" /><Relationship Type="http://schemas.openxmlformats.org/officeDocument/2006/relationships/image" Target="/ppt/media/image30.png" Id="rId3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1.png" Id="rId2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2.png" Id="rId2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3.png" Id="rId2" /><Relationship Type="http://schemas.openxmlformats.org/officeDocument/2006/relationships/image" Target="/ppt/media/image34.png" Id="rId3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5.png" Id="rId2" /><Relationship Type="http://schemas.openxmlformats.org/officeDocument/2006/relationships/image" Target="/ppt/media/image36.png" Id="rId3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7.png" Id="rId2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8.png" Id="rId2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9.png" Id="rId2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0.png" Id="rId2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1.png" Id="rId2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2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3.png" Id="rId2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4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/>
              <a:t>优化与目标代码生成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zh-CN"/>
              <a:t>杨策</a:t>
            </a:r>
            <a:endParaRPr lang="zh-CN" altLang="zh-CN"/>
          </a:p>
          <a:p>
            <a:pPr lvl="0"/>
            <a:r>
              <a:rPr lang="en-US" altLang="en-US"/>
              <a:t>2023-05-06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E7DB119-C131-43E8-8C0E-4C96D813A0D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2.2 </a:t>
            </a:r>
            <a:r>
              <a:rPr lang="zh-CN" altLang="zh-CN"/>
              <a:t>常量合并（Constant Folding</a:t>
            </a:r>
            <a:r>
              <a:rPr lang="zh-CN" alt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编译期计算</a:t>
            </a:r>
            <a:endParaRPr/>
          </a:p>
          <a:p>
            <a:pPr lvl="1"/>
            <a:r>
              <a:rPr lang="en-US" altLang="en-US"/>
              <a:t>x=2+2 =&gt; x=4</a:t>
            </a:r>
          </a:p>
          <a:p>
            <a:pPr lvl="1"/>
            <a:r>
              <a:rPr lang="zh-CN" altLang="zh-CN"/>
              <a:t>字符串连接</a:t>
            </a:r>
          </a:p>
          <a:p>
            <a:pPr lvl="1"/>
            <a:r>
              <a:rPr lang="zh-CN" altLang="zh-CN"/>
              <a:t>问号表达式</a:t>
            </a:r>
          </a:p>
          <a:p>
            <a:pPr lvl="0"/>
            <a:r>
              <a:rPr lang="en-US" altLang="en-US"/>
              <a:t>c++</a:t>
            </a:r>
          </a:p>
          <a:p>
            <a:pPr lvl="1"/>
            <a:r>
              <a:rPr lang="zh-CN" altLang="zh-CN"/>
              <a:t>模板元编程</a:t>
            </a:r>
          </a:p>
          <a:p>
            <a:pPr lvl="1"/>
            <a:r>
              <a:rPr lang="en-US" altLang="en-US"/>
              <a:t>constexpr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4E22391-022B-465B-B916-6E48D982E9B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2.2 </a:t>
            </a:r>
            <a:r>
              <a:rPr lang="zh-CN" altLang="zh-CN"/>
              <a:t>常量合并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编译期计算</a:t>
            </a:r>
            <a:endParaRPr/>
          </a:p>
          <a:p>
            <a:pPr lvl="1"/>
            <a:r>
              <a:rPr lang="en-US" altLang="en-US"/>
              <a:t>x=2+2 =&gt; x=4</a:t>
            </a:r>
          </a:p>
          <a:p>
            <a:pPr lvl="1"/>
            <a:r>
              <a:rPr lang="zh-CN" altLang="zh-CN"/>
              <a:t>字符串连接</a:t>
            </a:r>
          </a:p>
          <a:p>
            <a:pPr lvl="1"/>
            <a:r>
              <a:rPr lang="zh-CN" altLang="zh-CN"/>
              <a:t>问号表达式</a:t>
            </a:r>
          </a:p>
          <a:p>
            <a:pPr lvl="0"/>
            <a:r>
              <a:rPr lang="en-US" altLang="en-US"/>
              <a:t>c++</a:t>
            </a:r>
          </a:p>
          <a:p>
            <a:pPr lvl="1"/>
            <a:r>
              <a:rPr lang="zh-CN" altLang="zh-CN">
                <a:solidFill>
                  <a:srgbClr val="FF0200"/>
                </a:solidFill>
              </a:rPr>
              <a:t>模板元编程</a:t>
            </a:r>
          </a:p>
          <a:p>
            <a:pPr lvl="1"/>
            <a:r>
              <a:rPr lang="en-US" altLang="en-US"/>
              <a:t>constexpr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396946" y="365125"/>
            <a:ext cx="7553068" cy="604245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01036D-D769-42B2-A7D2-DC4CBF6D63B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2.2 </a:t>
            </a:r>
            <a:r>
              <a:rPr lang="zh-CN" altLang="zh-CN"/>
              <a:t>常量合并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编译期计算</a:t>
            </a:r>
            <a:endParaRPr/>
          </a:p>
          <a:p>
            <a:pPr lvl="1"/>
            <a:r>
              <a:rPr lang="en-US" altLang="en-US"/>
              <a:t>x=2+2 =&gt; x=4</a:t>
            </a:r>
          </a:p>
          <a:p>
            <a:pPr lvl="1"/>
            <a:r>
              <a:rPr lang="zh-CN" altLang="zh-CN"/>
              <a:t>字符串连接</a:t>
            </a:r>
          </a:p>
          <a:p>
            <a:pPr lvl="1"/>
            <a:r>
              <a:rPr lang="zh-CN" altLang="zh-CN"/>
              <a:t>问号表达式</a:t>
            </a:r>
          </a:p>
          <a:p>
            <a:pPr lvl="0"/>
            <a:r>
              <a:rPr lang="en-US" altLang="en-US"/>
              <a:t>c++</a:t>
            </a:r>
          </a:p>
          <a:p>
            <a:pPr lvl="1"/>
            <a:r>
              <a:rPr lang="zh-CN" altLang="zh-CN"/>
              <a:t>模板元编程</a:t>
            </a:r>
          </a:p>
          <a:p>
            <a:pPr lvl="1"/>
            <a:r>
              <a:rPr lang="en-US" altLang="en-US">
                <a:solidFill>
                  <a:srgbClr val="FF0200"/>
                </a:solidFill>
              </a:rPr>
              <a:t>constexpr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22152" y="1744669"/>
            <a:ext cx="4432300" cy="36322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 flipH="0" flipV="0">
            <a:off x="5846399" y="5475724"/>
            <a:ext cx="2560251" cy="800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/>
              <a:t>指示性，非强制性</a:t>
            </a:r>
          </a:p>
          <a:p>
            <a:pPr lvl="0"/>
            <a:r>
              <a:rPr lang="zh-CN" altLang="zh-CN"/>
              <a:t>类似于</a:t>
            </a:r>
            <a:r>
              <a:rPr lang="en-US" altLang="en-US"/>
              <a:t>inline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B50EEE-8D69-40C5-A774-D8265986B21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2.3 </a:t>
            </a:r>
            <a:r>
              <a:rPr lang="zh-CN" altLang="zh-CN"/>
              <a:t>控制流优化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消除不可达基本块</a:t>
            </a:r>
            <a:endParaRPr/>
          </a:p>
          <a:p>
            <a:pPr lvl="1"/>
            <a:r>
              <a:rPr lang="zh-CN" altLang="zh-CN"/>
              <a:t>从起点出发不可达</a:t>
            </a:r>
          </a:p>
          <a:p>
            <a:pPr lvl="1"/>
            <a:r>
              <a:rPr lang="zh-CN" altLang="zh-CN"/>
              <a:t>图算法，类似于垃圾回收</a:t>
            </a:r>
          </a:p>
          <a:p>
            <a:pPr lvl="0"/>
            <a:r>
              <a:rPr lang="zh-CN" altLang="zh-CN"/>
              <a:t>减少空间代码</a:t>
            </a:r>
          </a:p>
          <a:p>
            <a:pPr lvl="0"/>
            <a:r>
              <a:rPr lang="zh-CN" altLang="zh-CN"/>
              <a:t>可能让程序运行速度更快</a:t>
            </a:r>
          </a:p>
          <a:p>
            <a:pPr lvl="1"/>
            <a:r>
              <a:rPr lang="zh-CN" altLang="zh-CN"/>
              <a:t>缓存命中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8F6EF0-298D-417B-A817-ADF9299F725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2.4 </a:t>
            </a:r>
            <a:r>
              <a:rPr lang="zh-CN" altLang="zh-CN"/>
              <a:t>静态单赋值（</a:t>
            </a:r>
            <a:r>
              <a:rPr lang="en-US" altLang="en-US"/>
              <a:t>SSA</a:t>
            </a:r>
            <a:r>
              <a:rPr lang="zh-CN" alt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en-US" altLang="en-US"/>
              <a:t>Static Single Assignment (SSA)</a:t>
            </a:r>
            <a:endParaRPr/>
          </a:p>
          <a:p>
            <a:pPr lvl="1"/>
            <a:r>
              <a:rPr lang="zh-CN" altLang="zh-CN"/>
              <a:t>每个变量</a:t>
            </a:r>
            <a:r>
              <a:rPr lang="en-US" altLang="en-US"/>
              <a:t>/</a:t>
            </a:r>
            <a:r>
              <a:rPr lang="zh-CN" altLang="zh-CN"/>
              <a:t>寄存器只赋值一次</a:t>
            </a:r>
          </a:p>
          <a:p>
            <a:pPr lvl="1"/>
            <a:r>
              <a:rPr lang="zh-CN" altLang="zh-CN"/>
              <a:t>有的变量需要重命名</a:t>
            </a:r>
          </a:p>
          <a:p>
            <a:pPr lvl="1"/>
            <a:r>
              <a:rPr lang="zh-CN" altLang="zh-CN"/>
              <a:t>方便后续优化</a:t>
            </a:r>
          </a:p>
          <a:p>
            <a:pPr lvl="1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66905" y="4325144"/>
            <a:ext cx="6883400" cy="16129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DF8233D-F901-40DC-A6E4-76817784C63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2.5 </a:t>
            </a:r>
            <a:r>
              <a:rPr lang="zh-CN" altLang="zh-CN"/>
              <a:t>删除</a:t>
            </a:r>
            <a:r>
              <a:rPr lang="zh-CN" altLang="zh-CN"/>
              <a:t>公共子表达式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基于</a:t>
            </a:r>
            <a:r>
              <a:rPr lang="en-US" altLang="en-US"/>
              <a:t>SSA</a:t>
            </a:r>
            <a:endParaRPr/>
          </a:p>
          <a:p>
            <a:pPr lvl="0"/>
            <a:r>
              <a:rPr lang="zh-CN" altLang="zh-CN"/>
              <a:t>赋值语句右部相同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197919" y="3668412"/>
            <a:ext cx="9499600" cy="19431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7F8630-0481-4571-9B27-98D73BFD936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2.6 </a:t>
            </a:r>
            <a:r>
              <a:rPr lang="zh-CN" altLang="zh-CN"/>
              <a:t>复写传播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基于</a:t>
            </a:r>
            <a:r>
              <a:rPr lang="en-US" altLang="en-US"/>
              <a:t>SSA</a:t>
            </a:r>
            <a:endParaRPr/>
          </a:p>
          <a:p>
            <a:pPr lvl="0"/>
            <a:r>
              <a:rPr lang="zh-CN" altLang="zh-CN"/>
              <a:t>变量复制，左边用右边替换</a:t>
            </a:r>
          </a:p>
          <a:p>
            <a:pPr lvl="0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804773" y="3730024"/>
            <a:ext cx="7569200" cy="1498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D9DD3F-D9D0-4EAD-96BF-251879C18E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2.6 </a:t>
            </a:r>
            <a:r>
              <a:rPr lang="zh-CN" altLang="zh-CN"/>
              <a:t>复写传播</a:t>
            </a:r>
            <a:r>
              <a:rPr lang="en-US" altLang="en-US"/>
              <a:t>&amp;</a:t>
            </a:r>
            <a:r>
              <a:rPr lang="zh-CN" altLang="zh-CN"/>
              <a:t>常量合并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结合之后化简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472170" y="3036330"/>
            <a:ext cx="8407400" cy="25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7DB99A-277E-47C5-AFCE-72B6F180AE3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2.6 </a:t>
            </a:r>
            <a:r>
              <a:rPr lang="zh-CN" altLang="zh-CN"/>
              <a:t>复写传播</a:t>
            </a:r>
            <a:r>
              <a:rPr lang="en-US" altLang="en-US"/>
              <a:t>&amp;</a:t>
            </a:r>
            <a:r>
              <a:rPr lang="zh-CN" altLang="zh-CN"/>
              <a:t>删除无用代码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死代码消除</a:t>
            </a:r>
            <a:endParaRPr/>
          </a:p>
          <a:p>
            <a:pPr lvl="1"/>
            <a:r>
              <a:rPr lang="zh-CN" altLang="zh-CN"/>
              <a:t>仅赋值，未使用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78586" y="3168227"/>
            <a:ext cx="10234827" cy="166613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 flipH="0" flipV="0">
            <a:off x="1360896" y="5067950"/>
            <a:ext cx="3930650" cy="4889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ea typeface="Microsoft YaHei"/>
              </a:rPr>
              <a:t>假设变量</a:t>
            </a:r>
            <a:r>
              <a:rPr lang="en-US" altLang="en-US" sz="2000">
                <a:latin typeface="Microsoft YaHei"/>
              </a:rPr>
              <a:t>a</a:t>
            </a:r>
            <a:r>
              <a:rPr lang="zh-CN" altLang="zh-CN" sz="2000">
                <a:ea typeface="Microsoft YaHei"/>
              </a:rPr>
              <a:t>没有在其他地方使用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0C9BBC-1209-4AAE-BB77-028E125514F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2298700" cy="3968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x**2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c*c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b*2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a+d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EA9B7F-A231-4BF1-9D8A-BA6954A382E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/>
              <a:t>目录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marL="0" lvl="0" indent="0">
              <a:buNone/>
            </a:pPr>
            <a:r>
              <a:rPr lang="en-US" altLang="en-US"/>
              <a:t>1. </a:t>
            </a:r>
            <a:r>
              <a:rPr lang="zh-CN" altLang="zh-CN"/>
              <a:t>优化概述</a:t>
            </a:r>
            <a:endParaRPr/>
          </a:p>
          <a:p>
            <a:pPr marL="0" lvl="0" indent="0">
              <a:buNone/>
            </a:pPr>
            <a:r>
              <a:rPr lang="en-US" altLang="en-US"/>
              <a:t>2. </a:t>
            </a:r>
            <a:r>
              <a:rPr lang="zh-CN" altLang="zh-CN"/>
              <a:t>局部优化</a:t>
            </a:r>
          </a:p>
          <a:p>
            <a:pPr marL="0" lvl="0" indent="0">
              <a:buNone/>
            </a:pPr>
            <a:r>
              <a:rPr lang="en-US" altLang="en-US"/>
              <a:t>3. </a:t>
            </a:r>
            <a:r>
              <a:rPr lang="zh-CN" altLang="zh-CN"/>
              <a:t>全局优化</a:t>
            </a:r>
          </a:p>
          <a:p>
            <a:pPr marL="0" lvl="0" indent="0">
              <a:buNone/>
            </a:pPr>
            <a:r>
              <a:rPr lang="en-US" altLang="en-US"/>
              <a:t>4. </a:t>
            </a:r>
            <a:r>
              <a:rPr lang="zh-CN" altLang="zh-CN"/>
              <a:t>目标代码生成</a:t>
            </a:r>
            <a:r>
              <a:rPr lang="en-US" altLang="en-US"/>
              <a:t>-llvm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351CB48-6588-4E4D-B876-8356F72865A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a = x**2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c*c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e = b*2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算术优化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c*c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e = b&lt;&lt;1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2A68F2-6A68-4822-84B7-61C914F9D57C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c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*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c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b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&lt;&lt;1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复写传播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x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*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3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&lt;&lt;1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24D1BC-F369-42C3-AB3C-5413AC0003E1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3&lt;&lt;1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常数合并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2139950" cy="3968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869321-45FD-4A3B-AE4E-251D2489BCCB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d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2921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删除公共子表达式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2139950" cy="3968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d = a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e*f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85F0F6-9CC5-4BFC-B1A1-E073E39AA6F9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d = a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</a:rPr>
              <a:t>e = 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+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d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e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2921000" cy="558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复写传播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2139950" cy="39687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d = a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e = 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f = a+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a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</a:rPr>
              <a:t>g = </a:t>
            </a:r>
            <a:r>
              <a:rPr lang="en-US" altLang="en-US" sz="2800">
                <a:solidFill>
                  <a:srgbClr val="FF0000"/>
                </a:solidFill>
                <a:latin typeface="Consolas"/>
              </a:rPr>
              <a:t>6</a:t>
            </a:r>
            <a:r>
              <a:rPr lang="en-US" altLang="en-US" sz="2800">
                <a:solidFill>
                  <a:srgbClr val="403ED6"/>
                </a:solidFill>
                <a:latin typeface="Consolas"/>
              </a:rPr>
              <a:t>*f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48A992F-1D1C-4827-8F71-12825EBE2C71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2.7 </a:t>
            </a:r>
            <a:r>
              <a:rPr lang="zh-CN" altLang="zh-CN"/>
              <a:t>局部优化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原则</a:t>
            </a:r>
            <a:endParaRPr/>
          </a:p>
          <a:p>
            <a:pPr lvl="1"/>
            <a:r>
              <a:rPr lang="zh-CN" altLang="zh-CN"/>
              <a:t>小步</a:t>
            </a:r>
          </a:p>
          <a:p>
            <a:pPr lvl="1"/>
            <a:r>
              <a:rPr lang="zh-CN" altLang="zh-CN"/>
              <a:t>多趟</a:t>
            </a:r>
          </a:p>
          <a:p>
            <a:pPr lvl="1"/>
            <a:r>
              <a:rPr lang="zh-CN" altLang="zh-CN"/>
              <a:t>多种方法共同作用</a:t>
            </a:r>
          </a:p>
          <a:p>
            <a:pPr lvl="1"/>
            <a:r>
              <a:rPr lang="zh-CN" altLang="zh-CN"/>
              <a:t>无法优化时停止</a:t>
            </a:r>
          </a:p>
          <a:p>
            <a:pPr lvl="1"/>
            <a:r>
              <a:rPr lang="zh-CN" altLang="zh-CN"/>
              <a:t>或者其他时候停止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4796074" y="148225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优化前代码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4857858" y="2114686"/>
            <a:ext cx="1778000" cy="3975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  <a:ea typeface="微软雅黑"/>
              </a:rPr>
              <a:t>b = 3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  <a:ea typeface="微软雅黑"/>
              </a:rPr>
              <a:t>c = x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  <a:ea typeface="微软雅黑"/>
              </a:rPr>
              <a:t>d = a</a:t>
            </a:r>
          </a:p>
          <a:p>
            <a:pPr lvl="0"/>
            <a:r>
              <a:rPr lang="en-US" altLang="en-US" sz="2800">
                <a:solidFill>
                  <a:srgbClr val="FF0000"/>
                </a:solidFill>
                <a:latin typeface="Consolas"/>
                <a:ea typeface="微软雅黑"/>
              </a:rPr>
              <a:t>e = 6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f = a+a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g = 6*f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8033545" y="1482254"/>
            <a:ext cx="2921000" cy="558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ea typeface="Microsoft YaHei"/>
              </a:rPr>
              <a:t>删除无用代码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8033545" y="2114686"/>
            <a:ext cx="2139950" cy="17589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a = x*x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f = a+a</a:t>
            </a:r>
          </a:p>
          <a:p>
            <a:pPr lvl="0"/>
            <a:r>
              <a:rPr lang="en-US" altLang="en-US" sz="2800">
                <a:solidFill>
                  <a:srgbClr val="403ed6"/>
                </a:solidFill>
                <a:latin typeface="Consolas"/>
                <a:ea typeface="微软雅黑"/>
              </a:rPr>
              <a:t>g = 6*f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8169469" y="4250167"/>
            <a:ext cx="2921000" cy="558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solidFill>
                  <a:srgbClr val="FF0000"/>
                </a:solidFill>
                <a:ea typeface="Microsoft YaHei"/>
              </a:rPr>
              <a:t>优化完成！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D4DD86-3D86-410F-A964-38D035D2AC31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1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945527" y="3716087"/>
            <a:ext cx="772297" cy="3861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2.8 </a:t>
            </a:r>
            <a:r>
              <a:rPr lang="zh-CN" altLang="zh-CN"/>
              <a:t>窥孔优化（Peephole Optimizations</a:t>
            </a:r>
            <a:r>
              <a:rPr lang="zh-CN" alt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用于中间代码</a:t>
            </a:r>
            <a:endParaRPr/>
          </a:p>
          <a:p>
            <a:pPr lvl="1"/>
            <a:r>
              <a:rPr lang="zh-CN" altLang="zh-CN"/>
              <a:t>前述优化技术</a:t>
            </a:r>
          </a:p>
          <a:p>
            <a:pPr lvl="0"/>
            <a:r>
              <a:rPr lang="zh-CN" altLang="zh-CN"/>
              <a:t>窥孔优化</a:t>
            </a:r>
          </a:p>
          <a:p>
            <a:pPr lvl="1"/>
            <a:r>
              <a:rPr lang="zh-CN" altLang="zh-CN"/>
              <a:t>用于目标代码</a:t>
            </a:r>
            <a:endParaRPr/>
          </a:p>
          <a:p>
            <a:pPr lvl="1"/>
            <a:r>
              <a:rPr lang="zh-CN" altLang="zh-CN"/>
              <a:t>与中间代码优化类似</a:t>
            </a:r>
          </a:p>
          <a:p>
            <a:pPr lvl="1"/>
            <a:r>
              <a:rPr lang="zh-CN" altLang="zh-CN"/>
              <a:t>与指令有关</a:t>
            </a:r>
          </a:p>
          <a:p>
            <a:pPr lvl="0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94536" y="2236573"/>
            <a:ext cx="6100106" cy="384295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0EC442-F006-4351-A1F8-30664A4A211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3.1 </a:t>
            </a:r>
            <a:r>
              <a:rPr lang="zh-CN" altLang="zh-CN"/>
              <a:t>循环优化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代码外提</a:t>
            </a:r>
            <a:endParaRPr/>
          </a:p>
          <a:p>
            <a:pPr lvl="0"/>
            <a:r>
              <a:rPr lang="zh-CN" altLang="zh-CN"/>
              <a:t>强度削弱</a:t>
            </a:r>
          </a:p>
          <a:p>
            <a:pPr lvl="0"/>
            <a:r>
              <a:rPr lang="zh-CN" altLang="zh-CN"/>
              <a:t>删除归纳变量</a:t>
            </a:r>
          </a:p>
          <a:p>
            <a:pPr lvl="0"/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E6012D-CE8E-4E1E-89F3-B9AA7F4863B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需要确认变量取值</a:t>
            </a:r>
            <a:endParaRPr/>
          </a:p>
          <a:p>
            <a:pPr lvl="1"/>
            <a:r>
              <a:rPr lang="zh-CN" altLang="zh-CN"/>
              <a:t>是否是常量</a:t>
            </a:r>
          </a:p>
          <a:p>
            <a:pPr lvl="1"/>
            <a:r>
              <a:rPr lang="zh-CN" altLang="zh-CN"/>
              <a:t>具体值是多少</a:t>
            </a:r>
          </a:p>
          <a:p>
            <a:pPr lvl="0"/>
            <a:r>
              <a:rPr lang="zh-CN" altLang="zh-CN"/>
              <a:t>从前向后推导</a:t>
            </a:r>
          </a:p>
          <a:p>
            <a:pPr lvl="1"/>
            <a:r>
              <a:rPr lang="zh-CN" altLang="zh-CN"/>
              <a:t>多条简单规则</a:t>
            </a:r>
          </a:p>
          <a:p>
            <a:pPr lvl="1"/>
            <a:r>
              <a:rPr lang="zh-CN" altLang="zh-CN"/>
              <a:t>一步一步更新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D57C28-329C-4D08-A01F-5BD6BA79482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519140" y="1750788"/>
            <a:ext cx="7453870" cy="42049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采用下列标记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B6F9EB-6CAB-4FBD-A7D1-7504106E2131}" type="slidenum">
              <a:rPr lang="zh-CN" altLang="zh-CN"/>
              <a:t>‹#›</a:t>
            </a:fld>
            <a:endParaRPr lang="zh-CN" altLang="zh-CN"/>
          </a:p>
        </p:txBody>
      </p:sp>
      <p:graphicFrame>
        <p:nvGraphicFramePr>
          <p:cNvPr id="8" name=""/>
          <p:cNvGraphicFramePr/>
          <p:nvPr/>
        </p:nvGraphicFramePr>
        <p:xfrm rot="0" flipH="0" flipV="0">
          <a:off x="1114854" y="2667794"/>
          <a:ext cx="8541265" cy="13335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4270632"/>
                <a:gridCol w="4270632"/>
              </a:tblGrid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记号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含义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⏊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不会被执行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 altLang="en-US" sz="2800"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常数值</a:t>
                      </a:r>
                      <a:r>
                        <a:rPr lang="en-US" altLang="en-US" sz="2800"/>
                        <a:t>c</a:t>
                      </a:r>
                    </a:p>
                  </a:txBody>
                </a:tc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/>
                        <a:t>非常数值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1.1 </a:t>
            </a:r>
            <a:r>
              <a:rPr lang="zh-CN" altLang="zh-CN"/>
              <a:t>优化的概念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优化与其他组件的关系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38200" y="2689826"/>
            <a:ext cx="10388600" cy="39497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E80A09-D370-4A7A-AA4F-C37063464B2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3B58F1-DA11-459D-AFB9-68BB2605495E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413647" y="1776112"/>
            <a:ext cx="7763850" cy="45802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EDF0DF-FCE0-46B9-9BFC-445F9FA4DB8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44091" y="2587539"/>
            <a:ext cx="4829776" cy="206081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441131" y="2673761"/>
            <a:ext cx="4759068" cy="197458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 rot="0" flipH="0" flipV="0">
            <a:off x="2213512" y="5092664"/>
            <a:ext cx="240030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ea typeface="Microsoft YaHei"/>
              </a:rPr>
              <a:t>非变量</a:t>
            </a:r>
            <a:r>
              <a:rPr lang="en-US" altLang="en-US">
                <a:latin typeface="Microsoft YaHei"/>
              </a:rPr>
              <a:t>=&gt;</a:t>
            </a:r>
            <a:r>
              <a:rPr lang="zh-CN" altLang="zh-CN">
                <a:ea typeface="Microsoft YaHei"/>
              </a:rPr>
              <a:t>非变量</a:t>
            </a:r>
          </a:p>
        </p:txBody>
      </p:sp>
      <p:sp>
        <p:nvSpPr>
          <p:cNvPr id="11" name=""/>
          <p:cNvSpPr txBox="1"/>
          <p:nvPr/>
        </p:nvSpPr>
        <p:spPr>
          <a:xfrm rot="0" flipH="0" flipV="0">
            <a:off x="7662842" y="5092664"/>
            <a:ext cx="277495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ea typeface="Microsoft YaHei"/>
              </a:rPr>
              <a:t>入边不同常量</a:t>
            </a:r>
            <a:r>
              <a:rPr lang="en-US" altLang="en-US">
                <a:latin typeface="Microsoft YaHei"/>
              </a:rPr>
              <a:t>=&gt;</a:t>
            </a:r>
            <a:r>
              <a:rPr lang="zh-CN" altLang="zh-CN">
                <a:ea typeface="Microsoft YaHei"/>
              </a:rPr>
              <a:t>非变量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74A67C-B48F-48B4-9428-EBB82836EF4A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2213512" y="5092664"/>
            <a:ext cx="240030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微软雅黑"/>
              </a:rPr>
              <a:t>常量</a:t>
            </a:r>
            <a:r>
              <a:rPr lang="en-US" altLang="en-US">
                <a:latin typeface="Microsoft YaHei"/>
                <a:ea typeface="微软雅黑"/>
              </a:rPr>
              <a:t>=&gt;</a:t>
            </a:r>
            <a:r>
              <a:rPr lang="zh-CN" altLang="zh-CN">
                <a:latin typeface="Microsoft YaHei"/>
                <a:ea typeface="微软雅黑"/>
              </a:rPr>
              <a:t>常量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7662842" y="5092664"/>
            <a:ext cx="277495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微软雅黑"/>
              </a:rPr>
              <a:t>不可达</a:t>
            </a:r>
            <a:r>
              <a:rPr lang="en-US" altLang="en-US">
                <a:latin typeface="Microsoft YaHei"/>
                <a:ea typeface="微软雅黑"/>
              </a:rPr>
              <a:t>=&gt;</a:t>
            </a:r>
            <a:r>
              <a:rPr lang="zh-CN" altLang="zh-CN">
                <a:latin typeface="Microsoft YaHei"/>
                <a:ea typeface="微软雅黑"/>
              </a:rPr>
              <a:t>不可达</a:t>
            </a:r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28088" y="2885818"/>
            <a:ext cx="4621492" cy="185306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838200" y="2785392"/>
            <a:ext cx="4981146" cy="20539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D92C1F-3F40-4322-93D3-477148A1397E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2213512" y="5092664"/>
            <a:ext cx="240030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  <a:ea typeface="微软雅黑"/>
              </a:rPr>
              <a:t>s</a:t>
            </a:r>
            <a:r>
              <a:rPr lang="zh-CN" altLang="zh-CN">
                <a:latin typeface="Microsoft YaHei"/>
                <a:ea typeface="微软雅黑"/>
              </a:rPr>
              <a:t>不是对</a:t>
            </a:r>
            <a:r>
              <a:rPr lang="en-US" altLang="en-US">
                <a:latin typeface="Microsoft YaHei"/>
                <a:ea typeface="微软雅黑"/>
              </a:rPr>
              <a:t>x</a:t>
            </a:r>
            <a:r>
              <a:rPr lang="zh-CN" altLang="zh-CN">
                <a:latin typeface="Microsoft YaHei"/>
                <a:ea typeface="微软雅黑"/>
              </a:rPr>
              <a:t>赋值</a:t>
            </a:r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93678" y="2592752"/>
            <a:ext cx="3202479" cy="243919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855940" y="2478214"/>
            <a:ext cx="3234370" cy="2614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3409A1-9B22-4EC5-A639-216F18D771B5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2213512" y="5092664"/>
            <a:ext cx="240030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  <a:ea typeface="微软雅黑"/>
              </a:rPr>
              <a:t>e</a:t>
            </a:r>
            <a:r>
              <a:rPr lang="zh-CN" altLang="zh-CN">
                <a:latin typeface="Microsoft YaHei"/>
                <a:ea typeface="微软雅黑"/>
              </a:rPr>
              <a:t>不是一个常量</a:t>
            </a:r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710038" y="2612424"/>
            <a:ext cx="2953582" cy="243919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981052" y="2569283"/>
            <a:ext cx="3067956" cy="24823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3.2 </a:t>
            </a:r>
            <a:r>
              <a:rPr lang="zh-CN" altLang="zh-CN"/>
              <a:t>全局常量传播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数学基础</a:t>
            </a:r>
            <a:endParaRPr/>
          </a:p>
          <a:p>
            <a:pPr lvl="1"/>
            <a:r>
              <a:rPr lang="zh-CN" altLang="zh-CN"/>
              <a:t>交半格</a:t>
            </a:r>
            <a:r>
              <a:rPr lang="en-US" altLang="en-US"/>
              <a:t> meet semi-lattice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9E3E14-39F8-4CD5-B4BB-3FD8A8366E6E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07524" y="3157544"/>
            <a:ext cx="8263581" cy="31988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3.3 liveness analysis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明确变量使用范围</a:t>
            </a:r>
            <a:endParaRPr/>
          </a:p>
          <a:p>
            <a:pPr lvl="1"/>
            <a:r>
              <a:rPr lang="zh-CN" altLang="zh-CN"/>
              <a:t>比作用域更精细</a:t>
            </a:r>
          </a:p>
          <a:p>
            <a:pPr lvl="0"/>
            <a:r>
              <a:rPr lang="zh-CN" altLang="zh-CN"/>
              <a:t>推导方法</a:t>
            </a:r>
          </a:p>
          <a:p>
            <a:pPr lvl="1"/>
            <a:r>
              <a:rPr lang="zh-CN" altLang="zh-CN"/>
              <a:t>类似于常量传播</a:t>
            </a:r>
          </a:p>
          <a:p>
            <a:pPr lvl="1"/>
            <a:r>
              <a:rPr lang="zh-CN" altLang="zh-CN"/>
              <a:t>从后向前计算</a:t>
            </a:r>
          </a:p>
          <a:p>
            <a:pPr lvl="1"/>
            <a:r>
              <a:rPr lang="en-US" altLang="en-US"/>
              <a:t>live: true</a:t>
            </a:r>
          </a:p>
          <a:p>
            <a:pPr lvl="1"/>
            <a:r>
              <a:rPr lang="en-US" altLang="en-US"/>
              <a:t>dead: false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7FF351-403D-47F8-891C-F78A1E3B7E9F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832657" y="2418542"/>
            <a:ext cx="6644710" cy="29925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3.3 liveness analysis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FBE934-00BE-4706-9EE4-346B027EA139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38200" y="2818088"/>
            <a:ext cx="5308508" cy="198766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7187514" y="2334632"/>
            <a:ext cx="3787859" cy="272020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3.3 liveness analysis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计算规则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D0647C-92FF-40E6-914E-C272D8560B12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38200" y="2969469"/>
            <a:ext cx="4169719" cy="292487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6498110" y="2882555"/>
            <a:ext cx="3619500" cy="29503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4.6 </a:t>
            </a:r>
            <a:r>
              <a:rPr lang="zh-CN" altLang="zh-CN"/>
              <a:t>目标代码生成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目标程序</a:t>
            </a:r>
            <a:endParaRPr/>
          </a:p>
          <a:p>
            <a:pPr lvl="1"/>
            <a:r>
              <a:rPr lang="zh-CN" altLang="zh-CN"/>
              <a:t>绝对机器代码</a:t>
            </a:r>
          </a:p>
          <a:p>
            <a:pPr lvl="1"/>
            <a:r>
              <a:rPr lang="zh-CN" altLang="zh-CN"/>
              <a:t>可再定位机器代码</a:t>
            </a:r>
          </a:p>
          <a:p>
            <a:pPr lvl="1"/>
            <a:r>
              <a:rPr lang="zh-CN" altLang="zh-CN"/>
              <a:t>汇编语言</a:t>
            </a:r>
          </a:p>
          <a:p>
            <a:pPr lvl="0"/>
            <a:r>
              <a:rPr lang="zh-CN" altLang="zh-CN"/>
              <a:t>指令集</a:t>
            </a:r>
          </a:p>
          <a:p>
            <a:pPr lvl="0"/>
            <a:r>
              <a:rPr lang="zh-CN" altLang="zh-CN"/>
              <a:t>寄存器数量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267F0E-3A2E-4BB8-B38C-E1D73E774A0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1.1 </a:t>
            </a:r>
            <a:r>
              <a:rPr lang="zh-CN" altLang="zh-CN"/>
              <a:t>优化的概念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/>
              <a:t>llvm </a:t>
            </a:r>
            <a:r>
              <a:rPr lang="zh-CN" altLang="zh-CN"/>
              <a:t>架构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D7527D-5E26-45FC-9046-D8C480ADD380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2114207" y="2693194"/>
            <a:ext cx="8543994" cy="31598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4.2 llvm-</a:t>
            </a:r>
            <a:r>
              <a:rPr lang="zh-CN" altLang="zh-CN"/>
              <a:t>后端架构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英文文档</a:t>
            </a:r>
            <a:endParaRPr/>
          </a:p>
          <a:p>
            <a:pPr lvl="1"/>
            <a:r>
              <a:rPr lang="en-US" altLang="en-US"/>
              <a:t>Getting Started with LLVM Core Libraries</a:t>
            </a:r>
          </a:p>
          <a:p>
            <a:pPr lvl="1"/>
            <a:r>
              <a:rPr lang="en-US" altLang="en-US"/>
              <a:t>Writing an LLVM Backend</a:t>
            </a:r>
          </a:p>
          <a:p>
            <a:pPr lvl="1"/>
            <a:r>
              <a:rPr lang="en-US" altLang="en-US"/>
              <a:t>The LLVM Target-Independent Code Generator</a:t>
            </a:r>
          </a:p>
          <a:p>
            <a:pPr lvl="1"/>
            <a:r>
              <a:rPr lang="en-US" altLang="en-US"/>
              <a:t>Tutorial: Creating an LLVM Backend for the Cpu0 Architecture</a:t>
            </a:r>
          </a:p>
          <a:p>
            <a:pPr lvl="0"/>
            <a:r>
              <a:rPr lang="zh-CN" altLang="zh-CN"/>
              <a:t>中文文档</a:t>
            </a:r>
          </a:p>
          <a:p>
            <a:pPr lvl="1"/>
            <a:r>
              <a:rPr lang="zh-CN" altLang="zh-CN"/>
              <a:t>知乎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5799C2-3C00-4C98-9040-9F7B818DE73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4.2 llvm-</a:t>
            </a:r>
            <a:r>
              <a:rPr lang="zh-CN" altLang="zh-CN"/>
              <a:t>后端架构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marL="0" lvl="0" indent="0">
              <a:buNone/>
            </a:pPr>
            <a:r>
              <a:rPr lang="en-US" altLang="en-US"/>
              <a:t>LLVM IR -&gt; </a:t>
            </a:r>
            <a:r>
              <a:rPr lang="zh-CN" altLang="zh-CN"/>
              <a:t>后端</a:t>
            </a:r>
            <a:r>
              <a:rPr lang="en-US" altLang="en-US"/>
              <a:t> -&gt; </a:t>
            </a:r>
            <a:r>
              <a:rPr lang="zh-CN" altLang="zh-CN"/>
              <a:t>汇编</a:t>
            </a:r>
            <a:r>
              <a:rPr lang="en-US" altLang="en-US"/>
              <a:t>/</a:t>
            </a:r>
            <a:r>
              <a:rPr lang="zh-CN" altLang="zh-CN"/>
              <a:t>目标代码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ADE49DC-0724-4C2A-97BA-8532A7876CBF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552832" y="2567030"/>
            <a:ext cx="8839200" cy="27432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 rot="0" flipH="0" flipV="0">
            <a:off x="1657458" y="5599291"/>
            <a:ext cx="6419850" cy="800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highlight>
                  <a:srgbClr val="D9D9D9"/>
                </a:highlight>
              </a:rPr>
              <a:t>灰框是一些关键步骤，可能由多个</a:t>
            </a:r>
            <a:r>
              <a:rPr lang="en-US" altLang="en-US">
                <a:highlight>
                  <a:srgbClr val="D9D9D9"/>
                </a:highlight>
              </a:rPr>
              <a:t>pass</a:t>
            </a:r>
            <a:r>
              <a:rPr lang="zh-CN" altLang="zh-CN">
                <a:highlight>
                  <a:srgbClr val="D9D9D9"/>
                </a:highlight>
              </a:rPr>
              <a:t>组成，称为</a:t>
            </a:r>
            <a:r>
              <a:rPr lang="en-US" altLang="en-US">
                <a:highlight>
                  <a:srgbClr val="D9D9D9"/>
                </a:highlight>
              </a:rPr>
              <a:t>super pass</a:t>
            </a:r>
          </a:p>
          <a:p>
            <a:pPr lvl="0"/>
            <a:r>
              <a:rPr lang="zh-CN" altLang="zh-CN"/>
              <a:t>白框主要为一些优化的</a:t>
            </a:r>
            <a:r>
              <a:rPr lang="en-US" altLang="en-US"/>
              <a:t>pass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4.2 </a:t>
            </a:r>
            <a:r>
              <a:rPr lang="zh-CN" altLang="zh-CN"/>
              <a:t>指令选择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64059" y="3429064"/>
            <a:ext cx="5103340" cy="3436938"/>
          </a:xfrm>
        </p:spPr>
        <p:txBody>
          <a:bodyPr>
            <a:normAutofit fontScale="100000"/>
          </a:bodyPr>
          <a:lstStyle/>
          <a:p>
            <a:pPr lvl="0"/>
            <a:r>
              <a:rPr lang="en-US" altLang="en-US"/>
              <a:t>SelectionDAG</a:t>
            </a:r>
            <a:endParaRPr/>
          </a:p>
          <a:p>
            <a:pPr lvl="1"/>
            <a:r>
              <a:rPr lang="zh-CN" altLang="zh-CN"/>
              <a:t>基本上每个指令一个结点</a:t>
            </a:r>
          </a:p>
          <a:p>
            <a:pPr lvl="1"/>
            <a:r>
              <a:rPr lang="zh-CN" altLang="zh-CN"/>
              <a:t>黑线：数据依赖关系</a:t>
            </a:r>
          </a:p>
          <a:p>
            <a:pPr lvl="1"/>
            <a:r>
              <a:rPr lang="zh-CN" altLang="zh-CN"/>
              <a:t>蓝线：非数据依赖</a:t>
            </a:r>
          </a:p>
          <a:p>
            <a:pPr lvl="1"/>
            <a:r>
              <a:rPr lang="zh-CN" altLang="zh-CN"/>
              <a:t>红线：中间不能插入结点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6539E0-4393-4F36-A468-AA92BB6D5CBD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70326" y="247144"/>
            <a:ext cx="6130092" cy="6109206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 rot="0" flipH="0" flipV="0">
            <a:off x="1379045" y="2228514"/>
            <a:ext cx="2570892" cy="4445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</a:rPr>
              <a:t>Instruction Selection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2108866" y="1599782"/>
            <a:ext cx="1111250" cy="444500"/>
          </a:xfrm>
          <a:prstGeom prst="rect">
            <a:avLst/>
          </a:prstGeom>
          <a:solidFill>
            <a:srgbClr val="DFF8FF"/>
          </a:solidFill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</a:rPr>
              <a:t>LLVM IR</a:t>
            </a:r>
          </a:p>
        </p:txBody>
      </p:sp>
      <p:sp>
        <p:nvSpPr>
          <p:cNvPr id="11" name=""/>
          <p:cNvSpPr txBox="1"/>
          <p:nvPr/>
        </p:nvSpPr>
        <p:spPr>
          <a:xfrm rot="0" flipH="0" flipV="0">
            <a:off x="1786389" y="2857247"/>
            <a:ext cx="1756204" cy="444500"/>
          </a:xfrm>
          <a:prstGeom prst="rect">
            <a:avLst/>
          </a:prstGeom>
          <a:solidFill>
            <a:srgbClr val="DFF8FF"/>
          </a:solidFill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</a:rPr>
              <a:t>SelectionDAG</a:t>
            </a:r>
          </a:p>
        </p:txBody>
      </p:sp>
      <p:cxnSp>
        <p:nvCxnSpPr>
          <p:cNvPr id="12" name=""/>
          <p:cNvCxnSpPr>
            <a:stCxn id="10" idx="3"/>
            <a:endCxn id="9" idx="2"/>
          </p:cNvCxnSpPr>
          <p:nvPr/>
        </p:nvCxnSpPr>
        <p:spPr>
          <a:xfrm rot="0" flipH="0" flipV="0">
            <a:off x="2664491" y="2044282"/>
            <a:ext cx="12357" cy="18423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3" name=""/>
          <p:cNvCxnSpPr>
            <a:stCxn id="9" idx="3"/>
            <a:endCxn id="11" idx="2"/>
          </p:cNvCxnSpPr>
          <p:nvPr/>
        </p:nvCxnSpPr>
        <p:spPr>
          <a:xfrm rot="0" flipH="0" flipV="0">
            <a:off x="2664491" y="2673014"/>
            <a:ext cx="12357" cy="18423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4.2 </a:t>
            </a:r>
            <a:r>
              <a:rPr lang="zh-CN" altLang="zh-CN"/>
              <a:t>指令选择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en-US" altLang="en-US"/>
              <a:t>IR</a:t>
            </a:r>
            <a:r>
              <a:rPr lang="zh-CN" altLang="zh-CN"/>
              <a:t>指令</a:t>
            </a:r>
            <a:r>
              <a:rPr lang="en-US" altLang="en-US"/>
              <a:t>-&gt;ISA</a:t>
            </a:r>
            <a:r>
              <a:rPr lang="zh-CN" altLang="zh-CN"/>
              <a:t>指令</a:t>
            </a:r>
            <a:endParaRPr/>
          </a:p>
          <a:p>
            <a:pPr lvl="0"/>
            <a:r>
              <a:rPr lang="en-US" altLang="en-US"/>
              <a:t>DAG</a:t>
            </a:r>
            <a:r>
              <a:rPr lang="zh-CN" altLang="zh-CN"/>
              <a:t>合并</a:t>
            </a:r>
          </a:p>
          <a:p>
            <a:pPr lvl="1"/>
            <a:r>
              <a:rPr lang="zh-CN" altLang="zh-CN"/>
              <a:t>优化</a:t>
            </a:r>
          </a:p>
          <a:p>
            <a:pPr lvl="0"/>
            <a:r>
              <a:rPr lang="zh-CN" altLang="zh-CN"/>
              <a:t>类型合法化</a:t>
            </a:r>
          </a:p>
          <a:p>
            <a:pPr lvl="1"/>
            <a:r>
              <a:rPr lang="en-US" altLang="en-US"/>
              <a:t>IR</a:t>
            </a:r>
            <a:r>
              <a:rPr lang="zh-CN" altLang="zh-CN"/>
              <a:t>类型</a:t>
            </a:r>
            <a:r>
              <a:rPr lang="en-US" altLang="en-US"/>
              <a:t>-&gt;ISA</a:t>
            </a:r>
            <a:r>
              <a:rPr lang="zh-CN" altLang="zh-CN"/>
              <a:t>类型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5F1BAB-D96E-4749-807B-1AAFCBBC8A76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378916" y="1690688"/>
            <a:ext cx="7553656" cy="4406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4.3 </a:t>
            </a:r>
            <a:r>
              <a:rPr lang="zh-CN" altLang="zh-CN"/>
              <a:t>指令</a:t>
            </a:r>
            <a:r>
              <a:rPr lang="zh-CN" altLang="zh-CN"/>
              <a:t>调度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6104238" cy="4351338"/>
          </a:xfr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分配前调度</a:t>
            </a:r>
            <a:endParaRPr/>
          </a:p>
          <a:p>
            <a:pPr lvl="1"/>
            <a:r>
              <a:rPr lang="zh-CN" altLang="zh-CN"/>
              <a:t>将</a:t>
            </a:r>
            <a:r>
              <a:rPr lang="en-US" altLang="en-US"/>
              <a:t>DAG</a:t>
            </a:r>
            <a:r>
              <a:rPr lang="zh-CN" altLang="zh-CN"/>
              <a:t>转换成指令序列</a:t>
            </a:r>
          </a:p>
          <a:p>
            <a:pPr lvl="1"/>
            <a:r>
              <a:rPr lang="en-US" altLang="en-US"/>
              <a:t>MachineInstr</a:t>
            </a:r>
            <a:r>
              <a:rPr lang="zh-CN" altLang="zh-CN"/>
              <a:t>：三地址代码</a:t>
            </a:r>
          </a:p>
          <a:p>
            <a:pPr lvl="0"/>
            <a:r>
              <a:rPr lang="zh-CN" altLang="zh-CN"/>
              <a:t>分配后调度</a:t>
            </a:r>
          </a:p>
          <a:p>
            <a:pPr lvl="1"/>
            <a:r>
              <a:rPr lang="zh-CN" altLang="zh-CN"/>
              <a:t>主要是进行优化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F759A7-5A37-477C-8FE7-FD9109B4E84E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7464555" y="3624828"/>
            <a:ext cx="2570892" cy="4445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</a:rPr>
              <a:t>Instruction Selection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7829466" y="2996095"/>
            <a:ext cx="1841071" cy="444500"/>
          </a:xfrm>
          <a:prstGeom prst="rect">
            <a:avLst/>
          </a:prstGeom>
          <a:solidFill>
            <a:srgbClr val="DFF8FF"/>
          </a:solidFill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  <a:ea typeface="微软雅黑"/>
              </a:rPr>
              <a:t>SelectionDAG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7870526" y="4253560"/>
            <a:ext cx="1758950" cy="444500"/>
          </a:xfrm>
          <a:prstGeom prst="rect">
            <a:avLst/>
          </a:prstGeom>
          <a:solidFill>
            <a:srgbClr val="DFF8FF"/>
          </a:solidFill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  <a:ea typeface="微软雅黑"/>
              </a:rPr>
              <a:t>MachineInstr</a:t>
            </a:r>
          </a:p>
        </p:txBody>
      </p:sp>
      <p:cxnSp>
        <p:nvCxnSpPr>
          <p:cNvPr id="11" name=""/>
          <p:cNvCxnSpPr/>
          <p:nvPr/>
        </p:nvCxnSpPr>
        <p:spPr>
          <a:xfrm rot="5400000" flipH="0" flipV="0">
            <a:off x="8666351" y="3528478"/>
            <a:ext cx="184233" cy="846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  <p:cxnSp>
        <p:nvCxnSpPr>
          <p:cNvPr id="12" name=""/>
          <p:cNvCxnSpPr/>
          <p:nvPr/>
        </p:nvCxnSpPr>
        <p:spPr>
          <a:xfrm rot="5400000" flipH="0" flipV="0">
            <a:off x="8662118" y="4157211"/>
            <a:ext cx="184233" cy="846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5362832" cy="4351338"/>
          </a:xfr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目标</a:t>
            </a:r>
            <a:endParaRPr/>
          </a:p>
          <a:p>
            <a:pPr lvl="1"/>
            <a:r>
              <a:rPr lang="zh-CN" altLang="zh-CN"/>
              <a:t>虚寄存器</a:t>
            </a:r>
            <a:r>
              <a:rPr lang="en-US" altLang="en-US"/>
              <a:t>-&gt;</a:t>
            </a:r>
            <a:r>
              <a:rPr lang="zh-CN" altLang="zh-CN"/>
              <a:t>物理寄存器</a:t>
            </a:r>
          </a:p>
          <a:p>
            <a:pPr lvl="0"/>
            <a:r>
              <a:rPr lang="zh-CN" altLang="zh-CN"/>
              <a:t>主要问题</a:t>
            </a:r>
          </a:p>
          <a:p>
            <a:pPr lvl="1"/>
            <a:r>
              <a:rPr lang="en-US" altLang="en-US"/>
              <a:t>phi</a:t>
            </a:r>
            <a:r>
              <a:rPr lang="zh-CN" altLang="zh-CN"/>
              <a:t>函数：转换为非</a:t>
            </a:r>
            <a:r>
              <a:rPr lang="en-US" altLang="en-US"/>
              <a:t>SSA</a:t>
            </a:r>
          </a:p>
          <a:p>
            <a:pPr lvl="1"/>
            <a:r>
              <a:rPr lang="zh-CN" altLang="zh-CN"/>
              <a:t>物理寄存器数量有限</a:t>
            </a:r>
          </a:p>
          <a:p>
            <a:pPr lvl="1"/>
            <a:r>
              <a:rPr lang="zh-CN" altLang="zh-CN"/>
              <a:t>溢出</a:t>
            </a:r>
            <a:r>
              <a:rPr lang="en-US" altLang="en-US"/>
              <a:t>(spill)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043121-E223-449B-8F09-91861F86AE7D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7180928" y="2571886"/>
            <a:ext cx="230934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</a:rPr>
              <a:t>a=x</a:t>
            </a:r>
          </a:p>
          <a:p>
            <a:pPr lvl="0"/>
            <a:r>
              <a:rPr lang="en-US" altLang="en-US">
                <a:latin typeface="Consolas"/>
              </a:rPr>
              <a:t>if(a&gt;0) goto L1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6871324" y="3770491"/>
            <a:ext cx="853303" cy="444500"/>
          </a:xfrm>
          <a:prstGeom prst="rect">
            <a:avLst/>
          </a:prstGeom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微软雅黑"/>
              </a:rPr>
              <a:t>b=1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9256177" y="3770491"/>
            <a:ext cx="857250" cy="444500"/>
          </a:xfrm>
          <a:prstGeom prst="rect">
            <a:avLst/>
          </a:prstGeom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微软雅黑"/>
              </a:rPr>
              <a:t>c=2</a:t>
            </a:r>
          </a:p>
        </p:txBody>
      </p:sp>
      <p:sp>
        <p:nvSpPr>
          <p:cNvPr id="11" name=""/>
          <p:cNvSpPr txBox="1"/>
          <p:nvPr/>
        </p:nvSpPr>
        <p:spPr>
          <a:xfrm rot="0" flipH="0" flipV="0">
            <a:off x="7578576" y="4705629"/>
            <a:ext cx="1561585" cy="444500"/>
          </a:xfrm>
          <a:prstGeom prst="rect">
            <a:avLst/>
          </a:prstGeom>
          <a:ln w="12700">
            <a:solidFill>
              <a:srgbClr val="000000"/>
            </a:solidFill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微软雅黑"/>
              </a:rPr>
              <a:t>d=phi(b,c)</a:t>
            </a:r>
          </a:p>
        </p:txBody>
      </p:sp>
      <p:cxnSp>
        <p:nvCxnSpPr>
          <p:cNvPr id="12" name=""/>
          <p:cNvCxnSpPr>
            <a:stCxn id="8" idx="3"/>
            <a:endCxn id="9" idx="2"/>
          </p:cNvCxnSpPr>
          <p:nvPr/>
        </p:nvCxnSpPr>
        <p:spPr>
          <a:xfrm rot="5400000" flipH="0" flipV="0">
            <a:off x="7617254" y="3053835"/>
            <a:ext cx="400050" cy="10350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3" name=""/>
          <p:cNvCxnSpPr>
            <a:stCxn id="8" idx="3"/>
            <a:endCxn id="10" idx="2"/>
          </p:cNvCxnSpPr>
          <p:nvPr/>
        </p:nvCxnSpPr>
        <p:spPr>
          <a:xfrm rot="5400000" flipH="0" flipV="1">
            <a:off x="8811054" y="2895085"/>
            <a:ext cx="400050" cy="13525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4" name=""/>
          <p:cNvCxnSpPr>
            <a:stCxn id="9" idx="3"/>
            <a:endCxn id="11" idx="2"/>
          </p:cNvCxnSpPr>
          <p:nvPr/>
        </p:nvCxnSpPr>
        <p:spPr>
          <a:xfrm rot="5400000" flipH="0" flipV="1">
            <a:off x="7585504" y="3930135"/>
            <a:ext cx="488950" cy="10604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15" name=""/>
          <p:cNvCxnSpPr>
            <a:stCxn id="10" idx="3"/>
            <a:endCxn id="11" idx="2"/>
          </p:cNvCxnSpPr>
          <p:nvPr/>
        </p:nvCxnSpPr>
        <p:spPr>
          <a:xfrm rot="5400000" flipH="0" flipV="0">
            <a:off x="8779304" y="3796785"/>
            <a:ext cx="488950" cy="13271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6" name=""/>
          <p:cNvSpPr txBox="1"/>
          <p:nvPr/>
        </p:nvSpPr>
        <p:spPr>
          <a:xfrm rot="0" flipH="0" flipV="0">
            <a:off x="7906802" y="1904621"/>
            <a:ext cx="1778000" cy="4445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/>
              <a:t>SSA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5362832" cy="4351338"/>
          </a:xfr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目标</a:t>
            </a:r>
            <a:endParaRPr/>
          </a:p>
          <a:p>
            <a:pPr lvl="1"/>
            <a:r>
              <a:rPr lang="zh-CN" altLang="zh-CN"/>
              <a:t>虚寄存器</a:t>
            </a:r>
            <a:r>
              <a:rPr lang="en-US" altLang="en-US"/>
              <a:t>-&gt;</a:t>
            </a:r>
            <a:r>
              <a:rPr lang="zh-CN" altLang="zh-CN"/>
              <a:t>物理寄存器</a:t>
            </a:r>
          </a:p>
          <a:p>
            <a:pPr lvl="0"/>
            <a:r>
              <a:rPr lang="zh-CN" altLang="zh-CN"/>
              <a:t>主要问题</a:t>
            </a:r>
          </a:p>
          <a:p>
            <a:pPr lvl="1"/>
            <a:r>
              <a:rPr lang="en-US" altLang="en-US"/>
              <a:t>phi</a:t>
            </a:r>
            <a:r>
              <a:rPr lang="zh-CN" altLang="zh-CN"/>
              <a:t>函数：转换为非</a:t>
            </a:r>
            <a:r>
              <a:rPr lang="en-US" altLang="en-US"/>
              <a:t>SSA</a:t>
            </a:r>
          </a:p>
          <a:p>
            <a:pPr lvl="1"/>
            <a:r>
              <a:rPr lang="zh-CN" altLang="zh-CN"/>
              <a:t>物理寄存器数量有限</a:t>
            </a:r>
          </a:p>
          <a:p>
            <a:pPr lvl="1"/>
            <a:r>
              <a:rPr lang="zh-CN" altLang="zh-CN"/>
              <a:t>溢出</a:t>
            </a:r>
            <a:r>
              <a:rPr lang="en-US" altLang="en-US"/>
              <a:t>(spill)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0EDC76-07D0-4237-BEF5-3FF2F8054B4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分析</a:t>
            </a:r>
            <a:r>
              <a:rPr lang="en-US" altLang="en-US"/>
              <a:t>liveness</a:t>
            </a:r>
            <a:endParaRPr/>
          </a:p>
          <a:p>
            <a:pPr lvl="0"/>
            <a:r>
              <a:rPr lang="en-US" altLang="en-US"/>
              <a:t>spilling</a:t>
            </a:r>
          </a:p>
          <a:p>
            <a:pPr lvl="1"/>
            <a:r>
              <a:rPr lang="en-US" altLang="en-US"/>
              <a:t>store-load</a:t>
            </a:r>
          </a:p>
          <a:p>
            <a:pPr lvl="0"/>
            <a:r>
              <a:rPr lang="en-US" altLang="en-US"/>
              <a:t>coalescing</a:t>
            </a:r>
          </a:p>
          <a:p>
            <a:pPr lvl="1"/>
            <a:r>
              <a:rPr lang="zh-CN" altLang="zh-CN"/>
              <a:t>减少复制</a:t>
            </a:r>
          </a:p>
          <a:p>
            <a:pPr lvl="1"/>
            <a:r>
              <a:rPr lang="zh-CN" altLang="zh-CN"/>
              <a:t>增加冲突</a:t>
            </a:r>
          </a:p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6BA15-41A4-4CA0-85E9-B0AE98F313E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756626" y="1690688"/>
            <a:ext cx="8138640" cy="390619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图着色算法</a:t>
            </a:r>
            <a:endParaRPr/>
          </a:p>
          <a:p>
            <a:pPr lvl="1"/>
            <a:r>
              <a:rPr lang="en-US" altLang="en-US"/>
              <a:t>register interference graph</a:t>
            </a:r>
          </a:p>
          <a:p>
            <a:pPr lvl="1"/>
            <a:r>
              <a:rPr lang="zh-CN" altLang="zh-CN"/>
              <a:t>结点为变量</a:t>
            </a:r>
          </a:p>
          <a:p>
            <a:pPr lvl="1"/>
            <a:r>
              <a:rPr lang="zh-CN" altLang="zh-CN"/>
              <a:t>边表示两个变量不能同寄存器</a:t>
            </a:r>
          </a:p>
          <a:p>
            <a:pPr lvl="1"/>
            <a:r>
              <a:rPr lang="zh-CN" altLang="zh-CN"/>
              <a:t>邻接结点分配不同的颜色</a:t>
            </a:r>
          </a:p>
          <a:p>
            <a:pPr lvl="1"/>
            <a:r>
              <a:rPr lang="en-US" altLang="en-US"/>
              <a:t>NP-hard</a:t>
            </a:r>
            <a:r>
              <a:rPr lang="zh-CN" altLang="zh-CN"/>
              <a:t>问题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623CDC-ABC1-4A7C-8559-47E1B30BDC55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90054" y="1147290"/>
            <a:ext cx="518160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图着色算法</a:t>
            </a:r>
            <a:endParaRPr/>
          </a:p>
          <a:p>
            <a:pPr lvl="1"/>
            <a:r>
              <a:rPr lang="en-US" altLang="en-US"/>
              <a:t>register interference graph</a:t>
            </a:r>
          </a:p>
          <a:p>
            <a:pPr lvl="1"/>
            <a:r>
              <a:rPr lang="zh-CN" altLang="zh-CN"/>
              <a:t>结点为变量</a:t>
            </a:r>
          </a:p>
          <a:p>
            <a:pPr lvl="1"/>
            <a:r>
              <a:rPr lang="zh-CN" altLang="zh-CN"/>
              <a:t>边表示两个变量不能同寄存器</a:t>
            </a:r>
          </a:p>
          <a:p>
            <a:pPr lvl="1"/>
            <a:r>
              <a:rPr lang="zh-CN" altLang="zh-CN"/>
              <a:t>邻接结点分配不同的颜色</a:t>
            </a:r>
          </a:p>
          <a:p>
            <a:pPr lvl="1"/>
            <a:r>
              <a:rPr lang="en-US" altLang="en-US"/>
              <a:t>NP-hard</a:t>
            </a:r>
            <a:r>
              <a:rPr lang="zh-CN" altLang="zh-CN"/>
              <a:t>问题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0302B3-9D95-4AE9-8915-A27B93078E5E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651564" y="859309"/>
            <a:ext cx="654050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1.1 </a:t>
            </a:r>
            <a:r>
              <a:rPr lang="zh-CN" altLang="zh-CN"/>
              <a:t>优化的概念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等价原则</a:t>
            </a:r>
            <a:endParaRPr/>
          </a:p>
          <a:p>
            <a:pPr lvl="1"/>
            <a:r>
              <a:rPr lang="zh-CN" altLang="zh-CN"/>
              <a:t>经过优化后不应改变程序运行的结果</a:t>
            </a:r>
          </a:p>
          <a:p>
            <a:pPr lvl="1"/>
            <a:r>
              <a:rPr lang="zh-CN" altLang="zh-CN"/>
              <a:t>语义保留：冒泡排序</a:t>
            </a:r>
            <a:r>
              <a:rPr lang="en-US" altLang="en-US"/>
              <a:t>-&gt;</a:t>
            </a:r>
            <a:r>
              <a:rPr lang="zh-CN" altLang="zh-CN"/>
              <a:t>快速排序</a:t>
            </a:r>
          </a:p>
          <a:p>
            <a:pPr lvl="0"/>
            <a:r>
              <a:rPr lang="zh-CN" altLang="zh-CN"/>
              <a:t>有效原则</a:t>
            </a:r>
          </a:p>
          <a:p>
            <a:pPr lvl="1"/>
            <a:r>
              <a:rPr lang="zh-CN" altLang="zh-CN"/>
              <a:t>使优化后所产生的目标代码运行时间较短，占用的存储空间较小</a:t>
            </a:r>
          </a:p>
          <a:p>
            <a:pPr lvl="0"/>
            <a:r>
              <a:rPr lang="zh-CN" altLang="zh-CN"/>
              <a:t>合算原则</a:t>
            </a:r>
          </a:p>
          <a:p>
            <a:pPr lvl="1"/>
            <a:r>
              <a:rPr lang="zh-CN" altLang="zh-CN"/>
              <a:t>尽可能以较低的代价取得较好的优化效果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00D40-6110-4D7B-808A-9DED84F9B21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4.4 </a:t>
            </a:r>
            <a:r>
              <a:rPr lang="zh-CN" altLang="zh-CN"/>
              <a:t>寄存器分配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en-US" altLang="en-US"/>
              <a:t>llvm</a:t>
            </a:r>
            <a:r>
              <a:rPr lang="zh-CN" altLang="zh-CN"/>
              <a:t>所用算法</a:t>
            </a:r>
            <a:endParaRPr/>
          </a:p>
          <a:p>
            <a:pPr lvl="1"/>
            <a:r>
              <a:rPr lang="en-US" altLang="en-US"/>
              <a:t>fast</a:t>
            </a:r>
          </a:p>
          <a:p>
            <a:pPr lvl="1"/>
            <a:r>
              <a:rPr lang="en-US" altLang="en-US"/>
              <a:t>basic</a:t>
            </a:r>
          </a:p>
          <a:p>
            <a:pPr lvl="1"/>
            <a:r>
              <a:rPr lang="en-US" altLang="en-US"/>
              <a:t>greedy</a:t>
            </a:r>
          </a:p>
          <a:p>
            <a:pPr lvl="1"/>
            <a:r>
              <a:rPr lang="en-US" altLang="en-US"/>
              <a:t>PBQP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9BD6F85-FC61-4A76-B28A-D4DF205EF40D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693212" y="2086876"/>
            <a:ext cx="8023225" cy="328689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7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4.5 </a:t>
            </a:r>
            <a:r>
              <a:rPr lang="zh-CN" altLang="zh-CN"/>
              <a:t>代码输出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E0EAD1E-1EA2-450C-8F36-C6965DB348F9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902426" y="1541420"/>
            <a:ext cx="8420318" cy="507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1.2 </a:t>
            </a:r>
            <a:r>
              <a:rPr lang="zh-CN" altLang="zh-CN"/>
              <a:t>基本块与控制流图</a:t>
            </a:r>
            <a:r>
              <a:rPr lang="en-US" altLang="en-US"/>
              <a:t> 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46359" y="1408670"/>
            <a:ext cx="4255598" cy="5226908"/>
          </a:xfrm>
          <a:prstGeom prst="rect">
            <a:avLst/>
          </a:prstGeom>
        </p:spPr>
      </p:pic>
      <p:cxnSp>
        <p:nvCxnSpPr>
          <p:cNvPr id="5" name=""/>
          <p:cNvCxnSpPr/>
          <p:nvPr/>
        </p:nvCxnSpPr>
        <p:spPr>
          <a:xfrm rot="0" flipH="1" flipV="0">
            <a:off x="1447394" y="4141194"/>
            <a:ext cx="2286000" cy="1371600"/>
          </a:xfrm>
          <a:prstGeom prst="curvedConnector3">
            <a:avLst>
              <a:gd name="adj1" fmla="val -21352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6" name=""/>
          <p:cNvCxnSpPr/>
          <p:nvPr/>
        </p:nvCxnSpPr>
        <p:spPr>
          <a:xfrm rot="0" flipH="1" flipV="1">
            <a:off x="1076691" y="3140296"/>
            <a:ext cx="197708" cy="2125362"/>
          </a:xfrm>
          <a:prstGeom prst="curvedConnector3">
            <a:avLst>
              <a:gd name="adj1" fmla="val 31875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7" name="内容占位符 2"/>
          <p:cNvSpPr>
            <a:spLocks noGrp="1"/>
          </p:cNvSpPr>
          <p:nvPr/>
        </p:nvSpPr>
        <p:spPr>
          <a:xfrm rot="0" flipH="0" flipV="0">
            <a:off x="5780902" y="1581665"/>
            <a:ext cx="4510216" cy="4351338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/>
            <a:r>
              <a:rPr lang="zh-CN" altLang="zh-CN"/>
              <a:t>基本块</a:t>
            </a:r>
            <a:endParaRPr/>
          </a:p>
          <a:p>
            <a:pPr lvl="1"/>
            <a:r>
              <a:rPr lang="zh-CN" altLang="zh-CN"/>
              <a:t>代码顺序执行</a:t>
            </a:r>
          </a:p>
          <a:p>
            <a:pPr lvl="0"/>
            <a:r>
              <a:rPr lang="zh-CN" altLang="zh-CN"/>
              <a:t>控制流图（</a:t>
            </a:r>
            <a:r>
              <a:rPr lang="en-US" altLang="en-US"/>
              <a:t>CFG</a:t>
            </a:r>
            <a:r>
              <a:rPr lang="zh-CN" altLang="zh-CN"/>
              <a:t>）</a:t>
            </a:r>
          </a:p>
          <a:p>
            <a:pPr lvl="1"/>
            <a:r>
              <a:rPr lang="zh-CN" altLang="zh-CN"/>
              <a:t>基本块组成的图</a:t>
            </a:r>
          </a:p>
          <a:p>
            <a:pPr lvl="1"/>
            <a:r>
              <a:rPr lang="zh-CN" altLang="zh-CN"/>
              <a:t>基本块是结点</a:t>
            </a:r>
          </a:p>
          <a:p>
            <a:pPr lvl="1"/>
            <a:r>
              <a:rPr lang="zh-CN" altLang="zh-CN"/>
              <a:t>跳转关系是边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0980D4-3D0E-41F6-952E-932B460EBAB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1.2 </a:t>
            </a:r>
            <a:r>
              <a:rPr lang="zh-CN" altLang="zh-CN"/>
              <a:t>基本块与控制流图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87197" y="1455910"/>
            <a:ext cx="4126914" cy="516731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5816212" y="1455910"/>
            <a:ext cx="5356176" cy="5167312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rot="0" flipH="1" flipV="0">
            <a:off x="1555344" y="4147544"/>
            <a:ext cx="2286000" cy="1371600"/>
          </a:xfrm>
          <a:prstGeom prst="curvedConnector3">
            <a:avLst>
              <a:gd name="adj1" fmla="val -21352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7" name=""/>
          <p:cNvCxnSpPr/>
          <p:nvPr/>
        </p:nvCxnSpPr>
        <p:spPr>
          <a:xfrm rot="0" flipH="1" flipV="1">
            <a:off x="1076691" y="3140296"/>
            <a:ext cx="197708" cy="2125362"/>
          </a:xfrm>
          <a:prstGeom prst="curvedConnector3">
            <a:avLst>
              <a:gd name="adj1" fmla="val 31875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8" name=""/>
          <p:cNvCxnSpPr/>
          <p:nvPr/>
        </p:nvCxnSpPr>
        <p:spPr>
          <a:xfrm rot="0" flipH="1" flipV="0">
            <a:off x="2720140" y="2757237"/>
            <a:ext cx="37070" cy="494270"/>
          </a:xfrm>
          <a:prstGeom prst="curvedConnector3">
            <a:avLst>
              <a:gd name="adj1" fmla="val -416667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9" name=""/>
          <p:cNvCxnSpPr/>
          <p:nvPr/>
        </p:nvCxnSpPr>
        <p:spPr>
          <a:xfrm rot="0" flipH="0" flipV="0">
            <a:off x="1360896" y="4153550"/>
            <a:ext cx="12357" cy="259492"/>
          </a:xfrm>
          <a:prstGeom prst="curvedConnector3">
            <a:avLst>
              <a:gd name="adj1" fmla="val -1050000"/>
            </a:avLst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10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3A8500-52C9-4AD8-A093-F1C976E39AF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1.3 </a:t>
            </a:r>
            <a:r>
              <a:rPr lang="zh-CN" altLang="zh-CN"/>
              <a:t>优化分类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局部优化</a:t>
            </a:r>
            <a:endParaRPr/>
          </a:p>
          <a:p>
            <a:pPr lvl="1"/>
            <a:r>
              <a:rPr lang="zh-CN" altLang="zh-CN"/>
              <a:t>单个基本块内部优化</a:t>
            </a:r>
          </a:p>
          <a:p>
            <a:pPr lvl="0"/>
            <a:r>
              <a:rPr lang="zh-CN" altLang="zh-CN"/>
              <a:t>全局优化</a:t>
            </a:r>
          </a:p>
          <a:p>
            <a:pPr lvl="1"/>
            <a:r>
              <a:rPr lang="zh-CN" altLang="zh-CN"/>
              <a:t>一个函数内所有基本块联合优化</a:t>
            </a:r>
          </a:p>
          <a:p>
            <a:pPr lvl="0"/>
            <a:r>
              <a:rPr lang="zh-CN" altLang="zh-CN"/>
              <a:t>跨函数优化</a:t>
            </a:r>
          </a:p>
          <a:p>
            <a:pPr lvl="1"/>
            <a:r>
              <a:rPr lang="zh-CN" altLang="zh-CN"/>
              <a:t>多个函数的代码联合优化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9DC3957-5A9F-48B1-802C-057B532A283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/>
              <a:t>2.1 </a:t>
            </a:r>
            <a:r>
              <a:rPr lang="zh-CN" altLang="zh-CN"/>
              <a:t>算术化简（Algebraic Simplification</a:t>
            </a:r>
            <a:r>
              <a:rPr lang="zh-CN" altLang="zh-CN"/>
              <a:t>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 altLang="zh-CN"/>
              <a:t>删除某些表达式</a:t>
            </a:r>
            <a:endParaRPr/>
          </a:p>
          <a:p>
            <a:pPr lvl="1"/>
            <a:r>
              <a:rPr lang="en-US" altLang="en-US"/>
              <a:t>x=x+0</a:t>
            </a:r>
          </a:p>
          <a:p>
            <a:pPr lvl="1"/>
            <a:r>
              <a:rPr lang="en-US" altLang="en-US"/>
              <a:t>x=x*1</a:t>
            </a:r>
          </a:p>
          <a:p>
            <a:pPr lvl="0"/>
            <a:r>
              <a:rPr lang="zh-CN" altLang="zh-CN"/>
              <a:t>化简某些表达式</a:t>
            </a:r>
          </a:p>
          <a:p>
            <a:pPr lvl="1"/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123092" y="4362965"/>
            <a:ext cx="6238789" cy="204088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E5517D-A3E8-4075-B145-B0D4DA0C8CD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