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80" r:id="rId17"/>
    <p:sldId id="274" r:id="rId18"/>
    <p:sldId id="276" r:id="rId19"/>
    <p:sldId id="271" r:id="rId20"/>
    <p:sldId id="272" r:id="rId21"/>
    <p:sldId id="277" r:id="rId22"/>
    <p:sldId id="270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99F8FCA-29C6-4A45-96CC-2383DB65F3A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909A6B9-51BE-424D-AE04-3846DA2940E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2295AB2-4150-4B94-814B-495215C9F5E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6F4062A-008D-4C03-96A4-F08935F9A1B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5E55CD9-A390-4F34-9C5A-78A38F09186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F8D2C69-6F37-405E-B48E-99948C7E893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FE4A0E8-1CE7-48CF-88B8-9A76A18F248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DEC4213-F6E7-4145-9117-FAF0CDB2139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DF2A160-A55F-48A5-B21C-05919821F4A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7000213-B795-43EB-91A0-456E91CB99E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0BA1D7B-7876-47AD-A066-4AD4A3F66C0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zh-CN"/>
              <a:t>单击此处编辑母版文本样式</a:t>
            </a:r>
          </a:p>
          <a:p>
            <a: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zh-CN"/>
              <a:t>二级</a:t>
            </a:r>
          </a:p>
          <a:p>
            <a: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zh-CN"/>
              <a:t>三级</a:t>
            </a:r>
          </a:p>
          <a:p>
            <a: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zh-CN"/>
              <a:t>四级</a:t>
            </a:r>
          </a:p>
          <a:p>
            <a: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5400-35C2-4358-A32A-5C33E31F1BC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lvl="0" algn="l" defTabSz="914400">
        <a:lnSpc>
          <a:spcPct val="130000"/>
        </a:lnSpc>
        <a:spcBef>
          <a:spcPct val="0"/>
        </a:spcBef>
        <a:buNone/>
        <a:defRPr lang="zh-CN" altLang="zh-CN" sz="4400">
          <a:solidFill>
            <a:srgbClr val="000000"/>
          </a:solidFill>
          <a:latin typeface="Microsoft YaHei"/>
          <a:ea typeface="Microsoft YaHei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lang="zh-CN" altLang="zh-CN" sz="2800">
          <a:solidFill>
            <a:srgbClr val="000000"/>
          </a:solidFill>
          <a:latin typeface="Microsoft YaHei"/>
          <a:ea typeface="Microsoft YaHei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altLang="zh-CN" sz="2400">
          <a:solidFill>
            <a:srgbClr val="000000"/>
          </a:solidFill>
          <a:latin typeface="Microsoft YaHei"/>
          <a:ea typeface="Microsoft YaHei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altLang="zh-CN" sz="2000">
          <a:solidFill>
            <a:srgbClr val="000000"/>
          </a:solidFill>
          <a:latin typeface="Microsoft YaHei"/>
          <a:ea typeface="Microsoft YaHei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altLang="zh-CN" sz="1800">
          <a:solidFill>
            <a:srgbClr val="000000"/>
          </a:solidFill>
          <a:latin typeface="Microsoft YaHei"/>
          <a:ea typeface="Microsoft YaHei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altLang="zh-CN" sz="1800">
          <a:solidFill>
            <a:srgbClr val="000000"/>
          </a:solidFill>
          <a:latin typeface="Microsoft YaHei"/>
          <a:ea typeface="Microsoft YaHei"/>
        </a:defRPr>
      </a:lvl5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3 </a:t>
            </a:r>
            <a:r>
              <a:rPr lang="zh-CN" altLang="zh-CN"/>
              <a:t>文法的形式化描述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杨策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BEBAC42-4E70-4A8D-ADCB-AB113CB0B4F8}" type="slidenum">
              <a:rPr lang="zh-CN" altLang="zh-CN"/>
              <a:t>1</a:t>
            </a:fld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图灵机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数据</a:t>
            </a:r>
            <a:endParaRPr/>
          </a:p>
          <a:p>
            <a:pPr lvl="1"/>
            <a:r>
              <a:rPr lang="zh-CN" altLang="zh-CN"/>
              <a:t>纸带</a:t>
            </a:r>
            <a:endParaRPr/>
          </a:p>
          <a:p>
            <a:pPr lvl="1"/>
            <a:r>
              <a:rPr lang="zh-CN" altLang="zh-CN"/>
              <a:t>内部状态</a:t>
            </a:r>
          </a:p>
          <a:p>
            <a:pPr lvl="0"/>
            <a:r>
              <a:rPr lang="zh-CN" altLang="zh-CN"/>
              <a:t>操作</a:t>
            </a:r>
          </a:p>
          <a:p>
            <a:pPr lvl="1"/>
            <a:r>
              <a:rPr lang="zh-CN" altLang="zh-CN"/>
              <a:t>读</a:t>
            </a:r>
            <a:r>
              <a:rPr lang="en-US" altLang="en-US"/>
              <a:t>/</a:t>
            </a:r>
            <a:r>
              <a:rPr lang="zh-CN" altLang="zh-CN"/>
              <a:t>写</a:t>
            </a:r>
          </a:p>
          <a:p>
            <a:pPr lvl="1"/>
            <a:r>
              <a:rPr lang="zh-CN" altLang="zh-CN"/>
              <a:t>左移</a:t>
            </a:r>
            <a:r>
              <a:rPr lang="en-US" altLang="en-US"/>
              <a:t>/</a:t>
            </a:r>
            <a:r>
              <a:rPr lang="zh-CN" altLang="zh-CN"/>
              <a:t>右移</a:t>
            </a:r>
          </a:p>
          <a:p>
            <a:pPr lvl="0"/>
            <a:r>
              <a:rPr lang="zh-CN" altLang="zh-CN">
                <a:solidFill>
                  <a:srgbClr val="FF0000"/>
                </a:solidFill>
              </a:rPr>
              <a:t>通用图灵机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A12165D-4B0C-4A1E-8410-AEAED285BBDD}" type="slidenum">
              <a:rPr lang="zh-CN" altLang="zh-CN"/>
              <a:t>10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954836" y="1919712"/>
            <a:ext cx="7253809" cy="40486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34099" y="5968350"/>
            <a:ext cx="1778000" cy="4508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latin typeface="Microsoft YaHei"/>
                <a:ea typeface="Microsoft YaHei"/>
              </a:rPr>
              <a:t>编译器</a:t>
            </a:r>
            <a:r>
              <a:rPr lang="en-US" altLang="en-US">
                <a:latin typeface="Microsoft YaHei"/>
                <a:ea typeface="Microsoft YaHei"/>
              </a:rPr>
              <a:t>/</a:t>
            </a:r>
            <a:r>
              <a:rPr lang="zh-CN" altLang="zh-CN">
                <a:latin typeface="Microsoft YaHei"/>
                <a:ea typeface="Microsoft YaHei"/>
              </a:rPr>
              <a:t>解释器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图灵机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无穷集比大小</a:t>
            </a:r>
            <a:endParaRPr/>
          </a:p>
          <a:p>
            <a:pPr lvl="1"/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f(A) 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→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 B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，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f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是单射，则认为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|A|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≤|B|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|A|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≤|B| &amp; 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|B|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≤|A|，则认为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|A|=|B|</a:t>
            </a:r>
          </a:p>
          <a:p>
            <a:pPr lvl="1"/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可数集：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|A|=|N|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，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N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是自然数集合</a:t>
            </a:r>
          </a:p>
          <a:p>
            <a:pPr lvl="1"/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有理数集合可数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C47AD9D-CBE5-4CF1-9F34-093478FE5D67}" type="slidenum">
              <a:rPr lang="zh-CN" altLang="zh-CN"/>
              <a:t>11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604942" y="2058932"/>
            <a:ext cx="5257800" cy="3376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图灵机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实数是否可数？对角线法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30F3407-32C7-4658-9047-822A4941911C}" type="slidenum">
              <a:rPr lang="zh-CN" altLang="zh-CN"/>
              <a:t>12</a:t>
            </a:fld>
            <a:endParaRPr lang="zh-CN" altLang="zh-CN"/>
          </a:p>
        </p:txBody>
      </p:sp>
      <p:graphicFrame>
        <p:nvGraphicFramePr>
          <p:cNvPr id="8" name="表格 7"/>
          <p:cNvGraphicFramePr/>
          <p:nvPr/>
        </p:nvGraphicFramePr>
        <p:xfrm>
          <a:off x="1187450" y="2566154"/>
          <a:ext cx="10160003" cy="3116964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zh-CN" sz="2400" b="1">
                          <a:latin typeface="Times New Roman"/>
                          <a:ea typeface="Times New Roman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 sz="24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/>
                      <a:r>
                        <a:rPr lang="zh-CN" altLang="zh-CN" sz="2400" b="1">
                          <a:latin typeface="Times New Roman"/>
                          <a:ea typeface="Times New Roman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2400" b="1"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图灵机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停机问题</a:t>
            </a:r>
            <a:endParaRPr/>
          </a:p>
          <a:p>
            <a:pPr lvl="1"/>
            <a:r>
              <a:rPr lang="zh-CN" altLang="zh-CN"/>
              <a:t>是否存在一个图灵机，判定其他任意一个图灵机在任意一种输入下是否会停机</a:t>
            </a:r>
          </a:p>
          <a:p>
            <a:pPr lvl="1"/>
            <a:r>
              <a:rPr lang="zh-CN" altLang="zh-CN"/>
              <a:t>图灵机：可数</a:t>
            </a:r>
          </a:p>
          <a:p>
            <a:pPr lvl="1"/>
            <a:r>
              <a:rPr lang="zh-CN" altLang="zh-CN"/>
              <a:t>输入：可数</a:t>
            </a:r>
          </a:p>
          <a:p>
            <a:pPr lvl="1"/>
            <a:r>
              <a:rPr lang="zh-CN" altLang="zh-CN"/>
              <a:t>对角线法：不存在通用算法判定停机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E226764-5C43-4647-BCD2-9E5B552FD24C}" type="slidenum">
              <a:rPr lang="zh-CN" altLang="zh-CN"/>
              <a:t>13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BNF</a:t>
            </a:r>
            <a:r>
              <a:rPr lang="zh-CN" altLang="zh-CN"/>
              <a:t>范式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lvl="0"/>
                <a:r>
                  <a:rPr lang="en-US" altLang="en-US" dirty="0"/>
                  <a:t>&lt;if</a:t>
                </a:r>
                <a:r>
                  <a:rPr lang="zh-CN" altLang="en-US" dirty="0"/>
                  <a:t>语句</a:t>
                </a:r>
                <a:r>
                  <a:rPr lang="en-US" altLang="zh-CN" dirty="0"/>
                  <a:t>&gt; ::= </a:t>
                </a:r>
                <a:r>
                  <a:rPr lang="en-US" altLang="en-US" dirty="0"/>
                  <a:t>if ( &lt;</a:t>
                </a:r>
                <a:r>
                  <a:rPr lang="zh-CN" altLang="en-US" dirty="0"/>
                  <a:t>表达式</a:t>
                </a:r>
                <a:r>
                  <a:rPr lang="en-US" altLang="zh-CN" dirty="0"/>
                  <a:t>&gt; ) </a:t>
                </a:r>
                <a:r>
                  <a:rPr lang="zh-CN" altLang="en-US" dirty="0"/>
                  <a:t>语句</a:t>
                </a:r>
              </a:p>
              <a:p>
                <a:pPr lvl="0"/>
                <a:r>
                  <a:rPr lang="zh-CN" altLang="en-US" b="0" dirty="0"/>
                  <a:t>产生式：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𝑖𝐸𝑆</m:t>
                    </m:r>
                  </m:oMath>
                </a14:m>
                <a:endParaRPr lang="zh-CN" altLang="en-US" dirty="0"/>
              </a:p>
              <a:p>
                <a:pPr lvl="0"/>
                <a:r>
                  <a:rPr lang="zh-CN" altLang="en-US" dirty="0"/>
                  <a:t>大写字母表示非终结符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小写字母表示终结符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同一个非终结符的多个产生式用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表示或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𝑖𝐸𝑆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𝑖𝐸𝑆𝑒𝑆</m:t>
                    </m:r>
                  </m:oMath>
                </a14:m>
                <a:endParaRPr lang="zh-CN" altLang="en-US" dirty="0"/>
              </a:p>
              <a:p>
                <a:pPr lvl="0"/>
                <a:endParaRPr lang="en-US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0CE88CB-2D16-4980-8AB5-CC7F1710A28C}" type="slidenum">
              <a:rPr lang="zh-CN" altLang="zh-CN"/>
              <a:t>14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0BBE-E405-BB65-D273-9D05A14E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𝜆演算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1D0FEE-8DCA-71A8-504A-606AECA2BD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F4062A-008D-4C03-96A4-F08935F9A1B9}" type="slidenum">
              <a:rPr lang="zh-CN" altLang="zh-CN" smtClean="0"/>
              <a:t>15</a:t>
            </a:fld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57ED2-8155-2A48-6135-611102B6C5AE}"/>
              </a:ext>
            </a:extLst>
          </p:cNvPr>
          <p:cNvSpPr txBox="1"/>
          <p:nvPr/>
        </p:nvSpPr>
        <p:spPr>
          <a:xfrm>
            <a:off x="838201" y="1684895"/>
            <a:ext cx="3826164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::= x	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|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x. e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| e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BC5F7C-39B8-25B8-6EBE-22975C8A1FEE}"/>
                  </a:ext>
                </a:extLst>
              </p:cNvPr>
              <p:cNvSpPr txBox="1"/>
              <p:nvPr/>
            </p:nvSpPr>
            <p:spPr>
              <a:xfrm>
                <a:off x="1170712" y="3687186"/>
                <a:ext cx="2754744" cy="201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BC5F7C-39B8-25B8-6EBE-22975C8A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12" y="3687186"/>
                <a:ext cx="2754744" cy="2012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C23731-8CFF-DBAB-6476-5C0D120FB0B5}"/>
                  </a:ext>
                </a:extLst>
              </p:cNvPr>
              <p:cNvSpPr txBox="1"/>
              <p:nvPr/>
            </p:nvSpPr>
            <p:spPr>
              <a:xfrm>
                <a:off x="3774278" y="3687185"/>
                <a:ext cx="7357142" cy="201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>			</a:t>
                </a:r>
                <a:r>
                  <a:rPr lang="zh-CN" altLang="en-US" sz="24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相当于</a:t>
                </a:r>
                <a:r>
                  <a:rPr lang="en-US" altLang="zh-CN" sz="24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f(x)=x</a:t>
                </a:r>
                <a:r>
                  <a:rPr lang="zh-CN" altLang="en-US" sz="24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</a:t>
                </a:r>
                <a:r>
                  <a:rPr lang="en-US" altLang="zh-CN" sz="24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f(y)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𝑧𝑦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f(x)=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f(z)=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zy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C23731-8CFF-DBAB-6476-5C0D120FB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78" y="3687185"/>
                <a:ext cx="7357142" cy="2012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A5B29AC-7214-FE24-69C0-86E72B307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1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1D733-A8DF-ED8D-ACF7-153D7413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applied </a:t>
            </a:r>
            <a:r>
              <a:rPr lang="zh-CN" altLang="en-US" dirty="0"/>
              <a:t>𝜆演算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52A009-DF54-EDAE-3B1F-50342566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增加其他算符、类型</a:t>
                </a:r>
                <a:endParaRPr lang="en-US" altLang="zh-CN" dirty="0"/>
              </a:p>
              <a:p>
                <a:r>
                  <a:rPr lang="zh-CN" altLang="en-US" dirty="0"/>
                  <a:t>加法运算和数字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2=2+6=8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100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100=100+1=1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布尔运算</a:t>
                </a:r>
                <a:endParaRPr lang="en-US" altLang="zh-CN" dirty="0"/>
              </a:p>
              <a:p>
                <a:r>
                  <a:rPr lang="zh-CN" altLang="en-US" dirty="0"/>
                  <a:t>条件语句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52A009-DF54-EDAE-3B1F-50342566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4C6A9-CA8D-B7A2-524E-62EEA1FAE6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F4062A-008D-4C03-96A4-F08935F9A1B9}" type="slidenum">
              <a:rPr lang="zh-CN" altLang="zh-CN" smtClean="0"/>
              <a:t>16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576308-52EC-3D0C-08A3-202A2A74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1912A-69A3-5642-91F6-2CADA1BA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7F20-9D7D-350F-F26B-815341BF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四元组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G = (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T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N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S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P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)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终结符</a:t>
            </a:r>
            <a:r>
              <a:rPr lang="zh-CN" altLang="en-US" sz="2800" b="1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en-US" altLang="zh-TW" sz="2800" b="1" dirty="0">
                <a:latin typeface="Bookman Old Style" panose="02050604050505020204" pitchFamily="18" charset="0"/>
                <a:ea typeface="PMingLiU" pitchFamily="1" charset="-120"/>
              </a:rPr>
              <a:t>A finite terminal vocabulary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T</a:t>
            </a:r>
          </a:p>
          <a:p>
            <a:pPr lvl="1"/>
            <a:r>
              <a:rPr lang="zh-CN" altLang="en-US" dirty="0"/>
              <a:t>不可再分</a:t>
            </a:r>
          </a:p>
          <a:p>
            <a:pPr lvl="1"/>
            <a:r>
              <a:rPr lang="zh-CN" altLang="en-US" dirty="0"/>
              <a:t>如：基本字、标识符、常数、算符和界符等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非终结符 </a:t>
            </a:r>
            <a:r>
              <a:rPr lang="en-US" altLang="zh-TW" sz="2800" b="1" dirty="0">
                <a:latin typeface="Bookman Old Style" panose="02050604050505020204" pitchFamily="18" charset="0"/>
                <a:ea typeface="PMingLiU" pitchFamily="1" charset="-120"/>
              </a:rPr>
              <a:t>A finite set of nonterminal vocabulary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N</a:t>
            </a:r>
          </a:p>
          <a:p>
            <a:pPr lvl="1"/>
            <a:r>
              <a:rPr lang="zh-CN" altLang="en-US" dirty="0"/>
              <a:t>代表语法范畴，也称语法变量，一定符号串的集合</a:t>
            </a:r>
          </a:p>
          <a:p>
            <a:pPr lvl="1"/>
            <a:r>
              <a:rPr lang="zh-CN" altLang="en-US" dirty="0"/>
              <a:t>如：表达式、赋值句、分程序、过程等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8F97B-146A-23F1-40E3-DE7D5D0672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F4062A-008D-4C03-96A4-F08935F9A1B9}" type="slidenum">
              <a:rPr lang="zh-CN" altLang="zh-CN" smtClean="0"/>
              <a:t>17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52EC4-ACA6-826F-47C9-C4FAD624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E368-524F-F217-0FC7-16ABE537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8B557-0A23-9F93-EB42-6D6E569E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四元组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G = (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T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N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S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P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)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开始符号</a:t>
            </a:r>
            <a:r>
              <a:rPr lang="zh-CN" altLang="en-US" sz="2800" b="1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en-US" altLang="zh-TW" sz="2800" b="1" dirty="0">
                <a:latin typeface="Bookman Old Style" panose="02050604050505020204" pitchFamily="18" charset="0"/>
                <a:ea typeface="PMingLiU" pitchFamily="1" charset="-120"/>
              </a:rPr>
              <a:t>A start symbol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S </a:t>
            </a:r>
            <a:r>
              <a:rPr lang="en-US" altLang="zh-TW" sz="2800" b="1" dirty="0">
                <a:latin typeface="Bookman Old Style" panose="02050604050505020204" pitchFamily="18" charset="0"/>
                <a:ea typeface="PMingLiU" pitchFamily="1" charset="-120"/>
                <a:sym typeface="Symbol" panose="05050102010706020507" pitchFamily="18" charset="2"/>
              </a:rPr>
              <a:t>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 </a:t>
            </a:r>
            <a:r>
              <a:rPr lang="en-US" altLang="zh-TW" sz="2800" b="1" dirty="0"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latin typeface="Bookman Old Style" panose="02050604050505020204" pitchFamily="18" charset="0"/>
                <a:ea typeface="PMingLiU" pitchFamily="1" charset="-120"/>
              </a:rPr>
              <a:t>N</a:t>
            </a:r>
            <a:r>
              <a:rPr lang="en-US" altLang="zh-TW" sz="2800" b="1" dirty="0">
                <a:latin typeface="Bookman Old Style" panose="02050604050505020204" pitchFamily="18" charset="0"/>
                <a:ea typeface="PMingLiU" pitchFamily="1" charset="-120"/>
              </a:rPr>
              <a:t> that starts all derivations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特殊的非终结符</a:t>
            </a:r>
            <a:endParaRPr lang="en-US" altLang="zh-TW" b="1" dirty="0">
              <a:latin typeface="Bookman Old Style" panose="02050604050505020204" pitchFamily="18" charset="0"/>
              <a:ea typeface="PMingLiU" pitchFamily="1" charset="-120"/>
            </a:endParaRP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产生式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P</a:t>
            </a:r>
            <a:r>
              <a:rPr lang="en-US" altLang="zh-TW" sz="2800" b="1" dirty="0">
                <a:latin typeface="Bookman Old Style" panose="02050604050505020204" pitchFamily="18" charset="0"/>
                <a:ea typeface="PMingLiU" pitchFamily="1" charset="-120"/>
              </a:rPr>
              <a:t>, a finite set of productions (rewriting rules) of the form </a:t>
            </a:r>
            <a:r>
              <a:rPr lang="en-US" altLang="zh-CN" sz="2800" b="1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P →</a:t>
            </a:r>
            <a:r>
              <a:rPr lang="en-US" altLang="zh-CN" sz="2800" b="1" dirty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α</a:t>
            </a:r>
            <a:r>
              <a:rPr lang="en-US" altLang="zh-CN" sz="2800" b="1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︱β</a:t>
            </a:r>
          </a:p>
          <a:p>
            <a:pPr lvl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左部 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P 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∈ V</a:t>
            </a:r>
            <a:r>
              <a:rPr lang="en-US" altLang="zh-CN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  <a:ea typeface="楷体_GB2312" pitchFamily="49" charset="-122"/>
              </a:rPr>
              <a:t>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右部 </a:t>
            </a:r>
            <a:r>
              <a:rPr lang="en-US" altLang="zh-CN" sz="24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α, β </a:t>
            </a: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∈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Σ</a:t>
            </a:r>
            <a:r>
              <a:rPr lang="en-US" altLang="zh-CN" sz="24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b="1" dirty="0">
              <a:solidFill>
                <a:srgbClr val="FF0000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AD90B-94BD-8249-49D6-E6D5996CA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F4062A-008D-4C03-96A4-F08935F9A1B9}" type="slidenum">
              <a:rPr lang="zh-CN" altLang="zh-CN" smtClean="0"/>
              <a:t>18</a:t>
            </a:fld>
            <a:endParaRPr lang="zh-CN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D9D905-FDBE-9306-C8B2-F50CFE59E7D0}"/>
              </a:ext>
            </a:extLst>
          </p:cNvPr>
          <p:cNvSpPr txBox="1"/>
          <p:nvPr/>
        </p:nvSpPr>
        <p:spPr>
          <a:xfrm>
            <a:off x="6751476" y="5202852"/>
            <a:ext cx="4434373" cy="101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Σ</a:t>
            </a:r>
            <a:r>
              <a:rPr lang="en-US" altLang="zh-CN" sz="24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r>
              <a:rPr lang="zh-CN" altLang="en-US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表示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Σ</a:t>
            </a:r>
            <a:r>
              <a:rPr lang="zh-CN" altLang="en-US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上的所有可能符号串</a:t>
            </a:r>
            <a:endParaRPr lang="en-US" altLang="zh-CN" sz="2400" dirty="0">
              <a:solidFill>
                <a:srgbClr val="0000CC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Σ=</a:t>
            </a:r>
            <a:r>
              <a:rPr lang="en-US" altLang="zh-TW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 V</a:t>
            </a:r>
            <a:r>
              <a:rPr lang="en-US" altLang="zh-TW" sz="24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T</a:t>
            </a:r>
            <a:r>
              <a:rPr lang="en-US" altLang="zh-TW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 </a:t>
            </a:r>
            <a:r>
              <a:rPr lang="zh-CN" altLang="en-US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∪</a:t>
            </a:r>
            <a:r>
              <a:rPr lang="en-US" altLang="zh-TW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4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N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EBAC01-1E77-CA53-515D-623A95D7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3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符号记号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9956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字母表</a:t>
            </a:r>
            <a:r>
              <a:rPr lang="zh-CN" altLang="zh-CN" dirty="0">
                <a:solidFill>
                  <a:srgbClr val="000000"/>
                </a:solidFill>
                <a:latin typeface="Bookman Old Style"/>
                <a:ea typeface="Bookman Old Style"/>
              </a:rPr>
              <a:t>∑</a:t>
            </a:r>
            <a:endParaRPr dirty="0"/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符号的有限集</a:t>
            </a:r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Bookman Old Style"/>
                <a:ea typeface="Bookman Old Style"/>
              </a:rPr>
              <a:t>∑</a:t>
            </a:r>
            <a:r>
              <a:rPr lang="en-US" altLang="en-US" dirty="0">
                <a:solidFill>
                  <a:srgbClr val="000000"/>
                </a:solidFill>
                <a:latin typeface="Bookman Old Style"/>
                <a:ea typeface="Bookman Old Style"/>
              </a:rPr>
              <a:t>={a, 0, 1}</a:t>
            </a:r>
            <a:endParaRPr dirty="0"/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空集</a:t>
            </a:r>
            <a:r>
              <a:rPr lang="zh-CN" altLang="zh-CN" dirty="0">
                <a:solidFill>
                  <a:srgbClr val="000000"/>
                </a:solidFill>
                <a:latin typeface="Bookman Old Style"/>
                <a:ea typeface="Bookman Old Style"/>
              </a:rPr>
              <a:t>Φ</a:t>
            </a: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符号串</a:t>
            </a:r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符号的有限序列</a:t>
            </a:r>
          </a:p>
          <a:p>
            <a:pPr lvl="1"/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空串</a:t>
            </a:r>
            <a:r>
              <a:rPr lang="zh-CN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B0C854A-2C39-4285-9896-2BCBFC6033C9}" type="slidenum">
              <a:rPr lang="zh-CN" altLang="zh-CN"/>
              <a:t>19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/>
        </p:nvSpPr>
        <p:spPr>
          <a:xfrm>
            <a:off x="5485419" y="1825625"/>
            <a:ext cx="6100524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  <a:defRPr lang="zh-CN" altLang="zh-CN" sz="2800">
                <a:solidFill>
                  <a:srgbClr val="000000"/>
                </a:solidFill>
                <a:latin typeface="Microsoft YaHei"/>
                <a:ea typeface="Microsoft YaHei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400">
                <a:solidFill>
                  <a:srgbClr val="000000"/>
                </a:solidFill>
                <a:latin typeface="Microsoft YaHei"/>
                <a:ea typeface="Microsoft YaHei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000">
                <a:solidFill>
                  <a:srgbClr val="000000"/>
                </a:solidFill>
                <a:latin typeface="Microsoft YaHei"/>
                <a:ea typeface="Microsoft YaHei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5pPr>
          </a:lstStyle>
          <a:p>
            <a:pPr lvl="0"/>
            <a:r>
              <a:rPr lang="zh-CN" altLang="zh-CN"/>
              <a:t>符号串连接操作</a:t>
            </a:r>
          </a:p>
          <a:p>
            <a:pPr lvl="1"/>
            <a:r>
              <a:rPr lang="en-US" altLang="en-US"/>
              <a:t>x=0, y=1, xy=01</a:t>
            </a:r>
          </a:p>
          <a:p>
            <a:pPr lvl="1"/>
            <a:r>
              <a:rPr lang="en-US" altLang="en-US"/>
              <a:t>a</a:t>
            </a:r>
            <a:r>
              <a:rPr lang="en-US" altLang="en-US" baseline="30000"/>
              <a:t>0</a:t>
            </a:r>
            <a:r>
              <a:rPr lang="en-US" altLang="en-US"/>
              <a:t>=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ε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, a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1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=a, a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2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=aa</a:t>
            </a:r>
          </a:p>
          <a:p>
            <a:pPr lvl="0"/>
            <a:r>
              <a:rPr lang="zh-CN" altLang="zh-CN"/>
              <a:t>集合乘积</a:t>
            </a:r>
          </a:p>
          <a:p>
            <a:pPr lvl="1"/>
            <a:r>
              <a:rPr lang="en-US" altLang="en-US"/>
              <a:t>XY={xy|x</a:t>
            </a:r>
            <a:r>
              <a:rPr lang="en-US" altLang="en-US">
                <a:solidFill>
                  <a:srgbClr val="000000"/>
                </a:solidFill>
                <a:latin typeface="Symbol"/>
                <a:ea typeface="Symbol"/>
              </a:rPr>
              <a:t>Î</a:t>
            </a:r>
            <a:r>
              <a:rPr lang="en-US" altLang="en-US"/>
              <a:t>X</a:t>
            </a:r>
            <a:r>
              <a:rPr lang="zh-CN" altLang="zh-CN"/>
              <a:t>且</a:t>
            </a:r>
            <a:r>
              <a:rPr lang="en-US" altLang="en-US"/>
              <a:t>y</a:t>
            </a:r>
            <a:r>
              <a:rPr lang="en-US" altLang="en-US">
                <a:solidFill>
                  <a:srgbClr val="000000"/>
                </a:solidFill>
                <a:latin typeface="Symbol"/>
                <a:ea typeface="Symbol"/>
              </a:rPr>
              <a:t>Î</a:t>
            </a:r>
            <a:r>
              <a:rPr lang="en-US" altLang="en-US"/>
              <a:t>Y}</a:t>
            </a:r>
          </a:p>
          <a:p>
            <a:pPr lvl="1"/>
            <a:r>
              <a:rPr lang="en-US" altLang="en-US"/>
              <a:t>A={a, b, c, d}, B={0, 1}, AB=?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3 </a:t>
            </a:r>
            <a:r>
              <a:rPr lang="zh-CN" altLang="zh-CN"/>
              <a:t>文法的形式化描述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可计算性理论入门</a:t>
            </a:r>
            <a:endParaRPr/>
          </a:p>
          <a:p>
            <a:pPr lvl="0"/>
            <a:r>
              <a:rPr lang="en-US" altLang="en-US"/>
              <a:t>BNF</a:t>
            </a:r>
            <a:r>
              <a:rPr lang="zh-CN" altLang="zh-CN"/>
              <a:t>范式</a:t>
            </a:r>
          </a:p>
          <a:p>
            <a:pPr lvl="0"/>
            <a:r>
              <a:rPr lang="zh-CN" altLang="zh-CN"/>
              <a:t>乔姆斯基文法</a:t>
            </a:r>
          </a:p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5723A2B-02B0-4193-8D57-50D15BE6CF15}" type="slidenum">
              <a:rPr lang="zh-CN" altLang="zh-CN"/>
              <a:t>2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例子：自然数集合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en-US"/>
              <a:t>1</a:t>
            </a:r>
            <a:r>
              <a:rPr lang="zh-CN" altLang="zh-CN"/>
              <a:t>位自然数：</a:t>
            </a:r>
            <a:r>
              <a:rPr lang="en-US" altLang="en-US"/>
              <a:t>N={0, 1}</a:t>
            </a:r>
            <a:endParaRPr/>
          </a:p>
          <a:p>
            <a:pPr lvl="0"/>
            <a:r>
              <a:rPr lang="en-US" altLang="en-US"/>
              <a:t>2</a:t>
            </a:r>
            <a:r>
              <a:rPr lang="zh-CN" altLang="zh-CN"/>
              <a:t>位自然数：</a:t>
            </a:r>
            <a:r>
              <a:rPr lang="en-US" altLang="en-US"/>
              <a:t>M={00, 01, 10, 11}={0, 1} {0, 1}=N N</a:t>
            </a:r>
          </a:p>
          <a:p>
            <a:pPr lvl="0"/>
            <a:r>
              <a:rPr lang="en-US" altLang="en-US" sz="2800">
                <a:latin typeface="Microsoft YaHei"/>
                <a:ea typeface="Microsoft YaHei"/>
              </a:rPr>
              <a:t>3</a:t>
            </a:r>
            <a:r>
              <a:rPr lang="zh-CN" altLang="zh-CN" sz="2800">
                <a:latin typeface="Microsoft YaHei"/>
                <a:ea typeface="Microsoft YaHei"/>
              </a:rPr>
              <a:t>位自然数</a:t>
            </a:r>
            <a:r>
              <a:rPr lang="en-US" altLang="en-US" sz="2800">
                <a:latin typeface="Microsoft YaHei"/>
                <a:ea typeface="Microsoft YaHei"/>
              </a:rPr>
              <a:t> L = N M </a:t>
            </a:r>
            <a:r>
              <a:rPr lang="zh-CN" altLang="zh-CN" sz="2800">
                <a:latin typeface="Microsoft YaHei"/>
                <a:ea typeface="Microsoft YaHei"/>
              </a:rPr>
              <a:t>或者</a:t>
            </a:r>
            <a:r>
              <a:rPr lang="en-US" altLang="en-US" sz="2800">
                <a:latin typeface="Microsoft YaHei"/>
                <a:ea typeface="Microsoft YaHei"/>
              </a:rPr>
              <a:t> L = M N</a:t>
            </a:r>
          </a:p>
          <a:p>
            <a:pPr lvl="0"/>
            <a:r>
              <a:rPr lang="zh-CN" altLang="zh-CN" sz="2800">
                <a:latin typeface="Microsoft YaHei"/>
                <a:ea typeface="Microsoft YaHei"/>
              </a:rPr>
              <a:t>集合的幂</a:t>
            </a:r>
            <a:r>
              <a:rPr lang="en-US" altLang="en-US" sz="2800">
                <a:latin typeface="Microsoft YaHei"/>
                <a:ea typeface="Microsoft YaHei"/>
              </a:rPr>
              <a:t> N</a:t>
            </a:r>
            <a:r>
              <a:rPr lang="en-US" altLang="en-US" sz="2800" baseline="30000">
                <a:latin typeface="Microsoft YaHei"/>
                <a:ea typeface="Microsoft YaHei"/>
              </a:rPr>
              <a:t>0</a:t>
            </a:r>
            <a:r>
              <a:rPr lang="en-US" altLang="en-US" sz="2800">
                <a:latin typeface="Microsoft YaHei"/>
                <a:ea typeface="Microsoft YaHei"/>
              </a:rPr>
              <a:t>={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ε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}, 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1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=N, 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k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=N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k-1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N=NN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k-1</a:t>
            </a:r>
          </a:p>
          <a:p>
            <a:pPr lvl="0"/>
            <a:r>
              <a:rPr lang="zh-CN" altLang="zh-CN" baseline="0">
                <a:solidFill>
                  <a:srgbClr val="000000"/>
                </a:solidFill>
                <a:latin typeface="Microsoft YaHei"/>
                <a:ea typeface="Microsoft YaHei"/>
              </a:rPr>
              <a:t>正闭包</a:t>
            </a:r>
            <a:r>
              <a:rPr lang="en-US" altLang="en-US" baseline="0">
                <a:solidFill>
                  <a:srgbClr val="000000"/>
                </a:solidFill>
                <a:latin typeface="Microsoft YaHei"/>
                <a:ea typeface="Microsoft YaHei"/>
              </a:rPr>
              <a:t>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+</a:t>
            </a:r>
            <a:r>
              <a:rPr lang="en-US" altLang="en-US" baseline="0">
                <a:solidFill>
                  <a:srgbClr val="000000"/>
                </a:solidFill>
                <a:latin typeface="Microsoft YaHei"/>
                <a:ea typeface="Microsoft YaHei"/>
              </a:rPr>
              <a:t>=N</a:t>
            </a:r>
            <a:r>
              <a:rPr lang="zh-CN" altLang="zh-CN">
                <a:solidFill>
                  <a:srgbClr val="000000"/>
                </a:solidFill>
                <a:latin typeface="Bookman Old Style"/>
                <a:ea typeface="Bookman Old Style"/>
              </a:rPr>
              <a:t>∪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2</a:t>
            </a:r>
            <a:r>
              <a:rPr lang="zh-CN" altLang="zh-CN">
                <a:solidFill>
                  <a:srgbClr val="000000"/>
                </a:solidFill>
                <a:latin typeface="Bookman Old Style"/>
                <a:ea typeface="Bookman Old Style"/>
              </a:rPr>
              <a:t>∪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3</a:t>
            </a:r>
            <a:r>
              <a:rPr lang="zh-CN" altLang="zh-CN">
                <a:solidFill>
                  <a:srgbClr val="000000"/>
                </a:solidFill>
                <a:latin typeface="Bookman Old Style"/>
                <a:ea typeface="Bookman Old Style"/>
              </a:rPr>
              <a:t>∪</a:t>
            </a:r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……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克林闭包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N*=N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0</a:t>
            </a:r>
            <a:r>
              <a:rPr lang="zh-CN" altLang="zh-CN">
                <a:solidFill>
                  <a:srgbClr val="000000"/>
                </a:solidFill>
                <a:latin typeface="Bookman Old Style"/>
                <a:ea typeface="Bookman Old Style"/>
              </a:rPr>
              <a:t>∪</a:t>
            </a:r>
            <a:r>
              <a:rPr lang="en-US" altLang="en-US">
                <a:solidFill>
                  <a:srgbClr val="000000"/>
                </a:solidFill>
                <a:latin typeface="Microsoft YaHei"/>
                <a:ea typeface="Microsoft YaHei"/>
              </a:rPr>
              <a:t>N</a:t>
            </a:r>
            <a:r>
              <a:rPr lang="en-US" altLang="en-US" baseline="30000">
                <a:solidFill>
                  <a:srgbClr val="000000"/>
                </a:solidFill>
                <a:latin typeface="Microsoft YaHei"/>
                <a:ea typeface="Microsoft YaHei"/>
              </a:rPr>
              <a:t>+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3EACA1A-9A1F-4F05-865B-FE3C78EAF88B}" type="slidenum">
              <a:rPr lang="zh-CN" altLang="zh-CN"/>
              <a:t>20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42994" y="3920587"/>
            <a:ext cx="1778000" cy="4889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>
                <a:solidFill>
                  <a:srgbClr val="FF0000"/>
                </a:solidFill>
                <a:latin typeface="Microsoft YaHei"/>
                <a:ea typeface="Microsoft YaHei"/>
              </a:rPr>
              <a:t>递归定义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5AEEE-6723-2624-C8E9-BC0457FA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E108C-37E0-9EB5-B78F-6B4E9B91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它所定义的</a:t>
            </a:r>
            <a:r>
              <a:rPr lang="zh-CN" altLang="en-US" dirty="0">
                <a:solidFill>
                  <a:srgbClr val="0000FF"/>
                </a:solidFill>
              </a:rPr>
              <a:t>语法范畴</a:t>
            </a:r>
            <a:r>
              <a:rPr lang="zh-CN" altLang="en-US" dirty="0"/>
              <a:t>（或</a:t>
            </a:r>
            <a:r>
              <a:rPr lang="zh-CN" altLang="en-US" dirty="0">
                <a:solidFill>
                  <a:srgbClr val="0000FF"/>
                </a:solidFill>
              </a:rPr>
              <a:t>语法单位</a:t>
            </a:r>
            <a:r>
              <a:rPr lang="zh-CN" altLang="en-US" dirty="0"/>
              <a:t>）完全独立于这种范畴可能出现的</a:t>
            </a:r>
            <a:r>
              <a:rPr lang="zh-CN" altLang="en-US" dirty="0">
                <a:solidFill>
                  <a:srgbClr val="0000FF"/>
                </a:solidFill>
              </a:rPr>
              <a:t>环境</a:t>
            </a:r>
            <a:r>
              <a:rPr lang="zh-CN" altLang="en-US" dirty="0"/>
              <a:t>之外</a:t>
            </a:r>
            <a:endParaRPr lang="en-US" altLang="zh-CN" dirty="0"/>
          </a:p>
          <a:p>
            <a:r>
              <a:rPr lang="zh-CN" altLang="en-US" dirty="0"/>
              <a:t>不宜描述自然语言</a:t>
            </a:r>
            <a:endParaRPr lang="en-US" altLang="zh-CN" dirty="0"/>
          </a:p>
          <a:p>
            <a:pPr lvl="1"/>
            <a:r>
              <a:rPr lang="zh-CN" altLang="en-US" dirty="0"/>
              <a:t>自然语言中，句子和词等往往与上下文紧密相关</a:t>
            </a:r>
            <a:endParaRPr lang="en-US" altLang="zh-CN" dirty="0"/>
          </a:p>
          <a:p>
            <a:r>
              <a:rPr lang="zh-CN" altLang="en-US" dirty="0"/>
              <a:t>四个组成部分</a:t>
            </a:r>
            <a:endParaRPr lang="en-US" altLang="zh-CN" dirty="0"/>
          </a:p>
          <a:p>
            <a:pPr lvl="1"/>
            <a:r>
              <a:rPr lang="zh-CN" altLang="en-US" dirty="0"/>
              <a:t>一组</a:t>
            </a:r>
            <a:r>
              <a:rPr lang="zh-CN" altLang="en-US" dirty="0">
                <a:solidFill>
                  <a:srgbClr val="C00000"/>
                </a:solidFill>
              </a:rPr>
              <a:t>终结符号</a:t>
            </a:r>
            <a:r>
              <a:rPr lang="zh-CN" altLang="en-US" dirty="0"/>
              <a:t>，一组</a:t>
            </a:r>
            <a:r>
              <a:rPr lang="zh-CN" altLang="en-US" dirty="0">
                <a:solidFill>
                  <a:srgbClr val="C00000"/>
                </a:solidFill>
              </a:rPr>
              <a:t>非终结符号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一</a:t>
            </a:r>
            <a:r>
              <a:rPr lang="zh-CN" altLang="en-US" dirty="0">
                <a:solidFill>
                  <a:srgbClr val="0000FF"/>
                </a:solidFill>
              </a:rPr>
              <a:t>个</a:t>
            </a:r>
            <a:r>
              <a:rPr lang="zh-CN" altLang="en-US" dirty="0">
                <a:solidFill>
                  <a:srgbClr val="C00000"/>
                </a:solidFill>
              </a:rPr>
              <a:t>开始符号</a:t>
            </a:r>
            <a:r>
              <a:rPr lang="zh-CN" altLang="en-US" dirty="0"/>
              <a:t>，一组</a:t>
            </a:r>
            <a:r>
              <a:rPr lang="zh-CN" altLang="en-US" dirty="0">
                <a:solidFill>
                  <a:srgbClr val="C00000"/>
                </a:solidFill>
              </a:rPr>
              <a:t>产生式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3ADEE-D2B2-17D8-7420-837F6FD89A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F4062A-008D-4C03-96A4-F08935F9A1B9}" type="slidenum">
              <a:rPr lang="zh-CN" altLang="zh-CN" smtClean="0"/>
              <a:t>21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8B5B2C-B2AE-0485-1C03-857419A8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8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乔姆斯基文法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上下文无关文法的一般化</a:t>
            </a:r>
            <a:endParaRPr lang="en-US" altLang="zh-CN" dirty="0"/>
          </a:p>
          <a:p>
            <a:pPr lvl="0"/>
            <a:r>
              <a:rPr lang="zh-CN" altLang="zh-CN" dirty="0"/>
              <a:t>定义清晰自洽</a:t>
            </a:r>
            <a:endParaRPr dirty="0"/>
          </a:p>
          <a:p>
            <a:pPr lvl="1"/>
            <a:r>
              <a:rPr lang="zh-CN" altLang="zh-CN" dirty="0"/>
              <a:t>避免出现罗素悖论</a:t>
            </a:r>
          </a:p>
          <a:p>
            <a:pPr lvl="0"/>
            <a:r>
              <a:rPr lang="zh-CN" altLang="zh-CN" dirty="0"/>
              <a:t>语言描述能力强</a:t>
            </a:r>
          </a:p>
          <a:p>
            <a:pPr lvl="1"/>
            <a:r>
              <a:rPr lang="zh-CN" altLang="zh-CN" dirty="0"/>
              <a:t>能描述大多数程序设计语言</a:t>
            </a:r>
          </a:p>
          <a:p>
            <a:pPr lvl="0"/>
            <a:r>
              <a:rPr lang="zh-CN" altLang="zh-CN" dirty="0"/>
              <a:t>递归定义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DD6F14F-C7F1-45C1-BFF3-0355D36F59CB}" type="slidenum">
              <a:rPr lang="zh-CN" altLang="zh-CN"/>
              <a:t>22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A394F-C5C1-623E-1892-9CA3BDCB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乔姆斯基文法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F0B13-872B-D2D2-F386-39E54851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2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型 短语文法</a:t>
            </a:r>
            <a:endParaRPr lang="en-US" altLang="zh-CN" dirty="0"/>
          </a:p>
          <a:p>
            <a:pPr lvl="1"/>
            <a:r>
              <a:rPr lang="zh-CN" altLang="en-US" dirty="0"/>
              <a:t>递归可枚举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型 上下文有关文法</a:t>
            </a:r>
            <a:endParaRPr lang="en-US" altLang="zh-CN" dirty="0"/>
          </a:p>
          <a:p>
            <a:pPr lvl="1"/>
            <a:r>
              <a:rPr lang="zh-CN" altLang="en-US" dirty="0"/>
              <a:t>产生式左边可以有多个符号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型 上下文无关文法</a:t>
            </a:r>
            <a:endParaRPr lang="en-US" altLang="zh-CN" dirty="0"/>
          </a:p>
          <a:p>
            <a:pPr lvl="1"/>
            <a:r>
              <a:rPr lang="zh-CN" altLang="en-US" dirty="0"/>
              <a:t>大多数程序语言的语法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型 正则</a:t>
            </a:r>
            <a:r>
              <a:rPr lang="en-US" altLang="zh-CN" dirty="0"/>
              <a:t>/</a:t>
            </a:r>
            <a:r>
              <a:rPr lang="zh-CN" altLang="en-US" dirty="0"/>
              <a:t>正规文法</a:t>
            </a:r>
            <a:endParaRPr lang="en-US" altLang="zh-CN" dirty="0"/>
          </a:p>
          <a:p>
            <a:pPr lvl="1"/>
            <a:r>
              <a:rPr lang="zh-CN" altLang="en-US" dirty="0"/>
              <a:t>有限自动机可以识别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DA315-E3F2-A5AA-578A-CD7A27D89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F4062A-008D-4C03-96A4-F08935F9A1B9}" type="slidenum">
              <a:rPr lang="zh-CN" altLang="zh-CN" smtClean="0"/>
              <a:t>23</a:t>
            </a:fld>
            <a:endParaRPr lang="zh-CN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E2113-3059-674C-D170-B57B4EB5BA73}"/>
              </a:ext>
            </a:extLst>
          </p:cNvPr>
          <p:cNvSpPr txBox="1"/>
          <p:nvPr/>
        </p:nvSpPr>
        <p:spPr>
          <a:xfrm>
            <a:off x="5607697" y="953291"/>
            <a:ext cx="2603241" cy="41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1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2BA078-7066-A1D7-7010-256B8B6F17D4}"/>
              </a:ext>
            </a:extLst>
          </p:cNvPr>
          <p:cNvSpPr txBox="1"/>
          <p:nvPr/>
        </p:nvSpPr>
        <p:spPr>
          <a:xfrm>
            <a:off x="5181309" y="2065791"/>
            <a:ext cx="4503573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且至少含有一个非终结符</a:t>
            </a:r>
          </a:p>
          <a:p>
            <a:pPr marL="0"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E508B7-244A-E8C5-4968-05DF99F4827E}"/>
              </a:ext>
            </a:extLst>
          </p:cNvPr>
          <p:cNvSpPr txBox="1"/>
          <p:nvPr/>
        </p:nvSpPr>
        <p:spPr>
          <a:xfrm>
            <a:off x="5181309" y="3220222"/>
            <a:ext cx="4928893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除</a:t>
            </a:r>
            <a:r>
              <a:rPr lang="en-US" altLang="zh-CN" sz="1800" dirty="0" err="1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S→ε</a:t>
            </a:r>
            <a:r>
              <a:rPr lang="zh-CN" altLang="en-US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外</a:t>
            </a:r>
            <a:r>
              <a:rPr lang="en-US" altLang="zh-CN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1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zh-CN" altLang="en-US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1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|α|≤|β|</a:t>
            </a:r>
          </a:p>
          <a:p>
            <a:pPr marL="0"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不得出现在任何产生式的右部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6B85DD-F715-C7F8-4899-763208159359}"/>
              </a:ext>
            </a:extLst>
          </p:cNvPr>
          <p:cNvSpPr txBox="1"/>
          <p:nvPr/>
        </p:nvSpPr>
        <p:spPr>
          <a:xfrm>
            <a:off x="5189067" y="4251822"/>
            <a:ext cx="314130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4E1A71-9906-EC30-FCDB-AB4C2BF9A607}"/>
              </a:ext>
            </a:extLst>
          </p:cNvPr>
          <p:cNvSpPr txBox="1"/>
          <p:nvPr/>
        </p:nvSpPr>
        <p:spPr>
          <a:xfrm>
            <a:off x="5189067" y="5190444"/>
            <a:ext cx="2498271" cy="1003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000" dirty="0" err="1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A→aB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A→a</a:t>
            </a:r>
            <a:endParaRPr lang="en-US" altLang="zh-CN" sz="20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  A∈V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  B∈V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  </a:t>
            </a:r>
            <a:r>
              <a:rPr lang="en-US" altLang="zh-CN" sz="1800" dirty="0" err="1">
                <a:latin typeface="Bookman Old Style" panose="02050604050505020204" pitchFamily="18" charset="0"/>
                <a:ea typeface="楷体_GB2312" pitchFamily="49" charset="-122"/>
              </a:rPr>
              <a:t>a∈V</a:t>
            </a:r>
            <a:r>
              <a:rPr lang="en-US" altLang="zh-CN" sz="1800" baseline="-25000" dirty="0" err="1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02300877-4A2D-2540-43DF-BF55FB3EAF29}"/>
              </a:ext>
            </a:extLst>
          </p:cNvPr>
          <p:cNvGrpSpPr/>
          <p:nvPr/>
        </p:nvGrpSpPr>
        <p:grpSpPr>
          <a:xfrm>
            <a:off x="10084220" y="1126834"/>
            <a:ext cx="1127125" cy="4895850"/>
            <a:chOff x="4416" y="1008"/>
            <a:chExt cx="710" cy="3084"/>
          </a:xfrm>
        </p:grpSpPr>
        <p:sp>
          <p:nvSpPr>
            <p:cNvPr id="16" name="Line 4">
              <a:extLst>
                <a:ext uri="{FF2B5EF4-FFF2-40B4-BE49-F238E27FC236}">
                  <a16:creationId xmlns:a16="http://schemas.microsoft.com/office/drawing/2014/main" id="{97CD567F-BFF8-D828-BB49-B6B3A32C2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008"/>
              <a:ext cx="0" cy="30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55E29F3C-0F3C-3FA0-FDA4-9EFE83E06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1643"/>
              <a:ext cx="624" cy="198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随着对产生式的约束条件逐渐增强，文法描述语言的能力逐渐减弱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EE799EDB-8F51-6818-AA1F-9AFB70A9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3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公理的形式化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欧几里德：几何原本</a:t>
            </a:r>
            <a:endParaRPr lang="en-US" altLang="zh-CN" dirty="0"/>
          </a:p>
          <a:p>
            <a:pPr lvl="1"/>
            <a:r>
              <a:rPr lang="zh-CN" altLang="en-US" dirty="0"/>
              <a:t>第五公设</a:t>
            </a:r>
            <a:endParaRPr dirty="0"/>
          </a:p>
          <a:p>
            <a:pPr lvl="0"/>
            <a:r>
              <a:rPr lang="zh-CN" altLang="zh-CN" dirty="0"/>
              <a:t>康托集合论</a:t>
            </a:r>
          </a:p>
          <a:p>
            <a:pPr lvl="0"/>
            <a:r>
              <a:rPr lang="zh-CN" altLang="zh-CN" dirty="0"/>
              <a:t>罗素悖论</a:t>
            </a:r>
          </a:p>
          <a:p>
            <a:pPr lvl="1"/>
            <a:r>
              <a:rPr lang="zh-CN" altLang="zh-CN" dirty="0"/>
              <a:t>符合某性质的元素总体是一个集合</a:t>
            </a:r>
          </a:p>
          <a:p>
            <a:pPr lvl="0"/>
            <a:r>
              <a:rPr lang="zh-CN" altLang="zh-CN" dirty="0"/>
              <a:t>希尔伯特纲领</a:t>
            </a:r>
          </a:p>
          <a:p>
            <a:pPr lvl="1"/>
            <a:r>
              <a:rPr lang="zh-CN" altLang="zh-CN" dirty="0"/>
              <a:t>数学公理、证明形式化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A72454B-95A4-4983-BECE-727A9357D190}" type="slidenum">
              <a:rPr lang="zh-CN" altLang="zh-CN"/>
              <a:t>3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528529" y="3898723"/>
            <a:ext cx="4886873" cy="1005161"/>
            <a:chOff x="1528529" y="3335303"/>
            <a:chExt cx="4886873" cy="1005161"/>
          </a:xfrm>
        </p:grpSpPr>
        <p:sp>
          <p:nvSpPr>
            <p:cNvPr id="10" name="矩形 9"/>
            <p:cNvSpPr/>
            <p:nvPr/>
          </p:nvSpPr>
          <p:spPr>
            <a:xfrm>
              <a:off x="1528530" y="3856969"/>
              <a:ext cx="4809506" cy="4834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38852" y="3335303"/>
              <a:ext cx="2876550" cy="4508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zh-CN">
                  <a:solidFill>
                    <a:srgbClr val="FF0000"/>
                  </a:solidFill>
                  <a:latin typeface="Microsoft YaHei"/>
                  <a:ea typeface="Microsoft YaHei"/>
                </a:rPr>
                <a:t>需要避开这种定义方式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原始递归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33738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>
                <a:solidFill>
                  <a:srgbClr val="FF0000"/>
                </a:solidFill>
              </a:rPr>
              <a:t>自然数域</a:t>
            </a:r>
            <a:r>
              <a:rPr lang="en-US" altLang="en-US">
                <a:solidFill>
                  <a:srgbClr val="FF0000"/>
                </a:solidFill>
              </a:rPr>
              <a:t>N</a:t>
            </a:r>
            <a:r>
              <a:rPr lang="zh-CN" altLang="zh-CN"/>
              <a:t>上的函数</a:t>
            </a:r>
            <a:endParaRPr/>
          </a:p>
          <a:p>
            <a:pPr lvl="0"/>
            <a:r>
              <a:rPr lang="zh-CN" altLang="zh-CN"/>
              <a:t>基础函数</a:t>
            </a:r>
            <a:endParaRPr/>
          </a:p>
          <a:p>
            <a:pPr lvl="1"/>
            <a:r>
              <a:rPr lang="zh-CN" altLang="zh-CN"/>
              <a:t>常函数</a:t>
            </a:r>
            <a:r>
              <a:rPr lang="en-US" altLang="en-US"/>
              <a:t>f(x)=0</a:t>
            </a:r>
          </a:p>
          <a:p>
            <a:pPr lvl="1"/>
            <a:r>
              <a:rPr lang="zh-CN" altLang="zh-CN"/>
              <a:t>后继函数</a:t>
            </a:r>
            <a:r>
              <a:rPr lang="en-US" altLang="en-US"/>
              <a:t>f(x)=x+1</a:t>
            </a:r>
          </a:p>
          <a:p>
            <a:pPr lvl="1"/>
            <a:r>
              <a:rPr lang="zh-CN" altLang="zh-CN"/>
              <a:t>投影函数</a:t>
            </a:r>
            <a:r>
              <a:rPr lang="en-US" altLang="en-US"/>
              <a:t>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)=x</a:t>
            </a:r>
            <a:r>
              <a:rPr lang="en-US" altLang="en-US" baseline="-25000"/>
              <a:t>i</a:t>
            </a:r>
          </a:p>
          <a:p>
            <a:pPr lvl="0"/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CC11FD4-EFDE-49DB-92E6-55C5FE2D4763}" type="slidenum">
              <a:rPr lang="zh-CN" altLang="zh-CN"/>
              <a:t>4</a:t>
            </a:fld>
            <a:endParaRPr lang="zh-CN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909740" y="1882209"/>
            <a:ext cx="6813044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  <a:defRPr lang="zh-CN" altLang="zh-CN" sz="2800">
                <a:solidFill>
                  <a:srgbClr val="000000"/>
                </a:solidFill>
                <a:latin typeface="Microsoft YaHei"/>
                <a:ea typeface="Microsoft YaHei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400">
                <a:solidFill>
                  <a:srgbClr val="000000"/>
                </a:solidFill>
                <a:latin typeface="Microsoft YaHei"/>
                <a:ea typeface="Microsoft YaHei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000">
                <a:solidFill>
                  <a:srgbClr val="000000"/>
                </a:solidFill>
                <a:latin typeface="Microsoft YaHei"/>
                <a:ea typeface="Microsoft YaHei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5pPr>
          </a:lstStyle>
          <a:p>
            <a:pPr lvl="0"/>
            <a:r>
              <a:rPr lang="zh-CN" altLang="zh-CN"/>
              <a:t>复合规则</a:t>
            </a:r>
          </a:p>
          <a:p>
            <a:pPr lvl="1"/>
            <a:r>
              <a:rPr lang="en-US" altLang="en-US"/>
              <a:t>m</a:t>
            </a:r>
            <a:r>
              <a:rPr lang="zh-CN" altLang="zh-CN"/>
              <a:t>元函数</a:t>
            </a:r>
            <a:r>
              <a:rPr lang="en-US" altLang="en-US"/>
              <a:t>g, m</a:t>
            </a:r>
            <a:r>
              <a:rPr lang="zh-CN" altLang="zh-CN"/>
              <a:t>个</a:t>
            </a:r>
            <a:r>
              <a:rPr lang="en-US" altLang="en-US"/>
              <a:t>n</a:t>
            </a:r>
            <a:r>
              <a:rPr lang="zh-CN" altLang="zh-CN"/>
              <a:t>元函数</a:t>
            </a:r>
            <a:r>
              <a:rPr lang="en-US" altLang="en-US"/>
              <a:t>hi</a:t>
            </a:r>
            <a:r>
              <a:rPr lang="zh-CN" altLang="zh-CN"/>
              <a:t>，复合成</a:t>
            </a:r>
            <a:r>
              <a:rPr lang="en-US" altLang="en-US"/>
              <a:t>n</a:t>
            </a:r>
            <a:r>
              <a:rPr lang="zh-CN" altLang="zh-CN"/>
              <a:t>元函数</a:t>
            </a:r>
          </a:p>
          <a:p>
            <a:pPr lvl="1"/>
            <a:r>
              <a:rPr lang="en-US" altLang="en-US"/>
              <a:t>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)=g(h</a:t>
            </a:r>
            <a:r>
              <a:rPr lang="en-US" altLang="en-US" baseline="-25000"/>
              <a:t>1</a:t>
            </a:r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), ..., h</a:t>
            </a:r>
            <a:r>
              <a:rPr lang="en-US" altLang="en-US" baseline="-25000"/>
              <a:t>m</a:t>
            </a:r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))</a:t>
            </a:r>
          </a:p>
          <a:p>
            <a:pPr lvl="0"/>
            <a:r>
              <a:rPr lang="zh-CN" altLang="zh-CN"/>
              <a:t>递归规则</a:t>
            </a:r>
          </a:p>
          <a:p>
            <a:pPr lvl="1"/>
            <a:r>
              <a:rPr lang="en-US" altLang="en-US"/>
              <a:t>f(0)=c</a:t>
            </a:r>
          </a:p>
          <a:p>
            <a:pPr lvl="1"/>
            <a:r>
              <a:rPr lang="en-US" altLang="en-US"/>
              <a:t>f(n+1)=h(n, f(n))</a:t>
            </a:r>
          </a:p>
          <a:p>
            <a:pPr lvl="0"/>
            <a:endParaRPr lang="zh-C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00029" y="5191346"/>
            <a:ext cx="4064000" cy="4889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Primitive Recursive Functions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原始递归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33738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>
                <a:solidFill>
                  <a:srgbClr val="FF0000"/>
                </a:solidFill>
              </a:rPr>
              <a:t>自然数域</a:t>
            </a:r>
            <a:r>
              <a:rPr lang="en-US" altLang="en-US">
                <a:solidFill>
                  <a:srgbClr val="FF0000"/>
                </a:solidFill>
              </a:rPr>
              <a:t>N</a:t>
            </a:r>
            <a:r>
              <a:rPr lang="zh-CN" altLang="zh-CN"/>
              <a:t>上的函数</a:t>
            </a:r>
            <a:endParaRPr/>
          </a:p>
          <a:p>
            <a:pPr lvl="0"/>
            <a:r>
              <a:rPr lang="zh-CN" altLang="zh-CN"/>
              <a:t>基础函数</a:t>
            </a:r>
            <a:endParaRPr/>
          </a:p>
          <a:p>
            <a:pPr lvl="1"/>
            <a:r>
              <a:rPr lang="zh-CN" altLang="zh-CN"/>
              <a:t>常函数</a:t>
            </a:r>
            <a:r>
              <a:rPr lang="en-US" altLang="en-US"/>
              <a:t>f(x)=0</a:t>
            </a:r>
          </a:p>
          <a:p>
            <a:pPr lvl="1"/>
            <a:r>
              <a:rPr lang="zh-CN" altLang="zh-CN"/>
              <a:t>后继函数</a:t>
            </a:r>
            <a:r>
              <a:rPr lang="en-US" altLang="en-US"/>
              <a:t>f(x)=x+1</a:t>
            </a:r>
          </a:p>
          <a:p>
            <a:pPr lvl="1"/>
            <a:r>
              <a:rPr lang="zh-CN" altLang="zh-CN"/>
              <a:t>投影函数</a:t>
            </a:r>
            <a:r>
              <a:rPr lang="en-US" altLang="en-US"/>
              <a:t>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)=x</a:t>
            </a:r>
            <a:r>
              <a:rPr lang="en-US" altLang="en-US" baseline="-25000"/>
              <a:t>i</a:t>
            </a:r>
          </a:p>
          <a:p>
            <a:pPr lvl="0"/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8477706-EC09-4156-882E-DD0D8144B681}" type="slidenum">
              <a:rPr lang="zh-CN" altLang="zh-CN"/>
              <a:t>5</a:t>
            </a:fld>
            <a:endParaRPr lang="zh-CN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909740" y="1882209"/>
            <a:ext cx="6813044" cy="46567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  <a:defRPr lang="zh-CN" altLang="zh-CN" sz="2800">
                <a:solidFill>
                  <a:srgbClr val="000000"/>
                </a:solidFill>
                <a:latin typeface="Microsoft YaHei"/>
                <a:ea typeface="Microsoft YaHei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400">
                <a:solidFill>
                  <a:srgbClr val="000000"/>
                </a:solidFill>
                <a:latin typeface="Microsoft YaHei"/>
                <a:ea typeface="Microsoft YaHei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000">
                <a:solidFill>
                  <a:srgbClr val="000000"/>
                </a:solidFill>
                <a:latin typeface="Microsoft YaHei"/>
                <a:ea typeface="Microsoft YaHei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5pPr>
          </a:lstStyle>
          <a:p>
            <a:pPr lvl="0"/>
            <a:r>
              <a:rPr lang="zh-CN" altLang="zh-CN"/>
              <a:t>复合规则</a:t>
            </a:r>
          </a:p>
          <a:p>
            <a:pPr lvl="1"/>
            <a:r>
              <a:rPr lang="en-US" altLang="en-US"/>
              <a:t>m</a:t>
            </a:r>
            <a:r>
              <a:rPr lang="zh-CN" altLang="zh-CN"/>
              <a:t>元函数</a:t>
            </a:r>
            <a:r>
              <a:rPr lang="en-US" altLang="en-US"/>
              <a:t>g, m</a:t>
            </a:r>
            <a:r>
              <a:rPr lang="zh-CN" altLang="zh-CN"/>
              <a:t>个</a:t>
            </a:r>
            <a:r>
              <a:rPr lang="en-US" altLang="en-US"/>
              <a:t>n</a:t>
            </a:r>
            <a:r>
              <a:rPr lang="zh-CN" altLang="zh-CN"/>
              <a:t>元函数</a:t>
            </a:r>
            <a:r>
              <a:rPr lang="en-US" altLang="en-US"/>
              <a:t>hi</a:t>
            </a:r>
            <a:r>
              <a:rPr lang="zh-CN" altLang="zh-CN"/>
              <a:t>，复合成</a:t>
            </a:r>
            <a:r>
              <a:rPr lang="en-US" altLang="en-US"/>
              <a:t>n</a:t>
            </a:r>
            <a:r>
              <a:rPr lang="zh-CN" altLang="zh-CN"/>
              <a:t>元函数</a:t>
            </a:r>
          </a:p>
          <a:p>
            <a:pPr lvl="1"/>
            <a:r>
              <a:rPr lang="en-US" altLang="en-US"/>
              <a:t>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)=g(h</a:t>
            </a:r>
            <a:r>
              <a:rPr lang="en-US" altLang="en-US" baseline="-25000"/>
              <a:t>1</a:t>
            </a:r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), ..., h</a:t>
            </a:r>
            <a:r>
              <a:rPr lang="en-US" altLang="en-US" baseline="-25000"/>
              <a:t>m</a:t>
            </a:r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n</a:t>
            </a:r>
            <a:r>
              <a:rPr lang="en-US" altLang="en-US"/>
              <a:t>))</a:t>
            </a:r>
          </a:p>
          <a:p>
            <a:pPr lvl="0"/>
            <a:r>
              <a:rPr lang="zh-CN" altLang="zh-CN"/>
              <a:t>递归规则</a:t>
            </a:r>
          </a:p>
          <a:p>
            <a:pPr lvl="1"/>
            <a:r>
              <a:rPr lang="en-US" altLang="en-US"/>
              <a:t>k</a:t>
            </a:r>
            <a:r>
              <a:rPr lang="zh-CN" altLang="zh-CN"/>
              <a:t>元函数</a:t>
            </a:r>
            <a:r>
              <a:rPr lang="en-US" altLang="en-US"/>
              <a:t>g</a:t>
            </a:r>
            <a:r>
              <a:rPr lang="zh-CN" altLang="zh-CN"/>
              <a:t>，</a:t>
            </a:r>
            <a:r>
              <a:rPr lang="en-US" altLang="en-US"/>
              <a:t>k+2</a:t>
            </a:r>
            <a:r>
              <a:rPr lang="zh-CN" altLang="zh-CN"/>
              <a:t>元函数</a:t>
            </a:r>
            <a:r>
              <a:rPr lang="en-US" altLang="en-US"/>
              <a:t>h</a:t>
            </a:r>
          </a:p>
          <a:p>
            <a:pPr lvl="1"/>
            <a:r>
              <a:rPr lang="en-US" altLang="en-US"/>
              <a:t>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k</a:t>
            </a:r>
            <a:r>
              <a:rPr lang="en-US" altLang="en-US" baseline="0"/>
              <a:t>, 0</a:t>
            </a:r>
            <a:r>
              <a:rPr lang="en-US" altLang="en-US"/>
              <a:t>)=g(x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k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k</a:t>
            </a:r>
            <a:r>
              <a:rPr lang="en-US" altLang="en-US"/>
              <a:t>, n+1)=
h(x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k</a:t>
            </a:r>
            <a:r>
              <a:rPr lang="en-US" altLang="en-US"/>
              <a:t>, n, f(x</a:t>
            </a:r>
            <a:r>
              <a:rPr lang="en-US" altLang="en-US" baseline="-25000"/>
              <a:t>1</a:t>
            </a:r>
            <a:r>
              <a:rPr lang="en-US" altLang="en-US"/>
              <a:t>, ..., x</a:t>
            </a:r>
            <a:r>
              <a:rPr lang="en-US" altLang="en-US" baseline="-25000"/>
              <a:t>k</a:t>
            </a:r>
            <a:r>
              <a:rPr lang="en-US" altLang="en-US"/>
              <a:t>, n))</a:t>
            </a:r>
          </a:p>
          <a:p>
            <a:pPr lvl="0"/>
            <a:endParaRPr lang="zh-C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06864" y="4887578"/>
            <a:ext cx="3963060" cy="12827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en-US" altLang="en-US" sz="2000">
                <a:solidFill>
                  <a:srgbClr val="FF0000"/>
                </a:solidFill>
                <a:latin typeface="Microsoft YaHei"/>
                <a:ea typeface="Microsoft YaHei"/>
              </a:rPr>
              <a:t>3</a:t>
            </a:r>
            <a:r>
              <a:rPr lang="zh-CN" altLang="zh-CN" sz="2000">
                <a:solidFill>
                  <a:srgbClr val="FF0000"/>
                </a:solidFill>
                <a:latin typeface="Microsoft YaHei"/>
                <a:ea typeface="Microsoft YaHei"/>
              </a:rPr>
              <a:t>个基础函数使用有限次复合和递归得到的函数为原始递归</a:t>
            </a:r>
          </a:p>
          <a:p>
            <a:pPr marL="342900" lvl="0" indent="-342900">
              <a:buFont typeface="Arial" charset="0"/>
              <a:buChar char="•"/>
            </a:pPr>
            <a:r>
              <a:rPr lang="zh-CN" altLang="zh-CN" sz="2000">
                <a:solidFill>
                  <a:srgbClr val="FF0000"/>
                </a:solidFill>
                <a:latin typeface="Microsoft YaHei"/>
                <a:ea typeface="Microsoft YaHei"/>
              </a:rPr>
              <a:t>原始递归函数是可计算的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原始递归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42476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加法</a:t>
            </a:r>
            <a:r>
              <a:rPr lang="en-US" altLang="en-US"/>
              <a:t> f(x, y)=x+y</a:t>
            </a:r>
            <a:endParaRPr/>
          </a:p>
          <a:p>
            <a:pPr lvl="0"/>
            <a:r>
              <a:rPr lang="en-US" altLang="en-US"/>
              <a:t>g(x)=x </a:t>
            </a:r>
            <a:r>
              <a:rPr lang="zh-CN" altLang="zh-CN"/>
              <a:t>投影函数</a:t>
            </a:r>
          </a:p>
          <a:p>
            <a:pPr lvl="0"/>
            <a:r>
              <a:rPr lang="en-US" altLang="en-US"/>
              <a:t>f(x, y) </a:t>
            </a:r>
            <a:r>
              <a:rPr lang="zh-CN" altLang="zh-CN"/>
              <a:t>递归</a:t>
            </a:r>
          </a:p>
          <a:p>
            <a:pPr lvl="1"/>
            <a:r>
              <a:rPr lang="en-US" altLang="en-US"/>
              <a:t>f(x, 0)=g(x)=x</a:t>
            </a:r>
          </a:p>
          <a:p>
            <a:pPr lvl="1"/>
            <a:r>
              <a:rPr lang="en-US" altLang="en-US"/>
              <a:t>f(x, y)=f(x, y-1)+1=...=f(x, 0)+y</a:t>
            </a:r>
          </a:p>
          <a:p>
            <a:pPr lvl="1"/>
            <a:r>
              <a:rPr lang="en-US" altLang="en-US"/>
              <a:t>f(x, y)=h(x, y-1, f(x, y-1))</a:t>
            </a:r>
          </a:p>
          <a:p>
            <a:pPr lvl="1"/>
            <a:r>
              <a:rPr lang="en-US" altLang="en-US"/>
              <a:t>h(x, y-1, f(x, y-1))=f(x, y-1)+1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5833788-2E97-487E-AC93-743189072322}" type="slidenum">
              <a:rPr lang="zh-CN" altLang="zh-CN"/>
              <a:t>6</a:t>
            </a:fld>
            <a:endParaRPr lang="zh-CN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582464" y="2370137"/>
            <a:ext cx="5209874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  <a:defRPr lang="zh-CN" altLang="zh-CN" sz="2800">
                <a:solidFill>
                  <a:srgbClr val="000000"/>
                </a:solidFill>
                <a:latin typeface="Microsoft YaHei"/>
                <a:ea typeface="Microsoft YaHei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400">
                <a:solidFill>
                  <a:srgbClr val="000000"/>
                </a:solidFill>
                <a:latin typeface="Microsoft YaHei"/>
                <a:ea typeface="Microsoft YaHei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000">
                <a:solidFill>
                  <a:srgbClr val="000000"/>
                </a:solidFill>
                <a:latin typeface="Microsoft YaHei"/>
                <a:ea typeface="Microsoft YaHei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5pPr>
          </a:lstStyle>
          <a:p>
            <a:pPr lvl="0"/>
            <a:r>
              <a:rPr lang="en-US" altLang="en-US"/>
              <a:t>h(x, y, z)=z+1</a:t>
            </a:r>
          </a:p>
          <a:p>
            <a:pPr lvl="1"/>
            <a:r>
              <a:rPr lang="en-US" altLang="en-US"/>
              <a:t>h(x, y, z)=p(q(x, y, z)) </a:t>
            </a:r>
            <a:r>
              <a:rPr lang="zh-CN" altLang="zh-CN"/>
              <a:t>复合</a:t>
            </a:r>
          </a:p>
          <a:p>
            <a:pPr lvl="1"/>
            <a:r>
              <a:rPr lang="en-US" altLang="en-US"/>
              <a:t>q(x, y, z)=z </a:t>
            </a:r>
            <a:r>
              <a:rPr lang="zh-CN" altLang="zh-CN"/>
              <a:t>投影函数</a:t>
            </a:r>
          </a:p>
          <a:p>
            <a:pPr lvl="1"/>
            <a:r>
              <a:rPr lang="en-US" altLang="en-US"/>
              <a:t>p(z)=z+1 </a:t>
            </a:r>
            <a:r>
              <a:rPr lang="zh-CN" altLang="zh-CN"/>
              <a:t>后续函数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原始递归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56988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乘法</a:t>
            </a:r>
            <a:r>
              <a:rPr lang="en-US" altLang="en-US"/>
              <a:t> f(x, y)=x*y</a:t>
            </a:r>
            <a:endParaRPr/>
          </a:p>
          <a:p>
            <a:pPr lvl="0"/>
            <a:r>
              <a:rPr lang="en-US" altLang="en-US"/>
              <a:t>g(x)=0 </a:t>
            </a:r>
            <a:r>
              <a:rPr lang="zh-CN" altLang="zh-CN"/>
              <a:t>常函数</a:t>
            </a:r>
          </a:p>
          <a:p>
            <a:pPr lvl="0"/>
            <a:r>
              <a:rPr lang="en-US" altLang="en-US"/>
              <a:t>f(x, y)=f(x, y-1)+x </a:t>
            </a:r>
            <a:r>
              <a:rPr lang="zh-CN" altLang="zh-CN"/>
              <a:t>递归</a:t>
            </a:r>
          </a:p>
          <a:p>
            <a:pPr lvl="1"/>
            <a:r>
              <a:rPr lang="en-US" altLang="en-US"/>
              <a:t>f(x, 0)=g(x)=0</a:t>
            </a:r>
          </a:p>
          <a:p>
            <a:pPr lvl="1"/>
            <a:r>
              <a:rPr lang="en-US" altLang="en-US"/>
              <a:t>f(x, y)=f(x, y-1)+x=...=f(x, 0)+x*y</a:t>
            </a:r>
          </a:p>
          <a:p>
            <a:pPr lvl="1"/>
            <a:r>
              <a:rPr lang="en-US" altLang="en-US"/>
              <a:t>f(x, y)=h(x, y-1, f(x, y-1))</a:t>
            </a:r>
          </a:p>
          <a:p>
            <a:pPr lvl="1"/>
            <a:r>
              <a:rPr lang="en-US" altLang="en-US"/>
              <a:t>h(x, y-1, f(x, y-1))=f(x, y-1)+x</a:t>
            </a:r>
          </a:p>
          <a:p>
            <a:pPr lvl="1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1237550-6B33-4D61-B800-C446F43C05AF}" type="slidenum">
              <a:rPr lang="zh-CN" altLang="zh-CN"/>
              <a:t>7</a:t>
            </a:fld>
            <a:endParaRPr lang="zh-CN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582464" y="2370137"/>
            <a:ext cx="5553411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  <a:defRPr lang="zh-CN" altLang="zh-CN" sz="2800">
                <a:solidFill>
                  <a:srgbClr val="000000"/>
                </a:solidFill>
                <a:latin typeface="Microsoft YaHei"/>
                <a:ea typeface="Microsoft YaHei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400">
                <a:solidFill>
                  <a:srgbClr val="000000"/>
                </a:solidFill>
                <a:latin typeface="Microsoft YaHei"/>
                <a:ea typeface="Microsoft YaHei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000">
                <a:solidFill>
                  <a:srgbClr val="000000"/>
                </a:solidFill>
                <a:latin typeface="Microsoft YaHei"/>
                <a:ea typeface="Microsoft YaHei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5pPr>
          </a:lstStyle>
          <a:p>
            <a:pPr lvl="0"/>
            <a:r>
              <a:rPr lang="en-US" altLang="en-US"/>
              <a:t>h(x, y, z)=x+z</a:t>
            </a:r>
          </a:p>
          <a:p>
            <a:pPr lvl="1"/>
            <a:r>
              <a:rPr lang="en-US" altLang="en-US"/>
              <a:t>h(x, y, z)=p(q</a:t>
            </a:r>
            <a:r>
              <a:rPr lang="en-US" altLang="en-US" baseline="-25000"/>
              <a:t>1</a:t>
            </a:r>
            <a:r>
              <a:rPr lang="en-US" altLang="en-US"/>
              <a:t>(x, y, z), q</a:t>
            </a:r>
            <a:r>
              <a:rPr lang="en-US" altLang="en-US" baseline="-25000"/>
              <a:t>2</a:t>
            </a:r>
            <a:r>
              <a:rPr lang="en-US" altLang="en-US"/>
              <a:t>(x, y, z))</a:t>
            </a:r>
          </a:p>
          <a:p>
            <a:pPr lvl="1"/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/>
              <a:t>(x, y, z)=x </a:t>
            </a:r>
            <a:r>
              <a:rPr lang="zh-CN" altLang="zh-CN"/>
              <a:t>投影函数</a:t>
            </a:r>
          </a:p>
          <a:p>
            <a:pPr lvl="1"/>
            <a:r>
              <a:rPr lang="en-US" altLang="en-US"/>
              <a:t>q</a:t>
            </a:r>
            <a:r>
              <a:rPr lang="en-US" altLang="en-US" baseline="-25000"/>
              <a:t>2</a:t>
            </a:r>
            <a:r>
              <a:rPr lang="en-US" altLang="en-US"/>
              <a:t>(x, y, z)=z </a:t>
            </a:r>
            <a:r>
              <a:rPr lang="zh-CN" altLang="zh-CN"/>
              <a:t>投影函数</a:t>
            </a:r>
          </a:p>
          <a:p>
            <a:pPr lvl="1"/>
            <a:r>
              <a:rPr lang="en-US" altLang="en-US"/>
              <a:t>p(x, z)=x+z </a:t>
            </a:r>
            <a:r>
              <a:rPr lang="zh-CN" altLang="zh-CN"/>
              <a:t>加法函数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部分递归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原始递归的问题</a:t>
            </a:r>
            <a:endParaRPr/>
          </a:p>
          <a:p>
            <a:pPr lvl="1"/>
            <a:r>
              <a:rPr lang="zh-CN" altLang="zh-CN"/>
              <a:t>能覆盖的函数太少</a:t>
            </a:r>
          </a:p>
          <a:p>
            <a:pPr lvl="1"/>
            <a:r>
              <a:rPr lang="zh-CN" altLang="zh-CN"/>
              <a:t>阿克曼函数不是原始递归函数</a:t>
            </a:r>
          </a:p>
          <a:p>
            <a:pPr lvl="2"/>
            <a:r>
              <a:rPr lang="zh-CN" altLang="zh-CN"/>
              <a:t>增长比所有原始递归函数快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57FCA35-E99D-4C0B-8C16-D6EC32B12736}" type="slidenum">
              <a:rPr lang="zh-CN" altLang="zh-CN"/>
              <a:t>8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20111" y="4141520"/>
            <a:ext cx="7454900" cy="2159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186104" y="2617520"/>
            <a:ext cx="3708400" cy="30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部分递归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增加一条规则：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symbol"/>
                <a:ea typeface="symbol"/>
              </a:rPr>
              <a:t>m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规则</a:t>
            </a:r>
            <a:endParaRPr/>
          </a:p>
          <a:p>
            <a:pPr lvl="1"/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k+1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元函数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g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，对任意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n</a:t>
            </a:r>
            <a:r>
              <a:rPr lang="en-US" altLang="en-US" i="0" baseline="-25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1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, ..., n</a:t>
            </a:r>
            <a:r>
              <a:rPr lang="en-US" altLang="en-US" i="0" baseline="-25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k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都有解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x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使得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g(n</a:t>
            </a:r>
            <a:r>
              <a:rPr lang="en-US" altLang="en-US" i="0" baseline="-25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1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, ..., n</a:t>
            </a:r>
            <a:r>
              <a:rPr lang="en-US" altLang="en-US" i="0" baseline="-25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k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, x)=0</a:t>
            </a:r>
          </a:p>
          <a:p>
            <a:pPr lvl="1"/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得到新的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k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元函数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f(n</a:t>
            </a:r>
            <a:r>
              <a:rPr lang="en-US" altLang="en-US" i="0" baseline="-25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1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, ..., n</a:t>
            </a:r>
            <a:r>
              <a:rPr lang="en-US" altLang="en-US" i="0" baseline="-25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k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)=min{x | g(n</a:t>
            </a:r>
            <a:r>
              <a:rPr lang="en-US" altLang="en-US" i="0" baseline="-25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1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, ..., n</a:t>
            </a:r>
            <a:r>
              <a:rPr lang="en-US" altLang="en-US" i="0" baseline="-25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k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, x)=0}</a:t>
            </a:r>
          </a:p>
          <a:p>
            <a:pPr lvl="0"/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部分递归函数</a:t>
            </a:r>
          </a:p>
          <a:p>
            <a:pPr lvl="1"/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三种基本函数</a:t>
            </a:r>
          </a:p>
          <a:p>
            <a:pPr lvl="1"/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部分递归函数使用有限次复合、递归、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symbol"/>
                <a:ea typeface="symbol"/>
              </a:rPr>
              <a:t>m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规则进行构造</a:t>
            </a:r>
          </a:p>
          <a:p>
            <a:pPr lvl="0"/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部分递归函数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(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哥德尔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)=lambda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演算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(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丘奇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)=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图灵机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(</a:t>
            </a:r>
            <a:r>
              <a:rPr lang="zh-CN" altLang="zh-CN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图灵</a:t>
            </a:r>
            <a:r>
              <a:rPr lang="en-US" altLang="en-US" i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DAB93AA-8BD5-46C8-A6DC-BEA86E694B88}" type="slidenum">
              <a:rPr lang="zh-CN" altLang="zh-CN"/>
              <a:t>9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17800" y="6176963"/>
            <a:ext cx="8362950" cy="4508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>
                <a:latin typeface="Microsoft YaHei"/>
                <a:ea typeface="Microsoft YaHei"/>
              </a:rPr>
              <a:t>https://blog.csdn.net/weixin_60738001/article/details/135345582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1653</Words>
  <Application>Microsoft Office PowerPoint</Application>
  <PresentationFormat>宽屏</PresentationFormat>
  <Paragraphs>258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楷体_GB2312</vt:lpstr>
      <vt:lpstr>默认字体</vt:lpstr>
      <vt:lpstr>Microsoft YaHei</vt:lpstr>
      <vt:lpstr>Microsoft YaHei</vt:lpstr>
      <vt:lpstr>Arial</vt:lpstr>
      <vt:lpstr>Bookman Old Style</vt:lpstr>
      <vt:lpstr>Cambria Math</vt:lpstr>
      <vt:lpstr>Symbol</vt:lpstr>
      <vt:lpstr>Symbol</vt:lpstr>
      <vt:lpstr>Times New Roman</vt:lpstr>
      <vt:lpstr>Wingdings 3</vt:lpstr>
      <vt:lpstr>Office 主题​​</vt:lpstr>
      <vt:lpstr>3 文法的形式化描述</vt:lpstr>
      <vt:lpstr>3 文法的形式化描述</vt:lpstr>
      <vt:lpstr>公理的形式化</vt:lpstr>
      <vt:lpstr>原始递归</vt:lpstr>
      <vt:lpstr>原始递归</vt:lpstr>
      <vt:lpstr>原始递归</vt:lpstr>
      <vt:lpstr>原始递归</vt:lpstr>
      <vt:lpstr>部分递归</vt:lpstr>
      <vt:lpstr>部分递归</vt:lpstr>
      <vt:lpstr>图灵机</vt:lpstr>
      <vt:lpstr>图灵机</vt:lpstr>
      <vt:lpstr>图灵机</vt:lpstr>
      <vt:lpstr>图灵机</vt:lpstr>
      <vt:lpstr>BNF范式</vt:lpstr>
      <vt:lpstr>𝜆演算</vt:lpstr>
      <vt:lpstr>applied 𝜆演算</vt:lpstr>
      <vt:lpstr>上下文无关文法</vt:lpstr>
      <vt:lpstr>上下文无关文法</vt:lpstr>
      <vt:lpstr>符号记号</vt:lpstr>
      <vt:lpstr>例子：自然数集合</vt:lpstr>
      <vt:lpstr>上下文无关文法</vt:lpstr>
      <vt:lpstr>乔姆斯基文法</vt:lpstr>
      <vt:lpstr>乔姆斯基文法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hibernake yang</cp:lastModifiedBy>
  <cp:revision>5</cp:revision>
  <dcterms:created xsi:type="dcterms:W3CDTF">2022-12-22T07:09:10Z</dcterms:created>
  <dcterms:modified xsi:type="dcterms:W3CDTF">2024-03-07T14:57:37Z</dcterms:modified>
</cp:coreProperties>
</file>