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7.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8.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ags/tag9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122"/>
  </p:notesMasterIdLst>
  <p:handoutMasterIdLst>
    <p:handoutMasterId r:id="rId123"/>
  </p:handoutMasterIdLst>
  <p:sldIdLst>
    <p:sldId id="256" r:id="rId3"/>
    <p:sldId id="257" r:id="rId4"/>
    <p:sldId id="259" r:id="rId5"/>
    <p:sldId id="260" r:id="rId6"/>
    <p:sldId id="261" r:id="rId7"/>
    <p:sldId id="344" r:id="rId8"/>
    <p:sldId id="345" r:id="rId9"/>
    <p:sldId id="262" r:id="rId10"/>
    <p:sldId id="264" r:id="rId11"/>
    <p:sldId id="346" r:id="rId12"/>
    <p:sldId id="265" r:id="rId13"/>
    <p:sldId id="266" r:id="rId14"/>
    <p:sldId id="267" r:id="rId15"/>
    <p:sldId id="268" r:id="rId16"/>
    <p:sldId id="269" r:id="rId17"/>
    <p:sldId id="270" r:id="rId18"/>
    <p:sldId id="271" r:id="rId19"/>
    <p:sldId id="347" r:id="rId20"/>
    <p:sldId id="272" r:id="rId21"/>
    <p:sldId id="348" r:id="rId22"/>
    <p:sldId id="273" r:id="rId23"/>
    <p:sldId id="460" r:id="rId24"/>
    <p:sldId id="274" r:id="rId25"/>
    <p:sldId id="275" r:id="rId26"/>
    <p:sldId id="349" r:id="rId27"/>
    <p:sldId id="350" r:id="rId28"/>
    <p:sldId id="351" r:id="rId29"/>
    <p:sldId id="352" r:id="rId30"/>
    <p:sldId id="354" r:id="rId31"/>
    <p:sldId id="358" r:id="rId32"/>
    <p:sldId id="355" r:id="rId33"/>
    <p:sldId id="360" r:id="rId34"/>
    <p:sldId id="278" r:id="rId35"/>
    <p:sldId id="361" r:id="rId36"/>
    <p:sldId id="362" r:id="rId37"/>
    <p:sldId id="363" r:id="rId38"/>
    <p:sldId id="369" r:id="rId39"/>
    <p:sldId id="370" r:id="rId40"/>
    <p:sldId id="371" r:id="rId41"/>
    <p:sldId id="364" r:id="rId42"/>
    <p:sldId id="365" r:id="rId43"/>
    <p:sldId id="366" r:id="rId44"/>
    <p:sldId id="286" r:id="rId45"/>
    <p:sldId id="562" r:id="rId46"/>
    <p:sldId id="564" r:id="rId47"/>
    <p:sldId id="565" r:id="rId48"/>
    <p:sldId id="566" r:id="rId49"/>
    <p:sldId id="287" r:id="rId50"/>
    <p:sldId id="372" r:id="rId51"/>
    <p:sldId id="290" r:id="rId52"/>
    <p:sldId id="291" r:id="rId53"/>
    <p:sldId id="373" r:id="rId54"/>
    <p:sldId id="292" r:id="rId55"/>
    <p:sldId id="293" r:id="rId56"/>
    <p:sldId id="294" r:id="rId57"/>
    <p:sldId id="374" r:id="rId58"/>
    <p:sldId id="295" r:id="rId59"/>
    <p:sldId id="296" r:id="rId60"/>
    <p:sldId id="567" r:id="rId61"/>
    <p:sldId id="298" r:id="rId62"/>
    <p:sldId id="375" r:id="rId63"/>
    <p:sldId id="299" r:id="rId64"/>
    <p:sldId id="300" r:id="rId65"/>
    <p:sldId id="376" r:id="rId66"/>
    <p:sldId id="301" r:id="rId67"/>
    <p:sldId id="377" r:id="rId68"/>
    <p:sldId id="302" r:id="rId69"/>
    <p:sldId id="303" r:id="rId70"/>
    <p:sldId id="304" r:id="rId71"/>
    <p:sldId id="383" r:id="rId72"/>
    <p:sldId id="384" r:id="rId73"/>
    <p:sldId id="305" r:id="rId74"/>
    <p:sldId id="378" r:id="rId75"/>
    <p:sldId id="381" r:id="rId76"/>
    <p:sldId id="379" r:id="rId77"/>
    <p:sldId id="306" r:id="rId78"/>
    <p:sldId id="307" r:id="rId79"/>
    <p:sldId id="310" r:id="rId80"/>
    <p:sldId id="311" r:id="rId81"/>
    <p:sldId id="693" r:id="rId82"/>
    <p:sldId id="385" r:id="rId83"/>
    <p:sldId id="382" r:id="rId84"/>
    <p:sldId id="313" r:id="rId85"/>
    <p:sldId id="314" r:id="rId86"/>
    <p:sldId id="386" r:id="rId87"/>
    <p:sldId id="387" r:id="rId88"/>
    <p:sldId id="388" r:id="rId89"/>
    <p:sldId id="695" r:id="rId90"/>
    <p:sldId id="317" r:id="rId91"/>
    <p:sldId id="318" r:id="rId92"/>
    <p:sldId id="319" r:id="rId93"/>
    <p:sldId id="320" r:id="rId94"/>
    <p:sldId id="411" r:id="rId95"/>
    <p:sldId id="697" r:id="rId96"/>
    <p:sldId id="698" r:id="rId97"/>
    <p:sldId id="700" r:id="rId98"/>
    <p:sldId id="412" r:id="rId99"/>
    <p:sldId id="321" r:id="rId100"/>
    <p:sldId id="701" r:id="rId101"/>
    <p:sldId id="327" r:id="rId102"/>
    <p:sldId id="389" r:id="rId103"/>
    <p:sldId id="390" r:id="rId104"/>
    <p:sldId id="391" r:id="rId105"/>
    <p:sldId id="392" r:id="rId106"/>
    <p:sldId id="393" r:id="rId107"/>
    <p:sldId id="335" r:id="rId108"/>
    <p:sldId id="394" r:id="rId109"/>
    <p:sldId id="337" r:id="rId110"/>
    <p:sldId id="395" r:id="rId111"/>
    <p:sldId id="340" r:id="rId112"/>
    <p:sldId id="341" r:id="rId113"/>
    <p:sldId id="413" r:id="rId114"/>
    <p:sldId id="342" r:id="rId115"/>
    <p:sldId id="343" r:id="rId116"/>
    <p:sldId id="405" r:id="rId117"/>
    <p:sldId id="406" r:id="rId118"/>
    <p:sldId id="414" r:id="rId119"/>
    <p:sldId id="415" r:id="rId120"/>
    <p:sldId id="396" r:id="rId121"/>
  </p:sldIdLst>
  <p:sldSz cx="9144000" cy="6858000" type="screen4x3"/>
  <p:notesSz cx="9926638" cy="6797675"/>
  <p:custDataLst>
    <p:tags r:id="rId124"/>
  </p:custDataLst>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9pPr>
  </p:defaultTextStyle>
  <p:extLst>
    <p:ext uri="{EFAFB233-063F-42B5-8137-9DF3F51BA10A}">
      <p15:sldGuideLst xmlns:p15="http://schemas.microsoft.com/office/powerpoint/2012/main">
        <p15:guide id="1" orient="horz" pos="2138" userDrawn="1">
          <p15:clr>
            <a:srgbClr val="A4A3A4"/>
          </p15:clr>
        </p15:guide>
        <p15:guide id="2" pos="287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23B"/>
    <a:srgbClr val="F78507"/>
    <a:srgbClr val="0000FF"/>
    <a:srgbClr val="0000CC"/>
    <a:srgbClr val="000099"/>
    <a:srgbClr val="0550E5"/>
    <a:srgbClr val="4C45DB"/>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83"/>
    <p:restoredTop sz="72727"/>
  </p:normalViewPr>
  <p:slideViewPr>
    <p:cSldViewPr showGuides="1">
      <p:cViewPr varScale="1">
        <p:scale>
          <a:sx n="80" d="100"/>
          <a:sy n="80" d="100"/>
        </p:scale>
        <p:origin x="2484" y="90"/>
      </p:cViewPr>
      <p:guideLst>
        <p:guide orient="horz" pos="2138"/>
        <p:guide pos="2877"/>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97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handoutMaster" Target="handoutMasters/handoutMaster1.xml"/><Relationship Id="rId128"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tags" Target="tags/tag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4302125" cy="341313"/>
          </a:xfrm>
          <a:prstGeom prst="rect">
            <a:avLst/>
          </a:prstGeom>
        </p:spPr>
        <p:txBody>
          <a:bodyPr vert="horz" lIns="91148" tIns="45574" rIns="91148" bIns="45574" rtlCol="0"/>
          <a:lstStyle>
            <a:lvl1pPr algn="l">
              <a:defRPr sz="1200">
                <a:ea typeface="PMingLiU" pitchFamily="18" charset="-12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3" name="日期版面配置區 2"/>
          <p:cNvSpPr>
            <a:spLocks noGrp="1"/>
          </p:cNvSpPr>
          <p:nvPr>
            <p:ph type="dt" sz="quarter" idx="1"/>
          </p:nvPr>
        </p:nvSpPr>
        <p:spPr>
          <a:xfrm>
            <a:off x="5621338" y="0"/>
            <a:ext cx="4303713" cy="341313"/>
          </a:xfrm>
          <a:prstGeom prst="rect">
            <a:avLst/>
          </a:prstGeom>
        </p:spPr>
        <p:txBody>
          <a:bodyPr vert="horz" lIns="91148" tIns="45574" rIns="91148" bIns="45574" rtlCol="0"/>
          <a:lstStyle>
            <a:lvl1pPr algn="r">
              <a:defRPr sz="1200">
                <a:ea typeface="PMingLiU" pitchFamily="18" charset="-12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585EFA1-0818-4999-9E2E-EC11553199FB}" type="datetimeFigureOut">
              <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rPr>
              <a:t>2024/3/12</a:t>
            </a:fld>
            <a:endPar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4" name="頁尾版面配置區 3"/>
          <p:cNvSpPr>
            <a:spLocks noGrp="1"/>
          </p:cNvSpPr>
          <p:nvPr>
            <p:ph type="ftr" sz="quarter" idx="2"/>
          </p:nvPr>
        </p:nvSpPr>
        <p:spPr>
          <a:xfrm>
            <a:off x="0" y="6454775"/>
            <a:ext cx="4302125" cy="341313"/>
          </a:xfrm>
          <a:prstGeom prst="rect">
            <a:avLst/>
          </a:prstGeom>
        </p:spPr>
        <p:txBody>
          <a:bodyPr vert="horz" lIns="91148" tIns="45574" rIns="91148" bIns="45574" rtlCol="0" anchor="b"/>
          <a:lstStyle>
            <a:lvl1pPr algn="l">
              <a:defRPr sz="1200">
                <a:ea typeface="PMingLiU" pitchFamily="18" charset="-12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5" name="投影片編號版面配置區 4"/>
          <p:cNvSpPr>
            <a:spLocks noGrp="1"/>
          </p:cNvSpPr>
          <p:nvPr>
            <p:ph type="sldNum" sz="quarter" idx="3"/>
          </p:nvPr>
        </p:nvSpPr>
        <p:spPr>
          <a:xfrm>
            <a:off x="5621338" y="6454775"/>
            <a:ext cx="4303713" cy="341313"/>
          </a:xfrm>
          <a:prstGeom prst="rect">
            <a:avLst/>
          </a:prstGeom>
        </p:spPr>
        <p:txBody>
          <a:bodyPr vert="horz" lIns="91148" tIns="45574" rIns="91148" bIns="45574" rtlCol="0" anchor="b"/>
          <a:lstStyle/>
          <a:p>
            <a:pPr lvl="0" algn="r" eaLnBrk="1" hangingPunct="1">
              <a:buNone/>
            </a:pPr>
            <a:fld id="{9A0DB2DC-4C9A-4742-B13C-FB6460FD3503}" type="slidenum">
              <a:rPr lang="zh-TW" altLang="en-US" sz="1200" dirty="0"/>
              <a:t>‹#›</a:t>
            </a:fld>
            <a:endParaRPr lang="zh-TW" altLang="en-US" sz="1200"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1026"/>
          <p:cNvSpPr>
            <a:spLocks noGrp="1" noChangeArrowheads="1"/>
          </p:cNvSpPr>
          <p:nvPr>
            <p:ph type="hdr" sz="quarter"/>
          </p:nvPr>
        </p:nvSpPr>
        <p:spPr bwMode="auto">
          <a:xfrm>
            <a:off x="0" y="0"/>
            <a:ext cx="4302125" cy="341313"/>
          </a:xfrm>
          <a:prstGeom prst="rect">
            <a:avLst/>
          </a:prstGeom>
          <a:noFill/>
          <a:ln w="9525">
            <a:noFill/>
            <a:miter lim="800000"/>
          </a:ln>
          <a:effectLst/>
        </p:spPr>
        <p:txBody>
          <a:bodyPr vert="horz" wrap="square" lIns="91148" tIns="45574" rIns="91148" bIns="45574" numCol="1" anchor="t" anchorCtr="0" compatLnSpc="1"/>
          <a:lstStyle>
            <a:lvl1pPr>
              <a:defRPr sz="1200">
                <a:ea typeface="PMingLiU" pitchFamily="18" charset="-12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21507" name="Rectangle 1027"/>
          <p:cNvSpPr>
            <a:spLocks noGrp="1" noChangeArrowheads="1"/>
          </p:cNvSpPr>
          <p:nvPr>
            <p:ph type="dt" idx="1"/>
          </p:nvPr>
        </p:nvSpPr>
        <p:spPr bwMode="auto">
          <a:xfrm>
            <a:off x="5624513" y="0"/>
            <a:ext cx="4302125" cy="341313"/>
          </a:xfrm>
          <a:prstGeom prst="rect">
            <a:avLst/>
          </a:prstGeom>
          <a:noFill/>
          <a:ln w="9525">
            <a:noFill/>
            <a:miter lim="800000"/>
          </a:ln>
          <a:effectLst/>
        </p:spPr>
        <p:txBody>
          <a:bodyPr vert="horz" wrap="square" lIns="91148" tIns="45574" rIns="91148" bIns="45574" numCol="1" anchor="t" anchorCtr="0" compatLnSpc="1"/>
          <a:lstStyle>
            <a:lvl1pPr algn="r">
              <a:defRPr sz="1200">
                <a:ea typeface="PMingLiU" pitchFamily="18" charset="-12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133124" name="Rectangle 1028"/>
          <p:cNvSpPr>
            <a:spLocks noGrp="1" noRot="1" noChangeAspect="1" noTextEdit="1"/>
          </p:cNvSpPr>
          <p:nvPr>
            <p:ph type="sldImg" idx="2"/>
          </p:nvPr>
        </p:nvSpPr>
        <p:spPr>
          <a:xfrm>
            <a:off x="3263900" y="509588"/>
            <a:ext cx="3398838" cy="2549525"/>
          </a:xfrm>
          <a:prstGeom prst="rect">
            <a:avLst/>
          </a:prstGeom>
          <a:noFill/>
          <a:ln w="9525" cap="flat" cmpd="sng">
            <a:solidFill>
              <a:srgbClr val="000000"/>
            </a:solidFill>
            <a:prstDash val="solid"/>
            <a:miter/>
            <a:headEnd type="none" w="med" len="med"/>
            <a:tailEnd type="none" w="med" len="med"/>
          </a:ln>
        </p:spPr>
      </p:sp>
      <p:sp>
        <p:nvSpPr>
          <p:cNvPr id="21509" name="Rectangle 1029"/>
          <p:cNvSpPr>
            <a:spLocks noGrp="1" noChangeArrowheads="1"/>
          </p:cNvSpPr>
          <p:nvPr>
            <p:ph type="body" sz="quarter" idx="3"/>
          </p:nvPr>
        </p:nvSpPr>
        <p:spPr bwMode="auto">
          <a:xfrm>
            <a:off x="1323975" y="3228975"/>
            <a:ext cx="7278688" cy="3059113"/>
          </a:xfrm>
          <a:prstGeom prst="rect">
            <a:avLst/>
          </a:prstGeom>
          <a:noFill/>
          <a:ln w="9525">
            <a:noFill/>
            <a:miter lim="800000"/>
          </a:ln>
          <a:effectLst/>
        </p:spPr>
        <p:txBody>
          <a:bodyPr vert="horz" wrap="square" lIns="91148" tIns="45574" rIns="91148" bIns="45574"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rPr>
              <a:t>按一下以編輯母片</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rPr>
              <a:t>第二層</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rPr>
              <a:t>第三層</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rPr>
              <a:t>第四層</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rPr>
              <a:t>第五層</a:t>
            </a:r>
          </a:p>
        </p:txBody>
      </p:sp>
      <p:sp>
        <p:nvSpPr>
          <p:cNvPr id="21510" name="Rectangle 1030"/>
          <p:cNvSpPr>
            <a:spLocks noGrp="1" noChangeArrowheads="1"/>
          </p:cNvSpPr>
          <p:nvPr>
            <p:ph type="ftr" sz="quarter" idx="4"/>
          </p:nvPr>
        </p:nvSpPr>
        <p:spPr bwMode="auto">
          <a:xfrm>
            <a:off x="0" y="6456363"/>
            <a:ext cx="4302125" cy="341313"/>
          </a:xfrm>
          <a:prstGeom prst="rect">
            <a:avLst/>
          </a:prstGeom>
          <a:noFill/>
          <a:ln w="9525">
            <a:noFill/>
            <a:miter lim="800000"/>
          </a:ln>
          <a:effectLst/>
        </p:spPr>
        <p:txBody>
          <a:bodyPr vert="horz" wrap="square" lIns="91148" tIns="45574" rIns="91148" bIns="45574" numCol="1" anchor="b" anchorCtr="0" compatLnSpc="1"/>
          <a:lstStyle>
            <a:lvl1pPr>
              <a:defRPr sz="1200">
                <a:ea typeface="PMingLiU" pitchFamily="18" charset="-12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TW" altLang="en-US" sz="12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21511" name="Rectangle 1031"/>
          <p:cNvSpPr>
            <a:spLocks noGrp="1" noChangeArrowheads="1"/>
          </p:cNvSpPr>
          <p:nvPr>
            <p:ph type="sldNum" sz="quarter" idx="5"/>
          </p:nvPr>
        </p:nvSpPr>
        <p:spPr bwMode="auto">
          <a:xfrm>
            <a:off x="5624513" y="6456363"/>
            <a:ext cx="4302125" cy="341313"/>
          </a:xfrm>
          <a:prstGeom prst="rect">
            <a:avLst/>
          </a:prstGeom>
          <a:noFill/>
          <a:ln w="9525">
            <a:noFill/>
            <a:miter lim="800000"/>
          </a:ln>
          <a:effectLst/>
        </p:spPr>
        <p:txBody>
          <a:bodyPr vert="horz" wrap="square" lIns="91148" tIns="45574" rIns="91148" bIns="45574" numCol="1" anchor="b" anchorCtr="0" compatLnSpc="1"/>
          <a:lstStyle/>
          <a:p>
            <a:pPr lvl="0" algn="r" eaLnBrk="1" hangingPunct="1">
              <a:buNone/>
            </a:pPr>
            <a:fld id="{9A0DB2DC-4C9A-4742-B13C-FB6460FD3503}" type="slidenum">
              <a:rPr lang="zh-TW" altLang="en-US" sz="1200" dirty="0"/>
              <a:t>‹#›</a:t>
            </a:fld>
            <a:endParaRPr lang="zh-TW"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PMingLiU"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PMingLiU"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PMingLiU"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PMingLiU"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PMingLiU"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投影片圖像版面配置區 1"/>
          <p:cNvSpPr>
            <a:spLocks noGrp="1" noRot="1" noChangeAspect="1" noTextEdit="1"/>
          </p:cNvSpPr>
          <p:nvPr>
            <p:ph type="sldImg"/>
          </p:nvPr>
        </p:nvSpPr>
        <p:spPr/>
      </p:sp>
      <p:sp>
        <p:nvSpPr>
          <p:cNvPr id="134147" name="備忘稿版面配置區 2"/>
          <p:cNvSpPr>
            <a:spLocks noGrp="1"/>
          </p:cNvSpPr>
          <p:nvPr>
            <p:ph type="body" idx="1"/>
          </p:nvPr>
        </p:nvSpPr>
        <p:spPr/>
        <p:txBody>
          <a:bodyPr wrap="square" lIns="91148" tIns="45574" rIns="91148" bIns="45574" anchor="t" anchorCtr="0"/>
          <a:lstStyle/>
          <a:p>
            <a:pPr lvl="0"/>
            <a:endParaRPr lang="zh-TW" altLang="en-US" dirty="0"/>
          </a:p>
        </p:txBody>
      </p:sp>
      <p:sp>
        <p:nvSpPr>
          <p:cNvPr id="134148" name="投影片編號版面配置區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lstStyle/>
          <a:p>
            <a:pPr lvl="0" algn="r" eaLnBrk="1" hangingPunct="1"/>
            <a:fld id="{9A0DB2DC-4C9A-4742-B13C-FB6460FD3503}" type="slidenum">
              <a:rPr lang="zh-TW" altLang="en-US" sz="1200" dirty="0"/>
              <a:t>1</a:t>
            </a:fld>
            <a:endParaRPr lang="zh-TW" altLang="en-US" sz="120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Image Placeholder 1"/>
          <p:cNvSpPr>
            <a:spLocks noGrp="1" noRot="1" noChangeAspect="1" noTextEdit="1"/>
          </p:cNvSpPr>
          <p:nvPr>
            <p:ph type="sldImg"/>
          </p:nvPr>
        </p:nvSpPr>
        <p:spPr/>
      </p:sp>
      <p:sp>
        <p:nvSpPr>
          <p:cNvPr id="143363" name="Notes Placeholder 2"/>
          <p:cNvSpPr>
            <a:spLocks noGrp="1"/>
          </p:cNvSpPr>
          <p:nvPr>
            <p:ph type="body" idx="1"/>
          </p:nvPr>
        </p:nvSpPr>
        <p:spPr/>
        <p:txBody>
          <a:bodyPr wrap="square" lIns="91148" tIns="45574" rIns="91148" bIns="45574" anchor="t" anchorCtr="0"/>
          <a:lstStyle/>
          <a:p>
            <a:pPr lvl="0"/>
            <a:endParaRPr lang="zh-CN" altLang="en-US" dirty="0"/>
          </a:p>
        </p:txBody>
      </p:sp>
      <p:sp>
        <p:nvSpPr>
          <p:cNvPr id="143364"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lstStyle/>
          <a:p>
            <a:pPr lvl="0" algn="r" eaLnBrk="1" hangingPunct="1"/>
            <a:fld id="{9A0DB2DC-4C9A-4742-B13C-FB6460FD3503}" type="slidenum">
              <a:rPr lang="zh-TW" altLang="en-US" sz="1200" dirty="0"/>
              <a:t>20</a:t>
            </a:fld>
            <a:endParaRPr lang="zh-TW"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p:sp>
      <p:sp>
        <p:nvSpPr>
          <p:cNvPr id="144387" name="Notes Placeholder 2"/>
          <p:cNvSpPr>
            <a:spLocks noGrp="1"/>
          </p:cNvSpPr>
          <p:nvPr>
            <p:ph type="body" idx="1"/>
          </p:nvPr>
        </p:nvSpPr>
        <p:spPr/>
        <p:txBody>
          <a:bodyPr wrap="square" lIns="91148" tIns="45574" rIns="91148" bIns="45574" anchor="t" anchorCtr="0"/>
          <a:lstStyle/>
          <a:p>
            <a:pPr lvl="0"/>
            <a:endParaRPr lang="zh-CN" altLang="en-US" dirty="0"/>
          </a:p>
        </p:txBody>
      </p:sp>
      <p:sp>
        <p:nvSpPr>
          <p:cNvPr id="144388"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lstStyle/>
          <a:p>
            <a:pPr lvl="0" algn="r" eaLnBrk="1" hangingPunct="1"/>
            <a:fld id="{9A0DB2DC-4C9A-4742-B13C-FB6460FD3503}" type="slidenum">
              <a:rPr lang="zh-TW" altLang="en-US" sz="1200" dirty="0"/>
              <a:t>28</a:t>
            </a:fld>
            <a:endParaRPr lang="zh-TW" alt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noTextEdit="1"/>
          </p:cNvSpPr>
          <p:nvPr>
            <p:ph type="sldImg"/>
          </p:nvPr>
        </p:nvSpPr>
        <p:spPr/>
      </p:sp>
      <p:sp>
        <p:nvSpPr>
          <p:cNvPr id="145411" name="Notes Placeholder 2"/>
          <p:cNvSpPr>
            <a:spLocks noGrp="1"/>
          </p:cNvSpPr>
          <p:nvPr>
            <p:ph type="body" idx="1"/>
          </p:nvPr>
        </p:nvSpPr>
        <p:spPr/>
        <p:txBody>
          <a:bodyPr wrap="square" lIns="91148" tIns="45574" rIns="91148" bIns="45574" anchor="t" anchorCtr="0"/>
          <a:lstStyle/>
          <a:p>
            <a:pPr lvl="0"/>
            <a:endParaRPr lang="zh-CN" altLang="en-US" dirty="0"/>
          </a:p>
        </p:txBody>
      </p:sp>
      <p:sp>
        <p:nvSpPr>
          <p:cNvPr id="145412"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lstStyle/>
          <a:p>
            <a:pPr lvl="0" algn="r" eaLnBrk="1" hangingPunct="1"/>
            <a:fld id="{9A0DB2DC-4C9A-4742-B13C-FB6460FD3503}" type="slidenum">
              <a:rPr lang="zh-TW" altLang="en-US" sz="1200" dirty="0"/>
              <a:t>29</a:t>
            </a:fld>
            <a:endParaRPr lang="zh-TW" altLang="en-US"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noTextEdit="1"/>
          </p:cNvSpPr>
          <p:nvPr>
            <p:ph type="sldImg"/>
          </p:nvPr>
        </p:nvSpPr>
        <p:spPr/>
      </p:sp>
      <p:sp>
        <p:nvSpPr>
          <p:cNvPr id="146435" name="Notes Placeholder 2"/>
          <p:cNvSpPr>
            <a:spLocks noGrp="1"/>
          </p:cNvSpPr>
          <p:nvPr>
            <p:ph type="body" idx="1"/>
          </p:nvPr>
        </p:nvSpPr>
        <p:spPr/>
        <p:txBody>
          <a:bodyPr wrap="square" lIns="91148" tIns="45574" rIns="91148" bIns="45574" anchor="t" anchorCtr="0"/>
          <a:lstStyle/>
          <a:p>
            <a:pPr lvl="0"/>
            <a:endParaRPr lang="zh-CN" altLang="en-US" dirty="0"/>
          </a:p>
        </p:txBody>
      </p:sp>
      <p:sp>
        <p:nvSpPr>
          <p:cNvPr id="146436"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lstStyle/>
          <a:p>
            <a:pPr lvl="0" algn="r" eaLnBrk="1" hangingPunct="1"/>
            <a:fld id="{9A0DB2DC-4C9A-4742-B13C-FB6460FD3503}" type="slidenum">
              <a:rPr lang="zh-TW" altLang="en-US" sz="1200" dirty="0"/>
              <a:t>30</a:t>
            </a:fld>
            <a:endParaRPr lang="zh-TW" altLang="en-US"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p:sp>
      <p:sp>
        <p:nvSpPr>
          <p:cNvPr id="147459" name="Notes Placeholder 2"/>
          <p:cNvSpPr>
            <a:spLocks noGrp="1"/>
          </p:cNvSpPr>
          <p:nvPr>
            <p:ph type="body" idx="1"/>
          </p:nvPr>
        </p:nvSpPr>
        <p:spPr/>
        <p:txBody>
          <a:bodyPr wrap="square" lIns="91148" tIns="45574" rIns="91148" bIns="45574" anchor="t" anchorCtr="0"/>
          <a:lstStyle/>
          <a:p>
            <a:pPr lvl="0"/>
            <a:endParaRPr lang="zh-CN" altLang="en-US" dirty="0"/>
          </a:p>
        </p:txBody>
      </p:sp>
      <p:sp>
        <p:nvSpPr>
          <p:cNvPr id="147460"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lstStyle/>
          <a:p>
            <a:pPr lvl="0" algn="r" eaLnBrk="1" hangingPunct="1"/>
            <a:fld id="{9A0DB2DC-4C9A-4742-B13C-FB6460FD3503}" type="slidenum">
              <a:rPr lang="zh-TW" altLang="en-US" sz="1200" dirty="0"/>
              <a:t>31</a:t>
            </a:fld>
            <a:endParaRPr lang="zh-TW" altLang="en-US"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p:sp>
      <p:sp>
        <p:nvSpPr>
          <p:cNvPr id="148483" name="Notes Placeholder 2"/>
          <p:cNvSpPr>
            <a:spLocks noGrp="1"/>
          </p:cNvSpPr>
          <p:nvPr>
            <p:ph type="body" idx="1"/>
          </p:nvPr>
        </p:nvSpPr>
        <p:spPr/>
        <p:txBody>
          <a:bodyPr wrap="square" lIns="91148" tIns="45574" rIns="91148" bIns="45574" anchor="t" anchorCtr="0"/>
          <a:lstStyle/>
          <a:p>
            <a:pPr lvl="0"/>
            <a:endParaRPr lang="zh-CN" altLang="en-US" dirty="0"/>
          </a:p>
        </p:txBody>
      </p:sp>
      <p:sp>
        <p:nvSpPr>
          <p:cNvPr id="148484"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lstStyle/>
          <a:p>
            <a:pPr lvl="0" algn="r" eaLnBrk="1" hangingPunct="1"/>
            <a:fld id="{9A0DB2DC-4C9A-4742-B13C-FB6460FD3503}" type="slidenum">
              <a:rPr lang="zh-TW" altLang="en-US" sz="1200" dirty="0"/>
              <a:t>32</a:t>
            </a:fld>
            <a:endParaRPr lang="zh-TW" altLang="en-US" sz="1200"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p:sp>
      <p:sp>
        <p:nvSpPr>
          <p:cNvPr id="149507" name="Notes Placeholder 2"/>
          <p:cNvSpPr>
            <a:spLocks noGrp="1"/>
          </p:cNvSpPr>
          <p:nvPr>
            <p:ph type="body" idx="1"/>
          </p:nvPr>
        </p:nvSpPr>
        <p:spPr/>
        <p:txBody>
          <a:bodyPr wrap="square" lIns="91148" tIns="45574" rIns="91148" bIns="45574" anchor="t" anchorCtr="0"/>
          <a:lstStyle/>
          <a:p>
            <a:pPr lvl="0"/>
            <a:endParaRPr lang="zh-CN" altLang="en-US" dirty="0"/>
          </a:p>
        </p:txBody>
      </p:sp>
      <p:sp>
        <p:nvSpPr>
          <p:cNvPr id="149508"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lstStyle/>
          <a:p>
            <a:pPr lvl="0" algn="r" eaLnBrk="1" hangingPunct="1"/>
            <a:fld id="{9A0DB2DC-4C9A-4742-B13C-FB6460FD3503}" type="slidenum">
              <a:rPr lang="zh-TW" altLang="en-US" sz="1200" dirty="0"/>
              <a:t>36</a:t>
            </a:fld>
            <a:endParaRPr lang="zh-TW" altLang="en-US"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p:cNvSpPr>
            <a:spLocks noGrp="1" noRot="1" noChangeAspect="1" noTextEdit="1"/>
          </p:cNvSpPr>
          <p:nvPr>
            <p:ph type="sldImg"/>
          </p:nvPr>
        </p:nvSpPr>
        <p:spPr/>
      </p:sp>
      <p:sp>
        <p:nvSpPr>
          <p:cNvPr id="150531" name="Notes Placeholder 2"/>
          <p:cNvSpPr>
            <a:spLocks noGrp="1"/>
          </p:cNvSpPr>
          <p:nvPr>
            <p:ph type="body" idx="1"/>
          </p:nvPr>
        </p:nvSpPr>
        <p:spPr/>
        <p:txBody>
          <a:bodyPr wrap="square" lIns="91148" tIns="45574" rIns="91148" bIns="45574" anchor="t" anchorCtr="0"/>
          <a:lstStyle/>
          <a:p>
            <a:pPr lvl="0"/>
            <a:r>
              <a:rPr lang="en-US" altLang="zh-CN" dirty="0"/>
              <a:t>19</a:t>
            </a:r>
            <a:r>
              <a:rPr lang="zh-CN" altLang="en-US" dirty="0"/>
              <a:t>世纪中期，英国</a:t>
            </a:r>
            <a:r>
              <a:rPr lang="en-US" altLang="zh-CN" dirty="0"/>
              <a:t>G.</a:t>
            </a:r>
            <a:r>
              <a:rPr lang="zh-CN" altLang="en-US" dirty="0"/>
              <a:t>布尔用数学方法研究思维规律的问题建立了逻辑代数，后人称之为布尔代数。</a:t>
            </a:r>
            <a:r>
              <a:rPr lang="en-US" altLang="zh-CN" dirty="0"/>
              <a:t>1935</a:t>
            </a:r>
            <a:r>
              <a:rPr lang="zh-CN" altLang="en-US" dirty="0"/>
              <a:t>～</a:t>
            </a:r>
            <a:r>
              <a:rPr lang="en-US" altLang="zh-CN" dirty="0"/>
              <a:t>1938</a:t>
            </a:r>
            <a:r>
              <a:rPr lang="zh-CN" altLang="en-US" dirty="0"/>
              <a:t>年，苏联</a:t>
            </a:r>
            <a:r>
              <a:rPr lang="en-US" altLang="zh-CN" dirty="0"/>
              <a:t>В.И.</a:t>
            </a:r>
            <a:r>
              <a:rPr lang="zh-CN" altLang="en-US" dirty="0"/>
              <a:t>肖斯塔科夫和美国</a:t>
            </a:r>
            <a:r>
              <a:rPr lang="en-US" altLang="zh-CN" dirty="0"/>
              <a:t>C.E.</a:t>
            </a:r>
            <a:r>
              <a:rPr lang="zh-CN" altLang="en-US" dirty="0"/>
              <a:t>仙农，独立地应用布尔代数于继电器接点电路的分析和综合</a:t>
            </a:r>
            <a:r>
              <a:rPr lang="en-US" altLang="zh-CN" dirty="0"/>
              <a:t>,</a:t>
            </a:r>
            <a:r>
              <a:rPr lang="zh-CN" altLang="en-US" dirty="0"/>
              <a:t>形成了开关网络理论。</a:t>
            </a:r>
            <a:r>
              <a:rPr lang="en-US" altLang="zh-CN" dirty="0"/>
              <a:t>1936</a:t>
            </a:r>
            <a:r>
              <a:rPr lang="zh-CN" altLang="en-US" dirty="0"/>
              <a:t>年</a:t>
            </a:r>
            <a:r>
              <a:rPr lang="en-US" altLang="zh-CN" dirty="0"/>
              <a:t>,</a:t>
            </a:r>
            <a:r>
              <a:rPr lang="zh-CN" altLang="en-US" dirty="0"/>
              <a:t>为了对能行性、机械过程或算法进行精确的数学描述，英国</a:t>
            </a:r>
            <a:r>
              <a:rPr lang="en-US" altLang="zh-CN" dirty="0"/>
              <a:t>A.M.</a:t>
            </a:r>
            <a:r>
              <a:rPr lang="zh-CN" altLang="en-US" dirty="0"/>
              <a:t>图灵提出一种理想计算机，后人称之为图灵机。</a:t>
            </a:r>
            <a:r>
              <a:rPr lang="en-US" altLang="zh-CN" dirty="0"/>
              <a:t>1944</a:t>
            </a:r>
            <a:r>
              <a:rPr lang="zh-CN" altLang="en-US" dirty="0"/>
              <a:t>年，</a:t>
            </a:r>
            <a:r>
              <a:rPr lang="en-US" altLang="zh-CN" dirty="0"/>
              <a:t>W.S.</a:t>
            </a:r>
            <a:r>
              <a:rPr lang="zh-CN" altLang="en-US" dirty="0"/>
              <a:t>麦克卡洛和</a:t>
            </a:r>
            <a:r>
              <a:rPr lang="en-US" altLang="zh-CN" dirty="0"/>
              <a:t>W.</a:t>
            </a:r>
            <a:r>
              <a:rPr lang="zh-CN" altLang="en-US" dirty="0"/>
              <a:t>匹茨用数理逻辑方法研究神经网络。</a:t>
            </a:r>
            <a:r>
              <a:rPr lang="en-US" altLang="zh-CN" dirty="0"/>
              <a:t>40</a:t>
            </a:r>
            <a:r>
              <a:rPr lang="zh-CN" altLang="en-US" dirty="0"/>
              <a:t>年代中期出现电子计算机以后，美籍匈牙利数学家</a:t>
            </a:r>
            <a:r>
              <a:rPr lang="en-US" altLang="zh-CN" dirty="0"/>
              <a:t>J.</a:t>
            </a:r>
            <a:r>
              <a:rPr lang="zh-CN" altLang="en-US" dirty="0"/>
              <a:t>诺伊曼在</a:t>
            </a:r>
            <a:r>
              <a:rPr lang="en-US" altLang="zh-CN" dirty="0"/>
              <a:t>1948</a:t>
            </a:r>
            <a:r>
              <a:rPr lang="zh-CN" altLang="en-US" dirty="0"/>
              <a:t>年提出建立自动机的一般逻辑理论，对各种人造自动机和天然自动机进行比较性研究，探索其共同规律。他还研究了自动机的自繁殖和自恢复问题。诺伊曼被认为是自动机论的创立者。</a:t>
            </a:r>
            <a:endParaRPr lang="en-US" altLang="zh-CN" dirty="0"/>
          </a:p>
          <a:p>
            <a:pPr lvl="0"/>
            <a:endParaRPr lang="en-US" altLang="zh-CN" dirty="0"/>
          </a:p>
          <a:p>
            <a:pPr lvl="0"/>
            <a:r>
              <a:rPr lang="zh-CN" altLang="en-US" dirty="0"/>
              <a:t>有限自动机论、无限自动机论、概率自动机论、细胞自动机论、抽象自动机论 五个次级学科。</a:t>
            </a:r>
          </a:p>
        </p:txBody>
      </p:sp>
      <p:sp>
        <p:nvSpPr>
          <p:cNvPr id="150532"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lstStyle/>
          <a:p>
            <a:pPr lvl="0" algn="r" eaLnBrk="1" hangingPunct="1"/>
            <a:fld id="{9A0DB2DC-4C9A-4742-B13C-FB6460FD3503}" type="slidenum">
              <a:rPr lang="zh-TW" altLang="en-US" sz="1200" dirty="0"/>
              <a:t>48</a:t>
            </a:fld>
            <a:endParaRPr lang="zh-TW" altLang="en-US" sz="1200"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Slide Image Placeholder 1"/>
          <p:cNvSpPr>
            <a:spLocks noGrp="1" noRot="1" noChangeAspect="1" noTextEdit="1"/>
          </p:cNvSpPr>
          <p:nvPr>
            <p:ph type="sldImg"/>
          </p:nvPr>
        </p:nvSpPr>
        <p:spPr/>
      </p:sp>
      <p:sp>
        <p:nvSpPr>
          <p:cNvPr id="151555" name="Notes Placeholder 2"/>
          <p:cNvSpPr>
            <a:spLocks noGrp="1"/>
          </p:cNvSpPr>
          <p:nvPr>
            <p:ph type="body" idx="1"/>
          </p:nvPr>
        </p:nvSpPr>
        <p:spPr/>
        <p:txBody>
          <a:bodyPr wrap="square" lIns="91148" tIns="45574" rIns="91148" bIns="45574" anchor="t" anchorCtr="0"/>
          <a:lstStyle/>
          <a:p>
            <a:pPr lvl="0"/>
            <a:r>
              <a:rPr lang="en-US" altLang="zh-CN" dirty="0">
                <a:solidFill>
                  <a:schemeClr val="hlink"/>
                </a:solidFill>
              </a:rPr>
              <a:t>ab</a:t>
            </a:r>
            <a:r>
              <a:rPr lang="en-US" altLang="zh-CN" baseline="30000" dirty="0">
                <a:solidFill>
                  <a:schemeClr val="hlink"/>
                </a:solidFill>
              </a:rPr>
              <a:t>+</a:t>
            </a:r>
            <a:r>
              <a:rPr lang="en-US" altLang="zh-CN" dirty="0">
                <a:solidFill>
                  <a:schemeClr val="hlink"/>
                </a:solidFill>
              </a:rPr>
              <a:t>|ab</a:t>
            </a:r>
            <a:r>
              <a:rPr lang="en-US" altLang="zh-CN" baseline="30000" dirty="0">
                <a:solidFill>
                  <a:schemeClr val="hlink"/>
                </a:solidFill>
              </a:rPr>
              <a:t>*</a:t>
            </a:r>
            <a:r>
              <a:rPr lang="en-US" altLang="zh-CN" dirty="0">
                <a:solidFill>
                  <a:schemeClr val="hlink"/>
                </a:solidFill>
              </a:rPr>
              <a:t>|b</a:t>
            </a:r>
            <a:r>
              <a:rPr lang="en-US" altLang="zh-CN" baseline="30000" dirty="0">
                <a:solidFill>
                  <a:schemeClr val="hlink"/>
                </a:solidFill>
              </a:rPr>
              <a:t>*</a:t>
            </a:r>
            <a:r>
              <a:rPr lang="en-US" altLang="zh-CN" dirty="0">
                <a:solidFill>
                  <a:schemeClr val="accent2"/>
                </a:solidFill>
              </a:rPr>
              <a:t> </a:t>
            </a:r>
            <a:endParaRPr lang="zh-CN" altLang="en-US" dirty="0"/>
          </a:p>
        </p:txBody>
      </p:sp>
      <p:sp>
        <p:nvSpPr>
          <p:cNvPr id="151556"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lstStyle/>
          <a:p>
            <a:pPr lvl="0" algn="r" eaLnBrk="1" hangingPunct="1"/>
            <a:fld id="{9A0DB2DC-4C9A-4742-B13C-FB6460FD3503}" type="slidenum">
              <a:rPr lang="zh-TW" altLang="en-US" sz="1200" dirty="0"/>
              <a:t>66</a:t>
            </a:fld>
            <a:endParaRPr lang="zh-TW" altLang="en-US" sz="1200"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p:cNvSpPr>
            <a:spLocks noGrp="1" noRot="1" noChangeAspect="1" noTextEdit="1"/>
          </p:cNvSpPr>
          <p:nvPr>
            <p:ph type="sldImg"/>
          </p:nvPr>
        </p:nvSpPr>
        <p:spPr/>
      </p:sp>
      <p:sp>
        <p:nvSpPr>
          <p:cNvPr id="152579" name="Notes Placeholder 2"/>
          <p:cNvSpPr>
            <a:spLocks noGrp="1"/>
          </p:cNvSpPr>
          <p:nvPr>
            <p:ph type="body" idx="1"/>
          </p:nvPr>
        </p:nvSpPr>
        <p:spPr/>
        <p:txBody>
          <a:bodyPr wrap="square" lIns="91148" tIns="45574" rIns="91148" bIns="45574" anchor="t" anchorCtr="0"/>
          <a:lstStyle/>
          <a:p>
            <a:pPr lvl="0"/>
            <a:r>
              <a:rPr lang="zh-CN" altLang="en-US" dirty="0"/>
              <a:t>接受</a:t>
            </a:r>
            <a:r>
              <a:rPr lang="en-US" altLang="zh-CN" dirty="0"/>
              <a:t>L</a:t>
            </a:r>
            <a:r>
              <a:rPr lang="zh-CN" altLang="en-US" dirty="0"/>
              <a:t>的最小状态有限自动机不计同构是唯一的</a:t>
            </a:r>
          </a:p>
          <a:p>
            <a:pPr lvl="0"/>
            <a:endParaRPr lang="zh-CN" altLang="en-US" dirty="0"/>
          </a:p>
        </p:txBody>
      </p:sp>
      <p:sp>
        <p:nvSpPr>
          <p:cNvPr id="152580"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lstStyle/>
          <a:p>
            <a:pPr lvl="0" algn="r" eaLnBrk="1" hangingPunct="1"/>
            <a:fld id="{9A0DB2DC-4C9A-4742-B13C-FB6460FD3503}" type="slidenum">
              <a:rPr lang="zh-TW" altLang="en-US" sz="1200" dirty="0"/>
              <a:t>103</a:t>
            </a:fld>
            <a:endParaRPr lang="zh-TW" alt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投影片圖像版面配置區 1"/>
          <p:cNvSpPr>
            <a:spLocks noGrp="1" noRot="1" noChangeAspect="1" noTextEdit="1"/>
          </p:cNvSpPr>
          <p:nvPr>
            <p:ph type="sldImg"/>
          </p:nvPr>
        </p:nvSpPr>
        <p:spPr/>
      </p:sp>
      <p:sp>
        <p:nvSpPr>
          <p:cNvPr id="135171" name="備忘稿版面配置區 2"/>
          <p:cNvSpPr>
            <a:spLocks noGrp="1"/>
          </p:cNvSpPr>
          <p:nvPr>
            <p:ph type="body" idx="1"/>
          </p:nvPr>
        </p:nvSpPr>
        <p:spPr/>
        <p:txBody>
          <a:bodyPr wrap="square" lIns="91148" tIns="45574" rIns="91148" bIns="45574" anchor="t" anchorCtr="0"/>
          <a:lstStyle/>
          <a:p>
            <a:pPr lvl="0"/>
            <a:endParaRPr lang="zh-TW" altLang="en-US" dirty="0"/>
          </a:p>
        </p:txBody>
      </p:sp>
      <p:sp>
        <p:nvSpPr>
          <p:cNvPr id="135172" name="投影片編號版面配置區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lstStyle/>
          <a:p>
            <a:pPr lvl="0" algn="r" eaLnBrk="1" hangingPunct="1"/>
            <a:fld id="{9A0DB2DC-4C9A-4742-B13C-FB6460FD3503}" type="slidenum">
              <a:rPr lang="zh-TW" altLang="en-US" sz="1200" dirty="0"/>
              <a:t>2</a:t>
            </a:fld>
            <a:endParaRPr lang="zh-TW"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p:cNvSpPr>
            <a:spLocks noGrp="1" noRot="1" noChangeAspect="1" noTextEdit="1"/>
          </p:cNvSpPr>
          <p:nvPr>
            <p:ph type="sldImg"/>
          </p:nvPr>
        </p:nvSpPr>
        <p:spPr/>
      </p:sp>
      <p:sp>
        <p:nvSpPr>
          <p:cNvPr id="136195" name="Notes Placeholder 2"/>
          <p:cNvSpPr>
            <a:spLocks noGrp="1"/>
          </p:cNvSpPr>
          <p:nvPr>
            <p:ph type="body" idx="1"/>
          </p:nvPr>
        </p:nvSpPr>
        <p:spPr/>
        <p:txBody>
          <a:bodyPr wrap="square" lIns="91148" tIns="45574" rIns="91148" bIns="45574" anchor="t" anchorCtr="0"/>
          <a:lstStyle/>
          <a:p>
            <a:pPr lvl="0"/>
            <a:r>
              <a:rPr lang="zh-CN" altLang="en-US" dirty="0"/>
              <a:t>标识符和常数是不确定的</a:t>
            </a:r>
          </a:p>
        </p:txBody>
      </p:sp>
      <p:sp>
        <p:nvSpPr>
          <p:cNvPr id="136196"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lstStyle/>
          <a:p>
            <a:pPr lvl="0" algn="r" eaLnBrk="1" hangingPunct="1"/>
            <a:fld id="{9A0DB2DC-4C9A-4742-B13C-FB6460FD3503}" type="slidenum">
              <a:rPr lang="zh-TW" altLang="en-US" sz="1200" dirty="0"/>
              <a:t>4</a:t>
            </a:fld>
            <a:endParaRPr lang="zh-TW" alt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p:sp>
      <p:sp>
        <p:nvSpPr>
          <p:cNvPr id="138243" name="Notes Placeholder 2"/>
          <p:cNvSpPr>
            <a:spLocks noGrp="1"/>
          </p:cNvSpPr>
          <p:nvPr>
            <p:ph type="body" idx="1"/>
          </p:nvPr>
        </p:nvSpPr>
        <p:spPr/>
        <p:txBody>
          <a:bodyPr wrap="square" lIns="91148" tIns="45574" rIns="91148" bIns="45574" anchor="t" anchorCtr="0"/>
          <a:lstStyle/>
          <a:p>
            <a:pPr lvl="0"/>
            <a:r>
              <a:rPr lang="zh-CN" altLang="en-US" dirty="0"/>
              <a:t>注释码， 为了好看起见</a:t>
            </a:r>
            <a:endParaRPr lang="en-US" altLang="zh-CN" dirty="0"/>
          </a:p>
          <a:p>
            <a:pPr lvl="0"/>
            <a:endParaRPr lang="en-US" altLang="zh-CN" dirty="0"/>
          </a:p>
          <a:p>
            <a:pPr lvl="0"/>
            <a:r>
              <a:rPr lang="zh-CN" altLang="en-US" dirty="0"/>
              <a:t>指针跟前面的不一样</a:t>
            </a:r>
          </a:p>
        </p:txBody>
      </p:sp>
      <p:sp>
        <p:nvSpPr>
          <p:cNvPr id="138244"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lstStyle/>
          <a:p>
            <a:pPr lvl="0" algn="r" eaLnBrk="1" hangingPunct="1"/>
            <a:fld id="{9A0DB2DC-4C9A-4742-B13C-FB6460FD3503}" type="slidenum">
              <a:rPr lang="zh-TW" altLang="en-US" sz="1200" dirty="0"/>
              <a:t>7</a:t>
            </a:fld>
            <a:endParaRPr lang="zh-TW" alt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p:sp>
      <p:sp>
        <p:nvSpPr>
          <p:cNvPr id="137219" name="Notes Placeholder 2"/>
          <p:cNvSpPr>
            <a:spLocks noGrp="1"/>
          </p:cNvSpPr>
          <p:nvPr>
            <p:ph type="body" idx="1"/>
          </p:nvPr>
        </p:nvSpPr>
        <p:spPr/>
        <p:txBody>
          <a:bodyPr wrap="square" lIns="91148" tIns="45574" rIns="91148" bIns="45574" anchor="t" anchorCtr="0"/>
          <a:lstStyle/>
          <a:p>
            <a:pPr lvl="0"/>
            <a:r>
              <a:rPr lang="zh-CN" altLang="en-US" dirty="0"/>
              <a:t>‘</a:t>
            </a:r>
            <a:r>
              <a:rPr lang="en-US" altLang="zh-CN" dirty="0"/>
              <a:t>(’</a:t>
            </a:r>
            <a:r>
              <a:rPr lang="zh-CN" altLang="en-US" dirty="0"/>
              <a:t>为界符，种别编码</a:t>
            </a:r>
            <a:r>
              <a:rPr lang="en-US" altLang="zh-CN" dirty="0"/>
              <a:t>2</a:t>
            </a:r>
            <a:r>
              <a:rPr lang="zh-CN" altLang="en-US" dirty="0"/>
              <a:t>，采用一符一种的编码方式。</a:t>
            </a:r>
          </a:p>
          <a:p>
            <a:pPr lvl="0"/>
            <a:r>
              <a:rPr lang="zh-CN" altLang="en-US" dirty="0"/>
              <a:t>常数类型，种别编码</a:t>
            </a:r>
            <a:r>
              <a:rPr lang="en-US" altLang="zh-CN" dirty="0"/>
              <a:t>7</a:t>
            </a:r>
            <a:r>
              <a:rPr lang="zh-CN" altLang="en-US" dirty="0"/>
              <a:t>，单词自身的值为‘</a:t>
            </a:r>
            <a:r>
              <a:rPr lang="en-US" altLang="zh-CN" dirty="0"/>
              <a:t>5’</a:t>
            </a:r>
            <a:r>
              <a:rPr lang="zh-CN" altLang="en-US" dirty="0"/>
              <a:t>的二进制表示。</a:t>
            </a:r>
          </a:p>
          <a:p>
            <a:pPr lvl="0"/>
            <a:r>
              <a:rPr lang="en-US" altLang="zh-CN" dirty="0"/>
              <a:t>M</a:t>
            </a:r>
            <a:r>
              <a:rPr lang="zh-CN" altLang="en-US" dirty="0"/>
              <a:t>为标识符，种别编码</a:t>
            </a:r>
            <a:r>
              <a:rPr lang="en-US" altLang="zh-CN" dirty="0"/>
              <a:t>26</a:t>
            </a:r>
            <a:r>
              <a:rPr lang="zh-CN" altLang="en-US" dirty="0"/>
              <a:t>，单词自身值为‘</a:t>
            </a:r>
            <a:r>
              <a:rPr lang="en-US" altLang="zh-CN" dirty="0"/>
              <a:t>M’</a:t>
            </a:r>
            <a:r>
              <a:rPr lang="zh-CN" altLang="en-US" dirty="0"/>
              <a:t>。</a:t>
            </a:r>
          </a:p>
          <a:p>
            <a:pPr lvl="0"/>
            <a:r>
              <a:rPr lang="en-US" altLang="zh-CN" dirty="0"/>
              <a:t>100</a:t>
            </a:r>
            <a:r>
              <a:rPr lang="zh-CN" altLang="en-US" dirty="0"/>
              <a:t>为标号，种别编码</a:t>
            </a:r>
            <a:r>
              <a:rPr lang="en-US" altLang="zh-CN" dirty="0"/>
              <a:t>19</a:t>
            </a:r>
            <a:r>
              <a:rPr lang="zh-CN" altLang="en-US" dirty="0"/>
              <a:t>，单词内部的值用</a:t>
            </a:r>
            <a:r>
              <a:rPr lang="en-US" altLang="zh-CN" dirty="0"/>
              <a:t>100</a:t>
            </a:r>
            <a:r>
              <a:rPr lang="zh-CN" altLang="en-US" dirty="0"/>
              <a:t>的二进制表示。</a:t>
            </a:r>
          </a:p>
          <a:p>
            <a:pPr lvl="0"/>
            <a:endParaRPr lang="zh-CN" altLang="en-US" dirty="0"/>
          </a:p>
        </p:txBody>
      </p:sp>
      <p:sp>
        <p:nvSpPr>
          <p:cNvPr id="137220"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lstStyle/>
          <a:p>
            <a:pPr lvl="0" algn="r" eaLnBrk="1" hangingPunct="1"/>
            <a:fld id="{9A0DB2DC-4C9A-4742-B13C-FB6460FD3503}" type="slidenum">
              <a:rPr lang="zh-TW" altLang="en-US" sz="1200" dirty="0"/>
              <a:t>8</a:t>
            </a:fld>
            <a:endParaRPr lang="zh-TW" altLang="en-US"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p:sp>
      <p:sp>
        <p:nvSpPr>
          <p:cNvPr id="139267" name="Notes Placeholder 2"/>
          <p:cNvSpPr>
            <a:spLocks noGrp="1"/>
          </p:cNvSpPr>
          <p:nvPr>
            <p:ph type="body" idx="1"/>
          </p:nvPr>
        </p:nvSpPr>
        <p:spPr/>
        <p:txBody>
          <a:bodyPr wrap="square" lIns="91148" tIns="45574" rIns="91148" bIns="45574" anchor="t" anchorCtr="0"/>
          <a:lstStyle/>
          <a:p>
            <a:pPr lvl="0"/>
            <a:endParaRPr lang="zh-CN" altLang="en-US" dirty="0"/>
          </a:p>
        </p:txBody>
      </p:sp>
      <p:sp>
        <p:nvSpPr>
          <p:cNvPr id="139268"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lstStyle/>
          <a:p>
            <a:pPr lvl="0" algn="r" eaLnBrk="1" hangingPunct="1"/>
            <a:fld id="{9A0DB2DC-4C9A-4742-B13C-FB6460FD3503}" type="slidenum">
              <a:rPr lang="zh-TW" altLang="en-US" sz="1200" dirty="0"/>
              <a:t>13</a:t>
            </a:fld>
            <a:endParaRPr lang="zh-TW"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p:sp>
      <p:sp>
        <p:nvSpPr>
          <p:cNvPr id="140291" name="Notes Placeholder 2"/>
          <p:cNvSpPr>
            <a:spLocks noGrp="1"/>
          </p:cNvSpPr>
          <p:nvPr>
            <p:ph type="body" idx="1"/>
          </p:nvPr>
        </p:nvSpPr>
        <p:spPr/>
        <p:txBody>
          <a:bodyPr wrap="square" lIns="91148" tIns="45574" rIns="91148" bIns="45574" anchor="t" anchorCtr="0"/>
          <a:lstStyle/>
          <a:p>
            <a:pPr lvl="0"/>
            <a:endParaRPr lang="zh-CN" altLang="en-US" dirty="0"/>
          </a:p>
        </p:txBody>
      </p:sp>
      <p:sp>
        <p:nvSpPr>
          <p:cNvPr id="140292"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lstStyle/>
          <a:p>
            <a:pPr lvl="0" algn="r" eaLnBrk="1" hangingPunct="1"/>
            <a:fld id="{9A0DB2DC-4C9A-4742-B13C-FB6460FD3503}" type="slidenum">
              <a:rPr lang="zh-TW" altLang="en-US" sz="1200" dirty="0"/>
              <a:t>14</a:t>
            </a:fld>
            <a:endParaRPr lang="zh-TW" altLang="en-US"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lide Image Placeholder 1"/>
          <p:cNvSpPr>
            <a:spLocks noGrp="1" noRot="1" noChangeAspect="1" noTextEdit="1"/>
          </p:cNvSpPr>
          <p:nvPr>
            <p:ph type="sldImg"/>
          </p:nvPr>
        </p:nvSpPr>
        <p:spPr/>
      </p:sp>
      <p:sp>
        <p:nvSpPr>
          <p:cNvPr id="141315" name="Notes Placeholder 2"/>
          <p:cNvSpPr>
            <a:spLocks noGrp="1"/>
          </p:cNvSpPr>
          <p:nvPr>
            <p:ph type="body" idx="1"/>
          </p:nvPr>
        </p:nvSpPr>
        <p:spPr/>
        <p:txBody>
          <a:bodyPr wrap="square" lIns="91148" tIns="45574" rIns="91148" bIns="45574" anchor="t" anchorCtr="0"/>
          <a:lstStyle/>
          <a:p>
            <a:pPr lvl="0"/>
            <a:endParaRPr lang="zh-CN" altLang="en-US" dirty="0"/>
          </a:p>
        </p:txBody>
      </p:sp>
      <p:sp>
        <p:nvSpPr>
          <p:cNvPr id="141316"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lstStyle/>
          <a:p>
            <a:pPr lvl="0" algn="r" eaLnBrk="1" hangingPunct="1"/>
            <a:fld id="{9A0DB2DC-4C9A-4742-B13C-FB6460FD3503}" type="slidenum">
              <a:rPr lang="zh-TW" altLang="en-US" sz="1200" dirty="0"/>
              <a:t>15</a:t>
            </a:fld>
            <a:endParaRPr lang="zh-TW" altLang="en-US"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p:sp>
      <p:sp>
        <p:nvSpPr>
          <p:cNvPr id="142339" name="Notes Placeholder 2"/>
          <p:cNvSpPr>
            <a:spLocks noGrp="1"/>
          </p:cNvSpPr>
          <p:nvPr>
            <p:ph type="body" idx="1"/>
          </p:nvPr>
        </p:nvSpPr>
        <p:spPr/>
        <p:txBody>
          <a:bodyPr wrap="square" lIns="91148" tIns="45574" rIns="91148" bIns="45574" anchor="t" anchorCtr="0"/>
          <a:lstStyle/>
          <a:p>
            <a:pPr lvl="0"/>
            <a:endParaRPr lang="zh-CN" altLang="en-US" dirty="0"/>
          </a:p>
        </p:txBody>
      </p:sp>
      <p:sp>
        <p:nvSpPr>
          <p:cNvPr id="142340" name="Slide Number Placeholder 3"/>
          <p:cNvSpPr txBox="1">
            <a:spLocks noGrp="1"/>
          </p:cNvSpPr>
          <p:nvPr>
            <p:ph type="sldNum" sz="quarter"/>
          </p:nvPr>
        </p:nvSpPr>
        <p:spPr>
          <a:xfrm>
            <a:off x="5624513" y="6456363"/>
            <a:ext cx="4302125" cy="341312"/>
          </a:xfrm>
          <a:prstGeom prst="rect">
            <a:avLst/>
          </a:prstGeom>
          <a:noFill/>
          <a:ln w="9525">
            <a:noFill/>
          </a:ln>
        </p:spPr>
        <p:txBody>
          <a:bodyPr lIns="91148" tIns="45574" rIns="91148" bIns="45574" anchor="b" anchorCtr="0"/>
          <a:lstStyle/>
          <a:p>
            <a:pPr lvl="0" algn="r" eaLnBrk="1" hangingPunct="1"/>
            <a:fld id="{9A0DB2DC-4C9A-4742-B13C-FB6460FD3503}" type="slidenum">
              <a:rPr lang="zh-TW" altLang="en-US" sz="1200" dirty="0"/>
              <a:t>19</a:t>
            </a:fld>
            <a:endParaRPr lang="zh-TW"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solidFill>
          <a:schemeClr val="bg1"/>
        </a:solidFill>
        <a:effectLst/>
      </p:bgPr>
    </p:bg>
    <p:spTree>
      <p:nvGrpSpPr>
        <p:cNvPr id="1" name=""/>
        <p:cNvGrpSpPr/>
        <p:nvPr/>
      </p:nvGrpSpPr>
      <p:grpSpPr>
        <a:xfrm>
          <a:off x="0" y="0"/>
          <a:ext cx="0" cy="0"/>
          <a:chOff x="0" y="0"/>
          <a:chExt cx="0" cy="0"/>
        </a:xfrm>
      </p:grpSpPr>
      <p:sp>
        <p:nvSpPr>
          <p:cNvPr id="11" name="矩形 10"/>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3" name="矩形 12"/>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8" name="標題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zh-TW" altLang="en-US"/>
              <a:t>按一下以編輯母片標題樣式</a:t>
            </a:r>
            <a:endParaRPr lang="en-US"/>
          </a:p>
        </p:txBody>
      </p:sp>
      <p:sp>
        <p:nvSpPr>
          <p:cNvPr id="9" name="副標題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TW" altLang="en-US"/>
              <a:t>按一下以編輯母片副標題樣式</a:t>
            </a:r>
            <a:endParaRPr lang="en-US"/>
          </a:p>
        </p:txBody>
      </p:sp>
      <p:sp>
        <p:nvSpPr>
          <p:cNvPr id="16" name="日期版面配置區 27"/>
          <p:cNvSpPr>
            <a:spLocks noGrp="1"/>
          </p:cNvSpPr>
          <p:nvPr>
            <p:ph type="dt" sz="half" idx="2"/>
          </p:nvPr>
        </p:nvSpPr>
        <p:spPr>
          <a:xfrm>
            <a:off x="6400800" y="6354763"/>
            <a:ext cx="2286000" cy="366713"/>
          </a:xfrm>
          <a:prstGeom prst="rect">
            <a:avLst/>
          </a:prstGeom>
        </p:spPr>
        <p:txBody>
          <a:bodyPr vert="horz"/>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fld id="{5F283234-ACD7-4D67-A060-D863075F75D1}"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2024/3/12</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7" name="頁尾版面配置區 16"/>
          <p:cNvSpPr>
            <a:spLocks noGrp="1"/>
          </p:cNvSpPr>
          <p:nvPr>
            <p:ph type="ftr" sz="quarter" idx="3"/>
          </p:nvPr>
        </p:nvSpPr>
        <p:spPr>
          <a:xfrm>
            <a:off x="2898775" y="6354763"/>
            <a:ext cx="3475038" cy="366713"/>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8" name="投影片編號版面配置區 28"/>
          <p:cNvSpPr>
            <a:spLocks noGrp="1"/>
          </p:cNvSpPr>
          <p:nvPr>
            <p:ph type="sldNum" sz="quarter" idx="4"/>
          </p:nvPr>
        </p:nvSpPr>
        <p:spPr>
          <a:xfrm>
            <a:off x="1216025" y="6354763"/>
            <a:ext cx="1219200" cy="366713"/>
          </a:xfrm>
          <a:prstGeom prst="rect">
            <a:avLst/>
          </a:prstGeom>
        </p:spPr>
        <p:txBody>
          <a:bodyPr vert="horz"/>
          <a:lstStyle/>
          <a:p>
            <a:pPr>
              <a:buNone/>
            </a:pPr>
            <a:fld id="{9A0DB2DC-4C9A-4742-B13C-FB6460FD3503}" type="slidenum">
              <a:rPr lang="zh-TW" altLang="en-US" dirty="0"/>
              <a:t>‹#›</a:t>
            </a:fld>
            <a:endParaRPr lang="zh-TW"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en-US"/>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C535A7C-053E-4156-B8A9-3AED9A407A55}"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2024/3/12</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5" name="页脚占位符 4"/>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TW" altLang="en-US" dirty="0">
                <a:latin typeface="Times New Roman" panose="02020603050405020304" pitchFamily="18" charset="0"/>
              </a:rPr>
              <a:t>‹#›</a:t>
            </a:fld>
            <a:endParaRPr lang="zh-TW" altLang="en-US"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bg>
      <p:bgPr>
        <a:solidFill>
          <a:schemeClr val="bg1"/>
        </a:solidFill>
        <a:effectLst/>
      </p:bgPr>
    </p:bg>
    <p:spTree>
      <p:nvGrpSpPr>
        <p:cNvPr id="1" name=""/>
        <p:cNvGrpSpPr/>
        <p:nvPr/>
      </p:nvGrpSpPr>
      <p:grpSpPr>
        <a:xfrm>
          <a:off x="0" y="0"/>
          <a:ext cx="0" cy="0"/>
          <a:chOff x="0" y="0"/>
          <a:chExt cx="0" cy="0"/>
        </a:xfrm>
      </p:grpSpPr>
      <p:sp>
        <p:nvSpPr>
          <p:cNvPr id="8194" name="直線接點 10"/>
          <p:cNvSpPr/>
          <p:nvPr/>
        </p:nvSpPr>
        <p:spPr>
          <a:xfrm>
            <a:off x="457200" y="6353175"/>
            <a:ext cx="8229600" cy="0"/>
          </a:xfrm>
          <a:prstGeom prst="line">
            <a:avLst/>
          </a:prstGeom>
          <a:ln w="9525" cap="flat" cmpd="sng">
            <a:solidFill>
              <a:schemeClr val="accent2"/>
            </a:solidFill>
            <a:prstDash val="dash"/>
            <a:headEnd type="none" w="med" len="med"/>
            <a:tailEnd type="none" w="med" len="med"/>
          </a:ln>
        </p:spPr>
      </p:sp>
      <p:sp>
        <p:nvSpPr>
          <p:cNvPr id="12" name="等腰三角形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8196" name="直線接點 12"/>
          <p:cNvSpPr/>
          <p:nvPr/>
        </p:nvSpPr>
        <p:spPr>
          <a:xfrm rot="5400000">
            <a:off x="3630613" y="3201988"/>
            <a:ext cx="5851525" cy="0"/>
          </a:xfrm>
          <a:prstGeom prst="line">
            <a:avLst/>
          </a:prstGeom>
          <a:ln w="9525" cap="flat" cmpd="sng">
            <a:solidFill>
              <a:schemeClr val="accent2"/>
            </a:solidFill>
            <a:prstDash val="dash"/>
            <a:headEnd type="none" w="med" len="med"/>
            <a:tailEnd type="none" w="med" len="med"/>
          </a:ln>
        </p:spPr>
      </p:sp>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endParaRPr 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15" name="日期版面配置區 3"/>
          <p:cNvSpPr>
            <a:spLocks noGrp="1"/>
          </p:cNvSpPr>
          <p:nvPr>
            <p:ph type="dt" sz="half" idx="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23FA0BB-DD70-472D-B7F5-3D1800543F73}"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2024/3/12</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6" name="頁尾版面配置區 4"/>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7" name="投影片編號版面配置區 5"/>
          <p:cNvSpPr>
            <a:spLocks noGrp="1"/>
          </p:cNvSpPr>
          <p:nvPr>
            <p:ph type="sldNum" sz="quarter" idx="4"/>
          </p:nvPr>
        </p:nvSpPr>
        <p:spPr>
          <a:xfrm>
            <a:off x="612775" y="6356350"/>
            <a:ext cx="1981200" cy="365125"/>
          </a:xfrm>
          <a:prstGeom prst="rect">
            <a:avLst/>
          </a:prstGeom>
        </p:spPr>
        <p:txBody>
          <a:bodyPr vert="horz"/>
          <a:lstStyle/>
          <a:p>
            <a:pPr>
              <a:buNone/>
            </a:pPr>
            <a:fld id="{9A0DB2DC-4C9A-4742-B13C-FB6460FD3503}" type="slidenum">
              <a:rPr lang="zh-TW" altLang="en-US" dirty="0"/>
              <a:t>‹#›</a:t>
            </a:fld>
            <a:endParaRPr lang="zh-TW"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C535A7C-053E-4156-B8A9-3AED9A407A55}"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2024/3/12</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3" name="页脚占位符 2"/>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zh-TW" altLang="en-US" dirty="0">
                <a:latin typeface="Times New Roman" panose="02020603050405020304" pitchFamily="18" charset="0"/>
              </a:rPr>
              <a:t>‹#›</a:t>
            </a:fld>
            <a:endParaRPr lang="zh-TW" altLang="en-US" dirty="0">
              <a:latin typeface="Times New Roman" panose="02020603050405020304" pitchFamily="18"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8450" y="228600"/>
            <a:ext cx="8540750" cy="1143000"/>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609600" y="1600200"/>
            <a:ext cx="4000500" cy="449897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762500" y="1600200"/>
            <a:ext cx="4000500" cy="449897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1" name="Date Placeholder 4"/>
          <p:cNvSpPr>
            <a:spLocks noGrp="1"/>
          </p:cNvSpPr>
          <p:nvPr>
            <p:ph type="dt" sz="half" idx="12"/>
          </p:nvPr>
        </p:nvSpPr>
        <p:spPr>
          <a:xfrm>
            <a:off x="298450" y="6245225"/>
            <a:ext cx="2289175" cy="476250"/>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2" name="Footer Placeholder 5"/>
          <p:cNvSpPr>
            <a:spLocks noGrp="1"/>
          </p:cNvSpPr>
          <p:nvPr>
            <p:ph type="ftr" sz="quarter" idx="3"/>
          </p:nvPr>
        </p:nvSpPr>
        <p:spPr>
          <a:xfrm>
            <a:off x="3121025" y="6245225"/>
            <a:ext cx="2895600" cy="476250"/>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3" name="Slide Number Placeholder 6"/>
          <p:cNvSpPr>
            <a:spLocks noGrp="1"/>
          </p:cNvSpPr>
          <p:nvPr>
            <p:ph type="sldNum" sz="quarter" idx="4"/>
          </p:nvPr>
        </p:nvSpPr>
        <p:spPr>
          <a:xfrm>
            <a:off x="6550025" y="6245225"/>
            <a:ext cx="2289175" cy="476250"/>
          </a:xfrm>
          <a:prstGeom prst="rect">
            <a:avLst/>
          </a:prstGeom>
        </p:spPr>
        <p:txBody>
          <a:bodyPr vert="horz"/>
          <a:lstStyle/>
          <a:p>
            <a:pPr>
              <a:buNone/>
            </a:pPr>
            <a:fld id="{9A0DB2DC-4C9A-4742-B13C-FB6460FD3503}" type="slidenum">
              <a:rPr lang="en-US" altLang="zh-CN" dirty="0"/>
              <a:t>‹#›</a:t>
            </a:fld>
            <a:endParaRPr lang="en-US" altLang="zh-C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Pr>
        <a:solidFill>
          <a:schemeClr val="bg1"/>
        </a:solidFill>
        <a:effectLst/>
      </p:bgPr>
    </p:bg>
    <p:spTree>
      <p:nvGrpSpPr>
        <p:cNvPr id="1" name=""/>
        <p:cNvGrpSpPr/>
        <p:nvPr/>
      </p:nvGrpSpPr>
      <p:grpSpPr>
        <a:xfrm>
          <a:off x="0" y="0"/>
          <a:ext cx="0" cy="0"/>
          <a:chOff x="0" y="0"/>
          <a:chExt cx="0" cy="0"/>
        </a:xfrm>
      </p:grpSpPr>
      <p:sp>
        <p:nvSpPr>
          <p:cNvPr id="11" name="矩形 10"/>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3" name="矩形 12"/>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5" name="矩形 14"/>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8" name="標題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zh-TW" altLang="en-US"/>
              <a:t>按一下以編輯母片標題樣式</a:t>
            </a:r>
            <a:endParaRPr lang="en-US"/>
          </a:p>
        </p:txBody>
      </p:sp>
      <p:sp>
        <p:nvSpPr>
          <p:cNvPr id="9" name="副標題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TW" altLang="en-US"/>
              <a:t>按一下以編輯母片副標題樣式</a:t>
            </a:r>
            <a:endParaRPr lang="en-US"/>
          </a:p>
        </p:txBody>
      </p:sp>
      <p:sp>
        <p:nvSpPr>
          <p:cNvPr id="16" name="日期版面配置區 27"/>
          <p:cNvSpPr>
            <a:spLocks noGrp="1"/>
          </p:cNvSpPr>
          <p:nvPr>
            <p:ph type="dt" sz="half" idx="2"/>
          </p:nvPr>
        </p:nvSpPr>
        <p:spPr>
          <a:xfrm>
            <a:off x="6400800" y="6354763"/>
            <a:ext cx="2286000" cy="366713"/>
          </a:xfrm>
          <a:prstGeom prst="rect">
            <a:avLst/>
          </a:prstGeom>
        </p:spPr>
        <p:txBody>
          <a:bodyPr vert="horz"/>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fld id="{5F283234-ACD7-4D67-A060-D863075F75D1}"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2024/3/12</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7" name="頁尾版面配置區 16"/>
          <p:cNvSpPr>
            <a:spLocks noGrp="1"/>
          </p:cNvSpPr>
          <p:nvPr>
            <p:ph type="ftr" sz="quarter" idx="3"/>
          </p:nvPr>
        </p:nvSpPr>
        <p:spPr>
          <a:xfrm>
            <a:off x="2898775" y="6354763"/>
            <a:ext cx="3475038" cy="366713"/>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8" name="投影片編號版面配置區 28"/>
          <p:cNvSpPr>
            <a:spLocks noGrp="1"/>
          </p:cNvSpPr>
          <p:nvPr>
            <p:ph type="sldNum" sz="quarter" idx="4"/>
          </p:nvPr>
        </p:nvSpPr>
        <p:spPr>
          <a:xfrm>
            <a:off x="1216025" y="6354763"/>
            <a:ext cx="1219200" cy="366713"/>
          </a:xfrm>
          <a:prstGeom prst="rect">
            <a:avLst/>
          </a:prstGeom>
        </p:spPr>
        <p:txBody>
          <a:bodyPr vert="horz"/>
          <a:lstStyle/>
          <a:p>
            <a:pPr>
              <a:buNone/>
            </a:pPr>
            <a:fld id="{9A0DB2DC-4C9A-4742-B13C-FB6460FD3503}" type="slidenum">
              <a:rPr lang="zh-TW" altLang="en-US" dirty="0"/>
              <a:t>‹#›</a:t>
            </a:fld>
            <a:endParaRPr lang="zh-TW"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b="0">
                <a:latin typeface="+mj-lt"/>
              </a:defRPr>
            </a:lvl1pPr>
          </a:lstStyle>
          <a:p>
            <a:r>
              <a:rPr lang="zh-TW" altLang="en-US" dirty="0"/>
              <a:t>按一下以編輯母片標題樣式</a:t>
            </a:r>
            <a:endParaRPr lang="en-US" dirty="0"/>
          </a:p>
        </p:txBody>
      </p:sp>
      <p:sp>
        <p:nvSpPr>
          <p:cNvPr id="8" name="內容版面配置區 7"/>
          <p:cNvSpPr>
            <a:spLocks noGrp="1"/>
          </p:cNvSpPr>
          <p:nvPr>
            <p:ph sz="quarter" idx="1"/>
          </p:nvPr>
        </p:nvSpPr>
        <p:spPr>
          <a:xfrm>
            <a:off x="457200" y="1219200"/>
            <a:ext cx="8229600" cy="493776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C535A7C-053E-4156-B8A9-3AED9A407A55}"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2024/3/12</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4" name="页脚占位符 3"/>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zh-TW" altLang="en-US" dirty="0">
                <a:latin typeface="Times New Roman" panose="02020603050405020304" pitchFamily="18" charset="0"/>
              </a:rPr>
              <a:t>‹#›</a:t>
            </a:fld>
            <a:endParaRPr lang="zh-TW" altLang="en-US" dirty="0">
              <a:latin typeface="Times New Roman" panose="02020603050405020304" pitchFamily="18"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區段標題">
    <p:bg>
      <p:bgPr>
        <a:solidFill>
          <a:schemeClr val="bg2"/>
        </a:solidFill>
        <a:effectLst/>
      </p:bgPr>
    </p:bg>
    <p:spTree>
      <p:nvGrpSpPr>
        <p:cNvPr id="1" name=""/>
        <p:cNvGrpSpPr/>
        <p:nvPr/>
      </p:nvGrpSpPr>
      <p:grpSpPr>
        <a:xfrm>
          <a:off x="0" y="0"/>
          <a:ext cx="0" cy="0"/>
          <a:chOff x="0" y="0"/>
          <a:chExt cx="0" cy="0"/>
        </a:xfrm>
      </p:grpSpPr>
      <p:sp>
        <p:nvSpPr>
          <p:cNvPr id="11" name="矩形 10"/>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 name="標題 1"/>
          <p:cNvSpPr>
            <a:spLocks noGrp="1"/>
          </p:cNvSpPr>
          <p:nvPr>
            <p:ph type="title"/>
          </p:nvPr>
        </p:nvSpPr>
        <p:spPr>
          <a:xfrm>
            <a:off x="1219200" y="2971800"/>
            <a:ext cx="6858000" cy="1066800"/>
          </a:xfrm>
        </p:spPr>
        <p:txBody>
          <a:bodyPr anchor="t"/>
          <a:lstStyle>
            <a:lvl1pPr algn="r">
              <a:buNone/>
              <a:defRPr sz="3200" b="0" cap="none" baseline="0"/>
            </a:lvl1pPr>
          </a:lstStyle>
          <a:p>
            <a:r>
              <a:rPr lang="zh-TW" altLang="en-US"/>
              <a:t>按一下以編輯母片標題樣式</a:t>
            </a:r>
            <a:endParaRPr lang="en-US"/>
          </a:p>
        </p:txBody>
      </p:sp>
      <p:sp>
        <p:nvSpPr>
          <p:cNvPr id="3" name="文字版面配置區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TW" altLang="en-US"/>
              <a:t>按一下以編輯母片文字樣式</a:t>
            </a:r>
          </a:p>
        </p:txBody>
      </p:sp>
      <p:sp>
        <p:nvSpPr>
          <p:cNvPr id="13" name="日期版面配置區 3"/>
          <p:cNvSpPr>
            <a:spLocks noGrp="1"/>
          </p:cNvSpPr>
          <p:nvPr>
            <p:ph type="dt" sz="half" idx="2"/>
          </p:nvPr>
        </p:nvSpPr>
        <p:spPr>
          <a:xfrm>
            <a:off x="6400800" y="6354763"/>
            <a:ext cx="2286000" cy="366713"/>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3882B1A-F23A-48D4-91F8-3230927A79C5}"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2024/3/12</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5" name="頁尾版面配置區 4"/>
          <p:cNvSpPr>
            <a:spLocks noGrp="1"/>
          </p:cNvSpPr>
          <p:nvPr>
            <p:ph type="ftr" sz="quarter" idx="3"/>
          </p:nvPr>
        </p:nvSpPr>
        <p:spPr>
          <a:xfrm>
            <a:off x="2898775" y="6354763"/>
            <a:ext cx="3475038" cy="366713"/>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6" name="投影片編號版面配置區 5"/>
          <p:cNvSpPr>
            <a:spLocks noGrp="1"/>
          </p:cNvSpPr>
          <p:nvPr>
            <p:ph type="sldNum" sz="quarter" idx="4"/>
          </p:nvPr>
        </p:nvSpPr>
        <p:spPr>
          <a:xfrm>
            <a:off x="1069975" y="6354763"/>
            <a:ext cx="1520825" cy="366713"/>
          </a:xfrm>
          <a:prstGeom prst="rect">
            <a:avLst/>
          </a:prstGeom>
        </p:spPr>
        <p:txBody>
          <a:bodyPr vert="horz"/>
          <a:lstStyle/>
          <a:p>
            <a:pPr>
              <a:buNone/>
            </a:pPr>
            <a:fld id="{9A0DB2DC-4C9A-4742-B13C-FB6460FD3503}" type="slidenum">
              <a:rPr lang="zh-TW" altLang="en-US" dirty="0"/>
              <a:t>‹#›</a:t>
            </a:fld>
            <a:endParaRPr lang="zh-TW" alt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8229600" cy="914400"/>
          </a:xfrm>
        </p:spPr>
        <p:txBody>
          <a:bodyPr/>
          <a:lstStyle/>
          <a:p>
            <a:r>
              <a:rPr lang="zh-TW" altLang="en-US"/>
              <a:t>按一下以編輯母片標題樣式</a:t>
            </a:r>
            <a:endParaRPr lang="en-US"/>
          </a:p>
        </p:txBody>
      </p:sp>
      <p:sp>
        <p:nvSpPr>
          <p:cNvPr id="9" name="內容版面配置區 8"/>
          <p:cNvSpPr>
            <a:spLocks noGrp="1"/>
          </p:cNvSpPr>
          <p:nvPr>
            <p:ph sz="quarter" idx="1"/>
          </p:nvPr>
        </p:nvSpPr>
        <p:spPr>
          <a:xfrm>
            <a:off x="457200" y="1219200"/>
            <a:ext cx="4041648" cy="493776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11" name="內容版面配置區 10"/>
          <p:cNvSpPr>
            <a:spLocks noGrp="1"/>
          </p:cNvSpPr>
          <p:nvPr>
            <p:ph sz="quarter" idx="2"/>
          </p:nvPr>
        </p:nvSpPr>
        <p:spPr>
          <a:xfrm>
            <a:off x="4632198" y="1216152"/>
            <a:ext cx="4041648" cy="493776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C535A7C-053E-4156-B8A9-3AED9A407A55}"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2024/3/12</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4" name="页脚占位符 3"/>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zh-TW" altLang="en-US" dirty="0">
                <a:latin typeface="Times New Roman" panose="02020603050405020304" pitchFamily="18" charset="0"/>
              </a:rPr>
              <a:t>‹#›</a:t>
            </a:fld>
            <a:endParaRPr lang="zh-TW" altLang="en-US" dirty="0">
              <a:latin typeface="Times New Roman" panose="02020603050405020304" pitchFamily="18"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8229600" cy="914400"/>
          </a:xfrm>
        </p:spPr>
        <p:txBody>
          <a:bodyPr anchor="ctr"/>
          <a:lstStyle>
            <a:lvl1pPr>
              <a:defRPr/>
            </a:lvl1pPr>
          </a:lstStyle>
          <a:p>
            <a:r>
              <a:rPr lang="zh-TW" altLang="en-US"/>
              <a:t>按一下以編輯母片標題樣式</a:t>
            </a:r>
            <a:endParaRPr lang="en-US"/>
          </a:p>
        </p:txBody>
      </p:sp>
      <p:sp>
        <p:nvSpPr>
          <p:cNvPr id="3" name="文字版面配置區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TW" altLang="en-US"/>
              <a:t>按一下以編輯母片文字樣式</a:t>
            </a:r>
          </a:p>
        </p:txBody>
      </p:sp>
      <p:sp>
        <p:nvSpPr>
          <p:cNvPr id="4" name="文字版面配置區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TW" altLang="en-US"/>
              <a:t>按一下以編輯母片文字樣式</a:t>
            </a:r>
          </a:p>
        </p:txBody>
      </p:sp>
      <p:sp>
        <p:nvSpPr>
          <p:cNvPr id="11" name="內容版面配置區 10"/>
          <p:cNvSpPr>
            <a:spLocks noGrp="1"/>
          </p:cNvSpPr>
          <p:nvPr>
            <p:ph sz="quarter" idx="2"/>
          </p:nvPr>
        </p:nvSpPr>
        <p:spPr>
          <a:xfrm>
            <a:off x="457200" y="2133600"/>
            <a:ext cx="4038600" cy="40386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13" name="內容版面配置區 12"/>
          <p:cNvSpPr>
            <a:spLocks noGrp="1"/>
          </p:cNvSpPr>
          <p:nvPr>
            <p:ph sz="quarter" idx="4"/>
          </p:nvPr>
        </p:nvSpPr>
        <p:spPr>
          <a:xfrm>
            <a:off x="4648200" y="2133600"/>
            <a:ext cx="4038600" cy="40386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C535A7C-053E-4156-B8A9-3AED9A407A55}"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2024/3/12</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6" name="页脚占位符 5"/>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TW" altLang="en-US" dirty="0">
                <a:latin typeface="Times New Roman" panose="02020603050405020304" pitchFamily="18" charset="0"/>
              </a:rPr>
              <a:t>‹#›</a:t>
            </a:fld>
            <a:endParaRPr lang="zh-TW" altLang="en-US" dirty="0">
              <a:latin typeface="Times New Roman" panose="02020603050405020304" pitchFamily="18"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只有標題">
    <p:bg>
      <p:bgPr>
        <a:solidFill>
          <a:schemeClr val="bg1"/>
        </a:solidFill>
        <a:effectLst/>
      </p:bgPr>
    </p:bg>
    <p:spTree>
      <p:nvGrpSpPr>
        <p:cNvPr id="1" name=""/>
        <p:cNvGrpSpPr/>
        <p:nvPr/>
      </p:nvGrpSpPr>
      <p:grpSpPr>
        <a:xfrm>
          <a:off x="0" y="0"/>
          <a:ext cx="0" cy="0"/>
          <a:chOff x="0" y="0"/>
          <a:chExt cx="0" cy="0"/>
        </a:xfrm>
      </p:grpSpPr>
      <p:sp>
        <p:nvSpPr>
          <p:cNvPr id="11" name="等腰三角形 10"/>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 name="標題 1"/>
          <p:cNvSpPr>
            <a:spLocks noGrp="1"/>
          </p:cNvSpPr>
          <p:nvPr>
            <p:ph type="title"/>
          </p:nvPr>
        </p:nvSpPr>
        <p:spPr>
          <a:xfrm>
            <a:off x="457200" y="228600"/>
            <a:ext cx="8229600" cy="914400"/>
          </a:xfrm>
        </p:spPr>
        <p:txBody>
          <a:bodyPr/>
          <a:lstStyle/>
          <a:p>
            <a:r>
              <a:rPr lang="zh-TW" altLang="en-US"/>
              <a:t>按一下以編輯母片標題樣式</a:t>
            </a:r>
            <a:endParaRPr lang="en-US"/>
          </a:p>
        </p:txBody>
      </p:sp>
      <p:sp>
        <p:nvSpPr>
          <p:cNvPr id="12" name="日期版面配置區 2"/>
          <p:cNvSpPr>
            <a:spLocks noGrp="1"/>
          </p:cNvSpPr>
          <p:nvPr>
            <p:ph type="dt" sz="half" idx="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40030A8-8144-48CA-91B3-057BD8E07C20}"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2024/3/12</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3" name="頁尾版面配置區 3"/>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5" name="投影片編號版面配置區 4"/>
          <p:cNvSpPr>
            <a:spLocks noGrp="1"/>
          </p:cNvSpPr>
          <p:nvPr>
            <p:ph type="sldNum" sz="quarter" idx="4"/>
          </p:nvPr>
        </p:nvSpPr>
        <p:spPr>
          <a:xfrm>
            <a:off x="612775" y="6356350"/>
            <a:ext cx="1981200" cy="365125"/>
          </a:xfrm>
          <a:prstGeom prst="rect">
            <a:avLst/>
          </a:prstGeom>
        </p:spPr>
        <p:txBody>
          <a:bodyPr vert="horz"/>
          <a:lstStyle/>
          <a:p>
            <a:pPr>
              <a:buNone/>
            </a:pPr>
            <a:fld id="{9A0DB2DC-4C9A-4742-B13C-FB6460FD3503}" type="slidenum">
              <a:rPr lang="zh-TW" altLang="en-US" dirty="0"/>
              <a:t>‹#›</a:t>
            </a:fld>
            <a:endParaRPr lang="zh-TW"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b="0">
                <a:latin typeface="+mj-lt"/>
              </a:defRPr>
            </a:lvl1pPr>
          </a:lstStyle>
          <a:p>
            <a:r>
              <a:rPr lang="zh-TW" altLang="en-US" dirty="0"/>
              <a:t>按一下以編輯母片標題樣式</a:t>
            </a:r>
            <a:endParaRPr lang="en-US" dirty="0"/>
          </a:p>
        </p:txBody>
      </p:sp>
      <p:sp>
        <p:nvSpPr>
          <p:cNvPr id="8" name="內容版面配置區 7"/>
          <p:cNvSpPr>
            <a:spLocks noGrp="1"/>
          </p:cNvSpPr>
          <p:nvPr>
            <p:ph sz="quarter" idx="1"/>
          </p:nvPr>
        </p:nvSpPr>
        <p:spPr>
          <a:xfrm>
            <a:off x="457200" y="1219200"/>
            <a:ext cx="8229600" cy="493776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C535A7C-053E-4156-B8A9-3AED9A407A55}"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2024/3/12</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4" name="页脚占位符 3"/>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zh-TW" altLang="en-US" dirty="0">
                <a:latin typeface="Times New Roman" panose="02020603050405020304" pitchFamily="18" charset="0"/>
              </a:rPr>
              <a:t>‹#›</a:t>
            </a:fld>
            <a:endParaRPr lang="zh-TW" altLang="en-US" dirty="0">
              <a:latin typeface="Times New Roman" panose="02020603050405020304" pitchFamily="18"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solidFill>
        <a:effectLst/>
      </p:bgPr>
    </p:bg>
    <p:spTree>
      <p:nvGrpSpPr>
        <p:cNvPr id="1" name=""/>
        <p:cNvGrpSpPr/>
        <p:nvPr/>
      </p:nvGrpSpPr>
      <p:grpSpPr>
        <a:xfrm>
          <a:off x="0" y="0"/>
          <a:ext cx="0" cy="0"/>
          <a:chOff x="0" y="0"/>
          <a:chExt cx="0" cy="0"/>
        </a:xfrm>
      </p:grpSpPr>
      <p:sp>
        <p:nvSpPr>
          <p:cNvPr id="5122" name="直線接點 10"/>
          <p:cNvSpPr/>
          <p:nvPr/>
        </p:nvSpPr>
        <p:spPr>
          <a:xfrm>
            <a:off x="457200" y="6353175"/>
            <a:ext cx="8229600" cy="0"/>
          </a:xfrm>
          <a:prstGeom prst="line">
            <a:avLst/>
          </a:prstGeom>
          <a:ln w="9525" cap="flat" cmpd="sng">
            <a:solidFill>
              <a:schemeClr val="accent2"/>
            </a:solidFill>
            <a:prstDash val="dash"/>
            <a:headEnd type="none" w="med" len="med"/>
            <a:tailEnd type="none" w="med" len="med"/>
          </a:ln>
        </p:spPr>
      </p:sp>
      <p:sp>
        <p:nvSpPr>
          <p:cNvPr id="12" name="等腰三角形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3" name="日期版面配置區 1"/>
          <p:cNvSpPr>
            <a:spLocks noGrp="1"/>
          </p:cNvSpPr>
          <p:nvPr>
            <p:ph type="dt" sz="half" idx="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CB2D495-E775-4D8C-AB79-90A953BE1137}"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2024/3/12</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5" name="頁尾版面配置區 2"/>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6" name="投影片編號版面配置區 3"/>
          <p:cNvSpPr>
            <a:spLocks noGrp="1"/>
          </p:cNvSpPr>
          <p:nvPr>
            <p:ph type="sldNum" sz="quarter" idx="4"/>
          </p:nvPr>
        </p:nvSpPr>
        <p:spPr>
          <a:xfrm>
            <a:off x="612775" y="6356350"/>
            <a:ext cx="1981200" cy="365125"/>
          </a:xfrm>
          <a:prstGeom prst="rect">
            <a:avLst/>
          </a:prstGeom>
        </p:spPr>
        <p:txBody>
          <a:bodyPr vert="horz"/>
          <a:lstStyle/>
          <a:p>
            <a:pPr>
              <a:buNone/>
            </a:pPr>
            <a:fld id="{9A0DB2DC-4C9A-4742-B13C-FB6460FD3503}" type="slidenum">
              <a:rPr lang="zh-TW" altLang="en-US" dirty="0"/>
              <a:t>‹#›</a:t>
            </a:fld>
            <a:endParaRPr lang="zh-TW"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bg>
      <p:bgPr>
        <a:solidFill>
          <a:schemeClr val="bg1"/>
        </a:solidFill>
        <a:effectLst/>
      </p:bgPr>
    </p:bg>
    <p:spTree>
      <p:nvGrpSpPr>
        <p:cNvPr id="1" name=""/>
        <p:cNvGrpSpPr/>
        <p:nvPr/>
      </p:nvGrpSpPr>
      <p:grpSpPr>
        <a:xfrm>
          <a:off x="0" y="0"/>
          <a:ext cx="0" cy="0"/>
          <a:chOff x="0" y="0"/>
          <a:chExt cx="0" cy="0"/>
        </a:xfrm>
      </p:grpSpPr>
      <p:sp>
        <p:nvSpPr>
          <p:cNvPr id="6146" name="直線接點 10"/>
          <p:cNvSpPr/>
          <p:nvPr/>
        </p:nvSpPr>
        <p:spPr>
          <a:xfrm>
            <a:off x="457200" y="6353175"/>
            <a:ext cx="8229600" cy="0"/>
          </a:xfrm>
          <a:prstGeom prst="line">
            <a:avLst/>
          </a:prstGeom>
          <a:ln w="9525" cap="flat" cmpd="sng">
            <a:solidFill>
              <a:schemeClr val="accent2"/>
            </a:solidFill>
            <a:prstDash val="dash"/>
            <a:headEnd type="none" w="med" len="med"/>
            <a:tailEnd type="none" w="med" len="med"/>
          </a:ln>
        </p:spPr>
      </p:sp>
      <p:sp>
        <p:nvSpPr>
          <p:cNvPr id="6147" name="直線接點 11"/>
          <p:cNvSpPr/>
          <p:nvPr/>
        </p:nvSpPr>
        <p:spPr>
          <a:xfrm rot="5400000">
            <a:off x="3160713" y="3324225"/>
            <a:ext cx="6035675" cy="0"/>
          </a:xfrm>
          <a:prstGeom prst="line">
            <a:avLst/>
          </a:prstGeom>
          <a:ln w="9525" cap="flat" cmpd="sng">
            <a:solidFill>
              <a:schemeClr val="accent2"/>
            </a:solidFill>
            <a:prstDash val="dash"/>
            <a:headEnd type="none" w="med" len="med"/>
            <a:tailEnd type="none" w="med" len="med"/>
          </a:ln>
        </p:spPr>
      </p:sp>
      <p:sp>
        <p:nvSpPr>
          <p:cNvPr id="13" name="等腰三角形 1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 name="標題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zh-TW" altLang="en-US"/>
              <a:t>按一下以編輯母片標題樣式</a:t>
            </a:r>
            <a:endParaRPr lang="en-US"/>
          </a:p>
        </p:txBody>
      </p:sp>
      <p:sp>
        <p:nvSpPr>
          <p:cNvPr id="3" name="文字版面配置區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zh-TW" altLang="en-US"/>
              <a:t>按一下以編輯母片文字樣式</a:t>
            </a:r>
          </a:p>
        </p:txBody>
      </p:sp>
      <p:sp>
        <p:nvSpPr>
          <p:cNvPr id="12" name="內容版面配置區 11"/>
          <p:cNvSpPr>
            <a:spLocks noGrp="1"/>
          </p:cNvSpPr>
          <p:nvPr>
            <p:ph sz="quarter" idx="1"/>
          </p:nvPr>
        </p:nvSpPr>
        <p:spPr>
          <a:xfrm>
            <a:off x="304800" y="304800"/>
            <a:ext cx="5715000" cy="57150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15" name="日期版面配置區 4"/>
          <p:cNvSpPr>
            <a:spLocks noGrp="1"/>
          </p:cNvSpPr>
          <p:nvPr>
            <p:ph type="dt" sz="half" idx="1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003D612-691A-4015-BBF5-4AF17F3AC9A8}"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2024/3/12</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6" name="頁尾版面配置區 5"/>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7" name="投影片編號版面配置區 6"/>
          <p:cNvSpPr>
            <a:spLocks noGrp="1"/>
          </p:cNvSpPr>
          <p:nvPr>
            <p:ph type="sldNum" sz="quarter" idx="4"/>
          </p:nvPr>
        </p:nvSpPr>
        <p:spPr>
          <a:xfrm>
            <a:off x="612775" y="6356350"/>
            <a:ext cx="1981200" cy="365125"/>
          </a:xfrm>
          <a:prstGeom prst="rect">
            <a:avLst/>
          </a:prstGeom>
        </p:spPr>
        <p:txBody>
          <a:bodyPr vert="horz"/>
          <a:lstStyle/>
          <a:p>
            <a:pPr>
              <a:buNone/>
            </a:pPr>
            <a:fld id="{9A0DB2DC-4C9A-4742-B13C-FB6460FD3503}" type="slidenum">
              <a:rPr lang="zh-TW" altLang="en-US" dirty="0"/>
              <a:t>‹#›</a:t>
            </a:fld>
            <a:endParaRPr lang="zh-TW"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Pr>
        <a:solidFill>
          <a:schemeClr val="bg2"/>
        </a:solidFill>
        <a:effectLst/>
      </p:bgPr>
    </p:bg>
    <p:spTree>
      <p:nvGrpSpPr>
        <p:cNvPr id="1" name=""/>
        <p:cNvGrpSpPr/>
        <p:nvPr/>
      </p:nvGrpSpPr>
      <p:grpSpPr>
        <a:xfrm>
          <a:off x="0" y="0"/>
          <a:ext cx="0" cy="0"/>
          <a:chOff x="0" y="0"/>
          <a:chExt cx="0" cy="0"/>
        </a:xfrm>
      </p:grpSpPr>
      <p:sp>
        <p:nvSpPr>
          <p:cNvPr id="7170" name="直線接點 10"/>
          <p:cNvSpPr/>
          <p:nvPr/>
        </p:nvSpPr>
        <p:spPr>
          <a:xfrm>
            <a:off x="457200" y="6353175"/>
            <a:ext cx="8229600" cy="0"/>
          </a:xfrm>
          <a:prstGeom prst="line">
            <a:avLst/>
          </a:prstGeom>
          <a:ln w="9525" cap="flat" cmpd="sng">
            <a:solidFill>
              <a:schemeClr val="accent2"/>
            </a:solidFill>
            <a:prstDash val="dash"/>
            <a:headEnd type="none" w="med" len="med"/>
            <a:tailEnd type="none" w="med" len="med"/>
          </a:ln>
        </p:spPr>
      </p:sp>
      <p:sp>
        <p:nvSpPr>
          <p:cNvPr id="12" name="等腰三角形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3" name="矩形 12"/>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 name="標題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zh-TW" altLang="en-US"/>
              <a:t>按一下以編輯母片標題樣式</a:t>
            </a:r>
            <a:endParaRPr lang="en-US"/>
          </a:p>
        </p:txBody>
      </p:sp>
      <p:sp>
        <p:nvSpPr>
          <p:cNvPr id="3" name="圖片版面配置區 2"/>
          <p:cNvSpPr>
            <a:spLocks noGrp="1"/>
          </p:cNvSpPr>
          <p:nvPr>
            <p:ph type="pic" idx="1"/>
          </p:nvPr>
        </p:nvSpPr>
        <p:spPr>
          <a:xfrm>
            <a:off x="457200" y="1905000"/>
            <a:ext cx="8229600" cy="4270248"/>
          </a:xfrm>
          <a:solidFill>
            <a:schemeClr val="tx1">
              <a:shade val="50000"/>
            </a:schemeClr>
          </a:solidFill>
          <a:ln>
            <a:noFill/>
          </a:ln>
          <a:effectLst/>
        </p:spPr>
        <p:txBody>
          <a:bodyPr vert="horz" wrap="square" lIns="91440" tIns="45720" rIns="91440" bIns="45720" numCol="1" anchor="t" anchorCtr="0" compatLnSpc="1">
            <a:normAutofit/>
          </a:bodyPr>
          <a:lstStyle>
            <a:lvl1pPr marL="0" indent="0">
              <a:spcBef>
                <a:spcPts val="600"/>
              </a:spcBef>
              <a:buNone/>
              <a:defRPr sz="3200"/>
            </a:lvl1p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zh-TW" altLang="en-US" sz="3200" b="0" i="0" u="none" strike="noStrike" kern="1200" cap="none" spc="0" normalizeH="0" baseline="0" noProof="0">
                <a:ln>
                  <a:noFill/>
                </a:ln>
                <a:solidFill>
                  <a:schemeClr val="tx1"/>
                </a:solidFill>
                <a:effectLst/>
                <a:uLnTx/>
                <a:uFillTx/>
                <a:latin typeface="+mn-lt"/>
                <a:ea typeface="+mn-ea"/>
                <a:cs typeface="+mn-cs"/>
              </a:rPr>
              <a:t>按一下圖示以新增圖片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文字版面配置區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zh-TW" altLang="en-US"/>
              <a:t>按一下以編輯母片文字樣式</a:t>
            </a:r>
          </a:p>
        </p:txBody>
      </p:sp>
      <p:sp>
        <p:nvSpPr>
          <p:cNvPr id="15" name="日期版面配置區 4"/>
          <p:cNvSpPr>
            <a:spLocks noGrp="1"/>
          </p:cNvSpPr>
          <p:nvPr>
            <p:ph type="dt" sz="half" idx="1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BD9C7E2-7EAA-488C-A832-F7E381132BAF}"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2024/3/12</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6" name="頁尾版面配置區 5"/>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7" name="投影片編號版面配置區 6"/>
          <p:cNvSpPr>
            <a:spLocks noGrp="1"/>
          </p:cNvSpPr>
          <p:nvPr>
            <p:ph type="sldNum" sz="quarter" idx="4"/>
          </p:nvPr>
        </p:nvSpPr>
        <p:spPr>
          <a:xfrm>
            <a:off x="612775" y="6356350"/>
            <a:ext cx="1981200" cy="365125"/>
          </a:xfrm>
          <a:prstGeom prst="rect">
            <a:avLst/>
          </a:prstGeom>
        </p:spPr>
        <p:txBody>
          <a:bodyPr vert="horz"/>
          <a:lstStyle/>
          <a:p>
            <a:pPr>
              <a:buNone/>
            </a:pPr>
            <a:fld id="{9A0DB2DC-4C9A-4742-B13C-FB6460FD3503}" type="slidenum">
              <a:rPr lang="zh-TW" altLang="en-US" dirty="0"/>
              <a:t>‹#›</a:t>
            </a:fld>
            <a:endParaRPr lang="zh-TW" alt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endParaRPr lang="en-US"/>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C535A7C-053E-4156-B8A9-3AED9A407A55}"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2024/3/12</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5" name="页脚占位符 4"/>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TW" altLang="en-US" dirty="0">
                <a:latin typeface="Times New Roman" panose="02020603050405020304" pitchFamily="18" charset="0"/>
              </a:rPr>
              <a:t>‹#›</a:t>
            </a:fld>
            <a:endParaRPr lang="zh-TW" altLang="en-US" dirty="0">
              <a:latin typeface="Times New Roman" panose="02020603050405020304" pitchFamily="18"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bg>
      <p:bgPr>
        <a:solidFill>
          <a:schemeClr val="bg1"/>
        </a:solidFill>
        <a:effectLst/>
      </p:bgPr>
    </p:bg>
    <p:spTree>
      <p:nvGrpSpPr>
        <p:cNvPr id="1" name=""/>
        <p:cNvGrpSpPr/>
        <p:nvPr/>
      </p:nvGrpSpPr>
      <p:grpSpPr>
        <a:xfrm>
          <a:off x="0" y="0"/>
          <a:ext cx="0" cy="0"/>
          <a:chOff x="0" y="0"/>
          <a:chExt cx="0" cy="0"/>
        </a:xfrm>
      </p:grpSpPr>
      <p:sp>
        <p:nvSpPr>
          <p:cNvPr id="8194" name="直線接點 10"/>
          <p:cNvSpPr/>
          <p:nvPr/>
        </p:nvSpPr>
        <p:spPr>
          <a:xfrm>
            <a:off x="457200" y="6353175"/>
            <a:ext cx="8229600" cy="0"/>
          </a:xfrm>
          <a:prstGeom prst="line">
            <a:avLst/>
          </a:prstGeom>
          <a:ln w="9525" cap="flat" cmpd="sng">
            <a:solidFill>
              <a:schemeClr val="accent2"/>
            </a:solidFill>
            <a:prstDash val="dash"/>
            <a:headEnd type="none" w="med" len="med"/>
            <a:tailEnd type="none" w="med" len="med"/>
          </a:ln>
        </p:spPr>
      </p:sp>
      <p:sp>
        <p:nvSpPr>
          <p:cNvPr id="12" name="等腰三角形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8196" name="直線接點 12"/>
          <p:cNvSpPr/>
          <p:nvPr/>
        </p:nvSpPr>
        <p:spPr>
          <a:xfrm rot="5400000">
            <a:off x="3630613" y="3201988"/>
            <a:ext cx="5851525" cy="0"/>
          </a:xfrm>
          <a:prstGeom prst="line">
            <a:avLst/>
          </a:prstGeom>
          <a:ln w="9525" cap="flat" cmpd="sng">
            <a:solidFill>
              <a:schemeClr val="accent2"/>
            </a:solidFill>
            <a:prstDash val="dash"/>
            <a:headEnd type="none" w="med" len="med"/>
            <a:tailEnd type="none" w="med" len="med"/>
          </a:ln>
        </p:spPr>
      </p:sp>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endParaRPr 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15" name="日期版面配置區 3"/>
          <p:cNvSpPr>
            <a:spLocks noGrp="1"/>
          </p:cNvSpPr>
          <p:nvPr>
            <p:ph type="dt" sz="half" idx="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23FA0BB-DD70-472D-B7F5-3D1800543F73}"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2024/3/12</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6" name="頁尾版面配置區 4"/>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7" name="投影片編號版面配置區 5"/>
          <p:cNvSpPr>
            <a:spLocks noGrp="1"/>
          </p:cNvSpPr>
          <p:nvPr>
            <p:ph type="sldNum" sz="quarter" idx="4"/>
          </p:nvPr>
        </p:nvSpPr>
        <p:spPr>
          <a:xfrm>
            <a:off x="612775" y="6356350"/>
            <a:ext cx="1981200" cy="365125"/>
          </a:xfrm>
          <a:prstGeom prst="rect">
            <a:avLst/>
          </a:prstGeom>
        </p:spPr>
        <p:txBody>
          <a:bodyPr vert="horz"/>
          <a:lstStyle/>
          <a:p>
            <a:pPr>
              <a:buNone/>
            </a:pPr>
            <a:fld id="{9A0DB2DC-4C9A-4742-B13C-FB6460FD3503}" type="slidenum">
              <a:rPr lang="zh-TW" altLang="en-US" dirty="0"/>
              <a:t>‹#›</a:t>
            </a:fld>
            <a:endParaRPr lang="zh-TW"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C535A7C-053E-4156-B8A9-3AED9A407A55}"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2024/3/12</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3" name="页脚占位符 2"/>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zh-TW" altLang="en-US" dirty="0">
                <a:latin typeface="Times New Roman" panose="02020603050405020304" pitchFamily="18" charset="0"/>
              </a:rPr>
              <a:t>‹#›</a:t>
            </a:fld>
            <a:endParaRPr lang="zh-TW" altLang="en-US" dirty="0">
              <a:latin typeface="Times New Roman" panose="02020603050405020304" pitchFamily="18"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cSld name="Title, Text,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98450" y="228600"/>
            <a:ext cx="8540750" cy="1143000"/>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609600" y="1600200"/>
            <a:ext cx="4000500" cy="449897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762500" y="1600200"/>
            <a:ext cx="4000500" cy="449897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11" name="Date Placeholder 4"/>
          <p:cNvSpPr>
            <a:spLocks noGrp="1"/>
          </p:cNvSpPr>
          <p:nvPr>
            <p:ph type="dt" sz="half" idx="12"/>
          </p:nvPr>
        </p:nvSpPr>
        <p:spPr>
          <a:xfrm>
            <a:off x="298450" y="6245225"/>
            <a:ext cx="2289175" cy="476250"/>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2" name="Footer Placeholder 5"/>
          <p:cNvSpPr>
            <a:spLocks noGrp="1"/>
          </p:cNvSpPr>
          <p:nvPr>
            <p:ph type="ftr" sz="quarter" idx="3"/>
          </p:nvPr>
        </p:nvSpPr>
        <p:spPr>
          <a:xfrm>
            <a:off x="3121025" y="6245225"/>
            <a:ext cx="2895600" cy="476250"/>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3" name="Slide Number Placeholder 6"/>
          <p:cNvSpPr>
            <a:spLocks noGrp="1"/>
          </p:cNvSpPr>
          <p:nvPr>
            <p:ph type="sldNum" sz="quarter" idx="4"/>
          </p:nvPr>
        </p:nvSpPr>
        <p:spPr>
          <a:xfrm>
            <a:off x="6550025" y="6245225"/>
            <a:ext cx="2289175" cy="476250"/>
          </a:xfrm>
          <a:prstGeom prst="rect">
            <a:avLst/>
          </a:prstGeom>
        </p:spPr>
        <p:txBody>
          <a:bodyPr vert="horz"/>
          <a:lstStyle/>
          <a:p>
            <a:pPr>
              <a:buNone/>
            </a:pPr>
            <a:fld id="{9A0DB2DC-4C9A-4742-B13C-FB6460FD3503}" type="slidenum">
              <a:rPr lang="en-US" altLang="zh-CN" dirty="0"/>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區段標題">
    <p:bg>
      <p:bgPr>
        <a:solidFill>
          <a:schemeClr val="bg2"/>
        </a:solidFill>
        <a:effectLst/>
      </p:bgPr>
    </p:bg>
    <p:spTree>
      <p:nvGrpSpPr>
        <p:cNvPr id="1" name=""/>
        <p:cNvGrpSpPr/>
        <p:nvPr/>
      </p:nvGrpSpPr>
      <p:grpSpPr>
        <a:xfrm>
          <a:off x="0" y="0"/>
          <a:ext cx="0" cy="0"/>
          <a:chOff x="0" y="0"/>
          <a:chExt cx="0" cy="0"/>
        </a:xfrm>
      </p:grpSpPr>
      <p:sp>
        <p:nvSpPr>
          <p:cNvPr id="11" name="矩形 10"/>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 name="標題 1"/>
          <p:cNvSpPr>
            <a:spLocks noGrp="1"/>
          </p:cNvSpPr>
          <p:nvPr>
            <p:ph type="title"/>
          </p:nvPr>
        </p:nvSpPr>
        <p:spPr>
          <a:xfrm>
            <a:off x="1219200" y="2971800"/>
            <a:ext cx="6858000" cy="1066800"/>
          </a:xfrm>
        </p:spPr>
        <p:txBody>
          <a:bodyPr anchor="t"/>
          <a:lstStyle>
            <a:lvl1pPr algn="r">
              <a:buNone/>
              <a:defRPr sz="3200" b="0" cap="none" baseline="0"/>
            </a:lvl1pPr>
          </a:lstStyle>
          <a:p>
            <a:r>
              <a:rPr lang="zh-TW" altLang="en-US"/>
              <a:t>按一下以編輯母片標題樣式</a:t>
            </a:r>
            <a:endParaRPr lang="en-US"/>
          </a:p>
        </p:txBody>
      </p:sp>
      <p:sp>
        <p:nvSpPr>
          <p:cNvPr id="3" name="文字版面配置區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TW" altLang="en-US"/>
              <a:t>按一下以編輯母片文字樣式</a:t>
            </a:r>
          </a:p>
        </p:txBody>
      </p:sp>
      <p:sp>
        <p:nvSpPr>
          <p:cNvPr id="13" name="日期版面配置區 3"/>
          <p:cNvSpPr>
            <a:spLocks noGrp="1"/>
          </p:cNvSpPr>
          <p:nvPr>
            <p:ph type="dt" sz="half" idx="2"/>
          </p:nvPr>
        </p:nvSpPr>
        <p:spPr>
          <a:xfrm>
            <a:off x="6400800" y="6354763"/>
            <a:ext cx="2286000" cy="366713"/>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3882B1A-F23A-48D4-91F8-3230927A79C5}"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2024/3/12</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5" name="頁尾版面配置區 4"/>
          <p:cNvSpPr>
            <a:spLocks noGrp="1"/>
          </p:cNvSpPr>
          <p:nvPr>
            <p:ph type="ftr" sz="quarter" idx="3"/>
          </p:nvPr>
        </p:nvSpPr>
        <p:spPr>
          <a:xfrm>
            <a:off x="2898775" y="6354763"/>
            <a:ext cx="3475038" cy="366713"/>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6" name="投影片編號版面配置區 5"/>
          <p:cNvSpPr>
            <a:spLocks noGrp="1"/>
          </p:cNvSpPr>
          <p:nvPr>
            <p:ph type="sldNum" sz="quarter" idx="4"/>
          </p:nvPr>
        </p:nvSpPr>
        <p:spPr>
          <a:xfrm>
            <a:off x="1069975" y="6354763"/>
            <a:ext cx="1520825" cy="366713"/>
          </a:xfrm>
          <a:prstGeom prst="rect">
            <a:avLst/>
          </a:prstGeom>
        </p:spPr>
        <p:txBody>
          <a:bodyPr vert="horz"/>
          <a:lstStyle/>
          <a:p>
            <a:pPr>
              <a:buNone/>
            </a:pPr>
            <a:fld id="{9A0DB2DC-4C9A-4742-B13C-FB6460FD3503}" type="slidenum">
              <a:rPr lang="zh-TW" altLang="en-US" dirty="0"/>
              <a:t>‹#›</a:t>
            </a:fld>
            <a:endParaRPr lang="zh-TW" alt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8229600" cy="914400"/>
          </a:xfrm>
        </p:spPr>
        <p:txBody>
          <a:bodyPr/>
          <a:lstStyle/>
          <a:p>
            <a:r>
              <a:rPr lang="zh-TW" altLang="en-US"/>
              <a:t>按一下以編輯母片標題樣式</a:t>
            </a:r>
            <a:endParaRPr lang="en-US"/>
          </a:p>
        </p:txBody>
      </p:sp>
      <p:sp>
        <p:nvSpPr>
          <p:cNvPr id="9" name="內容版面配置區 8"/>
          <p:cNvSpPr>
            <a:spLocks noGrp="1"/>
          </p:cNvSpPr>
          <p:nvPr>
            <p:ph sz="quarter" idx="1"/>
          </p:nvPr>
        </p:nvSpPr>
        <p:spPr>
          <a:xfrm>
            <a:off x="457200" y="1219200"/>
            <a:ext cx="4041648" cy="493776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11" name="內容版面配置區 10"/>
          <p:cNvSpPr>
            <a:spLocks noGrp="1"/>
          </p:cNvSpPr>
          <p:nvPr>
            <p:ph sz="quarter" idx="2"/>
          </p:nvPr>
        </p:nvSpPr>
        <p:spPr>
          <a:xfrm>
            <a:off x="4632198" y="1216152"/>
            <a:ext cx="4041648" cy="493776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C535A7C-053E-4156-B8A9-3AED9A407A55}"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2024/3/12</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4" name="页脚占位符 3"/>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zh-TW" altLang="en-US" dirty="0">
                <a:latin typeface="Times New Roman" panose="02020603050405020304" pitchFamily="18" charset="0"/>
              </a:rPr>
              <a:t>‹#›</a:t>
            </a:fld>
            <a:endParaRPr lang="zh-TW" altLang="en-US"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8229600" cy="914400"/>
          </a:xfrm>
        </p:spPr>
        <p:txBody>
          <a:bodyPr anchor="ctr"/>
          <a:lstStyle>
            <a:lvl1pPr>
              <a:defRPr/>
            </a:lvl1pPr>
          </a:lstStyle>
          <a:p>
            <a:r>
              <a:rPr lang="zh-TW" altLang="en-US"/>
              <a:t>按一下以編輯母片標題樣式</a:t>
            </a:r>
            <a:endParaRPr lang="en-US"/>
          </a:p>
        </p:txBody>
      </p:sp>
      <p:sp>
        <p:nvSpPr>
          <p:cNvPr id="3" name="文字版面配置區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TW" altLang="en-US"/>
              <a:t>按一下以編輯母片文字樣式</a:t>
            </a:r>
          </a:p>
        </p:txBody>
      </p:sp>
      <p:sp>
        <p:nvSpPr>
          <p:cNvPr id="4" name="文字版面配置區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TW" altLang="en-US"/>
              <a:t>按一下以編輯母片文字樣式</a:t>
            </a:r>
          </a:p>
        </p:txBody>
      </p:sp>
      <p:sp>
        <p:nvSpPr>
          <p:cNvPr id="11" name="內容版面配置區 10"/>
          <p:cNvSpPr>
            <a:spLocks noGrp="1"/>
          </p:cNvSpPr>
          <p:nvPr>
            <p:ph sz="quarter" idx="2"/>
          </p:nvPr>
        </p:nvSpPr>
        <p:spPr>
          <a:xfrm>
            <a:off x="457200" y="2133600"/>
            <a:ext cx="4038600" cy="40386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13" name="內容版面配置區 12"/>
          <p:cNvSpPr>
            <a:spLocks noGrp="1"/>
          </p:cNvSpPr>
          <p:nvPr>
            <p:ph sz="quarter" idx="4"/>
          </p:nvPr>
        </p:nvSpPr>
        <p:spPr>
          <a:xfrm>
            <a:off x="4648200" y="2133600"/>
            <a:ext cx="4038600" cy="40386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C535A7C-053E-4156-B8A9-3AED9A407A55}"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2024/3/12</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6" name="页脚占位符 5"/>
          <p:cNvSpPr>
            <a:spLocks noGrp="1"/>
          </p:cNvSpPr>
          <p:nvPr>
            <p:ph type="ftr"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TW" altLang="en-US" dirty="0">
                <a:latin typeface="Times New Roman" panose="02020603050405020304" pitchFamily="18" charset="0"/>
              </a:rPr>
              <a:t>‹#›</a:t>
            </a:fld>
            <a:endParaRPr lang="zh-TW" altLang="en-US"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bg>
      <p:bgPr>
        <a:solidFill>
          <a:schemeClr val="bg1"/>
        </a:solidFill>
        <a:effectLst/>
      </p:bgPr>
    </p:bg>
    <p:spTree>
      <p:nvGrpSpPr>
        <p:cNvPr id="1" name=""/>
        <p:cNvGrpSpPr/>
        <p:nvPr/>
      </p:nvGrpSpPr>
      <p:grpSpPr>
        <a:xfrm>
          <a:off x="0" y="0"/>
          <a:ext cx="0" cy="0"/>
          <a:chOff x="0" y="0"/>
          <a:chExt cx="0" cy="0"/>
        </a:xfrm>
      </p:grpSpPr>
      <p:sp>
        <p:nvSpPr>
          <p:cNvPr id="11" name="等腰三角形 10"/>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 name="標題 1"/>
          <p:cNvSpPr>
            <a:spLocks noGrp="1"/>
          </p:cNvSpPr>
          <p:nvPr>
            <p:ph type="title"/>
          </p:nvPr>
        </p:nvSpPr>
        <p:spPr>
          <a:xfrm>
            <a:off x="457200" y="228600"/>
            <a:ext cx="8229600" cy="914400"/>
          </a:xfrm>
        </p:spPr>
        <p:txBody>
          <a:bodyPr/>
          <a:lstStyle/>
          <a:p>
            <a:r>
              <a:rPr lang="zh-TW" altLang="en-US"/>
              <a:t>按一下以編輯母片標題樣式</a:t>
            </a:r>
            <a:endParaRPr lang="en-US"/>
          </a:p>
        </p:txBody>
      </p:sp>
      <p:sp>
        <p:nvSpPr>
          <p:cNvPr id="12" name="日期版面配置區 2"/>
          <p:cNvSpPr>
            <a:spLocks noGrp="1"/>
          </p:cNvSpPr>
          <p:nvPr>
            <p:ph type="dt" sz="half" idx="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40030A8-8144-48CA-91B3-057BD8E07C20}"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2024/3/12</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3" name="頁尾版面配置區 3"/>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5" name="投影片編號版面配置區 4"/>
          <p:cNvSpPr>
            <a:spLocks noGrp="1"/>
          </p:cNvSpPr>
          <p:nvPr>
            <p:ph type="sldNum" sz="quarter" idx="4"/>
          </p:nvPr>
        </p:nvSpPr>
        <p:spPr>
          <a:xfrm>
            <a:off x="612775" y="6356350"/>
            <a:ext cx="1981200" cy="365125"/>
          </a:xfrm>
          <a:prstGeom prst="rect">
            <a:avLst/>
          </a:prstGeom>
        </p:spPr>
        <p:txBody>
          <a:bodyPr vert="horz"/>
          <a:lstStyle/>
          <a:p>
            <a:pPr>
              <a:buNone/>
            </a:pPr>
            <a:fld id="{9A0DB2DC-4C9A-4742-B13C-FB6460FD3503}" type="slidenum">
              <a:rPr lang="zh-TW" altLang="en-US" dirty="0"/>
              <a:t>‹#›</a:t>
            </a:fld>
            <a:endParaRPr lang="zh-TW"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solidFill>
        <a:effectLst/>
      </p:bgPr>
    </p:bg>
    <p:spTree>
      <p:nvGrpSpPr>
        <p:cNvPr id="1" name=""/>
        <p:cNvGrpSpPr/>
        <p:nvPr/>
      </p:nvGrpSpPr>
      <p:grpSpPr>
        <a:xfrm>
          <a:off x="0" y="0"/>
          <a:ext cx="0" cy="0"/>
          <a:chOff x="0" y="0"/>
          <a:chExt cx="0" cy="0"/>
        </a:xfrm>
      </p:grpSpPr>
      <p:sp>
        <p:nvSpPr>
          <p:cNvPr id="5122" name="直線接點 10"/>
          <p:cNvSpPr/>
          <p:nvPr/>
        </p:nvSpPr>
        <p:spPr>
          <a:xfrm>
            <a:off x="457200" y="6353175"/>
            <a:ext cx="8229600" cy="0"/>
          </a:xfrm>
          <a:prstGeom prst="line">
            <a:avLst/>
          </a:prstGeom>
          <a:ln w="9525" cap="flat" cmpd="sng">
            <a:solidFill>
              <a:schemeClr val="accent2"/>
            </a:solidFill>
            <a:prstDash val="dash"/>
            <a:headEnd type="none" w="med" len="med"/>
            <a:tailEnd type="none" w="med" len="med"/>
          </a:ln>
        </p:spPr>
      </p:sp>
      <p:sp>
        <p:nvSpPr>
          <p:cNvPr id="12" name="等腰三角形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3" name="日期版面配置區 1"/>
          <p:cNvSpPr>
            <a:spLocks noGrp="1"/>
          </p:cNvSpPr>
          <p:nvPr>
            <p:ph type="dt" sz="half" idx="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CB2D495-E775-4D8C-AB79-90A953BE1137}"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2024/3/12</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5" name="頁尾版面配置區 2"/>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6" name="投影片編號版面配置區 3"/>
          <p:cNvSpPr>
            <a:spLocks noGrp="1"/>
          </p:cNvSpPr>
          <p:nvPr>
            <p:ph type="sldNum" sz="quarter" idx="4"/>
          </p:nvPr>
        </p:nvSpPr>
        <p:spPr>
          <a:xfrm>
            <a:off x="612775" y="6356350"/>
            <a:ext cx="1981200" cy="365125"/>
          </a:xfrm>
          <a:prstGeom prst="rect">
            <a:avLst/>
          </a:prstGeom>
        </p:spPr>
        <p:txBody>
          <a:bodyPr vert="horz"/>
          <a:lstStyle/>
          <a:p>
            <a:pPr>
              <a:buNone/>
            </a:pPr>
            <a:fld id="{9A0DB2DC-4C9A-4742-B13C-FB6460FD3503}" type="slidenum">
              <a:rPr lang="zh-TW" altLang="en-US" dirty="0"/>
              <a:t>‹#›</a:t>
            </a:fld>
            <a:endParaRPr lang="zh-TW"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bg>
      <p:bgPr>
        <a:solidFill>
          <a:schemeClr val="bg1"/>
        </a:solidFill>
        <a:effectLst/>
      </p:bgPr>
    </p:bg>
    <p:spTree>
      <p:nvGrpSpPr>
        <p:cNvPr id="1" name=""/>
        <p:cNvGrpSpPr/>
        <p:nvPr/>
      </p:nvGrpSpPr>
      <p:grpSpPr>
        <a:xfrm>
          <a:off x="0" y="0"/>
          <a:ext cx="0" cy="0"/>
          <a:chOff x="0" y="0"/>
          <a:chExt cx="0" cy="0"/>
        </a:xfrm>
      </p:grpSpPr>
      <p:sp>
        <p:nvSpPr>
          <p:cNvPr id="6146" name="直線接點 10"/>
          <p:cNvSpPr/>
          <p:nvPr/>
        </p:nvSpPr>
        <p:spPr>
          <a:xfrm>
            <a:off x="457200" y="6353175"/>
            <a:ext cx="8229600" cy="0"/>
          </a:xfrm>
          <a:prstGeom prst="line">
            <a:avLst/>
          </a:prstGeom>
          <a:ln w="9525" cap="flat" cmpd="sng">
            <a:solidFill>
              <a:schemeClr val="accent2"/>
            </a:solidFill>
            <a:prstDash val="dash"/>
            <a:headEnd type="none" w="med" len="med"/>
            <a:tailEnd type="none" w="med" len="med"/>
          </a:ln>
        </p:spPr>
      </p:sp>
      <p:sp>
        <p:nvSpPr>
          <p:cNvPr id="6147" name="直線接點 11"/>
          <p:cNvSpPr/>
          <p:nvPr/>
        </p:nvSpPr>
        <p:spPr>
          <a:xfrm rot="5400000">
            <a:off x="3160713" y="3324225"/>
            <a:ext cx="6035675" cy="0"/>
          </a:xfrm>
          <a:prstGeom prst="line">
            <a:avLst/>
          </a:prstGeom>
          <a:ln w="9525" cap="flat" cmpd="sng">
            <a:solidFill>
              <a:schemeClr val="accent2"/>
            </a:solidFill>
            <a:prstDash val="dash"/>
            <a:headEnd type="none" w="med" len="med"/>
            <a:tailEnd type="none" w="med" len="med"/>
          </a:ln>
        </p:spPr>
      </p:sp>
      <p:sp>
        <p:nvSpPr>
          <p:cNvPr id="13" name="等腰三角形 1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 name="標題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zh-TW" altLang="en-US"/>
              <a:t>按一下以編輯母片標題樣式</a:t>
            </a:r>
            <a:endParaRPr lang="en-US"/>
          </a:p>
        </p:txBody>
      </p:sp>
      <p:sp>
        <p:nvSpPr>
          <p:cNvPr id="3" name="文字版面配置區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zh-TW" altLang="en-US"/>
              <a:t>按一下以編輯母片文字樣式</a:t>
            </a:r>
          </a:p>
        </p:txBody>
      </p:sp>
      <p:sp>
        <p:nvSpPr>
          <p:cNvPr id="12" name="內容版面配置區 11"/>
          <p:cNvSpPr>
            <a:spLocks noGrp="1"/>
          </p:cNvSpPr>
          <p:nvPr>
            <p:ph sz="quarter" idx="1"/>
          </p:nvPr>
        </p:nvSpPr>
        <p:spPr>
          <a:xfrm>
            <a:off x="304800" y="304800"/>
            <a:ext cx="5715000" cy="571500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15" name="日期版面配置區 4"/>
          <p:cNvSpPr>
            <a:spLocks noGrp="1"/>
          </p:cNvSpPr>
          <p:nvPr>
            <p:ph type="dt" sz="half" idx="1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003D612-691A-4015-BBF5-4AF17F3AC9A8}"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2024/3/12</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6" name="頁尾版面配置區 5"/>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7" name="投影片編號版面配置區 6"/>
          <p:cNvSpPr>
            <a:spLocks noGrp="1"/>
          </p:cNvSpPr>
          <p:nvPr>
            <p:ph type="sldNum" sz="quarter" idx="4"/>
          </p:nvPr>
        </p:nvSpPr>
        <p:spPr>
          <a:xfrm>
            <a:off x="612775" y="6356350"/>
            <a:ext cx="1981200" cy="365125"/>
          </a:xfrm>
          <a:prstGeom prst="rect">
            <a:avLst/>
          </a:prstGeom>
        </p:spPr>
        <p:txBody>
          <a:bodyPr vert="horz"/>
          <a:lstStyle/>
          <a:p>
            <a:pPr>
              <a:buNone/>
            </a:pPr>
            <a:fld id="{9A0DB2DC-4C9A-4742-B13C-FB6460FD3503}" type="slidenum">
              <a:rPr lang="zh-TW" altLang="en-US" dirty="0"/>
              <a:t>‹#›</a:t>
            </a:fld>
            <a:endParaRPr lang="zh-TW"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Pr>
        <a:solidFill>
          <a:schemeClr val="bg2"/>
        </a:solidFill>
        <a:effectLst/>
      </p:bgPr>
    </p:bg>
    <p:spTree>
      <p:nvGrpSpPr>
        <p:cNvPr id="1" name=""/>
        <p:cNvGrpSpPr/>
        <p:nvPr/>
      </p:nvGrpSpPr>
      <p:grpSpPr>
        <a:xfrm>
          <a:off x="0" y="0"/>
          <a:ext cx="0" cy="0"/>
          <a:chOff x="0" y="0"/>
          <a:chExt cx="0" cy="0"/>
        </a:xfrm>
      </p:grpSpPr>
      <p:sp>
        <p:nvSpPr>
          <p:cNvPr id="7170" name="直線接點 10"/>
          <p:cNvSpPr/>
          <p:nvPr/>
        </p:nvSpPr>
        <p:spPr>
          <a:xfrm>
            <a:off x="457200" y="6353175"/>
            <a:ext cx="8229600" cy="0"/>
          </a:xfrm>
          <a:prstGeom prst="line">
            <a:avLst/>
          </a:prstGeom>
          <a:ln w="9525" cap="flat" cmpd="sng">
            <a:solidFill>
              <a:schemeClr val="accent2"/>
            </a:solidFill>
            <a:prstDash val="dash"/>
            <a:headEnd type="none" w="med" len="med"/>
            <a:tailEnd type="none" w="med" len="med"/>
          </a:ln>
        </p:spPr>
      </p:sp>
      <p:sp>
        <p:nvSpPr>
          <p:cNvPr id="12" name="等腰三角形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13" name="矩形 12"/>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
        <p:nvSpPr>
          <p:cNvPr id="2" name="標題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zh-TW" altLang="en-US"/>
              <a:t>按一下以編輯母片標題樣式</a:t>
            </a:r>
            <a:endParaRPr lang="en-US"/>
          </a:p>
        </p:txBody>
      </p:sp>
      <p:sp>
        <p:nvSpPr>
          <p:cNvPr id="3" name="圖片版面配置區 2"/>
          <p:cNvSpPr>
            <a:spLocks noGrp="1"/>
          </p:cNvSpPr>
          <p:nvPr>
            <p:ph type="pic" idx="1"/>
          </p:nvPr>
        </p:nvSpPr>
        <p:spPr>
          <a:xfrm>
            <a:off x="457200" y="1905000"/>
            <a:ext cx="8229600" cy="4270248"/>
          </a:xfrm>
          <a:solidFill>
            <a:schemeClr val="tx1">
              <a:shade val="50000"/>
            </a:schemeClr>
          </a:solidFill>
          <a:ln>
            <a:noFill/>
          </a:ln>
          <a:effectLst/>
        </p:spPr>
        <p:txBody>
          <a:bodyPr vert="horz" wrap="square" lIns="91440" tIns="45720" rIns="91440" bIns="45720" numCol="1" anchor="t" anchorCtr="0" compatLnSpc="1">
            <a:normAutofit/>
          </a:bodyPr>
          <a:lstStyle>
            <a:lvl1pPr marL="0" indent="0">
              <a:spcBef>
                <a:spcPts val="600"/>
              </a:spcBef>
              <a:buNone/>
              <a:defRPr sz="3200"/>
            </a:lvl1p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zh-TW" altLang="en-US" sz="3200" b="0" i="0" u="none" strike="noStrike" kern="1200" cap="none" spc="0" normalizeH="0" baseline="0" noProof="0">
                <a:ln>
                  <a:noFill/>
                </a:ln>
                <a:solidFill>
                  <a:schemeClr val="tx1"/>
                </a:solidFill>
                <a:effectLst/>
                <a:uLnTx/>
                <a:uFillTx/>
                <a:latin typeface="+mn-lt"/>
                <a:ea typeface="+mn-ea"/>
                <a:cs typeface="+mn-cs"/>
              </a:rPr>
              <a:t>按一下圖示以新增圖片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文字版面配置區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zh-TW" altLang="en-US"/>
              <a:t>按一下以編輯母片文字樣式</a:t>
            </a:r>
          </a:p>
        </p:txBody>
      </p:sp>
      <p:sp>
        <p:nvSpPr>
          <p:cNvPr id="15" name="日期版面配置區 4"/>
          <p:cNvSpPr>
            <a:spLocks noGrp="1"/>
          </p:cNvSpPr>
          <p:nvPr>
            <p:ph type="dt" sz="half" idx="12"/>
          </p:nvPr>
        </p:nvSpPr>
        <p:spPr>
          <a:xfrm>
            <a:off x="6400800" y="6356350"/>
            <a:ext cx="2289175" cy="365125"/>
          </a:xfrm>
          <a:prstGeom prst="rect">
            <a:avLst/>
          </a:prstGeom>
        </p:spPr>
        <p:txBody>
          <a:bodyPr vert="horz"/>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BD9C7E2-7EAA-488C-A832-F7E381132BAF}"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2024/3/12</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6" name="頁尾版面配置區 5"/>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17" name="投影片編號版面配置區 6"/>
          <p:cNvSpPr>
            <a:spLocks noGrp="1"/>
          </p:cNvSpPr>
          <p:nvPr>
            <p:ph type="sldNum" sz="quarter" idx="4"/>
          </p:nvPr>
        </p:nvSpPr>
        <p:spPr>
          <a:xfrm>
            <a:off x="612775" y="6356350"/>
            <a:ext cx="1981200" cy="365125"/>
          </a:xfrm>
          <a:prstGeom prst="rect">
            <a:avLst/>
          </a:prstGeom>
        </p:spPr>
        <p:txBody>
          <a:bodyPr vert="horz"/>
          <a:lstStyle/>
          <a:p>
            <a:pPr>
              <a:buNone/>
            </a:pPr>
            <a:fld id="{9A0DB2DC-4C9A-4742-B13C-FB6460FD3503}" type="slidenum">
              <a:rPr lang="zh-TW" altLang="en-US" dirty="0"/>
              <a:t>‹#›</a:t>
            </a:fld>
            <a:endParaRPr lang="zh-TW" alt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標題版面配置區 21"/>
          <p:cNvSpPr>
            <a:spLocks noGrp="1"/>
          </p:cNvSpPr>
          <p:nvPr>
            <p:ph type="title"/>
          </p:nvPr>
        </p:nvSpPr>
        <p:spPr>
          <a:xfrm>
            <a:off x="457200" y="152400"/>
            <a:ext cx="8229600" cy="990600"/>
          </a:xfrm>
          <a:prstGeom prst="rect">
            <a:avLst/>
          </a:prstGeom>
          <a:noFill/>
          <a:ln w="9525">
            <a:noFill/>
          </a:ln>
        </p:spPr>
        <p:txBody>
          <a:bodyPr anchor="b" anchorCtr="0"/>
          <a:lstStyle/>
          <a:p>
            <a:pPr lvl="0"/>
            <a:r>
              <a:rPr lang="zh-TW" altLang="en-US" dirty="0"/>
              <a:t>按一下以編輯母片標題樣式</a:t>
            </a:r>
          </a:p>
        </p:txBody>
      </p:sp>
      <p:sp>
        <p:nvSpPr>
          <p:cNvPr id="1027" name="文字版面配置區 12"/>
          <p:cNvSpPr>
            <a:spLocks noGrp="1"/>
          </p:cNvSpPr>
          <p:nvPr>
            <p:ph type="body" idx="1"/>
          </p:nvPr>
        </p:nvSpPr>
        <p:spPr>
          <a:xfrm>
            <a:off x="457200" y="1219200"/>
            <a:ext cx="8229600" cy="4910138"/>
          </a:xfrm>
          <a:prstGeom prst="rect">
            <a:avLst/>
          </a:prstGeom>
          <a:noFill/>
          <a:ln w="9525">
            <a:noFill/>
          </a:ln>
        </p:spPr>
        <p:txBody>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4" name="日期版面配置區 13"/>
          <p:cNvSpPr>
            <a:spLocks noGrp="1"/>
          </p:cNvSpPr>
          <p:nvPr>
            <p:ph type="dt" sz="half" idx="2"/>
          </p:nvPr>
        </p:nvSpPr>
        <p:spPr>
          <a:xfrm>
            <a:off x="6400800" y="6356350"/>
            <a:ext cx="2289175" cy="365125"/>
          </a:xfrm>
          <a:prstGeom prst="rect">
            <a:avLst/>
          </a:prstGeom>
        </p:spPr>
        <p:txBody>
          <a:bodyPr vert="horz"/>
          <a:lstStyle>
            <a:lvl1pPr algn="l" eaLnBrk="1" latinLnBrk="0" hangingPunct="1">
              <a:defRPr kumimoji="0" sz="1400">
                <a:solidFill>
                  <a:schemeClr val="tx2"/>
                </a:solidFill>
                <a:ea typeface="PMingLiU" pitchFamily="18" charset="-12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C535A7C-053E-4156-B8A9-3AED9A407A55}"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2024/3/12</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3" name="頁尾版面配置區 2"/>
          <p:cNvSpPr>
            <a:spLocks noGrp="1"/>
          </p:cNvSpPr>
          <p:nvPr>
            <p:ph type="ftr" sz="quarter" idx="3"/>
          </p:nvPr>
        </p:nvSpPr>
        <p:spPr>
          <a:xfrm>
            <a:off x="2898775" y="6356350"/>
            <a:ext cx="3505200" cy="365125"/>
          </a:xfrm>
          <a:prstGeom prst="rect">
            <a:avLst/>
          </a:prstGeom>
        </p:spPr>
        <p:txBody>
          <a:bodyPr vert="horz"/>
          <a:lstStyle>
            <a:lvl1pPr algn="r" eaLnBrk="1" latinLnBrk="0" hangingPunct="1">
              <a:defRPr kumimoji="0" sz="1400">
                <a:solidFill>
                  <a:schemeClr val="tx2"/>
                </a:solidFill>
                <a:ea typeface="PMingLiU" pitchFamily="18" charset="-12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23" name="投影片編號版面配置區 22"/>
          <p:cNvSpPr>
            <a:spLocks noGrp="1"/>
          </p:cNvSpPr>
          <p:nvPr>
            <p:ph type="sldNum" sz="quarter" idx="4"/>
          </p:nvPr>
        </p:nvSpPr>
        <p:spPr>
          <a:xfrm>
            <a:off x="612775" y="6356350"/>
            <a:ext cx="1981200" cy="365125"/>
          </a:xfrm>
          <a:prstGeom prst="rect">
            <a:avLst/>
          </a:prstGeom>
        </p:spPr>
        <p:txBody>
          <a:bodyPr vert="horz"/>
          <a:lstStyle>
            <a:lvl1pPr>
              <a:defRPr sz="1400">
                <a:solidFill>
                  <a:schemeClr val="tx2"/>
                </a:solidFill>
              </a:defRPr>
            </a:lvl1pPr>
          </a:lstStyle>
          <a:p>
            <a:pPr lvl="0" eaLnBrk="1" hangingPunct="1">
              <a:buNone/>
            </a:pPr>
            <a:fld id="{9A0DB2DC-4C9A-4742-B13C-FB6460FD3503}" type="slidenum">
              <a:rPr lang="zh-TW" altLang="en-US" dirty="0">
                <a:latin typeface="Times New Roman" panose="02020603050405020304" pitchFamily="18" charset="0"/>
              </a:rPr>
              <a:t>‹#›</a:t>
            </a:fld>
            <a:endParaRPr lang="zh-TW" altLang="en-US" dirty="0">
              <a:latin typeface="Times New Roman" panose="02020603050405020304" pitchFamily="18" charset="0"/>
            </a:endParaRPr>
          </a:p>
        </p:txBody>
      </p:sp>
      <p:sp>
        <p:nvSpPr>
          <p:cNvPr id="1031" name="直線接點 27"/>
          <p:cNvSpPr/>
          <p:nvPr/>
        </p:nvSpPr>
        <p:spPr>
          <a:xfrm>
            <a:off x="457200" y="6353175"/>
            <a:ext cx="8229600" cy="0"/>
          </a:xfrm>
          <a:prstGeom prst="line">
            <a:avLst/>
          </a:prstGeom>
          <a:ln w="9525" cap="flat" cmpd="sng">
            <a:solidFill>
              <a:schemeClr val="accent2"/>
            </a:solidFill>
            <a:prstDash val="dash"/>
            <a:headEnd type="none" w="med" len="med"/>
            <a:tailEnd type="none" w="med" len="med"/>
          </a:ln>
        </p:spPr>
      </p:sp>
      <p:sp>
        <p:nvSpPr>
          <p:cNvPr id="1032" name="直線接點 28"/>
          <p:cNvSpPr/>
          <p:nvPr/>
        </p:nvSpPr>
        <p:spPr>
          <a:xfrm>
            <a:off x="457200" y="1143000"/>
            <a:ext cx="8229600" cy="0"/>
          </a:xfrm>
          <a:prstGeom prst="line">
            <a:avLst/>
          </a:prstGeom>
          <a:ln w="9525" cap="flat" cmpd="sng">
            <a:solidFill>
              <a:schemeClr val="accent2"/>
            </a:solidFill>
            <a:prstDash val="dash"/>
            <a:headEnd type="none" w="med" len="med"/>
            <a:tailEnd type="none" w="med" len="med"/>
          </a:ln>
        </p:spPr>
      </p:sp>
      <p:sp>
        <p:nvSpPr>
          <p:cNvPr id="10" name="等腰三角形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anose="02050604050505020204" pitchFamily="18" charset="0"/>
        </a:defRPr>
      </a:lvl2pPr>
      <a:lvl3pPr algn="l" rtl="0" eaLnBrk="0" fontAlgn="base" hangingPunct="0">
        <a:spcBef>
          <a:spcPct val="0"/>
        </a:spcBef>
        <a:spcAft>
          <a:spcPct val="0"/>
        </a:spcAft>
        <a:defRPr sz="3200">
          <a:solidFill>
            <a:schemeClr val="tx2"/>
          </a:solidFill>
          <a:latin typeface="Bookman Old Style" panose="02050604050505020204" pitchFamily="18" charset="0"/>
        </a:defRPr>
      </a:lvl3pPr>
      <a:lvl4pPr algn="l" rtl="0" eaLnBrk="0" fontAlgn="base" hangingPunct="0">
        <a:spcBef>
          <a:spcPct val="0"/>
        </a:spcBef>
        <a:spcAft>
          <a:spcPct val="0"/>
        </a:spcAft>
        <a:defRPr sz="3200">
          <a:solidFill>
            <a:schemeClr val="tx2"/>
          </a:solidFill>
          <a:latin typeface="Bookman Old Style" panose="02050604050505020204" pitchFamily="18" charset="0"/>
        </a:defRPr>
      </a:lvl4pPr>
      <a:lvl5pPr algn="l" rtl="0" eaLnBrk="0" fontAlgn="base" hangingPunct="0">
        <a:spcBef>
          <a:spcPct val="0"/>
        </a:spcBef>
        <a:spcAft>
          <a:spcPct val="0"/>
        </a:spcAft>
        <a:defRPr sz="3200">
          <a:solidFill>
            <a:schemeClr val="tx2"/>
          </a:solidFill>
          <a:latin typeface="Bookman Old Style" panose="02050604050505020204" pitchFamily="18" charset="0"/>
        </a:defRPr>
      </a:lvl5pPr>
      <a:lvl6pPr marL="457200" algn="l" rtl="0" fontAlgn="base">
        <a:spcBef>
          <a:spcPct val="0"/>
        </a:spcBef>
        <a:spcAft>
          <a:spcPct val="0"/>
        </a:spcAft>
        <a:defRPr sz="3200">
          <a:solidFill>
            <a:schemeClr val="tx2"/>
          </a:solidFill>
          <a:latin typeface="Bookman Old Style" panose="02050604050505020204" pitchFamily="18" charset="0"/>
        </a:defRPr>
      </a:lvl6pPr>
      <a:lvl7pPr marL="914400" algn="l" rtl="0" fontAlgn="base">
        <a:spcBef>
          <a:spcPct val="0"/>
        </a:spcBef>
        <a:spcAft>
          <a:spcPct val="0"/>
        </a:spcAft>
        <a:defRPr sz="3200">
          <a:solidFill>
            <a:schemeClr val="tx2"/>
          </a:solidFill>
          <a:latin typeface="Bookman Old Style" panose="02050604050505020204" pitchFamily="18" charset="0"/>
        </a:defRPr>
      </a:lvl7pPr>
      <a:lvl8pPr marL="1371600" algn="l" rtl="0" fontAlgn="base">
        <a:spcBef>
          <a:spcPct val="0"/>
        </a:spcBef>
        <a:spcAft>
          <a:spcPct val="0"/>
        </a:spcAft>
        <a:defRPr sz="3200">
          <a:solidFill>
            <a:schemeClr val="tx2"/>
          </a:solidFill>
          <a:latin typeface="Bookman Old Style" panose="02050604050505020204" pitchFamily="18" charset="0"/>
        </a:defRPr>
      </a:lvl8pPr>
      <a:lvl9pPr marL="1828800" algn="l" rtl="0" fontAlgn="base">
        <a:spcBef>
          <a:spcPct val="0"/>
        </a:spcBef>
        <a:spcAft>
          <a:spcPct val="0"/>
        </a:spcAft>
        <a:defRPr sz="3200">
          <a:solidFill>
            <a:schemeClr val="tx2"/>
          </a:solidFill>
          <a:latin typeface="Bookman Old Style" panose="02050604050505020204"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tx1"/>
          </a:solidFill>
          <a:latin typeface="+mn-lt"/>
          <a:ea typeface="+mn-ea"/>
          <a:cs typeface="+mn-cs"/>
        </a:defRPr>
      </a:lvl1pPr>
      <a:lvl2pPr marL="548005"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tx1"/>
          </a:solidFill>
          <a:latin typeface="+mn-lt"/>
          <a:ea typeface="+mn-ea"/>
          <a:cs typeface="+mn-cs"/>
        </a:defRPr>
      </a:lvl3pPr>
      <a:lvl4pPr marL="1097280" indent="-228600" algn="l" rtl="0" eaLnBrk="0" fontAlgn="base" hangingPunct="0">
        <a:spcBef>
          <a:spcPts val="400"/>
        </a:spcBef>
        <a:spcAft>
          <a:spcPct val="0"/>
        </a:spcAft>
        <a:buClr>
          <a:srgbClr val="8BA2B4"/>
        </a:buClr>
        <a:buSzPct val="70000"/>
        <a:buFont typeface="Wingdings" panose="05000000000000000000"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標題版面配置區 21"/>
          <p:cNvSpPr>
            <a:spLocks noGrp="1"/>
          </p:cNvSpPr>
          <p:nvPr>
            <p:ph type="title"/>
          </p:nvPr>
        </p:nvSpPr>
        <p:spPr>
          <a:xfrm>
            <a:off x="457200" y="152400"/>
            <a:ext cx="8229600" cy="990600"/>
          </a:xfrm>
          <a:prstGeom prst="rect">
            <a:avLst/>
          </a:prstGeom>
          <a:noFill/>
          <a:ln w="9525">
            <a:noFill/>
          </a:ln>
        </p:spPr>
        <p:txBody>
          <a:bodyPr anchor="b" anchorCtr="0"/>
          <a:lstStyle/>
          <a:p>
            <a:pPr lvl="0"/>
            <a:r>
              <a:rPr lang="zh-TW" altLang="en-US" dirty="0"/>
              <a:t>按一下以編輯母片標題樣式</a:t>
            </a:r>
          </a:p>
        </p:txBody>
      </p:sp>
      <p:sp>
        <p:nvSpPr>
          <p:cNvPr id="1027" name="文字版面配置區 12"/>
          <p:cNvSpPr>
            <a:spLocks noGrp="1"/>
          </p:cNvSpPr>
          <p:nvPr>
            <p:ph type="body" idx="1"/>
          </p:nvPr>
        </p:nvSpPr>
        <p:spPr>
          <a:xfrm>
            <a:off x="457200" y="1219200"/>
            <a:ext cx="8229600" cy="4910138"/>
          </a:xfrm>
          <a:prstGeom prst="rect">
            <a:avLst/>
          </a:prstGeom>
          <a:noFill/>
          <a:ln w="9525">
            <a:noFill/>
          </a:ln>
        </p:spPr>
        <p:txBody>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4" name="日期版面配置區 13"/>
          <p:cNvSpPr>
            <a:spLocks noGrp="1"/>
          </p:cNvSpPr>
          <p:nvPr>
            <p:ph type="dt" sz="half" idx="2"/>
          </p:nvPr>
        </p:nvSpPr>
        <p:spPr>
          <a:xfrm>
            <a:off x="6400800" y="6356350"/>
            <a:ext cx="2289175" cy="365125"/>
          </a:xfrm>
          <a:prstGeom prst="rect">
            <a:avLst/>
          </a:prstGeom>
        </p:spPr>
        <p:txBody>
          <a:bodyPr vert="horz"/>
          <a:lstStyle>
            <a:lvl1pPr algn="l" eaLnBrk="1" latinLnBrk="0" hangingPunct="1">
              <a:defRPr kumimoji="0" sz="1400">
                <a:solidFill>
                  <a:schemeClr val="tx2"/>
                </a:solidFill>
                <a:ea typeface="PMingLiU" pitchFamily="18" charset="-120"/>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C535A7C-053E-4156-B8A9-3AED9A407A55}"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2024/3/12</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3" name="頁尾版面配置區 2"/>
          <p:cNvSpPr>
            <a:spLocks noGrp="1"/>
          </p:cNvSpPr>
          <p:nvPr>
            <p:ph type="ftr" sz="quarter" idx="3"/>
          </p:nvPr>
        </p:nvSpPr>
        <p:spPr>
          <a:xfrm>
            <a:off x="2898775" y="6356350"/>
            <a:ext cx="3505200" cy="365125"/>
          </a:xfrm>
          <a:prstGeom prst="rect">
            <a:avLst/>
          </a:prstGeom>
        </p:spPr>
        <p:txBody>
          <a:bodyPr vert="horz"/>
          <a:lstStyle>
            <a:lvl1pPr algn="r" eaLnBrk="1" latinLnBrk="0" hangingPunct="1">
              <a:defRPr kumimoji="0" sz="1400">
                <a:solidFill>
                  <a:schemeClr val="tx2"/>
                </a:solidFill>
                <a:ea typeface="PMingLiU" pitchFamily="18" charset="-12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23" name="投影片編號版面配置區 22"/>
          <p:cNvSpPr>
            <a:spLocks noGrp="1"/>
          </p:cNvSpPr>
          <p:nvPr>
            <p:ph type="sldNum" sz="quarter" idx="4"/>
          </p:nvPr>
        </p:nvSpPr>
        <p:spPr>
          <a:xfrm>
            <a:off x="612775" y="6356350"/>
            <a:ext cx="1981200" cy="365125"/>
          </a:xfrm>
          <a:prstGeom prst="rect">
            <a:avLst/>
          </a:prstGeom>
        </p:spPr>
        <p:txBody>
          <a:bodyPr vert="horz"/>
          <a:lstStyle>
            <a:lvl1pPr>
              <a:defRPr sz="1400">
                <a:solidFill>
                  <a:schemeClr val="tx2"/>
                </a:solidFill>
              </a:defRPr>
            </a:lvl1pPr>
          </a:lstStyle>
          <a:p>
            <a:pPr lvl="0" eaLnBrk="1" hangingPunct="1">
              <a:buNone/>
            </a:pPr>
            <a:fld id="{9A0DB2DC-4C9A-4742-B13C-FB6460FD3503}" type="slidenum">
              <a:rPr lang="zh-TW" altLang="en-US" dirty="0">
                <a:latin typeface="Times New Roman" panose="02020603050405020304" pitchFamily="18" charset="0"/>
              </a:rPr>
              <a:t>‹#›</a:t>
            </a:fld>
            <a:endParaRPr lang="zh-TW" altLang="en-US" dirty="0">
              <a:latin typeface="Times New Roman" panose="02020603050405020304" pitchFamily="18" charset="0"/>
            </a:endParaRPr>
          </a:p>
        </p:txBody>
      </p:sp>
      <p:sp>
        <p:nvSpPr>
          <p:cNvPr id="1031" name="直線接點 27"/>
          <p:cNvSpPr/>
          <p:nvPr/>
        </p:nvSpPr>
        <p:spPr>
          <a:xfrm>
            <a:off x="457200" y="6353175"/>
            <a:ext cx="8229600" cy="0"/>
          </a:xfrm>
          <a:prstGeom prst="line">
            <a:avLst/>
          </a:prstGeom>
          <a:ln w="9525" cap="flat" cmpd="sng">
            <a:solidFill>
              <a:schemeClr val="accent2"/>
            </a:solidFill>
            <a:prstDash val="dash"/>
            <a:headEnd type="none" w="med" len="med"/>
            <a:tailEnd type="none" w="med" len="med"/>
          </a:ln>
        </p:spPr>
      </p:sp>
      <p:sp>
        <p:nvSpPr>
          <p:cNvPr id="1032" name="直線接點 28"/>
          <p:cNvSpPr/>
          <p:nvPr/>
        </p:nvSpPr>
        <p:spPr>
          <a:xfrm>
            <a:off x="457200" y="1143000"/>
            <a:ext cx="8229600" cy="0"/>
          </a:xfrm>
          <a:prstGeom prst="line">
            <a:avLst/>
          </a:prstGeom>
          <a:ln w="9525" cap="flat" cmpd="sng">
            <a:solidFill>
              <a:schemeClr val="accent2"/>
            </a:solidFill>
            <a:prstDash val="dash"/>
            <a:headEnd type="none" w="med" len="med"/>
            <a:tailEnd type="none" w="med" len="med"/>
          </a:ln>
        </p:spPr>
      </p:sp>
      <p:sp>
        <p:nvSpPr>
          <p:cNvPr id="10" name="等腰三角形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2400" b="0" i="0" u="none" strike="noStrike" kern="1200" cap="none" spc="0" normalizeH="0" baseline="0" noProof="0">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sldNum="0" hdr="0" ftr="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anose="02050604050505020204" pitchFamily="18" charset="0"/>
        </a:defRPr>
      </a:lvl2pPr>
      <a:lvl3pPr algn="l" rtl="0" eaLnBrk="0" fontAlgn="base" hangingPunct="0">
        <a:spcBef>
          <a:spcPct val="0"/>
        </a:spcBef>
        <a:spcAft>
          <a:spcPct val="0"/>
        </a:spcAft>
        <a:defRPr sz="3200">
          <a:solidFill>
            <a:schemeClr val="tx2"/>
          </a:solidFill>
          <a:latin typeface="Bookman Old Style" panose="02050604050505020204" pitchFamily="18" charset="0"/>
        </a:defRPr>
      </a:lvl3pPr>
      <a:lvl4pPr algn="l" rtl="0" eaLnBrk="0" fontAlgn="base" hangingPunct="0">
        <a:spcBef>
          <a:spcPct val="0"/>
        </a:spcBef>
        <a:spcAft>
          <a:spcPct val="0"/>
        </a:spcAft>
        <a:defRPr sz="3200">
          <a:solidFill>
            <a:schemeClr val="tx2"/>
          </a:solidFill>
          <a:latin typeface="Bookman Old Style" panose="02050604050505020204" pitchFamily="18" charset="0"/>
        </a:defRPr>
      </a:lvl4pPr>
      <a:lvl5pPr algn="l" rtl="0" eaLnBrk="0" fontAlgn="base" hangingPunct="0">
        <a:spcBef>
          <a:spcPct val="0"/>
        </a:spcBef>
        <a:spcAft>
          <a:spcPct val="0"/>
        </a:spcAft>
        <a:defRPr sz="3200">
          <a:solidFill>
            <a:schemeClr val="tx2"/>
          </a:solidFill>
          <a:latin typeface="Bookman Old Style" panose="02050604050505020204" pitchFamily="18" charset="0"/>
        </a:defRPr>
      </a:lvl5pPr>
      <a:lvl6pPr marL="457200" algn="l" rtl="0" fontAlgn="base">
        <a:spcBef>
          <a:spcPct val="0"/>
        </a:spcBef>
        <a:spcAft>
          <a:spcPct val="0"/>
        </a:spcAft>
        <a:defRPr sz="3200">
          <a:solidFill>
            <a:schemeClr val="tx2"/>
          </a:solidFill>
          <a:latin typeface="Bookman Old Style" panose="02050604050505020204" pitchFamily="18" charset="0"/>
        </a:defRPr>
      </a:lvl6pPr>
      <a:lvl7pPr marL="914400" algn="l" rtl="0" fontAlgn="base">
        <a:spcBef>
          <a:spcPct val="0"/>
        </a:spcBef>
        <a:spcAft>
          <a:spcPct val="0"/>
        </a:spcAft>
        <a:defRPr sz="3200">
          <a:solidFill>
            <a:schemeClr val="tx2"/>
          </a:solidFill>
          <a:latin typeface="Bookman Old Style" panose="02050604050505020204" pitchFamily="18" charset="0"/>
        </a:defRPr>
      </a:lvl7pPr>
      <a:lvl8pPr marL="1371600" algn="l" rtl="0" fontAlgn="base">
        <a:spcBef>
          <a:spcPct val="0"/>
        </a:spcBef>
        <a:spcAft>
          <a:spcPct val="0"/>
        </a:spcAft>
        <a:defRPr sz="3200">
          <a:solidFill>
            <a:schemeClr val="tx2"/>
          </a:solidFill>
          <a:latin typeface="Bookman Old Style" panose="02050604050505020204" pitchFamily="18" charset="0"/>
        </a:defRPr>
      </a:lvl8pPr>
      <a:lvl9pPr marL="1828800" algn="l" rtl="0" fontAlgn="base">
        <a:spcBef>
          <a:spcPct val="0"/>
        </a:spcBef>
        <a:spcAft>
          <a:spcPct val="0"/>
        </a:spcAft>
        <a:defRPr sz="3200">
          <a:solidFill>
            <a:schemeClr val="tx2"/>
          </a:solidFill>
          <a:latin typeface="Bookman Old Style" panose="02050604050505020204"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tx1"/>
          </a:solidFill>
          <a:latin typeface="+mn-lt"/>
          <a:ea typeface="+mn-ea"/>
          <a:cs typeface="+mn-cs"/>
        </a:defRPr>
      </a:lvl1pPr>
      <a:lvl2pPr marL="548005"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tx1"/>
          </a:solidFill>
          <a:latin typeface="+mn-lt"/>
          <a:ea typeface="+mn-ea"/>
          <a:cs typeface="+mn-cs"/>
        </a:defRPr>
      </a:lvl3pPr>
      <a:lvl4pPr marL="1097280" indent="-228600" algn="l" rtl="0" eaLnBrk="0" fontAlgn="base" hangingPunct="0">
        <a:spcBef>
          <a:spcPts val="400"/>
        </a:spcBef>
        <a:spcAft>
          <a:spcPct val="0"/>
        </a:spcAft>
        <a:buClr>
          <a:srgbClr val="8BA2B4"/>
        </a:buClr>
        <a:buSzPct val="70000"/>
        <a:buFont typeface="Wingdings" panose="05000000000000000000"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0.xml"/><Relationship Id="rId1" Type="http://schemas.openxmlformats.org/officeDocument/2006/relationships/tags" Target="../tags/tag19.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6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11.png"/><Relationship Id="rId4" Type="http://schemas.openxmlformats.org/officeDocument/2006/relationships/tags" Target="../tags/tag90.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tags" Target="../tags/tag11.xml"/><Relationship Id="rId6" Type="http://schemas.openxmlformats.org/officeDocument/2006/relationships/image" Target="../media/image12.emf"/><Relationship Id="rId5" Type="http://schemas.openxmlformats.org/officeDocument/2006/relationships/oleObject" Target="../embeddings/oleObject4.bin"/><Relationship Id="rId4" Type="http://schemas.openxmlformats.org/officeDocument/2006/relationships/image" Target="../media/image11.emf"/></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p:cNvSpPr>
          <p:nvPr>
            <p:ph type="ctrTitle"/>
          </p:nvPr>
        </p:nvSpPr>
        <p:spPr>
          <a:xfrm>
            <a:off x="685800" y="2286000"/>
            <a:ext cx="7772400" cy="1143000"/>
          </a:xfrm>
        </p:spPr>
        <p:txBody>
          <a:bodyPr vert="horz" wrap="square" lIns="91440" tIns="45720" rIns="91440" bIns="45720" anchor="t" anchorCtr="0"/>
          <a:lstStyle/>
          <a:p>
            <a:pPr eaLnBrk="1" hangingPunct="1">
              <a:buClrTx/>
              <a:buSzTx/>
              <a:buFontTx/>
            </a:pPr>
            <a:r>
              <a:rPr lang="en-US" altLang="zh-TW" kern="1200" dirty="0">
                <a:latin typeface="+mj-lt"/>
                <a:ea typeface="DFKai-SB" pitchFamily="65" charset="-120"/>
                <a:cs typeface="+mj-cs"/>
              </a:rPr>
              <a:t>Chapter 3 </a:t>
            </a:r>
            <a:r>
              <a:rPr lang="zh-CN" altLang="en-US" kern="1200" dirty="0">
                <a:latin typeface="楷体_GB2312" pitchFamily="49" charset="-122"/>
                <a:ea typeface="楷体_GB2312" pitchFamily="49" charset="-122"/>
                <a:cs typeface="+mj-cs"/>
              </a:rPr>
              <a:t>词法分析</a:t>
            </a:r>
            <a:endParaRPr lang="en-US" altLang="zh-TW" kern="1200" dirty="0">
              <a:latin typeface="楷体_GB2312" pitchFamily="49" charset="-122"/>
              <a:ea typeface="楷体_GB2312" pitchFamily="49" charset="-122"/>
              <a:cs typeface="+mj-cs"/>
            </a:endParaRPr>
          </a:p>
        </p:txBody>
      </p:sp>
      <p:sp>
        <p:nvSpPr>
          <p:cNvPr id="10243" name="投影片編號版面配置區 5"/>
          <p:cNvSpPr txBox="1">
            <a:spLocks noGrp="1"/>
          </p:cNvSpPr>
          <p:nvPr>
            <p:ph type="sldNum" sz="quarter" idx="4"/>
          </p:nvPr>
        </p:nvSpPr>
        <p:spPr>
          <a:xfrm>
            <a:off x="1216025" y="6354763"/>
            <a:ext cx="1219200" cy="366712"/>
          </a:xfrm>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1</a:t>
            </a:fld>
            <a:endParaRPr lang="zh-TW" altLang="en-US" sz="1400" dirty="0">
              <a:solidFill>
                <a:schemeClr val="tx2"/>
              </a:solidFill>
            </a:endParaRPr>
          </a:p>
        </p:txBody>
      </p:sp>
      <p:sp>
        <p:nvSpPr>
          <p:cNvPr id="10244" name="Rectangle 3"/>
          <p:cNvSpPr txBox="1"/>
          <p:nvPr/>
        </p:nvSpPr>
        <p:spPr>
          <a:xfrm>
            <a:off x="2071688" y="6143625"/>
            <a:ext cx="6858000" cy="533400"/>
          </a:xfrm>
          <a:prstGeom prst="rect">
            <a:avLst/>
          </a:prstGeom>
          <a:noFill/>
          <a:ln w="9525">
            <a:noFill/>
          </a:ln>
        </p:spPr>
        <p:txBody>
          <a:bodyPr/>
          <a:lstStyle/>
          <a:p>
            <a:pPr algn="r">
              <a:spcBef>
                <a:spcPts val="600"/>
              </a:spcBef>
              <a:buClr>
                <a:schemeClr val="accent1"/>
              </a:buClr>
              <a:buSzPct val="76000"/>
              <a:buFont typeface="Wingdings 3" panose="05040102010807070707" pitchFamily="18" charset="2"/>
            </a:pPr>
            <a:endParaRPr lang="zh-TW" altLang="en-US" sz="2000" dirty="0">
              <a:solidFill>
                <a:schemeClr val="tx2"/>
              </a:solidFill>
              <a:latin typeface="Bookman Old Style" panose="02050604050505020204" pitchFamily="18" charset="0"/>
              <a:ea typeface="DFKai-SB" pitchFamily="65" charset="-120"/>
            </a:endParaRPr>
          </a:p>
        </p:txBody>
      </p:sp>
      <p:sp>
        <p:nvSpPr>
          <p:cNvPr id="10245" name="日期版面配置區 5"/>
          <p:cNvSpPr txBox="1">
            <a:spLocks noGrp="1"/>
          </p:cNvSpPr>
          <p:nvPr>
            <p:ph type="dt" sz="half" idx="2"/>
          </p:nvPr>
        </p:nvSpPr>
        <p:spPr>
          <a:xfrm>
            <a:off x="6400800" y="6354763"/>
            <a:ext cx="2286000" cy="366712"/>
          </a:xfrm>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2024/3/12</a:t>
            </a:fld>
            <a:endParaRPr lang="zh-TW" altLang="en-US" sz="1400" dirty="0">
              <a:solidFill>
                <a:schemeClr val="tx2"/>
              </a:solidFill>
            </a:endParaRPr>
          </a:p>
        </p:txBody>
      </p:sp>
      <p:sp>
        <p:nvSpPr>
          <p:cNvPr id="2" name="副标题 1"/>
          <p:cNvSpPr>
            <a:spLocks noGrp="1"/>
          </p:cNvSpPr>
          <p:nvPr>
            <p:ph type="subTitle" idx="1"/>
          </p:nvPr>
        </p:nvSpPr>
        <p:spPr/>
        <p:txBody>
          <a:bodyPr vert="horz" wrap="square" lIns="91440" tIns="45720" rIns="91440" bIns="45720" numCol="1" anchor="t" anchorCtr="0" compatLnSpc="1"/>
          <a:lstStyle/>
          <a:p>
            <a:pPr marL="0" marR="0" lvl="0" indent="0" algn="r"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endParaRPr kumimoji="0" lang="zh-CN" altLang="en-US" sz="2000" b="0"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One pass</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36295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作为独立阶段的优点：</a:t>
            </a:r>
            <a:r>
              <a:rPr kumimoji="0" lang="zh-CN" altLang="en-US" sz="2800" b="0"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rPr>
              <a:t>结构</a:t>
            </a:r>
            <a:r>
              <a:rPr kumimoji="0" lang="zh-CN" altLang="en-US" sz="2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简洁、清晰和条理化，有利于集中考虑词法分析一些枝节问题。</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词法分析和语法分析</a:t>
            </a:r>
            <a:r>
              <a:rPr kumimoji="0" lang="zh-CN" altLang="en-US" sz="2800" b="0"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rPr>
              <a:t>方法</a:t>
            </a:r>
            <a:r>
              <a:rPr kumimoji="0" lang="zh-CN" altLang="en-US" sz="2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不同，词法分析可以使用正则文法自动构造</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scanner</a:t>
            </a:r>
            <a:r>
              <a:rPr kumimoji="0" lang="zh-CN" altLang="en-US" sz="2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简单。</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有利于提高语法分析的</a:t>
            </a:r>
            <a:r>
              <a:rPr kumimoji="0" lang="zh-CN" altLang="en-US" sz="2800" b="0"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rPr>
              <a:t>效率</a:t>
            </a:r>
            <a:r>
              <a:rPr kumimoji="0" lang="zh-CN" altLang="en-US" sz="2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可以改善词法分析的细节，甚至于一个语法分析配几个</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scanner</a:t>
            </a:r>
            <a:r>
              <a:rPr kumimoji="0" lang="zh-CN" altLang="en-US" sz="2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，把不同的输入变成一种内部表示。</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19460"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2024/3/12</a:t>
            </a:fld>
            <a:endParaRPr lang="zh-TW" altLang="en-US" sz="1400" dirty="0">
              <a:solidFill>
                <a:schemeClr val="tx2"/>
              </a:solidFill>
            </a:endParaRPr>
          </a:p>
        </p:txBody>
      </p:sp>
      <p:sp>
        <p:nvSpPr>
          <p:cNvPr id="19461"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10</a:t>
            </a:fld>
            <a:endParaRPr lang="zh-TW" altLang="en-US" sz="1400" dirty="0">
              <a:solidFill>
                <a:schemeClr val="tx2"/>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Minimize number of states</a:t>
            </a:r>
          </a:p>
        </p:txBody>
      </p:sp>
      <p:sp>
        <p:nvSpPr>
          <p:cNvPr id="155651" name="Rectangle 3"/>
          <p:cNvSpPr>
            <a:spLocks noGrp="1" noRot="1"/>
          </p:cNvSpPr>
          <p:nvPr>
            <p:ph sz="quarter" idx="1"/>
          </p:nvPr>
        </p:nvSpPr>
        <p:spPr>
          <a:xfrm>
            <a:off x="539750" y="1196975"/>
            <a:ext cx="8280400" cy="4975225"/>
          </a:xfrm>
        </p:spPr>
        <p:txBody>
          <a:bodyPr vert="horz" wrap="square" lIns="91440" tIns="45720" rIns="91440" bIns="45720" anchor="t" anchorCtr="0"/>
          <a:lstStyle/>
          <a:p>
            <a:pPr>
              <a:lnSpc>
                <a:spcPct val="90000"/>
              </a:lnSpc>
            </a:pPr>
            <a:r>
              <a:rPr lang="zh-CN" altLang="en-US" sz="2800" dirty="0">
                <a:latin typeface="楷体_GB2312" pitchFamily="49" charset="-122"/>
                <a:ea typeface="楷体_GB2312" pitchFamily="49" charset="-122"/>
              </a:rPr>
              <a:t>说一个</a:t>
            </a:r>
            <a:r>
              <a:rPr lang="zh-CN" altLang="en-US" sz="2800" dirty="0">
                <a:solidFill>
                  <a:srgbClr val="FF0000"/>
                </a:solidFill>
                <a:latin typeface="楷体_GB2312" pitchFamily="49" charset="-122"/>
                <a:ea typeface="楷体_GB2312" pitchFamily="49" charset="-122"/>
              </a:rPr>
              <a:t>有限自动机是化简了</a:t>
            </a:r>
            <a:r>
              <a:rPr lang="zh-CN" altLang="en-US" sz="2800" dirty="0">
                <a:latin typeface="楷体_GB2312" pitchFamily="49" charset="-122"/>
                <a:ea typeface="楷体_GB2312" pitchFamily="49" charset="-122"/>
              </a:rPr>
              <a:t>的，即是说，它</a:t>
            </a:r>
            <a:r>
              <a:rPr lang="zh-CN" altLang="en-US" sz="2800" dirty="0">
                <a:solidFill>
                  <a:srgbClr val="FF0000"/>
                </a:solidFill>
                <a:latin typeface="楷体_GB2312" pitchFamily="49" charset="-122"/>
                <a:ea typeface="楷体_GB2312" pitchFamily="49" charset="-122"/>
              </a:rPr>
              <a:t>没有多余状态并且它的状态中没有两个是互相等价的。</a:t>
            </a:r>
            <a:r>
              <a:rPr lang="zh-CN" altLang="en-US" sz="2800" dirty="0">
                <a:latin typeface="楷体_GB2312" pitchFamily="49" charset="-122"/>
                <a:ea typeface="楷体_GB2312" pitchFamily="49" charset="-122"/>
              </a:rPr>
              <a:t>一个有限自动机可以通过消除多余状态和合并等价状态而转换成一个最小的与之等价的有限自动机。</a:t>
            </a:r>
          </a:p>
          <a:p>
            <a:pPr>
              <a:lnSpc>
                <a:spcPct val="90000"/>
              </a:lnSpc>
            </a:pPr>
            <a:endParaRPr lang="en-US" altLang="zh-CN" sz="2800" dirty="0">
              <a:latin typeface="楷体_GB2312" pitchFamily="49" charset="-122"/>
              <a:ea typeface="楷体_GB2312" pitchFamily="49" charset="-122"/>
            </a:endParaRPr>
          </a:p>
          <a:p>
            <a:pPr>
              <a:lnSpc>
                <a:spcPct val="90000"/>
              </a:lnSpc>
            </a:pPr>
            <a:r>
              <a:rPr lang="zh-CN" altLang="en-US" sz="2800" dirty="0">
                <a:latin typeface="楷体_GB2312" pitchFamily="49" charset="-122"/>
                <a:ea typeface="楷体_GB2312" pitchFamily="49" charset="-122"/>
              </a:rPr>
              <a:t>所谓</a:t>
            </a:r>
            <a:r>
              <a:rPr lang="zh-CN" altLang="en-US" sz="2800" dirty="0">
                <a:solidFill>
                  <a:srgbClr val="FF0000"/>
                </a:solidFill>
                <a:latin typeface="楷体_GB2312" pitchFamily="49" charset="-122"/>
                <a:ea typeface="楷体_GB2312" pitchFamily="49" charset="-122"/>
              </a:rPr>
              <a:t>有限自动机的多余状态</a:t>
            </a:r>
            <a:r>
              <a:rPr lang="zh-CN" altLang="en-US" sz="2800" dirty="0">
                <a:latin typeface="楷体_GB2312" pitchFamily="49" charset="-122"/>
                <a:ea typeface="楷体_GB2312" pitchFamily="49" charset="-122"/>
              </a:rPr>
              <a:t>，是指这样的状态：从自动机的开始状态出发，</a:t>
            </a:r>
            <a:r>
              <a:rPr lang="zh-CN" altLang="en-US" sz="2800" dirty="0">
                <a:solidFill>
                  <a:srgbClr val="0000FF"/>
                </a:solidFill>
                <a:latin typeface="楷体_GB2312" pitchFamily="49" charset="-122"/>
                <a:ea typeface="楷体_GB2312" pitchFamily="49" charset="-122"/>
              </a:rPr>
              <a:t>任何输入串也不能到达的那个状态；或者从这个状态没有通路到达终态。</a:t>
            </a:r>
            <a:endParaRPr lang="zh-CN" altLang="en-US" sz="2800" b="1" dirty="0">
              <a:solidFill>
                <a:srgbClr val="0000FF"/>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5651">
                                            <p:txEl>
                                              <p:pRg st="0" end="0"/>
                                            </p:txEl>
                                          </p:spTgt>
                                        </p:tgtEl>
                                        <p:attrNameLst>
                                          <p:attrName>style.visibility</p:attrName>
                                        </p:attrNameLst>
                                      </p:cBhvr>
                                      <p:to>
                                        <p:strVal val="visible"/>
                                      </p:to>
                                    </p:set>
                                    <p:anim calcmode="lin" valueType="num">
                                      <p:cBhvr additive="base">
                                        <p:cTn id="7" dur="500" fill="hold"/>
                                        <p:tgtEl>
                                          <p:spTgt spid="155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5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5651">
                                            <p:txEl>
                                              <p:pRg st="2" end="2"/>
                                            </p:txEl>
                                          </p:spTgt>
                                        </p:tgtEl>
                                        <p:attrNameLst>
                                          <p:attrName>style.visibility</p:attrName>
                                        </p:attrNameLst>
                                      </p:cBhvr>
                                      <p:to>
                                        <p:strVal val="visible"/>
                                      </p:to>
                                    </p:set>
                                    <p:anim calcmode="lin" valueType="num">
                                      <p:cBhvr additive="base">
                                        <p:cTn id="13" dur="500" fill="hold"/>
                                        <p:tgtEl>
                                          <p:spTgt spid="15565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565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Minimize number of states</a:t>
            </a:r>
            <a:endParaRPr lang="zh-CN" altLang="en-US" kern="1200" dirty="0">
              <a:latin typeface="+mj-lt"/>
              <a:ea typeface="宋体" panose="02010600030101010101" pitchFamily="2" charset="-122"/>
              <a:cs typeface="+mj-cs"/>
            </a:endParaRPr>
          </a:p>
        </p:txBody>
      </p:sp>
      <p:sp>
        <p:nvSpPr>
          <p:cNvPr id="148483" name="Rectangle 3"/>
          <p:cNvSpPr>
            <a:spLocks noGrp="1" noRot="1" noChangeArrowheads="1"/>
          </p:cNvSpPr>
          <p:nvPr>
            <p:ph sz="quarter" idx="1"/>
          </p:nvPr>
        </p:nvSpPr>
        <p:spPr>
          <a:xfrm>
            <a:off x="457200" y="1219200"/>
            <a:ext cx="836295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对</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DFA M</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的化简：</a:t>
            </a:r>
            <a:r>
              <a:rPr kumimoji="0" lang="zh-CN" altLang="en-US" sz="2600" b="0" i="0" u="none" strike="noStrike" kern="1200" cap="none" spc="0" normalizeH="0" baseline="0" noProof="0" dirty="0">
                <a:ln>
                  <a:noFill/>
                </a:ln>
                <a:solidFill>
                  <a:srgbClr val="0000FF"/>
                </a:solidFill>
                <a:effectLst/>
                <a:uLnTx/>
                <a:uFillTx/>
                <a:latin typeface="+mj-lt"/>
                <a:ea typeface="楷体_GB2312" pitchFamily="49" charset="-122"/>
                <a:cs typeface="+mn-cs"/>
              </a:rPr>
              <a:t>寻找一个状态数比</a:t>
            </a:r>
            <a:r>
              <a:rPr kumimoji="0" lang="en-US" altLang="zh-CN" sz="2600" b="0" i="0" u="none" strike="noStrike" kern="1200" cap="none" spc="0" normalizeH="0" baseline="0" noProof="0" dirty="0">
                <a:ln>
                  <a:noFill/>
                </a:ln>
                <a:solidFill>
                  <a:srgbClr val="0000FF"/>
                </a:solidFill>
                <a:effectLst/>
                <a:uLnTx/>
                <a:uFillTx/>
                <a:latin typeface="+mj-lt"/>
                <a:ea typeface="楷体_GB2312" pitchFamily="49" charset="-122"/>
                <a:cs typeface="+mn-cs"/>
              </a:rPr>
              <a:t>M</a:t>
            </a:r>
            <a:r>
              <a:rPr kumimoji="0" lang="zh-CN" altLang="en-US" sz="2600" b="0" i="0" u="none" strike="noStrike" kern="1200" cap="none" spc="0" normalizeH="0" baseline="0" noProof="0" dirty="0">
                <a:ln>
                  <a:noFill/>
                </a:ln>
                <a:solidFill>
                  <a:srgbClr val="0000FF"/>
                </a:solidFill>
                <a:effectLst/>
                <a:uLnTx/>
                <a:uFillTx/>
                <a:latin typeface="+mj-lt"/>
                <a:ea typeface="楷体_GB2312" pitchFamily="49" charset="-122"/>
                <a:cs typeface="+mn-cs"/>
              </a:rPr>
              <a:t>少的</a:t>
            </a:r>
            <a:r>
              <a:rPr kumimoji="0" lang="en-US" altLang="zh-CN" sz="2600" b="0" i="0" u="none" strike="noStrike" kern="1200" cap="none" spc="0" normalizeH="0" baseline="0" noProof="0" dirty="0">
                <a:ln>
                  <a:noFill/>
                </a:ln>
                <a:solidFill>
                  <a:srgbClr val="0000FF"/>
                </a:solidFill>
                <a:effectLst/>
                <a:uLnTx/>
                <a:uFillTx/>
                <a:latin typeface="+mj-lt"/>
                <a:ea typeface="楷体_GB2312" pitchFamily="49" charset="-122"/>
                <a:cs typeface="+mn-cs"/>
              </a:rPr>
              <a:t>DFA M’</a:t>
            </a:r>
            <a:r>
              <a:rPr kumimoji="0" lang="zh-CN" altLang="en-US" sz="2600" b="0" i="0" u="none" strike="noStrike" kern="1200" cap="none" spc="0" normalizeH="0" baseline="0" noProof="0" dirty="0">
                <a:ln>
                  <a:noFill/>
                </a:ln>
                <a:solidFill>
                  <a:srgbClr val="0000FF"/>
                </a:solidFill>
                <a:effectLst/>
                <a:uLnTx/>
                <a:uFillTx/>
                <a:latin typeface="+mj-lt"/>
                <a:ea typeface="楷体_GB2312" pitchFamily="49" charset="-122"/>
                <a:cs typeface="+mn-cs"/>
              </a:rPr>
              <a:t>，使得</a:t>
            </a:r>
            <a:r>
              <a:rPr kumimoji="0" lang="en-US" altLang="zh-CN" sz="2600" b="0" i="0" u="none" strike="noStrike" kern="1200" cap="none" spc="0" normalizeH="0" baseline="0" noProof="0" dirty="0">
                <a:ln>
                  <a:noFill/>
                </a:ln>
                <a:solidFill>
                  <a:srgbClr val="0000FF"/>
                </a:solidFill>
                <a:effectLst/>
                <a:uLnTx/>
                <a:uFillTx/>
                <a:latin typeface="+mj-lt"/>
                <a:ea typeface="楷体_GB2312" pitchFamily="49" charset="-122"/>
                <a:cs typeface="+mn-cs"/>
              </a:rPr>
              <a:t>L(M)=L(M’)</a:t>
            </a:r>
          </a:p>
          <a:p>
            <a:pPr marL="273050" marR="0" lvl="0" indent="-273050" algn="l"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假设</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s</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和</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t</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为</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M</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的两个状态，称</a:t>
            </a:r>
            <a:r>
              <a:rPr kumimoji="0" lang="en-US" altLang="zh-CN" sz="2600" b="0" i="0" u="none" strike="noStrike" kern="1200" cap="none" spc="0" normalizeH="0" baseline="0" noProof="0" dirty="0">
                <a:ln>
                  <a:noFill/>
                </a:ln>
                <a:solidFill>
                  <a:srgbClr val="FF0000"/>
                </a:solidFill>
                <a:effectLst/>
                <a:uLnTx/>
                <a:uFillTx/>
                <a:latin typeface="+mj-lt"/>
                <a:ea typeface="楷体_GB2312" pitchFamily="49" charset="-122"/>
                <a:cs typeface="+mn-cs"/>
              </a:rPr>
              <a:t>s</a:t>
            </a:r>
            <a:r>
              <a:rPr kumimoji="0" lang="zh-CN" altLang="en-US" sz="2600" b="0" i="0" u="none" strike="noStrike" kern="1200" cap="none" spc="0" normalizeH="0" baseline="0" noProof="0" dirty="0">
                <a:ln>
                  <a:noFill/>
                </a:ln>
                <a:solidFill>
                  <a:srgbClr val="FF0000"/>
                </a:solidFill>
                <a:effectLst/>
                <a:uLnTx/>
                <a:uFillTx/>
                <a:latin typeface="+mj-lt"/>
                <a:ea typeface="楷体_GB2312" pitchFamily="49" charset="-122"/>
                <a:cs typeface="+mn-cs"/>
              </a:rPr>
              <a:t>和</a:t>
            </a:r>
            <a:r>
              <a:rPr kumimoji="0" lang="en-US" altLang="zh-CN" sz="2600" b="0" i="0" u="none" strike="noStrike" kern="1200" cap="none" spc="0" normalizeH="0" baseline="0" noProof="0" dirty="0">
                <a:ln>
                  <a:noFill/>
                </a:ln>
                <a:solidFill>
                  <a:srgbClr val="FF0000"/>
                </a:solidFill>
                <a:effectLst/>
                <a:uLnTx/>
                <a:uFillTx/>
                <a:latin typeface="+mj-lt"/>
                <a:ea typeface="楷体_GB2312" pitchFamily="49" charset="-122"/>
                <a:cs typeface="+mn-cs"/>
              </a:rPr>
              <a:t>t</a:t>
            </a:r>
            <a:r>
              <a:rPr kumimoji="0" lang="zh-CN" altLang="en-US" sz="2600" b="0" i="0" u="none" strike="noStrike" kern="1200" cap="none" spc="0" normalizeH="0" baseline="0" noProof="0" dirty="0">
                <a:ln>
                  <a:noFill/>
                </a:ln>
                <a:solidFill>
                  <a:srgbClr val="FF0000"/>
                </a:solidFill>
                <a:effectLst/>
                <a:uLnTx/>
                <a:uFillTx/>
                <a:latin typeface="+mj-lt"/>
                <a:ea typeface="楷体_GB2312" pitchFamily="49" charset="-122"/>
                <a:cs typeface="+mn-cs"/>
              </a:rPr>
              <a:t>等价</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如果从状态</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s</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出发能读出某个字</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而停止于终态，那么同样，从</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t</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出发也能读出</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而停止于终态；反之亦然。</a:t>
            </a:r>
          </a:p>
          <a:p>
            <a:pPr marL="273050" marR="0" lvl="0" indent="-273050" algn="l"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两个状态不等价，则称它们是</a:t>
            </a:r>
            <a:r>
              <a:rPr kumimoji="0" lang="zh-CN" altLang="en-US" sz="2600" b="0" i="0" u="none" strike="noStrike" kern="1200" cap="none" spc="0" normalizeH="0" baseline="0" noProof="0" dirty="0">
                <a:ln>
                  <a:noFill/>
                </a:ln>
                <a:solidFill>
                  <a:srgbClr val="FF0000"/>
                </a:solidFill>
                <a:effectLst/>
                <a:uLnTx/>
                <a:uFillTx/>
                <a:latin typeface="+mj-lt"/>
                <a:ea typeface="楷体_GB2312" pitchFamily="49" charset="-122"/>
                <a:cs typeface="+mn-cs"/>
              </a:rPr>
              <a:t>可区别</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的。</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Minimize number of states</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rgbClr val="00823B"/>
                </a:solidFill>
                <a:effectLst/>
                <a:uLnTx/>
                <a:uFillTx/>
                <a:latin typeface="+mj-lt"/>
                <a:ea typeface="楷体_GB2312" pitchFamily="49" charset="-122"/>
                <a:cs typeface="+mn-cs"/>
              </a:rPr>
              <a:t>例</a:t>
            </a:r>
            <a:r>
              <a:rPr kumimoji="0" lang="en-US" altLang="zh-CN" sz="2400" b="0" i="0" u="none" strike="noStrike" kern="1200" cap="none" spc="0" normalizeH="0" baseline="0" noProof="0" dirty="0">
                <a:ln>
                  <a:noFill/>
                </a:ln>
                <a:solidFill>
                  <a:srgbClr val="00823B"/>
                </a:solidFill>
                <a:effectLst/>
                <a:uLnTx/>
                <a:uFillTx/>
                <a:latin typeface="+mj-lt"/>
                <a:ea typeface="楷体_GB2312" pitchFamily="49" charset="-122"/>
                <a:cs typeface="+mn-cs"/>
              </a:rPr>
              <a:t>18</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C</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和</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D</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同是终态</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读入</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到达</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C</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和</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F, C</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和</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F</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同是终态</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C</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和</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F</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读入</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都到达</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C,</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读入</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b</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都到达</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E. C</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和</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F</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等价</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10240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2024/3/12</a:t>
            </a:fld>
            <a:endParaRPr lang="zh-TW" altLang="en-US" sz="1400" dirty="0">
              <a:solidFill>
                <a:schemeClr val="tx2"/>
              </a:solidFill>
            </a:endParaRPr>
          </a:p>
        </p:txBody>
      </p:sp>
      <p:sp>
        <p:nvSpPr>
          <p:cNvPr id="10240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102</a:t>
            </a:fld>
            <a:endParaRPr lang="zh-TW" altLang="en-US" sz="1400" dirty="0">
              <a:solidFill>
                <a:schemeClr val="tx2"/>
              </a:solidFill>
            </a:endParaRPr>
          </a:p>
        </p:txBody>
      </p:sp>
      <p:grpSp>
        <p:nvGrpSpPr>
          <p:cNvPr id="102406" name="Group 49"/>
          <p:cNvGrpSpPr/>
          <p:nvPr/>
        </p:nvGrpSpPr>
        <p:grpSpPr>
          <a:xfrm>
            <a:off x="1122363" y="2400300"/>
            <a:ext cx="7194550" cy="3908425"/>
            <a:chOff x="1035050" y="1844824"/>
            <a:chExt cx="7194550" cy="3908276"/>
          </a:xfrm>
        </p:grpSpPr>
        <p:grpSp>
          <p:nvGrpSpPr>
            <p:cNvPr id="102407" name="Group 50"/>
            <p:cNvGrpSpPr/>
            <p:nvPr/>
          </p:nvGrpSpPr>
          <p:grpSpPr>
            <a:xfrm>
              <a:off x="1035050" y="2476500"/>
              <a:ext cx="7194550" cy="3276600"/>
              <a:chOff x="1035050" y="2476500"/>
              <a:chExt cx="7194550" cy="3276600"/>
            </a:xfrm>
          </p:grpSpPr>
          <p:grpSp>
            <p:nvGrpSpPr>
              <p:cNvPr id="102409" name="Group 9"/>
              <p:cNvGrpSpPr/>
              <p:nvPr/>
            </p:nvGrpSpPr>
            <p:grpSpPr>
              <a:xfrm>
                <a:off x="4845050" y="2476500"/>
                <a:ext cx="685800" cy="685800"/>
                <a:chOff x="4320" y="2160"/>
                <a:chExt cx="432" cy="432"/>
              </a:xfrm>
            </p:grpSpPr>
            <p:sp>
              <p:nvSpPr>
                <p:cNvPr id="94" name="Oval 10"/>
                <p:cNvSpPr>
                  <a:spLocks noChangeArrowheads="1"/>
                </p:cNvSpPr>
                <p:nvPr/>
              </p:nvSpPr>
              <p:spPr bwMode="auto">
                <a:xfrm>
                  <a:off x="4320" y="2160"/>
                  <a:ext cx="432" cy="432"/>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dk1"/>
                    </a:solidFill>
                    <a:effectLst/>
                    <a:uLnTx/>
                    <a:uFillTx/>
                    <a:latin typeface="+mn-lt"/>
                    <a:ea typeface="+mn-ea"/>
                    <a:cs typeface="+mn-cs"/>
                  </a:endParaRPr>
                </a:p>
              </p:txBody>
            </p:sp>
            <p:sp>
              <p:nvSpPr>
                <p:cNvPr id="95" name="Oval 11"/>
                <p:cNvSpPr>
                  <a:spLocks noChangeArrowheads="1"/>
                </p:cNvSpPr>
                <p:nvPr/>
              </p:nvSpPr>
              <p:spPr bwMode="auto">
                <a:xfrm>
                  <a:off x="4368" y="2208"/>
                  <a:ext cx="336" cy="336"/>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mn-cs"/>
                    </a:rPr>
                    <a:t>C</a:t>
                  </a:r>
                </a:p>
              </p:txBody>
            </p:sp>
          </p:grpSp>
          <p:grpSp>
            <p:nvGrpSpPr>
              <p:cNvPr id="102410" name="Group 12"/>
              <p:cNvGrpSpPr/>
              <p:nvPr/>
            </p:nvGrpSpPr>
            <p:grpSpPr>
              <a:xfrm>
                <a:off x="4845050" y="4457700"/>
                <a:ext cx="685800" cy="685800"/>
                <a:chOff x="3456" y="2688"/>
                <a:chExt cx="432" cy="432"/>
              </a:xfrm>
            </p:grpSpPr>
            <p:sp>
              <p:nvSpPr>
                <p:cNvPr id="92" name="Oval 13"/>
                <p:cNvSpPr>
                  <a:spLocks noChangeArrowheads="1"/>
                </p:cNvSpPr>
                <p:nvPr/>
              </p:nvSpPr>
              <p:spPr bwMode="auto">
                <a:xfrm>
                  <a:off x="3456" y="2688"/>
                  <a:ext cx="432" cy="432"/>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dk1"/>
                    </a:solidFill>
                    <a:effectLst/>
                    <a:uLnTx/>
                    <a:uFillTx/>
                    <a:latin typeface="+mn-lt"/>
                    <a:ea typeface="+mn-ea"/>
                    <a:cs typeface="+mn-cs"/>
                  </a:endParaRPr>
                </a:p>
              </p:txBody>
            </p:sp>
            <p:sp>
              <p:nvSpPr>
                <p:cNvPr id="93" name="Oval 14"/>
                <p:cNvSpPr>
                  <a:spLocks noChangeArrowheads="1"/>
                </p:cNvSpPr>
                <p:nvPr/>
              </p:nvSpPr>
              <p:spPr bwMode="auto">
                <a:xfrm>
                  <a:off x="3504" y="2736"/>
                  <a:ext cx="336" cy="336"/>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D</a:t>
                  </a:r>
                </a:p>
              </p:txBody>
            </p:sp>
          </p:grpSp>
          <p:sp>
            <p:nvSpPr>
              <p:cNvPr id="55" name="Oval 15"/>
              <p:cNvSpPr>
                <a:spLocks noChangeArrowheads="1"/>
              </p:cNvSpPr>
              <p:nvPr/>
            </p:nvSpPr>
            <p:spPr bwMode="auto">
              <a:xfrm>
                <a:off x="2635250" y="4457749"/>
                <a:ext cx="685800" cy="685774"/>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B</a:t>
                </a:r>
              </a:p>
            </p:txBody>
          </p:sp>
          <p:sp>
            <p:nvSpPr>
              <p:cNvPr id="56" name="Oval 16"/>
              <p:cNvSpPr>
                <a:spLocks noChangeArrowheads="1"/>
              </p:cNvSpPr>
              <p:nvPr/>
            </p:nvSpPr>
            <p:spPr bwMode="auto">
              <a:xfrm>
                <a:off x="2635250" y="2476625"/>
                <a:ext cx="685800" cy="685774"/>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A</a:t>
                </a:r>
              </a:p>
            </p:txBody>
          </p:sp>
          <p:grpSp>
            <p:nvGrpSpPr>
              <p:cNvPr id="102413" name="Group 17"/>
              <p:cNvGrpSpPr/>
              <p:nvPr/>
            </p:nvGrpSpPr>
            <p:grpSpPr>
              <a:xfrm>
                <a:off x="6978650" y="2476500"/>
                <a:ext cx="685800" cy="685800"/>
                <a:chOff x="3120" y="1536"/>
                <a:chExt cx="432" cy="432"/>
              </a:xfrm>
            </p:grpSpPr>
            <p:sp>
              <p:nvSpPr>
                <p:cNvPr id="90" name="Oval 18"/>
                <p:cNvSpPr>
                  <a:spLocks noChangeArrowheads="1"/>
                </p:cNvSpPr>
                <p:nvPr/>
              </p:nvSpPr>
              <p:spPr bwMode="auto">
                <a:xfrm>
                  <a:off x="3120" y="1536"/>
                  <a:ext cx="432" cy="432"/>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dk1"/>
                    </a:solidFill>
                    <a:effectLst/>
                    <a:uLnTx/>
                    <a:uFillTx/>
                    <a:latin typeface="+mn-lt"/>
                    <a:ea typeface="+mn-ea"/>
                    <a:cs typeface="+mn-cs"/>
                  </a:endParaRPr>
                </a:p>
              </p:txBody>
            </p:sp>
            <p:sp>
              <p:nvSpPr>
                <p:cNvPr id="91" name="Oval 19"/>
                <p:cNvSpPr>
                  <a:spLocks noChangeArrowheads="1"/>
                </p:cNvSpPr>
                <p:nvPr/>
              </p:nvSpPr>
              <p:spPr bwMode="auto">
                <a:xfrm>
                  <a:off x="3168" y="1584"/>
                  <a:ext cx="336" cy="336"/>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E</a:t>
                  </a:r>
                </a:p>
              </p:txBody>
            </p:sp>
          </p:grpSp>
          <p:grpSp>
            <p:nvGrpSpPr>
              <p:cNvPr id="102414" name="Group 20"/>
              <p:cNvGrpSpPr/>
              <p:nvPr/>
            </p:nvGrpSpPr>
            <p:grpSpPr>
              <a:xfrm>
                <a:off x="6978650" y="4457700"/>
                <a:ext cx="685800" cy="685800"/>
                <a:chOff x="4224" y="2688"/>
                <a:chExt cx="432" cy="432"/>
              </a:xfrm>
            </p:grpSpPr>
            <p:sp>
              <p:nvSpPr>
                <p:cNvPr id="88" name="Oval 21"/>
                <p:cNvSpPr>
                  <a:spLocks noChangeArrowheads="1"/>
                </p:cNvSpPr>
                <p:nvPr/>
              </p:nvSpPr>
              <p:spPr bwMode="auto">
                <a:xfrm>
                  <a:off x="4224" y="2688"/>
                  <a:ext cx="432" cy="432"/>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dk1"/>
                    </a:solidFill>
                    <a:effectLst/>
                    <a:uLnTx/>
                    <a:uFillTx/>
                    <a:latin typeface="+mn-lt"/>
                    <a:ea typeface="+mn-ea"/>
                    <a:cs typeface="+mn-cs"/>
                  </a:endParaRPr>
                </a:p>
              </p:txBody>
            </p:sp>
            <p:sp>
              <p:nvSpPr>
                <p:cNvPr id="89" name="Oval 22"/>
                <p:cNvSpPr>
                  <a:spLocks noChangeArrowheads="1"/>
                </p:cNvSpPr>
                <p:nvPr/>
              </p:nvSpPr>
              <p:spPr bwMode="auto">
                <a:xfrm>
                  <a:off x="4272" y="2736"/>
                  <a:ext cx="336" cy="336"/>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F</a:t>
                  </a:r>
                </a:p>
              </p:txBody>
            </p:sp>
          </p:grpSp>
          <p:sp>
            <p:nvSpPr>
              <p:cNvPr id="59" name="Oval 23"/>
              <p:cNvSpPr>
                <a:spLocks noChangeArrowheads="1"/>
              </p:cNvSpPr>
              <p:nvPr/>
            </p:nvSpPr>
            <p:spPr bwMode="auto">
              <a:xfrm>
                <a:off x="1035050" y="3543384"/>
                <a:ext cx="685800" cy="685774"/>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S</a:t>
                </a:r>
              </a:p>
            </p:txBody>
          </p:sp>
          <p:cxnSp>
            <p:nvCxnSpPr>
              <p:cNvPr id="102416" name="AutoShape 24"/>
              <p:cNvCxnSpPr>
                <a:stCxn id="59" idx="0"/>
                <a:endCxn id="56" idx="2"/>
              </p:cNvCxnSpPr>
              <p:nvPr/>
            </p:nvCxnSpPr>
            <p:spPr>
              <a:xfrm rot="-5400000">
                <a:off x="1644650" y="2552700"/>
                <a:ext cx="723900" cy="1257300"/>
              </a:xfrm>
              <a:prstGeom prst="curvedConnector2">
                <a:avLst/>
              </a:prstGeom>
              <a:ln w="9525" cap="flat" cmpd="sng">
                <a:solidFill>
                  <a:schemeClr val="tx1"/>
                </a:solidFill>
                <a:prstDash val="solid"/>
                <a:headEnd type="none" w="med" len="med"/>
                <a:tailEnd type="triangle" w="med" len="med"/>
              </a:ln>
            </p:spPr>
          </p:cxnSp>
          <p:cxnSp>
            <p:nvCxnSpPr>
              <p:cNvPr id="102417" name="AutoShape 25"/>
              <p:cNvCxnSpPr>
                <a:stCxn id="59" idx="4"/>
                <a:endCxn id="55" idx="2"/>
              </p:cNvCxnSpPr>
              <p:nvPr/>
            </p:nvCxnSpPr>
            <p:spPr>
              <a:xfrm rot="-5400000" flipH="1">
                <a:off x="1720850" y="3886200"/>
                <a:ext cx="571500" cy="1257300"/>
              </a:xfrm>
              <a:prstGeom prst="curvedConnector2">
                <a:avLst/>
              </a:prstGeom>
              <a:ln w="9525" cap="flat" cmpd="sng">
                <a:solidFill>
                  <a:schemeClr val="tx1"/>
                </a:solidFill>
                <a:prstDash val="solid"/>
                <a:headEnd type="none" w="med" len="med"/>
                <a:tailEnd type="triangle" w="med" len="med"/>
              </a:ln>
            </p:spPr>
          </p:cxnSp>
          <p:cxnSp>
            <p:nvCxnSpPr>
              <p:cNvPr id="102418" name="AutoShape 26"/>
              <p:cNvCxnSpPr>
                <a:stCxn id="55" idx="7"/>
                <a:endCxn id="56" idx="5"/>
              </p:cNvCxnSpPr>
              <p:nvPr/>
            </p:nvCxnSpPr>
            <p:spPr>
              <a:xfrm rot="-5400000">
                <a:off x="2473325" y="3809999"/>
                <a:ext cx="1495425" cy="0"/>
              </a:xfrm>
              <a:prstGeom prst="straightConnector1">
                <a:avLst/>
              </a:prstGeom>
              <a:ln w="9525" cap="flat" cmpd="sng">
                <a:solidFill>
                  <a:schemeClr val="tx1"/>
                </a:solidFill>
                <a:prstDash val="solid"/>
                <a:headEnd type="none" w="med" len="med"/>
                <a:tailEnd type="triangle" w="med" len="med"/>
              </a:ln>
            </p:spPr>
          </p:cxnSp>
          <p:cxnSp>
            <p:nvCxnSpPr>
              <p:cNvPr id="102419" name="AutoShape 27"/>
              <p:cNvCxnSpPr>
                <a:stCxn id="56" idx="3"/>
                <a:endCxn id="55" idx="1"/>
              </p:cNvCxnSpPr>
              <p:nvPr/>
            </p:nvCxnSpPr>
            <p:spPr>
              <a:xfrm rot="5400000">
                <a:off x="1987550" y="3809999"/>
                <a:ext cx="1495425" cy="0"/>
              </a:xfrm>
              <a:prstGeom prst="straightConnector1">
                <a:avLst/>
              </a:prstGeom>
              <a:ln w="9525" cap="flat" cmpd="sng">
                <a:solidFill>
                  <a:schemeClr val="tx1"/>
                </a:solidFill>
                <a:prstDash val="solid"/>
                <a:headEnd type="none" w="med" len="med"/>
                <a:tailEnd type="triangle" w="med" len="med"/>
              </a:ln>
            </p:spPr>
          </p:cxnSp>
          <p:cxnSp>
            <p:nvCxnSpPr>
              <p:cNvPr id="102420" name="AutoShape 28"/>
              <p:cNvCxnSpPr>
                <a:stCxn id="56" idx="6"/>
                <a:endCxn id="94" idx="2"/>
              </p:cNvCxnSpPr>
              <p:nvPr/>
            </p:nvCxnSpPr>
            <p:spPr>
              <a:xfrm>
                <a:off x="3321050" y="2819400"/>
                <a:ext cx="1524000" cy="0"/>
              </a:xfrm>
              <a:prstGeom prst="straightConnector1">
                <a:avLst/>
              </a:prstGeom>
              <a:ln w="9525" cap="flat" cmpd="sng">
                <a:solidFill>
                  <a:schemeClr val="tx1"/>
                </a:solidFill>
                <a:prstDash val="solid"/>
                <a:headEnd type="none" w="med" len="med"/>
                <a:tailEnd type="triangle" w="med" len="med"/>
              </a:ln>
            </p:spPr>
          </p:cxnSp>
          <p:cxnSp>
            <p:nvCxnSpPr>
              <p:cNvPr id="102421" name="AutoShape 29"/>
              <p:cNvCxnSpPr>
                <a:stCxn id="55" idx="6"/>
                <a:endCxn id="92" idx="2"/>
              </p:cNvCxnSpPr>
              <p:nvPr/>
            </p:nvCxnSpPr>
            <p:spPr>
              <a:xfrm>
                <a:off x="3321050" y="4800600"/>
                <a:ext cx="1524000" cy="0"/>
              </a:xfrm>
              <a:prstGeom prst="straightConnector1">
                <a:avLst/>
              </a:prstGeom>
              <a:ln w="9525" cap="flat" cmpd="sng">
                <a:solidFill>
                  <a:schemeClr val="tx1"/>
                </a:solidFill>
                <a:prstDash val="solid"/>
                <a:headEnd type="none" w="med" len="med"/>
                <a:tailEnd type="triangle" w="med" len="med"/>
              </a:ln>
            </p:spPr>
          </p:cxnSp>
          <p:cxnSp>
            <p:nvCxnSpPr>
              <p:cNvPr id="102422" name="AutoShape 30"/>
              <p:cNvCxnSpPr>
                <a:stCxn id="92" idx="6"/>
                <a:endCxn id="88" idx="2"/>
              </p:cNvCxnSpPr>
              <p:nvPr/>
            </p:nvCxnSpPr>
            <p:spPr>
              <a:xfrm>
                <a:off x="5530850" y="4800600"/>
                <a:ext cx="1447800" cy="0"/>
              </a:xfrm>
              <a:prstGeom prst="straightConnector1">
                <a:avLst/>
              </a:prstGeom>
              <a:ln w="9525" cap="flat" cmpd="sng">
                <a:solidFill>
                  <a:schemeClr val="tx1"/>
                </a:solidFill>
                <a:prstDash val="solid"/>
                <a:headEnd type="none" w="med" len="med"/>
                <a:tailEnd type="triangle" w="med" len="med"/>
              </a:ln>
            </p:spPr>
          </p:cxnSp>
          <p:cxnSp>
            <p:nvCxnSpPr>
              <p:cNvPr id="102423" name="AutoShape 31"/>
              <p:cNvCxnSpPr>
                <a:stCxn id="94" idx="6"/>
                <a:endCxn id="90" idx="2"/>
              </p:cNvCxnSpPr>
              <p:nvPr/>
            </p:nvCxnSpPr>
            <p:spPr>
              <a:xfrm>
                <a:off x="5530850" y="2819400"/>
                <a:ext cx="1447800" cy="0"/>
              </a:xfrm>
              <a:prstGeom prst="straightConnector1">
                <a:avLst/>
              </a:prstGeom>
              <a:ln w="9525" cap="flat" cmpd="sng">
                <a:solidFill>
                  <a:schemeClr val="tx1"/>
                </a:solidFill>
                <a:prstDash val="solid"/>
                <a:headEnd type="none" w="med" len="med"/>
                <a:tailEnd type="triangle" w="med" len="med"/>
              </a:ln>
            </p:spPr>
          </p:cxnSp>
          <p:cxnSp>
            <p:nvCxnSpPr>
              <p:cNvPr id="102424" name="AutoShape 32"/>
              <p:cNvCxnSpPr>
                <a:stCxn id="90" idx="4"/>
                <a:endCxn id="88" idx="0"/>
              </p:cNvCxnSpPr>
              <p:nvPr/>
            </p:nvCxnSpPr>
            <p:spPr>
              <a:xfrm rot="5400000">
                <a:off x="6673850" y="3810000"/>
                <a:ext cx="1295400" cy="0"/>
              </a:xfrm>
              <a:prstGeom prst="straightConnector1">
                <a:avLst/>
              </a:prstGeom>
              <a:ln w="9525" cap="flat" cmpd="sng">
                <a:solidFill>
                  <a:schemeClr val="tx1"/>
                </a:solidFill>
                <a:prstDash val="solid"/>
                <a:headEnd type="none" w="med" len="med"/>
                <a:tailEnd type="triangle" w="med" len="med"/>
              </a:ln>
            </p:spPr>
          </p:cxnSp>
          <p:cxnSp>
            <p:nvCxnSpPr>
              <p:cNvPr id="102425" name="AutoShape 33"/>
              <p:cNvCxnSpPr>
                <a:stCxn id="88" idx="6"/>
                <a:endCxn id="90" idx="6"/>
              </p:cNvCxnSpPr>
              <p:nvPr/>
            </p:nvCxnSpPr>
            <p:spPr>
              <a:xfrm flipV="1">
                <a:off x="7664450" y="2819400"/>
                <a:ext cx="1588" cy="1981200"/>
              </a:xfrm>
              <a:prstGeom prst="curvedConnector3">
                <a:avLst>
                  <a:gd name="adj1" fmla="val 14400000"/>
                </a:avLst>
              </a:prstGeom>
              <a:ln w="9525" cap="flat" cmpd="sng">
                <a:solidFill>
                  <a:schemeClr val="tx1"/>
                </a:solidFill>
                <a:prstDash val="solid"/>
                <a:headEnd type="none" w="med" len="med"/>
                <a:tailEnd type="triangle" w="med" len="med"/>
              </a:ln>
            </p:spPr>
          </p:cxnSp>
          <p:cxnSp>
            <p:nvCxnSpPr>
              <p:cNvPr id="102426" name="AutoShape 34"/>
              <p:cNvCxnSpPr>
                <a:stCxn id="94" idx="1"/>
                <a:endCxn id="95" idx="7"/>
              </p:cNvCxnSpPr>
              <p:nvPr/>
            </p:nvCxnSpPr>
            <p:spPr>
              <a:xfrm rot="5400000" flipV="1">
                <a:off x="5133975" y="2387599"/>
                <a:ext cx="53975" cy="431800"/>
              </a:xfrm>
              <a:prstGeom prst="curvedConnector3">
                <a:avLst>
                  <a:gd name="adj1" fmla="val -608824"/>
                </a:avLst>
              </a:prstGeom>
              <a:ln w="9525" cap="flat" cmpd="sng">
                <a:solidFill>
                  <a:schemeClr val="tx1"/>
                </a:solidFill>
                <a:prstDash val="solid"/>
                <a:headEnd type="none" w="med" len="med"/>
                <a:tailEnd type="triangle" w="med" len="med"/>
              </a:ln>
            </p:spPr>
          </p:cxnSp>
          <p:cxnSp>
            <p:nvCxnSpPr>
              <p:cNvPr id="102427" name="AutoShape 35"/>
              <p:cNvCxnSpPr>
                <a:stCxn id="92" idx="3"/>
                <a:endCxn id="92" idx="5"/>
              </p:cNvCxnSpPr>
              <p:nvPr/>
            </p:nvCxnSpPr>
            <p:spPr>
              <a:xfrm rot="-5400000" flipH="1">
                <a:off x="5186362" y="4802188"/>
                <a:ext cx="1588" cy="485775"/>
              </a:xfrm>
              <a:prstGeom prst="curvedConnector3">
                <a:avLst>
                  <a:gd name="adj1" fmla="val 20700000"/>
                </a:avLst>
              </a:prstGeom>
              <a:ln w="9525" cap="flat" cmpd="sng">
                <a:solidFill>
                  <a:schemeClr val="tx1"/>
                </a:solidFill>
                <a:prstDash val="solid"/>
                <a:headEnd type="none" w="med" len="med"/>
                <a:tailEnd type="triangle" w="med" len="med"/>
              </a:ln>
            </p:spPr>
          </p:cxnSp>
          <p:sp>
            <p:nvSpPr>
              <p:cNvPr id="102428" name="Text Box 36"/>
              <p:cNvSpPr txBox="1"/>
              <p:nvPr/>
            </p:nvSpPr>
            <p:spPr>
              <a:xfrm>
                <a:off x="7893050" y="3695700"/>
                <a:ext cx="336550"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b</a:t>
                </a:r>
              </a:p>
            </p:txBody>
          </p:sp>
          <p:sp>
            <p:nvSpPr>
              <p:cNvPr id="102429" name="Text Box 37"/>
              <p:cNvSpPr txBox="1"/>
              <p:nvPr/>
            </p:nvSpPr>
            <p:spPr>
              <a:xfrm>
                <a:off x="1568450" y="2628900"/>
                <a:ext cx="319088"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a</a:t>
                </a:r>
              </a:p>
            </p:txBody>
          </p:sp>
          <p:sp>
            <p:nvSpPr>
              <p:cNvPr id="102430" name="Text Box 38"/>
              <p:cNvSpPr txBox="1"/>
              <p:nvPr/>
            </p:nvSpPr>
            <p:spPr>
              <a:xfrm>
                <a:off x="3168650" y="3619500"/>
                <a:ext cx="319088"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a</a:t>
                </a:r>
              </a:p>
            </p:txBody>
          </p:sp>
          <p:sp>
            <p:nvSpPr>
              <p:cNvPr id="102431" name="Text Box 39"/>
              <p:cNvSpPr txBox="1"/>
              <p:nvPr/>
            </p:nvSpPr>
            <p:spPr>
              <a:xfrm>
                <a:off x="4006850" y="2476500"/>
                <a:ext cx="319088"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a</a:t>
                </a:r>
              </a:p>
            </p:txBody>
          </p:sp>
          <p:sp>
            <p:nvSpPr>
              <p:cNvPr id="102432" name="Text Box 40"/>
              <p:cNvSpPr txBox="1"/>
              <p:nvPr/>
            </p:nvSpPr>
            <p:spPr>
              <a:xfrm>
                <a:off x="7054850" y="3619500"/>
                <a:ext cx="319088"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a</a:t>
                </a:r>
              </a:p>
            </p:txBody>
          </p:sp>
          <p:sp>
            <p:nvSpPr>
              <p:cNvPr id="102433" name="Text Box 41"/>
              <p:cNvSpPr txBox="1"/>
              <p:nvPr/>
            </p:nvSpPr>
            <p:spPr>
              <a:xfrm>
                <a:off x="6292850" y="4686300"/>
                <a:ext cx="319088"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a</a:t>
                </a:r>
              </a:p>
            </p:txBody>
          </p:sp>
          <p:sp>
            <p:nvSpPr>
              <p:cNvPr id="102434" name="Text Box 42"/>
              <p:cNvSpPr txBox="1"/>
              <p:nvPr/>
            </p:nvSpPr>
            <p:spPr>
              <a:xfrm>
                <a:off x="1797050" y="4610100"/>
                <a:ext cx="336550"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b</a:t>
                </a:r>
              </a:p>
            </p:txBody>
          </p:sp>
          <p:sp>
            <p:nvSpPr>
              <p:cNvPr id="102435" name="Text Box 43"/>
              <p:cNvSpPr txBox="1"/>
              <p:nvPr/>
            </p:nvSpPr>
            <p:spPr>
              <a:xfrm>
                <a:off x="2406650" y="3695700"/>
                <a:ext cx="336550"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b</a:t>
                </a:r>
              </a:p>
            </p:txBody>
          </p:sp>
          <p:sp>
            <p:nvSpPr>
              <p:cNvPr id="102436" name="Text Box 44"/>
              <p:cNvSpPr txBox="1"/>
              <p:nvPr/>
            </p:nvSpPr>
            <p:spPr>
              <a:xfrm>
                <a:off x="4083050" y="4762500"/>
                <a:ext cx="336550"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b</a:t>
                </a:r>
              </a:p>
            </p:txBody>
          </p:sp>
          <p:sp>
            <p:nvSpPr>
              <p:cNvPr id="102437" name="Text Box 45"/>
              <p:cNvSpPr txBox="1"/>
              <p:nvPr/>
            </p:nvSpPr>
            <p:spPr>
              <a:xfrm>
                <a:off x="6140450" y="2476500"/>
                <a:ext cx="336550"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b</a:t>
                </a:r>
              </a:p>
            </p:txBody>
          </p:sp>
          <p:sp>
            <p:nvSpPr>
              <p:cNvPr id="102438" name="Text Box 46"/>
              <p:cNvSpPr txBox="1"/>
              <p:nvPr/>
            </p:nvSpPr>
            <p:spPr>
              <a:xfrm>
                <a:off x="5073650" y="5295900"/>
                <a:ext cx="336550"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b</a:t>
                </a:r>
              </a:p>
            </p:txBody>
          </p:sp>
          <p:cxnSp>
            <p:nvCxnSpPr>
              <p:cNvPr id="102440" name="AutoShape 31"/>
              <p:cNvCxnSpPr>
                <a:stCxn id="88" idx="1"/>
                <a:endCxn id="94" idx="5"/>
              </p:cNvCxnSpPr>
              <p:nvPr/>
            </p:nvCxnSpPr>
            <p:spPr>
              <a:xfrm flipH="1" flipV="1">
                <a:off x="5430417" y="3061867"/>
                <a:ext cx="1648666" cy="1496266"/>
              </a:xfrm>
              <a:prstGeom prst="straightConnector1">
                <a:avLst/>
              </a:prstGeom>
              <a:ln w="9525" cap="flat" cmpd="sng">
                <a:solidFill>
                  <a:schemeClr val="tx1"/>
                </a:solidFill>
                <a:prstDash val="solid"/>
                <a:headEnd type="none" w="med" len="med"/>
                <a:tailEnd type="triangle" w="med" len="med"/>
              </a:ln>
            </p:spPr>
          </p:cxnSp>
          <p:cxnSp>
            <p:nvCxnSpPr>
              <p:cNvPr id="102441" name="AutoShape 31"/>
              <p:cNvCxnSpPr>
                <a:stCxn id="90" idx="3"/>
                <a:endCxn id="92" idx="7"/>
              </p:cNvCxnSpPr>
              <p:nvPr/>
            </p:nvCxnSpPr>
            <p:spPr>
              <a:xfrm flipH="1">
                <a:off x="5430417" y="3061867"/>
                <a:ext cx="1648666" cy="1496266"/>
              </a:xfrm>
              <a:prstGeom prst="straightConnector1">
                <a:avLst/>
              </a:prstGeom>
              <a:ln w="9525" cap="flat" cmpd="sng">
                <a:solidFill>
                  <a:schemeClr val="tx1"/>
                </a:solidFill>
                <a:prstDash val="solid"/>
                <a:headEnd type="none" w="med" len="med"/>
                <a:tailEnd type="triangle" w="med" len="med"/>
              </a:ln>
            </p:spPr>
          </p:cxnSp>
          <p:sp>
            <p:nvSpPr>
              <p:cNvPr id="102442" name="Text Box 41"/>
              <p:cNvSpPr txBox="1"/>
              <p:nvPr/>
            </p:nvSpPr>
            <p:spPr>
              <a:xfrm>
                <a:off x="5887546" y="3162300"/>
                <a:ext cx="319088"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a</a:t>
                </a:r>
              </a:p>
            </p:txBody>
          </p:sp>
          <p:sp>
            <p:nvSpPr>
              <p:cNvPr id="102443" name="Text Box 45"/>
              <p:cNvSpPr txBox="1"/>
              <p:nvPr/>
            </p:nvSpPr>
            <p:spPr>
              <a:xfrm>
                <a:off x="5529580" y="3810000"/>
                <a:ext cx="336550"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b</a:t>
                </a:r>
              </a:p>
            </p:txBody>
          </p:sp>
        </p:grpSp>
        <p:sp>
          <p:nvSpPr>
            <p:cNvPr id="102408" name="Text Box 41"/>
            <p:cNvSpPr txBox="1"/>
            <p:nvPr/>
          </p:nvSpPr>
          <p:spPr>
            <a:xfrm>
              <a:off x="5001418" y="1844824"/>
              <a:ext cx="319088"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a</a:t>
              </a:r>
            </a:p>
          </p:txBody>
        </p:sp>
      </p:grpSp>
      <p:cxnSp>
        <p:nvCxnSpPr>
          <p:cNvPr id="2" name="AutoShape 91"/>
          <p:cNvCxnSpPr/>
          <p:nvPr>
            <p:custDataLst>
              <p:tags r:id="rId1"/>
            </p:custDataLst>
          </p:nvPr>
        </p:nvCxnSpPr>
        <p:spPr>
          <a:xfrm>
            <a:off x="711200" y="4436428"/>
            <a:ext cx="411163" cy="0"/>
          </a:xfrm>
          <a:prstGeom prst="straightConnector1">
            <a:avLst/>
          </a:prstGeom>
          <a:ln w="9525" cap="flat" cmpd="sng">
            <a:solidFill>
              <a:schemeClr val="tx1"/>
            </a:solidFill>
            <a:prstDash val="solid"/>
            <a:headEnd type="none" w="med" len="med"/>
            <a:tailEnd type="triangle" w="med" len="med"/>
          </a:ln>
        </p:spPr>
      </p:cxn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Minimize number of states</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800" b="1" i="0" u="none" strike="noStrike" kern="1200" cap="none" spc="0" normalizeH="0" baseline="0" noProof="0" dirty="0">
                <a:ln>
                  <a:noFill/>
                </a:ln>
                <a:solidFill>
                  <a:srgbClr val="FF0000"/>
                </a:solidFill>
                <a:effectLst/>
                <a:uLnTx/>
                <a:uFillTx/>
                <a:latin typeface="+mj-lt"/>
                <a:ea typeface="楷体_GB2312" pitchFamily="49" charset="-122"/>
                <a:cs typeface="+mn-cs"/>
              </a:rPr>
              <a:t>DFA</a:t>
            </a:r>
            <a:r>
              <a:rPr kumimoji="0" lang="zh-CN" altLang="en-US" sz="2800" b="1" i="0" u="none" strike="noStrike" kern="1200" cap="none" spc="0" normalizeH="0" baseline="0" noProof="0" dirty="0">
                <a:ln>
                  <a:noFill/>
                </a:ln>
                <a:solidFill>
                  <a:srgbClr val="FF0000"/>
                </a:solidFill>
                <a:effectLst/>
                <a:uLnTx/>
                <a:uFillTx/>
                <a:latin typeface="+mj-lt"/>
                <a:ea typeface="楷体_GB2312" pitchFamily="49" charset="-122"/>
                <a:cs typeface="+mn-cs"/>
              </a:rPr>
              <a:t>的最小化</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就是寻求最小状态</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DFA</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最小状态</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DFA</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的含义</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没有多余状态</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死状态</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没有两个状态是互相等价（不可区别）</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过程：</a:t>
            </a:r>
            <a:endPar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把一个</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DFA</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的状态分成一些不相交的子集，使得任何不同的两子集的状态都是可区别的，而同一子集中的任何两个状态都是等价的。</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算法假定每个状态射出的弧都是完全的</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否则</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引入一个新状态</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叫死状态</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该状态是非状态，将不完全的输入弧都射向该状态，对所有输入，该状态射出的弧还回到自己</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0342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2024/3/12</a:t>
            </a:fld>
            <a:endParaRPr lang="zh-TW" altLang="en-US" sz="1400" dirty="0">
              <a:solidFill>
                <a:schemeClr val="tx2"/>
              </a:solidFill>
            </a:endParaRPr>
          </a:p>
        </p:txBody>
      </p:sp>
      <p:sp>
        <p:nvSpPr>
          <p:cNvPr id="10342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103</a:t>
            </a:fld>
            <a:endParaRPr lang="zh-TW" altLang="en-US" sz="1400" dirty="0">
              <a:solidFill>
                <a:schemeClr val="tx2"/>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Minimize number of states</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800" b="1" i="0" u="none" strike="noStrike" kern="1200" cap="none" spc="0" normalizeH="0" baseline="0" noProof="0" dirty="0">
                <a:ln>
                  <a:noFill/>
                </a:ln>
                <a:solidFill>
                  <a:srgbClr val="FF0000"/>
                </a:solidFill>
                <a:effectLst/>
                <a:uLnTx/>
                <a:uFillTx/>
                <a:latin typeface="+mj-lt"/>
                <a:ea typeface="楷体_GB2312" pitchFamily="49" charset="-122"/>
                <a:cs typeface="+mn-cs"/>
              </a:rPr>
              <a:t>DFA</a:t>
            </a:r>
            <a:r>
              <a:rPr kumimoji="0" lang="zh-CN" altLang="en-US" sz="2800" b="1" i="0" u="none" strike="noStrike" kern="1200" cap="none" spc="0" normalizeH="0" baseline="0" noProof="0" dirty="0">
                <a:ln>
                  <a:noFill/>
                </a:ln>
                <a:solidFill>
                  <a:srgbClr val="FF0000"/>
                </a:solidFill>
                <a:effectLst/>
                <a:uLnTx/>
                <a:uFillTx/>
                <a:latin typeface="+mj-lt"/>
                <a:ea typeface="楷体_GB2312" pitchFamily="49" charset="-122"/>
                <a:cs typeface="+mn-cs"/>
              </a:rPr>
              <a:t>的最小化算法：</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DFA M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rPr>
              <a:t>K,∑,f</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k</a:t>
            </a:r>
            <a:r>
              <a:rPr kumimoji="0" lang="en-US" altLang="zh-CN" sz="2400" b="0" i="1" u="none" strike="noStrike" kern="1200" cap="none" spc="0" normalizeH="0" baseline="-25000" noProof="0" dirty="0">
                <a:ln>
                  <a:noFill/>
                </a:ln>
                <a:solidFill>
                  <a:schemeClr val="tx1"/>
                </a:solidFill>
                <a:effectLst/>
                <a:uLnTx/>
                <a:uFillTx/>
                <a:latin typeface="+mj-lt"/>
                <a:ea typeface="楷体_GB2312" pitchFamily="49" charset="-122"/>
                <a:cs typeface="+mn-cs"/>
              </a:rPr>
              <a:t>0</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rPr>
              <a:t>k</a:t>
            </a:r>
            <a:r>
              <a:rPr kumimoji="0" lang="en-US" altLang="zh-CN" sz="2400" b="0" i="0" u="none" strike="noStrike" kern="1200" cap="none" spc="0" normalizeH="0" baseline="-25000" noProof="0" dirty="0" err="1">
                <a:ln>
                  <a:noFill/>
                </a:ln>
                <a:solidFill>
                  <a:schemeClr val="tx1"/>
                </a:solidFill>
                <a:effectLst/>
                <a:uLnTx/>
                <a:uFillTx/>
                <a:latin typeface="+mj-lt"/>
                <a:ea typeface="楷体_GB2312" pitchFamily="49" charset="-122"/>
                <a:cs typeface="+mn-cs"/>
              </a:rPr>
              <a:t>t</a:t>
            </a:r>
            <a:r>
              <a:rPr kumimoji="0" lang="en-US" altLang="zh-CN" sz="2400" b="0" i="1"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最小状态</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DFA M’</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1.</a:t>
            </a:r>
            <a:r>
              <a:rPr kumimoji="0" lang="zh-CN"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构造状态的一初始划分</a:t>
            </a:r>
            <a:r>
              <a:rPr kumimoji="0" lang="zh-CN"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终态</a:t>
            </a:r>
            <a:r>
              <a:rPr kumimoji="0"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rPr>
              <a:t>k</a:t>
            </a:r>
            <a:r>
              <a:rPr kumimoji="0" lang="en-US" altLang="zh-CN" sz="2400" b="0" i="0" u="none" strike="noStrike" kern="1200" cap="none" spc="0" normalizeH="0" baseline="-25000" noProof="0" dirty="0" err="1">
                <a:ln>
                  <a:noFill/>
                </a:ln>
                <a:solidFill>
                  <a:schemeClr val="tx1"/>
                </a:solidFill>
                <a:effectLst/>
                <a:uLnTx/>
                <a:uFillTx/>
                <a:latin typeface="+mj-lt"/>
                <a:ea typeface="楷体_GB2312" pitchFamily="49" charset="-122"/>
                <a:cs typeface="+mn-cs"/>
              </a:rPr>
              <a:t>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和非终态</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K- </a:t>
            </a:r>
            <a:r>
              <a:rPr kumimoji="0"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rPr>
              <a:t>k</a:t>
            </a:r>
            <a:r>
              <a:rPr kumimoji="0" lang="en-US" altLang="zh-CN" sz="2400" b="0" i="0" u="none" strike="noStrike" kern="1200" cap="none" spc="0" normalizeH="0" baseline="-25000" noProof="0" dirty="0" err="1">
                <a:ln>
                  <a:noFill/>
                </a:ln>
                <a:solidFill>
                  <a:schemeClr val="tx1"/>
                </a:solidFill>
                <a:effectLst/>
                <a:uLnTx/>
                <a:uFillTx/>
                <a:latin typeface="+mj-lt"/>
                <a:ea typeface="楷体_GB2312" pitchFamily="49" charset="-122"/>
                <a:cs typeface="+mn-cs"/>
              </a:rPr>
              <a:t>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两组</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(group)</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2.</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对</a:t>
            </a:r>
            <a:r>
              <a:rPr kumimoji="0" lang="zh-CN"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∏施</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用</a:t>
            </a:r>
            <a:r>
              <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过程</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PP</a:t>
            </a:r>
            <a:r>
              <a:rPr kumimoji="0" lang="en-US" altLang="zh-CN" sz="2400" b="0" i="0" u="none" strike="noStrike" kern="1200" cap="none" spc="0" normalizeH="0" baseline="0" noProof="0" dirty="0">
                <a:ln>
                  <a:noFill/>
                </a:ln>
                <a:solidFill>
                  <a:schemeClr val="tx2"/>
                </a:solidFill>
                <a:effectLst/>
                <a:uLnTx/>
                <a:uFillTx/>
                <a:latin typeface="+mj-lt"/>
                <a:ea typeface="楷体_GB2312" pitchFamily="49" charset="-122"/>
                <a:cs typeface="+mn-cs"/>
                <a:sym typeface="Symbol" panose="05050102010706020507" pitchFamily="18" charset="2"/>
              </a:rPr>
              <a:t>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构造新划分</a:t>
            </a:r>
            <a:r>
              <a:rPr kumimoji="0" lang="zh-CN"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rPr>
              <a:t>new</a:t>
            </a: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1" lang="en-US" altLang="zh-CN" sz="2000" b="0" i="0" u="none" strike="noStrike" kern="1200" cap="none" spc="0" normalizeH="0" baseline="0" noProof="0" dirty="0">
                <a:ln>
                  <a:noFill/>
                </a:ln>
                <a:solidFill>
                  <a:srgbClr val="0000FF"/>
                </a:solidFill>
                <a:effectLst/>
                <a:uLnTx/>
                <a:uFillTx/>
                <a:latin typeface="+mj-lt"/>
                <a:ea typeface="楷体_GB2312" pitchFamily="49" charset="-122"/>
                <a:cs typeface="+mn-cs"/>
              </a:rPr>
              <a:t>for  G in Π:</a:t>
            </a: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2" panose="05020102010507070707" pitchFamily="18" charset="2"/>
              <a:buNone/>
              <a:defRPr/>
            </a:pPr>
            <a:r>
              <a:rPr kumimoji="1" lang="en-US" altLang="zh-CN" sz="1800" b="0" i="0" u="none" strike="noStrike" kern="1200" cap="none" spc="0" normalizeH="0" baseline="0" noProof="0" dirty="0">
                <a:ln>
                  <a:noFill/>
                </a:ln>
                <a:solidFill>
                  <a:srgbClr val="0000FF"/>
                </a:solidFill>
                <a:effectLst/>
                <a:uLnTx/>
                <a:uFillTx/>
                <a:latin typeface="+mj-lt"/>
                <a:ea typeface="楷体_GB2312" pitchFamily="49" charset="-122"/>
                <a:cs typeface="+mn-cs"/>
              </a:rPr>
              <a:t>       </a:t>
            </a:r>
            <a:r>
              <a:rPr kumimoji="1" lang="zh-CN" altLang="en-US" sz="18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1" lang="en-US" altLang="zh-CN" sz="1800" b="0" i="0" u="none" strike="noStrike" kern="1200" cap="none" spc="0" normalizeH="0" baseline="0" noProof="0" dirty="0">
                <a:ln>
                  <a:noFill/>
                </a:ln>
                <a:solidFill>
                  <a:srgbClr val="0000FF"/>
                </a:solidFill>
                <a:effectLst/>
                <a:uLnTx/>
                <a:uFillTx/>
                <a:latin typeface="+mj-lt"/>
                <a:ea typeface="楷体_GB2312" pitchFamily="49" charset="-122"/>
                <a:cs typeface="+mn-cs"/>
              </a:rPr>
              <a:t>1</a:t>
            </a:r>
            <a:r>
              <a:rPr kumimoji="1" lang="zh-CN" altLang="en-US" sz="1800" b="0" i="0" u="none" strike="noStrike" kern="1200" cap="none" spc="0" normalizeH="0" baseline="0" noProof="0" dirty="0">
                <a:ln>
                  <a:noFill/>
                </a:ln>
                <a:solidFill>
                  <a:srgbClr val="0000FF"/>
                </a:solidFill>
                <a:effectLst/>
                <a:uLnTx/>
                <a:uFillTx/>
                <a:latin typeface="+mj-lt"/>
                <a:ea typeface="楷体_GB2312" pitchFamily="49" charset="-122"/>
                <a:cs typeface="+mn-cs"/>
              </a:rPr>
              <a:t>）对</a:t>
            </a:r>
            <a:r>
              <a:rPr kumimoji="1" lang="en-US" altLang="zh-CN" sz="1800" b="0" i="0" u="none" strike="noStrike" kern="1200" cap="none" spc="0" normalizeH="0" baseline="0" noProof="0" dirty="0">
                <a:ln>
                  <a:noFill/>
                </a:ln>
                <a:solidFill>
                  <a:srgbClr val="0000FF"/>
                </a:solidFill>
                <a:effectLst/>
                <a:uLnTx/>
                <a:uFillTx/>
                <a:latin typeface="+mj-lt"/>
                <a:ea typeface="楷体_GB2312" pitchFamily="49" charset="-122"/>
                <a:cs typeface="+mn-cs"/>
              </a:rPr>
              <a:t>G</a:t>
            </a:r>
            <a:r>
              <a:rPr kumimoji="1" lang="zh-CN" altLang="en-US" sz="1800" b="0" i="0" u="none" strike="noStrike" kern="1200" cap="none" spc="0" normalizeH="0" baseline="0" noProof="0" dirty="0">
                <a:ln>
                  <a:noFill/>
                </a:ln>
                <a:solidFill>
                  <a:srgbClr val="0000FF"/>
                </a:solidFill>
                <a:effectLst/>
                <a:uLnTx/>
                <a:uFillTx/>
                <a:latin typeface="+mj-lt"/>
                <a:ea typeface="楷体_GB2312" pitchFamily="49" charset="-122"/>
                <a:cs typeface="+mn-cs"/>
              </a:rPr>
              <a:t>进行划分，</a:t>
            </a:r>
            <a:r>
              <a:rPr kumimoji="1" lang="en-US" altLang="zh-CN" sz="1800" b="0" i="0" u="none" strike="noStrike" kern="1200" cap="none" spc="0" normalizeH="0" baseline="0" noProof="0" dirty="0">
                <a:ln>
                  <a:noFill/>
                </a:ln>
                <a:solidFill>
                  <a:srgbClr val="0000FF"/>
                </a:solidFill>
                <a:effectLst/>
                <a:uLnTx/>
                <a:uFillTx/>
                <a:latin typeface="+mj-lt"/>
                <a:ea typeface="楷体_GB2312" pitchFamily="49" charset="-122"/>
                <a:cs typeface="+mn-cs"/>
              </a:rPr>
              <a:t>G</a:t>
            </a:r>
            <a:r>
              <a:rPr kumimoji="1" lang="zh-CN" altLang="en-US" sz="1800" b="0" i="0" u="none" strike="noStrike" kern="1200" cap="none" spc="0" normalizeH="0" baseline="0" noProof="0" dirty="0">
                <a:ln>
                  <a:noFill/>
                </a:ln>
                <a:solidFill>
                  <a:srgbClr val="0000FF"/>
                </a:solidFill>
                <a:effectLst/>
                <a:uLnTx/>
                <a:uFillTx/>
                <a:latin typeface="+mj-lt"/>
                <a:ea typeface="楷体_GB2312" pitchFamily="49" charset="-122"/>
                <a:cs typeface="+mn-cs"/>
              </a:rPr>
              <a:t>中的两个状态</a:t>
            </a:r>
            <a:r>
              <a:rPr kumimoji="1" lang="en-US" altLang="zh-CN" sz="1800" b="0" i="0" u="none" strike="noStrike" kern="1200" cap="none" spc="0" normalizeH="0" baseline="0" noProof="0" dirty="0">
                <a:ln>
                  <a:noFill/>
                </a:ln>
                <a:solidFill>
                  <a:srgbClr val="0000FF"/>
                </a:solidFill>
                <a:effectLst/>
                <a:uLnTx/>
                <a:uFillTx/>
                <a:latin typeface="+mj-lt"/>
                <a:ea typeface="楷体_GB2312" pitchFamily="49" charset="-122"/>
                <a:cs typeface="+mn-cs"/>
              </a:rPr>
              <a:t>s</a:t>
            </a:r>
            <a:r>
              <a:rPr kumimoji="1" lang="zh-CN" altLang="en-US" sz="1800" b="0" i="0" u="none" strike="noStrike" kern="1200" cap="none" spc="0" normalizeH="0" baseline="0" noProof="0" dirty="0">
                <a:ln>
                  <a:noFill/>
                </a:ln>
                <a:solidFill>
                  <a:srgbClr val="0000FF"/>
                </a:solidFill>
                <a:effectLst/>
                <a:uLnTx/>
                <a:uFillTx/>
                <a:latin typeface="+mj-lt"/>
                <a:ea typeface="楷体_GB2312" pitchFamily="49" charset="-122"/>
                <a:cs typeface="+mn-cs"/>
              </a:rPr>
              <a:t>和</a:t>
            </a:r>
            <a:r>
              <a:rPr kumimoji="1" lang="en-US" altLang="zh-CN" sz="1800" b="0" i="0" u="none" strike="noStrike" kern="1200" cap="none" spc="0" normalizeH="0" baseline="0" noProof="0" dirty="0">
                <a:ln>
                  <a:noFill/>
                </a:ln>
                <a:solidFill>
                  <a:srgbClr val="0000FF"/>
                </a:solidFill>
                <a:effectLst/>
                <a:uLnTx/>
                <a:uFillTx/>
                <a:latin typeface="+mj-lt"/>
                <a:ea typeface="楷体_GB2312" pitchFamily="49" charset="-122"/>
                <a:cs typeface="+mn-cs"/>
              </a:rPr>
              <a:t>t</a:t>
            </a:r>
            <a:r>
              <a:rPr kumimoji="1" lang="zh-CN" altLang="en-US" sz="1800" b="0" i="0" u="none" strike="noStrike" kern="1200" cap="none" spc="0" normalizeH="0" baseline="0" noProof="0" dirty="0">
                <a:ln>
                  <a:noFill/>
                </a:ln>
                <a:solidFill>
                  <a:srgbClr val="0000FF"/>
                </a:solidFill>
                <a:effectLst/>
                <a:uLnTx/>
                <a:uFillTx/>
                <a:latin typeface="+mj-lt"/>
                <a:ea typeface="楷体_GB2312" pitchFamily="49" charset="-122"/>
                <a:cs typeface="+mn-cs"/>
              </a:rPr>
              <a:t>被划分在同一个组中的充要条件是</a:t>
            </a:r>
            <a:r>
              <a:rPr kumimoji="1" lang="en-US" altLang="zh-CN" sz="1800" b="0" i="0" u="none" strike="noStrike" kern="1200" cap="none" spc="0" normalizeH="0" baseline="0" noProof="0" dirty="0">
                <a:ln>
                  <a:noFill/>
                </a:ln>
                <a:solidFill>
                  <a:srgbClr val="0000FF"/>
                </a:solidFill>
                <a:effectLst/>
                <a:uLnTx/>
                <a:uFillTx/>
                <a:latin typeface="+mj-lt"/>
                <a:ea typeface="楷体_GB2312" pitchFamily="49" charset="-122"/>
                <a:cs typeface="+mn-cs"/>
              </a:rPr>
              <a:t>: </a:t>
            </a:r>
            <a:r>
              <a:rPr kumimoji="1" lang="zh-CN" altLang="en-US" sz="1800" b="0" i="0" u="none" strike="noStrike" kern="1200" cap="none" spc="0" normalizeH="0" baseline="0" noProof="0" dirty="0">
                <a:ln>
                  <a:noFill/>
                </a:ln>
                <a:solidFill>
                  <a:srgbClr val="0000FF"/>
                </a:solidFill>
                <a:effectLst/>
                <a:uLnTx/>
                <a:uFillTx/>
                <a:latin typeface="+mj-lt"/>
                <a:ea typeface="楷体_GB2312" pitchFamily="49" charset="-122"/>
                <a:cs typeface="+mn-cs"/>
              </a:rPr>
              <a:t>任何输入字符</a:t>
            </a:r>
            <a:r>
              <a:rPr kumimoji="1" lang="en-US" altLang="zh-CN" sz="1800" b="0" i="0" u="none" strike="noStrike" kern="1200" cap="none" spc="0" normalizeH="0" baseline="0" noProof="0" dirty="0">
                <a:ln>
                  <a:noFill/>
                </a:ln>
                <a:solidFill>
                  <a:srgbClr val="0000FF"/>
                </a:solidFill>
                <a:effectLst/>
                <a:uLnTx/>
                <a:uFillTx/>
                <a:latin typeface="+mj-lt"/>
                <a:ea typeface="楷体_GB2312" pitchFamily="49" charset="-122"/>
                <a:cs typeface="+mn-cs"/>
              </a:rPr>
              <a:t>a</a:t>
            </a:r>
            <a:r>
              <a:rPr kumimoji="1" lang="zh-CN" altLang="en-US" sz="18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1" lang="en-US" altLang="zh-CN" sz="1800" b="0" i="0" u="none" strike="noStrike" kern="1200" cap="none" spc="0" normalizeH="0" baseline="0" noProof="0" dirty="0">
                <a:ln>
                  <a:noFill/>
                </a:ln>
                <a:solidFill>
                  <a:srgbClr val="0000FF"/>
                </a:solidFill>
                <a:effectLst/>
                <a:uLnTx/>
                <a:uFillTx/>
                <a:latin typeface="+mj-lt"/>
                <a:ea typeface="楷体_GB2312" pitchFamily="49" charset="-122"/>
                <a:cs typeface="+mn-cs"/>
              </a:rPr>
              <a:t>move(</a:t>
            </a:r>
            <a:r>
              <a:rPr kumimoji="1" lang="en-US" altLang="zh-CN" sz="1800" b="0" i="0" u="none" strike="noStrike" kern="1200" cap="none" spc="0" normalizeH="0" baseline="0" noProof="0" dirty="0" err="1">
                <a:ln>
                  <a:noFill/>
                </a:ln>
                <a:solidFill>
                  <a:srgbClr val="0000FF"/>
                </a:solidFill>
                <a:effectLst/>
                <a:uLnTx/>
                <a:uFillTx/>
                <a:latin typeface="+mj-lt"/>
                <a:ea typeface="楷体_GB2312" pitchFamily="49" charset="-122"/>
                <a:cs typeface="+mn-cs"/>
              </a:rPr>
              <a:t>s,a</a:t>
            </a:r>
            <a:r>
              <a:rPr kumimoji="1" lang="en-US" altLang="zh-CN" sz="18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1" lang="zh-CN" altLang="en-US" sz="1800" b="0" i="0" u="none" strike="noStrike" kern="1200" cap="none" spc="0" normalizeH="0" baseline="0" noProof="0" dirty="0">
                <a:ln>
                  <a:noFill/>
                </a:ln>
                <a:solidFill>
                  <a:srgbClr val="0000FF"/>
                </a:solidFill>
                <a:effectLst/>
                <a:uLnTx/>
                <a:uFillTx/>
                <a:latin typeface="+mj-lt"/>
                <a:ea typeface="楷体_GB2312" pitchFamily="49" charset="-122"/>
                <a:cs typeface="+mn-cs"/>
              </a:rPr>
              <a:t>和</a:t>
            </a:r>
            <a:r>
              <a:rPr kumimoji="1" lang="en-US" altLang="zh-CN" sz="1800" b="0" i="0" u="none" strike="noStrike" kern="1200" cap="none" spc="0" normalizeH="0" baseline="0" noProof="0" dirty="0">
                <a:ln>
                  <a:noFill/>
                </a:ln>
                <a:solidFill>
                  <a:srgbClr val="0000FF"/>
                </a:solidFill>
                <a:effectLst/>
                <a:uLnTx/>
                <a:uFillTx/>
                <a:latin typeface="+mj-lt"/>
                <a:ea typeface="楷体_GB2312" pitchFamily="49" charset="-122"/>
                <a:cs typeface="+mn-cs"/>
              </a:rPr>
              <a:t>move(</a:t>
            </a:r>
            <a:r>
              <a:rPr kumimoji="1" lang="en-US" altLang="zh-CN" sz="1800" b="0" i="0" u="none" strike="noStrike" kern="1200" cap="none" spc="0" normalizeH="0" baseline="0" noProof="0" dirty="0" err="1">
                <a:ln>
                  <a:noFill/>
                </a:ln>
                <a:solidFill>
                  <a:srgbClr val="0000FF"/>
                </a:solidFill>
                <a:effectLst/>
                <a:uLnTx/>
                <a:uFillTx/>
                <a:latin typeface="+mj-lt"/>
                <a:ea typeface="楷体_GB2312" pitchFamily="49" charset="-122"/>
                <a:cs typeface="+mn-cs"/>
              </a:rPr>
              <a:t>t,a</a:t>
            </a:r>
            <a:r>
              <a:rPr kumimoji="1" lang="en-US" altLang="zh-CN" sz="18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1" lang="zh-CN" altLang="en-US" sz="1800" b="0" i="0" u="none" strike="noStrike" kern="1200" cap="none" spc="0" normalizeH="0" baseline="0" noProof="0" dirty="0">
                <a:ln>
                  <a:noFill/>
                </a:ln>
                <a:solidFill>
                  <a:srgbClr val="0000FF"/>
                </a:solidFill>
                <a:effectLst/>
                <a:uLnTx/>
                <a:uFillTx/>
                <a:latin typeface="+mj-lt"/>
                <a:ea typeface="楷体_GB2312" pitchFamily="49" charset="-122"/>
                <a:cs typeface="+mn-cs"/>
              </a:rPr>
              <a:t>在</a:t>
            </a:r>
            <a:r>
              <a:rPr kumimoji="1" lang="en-US" altLang="zh-CN" sz="1800" b="0" i="0" u="none" strike="noStrike" kern="1200" cap="none" spc="0" normalizeH="0" baseline="0" noProof="0" dirty="0">
                <a:ln>
                  <a:noFill/>
                </a:ln>
                <a:solidFill>
                  <a:srgbClr val="0000FF"/>
                </a:solidFill>
                <a:effectLst/>
                <a:uLnTx/>
                <a:uFillTx/>
                <a:latin typeface="+mj-lt"/>
                <a:ea typeface="楷体_GB2312" pitchFamily="49" charset="-122"/>
                <a:cs typeface="+mn-cs"/>
              </a:rPr>
              <a:t>Π</a:t>
            </a:r>
            <a:r>
              <a:rPr kumimoji="1" lang="zh-CN" altLang="en-US" sz="1800" b="0" i="0" u="none" strike="noStrike" kern="1200" cap="none" spc="0" normalizeH="0" baseline="0" noProof="0" dirty="0">
                <a:ln>
                  <a:noFill/>
                </a:ln>
                <a:solidFill>
                  <a:srgbClr val="0000FF"/>
                </a:solidFill>
                <a:effectLst/>
                <a:uLnTx/>
                <a:uFillTx/>
                <a:latin typeface="+mj-lt"/>
                <a:ea typeface="楷体_GB2312" pitchFamily="49" charset="-122"/>
                <a:cs typeface="+mn-cs"/>
              </a:rPr>
              <a:t>的同一个组中；</a:t>
            </a:r>
          </a:p>
          <a:p>
            <a:pPr marL="1097280" marR="0" lvl="3" indent="-228600" algn="l" defTabSz="914400" rtl="0" eaLnBrk="0" fontAlgn="base" latinLnBrk="0" hangingPunct="0">
              <a:lnSpc>
                <a:spcPct val="100000"/>
              </a:lnSpc>
              <a:spcBef>
                <a:spcPts val="400"/>
              </a:spcBef>
              <a:spcAft>
                <a:spcPct val="0"/>
              </a:spcAft>
              <a:buClr>
                <a:srgbClr val="8BA2B4"/>
              </a:buClr>
              <a:buSzPct val="70000"/>
              <a:buFont typeface="Wingdings" panose="05000000000000000000" pitchFamily="2" charset="2"/>
              <a:buNone/>
              <a:defRPr/>
            </a:pPr>
            <a:r>
              <a:rPr kumimoji="1" lang="zh-CN" altLang="en-US" sz="1800" b="0" i="0" u="none" strike="noStrike" kern="1200" cap="none" spc="0" normalizeH="0" baseline="0" noProof="0" dirty="0">
                <a:ln>
                  <a:noFill/>
                </a:ln>
                <a:solidFill>
                  <a:srgbClr val="0000FF"/>
                </a:solidFill>
                <a:effectLst/>
                <a:uLnTx/>
                <a:uFillTx/>
                <a:latin typeface="+mj-lt"/>
                <a:ea typeface="楷体_GB2312" pitchFamily="49" charset="-122"/>
                <a:cs typeface="+mn-cs"/>
              </a:rPr>
              <a:t>   </a:t>
            </a:r>
            <a:r>
              <a:rPr kumimoji="1" lang="en-US" altLang="zh-CN" sz="1800" b="0" i="0" u="none" strike="noStrike" kern="1200" cap="none" spc="0" normalizeH="0" baseline="0" noProof="0" dirty="0">
                <a:ln>
                  <a:noFill/>
                </a:ln>
                <a:solidFill>
                  <a:srgbClr val="0000FF"/>
                </a:solidFill>
                <a:effectLst/>
                <a:uLnTx/>
                <a:uFillTx/>
                <a:latin typeface="+mj-lt"/>
                <a:ea typeface="楷体_GB2312" pitchFamily="49" charset="-122"/>
                <a:cs typeface="+mn-cs"/>
              </a:rPr>
              <a:t> </a:t>
            </a:r>
            <a:r>
              <a:rPr kumimoji="1" lang="zh-CN" altLang="en-US" sz="18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1" lang="en-US" altLang="zh-CN" sz="1800" b="0" i="0" u="none" strike="noStrike" kern="1200" cap="none" spc="0" normalizeH="0" baseline="0" noProof="0" dirty="0">
                <a:ln>
                  <a:noFill/>
                </a:ln>
                <a:solidFill>
                  <a:srgbClr val="0000FF"/>
                </a:solidFill>
                <a:effectLst/>
                <a:uLnTx/>
                <a:uFillTx/>
                <a:latin typeface="+mj-lt"/>
                <a:ea typeface="楷体_GB2312" pitchFamily="49" charset="-122"/>
                <a:cs typeface="+mn-cs"/>
              </a:rPr>
              <a:t>2</a:t>
            </a:r>
            <a:r>
              <a:rPr kumimoji="1" lang="zh-CN" altLang="en-US" sz="1800" b="0" i="0" u="none" strike="noStrike" kern="1200" cap="none" spc="0" normalizeH="0" baseline="0" noProof="0" dirty="0">
                <a:ln>
                  <a:noFill/>
                </a:ln>
                <a:solidFill>
                  <a:srgbClr val="0000FF"/>
                </a:solidFill>
                <a:effectLst/>
                <a:uLnTx/>
                <a:uFillTx/>
                <a:latin typeface="+mj-lt"/>
                <a:ea typeface="楷体_GB2312" pitchFamily="49" charset="-122"/>
                <a:cs typeface="+mn-cs"/>
              </a:rPr>
              <a:t>）用新划分的组替代</a:t>
            </a:r>
            <a:r>
              <a:rPr kumimoji="1" lang="en-US" altLang="zh-CN" sz="1800" b="0" i="0" u="none" strike="noStrike" kern="1200" cap="none" spc="0" normalizeH="0" baseline="0" noProof="0" dirty="0">
                <a:ln>
                  <a:noFill/>
                </a:ln>
                <a:solidFill>
                  <a:srgbClr val="0000FF"/>
                </a:solidFill>
                <a:effectLst/>
                <a:uLnTx/>
                <a:uFillTx/>
                <a:latin typeface="+mj-lt"/>
                <a:ea typeface="楷体_GB2312" pitchFamily="49" charset="-122"/>
                <a:cs typeface="+mn-cs"/>
              </a:rPr>
              <a:t>G</a:t>
            </a:r>
            <a:r>
              <a:rPr kumimoji="1" lang="zh-CN" altLang="en-US" sz="1800" b="0" i="0" u="none" strike="noStrike" kern="1200" cap="none" spc="0" normalizeH="0" baseline="0" noProof="0" dirty="0">
                <a:ln>
                  <a:noFill/>
                </a:ln>
                <a:solidFill>
                  <a:srgbClr val="0000FF"/>
                </a:solidFill>
                <a:effectLst/>
                <a:uLnTx/>
                <a:uFillTx/>
                <a:latin typeface="+mj-lt"/>
                <a:ea typeface="楷体_GB2312" pitchFamily="49" charset="-122"/>
                <a:cs typeface="+mn-cs"/>
              </a:rPr>
              <a:t>，形成新的划分</a:t>
            </a:r>
            <a:r>
              <a:rPr kumimoji="1" lang="en-US" altLang="zh-CN" sz="1800" b="0" i="0" u="none" strike="noStrike" kern="1200" cap="none" spc="0" normalizeH="0" baseline="0" noProof="0" dirty="0" err="1">
                <a:ln>
                  <a:noFill/>
                </a:ln>
                <a:solidFill>
                  <a:srgbClr val="0000FF"/>
                </a:solidFill>
                <a:effectLst/>
                <a:uLnTx/>
                <a:uFillTx/>
                <a:latin typeface="+mj-lt"/>
                <a:ea typeface="楷体_GB2312" pitchFamily="49" charset="-122"/>
                <a:cs typeface="+mn-cs"/>
              </a:rPr>
              <a:t>Π</a:t>
            </a:r>
            <a:r>
              <a:rPr kumimoji="1" lang="en-US" altLang="zh-CN" sz="1800" b="0" i="0" u="none" strike="noStrike" kern="1200" cap="none" spc="0" normalizeH="0" baseline="-25000" noProof="0" dirty="0" err="1">
                <a:ln>
                  <a:noFill/>
                </a:ln>
                <a:solidFill>
                  <a:srgbClr val="0000FF"/>
                </a:solidFill>
                <a:effectLst/>
                <a:uLnTx/>
                <a:uFillTx/>
                <a:latin typeface="+mj-lt"/>
                <a:ea typeface="楷体_GB2312" pitchFamily="49" charset="-122"/>
                <a:cs typeface="+mn-cs"/>
              </a:rPr>
              <a:t>new</a:t>
            </a:r>
            <a:r>
              <a:rPr kumimoji="1" lang="zh-CN" altLang="en-US" sz="18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1" lang="zh-CN" altLang="en-US" sz="2000" b="0" i="0" u="none" strike="noStrike" kern="1200" cap="none" spc="0" normalizeH="0" baseline="0" noProof="0" dirty="0">
                <a:ln>
                  <a:noFill/>
                </a:ln>
                <a:solidFill>
                  <a:srgbClr val="0000FF"/>
                </a:solidFill>
                <a:effectLst/>
                <a:uLnTx/>
                <a:uFillTx/>
                <a:latin typeface="+mj-lt"/>
                <a:ea typeface="楷体_GB2312" pitchFamily="49" charset="-122"/>
                <a:cs typeface="+mn-cs"/>
              </a:rPr>
              <a:t> </a:t>
            </a:r>
            <a:endParaRPr kumimoji="0" lang="zh-CN" altLang="en-US" sz="2000" b="0" i="0" u="none" strike="noStrike" kern="1200" cap="none" spc="0" normalizeH="0" baseline="-25000" noProof="0" dirty="0">
              <a:ln>
                <a:noFill/>
              </a:ln>
              <a:solidFill>
                <a:srgbClr val="0000FF"/>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10445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2024/3/12</a:t>
            </a:fld>
            <a:endParaRPr lang="zh-TW" altLang="en-US" sz="1400" dirty="0">
              <a:solidFill>
                <a:schemeClr val="tx2"/>
              </a:solidFill>
            </a:endParaRPr>
          </a:p>
        </p:txBody>
      </p:sp>
      <p:sp>
        <p:nvSpPr>
          <p:cNvPr id="10445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104</a:t>
            </a:fld>
            <a:endParaRPr lang="zh-TW" altLang="en-US" sz="1400" dirty="0">
              <a:solidFill>
                <a:schemeClr val="tx2"/>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Minimize number of states</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800" b="1" i="0" u="none" strike="noStrike" kern="1200" cap="none" spc="0" normalizeH="0" baseline="0" noProof="0" dirty="0">
                <a:ln>
                  <a:noFill/>
                </a:ln>
                <a:solidFill>
                  <a:srgbClr val="FF0000"/>
                </a:solidFill>
                <a:effectLst/>
                <a:uLnTx/>
                <a:uFillTx/>
                <a:latin typeface="+mj-lt"/>
                <a:ea typeface="楷体_GB2312" pitchFamily="49" charset="-122"/>
                <a:cs typeface="+mn-cs"/>
              </a:rPr>
              <a:t>DFA</a:t>
            </a:r>
            <a:r>
              <a:rPr kumimoji="0" lang="zh-CN" altLang="en-US" sz="2800" b="1" i="0" u="none" strike="noStrike" kern="1200" cap="none" spc="0" normalizeH="0" baseline="0" noProof="0" dirty="0">
                <a:ln>
                  <a:noFill/>
                </a:ln>
                <a:solidFill>
                  <a:srgbClr val="FF0000"/>
                </a:solidFill>
                <a:effectLst/>
                <a:uLnTx/>
                <a:uFillTx/>
                <a:latin typeface="+mj-lt"/>
                <a:ea typeface="楷体_GB2312" pitchFamily="49" charset="-122"/>
                <a:cs typeface="+mn-cs"/>
              </a:rPr>
              <a:t>的最小化算法：</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3. </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如</a:t>
            </a:r>
            <a:r>
              <a:rPr kumimoji="0" lang="zh-CN"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300" b="0" i="0" u="none" strike="noStrike" kern="1200" cap="none" spc="0" normalizeH="0" baseline="-25000" noProof="0" dirty="0">
                <a:ln>
                  <a:noFill/>
                </a:ln>
                <a:solidFill>
                  <a:schemeClr val="tx1"/>
                </a:solidFill>
                <a:effectLst/>
                <a:uLnTx/>
                <a:uFillTx/>
                <a:latin typeface="+mj-lt"/>
                <a:ea typeface="楷体_GB2312" pitchFamily="49" charset="-122"/>
                <a:cs typeface="+mn-cs"/>
              </a:rPr>
              <a:t>new</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则令∏</a:t>
            </a:r>
            <a:r>
              <a:rPr kumimoji="0" lang="en-US" altLang="zh-CN" sz="2300" b="0" i="0" u="none" strike="noStrike" kern="1200" cap="none" spc="0" normalizeH="0" baseline="-25000" noProof="0" dirty="0">
                <a:ln>
                  <a:noFill/>
                </a:ln>
                <a:solidFill>
                  <a:schemeClr val="tx1"/>
                </a:solidFill>
                <a:effectLst/>
                <a:uLnTx/>
                <a:uFillTx/>
                <a:latin typeface="+mj-lt"/>
                <a:ea typeface="楷体_GB2312" pitchFamily="49" charset="-122"/>
                <a:cs typeface="+mn-cs"/>
              </a:rPr>
              <a:t>final</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并继续步骤</a:t>
            </a:r>
            <a:r>
              <a:rPr kumimoji="0" lang="zh-CN"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4，</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否则令</a:t>
            </a:r>
            <a:r>
              <a:rPr kumimoji="0" lang="zh-CN"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300" b="0" i="0" u="none" strike="noStrike" kern="1200" cap="none" spc="0" normalizeH="0" baseline="-25000" noProof="0" dirty="0">
                <a:ln>
                  <a:noFill/>
                </a:ln>
                <a:solidFill>
                  <a:schemeClr val="tx1"/>
                </a:solidFill>
                <a:effectLst/>
                <a:uLnTx/>
                <a:uFillTx/>
                <a:latin typeface="+mj-lt"/>
                <a:ea typeface="楷体_GB2312" pitchFamily="49" charset="-122"/>
                <a:cs typeface="+mn-cs"/>
              </a:rPr>
              <a:t>new</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，重复步骤</a:t>
            </a:r>
            <a:r>
              <a:rPr kumimoji="0" lang="zh-CN"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2</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4.为</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300" b="0" i="0" u="none" strike="noStrike" kern="1200" cap="none" spc="0" normalizeH="0" baseline="-25000" noProof="0" dirty="0">
                <a:ln>
                  <a:noFill/>
                </a:ln>
                <a:solidFill>
                  <a:schemeClr val="tx1"/>
                </a:solidFill>
                <a:effectLst/>
                <a:uLnTx/>
                <a:uFillTx/>
                <a:latin typeface="+mj-lt"/>
                <a:ea typeface="楷体_GB2312" pitchFamily="49" charset="-122"/>
                <a:cs typeface="+mn-cs"/>
              </a:rPr>
              <a:t>final</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中的每一组选一代表，这些代表构成</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M’</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的状态。若</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k</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是一代表且</a:t>
            </a:r>
            <a:r>
              <a:rPr kumimoji="0" lang="en-US"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f(</a:t>
            </a:r>
            <a:r>
              <a:rPr kumimoji="0" lang="en-US" altLang="en-US" sz="2300" b="0" i="0" u="none" strike="noStrike" kern="1200" cap="none" spc="0" normalizeH="0" baseline="0" noProof="0" dirty="0" err="1">
                <a:ln>
                  <a:noFill/>
                </a:ln>
                <a:solidFill>
                  <a:schemeClr val="tx1"/>
                </a:solidFill>
                <a:effectLst/>
                <a:uLnTx/>
                <a:uFillTx/>
                <a:latin typeface="+mj-lt"/>
                <a:ea typeface="楷体_GB2312" pitchFamily="49" charset="-122"/>
                <a:cs typeface="+mn-cs"/>
              </a:rPr>
              <a:t>k,a</a:t>
            </a:r>
            <a:r>
              <a:rPr kumimoji="0" lang="en-US"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)=t,</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令</a:t>
            </a:r>
            <a:r>
              <a:rPr kumimoji="0" lang="en-US"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r</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是</a:t>
            </a:r>
            <a:r>
              <a:rPr kumimoji="0" lang="en-US"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t</a:t>
            </a:r>
            <a:r>
              <a:rPr kumimoji="0" lang="zh-CN"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组的</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代表，则</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M’</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中有一转换</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f’</a:t>
            </a:r>
            <a:r>
              <a:rPr kumimoji="0" lang="en-US"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en-US" sz="2300" b="0" i="0" u="none" strike="noStrike" kern="1200" cap="none" spc="0" normalizeH="0" baseline="0" noProof="0" dirty="0" err="1">
                <a:ln>
                  <a:noFill/>
                </a:ln>
                <a:solidFill>
                  <a:schemeClr val="tx1"/>
                </a:solidFill>
                <a:effectLst/>
                <a:uLnTx/>
                <a:uFillTx/>
                <a:latin typeface="+mj-lt"/>
                <a:ea typeface="楷体_GB2312" pitchFamily="49" charset="-122"/>
                <a:cs typeface="+mn-cs"/>
              </a:rPr>
              <a:t>k,a</a:t>
            </a:r>
            <a:r>
              <a:rPr kumimoji="0" lang="en-US"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)=r</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 M’</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的开始状态是含有</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S</a:t>
            </a:r>
            <a:r>
              <a:rPr kumimoji="0" lang="en-US" altLang="zh-CN" sz="2300" b="0" i="1" u="none" strike="noStrike" kern="1200" cap="none" spc="0" normalizeH="0" baseline="-25000" noProof="0" dirty="0">
                <a:ln>
                  <a:noFill/>
                </a:ln>
                <a:solidFill>
                  <a:schemeClr val="tx1"/>
                </a:solidFill>
                <a:effectLst/>
                <a:uLnTx/>
                <a:uFillTx/>
                <a:latin typeface="+mj-lt"/>
                <a:ea typeface="楷体_GB2312" pitchFamily="49" charset="-122"/>
                <a:cs typeface="+mn-cs"/>
              </a:rPr>
              <a:t>0</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的那组的代表</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,M’ </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的终态是含有</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F</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的那组的代表。</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5.</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去掉</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M’</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中的死状态。</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0547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2024/3/12</a:t>
            </a:fld>
            <a:endParaRPr lang="zh-TW" altLang="en-US" sz="1400" dirty="0">
              <a:solidFill>
                <a:schemeClr val="tx2"/>
              </a:solidFill>
            </a:endParaRPr>
          </a:p>
        </p:txBody>
      </p:sp>
      <p:sp>
        <p:nvSpPr>
          <p:cNvPr id="10547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105</a:t>
            </a:fld>
            <a:endParaRPr lang="zh-TW" altLang="en-US" sz="1400" dirty="0">
              <a:solidFill>
                <a:schemeClr val="tx2"/>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22" name="Rectangle 6"/>
          <p:cNvSpPr>
            <a:spLocks noChangeArrowheads="1"/>
          </p:cNvSpPr>
          <p:nvPr/>
        </p:nvSpPr>
        <p:spPr bwMode="auto">
          <a:xfrm>
            <a:off x="468313" y="1196975"/>
            <a:ext cx="8294688" cy="505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1" lang="zh-CN" altLang="zh-CN" sz="3200" b="0" i="0" u="none" strike="noStrike" kern="1200" cap="none" spc="0" normalizeH="0" baseline="0" noProof="0" dirty="0">
                <a:ln>
                  <a:noFill/>
                </a:ln>
                <a:solidFill>
                  <a:schemeClr val="tx1"/>
                </a:solidFill>
                <a:effectLst/>
                <a:uLnTx/>
                <a:uFillTx/>
                <a:latin typeface="+mj-lt"/>
                <a:ea typeface="PMingLiU" pitchFamily="18" charset="-120"/>
                <a:cs typeface="+mn-cs"/>
              </a:rPr>
              <a:t>∏</a:t>
            </a:r>
            <a:r>
              <a:rPr kumimoji="1" lang="zh-CN" altLang="zh-CN" sz="3200" b="0" i="0" u="none" strike="noStrike" kern="1200" cap="none" spc="0" normalizeH="0" baseline="-25000" noProof="0" dirty="0">
                <a:ln>
                  <a:noFill/>
                </a:ln>
                <a:solidFill>
                  <a:schemeClr val="tx1"/>
                </a:solidFill>
                <a:effectLst/>
                <a:uLnTx/>
                <a:uFillTx/>
                <a:latin typeface="+mj-lt"/>
                <a:ea typeface="PMingLiU" pitchFamily="18" charset="-120"/>
                <a:cs typeface="+mn-cs"/>
              </a:rPr>
              <a:t>0</a:t>
            </a:r>
            <a:r>
              <a:rPr kumimoji="1" lang="zh-CN" altLang="zh-CN" sz="3200" b="0" i="0" u="none" strike="noStrike" kern="1200" cap="none" spc="0" normalizeH="0" baseline="0" noProof="0" dirty="0">
                <a:ln>
                  <a:noFill/>
                </a:ln>
                <a:solidFill>
                  <a:schemeClr val="tx1"/>
                </a:solidFill>
                <a:effectLst/>
                <a:uLnTx/>
                <a:uFillTx/>
                <a:latin typeface="+mj-lt"/>
                <a:ea typeface="PMingLiU" pitchFamily="18" charset="-120"/>
                <a:cs typeface="+mn-cs"/>
              </a:rPr>
              <a:t>:{</a:t>
            </a:r>
            <a:r>
              <a:rPr kumimoji="1" lang="en-US" altLang="zh-CN" sz="3200" b="0" i="0" u="none" strike="noStrike" kern="1200" cap="none" spc="0" normalizeH="0" baseline="0" noProof="0" dirty="0">
                <a:ln>
                  <a:noFill/>
                </a:ln>
                <a:solidFill>
                  <a:schemeClr val="tx1"/>
                </a:solidFill>
                <a:effectLst/>
                <a:uLnTx/>
                <a:uFillTx/>
                <a:latin typeface="+mj-lt"/>
                <a:ea typeface="PMingLiU" pitchFamily="18" charset="-120"/>
                <a:cs typeface="+mn-cs"/>
              </a:rPr>
              <a:t>S,A,B}                      </a:t>
            </a: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1" lang="en-US" altLang="zh-CN" sz="3200" b="0" i="0" u="none" strike="noStrike" kern="1200" cap="none" spc="0" normalizeH="0" baseline="0" noProof="0" dirty="0">
                <a:ln>
                  <a:noFill/>
                </a:ln>
                <a:solidFill>
                  <a:schemeClr val="tx1"/>
                </a:solidFill>
                <a:effectLst/>
                <a:uLnTx/>
                <a:uFillTx/>
                <a:latin typeface="+mj-lt"/>
                <a:ea typeface="PMingLiU" pitchFamily="18" charset="-120"/>
                <a:cs typeface="+mn-cs"/>
              </a:rPr>
              <a:t>{C,D,E,F}</a:t>
            </a: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1" lang="en-US" altLang="zh-CN" sz="3200" b="0" i="0" u="none" strike="noStrike" kern="1200" cap="none" spc="0" normalizeH="0" baseline="0" noProof="0" dirty="0">
                <a:ln>
                  <a:noFill/>
                </a:ln>
                <a:solidFill>
                  <a:schemeClr val="tx1"/>
                </a:solidFill>
                <a:effectLst/>
                <a:uLnTx/>
                <a:uFillTx/>
                <a:latin typeface="+mj-lt"/>
                <a:ea typeface="PMingLiU" pitchFamily="18" charset="-120"/>
                <a:cs typeface="+mn-cs"/>
              </a:rPr>
              <a:t>∏</a:t>
            </a:r>
            <a:r>
              <a:rPr kumimoji="1" lang="en-US" altLang="zh-CN" sz="3200" b="0" i="0" u="none" strike="noStrike" kern="1200" cap="none" spc="0" normalizeH="0" baseline="-25000" noProof="0" dirty="0">
                <a:ln>
                  <a:noFill/>
                </a:ln>
                <a:solidFill>
                  <a:schemeClr val="tx1"/>
                </a:solidFill>
                <a:effectLst/>
                <a:uLnTx/>
                <a:uFillTx/>
                <a:latin typeface="+mj-lt"/>
                <a:ea typeface="PMingLiU" pitchFamily="18" charset="-120"/>
                <a:cs typeface="+mn-cs"/>
              </a:rPr>
              <a:t>1</a:t>
            </a:r>
            <a:r>
              <a:rPr kumimoji="1" lang="en-US" altLang="zh-CN" sz="3200" b="0" i="0" u="none" strike="noStrike" kern="1200" cap="none" spc="0" normalizeH="0" baseline="0" noProof="0" dirty="0">
                <a:ln>
                  <a:noFill/>
                </a:ln>
                <a:solidFill>
                  <a:schemeClr val="tx1"/>
                </a:solidFill>
                <a:effectLst/>
                <a:uLnTx/>
                <a:uFillTx/>
                <a:latin typeface="+mj-lt"/>
                <a:ea typeface="PMingLiU" pitchFamily="18" charset="-120"/>
                <a:cs typeface="+mn-cs"/>
              </a:rPr>
              <a:t>:{S,A,B}                                                                                                    				             		      	       	                                                      </a:t>
            </a:r>
          </a:p>
          <a:p>
            <a:pPr marL="342900" marR="0" lvl="0" indent="-342900" algn="l"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defRPr/>
            </a:pPr>
            <a:r>
              <a:rPr kumimoji="1" lang="en-US" altLang="zh-CN" sz="3200" b="0" i="0" u="none" strike="noStrike" kern="1200" cap="none" spc="0" normalizeH="0" baseline="0" noProof="0" dirty="0">
                <a:ln>
                  <a:noFill/>
                </a:ln>
                <a:solidFill>
                  <a:schemeClr val="tx1"/>
                </a:solidFill>
                <a:effectLst/>
                <a:uLnTx/>
                <a:uFillTx/>
                <a:latin typeface="+mj-lt"/>
                <a:ea typeface="PMingLiU" pitchFamily="18" charset="-120"/>
                <a:cs typeface="+mn-cs"/>
              </a:rPr>
              <a:t>∏</a:t>
            </a:r>
            <a:r>
              <a:rPr kumimoji="1" lang="en-US" altLang="zh-CN" sz="3200" b="0" i="0" u="none" strike="noStrike" kern="1200" cap="none" spc="0" normalizeH="0" baseline="-25000" noProof="0" dirty="0">
                <a:ln>
                  <a:noFill/>
                </a:ln>
                <a:solidFill>
                  <a:schemeClr val="tx1"/>
                </a:solidFill>
                <a:effectLst/>
                <a:uLnTx/>
                <a:uFillTx/>
                <a:latin typeface="+mj-lt"/>
                <a:ea typeface="PMingLiU" pitchFamily="18" charset="-120"/>
                <a:cs typeface="+mn-cs"/>
              </a:rPr>
              <a:t>2</a:t>
            </a:r>
            <a:r>
              <a:rPr kumimoji="1" lang="en-US" altLang="zh-CN" sz="3200" b="0" i="0" u="none" strike="noStrike" kern="1200" cap="none" spc="0" normalizeH="0" baseline="0" noProof="0" dirty="0">
                <a:ln>
                  <a:noFill/>
                </a:ln>
                <a:solidFill>
                  <a:schemeClr val="tx1"/>
                </a:solidFill>
                <a:effectLst/>
                <a:uLnTx/>
                <a:uFillTx/>
                <a:latin typeface="+mj-lt"/>
                <a:ea typeface="PMingLiU" pitchFamily="18" charset="-120"/>
                <a:cs typeface="+mn-cs"/>
              </a:rPr>
              <a:t>:                                    </a:t>
            </a:r>
          </a:p>
        </p:txBody>
      </p:sp>
      <p:grpSp>
        <p:nvGrpSpPr>
          <p:cNvPr id="106499" name="Group 7"/>
          <p:cNvGrpSpPr/>
          <p:nvPr/>
        </p:nvGrpSpPr>
        <p:grpSpPr>
          <a:xfrm>
            <a:off x="4267200" y="1827213"/>
            <a:ext cx="4408488" cy="2325687"/>
            <a:chOff x="2688" y="1151"/>
            <a:chExt cx="2777" cy="1465"/>
          </a:xfrm>
        </p:grpSpPr>
        <p:grpSp>
          <p:nvGrpSpPr>
            <p:cNvPr id="106539" name="Group 8"/>
            <p:cNvGrpSpPr/>
            <p:nvPr/>
          </p:nvGrpSpPr>
          <p:grpSpPr>
            <a:xfrm>
              <a:off x="4068" y="1208"/>
              <a:ext cx="248" cy="262"/>
              <a:chOff x="4320" y="2160"/>
              <a:chExt cx="432" cy="432"/>
            </a:xfrm>
          </p:grpSpPr>
          <p:sp>
            <p:nvSpPr>
              <p:cNvPr id="162825" name="Oval 9"/>
              <p:cNvSpPr>
                <a:spLocks noChangeArrowheads="1"/>
              </p:cNvSpPr>
              <p:nvPr/>
            </p:nvSpPr>
            <p:spPr bwMode="auto">
              <a:xfrm>
                <a:off x="4320" y="2160"/>
                <a:ext cx="432" cy="43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62826" name="Oval 10"/>
              <p:cNvSpPr>
                <a:spLocks noChangeArrowheads="1"/>
              </p:cNvSpPr>
              <p:nvPr/>
            </p:nvSpPr>
            <p:spPr bwMode="auto">
              <a:xfrm>
                <a:off x="4369" y="2208"/>
                <a:ext cx="334" cy="336"/>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dk1"/>
                    </a:solidFill>
                    <a:effectLst/>
                    <a:uLnTx/>
                    <a:uFillTx/>
                    <a:latin typeface="+mj-lt"/>
                    <a:ea typeface="+mn-ea"/>
                    <a:cs typeface="+mn-cs"/>
                  </a:rPr>
                  <a:t>C</a:t>
                </a:r>
              </a:p>
            </p:txBody>
          </p:sp>
        </p:grpSp>
        <p:grpSp>
          <p:nvGrpSpPr>
            <p:cNvPr id="106540" name="Group 11"/>
            <p:cNvGrpSpPr/>
            <p:nvPr/>
          </p:nvGrpSpPr>
          <p:grpSpPr>
            <a:xfrm>
              <a:off x="4068" y="1964"/>
              <a:ext cx="248" cy="262"/>
              <a:chOff x="3456" y="2688"/>
              <a:chExt cx="432" cy="432"/>
            </a:xfrm>
          </p:grpSpPr>
          <p:sp>
            <p:nvSpPr>
              <p:cNvPr id="162828" name="Oval 12"/>
              <p:cNvSpPr>
                <a:spLocks noChangeArrowheads="1"/>
              </p:cNvSpPr>
              <p:nvPr/>
            </p:nvSpPr>
            <p:spPr bwMode="auto">
              <a:xfrm>
                <a:off x="3456" y="2688"/>
                <a:ext cx="432" cy="43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62829" name="Oval 13"/>
              <p:cNvSpPr>
                <a:spLocks noChangeArrowheads="1"/>
              </p:cNvSpPr>
              <p:nvPr/>
            </p:nvSpPr>
            <p:spPr bwMode="auto">
              <a:xfrm>
                <a:off x="3505" y="2736"/>
                <a:ext cx="334" cy="336"/>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dk1"/>
                    </a:solidFill>
                    <a:effectLst/>
                    <a:uLnTx/>
                    <a:uFillTx/>
                    <a:latin typeface="+mj-lt"/>
                    <a:ea typeface="+mn-ea"/>
                    <a:cs typeface="+mn-cs"/>
                  </a:rPr>
                  <a:t>D</a:t>
                </a:r>
              </a:p>
            </p:txBody>
          </p:sp>
        </p:grpSp>
        <p:sp>
          <p:nvSpPr>
            <p:cNvPr id="162830" name="Oval 14"/>
            <p:cNvSpPr>
              <a:spLocks noChangeArrowheads="1"/>
            </p:cNvSpPr>
            <p:nvPr/>
          </p:nvSpPr>
          <p:spPr bwMode="auto">
            <a:xfrm>
              <a:off x="3267" y="1964"/>
              <a:ext cx="249" cy="262"/>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mj-lt"/>
                  <a:ea typeface="+mn-ea"/>
                  <a:cs typeface="+mn-cs"/>
                </a:rPr>
                <a:t>B</a:t>
              </a:r>
            </a:p>
          </p:txBody>
        </p:sp>
        <p:sp>
          <p:nvSpPr>
            <p:cNvPr id="162831" name="Oval 15"/>
            <p:cNvSpPr>
              <a:spLocks noChangeArrowheads="1"/>
            </p:cNvSpPr>
            <p:nvPr/>
          </p:nvSpPr>
          <p:spPr bwMode="auto">
            <a:xfrm>
              <a:off x="3267" y="1208"/>
              <a:ext cx="249" cy="262"/>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mj-lt"/>
                  <a:ea typeface="+mn-ea"/>
                  <a:cs typeface="+mn-cs"/>
                </a:rPr>
                <a:t>A</a:t>
              </a:r>
            </a:p>
          </p:txBody>
        </p:sp>
        <p:grpSp>
          <p:nvGrpSpPr>
            <p:cNvPr id="106543" name="Group 16"/>
            <p:cNvGrpSpPr/>
            <p:nvPr/>
          </p:nvGrpSpPr>
          <p:grpSpPr>
            <a:xfrm>
              <a:off x="4840" y="1208"/>
              <a:ext cx="248" cy="262"/>
              <a:chOff x="3120" y="1536"/>
              <a:chExt cx="432" cy="432"/>
            </a:xfrm>
          </p:grpSpPr>
          <p:sp>
            <p:nvSpPr>
              <p:cNvPr id="162833" name="Oval 17"/>
              <p:cNvSpPr>
                <a:spLocks noChangeArrowheads="1"/>
              </p:cNvSpPr>
              <p:nvPr/>
            </p:nvSpPr>
            <p:spPr bwMode="auto">
              <a:xfrm>
                <a:off x="3120" y="1536"/>
                <a:ext cx="432" cy="43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62834" name="Oval 18"/>
              <p:cNvSpPr>
                <a:spLocks noChangeArrowheads="1"/>
              </p:cNvSpPr>
              <p:nvPr/>
            </p:nvSpPr>
            <p:spPr bwMode="auto">
              <a:xfrm>
                <a:off x="3169" y="1584"/>
                <a:ext cx="334" cy="336"/>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dk1"/>
                    </a:solidFill>
                    <a:effectLst/>
                    <a:uLnTx/>
                    <a:uFillTx/>
                    <a:latin typeface="+mj-lt"/>
                    <a:ea typeface="+mn-ea"/>
                    <a:cs typeface="+mn-cs"/>
                  </a:rPr>
                  <a:t>E</a:t>
                </a:r>
              </a:p>
            </p:txBody>
          </p:sp>
        </p:grpSp>
        <p:grpSp>
          <p:nvGrpSpPr>
            <p:cNvPr id="106544" name="Group 19"/>
            <p:cNvGrpSpPr/>
            <p:nvPr/>
          </p:nvGrpSpPr>
          <p:grpSpPr>
            <a:xfrm>
              <a:off x="4840" y="1964"/>
              <a:ext cx="248" cy="262"/>
              <a:chOff x="4224" y="2688"/>
              <a:chExt cx="432" cy="432"/>
            </a:xfrm>
          </p:grpSpPr>
          <p:sp>
            <p:nvSpPr>
              <p:cNvPr id="162836" name="Oval 20"/>
              <p:cNvSpPr>
                <a:spLocks noChangeArrowheads="1"/>
              </p:cNvSpPr>
              <p:nvPr/>
            </p:nvSpPr>
            <p:spPr bwMode="auto">
              <a:xfrm>
                <a:off x="4224" y="2688"/>
                <a:ext cx="432" cy="43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62837" name="Oval 21"/>
              <p:cNvSpPr>
                <a:spLocks noChangeArrowheads="1"/>
              </p:cNvSpPr>
              <p:nvPr/>
            </p:nvSpPr>
            <p:spPr bwMode="auto">
              <a:xfrm>
                <a:off x="4273" y="2736"/>
                <a:ext cx="334" cy="336"/>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dk1"/>
                    </a:solidFill>
                    <a:effectLst/>
                    <a:uLnTx/>
                    <a:uFillTx/>
                    <a:latin typeface="+mj-lt"/>
                    <a:ea typeface="+mn-ea"/>
                    <a:cs typeface="+mn-cs"/>
                  </a:rPr>
                  <a:t>F</a:t>
                </a:r>
              </a:p>
            </p:txBody>
          </p:sp>
        </p:grpSp>
        <p:sp>
          <p:nvSpPr>
            <p:cNvPr id="162838" name="Oval 22"/>
            <p:cNvSpPr>
              <a:spLocks noChangeArrowheads="1"/>
            </p:cNvSpPr>
            <p:nvPr/>
          </p:nvSpPr>
          <p:spPr bwMode="auto">
            <a:xfrm>
              <a:off x="2688" y="1615"/>
              <a:ext cx="248" cy="262"/>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dk1"/>
                  </a:solidFill>
                  <a:effectLst/>
                  <a:uLnTx/>
                  <a:uFillTx/>
                  <a:latin typeface="+mj-lt"/>
                  <a:ea typeface="+mn-ea"/>
                  <a:cs typeface="+mn-cs"/>
                </a:rPr>
                <a:t>S</a:t>
              </a:r>
            </a:p>
          </p:txBody>
        </p:sp>
        <p:cxnSp>
          <p:nvCxnSpPr>
            <p:cNvPr id="106546" name="AutoShape 23"/>
            <p:cNvCxnSpPr>
              <a:stCxn id="162838" idx="0"/>
              <a:endCxn id="162831" idx="2"/>
            </p:cNvCxnSpPr>
            <p:nvPr/>
          </p:nvCxnSpPr>
          <p:spPr>
            <a:xfrm rot="-5400000">
              <a:off x="2901" y="1249"/>
              <a:ext cx="276" cy="455"/>
            </a:xfrm>
            <a:prstGeom prst="curvedConnector2">
              <a:avLst/>
            </a:prstGeom>
            <a:ln w="9525" cap="flat" cmpd="sng">
              <a:solidFill>
                <a:schemeClr val="tx1"/>
              </a:solidFill>
              <a:prstDash val="solid"/>
              <a:headEnd type="none" w="med" len="med"/>
              <a:tailEnd type="triangle" w="med" len="med"/>
            </a:ln>
          </p:spPr>
        </p:cxnSp>
        <p:cxnSp>
          <p:nvCxnSpPr>
            <p:cNvPr id="106547" name="AutoShape 24"/>
            <p:cNvCxnSpPr>
              <a:stCxn id="162838" idx="4"/>
              <a:endCxn id="162830" idx="2"/>
            </p:cNvCxnSpPr>
            <p:nvPr/>
          </p:nvCxnSpPr>
          <p:spPr>
            <a:xfrm rot="-5400000" flipH="1">
              <a:off x="2930" y="1758"/>
              <a:ext cx="218" cy="455"/>
            </a:xfrm>
            <a:prstGeom prst="curvedConnector2">
              <a:avLst/>
            </a:prstGeom>
            <a:ln w="9525" cap="flat" cmpd="sng">
              <a:solidFill>
                <a:schemeClr val="tx1"/>
              </a:solidFill>
              <a:prstDash val="solid"/>
              <a:headEnd type="none" w="med" len="med"/>
              <a:tailEnd type="triangle" w="med" len="med"/>
            </a:ln>
          </p:spPr>
        </p:cxnSp>
        <p:cxnSp>
          <p:nvCxnSpPr>
            <p:cNvPr id="106548" name="AutoShape 25"/>
            <p:cNvCxnSpPr>
              <a:stCxn id="162830" idx="7"/>
              <a:endCxn id="162831" idx="5"/>
            </p:cNvCxnSpPr>
            <p:nvPr/>
          </p:nvCxnSpPr>
          <p:spPr>
            <a:xfrm rot="-5400000">
              <a:off x="3195" y="1717"/>
              <a:ext cx="570" cy="0"/>
            </a:xfrm>
            <a:prstGeom prst="straightConnector1">
              <a:avLst/>
            </a:prstGeom>
            <a:ln w="9525" cap="flat" cmpd="sng">
              <a:solidFill>
                <a:schemeClr val="tx1"/>
              </a:solidFill>
              <a:prstDash val="solid"/>
              <a:headEnd type="none" w="med" len="med"/>
              <a:tailEnd type="triangle" w="med" len="med"/>
            </a:ln>
          </p:spPr>
        </p:cxnSp>
        <p:cxnSp>
          <p:nvCxnSpPr>
            <p:cNvPr id="106549" name="AutoShape 26"/>
            <p:cNvCxnSpPr>
              <a:stCxn id="162831" idx="3"/>
              <a:endCxn id="162830" idx="1"/>
            </p:cNvCxnSpPr>
            <p:nvPr/>
          </p:nvCxnSpPr>
          <p:spPr>
            <a:xfrm rot="5400000">
              <a:off x="3019" y="1717"/>
              <a:ext cx="570" cy="0"/>
            </a:xfrm>
            <a:prstGeom prst="straightConnector1">
              <a:avLst/>
            </a:prstGeom>
            <a:ln w="9525" cap="flat" cmpd="sng">
              <a:solidFill>
                <a:schemeClr val="tx1"/>
              </a:solidFill>
              <a:prstDash val="solid"/>
              <a:headEnd type="none" w="med" len="med"/>
              <a:tailEnd type="triangle" w="med" len="med"/>
            </a:ln>
          </p:spPr>
        </p:cxnSp>
        <p:cxnSp>
          <p:nvCxnSpPr>
            <p:cNvPr id="106550" name="AutoShape 27"/>
            <p:cNvCxnSpPr>
              <a:stCxn id="162831" idx="6"/>
              <a:endCxn id="162825" idx="2"/>
            </p:cNvCxnSpPr>
            <p:nvPr/>
          </p:nvCxnSpPr>
          <p:spPr>
            <a:xfrm>
              <a:off x="3516" y="1339"/>
              <a:ext cx="552" cy="0"/>
            </a:xfrm>
            <a:prstGeom prst="straightConnector1">
              <a:avLst/>
            </a:prstGeom>
            <a:ln w="9525" cap="flat" cmpd="sng">
              <a:solidFill>
                <a:schemeClr val="tx1"/>
              </a:solidFill>
              <a:prstDash val="solid"/>
              <a:headEnd type="none" w="med" len="med"/>
              <a:tailEnd type="triangle" w="med" len="med"/>
            </a:ln>
          </p:spPr>
        </p:cxnSp>
        <p:cxnSp>
          <p:nvCxnSpPr>
            <p:cNvPr id="106551" name="AutoShape 28"/>
            <p:cNvCxnSpPr>
              <a:stCxn id="162830" idx="6"/>
              <a:endCxn id="162828" idx="2"/>
            </p:cNvCxnSpPr>
            <p:nvPr/>
          </p:nvCxnSpPr>
          <p:spPr>
            <a:xfrm>
              <a:off x="3516" y="2095"/>
              <a:ext cx="552" cy="0"/>
            </a:xfrm>
            <a:prstGeom prst="straightConnector1">
              <a:avLst/>
            </a:prstGeom>
            <a:ln w="9525" cap="flat" cmpd="sng">
              <a:solidFill>
                <a:schemeClr val="tx1"/>
              </a:solidFill>
              <a:prstDash val="solid"/>
              <a:headEnd type="none" w="med" len="med"/>
              <a:tailEnd type="triangle" w="med" len="med"/>
            </a:ln>
          </p:spPr>
        </p:cxnSp>
        <p:cxnSp>
          <p:nvCxnSpPr>
            <p:cNvPr id="106552" name="AutoShape 29"/>
            <p:cNvCxnSpPr>
              <a:stCxn id="162828" idx="6"/>
              <a:endCxn id="162836" idx="2"/>
            </p:cNvCxnSpPr>
            <p:nvPr/>
          </p:nvCxnSpPr>
          <p:spPr>
            <a:xfrm>
              <a:off x="4316" y="2095"/>
              <a:ext cx="524" cy="0"/>
            </a:xfrm>
            <a:prstGeom prst="straightConnector1">
              <a:avLst/>
            </a:prstGeom>
            <a:ln w="9525" cap="flat" cmpd="sng">
              <a:solidFill>
                <a:schemeClr val="tx1"/>
              </a:solidFill>
              <a:prstDash val="solid"/>
              <a:headEnd type="none" w="med" len="med"/>
              <a:tailEnd type="triangle" w="med" len="med"/>
            </a:ln>
          </p:spPr>
        </p:cxnSp>
        <p:cxnSp>
          <p:nvCxnSpPr>
            <p:cNvPr id="106553" name="AutoShape 30"/>
            <p:cNvCxnSpPr>
              <a:stCxn id="162825" idx="6"/>
              <a:endCxn id="162833" idx="2"/>
            </p:cNvCxnSpPr>
            <p:nvPr/>
          </p:nvCxnSpPr>
          <p:spPr>
            <a:xfrm>
              <a:off x="4316" y="1339"/>
              <a:ext cx="524" cy="0"/>
            </a:xfrm>
            <a:prstGeom prst="straightConnector1">
              <a:avLst/>
            </a:prstGeom>
            <a:ln w="9525" cap="flat" cmpd="sng">
              <a:solidFill>
                <a:schemeClr val="tx1"/>
              </a:solidFill>
              <a:prstDash val="solid"/>
              <a:headEnd type="none" w="med" len="med"/>
              <a:tailEnd type="triangle" w="med" len="med"/>
            </a:ln>
          </p:spPr>
        </p:cxnSp>
        <p:cxnSp>
          <p:nvCxnSpPr>
            <p:cNvPr id="106554" name="AutoShape 31"/>
            <p:cNvCxnSpPr>
              <a:stCxn id="162833" idx="4"/>
              <a:endCxn id="162836" idx="0"/>
            </p:cNvCxnSpPr>
            <p:nvPr/>
          </p:nvCxnSpPr>
          <p:spPr>
            <a:xfrm rot="5400000">
              <a:off x="4717" y="1717"/>
              <a:ext cx="494" cy="0"/>
            </a:xfrm>
            <a:prstGeom prst="straightConnector1">
              <a:avLst/>
            </a:prstGeom>
            <a:ln w="9525" cap="flat" cmpd="sng">
              <a:solidFill>
                <a:schemeClr val="tx1"/>
              </a:solidFill>
              <a:prstDash val="solid"/>
              <a:headEnd type="none" w="med" len="med"/>
              <a:tailEnd type="triangle" w="med" len="med"/>
            </a:ln>
          </p:spPr>
        </p:cxnSp>
        <p:cxnSp>
          <p:nvCxnSpPr>
            <p:cNvPr id="106555" name="AutoShape 32"/>
            <p:cNvCxnSpPr>
              <a:stCxn id="162836" idx="6"/>
              <a:endCxn id="162833" idx="6"/>
            </p:cNvCxnSpPr>
            <p:nvPr/>
          </p:nvCxnSpPr>
          <p:spPr>
            <a:xfrm flipV="1">
              <a:off x="5088" y="1339"/>
              <a:ext cx="1" cy="756"/>
            </a:xfrm>
            <a:prstGeom prst="curvedConnector3">
              <a:avLst>
                <a:gd name="adj1" fmla="val 14400000"/>
              </a:avLst>
            </a:prstGeom>
            <a:ln w="9525" cap="flat" cmpd="sng">
              <a:solidFill>
                <a:schemeClr val="tx1"/>
              </a:solidFill>
              <a:prstDash val="solid"/>
              <a:headEnd type="none" w="med" len="med"/>
              <a:tailEnd type="triangle" w="med" len="med"/>
            </a:ln>
          </p:spPr>
        </p:cxnSp>
        <p:cxnSp>
          <p:nvCxnSpPr>
            <p:cNvPr id="106556" name="AutoShape 33"/>
            <p:cNvCxnSpPr>
              <a:stCxn id="162825" idx="1"/>
              <a:endCxn id="162826" idx="7"/>
            </p:cNvCxnSpPr>
            <p:nvPr/>
          </p:nvCxnSpPr>
          <p:spPr>
            <a:xfrm rot="5400000" flipV="1">
              <a:off x="4171" y="1178"/>
              <a:ext cx="21" cy="156"/>
            </a:xfrm>
            <a:prstGeom prst="curvedConnector3">
              <a:avLst>
                <a:gd name="adj1" fmla="val -608824"/>
              </a:avLst>
            </a:prstGeom>
            <a:ln w="9525" cap="flat" cmpd="sng">
              <a:solidFill>
                <a:schemeClr val="tx1"/>
              </a:solidFill>
              <a:prstDash val="solid"/>
              <a:headEnd type="none" w="med" len="med"/>
              <a:tailEnd type="triangle" w="med" len="med"/>
            </a:ln>
          </p:spPr>
        </p:cxnSp>
        <p:cxnSp>
          <p:nvCxnSpPr>
            <p:cNvPr id="106557" name="AutoShape 34"/>
            <p:cNvCxnSpPr>
              <a:stCxn id="162828" idx="3"/>
              <a:endCxn id="162828" idx="5"/>
            </p:cNvCxnSpPr>
            <p:nvPr/>
          </p:nvCxnSpPr>
          <p:spPr>
            <a:xfrm rot="-5400000" flipH="1">
              <a:off x="4191" y="2099"/>
              <a:ext cx="1" cy="176"/>
            </a:xfrm>
            <a:prstGeom prst="curvedConnector3">
              <a:avLst>
                <a:gd name="adj1" fmla="val 20700000"/>
              </a:avLst>
            </a:prstGeom>
            <a:ln w="9525" cap="flat" cmpd="sng">
              <a:solidFill>
                <a:schemeClr val="tx1"/>
              </a:solidFill>
              <a:prstDash val="solid"/>
              <a:headEnd type="none" w="med" len="med"/>
              <a:tailEnd type="triangle" w="med" len="med"/>
            </a:ln>
          </p:spPr>
        </p:cxnSp>
        <p:sp>
          <p:nvSpPr>
            <p:cNvPr id="162851" name="Text Box 35"/>
            <p:cNvSpPr txBox="1">
              <a:spLocks noChangeArrowheads="1"/>
            </p:cNvSpPr>
            <p:nvPr/>
          </p:nvSpPr>
          <p:spPr bwMode="auto">
            <a:xfrm>
              <a:off x="5229" y="1616"/>
              <a:ext cx="2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dirty="0">
                  <a:latin typeface="+mj-lt"/>
                  <a:ea typeface="PMingLiU" pitchFamily="18" charset="-120"/>
                  <a:cs typeface="+mn-cs"/>
                </a:rPr>
                <a:t>b</a:t>
              </a:r>
            </a:p>
          </p:txBody>
        </p:sp>
        <p:sp>
          <p:nvSpPr>
            <p:cNvPr id="162852" name="Text Box 36"/>
            <p:cNvSpPr txBox="1">
              <a:spLocks noChangeArrowheads="1"/>
            </p:cNvSpPr>
            <p:nvPr/>
          </p:nvSpPr>
          <p:spPr bwMode="auto">
            <a:xfrm>
              <a:off x="2825" y="1209"/>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a</a:t>
              </a:r>
            </a:p>
          </p:txBody>
        </p:sp>
        <p:sp>
          <p:nvSpPr>
            <p:cNvPr id="162853" name="Text Box 37"/>
            <p:cNvSpPr txBox="1">
              <a:spLocks noChangeArrowheads="1"/>
            </p:cNvSpPr>
            <p:nvPr/>
          </p:nvSpPr>
          <p:spPr bwMode="auto">
            <a:xfrm>
              <a:off x="3405" y="1586"/>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a</a:t>
              </a:r>
            </a:p>
          </p:txBody>
        </p:sp>
        <p:sp>
          <p:nvSpPr>
            <p:cNvPr id="162854" name="Text Box 38"/>
            <p:cNvSpPr txBox="1">
              <a:spLocks noChangeArrowheads="1"/>
            </p:cNvSpPr>
            <p:nvPr/>
          </p:nvSpPr>
          <p:spPr bwMode="auto">
            <a:xfrm>
              <a:off x="3708" y="1151"/>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a</a:t>
              </a:r>
            </a:p>
          </p:txBody>
        </p:sp>
        <p:sp>
          <p:nvSpPr>
            <p:cNvPr id="162855" name="Text Box 39"/>
            <p:cNvSpPr txBox="1">
              <a:spLocks noChangeArrowheads="1"/>
            </p:cNvSpPr>
            <p:nvPr/>
          </p:nvSpPr>
          <p:spPr bwMode="auto">
            <a:xfrm>
              <a:off x="4306" y="1391"/>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a</a:t>
              </a:r>
            </a:p>
          </p:txBody>
        </p:sp>
        <p:sp>
          <p:nvSpPr>
            <p:cNvPr id="162856" name="Text Box 40"/>
            <p:cNvSpPr txBox="1">
              <a:spLocks noChangeArrowheads="1"/>
            </p:cNvSpPr>
            <p:nvPr/>
          </p:nvSpPr>
          <p:spPr bwMode="auto">
            <a:xfrm>
              <a:off x="4811" y="1586"/>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a</a:t>
              </a:r>
            </a:p>
          </p:txBody>
        </p:sp>
        <p:sp>
          <p:nvSpPr>
            <p:cNvPr id="162857" name="Text Box 41"/>
            <p:cNvSpPr txBox="1">
              <a:spLocks noChangeArrowheads="1"/>
            </p:cNvSpPr>
            <p:nvPr/>
          </p:nvSpPr>
          <p:spPr bwMode="auto">
            <a:xfrm>
              <a:off x="4535" y="1993"/>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a</a:t>
              </a:r>
            </a:p>
          </p:txBody>
        </p:sp>
        <p:sp>
          <p:nvSpPr>
            <p:cNvPr id="162858" name="Text Box 42"/>
            <p:cNvSpPr txBox="1">
              <a:spLocks noChangeArrowheads="1"/>
            </p:cNvSpPr>
            <p:nvPr/>
          </p:nvSpPr>
          <p:spPr bwMode="auto">
            <a:xfrm>
              <a:off x="2907" y="1965"/>
              <a:ext cx="2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b</a:t>
              </a:r>
            </a:p>
          </p:txBody>
        </p:sp>
        <p:sp>
          <p:nvSpPr>
            <p:cNvPr id="162859" name="Text Box 43"/>
            <p:cNvSpPr txBox="1">
              <a:spLocks noChangeArrowheads="1"/>
            </p:cNvSpPr>
            <p:nvPr/>
          </p:nvSpPr>
          <p:spPr bwMode="auto">
            <a:xfrm>
              <a:off x="3128" y="1616"/>
              <a:ext cx="2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b</a:t>
              </a:r>
            </a:p>
          </p:txBody>
        </p:sp>
        <p:sp>
          <p:nvSpPr>
            <p:cNvPr id="162860" name="Text Box 44"/>
            <p:cNvSpPr txBox="1">
              <a:spLocks noChangeArrowheads="1"/>
            </p:cNvSpPr>
            <p:nvPr/>
          </p:nvSpPr>
          <p:spPr bwMode="auto">
            <a:xfrm>
              <a:off x="3735" y="2023"/>
              <a:ext cx="2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b</a:t>
              </a:r>
            </a:p>
          </p:txBody>
        </p:sp>
        <p:sp>
          <p:nvSpPr>
            <p:cNvPr id="162861" name="Text Box 45"/>
            <p:cNvSpPr txBox="1">
              <a:spLocks noChangeArrowheads="1"/>
            </p:cNvSpPr>
            <p:nvPr/>
          </p:nvSpPr>
          <p:spPr bwMode="auto">
            <a:xfrm>
              <a:off x="4260" y="1727"/>
              <a:ext cx="2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b</a:t>
              </a:r>
            </a:p>
          </p:txBody>
        </p:sp>
        <p:sp>
          <p:nvSpPr>
            <p:cNvPr id="162862" name="Text Box 46"/>
            <p:cNvSpPr txBox="1">
              <a:spLocks noChangeArrowheads="1"/>
            </p:cNvSpPr>
            <p:nvPr/>
          </p:nvSpPr>
          <p:spPr bwMode="auto">
            <a:xfrm>
              <a:off x="4479" y="1151"/>
              <a:ext cx="2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b</a:t>
              </a:r>
            </a:p>
          </p:txBody>
        </p:sp>
        <p:sp>
          <p:nvSpPr>
            <p:cNvPr id="162863" name="Text Box 47"/>
            <p:cNvSpPr txBox="1">
              <a:spLocks noChangeArrowheads="1"/>
            </p:cNvSpPr>
            <p:nvPr/>
          </p:nvSpPr>
          <p:spPr bwMode="auto">
            <a:xfrm>
              <a:off x="4093" y="2325"/>
              <a:ext cx="2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dirty="0">
                  <a:latin typeface="+mj-lt"/>
                  <a:ea typeface="PMingLiU" pitchFamily="18" charset="-120"/>
                  <a:cs typeface="+mn-cs"/>
                </a:rPr>
                <a:t>b</a:t>
              </a:r>
            </a:p>
          </p:txBody>
        </p:sp>
      </p:grpSp>
      <p:sp>
        <p:nvSpPr>
          <p:cNvPr id="162864" name="Line 48"/>
          <p:cNvSpPr>
            <a:spLocks noChangeShapeType="1"/>
          </p:cNvSpPr>
          <p:nvPr/>
        </p:nvSpPr>
        <p:spPr bwMode="auto">
          <a:xfrm flipV="1">
            <a:off x="1827213" y="3024188"/>
            <a:ext cx="152400" cy="838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62865" name="Rectangle 49"/>
          <p:cNvSpPr>
            <a:spLocks noChangeArrowheads="1"/>
          </p:cNvSpPr>
          <p:nvPr/>
        </p:nvSpPr>
        <p:spPr bwMode="auto">
          <a:xfrm>
            <a:off x="1463675" y="2982913"/>
            <a:ext cx="3635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PMingLiU" pitchFamily="18" charset="-120"/>
                <a:cs typeface="+mn-cs"/>
              </a:rPr>
              <a:t>a</a:t>
            </a:r>
          </a:p>
        </p:txBody>
      </p:sp>
      <p:sp>
        <p:nvSpPr>
          <p:cNvPr id="162867" name="Rectangle 51"/>
          <p:cNvSpPr>
            <a:spLocks noChangeArrowheads="1"/>
          </p:cNvSpPr>
          <p:nvPr/>
        </p:nvSpPr>
        <p:spPr bwMode="auto">
          <a:xfrm>
            <a:off x="1847850" y="3903663"/>
            <a:ext cx="8858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zh-CN" sz="2400" b="0" i="0" u="none" strike="noStrike" kern="1200" cap="none" spc="0" normalizeH="0" baseline="0" noProof="0" dirty="0">
                <a:ln>
                  <a:noFill/>
                </a:ln>
                <a:solidFill>
                  <a:schemeClr val="tx1"/>
                </a:solidFill>
                <a:effectLst/>
                <a:uLnTx/>
                <a:uFillTx/>
                <a:latin typeface="+mj-lt"/>
                <a:ea typeface="PMingLiU" pitchFamily="18" charset="-120"/>
                <a:cs typeface="+mn-cs"/>
              </a:rPr>
              <a:t>{</a:t>
            </a:r>
            <a:r>
              <a:rPr kumimoji="1" lang="en-US" altLang="zh-CN" sz="2400" b="0" i="0" u="none" strike="noStrike" kern="1200" cap="none" spc="0" normalizeH="0" baseline="0" noProof="0" dirty="0">
                <a:ln>
                  <a:noFill/>
                </a:ln>
                <a:solidFill>
                  <a:schemeClr val="tx1"/>
                </a:solidFill>
                <a:effectLst/>
                <a:uLnTx/>
                <a:uFillTx/>
                <a:latin typeface="+mj-lt"/>
                <a:ea typeface="PMingLiU" pitchFamily="18" charset="-120"/>
                <a:cs typeface="+mn-cs"/>
              </a:rPr>
              <a:t>S,B}</a:t>
            </a:r>
          </a:p>
        </p:txBody>
      </p:sp>
      <p:sp>
        <p:nvSpPr>
          <p:cNvPr id="162868" name="Rectangle 52"/>
          <p:cNvSpPr>
            <a:spLocks noChangeArrowheads="1"/>
          </p:cNvSpPr>
          <p:nvPr/>
        </p:nvSpPr>
        <p:spPr bwMode="auto">
          <a:xfrm>
            <a:off x="1619250" y="3933825"/>
            <a:ext cx="22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zh-CN" sz="2400" b="0" i="0" u="none" strike="noStrike" kern="1200" cap="none" spc="0" normalizeH="0" baseline="0" noProof="0" dirty="0">
                <a:ln>
                  <a:noFill/>
                </a:ln>
                <a:solidFill>
                  <a:schemeClr val="tx1"/>
                </a:solidFill>
                <a:effectLst/>
                <a:uLnTx/>
                <a:uFillTx/>
                <a:latin typeface="+mj-lt"/>
                <a:ea typeface="PMingLiU" pitchFamily="18" charset="-120"/>
                <a:cs typeface="+mn-cs"/>
              </a:rPr>
              <a:t>}</a:t>
            </a:r>
            <a:endParaRPr kumimoji="1" lang="en-US" altLang="zh-CN" sz="2400" b="0" i="0" u="none" strike="noStrike" kern="1200" cap="none" spc="0" normalizeH="0" baseline="0" noProof="0" dirty="0">
              <a:ln>
                <a:noFill/>
              </a:ln>
              <a:solidFill>
                <a:schemeClr val="tx1"/>
              </a:solidFill>
              <a:effectLst/>
              <a:uLnTx/>
              <a:uFillTx/>
              <a:latin typeface="+mj-lt"/>
              <a:ea typeface="PMingLiU" pitchFamily="18" charset="-120"/>
              <a:cs typeface="+mn-cs"/>
            </a:endParaRPr>
          </a:p>
        </p:txBody>
      </p:sp>
      <p:sp>
        <p:nvSpPr>
          <p:cNvPr id="162869" name="Rectangle 53"/>
          <p:cNvSpPr>
            <a:spLocks noChangeArrowheads="1"/>
          </p:cNvSpPr>
          <p:nvPr/>
        </p:nvSpPr>
        <p:spPr bwMode="auto">
          <a:xfrm>
            <a:off x="1258888" y="3954463"/>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PMingLiU" pitchFamily="18" charset="-120"/>
                <a:cs typeface="+mn-cs"/>
              </a:rPr>
              <a:t>{A</a:t>
            </a:r>
          </a:p>
        </p:txBody>
      </p:sp>
      <p:sp>
        <p:nvSpPr>
          <p:cNvPr id="162872" name="Rectangle 56"/>
          <p:cNvSpPr>
            <a:spLocks noChangeArrowheads="1"/>
          </p:cNvSpPr>
          <p:nvPr/>
        </p:nvSpPr>
        <p:spPr bwMode="auto">
          <a:xfrm>
            <a:off x="1985963" y="4575175"/>
            <a:ext cx="3746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PMingLiU" pitchFamily="18" charset="-120"/>
                <a:cs typeface="+mn-cs"/>
              </a:rPr>
              <a:t>b</a:t>
            </a:r>
          </a:p>
        </p:txBody>
      </p:sp>
      <p:sp>
        <p:nvSpPr>
          <p:cNvPr id="162873" name="Line 57"/>
          <p:cNvSpPr>
            <a:spLocks noChangeShapeType="1"/>
          </p:cNvSpPr>
          <p:nvPr/>
        </p:nvSpPr>
        <p:spPr bwMode="auto">
          <a:xfrm flipH="1" flipV="1">
            <a:off x="2360613" y="4318000"/>
            <a:ext cx="304800" cy="1143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62874" name="Rectangle 58"/>
          <p:cNvSpPr>
            <a:spLocks noChangeArrowheads="1"/>
          </p:cNvSpPr>
          <p:nvPr/>
        </p:nvSpPr>
        <p:spPr bwMode="auto">
          <a:xfrm>
            <a:off x="3200400" y="5410200"/>
            <a:ext cx="30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rPr>
              <a:t>B</a:t>
            </a:r>
          </a:p>
        </p:txBody>
      </p:sp>
      <p:sp>
        <p:nvSpPr>
          <p:cNvPr id="162875" name="Rectangle 59"/>
          <p:cNvSpPr>
            <a:spLocks noChangeArrowheads="1"/>
          </p:cNvSpPr>
          <p:nvPr/>
        </p:nvSpPr>
        <p:spPr bwMode="auto">
          <a:xfrm>
            <a:off x="3005138" y="5408613"/>
            <a:ext cx="2698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zh-CN" sz="2400" b="0" i="0" u="none" strike="noStrike" kern="1200" cap="none" spc="0" normalizeH="0" baseline="0" noProof="0">
                <a:ln>
                  <a:noFill/>
                </a:ln>
                <a:solidFill>
                  <a:schemeClr val="tx1"/>
                </a:solidFill>
                <a:effectLst/>
                <a:uLnTx/>
                <a:uFillTx/>
                <a:latin typeface="+mj-lt"/>
                <a:ea typeface="PMingLiU" pitchFamily="18" charset="-120"/>
                <a:cs typeface="+mn-cs"/>
              </a:rPr>
              <a:t>{</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62876" name="Rectangle 60"/>
          <p:cNvSpPr>
            <a:spLocks noChangeArrowheads="1"/>
          </p:cNvSpPr>
          <p:nvPr/>
        </p:nvSpPr>
        <p:spPr bwMode="auto">
          <a:xfrm>
            <a:off x="2395538" y="5408613"/>
            <a:ext cx="2698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zh-CN" sz="2400" b="0" i="0" u="none" strike="noStrike" kern="1200" cap="none" spc="0" normalizeH="0" baseline="0" noProof="0">
                <a:ln>
                  <a:noFill/>
                </a:ln>
                <a:solidFill>
                  <a:schemeClr val="tx1"/>
                </a:solidFill>
                <a:effectLst/>
                <a:uLnTx/>
                <a:uFillTx/>
                <a:latin typeface="+mj-lt"/>
                <a:ea typeface="PMingLiU" pitchFamily="18" charset="-120"/>
                <a:cs typeface="+mn-cs"/>
              </a:rPr>
              <a:t>{</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62877" name="Rectangle 61"/>
          <p:cNvSpPr>
            <a:spLocks noChangeArrowheads="1"/>
          </p:cNvSpPr>
          <p:nvPr/>
        </p:nvSpPr>
        <p:spPr bwMode="auto">
          <a:xfrm>
            <a:off x="2565400" y="5408613"/>
            <a:ext cx="3873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rPr>
              <a:t>S</a:t>
            </a:r>
          </a:p>
        </p:txBody>
      </p:sp>
      <p:sp>
        <p:nvSpPr>
          <p:cNvPr id="162878" name="Rectangle 62"/>
          <p:cNvSpPr>
            <a:spLocks noChangeArrowheads="1"/>
          </p:cNvSpPr>
          <p:nvPr/>
        </p:nvSpPr>
        <p:spPr bwMode="auto">
          <a:xfrm>
            <a:off x="3429000" y="5410200"/>
            <a:ext cx="22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zh-CN" sz="2400" b="0" i="0" u="none" strike="noStrike" kern="1200" cap="none" spc="0" normalizeH="0" baseline="0" noProof="0">
                <a:ln>
                  <a:noFill/>
                </a:ln>
                <a:solidFill>
                  <a:schemeClr val="tx1"/>
                </a:solidFill>
                <a:effectLst/>
                <a:uLnTx/>
                <a:uFillTx/>
                <a:latin typeface="+mj-lt"/>
                <a:ea typeface="PMingLiU" pitchFamily="18" charset="-120"/>
                <a:cs typeface="+mn-cs"/>
              </a:rPr>
              <a:t>}</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62879" name="Rectangle 63"/>
          <p:cNvSpPr>
            <a:spLocks noChangeArrowheads="1"/>
          </p:cNvSpPr>
          <p:nvPr/>
        </p:nvSpPr>
        <p:spPr bwMode="auto">
          <a:xfrm>
            <a:off x="2895600" y="5410200"/>
            <a:ext cx="22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zh-CN" sz="2400" b="0" i="0" u="none" strike="noStrike" kern="1200" cap="none" spc="0" normalizeH="0" baseline="0" noProof="0">
                <a:ln>
                  <a:noFill/>
                </a:ln>
                <a:solidFill>
                  <a:schemeClr val="tx1"/>
                </a:solidFill>
                <a:effectLst/>
                <a:uLnTx/>
                <a:uFillTx/>
                <a:latin typeface="+mj-lt"/>
                <a:ea typeface="PMingLiU" pitchFamily="18" charset="-120"/>
                <a:cs typeface="+mn-cs"/>
              </a:rPr>
              <a:t>}</a:t>
            </a:r>
            <a:endPar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grpSp>
        <p:nvGrpSpPr>
          <p:cNvPr id="106513" name="Group 64"/>
          <p:cNvGrpSpPr/>
          <p:nvPr/>
        </p:nvGrpSpPr>
        <p:grpSpPr>
          <a:xfrm>
            <a:off x="5130800" y="4260850"/>
            <a:ext cx="2628900" cy="2149475"/>
            <a:chOff x="2976" y="2792"/>
            <a:chExt cx="1656" cy="1354"/>
          </a:xfrm>
        </p:grpSpPr>
        <p:grpSp>
          <p:nvGrpSpPr>
            <p:cNvPr id="106520" name="Group 65"/>
            <p:cNvGrpSpPr/>
            <p:nvPr/>
          </p:nvGrpSpPr>
          <p:grpSpPr>
            <a:xfrm>
              <a:off x="4356" y="3548"/>
              <a:ext cx="248" cy="262"/>
              <a:chOff x="3456" y="2688"/>
              <a:chExt cx="432" cy="432"/>
            </a:xfrm>
          </p:grpSpPr>
          <p:sp>
            <p:nvSpPr>
              <p:cNvPr id="162882" name="Oval 66"/>
              <p:cNvSpPr>
                <a:spLocks noChangeArrowheads="1"/>
              </p:cNvSpPr>
              <p:nvPr/>
            </p:nvSpPr>
            <p:spPr bwMode="auto">
              <a:xfrm>
                <a:off x="3456" y="2688"/>
                <a:ext cx="432" cy="432"/>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62883" name="Oval 67"/>
              <p:cNvSpPr>
                <a:spLocks noChangeArrowheads="1"/>
              </p:cNvSpPr>
              <p:nvPr/>
            </p:nvSpPr>
            <p:spPr bwMode="auto">
              <a:xfrm>
                <a:off x="3505" y="2736"/>
                <a:ext cx="334" cy="336"/>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mj-lt"/>
                    <a:ea typeface="+mn-ea"/>
                    <a:cs typeface="+mn-cs"/>
                  </a:rPr>
                  <a:t>D</a:t>
                </a:r>
              </a:p>
            </p:txBody>
          </p:sp>
        </p:grpSp>
        <p:sp>
          <p:nvSpPr>
            <p:cNvPr id="162884" name="Oval 68"/>
            <p:cNvSpPr>
              <a:spLocks noChangeArrowheads="1"/>
            </p:cNvSpPr>
            <p:nvPr/>
          </p:nvSpPr>
          <p:spPr bwMode="auto">
            <a:xfrm>
              <a:off x="3555" y="3548"/>
              <a:ext cx="249" cy="262"/>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dk1"/>
                  </a:solidFill>
                  <a:effectLst/>
                  <a:uLnTx/>
                  <a:uFillTx/>
                  <a:latin typeface="+mj-lt"/>
                  <a:ea typeface="+mn-ea"/>
                  <a:cs typeface="+mn-cs"/>
                </a:rPr>
                <a:t>B</a:t>
              </a:r>
            </a:p>
          </p:txBody>
        </p:sp>
        <p:sp>
          <p:nvSpPr>
            <p:cNvPr id="162885" name="Oval 69"/>
            <p:cNvSpPr>
              <a:spLocks noChangeArrowheads="1"/>
            </p:cNvSpPr>
            <p:nvPr/>
          </p:nvSpPr>
          <p:spPr bwMode="auto">
            <a:xfrm>
              <a:off x="3555" y="2792"/>
              <a:ext cx="249" cy="262"/>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dk1"/>
                  </a:solidFill>
                  <a:effectLst/>
                  <a:uLnTx/>
                  <a:uFillTx/>
                  <a:latin typeface="+mj-lt"/>
                  <a:ea typeface="+mn-ea"/>
                  <a:cs typeface="+mn-cs"/>
                </a:rPr>
                <a:t>A</a:t>
              </a:r>
            </a:p>
          </p:txBody>
        </p:sp>
        <p:sp>
          <p:nvSpPr>
            <p:cNvPr id="162886" name="Oval 70"/>
            <p:cNvSpPr>
              <a:spLocks noChangeArrowheads="1"/>
            </p:cNvSpPr>
            <p:nvPr/>
          </p:nvSpPr>
          <p:spPr bwMode="auto">
            <a:xfrm>
              <a:off x="2976" y="3199"/>
              <a:ext cx="248" cy="262"/>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dk1"/>
                  </a:solidFill>
                  <a:effectLst/>
                  <a:uLnTx/>
                  <a:uFillTx/>
                  <a:latin typeface="+mj-lt"/>
                  <a:ea typeface="+mn-ea"/>
                  <a:cs typeface="+mn-cs"/>
                </a:rPr>
                <a:t>S</a:t>
              </a:r>
            </a:p>
          </p:txBody>
        </p:sp>
        <p:cxnSp>
          <p:nvCxnSpPr>
            <p:cNvPr id="106524" name="AutoShape 71"/>
            <p:cNvCxnSpPr>
              <a:stCxn id="162886" idx="0"/>
              <a:endCxn id="162885" idx="2"/>
            </p:cNvCxnSpPr>
            <p:nvPr/>
          </p:nvCxnSpPr>
          <p:spPr>
            <a:xfrm rot="-5400000">
              <a:off x="3189" y="2833"/>
              <a:ext cx="276" cy="455"/>
            </a:xfrm>
            <a:prstGeom prst="curvedConnector2">
              <a:avLst/>
            </a:prstGeom>
            <a:ln w="9525" cap="flat" cmpd="sng">
              <a:solidFill>
                <a:schemeClr val="tx1"/>
              </a:solidFill>
              <a:prstDash val="solid"/>
              <a:headEnd type="none" w="med" len="med"/>
              <a:tailEnd type="triangle" w="med" len="med"/>
            </a:ln>
          </p:spPr>
        </p:cxnSp>
        <p:cxnSp>
          <p:nvCxnSpPr>
            <p:cNvPr id="106525" name="AutoShape 72"/>
            <p:cNvCxnSpPr>
              <a:stCxn id="162886" idx="4"/>
              <a:endCxn id="162884" idx="2"/>
            </p:cNvCxnSpPr>
            <p:nvPr/>
          </p:nvCxnSpPr>
          <p:spPr>
            <a:xfrm rot="-5400000" flipH="1">
              <a:off x="3218" y="3342"/>
              <a:ext cx="218" cy="455"/>
            </a:xfrm>
            <a:prstGeom prst="curvedConnector2">
              <a:avLst/>
            </a:prstGeom>
            <a:ln w="9525" cap="flat" cmpd="sng">
              <a:solidFill>
                <a:schemeClr val="tx1"/>
              </a:solidFill>
              <a:prstDash val="solid"/>
              <a:headEnd type="none" w="med" len="med"/>
              <a:tailEnd type="triangle" w="med" len="med"/>
            </a:ln>
          </p:spPr>
        </p:cxnSp>
        <p:cxnSp>
          <p:nvCxnSpPr>
            <p:cNvPr id="106526" name="AutoShape 73"/>
            <p:cNvCxnSpPr>
              <a:stCxn id="162884" idx="7"/>
              <a:endCxn id="162885" idx="5"/>
            </p:cNvCxnSpPr>
            <p:nvPr/>
          </p:nvCxnSpPr>
          <p:spPr>
            <a:xfrm rot="-5400000">
              <a:off x="3483" y="3301"/>
              <a:ext cx="570" cy="0"/>
            </a:xfrm>
            <a:prstGeom prst="straightConnector1">
              <a:avLst/>
            </a:prstGeom>
            <a:ln w="9525" cap="flat" cmpd="sng">
              <a:solidFill>
                <a:schemeClr val="tx1"/>
              </a:solidFill>
              <a:prstDash val="solid"/>
              <a:headEnd type="none" w="med" len="med"/>
              <a:tailEnd type="triangle" w="med" len="med"/>
            </a:ln>
          </p:spPr>
        </p:cxnSp>
        <p:cxnSp>
          <p:nvCxnSpPr>
            <p:cNvPr id="106527" name="AutoShape 74"/>
            <p:cNvCxnSpPr>
              <a:stCxn id="162885" idx="3"/>
              <a:endCxn id="162884" idx="1"/>
            </p:cNvCxnSpPr>
            <p:nvPr/>
          </p:nvCxnSpPr>
          <p:spPr>
            <a:xfrm rot="5400000">
              <a:off x="3307" y="3301"/>
              <a:ext cx="570" cy="0"/>
            </a:xfrm>
            <a:prstGeom prst="straightConnector1">
              <a:avLst/>
            </a:prstGeom>
            <a:ln w="9525" cap="flat" cmpd="sng">
              <a:solidFill>
                <a:schemeClr val="tx1"/>
              </a:solidFill>
              <a:prstDash val="solid"/>
              <a:headEnd type="none" w="med" len="med"/>
              <a:tailEnd type="triangle" w="med" len="med"/>
            </a:ln>
          </p:spPr>
        </p:cxnSp>
        <p:cxnSp>
          <p:nvCxnSpPr>
            <p:cNvPr id="106528" name="AutoShape 75"/>
            <p:cNvCxnSpPr>
              <a:stCxn id="162884" idx="6"/>
              <a:endCxn id="162882" idx="2"/>
            </p:cNvCxnSpPr>
            <p:nvPr/>
          </p:nvCxnSpPr>
          <p:spPr>
            <a:xfrm>
              <a:off x="3804" y="3679"/>
              <a:ext cx="552" cy="0"/>
            </a:xfrm>
            <a:prstGeom prst="straightConnector1">
              <a:avLst/>
            </a:prstGeom>
            <a:ln w="9525" cap="flat" cmpd="sng">
              <a:solidFill>
                <a:schemeClr val="tx1"/>
              </a:solidFill>
              <a:prstDash val="solid"/>
              <a:headEnd type="none" w="med" len="med"/>
              <a:tailEnd type="triangle" w="med" len="med"/>
            </a:ln>
          </p:spPr>
        </p:cxnSp>
        <p:cxnSp>
          <p:nvCxnSpPr>
            <p:cNvPr id="106529" name="AutoShape 76"/>
            <p:cNvCxnSpPr>
              <a:stCxn id="162882" idx="3"/>
              <a:endCxn id="162882" idx="5"/>
            </p:cNvCxnSpPr>
            <p:nvPr/>
          </p:nvCxnSpPr>
          <p:spPr>
            <a:xfrm rot="-5400000" flipH="1">
              <a:off x="4479" y="3683"/>
              <a:ext cx="1" cy="176"/>
            </a:xfrm>
            <a:prstGeom prst="curvedConnector3">
              <a:avLst>
                <a:gd name="adj1" fmla="val 20700000"/>
              </a:avLst>
            </a:prstGeom>
            <a:ln w="9525" cap="flat" cmpd="sng">
              <a:solidFill>
                <a:schemeClr val="tx1"/>
              </a:solidFill>
              <a:prstDash val="solid"/>
              <a:headEnd type="none" w="med" len="med"/>
              <a:tailEnd type="triangle" w="med" len="med"/>
            </a:ln>
          </p:spPr>
        </p:cxnSp>
        <p:sp>
          <p:nvSpPr>
            <p:cNvPr id="162893" name="Text Box 77"/>
            <p:cNvSpPr txBox="1">
              <a:spLocks noChangeArrowheads="1"/>
            </p:cNvSpPr>
            <p:nvPr/>
          </p:nvSpPr>
          <p:spPr bwMode="auto">
            <a:xfrm>
              <a:off x="3113" y="2793"/>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a</a:t>
              </a:r>
            </a:p>
          </p:txBody>
        </p:sp>
        <p:sp>
          <p:nvSpPr>
            <p:cNvPr id="162894" name="Text Box 78"/>
            <p:cNvSpPr txBox="1">
              <a:spLocks noChangeArrowheads="1"/>
            </p:cNvSpPr>
            <p:nvPr/>
          </p:nvSpPr>
          <p:spPr bwMode="auto">
            <a:xfrm>
              <a:off x="3693" y="3170"/>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a</a:t>
              </a:r>
            </a:p>
          </p:txBody>
        </p:sp>
        <p:sp>
          <p:nvSpPr>
            <p:cNvPr id="162895" name="Text Box 79"/>
            <p:cNvSpPr txBox="1">
              <a:spLocks noChangeArrowheads="1"/>
            </p:cNvSpPr>
            <p:nvPr/>
          </p:nvSpPr>
          <p:spPr bwMode="auto">
            <a:xfrm>
              <a:off x="4018" y="2975"/>
              <a:ext cx="2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a</a:t>
              </a:r>
            </a:p>
          </p:txBody>
        </p:sp>
        <p:sp>
          <p:nvSpPr>
            <p:cNvPr id="162896" name="Text Box 80"/>
            <p:cNvSpPr txBox="1">
              <a:spLocks noChangeArrowheads="1"/>
            </p:cNvSpPr>
            <p:nvPr/>
          </p:nvSpPr>
          <p:spPr bwMode="auto">
            <a:xfrm>
              <a:off x="3195" y="3549"/>
              <a:ext cx="2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b</a:t>
              </a:r>
            </a:p>
          </p:txBody>
        </p:sp>
        <p:sp>
          <p:nvSpPr>
            <p:cNvPr id="162897" name="Text Box 81"/>
            <p:cNvSpPr txBox="1">
              <a:spLocks noChangeArrowheads="1"/>
            </p:cNvSpPr>
            <p:nvPr/>
          </p:nvSpPr>
          <p:spPr bwMode="auto">
            <a:xfrm>
              <a:off x="3416" y="3200"/>
              <a:ext cx="2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b</a:t>
              </a:r>
            </a:p>
          </p:txBody>
        </p:sp>
        <p:sp>
          <p:nvSpPr>
            <p:cNvPr id="162898" name="Text Box 82"/>
            <p:cNvSpPr txBox="1">
              <a:spLocks noChangeArrowheads="1"/>
            </p:cNvSpPr>
            <p:nvPr/>
          </p:nvSpPr>
          <p:spPr bwMode="auto">
            <a:xfrm>
              <a:off x="4023" y="3607"/>
              <a:ext cx="2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b</a:t>
              </a:r>
            </a:p>
          </p:txBody>
        </p:sp>
        <p:sp>
          <p:nvSpPr>
            <p:cNvPr id="162899" name="Text Box 83"/>
            <p:cNvSpPr txBox="1">
              <a:spLocks noChangeArrowheads="1"/>
            </p:cNvSpPr>
            <p:nvPr/>
          </p:nvSpPr>
          <p:spPr bwMode="auto">
            <a:xfrm>
              <a:off x="4396" y="3855"/>
              <a:ext cx="236"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dirty="0">
                  <a:latin typeface="+mj-lt"/>
                  <a:ea typeface="PMingLiU" pitchFamily="18" charset="-120"/>
                  <a:cs typeface="+mn-cs"/>
                </a:rPr>
                <a:t>b</a:t>
              </a:r>
            </a:p>
          </p:txBody>
        </p:sp>
      </p:grpSp>
      <p:sp>
        <p:nvSpPr>
          <p:cNvPr id="162900" name="Text Box 84"/>
          <p:cNvSpPr txBox="1">
            <a:spLocks noChangeArrowheads="1"/>
          </p:cNvSpPr>
          <p:nvPr/>
        </p:nvSpPr>
        <p:spPr bwMode="auto">
          <a:xfrm>
            <a:off x="7215188" y="5946775"/>
            <a:ext cx="3619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dirty="0">
                <a:latin typeface="+mj-lt"/>
                <a:ea typeface="PMingLiU" pitchFamily="18" charset="-120"/>
                <a:cs typeface="+mn-cs"/>
              </a:rPr>
              <a:t>a</a:t>
            </a:r>
          </a:p>
        </p:txBody>
      </p:sp>
      <p:sp>
        <p:nvSpPr>
          <p:cNvPr id="162901" name="Line 85"/>
          <p:cNvSpPr>
            <a:spLocks noChangeShapeType="1"/>
          </p:cNvSpPr>
          <p:nvPr/>
        </p:nvSpPr>
        <p:spPr bwMode="auto">
          <a:xfrm>
            <a:off x="6426200" y="4583113"/>
            <a:ext cx="914400" cy="9144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62902" name="Line 86"/>
          <p:cNvSpPr>
            <a:spLocks noChangeShapeType="1"/>
          </p:cNvSpPr>
          <p:nvPr/>
        </p:nvSpPr>
        <p:spPr bwMode="auto">
          <a:xfrm flipH="1" flipV="1">
            <a:off x="6781800" y="2362200"/>
            <a:ext cx="914400" cy="9144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62903" name="Line 87"/>
          <p:cNvSpPr>
            <a:spLocks noChangeShapeType="1"/>
          </p:cNvSpPr>
          <p:nvPr/>
        </p:nvSpPr>
        <p:spPr bwMode="auto">
          <a:xfrm flipH="1">
            <a:off x="6781800" y="2362200"/>
            <a:ext cx="990600" cy="8382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62904" name="Text Box 88"/>
          <p:cNvSpPr txBox="1">
            <a:spLocks noChangeArrowheads="1"/>
          </p:cNvSpPr>
          <p:nvPr/>
        </p:nvSpPr>
        <p:spPr bwMode="auto">
          <a:xfrm>
            <a:off x="6454775" y="1446213"/>
            <a:ext cx="3635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a:latin typeface="+mj-lt"/>
                <a:ea typeface="PMingLiU" pitchFamily="18" charset="-120"/>
                <a:cs typeface="+mn-cs"/>
              </a:rPr>
              <a:t>a</a:t>
            </a:r>
          </a:p>
        </p:txBody>
      </p:sp>
      <p:sp>
        <p:nvSpPr>
          <p:cNvPr id="106519" name="Title 1"/>
          <p:cNvSpPr>
            <a:spLocks noGrp="1"/>
          </p:cNvSpPr>
          <p:nvPr>
            <p:ph type="title"/>
          </p:nvPr>
        </p:nvSpPr>
        <p:spPr>
          <a:xfrm>
            <a:off x="457200" y="152400"/>
            <a:ext cx="8229600" cy="990600"/>
          </a:xfrm>
        </p:spPr>
        <p:txBody>
          <a:bodyPr vert="horz" wrap="square" lIns="91440" tIns="45720" rIns="91440" bIns="45720" anchor="b" anchorCtr="0"/>
          <a:lstStyle/>
          <a:p>
            <a:r>
              <a:rPr lang="en-US" altLang="zh-CN" dirty="0">
                <a:ea typeface="宋体" panose="02010600030101010101" pitchFamily="2" charset="-122"/>
              </a:rPr>
              <a:t>Minimize number of states – </a:t>
            </a:r>
            <a:r>
              <a:rPr lang="zh-CN" altLang="en-US" dirty="0">
                <a:ea typeface="宋体" panose="02010600030101010101" pitchFamily="2" charset="-122"/>
              </a:rPr>
              <a:t>例</a:t>
            </a:r>
            <a:r>
              <a:rPr lang="en-US" altLang="zh-CN" dirty="0">
                <a:ea typeface="宋体" panose="02010600030101010101" pitchFamily="2" charset="-122"/>
              </a:rPr>
              <a:t>19</a:t>
            </a:r>
            <a:endParaRPr lang="zh-CN" altLang="en-US" dirty="0">
              <a:ea typeface="宋体" panose="02010600030101010101" pitchFamily="2" charset="-122"/>
            </a:endParaRPr>
          </a:p>
        </p:txBody>
      </p:sp>
      <p:cxnSp>
        <p:nvCxnSpPr>
          <p:cNvPr id="2" name="AutoShape 91"/>
          <p:cNvCxnSpPr/>
          <p:nvPr>
            <p:custDataLst>
              <p:tags r:id="rId1"/>
            </p:custDataLst>
          </p:nvPr>
        </p:nvCxnSpPr>
        <p:spPr>
          <a:xfrm>
            <a:off x="3851910" y="2796223"/>
            <a:ext cx="411163" cy="0"/>
          </a:xfrm>
          <a:prstGeom prst="straightConnector1">
            <a:avLst/>
          </a:prstGeom>
          <a:ln w="9525" cap="flat" cmpd="sng">
            <a:solidFill>
              <a:schemeClr val="tx1"/>
            </a:solidFill>
            <a:prstDash val="solid"/>
            <a:headEnd type="none" w="med" len="med"/>
            <a:tailEnd type="triangle" w="med" len="med"/>
          </a:ln>
        </p:spPr>
      </p:cxnSp>
      <p:cxnSp>
        <p:nvCxnSpPr>
          <p:cNvPr id="3" name="AutoShape 91"/>
          <p:cNvCxnSpPr/>
          <p:nvPr>
            <p:custDataLst>
              <p:tags r:id="rId2"/>
            </p:custDataLst>
          </p:nvPr>
        </p:nvCxnSpPr>
        <p:spPr>
          <a:xfrm>
            <a:off x="4716145" y="5115243"/>
            <a:ext cx="411163" cy="0"/>
          </a:xfrm>
          <a:prstGeom prst="straightConnector1">
            <a:avLst/>
          </a:prstGeom>
          <a:ln w="9525" cap="flat" cmpd="sng">
            <a:solidFill>
              <a:schemeClr val="tx1"/>
            </a:solidFill>
            <a:prstDash val="solid"/>
            <a:headEnd type="none" w="med" len="med"/>
            <a:tailEnd type="triangle" w="med" len="med"/>
          </a:ln>
        </p:spPr>
      </p:cxn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LEX</a:t>
            </a:r>
            <a:endParaRPr lang="zh-CN" altLang="en-US" kern="1200" dirty="0">
              <a:latin typeface="+mj-lt"/>
              <a:ea typeface="宋体" panose="02010600030101010101" pitchFamily="2" charset="-122"/>
              <a:cs typeface="+mj-cs"/>
            </a:endParaRPr>
          </a:p>
        </p:txBody>
      </p:sp>
      <p:sp>
        <p:nvSpPr>
          <p:cNvPr id="105475"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LEX</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程序由一组正规式以及相应的动作组成。</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0752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2024/3/12</a:t>
            </a:fld>
            <a:endParaRPr lang="zh-TW" altLang="en-US" sz="1400" dirty="0">
              <a:solidFill>
                <a:schemeClr val="tx2"/>
              </a:solidFill>
            </a:endParaRPr>
          </a:p>
        </p:txBody>
      </p:sp>
      <p:sp>
        <p:nvSpPr>
          <p:cNvPr id="10752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107</a:t>
            </a:fld>
            <a:endParaRPr lang="zh-TW" altLang="en-US" sz="1400" dirty="0">
              <a:solidFill>
                <a:schemeClr val="tx2"/>
              </a:solidFill>
            </a:endParaRPr>
          </a:p>
        </p:txBody>
      </p:sp>
      <p:grpSp>
        <p:nvGrpSpPr>
          <p:cNvPr id="107526" name="Group 16"/>
          <p:cNvGrpSpPr/>
          <p:nvPr/>
        </p:nvGrpSpPr>
        <p:grpSpPr>
          <a:xfrm>
            <a:off x="395288" y="2420938"/>
            <a:ext cx="8458200" cy="1143000"/>
            <a:chOff x="288" y="1584"/>
            <a:chExt cx="5328" cy="720"/>
          </a:xfrm>
        </p:grpSpPr>
        <p:sp>
          <p:nvSpPr>
            <p:cNvPr id="107535" name="Rectangle 3"/>
            <p:cNvSpPr/>
            <p:nvPr/>
          </p:nvSpPr>
          <p:spPr>
            <a:xfrm>
              <a:off x="1920" y="1584"/>
              <a:ext cx="1824" cy="720"/>
            </a:xfrm>
            <a:prstGeom prst="rect">
              <a:avLst/>
            </a:prstGeom>
            <a:noFill/>
            <a:ln w="19050" cap="flat" cmpd="sng">
              <a:solidFill>
                <a:schemeClr val="tx1"/>
              </a:solidFill>
              <a:prstDash val="solid"/>
              <a:miter/>
              <a:headEnd type="none" w="med" len="med"/>
              <a:tailEnd type="none" w="med" len="med"/>
            </a:ln>
          </p:spPr>
          <p:txBody>
            <a:bodyPr lIns="90000" tIns="46800" rIns="90000" bIns="46800"/>
            <a:lstStyle/>
            <a:p>
              <a:pPr algn="ctr" eaLnBrk="0" hangingPunct="0"/>
              <a:r>
                <a:rPr lang="zh-CN" altLang="en-US" sz="3200" dirty="0">
                  <a:latin typeface="楷体_GB2312" pitchFamily="49" charset="-122"/>
                  <a:ea typeface="楷体_GB2312" pitchFamily="49" charset="-122"/>
                </a:rPr>
                <a:t>词法分析程序自动产生器</a:t>
              </a:r>
              <a:endParaRPr lang="zh-CN" altLang="en-US" sz="2800" dirty="0">
                <a:latin typeface="楷体_GB2312" pitchFamily="49" charset="-122"/>
                <a:ea typeface="楷体_GB2312" pitchFamily="49" charset="-122"/>
              </a:endParaRPr>
            </a:p>
          </p:txBody>
        </p:sp>
        <p:sp>
          <p:nvSpPr>
            <p:cNvPr id="9" name="Rectangle 4"/>
            <p:cNvSpPr>
              <a:spLocks noChangeArrowheads="1"/>
            </p:cNvSpPr>
            <p:nvPr/>
          </p:nvSpPr>
          <p:spPr bwMode="auto">
            <a:xfrm>
              <a:off x="3648" y="1584"/>
              <a:ext cx="196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Lst>
          </p:spPr>
          <p:txBody>
            <a:bodyPr lIns="90000" tIns="46800" rIns="90000" bIns="46800"/>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zh-CN" altLang="en-US" sz="32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词法分析程序</a:t>
              </a:r>
              <a:r>
                <a:rPr kumimoji="1" lang="en-US" altLang="zh-CN" sz="3200" b="0" i="0" u="none" strike="noStrike" kern="1200" cap="none" spc="0" normalizeH="0" baseline="0" noProof="0" dirty="0">
                  <a:ln>
                    <a:noFill/>
                  </a:ln>
                  <a:solidFill>
                    <a:schemeClr val="tx1"/>
                  </a:solidFill>
                  <a:effectLst/>
                  <a:uLnTx/>
                  <a:uFillTx/>
                  <a:latin typeface="+mj-lt"/>
                  <a:ea typeface="楷体_GB2312" pitchFamily="49" charset="-122"/>
                  <a:cs typeface="+mn-cs"/>
                </a:rPr>
                <a:t>L</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0" name="Rectangle 5"/>
            <p:cNvSpPr>
              <a:spLocks noChangeArrowheads="1"/>
            </p:cNvSpPr>
            <p:nvPr/>
          </p:nvSpPr>
          <p:spPr bwMode="auto">
            <a:xfrm>
              <a:off x="288" y="1584"/>
              <a:ext cx="158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chemeClr val="tx1"/>
                  </a:solidFill>
                  <a:miter lim="800000"/>
                  <a:headEnd/>
                  <a:tailEnd/>
                </a14:hiddenLine>
              </a:ext>
            </a:extLst>
          </p:spPr>
          <p:txBody>
            <a:bodyPr lIns="90000" tIns="46800" rIns="90000" bIns="46800"/>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3200" b="0" i="0" u="none" strike="noStrike" kern="1200" cap="none" spc="0" normalizeH="0" baseline="0" noProof="0" dirty="0">
                  <a:ln>
                    <a:noFill/>
                  </a:ln>
                  <a:solidFill>
                    <a:schemeClr val="tx1"/>
                  </a:solidFill>
                  <a:effectLst/>
                  <a:uLnTx/>
                  <a:uFillTx/>
                  <a:latin typeface="+mj-lt"/>
                  <a:ea typeface="楷体_GB2312" pitchFamily="49" charset="-122"/>
                  <a:cs typeface="+mn-cs"/>
                </a:rPr>
                <a:t>LEX</a:t>
              </a:r>
              <a:r>
                <a:rPr kumimoji="1" lang="zh-CN" altLang="en-US" sz="32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源程序</a:t>
              </a:r>
              <a:endParaRPr kumimoji="1"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
          <p:nvSpPr>
            <p:cNvPr id="107538" name="Line 6"/>
            <p:cNvSpPr/>
            <p:nvPr/>
          </p:nvSpPr>
          <p:spPr>
            <a:xfrm>
              <a:off x="384" y="1968"/>
              <a:ext cx="1536" cy="0"/>
            </a:xfrm>
            <a:prstGeom prst="line">
              <a:avLst/>
            </a:prstGeom>
            <a:ln w="19050" cap="flat" cmpd="sng">
              <a:solidFill>
                <a:schemeClr val="tx1"/>
              </a:solidFill>
              <a:prstDash val="solid"/>
              <a:headEnd type="none" w="med" len="med"/>
              <a:tailEnd type="stealth" w="lg" len="lg"/>
            </a:ln>
          </p:spPr>
        </p:sp>
        <p:sp>
          <p:nvSpPr>
            <p:cNvPr id="107539" name="Line 7"/>
            <p:cNvSpPr/>
            <p:nvPr/>
          </p:nvSpPr>
          <p:spPr>
            <a:xfrm>
              <a:off x="3744" y="1968"/>
              <a:ext cx="1728" cy="0"/>
            </a:xfrm>
            <a:prstGeom prst="line">
              <a:avLst/>
            </a:prstGeom>
            <a:ln w="19050" cap="flat" cmpd="sng">
              <a:solidFill>
                <a:schemeClr val="tx1"/>
              </a:solidFill>
              <a:prstDash val="solid"/>
              <a:headEnd type="none" w="med" len="med"/>
              <a:tailEnd type="stealth" w="lg" len="lg"/>
            </a:ln>
          </p:spPr>
        </p:sp>
      </p:grpSp>
      <p:grpSp>
        <p:nvGrpSpPr>
          <p:cNvPr id="107527" name="Group 17"/>
          <p:cNvGrpSpPr/>
          <p:nvPr/>
        </p:nvGrpSpPr>
        <p:grpSpPr>
          <a:xfrm>
            <a:off x="623888" y="4021138"/>
            <a:ext cx="8077200" cy="1905000"/>
            <a:chOff x="432" y="2736"/>
            <a:chExt cx="5088" cy="1200"/>
          </a:xfrm>
        </p:grpSpPr>
        <p:sp>
          <p:nvSpPr>
            <p:cNvPr id="14" name="Rectangle 8"/>
            <p:cNvSpPr>
              <a:spLocks noChangeArrowheads="1"/>
            </p:cNvSpPr>
            <p:nvPr/>
          </p:nvSpPr>
          <p:spPr bwMode="auto">
            <a:xfrm>
              <a:off x="1968" y="2736"/>
              <a:ext cx="1968" cy="1200"/>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lIns="90000" tIns="46800" rIns="90000" bIns="46800"/>
            <a:lstStyle/>
            <a:p>
              <a:pPr marL="0" marR="0" lvl="0" indent="0" algn="just" defTabSz="914400" rtl="0" eaLnBrk="0" fontAlgn="base" latinLnBrk="0" hangingPunct="0">
                <a:lnSpc>
                  <a:spcPct val="110000"/>
                </a:lnSpc>
                <a:spcBef>
                  <a:spcPct val="0"/>
                </a:spcBef>
                <a:spcAft>
                  <a:spcPct val="0"/>
                </a:spcAft>
                <a:buClrTx/>
                <a:buSzTx/>
                <a:buFontTx/>
                <a:buNone/>
                <a:defRPr/>
              </a:pPr>
              <a:r>
                <a:rPr kumimoji="1" lang="en-US" altLang="zh-CN" sz="32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a:t>
              </a:r>
              <a:r>
                <a:rPr kumimoji="1" lang="zh-CN" altLang="en-US" sz="32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词法分析程序</a:t>
              </a:r>
              <a:r>
                <a:rPr kumimoji="1" lang="en-US" altLang="zh-CN" sz="3200" b="0" i="0" u="none" strike="noStrike" kern="1200" cap="none" spc="0" normalizeH="0" baseline="0" noProof="0" dirty="0">
                  <a:ln>
                    <a:noFill/>
                  </a:ln>
                  <a:solidFill>
                    <a:schemeClr val="tx1"/>
                  </a:solidFill>
                  <a:effectLst/>
                  <a:uLnTx/>
                  <a:uFillTx/>
                  <a:latin typeface="+mj-lt"/>
                  <a:ea typeface="楷体_GB2312" pitchFamily="49" charset="-122"/>
                  <a:cs typeface="+mn-cs"/>
                </a:rPr>
                <a:t>L</a:t>
              </a:r>
              <a:endPar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07529" name="Rectangle 9"/>
            <p:cNvSpPr/>
            <p:nvPr/>
          </p:nvSpPr>
          <p:spPr>
            <a:xfrm>
              <a:off x="3744" y="2880"/>
              <a:ext cx="1584" cy="384"/>
            </a:xfrm>
            <a:prstGeom prst="rect">
              <a:avLst/>
            </a:prstGeom>
            <a:noFill/>
            <a:ln w="19050">
              <a:noFill/>
            </a:ln>
          </p:spPr>
          <p:txBody>
            <a:bodyPr lIns="90000" tIns="46800" rIns="90000" bIns="46800"/>
            <a:lstStyle/>
            <a:p>
              <a:pPr algn="ctr" eaLnBrk="0" hangingPunct="0"/>
              <a:r>
                <a:rPr lang="zh-CN" altLang="en-US" sz="3200" dirty="0">
                  <a:latin typeface="楷体_GB2312" pitchFamily="49" charset="-122"/>
                  <a:ea typeface="楷体_GB2312" pitchFamily="49" charset="-122"/>
                </a:rPr>
                <a:t>单词符号</a:t>
              </a:r>
              <a:endParaRPr lang="zh-CN" altLang="en-US" dirty="0">
                <a:latin typeface="楷体_GB2312" pitchFamily="49" charset="-122"/>
                <a:ea typeface="楷体_GB2312" pitchFamily="49" charset="-122"/>
              </a:endParaRPr>
            </a:p>
          </p:txBody>
        </p:sp>
        <p:sp>
          <p:nvSpPr>
            <p:cNvPr id="107530" name="Rectangle 10"/>
            <p:cNvSpPr/>
            <p:nvPr/>
          </p:nvSpPr>
          <p:spPr>
            <a:xfrm>
              <a:off x="624" y="2832"/>
              <a:ext cx="1584" cy="384"/>
            </a:xfrm>
            <a:prstGeom prst="rect">
              <a:avLst/>
            </a:prstGeom>
            <a:noFill/>
            <a:ln w="19050">
              <a:noFill/>
            </a:ln>
          </p:spPr>
          <p:txBody>
            <a:bodyPr lIns="90000" tIns="46800" rIns="90000" bIns="46800"/>
            <a:lstStyle/>
            <a:p>
              <a:pPr algn="ctr" eaLnBrk="0" hangingPunct="0"/>
              <a:r>
                <a:rPr lang="zh-CN" altLang="en-US" sz="3200" dirty="0">
                  <a:latin typeface="楷体_GB2312" pitchFamily="49" charset="-122"/>
                  <a:ea typeface="楷体_GB2312" pitchFamily="49" charset="-122"/>
                </a:rPr>
                <a:t>输入串</a:t>
              </a:r>
              <a:endParaRPr lang="zh-CN" altLang="en-US" dirty="0">
                <a:latin typeface="楷体_GB2312" pitchFamily="49" charset="-122"/>
                <a:ea typeface="楷体_GB2312" pitchFamily="49" charset="-122"/>
              </a:endParaRPr>
            </a:p>
          </p:txBody>
        </p:sp>
        <p:sp>
          <p:nvSpPr>
            <p:cNvPr id="107531" name="Line 11"/>
            <p:cNvSpPr/>
            <p:nvPr/>
          </p:nvSpPr>
          <p:spPr>
            <a:xfrm>
              <a:off x="432" y="3264"/>
              <a:ext cx="1488" cy="0"/>
            </a:xfrm>
            <a:prstGeom prst="line">
              <a:avLst/>
            </a:prstGeom>
            <a:ln w="19050" cap="flat" cmpd="sng">
              <a:solidFill>
                <a:schemeClr val="tx1"/>
              </a:solidFill>
              <a:prstDash val="solid"/>
              <a:headEnd type="none" w="med" len="med"/>
              <a:tailEnd type="stealth" w="lg" len="lg"/>
            </a:ln>
          </p:spPr>
        </p:sp>
        <p:sp>
          <p:nvSpPr>
            <p:cNvPr id="107532" name="Line 12"/>
            <p:cNvSpPr/>
            <p:nvPr/>
          </p:nvSpPr>
          <p:spPr>
            <a:xfrm>
              <a:off x="3936" y="3312"/>
              <a:ext cx="1584" cy="0"/>
            </a:xfrm>
            <a:prstGeom prst="line">
              <a:avLst/>
            </a:prstGeom>
            <a:ln w="19050" cap="flat" cmpd="sng">
              <a:solidFill>
                <a:schemeClr val="tx1"/>
              </a:solidFill>
              <a:prstDash val="solid"/>
              <a:headEnd type="none" w="med" len="med"/>
              <a:tailEnd type="stealth" w="lg" len="lg"/>
            </a:ln>
          </p:spPr>
        </p:sp>
        <p:sp>
          <p:nvSpPr>
            <p:cNvPr id="107533" name="Rectangle 13"/>
            <p:cNvSpPr/>
            <p:nvPr/>
          </p:nvSpPr>
          <p:spPr>
            <a:xfrm>
              <a:off x="2064" y="3552"/>
              <a:ext cx="1776" cy="336"/>
            </a:xfrm>
            <a:prstGeom prst="rect">
              <a:avLst/>
            </a:prstGeom>
            <a:noFill/>
            <a:ln w="19050" cap="flat" cmpd="sng">
              <a:solidFill>
                <a:schemeClr val="tx1"/>
              </a:solidFill>
              <a:prstDash val="solid"/>
              <a:miter/>
              <a:headEnd type="none" w="med" len="med"/>
              <a:tailEnd type="none" w="lg" len="lg"/>
            </a:ln>
          </p:spPr>
          <p:txBody>
            <a:bodyPr wrap="none" lIns="90000" tIns="46800" rIns="90000" bIns="46800" anchor="ctr" anchorCtr="0"/>
            <a:lstStyle/>
            <a:p>
              <a:pPr algn="ctr"/>
              <a:r>
                <a:rPr lang="zh-CN" altLang="en-US" sz="3200" dirty="0">
                  <a:latin typeface="楷体_GB2312" pitchFamily="49" charset="-122"/>
                  <a:ea typeface="楷体_GB2312" pitchFamily="49" charset="-122"/>
                </a:rPr>
                <a:t>状态转换矩阵</a:t>
              </a:r>
              <a:endParaRPr lang="zh-CN" altLang="en-US" dirty="0">
                <a:latin typeface="楷体_GB2312" pitchFamily="49" charset="-122"/>
                <a:ea typeface="楷体_GB2312" pitchFamily="49" charset="-122"/>
              </a:endParaRPr>
            </a:p>
          </p:txBody>
        </p:sp>
        <p:sp>
          <p:nvSpPr>
            <p:cNvPr id="107534" name="Rectangle 14"/>
            <p:cNvSpPr/>
            <p:nvPr/>
          </p:nvSpPr>
          <p:spPr>
            <a:xfrm>
              <a:off x="2064" y="3216"/>
              <a:ext cx="1776" cy="336"/>
            </a:xfrm>
            <a:prstGeom prst="rect">
              <a:avLst/>
            </a:prstGeom>
            <a:noFill/>
            <a:ln w="19050" cap="flat" cmpd="sng">
              <a:solidFill>
                <a:schemeClr val="tx1"/>
              </a:solidFill>
              <a:prstDash val="solid"/>
              <a:miter/>
              <a:headEnd type="none" w="med" len="med"/>
              <a:tailEnd type="none" w="lg" len="lg"/>
            </a:ln>
          </p:spPr>
          <p:txBody>
            <a:bodyPr wrap="none" lIns="90000" tIns="46800" rIns="90000" bIns="46800" anchor="ctr" anchorCtr="0"/>
            <a:lstStyle/>
            <a:p>
              <a:pPr algn="ctr"/>
              <a:r>
                <a:rPr lang="zh-CN" altLang="en-US" sz="3200" dirty="0">
                  <a:latin typeface="楷体_GB2312" pitchFamily="49" charset="-122"/>
                  <a:ea typeface="楷体_GB2312" pitchFamily="49" charset="-122"/>
                </a:rPr>
                <a:t>控制执行程序</a:t>
              </a:r>
              <a:endParaRPr lang="zh-CN" altLang="en-US" dirty="0">
                <a:latin typeface="楷体_GB2312" pitchFamily="49" charset="-122"/>
                <a:ea typeface="楷体_GB2312" pitchFamily="49" charset="-122"/>
              </a:endParaRPr>
            </a:p>
          </p:txBody>
        </p:sp>
      </p:gr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rrowheads="1"/>
          </p:cNvSpPr>
          <p:nvPr>
            <p:ph sz="quarter" idx="1"/>
          </p:nvPr>
        </p:nvSpPr>
        <p:spPr>
          <a:xfrm>
            <a:off x="971550" y="1196975"/>
            <a:ext cx="8382000" cy="5432425"/>
          </a:xfrm>
        </p:spPr>
        <p:txBody>
          <a:bodyPr vert="horz" wrap="square" lIns="91440" tIns="45720" rIns="91440" bIns="45720" numCol="1" anchor="t" anchorCtr="0" compatLnSpc="1"/>
          <a:lstStyle/>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3" panose="05040102010807070707" pitchFamily="18" charset="2"/>
              <a:buChar char=""/>
              <a:defRPr/>
            </a:pPr>
            <a:r>
              <a:rPr kumimoji="0" lang="en-US" altLang="zh-CN" sz="2000" b="1" i="0" u="none" strike="noStrike" kern="1200" cap="none" spc="0" normalizeH="0" baseline="0" noProof="0" dirty="0">
                <a:ln>
                  <a:noFill/>
                </a:ln>
                <a:solidFill>
                  <a:schemeClr val="tx1"/>
                </a:solidFill>
                <a:effectLst/>
                <a:uLnTx/>
                <a:uFillTx/>
                <a:latin typeface="+mj-lt"/>
                <a:ea typeface="楷体_GB2312" pitchFamily="49" charset="-122"/>
                <a:cs typeface="+mn-cs"/>
              </a:rPr>
              <a:t>LEX</a:t>
            </a:r>
            <a:r>
              <a:rPr kumimoji="0" lang="zh-CN" altLang="en-US" sz="2000" b="1" i="0" u="none" strike="noStrike" kern="1200" cap="none" spc="0" normalizeH="0" baseline="0" noProof="0" dirty="0">
                <a:ln>
                  <a:noFill/>
                </a:ln>
                <a:solidFill>
                  <a:schemeClr val="tx1"/>
                </a:solidFill>
                <a:effectLst/>
                <a:uLnTx/>
                <a:uFillTx/>
                <a:latin typeface="+mj-lt"/>
                <a:ea typeface="楷体_GB2312" pitchFamily="49" charset="-122"/>
                <a:cs typeface="+mn-cs"/>
              </a:rPr>
              <a:t>程序：</a:t>
            </a: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a:ln>
                  <a:noFill/>
                </a:ln>
                <a:solidFill>
                  <a:schemeClr val="tx1"/>
                </a:solidFill>
                <a:effectLst/>
                <a:uLnTx/>
                <a:uFillTx/>
                <a:latin typeface="+mj-lt"/>
                <a:ea typeface="楷体_GB2312" pitchFamily="49" charset="-122"/>
                <a:cs typeface="+mn-cs"/>
              </a:rPr>
              <a:t>AUXILIARY DEFINITION    </a:t>
            </a:r>
            <a:r>
              <a:rPr kumimoji="0" lang="en-US" altLang="zh-CN" sz="2000" b="1" i="0" u="none" strike="noStrike" kern="1200" cap="none" spc="0" normalizeH="0" baseline="0" noProof="0" dirty="0">
                <a:ln>
                  <a:noFill/>
                </a:ln>
                <a:solidFill>
                  <a:srgbClr val="0000FF"/>
                </a:solidFill>
                <a:effectLst/>
                <a:uLnTx/>
                <a:uFillTx/>
                <a:latin typeface="+mj-lt"/>
                <a:ea typeface="楷体_GB2312" pitchFamily="49" charset="-122"/>
                <a:cs typeface="+mn-cs"/>
              </a:rPr>
              <a:t>/* </a:t>
            </a:r>
            <a:r>
              <a:rPr kumimoji="0" lang="zh-CN" altLang="en-US" sz="2000" b="1" i="0" u="none" strike="noStrike" kern="1200" cap="none" spc="0" normalizeH="0" baseline="0" noProof="0" dirty="0">
                <a:ln>
                  <a:noFill/>
                </a:ln>
                <a:solidFill>
                  <a:srgbClr val="0000FF"/>
                </a:solidFill>
                <a:effectLst/>
                <a:uLnTx/>
                <a:uFillTx/>
                <a:latin typeface="+mj-lt"/>
                <a:ea typeface="楷体_GB2312" pitchFamily="49" charset="-122"/>
                <a:cs typeface="+mn-cs"/>
              </a:rPr>
              <a:t>正规定义式 *</a:t>
            </a:r>
            <a:r>
              <a:rPr kumimoji="0" lang="en-US" altLang="zh-CN" sz="2000" b="1" i="0" u="none" strike="noStrike" kern="1200" cap="none" spc="0" normalizeH="0" baseline="0" noProof="0" dirty="0">
                <a:ln>
                  <a:noFill/>
                </a:ln>
                <a:solidFill>
                  <a:srgbClr val="0000FF"/>
                </a:solidFill>
                <a:effectLst/>
                <a:uLnTx/>
                <a:uFillTx/>
                <a:latin typeface="+mj-lt"/>
                <a:ea typeface="楷体_GB2312" pitchFamily="49" charset="-122"/>
                <a:cs typeface="+mn-cs"/>
              </a:rPr>
              <a:t>/</a:t>
            </a:r>
          </a:p>
          <a:p>
            <a:pPr marL="548005" marR="0" lvl="1" indent="-273050" algn="l" defTabSz="914400" rtl="0" eaLnBrk="0" fontAlgn="base" latinLnBrk="0" hangingPunct="0">
              <a:lnSpc>
                <a:spcPct val="90000"/>
              </a:lnSpc>
              <a:spcBef>
                <a:spcPct val="0"/>
              </a:spcBef>
              <a:spcAft>
                <a:spcPct val="0"/>
              </a:spcAft>
              <a:buClr>
                <a:schemeClr val="accent2"/>
              </a:buClr>
              <a:buSzPct val="76000"/>
              <a:buFont typeface="Wingdings" panose="05000000000000000000" pitchFamily="2" charset="2"/>
              <a:buNone/>
              <a:defRPr/>
            </a:pPr>
            <a:r>
              <a:rPr kumimoji="0" lang="en-US" altLang="zh-CN" sz="2000" b="0" i="0" u="none" strike="noStrike" kern="1200" cap="none" spc="0" normalizeH="0" baseline="0" noProof="0" dirty="0" err="1">
                <a:ln>
                  <a:noFill/>
                </a:ln>
                <a:solidFill>
                  <a:schemeClr val="tx2"/>
                </a:solidFill>
                <a:effectLst/>
                <a:uLnTx/>
                <a:uFillTx/>
                <a:latin typeface="+mj-lt"/>
                <a:ea typeface="楷体_GB2312" pitchFamily="49" charset="-122"/>
                <a:cs typeface="+mn-cs"/>
              </a:rPr>
              <a:t>letter</a:t>
            </a:r>
            <a:r>
              <a:rPr kumimoji="0" lang="en-US" altLang="zh-CN" sz="2000" b="0" i="0" u="none" strike="noStrike" kern="1200" cap="none" spc="0" normalizeH="0" baseline="0" noProof="0" dirty="0" err="1">
                <a:ln>
                  <a:noFill/>
                </a:ln>
                <a:solidFill>
                  <a:schemeClr val="tx2"/>
                </a:solidFill>
                <a:effectLst/>
                <a:uLnTx/>
                <a:uFillTx/>
                <a:latin typeface="+mj-lt"/>
                <a:ea typeface="楷体_GB2312" pitchFamily="49" charset="-122"/>
                <a:cs typeface="+mn-cs"/>
                <a:sym typeface="Symbol" panose="05050102010706020507" pitchFamily="18" charset="2"/>
              </a:rPr>
              <a:t>A|B</a:t>
            </a:r>
            <a:r>
              <a:rPr kumimoji="0" lang="en-US" altLang="zh-CN" sz="2000" b="0" i="0" u="none" strike="noStrike" kern="1200" cap="none" spc="0" normalizeH="0" baseline="0" noProof="0" dirty="0">
                <a:ln>
                  <a:noFill/>
                </a:ln>
                <a:solidFill>
                  <a:schemeClr val="tx2"/>
                </a:solidFill>
                <a:effectLst/>
                <a:uLnTx/>
                <a:uFillTx/>
                <a:latin typeface="+mj-lt"/>
                <a:ea typeface="楷体_GB2312" pitchFamily="49" charset="-122"/>
                <a:cs typeface="+mn-cs"/>
                <a:sym typeface="Symbol" panose="05050102010706020507" pitchFamily="18" charset="2"/>
              </a:rPr>
              <a:t>|...|Z                digit 0|1|...|9</a:t>
            </a: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RECOGNITION RULES     </a:t>
            </a:r>
            <a:r>
              <a:rPr kumimoji="0" lang="en-US" altLang="zh-CN" sz="2000" b="1"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  </a:t>
            </a:r>
            <a:r>
              <a:rPr kumimoji="0" lang="zh-CN" altLang="en-US" sz="2000" b="1"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识别规则  *</a:t>
            </a:r>
            <a:r>
              <a:rPr kumimoji="0" lang="en-US" altLang="zh-CN" sz="2000" b="1"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a:t>
            </a: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1		DIM			{ RETURN (1,-) } </a:t>
            </a: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2		IF			{ RETURN (2,-) }</a:t>
            </a: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3		DO			{ RETURN (3,-) }</a:t>
            </a: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4		STOP			{ RETURN (4,-) }</a:t>
            </a: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5		END			{ RETURN (5,-) }</a:t>
            </a: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6		letter(</a:t>
            </a:r>
            <a:r>
              <a:rPr kumimoji="0" lang="en-US" altLang="zh-CN" sz="2000" b="1"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letter|digit</a:t>
            </a:r>
            <a:r>
              <a:rPr kumimoji="0" lang="en-US" altLang="zh-CN" sz="2000" b="1"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 RETURN (6, TOKEN) } </a:t>
            </a: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7		digit(digit)*		{ RETURN (7, DTB) }</a:t>
            </a: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8		=			{ RETURN (8, -) }</a:t>
            </a: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9		+			{ RETURN (9,-) }</a:t>
            </a: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10		*			{ RETURN (10,-) } </a:t>
            </a: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11		**			{ RETURN (11,-) } </a:t>
            </a: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12		,			{ RETURN (12,-) } </a:t>
            </a: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13		(			{ RETURN (13,-) } </a:t>
            </a: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000" b="1"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14		)			{ RETURN (14,-) }</a:t>
            </a:r>
          </a:p>
        </p:txBody>
      </p:sp>
      <p:sp>
        <p:nvSpPr>
          <p:cNvPr id="108547" name="Rectangle 3"/>
          <p:cNvSpPr>
            <a:spLocks noGrp="1" noRot="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Lex</a:t>
            </a:r>
            <a:endParaRPr lang="zh-CN" altLang="en-US" kern="1200" dirty="0">
              <a:latin typeface="+mj-lt"/>
              <a:ea typeface="宋体" panose="0201060003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99330">
                                            <p:txEl>
                                              <p:pRg st="0" end="0"/>
                                            </p:txEl>
                                          </p:spTgt>
                                        </p:tgtEl>
                                        <p:attrNameLst>
                                          <p:attrName>style.visibility</p:attrName>
                                        </p:attrNameLst>
                                      </p:cBhvr>
                                      <p:to>
                                        <p:strVal val="visible"/>
                                      </p:to>
                                    </p:set>
                                    <p:anim calcmode="lin" valueType="num">
                                      <p:cBhvr additive="base">
                                        <p:cTn id="7" dur="500" fill="hold"/>
                                        <p:tgtEl>
                                          <p:spTgt spid="9933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93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99330">
                                            <p:txEl>
                                              <p:pRg st="1" end="1"/>
                                            </p:txEl>
                                          </p:spTgt>
                                        </p:tgtEl>
                                        <p:attrNameLst>
                                          <p:attrName>style.visibility</p:attrName>
                                        </p:attrNameLst>
                                      </p:cBhvr>
                                      <p:to>
                                        <p:strVal val="visible"/>
                                      </p:to>
                                    </p:set>
                                    <p:anim calcmode="lin" valueType="num">
                                      <p:cBhvr additive="base">
                                        <p:cTn id="13" dur="500" fill="hold"/>
                                        <p:tgtEl>
                                          <p:spTgt spid="99330">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933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grpId="0" nodeType="clickEffect">
                                  <p:stCondLst>
                                    <p:cond delay="0"/>
                                  </p:stCondLst>
                                  <p:childTnLst>
                                    <p:set>
                                      <p:cBhvr>
                                        <p:cTn id="18" dur="1" fill="hold">
                                          <p:stCondLst>
                                            <p:cond delay="0"/>
                                          </p:stCondLst>
                                        </p:cTn>
                                        <p:tgtEl>
                                          <p:spTgt spid="99330">
                                            <p:txEl>
                                              <p:pRg st="2" end="2"/>
                                            </p:txEl>
                                          </p:spTgt>
                                        </p:tgtEl>
                                        <p:attrNameLst>
                                          <p:attrName>style.visibility</p:attrName>
                                        </p:attrNameLst>
                                      </p:cBhvr>
                                      <p:to>
                                        <p:strVal val="visible"/>
                                      </p:to>
                                    </p:set>
                                    <p:anim calcmode="lin" valueType="num">
                                      <p:cBhvr additive="base">
                                        <p:cTn id="19" dur="500" fill="hold"/>
                                        <p:tgtEl>
                                          <p:spTgt spid="99330">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93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6" fill="hold" grpId="0" nodeType="clickEffect">
                                  <p:stCondLst>
                                    <p:cond delay="0"/>
                                  </p:stCondLst>
                                  <p:childTnLst>
                                    <p:set>
                                      <p:cBhvr>
                                        <p:cTn id="24" dur="1" fill="hold">
                                          <p:stCondLst>
                                            <p:cond delay="0"/>
                                          </p:stCondLst>
                                        </p:cTn>
                                        <p:tgtEl>
                                          <p:spTgt spid="99330">
                                            <p:txEl>
                                              <p:pRg st="3" end="3"/>
                                            </p:txEl>
                                          </p:spTgt>
                                        </p:tgtEl>
                                        <p:attrNameLst>
                                          <p:attrName>style.visibility</p:attrName>
                                        </p:attrNameLst>
                                      </p:cBhvr>
                                      <p:to>
                                        <p:strVal val="visible"/>
                                      </p:to>
                                    </p:set>
                                    <p:anim calcmode="lin" valueType="num">
                                      <p:cBhvr additive="base">
                                        <p:cTn id="25" dur="500" fill="hold"/>
                                        <p:tgtEl>
                                          <p:spTgt spid="99330">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9933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6" fill="hold" grpId="0" nodeType="clickEffect">
                                  <p:stCondLst>
                                    <p:cond delay="0"/>
                                  </p:stCondLst>
                                  <p:childTnLst>
                                    <p:set>
                                      <p:cBhvr>
                                        <p:cTn id="30" dur="1" fill="hold">
                                          <p:stCondLst>
                                            <p:cond delay="0"/>
                                          </p:stCondLst>
                                        </p:cTn>
                                        <p:tgtEl>
                                          <p:spTgt spid="99330">
                                            <p:txEl>
                                              <p:pRg st="4" end="4"/>
                                            </p:txEl>
                                          </p:spTgt>
                                        </p:tgtEl>
                                        <p:attrNameLst>
                                          <p:attrName>style.visibility</p:attrName>
                                        </p:attrNameLst>
                                      </p:cBhvr>
                                      <p:to>
                                        <p:strVal val="visible"/>
                                      </p:to>
                                    </p:set>
                                    <p:anim calcmode="lin" valueType="num">
                                      <p:cBhvr additive="base">
                                        <p:cTn id="31" dur="500" fill="hold"/>
                                        <p:tgtEl>
                                          <p:spTgt spid="99330">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9933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6" fill="hold" grpId="0" nodeType="clickEffect">
                                  <p:stCondLst>
                                    <p:cond delay="0"/>
                                  </p:stCondLst>
                                  <p:childTnLst>
                                    <p:set>
                                      <p:cBhvr>
                                        <p:cTn id="36" dur="1" fill="hold">
                                          <p:stCondLst>
                                            <p:cond delay="0"/>
                                          </p:stCondLst>
                                        </p:cTn>
                                        <p:tgtEl>
                                          <p:spTgt spid="99330">
                                            <p:txEl>
                                              <p:pRg st="5" end="5"/>
                                            </p:txEl>
                                          </p:spTgt>
                                        </p:tgtEl>
                                        <p:attrNameLst>
                                          <p:attrName>style.visibility</p:attrName>
                                        </p:attrNameLst>
                                      </p:cBhvr>
                                      <p:to>
                                        <p:strVal val="visible"/>
                                      </p:to>
                                    </p:set>
                                    <p:anim calcmode="lin" valueType="num">
                                      <p:cBhvr additive="base">
                                        <p:cTn id="37" dur="500" fill="hold"/>
                                        <p:tgtEl>
                                          <p:spTgt spid="99330">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9933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6" fill="hold" grpId="0" nodeType="clickEffect">
                                  <p:stCondLst>
                                    <p:cond delay="0"/>
                                  </p:stCondLst>
                                  <p:childTnLst>
                                    <p:set>
                                      <p:cBhvr>
                                        <p:cTn id="42" dur="1" fill="hold">
                                          <p:stCondLst>
                                            <p:cond delay="0"/>
                                          </p:stCondLst>
                                        </p:cTn>
                                        <p:tgtEl>
                                          <p:spTgt spid="99330">
                                            <p:txEl>
                                              <p:pRg st="6" end="6"/>
                                            </p:txEl>
                                          </p:spTgt>
                                        </p:tgtEl>
                                        <p:attrNameLst>
                                          <p:attrName>style.visibility</p:attrName>
                                        </p:attrNameLst>
                                      </p:cBhvr>
                                      <p:to>
                                        <p:strVal val="visible"/>
                                      </p:to>
                                    </p:set>
                                    <p:anim calcmode="lin" valueType="num">
                                      <p:cBhvr additive="base">
                                        <p:cTn id="43" dur="500" fill="hold"/>
                                        <p:tgtEl>
                                          <p:spTgt spid="99330">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9933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6" fill="hold" grpId="0" nodeType="clickEffect">
                                  <p:stCondLst>
                                    <p:cond delay="0"/>
                                  </p:stCondLst>
                                  <p:childTnLst>
                                    <p:set>
                                      <p:cBhvr>
                                        <p:cTn id="48" dur="1" fill="hold">
                                          <p:stCondLst>
                                            <p:cond delay="0"/>
                                          </p:stCondLst>
                                        </p:cTn>
                                        <p:tgtEl>
                                          <p:spTgt spid="99330">
                                            <p:txEl>
                                              <p:pRg st="7" end="7"/>
                                            </p:txEl>
                                          </p:spTgt>
                                        </p:tgtEl>
                                        <p:attrNameLst>
                                          <p:attrName>style.visibility</p:attrName>
                                        </p:attrNameLst>
                                      </p:cBhvr>
                                      <p:to>
                                        <p:strVal val="visible"/>
                                      </p:to>
                                    </p:set>
                                    <p:anim calcmode="lin" valueType="num">
                                      <p:cBhvr additive="base">
                                        <p:cTn id="49" dur="500" fill="hold"/>
                                        <p:tgtEl>
                                          <p:spTgt spid="99330">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9933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6" fill="hold" grpId="0" nodeType="clickEffect">
                                  <p:stCondLst>
                                    <p:cond delay="0"/>
                                  </p:stCondLst>
                                  <p:childTnLst>
                                    <p:set>
                                      <p:cBhvr>
                                        <p:cTn id="54" dur="1" fill="hold">
                                          <p:stCondLst>
                                            <p:cond delay="0"/>
                                          </p:stCondLst>
                                        </p:cTn>
                                        <p:tgtEl>
                                          <p:spTgt spid="99330">
                                            <p:txEl>
                                              <p:pRg st="8" end="8"/>
                                            </p:txEl>
                                          </p:spTgt>
                                        </p:tgtEl>
                                        <p:attrNameLst>
                                          <p:attrName>style.visibility</p:attrName>
                                        </p:attrNameLst>
                                      </p:cBhvr>
                                      <p:to>
                                        <p:strVal val="visible"/>
                                      </p:to>
                                    </p:set>
                                    <p:anim calcmode="lin" valueType="num">
                                      <p:cBhvr additive="base">
                                        <p:cTn id="55" dur="500" fill="hold"/>
                                        <p:tgtEl>
                                          <p:spTgt spid="99330">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9933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6" fill="hold" grpId="0" nodeType="clickEffect">
                                  <p:stCondLst>
                                    <p:cond delay="0"/>
                                  </p:stCondLst>
                                  <p:childTnLst>
                                    <p:set>
                                      <p:cBhvr>
                                        <p:cTn id="60" dur="1" fill="hold">
                                          <p:stCondLst>
                                            <p:cond delay="0"/>
                                          </p:stCondLst>
                                        </p:cTn>
                                        <p:tgtEl>
                                          <p:spTgt spid="99330">
                                            <p:txEl>
                                              <p:pRg st="9" end="9"/>
                                            </p:txEl>
                                          </p:spTgt>
                                        </p:tgtEl>
                                        <p:attrNameLst>
                                          <p:attrName>style.visibility</p:attrName>
                                        </p:attrNameLst>
                                      </p:cBhvr>
                                      <p:to>
                                        <p:strVal val="visible"/>
                                      </p:to>
                                    </p:set>
                                    <p:anim calcmode="lin" valueType="num">
                                      <p:cBhvr additive="base">
                                        <p:cTn id="61" dur="500" fill="hold"/>
                                        <p:tgtEl>
                                          <p:spTgt spid="99330">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99330">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6" fill="hold" grpId="0" nodeType="clickEffect">
                                  <p:stCondLst>
                                    <p:cond delay="0"/>
                                  </p:stCondLst>
                                  <p:childTnLst>
                                    <p:set>
                                      <p:cBhvr>
                                        <p:cTn id="66" dur="1" fill="hold">
                                          <p:stCondLst>
                                            <p:cond delay="0"/>
                                          </p:stCondLst>
                                        </p:cTn>
                                        <p:tgtEl>
                                          <p:spTgt spid="99330">
                                            <p:txEl>
                                              <p:pRg st="10" end="10"/>
                                            </p:txEl>
                                          </p:spTgt>
                                        </p:tgtEl>
                                        <p:attrNameLst>
                                          <p:attrName>style.visibility</p:attrName>
                                        </p:attrNameLst>
                                      </p:cBhvr>
                                      <p:to>
                                        <p:strVal val="visible"/>
                                      </p:to>
                                    </p:set>
                                    <p:anim calcmode="lin" valueType="num">
                                      <p:cBhvr additive="base">
                                        <p:cTn id="67" dur="500" fill="hold"/>
                                        <p:tgtEl>
                                          <p:spTgt spid="99330">
                                            <p:txEl>
                                              <p:pRg st="10" end="1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99330">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6" fill="hold" grpId="0" nodeType="clickEffect">
                                  <p:stCondLst>
                                    <p:cond delay="0"/>
                                  </p:stCondLst>
                                  <p:childTnLst>
                                    <p:set>
                                      <p:cBhvr>
                                        <p:cTn id="72" dur="1" fill="hold">
                                          <p:stCondLst>
                                            <p:cond delay="0"/>
                                          </p:stCondLst>
                                        </p:cTn>
                                        <p:tgtEl>
                                          <p:spTgt spid="99330">
                                            <p:txEl>
                                              <p:pRg st="11" end="11"/>
                                            </p:txEl>
                                          </p:spTgt>
                                        </p:tgtEl>
                                        <p:attrNameLst>
                                          <p:attrName>style.visibility</p:attrName>
                                        </p:attrNameLst>
                                      </p:cBhvr>
                                      <p:to>
                                        <p:strVal val="visible"/>
                                      </p:to>
                                    </p:set>
                                    <p:anim calcmode="lin" valueType="num">
                                      <p:cBhvr additive="base">
                                        <p:cTn id="73" dur="500" fill="hold"/>
                                        <p:tgtEl>
                                          <p:spTgt spid="99330">
                                            <p:txEl>
                                              <p:pRg st="11" end="11"/>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99330">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6" fill="hold" grpId="0" nodeType="clickEffect">
                                  <p:stCondLst>
                                    <p:cond delay="0"/>
                                  </p:stCondLst>
                                  <p:childTnLst>
                                    <p:set>
                                      <p:cBhvr>
                                        <p:cTn id="78" dur="1" fill="hold">
                                          <p:stCondLst>
                                            <p:cond delay="0"/>
                                          </p:stCondLst>
                                        </p:cTn>
                                        <p:tgtEl>
                                          <p:spTgt spid="99330">
                                            <p:txEl>
                                              <p:pRg st="12" end="12"/>
                                            </p:txEl>
                                          </p:spTgt>
                                        </p:tgtEl>
                                        <p:attrNameLst>
                                          <p:attrName>style.visibility</p:attrName>
                                        </p:attrNameLst>
                                      </p:cBhvr>
                                      <p:to>
                                        <p:strVal val="visible"/>
                                      </p:to>
                                    </p:set>
                                    <p:anim calcmode="lin" valueType="num">
                                      <p:cBhvr additive="base">
                                        <p:cTn id="79" dur="500" fill="hold"/>
                                        <p:tgtEl>
                                          <p:spTgt spid="99330">
                                            <p:txEl>
                                              <p:pRg st="12" end="12"/>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99330">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6" fill="hold" grpId="0" nodeType="clickEffect">
                                  <p:stCondLst>
                                    <p:cond delay="0"/>
                                  </p:stCondLst>
                                  <p:childTnLst>
                                    <p:set>
                                      <p:cBhvr>
                                        <p:cTn id="84" dur="1" fill="hold">
                                          <p:stCondLst>
                                            <p:cond delay="0"/>
                                          </p:stCondLst>
                                        </p:cTn>
                                        <p:tgtEl>
                                          <p:spTgt spid="99330">
                                            <p:txEl>
                                              <p:pRg st="13" end="13"/>
                                            </p:txEl>
                                          </p:spTgt>
                                        </p:tgtEl>
                                        <p:attrNameLst>
                                          <p:attrName>style.visibility</p:attrName>
                                        </p:attrNameLst>
                                      </p:cBhvr>
                                      <p:to>
                                        <p:strVal val="visible"/>
                                      </p:to>
                                    </p:set>
                                    <p:anim calcmode="lin" valueType="num">
                                      <p:cBhvr additive="base">
                                        <p:cTn id="85" dur="500" fill="hold"/>
                                        <p:tgtEl>
                                          <p:spTgt spid="99330">
                                            <p:txEl>
                                              <p:pRg st="13" end="13"/>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99330">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6" fill="hold" grpId="0" nodeType="clickEffect">
                                  <p:stCondLst>
                                    <p:cond delay="0"/>
                                  </p:stCondLst>
                                  <p:childTnLst>
                                    <p:set>
                                      <p:cBhvr>
                                        <p:cTn id="90" dur="1" fill="hold">
                                          <p:stCondLst>
                                            <p:cond delay="0"/>
                                          </p:stCondLst>
                                        </p:cTn>
                                        <p:tgtEl>
                                          <p:spTgt spid="99330">
                                            <p:txEl>
                                              <p:pRg st="14" end="14"/>
                                            </p:txEl>
                                          </p:spTgt>
                                        </p:tgtEl>
                                        <p:attrNameLst>
                                          <p:attrName>style.visibility</p:attrName>
                                        </p:attrNameLst>
                                      </p:cBhvr>
                                      <p:to>
                                        <p:strVal val="visible"/>
                                      </p:to>
                                    </p:set>
                                    <p:anim calcmode="lin" valueType="num">
                                      <p:cBhvr additive="base">
                                        <p:cTn id="91" dur="500" fill="hold"/>
                                        <p:tgtEl>
                                          <p:spTgt spid="99330">
                                            <p:txEl>
                                              <p:pRg st="14" end="14"/>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99330">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6" fill="hold" grpId="0" nodeType="clickEffect">
                                  <p:stCondLst>
                                    <p:cond delay="0"/>
                                  </p:stCondLst>
                                  <p:childTnLst>
                                    <p:set>
                                      <p:cBhvr>
                                        <p:cTn id="96" dur="1" fill="hold">
                                          <p:stCondLst>
                                            <p:cond delay="0"/>
                                          </p:stCondLst>
                                        </p:cTn>
                                        <p:tgtEl>
                                          <p:spTgt spid="99330">
                                            <p:txEl>
                                              <p:pRg st="15" end="15"/>
                                            </p:txEl>
                                          </p:spTgt>
                                        </p:tgtEl>
                                        <p:attrNameLst>
                                          <p:attrName>style.visibility</p:attrName>
                                        </p:attrNameLst>
                                      </p:cBhvr>
                                      <p:to>
                                        <p:strVal val="visible"/>
                                      </p:to>
                                    </p:set>
                                    <p:anim calcmode="lin" valueType="num">
                                      <p:cBhvr additive="base">
                                        <p:cTn id="97" dur="500" fill="hold"/>
                                        <p:tgtEl>
                                          <p:spTgt spid="99330">
                                            <p:txEl>
                                              <p:pRg st="15" end="15"/>
                                            </p:txEl>
                                          </p:spTgt>
                                        </p:tgtEl>
                                        <p:attrNameLst>
                                          <p:attrName>ppt_x</p:attrName>
                                        </p:attrNameLst>
                                      </p:cBhvr>
                                      <p:tavLst>
                                        <p:tav tm="0">
                                          <p:val>
                                            <p:strVal val="1+#ppt_w/2"/>
                                          </p:val>
                                        </p:tav>
                                        <p:tav tm="100000">
                                          <p:val>
                                            <p:strVal val="#ppt_x"/>
                                          </p:val>
                                        </p:tav>
                                      </p:tavLst>
                                    </p:anim>
                                    <p:anim calcmode="lin" valueType="num">
                                      <p:cBhvr additive="base">
                                        <p:cTn id="98" dur="500" fill="hold"/>
                                        <p:tgtEl>
                                          <p:spTgt spid="99330">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6" fill="hold" grpId="0" nodeType="clickEffect">
                                  <p:stCondLst>
                                    <p:cond delay="0"/>
                                  </p:stCondLst>
                                  <p:childTnLst>
                                    <p:set>
                                      <p:cBhvr>
                                        <p:cTn id="102" dur="1" fill="hold">
                                          <p:stCondLst>
                                            <p:cond delay="0"/>
                                          </p:stCondLst>
                                        </p:cTn>
                                        <p:tgtEl>
                                          <p:spTgt spid="99330">
                                            <p:txEl>
                                              <p:pRg st="16" end="16"/>
                                            </p:txEl>
                                          </p:spTgt>
                                        </p:tgtEl>
                                        <p:attrNameLst>
                                          <p:attrName>style.visibility</p:attrName>
                                        </p:attrNameLst>
                                      </p:cBhvr>
                                      <p:to>
                                        <p:strVal val="visible"/>
                                      </p:to>
                                    </p:set>
                                    <p:anim calcmode="lin" valueType="num">
                                      <p:cBhvr additive="base">
                                        <p:cTn id="103" dur="500" fill="hold"/>
                                        <p:tgtEl>
                                          <p:spTgt spid="99330">
                                            <p:txEl>
                                              <p:pRg st="16" end="16"/>
                                            </p:txEl>
                                          </p:spTgt>
                                        </p:tgtEl>
                                        <p:attrNameLst>
                                          <p:attrName>ppt_x</p:attrName>
                                        </p:attrNameLst>
                                      </p:cBhvr>
                                      <p:tavLst>
                                        <p:tav tm="0">
                                          <p:val>
                                            <p:strVal val="1+#ppt_w/2"/>
                                          </p:val>
                                        </p:tav>
                                        <p:tav tm="100000">
                                          <p:val>
                                            <p:strVal val="#ppt_x"/>
                                          </p:val>
                                        </p:tav>
                                      </p:tavLst>
                                    </p:anim>
                                    <p:anim calcmode="lin" valueType="num">
                                      <p:cBhvr additive="base">
                                        <p:cTn id="104" dur="500" fill="hold"/>
                                        <p:tgtEl>
                                          <p:spTgt spid="99330">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6" fill="hold" grpId="0" nodeType="clickEffect">
                                  <p:stCondLst>
                                    <p:cond delay="0"/>
                                  </p:stCondLst>
                                  <p:childTnLst>
                                    <p:set>
                                      <p:cBhvr>
                                        <p:cTn id="108" dur="1" fill="hold">
                                          <p:stCondLst>
                                            <p:cond delay="0"/>
                                          </p:stCondLst>
                                        </p:cTn>
                                        <p:tgtEl>
                                          <p:spTgt spid="99330">
                                            <p:txEl>
                                              <p:pRg st="17" end="17"/>
                                            </p:txEl>
                                          </p:spTgt>
                                        </p:tgtEl>
                                        <p:attrNameLst>
                                          <p:attrName>style.visibility</p:attrName>
                                        </p:attrNameLst>
                                      </p:cBhvr>
                                      <p:to>
                                        <p:strVal val="visible"/>
                                      </p:to>
                                    </p:set>
                                    <p:anim calcmode="lin" valueType="num">
                                      <p:cBhvr additive="base">
                                        <p:cTn id="109" dur="500" fill="hold"/>
                                        <p:tgtEl>
                                          <p:spTgt spid="99330">
                                            <p:txEl>
                                              <p:pRg st="17" end="17"/>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99330">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0" grpId="0" build="p" bldLvl="2"/>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LEX</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en-US" altLang="zh-CN" sz="2600" b="1" i="0" u="none" strike="noStrike" kern="1200" cap="none" spc="0" normalizeH="0" baseline="0" noProof="0" dirty="0">
                <a:ln>
                  <a:noFill/>
                </a:ln>
                <a:solidFill>
                  <a:schemeClr val="tx1"/>
                </a:solidFill>
                <a:effectLst/>
                <a:uLnTx/>
                <a:uFillTx/>
                <a:latin typeface="+mj-lt"/>
                <a:ea typeface="楷体_GB2312" pitchFamily="49" charset="-122"/>
                <a:cs typeface="+mn-cs"/>
              </a:rPr>
              <a:t>LEX</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的工作过程</a:t>
            </a:r>
          </a:p>
          <a:p>
            <a:pPr marL="548005" marR="0" lvl="1" indent="-273050" algn="l" defTabSz="914400" rtl="0" eaLnBrk="0" fontAlgn="base" latinLnBrk="0" hangingPunct="0">
              <a:lnSpc>
                <a:spcPct val="90000"/>
              </a:lnSpc>
              <a:spcBef>
                <a:spcPct val="400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对每条识别规则</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P</a:t>
            </a:r>
            <a:r>
              <a:rPr kumimoji="0" lang="en-US" altLang="zh-CN" sz="2300" b="0" i="0" u="none" strike="noStrike" kern="1200" cap="none" spc="0" normalizeH="0" baseline="-25000" noProof="0" dirty="0">
                <a:ln>
                  <a:noFill/>
                </a:ln>
                <a:solidFill>
                  <a:schemeClr val="tx1"/>
                </a:solidFill>
                <a:effectLst/>
                <a:uLnTx/>
                <a:uFillTx/>
                <a:latin typeface="+mj-lt"/>
                <a:ea typeface="楷体_GB2312" pitchFamily="49" charset="-122"/>
                <a:cs typeface="+mn-cs"/>
              </a:rPr>
              <a:t>i</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构造一个相应的</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NFA </a:t>
            </a:r>
            <a:r>
              <a:rPr kumimoji="0" lang="en-US" altLang="zh-CN" sz="2300" b="0" i="0" u="none" strike="noStrike" kern="1200" cap="none" spc="0" normalizeH="0" baseline="0" noProof="0" dirty="0" err="1">
                <a:ln>
                  <a:noFill/>
                </a:ln>
                <a:solidFill>
                  <a:schemeClr val="tx1"/>
                </a:solidFill>
                <a:effectLst/>
                <a:uLnTx/>
                <a:uFillTx/>
                <a:latin typeface="+mj-lt"/>
                <a:ea typeface="楷体_GB2312" pitchFamily="49" charset="-122"/>
                <a:cs typeface="+mn-cs"/>
              </a:rPr>
              <a:t>M</a:t>
            </a:r>
            <a:r>
              <a:rPr kumimoji="0" lang="en-US" altLang="zh-CN" sz="2300" b="0" i="0" u="none" strike="noStrike" kern="1200" cap="none" spc="0" normalizeH="0" baseline="-25000" noProof="0" dirty="0" err="1">
                <a:ln>
                  <a:noFill/>
                </a:ln>
                <a:solidFill>
                  <a:schemeClr val="tx1"/>
                </a:solidFill>
                <a:effectLst/>
                <a:uLnTx/>
                <a:uFillTx/>
                <a:latin typeface="+mj-lt"/>
                <a:ea typeface="楷体_GB2312" pitchFamily="49" charset="-122"/>
                <a:cs typeface="+mn-cs"/>
              </a:rPr>
              <a:t>i</a:t>
            </a:r>
            <a:endPar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ct val="400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引进新初态</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X</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，通过</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弧将这些自动机连接成一个新的</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NFA</a:t>
            </a:r>
          </a:p>
          <a:p>
            <a:pPr marL="548005" marR="0" lvl="1" indent="-273050" algn="l" defTabSz="914400" rtl="0" eaLnBrk="0" fontAlgn="base" latinLnBrk="0" hangingPunct="0">
              <a:lnSpc>
                <a:spcPct val="90000"/>
              </a:lnSpc>
              <a:spcBef>
                <a:spcPct val="400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把</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M</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确定化、最小化，生成该</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DFA</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的状态转换表和控制执行程序</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10957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2024/3/12</a:t>
            </a:fld>
            <a:endParaRPr lang="zh-TW" altLang="en-US" sz="1400" dirty="0">
              <a:solidFill>
                <a:schemeClr val="tx2"/>
              </a:solidFill>
            </a:endParaRPr>
          </a:p>
        </p:txBody>
      </p:sp>
      <p:sp>
        <p:nvSpPr>
          <p:cNvPr id="10957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109</a:t>
            </a:fld>
            <a:endParaRPr lang="zh-TW" altLang="en-US" sz="1400" dirty="0">
              <a:solidFill>
                <a:schemeClr val="tx2"/>
              </a:solidFill>
            </a:endParaRPr>
          </a:p>
        </p:txBody>
      </p:sp>
      <p:pic>
        <p:nvPicPr>
          <p:cNvPr id="109574" name="Picture 5"/>
          <p:cNvPicPr>
            <a:picLocks noChangeAspect="1"/>
          </p:cNvPicPr>
          <p:nvPr/>
        </p:nvPicPr>
        <p:blipFill>
          <a:blip r:embed="rId2"/>
          <a:stretch>
            <a:fillRect/>
          </a:stretch>
        </p:blipFill>
        <p:spPr>
          <a:xfrm>
            <a:off x="1979613" y="3357563"/>
            <a:ext cx="4522787" cy="264795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Rot="1"/>
          </p:cNvSpPr>
          <p:nvPr>
            <p:ph sz="quarter" idx="1"/>
          </p:nvPr>
        </p:nvSpPr>
        <p:spPr>
          <a:xfrm>
            <a:off x="457200" y="1524000"/>
            <a:ext cx="8153400" cy="4498975"/>
          </a:xfrm>
        </p:spPr>
        <p:txBody>
          <a:bodyPr vert="horz" wrap="square" lIns="91440" tIns="45720" rIns="91440" bIns="45720" anchor="t" anchorCtr="0"/>
          <a:lstStyle/>
          <a:p>
            <a:r>
              <a:rPr lang="zh-CN" altLang="en-US" sz="2800" dirty="0">
                <a:latin typeface="楷体_GB2312" pitchFamily="49" charset="-122"/>
                <a:ea typeface="楷体_GB2312" pitchFamily="49" charset="-122"/>
              </a:rPr>
              <a:t>词法分析程序和语法分析程序的关系</a:t>
            </a:r>
          </a:p>
          <a:p>
            <a:pPr lvl="1"/>
            <a:r>
              <a:rPr lang="zh-CN" altLang="en-US" sz="2400" dirty="0">
                <a:solidFill>
                  <a:schemeClr val="tx1"/>
                </a:solidFill>
                <a:latin typeface="楷体_GB2312" pitchFamily="49" charset="-122"/>
                <a:ea typeface="楷体_GB2312" pitchFamily="49" charset="-122"/>
              </a:rPr>
              <a:t>作为子程序的词法分析器</a:t>
            </a:r>
          </a:p>
        </p:txBody>
      </p:sp>
      <p:grpSp>
        <p:nvGrpSpPr>
          <p:cNvPr id="20483" name="Group 4"/>
          <p:cNvGrpSpPr/>
          <p:nvPr/>
        </p:nvGrpSpPr>
        <p:grpSpPr>
          <a:xfrm>
            <a:off x="714375" y="3006725"/>
            <a:ext cx="7913688" cy="2520950"/>
            <a:chOff x="714375" y="3617913"/>
            <a:chExt cx="7914009" cy="2520950"/>
          </a:xfrm>
        </p:grpSpPr>
        <p:sp>
          <p:nvSpPr>
            <p:cNvPr id="6" name="Rectangle 4"/>
            <p:cNvSpPr>
              <a:spLocks noChangeArrowheads="1"/>
            </p:cNvSpPr>
            <p:nvPr/>
          </p:nvSpPr>
          <p:spPr bwMode="auto">
            <a:xfrm>
              <a:off x="2152708" y="3617913"/>
              <a:ext cx="1224013" cy="936625"/>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342900" marR="0" lvl="0" indent="-342900" algn="ctr"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a:ln>
                    <a:noFill/>
                  </a:ln>
                  <a:solidFill>
                    <a:srgbClr val="3333FF"/>
                  </a:solidFill>
                  <a:effectLst/>
                  <a:uLnTx/>
                  <a:uFillTx/>
                  <a:latin typeface="+mj-lt"/>
                  <a:ea typeface="Arial Unicode MS" pitchFamily="34" charset="-120"/>
                  <a:cs typeface="Arial Unicode MS" pitchFamily="34" charset="-120"/>
                </a:rPr>
                <a:t>Lexical</a:t>
              </a:r>
            </a:p>
            <a:p>
              <a:pPr marL="342900" marR="0" lvl="0" indent="-342900" algn="ctr"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a:ln>
                    <a:noFill/>
                  </a:ln>
                  <a:solidFill>
                    <a:srgbClr val="3333FF"/>
                  </a:solidFill>
                  <a:effectLst/>
                  <a:uLnTx/>
                  <a:uFillTx/>
                  <a:latin typeface="+mj-lt"/>
                  <a:ea typeface="Arial Unicode MS" pitchFamily="34" charset="-120"/>
                  <a:cs typeface="Arial Unicode MS" pitchFamily="34" charset="-120"/>
                </a:rPr>
                <a:t>Analyzer</a:t>
              </a:r>
            </a:p>
          </p:txBody>
        </p:sp>
        <p:sp>
          <p:nvSpPr>
            <p:cNvPr id="7" name="Rectangle 5"/>
            <p:cNvSpPr>
              <a:spLocks noChangeArrowheads="1"/>
            </p:cNvSpPr>
            <p:nvPr/>
          </p:nvSpPr>
          <p:spPr bwMode="auto">
            <a:xfrm>
              <a:off x="5394515" y="3617913"/>
              <a:ext cx="1224013" cy="936625"/>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342900" marR="0" lvl="0" indent="-342900" algn="ctr"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a:ln>
                    <a:noFill/>
                  </a:ln>
                  <a:solidFill>
                    <a:srgbClr val="3333FF"/>
                  </a:solidFill>
                  <a:effectLst/>
                  <a:uLnTx/>
                  <a:uFillTx/>
                  <a:latin typeface="+mj-lt"/>
                  <a:ea typeface="Arial Unicode MS" pitchFamily="34" charset="-120"/>
                  <a:cs typeface="Arial Unicode MS" pitchFamily="34" charset="-120"/>
                </a:rPr>
                <a:t>Parser</a:t>
              </a:r>
            </a:p>
          </p:txBody>
        </p:sp>
        <p:sp>
          <p:nvSpPr>
            <p:cNvPr id="8" name="Rectangle 6"/>
            <p:cNvSpPr>
              <a:spLocks noChangeArrowheads="1"/>
            </p:cNvSpPr>
            <p:nvPr/>
          </p:nvSpPr>
          <p:spPr bwMode="auto">
            <a:xfrm>
              <a:off x="3810126" y="5202238"/>
              <a:ext cx="1224013" cy="936625"/>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342900" marR="0" lvl="0" indent="-342900" algn="ctr"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dirty="0">
                  <a:ln>
                    <a:noFill/>
                  </a:ln>
                  <a:solidFill>
                    <a:srgbClr val="3333FF"/>
                  </a:solidFill>
                  <a:effectLst/>
                  <a:uLnTx/>
                  <a:uFillTx/>
                  <a:latin typeface="+mj-lt"/>
                  <a:ea typeface="Arial Unicode MS" pitchFamily="34" charset="-120"/>
                  <a:cs typeface="Arial Unicode MS" pitchFamily="34" charset="-120"/>
                </a:rPr>
                <a:t>Symbol</a:t>
              </a:r>
            </a:p>
            <a:p>
              <a:pPr marL="342900" marR="0" lvl="0" indent="-342900" algn="ctr"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dirty="0">
                  <a:ln>
                    <a:noFill/>
                  </a:ln>
                  <a:solidFill>
                    <a:srgbClr val="3333FF"/>
                  </a:solidFill>
                  <a:effectLst/>
                  <a:uLnTx/>
                  <a:uFillTx/>
                  <a:latin typeface="+mj-lt"/>
                  <a:ea typeface="Arial Unicode MS" pitchFamily="34" charset="-120"/>
                  <a:cs typeface="Arial Unicode MS" pitchFamily="34" charset="-120"/>
                </a:rPr>
                <a:t>Table</a:t>
              </a:r>
            </a:p>
          </p:txBody>
        </p:sp>
        <p:sp>
          <p:nvSpPr>
            <p:cNvPr id="9" name="Text Box 7"/>
            <p:cNvSpPr txBox="1">
              <a:spLocks noChangeArrowheads="1"/>
            </p:cNvSpPr>
            <p:nvPr/>
          </p:nvSpPr>
          <p:spPr bwMode="auto">
            <a:xfrm>
              <a:off x="714375" y="3643313"/>
              <a:ext cx="1239888"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342900" marR="0" lvl="0" indent="-342900" algn="l"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a:ln>
                    <a:noFill/>
                  </a:ln>
                  <a:solidFill>
                    <a:srgbClr val="3333FF"/>
                  </a:solidFill>
                  <a:effectLst/>
                  <a:uLnTx/>
                  <a:uFillTx/>
                  <a:latin typeface="+mj-lt"/>
                  <a:ea typeface="Arial Unicode MS" pitchFamily="34" charset="-120"/>
                  <a:cs typeface="Arial Unicode MS" pitchFamily="34" charset="-120"/>
                </a:rPr>
                <a:t>source</a:t>
              </a:r>
            </a:p>
            <a:p>
              <a:pPr marL="342900" marR="0" lvl="0" indent="-342900" algn="l"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a:ln>
                    <a:noFill/>
                  </a:ln>
                  <a:solidFill>
                    <a:srgbClr val="3333FF"/>
                  </a:solidFill>
                  <a:effectLst/>
                  <a:uLnTx/>
                  <a:uFillTx/>
                  <a:latin typeface="+mj-lt"/>
                  <a:ea typeface="Arial Unicode MS" pitchFamily="34" charset="-120"/>
                  <a:cs typeface="Arial Unicode MS" pitchFamily="34" charset="-120"/>
                </a:rPr>
                <a:t>program</a:t>
              </a:r>
            </a:p>
          </p:txBody>
        </p:sp>
        <p:sp>
          <p:nvSpPr>
            <p:cNvPr id="10" name="Text Box 8"/>
            <p:cNvSpPr txBox="1">
              <a:spLocks noChangeArrowheads="1"/>
            </p:cNvSpPr>
            <p:nvPr/>
          </p:nvSpPr>
          <p:spPr bwMode="auto">
            <a:xfrm>
              <a:off x="6986842" y="3640138"/>
              <a:ext cx="164154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342900" marR="0" lvl="0" indent="-342900" algn="l"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dirty="0">
                  <a:ln>
                    <a:noFill/>
                  </a:ln>
                  <a:solidFill>
                    <a:srgbClr val="3333FF"/>
                  </a:solidFill>
                  <a:effectLst/>
                  <a:uLnTx/>
                  <a:uFillTx/>
                  <a:latin typeface="+mj-lt"/>
                  <a:ea typeface="Arial Unicode MS" pitchFamily="34" charset="-120"/>
                  <a:cs typeface="Arial Unicode MS" pitchFamily="34" charset="-120"/>
                </a:rPr>
                <a:t>to semantic</a:t>
              </a:r>
            </a:p>
            <a:p>
              <a:pPr marL="342900" marR="0" lvl="0" indent="-342900" algn="l"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dirty="0">
                  <a:ln>
                    <a:noFill/>
                  </a:ln>
                  <a:solidFill>
                    <a:srgbClr val="3333FF"/>
                  </a:solidFill>
                  <a:effectLst/>
                  <a:uLnTx/>
                  <a:uFillTx/>
                  <a:latin typeface="+mj-lt"/>
                  <a:ea typeface="Arial Unicode MS" pitchFamily="34" charset="-120"/>
                  <a:cs typeface="Arial Unicode MS" pitchFamily="34" charset="-120"/>
                </a:rPr>
                <a:t>analysis</a:t>
              </a:r>
            </a:p>
          </p:txBody>
        </p:sp>
        <p:sp>
          <p:nvSpPr>
            <p:cNvPr id="11" name="Text Box 9"/>
            <p:cNvSpPr txBox="1">
              <a:spLocks noChangeArrowheads="1"/>
            </p:cNvSpPr>
            <p:nvPr/>
          </p:nvSpPr>
          <p:spPr bwMode="auto">
            <a:xfrm>
              <a:off x="3902204" y="3641726"/>
              <a:ext cx="80013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342900" marR="0" lvl="0" indent="-342900" algn="l"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1600" b="1" i="0" u="none" strike="noStrike" kern="1200" cap="none" spc="0" normalizeH="0" baseline="0" noProof="0">
                  <a:ln>
                    <a:noFill/>
                  </a:ln>
                  <a:solidFill>
                    <a:srgbClr val="C00000"/>
                  </a:solidFill>
                  <a:effectLst/>
                  <a:uLnTx/>
                  <a:uFillTx/>
                  <a:latin typeface="+mj-lt"/>
                  <a:ea typeface="Arial Unicode MS" pitchFamily="34" charset="-120"/>
                  <a:cs typeface="Arial Unicode MS" pitchFamily="34" charset="-120"/>
                </a:rPr>
                <a:t>token</a:t>
              </a:r>
            </a:p>
          </p:txBody>
        </p:sp>
        <p:sp>
          <p:nvSpPr>
            <p:cNvPr id="12" name="Text Box 10"/>
            <p:cNvSpPr txBox="1">
              <a:spLocks noChangeArrowheads="1"/>
            </p:cNvSpPr>
            <p:nvPr/>
          </p:nvSpPr>
          <p:spPr bwMode="auto">
            <a:xfrm>
              <a:off x="3651369" y="4267201"/>
              <a:ext cx="167011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342900" marR="0" lvl="0" indent="-342900" algn="l"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1600" b="1" i="0" u="none" strike="noStrike" kern="1200" cap="none" spc="0" normalizeH="0" baseline="0" noProof="0" dirty="0" err="1">
                  <a:ln>
                    <a:noFill/>
                  </a:ln>
                  <a:solidFill>
                    <a:srgbClr val="3333FF"/>
                  </a:solidFill>
                  <a:effectLst/>
                  <a:uLnTx/>
                  <a:uFillTx/>
                  <a:latin typeface="+mj-lt"/>
                  <a:ea typeface="Arial Unicode MS" pitchFamily="34" charset="-120"/>
                  <a:cs typeface="Arial Unicode MS" pitchFamily="34" charset="-120"/>
                </a:rPr>
                <a:t>getNextToken</a:t>
              </a:r>
              <a:endParaRPr kumimoji="1" lang="en-US" altLang="zh-TW" sz="1600" b="1" i="0" u="none" strike="noStrike" kern="1200" cap="none" spc="0" normalizeH="0" baseline="0" noProof="0" dirty="0">
                <a:ln>
                  <a:noFill/>
                </a:ln>
                <a:solidFill>
                  <a:srgbClr val="3333FF"/>
                </a:solidFill>
                <a:effectLst/>
                <a:uLnTx/>
                <a:uFillTx/>
                <a:latin typeface="+mj-lt"/>
                <a:ea typeface="Arial Unicode MS" pitchFamily="34" charset="-120"/>
                <a:cs typeface="Arial Unicode MS" pitchFamily="34" charset="-120"/>
              </a:endParaRPr>
            </a:p>
          </p:txBody>
        </p:sp>
        <p:sp>
          <p:nvSpPr>
            <p:cNvPr id="13" name="Line 11"/>
            <p:cNvSpPr>
              <a:spLocks noChangeShapeType="1"/>
            </p:cNvSpPr>
            <p:nvPr/>
          </p:nvSpPr>
          <p:spPr bwMode="auto">
            <a:xfrm>
              <a:off x="3386246" y="3978276"/>
              <a:ext cx="2016207" cy="0"/>
            </a:xfrm>
            <a:prstGeom prst="line">
              <a:avLst/>
            </a:prstGeom>
            <a:noFill/>
            <a:ln w="9525">
              <a:solidFill>
                <a:schemeClr val="tx1"/>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4" name="Line 12"/>
            <p:cNvSpPr>
              <a:spLocks noChangeShapeType="1"/>
            </p:cNvSpPr>
            <p:nvPr/>
          </p:nvSpPr>
          <p:spPr bwMode="auto">
            <a:xfrm flipH="1">
              <a:off x="3378308" y="4267201"/>
              <a:ext cx="2016207" cy="0"/>
            </a:xfrm>
            <a:prstGeom prst="line">
              <a:avLst/>
            </a:prstGeom>
            <a:noFill/>
            <a:ln w="9525">
              <a:solidFill>
                <a:schemeClr val="tx1"/>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5" name="Line 13"/>
            <p:cNvSpPr>
              <a:spLocks noChangeShapeType="1"/>
            </p:cNvSpPr>
            <p:nvPr/>
          </p:nvSpPr>
          <p:spPr bwMode="auto">
            <a:xfrm>
              <a:off x="1649451" y="4051301"/>
              <a:ext cx="503257" cy="0"/>
            </a:xfrm>
            <a:prstGeom prst="line">
              <a:avLst/>
            </a:prstGeom>
            <a:noFill/>
            <a:ln w="9525">
              <a:solidFill>
                <a:schemeClr val="tx1"/>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6" name="Line 14"/>
            <p:cNvSpPr>
              <a:spLocks noChangeShapeType="1"/>
            </p:cNvSpPr>
            <p:nvPr/>
          </p:nvSpPr>
          <p:spPr bwMode="auto">
            <a:xfrm>
              <a:off x="6618527" y="4051301"/>
              <a:ext cx="503257" cy="0"/>
            </a:xfrm>
            <a:prstGeom prst="line">
              <a:avLst/>
            </a:prstGeom>
            <a:noFill/>
            <a:ln w="9525">
              <a:solidFill>
                <a:schemeClr val="tx1"/>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7" name="Line 15"/>
            <p:cNvSpPr>
              <a:spLocks noChangeShapeType="1"/>
            </p:cNvSpPr>
            <p:nvPr/>
          </p:nvSpPr>
          <p:spPr bwMode="auto">
            <a:xfrm>
              <a:off x="2728995" y="4554538"/>
              <a:ext cx="1081131" cy="647700"/>
            </a:xfrm>
            <a:prstGeom prst="line">
              <a:avLst/>
            </a:prstGeom>
            <a:noFill/>
            <a:ln w="9525">
              <a:solidFill>
                <a:schemeClr val="tx1"/>
              </a:solidFill>
              <a:round/>
              <a:headEnd type="triangle" w="med" len="me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8" name="Line 16"/>
            <p:cNvSpPr>
              <a:spLocks noChangeShapeType="1"/>
            </p:cNvSpPr>
            <p:nvPr/>
          </p:nvSpPr>
          <p:spPr bwMode="auto">
            <a:xfrm flipV="1">
              <a:off x="5034138" y="4554538"/>
              <a:ext cx="935075" cy="647700"/>
            </a:xfrm>
            <a:prstGeom prst="line">
              <a:avLst/>
            </a:prstGeom>
            <a:noFill/>
            <a:ln w="9525">
              <a:solidFill>
                <a:schemeClr val="tx1"/>
              </a:solidFill>
              <a:round/>
              <a:headEnd type="triangle" w="med" len="me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grpSp>
      <p:sp>
        <p:nvSpPr>
          <p:cNvPr id="20484"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Position</a:t>
            </a:r>
            <a:endParaRPr lang="zh-CN" altLang="en-US" kern="1200" dirty="0">
              <a:latin typeface="+mj-lt"/>
              <a:ea typeface="宋体" panose="02010600030101010101" pitchFamily="2" charset="-122"/>
              <a:cs typeface="+mj-cs"/>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Summary</a:t>
            </a:r>
            <a:endParaRPr lang="zh-CN" altLang="en-US" kern="1200" dirty="0">
              <a:latin typeface="+mj-lt"/>
              <a:ea typeface="宋体" panose="02010600030101010101" pitchFamily="2" charset="-122"/>
              <a:cs typeface="+mj-cs"/>
            </a:endParaRPr>
          </a:p>
        </p:txBody>
      </p:sp>
      <p:sp>
        <p:nvSpPr>
          <p:cNvPr id="110595"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状态转换图</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正规表达式与正规集</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DFA</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与</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NFA</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NFA</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的确定化</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子集法</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DFA</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的最小化</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分割法</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词法分析器的构造过程：</a:t>
            </a:r>
          </a:p>
        </p:txBody>
      </p:sp>
      <p:grpSp>
        <p:nvGrpSpPr>
          <p:cNvPr id="110596" name="Group 3"/>
          <p:cNvGrpSpPr/>
          <p:nvPr/>
        </p:nvGrpSpPr>
        <p:grpSpPr>
          <a:xfrm>
            <a:off x="895350" y="4092575"/>
            <a:ext cx="7429500" cy="2012950"/>
            <a:chOff x="857250" y="4188618"/>
            <a:chExt cx="7429500" cy="2013525"/>
          </a:xfrm>
        </p:grpSpPr>
        <p:sp>
          <p:nvSpPr>
            <p:cNvPr id="5" name="Text Box 4"/>
            <p:cNvSpPr txBox="1">
              <a:spLocks noChangeArrowheads="1"/>
            </p:cNvSpPr>
            <p:nvPr/>
          </p:nvSpPr>
          <p:spPr bwMode="auto">
            <a:xfrm>
              <a:off x="857250" y="4545908"/>
              <a:ext cx="2130425" cy="584367"/>
            </a:xfrm>
            <a:prstGeom prst="rect">
              <a:avLst/>
            </a:prstGeom>
            <a:solidFill>
              <a:srgbClr val="FFFF99"/>
            </a:solidFill>
            <a:ln w="38100">
              <a:solidFill>
                <a:schemeClr val="tx1"/>
              </a:solidFill>
              <a:miter lim="800000"/>
            </a:ln>
          </p:spPr>
          <p:txBody>
            <a:bodyPr>
              <a:spAutoFit/>
            </a:bodyPr>
            <a:lstStyle>
              <a:lvl1pPr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1600" b="0" i="0" u="none" strike="noStrike" kern="1200" cap="none" spc="0" normalizeH="0" baseline="0" noProof="0" dirty="0">
                  <a:ln>
                    <a:noFill/>
                  </a:ln>
                  <a:solidFill>
                    <a:schemeClr val="tx1"/>
                  </a:solidFill>
                  <a:effectLst/>
                  <a:uLnTx/>
                  <a:uFillTx/>
                  <a:latin typeface="+mj-lt"/>
                  <a:ea typeface="Arial Unicode MS" pitchFamily="34" charset="-120"/>
                  <a:cs typeface="Arial Unicode MS" pitchFamily="34" charset="-120"/>
                </a:rPr>
                <a:t>A regular</a:t>
              </a:r>
              <a:r>
                <a:rPr kumimoji="1" lang="zh-TW" altLang="en-US" sz="1600" b="0" i="0" u="none" strike="noStrike" kern="1200" cap="none" spc="0" normalizeH="0" baseline="0" noProof="0" dirty="0">
                  <a:ln>
                    <a:noFill/>
                  </a:ln>
                  <a:solidFill>
                    <a:schemeClr val="tx1"/>
                  </a:solidFill>
                  <a:effectLst/>
                  <a:uLnTx/>
                  <a:uFillTx/>
                  <a:latin typeface="+mj-lt"/>
                  <a:ea typeface="Arial Unicode MS" pitchFamily="34" charset="-120"/>
                  <a:cs typeface="Arial Unicode MS" pitchFamily="34" charset="-120"/>
                </a:rPr>
                <a:t> </a:t>
              </a:r>
              <a:r>
                <a:rPr kumimoji="1" lang="en-US" altLang="zh-TW" sz="1600" b="0" i="0" u="none" strike="noStrike" kern="1200" cap="none" spc="0" normalizeH="0" baseline="0" noProof="0" dirty="0">
                  <a:ln>
                    <a:noFill/>
                  </a:ln>
                  <a:solidFill>
                    <a:schemeClr val="tx1"/>
                  </a:solidFill>
                  <a:effectLst/>
                  <a:uLnTx/>
                  <a:uFillTx/>
                  <a:latin typeface="+mj-lt"/>
                  <a:ea typeface="Arial Unicode MS" pitchFamily="34" charset="-120"/>
                  <a:cs typeface="Arial Unicode MS" pitchFamily="34" charset="-120"/>
                </a:rPr>
                <a:t>expression</a:t>
              </a:r>
            </a:p>
          </p:txBody>
        </p:sp>
        <p:sp>
          <p:nvSpPr>
            <p:cNvPr id="6" name="Text Box 5"/>
            <p:cNvSpPr txBox="1">
              <a:spLocks noChangeArrowheads="1"/>
            </p:cNvSpPr>
            <p:nvPr/>
          </p:nvSpPr>
          <p:spPr bwMode="auto">
            <a:xfrm>
              <a:off x="3429000" y="4545908"/>
              <a:ext cx="2071688" cy="584367"/>
            </a:xfrm>
            <a:prstGeom prst="rect">
              <a:avLst/>
            </a:prstGeom>
            <a:solidFill>
              <a:srgbClr val="FFFF99"/>
            </a:solidFill>
            <a:ln w="38100">
              <a:solidFill>
                <a:schemeClr val="tx1"/>
              </a:solidFill>
              <a:miter lim="800000"/>
            </a:ln>
          </p:spPr>
          <p:txBody>
            <a:bodyPr>
              <a:spAutoFit/>
            </a:bodyPr>
            <a:lstStyle>
              <a:lvl1pPr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1600" b="0" i="0" u="none" strike="noStrike" kern="1200" cap="none" spc="0" normalizeH="0" baseline="0" noProof="0" dirty="0">
                  <a:ln>
                    <a:noFill/>
                  </a:ln>
                  <a:solidFill>
                    <a:schemeClr val="tx1"/>
                  </a:solidFill>
                  <a:effectLst/>
                  <a:uLnTx/>
                  <a:uFillTx/>
                  <a:latin typeface="+mj-lt"/>
                  <a:ea typeface="Arial Unicode MS" pitchFamily="34" charset="-120"/>
                  <a:cs typeface="Arial Unicode MS" pitchFamily="34" charset="-120"/>
                </a:rPr>
                <a:t>Nondeterministic</a:t>
              </a:r>
              <a:r>
                <a:rPr kumimoji="1" lang="zh-TW" altLang="en-US" sz="1600" b="0" i="0" u="none" strike="noStrike" kern="1200" cap="none" spc="0" normalizeH="0" baseline="0" noProof="0" dirty="0">
                  <a:ln>
                    <a:noFill/>
                  </a:ln>
                  <a:solidFill>
                    <a:schemeClr val="tx1"/>
                  </a:solidFill>
                  <a:effectLst/>
                  <a:uLnTx/>
                  <a:uFillTx/>
                  <a:latin typeface="+mj-lt"/>
                  <a:ea typeface="Arial Unicode MS" pitchFamily="34" charset="-120"/>
                  <a:cs typeface="Arial Unicode MS" pitchFamily="34" charset="-120"/>
                </a:rPr>
                <a:t> </a:t>
              </a:r>
              <a:r>
                <a:rPr kumimoji="1" lang="en-US" altLang="zh-TW" sz="1600" b="0" i="0" u="none" strike="noStrike" kern="1200" cap="none" spc="0" normalizeH="0" baseline="0" noProof="0" dirty="0">
                  <a:ln>
                    <a:noFill/>
                  </a:ln>
                  <a:solidFill>
                    <a:schemeClr val="tx1"/>
                  </a:solidFill>
                  <a:effectLst/>
                  <a:uLnTx/>
                  <a:uFillTx/>
                  <a:latin typeface="+mj-lt"/>
                  <a:ea typeface="Arial Unicode MS" pitchFamily="34" charset="-120"/>
                  <a:cs typeface="Arial Unicode MS" pitchFamily="34" charset="-120"/>
                </a:rPr>
                <a:t>FA</a:t>
              </a:r>
            </a:p>
          </p:txBody>
        </p:sp>
        <p:sp>
          <p:nvSpPr>
            <p:cNvPr id="7" name="Text Box 6"/>
            <p:cNvSpPr txBox="1">
              <a:spLocks noChangeArrowheads="1"/>
            </p:cNvSpPr>
            <p:nvPr/>
          </p:nvSpPr>
          <p:spPr bwMode="auto">
            <a:xfrm>
              <a:off x="6072188" y="4545908"/>
              <a:ext cx="1687512" cy="584367"/>
            </a:xfrm>
            <a:prstGeom prst="rect">
              <a:avLst/>
            </a:prstGeom>
            <a:solidFill>
              <a:srgbClr val="FFFF99"/>
            </a:solidFill>
            <a:ln w="38100">
              <a:solidFill>
                <a:schemeClr val="tx1"/>
              </a:solidFill>
              <a:miter lim="800000"/>
            </a:ln>
          </p:spPr>
          <p:txBody>
            <a:bodyPr>
              <a:spAutoFit/>
            </a:bodyPr>
            <a:lstStyle>
              <a:lvl1pPr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1600" b="0" i="0" u="none" strike="noStrike" kern="1200" cap="none" spc="0" normalizeH="0" baseline="0" noProof="0" dirty="0">
                  <a:ln>
                    <a:noFill/>
                  </a:ln>
                  <a:solidFill>
                    <a:schemeClr val="tx1"/>
                  </a:solidFill>
                  <a:effectLst/>
                  <a:uLnTx/>
                  <a:uFillTx/>
                  <a:latin typeface="+mj-lt"/>
                  <a:ea typeface="Arial Unicode MS" pitchFamily="34" charset="-120"/>
                  <a:cs typeface="Arial Unicode MS" pitchFamily="34" charset="-120"/>
                </a:rPr>
                <a:t>Deterministic</a:t>
              </a:r>
              <a:r>
                <a:rPr kumimoji="1" lang="zh-TW" altLang="en-US" sz="1600" b="0" i="0" u="none" strike="noStrike" kern="1200" cap="none" spc="0" normalizeH="0" baseline="0" noProof="0" dirty="0">
                  <a:ln>
                    <a:noFill/>
                  </a:ln>
                  <a:solidFill>
                    <a:schemeClr val="tx1"/>
                  </a:solidFill>
                  <a:effectLst/>
                  <a:uLnTx/>
                  <a:uFillTx/>
                  <a:latin typeface="+mj-lt"/>
                  <a:ea typeface="Arial Unicode MS" pitchFamily="34" charset="-120"/>
                  <a:cs typeface="Arial Unicode MS" pitchFamily="34" charset="-120"/>
                </a:rPr>
                <a:t> </a:t>
              </a:r>
              <a:r>
                <a:rPr kumimoji="1" lang="en-US" altLang="zh-TW" sz="1600" b="0" i="0" u="none" strike="noStrike" kern="1200" cap="none" spc="0" normalizeH="0" baseline="0" noProof="0" dirty="0">
                  <a:ln>
                    <a:noFill/>
                  </a:ln>
                  <a:solidFill>
                    <a:schemeClr val="tx1"/>
                  </a:solidFill>
                  <a:effectLst/>
                  <a:uLnTx/>
                  <a:uFillTx/>
                  <a:latin typeface="+mj-lt"/>
                  <a:ea typeface="Arial Unicode MS" pitchFamily="34" charset="-120"/>
                  <a:cs typeface="Arial Unicode MS" pitchFamily="34" charset="-120"/>
                </a:rPr>
                <a:t>FA</a:t>
              </a:r>
            </a:p>
          </p:txBody>
        </p:sp>
        <p:sp>
          <p:nvSpPr>
            <p:cNvPr id="8" name="Text Box 10"/>
            <p:cNvSpPr txBox="1">
              <a:spLocks noChangeArrowheads="1"/>
            </p:cNvSpPr>
            <p:nvPr/>
          </p:nvSpPr>
          <p:spPr bwMode="auto">
            <a:xfrm>
              <a:off x="5572125" y="5617776"/>
              <a:ext cx="2714625" cy="584367"/>
            </a:xfrm>
            <a:prstGeom prst="rect">
              <a:avLst/>
            </a:prstGeom>
            <a:solidFill>
              <a:srgbClr val="FFFF99"/>
            </a:solidFill>
            <a:ln w="38100">
              <a:solidFill>
                <a:schemeClr val="tx1"/>
              </a:solidFill>
              <a:miter lim="800000"/>
            </a:ln>
          </p:spPr>
          <p:txBody>
            <a:bodyPr>
              <a:spAutoFit/>
            </a:bodyPr>
            <a:lstStyle>
              <a:lvl1pPr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1600" b="0" i="0" u="none" strike="noStrike" kern="1200" cap="none" spc="0" normalizeH="0" baseline="0" noProof="0">
                  <a:ln>
                    <a:noFill/>
                  </a:ln>
                  <a:solidFill>
                    <a:schemeClr val="tx1"/>
                  </a:solidFill>
                  <a:effectLst/>
                  <a:uLnTx/>
                  <a:uFillTx/>
                  <a:latin typeface="+mj-lt"/>
                  <a:ea typeface="Arial Unicode MS" pitchFamily="34" charset="-120"/>
                  <a:cs typeface="Arial Unicode MS" pitchFamily="34" charset="-120"/>
                </a:rPr>
                <a:t>Optimized</a:t>
              </a:r>
              <a:r>
                <a:rPr kumimoji="1" lang="zh-TW" altLang="en-US" sz="1600" b="0" i="0" u="none" strike="noStrike" kern="1200" cap="none" spc="0" normalizeH="0" baseline="0" noProof="0">
                  <a:ln>
                    <a:noFill/>
                  </a:ln>
                  <a:solidFill>
                    <a:schemeClr val="tx1"/>
                  </a:solidFill>
                  <a:effectLst/>
                  <a:uLnTx/>
                  <a:uFillTx/>
                  <a:latin typeface="+mj-lt"/>
                  <a:ea typeface="Arial Unicode MS" pitchFamily="34" charset="-120"/>
                  <a:cs typeface="Arial Unicode MS" pitchFamily="34" charset="-120"/>
                </a:rPr>
                <a:t> </a:t>
              </a:r>
              <a:r>
                <a:rPr kumimoji="1" lang="en-US" altLang="zh-TW" sz="1600" b="0" i="0" u="none" strike="noStrike" kern="1200" cap="none" spc="0" normalizeH="0" baseline="0" noProof="0">
                  <a:ln>
                    <a:noFill/>
                  </a:ln>
                  <a:solidFill>
                    <a:schemeClr val="tx1"/>
                  </a:solidFill>
                  <a:effectLst/>
                  <a:uLnTx/>
                  <a:uFillTx/>
                  <a:latin typeface="+mj-lt"/>
                  <a:ea typeface="Arial Unicode MS" pitchFamily="34" charset="-120"/>
                  <a:cs typeface="Arial Unicode MS" pitchFamily="34" charset="-120"/>
                </a:rPr>
                <a:t>Deterministic </a:t>
              </a:r>
              <a:r>
                <a:rPr kumimoji="1" lang="zh-TW" altLang="en-US" sz="1600" b="0" i="0" u="none" strike="noStrike" kern="1200" cap="none" spc="0" normalizeH="0" baseline="0" noProof="0">
                  <a:ln>
                    <a:noFill/>
                  </a:ln>
                  <a:solidFill>
                    <a:schemeClr val="tx1"/>
                  </a:solidFill>
                  <a:effectLst/>
                  <a:uLnTx/>
                  <a:uFillTx/>
                  <a:latin typeface="+mj-lt"/>
                  <a:ea typeface="Arial Unicode MS" pitchFamily="34" charset="-120"/>
                  <a:cs typeface="Arial Unicode MS" pitchFamily="34" charset="-120"/>
                </a:rPr>
                <a:t> </a:t>
              </a:r>
              <a:r>
                <a:rPr kumimoji="1" lang="en-US" altLang="zh-TW" sz="1600" b="0" i="0" u="none" strike="noStrike" kern="1200" cap="none" spc="0" normalizeH="0" baseline="0" noProof="0">
                  <a:ln>
                    <a:noFill/>
                  </a:ln>
                  <a:solidFill>
                    <a:schemeClr val="tx1"/>
                  </a:solidFill>
                  <a:effectLst/>
                  <a:uLnTx/>
                  <a:uFillTx/>
                  <a:latin typeface="+mj-lt"/>
                  <a:ea typeface="Arial Unicode MS" pitchFamily="34" charset="-120"/>
                  <a:cs typeface="Arial Unicode MS" pitchFamily="34" charset="-120"/>
                </a:rPr>
                <a:t>FA</a:t>
              </a:r>
            </a:p>
          </p:txBody>
        </p:sp>
        <p:sp>
          <p:nvSpPr>
            <p:cNvPr id="9" name="Text Box 11"/>
            <p:cNvSpPr txBox="1">
              <a:spLocks noChangeArrowheads="1"/>
            </p:cNvSpPr>
            <p:nvPr/>
          </p:nvSpPr>
          <p:spPr bwMode="auto">
            <a:xfrm>
              <a:off x="4427538" y="5177914"/>
              <a:ext cx="2371725" cy="339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1600" b="1" i="0" u="none" strike="noStrike" kern="1200" cap="none" spc="0" normalizeH="0" baseline="0" noProof="0" dirty="0">
                  <a:ln>
                    <a:noFill/>
                  </a:ln>
                  <a:solidFill>
                    <a:srgbClr val="FF0000"/>
                  </a:solidFill>
                  <a:effectLst/>
                  <a:uLnTx/>
                  <a:uFillTx/>
                  <a:latin typeface="+mj-lt"/>
                  <a:ea typeface="Arial Unicode MS" pitchFamily="34" charset="-120"/>
                  <a:cs typeface="Arial Unicode MS" pitchFamily="34" charset="-120"/>
                </a:rPr>
                <a:t>minimize # of states</a:t>
              </a:r>
              <a:endParaRPr kumimoji="1" lang="zh-TW" altLang="en-US" sz="1600" b="1" i="0" u="none" strike="noStrike" kern="1200" cap="none" spc="0" normalizeH="0" baseline="0" noProof="0" dirty="0">
                <a:ln>
                  <a:noFill/>
                </a:ln>
                <a:solidFill>
                  <a:srgbClr val="FF0000"/>
                </a:solidFill>
                <a:effectLst/>
                <a:uLnTx/>
                <a:uFillTx/>
                <a:latin typeface="+mj-lt"/>
                <a:ea typeface="Arial Unicode MS" pitchFamily="34" charset="-120"/>
                <a:cs typeface="Arial Unicode MS" pitchFamily="34" charset="-120"/>
              </a:endParaRPr>
            </a:p>
          </p:txBody>
        </p:sp>
        <p:sp>
          <p:nvSpPr>
            <p:cNvPr id="10" name="Text Box 12"/>
            <p:cNvSpPr txBox="1">
              <a:spLocks noChangeArrowheads="1"/>
            </p:cNvSpPr>
            <p:nvPr/>
          </p:nvSpPr>
          <p:spPr bwMode="auto">
            <a:xfrm>
              <a:off x="4857750" y="4188618"/>
              <a:ext cx="3143250" cy="338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TW" sz="1600" b="1" i="0" u="none" strike="noStrike" kern="1200" cap="none" spc="0" normalizeH="0" baseline="0" noProof="0">
                  <a:ln>
                    <a:noFill/>
                  </a:ln>
                  <a:solidFill>
                    <a:srgbClr val="FF0000"/>
                  </a:solidFill>
                  <a:effectLst/>
                  <a:uLnTx/>
                  <a:uFillTx/>
                  <a:latin typeface="+mj-lt"/>
                  <a:ea typeface="Arial Unicode MS" pitchFamily="34" charset="-120"/>
                  <a:cs typeface="Arial Unicode MS" pitchFamily="34" charset="-120"/>
                </a:rPr>
                <a:t>Importance in NFA-&gt;DFA</a:t>
              </a:r>
            </a:p>
          </p:txBody>
        </p:sp>
        <p:cxnSp>
          <p:nvCxnSpPr>
            <p:cNvPr id="11" name="直線單箭頭接點 25"/>
            <p:cNvCxnSpPr>
              <a:stCxn id="5" idx="3"/>
              <a:endCxn id="6" idx="1"/>
            </p:cNvCxnSpPr>
            <p:nvPr/>
          </p:nvCxnSpPr>
          <p:spPr>
            <a:xfrm>
              <a:off x="2987675" y="4838091"/>
              <a:ext cx="44132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線單箭頭接點 26"/>
            <p:cNvCxnSpPr>
              <a:stCxn id="6" idx="3"/>
              <a:endCxn id="7" idx="1"/>
            </p:cNvCxnSpPr>
            <p:nvPr/>
          </p:nvCxnSpPr>
          <p:spPr>
            <a:xfrm>
              <a:off x="5500688" y="4838091"/>
              <a:ext cx="5715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單箭頭接點 28"/>
            <p:cNvCxnSpPr>
              <a:stCxn id="7" idx="2"/>
              <a:endCxn id="8" idx="0"/>
            </p:cNvCxnSpPr>
            <p:nvPr/>
          </p:nvCxnSpPr>
          <p:spPr>
            <a:xfrm>
              <a:off x="6916738" y="5130275"/>
              <a:ext cx="12700" cy="487501"/>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Exercise</a:t>
            </a:r>
            <a:endParaRPr lang="zh-CN" altLang="en-US" kern="1200" dirty="0">
              <a:latin typeface="+mj-lt"/>
              <a:ea typeface="宋体" panose="02010600030101010101" pitchFamily="2" charset="-122"/>
              <a:cs typeface="+mj-cs"/>
            </a:endParaRPr>
          </a:p>
        </p:txBody>
      </p:sp>
      <p:sp>
        <p:nvSpPr>
          <p:cNvPr id="111619"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rgbClr val="00823B"/>
                </a:solidFill>
                <a:effectLst/>
                <a:uLnTx/>
                <a:uFillTx/>
                <a:latin typeface="+mj-lt"/>
                <a:ea typeface="楷体_GB2312" pitchFamily="49" charset="-122"/>
                <a:cs typeface="+mn-cs"/>
              </a:rPr>
              <a:t>例</a:t>
            </a:r>
            <a:r>
              <a:rPr kumimoji="0" lang="en-US" altLang="zh-CN" sz="2800" b="0" i="0" u="none" strike="noStrike" kern="1200" cap="none" spc="0" normalizeH="0" baseline="0" noProof="0" dirty="0">
                <a:ln>
                  <a:noFill/>
                </a:ln>
                <a:solidFill>
                  <a:srgbClr val="00823B"/>
                </a:solidFill>
                <a:effectLst/>
                <a:uLnTx/>
                <a:uFillTx/>
                <a:latin typeface="+mj-lt"/>
                <a:ea typeface="楷体_GB2312" pitchFamily="49" charset="-122"/>
                <a:cs typeface="+mn-cs"/>
              </a:rPr>
              <a:t>20</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：构造一个</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DFA</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，它接收∑</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 b}</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上所有满足下述条件的字符串：字符串中的每个</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都有至少一个</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b</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直接跟在其右边。</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Exercise</a:t>
            </a:r>
            <a:endParaRPr lang="zh-CN" altLang="en-US" kern="1200" dirty="0">
              <a:latin typeface="+mj-lt"/>
              <a:ea typeface="宋体" panose="02010600030101010101" pitchFamily="2" charset="-122"/>
              <a:cs typeface="+mj-cs"/>
            </a:endParaRPr>
          </a:p>
        </p:txBody>
      </p:sp>
      <p:sp>
        <p:nvSpPr>
          <p:cNvPr id="111619"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rgbClr val="00823B"/>
                </a:solidFill>
                <a:effectLst/>
                <a:uLnTx/>
                <a:uFillTx/>
                <a:latin typeface="+mj-lt"/>
                <a:ea typeface="楷体_GB2312" pitchFamily="49" charset="-122"/>
                <a:cs typeface="+mn-cs"/>
              </a:rPr>
              <a:t>例</a:t>
            </a:r>
            <a:r>
              <a:rPr kumimoji="0" lang="en-US" altLang="zh-CN" sz="2800" b="0" i="0" u="none" strike="noStrike" kern="1200" cap="none" spc="0" normalizeH="0" baseline="0" noProof="0" dirty="0">
                <a:ln>
                  <a:noFill/>
                </a:ln>
                <a:solidFill>
                  <a:srgbClr val="00823B"/>
                </a:solidFill>
                <a:effectLst/>
                <a:uLnTx/>
                <a:uFillTx/>
                <a:latin typeface="+mj-lt"/>
                <a:ea typeface="楷体_GB2312" pitchFamily="49" charset="-122"/>
                <a:cs typeface="+mn-cs"/>
              </a:rPr>
              <a:t>20</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：构造一个</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DFA</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，它接收∑</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 b}</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上所有满足下述条件的字符串：字符串中的每个</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都有至少一个</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b</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直接跟在其右边。</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解：</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已知∑</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 b}</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，根据题意得出相应的的正规式为： </a:t>
            </a:r>
            <a:endPar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1" i="0" u="none" strike="noStrike" kern="1200" cap="none" spc="0" normalizeH="0" baseline="0" noProof="0" dirty="0">
                <a:ln>
                  <a:noFill/>
                </a:ln>
                <a:solidFill>
                  <a:srgbClr val="F78507"/>
                </a:solidFill>
                <a:effectLst/>
                <a:uLnTx/>
                <a:uFillTx/>
                <a:latin typeface="+mj-lt"/>
                <a:ea typeface="楷体_GB2312" pitchFamily="49" charset="-122"/>
                <a:cs typeface="+mn-cs"/>
              </a:rPr>
              <a:t>(b</a:t>
            </a:r>
            <a:r>
              <a:rPr kumimoji="0" lang="en-US" altLang="zh-CN" sz="2400" b="1" i="0" u="none" strike="noStrike" kern="1200" cap="none" spc="0" normalizeH="0" baseline="30000" noProof="0" dirty="0">
                <a:ln>
                  <a:noFill/>
                </a:ln>
                <a:solidFill>
                  <a:srgbClr val="F78507"/>
                </a:solidFill>
                <a:effectLst/>
                <a:uLnTx/>
                <a:uFillTx/>
                <a:latin typeface="+mj-lt"/>
                <a:ea typeface="楷体_GB2312" pitchFamily="49" charset="-122"/>
                <a:cs typeface="+mn-cs"/>
              </a:rPr>
              <a:t>*</a:t>
            </a:r>
            <a:r>
              <a:rPr kumimoji="0" lang="en-US" altLang="zh-CN" sz="2400" b="1" i="0" u="none" strike="noStrike" kern="1200" cap="none" spc="0" normalizeH="0" baseline="0" noProof="0" dirty="0" err="1">
                <a:ln>
                  <a:noFill/>
                </a:ln>
                <a:solidFill>
                  <a:srgbClr val="F78507"/>
                </a:solidFill>
                <a:effectLst/>
                <a:uLnTx/>
                <a:uFillTx/>
                <a:latin typeface="+mj-lt"/>
                <a:ea typeface="楷体_GB2312" pitchFamily="49" charset="-122"/>
                <a:cs typeface="+mn-cs"/>
              </a:rPr>
              <a:t>abb</a:t>
            </a:r>
            <a:r>
              <a:rPr kumimoji="0" lang="en-US" altLang="zh-CN" sz="2400" b="1" i="0" u="none" strike="noStrike" kern="1200" cap="none" spc="0" normalizeH="0" baseline="30000" noProof="0" dirty="0">
                <a:ln>
                  <a:noFill/>
                </a:ln>
                <a:solidFill>
                  <a:srgbClr val="F78507"/>
                </a:solidFill>
                <a:effectLst/>
                <a:uLnTx/>
                <a:uFillTx/>
                <a:latin typeface="+mj-lt"/>
                <a:ea typeface="楷体_GB2312" pitchFamily="49" charset="-122"/>
                <a:cs typeface="+mn-cs"/>
              </a:rPr>
              <a:t>*</a:t>
            </a:r>
            <a:r>
              <a:rPr kumimoji="0" lang="en-US" altLang="zh-CN" sz="2400" b="1" i="0" u="none" strike="noStrike" kern="1200" cap="none" spc="0" normalizeH="0" baseline="0" noProof="0" dirty="0">
                <a:ln>
                  <a:noFill/>
                </a:ln>
                <a:solidFill>
                  <a:srgbClr val="F78507"/>
                </a:solidFill>
                <a:effectLst/>
                <a:uLnTx/>
                <a:uFillTx/>
                <a:latin typeface="+mj-lt"/>
                <a:ea typeface="楷体_GB2312" pitchFamily="49" charset="-122"/>
                <a:cs typeface="+mn-cs"/>
              </a:rPr>
              <a:t>)</a:t>
            </a:r>
            <a:r>
              <a:rPr kumimoji="0" lang="en-US" altLang="zh-CN" sz="2400" b="1" i="0" u="none" strike="noStrike" kern="1200" cap="none" spc="0" normalizeH="0" baseline="30000" noProof="0" dirty="0">
                <a:ln>
                  <a:noFill/>
                </a:ln>
                <a:solidFill>
                  <a:srgbClr val="F78507"/>
                </a:solidFill>
                <a:effectLst/>
                <a:uLnTx/>
                <a:uFillTx/>
                <a:latin typeface="+mj-lt"/>
                <a:ea typeface="楷体_GB2312" pitchFamily="49" charset="-122"/>
                <a:cs typeface="+mn-cs"/>
              </a:rPr>
              <a:t>*</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51"/>
          <p:cNvSpPr>
            <a:spLocks noGrp="1" noRot="1" noChangeArrowheads="1"/>
          </p:cNvSpPr>
          <p:nvPr>
            <p:ph sz="quarter" idx="1"/>
          </p:nvPr>
        </p:nvSpPr>
        <p:spPr>
          <a:xfrm>
            <a:off x="457200" y="1143000"/>
            <a:ext cx="8153400" cy="990600"/>
          </a:xfrm>
        </p:spPr>
        <p:txBody>
          <a:bodyPr vert="horz" wrap="square" lIns="91440" tIns="45720" rIns="91440" bIns="45720" numCol="1" anchor="t" anchorCtr="0" compatLnSpc="1"/>
          <a:lstStyle/>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根据正规式画出相应的</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DFA M</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，如下图所示</a:t>
            </a: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用子集法将其确定化</a:t>
            </a:r>
          </a:p>
        </p:txBody>
      </p:sp>
      <p:grpSp>
        <p:nvGrpSpPr>
          <p:cNvPr id="113667" name="Group 17"/>
          <p:cNvGrpSpPr/>
          <p:nvPr/>
        </p:nvGrpSpPr>
        <p:grpSpPr>
          <a:xfrm>
            <a:off x="533400" y="2165350"/>
            <a:ext cx="1676400" cy="2025650"/>
            <a:chOff x="960" y="1248"/>
            <a:chExt cx="1056" cy="1392"/>
          </a:xfrm>
        </p:grpSpPr>
        <p:sp>
          <p:nvSpPr>
            <p:cNvPr id="112747" name="Oval 4"/>
            <p:cNvSpPr>
              <a:spLocks noChangeArrowheads="1"/>
            </p:cNvSpPr>
            <p:nvPr/>
          </p:nvSpPr>
          <p:spPr bwMode="auto">
            <a:xfrm>
              <a:off x="960" y="1248"/>
              <a:ext cx="384"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X</a:t>
              </a:r>
            </a:p>
          </p:txBody>
        </p:sp>
        <p:sp>
          <p:nvSpPr>
            <p:cNvPr id="112748" name="AutoShape 5"/>
            <p:cNvSpPr>
              <a:spLocks noChangeArrowheads="1"/>
            </p:cNvSpPr>
            <p:nvPr/>
          </p:nvSpPr>
          <p:spPr bwMode="auto">
            <a:xfrm>
              <a:off x="960" y="2304"/>
              <a:ext cx="384" cy="336"/>
            </a:xfrm>
            <a:custGeom>
              <a:avLst/>
              <a:gdLst>
                <a:gd name="T0" fmla="*/ 192 w 21600"/>
                <a:gd name="T1" fmla="*/ 0 h 21600"/>
                <a:gd name="T2" fmla="*/ 56 w 21600"/>
                <a:gd name="T3" fmla="*/ 49 h 21600"/>
                <a:gd name="T4" fmla="*/ 0 w 21600"/>
                <a:gd name="T5" fmla="*/ 168 h 21600"/>
                <a:gd name="T6" fmla="*/ 56 w 21600"/>
                <a:gd name="T7" fmla="*/ 287 h 21600"/>
                <a:gd name="T8" fmla="*/ 192 w 21600"/>
                <a:gd name="T9" fmla="*/ 336 h 21600"/>
                <a:gd name="T10" fmla="*/ 328 w 21600"/>
                <a:gd name="T11" fmla="*/ 287 h 21600"/>
                <a:gd name="T12" fmla="*/ 384 w 21600"/>
                <a:gd name="T13" fmla="*/ 168 h 21600"/>
                <a:gd name="T14" fmla="*/ 328 w 21600"/>
                <a:gd name="T15" fmla="*/ 49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873" y="10800"/>
                  </a:moveTo>
                  <a:cubicBezTo>
                    <a:pt x="2873" y="15178"/>
                    <a:pt x="6422" y="18727"/>
                    <a:pt x="10800" y="18727"/>
                  </a:cubicBezTo>
                  <a:cubicBezTo>
                    <a:pt x="15178" y="18727"/>
                    <a:pt x="18727" y="15178"/>
                    <a:pt x="18727" y="10800"/>
                  </a:cubicBezTo>
                  <a:cubicBezTo>
                    <a:pt x="18727" y="6422"/>
                    <a:pt x="15178" y="2873"/>
                    <a:pt x="10800" y="2873"/>
                  </a:cubicBezTo>
                  <a:cubicBezTo>
                    <a:pt x="6422" y="2873"/>
                    <a:pt x="2873" y="6422"/>
                    <a:pt x="2873" y="10800"/>
                  </a:cubicBezTo>
                  <a:close/>
                </a:path>
              </a:pathLst>
            </a:cu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Y</a:t>
              </a:r>
            </a:p>
          </p:txBody>
        </p:sp>
        <p:sp>
          <p:nvSpPr>
            <p:cNvPr id="112749" name="Line 6"/>
            <p:cNvSpPr>
              <a:spLocks noChangeShapeType="1"/>
            </p:cNvSpPr>
            <p:nvPr/>
          </p:nvSpPr>
          <p:spPr bwMode="auto">
            <a:xfrm>
              <a:off x="1152" y="1536"/>
              <a:ext cx="0" cy="768"/>
            </a:xfrm>
            <a:prstGeom prst="line">
              <a:avLst/>
            </a:prstGeom>
            <a:noFill/>
            <a:ln w="95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50" name="Text Box 9"/>
            <p:cNvSpPr txBox="1">
              <a:spLocks noChangeArrowheads="1"/>
            </p:cNvSpPr>
            <p:nvPr/>
          </p:nvSpPr>
          <p:spPr bwMode="auto">
            <a:xfrm>
              <a:off x="1200" y="1766"/>
              <a:ext cx="81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(b*</a:t>
              </a:r>
              <a:r>
                <a:rPr kumimoji="1" lang="en-US" altLang="zh-CN" sz="2000" b="0" i="0" u="none" strike="noStrike" kern="1200" cap="none" spc="0" normalizeH="0" baseline="0" noProof="0" dirty="0" err="1">
                  <a:ln>
                    <a:noFill/>
                  </a:ln>
                  <a:solidFill>
                    <a:schemeClr val="tx1"/>
                  </a:solidFill>
                  <a:effectLst/>
                  <a:uLnTx/>
                  <a:uFillTx/>
                  <a:latin typeface="+mj-lt"/>
                  <a:ea typeface="楷体_GB2312" pitchFamily="49" charset="-122"/>
                  <a:cs typeface="+mn-cs"/>
                </a:rPr>
                <a:t>abb</a:t>
              </a: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p>
          </p:txBody>
        </p:sp>
      </p:grpSp>
      <p:sp>
        <p:nvSpPr>
          <p:cNvPr id="112645" name="AutoShape 49"/>
          <p:cNvSpPr>
            <a:spLocks noChangeArrowheads="1"/>
          </p:cNvSpPr>
          <p:nvPr/>
        </p:nvSpPr>
        <p:spPr bwMode="auto">
          <a:xfrm>
            <a:off x="1371600" y="3886200"/>
            <a:ext cx="1066800" cy="228600"/>
          </a:xfrm>
          <a:prstGeom prst="rightArrow">
            <a:avLst>
              <a:gd name="adj1" fmla="val 50000"/>
              <a:gd name="adj2" fmla="val 1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646" name="AutoShape 50"/>
          <p:cNvSpPr>
            <a:spLocks noChangeArrowheads="1"/>
          </p:cNvSpPr>
          <p:nvPr/>
        </p:nvSpPr>
        <p:spPr bwMode="auto">
          <a:xfrm>
            <a:off x="3657600" y="3886200"/>
            <a:ext cx="1066800" cy="228600"/>
          </a:xfrm>
          <a:prstGeom prst="rightArrow">
            <a:avLst>
              <a:gd name="adj1" fmla="val 50000"/>
              <a:gd name="adj2" fmla="val 1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nvGrpSpPr>
          <p:cNvPr id="113670" name="Group 94"/>
          <p:cNvGrpSpPr/>
          <p:nvPr/>
        </p:nvGrpSpPr>
        <p:grpSpPr>
          <a:xfrm>
            <a:off x="2728913" y="2165350"/>
            <a:ext cx="2376487" cy="2025650"/>
            <a:chOff x="1719" y="836"/>
            <a:chExt cx="1497" cy="1392"/>
          </a:xfrm>
        </p:grpSpPr>
        <p:sp>
          <p:nvSpPr>
            <p:cNvPr id="112738" name="Oval 10"/>
            <p:cNvSpPr>
              <a:spLocks noChangeArrowheads="1"/>
            </p:cNvSpPr>
            <p:nvPr/>
          </p:nvSpPr>
          <p:spPr bwMode="auto">
            <a:xfrm>
              <a:off x="1719" y="836"/>
              <a:ext cx="384"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X</a:t>
              </a:r>
            </a:p>
          </p:txBody>
        </p:sp>
        <p:sp>
          <p:nvSpPr>
            <p:cNvPr id="112739" name="AutoShape 11"/>
            <p:cNvSpPr>
              <a:spLocks noChangeArrowheads="1"/>
            </p:cNvSpPr>
            <p:nvPr/>
          </p:nvSpPr>
          <p:spPr bwMode="auto">
            <a:xfrm>
              <a:off x="1719" y="1892"/>
              <a:ext cx="384" cy="336"/>
            </a:xfrm>
            <a:custGeom>
              <a:avLst/>
              <a:gdLst>
                <a:gd name="T0" fmla="*/ 192 w 21600"/>
                <a:gd name="T1" fmla="*/ 0 h 21600"/>
                <a:gd name="T2" fmla="*/ 56 w 21600"/>
                <a:gd name="T3" fmla="*/ 49 h 21600"/>
                <a:gd name="T4" fmla="*/ 0 w 21600"/>
                <a:gd name="T5" fmla="*/ 168 h 21600"/>
                <a:gd name="T6" fmla="*/ 56 w 21600"/>
                <a:gd name="T7" fmla="*/ 287 h 21600"/>
                <a:gd name="T8" fmla="*/ 192 w 21600"/>
                <a:gd name="T9" fmla="*/ 336 h 21600"/>
                <a:gd name="T10" fmla="*/ 328 w 21600"/>
                <a:gd name="T11" fmla="*/ 287 h 21600"/>
                <a:gd name="T12" fmla="*/ 384 w 21600"/>
                <a:gd name="T13" fmla="*/ 168 h 21600"/>
                <a:gd name="T14" fmla="*/ 328 w 21600"/>
                <a:gd name="T15" fmla="*/ 49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873" y="10800"/>
                  </a:moveTo>
                  <a:cubicBezTo>
                    <a:pt x="2873" y="15178"/>
                    <a:pt x="6422" y="18727"/>
                    <a:pt x="10800" y="18727"/>
                  </a:cubicBezTo>
                  <a:cubicBezTo>
                    <a:pt x="15178" y="18727"/>
                    <a:pt x="18727" y="15178"/>
                    <a:pt x="18727" y="10800"/>
                  </a:cubicBezTo>
                  <a:cubicBezTo>
                    <a:pt x="18727" y="6422"/>
                    <a:pt x="15178" y="2873"/>
                    <a:pt x="10800" y="2873"/>
                  </a:cubicBezTo>
                  <a:cubicBezTo>
                    <a:pt x="6422" y="2873"/>
                    <a:pt x="2873" y="6422"/>
                    <a:pt x="2873" y="10800"/>
                  </a:cubicBezTo>
                  <a:close/>
                </a:path>
              </a:pathLst>
            </a:cu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Y</a:t>
              </a:r>
            </a:p>
          </p:txBody>
        </p:sp>
        <p:sp>
          <p:nvSpPr>
            <p:cNvPr id="112740" name="Line 12"/>
            <p:cNvSpPr>
              <a:spLocks noChangeShapeType="1"/>
            </p:cNvSpPr>
            <p:nvPr/>
          </p:nvSpPr>
          <p:spPr bwMode="auto">
            <a:xfrm>
              <a:off x="1911" y="1124"/>
              <a:ext cx="0" cy="240"/>
            </a:xfrm>
            <a:prstGeom prst="line">
              <a:avLst/>
            </a:prstGeom>
            <a:noFill/>
            <a:ln w="95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41" name="Text Box 13"/>
            <p:cNvSpPr txBox="1">
              <a:spLocks noChangeArrowheads="1"/>
            </p:cNvSpPr>
            <p:nvPr/>
          </p:nvSpPr>
          <p:spPr bwMode="auto">
            <a:xfrm>
              <a:off x="2400" y="1384"/>
              <a:ext cx="81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b*</a:t>
              </a:r>
              <a:r>
                <a:rPr kumimoji="1" lang="en-US" altLang="zh-CN" sz="2000" b="0" i="0" u="none" strike="noStrike" kern="1200" cap="none" spc="0" normalizeH="0" baseline="0" noProof="0" dirty="0" err="1">
                  <a:ln>
                    <a:noFill/>
                  </a:ln>
                  <a:solidFill>
                    <a:schemeClr val="tx1"/>
                  </a:solidFill>
                  <a:effectLst/>
                  <a:uLnTx/>
                  <a:uFillTx/>
                  <a:latin typeface="+mj-lt"/>
                  <a:ea typeface="楷体_GB2312" pitchFamily="49" charset="-122"/>
                  <a:cs typeface="+mn-cs"/>
                </a:rPr>
                <a:t>abb</a:t>
              </a: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p>
          </p:txBody>
        </p:sp>
        <p:sp>
          <p:nvSpPr>
            <p:cNvPr id="112742" name="Oval 14"/>
            <p:cNvSpPr>
              <a:spLocks noChangeArrowheads="1"/>
            </p:cNvSpPr>
            <p:nvPr/>
          </p:nvSpPr>
          <p:spPr bwMode="auto">
            <a:xfrm>
              <a:off x="1719" y="1364"/>
              <a:ext cx="384"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1</a:t>
              </a:r>
            </a:p>
          </p:txBody>
        </p:sp>
        <p:sp>
          <p:nvSpPr>
            <p:cNvPr id="112743" name="Line 15"/>
            <p:cNvSpPr>
              <a:spLocks noChangeShapeType="1"/>
            </p:cNvSpPr>
            <p:nvPr/>
          </p:nvSpPr>
          <p:spPr bwMode="auto">
            <a:xfrm>
              <a:off x="1911" y="1652"/>
              <a:ext cx="0" cy="24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44" name="Freeform 18"/>
            <p:cNvSpPr/>
            <p:nvPr/>
          </p:nvSpPr>
          <p:spPr bwMode="auto">
            <a:xfrm>
              <a:off x="2055" y="1412"/>
              <a:ext cx="480" cy="192"/>
            </a:xfrm>
            <a:custGeom>
              <a:avLst/>
              <a:gdLst>
                <a:gd name="T0" fmla="*/ 0 w 480"/>
                <a:gd name="T1" fmla="*/ 192 h 192"/>
                <a:gd name="T2" fmla="*/ 480 w 480"/>
                <a:gd name="T3" fmla="*/ 96 h 192"/>
                <a:gd name="T4" fmla="*/ 0 w 480"/>
                <a:gd name="T5" fmla="*/ 0 h 192"/>
                <a:gd name="T6" fmla="*/ 0 60000 65536"/>
                <a:gd name="T7" fmla="*/ 0 60000 65536"/>
                <a:gd name="T8" fmla="*/ 0 60000 65536"/>
              </a:gdLst>
              <a:ahLst/>
              <a:cxnLst>
                <a:cxn ang="T6">
                  <a:pos x="T0" y="T1"/>
                </a:cxn>
                <a:cxn ang="T7">
                  <a:pos x="T2" y="T3"/>
                </a:cxn>
                <a:cxn ang="T8">
                  <a:pos x="T4" y="T5"/>
                </a:cxn>
              </a:cxnLst>
              <a:rect l="0" t="0" r="r" b="b"/>
              <a:pathLst>
                <a:path w="480" h="192">
                  <a:moveTo>
                    <a:pt x="0" y="192"/>
                  </a:moveTo>
                  <a:cubicBezTo>
                    <a:pt x="240" y="160"/>
                    <a:pt x="480" y="128"/>
                    <a:pt x="480" y="96"/>
                  </a:cubicBezTo>
                  <a:cubicBezTo>
                    <a:pt x="480" y="64"/>
                    <a:pt x="80" y="16"/>
                    <a:pt x="0" y="0"/>
                  </a:cubicBezTo>
                </a:path>
              </a:pathLst>
            </a:custGeom>
            <a:noFill/>
            <a:ln w="9525">
              <a:solidFill>
                <a:schemeClr val="tx1"/>
              </a:solidFill>
              <a:rou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45" name="Text Box 90"/>
            <p:cNvSpPr txBox="1">
              <a:spLocks noChangeArrowheads="1"/>
            </p:cNvSpPr>
            <p:nvPr/>
          </p:nvSpPr>
          <p:spPr bwMode="auto">
            <a:xfrm>
              <a:off x="1836" y="1104"/>
              <a:ext cx="336"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p>
          </p:txBody>
        </p:sp>
        <p:sp>
          <p:nvSpPr>
            <p:cNvPr id="112746" name="Text Box 91"/>
            <p:cNvSpPr txBox="1">
              <a:spLocks noChangeArrowheads="1"/>
            </p:cNvSpPr>
            <p:nvPr/>
          </p:nvSpPr>
          <p:spPr bwMode="auto">
            <a:xfrm>
              <a:off x="1833" y="1611"/>
              <a:ext cx="336"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p>
          </p:txBody>
        </p:sp>
      </p:grpSp>
      <p:grpSp>
        <p:nvGrpSpPr>
          <p:cNvPr id="113671" name="Group 95"/>
          <p:cNvGrpSpPr/>
          <p:nvPr/>
        </p:nvGrpSpPr>
        <p:grpSpPr>
          <a:xfrm>
            <a:off x="5057775" y="1828800"/>
            <a:ext cx="3705225" cy="2692400"/>
            <a:chOff x="3186" y="624"/>
            <a:chExt cx="2334" cy="1813"/>
          </a:xfrm>
        </p:grpSpPr>
        <p:sp>
          <p:nvSpPr>
            <p:cNvPr id="112710" name="Oval 22"/>
            <p:cNvSpPr>
              <a:spLocks noChangeArrowheads="1"/>
            </p:cNvSpPr>
            <p:nvPr/>
          </p:nvSpPr>
          <p:spPr bwMode="auto">
            <a:xfrm>
              <a:off x="3255" y="826"/>
              <a:ext cx="384"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X</a:t>
              </a:r>
            </a:p>
          </p:txBody>
        </p:sp>
        <p:sp>
          <p:nvSpPr>
            <p:cNvPr id="112711" name="AutoShape 23"/>
            <p:cNvSpPr>
              <a:spLocks noChangeArrowheads="1"/>
            </p:cNvSpPr>
            <p:nvPr/>
          </p:nvSpPr>
          <p:spPr bwMode="auto">
            <a:xfrm>
              <a:off x="3255" y="1882"/>
              <a:ext cx="384" cy="336"/>
            </a:xfrm>
            <a:custGeom>
              <a:avLst/>
              <a:gdLst>
                <a:gd name="T0" fmla="*/ 192 w 21600"/>
                <a:gd name="T1" fmla="*/ 0 h 21600"/>
                <a:gd name="T2" fmla="*/ 56 w 21600"/>
                <a:gd name="T3" fmla="*/ 49 h 21600"/>
                <a:gd name="T4" fmla="*/ 0 w 21600"/>
                <a:gd name="T5" fmla="*/ 168 h 21600"/>
                <a:gd name="T6" fmla="*/ 56 w 21600"/>
                <a:gd name="T7" fmla="*/ 287 h 21600"/>
                <a:gd name="T8" fmla="*/ 192 w 21600"/>
                <a:gd name="T9" fmla="*/ 336 h 21600"/>
                <a:gd name="T10" fmla="*/ 328 w 21600"/>
                <a:gd name="T11" fmla="*/ 287 h 21600"/>
                <a:gd name="T12" fmla="*/ 384 w 21600"/>
                <a:gd name="T13" fmla="*/ 168 h 21600"/>
                <a:gd name="T14" fmla="*/ 328 w 21600"/>
                <a:gd name="T15" fmla="*/ 49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873" y="10800"/>
                  </a:moveTo>
                  <a:cubicBezTo>
                    <a:pt x="2873" y="15178"/>
                    <a:pt x="6422" y="18727"/>
                    <a:pt x="10800" y="18727"/>
                  </a:cubicBezTo>
                  <a:cubicBezTo>
                    <a:pt x="15178" y="18727"/>
                    <a:pt x="18727" y="15178"/>
                    <a:pt x="18727" y="10800"/>
                  </a:cubicBezTo>
                  <a:cubicBezTo>
                    <a:pt x="18727" y="6422"/>
                    <a:pt x="15178" y="2873"/>
                    <a:pt x="10800" y="2873"/>
                  </a:cubicBezTo>
                  <a:cubicBezTo>
                    <a:pt x="6422" y="2873"/>
                    <a:pt x="2873" y="6422"/>
                    <a:pt x="2873" y="10800"/>
                  </a:cubicBezTo>
                  <a:close/>
                </a:path>
              </a:pathLst>
            </a:cu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Y</a:t>
              </a:r>
            </a:p>
          </p:txBody>
        </p:sp>
        <p:sp>
          <p:nvSpPr>
            <p:cNvPr id="112712" name="Line 24"/>
            <p:cNvSpPr>
              <a:spLocks noChangeShapeType="1"/>
            </p:cNvSpPr>
            <p:nvPr/>
          </p:nvSpPr>
          <p:spPr bwMode="auto">
            <a:xfrm>
              <a:off x="3447" y="1114"/>
              <a:ext cx="0" cy="247"/>
            </a:xfrm>
            <a:prstGeom prst="line">
              <a:avLst/>
            </a:prstGeom>
            <a:noFill/>
            <a:ln w="95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13" name="Text Box 25"/>
            <p:cNvSpPr txBox="1">
              <a:spLocks noChangeArrowheads="1"/>
            </p:cNvSpPr>
            <p:nvPr/>
          </p:nvSpPr>
          <p:spPr bwMode="auto">
            <a:xfrm>
              <a:off x="3984" y="624"/>
              <a:ext cx="336"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b</a:t>
              </a:r>
            </a:p>
          </p:txBody>
        </p:sp>
        <p:sp>
          <p:nvSpPr>
            <p:cNvPr id="112714" name="Oval 26"/>
            <p:cNvSpPr>
              <a:spLocks noChangeArrowheads="1"/>
            </p:cNvSpPr>
            <p:nvPr/>
          </p:nvSpPr>
          <p:spPr bwMode="auto">
            <a:xfrm>
              <a:off x="3255" y="1354"/>
              <a:ext cx="384" cy="288"/>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1</a:t>
              </a:r>
            </a:p>
          </p:txBody>
        </p:sp>
        <p:sp>
          <p:nvSpPr>
            <p:cNvPr id="112715" name="Line 27"/>
            <p:cNvSpPr>
              <a:spLocks noChangeShapeType="1"/>
            </p:cNvSpPr>
            <p:nvPr/>
          </p:nvSpPr>
          <p:spPr bwMode="auto">
            <a:xfrm>
              <a:off x="3447" y="1642"/>
              <a:ext cx="0" cy="245"/>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16" name="Freeform 28"/>
            <p:cNvSpPr/>
            <p:nvPr/>
          </p:nvSpPr>
          <p:spPr bwMode="auto">
            <a:xfrm rot="4949271">
              <a:off x="4041" y="2008"/>
              <a:ext cx="238" cy="183"/>
            </a:xfrm>
            <a:custGeom>
              <a:avLst/>
              <a:gdLst>
                <a:gd name="T0" fmla="*/ 0 w 480"/>
                <a:gd name="T1" fmla="*/ 183 h 192"/>
                <a:gd name="T2" fmla="*/ 240 w 480"/>
                <a:gd name="T3" fmla="*/ 92 h 192"/>
                <a:gd name="T4" fmla="*/ 0 w 480"/>
                <a:gd name="T5" fmla="*/ 0 h 192"/>
                <a:gd name="T6" fmla="*/ 0 60000 65536"/>
                <a:gd name="T7" fmla="*/ 0 60000 65536"/>
                <a:gd name="T8" fmla="*/ 0 60000 65536"/>
              </a:gdLst>
              <a:ahLst/>
              <a:cxnLst>
                <a:cxn ang="T6">
                  <a:pos x="T0" y="T1"/>
                </a:cxn>
                <a:cxn ang="T7">
                  <a:pos x="T2" y="T3"/>
                </a:cxn>
                <a:cxn ang="T8">
                  <a:pos x="T4" y="T5"/>
                </a:cxn>
              </a:cxnLst>
              <a:rect l="0" t="0" r="r" b="b"/>
              <a:pathLst>
                <a:path w="480" h="192">
                  <a:moveTo>
                    <a:pt x="0" y="192"/>
                  </a:moveTo>
                  <a:cubicBezTo>
                    <a:pt x="240" y="160"/>
                    <a:pt x="480" y="128"/>
                    <a:pt x="480" y="96"/>
                  </a:cubicBezTo>
                  <a:cubicBezTo>
                    <a:pt x="480" y="64"/>
                    <a:pt x="80" y="16"/>
                    <a:pt x="0" y="0"/>
                  </a:cubicBezTo>
                </a:path>
              </a:pathLst>
            </a:custGeom>
            <a:noFill/>
            <a:ln w="9525">
              <a:solidFill>
                <a:schemeClr val="tx1"/>
              </a:solidFill>
              <a:rou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17" name="Oval 29"/>
            <p:cNvSpPr>
              <a:spLocks noChangeArrowheads="1"/>
            </p:cNvSpPr>
            <p:nvPr/>
          </p:nvSpPr>
          <p:spPr bwMode="auto">
            <a:xfrm>
              <a:off x="3936" y="1065"/>
              <a:ext cx="384" cy="289"/>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2</a:t>
              </a:r>
            </a:p>
          </p:txBody>
        </p:sp>
        <p:sp>
          <p:nvSpPr>
            <p:cNvPr id="112718" name="Oval 30"/>
            <p:cNvSpPr>
              <a:spLocks noChangeArrowheads="1"/>
            </p:cNvSpPr>
            <p:nvPr/>
          </p:nvSpPr>
          <p:spPr bwMode="auto">
            <a:xfrm>
              <a:off x="4608" y="1065"/>
              <a:ext cx="384" cy="289"/>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3</a:t>
              </a:r>
            </a:p>
          </p:txBody>
        </p:sp>
        <p:sp>
          <p:nvSpPr>
            <p:cNvPr id="112719" name="Oval 31"/>
            <p:cNvSpPr>
              <a:spLocks noChangeArrowheads="1"/>
            </p:cNvSpPr>
            <p:nvPr/>
          </p:nvSpPr>
          <p:spPr bwMode="auto">
            <a:xfrm>
              <a:off x="5136" y="1335"/>
              <a:ext cx="384" cy="289"/>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4</a:t>
              </a:r>
            </a:p>
          </p:txBody>
        </p:sp>
        <p:sp>
          <p:nvSpPr>
            <p:cNvPr id="112720" name="Oval 32"/>
            <p:cNvSpPr>
              <a:spLocks noChangeArrowheads="1"/>
            </p:cNvSpPr>
            <p:nvPr/>
          </p:nvSpPr>
          <p:spPr bwMode="auto">
            <a:xfrm>
              <a:off x="4608" y="1690"/>
              <a:ext cx="384" cy="29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5</a:t>
              </a:r>
            </a:p>
          </p:txBody>
        </p:sp>
        <p:sp>
          <p:nvSpPr>
            <p:cNvPr id="112721" name="Oval 33"/>
            <p:cNvSpPr>
              <a:spLocks noChangeArrowheads="1"/>
            </p:cNvSpPr>
            <p:nvPr/>
          </p:nvSpPr>
          <p:spPr bwMode="auto">
            <a:xfrm>
              <a:off x="3936" y="1690"/>
              <a:ext cx="384" cy="29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6</a:t>
              </a:r>
            </a:p>
          </p:txBody>
        </p:sp>
        <p:sp>
          <p:nvSpPr>
            <p:cNvPr id="112722" name="Freeform 34"/>
            <p:cNvSpPr/>
            <p:nvPr/>
          </p:nvSpPr>
          <p:spPr bwMode="auto">
            <a:xfrm>
              <a:off x="3600" y="1258"/>
              <a:ext cx="336" cy="144"/>
            </a:xfrm>
            <a:custGeom>
              <a:avLst/>
              <a:gdLst>
                <a:gd name="T0" fmla="*/ 0 w 336"/>
                <a:gd name="T1" fmla="*/ 144 h 144"/>
                <a:gd name="T2" fmla="*/ 336 w 336"/>
                <a:gd name="T3" fmla="*/ 0 h 144"/>
                <a:gd name="T4" fmla="*/ 0 60000 65536"/>
                <a:gd name="T5" fmla="*/ 0 60000 65536"/>
              </a:gdLst>
              <a:ahLst/>
              <a:cxnLst>
                <a:cxn ang="T4">
                  <a:pos x="T0" y="T1"/>
                </a:cxn>
                <a:cxn ang="T5">
                  <a:pos x="T2" y="T3"/>
                </a:cxn>
              </a:cxnLst>
              <a:rect l="0" t="0" r="r" b="b"/>
              <a:pathLst>
                <a:path w="336" h="144">
                  <a:moveTo>
                    <a:pt x="0" y="144"/>
                  </a:moveTo>
                  <a:cubicBezTo>
                    <a:pt x="140" y="84"/>
                    <a:pt x="280" y="24"/>
                    <a:pt x="336" y="0"/>
                  </a:cubicBezTo>
                </a:path>
              </a:pathLst>
            </a:custGeom>
            <a:noFill/>
            <a:ln w="9525">
              <a:solidFill>
                <a:schemeClr val="tx1"/>
              </a:solidFill>
              <a:rou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23" name="Line 35"/>
            <p:cNvSpPr>
              <a:spLocks noChangeShapeType="1"/>
            </p:cNvSpPr>
            <p:nvPr/>
          </p:nvSpPr>
          <p:spPr bwMode="auto">
            <a:xfrm>
              <a:off x="4320" y="1210"/>
              <a:ext cx="28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24" name="Line 36"/>
            <p:cNvSpPr>
              <a:spLocks noChangeShapeType="1"/>
            </p:cNvSpPr>
            <p:nvPr/>
          </p:nvSpPr>
          <p:spPr bwMode="auto">
            <a:xfrm>
              <a:off x="4992" y="1258"/>
              <a:ext cx="240" cy="9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25" name="Line 37"/>
            <p:cNvSpPr>
              <a:spLocks noChangeShapeType="1"/>
            </p:cNvSpPr>
            <p:nvPr/>
          </p:nvSpPr>
          <p:spPr bwMode="auto">
            <a:xfrm flipH="1">
              <a:off x="4992" y="1632"/>
              <a:ext cx="288" cy="19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26" name="Line 38"/>
            <p:cNvSpPr>
              <a:spLocks noChangeShapeType="1"/>
            </p:cNvSpPr>
            <p:nvPr/>
          </p:nvSpPr>
          <p:spPr bwMode="auto">
            <a:xfrm flipH="1">
              <a:off x="4320" y="1834"/>
              <a:ext cx="28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27" name="Line 39"/>
            <p:cNvSpPr>
              <a:spLocks noChangeShapeType="1"/>
            </p:cNvSpPr>
            <p:nvPr/>
          </p:nvSpPr>
          <p:spPr bwMode="auto">
            <a:xfrm flipH="1" flipV="1">
              <a:off x="3552" y="1594"/>
              <a:ext cx="384" cy="247"/>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28" name="Freeform 40"/>
            <p:cNvSpPr/>
            <p:nvPr/>
          </p:nvSpPr>
          <p:spPr bwMode="auto">
            <a:xfrm rot="-5400000">
              <a:off x="4004" y="854"/>
              <a:ext cx="239" cy="183"/>
            </a:xfrm>
            <a:custGeom>
              <a:avLst/>
              <a:gdLst>
                <a:gd name="T0" fmla="*/ 0 w 480"/>
                <a:gd name="T1" fmla="*/ 183 h 192"/>
                <a:gd name="T2" fmla="*/ 240 w 480"/>
                <a:gd name="T3" fmla="*/ 92 h 192"/>
                <a:gd name="T4" fmla="*/ 0 w 480"/>
                <a:gd name="T5" fmla="*/ 0 h 192"/>
                <a:gd name="T6" fmla="*/ 0 60000 65536"/>
                <a:gd name="T7" fmla="*/ 0 60000 65536"/>
                <a:gd name="T8" fmla="*/ 0 60000 65536"/>
              </a:gdLst>
              <a:ahLst/>
              <a:cxnLst>
                <a:cxn ang="T6">
                  <a:pos x="T0" y="T1"/>
                </a:cxn>
                <a:cxn ang="T7">
                  <a:pos x="T2" y="T3"/>
                </a:cxn>
                <a:cxn ang="T8">
                  <a:pos x="T4" y="T5"/>
                </a:cxn>
              </a:cxnLst>
              <a:rect l="0" t="0" r="r" b="b"/>
              <a:pathLst>
                <a:path w="480" h="192">
                  <a:moveTo>
                    <a:pt x="0" y="192"/>
                  </a:moveTo>
                  <a:cubicBezTo>
                    <a:pt x="240" y="160"/>
                    <a:pt x="480" y="128"/>
                    <a:pt x="480" y="96"/>
                  </a:cubicBezTo>
                  <a:cubicBezTo>
                    <a:pt x="480" y="64"/>
                    <a:pt x="80" y="16"/>
                    <a:pt x="0" y="0"/>
                  </a:cubicBezTo>
                </a:path>
              </a:pathLst>
            </a:custGeom>
            <a:noFill/>
            <a:ln w="9525">
              <a:solidFill>
                <a:schemeClr val="tx1"/>
              </a:solidFill>
              <a:rou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2729" name="Text Box 41"/>
            <p:cNvSpPr txBox="1">
              <a:spLocks noChangeArrowheads="1"/>
            </p:cNvSpPr>
            <p:nvPr/>
          </p:nvSpPr>
          <p:spPr bwMode="auto">
            <a:xfrm>
              <a:off x="4032" y="2170"/>
              <a:ext cx="336"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b</a:t>
              </a:r>
            </a:p>
          </p:txBody>
        </p:sp>
        <p:sp>
          <p:nvSpPr>
            <p:cNvPr id="112730" name="Text Box 42"/>
            <p:cNvSpPr txBox="1">
              <a:spLocks noChangeArrowheads="1"/>
            </p:cNvSpPr>
            <p:nvPr/>
          </p:nvSpPr>
          <p:spPr bwMode="auto">
            <a:xfrm>
              <a:off x="5040" y="1680"/>
              <a:ext cx="336" cy="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b</a:t>
              </a:r>
            </a:p>
          </p:txBody>
        </p:sp>
        <p:sp>
          <p:nvSpPr>
            <p:cNvPr id="112731" name="Text Box 43"/>
            <p:cNvSpPr txBox="1">
              <a:spLocks noChangeArrowheads="1"/>
            </p:cNvSpPr>
            <p:nvPr/>
          </p:nvSpPr>
          <p:spPr bwMode="auto">
            <a:xfrm>
              <a:off x="4944" y="1065"/>
              <a:ext cx="336"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a</a:t>
              </a:r>
            </a:p>
          </p:txBody>
        </p:sp>
        <p:sp>
          <p:nvSpPr>
            <p:cNvPr id="112732" name="Text Box 44"/>
            <p:cNvSpPr txBox="1">
              <a:spLocks noChangeArrowheads="1"/>
            </p:cNvSpPr>
            <p:nvPr/>
          </p:nvSpPr>
          <p:spPr bwMode="auto">
            <a:xfrm>
              <a:off x="4272" y="1009"/>
              <a:ext cx="336"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p>
          </p:txBody>
        </p:sp>
        <p:sp>
          <p:nvSpPr>
            <p:cNvPr id="112733" name="Text Box 45"/>
            <p:cNvSpPr txBox="1">
              <a:spLocks noChangeArrowheads="1"/>
            </p:cNvSpPr>
            <p:nvPr/>
          </p:nvSpPr>
          <p:spPr bwMode="auto">
            <a:xfrm>
              <a:off x="3552" y="1114"/>
              <a:ext cx="336"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p>
          </p:txBody>
        </p:sp>
        <p:sp>
          <p:nvSpPr>
            <p:cNvPr id="112734" name="Text Box 46"/>
            <p:cNvSpPr txBox="1">
              <a:spLocks noChangeArrowheads="1"/>
            </p:cNvSpPr>
            <p:nvPr/>
          </p:nvSpPr>
          <p:spPr bwMode="auto">
            <a:xfrm>
              <a:off x="3552" y="1660"/>
              <a:ext cx="336"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p>
          </p:txBody>
        </p:sp>
        <p:sp>
          <p:nvSpPr>
            <p:cNvPr id="112735" name="Text Box 47"/>
            <p:cNvSpPr txBox="1">
              <a:spLocks noChangeArrowheads="1"/>
            </p:cNvSpPr>
            <p:nvPr/>
          </p:nvSpPr>
          <p:spPr bwMode="auto">
            <a:xfrm>
              <a:off x="4320" y="1786"/>
              <a:ext cx="336"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p>
          </p:txBody>
        </p:sp>
        <p:sp>
          <p:nvSpPr>
            <p:cNvPr id="112736" name="Text Box 92"/>
            <p:cNvSpPr txBox="1">
              <a:spLocks noChangeArrowheads="1"/>
            </p:cNvSpPr>
            <p:nvPr/>
          </p:nvSpPr>
          <p:spPr bwMode="auto">
            <a:xfrm>
              <a:off x="3198" y="1621"/>
              <a:ext cx="336"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p>
          </p:txBody>
        </p:sp>
        <p:sp>
          <p:nvSpPr>
            <p:cNvPr id="112737" name="Text Box 93"/>
            <p:cNvSpPr txBox="1">
              <a:spLocks noChangeArrowheads="1"/>
            </p:cNvSpPr>
            <p:nvPr/>
          </p:nvSpPr>
          <p:spPr bwMode="auto">
            <a:xfrm>
              <a:off x="3186" y="1068"/>
              <a:ext cx="336" cy="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p>
          </p:txBody>
        </p:sp>
      </p:grpSp>
      <p:graphicFrame>
        <p:nvGraphicFramePr>
          <p:cNvPr id="170147" name="Group 163"/>
          <p:cNvGraphicFramePr>
            <a:graphicFrameLocks noGrp="1"/>
          </p:cNvGraphicFramePr>
          <p:nvPr/>
        </p:nvGraphicFramePr>
        <p:xfrm>
          <a:off x="609600" y="4500563"/>
          <a:ext cx="4152900" cy="2205038"/>
        </p:xfrm>
        <a:graphic>
          <a:graphicData uri="http://schemas.openxmlformats.org/drawingml/2006/table">
            <a:tbl>
              <a:tblPr/>
              <a:tblGrid>
                <a:gridCol w="1485900">
                  <a:extLst>
                    <a:ext uri="{9D8B030D-6E8A-4147-A177-3AD203B41FA5}">
                      <a16:colId xmlns:a16="http://schemas.microsoft.com/office/drawing/2014/main" val="20000"/>
                    </a:ext>
                  </a:extLst>
                </a:gridCol>
                <a:gridCol w="912813">
                  <a:extLst>
                    <a:ext uri="{9D8B030D-6E8A-4147-A177-3AD203B41FA5}">
                      <a16:colId xmlns:a16="http://schemas.microsoft.com/office/drawing/2014/main" val="20001"/>
                    </a:ext>
                  </a:extLst>
                </a:gridCol>
                <a:gridCol w="1754187">
                  <a:extLst>
                    <a:ext uri="{9D8B030D-6E8A-4147-A177-3AD203B41FA5}">
                      <a16:colId xmlns:a16="http://schemas.microsoft.com/office/drawing/2014/main" val="20002"/>
                    </a:ext>
                  </a:extLst>
                </a:gridCol>
              </a:tblGrid>
              <a:tr h="3374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rgbClr val="0000FF"/>
                          </a:solidFill>
                          <a:effectLst/>
                          <a:latin typeface="Arial" panose="020B0604020202020204" pitchFamily="34" charset="0"/>
                          <a:ea typeface="宋体" panose="02010600030101010101" pitchFamily="2" charset="-122"/>
                        </a:rPr>
                        <a:t>I</a:t>
                      </a: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rgbClr val="0000FF"/>
                          </a:solidFill>
                          <a:effectLst/>
                          <a:latin typeface="Arial" panose="020B0604020202020204" pitchFamily="34" charset="0"/>
                          <a:ea typeface="宋体" panose="02010600030101010101" pitchFamily="2" charset="-122"/>
                        </a:rPr>
                        <a:t>I</a:t>
                      </a:r>
                      <a:r>
                        <a:rPr kumimoji="0" lang="en-US" altLang="zh-CN" sz="1600" b="1" i="0" u="none" strike="noStrike" cap="none" normalizeH="0" baseline="-25000">
                          <a:ln>
                            <a:noFill/>
                          </a:ln>
                          <a:solidFill>
                            <a:srgbClr val="0000FF"/>
                          </a:solidFill>
                          <a:effectLst/>
                          <a:latin typeface="Arial" panose="020B0604020202020204" pitchFamily="34" charset="0"/>
                          <a:ea typeface="宋体" panose="02010600030101010101" pitchFamily="2" charset="-122"/>
                        </a:rPr>
                        <a:t>a</a:t>
                      </a:r>
                    </a:p>
                  </a:txBody>
                  <a:tcPr marL="90000" marR="90000" marT="46807" marB="468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rgbClr val="0000FF"/>
                          </a:solidFill>
                          <a:effectLst/>
                          <a:latin typeface="Arial" panose="020B0604020202020204" pitchFamily="34" charset="0"/>
                          <a:ea typeface="宋体" panose="02010600030101010101" pitchFamily="2" charset="-122"/>
                        </a:rPr>
                        <a:t>I</a:t>
                      </a:r>
                      <a:r>
                        <a:rPr kumimoji="0" lang="en-US" altLang="zh-CN" sz="1600" b="1" i="0" u="none" strike="noStrike" cap="none" normalizeH="0" baseline="-25000">
                          <a:ln>
                            <a:noFill/>
                          </a:ln>
                          <a:solidFill>
                            <a:srgbClr val="0000FF"/>
                          </a:solidFill>
                          <a:effectLst/>
                          <a:latin typeface="Arial" panose="020B0604020202020204" pitchFamily="34" charset="0"/>
                          <a:ea typeface="宋体" panose="02010600030101010101" pitchFamily="2" charset="-122"/>
                        </a:rPr>
                        <a:t>b</a:t>
                      </a:r>
                    </a:p>
                  </a:txBody>
                  <a:tcPr marL="90000" marR="90000" marT="46807" marB="4680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74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{X,1,2,3,Y}</a:t>
                      </a: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L="90000" marR="90000" marT="46807" marB="468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{2,3}</a:t>
                      </a:r>
                    </a:p>
                  </a:txBody>
                  <a:tcPr marL="90000" marR="90000" marT="46807" marB="4680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74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07" marB="468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{5,6,1,2,3,Y}</a:t>
                      </a:r>
                    </a:p>
                  </a:txBody>
                  <a:tcPr marL="90000" marR="90000" marT="46807" marB="4680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74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{2,3}</a:t>
                      </a: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L="90000" marR="90000" marT="46807" marB="468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{2,3}</a:t>
                      </a:r>
                    </a:p>
                  </a:txBody>
                  <a:tcPr marL="90000" marR="90000" marT="46807" marB="4680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759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{5,6,1,2,3,Y}</a:t>
                      </a: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L="90000" marR="90000" marT="46807" marB="468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{6,1,2,3,Y}</a:t>
                      </a:r>
                    </a:p>
                  </a:txBody>
                  <a:tcPr marL="90000" marR="90000" marT="46807" marB="4680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748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{6,1,2,3,Y}</a:t>
                      </a:r>
                    </a:p>
                  </a:txBody>
                  <a:tcPr marL="90000" marR="90000" marT="46807" marB="4680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L="90000" marR="90000" marT="46807" marB="4680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{6,1,2,3,Y}</a:t>
                      </a:r>
                    </a:p>
                  </a:txBody>
                  <a:tcPr marL="90000" marR="90000" marT="46807" marB="4680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70148" name="Group 164"/>
          <p:cNvGraphicFramePr>
            <a:graphicFrameLocks noGrp="1"/>
          </p:cNvGraphicFramePr>
          <p:nvPr/>
        </p:nvGraphicFramePr>
        <p:xfrm>
          <a:off x="6896100" y="4486275"/>
          <a:ext cx="1790700" cy="2208216"/>
        </p:xfrm>
        <a:graphic>
          <a:graphicData uri="http://schemas.openxmlformats.org/drawingml/2006/table">
            <a:tbl>
              <a:tblPr/>
              <a:tblGrid>
                <a:gridCol w="6477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tblGrid>
              <a:tr h="36803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0000FF"/>
                          </a:solidFill>
                          <a:effectLst/>
                          <a:latin typeface="Arial" panose="020B0604020202020204" pitchFamily="34" charset="0"/>
                          <a:ea typeface="宋体" panose="02010600030101010101" pitchFamily="2" charset="-122"/>
                        </a:rPr>
                        <a:t>I</a:t>
                      </a:r>
                    </a:p>
                  </a:txBody>
                  <a:tcPr marL="90000" marR="90000" marT="46815" marB="4681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0000FF"/>
                          </a:solidFill>
                          <a:effectLst/>
                          <a:latin typeface="Arial" panose="020B0604020202020204" pitchFamily="34" charset="0"/>
                          <a:ea typeface="宋体" panose="02010600030101010101" pitchFamily="2" charset="-122"/>
                        </a:rPr>
                        <a:t>I</a:t>
                      </a:r>
                      <a:r>
                        <a:rPr kumimoji="0" lang="en-US" altLang="zh-CN" sz="1800" b="1" i="0" u="none" strike="noStrike" cap="none" normalizeH="0" baseline="-25000">
                          <a:ln>
                            <a:noFill/>
                          </a:ln>
                          <a:solidFill>
                            <a:srgbClr val="0000FF"/>
                          </a:solidFill>
                          <a:effectLst/>
                          <a:latin typeface="Arial" panose="020B0604020202020204" pitchFamily="34" charset="0"/>
                          <a:ea typeface="宋体" panose="02010600030101010101" pitchFamily="2" charset="-122"/>
                        </a:rPr>
                        <a:t>a</a:t>
                      </a:r>
                    </a:p>
                  </a:txBody>
                  <a:tcPr marL="90000" marR="90000" marT="46815" marB="4681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rgbClr val="0000FF"/>
                          </a:solidFill>
                          <a:effectLst/>
                          <a:latin typeface="Arial" panose="020B0604020202020204" pitchFamily="34" charset="0"/>
                          <a:ea typeface="宋体" panose="02010600030101010101" pitchFamily="2" charset="-122"/>
                        </a:rPr>
                        <a:t>I</a:t>
                      </a:r>
                      <a:r>
                        <a:rPr kumimoji="0" lang="en-US" altLang="zh-CN" sz="1800" b="1" i="0" u="none" strike="noStrike" cap="none" normalizeH="0" baseline="-25000">
                          <a:ln>
                            <a:noFill/>
                          </a:ln>
                          <a:solidFill>
                            <a:srgbClr val="0000FF"/>
                          </a:solidFill>
                          <a:effectLst/>
                          <a:latin typeface="Arial" panose="020B0604020202020204" pitchFamily="34" charset="0"/>
                          <a:ea typeface="宋体" panose="02010600030101010101" pitchFamily="2" charset="-122"/>
                        </a:rPr>
                        <a:t>b</a:t>
                      </a:r>
                    </a:p>
                  </a:txBody>
                  <a:tcPr marL="90000" marR="90000" marT="46815" marB="4681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03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0</a:t>
                      </a:r>
                    </a:p>
                  </a:txBody>
                  <a:tcPr marL="90000" marR="90000" marT="46815" marB="4681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46815" marB="4681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marL="90000" marR="90000" marT="46815" marB="4681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803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46815" marB="4681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宋体" panose="02010600030101010101" pitchFamily="2" charset="-122"/>
                          <a:ea typeface="宋体" panose="02010600030101010101" pitchFamily="2" charset="-122"/>
                        </a:rPr>
                        <a:t>—</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0000" marR="90000" marT="46815" marB="4681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marL="90000" marR="90000" marT="46815" marB="4681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803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marL="90000" marR="90000" marT="46815" marB="4681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46815" marB="4681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marL="90000" marR="90000" marT="46815" marB="4681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803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marL="90000" marR="90000" marT="46815" marB="4681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46815" marB="4681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L="90000" marR="90000" marT="46815" marB="4681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8036">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L="90000" marR="90000" marT="46815" marB="46815"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0000" marR="90000" marT="46815" marB="46815"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anose="05000000000000000000" pitchFamily="2" charset="2"/>
                        <a:buNone/>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L="90000" marR="90000" marT="46815" marB="46815"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12709" name="AutoShape 158"/>
          <p:cNvSpPr>
            <a:spLocks noChangeArrowheads="1"/>
          </p:cNvSpPr>
          <p:nvPr/>
        </p:nvSpPr>
        <p:spPr bwMode="auto">
          <a:xfrm>
            <a:off x="4948238" y="5562600"/>
            <a:ext cx="1828800" cy="228600"/>
          </a:xfrm>
          <a:prstGeom prst="rightArrow">
            <a:avLst>
              <a:gd name="adj1" fmla="val 50000"/>
              <a:gd name="adj2" fmla="val 20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bIns="190800" anchor="b"/>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重新命名</a:t>
            </a:r>
          </a:p>
        </p:txBody>
      </p:sp>
      <p:sp>
        <p:nvSpPr>
          <p:cNvPr id="113733" name="Rectangle 2"/>
          <p:cNvSpPr>
            <a:spLocks noGrp="1" noRot="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Exercise</a:t>
            </a:r>
            <a:endParaRPr lang="zh-CN" altLang="en-US" kern="1200" dirty="0">
              <a:latin typeface="+mj-lt"/>
              <a:ea typeface="宋体" panose="02010600030101010101" pitchFamily="2" charset="-122"/>
              <a:cs typeface="+mj-cs"/>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96"/>
          <p:cNvSpPr>
            <a:spLocks noGrp="1" noRot="1" noChangeArrowheads="1"/>
          </p:cNvSpPr>
          <p:nvPr>
            <p:ph sz="quarter" idx="1"/>
          </p:nvPr>
        </p:nvSpPr>
        <p:spPr>
          <a:xfrm>
            <a:off x="457200" y="1219200"/>
            <a:ext cx="4041775" cy="4937125"/>
          </a:xfrm>
        </p:spPr>
        <p:txBody>
          <a:bodyPr vert="horz" wrap="square" lIns="91440" tIns="45720" rIns="91440" bIns="45720" numCol="1" anchor="t" anchorCtr="0" compatLnSpc="1"/>
          <a:lstStyle/>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由</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DFA</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得状态图</a:t>
            </a:r>
          </a:p>
        </p:txBody>
      </p:sp>
      <p:sp>
        <p:nvSpPr>
          <p:cNvPr id="113668" name="Rectangle 98"/>
          <p:cNvSpPr>
            <a:spLocks noGrp="1" noRot="1" noChangeArrowheads="1"/>
          </p:cNvSpPr>
          <p:nvPr>
            <p:ph sz="quarter" idx="2"/>
          </p:nvPr>
        </p:nvSpPr>
        <p:spPr>
          <a:xfrm>
            <a:off x="4191000" y="1749425"/>
            <a:ext cx="4000500" cy="1908175"/>
          </a:xfrm>
        </p:spPr>
        <p:txBody>
          <a:bodyPr vert="horz" wrap="square" lIns="91440" tIns="45720" rIns="91440" bIns="45720" numCol="1" anchor="t" anchorCtr="0" compatLnSpc="1"/>
          <a:lstStyle/>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用最小化方法化简得：</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{0}</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{1}</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{2}</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{3,4}</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，按顺序重新命名</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DFA M’</a:t>
            </a:r>
          </a:p>
        </p:txBody>
      </p:sp>
      <p:grpSp>
        <p:nvGrpSpPr>
          <p:cNvPr id="114692" name="Group 143"/>
          <p:cNvGrpSpPr/>
          <p:nvPr/>
        </p:nvGrpSpPr>
        <p:grpSpPr>
          <a:xfrm>
            <a:off x="457200" y="2286000"/>
            <a:ext cx="3581400" cy="2900363"/>
            <a:chOff x="192" y="1680"/>
            <a:chExt cx="2256" cy="1827"/>
          </a:xfrm>
        </p:grpSpPr>
        <p:sp>
          <p:nvSpPr>
            <p:cNvPr id="113689" name="Oval 99"/>
            <p:cNvSpPr>
              <a:spLocks noChangeArrowheads="1"/>
            </p:cNvSpPr>
            <p:nvPr/>
          </p:nvSpPr>
          <p:spPr bwMode="auto">
            <a:xfrm>
              <a:off x="1152" y="1728"/>
              <a:ext cx="288"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1</a:t>
              </a:r>
            </a:p>
          </p:txBody>
        </p:sp>
        <p:sp>
          <p:nvSpPr>
            <p:cNvPr id="113690" name="AutoShape 100"/>
            <p:cNvSpPr>
              <a:spLocks noChangeArrowheads="1"/>
            </p:cNvSpPr>
            <p:nvPr/>
          </p:nvSpPr>
          <p:spPr bwMode="auto">
            <a:xfrm>
              <a:off x="528" y="2256"/>
              <a:ext cx="288" cy="288"/>
            </a:xfrm>
            <a:custGeom>
              <a:avLst/>
              <a:gdLst>
                <a:gd name="T0" fmla="*/ 144 w 21600"/>
                <a:gd name="T1" fmla="*/ 0 h 21600"/>
                <a:gd name="T2" fmla="*/ 42 w 21600"/>
                <a:gd name="T3" fmla="*/ 42 h 21600"/>
                <a:gd name="T4" fmla="*/ 0 w 21600"/>
                <a:gd name="T5" fmla="*/ 144 h 21600"/>
                <a:gd name="T6" fmla="*/ 42 w 21600"/>
                <a:gd name="T7" fmla="*/ 246 h 21600"/>
                <a:gd name="T8" fmla="*/ 144 w 21600"/>
                <a:gd name="T9" fmla="*/ 288 h 21600"/>
                <a:gd name="T10" fmla="*/ 246 w 21600"/>
                <a:gd name="T11" fmla="*/ 246 h 21600"/>
                <a:gd name="T12" fmla="*/ 288 w 21600"/>
                <a:gd name="T13" fmla="*/ 144 h 21600"/>
                <a:gd name="T14" fmla="*/ 246 w 21600"/>
                <a:gd name="T15" fmla="*/ 42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306" y="10800"/>
                  </a:moveTo>
                  <a:cubicBezTo>
                    <a:pt x="2306" y="15491"/>
                    <a:pt x="6109" y="19294"/>
                    <a:pt x="10800" y="19294"/>
                  </a:cubicBezTo>
                  <a:cubicBezTo>
                    <a:pt x="15491" y="19294"/>
                    <a:pt x="19294" y="15491"/>
                    <a:pt x="19294" y="10800"/>
                  </a:cubicBezTo>
                  <a:cubicBezTo>
                    <a:pt x="19294" y="6109"/>
                    <a:pt x="15491" y="2306"/>
                    <a:pt x="10800" y="2306"/>
                  </a:cubicBezTo>
                  <a:cubicBezTo>
                    <a:pt x="6109" y="2306"/>
                    <a:pt x="2306" y="6109"/>
                    <a:pt x="2306" y="10800"/>
                  </a:cubicBezTo>
                  <a:close/>
                </a:path>
              </a:pathLst>
            </a:cu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0</a:t>
              </a:r>
            </a:p>
          </p:txBody>
        </p:sp>
        <p:sp>
          <p:nvSpPr>
            <p:cNvPr id="113691" name="Oval 101"/>
            <p:cNvSpPr>
              <a:spLocks noChangeArrowheads="1"/>
            </p:cNvSpPr>
            <p:nvPr/>
          </p:nvSpPr>
          <p:spPr bwMode="auto">
            <a:xfrm>
              <a:off x="1152" y="2736"/>
              <a:ext cx="288"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2</a:t>
              </a:r>
            </a:p>
          </p:txBody>
        </p:sp>
        <p:sp>
          <p:nvSpPr>
            <p:cNvPr id="113692" name="AutoShape 102"/>
            <p:cNvSpPr>
              <a:spLocks noChangeArrowheads="1"/>
            </p:cNvSpPr>
            <p:nvPr/>
          </p:nvSpPr>
          <p:spPr bwMode="auto">
            <a:xfrm>
              <a:off x="2016" y="2832"/>
              <a:ext cx="288" cy="288"/>
            </a:xfrm>
            <a:custGeom>
              <a:avLst/>
              <a:gdLst>
                <a:gd name="T0" fmla="*/ 144 w 21600"/>
                <a:gd name="T1" fmla="*/ 0 h 21600"/>
                <a:gd name="T2" fmla="*/ 42 w 21600"/>
                <a:gd name="T3" fmla="*/ 42 h 21600"/>
                <a:gd name="T4" fmla="*/ 0 w 21600"/>
                <a:gd name="T5" fmla="*/ 144 h 21600"/>
                <a:gd name="T6" fmla="*/ 42 w 21600"/>
                <a:gd name="T7" fmla="*/ 246 h 21600"/>
                <a:gd name="T8" fmla="*/ 144 w 21600"/>
                <a:gd name="T9" fmla="*/ 288 h 21600"/>
                <a:gd name="T10" fmla="*/ 246 w 21600"/>
                <a:gd name="T11" fmla="*/ 246 h 21600"/>
                <a:gd name="T12" fmla="*/ 288 w 21600"/>
                <a:gd name="T13" fmla="*/ 144 h 21600"/>
                <a:gd name="T14" fmla="*/ 246 w 21600"/>
                <a:gd name="T15" fmla="*/ 42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306" y="10800"/>
                  </a:moveTo>
                  <a:cubicBezTo>
                    <a:pt x="2306" y="15491"/>
                    <a:pt x="6109" y="19294"/>
                    <a:pt x="10800" y="19294"/>
                  </a:cubicBezTo>
                  <a:cubicBezTo>
                    <a:pt x="15491" y="19294"/>
                    <a:pt x="19294" y="15491"/>
                    <a:pt x="19294" y="10800"/>
                  </a:cubicBezTo>
                  <a:cubicBezTo>
                    <a:pt x="19294" y="6109"/>
                    <a:pt x="15491" y="2306"/>
                    <a:pt x="10800" y="2306"/>
                  </a:cubicBezTo>
                  <a:cubicBezTo>
                    <a:pt x="6109" y="2306"/>
                    <a:pt x="2306" y="6109"/>
                    <a:pt x="2306" y="10800"/>
                  </a:cubicBezTo>
                  <a:close/>
                </a:path>
              </a:pathLst>
            </a:cu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4</a:t>
              </a:r>
            </a:p>
          </p:txBody>
        </p:sp>
        <p:sp>
          <p:nvSpPr>
            <p:cNvPr id="113693" name="AutoShape 103"/>
            <p:cNvSpPr>
              <a:spLocks noChangeArrowheads="1"/>
            </p:cNvSpPr>
            <p:nvPr/>
          </p:nvSpPr>
          <p:spPr bwMode="auto">
            <a:xfrm>
              <a:off x="2016" y="1968"/>
              <a:ext cx="288" cy="288"/>
            </a:xfrm>
            <a:custGeom>
              <a:avLst/>
              <a:gdLst>
                <a:gd name="T0" fmla="*/ 144 w 21600"/>
                <a:gd name="T1" fmla="*/ 0 h 21600"/>
                <a:gd name="T2" fmla="*/ 42 w 21600"/>
                <a:gd name="T3" fmla="*/ 42 h 21600"/>
                <a:gd name="T4" fmla="*/ 0 w 21600"/>
                <a:gd name="T5" fmla="*/ 144 h 21600"/>
                <a:gd name="T6" fmla="*/ 42 w 21600"/>
                <a:gd name="T7" fmla="*/ 246 h 21600"/>
                <a:gd name="T8" fmla="*/ 144 w 21600"/>
                <a:gd name="T9" fmla="*/ 288 h 21600"/>
                <a:gd name="T10" fmla="*/ 246 w 21600"/>
                <a:gd name="T11" fmla="*/ 246 h 21600"/>
                <a:gd name="T12" fmla="*/ 288 w 21600"/>
                <a:gd name="T13" fmla="*/ 144 h 21600"/>
                <a:gd name="T14" fmla="*/ 246 w 21600"/>
                <a:gd name="T15" fmla="*/ 42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306" y="10800"/>
                  </a:moveTo>
                  <a:cubicBezTo>
                    <a:pt x="2306" y="15491"/>
                    <a:pt x="6109" y="19294"/>
                    <a:pt x="10800" y="19294"/>
                  </a:cubicBezTo>
                  <a:cubicBezTo>
                    <a:pt x="15491" y="19294"/>
                    <a:pt x="19294" y="15491"/>
                    <a:pt x="19294" y="10800"/>
                  </a:cubicBezTo>
                  <a:cubicBezTo>
                    <a:pt x="19294" y="6109"/>
                    <a:pt x="15491" y="2306"/>
                    <a:pt x="10800" y="2306"/>
                  </a:cubicBezTo>
                  <a:cubicBezTo>
                    <a:pt x="6109" y="2306"/>
                    <a:pt x="2306" y="6109"/>
                    <a:pt x="2306" y="10800"/>
                  </a:cubicBezTo>
                  <a:close/>
                </a:path>
              </a:pathLst>
            </a:cu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3</a:t>
              </a:r>
            </a:p>
          </p:txBody>
        </p:sp>
        <p:sp>
          <p:nvSpPr>
            <p:cNvPr id="113694" name="Line 108"/>
            <p:cNvSpPr>
              <a:spLocks noChangeShapeType="1"/>
            </p:cNvSpPr>
            <p:nvPr/>
          </p:nvSpPr>
          <p:spPr bwMode="auto">
            <a:xfrm flipV="1">
              <a:off x="768" y="1920"/>
              <a:ext cx="432" cy="384"/>
            </a:xfrm>
            <a:prstGeom prst="line">
              <a:avLst/>
            </a:prstGeom>
            <a:noFill/>
            <a:ln w="95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95" name="Line 110"/>
            <p:cNvSpPr>
              <a:spLocks noChangeShapeType="1"/>
            </p:cNvSpPr>
            <p:nvPr/>
          </p:nvSpPr>
          <p:spPr bwMode="auto">
            <a:xfrm>
              <a:off x="1413" y="1785"/>
              <a:ext cx="768" cy="192"/>
            </a:xfrm>
            <a:prstGeom prst="line">
              <a:avLst/>
            </a:prstGeom>
            <a:noFill/>
            <a:ln w="95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96" name="Line 111"/>
            <p:cNvSpPr>
              <a:spLocks noChangeShapeType="1"/>
            </p:cNvSpPr>
            <p:nvPr/>
          </p:nvSpPr>
          <p:spPr bwMode="auto">
            <a:xfrm flipH="1" flipV="1">
              <a:off x="1344" y="1950"/>
              <a:ext cx="672" cy="240"/>
            </a:xfrm>
            <a:prstGeom prst="line">
              <a:avLst/>
            </a:prstGeom>
            <a:noFill/>
            <a:ln w="95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97" name="Line 112"/>
            <p:cNvSpPr>
              <a:spLocks noChangeShapeType="1"/>
            </p:cNvSpPr>
            <p:nvPr/>
          </p:nvSpPr>
          <p:spPr bwMode="auto">
            <a:xfrm>
              <a:off x="2160" y="2256"/>
              <a:ext cx="0" cy="576"/>
            </a:xfrm>
            <a:prstGeom prst="line">
              <a:avLst/>
            </a:prstGeom>
            <a:noFill/>
            <a:ln w="95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98" name="Line 113"/>
            <p:cNvSpPr>
              <a:spLocks noChangeShapeType="1"/>
            </p:cNvSpPr>
            <p:nvPr/>
          </p:nvSpPr>
          <p:spPr bwMode="auto">
            <a:xfrm flipH="1" flipV="1">
              <a:off x="1326" y="1968"/>
              <a:ext cx="720" cy="912"/>
            </a:xfrm>
            <a:prstGeom prst="line">
              <a:avLst/>
            </a:prstGeom>
            <a:noFill/>
            <a:ln w="95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99" name="Line 114"/>
            <p:cNvSpPr>
              <a:spLocks noChangeShapeType="1"/>
            </p:cNvSpPr>
            <p:nvPr/>
          </p:nvSpPr>
          <p:spPr bwMode="auto">
            <a:xfrm flipV="1">
              <a:off x="1296" y="1968"/>
              <a:ext cx="0" cy="768"/>
            </a:xfrm>
            <a:prstGeom prst="line">
              <a:avLst/>
            </a:prstGeom>
            <a:noFill/>
            <a:ln w="95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700" name="Line 116"/>
            <p:cNvSpPr>
              <a:spLocks noChangeShapeType="1"/>
            </p:cNvSpPr>
            <p:nvPr/>
          </p:nvSpPr>
          <p:spPr bwMode="auto">
            <a:xfrm>
              <a:off x="768" y="2496"/>
              <a:ext cx="432" cy="288"/>
            </a:xfrm>
            <a:prstGeom prst="line">
              <a:avLst/>
            </a:prstGeom>
            <a:noFill/>
            <a:ln w="95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701" name="Arc 122"/>
            <p:cNvSpPr/>
            <p:nvPr/>
          </p:nvSpPr>
          <p:spPr bwMode="auto">
            <a:xfrm>
              <a:off x="1200" y="2967"/>
              <a:ext cx="192" cy="288"/>
            </a:xfrm>
            <a:custGeom>
              <a:avLst/>
              <a:gdLst>
                <a:gd name="T0" fmla="*/ 174 w 43200"/>
                <a:gd name="T1" fmla="*/ 15 h 36194"/>
                <a:gd name="T2" fmla="*/ 25 w 43200"/>
                <a:gd name="T3" fmla="*/ 0 h 36194"/>
                <a:gd name="T4" fmla="*/ 96 w 43200"/>
                <a:gd name="T5" fmla="*/ 116 h 36194"/>
                <a:gd name="T6" fmla="*/ 0 60000 65536"/>
                <a:gd name="T7" fmla="*/ 0 60000 65536"/>
                <a:gd name="T8" fmla="*/ 0 60000 65536"/>
              </a:gdLst>
              <a:ahLst/>
              <a:cxnLst>
                <a:cxn ang="T6">
                  <a:pos x="T0" y="T1"/>
                </a:cxn>
                <a:cxn ang="T7">
                  <a:pos x="T2" y="T3"/>
                </a:cxn>
                <a:cxn ang="T8">
                  <a:pos x="T4" y="T5"/>
                </a:cxn>
              </a:cxnLst>
              <a:rect l="0" t="0" r="r" b="b"/>
              <a:pathLst>
                <a:path w="43200" h="36194" fill="none" extrusionOk="0">
                  <a:moveTo>
                    <a:pt x="39048" y="1862"/>
                  </a:moveTo>
                  <a:cubicBezTo>
                    <a:pt x="41746" y="5559"/>
                    <a:pt x="43200" y="10017"/>
                    <a:pt x="43200" y="14594"/>
                  </a:cubicBezTo>
                  <a:cubicBezTo>
                    <a:pt x="43200" y="26523"/>
                    <a:pt x="33529" y="36194"/>
                    <a:pt x="21600" y="36194"/>
                  </a:cubicBezTo>
                  <a:cubicBezTo>
                    <a:pt x="9670" y="36194"/>
                    <a:pt x="0" y="26523"/>
                    <a:pt x="0" y="14594"/>
                  </a:cubicBezTo>
                  <a:cubicBezTo>
                    <a:pt x="-1" y="9190"/>
                    <a:pt x="2025" y="3983"/>
                    <a:pt x="5675" y="-1"/>
                  </a:cubicBezTo>
                </a:path>
                <a:path w="43200" h="36194" stroke="0" extrusionOk="0">
                  <a:moveTo>
                    <a:pt x="39048" y="1862"/>
                  </a:moveTo>
                  <a:cubicBezTo>
                    <a:pt x="41746" y="5559"/>
                    <a:pt x="43200" y="10017"/>
                    <a:pt x="43200" y="14594"/>
                  </a:cubicBezTo>
                  <a:cubicBezTo>
                    <a:pt x="43200" y="26523"/>
                    <a:pt x="33529" y="36194"/>
                    <a:pt x="21600" y="36194"/>
                  </a:cubicBezTo>
                  <a:cubicBezTo>
                    <a:pt x="9670" y="36194"/>
                    <a:pt x="0" y="26523"/>
                    <a:pt x="0" y="14594"/>
                  </a:cubicBezTo>
                  <a:cubicBezTo>
                    <a:pt x="-1" y="9190"/>
                    <a:pt x="2025" y="3983"/>
                    <a:pt x="5675" y="-1"/>
                  </a:cubicBezTo>
                  <a:lnTo>
                    <a:pt x="21600" y="14594"/>
                  </a:lnTo>
                  <a:lnTo>
                    <a:pt x="39048" y="1862"/>
                  </a:lnTo>
                  <a:close/>
                </a:path>
              </a:pathLst>
            </a:custGeom>
            <a:noFill/>
            <a:ln w="9525">
              <a:solidFill>
                <a:schemeClr val="tx1"/>
              </a:solidFill>
              <a:rou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702" name="Arc 123"/>
            <p:cNvSpPr/>
            <p:nvPr/>
          </p:nvSpPr>
          <p:spPr bwMode="auto">
            <a:xfrm>
              <a:off x="2064" y="3120"/>
              <a:ext cx="192" cy="288"/>
            </a:xfrm>
            <a:custGeom>
              <a:avLst/>
              <a:gdLst>
                <a:gd name="T0" fmla="*/ 174 w 43200"/>
                <a:gd name="T1" fmla="*/ 15 h 36194"/>
                <a:gd name="T2" fmla="*/ 25 w 43200"/>
                <a:gd name="T3" fmla="*/ 0 h 36194"/>
                <a:gd name="T4" fmla="*/ 96 w 43200"/>
                <a:gd name="T5" fmla="*/ 116 h 36194"/>
                <a:gd name="T6" fmla="*/ 0 60000 65536"/>
                <a:gd name="T7" fmla="*/ 0 60000 65536"/>
                <a:gd name="T8" fmla="*/ 0 60000 65536"/>
              </a:gdLst>
              <a:ahLst/>
              <a:cxnLst>
                <a:cxn ang="T6">
                  <a:pos x="T0" y="T1"/>
                </a:cxn>
                <a:cxn ang="T7">
                  <a:pos x="T2" y="T3"/>
                </a:cxn>
                <a:cxn ang="T8">
                  <a:pos x="T4" y="T5"/>
                </a:cxn>
              </a:cxnLst>
              <a:rect l="0" t="0" r="r" b="b"/>
              <a:pathLst>
                <a:path w="43200" h="36194" fill="none" extrusionOk="0">
                  <a:moveTo>
                    <a:pt x="39048" y="1862"/>
                  </a:moveTo>
                  <a:cubicBezTo>
                    <a:pt x="41746" y="5559"/>
                    <a:pt x="43200" y="10017"/>
                    <a:pt x="43200" y="14594"/>
                  </a:cubicBezTo>
                  <a:cubicBezTo>
                    <a:pt x="43200" y="26523"/>
                    <a:pt x="33529" y="36194"/>
                    <a:pt x="21600" y="36194"/>
                  </a:cubicBezTo>
                  <a:cubicBezTo>
                    <a:pt x="9670" y="36194"/>
                    <a:pt x="0" y="26523"/>
                    <a:pt x="0" y="14594"/>
                  </a:cubicBezTo>
                  <a:cubicBezTo>
                    <a:pt x="-1" y="9190"/>
                    <a:pt x="2025" y="3983"/>
                    <a:pt x="5675" y="-1"/>
                  </a:cubicBezTo>
                </a:path>
                <a:path w="43200" h="36194" stroke="0" extrusionOk="0">
                  <a:moveTo>
                    <a:pt x="39048" y="1862"/>
                  </a:moveTo>
                  <a:cubicBezTo>
                    <a:pt x="41746" y="5559"/>
                    <a:pt x="43200" y="10017"/>
                    <a:pt x="43200" y="14594"/>
                  </a:cubicBezTo>
                  <a:cubicBezTo>
                    <a:pt x="43200" y="26523"/>
                    <a:pt x="33529" y="36194"/>
                    <a:pt x="21600" y="36194"/>
                  </a:cubicBezTo>
                  <a:cubicBezTo>
                    <a:pt x="9670" y="36194"/>
                    <a:pt x="0" y="26523"/>
                    <a:pt x="0" y="14594"/>
                  </a:cubicBezTo>
                  <a:cubicBezTo>
                    <a:pt x="-1" y="9190"/>
                    <a:pt x="2025" y="3983"/>
                    <a:pt x="5675" y="-1"/>
                  </a:cubicBezTo>
                  <a:lnTo>
                    <a:pt x="21600" y="14594"/>
                  </a:lnTo>
                  <a:lnTo>
                    <a:pt x="39048" y="1862"/>
                  </a:lnTo>
                  <a:close/>
                </a:path>
              </a:pathLst>
            </a:custGeom>
            <a:noFill/>
            <a:ln w="9525">
              <a:solidFill>
                <a:schemeClr val="tx1"/>
              </a:solidFill>
              <a:rou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703" name="Text Box 126"/>
            <p:cNvSpPr txBox="1">
              <a:spLocks noChangeArrowheads="1"/>
            </p:cNvSpPr>
            <p:nvPr/>
          </p:nvSpPr>
          <p:spPr bwMode="auto">
            <a:xfrm>
              <a:off x="672" y="1968"/>
              <a:ext cx="43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a:t>
              </a:r>
            </a:p>
          </p:txBody>
        </p:sp>
        <p:sp>
          <p:nvSpPr>
            <p:cNvPr id="113704" name="Text Box 127"/>
            <p:cNvSpPr txBox="1">
              <a:spLocks noChangeArrowheads="1"/>
            </p:cNvSpPr>
            <p:nvPr/>
          </p:nvSpPr>
          <p:spPr bwMode="auto">
            <a:xfrm>
              <a:off x="1536" y="2018"/>
              <a:ext cx="43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a:t>
              </a:r>
            </a:p>
          </p:txBody>
        </p:sp>
        <p:sp>
          <p:nvSpPr>
            <p:cNvPr id="113705" name="Text Box 128"/>
            <p:cNvSpPr txBox="1">
              <a:spLocks noChangeArrowheads="1"/>
            </p:cNvSpPr>
            <p:nvPr/>
          </p:nvSpPr>
          <p:spPr bwMode="auto">
            <a:xfrm>
              <a:off x="1008" y="2256"/>
              <a:ext cx="43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a:t>
              </a:r>
            </a:p>
          </p:txBody>
        </p:sp>
        <p:sp>
          <p:nvSpPr>
            <p:cNvPr id="113706" name="Text Box 129"/>
            <p:cNvSpPr txBox="1">
              <a:spLocks noChangeArrowheads="1"/>
            </p:cNvSpPr>
            <p:nvPr/>
          </p:nvSpPr>
          <p:spPr bwMode="auto">
            <a:xfrm>
              <a:off x="1536" y="2256"/>
              <a:ext cx="43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a:t>
              </a:r>
            </a:p>
          </p:txBody>
        </p:sp>
        <p:sp>
          <p:nvSpPr>
            <p:cNvPr id="113707" name="Text Box 133"/>
            <p:cNvSpPr txBox="1">
              <a:spLocks noChangeArrowheads="1"/>
            </p:cNvSpPr>
            <p:nvPr/>
          </p:nvSpPr>
          <p:spPr bwMode="auto">
            <a:xfrm>
              <a:off x="768" y="2592"/>
              <a:ext cx="38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b</a:t>
              </a:r>
            </a:p>
          </p:txBody>
        </p:sp>
        <p:sp>
          <p:nvSpPr>
            <p:cNvPr id="113708" name="Text Box 134"/>
            <p:cNvSpPr txBox="1">
              <a:spLocks noChangeArrowheads="1"/>
            </p:cNvSpPr>
            <p:nvPr/>
          </p:nvSpPr>
          <p:spPr bwMode="auto">
            <a:xfrm>
              <a:off x="960" y="3072"/>
              <a:ext cx="38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b</a:t>
              </a:r>
            </a:p>
          </p:txBody>
        </p:sp>
        <p:sp>
          <p:nvSpPr>
            <p:cNvPr id="113709" name="Text Box 135"/>
            <p:cNvSpPr txBox="1">
              <a:spLocks noChangeArrowheads="1"/>
            </p:cNvSpPr>
            <p:nvPr/>
          </p:nvSpPr>
          <p:spPr bwMode="auto">
            <a:xfrm>
              <a:off x="1824" y="3216"/>
              <a:ext cx="38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b</a:t>
              </a:r>
            </a:p>
          </p:txBody>
        </p:sp>
        <p:sp>
          <p:nvSpPr>
            <p:cNvPr id="113710" name="Text Box 138"/>
            <p:cNvSpPr txBox="1">
              <a:spLocks noChangeArrowheads="1"/>
            </p:cNvSpPr>
            <p:nvPr/>
          </p:nvSpPr>
          <p:spPr bwMode="auto">
            <a:xfrm>
              <a:off x="1632" y="1680"/>
              <a:ext cx="38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b</a:t>
              </a:r>
            </a:p>
          </p:txBody>
        </p:sp>
        <p:sp>
          <p:nvSpPr>
            <p:cNvPr id="113711" name="Text Box 139"/>
            <p:cNvSpPr txBox="1">
              <a:spLocks noChangeArrowheads="1"/>
            </p:cNvSpPr>
            <p:nvPr/>
          </p:nvSpPr>
          <p:spPr bwMode="auto">
            <a:xfrm>
              <a:off x="2064" y="2400"/>
              <a:ext cx="38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b</a:t>
              </a:r>
            </a:p>
          </p:txBody>
        </p:sp>
        <p:sp>
          <p:nvSpPr>
            <p:cNvPr id="113712" name="AutoShape 141"/>
            <p:cNvSpPr>
              <a:spLocks noChangeArrowheads="1"/>
            </p:cNvSpPr>
            <p:nvPr/>
          </p:nvSpPr>
          <p:spPr bwMode="auto">
            <a:xfrm>
              <a:off x="192" y="2352"/>
              <a:ext cx="288" cy="144"/>
            </a:xfrm>
            <a:prstGeom prst="right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grpSp>
        <p:nvGrpSpPr>
          <p:cNvPr id="114693" name="Group 144"/>
          <p:cNvGrpSpPr/>
          <p:nvPr/>
        </p:nvGrpSpPr>
        <p:grpSpPr>
          <a:xfrm>
            <a:off x="4495800" y="3505200"/>
            <a:ext cx="3505200" cy="2519363"/>
            <a:chOff x="2544" y="2400"/>
            <a:chExt cx="2208" cy="1587"/>
          </a:xfrm>
        </p:grpSpPr>
        <p:sp>
          <p:nvSpPr>
            <p:cNvPr id="113671" name="AutoShape 104"/>
            <p:cNvSpPr>
              <a:spLocks noChangeArrowheads="1"/>
            </p:cNvSpPr>
            <p:nvPr/>
          </p:nvSpPr>
          <p:spPr bwMode="auto">
            <a:xfrm>
              <a:off x="2928" y="2880"/>
              <a:ext cx="288" cy="288"/>
            </a:xfrm>
            <a:custGeom>
              <a:avLst/>
              <a:gdLst>
                <a:gd name="T0" fmla="*/ 144 w 21600"/>
                <a:gd name="T1" fmla="*/ 0 h 21600"/>
                <a:gd name="T2" fmla="*/ 42 w 21600"/>
                <a:gd name="T3" fmla="*/ 42 h 21600"/>
                <a:gd name="T4" fmla="*/ 0 w 21600"/>
                <a:gd name="T5" fmla="*/ 144 h 21600"/>
                <a:gd name="T6" fmla="*/ 42 w 21600"/>
                <a:gd name="T7" fmla="*/ 246 h 21600"/>
                <a:gd name="T8" fmla="*/ 144 w 21600"/>
                <a:gd name="T9" fmla="*/ 288 h 21600"/>
                <a:gd name="T10" fmla="*/ 246 w 21600"/>
                <a:gd name="T11" fmla="*/ 246 h 21600"/>
                <a:gd name="T12" fmla="*/ 288 w 21600"/>
                <a:gd name="T13" fmla="*/ 144 h 21600"/>
                <a:gd name="T14" fmla="*/ 246 w 21600"/>
                <a:gd name="T15" fmla="*/ 42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306" y="10800"/>
                  </a:moveTo>
                  <a:cubicBezTo>
                    <a:pt x="2306" y="15491"/>
                    <a:pt x="6109" y="19294"/>
                    <a:pt x="10800" y="19294"/>
                  </a:cubicBezTo>
                  <a:cubicBezTo>
                    <a:pt x="15491" y="19294"/>
                    <a:pt x="19294" y="15491"/>
                    <a:pt x="19294" y="10800"/>
                  </a:cubicBezTo>
                  <a:cubicBezTo>
                    <a:pt x="19294" y="6109"/>
                    <a:pt x="15491" y="2306"/>
                    <a:pt x="10800" y="2306"/>
                  </a:cubicBezTo>
                  <a:cubicBezTo>
                    <a:pt x="6109" y="2306"/>
                    <a:pt x="2306" y="6109"/>
                    <a:pt x="2306" y="10800"/>
                  </a:cubicBezTo>
                  <a:close/>
                </a:path>
              </a:pathLst>
            </a:cu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0</a:t>
              </a:r>
            </a:p>
          </p:txBody>
        </p:sp>
        <p:sp>
          <p:nvSpPr>
            <p:cNvPr id="113672" name="AutoShape 105"/>
            <p:cNvSpPr>
              <a:spLocks noChangeArrowheads="1"/>
            </p:cNvSpPr>
            <p:nvPr/>
          </p:nvSpPr>
          <p:spPr bwMode="auto">
            <a:xfrm>
              <a:off x="4464" y="2880"/>
              <a:ext cx="288" cy="288"/>
            </a:xfrm>
            <a:custGeom>
              <a:avLst/>
              <a:gdLst>
                <a:gd name="T0" fmla="*/ 144 w 21600"/>
                <a:gd name="T1" fmla="*/ 0 h 21600"/>
                <a:gd name="T2" fmla="*/ 42 w 21600"/>
                <a:gd name="T3" fmla="*/ 42 h 21600"/>
                <a:gd name="T4" fmla="*/ 0 w 21600"/>
                <a:gd name="T5" fmla="*/ 144 h 21600"/>
                <a:gd name="T6" fmla="*/ 42 w 21600"/>
                <a:gd name="T7" fmla="*/ 246 h 21600"/>
                <a:gd name="T8" fmla="*/ 144 w 21600"/>
                <a:gd name="T9" fmla="*/ 288 h 21600"/>
                <a:gd name="T10" fmla="*/ 246 w 21600"/>
                <a:gd name="T11" fmla="*/ 246 h 21600"/>
                <a:gd name="T12" fmla="*/ 288 w 21600"/>
                <a:gd name="T13" fmla="*/ 144 h 21600"/>
                <a:gd name="T14" fmla="*/ 246 w 21600"/>
                <a:gd name="T15" fmla="*/ 42 h 21600"/>
                <a:gd name="T16" fmla="*/ 0 60000 65536"/>
                <a:gd name="T17" fmla="*/ 0 60000 65536"/>
                <a:gd name="T18" fmla="*/ 0 60000 65536"/>
                <a:gd name="T19" fmla="*/ 0 60000 65536"/>
                <a:gd name="T20" fmla="*/ 0 60000 65536"/>
                <a:gd name="T21" fmla="*/ 0 60000 65536"/>
                <a:gd name="T22" fmla="*/ 0 60000 65536"/>
                <a:gd name="T23" fmla="*/ 0 60000 65536"/>
                <a:gd name="T24" fmla="*/ 3150 w 21600"/>
                <a:gd name="T25" fmla="*/ 3150 h 21600"/>
                <a:gd name="T26" fmla="*/ 18450 w 21600"/>
                <a:gd name="T27" fmla="*/ 1845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306" y="10800"/>
                  </a:moveTo>
                  <a:cubicBezTo>
                    <a:pt x="2306" y="15491"/>
                    <a:pt x="6109" y="19294"/>
                    <a:pt x="10800" y="19294"/>
                  </a:cubicBezTo>
                  <a:cubicBezTo>
                    <a:pt x="15491" y="19294"/>
                    <a:pt x="19294" y="15491"/>
                    <a:pt x="19294" y="10800"/>
                  </a:cubicBezTo>
                  <a:cubicBezTo>
                    <a:pt x="19294" y="6109"/>
                    <a:pt x="15491" y="2306"/>
                    <a:pt x="10800" y="2306"/>
                  </a:cubicBezTo>
                  <a:cubicBezTo>
                    <a:pt x="6109" y="2306"/>
                    <a:pt x="2306" y="6109"/>
                    <a:pt x="2306" y="10800"/>
                  </a:cubicBezTo>
                  <a:close/>
                </a:path>
              </a:pathLst>
            </a:cu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3</a:t>
              </a:r>
            </a:p>
          </p:txBody>
        </p:sp>
        <p:sp>
          <p:nvSpPr>
            <p:cNvPr id="113673" name="Oval 106"/>
            <p:cNvSpPr>
              <a:spLocks noChangeArrowheads="1"/>
            </p:cNvSpPr>
            <p:nvPr/>
          </p:nvSpPr>
          <p:spPr bwMode="auto">
            <a:xfrm>
              <a:off x="3648" y="2400"/>
              <a:ext cx="288"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1</a:t>
              </a:r>
            </a:p>
          </p:txBody>
        </p:sp>
        <p:sp>
          <p:nvSpPr>
            <p:cNvPr id="113674" name="Oval 107"/>
            <p:cNvSpPr>
              <a:spLocks noChangeArrowheads="1"/>
            </p:cNvSpPr>
            <p:nvPr/>
          </p:nvSpPr>
          <p:spPr bwMode="auto">
            <a:xfrm>
              <a:off x="3648" y="3408"/>
              <a:ext cx="288" cy="24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2</a:t>
              </a:r>
            </a:p>
          </p:txBody>
        </p:sp>
        <p:sp>
          <p:nvSpPr>
            <p:cNvPr id="113675" name="Line 117"/>
            <p:cNvSpPr>
              <a:spLocks noChangeShapeType="1"/>
            </p:cNvSpPr>
            <p:nvPr/>
          </p:nvSpPr>
          <p:spPr bwMode="auto">
            <a:xfrm flipV="1">
              <a:off x="3216" y="2592"/>
              <a:ext cx="432" cy="336"/>
            </a:xfrm>
            <a:prstGeom prst="line">
              <a:avLst/>
            </a:prstGeom>
            <a:noFill/>
            <a:ln w="95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76" name="Line 118"/>
            <p:cNvSpPr>
              <a:spLocks noChangeShapeType="1"/>
            </p:cNvSpPr>
            <p:nvPr/>
          </p:nvSpPr>
          <p:spPr bwMode="auto">
            <a:xfrm>
              <a:off x="3936" y="2496"/>
              <a:ext cx="672" cy="384"/>
            </a:xfrm>
            <a:prstGeom prst="line">
              <a:avLst/>
            </a:prstGeom>
            <a:noFill/>
            <a:ln w="95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77" name="Line 119"/>
            <p:cNvSpPr>
              <a:spLocks noChangeShapeType="1"/>
            </p:cNvSpPr>
            <p:nvPr/>
          </p:nvSpPr>
          <p:spPr bwMode="auto">
            <a:xfrm flipH="1" flipV="1">
              <a:off x="3888" y="2640"/>
              <a:ext cx="576" cy="384"/>
            </a:xfrm>
            <a:prstGeom prst="line">
              <a:avLst/>
            </a:prstGeom>
            <a:noFill/>
            <a:ln w="95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78" name="Line 120"/>
            <p:cNvSpPr>
              <a:spLocks noChangeShapeType="1"/>
            </p:cNvSpPr>
            <p:nvPr/>
          </p:nvSpPr>
          <p:spPr bwMode="auto">
            <a:xfrm>
              <a:off x="3168" y="3120"/>
              <a:ext cx="480" cy="336"/>
            </a:xfrm>
            <a:prstGeom prst="line">
              <a:avLst/>
            </a:prstGeom>
            <a:noFill/>
            <a:ln w="95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79" name="Line 121"/>
            <p:cNvSpPr>
              <a:spLocks noChangeShapeType="1"/>
            </p:cNvSpPr>
            <p:nvPr/>
          </p:nvSpPr>
          <p:spPr bwMode="auto">
            <a:xfrm flipV="1">
              <a:off x="3792" y="2640"/>
              <a:ext cx="0" cy="768"/>
            </a:xfrm>
            <a:prstGeom prst="line">
              <a:avLst/>
            </a:prstGeom>
            <a:noFill/>
            <a:ln w="9525">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80" name="Arc 124"/>
            <p:cNvSpPr/>
            <p:nvPr/>
          </p:nvSpPr>
          <p:spPr bwMode="auto">
            <a:xfrm>
              <a:off x="3696" y="3648"/>
              <a:ext cx="192" cy="288"/>
            </a:xfrm>
            <a:custGeom>
              <a:avLst/>
              <a:gdLst>
                <a:gd name="T0" fmla="*/ 174 w 43200"/>
                <a:gd name="T1" fmla="*/ 15 h 36194"/>
                <a:gd name="T2" fmla="*/ 25 w 43200"/>
                <a:gd name="T3" fmla="*/ 0 h 36194"/>
                <a:gd name="T4" fmla="*/ 96 w 43200"/>
                <a:gd name="T5" fmla="*/ 116 h 36194"/>
                <a:gd name="T6" fmla="*/ 0 60000 65536"/>
                <a:gd name="T7" fmla="*/ 0 60000 65536"/>
                <a:gd name="T8" fmla="*/ 0 60000 65536"/>
              </a:gdLst>
              <a:ahLst/>
              <a:cxnLst>
                <a:cxn ang="T6">
                  <a:pos x="T0" y="T1"/>
                </a:cxn>
                <a:cxn ang="T7">
                  <a:pos x="T2" y="T3"/>
                </a:cxn>
                <a:cxn ang="T8">
                  <a:pos x="T4" y="T5"/>
                </a:cxn>
              </a:cxnLst>
              <a:rect l="0" t="0" r="r" b="b"/>
              <a:pathLst>
                <a:path w="43200" h="36194" fill="none" extrusionOk="0">
                  <a:moveTo>
                    <a:pt x="39048" y="1862"/>
                  </a:moveTo>
                  <a:cubicBezTo>
                    <a:pt x="41746" y="5559"/>
                    <a:pt x="43200" y="10017"/>
                    <a:pt x="43200" y="14594"/>
                  </a:cubicBezTo>
                  <a:cubicBezTo>
                    <a:pt x="43200" y="26523"/>
                    <a:pt x="33529" y="36194"/>
                    <a:pt x="21600" y="36194"/>
                  </a:cubicBezTo>
                  <a:cubicBezTo>
                    <a:pt x="9670" y="36194"/>
                    <a:pt x="0" y="26523"/>
                    <a:pt x="0" y="14594"/>
                  </a:cubicBezTo>
                  <a:cubicBezTo>
                    <a:pt x="-1" y="9190"/>
                    <a:pt x="2025" y="3983"/>
                    <a:pt x="5675" y="-1"/>
                  </a:cubicBezTo>
                </a:path>
                <a:path w="43200" h="36194" stroke="0" extrusionOk="0">
                  <a:moveTo>
                    <a:pt x="39048" y="1862"/>
                  </a:moveTo>
                  <a:cubicBezTo>
                    <a:pt x="41746" y="5559"/>
                    <a:pt x="43200" y="10017"/>
                    <a:pt x="43200" y="14594"/>
                  </a:cubicBezTo>
                  <a:cubicBezTo>
                    <a:pt x="43200" y="26523"/>
                    <a:pt x="33529" y="36194"/>
                    <a:pt x="21600" y="36194"/>
                  </a:cubicBezTo>
                  <a:cubicBezTo>
                    <a:pt x="9670" y="36194"/>
                    <a:pt x="0" y="26523"/>
                    <a:pt x="0" y="14594"/>
                  </a:cubicBezTo>
                  <a:cubicBezTo>
                    <a:pt x="-1" y="9190"/>
                    <a:pt x="2025" y="3983"/>
                    <a:pt x="5675" y="-1"/>
                  </a:cubicBezTo>
                  <a:lnTo>
                    <a:pt x="21600" y="14594"/>
                  </a:lnTo>
                  <a:lnTo>
                    <a:pt x="39048" y="1862"/>
                  </a:lnTo>
                  <a:close/>
                </a:path>
              </a:pathLst>
            </a:custGeom>
            <a:noFill/>
            <a:ln w="9525">
              <a:solidFill>
                <a:schemeClr val="tx1"/>
              </a:solidFill>
              <a:rou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81" name="Arc 125"/>
            <p:cNvSpPr/>
            <p:nvPr/>
          </p:nvSpPr>
          <p:spPr bwMode="auto">
            <a:xfrm>
              <a:off x="4512" y="3168"/>
              <a:ext cx="240" cy="288"/>
            </a:xfrm>
            <a:custGeom>
              <a:avLst/>
              <a:gdLst>
                <a:gd name="T0" fmla="*/ 217 w 43200"/>
                <a:gd name="T1" fmla="*/ 15 h 36194"/>
                <a:gd name="T2" fmla="*/ 32 w 43200"/>
                <a:gd name="T3" fmla="*/ 0 h 36194"/>
                <a:gd name="T4" fmla="*/ 120 w 43200"/>
                <a:gd name="T5" fmla="*/ 116 h 36194"/>
                <a:gd name="T6" fmla="*/ 0 60000 65536"/>
                <a:gd name="T7" fmla="*/ 0 60000 65536"/>
                <a:gd name="T8" fmla="*/ 0 60000 65536"/>
              </a:gdLst>
              <a:ahLst/>
              <a:cxnLst>
                <a:cxn ang="T6">
                  <a:pos x="T0" y="T1"/>
                </a:cxn>
                <a:cxn ang="T7">
                  <a:pos x="T2" y="T3"/>
                </a:cxn>
                <a:cxn ang="T8">
                  <a:pos x="T4" y="T5"/>
                </a:cxn>
              </a:cxnLst>
              <a:rect l="0" t="0" r="r" b="b"/>
              <a:pathLst>
                <a:path w="43200" h="36194" fill="none" extrusionOk="0">
                  <a:moveTo>
                    <a:pt x="39048" y="1862"/>
                  </a:moveTo>
                  <a:cubicBezTo>
                    <a:pt x="41746" y="5559"/>
                    <a:pt x="43200" y="10017"/>
                    <a:pt x="43200" y="14594"/>
                  </a:cubicBezTo>
                  <a:cubicBezTo>
                    <a:pt x="43200" y="26523"/>
                    <a:pt x="33529" y="36194"/>
                    <a:pt x="21600" y="36194"/>
                  </a:cubicBezTo>
                  <a:cubicBezTo>
                    <a:pt x="9670" y="36194"/>
                    <a:pt x="0" y="26523"/>
                    <a:pt x="0" y="14594"/>
                  </a:cubicBezTo>
                  <a:cubicBezTo>
                    <a:pt x="-1" y="9190"/>
                    <a:pt x="2025" y="3983"/>
                    <a:pt x="5675" y="-1"/>
                  </a:cubicBezTo>
                </a:path>
                <a:path w="43200" h="36194" stroke="0" extrusionOk="0">
                  <a:moveTo>
                    <a:pt x="39048" y="1862"/>
                  </a:moveTo>
                  <a:cubicBezTo>
                    <a:pt x="41746" y="5559"/>
                    <a:pt x="43200" y="10017"/>
                    <a:pt x="43200" y="14594"/>
                  </a:cubicBezTo>
                  <a:cubicBezTo>
                    <a:pt x="43200" y="26523"/>
                    <a:pt x="33529" y="36194"/>
                    <a:pt x="21600" y="36194"/>
                  </a:cubicBezTo>
                  <a:cubicBezTo>
                    <a:pt x="9670" y="36194"/>
                    <a:pt x="0" y="26523"/>
                    <a:pt x="0" y="14594"/>
                  </a:cubicBezTo>
                  <a:cubicBezTo>
                    <a:pt x="-1" y="9190"/>
                    <a:pt x="2025" y="3983"/>
                    <a:pt x="5675" y="-1"/>
                  </a:cubicBezTo>
                  <a:lnTo>
                    <a:pt x="21600" y="14594"/>
                  </a:lnTo>
                  <a:lnTo>
                    <a:pt x="39048" y="1862"/>
                  </a:lnTo>
                  <a:close/>
                </a:path>
              </a:pathLst>
            </a:custGeom>
            <a:noFill/>
            <a:ln w="9525">
              <a:solidFill>
                <a:schemeClr val="tx1"/>
              </a:solidFill>
              <a:rou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3682" name="Text Box 130"/>
            <p:cNvSpPr txBox="1">
              <a:spLocks noChangeArrowheads="1"/>
            </p:cNvSpPr>
            <p:nvPr/>
          </p:nvSpPr>
          <p:spPr bwMode="auto">
            <a:xfrm>
              <a:off x="3120" y="2592"/>
              <a:ext cx="43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a:t>
              </a:r>
            </a:p>
          </p:txBody>
        </p:sp>
        <p:sp>
          <p:nvSpPr>
            <p:cNvPr id="113683" name="Text Box 131"/>
            <p:cNvSpPr txBox="1">
              <a:spLocks noChangeArrowheads="1"/>
            </p:cNvSpPr>
            <p:nvPr/>
          </p:nvSpPr>
          <p:spPr bwMode="auto">
            <a:xfrm>
              <a:off x="3504" y="2880"/>
              <a:ext cx="43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a:t>
              </a:r>
            </a:p>
          </p:txBody>
        </p:sp>
        <p:sp>
          <p:nvSpPr>
            <p:cNvPr id="113684" name="Text Box 132"/>
            <p:cNvSpPr txBox="1">
              <a:spLocks noChangeArrowheads="1"/>
            </p:cNvSpPr>
            <p:nvPr/>
          </p:nvSpPr>
          <p:spPr bwMode="auto">
            <a:xfrm>
              <a:off x="3888" y="2784"/>
              <a:ext cx="432"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a:t>
              </a:r>
            </a:p>
          </p:txBody>
        </p:sp>
        <p:sp>
          <p:nvSpPr>
            <p:cNvPr id="113685" name="Text Box 136"/>
            <p:cNvSpPr txBox="1">
              <a:spLocks noChangeArrowheads="1"/>
            </p:cNvSpPr>
            <p:nvPr/>
          </p:nvSpPr>
          <p:spPr bwMode="auto">
            <a:xfrm>
              <a:off x="3456" y="3696"/>
              <a:ext cx="38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b</a:t>
              </a:r>
            </a:p>
          </p:txBody>
        </p:sp>
        <p:sp>
          <p:nvSpPr>
            <p:cNvPr id="113686" name="Text Box 137"/>
            <p:cNvSpPr txBox="1">
              <a:spLocks noChangeArrowheads="1"/>
            </p:cNvSpPr>
            <p:nvPr/>
          </p:nvSpPr>
          <p:spPr bwMode="auto">
            <a:xfrm>
              <a:off x="4272" y="3216"/>
              <a:ext cx="38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b</a:t>
              </a:r>
            </a:p>
          </p:txBody>
        </p:sp>
        <p:sp>
          <p:nvSpPr>
            <p:cNvPr id="113687" name="Text Box 140"/>
            <p:cNvSpPr txBox="1">
              <a:spLocks noChangeArrowheads="1"/>
            </p:cNvSpPr>
            <p:nvPr/>
          </p:nvSpPr>
          <p:spPr bwMode="auto">
            <a:xfrm>
              <a:off x="4176" y="2505"/>
              <a:ext cx="38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pitchFamily="18" charset="0"/>
                  <a:ea typeface="PMingLiU" pitchFamily="18" charset="-120"/>
                </a:defRPr>
              </a:lvl1pPr>
              <a:lvl2pPr marL="742950" indent="-285750" eaLnBrk="0" hangingPunct="0">
                <a:defRPr kumimoji="1" sz="2400">
                  <a:solidFill>
                    <a:schemeClr val="tx1"/>
                  </a:solidFill>
                  <a:latin typeface="Times New Roman" panose="02020603050405020304" pitchFamily="18" charset="0"/>
                  <a:ea typeface="PMingLiU" pitchFamily="18" charset="-120"/>
                </a:defRPr>
              </a:lvl2pPr>
              <a:lvl3pPr marL="1143000" indent="-228600" eaLnBrk="0" hangingPunct="0">
                <a:defRPr kumimoji="1" sz="2400">
                  <a:solidFill>
                    <a:schemeClr val="tx1"/>
                  </a:solidFill>
                  <a:latin typeface="Times New Roman" panose="02020603050405020304" pitchFamily="18" charset="0"/>
                  <a:ea typeface="PMingLiU" pitchFamily="18" charset="-120"/>
                </a:defRPr>
              </a:lvl3pPr>
              <a:lvl4pPr marL="1600200" indent="-228600" eaLnBrk="0" hangingPunct="0">
                <a:defRPr kumimoji="1" sz="2400">
                  <a:solidFill>
                    <a:schemeClr val="tx1"/>
                  </a:solidFill>
                  <a:latin typeface="Times New Roman" panose="02020603050405020304" pitchFamily="18" charset="0"/>
                  <a:ea typeface="PMingLiU" pitchFamily="18" charset="-120"/>
                </a:defRPr>
              </a:lvl4pPr>
              <a:lvl5pPr marL="2057400" indent="-228600" eaLnBrk="0" hangingPunct="0">
                <a:defRPr kumimoji="1" sz="2400">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PMingLiU" pitchFamily="18" charset="-120"/>
                </a:defRPr>
              </a:lvl9p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b</a:t>
              </a:r>
            </a:p>
          </p:txBody>
        </p:sp>
        <p:sp>
          <p:nvSpPr>
            <p:cNvPr id="113688" name="AutoShape 142"/>
            <p:cNvSpPr>
              <a:spLocks noChangeArrowheads="1"/>
            </p:cNvSpPr>
            <p:nvPr/>
          </p:nvSpPr>
          <p:spPr bwMode="auto">
            <a:xfrm>
              <a:off x="2544" y="2928"/>
              <a:ext cx="336" cy="144"/>
            </a:xfrm>
            <a:prstGeom prst="rightArrow">
              <a:avLst>
                <a:gd name="adj1" fmla="val 50000"/>
                <a:gd name="adj2" fmla="val 58333"/>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sp>
        <p:nvSpPr>
          <p:cNvPr id="114694" name="Rectangle 2"/>
          <p:cNvSpPr>
            <a:spLocks noGrp="1" noRot="1"/>
          </p:cNvSpPr>
          <p:nvPr>
            <p:ph type="title"/>
          </p:nvPr>
        </p:nvSpPr>
        <p:spPr>
          <a:xfrm>
            <a:off x="457200" y="152400"/>
            <a:ext cx="8229600" cy="990600"/>
          </a:xfrm>
        </p:spPr>
        <p:txBody>
          <a:bodyPr vert="horz" wrap="square" lIns="91440" tIns="45720" rIns="91440" bIns="45720" anchor="b" anchorCtr="0"/>
          <a:lstStyle/>
          <a:p>
            <a:r>
              <a:rPr lang="en-US" altLang="zh-CN" dirty="0">
                <a:ea typeface="宋体" panose="02010600030101010101" pitchFamily="2" charset="-122"/>
              </a:rPr>
              <a:t>Exercise</a:t>
            </a:r>
            <a:endParaRPr lang="zh-CN" altLang="en-US" dirty="0">
              <a:ea typeface="宋体" panose="02010600030101010101" pitchFamily="2" charset="-122"/>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p:cNvSpPr>
            <a:spLocks noGrp="1"/>
          </p:cNvSpPr>
          <p:nvPr>
            <p:ph type="title"/>
          </p:nvPr>
        </p:nvSpPr>
        <p:spPr/>
        <p:txBody>
          <a:bodyPr vert="horz" wrap="square" lIns="91440" tIns="45720" rIns="91440" bIns="45720" anchor="b" anchorCtr="0"/>
          <a:lstStyle/>
          <a:p>
            <a:r>
              <a:rPr lang="en-GB" altLang="zh-CN" kern="1200" dirty="0">
                <a:latin typeface="+mj-lt"/>
                <a:ea typeface="宋体" panose="02010600030101010101" pitchFamily="2" charset="-122"/>
                <a:cs typeface="+mj-cs"/>
              </a:rPr>
              <a:t>Exercise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a:ln>
                  <a:noFill/>
                </a:ln>
                <a:solidFill>
                  <a:srgbClr val="00823B"/>
                </a:solidFill>
                <a:effectLst/>
                <a:uLnTx/>
                <a:uFillTx/>
                <a:latin typeface="+mj-lt"/>
                <a:ea typeface="楷体_GB2312" pitchFamily="49" charset="-122"/>
                <a:cs typeface="+mn-cs"/>
              </a:rPr>
              <a:t>例</a:t>
            </a:r>
            <a:r>
              <a:rPr kumimoji="0" lang="en-US" altLang="zh-CN" sz="2600" b="0" i="0" u="none" strike="noStrike" kern="1200" cap="none" spc="0" normalizeH="0" baseline="0" noProof="0" dirty="0">
                <a:ln>
                  <a:noFill/>
                </a:ln>
                <a:solidFill>
                  <a:srgbClr val="00823B"/>
                </a:solidFill>
                <a:effectLst/>
                <a:uLnTx/>
                <a:uFillTx/>
                <a:latin typeface="+mj-lt"/>
                <a:ea typeface="楷体_GB2312" pitchFamily="49" charset="-122"/>
                <a:cs typeface="+mn-cs"/>
              </a:rPr>
              <a:t>21</a:t>
            </a:r>
            <a:r>
              <a:rPr kumimoji="0" lang="zh-CN" altLang="en-US" sz="2600" b="0" i="0" u="none" strike="noStrike" kern="1200" cap="none" spc="0" normalizeH="0" baseline="0" noProof="0" dirty="0">
                <a:ln>
                  <a:noFill/>
                </a:ln>
                <a:solidFill>
                  <a:srgbClr val="00823B"/>
                </a:solidFill>
                <a:effectLst/>
                <a:uLnTx/>
                <a:uFillTx/>
                <a:latin typeface="+mj-lt"/>
                <a:ea typeface="楷体_GB2312" pitchFamily="49" charset="-122"/>
                <a:cs typeface="+mn-cs"/>
              </a:rPr>
              <a:t>：</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NFA-&gt;DFA</a:t>
            </a:r>
          </a:p>
        </p:txBody>
      </p:sp>
      <p:sp>
        <p:nvSpPr>
          <p:cNvPr id="11571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2024/3/12</a:t>
            </a:fld>
            <a:endParaRPr lang="zh-TW" altLang="en-US" sz="1400" dirty="0">
              <a:solidFill>
                <a:schemeClr val="tx2"/>
              </a:solidFill>
            </a:endParaRPr>
          </a:p>
        </p:txBody>
      </p:sp>
      <p:sp>
        <p:nvSpPr>
          <p:cNvPr id="11571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115</a:t>
            </a:fld>
            <a:endParaRPr lang="zh-TW" altLang="en-US" sz="1400" dirty="0">
              <a:solidFill>
                <a:schemeClr val="tx2"/>
              </a:solidFill>
            </a:endParaRPr>
          </a:p>
        </p:txBody>
      </p:sp>
      <p:grpSp>
        <p:nvGrpSpPr>
          <p:cNvPr id="115718" name="Group 1"/>
          <p:cNvGrpSpPr/>
          <p:nvPr/>
        </p:nvGrpSpPr>
        <p:grpSpPr>
          <a:xfrm>
            <a:off x="179388" y="2132013"/>
            <a:ext cx="8610600" cy="4176712"/>
            <a:chOff x="228600" y="1371600"/>
            <a:chExt cx="8610600" cy="4176713"/>
          </a:xfrm>
        </p:grpSpPr>
        <p:sp>
          <p:nvSpPr>
            <p:cNvPr id="115719" name="Line 5"/>
            <p:cNvSpPr/>
            <p:nvPr/>
          </p:nvSpPr>
          <p:spPr>
            <a:xfrm>
              <a:off x="6629400" y="2895600"/>
              <a:ext cx="304800" cy="381000"/>
            </a:xfrm>
            <a:prstGeom prst="line">
              <a:avLst/>
            </a:prstGeom>
            <a:ln w="25400" cap="flat" cmpd="sng">
              <a:solidFill>
                <a:schemeClr val="tx1"/>
              </a:solidFill>
              <a:prstDash val="solid"/>
              <a:headEnd type="none" w="sm" len="sm"/>
              <a:tailEnd type="triangle" w="sm" len="sm"/>
            </a:ln>
          </p:spPr>
        </p:sp>
        <p:sp>
          <p:nvSpPr>
            <p:cNvPr id="115720" name="Line 6"/>
            <p:cNvSpPr/>
            <p:nvPr/>
          </p:nvSpPr>
          <p:spPr>
            <a:xfrm>
              <a:off x="7620000" y="3657600"/>
              <a:ext cx="457200" cy="0"/>
            </a:xfrm>
            <a:prstGeom prst="line">
              <a:avLst/>
            </a:prstGeom>
            <a:ln w="25400" cap="flat" cmpd="sng">
              <a:solidFill>
                <a:schemeClr val="tx1"/>
              </a:solidFill>
              <a:prstDash val="solid"/>
              <a:headEnd type="none" w="sm" len="sm"/>
              <a:tailEnd type="triangle" w="sm" len="sm"/>
            </a:ln>
          </p:spPr>
        </p:sp>
        <p:sp>
          <p:nvSpPr>
            <p:cNvPr id="115721" name="Oval 7"/>
            <p:cNvSpPr/>
            <p:nvPr/>
          </p:nvSpPr>
          <p:spPr>
            <a:xfrm>
              <a:off x="685800" y="3200400"/>
              <a:ext cx="838200" cy="838200"/>
            </a:xfrm>
            <a:prstGeom prst="ellipse">
              <a:avLst/>
            </a:prstGeom>
            <a:noFill/>
            <a:ln w="12700" cap="flat" cmpd="sng">
              <a:solidFill>
                <a:schemeClr val="tx1"/>
              </a:solidFill>
              <a:prstDash val="solid"/>
              <a:headEnd type="none" w="sm" len="sm"/>
              <a:tailEnd type="none" w="sm" len="sm"/>
            </a:ln>
          </p:spPr>
          <p:txBody>
            <a:bodyPr wrap="none" anchor="ctr" anchorCtr="0"/>
            <a:lstStyle/>
            <a:p>
              <a:endParaRPr lang="zh-CN" altLang="en-US" dirty="0">
                <a:latin typeface="Times New Roman" panose="02020603050405020304" pitchFamily="18" charset="0"/>
              </a:endParaRPr>
            </a:p>
          </p:txBody>
        </p:sp>
        <p:sp>
          <p:nvSpPr>
            <p:cNvPr id="115722" name="Oval 8"/>
            <p:cNvSpPr/>
            <p:nvPr/>
          </p:nvSpPr>
          <p:spPr>
            <a:xfrm>
              <a:off x="1981200" y="3200400"/>
              <a:ext cx="838200" cy="838200"/>
            </a:xfrm>
            <a:prstGeom prst="ellipse">
              <a:avLst/>
            </a:prstGeom>
            <a:noFill/>
            <a:ln w="12700" cap="flat" cmpd="sng">
              <a:solidFill>
                <a:schemeClr val="tx1"/>
              </a:solidFill>
              <a:prstDash val="solid"/>
              <a:headEnd type="none" w="sm" len="sm"/>
              <a:tailEnd type="none" w="sm" len="sm"/>
            </a:ln>
          </p:spPr>
          <p:txBody>
            <a:bodyPr wrap="none" anchor="ctr" anchorCtr="0"/>
            <a:lstStyle/>
            <a:p>
              <a:endParaRPr lang="zh-CN" altLang="en-US" dirty="0">
                <a:latin typeface="Times New Roman" panose="02020603050405020304" pitchFamily="18" charset="0"/>
              </a:endParaRPr>
            </a:p>
          </p:txBody>
        </p:sp>
        <p:sp>
          <p:nvSpPr>
            <p:cNvPr id="115723" name="Oval 9"/>
            <p:cNvSpPr/>
            <p:nvPr/>
          </p:nvSpPr>
          <p:spPr>
            <a:xfrm>
              <a:off x="3505200" y="4114800"/>
              <a:ext cx="838200" cy="838200"/>
            </a:xfrm>
            <a:prstGeom prst="ellipse">
              <a:avLst/>
            </a:prstGeom>
            <a:noFill/>
            <a:ln w="12700" cap="flat" cmpd="sng">
              <a:solidFill>
                <a:schemeClr val="tx1"/>
              </a:solidFill>
              <a:prstDash val="solid"/>
              <a:headEnd type="none" w="sm" len="sm"/>
              <a:tailEnd type="none" w="sm" len="sm"/>
            </a:ln>
          </p:spPr>
          <p:txBody>
            <a:bodyPr wrap="none" anchor="ctr" anchorCtr="0"/>
            <a:lstStyle/>
            <a:p>
              <a:endParaRPr lang="zh-CN" altLang="en-US" dirty="0">
                <a:latin typeface="Times New Roman" panose="02020603050405020304" pitchFamily="18" charset="0"/>
              </a:endParaRPr>
            </a:p>
          </p:txBody>
        </p:sp>
        <p:sp>
          <p:nvSpPr>
            <p:cNvPr id="115724" name="Oval 10"/>
            <p:cNvSpPr/>
            <p:nvPr/>
          </p:nvSpPr>
          <p:spPr>
            <a:xfrm>
              <a:off x="5105400" y="4114800"/>
              <a:ext cx="838200" cy="838200"/>
            </a:xfrm>
            <a:prstGeom prst="ellipse">
              <a:avLst/>
            </a:prstGeom>
            <a:noFill/>
            <a:ln w="12700" cap="flat" cmpd="sng">
              <a:solidFill>
                <a:schemeClr val="tx1"/>
              </a:solidFill>
              <a:prstDash val="solid"/>
              <a:headEnd type="none" w="sm" len="sm"/>
              <a:tailEnd type="none" w="sm" len="sm"/>
            </a:ln>
          </p:spPr>
          <p:txBody>
            <a:bodyPr wrap="none" anchor="ctr" anchorCtr="0"/>
            <a:lstStyle/>
            <a:p>
              <a:endParaRPr lang="zh-CN" altLang="en-US" dirty="0">
                <a:latin typeface="Times New Roman" panose="02020603050405020304" pitchFamily="18" charset="0"/>
              </a:endParaRPr>
            </a:p>
          </p:txBody>
        </p:sp>
        <p:grpSp>
          <p:nvGrpSpPr>
            <p:cNvPr id="115725" name="Group 11"/>
            <p:cNvGrpSpPr/>
            <p:nvPr/>
          </p:nvGrpSpPr>
          <p:grpSpPr>
            <a:xfrm>
              <a:off x="8001000" y="3200400"/>
              <a:ext cx="838200" cy="838200"/>
              <a:chOff x="3648" y="2304"/>
              <a:chExt cx="528" cy="528"/>
            </a:xfrm>
          </p:grpSpPr>
          <p:sp>
            <p:nvSpPr>
              <p:cNvPr id="115760" name="Oval 12"/>
              <p:cNvSpPr/>
              <p:nvPr/>
            </p:nvSpPr>
            <p:spPr>
              <a:xfrm>
                <a:off x="3648" y="2304"/>
                <a:ext cx="528" cy="528"/>
              </a:xfrm>
              <a:prstGeom prst="ellipse">
                <a:avLst/>
              </a:prstGeom>
              <a:noFill/>
              <a:ln w="12700" cap="flat" cmpd="sng">
                <a:solidFill>
                  <a:schemeClr val="tx1"/>
                </a:solidFill>
                <a:prstDash val="solid"/>
                <a:headEnd type="none" w="sm" len="sm"/>
                <a:tailEnd type="none" w="sm" len="sm"/>
              </a:ln>
            </p:spPr>
            <p:txBody>
              <a:bodyPr wrap="none" anchor="ctr" anchorCtr="0"/>
              <a:lstStyle/>
              <a:p>
                <a:endParaRPr lang="zh-CN" altLang="en-US" dirty="0">
                  <a:latin typeface="Times New Roman" panose="02020603050405020304" pitchFamily="18" charset="0"/>
                </a:endParaRPr>
              </a:p>
            </p:txBody>
          </p:sp>
          <p:sp>
            <p:nvSpPr>
              <p:cNvPr id="115761" name="Oval 13"/>
              <p:cNvSpPr/>
              <p:nvPr/>
            </p:nvSpPr>
            <p:spPr>
              <a:xfrm>
                <a:off x="3696" y="2352"/>
                <a:ext cx="432" cy="432"/>
              </a:xfrm>
              <a:prstGeom prst="ellipse">
                <a:avLst/>
              </a:prstGeom>
              <a:noFill/>
              <a:ln w="12700" cap="flat" cmpd="sng">
                <a:solidFill>
                  <a:schemeClr val="tx1"/>
                </a:solidFill>
                <a:prstDash val="solid"/>
                <a:headEnd type="none" w="sm" len="sm"/>
                <a:tailEnd type="none" w="sm" len="sm"/>
              </a:ln>
            </p:spPr>
            <p:txBody>
              <a:bodyPr wrap="none" anchor="ctr" anchorCtr="0"/>
              <a:lstStyle/>
              <a:p>
                <a:endParaRPr lang="zh-CN" altLang="en-US" dirty="0">
                  <a:latin typeface="Times New Roman" panose="02020603050405020304" pitchFamily="18" charset="0"/>
                </a:endParaRPr>
              </a:p>
            </p:txBody>
          </p:sp>
        </p:grpSp>
        <p:sp>
          <p:nvSpPr>
            <p:cNvPr id="115726" name="Line 14"/>
            <p:cNvSpPr/>
            <p:nvPr/>
          </p:nvSpPr>
          <p:spPr>
            <a:xfrm>
              <a:off x="1524000" y="3657600"/>
              <a:ext cx="457200" cy="0"/>
            </a:xfrm>
            <a:prstGeom prst="line">
              <a:avLst/>
            </a:prstGeom>
            <a:ln w="25400" cap="flat" cmpd="sng">
              <a:solidFill>
                <a:schemeClr val="tx1"/>
              </a:solidFill>
              <a:prstDash val="solid"/>
              <a:headEnd type="none" w="sm" len="sm"/>
              <a:tailEnd type="triangle" w="sm" len="sm"/>
            </a:ln>
          </p:spPr>
        </p:sp>
        <p:sp>
          <p:nvSpPr>
            <p:cNvPr id="115727" name="Line 15"/>
            <p:cNvSpPr/>
            <p:nvPr/>
          </p:nvSpPr>
          <p:spPr>
            <a:xfrm flipV="1">
              <a:off x="2590800" y="2819400"/>
              <a:ext cx="457200" cy="457200"/>
            </a:xfrm>
            <a:prstGeom prst="line">
              <a:avLst/>
            </a:prstGeom>
            <a:ln w="25400" cap="flat" cmpd="sng">
              <a:solidFill>
                <a:schemeClr val="tx1"/>
              </a:solidFill>
              <a:prstDash val="solid"/>
              <a:headEnd type="none" w="sm" len="sm"/>
              <a:tailEnd type="triangle" w="sm" len="sm"/>
            </a:ln>
          </p:spPr>
        </p:sp>
        <p:sp>
          <p:nvSpPr>
            <p:cNvPr id="115728" name="Line 16"/>
            <p:cNvSpPr/>
            <p:nvPr/>
          </p:nvSpPr>
          <p:spPr>
            <a:xfrm>
              <a:off x="2743200" y="3962400"/>
              <a:ext cx="762000" cy="457200"/>
            </a:xfrm>
            <a:prstGeom prst="line">
              <a:avLst/>
            </a:prstGeom>
            <a:ln w="25400" cap="flat" cmpd="sng">
              <a:solidFill>
                <a:schemeClr val="tx1"/>
              </a:solidFill>
              <a:prstDash val="solid"/>
              <a:headEnd type="none" w="sm" len="sm"/>
              <a:tailEnd type="triangle" w="sm" len="sm"/>
            </a:ln>
          </p:spPr>
        </p:sp>
        <p:sp>
          <p:nvSpPr>
            <p:cNvPr id="115729" name="Line 17"/>
            <p:cNvSpPr/>
            <p:nvPr/>
          </p:nvSpPr>
          <p:spPr>
            <a:xfrm>
              <a:off x="4343400" y="4572000"/>
              <a:ext cx="762000" cy="0"/>
            </a:xfrm>
            <a:prstGeom prst="line">
              <a:avLst/>
            </a:prstGeom>
            <a:ln w="25400" cap="flat" cmpd="sng">
              <a:solidFill>
                <a:schemeClr val="tx1"/>
              </a:solidFill>
              <a:prstDash val="solid"/>
              <a:headEnd type="none" w="sm" len="sm"/>
              <a:tailEnd type="triangle" w="sm" len="sm"/>
            </a:ln>
          </p:spPr>
        </p:sp>
        <p:sp>
          <p:nvSpPr>
            <p:cNvPr id="115730" name="Oval 18"/>
            <p:cNvSpPr/>
            <p:nvPr/>
          </p:nvSpPr>
          <p:spPr>
            <a:xfrm>
              <a:off x="6781800" y="3200400"/>
              <a:ext cx="838200" cy="838200"/>
            </a:xfrm>
            <a:prstGeom prst="ellipse">
              <a:avLst/>
            </a:prstGeom>
            <a:noFill/>
            <a:ln w="12700" cap="flat" cmpd="sng">
              <a:solidFill>
                <a:schemeClr val="tx1"/>
              </a:solidFill>
              <a:prstDash val="solid"/>
              <a:headEnd type="none" w="sm" len="sm"/>
              <a:tailEnd type="none" w="sm" len="sm"/>
            </a:ln>
          </p:spPr>
          <p:txBody>
            <a:bodyPr wrap="none" anchor="ctr" anchorCtr="0"/>
            <a:lstStyle/>
            <a:p>
              <a:endParaRPr lang="zh-CN" altLang="en-US" dirty="0">
                <a:latin typeface="Times New Roman" panose="02020603050405020304" pitchFamily="18" charset="0"/>
              </a:endParaRPr>
            </a:p>
          </p:txBody>
        </p:sp>
        <p:sp>
          <p:nvSpPr>
            <p:cNvPr id="115731" name="Oval 19"/>
            <p:cNvSpPr/>
            <p:nvPr/>
          </p:nvSpPr>
          <p:spPr>
            <a:xfrm>
              <a:off x="2971800" y="2133600"/>
              <a:ext cx="838200" cy="838200"/>
            </a:xfrm>
            <a:prstGeom prst="ellipse">
              <a:avLst/>
            </a:prstGeom>
            <a:noFill/>
            <a:ln w="12700" cap="flat" cmpd="sng">
              <a:solidFill>
                <a:schemeClr val="tx1"/>
              </a:solidFill>
              <a:prstDash val="solid"/>
              <a:headEnd type="none" w="sm" len="sm"/>
              <a:tailEnd type="none" w="sm" len="sm"/>
            </a:ln>
          </p:spPr>
          <p:txBody>
            <a:bodyPr wrap="none" anchor="ctr" anchorCtr="0"/>
            <a:lstStyle/>
            <a:p>
              <a:endParaRPr lang="zh-CN" altLang="en-US" dirty="0">
                <a:latin typeface="Times New Roman" panose="02020603050405020304" pitchFamily="18" charset="0"/>
              </a:endParaRPr>
            </a:p>
          </p:txBody>
        </p:sp>
        <p:sp>
          <p:nvSpPr>
            <p:cNvPr id="115732" name="Oval 20"/>
            <p:cNvSpPr/>
            <p:nvPr/>
          </p:nvSpPr>
          <p:spPr>
            <a:xfrm>
              <a:off x="4572000" y="2133600"/>
              <a:ext cx="838200" cy="838200"/>
            </a:xfrm>
            <a:prstGeom prst="ellipse">
              <a:avLst/>
            </a:prstGeom>
            <a:noFill/>
            <a:ln w="12700" cap="flat" cmpd="sng">
              <a:solidFill>
                <a:schemeClr val="tx1"/>
              </a:solidFill>
              <a:prstDash val="solid"/>
              <a:headEnd type="none" w="sm" len="sm"/>
              <a:tailEnd type="none" w="sm" len="sm"/>
            </a:ln>
          </p:spPr>
          <p:txBody>
            <a:bodyPr wrap="none" anchor="ctr" anchorCtr="0"/>
            <a:lstStyle/>
            <a:p>
              <a:endParaRPr lang="zh-CN" altLang="en-US" dirty="0">
                <a:latin typeface="Times New Roman" panose="02020603050405020304" pitchFamily="18" charset="0"/>
              </a:endParaRPr>
            </a:p>
          </p:txBody>
        </p:sp>
        <p:sp>
          <p:nvSpPr>
            <p:cNvPr id="115733" name="Line 21"/>
            <p:cNvSpPr/>
            <p:nvPr/>
          </p:nvSpPr>
          <p:spPr>
            <a:xfrm>
              <a:off x="3810000" y="2590800"/>
              <a:ext cx="762000" cy="0"/>
            </a:xfrm>
            <a:prstGeom prst="line">
              <a:avLst/>
            </a:prstGeom>
            <a:ln w="25400" cap="flat" cmpd="sng">
              <a:solidFill>
                <a:schemeClr val="tx1"/>
              </a:solidFill>
              <a:prstDash val="solid"/>
              <a:headEnd type="none" w="sm" len="sm"/>
              <a:tailEnd type="triangle" w="sm" len="sm"/>
            </a:ln>
          </p:spPr>
        </p:sp>
        <p:sp>
          <p:nvSpPr>
            <p:cNvPr id="115734" name="Line 22"/>
            <p:cNvSpPr/>
            <p:nvPr/>
          </p:nvSpPr>
          <p:spPr>
            <a:xfrm>
              <a:off x="5410200" y="2590800"/>
              <a:ext cx="533400" cy="0"/>
            </a:xfrm>
            <a:prstGeom prst="line">
              <a:avLst/>
            </a:prstGeom>
            <a:ln w="25400" cap="flat" cmpd="sng">
              <a:solidFill>
                <a:schemeClr val="tx1"/>
              </a:solidFill>
              <a:prstDash val="solid"/>
              <a:headEnd type="none" w="sm" len="sm"/>
              <a:tailEnd type="triangle" w="sm" len="sm"/>
            </a:ln>
          </p:spPr>
        </p:sp>
        <p:sp>
          <p:nvSpPr>
            <p:cNvPr id="115735" name="Oval 23"/>
            <p:cNvSpPr/>
            <p:nvPr/>
          </p:nvSpPr>
          <p:spPr>
            <a:xfrm>
              <a:off x="5943600" y="2133600"/>
              <a:ext cx="838200" cy="838200"/>
            </a:xfrm>
            <a:prstGeom prst="ellipse">
              <a:avLst/>
            </a:prstGeom>
            <a:noFill/>
            <a:ln w="12700" cap="flat" cmpd="sng">
              <a:solidFill>
                <a:schemeClr val="tx1"/>
              </a:solidFill>
              <a:prstDash val="solid"/>
              <a:headEnd type="none" w="sm" len="sm"/>
              <a:tailEnd type="none" w="sm" len="sm"/>
            </a:ln>
          </p:spPr>
          <p:txBody>
            <a:bodyPr wrap="none" anchor="ctr" anchorCtr="0"/>
            <a:lstStyle/>
            <a:p>
              <a:endParaRPr lang="zh-CN" altLang="en-US" dirty="0">
                <a:latin typeface="Times New Roman" panose="02020603050405020304" pitchFamily="18" charset="0"/>
              </a:endParaRPr>
            </a:p>
          </p:txBody>
        </p:sp>
        <p:sp>
          <p:nvSpPr>
            <p:cNvPr id="115736" name="Line 24"/>
            <p:cNvSpPr/>
            <p:nvPr/>
          </p:nvSpPr>
          <p:spPr>
            <a:xfrm flipV="1">
              <a:off x="5867400" y="3962400"/>
              <a:ext cx="1066800" cy="381000"/>
            </a:xfrm>
            <a:prstGeom prst="line">
              <a:avLst/>
            </a:prstGeom>
            <a:ln w="25400" cap="flat" cmpd="sng">
              <a:solidFill>
                <a:schemeClr val="tx1"/>
              </a:solidFill>
              <a:prstDash val="solid"/>
              <a:headEnd type="none" w="sm" len="sm"/>
              <a:tailEnd type="triangle" w="sm" len="sm"/>
            </a:ln>
          </p:spPr>
        </p:sp>
        <p:sp>
          <p:nvSpPr>
            <p:cNvPr id="115737" name="Text Box 25"/>
            <p:cNvSpPr txBox="1"/>
            <p:nvPr/>
          </p:nvSpPr>
          <p:spPr>
            <a:xfrm>
              <a:off x="838200" y="3352800"/>
              <a:ext cx="533400" cy="457200"/>
            </a:xfrm>
            <a:prstGeom prst="rect">
              <a:avLst/>
            </a:prstGeom>
            <a:noFill/>
            <a:ln w="12700">
              <a:noFill/>
            </a:ln>
          </p:spPr>
          <p:txBody>
            <a:bodyPr>
              <a:spAutoFit/>
            </a:bodyPr>
            <a:lstStyle/>
            <a:p>
              <a:pPr algn="ctr">
                <a:spcBef>
                  <a:spcPct val="50000"/>
                </a:spcBef>
              </a:pPr>
              <a:r>
                <a:rPr lang="en-US" altLang="zh-CN" dirty="0">
                  <a:latin typeface="Times New Roman" panose="02020603050405020304" pitchFamily="18" charset="0"/>
                </a:rPr>
                <a:t>0</a:t>
              </a:r>
            </a:p>
          </p:txBody>
        </p:sp>
        <p:sp>
          <p:nvSpPr>
            <p:cNvPr id="115738" name="Text Box 26"/>
            <p:cNvSpPr txBox="1"/>
            <p:nvPr/>
          </p:nvSpPr>
          <p:spPr>
            <a:xfrm>
              <a:off x="8153400" y="3352800"/>
              <a:ext cx="533400" cy="457200"/>
            </a:xfrm>
            <a:prstGeom prst="rect">
              <a:avLst/>
            </a:prstGeom>
            <a:noFill/>
            <a:ln w="12700">
              <a:noFill/>
            </a:ln>
          </p:spPr>
          <p:txBody>
            <a:bodyPr>
              <a:spAutoFit/>
            </a:bodyPr>
            <a:lstStyle/>
            <a:p>
              <a:pPr algn="ctr">
                <a:spcBef>
                  <a:spcPct val="50000"/>
                </a:spcBef>
              </a:pPr>
              <a:r>
                <a:rPr lang="en-US" altLang="zh-CN" dirty="0">
                  <a:latin typeface="Times New Roman" panose="02020603050405020304" pitchFamily="18" charset="0"/>
                </a:rPr>
                <a:t>8</a:t>
              </a:r>
            </a:p>
          </p:txBody>
        </p:sp>
        <p:sp>
          <p:nvSpPr>
            <p:cNvPr id="115739" name="Text Box 27"/>
            <p:cNvSpPr txBox="1"/>
            <p:nvPr/>
          </p:nvSpPr>
          <p:spPr>
            <a:xfrm>
              <a:off x="6934200" y="3352800"/>
              <a:ext cx="533400" cy="457200"/>
            </a:xfrm>
            <a:prstGeom prst="rect">
              <a:avLst/>
            </a:prstGeom>
            <a:noFill/>
            <a:ln w="12700">
              <a:noFill/>
            </a:ln>
          </p:spPr>
          <p:txBody>
            <a:bodyPr>
              <a:spAutoFit/>
            </a:bodyPr>
            <a:lstStyle/>
            <a:p>
              <a:pPr algn="ctr">
                <a:spcBef>
                  <a:spcPct val="50000"/>
                </a:spcBef>
              </a:pPr>
              <a:r>
                <a:rPr lang="en-US" altLang="zh-CN" dirty="0">
                  <a:latin typeface="Times New Roman" panose="02020603050405020304" pitchFamily="18" charset="0"/>
                </a:rPr>
                <a:t>5</a:t>
              </a:r>
            </a:p>
          </p:txBody>
        </p:sp>
        <p:sp>
          <p:nvSpPr>
            <p:cNvPr id="115740" name="Text Box 28"/>
            <p:cNvSpPr txBox="1"/>
            <p:nvPr/>
          </p:nvSpPr>
          <p:spPr>
            <a:xfrm>
              <a:off x="6096000" y="2286000"/>
              <a:ext cx="533400" cy="457200"/>
            </a:xfrm>
            <a:prstGeom prst="rect">
              <a:avLst/>
            </a:prstGeom>
            <a:noFill/>
            <a:ln w="12700">
              <a:noFill/>
            </a:ln>
          </p:spPr>
          <p:txBody>
            <a:bodyPr>
              <a:spAutoFit/>
            </a:bodyPr>
            <a:lstStyle/>
            <a:p>
              <a:pPr algn="ctr">
                <a:spcBef>
                  <a:spcPct val="50000"/>
                </a:spcBef>
              </a:pPr>
              <a:r>
                <a:rPr lang="en-US" altLang="zh-CN" dirty="0">
                  <a:latin typeface="Times New Roman" panose="02020603050405020304" pitchFamily="18" charset="0"/>
                </a:rPr>
                <a:t>4</a:t>
              </a:r>
            </a:p>
          </p:txBody>
        </p:sp>
        <p:sp>
          <p:nvSpPr>
            <p:cNvPr id="115741" name="Text Box 29"/>
            <p:cNvSpPr txBox="1"/>
            <p:nvPr/>
          </p:nvSpPr>
          <p:spPr>
            <a:xfrm>
              <a:off x="5257800" y="4267200"/>
              <a:ext cx="533400" cy="457200"/>
            </a:xfrm>
            <a:prstGeom prst="rect">
              <a:avLst/>
            </a:prstGeom>
            <a:noFill/>
            <a:ln w="12700">
              <a:noFill/>
            </a:ln>
          </p:spPr>
          <p:txBody>
            <a:bodyPr>
              <a:spAutoFit/>
            </a:bodyPr>
            <a:lstStyle/>
            <a:p>
              <a:pPr algn="ctr">
                <a:spcBef>
                  <a:spcPct val="50000"/>
                </a:spcBef>
              </a:pPr>
              <a:r>
                <a:rPr lang="en-US" altLang="zh-CN" dirty="0">
                  <a:latin typeface="Times New Roman" panose="02020603050405020304" pitchFamily="18" charset="0"/>
                </a:rPr>
                <a:t>7</a:t>
              </a:r>
            </a:p>
          </p:txBody>
        </p:sp>
        <p:sp>
          <p:nvSpPr>
            <p:cNvPr id="115742" name="Text Box 30"/>
            <p:cNvSpPr txBox="1"/>
            <p:nvPr/>
          </p:nvSpPr>
          <p:spPr>
            <a:xfrm>
              <a:off x="4648200" y="2286000"/>
              <a:ext cx="533400" cy="457200"/>
            </a:xfrm>
            <a:prstGeom prst="rect">
              <a:avLst/>
            </a:prstGeom>
            <a:noFill/>
            <a:ln w="12700">
              <a:noFill/>
            </a:ln>
          </p:spPr>
          <p:txBody>
            <a:bodyPr>
              <a:spAutoFit/>
            </a:bodyPr>
            <a:lstStyle/>
            <a:p>
              <a:pPr algn="ctr">
                <a:spcBef>
                  <a:spcPct val="50000"/>
                </a:spcBef>
              </a:pPr>
              <a:r>
                <a:rPr lang="en-US" altLang="zh-CN" dirty="0">
                  <a:latin typeface="Times New Roman" panose="02020603050405020304" pitchFamily="18" charset="0"/>
                </a:rPr>
                <a:t>3</a:t>
              </a:r>
            </a:p>
          </p:txBody>
        </p:sp>
        <p:sp>
          <p:nvSpPr>
            <p:cNvPr id="115743" name="Text Box 31"/>
            <p:cNvSpPr txBox="1"/>
            <p:nvPr/>
          </p:nvSpPr>
          <p:spPr>
            <a:xfrm>
              <a:off x="3657600" y="4267200"/>
              <a:ext cx="533400" cy="457200"/>
            </a:xfrm>
            <a:prstGeom prst="rect">
              <a:avLst/>
            </a:prstGeom>
            <a:noFill/>
            <a:ln w="12700">
              <a:noFill/>
            </a:ln>
          </p:spPr>
          <p:txBody>
            <a:bodyPr>
              <a:spAutoFit/>
            </a:bodyPr>
            <a:lstStyle/>
            <a:p>
              <a:pPr algn="ctr">
                <a:spcBef>
                  <a:spcPct val="50000"/>
                </a:spcBef>
              </a:pPr>
              <a:r>
                <a:rPr lang="en-US" altLang="zh-CN" dirty="0">
                  <a:latin typeface="Times New Roman" panose="02020603050405020304" pitchFamily="18" charset="0"/>
                </a:rPr>
                <a:t>6</a:t>
              </a:r>
            </a:p>
          </p:txBody>
        </p:sp>
        <p:sp>
          <p:nvSpPr>
            <p:cNvPr id="115744" name="Text Box 32"/>
            <p:cNvSpPr txBox="1"/>
            <p:nvPr/>
          </p:nvSpPr>
          <p:spPr>
            <a:xfrm>
              <a:off x="3124200" y="2362200"/>
              <a:ext cx="533400" cy="457200"/>
            </a:xfrm>
            <a:prstGeom prst="rect">
              <a:avLst/>
            </a:prstGeom>
            <a:noFill/>
            <a:ln w="12700">
              <a:noFill/>
            </a:ln>
          </p:spPr>
          <p:txBody>
            <a:bodyPr>
              <a:spAutoFit/>
            </a:bodyPr>
            <a:lstStyle/>
            <a:p>
              <a:pPr algn="ctr">
                <a:spcBef>
                  <a:spcPct val="50000"/>
                </a:spcBef>
              </a:pPr>
              <a:r>
                <a:rPr lang="en-US" altLang="zh-CN" dirty="0">
                  <a:latin typeface="Times New Roman" panose="02020603050405020304" pitchFamily="18" charset="0"/>
                </a:rPr>
                <a:t>2</a:t>
              </a:r>
            </a:p>
          </p:txBody>
        </p:sp>
        <p:sp>
          <p:nvSpPr>
            <p:cNvPr id="115745" name="Text Box 33"/>
            <p:cNvSpPr txBox="1"/>
            <p:nvPr/>
          </p:nvSpPr>
          <p:spPr>
            <a:xfrm>
              <a:off x="2133600" y="3352800"/>
              <a:ext cx="533400" cy="457200"/>
            </a:xfrm>
            <a:prstGeom prst="rect">
              <a:avLst/>
            </a:prstGeom>
            <a:noFill/>
            <a:ln w="12700">
              <a:noFill/>
            </a:ln>
          </p:spPr>
          <p:txBody>
            <a:bodyPr>
              <a:spAutoFit/>
            </a:bodyPr>
            <a:lstStyle/>
            <a:p>
              <a:pPr algn="ctr">
                <a:spcBef>
                  <a:spcPct val="50000"/>
                </a:spcBef>
              </a:pPr>
              <a:r>
                <a:rPr lang="en-US" altLang="zh-CN" dirty="0">
                  <a:latin typeface="Times New Roman" panose="02020603050405020304" pitchFamily="18" charset="0"/>
                </a:rPr>
                <a:t>1</a:t>
              </a:r>
            </a:p>
          </p:txBody>
        </p:sp>
        <p:cxnSp>
          <p:nvCxnSpPr>
            <p:cNvPr id="115746" name="AutoShape 34"/>
            <p:cNvCxnSpPr>
              <a:stCxn id="115721" idx="4"/>
              <a:endCxn id="115760" idx="4"/>
            </p:cNvCxnSpPr>
            <p:nvPr/>
          </p:nvCxnSpPr>
          <p:spPr>
            <a:xfrm rot="-5400000" flipH="1">
              <a:off x="4761706" y="381794"/>
              <a:ext cx="1588" cy="7315200"/>
            </a:xfrm>
            <a:prstGeom prst="curvedConnector3">
              <a:avLst>
                <a:gd name="adj1" fmla="val 75699995"/>
              </a:avLst>
            </a:prstGeom>
            <a:ln w="25400" cap="flat" cmpd="sng">
              <a:solidFill>
                <a:schemeClr val="tx1"/>
              </a:solidFill>
              <a:prstDash val="solid"/>
              <a:headEnd type="none" w="sm" len="sm"/>
              <a:tailEnd type="triangle" w="med" len="sm"/>
            </a:ln>
          </p:spPr>
        </p:cxnSp>
        <p:cxnSp>
          <p:nvCxnSpPr>
            <p:cNvPr id="115747" name="AutoShape 35"/>
            <p:cNvCxnSpPr>
              <a:stCxn id="115730" idx="0"/>
              <a:endCxn id="115722" idx="0"/>
            </p:cNvCxnSpPr>
            <p:nvPr/>
          </p:nvCxnSpPr>
          <p:spPr>
            <a:xfrm rot="-5400000" flipH="1" flipV="1">
              <a:off x="4799806" y="800894"/>
              <a:ext cx="1588" cy="4800600"/>
            </a:xfrm>
            <a:prstGeom prst="curvedConnector3">
              <a:avLst>
                <a:gd name="adj1" fmla="val -116000005"/>
              </a:avLst>
            </a:prstGeom>
            <a:ln w="25400" cap="flat" cmpd="sng">
              <a:solidFill>
                <a:schemeClr val="tx1"/>
              </a:solidFill>
              <a:prstDash val="solid"/>
              <a:headEnd type="none" w="sm" len="sm"/>
              <a:tailEnd type="triangle" w="sm" len="sm"/>
            </a:ln>
          </p:spPr>
        </p:cxnSp>
        <p:sp>
          <p:nvSpPr>
            <p:cNvPr id="115748" name="Text Box 36"/>
            <p:cNvSpPr txBox="1"/>
            <p:nvPr/>
          </p:nvSpPr>
          <p:spPr>
            <a:xfrm>
              <a:off x="6400800" y="2881313"/>
              <a:ext cx="457200" cy="457200"/>
            </a:xfrm>
            <a:prstGeom prst="rect">
              <a:avLst/>
            </a:prstGeom>
            <a:noFill/>
            <a:ln w="12700">
              <a:noFill/>
            </a:ln>
          </p:spPr>
          <p:txBody>
            <a:bodyPr>
              <a:spAutoFit/>
            </a:bodyPr>
            <a:lstStyle/>
            <a:p>
              <a:pPr algn="ctr">
                <a:spcBef>
                  <a:spcPct val="50000"/>
                </a:spcBef>
              </a:pPr>
              <a:r>
                <a:rPr lang="en-US" altLang="zh-CN" dirty="0">
                  <a:latin typeface="Symbol" panose="05050102010706020507" pitchFamily="18" charset="2"/>
                  <a:sym typeface="Symbol" panose="05050102010706020507" pitchFamily="18" charset="2"/>
                </a:rPr>
                <a:t>e</a:t>
              </a:r>
            </a:p>
          </p:txBody>
        </p:sp>
        <p:sp>
          <p:nvSpPr>
            <p:cNvPr id="115749" name="Text Box 37"/>
            <p:cNvSpPr txBox="1"/>
            <p:nvPr/>
          </p:nvSpPr>
          <p:spPr>
            <a:xfrm>
              <a:off x="2743200" y="2971800"/>
              <a:ext cx="457200" cy="457200"/>
            </a:xfrm>
            <a:prstGeom prst="rect">
              <a:avLst/>
            </a:prstGeom>
            <a:noFill/>
            <a:ln w="12700">
              <a:noFill/>
            </a:ln>
          </p:spPr>
          <p:txBody>
            <a:bodyPr>
              <a:spAutoFit/>
            </a:bodyPr>
            <a:lstStyle/>
            <a:p>
              <a:pPr algn="ctr">
                <a:spcBef>
                  <a:spcPct val="50000"/>
                </a:spcBef>
              </a:pPr>
              <a:r>
                <a:rPr lang="en-US" altLang="zh-CN" dirty="0">
                  <a:latin typeface="Symbol" panose="05050102010706020507" pitchFamily="18" charset="2"/>
                  <a:sym typeface="Symbol" panose="05050102010706020507" pitchFamily="18" charset="2"/>
                </a:rPr>
                <a:t>e</a:t>
              </a:r>
            </a:p>
          </p:txBody>
        </p:sp>
        <p:sp>
          <p:nvSpPr>
            <p:cNvPr id="115750" name="Text Box 38"/>
            <p:cNvSpPr txBox="1"/>
            <p:nvPr/>
          </p:nvSpPr>
          <p:spPr>
            <a:xfrm>
              <a:off x="4495800" y="1371600"/>
              <a:ext cx="457200" cy="457200"/>
            </a:xfrm>
            <a:prstGeom prst="rect">
              <a:avLst/>
            </a:prstGeom>
            <a:noFill/>
            <a:ln w="12700">
              <a:noFill/>
            </a:ln>
          </p:spPr>
          <p:txBody>
            <a:bodyPr>
              <a:spAutoFit/>
            </a:bodyPr>
            <a:lstStyle/>
            <a:p>
              <a:pPr algn="ctr">
                <a:spcBef>
                  <a:spcPct val="50000"/>
                </a:spcBef>
              </a:pPr>
              <a:r>
                <a:rPr lang="en-US" altLang="zh-CN" dirty="0">
                  <a:latin typeface="Symbol" panose="05050102010706020507" pitchFamily="18" charset="2"/>
                  <a:sym typeface="Symbol" panose="05050102010706020507" pitchFamily="18" charset="2"/>
                </a:rPr>
                <a:t>e</a:t>
              </a:r>
            </a:p>
          </p:txBody>
        </p:sp>
        <p:sp>
          <p:nvSpPr>
            <p:cNvPr id="115751" name="Text Box 39"/>
            <p:cNvSpPr txBox="1"/>
            <p:nvPr/>
          </p:nvSpPr>
          <p:spPr>
            <a:xfrm>
              <a:off x="6096000" y="3719513"/>
              <a:ext cx="457200" cy="457200"/>
            </a:xfrm>
            <a:prstGeom prst="rect">
              <a:avLst/>
            </a:prstGeom>
            <a:noFill/>
            <a:ln w="12700">
              <a:noFill/>
            </a:ln>
          </p:spPr>
          <p:txBody>
            <a:bodyPr>
              <a:spAutoFit/>
            </a:bodyPr>
            <a:lstStyle/>
            <a:p>
              <a:pPr algn="ctr">
                <a:spcBef>
                  <a:spcPct val="50000"/>
                </a:spcBef>
              </a:pPr>
              <a:r>
                <a:rPr lang="en-US" altLang="zh-CN" dirty="0">
                  <a:latin typeface="Symbol" panose="05050102010706020507" pitchFamily="18" charset="2"/>
                  <a:sym typeface="Symbol" panose="05050102010706020507" pitchFamily="18" charset="2"/>
                </a:rPr>
                <a:t>e</a:t>
              </a:r>
            </a:p>
          </p:txBody>
        </p:sp>
        <p:sp>
          <p:nvSpPr>
            <p:cNvPr id="115752" name="Text Box 40"/>
            <p:cNvSpPr txBox="1"/>
            <p:nvPr/>
          </p:nvSpPr>
          <p:spPr>
            <a:xfrm>
              <a:off x="4495800" y="5091113"/>
              <a:ext cx="457200" cy="457200"/>
            </a:xfrm>
            <a:prstGeom prst="rect">
              <a:avLst/>
            </a:prstGeom>
            <a:noFill/>
            <a:ln w="12700">
              <a:noFill/>
            </a:ln>
          </p:spPr>
          <p:txBody>
            <a:bodyPr>
              <a:spAutoFit/>
            </a:bodyPr>
            <a:lstStyle/>
            <a:p>
              <a:pPr algn="ctr">
                <a:spcBef>
                  <a:spcPct val="50000"/>
                </a:spcBef>
              </a:pPr>
              <a:r>
                <a:rPr lang="en-US" altLang="zh-CN" dirty="0">
                  <a:latin typeface="Symbol" panose="05050102010706020507" pitchFamily="18" charset="2"/>
                  <a:sym typeface="Symbol" panose="05050102010706020507" pitchFamily="18" charset="2"/>
                </a:rPr>
                <a:t>e</a:t>
              </a:r>
            </a:p>
          </p:txBody>
        </p:sp>
        <p:sp>
          <p:nvSpPr>
            <p:cNvPr id="115753" name="Text Box 41"/>
            <p:cNvSpPr txBox="1"/>
            <p:nvPr/>
          </p:nvSpPr>
          <p:spPr>
            <a:xfrm>
              <a:off x="2971800" y="3795713"/>
              <a:ext cx="457200" cy="457200"/>
            </a:xfrm>
            <a:prstGeom prst="rect">
              <a:avLst/>
            </a:prstGeom>
            <a:noFill/>
            <a:ln w="12700">
              <a:noFill/>
            </a:ln>
          </p:spPr>
          <p:txBody>
            <a:bodyPr>
              <a:spAutoFit/>
            </a:bodyPr>
            <a:lstStyle/>
            <a:p>
              <a:pPr algn="ctr">
                <a:spcBef>
                  <a:spcPct val="50000"/>
                </a:spcBef>
              </a:pPr>
              <a:r>
                <a:rPr lang="en-US" altLang="zh-CN" dirty="0">
                  <a:latin typeface="Symbol" panose="05050102010706020507" pitchFamily="18" charset="2"/>
                  <a:sym typeface="Symbol" panose="05050102010706020507" pitchFamily="18" charset="2"/>
                </a:rPr>
                <a:t>e</a:t>
              </a:r>
            </a:p>
          </p:txBody>
        </p:sp>
        <p:sp>
          <p:nvSpPr>
            <p:cNvPr id="115754" name="Text Box 42"/>
            <p:cNvSpPr txBox="1"/>
            <p:nvPr/>
          </p:nvSpPr>
          <p:spPr>
            <a:xfrm>
              <a:off x="1524000" y="3262313"/>
              <a:ext cx="457200" cy="457200"/>
            </a:xfrm>
            <a:prstGeom prst="rect">
              <a:avLst/>
            </a:prstGeom>
            <a:noFill/>
            <a:ln w="12700">
              <a:noFill/>
            </a:ln>
          </p:spPr>
          <p:txBody>
            <a:bodyPr>
              <a:spAutoFit/>
            </a:bodyPr>
            <a:lstStyle/>
            <a:p>
              <a:pPr algn="ctr">
                <a:spcBef>
                  <a:spcPct val="50000"/>
                </a:spcBef>
              </a:pPr>
              <a:r>
                <a:rPr lang="en-US" altLang="zh-CN" dirty="0">
                  <a:latin typeface="Symbol" panose="05050102010706020507" pitchFamily="18" charset="2"/>
                  <a:sym typeface="Symbol" panose="05050102010706020507" pitchFamily="18" charset="2"/>
                </a:rPr>
                <a:t>e</a:t>
              </a:r>
            </a:p>
          </p:txBody>
        </p:sp>
        <p:sp>
          <p:nvSpPr>
            <p:cNvPr id="115755" name="Text Box 43"/>
            <p:cNvSpPr txBox="1"/>
            <p:nvPr/>
          </p:nvSpPr>
          <p:spPr>
            <a:xfrm>
              <a:off x="5486400" y="2195513"/>
              <a:ext cx="457200" cy="457200"/>
            </a:xfrm>
            <a:prstGeom prst="rect">
              <a:avLst/>
            </a:prstGeom>
            <a:noFill/>
            <a:ln w="12700">
              <a:noFill/>
            </a:ln>
          </p:spPr>
          <p:txBody>
            <a:bodyPr>
              <a:spAutoFit/>
            </a:bodyPr>
            <a:lstStyle/>
            <a:p>
              <a:pPr algn="ctr">
                <a:spcBef>
                  <a:spcPct val="50000"/>
                </a:spcBef>
              </a:pPr>
              <a:r>
                <a:rPr lang="en-US" altLang="zh-CN" dirty="0">
                  <a:latin typeface="Times New Roman" panose="02020603050405020304" pitchFamily="18" charset="0"/>
                </a:rPr>
                <a:t>b</a:t>
              </a:r>
            </a:p>
          </p:txBody>
        </p:sp>
        <p:sp>
          <p:nvSpPr>
            <p:cNvPr id="115756" name="Text Box 44"/>
            <p:cNvSpPr txBox="1"/>
            <p:nvPr/>
          </p:nvSpPr>
          <p:spPr>
            <a:xfrm>
              <a:off x="3962400" y="2195513"/>
              <a:ext cx="457200" cy="457200"/>
            </a:xfrm>
            <a:prstGeom prst="rect">
              <a:avLst/>
            </a:prstGeom>
            <a:noFill/>
            <a:ln w="12700">
              <a:noFill/>
            </a:ln>
          </p:spPr>
          <p:txBody>
            <a:bodyPr>
              <a:spAutoFit/>
            </a:bodyPr>
            <a:lstStyle/>
            <a:p>
              <a:pPr algn="ctr">
                <a:spcBef>
                  <a:spcPct val="50000"/>
                </a:spcBef>
              </a:pPr>
              <a:r>
                <a:rPr lang="en-US" altLang="zh-CN" dirty="0">
                  <a:latin typeface="Times New Roman" panose="02020603050405020304" pitchFamily="18" charset="0"/>
                  <a:sym typeface="Symbol" panose="05050102010706020507" pitchFamily="18" charset="2"/>
                </a:rPr>
                <a:t>a</a:t>
              </a:r>
              <a:endParaRPr lang="en-US" altLang="zh-CN" dirty="0">
                <a:latin typeface="Times New Roman" panose="02020603050405020304" pitchFamily="18" charset="0"/>
              </a:endParaRPr>
            </a:p>
          </p:txBody>
        </p:sp>
        <p:sp>
          <p:nvSpPr>
            <p:cNvPr id="115757" name="Text Box 45"/>
            <p:cNvSpPr txBox="1"/>
            <p:nvPr/>
          </p:nvSpPr>
          <p:spPr>
            <a:xfrm>
              <a:off x="4495800" y="4176713"/>
              <a:ext cx="457200" cy="457200"/>
            </a:xfrm>
            <a:prstGeom prst="rect">
              <a:avLst/>
            </a:prstGeom>
            <a:noFill/>
            <a:ln w="12700">
              <a:noFill/>
            </a:ln>
          </p:spPr>
          <p:txBody>
            <a:bodyPr>
              <a:spAutoFit/>
            </a:bodyPr>
            <a:lstStyle/>
            <a:p>
              <a:pPr algn="ctr">
                <a:spcBef>
                  <a:spcPct val="50000"/>
                </a:spcBef>
              </a:pPr>
              <a:r>
                <a:rPr lang="en-US" altLang="zh-CN" dirty="0">
                  <a:latin typeface="Times New Roman" panose="02020603050405020304" pitchFamily="18" charset="0"/>
                  <a:sym typeface="Symbol" panose="05050102010706020507" pitchFamily="18" charset="2"/>
                </a:rPr>
                <a:t>c</a:t>
              </a:r>
              <a:endParaRPr lang="en-US" altLang="zh-CN" dirty="0">
                <a:latin typeface="Times New Roman" panose="02020603050405020304" pitchFamily="18" charset="0"/>
              </a:endParaRPr>
            </a:p>
          </p:txBody>
        </p:sp>
        <p:sp>
          <p:nvSpPr>
            <p:cNvPr id="115758" name="Text Box 46"/>
            <p:cNvSpPr txBox="1"/>
            <p:nvPr/>
          </p:nvSpPr>
          <p:spPr>
            <a:xfrm>
              <a:off x="7620000" y="3262313"/>
              <a:ext cx="457200" cy="457200"/>
            </a:xfrm>
            <a:prstGeom prst="rect">
              <a:avLst/>
            </a:prstGeom>
            <a:noFill/>
            <a:ln w="12700">
              <a:noFill/>
            </a:ln>
          </p:spPr>
          <p:txBody>
            <a:bodyPr>
              <a:spAutoFit/>
            </a:bodyPr>
            <a:lstStyle/>
            <a:p>
              <a:pPr algn="ctr">
                <a:spcBef>
                  <a:spcPct val="50000"/>
                </a:spcBef>
              </a:pPr>
              <a:r>
                <a:rPr lang="en-US" altLang="zh-CN" dirty="0">
                  <a:latin typeface="Symbol" panose="05050102010706020507" pitchFamily="18" charset="2"/>
                  <a:sym typeface="Symbol" panose="05050102010706020507" pitchFamily="18" charset="2"/>
                </a:rPr>
                <a:t>e</a:t>
              </a:r>
            </a:p>
          </p:txBody>
        </p:sp>
        <p:sp>
          <p:nvSpPr>
            <p:cNvPr id="115759" name="Line 47"/>
            <p:cNvSpPr/>
            <p:nvPr/>
          </p:nvSpPr>
          <p:spPr>
            <a:xfrm>
              <a:off x="228600" y="3643313"/>
              <a:ext cx="457200" cy="0"/>
            </a:xfrm>
            <a:prstGeom prst="line">
              <a:avLst/>
            </a:prstGeom>
            <a:ln w="25400" cap="flat" cmpd="sng">
              <a:solidFill>
                <a:schemeClr val="tx1"/>
              </a:solidFill>
              <a:prstDash val="solid"/>
              <a:headEnd type="none" w="sm" len="sm"/>
              <a:tailEnd type="triangle" w="lg" len="sm"/>
            </a:ln>
          </p:spPr>
        </p:sp>
      </p:gr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p:txBody>
          <a:bodyPr vert="horz" wrap="square" lIns="91440" tIns="45720" rIns="91440" bIns="45720" anchor="b" anchorCtr="0"/>
          <a:lstStyle/>
          <a:p>
            <a:r>
              <a:rPr lang="en-GB" altLang="zh-CN" kern="1200" dirty="0">
                <a:latin typeface="+mj-lt"/>
                <a:ea typeface="宋体" panose="02010600030101010101" pitchFamily="2" charset="-122"/>
                <a:cs typeface="+mj-cs"/>
              </a:rPr>
              <a:t>Exercise</a:t>
            </a:r>
            <a:endParaRPr lang="zh-CN" altLang="en-US" kern="1200" dirty="0">
              <a:latin typeface="+mj-lt"/>
              <a:ea typeface="宋体" panose="02010600030101010101" pitchFamily="2" charset="-122"/>
              <a:cs typeface="+mj-cs"/>
            </a:endParaRPr>
          </a:p>
        </p:txBody>
      </p:sp>
      <p:sp>
        <p:nvSpPr>
          <p:cNvPr id="116739"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2024/3/12</a:t>
            </a:fld>
            <a:endParaRPr lang="zh-TW" altLang="en-US" sz="1400" dirty="0">
              <a:solidFill>
                <a:schemeClr val="tx2"/>
              </a:solidFill>
            </a:endParaRPr>
          </a:p>
        </p:txBody>
      </p:sp>
      <p:sp>
        <p:nvSpPr>
          <p:cNvPr id="116740"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116</a:t>
            </a:fld>
            <a:endParaRPr lang="zh-TW" altLang="en-US" sz="1400" dirty="0">
              <a:solidFill>
                <a:schemeClr val="tx2"/>
              </a:solidFill>
            </a:endParaRPr>
          </a:p>
        </p:txBody>
      </p:sp>
      <p:sp>
        <p:nvSpPr>
          <p:cNvPr id="116741" name="Text Box 5"/>
          <p:cNvSpPr txBox="1"/>
          <p:nvPr/>
        </p:nvSpPr>
        <p:spPr>
          <a:xfrm>
            <a:off x="304800" y="3416300"/>
            <a:ext cx="2057400" cy="460375"/>
          </a:xfrm>
          <a:prstGeom prst="rect">
            <a:avLst/>
          </a:prstGeom>
          <a:noFill/>
          <a:ln w="12700">
            <a:noFill/>
          </a:ln>
        </p:spPr>
        <p:txBody>
          <a:bodyPr>
            <a:spAutoFit/>
          </a:bodyPr>
          <a:lstStyle/>
          <a:p>
            <a:pPr>
              <a:spcBef>
                <a:spcPct val="50000"/>
              </a:spcBef>
            </a:pPr>
            <a:r>
              <a:rPr lang="zh-CN" altLang="en-US" b="1" dirty="0">
                <a:solidFill>
                  <a:srgbClr val="3333CC"/>
                </a:solidFill>
                <a:latin typeface="楷体_GB2312" pitchFamily="49" charset="-122"/>
                <a:ea typeface="楷体_GB2312" pitchFamily="49" charset="-122"/>
              </a:rPr>
              <a:t>哪些是终态 </a:t>
            </a:r>
            <a:r>
              <a:rPr lang="en-US" altLang="zh-CN" b="1" dirty="0">
                <a:solidFill>
                  <a:srgbClr val="3333CC"/>
                </a:solidFill>
                <a:latin typeface="楷体_GB2312" pitchFamily="49" charset="-122"/>
                <a:ea typeface="楷体_GB2312" pitchFamily="49" charset="-122"/>
              </a:rPr>
              <a:t>?</a:t>
            </a:r>
          </a:p>
        </p:txBody>
      </p:sp>
      <p:sp>
        <p:nvSpPr>
          <p:cNvPr id="7" name="Oval 7"/>
          <p:cNvSpPr>
            <a:spLocks noChangeArrowheads="1"/>
          </p:cNvSpPr>
          <p:nvPr/>
        </p:nvSpPr>
        <p:spPr bwMode="auto">
          <a:xfrm>
            <a:off x="3657600" y="3035300"/>
            <a:ext cx="2057400" cy="6858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8" name="Oval 8"/>
          <p:cNvSpPr>
            <a:spLocks noChangeArrowheads="1"/>
          </p:cNvSpPr>
          <p:nvPr/>
        </p:nvSpPr>
        <p:spPr bwMode="auto">
          <a:xfrm>
            <a:off x="7010400" y="3263900"/>
            <a:ext cx="2057400" cy="6858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9" name="Oval 9"/>
          <p:cNvSpPr>
            <a:spLocks noChangeArrowheads="1"/>
          </p:cNvSpPr>
          <p:nvPr/>
        </p:nvSpPr>
        <p:spPr bwMode="auto">
          <a:xfrm>
            <a:off x="2133600" y="1892300"/>
            <a:ext cx="2057400" cy="6858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0" name="Oval 10"/>
          <p:cNvSpPr>
            <a:spLocks noChangeArrowheads="1"/>
          </p:cNvSpPr>
          <p:nvPr/>
        </p:nvSpPr>
        <p:spPr bwMode="auto">
          <a:xfrm>
            <a:off x="6629400" y="1816100"/>
            <a:ext cx="838200" cy="8382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1" name="Text Box 11"/>
          <p:cNvSpPr txBox="1">
            <a:spLocks noChangeArrowheads="1"/>
          </p:cNvSpPr>
          <p:nvPr/>
        </p:nvSpPr>
        <p:spPr bwMode="auto">
          <a:xfrm>
            <a:off x="3733800" y="3187700"/>
            <a:ext cx="1981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dirty="0">
                <a:latin typeface="+mj-lt"/>
                <a:ea typeface="PMingLiU" pitchFamily="18" charset="-120"/>
                <a:cs typeface="+mn-cs"/>
              </a:rPr>
              <a:t>1, 2, 5, 6, 7, 8</a:t>
            </a:r>
          </a:p>
        </p:txBody>
      </p:sp>
      <p:sp>
        <p:nvSpPr>
          <p:cNvPr id="12" name="Text Box 12"/>
          <p:cNvSpPr txBox="1">
            <a:spLocks noChangeArrowheads="1"/>
          </p:cNvSpPr>
          <p:nvPr/>
        </p:nvSpPr>
        <p:spPr bwMode="auto">
          <a:xfrm>
            <a:off x="7086600" y="3344545"/>
            <a:ext cx="1905000" cy="589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lnSpc>
                <a:spcPct val="80000"/>
              </a:lnSpc>
              <a:spcBef>
                <a:spcPts val="50"/>
              </a:spcBef>
              <a:spcAft>
                <a:spcPts val="0"/>
              </a:spcAft>
              <a:buClrTx/>
              <a:buSzTx/>
              <a:buFontTx/>
              <a:buNone/>
              <a:defRPr/>
            </a:pPr>
            <a:r>
              <a:rPr kumimoji="0" lang="en-US" altLang="zh-CN" sz="2000" kern="1200" cap="none" spc="0" normalizeH="0" baseline="0" noProof="0">
                <a:latin typeface="+mj-lt"/>
                <a:ea typeface="PMingLiU" pitchFamily="18" charset="-120"/>
                <a:cs typeface="+mn-cs"/>
              </a:rPr>
              <a:t>1, 2, 4, </a:t>
            </a:r>
          </a:p>
          <a:p>
            <a:pPr marR="0" algn="ctr" defTabSz="914400">
              <a:lnSpc>
                <a:spcPct val="80000"/>
              </a:lnSpc>
              <a:spcBef>
                <a:spcPts val="50"/>
              </a:spcBef>
              <a:spcAft>
                <a:spcPts val="0"/>
              </a:spcAft>
              <a:buClrTx/>
              <a:buSzTx/>
              <a:buFontTx/>
              <a:buNone/>
              <a:defRPr/>
            </a:pPr>
            <a:r>
              <a:rPr kumimoji="0" lang="en-US" altLang="zh-CN" sz="2000" kern="1200" cap="none" spc="0" normalizeH="0" baseline="0" noProof="0">
                <a:latin typeface="+mj-lt"/>
                <a:ea typeface="PMingLiU" pitchFamily="18" charset="-120"/>
                <a:cs typeface="+mn-cs"/>
              </a:rPr>
              <a:t>5, 6, 8</a:t>
            </a:r>
          </a:p>
        </p:txBody>
      </p:sp>
      <p:sp>
        <p:nvSpPr>
          <p:cNvPr id="13" name="Text Box 13"/>
          <p:cNvSpPr txBox="1">
            <a:spLocks noChangeArrowheads="1"/>
          </p:cNvSpPr>
          <p:nvPr/>
        </p:nvSpPr>
        <p:spPr bwMode="auto">
          <a:xfrm>
            <a:off x="2286000" y="2044700"/>
            <a:ext cx="16764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0, 1, 2, 6, 8</a:t>
            </a:r>
          </a:p>
        </p:txBody>
      </p:sp>
      <p:sp>
        <p:nvSpPr>
          <p:cNvPr id="14" name="Text Box 14"/>
          <p:cNvSpPr txBox="1">
            <a:spLocks noChangeArrowheads="1"/>
          </p:cNvSpPr>
          <p:nvPr/>
        </p:nvSpPr>
        <p:spPr bwMode="auto">
          <a:xfrm>
            <a:off x="6781800" y="2044700"/>
            <a:ext cx="5334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3</a:t>
            </a:r>
          </a:p>
        </p:txBody>
      </p:sp>
      <p:cxnSp>
        <p:nvCxnSpPr>
          <p:cNvPr id="116750" name="AutoShape 15"/>
          <p:cNvCxnSpPr>
            <a:stCxn id="9" idx="7"/>
            <a:endCxn id="10" idx="1"/>
          </p:cNvCxnSpPr>
          <p:nvPr/>
        </p:nvCxnSpPr>
        <p:spPr>
          <a:xfrm rot="-5400000">
            <a:off x="5292725" y="533400"/>
            <a:ext cx="53975" cy="2862263"/>
          </a:xfrm>
          <a:prstGeom prst="curvedConnector3">
            <a:avLst>
              <a:gd name="adj1" fmla="val 750000"/>
            </a:avLst>
          </a:prstGeom>
          <a:ln w="25400" cap="flat" cmpd="sng">
            <a:solidFill>
              <a:schemeClr val="tx1"/>
            </a:solidFill>
            <a:prstDash val="solid"/>
            <a:headEnd type="none" w="sm" len="sm"/>
            <a:tailEnd type="triangle" w="lg" len="med"/>
          </a:ln>
        </p:spPr>
      </p:cxnSp>
      <p:cxnSp>
        <p:nvCxnSpPr>
          <p:cNvPr id="116751" name="AutoShape 16"/>
          <p:cNvCxnSpPr>
            <a:stCxn id="8" idx="2"/>
            <a:endCxn id="7" idx="6"/>
          </p:cNvCxnSpPr>
          <p:nvPr/>
        </p:nvCxnSpPr>
        <p:spPr>
          <a:xfrm rot="10800000">
            <a:off x="5715000" y="3378200"/>
            <a:ext cx="1295400" cy="228600"/>
          </a:xfrm>
          <a:prstGeom prst="curvedConnector3">
            <a:avLst>
              <a:gd name="adj1" fmla="val 50000"/>
            </a:avLst>
          </a:prstGeom>
          <a:ln w="25400" cap="flat" cmpd="sng">
            <a:solidFill>
              <a:schemeClr val="tx1"/>
            </a:solidFill>
            <a:prstDash val="solid"/>
            <a:headEnd type="none" w="sm" len="sm"/>
            <a:tailEnd type="triangle" w="lg" len="med"/>
          </a:ln>
        </p:spPr>
      </p:cxnSp>
      <p:cxnSp>
        <p:nvCxnSpPr>
          <p:cNvPr id="116752" name="AutoShape 17"/>
          <p:cNvCxnSpPr>
            <a:stCxn id="8" idx="0"/>
            <a:endCxn id="10" idx="6"/>
          </p:cNvCxnSpPr>
          <p:nvPr/>
        </p:nvCxnSpPr>
        <p:spPr>
          <a:xfrm rot="5400000" flipH="1">
            <a:off x="7239000" y="2463800"/>
            <a:ext cx="1028700" cy="571500"/>
          </a:xfrm>
          <a:prstGeom prst="curvedConnector2">
            <a:avLst/>
          </a:prstGeom>
          <a:ln w="25400" cap="flat" cmpd="sng">
            <a:solidFill>
              <a:schemeClr val="tx1"/>
            </a:solidFill>
            <a:prstDash val="solid"/>
            <a:headEnd type="none" w="sm" len="sm"/>
            <a:tailEnd type="triangle" w="lg" len="med"/>
          </a:ln>
        </p:spPr>
      </p:cxnSp>
      <p:cxnSp>
        <p:nvCxnSpPr>
          <p:cNvPr id="116753" name="AutoShape 18"/>
          <p:cNvCxnSpPr>
            <a:stCxn id="10" idx="4"/>
            <a:endCxn id="8" idx="1"/>
          </p:cNvCxnSpPr>
          <p:nvPr/>
        </p:nvCxnSpPr>
        <p:spPr>
          <a:xfrm rot="-5400000" flipH="1">
            <a:off x="6824663" y="2876550"/>
            <a:ext cx="709612" cy="263525"/>
          </a:xfrm>
          <a:prstGeom prst="curvedConnector3">
            <a:avLst>
              <a:gd name="adj1" fmla="val 42954"/>
            </a:avLst>
          </a:prstGeom>
          <a:ln w="25400" cap="flat" cmpd="sng">
            <a:solidFill>
              <a:schemeClr val="tx1"/>
            </a:solidFill>
            <a:prstDash val="solid"/>
            <a:headEnd type="none" w="sm" len="sm"/>
            <a:tailEnd type="triangle" w="lg" len="med"/>
          </a:ln>
        </p:spPr>
      </p:cxnSp>
      <p:cxnSp>
        <p:nvCxnSpPr>
          <p:cNvPr id="116754" name="AutoShape 19"/>
          <p:cNvCxnSpPr>
            <a:stCxn id="7" idx="0"/>
            <a:endCxn id="10" idx="2"/>
          </p:cNvCxnSpPr>
          <p:nvPr/>
        </p:nvCxnSpPr>
        <p:spPr>
          <a:xfrm rot="-5400000">
            <a:off x="5257800" y="1663700"/>
            <a:ext cx="800100" cy="1943100"/>
          </a:xfrm>
          <a:prstGeom prst="curvedConnector2">
            <a:avLst/>
          </a:prstGeom>
          <a:ln w="25400" cap="flat" cmpd="sng">
            <a:solidFill>
              <a:schemeClr val="tx1"/>
            </a:solidFill>
            <a:prstDash val="solid"/>
            <a:headEnd type="none" w="sm" len="sm"/>
            <a:tailEnd type="triangle" w="lg" len="med"/>
          </a:ln>
        </p:spPr>
      </p:cxnSp>
      <p:cxnSp>
        <p:nvCxnSpPr>
          <p:cNvPr id="116755" name="AutoShape 20"/>
          <p:cNvCxnSpPr>
            <a:stCxn id="9" idx="4"/>
            <a:endCxn id="7" idx="2"/>
          </p:cNvCxnSpPr>
          <p:nvPr/>
        </p:nvCxnSpPr>
        <p:spPr>
          <a:xfrm rot="-5400000" flipH="1">
            <a:off x="3009900" y="2730500"/>
            <a:ext cx="800100" cy="495300"/>
          </a:xfrm>
          <a:prstGeom prst="curvedConnector2">
            <a:avLst/>
          </a:prstGeom>
          <a:ln w="25400" cap="flat" cmpd="sng">
            <a:solidFill>
              <a:schemeClr val="tx1"/>
            </a:solidFill>
            <a:prstDash val="solid"/>
            <a:headEnd type="none" w="sm" len="sm"/>
            <a:tailEnd type="triangle" w="lg" len="med"/>
          </a:ln>
        </p:spPr>
      </p:cxnSp>
      <p:sp>
        <p:nvSpPr>
          <p:cNvPr id="21" name="Text Box 21"/>
          <p:cNvSpPr txBox="1">
            <a:spLocks noChangeArrowheads="1"/>
          </p:cNvSpPr>
          <p:nvPr/>
        </p:nvSpPr>
        <p:spPr bwMode="auto">
          <a:xfrm>
            <a:off x="4114800" y="3797300"/>
            <a:ext cx="457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c</a:t>
            </a:r>
          </a:p>
        </p:txBody>
      </p:sp>
      <p:sp>
        <p:nvSpPr>
          <p:cNvPr id="22" name="Text Box 22"/>
          <p:cNvSpPr txBox="1">
            <a:spLocks noChangeArrowheads="1"/>
          </p:cNvSpPr>
          <p:nvPr/>
        </p:nvSpPr>
        <p:spPr bwMode="auto">
          <a:xfrm>
            <a:off x="7162800" y="2654300"/>
            <a:ext cx="457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b</a:t>
            </a:r>
          </a:p>
        </p:txBody>
      </p:sp>
      <p:sp>
        <p:nvSpPr>
          <p:cNvPr id="23" name="Text Box 23"/>
          <p:cNvSpPr txBox="1">
            <a:spLocks noChangeArrowheads="1"/>
          </p:cNvSpPr>
          <p:nvPr/>
        </p:nvSpPr>
        <p:spPr bwMode="auto">
          <a:xfrm>
            <a:off x="7848600" y="2425700"/>
            <a:ext cx="457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a</a:t>
            </a:r>
          </a:p>
        </p:txBody>
      </p:sp>
      <p:sp>
        <p:nvSpPr>
          <p:cNvPr id="24" name="Text Box 24"/>
          <p:cNvSpPr txBox="1">
            <a:spLocks noChangeArrowheads="1"/>
          </p:cNvSpPr>
          <p:nvPr/>
        </p:nvSpPr>
        <p:spPr bwMode="auto">
          <a:xfrm>
            <a:off x="5181600" y="2044700"/>
            <a:ext cx="457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a</a:t>
            </a:r>
          </a:p>
        </p:txBody>
      </p:sp>
      <p:sp>
        <p:nvSpPr>
          <p:cNvPr id="25" name="Text Box 25"/>
          <p:cNvSpPr txBox="1">
            <a:spLocks noChangeArrowheads="1"/>
          </p:cNvSpPr>
          <p:nvPr/>
        </p:nvSpPr>
        <p:spPr bwMode="auto">
          <a:xfrm>
            <a:off x="5029200" y="1511300"/>
            <a:ext cx="457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a</a:t>
            </a:r>
          </a:p>
        </p:txBody>
      </p:sp>
      <p:sp>
        <p:nvSpPr>
          <p:cNvPr id="26" name="Text Box 26"/>
          <p:cNvSpPr txBox="1">
            <a:spLocks noChangeArrowheads="1"/>
          </p:cNvSpPr>
          <p:nvPr/>
        </p:nvSpPr>
        <p:spPr bwMode="auto">
          <a:xfrm>
            <a:off x="3124200" y="2654300"/>
            <a:ext cx="457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c</a:t>
            </a:r>
          </a:p>
        </p:txBody>
      </p:sp>
      <p:sp>
        <p:nvSpPr>
          <p:cNvPr id="27" name="Text Box 27"/>
          <p:cNvSpPr txBox="1">
            <a:spLocks noChangeArrowheads="1"/>
          </p:cNvSpPr>
          <p:nvPr/>
        </p:nvSpPr>
        <p:spPr bwMode="auto">
          <a:xfrm>
            <a:off x="6248400" y="3492500"/>
            <a:ext cx="457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c</a:t>
            </a:r>
          </a:p>
        </p:txBody>
      </p:sp>
      <p:cxnSp>
        <p:nvCxnSpPr>
          <p:cNvPr id="116763" name="AutoShape 28"/>
          <p:cNvCxnSpPr>
            <a:stCxn id="7" idx="3"/>
            <a:endCxn id="7" idx="4"/>
          </p:cNvCxnSpPr>
          <p:nvPr/>
        </p:nvCxnSpPr>
        <p:spPr>
          <a:xfrm rot="-5400000" flipH="1">
            <a:off x="4271963" y="3306763"/>
            <a:ext cx="100012" cy="727075"/>
          </a:xfrm>
          <a:prstGeom prst="curvedConnector3">
            <a:avLst>
              <a:gd name="adj1" fmla="val 625394"/>
            </a:avLst>
          </a:prstGeom>
          <a:ln w="25400" cap="flat" cmpd="sng">
            <a:solidFill>
              <a:schemeClr val="tx1"/>
            </a:solidFill>
            <a:prstDash val="solid"/>
            <a:headEnd type="none" w="sm" len="sm"/>
            <a:tailEnd type="triangle" w="lg" len="med"/>
          </a:ln>
        </p:spPr>
      </p:cxnSp>
      <p:grpSp>
        <p:nvGrpSpPr>
          <p:cNvPr id="116764" name="Group 29"/>
          <p:cNvGrpSpPr/>
          <p:nvPr/>
        </p:nvGrpSpPr>
        <p:grpSpPr>
          <a:xfrm>
            <a:off x="381000" y="3797300"/>
            <a:ext cx="4038600" cy="2152650"/>
            <a:chOff x="720" y="2784"/>
            <a:chExt cx="2544" cy="1356"/>
          </a:xfrm>
        </p:grpSpPr>
        <p:sp>
          <p:nvSpPr>
            <p:cNvPr id="30" name="Oval 30"/>
            <p:cNvSpPr>
              <a:spLocks noChangeArrowheads="1"/>
            </p:cNvSpPr>
            <p:nvPr/>
          </p:nvSpPr>
          <p:spPr bwMode="auto">
            <a:xfrm>
              <a:off x="1056" y="3504"/>
              <a:ext cx="576" cy="537"/>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31" name="Oval 31"/>
            <p:cNvSpPr>
              <a:spLocks noChangeArrowheads="1"/>
            </p:cNvSpPr>
            <p:nvPr/>
          </p:nvSpPr>
          <p:spPr bwMode="auto">
            <a:xfrm>
              <a:off x="2688" y="3600"/>
              <a:ext cx="576" cy="52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32" name="Oval 32"/>
            <p:cNvSpPr>
              <a:spLocks noChangeArrowheads="1"/>
            </p:cNvSpPr>
            <p:nvPr/>
          </p:nvSpPr>
          <p:spPr bwMode="auto">
            <a:xfrm>
              <a:off x="720" y="2832"/>
              <a:ext cx="576" cy="537"/>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33" name="Oval 33"/>
            <p:cNvSpPr>
              <a:spLocks noChangeArrowheads="1"/>
            </p:cNvSpPr>
            <p:nvPr/>
          </p:nvSpPr>
          <p:spPr bwMode="auto">
            <a:xfrm>
              <a:off x="2064" y="2928"/>
              <a:ext cx="528" cy="528"/>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34" name="Text Box 34"/>
            <p:cNvSpPr txBox="1">
              <a:spLocks noChangeArrowheads="1"/>
            </p:cNvSpPr>
            <p:nvPr/>
          </p:nvSpPr>
          <p:spPr bwMode="auto">
            <a:xfrm>
              <a:off x="1200" y="3648"/>
              <a:ext cx="2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D</a:t>
              </a:r>
            </a:p>
          </p:txBody>
        </p:sp>
        <p:sp>
          <p:nvSpPr>
            <p:cNvPr id="35" name="Text Box 35"/>
            <p:cNvSpPr txBox="1">
              <a:spLocks noChangeArrowheads="1"/>
            </p:cNvSpPr>
            <p:nvPr/>
          </p:nvSpPr>
          <p:spPr bwMode="auto">
            <a:xfrm>
              <a:off x="2784" y="3744"/>
              <a:ext cx="38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C</a:t>
              </a:r>
            </a:p>
          </p:txBody>
        </p:sp>
        <p:sp>
          <p:nvSpPr>
            <p:cNvPr id="36" name="Text Box 36"/>
            <p:cNvSpPr txBox="1">
              <a:spLocks noChangeArrowheads="1"/>
            </p:cNvSpPr>
            <p:nvPr/>
          </p:nvSpPr>
          <p:spPr bwMode="auto">
            <a:xfrm>
              <a:off x="816" y="2976"/>
              <a:ext cx="384"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A</a:t>
              </a:r>
            </a:p>
          </p:txBody>
        </p:sp>
        <p:sp>
          <p:nvSpPr>
            <p:cNvPr id="37" name="Text Box 37"/>
            <p:cNvSpPr txBox="1">
              <a:spLocks noChangeArrowheads="1"/>
            </p:cNvSpPr>
            <p:nvPr/>
          </p:nvSpPr>
          <p:spPr bwMode="auto">
            <a:xfrm>
              <a:off x="2160" y="3072"/>
              <a:ext cx="33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B</a:t>
              </a:r>
            </a:p>
          </p:txBody>
        </p:sp>
        <p:cxnSp>
          <p:nvCxnSpPr>
            <p:cNvPr id="116773" name="AutoShape 38"/>
            <p:cNvCxnSpPr>
              <a:stCxn id="32" idx="7"/>
              <a:endCxn id="33" idx="1"/>
            </p:cNvCxnSpPr>
            <p:nvPr/>
          </p:nvCxnSpPr>
          <p:spPr>
            <a:xfrm rot="5400000" flipV="1">
              <a:off x="1629" y="2493"/>
              <a:ext cx="94" cy="929"/>
            </a:xfrm>
            <a:prstGeom prst="curvedConnector3">
              <a:avLst>
                <a:gd name="adj1" fmla="val -56384"/>
              </a:avLst>
            </a:prstGeom>
            <a:ln w="25400" cap="flat" cmpd="sng">
              <a:solidFill>
                <a:schemeClr val="tx1"/>
              </a:solidFill>
              <a:prstDash val="solid"/>
              <a:headEnd type="none" w="sm" len="sm"/>
              <a:tailEnd type="triangle" w="lg" len="med"/>
            </a:ln>
          </p:spPr>
        </p:cxnSp>
        <p:cxnSp>
          <p:nvCxnSpPr>
            <p:cNvPr id="116774" name="AutoShape 39"/>
            <p:cNvCxnSpPr>
              <a:stCxn id="31" idx="2"/>
              <a:endCxn id="30" idx="6"/>
            </p:cNvCxnSpPr>
            <p:nvPr/>
          </p:nvCxnSpPr>
          <p:spPr>
            <a:xfrm rot="10800000">
              <a:off x="1632" y="3773"/>
              <a:ext cx="1056" cy="91"/>
            </a:xfrm>
            <a:prstGeom prst="curvedConnector3">
              <a:avLst>
                <a:gd name="adj1" fmla="val 50000"/>
              </a:avLst>
            </a:prstGeom>
            <a:ln w="25400" cap="flat" cmpd="sng">
              <a:solidFill>
                <a:schemeClr val="tx1"/>
              </a:solidFill>
              <a:prstDash val="solid"/>
              <a:headEnd type="none" w="sm" len="sm"/>
              <a:tailEnd type="triangle" w="lg" len="med"/>
            </a:ln>
          </p:spPr>
        </p:cxnSp>
        <p:cxnSp>
          <p:nvCxnSpPr>
            <p:cNvPr id="116775" name="AutoShape 40"/>
            <p:cNvCxnSpPr>
              <a:stCxn id="31" idx="0"/>
              <a:endCxn id="33" idx="6"/>
            </p:cNvCxnSpPr>
            <p:nvPr/>
          </p:nvCxnSpPr>
          <p:spPr>
            <a:xfrm rot="5400000" flipH="1">
              <a:off x="2580" y="3204"/>
              <a:ext cx="408" cy="384"/>
            </a:xfrm>
            <a:prstGeom prst="curvedConnector2">
              <a:avLst/>
            </a:prstGeom>
            <a:ln w="25400" cap="flat" cmpd="sng">
              <a:solidFill>
                <a:schemeClr val="tx1"/>
              </a:solidFill>
              <a:prstDash val="solid"/>
              <a:headEnd type="none" w="sm" len="sm"/>
              <a:tailEnd type="triangle" w="lg" len="med"/>
            </a:ln>
          </p:spPr>
        </p:cxnSp>
        <p:cxnSp>
          <p:nvCxnSpPr>
            <p:cNvPr id="116776" name="AutoShape 41"/>
            <p:cNvCxnSpPr>
              <a:stCxn id="33" idx="4"/>
              <a:endCxn id="31" idx="1"/>
            </p:cNvCxnSpPr>
            <p:nvPr/>
          </p:nvCxnSpPr>
          <p:spPr>
            <a:xfrm rot="-5400000" flipH="1">
              <a:off x="2439" y="3344"/>
              <a:ext cx="221" cy="444"/>
            </a:xfrm>
            <a:prstGeom prst="curvedConnector3">
              <a:avLst>
                <a:gd name="adj1" fmla="val 32579"/>
              </a:avLst>
            </a:prstGeom>
            <a:ln w="25400" cap="flat" cmpd="sng">
              <a:solidFill>
                <a:schemeClr val="tx1"/>
              </a:solidFill>
              <a:prstDash val="solid"/>
              <a:headEnd type="none" w="sm" len="sm"/>
              <a:tailEnd type="triangle" w="lg" len="med"/>
            </a:ln>
          </p:spPr>
        </p:cxnSp>
        <p:cxnSp>
          <p:nvCxnSpPr>
            <p:cNvPr id="116777" name="AutoShape 42"/>
            <p:cNvCxnSpPr>
              <a:stCxn id="30" idx="0"/>
              <a:endCxn id="33" idx="2"/>
            </p:cNvCxnSpPr>
            <p:nvPr/>
          </p:nvCxnSpPr>
          <p:spPr>
            <a:xfrm rot="-5400000">
              <a:off x="1548" y="2988"/>
              <a:ext cx="312" cy="720"/>
            </a:xfrm>
            <a:prstGeom prst="curvedConnector2">
              <a:avLst/>
            </a:prstGeom>
            <a:ln w="25400" cap="flat" cmpd="sng">
              <a:solidFill>
                <a:schemeClr val="tx1"/>
              </a:solidFill>
              <a:prstDash val="solid"/>
              <a:headEnd type="none" w="sm" len="sm"/>
              <a:tailEnd type="triangle" w="lg" len="med"/>
            </a:ln>
          </p:spPr>
        </p:cxnSp>
        <p:cxnSp>
          <p:nvCxnSpPr>
            <p:cNvPr id="116778" name="AutoShape 43"/>
            <p:cNvCxnSpPr>
              <a:stCxn id="32" idx="4"/>
              <a:endCxn id="30" idx="2"/>
            </p:cNvCxnSpPr>
            <p:nvPr/>
          </p:nvCxnSpPr>
          <p:spPr>
            <a:xfrm rot="-5400000" flipH="1">
              <a:off x="830" y="3547"/>
              <a:ext cx="404" cy="48"/>
            </a:xfrm>
            <a:prstGeom prst="curvedConnector2">
              <a:avLst/>
            </a:prstGeom>
            <a:ln w="25400" cap="flat" cmpd="sng">
              <a:solidFill>
                <a:schemeClr val="tx1"/>
              </a:solidFill>
              <a:prstDash val="solid"/>
              <a:headEnd type="none" w="sm" len="sm"/>
              <a:tailEnd type="triangle" w="lg" len="med"/>
            </a:ln>
          </p:spPr>
        </p:cxnSp>
        <p:sp>
          <p:nvSpPr>
            <p:cNvPr id="44" name="Text Box 44"/>
            <p:cNvSpPr txBox="1">
              <a:spLocks noChangeArrowheads="1"/>
            </p:cNvSpPr>
            <p:nvPr/>
          </p:nvSpPr>
          <p:spPr bwMode="auto">
            <a:xfrm>
              <a:off x="960" y="3888"/>
              <a:ext cx="2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c</a:t>
              </a:r>
            </a:p>
          </p:txBody>
        </p:sp>
        <p:sp>
          <p:nvSpPr>
            <p:cNvPr id="45" name="Text Box 45"/>
            <p:cNvSpPr txBox="1">
              <a:spLocks noChangeArrowheads="1"/>
            </p:cNvSpPr>
            <p:nvPr/>
          </p:nvSpPr>
          <p:spPr bwMode="auto">
            <a:xfrm>
              <a:off x="2544" y="3360"/>
              <a:ext cx="2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b</a:t>
              </a:r>
            </a:p>
          </p:txBody>
        </p:sp>
        <p:sp>
          <p:nvSpPr>
            <p:cNvPr id="46" name="Text Box 46"/>
            <p:cNvSpPr txBox="1">
              <a:spLocks noChangeArrowheads="1"/>
            </p:cNvSpPr>
            <p:nvPr/>
          </p:nvSpPr>
          <p:spPr bwMode="auto">
            <a:xfrm>
              <a:off x="2832" y="3216"/>
              <a:ext cx="2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a</a:t>
              </a:r>
            </a:p>
          </p:txBody>
        </p:sp>
        <p:sp>
          <p:nvSpPr>
            <p:cNvPr id="47" name="Text Box 47"/>
            <p:cNvSpPr txBox="1">
              <a:spLocks noChangeArrowheads="1"/>
            </p:cNvSpPr>
            <p:nvPr/>
          </p:nvSpPr>
          <p:spPr bwMode="auto">
            <a:xfrm>
              <a:off x="1536" y="3168"/>
              <a:ext cx="2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a</a:t>
              </a:r>
            </a:p>
          </p:txBody>
        </p:sp>
        <p:sp>
          <p:nvSpPr>
            <p:cNvPr id="48" name="Text Box 48"/>
            <p:cNvSpPr txBox="1">
              <a:spLocks noChangeArrowheads="1"/>
            </p:cNvSpPr>
            <p:nvPr/>
          </p:nvSpPr>
          <p:spPr bwMode="auto">
            <a:xfrm>
              <a:off x="1536" y="2784"/>
              <a:ext cx="2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a</a:t>
              </a:r>
            </a:p>
          </p:txBody>
        </p:sp>
        <p:sp>
          <p:nvSpPr>
            <p:cNvPr id="49" name="Text Box 49"/>
            <p:cNvSpPr txBox="1">
              <a:spLocks noChangeArrowheads="1"/>
            </p:cNvSpPr>
            <p:nvPr/>
          </p:nvSpPr>
          <p:spPr bwMode="auto">
            <a:xfrm>
              <a:off x="768" y="3408"/>
              <a:ext cx="2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c</a:t>
              </a:r>
            </a:p>
          </p:txBody>
        </p:sp>
        <p:sp>
          <p:nvSpPr>
            <p:cNvPr id="50" name="Text Box 50"/>
            <p:cNvSpPr txBox="1">
              <a:spLocks noChangeArrowheads="1"/>
            </p:cNvSpPr>
            <p:nvPr/>
          </p:nvSpPr>
          <p:spPr bwMode="auto">
            <a:xfrm>
              <a:off x="2208" y="3801"/>
              <a:ext cx="28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0" lang="en-US" altLang="zh-CN" sz="2000" kern="1200" cap="none" spc="0" normalizeH="0" baseline="0" noProof="0">
                  <a:latin typeface="+mj-lt"/>
                  <a:ea typeface="PMingLiU" pitchFamily="18" charset="-120"/>
                  <a:cs typeface="+mn-cs"/>
                </a:rPr>
                <a:t>c</a:t>
              </a:r>
            </a:p>
          </p:txBody>
        </p:sp>
        <p:cxnSp>
          <p:nvCxnSpPr>
            <p:cNvPr id="116786" name="AutoShape 51"/>
            <p:cNvCxnSpPr>
              <a:stCxn id="30" idx="3"/>
              <a:endCxn id="30" idx="4"/>
            </p:cNvCxnSpPr>
            <p:nvPr/>
          </p:nvCxnSpPr>
          <p:spPr>
            <a:xfrm rot="-5400000" flipH="1">
              <a:off x="1202" y="3899"/>
              <a:ext cx="79" cy="204"/>
            </a:xfrm>
            <a:prstGeom prst="curvedConnector3">
              <a:avLst>
                <a:gd name="adj1" fmla="val 282278"/>
              </a:avLst>
            </a:prstGeom>
            <a:ln w="25400" cap="flat" cmpd="sng">
              <a:solidFill>
                <a:schemeClr val="tx1"/>
              </a:solidFill>
              <a:prstDash val="solid"/>
              <a:headEnd type="none" w="sm" len="sm"/>
              <a:tailEnd type="triangle" w="lg" len="med"/>
            </a:ln>
          </p:spPr>
        </p:cxnSp>
        <p:sp>
          <p:nvSpPr>
            <p:cNvPr id="52" name="Oval 52"/>
            <p:cNvSpPr>
              <a:spLocks noChangeArrowheads="1"/>
            </p:cNvSpPr>
            <p:nvPr/>
          </p:nvSpPr>
          <p:spPr bwMode="auto">
            <a:xfrm>
              <a:off x="816" y="2928"/>
              <a:ext cx="384" cy="384"/>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53" name="Oval 53"/>
            <p:cNvSpPr>
              <a:spLocks noChangeArrowheads="1"/>
            </p:cNvSpPr>
            <p:nvPr/>
          </p:nvSpPr>
          <p:spPr bwMode="auto">
            <a:xfrm>
              <a:off x="2784" y="3696"/>
              <a:ext cx="384" cy="384"/>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54" name="Oval 54"/>
            <p:cNvSpPr>
              <a:spLocks noChangeArrowheads="1"/>
            </p:cNvSpPr>
            <p:nvPr/>
          </p:nvSpPr>
          <p:spPr bwMode="auto">
            <a:xfrm>
              <a:off x="1152" y="3600"/>
              <a:ext cx="384" cy="384"/>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000" b="0" i="0" u="none" strike="noStrike" kern="1200" cap="none" spc="0" normalizeH="0" baseline="0" noProof="0">
                <a:ln>
                  <a:noFill/>
                </a:ln>
                <a:solidFill>
                  <a:schemeClr val="tx1"/>
                </a:solidFill>
                <a:effectLst/>
                <a:uLnTx/>
                <a:uFillTx/>
                <a:latin typeface="+mj-lt"/>
                <a:ea typeface="PMingLiU" pitchFamily="18" charset="-120"/>
                <a:cs typeface="+mn-cs"/>
              </a:endParaRPr>
            </a:p>
          </p:txBody>
        </p:sp>
      </p:gr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p:cNvSpPr>
            <a:spLocks noGrp="1"/>
          </p:cNvSpPr>
          <p:nvPr>
            <p:ph type="title"/>
          </p:nvPr>
        </p:nvSpPr>
        <p:spPr/>
        <p:txBody>
          <a:bodyPr vert="horz" wrap="square" lIns="91440" tIns="45720" rIns="91440" bIns="45720" anchor="b" anchorCtr="0"/>
          <a:lstStyle/>
          <a:p>
            <a:r>
              <a:rPr lang="zh-CN" altLang="en-US" kern="1200" dirty="0">
                <a:latin typeface="+mj-lt"/>
                <a:ea typeface="宋体" panose="02010600030101010101" pitchFamily="2" charset="-122"/>
                <a:cs typeface="+mj-cs"/>
              </a:rPr>
              <a:t>练习</a:t>
            </a:r>
          </a:p>
        </p:txBody>
      </p:sp>
      <p:sp>
        <p:nvSpPr>
          <p:cNvPr id="117763" name="内容占位符 2"/>
          <p:cNvSpPr>
            <a:spLocks noGrp="1"/>
          </p:cNvSpPr>
          <p:nvPr>
            <p:ph sz="quarter" idx="1"/>
          </p:nvPr>
        </p:nvSpPr>
        <p:spPr>
          <a:xfrm>
            <a:off x="457200" y="1219200"/>
            <a:ext cx="8229600" cy="4937125"/>
          </a:xfrm>
        </p:spPr>
        <p:txBody>
          <a:bodyPr vert="horz" wrap="square" lIns="91440" tIns="45720" rIns="91440" bIns="45720" anchor="t" anchorCtr="0"/>
          <a:lstStyle/>
          <a:p>
            <a:pPr marL="0" indent="0" algn="ctr">
              <a:buClr>
                <a:schemeClr val="accent1"/>
              </a:buClr>
              <a:buSzPct val="76000"/>
              <a:buFont typeface="Wingdings 3" panose="05040102010807070707" pitchFamily="18" charset="2"/>
              <a:buNone/>
            </a:pPr>
            <a:r>
              <a:rPr lang="zh-CN" altLang="en-US" sz="3600" dirty="0">
                <a:ea typeface="华文新魏" panose="02010800040101010101" pitchFamily="2" charset="-122"/>
              </a:rPr>
              <a:t>构造正规表达式</a:t>
            </a:r>
            <a:endParaRPr lang="en-US" altLang="zh-CN" sz="3600" dirty="0">
              <a:ea typeface="华文新魏" panose="02010800040101010101" pitchFamily="2" charset="-122"/>
            </a:endParaRPr>
          </a:p>
          <a:p>
            <a:pPr marL="0" indent="0" algn="ctr">
              <a:buClr>
                <a:schemeClr val="accent1"/>
              </a:buClr>
              <a:buSzPct val="76000"/>
              <a:buFont typeface="Wingdings 3" panose="05040102010807070707" pitchFamily="18" charset="2"/>
              <a:buNone/>
            </a:pPr>
            <a:endParaRPr lang="en-US" altLang="zh-CN" sz="3600" dirty="0">
              <a:ea typeface="华文新魏" panose="02010800040101010101" pitchFamily="2" charset="-122"/>
            </a:endParaRPr>
          </a:p>
          <a:p>
            <a:pPr marL="0" indent="0" algn="ctr">
              <a:buClr>
                <a:schemeClr val="accent1"/>
              </a:buClr>
              <a:buSzPct val="76000"/>
              <a:buFont typeface="Wingdings 3" panose="05040102010807070707" pitchFamily="18" charset="2"/>
              <a:buNone/>
            </a:pPr>
            <a:r>
              <a:rPr lang="en-US" altLang="zh-CN" sz="3600" dirty="0">
                <a:ea typeface="华文新魏" panose="02010800040101010101" pitchFamily="2" charset="-122"/>
              </a:rPr>
              <a:t> </a:t>
            </a:r>
            <a:r>
              <a:rPr lang="en-US" altLang="zh-CN" sz="3600" b="1" u="sng" dirty="0">
                <a:ea typeface="华文新魏" panose="02010800040101010101" pitchFamily="2" charset="-122"/>
              </a:rPr>
              <a:t>((0|1)*|(11)*)*</a:t>
            </a:r>
          </a:p>
          <a:p>
            <a:pPr marL="0" indent="0" algn="ctr">
              <a:buClr>
                <a:schemeClr val="accent1"/>
              </a:buClr>
              <a:buSzPct val="76000"/>
              <a:buFont typeface="Wingdings 3" panose="05040102010807070707" pitchFamily="18" charset="2"/>
              <a:buNone/>
            </a:pPr>
            <a:endParaRPr lang="en-US" altLang="zh-CN" sz="3600" dirty="0">
              <a:ea typeface="华文新魏" panose="02010800040101010101" pitchFamily="2" charset="-122"/>
            </a:endParaRPr>
          </a:p>
          <a:p>
            <a:pPr marL="0" indent="0" algn="ctr">
              <a:buClr>
                <a:schemeClr val="accent1"/>
              </a:buClr>
              <a:buSzPct val="76000"/>
              <a:buFont typeface="Wingdings 3" panose="05040102010807070707" pitchFamily="18" charset="2"/>
              <a:buNone/>
            </a:pPr>
            <a:r>
              <a:rPr lang="zh-CN" altLang="en-US" sz="3600" dirty="0">
                <a:ea typeface="华文新魏" panose="02010800040101010101" pitchFamily="2" charset="-122"/>
              </a:rPr>
              <a:t>的最小</a:t>
            </a:r>
            <a:r>
              <a:rPr lang="en-US" altLang="zh-CN" sz="3600" dirty="0">
                <a:ea typeface="华文新魏" panose="02010800040101010101" pitchFamily="2" charset="-122"/>
              </a:rPr>
              <a:t>DFA</a:t>
            </a:r>
            <a:endParaRPr lang="zh-CN" altLang="en-US" sz="3600" dirty="0">
              <a:ea typeface="华文新魏" panose="02010800040101010101" pitchFamily="2" charset="-122"/>
            </a:endParaRPr>
          </a:p>
        </p:txBody>
      </p:sp>
      <p:sp>
        <p:nvSpPr>
          <p:cNvPr id="117764" name="日期占位符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2024/3/12</a:t>
            </a:fld>
            <a:endParaRPr lang="zh-TW" altLang="en-US" sz="1400" dirty="0">
              <a:solidFill>
                <a:schemeClr val="tx2"/>
              </a:solidFill>
            </a:endParaRPr>
          </a:p>
        </p:txBody>
      </p:sp>
      <p:sp>
        <p:nvSpPr>
          <p:cNvPr id="117765" name="灯片编号占位符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117</a:t>
            </a:fld>
            <a:endParaRPr lang="zh-TW" altLang="en-US" sz="1400" dirty="0">
              <a:solidFill>
                <a:schemeClr val="tx2"/>
              </a:solidFill>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p:cNvSpPr>
            <a:spLocks noGrp="1"/>
          </p:cNvSpPr>
          <p:nvPr>
            <p:ph type="title"/>
          </p:nvPr>
        </p:nvSpPr>
        <p:spPr/>
        <p:txBody>
          <a:bodyPr vert="horz" wrap="square" lIns="91440" tIns="45720" rIns="91440" bIns="45720" anchor="b" anchorCtr="0"/>
          <a:lstStyle/>
          <a:p>
            <a:r>
              <a:rPr lang="zh-CN" altLang="en-US" kern="1200" dirty="0">
                <a:latin typeface="+mj-lt"/>
                <a:ea typeface="宋体" panose="02010600030101010101" pitchFamily="2" charset="-122"/>
                <a:cs typeface="+mj-cs"/>
              </a:rPr>
              <a:t>练习</a:t>
            </a:r>
          </a:p>
        </p:txBody>
      </p:sp>
      <p:sp>
        <p:nvSpPr>
          <p:cNvPr id="3" name="内容占位符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3600" b="0" i="0" u="none" strike="noStrike" kern="1200" cap="none" spc="0" normalizeH="0" baseline="0" noProof="0" dirty="0">
                <a:ln>
                  <a:noFill/>
                </a:ln>
                <a:solidFill>
                  <a:schemeClr val="tx1"/>
                </a:solidFill>
                <a:effectLst/>
                <a:uLnTx/>
                <a:uFillTx/>
                <a:latin typeface="+mn-lt"/>
                <a:ea typeface="+mn-ea"/>
                <a:cs typeface="+mn-cs"/>
              </a:rPr>
              <a:t>设</a:t>
            </a:r>
            <a:r>
              <a:rPr kumimoji="0" lang="en-GB" altLang="zh-CN" sz="3600" b="0" i="0" u="none" strike="noStrike" kern="1200" cap="none" spc="0" normalizeH="0" baseline="0" noProof="0" dirty="0">
                <a:ln>
                  <a:noFill/>
                </a:ln>
                <a:solidFill>
                  <a:schemeClr val="tx1"/>
                </a:solidFill>
                <a:effectLst/>
                <a:uLnTx/>
                <a:uFillTx/>
                <a:latin typeface="+mn-lt"/>
                <a:ea typeface="+mn-ea"/>
                <a:cs typeface="+mn-cs"/>
              </a:rPr>
              <a:t>M=({</a:t>
            </a:r>
            <a:r>
              <a:rPr kumimoji="0" lang="en-GB" altLang="zh-CN" sz="3600" b="0" i="0" u="none" strike="noStrike" kern="1200" cap="none" spc="0" normalizeH="0" baseline="0" noProof="0" dirty="0" err="1">
                <a:ln>
                  <a:noFill/>
                </a:ln>
                <a:solidFill>
                  <a:schemeClr val="tx1"/>
                </a:solidFill>
                <a:effectLst/>
                <a:uLnTx/>
                <a:uFillTx/>
                <a:latin typeface="+mn-lt"/>
                <a:ea typeface="+mn-ea"/>
                <a:cs typeface="+mn-cs"/>
              </a:rPr>
              <a:t>x,y</a:t>
            </a:r>
            <a:r>
              <a:rPr kumimoji="0" lang="en-GB" altLang="zh-CN" sz="3600" b="0" i="0" u="none" strike="noStrike" kern="1200" cap="none" spc="0" normalizeH="0" baseline="0" noProof="0" dirty="0">
                <a:ln>
                  <a:noFill/>
                </a:ln>
                <a:solidFill>
                  <a:schemeClr val="tx1"/>
                </a:solidFill>
                <a:effectLst/>
                <a:uLnTx/>
                <a:uFillTx/>
                <a:latin typeface="+mn-lt"/>
                <a:ea typeface="+mn-ea"/>
                <a:cs typeface="+mn-cs"/>
              </a:rPr>
              <a:t>}, {</a:t>
            </a:r>
            <a:r>
              <a:rPr kumimoji="0" lang="en-GB" altLang="zh-CN" sz="3600" b="0" i="0" u="none" strike="noStrike" kern="1200" cap="none" spc="0" normalizeH="0" baseline="0" noProof="0" dirty="0" err="1">
                <a:ln>
                  <a:noFill/>
                </a:ln>
                <a:solidFill>
                  <a:schemeClr val="tx1"/>
                </a:solidFill>
                <a:effectLst/>
                <a:uLnTx/>
                <a:uFillTx/>
                <a:latin typeface="+mn-lt"/>
                <a:ea typeface="+mn-ea"/>
                <a:cs typeface="+mn-cs"/>
              </a:rPr>
              <a:t>a,b</a:t>
            </a:r>
            <a:r>
              <a:rPr kumimoji="0" lang="en-GB" altLang="zh-CN" sz="3600" b="0" i="0" u="none" strike="noStrike" kern="1200" cap="none" spc="0" normalizeH="0" baseline="0" noProof="0" dirty="0">
                <a:ln>
                  <a:noFill/>
                </a:ln>
                <a:solidFill>
                  <a:schemeClr val="tx1"/>
                </a:solidFill>
                <a:effectLst/>
                <a:uLnTx/>
                <a:uFillTx/>
                <a:latin typeface="+mn-lt"/>
                <a:ea typeface="+mn-ea"/>
                <a:cs typeface="+mn-cs"/>
              </a:rPr>
              <a:t>}, f, x, {y}) </a:t>
            </a:r>
            <a:r>
              <a:rPr kumimoji="0" lang="zh-CN" altLang="en-US" sz="3600" b="0" i="0" u="none" strike="noStrike" kern="1200" cap="none" spc="0" normalizeH="0" baseline="0" noProof="0" dirty="0">
                <a:ln>
                  <a:noFill/>
                </a:ln>
                <a:solidFill>
                  <a:schemeClr val="tx1"/>
                </a:solidFill>
                <a:effectLst/>
                <a:uLnTx/>
                <a:uFillTx/>
                <a:latin typeface="+mn-lt"/>
                <a:ea typeface="+mn-ea"/>
                <a:cs typeface="+mn-cs"/>
              </a:rPr>
              <a:t>为一有限自动机，其中</a:t>
            </a:r>
            <a:r>
              <a:rPr kumimoji="0" lang="en-US" altLang="zh-CN" sz="3600" b="0" i="0" u="none" strike="noStrike" kern="1200" cap="none" spc="0" normalizeH="0" baseline="0" noProof="0" dirty="0">
                <a:ln>
                  <a:noFill/>
                </a:ln>
                <a:solidFill>
                  <a:schemeClr val="tx1"/>
                </a:solidFill>
                <a:effectLst/>
                <a:uLnTx/>
                <a:uFillTx/>
                <a:latin typeface="+mn-lt"/>
                <a:ea typeface="+mn-ea"/>
                <a:cs typeface="+mn-cs"/>
              </a:rPr>
              <a:t>f</a:t>
            </a:r>
            <a:r>
              <a:rPr kumimoji="0" lang="zh-CN" altLang="en-US" sz="3600" b="0" i="0" u="none" strike="noStrike" kern="1200" cap="none" spc="0" normalizeH="0" baseline="0" noProof="0" dirty="0">
                <a:ln>
                  <a:noFill/>
                </a:ln>
                <a:solidFill>
                  <a:schemeClr val="tx1"/>
                </a:solidFill>
                <a:effectLst/>
                <a:uLnTx/>
                <a:uFillTx/>
                <a:latin typeface="+mn-lt"/>
                <a:ea typeface="+mn-ea"/>
                <a:cs typeface="+mn-cs"/>
              </a:rPr>
              <a:t>定义如下：</a:t>
            </a:r>
            <a:endParaRPr kumimoji="0" lang="en-US" altLang="zh-CN" sz="36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GB" altLang="zh-CN" sz="3600" b="0" i="0" u="none" strike="noStrike" kern="1200" cap="none" spc="0" normalizeH="0" baseline="0" noProof="0" dirty="0">
                <a:ln>
                  <a:noFill/>
                </a:ln>
                <a:solidFill>
                  <a:schemeClr val="tx1"/>
                </a:solidFill>
                <a:effectLst/>
                <a:uLnTx/>
                <a:uFillTx/>
                <a:latin typeface="+mn-lt"/>
                <a:ea typeface="+mn-ea"/>
                <a:cs typeface="+mn-cs"/>
              </a:rPr>
              <a:t> f(x, a)={x, y}        f(</a:t>
            </a:r>
            <a:r>
              <a:rPr kumimoji="0" lang="en-GB" altLang="zh-CN" sz="3600" b="0" i="0" u="none" strike="noStrike" kern="1200" cap="none" spc="0" normalizeH="0" baseline="0" noProof="0" dirty="0" err="1">
                <a:ln>
                  <a:noFill/>
                </a:ln>
                <a:solidFill>
                  <a:schemeClr val="tx1"/>
                </a:solidFill>
                <a:effectLst/>
                <a:uLnTx/>
                <a:uFillTx/>
                <a:latin typeface="+mn-lt"/>
                <a:ea typeface="+mn-ea"/>
                <a:cs typeface="+mn-cs"/>
              </a:rPr>
              <a:t>x,b</a:t>
            </a:r>
            <a:r>
              <a:rPr kumimoji="0" lang="en-GB" altLang="zh-CN" sz="3600" b="0" i="0" u="none" strike="noStrike" kern="1200" cap="none" spc="0" normalizeH="0" baseline="0" noProof="0" dirty="0">
                <a:ln>
                  <a:noFill/>
                </a:ln>
                <a:solidFill>
                  <a:schemeClr val="tx1"/>
                </a:solidFill>
                <a:effectLst/>
                <a:uLnTx/>
                <a:uFillTx/>
                <a:latin typeface="+mn-lt"/>
                <a:ea typeface="+mn-ea"/>
                <a:cs typeface="+mn-cs"/>
              </a:rPr>
              <a:t>)={</a:t>
            </a:r>
            <a:r>
              <a:rPr kumimoji="0" lang="en-GB" altLang="zh-CN" sz="3600" b="0" i="0" u="none" strike="noStrike" kern="1200" cap="none" spc="0" normalizeH="0" baseline="0" noProof="0">
                <a:ln>
                  <a:noFill/>
                </a:ln>
                <a:solidFill>
                  <a:schemeClr val="tx1"/>
                </a:solidFill>
                <a:effectLst/>
                <a:uLnTx/>
                <a:uFillTx/>
                <a:latin typeface="+mn-lt"/>
                <a:ea typeface="+mn-ea"/>
                <a:cs typeface="+mn-cs"/>
              </a:rPr>
              <a:t>y}</a:t>
            </a:r>
            <a:endParaRPr kumimoji="0" lang="en-GB" altLang="zh-CN" sz="36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GB" altLang="zh-CN" sz="3600" b="0" i="0" u="none" strike="noStrike" kern="1200" cap="none" spc="0" normalizeH="0" baseline="0" noProof="0" dirty="0">
                <a:ln>
                  <a:noFill/>
                </a:ln>
                <a:solidFill>
                  <a:schemeClr val="tx1"/>
                </a:solidFill>
                <a:effectLst/>
                <a:uLnTx/>
                <a:uFillTx/>
                <a:latin typeface="+mn-lt"/>
                <a:ea typeface="+mn-ea"/>
                <a:cs typeface="+mn-cs"/>
              </a:rPr>
              <a:t> f(y, a) =</a:t>
            </a:r>
            <a:r>
              <a:rPr kumimoji="0" lang="el-GR" altLang="zh-CN" sz="36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Φ</a:t>
            </a:r>
            <a:r>
              <a:rPr kumimoji="0" lang="en-US" altLang="zh-CN" sz="36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            </a:t>
            </a:r>
            <a:r>
              <a:rPr kumimoji="0" lang="en-GB" altLang="zh-CN" sz="36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f(</a:t>
            </a:r>
            <a:r>
              <a:rPr kumimoji="0" lang="en-GB" altLang="zh-CN" sz="3600" b="0" i="0" u="none" strike="noStrike" kern="1200" cap="none" spc="0" normalizeH="0" baseline="0" noProof="0" dirty="0" err="1">
                <a:ln>
                  <a:noFill/>
                </a:ln>
                <a:solidFill>
                  <a:schemeClr val="tx1"/>
                </a:solidFill>
                <a:effectLst/>
                <a:uLnTx/>
                <a:uFillTx/>
                <a:latin typeface="+mn-lt"/>
                <a:ea typeface="宋体" panose="02010600030101010101" pitchFamily="2" charset="-122"/>
                <a:cs typeface="+mn-cs"/>
              </a:rPr>
              <a:t>y,b</a:t>
            </a:r>
            <a:r>
              <a:rPr kumimoji="0" lang="en-GB" altLang="zh-CN" sz="36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a:t>
            </a:r>
            <a:r>
              <a:rPr kumimoji="0" lang="en-GB" altLang="zh-CN" sz="3600" b="0" i="0" u="none" strike="noStrike" kern="1200" cap="none" spc="0" normalizeH="0" baseline="0" noProof="0" dirty="0" err="1">
                <a:ln>
                  <a:noFill/>
                </a:ln>
                <a:solidFill>
                  <a:schemeClr val="tx1"/>
                </a:solidFill>
                <a:effectLst/>
                <a:uLnTx/>
                <a:uFillTx/>
                <a:latin typeface="+mn-lt"/>
                <a:ea typeface="宋体" panose="02010600030101010101" pitchFamily="2" charset="-122"/>
                <a:cs typeface="+mn-cs"/>
              </a:rPr>
              <a:t>x,y</a:t>
            </a:r>
            <a:r>
              <a:rPr kumimoji="0" lang="en-GB" altLang="zh-CN" sz="36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a:t>
            </a: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zh-CN" altLang="en-US" sz="3600" b="0" i="0" u="none" strike="noStrike" kern="1200" cap="none" spc="0" normalizeH="0" baseline="0" noProof="0" dirty="0">
                <a:ln>
                  <a:noFill/>
                </a:ln>
                <a:solidFill>
                  <a:schemeClr val="tx1"/>
                </a:solidFill>
                <a:effectLst/>
                <a:uLnTx/>
                <a:uFillTx/>
                <a:latin typeface="+mn-lt"/>
                <a:ea typeface="+mn-ea"/>
                <a:cs typeface="+mn-cs"/>
              </a:rPr>
              <a:t>请构造相应的确定有限自动机</a:t>
            </a:r>
            <a:endParaRPr kumimoji="0" lang="en-GB" altLang="zh-CN" sz="36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sp>
        <p:nvSpPr>
          <p:cNvPr id="118788" name="日期占位符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2024/3/12</a:t>
            </a:fld>
            <a:endParaRPr lang="zh-TW" altLang="en-US" sz="1400" dirty="0">
              <a:solidFill>
                <a:schemeClr val="tx2"/>
              </a:solidFill>
            </a:endParaRPr>
          </a:p>
        </p:txBody>
      </p:sp>
      <p:sp>
        <p:nvSpPr>
          <p:cNvPr id="118789" name="灯片编号占位符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118</a:t>
            </a:fld>
            <a:endParaRPr lang="zh-TW" altLang="en-US" sz="1400" dirty="0">
              <a:solidFill>
                <a:schemeClr val="tx2"/>
              </a:solidFill>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itle 1"/>
          <p:cNvSpPr>
            <a:spLocks noGrp="1"/>
          </p:cNvSpPr>
          <p:nvPr>
            <p:ph type="title"/>
          </p:nvPr>
        </p:nvSpPr>
        <p:spPr/>
        <p:txBody>
          <a:bodyPr vert="horz" wrap="square" lIns="91440" tIns="45720" rIns="91440" bIns="45720" anchor="b" anchorCtr="0"/>
          <a:lstStyle/>
          <a:p>
            <a:r>
              <a:rPr lang="en-GB" altLang="zh-CN" kern="1200" dirty="0">
                <a:latin typeface="+mj-lt"/>
                <a:ea typeface="宋体" panose="02010600030101010101" pitchFamily="2" charset="-122"/>
                <a:cs typeface="+mj-cs"/>
              </a:rPr>
              <a:t>Exercise</a:t>
            </a:r>
            <a:r>
              <a:rPr lang="en-US" altLang="zh-CN" kern="1200" dirty="0">
                <a:latin typeface="+mj-lt"/>
                <a:ea typeface="宋体" panose="02010600030101010101" pitchFamily="2" charset="-122"/>
                <a:cs typeface="+mj-cs"/>
              </a:rPr>
              <a:t>s</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课本第</a:t>
            </a:r>
            <a:r>
              <a:rPr kumimoji="0" lang="en-US" altLang="zh-CN" sz="2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63-64</a:t>
            </a:r>
            <a:r>
              <a:rPr kumimoji="0" lang="zh-CN" altLang="en-US" sz="2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页</a:t>
            </a:r>
            <a:r>
              <a:rPr kumimoji="0" lang="en-US" altLang="zh-CN" sz="2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a:t>
            </a:r>
            <a:r>
              <a:rPr kumimoji="0" lang="zh-CN" altLang="en-US" sz="2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下堂课我们将讲解</a:t>
            </a:r>
            <a:endParaRPr kumimoji="0" lang="en-US" altLang="zh-CN" sz="2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300" b="0" i="0" u="none" strike="noStrike" kern="1200" cap="none" spc="0" normalizeH="0" baseline="0" noProof="0" dirty="0">
                <a:ln>
                  <a:noFill/>
                </a:ln>
                <a:solidFill>
                  <a:schemeClr val="tx1"/>
                </a:solidFill>
                <a:effectLst/>
                <a:uLnTx/>
                <a:uFillTx/>
                <a:latin typeface="+mj-lt"/>
                <a:ea typeface="+mn-ea"/>
                <a:cs typeface="+mn-cs"/>
              </a:rPr>
              <a:t>6 (4)</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300" b="0" i="0" u="none" strike="noStrike" kern="1200" cap="none" spc="0" normalizeH="0" baseline="0" noProof="0" dirty="0">
                <a:ln>
                  <a:noFill/>
                </a:ln>
                <a:solidFill>
                  <a:schemeClr val="tx1"/>
                </a:solidFill>
                <a:effectLst/>
                <a:uLnTx/>
                <a:uFillTx/>
                <a:latin typeface="+mj-lt"/>
                <a:ea typeface="+mn-ea"/>
                <a:cs typeface="+mn-cs"/>
              </a:rPr>
              <a:t>7 (1)</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300" b="0" i="0" u="none" strike="noStrike" kern="1200" cap="none" spc="0" normalizeH="0" baseline="0" noProof="0" dirty="0">
                <a:ln>
                  <a:noFill/>
                </a:ln>
                <a:solidFill>
                  <a:schemeClr val="tx1"/>
                </a:solidFill>
                <a:effectLst/>
                <a:uLnTx/>
                <a:uFillTx/>
                <a:latin typeface="+mj-lt"/>
                <a:ea typeface="+mn-ea"/>
                <a:cs typeface="+mn-cs"/>
              </a:rPr>
              <a:t>8 (1)</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300" b="0" i="0" u="none" strike="noStrike" kern="1200" cap="none" spc="0" normalizeH="0" baseline="0" noProof="0" dirty="0">
                <a:ln>
                  <a:noFill/>
                </a:ln>
                <a:solidFill>
                  <a:schemeClr val="tx1"/>
                </a:solidFill>
                <a:effectLst/>
                <a:uLnTx/>
                <a:uFillTx/>
                <a:latin typeface="+mj-lt"/>
                <a:ea typeface="+mn-ea"/>
                <a:cs typeface="+mn-cs"/>
              </a:rPr>
              <a:t>12 (1)</a:t>
            </a:r>
            <a:endParaRPr kumimoji="0" lang="en-US" altLang="zh-CN" sz="2300" b="0" i="0" u="none" strike="noStrike" kern="1200" cap="none" spc="0" normalizeH="0" baseline="-25000" noProof="0" dirty="0">
              <a:ln>
                <a:noFill/>
              </a:ln>
              <a:solidFill>
                <a:schemeClr val="tx1"/>
              </a:solidFill>
              <a:effectLst/>
              <a:uLnTx/>
              <a:uFillTx/>
              <a:latin typeface="+mj-lt"/>
              <a:ea typeface="+mn-ea"/>
              <a:cs typeface="+mn-cs"/>
            </a:endParaRPr>
          </a:p>
        </p:txBody>
      </p:sp>
      <p:sp>
        <p:nvSpPr>
          <p:cNvPr id="11981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2024/3/12</a:t>
            </a:fld>
            <a:endParaRPr lang="zh-TW" altLang="en-US" sz="1400" dirty="0">
              <a:solidFill>
                <a:schemeClr val="tx2"/>
              </a:solidFill>
            </a:endParaRPr>
          </a:p>
        </p:txBody>
      </p:sp>
      <p:sp>
        <p:nvSpPr>
          <p:cNvPr id="11981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119</a:t>
            </a:fld>
            <a:endParaRPr lang="zh-TW" altLang="en-US" sz="1400" dirty="0">
              <a:solidFill>
                <a:schemeClr val="tx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Rot="1"/>
          </p:cNvSpPr>
          <p:nvPr>
            <p:ph sz="quarter" idx="1"/>
          </p:nvPr>
        </p:nvSpPr>
        <p:spPr>
          <a:xfrm>
            <a:off x="457200" y="1219200"/>
            <a:ext cx="8229600" cy="4937125"/>
          </a:xfrm>
        </p:spPr>
        <p:txBody>
          <a:bodyPr vert="horz" wrap="square" lIns="91440" tIns="45720" rIns="91440" bIns="45720" anchor="t" anchorCtr="0"/>
          <a:lstStyle/>
          <a:p>
            <a:r>
              <a:rPr lang="zh-CN" altLang="en-US" sz="2800" dirty="0">
                <a:latin typeface="楷体_GB2312" pitchFamily="49" charset="-122"/>
                <a:ea typeface="楷体_GB2312" pitchFamily="49" charset="-122"/>
              </a:rPr>
              <a:t>词法分析器的结构</a:t>
            </a:r>
          </a:p>
        </p:txBody>
      </p:sp>
      <p:sp>
        <p:nvSpPr>
          <p:cNvPr id="21507" name="Rectangle 4"/>
          <p:cNvSpPr/>
          <p:nvPr/>
        </p:nvSpPr>
        <p:spPr>
          <a:xfrm>
            <a:off x="1524000" y="2819400"/>
            <a:ext cx="1498600" cy="1119188"/>
          </a:xfrm>
          <a:prstGeom prst="rect">
            <a:avLst/>
          </a:prstGeom>
          <a:noFill/>
          <a:ln w="28575" cap="flat" cmpd="sng">
            <a:solidFill>
              <a:schemeClr val="tx1"/>
            </a:solidFill>
            <a:prstDash val="solid"/>
            <a:miter/>
            <a:headEnd type="none" w="med" len="med"/>
            <a:tailEnd type="none" w="med" len="med"/>
          </a:ln>
        </p:spPr>
        <p:txBody>
          <a:bodyPr/>
          <a:lstStyle/>
          <a:p>
            <a:pPr eaLnBrk="0" hangingPunct="0"/>
            <a:r>
              <a:rPr lang="zh-CN" altLang="en-US" sz="3200" dirty="0">
                <a:latin typeface="楷体_GB2312" pitchFamily="49" charset="-122"/>
                <a:ea typeface="楷体_GB2312" pitchFamily="49" charset="-122"/>
              </a:rPr>
              <a:t>预处理子程序</a:t>
            </a:r>
          </a:p>
        </p:txBody>
      </p:sp>
      <p:sp>
        <p:nvSpPr>
          <p:cNvPr id="21508" name="Line 5"/>
          <p:cNvSpPr/>
          <p:nvPr/>
        </p:nvSpPr>
        <p:spPr>
          <a:xfrm>
            <a:off x="2286000" y="2286000"/>
            <a:ext cx="0" cy="517525"/>
          </a:xfrm>
          <a:prstGeom prst="line">
            <a:avLst/>
          </a:prstGeom>
          <a:ln w="19050" cap="flat" cmpd="sng">
            <a:solidFill>
              <a:schemeClr val="tx1"/>
            </a:solidFill>
            <a:prstDash val="solid"/>
            <a:headEnd type="none" w="med" len="med"/>
            <a:tailEnd type="stealth" w="lg" len="lg"/>
          </a:ln>
        </p:spPr>
      </p:sp>
      <p:sp>
        <p:nvSpPr>
          <p:cNvPr id="21509" name="Line 6"/>
          <p:cNvSpPr/>
          <p:nvPr/>
        </p:nvSpPr>
        <p:spPr>
          <a:xfrm flipV="1">
            <a:off x="2590800" y="3962400"/>
            <a:ext cx="0" cy="685800"/>
          </a:xfrm>
          <a:prstGeom prst="line">
            <a:avLst/>
          </a:prstGeom>
          <a:ln w="19050" cap="flat" cmpd="sng">
            <a:solidFill>
              <a:schemeClr val="tx1"/>
            </a:solidFill>
            <a:prstDash val="solid"/>
            <a:headEnd type="none" w="med" len="med"/>
            <a:tailEnd type="stealth" w="lg" len="lg"/>
          </a:ln>
        </p:spPr>
      </p:sp>
      <p:sp>
        <p:nvSpPr>
          <p:cNvPr id="21510" name="Rectangle 7"/>
          <p:cNvSpPr/>
          <p:nvPr/>
        </p:nvSpPr>
        <p:spPr>
          <a:xfrm>
            <a:off x="1524000" y="4648200"/>
            <a:ext cx="1562100" cy="714375"/>
          </a:xfrm>
          <a:prstGeom prst="rect">
            <a:avLst/>
          </a:prstGeom>
          <a:noFill/>
          <a:ln w="28575" cap="flat" cmpd="sng">
            <a:solidFill>
              <a:schemeClr val="tx1"/>
            </a:solidFill>
            <a:prstDash val="solid"/>
            <a:miter/>
            <a:headEnd type="none" w="med" len="med"/>
            <a:tailEnd type="none" w="med" len="med"/>
          </a:ln>
        </p:spPr>
        <p:txBody>
          <a:bodyPr/>
          <a:lstStyle/>
          <a:p>
            <a:pPr algn="ctr" eaLnBrk="0" hangingPunct="0"/>
            <a:r>
              <a:rPr lang="zh-CN" altLang="en-US" sz="3200" dirty="0">
                <a:latin typeface="楷体_GB2312" pitchFamily="49" charset="-122"/>
                <a:ea typeface="楷体_GB2312" pitchFamily="49" charset="-122"/>
              </a:rPr>
              <a:t>扫描器</a:t>
            </a:r>
            <a:endParaRPr lang="zh-CN" altLang="en-US" dirty="0">
              <a:latin typeface="楷体_GB2312" pitchFamily="49" charset="-122"/>
              <a:ea typeface="楷体_GB2312" pitchFamily="49" charset="-122"/>
            </a:endParaRPr>
          </a:p>
        </p:txBody>
      </p:sp>
      <p:grpSp>
        <p:nvGrpSpPr>
          <p:cNvPr id="21511" name="Group 8"/>
          <p:cNvGrpSpPr/>
          <p:nvPr/>
        </p:nvGrpSpPr>
        <p:grpSpPr>
          <a:xfrm>
            <a:off x="3886200" y="1428750"/>
            <a:ext cx="1409700" cy="811213"/>
            <a:chOff x="2424" y="1200"/>
            <a:chExt cx="888" cy="511"/>
          </a:xfrm>
        </p:grpSpPr>
        <p:sp>
          <p:nvSpPr>
            <p:cNvPr id="32777" name="Freeform 9"/>
            <p:cNvSpPr/>
            <p:nvPr/>
          </p:nvSpPr>
          <p:spPr bwMode="auto">
            <a:xfrm>
              <a:off x="2544" y="1200"/>
              <a:ext cx="768" cy="295"/>
            </a:xfrm>
            <a:custGeom>
              <a:avLst/>
              <a:gdLst>
                <a:gd name="T0" fmla="*/ 300 w 900"/>
                <a:gd name="T1" fmla="*/ 0 h 542"/>
                <a:gd name="T2" fmla="*/ 0 w 900"/>
                <a:gd name="T3" fmla="*/ 271 h 542"/>
                <a:gd name="T4" fmla="*/ 0 w 900"/>
                <a:gd name="T5" fmla="*/ 542 h 542"/>
                <a:gd name="T6" fmla="*/ 900 w 900"/>
                <a:gd name="T7" fmla="*/ 542 h 542"/>
                <a:gd name="T8" fmla="*/ 900 w 900"/>
                <a:gd name="T9" fmla="*/ 0 h 542"/>
                <a:gd name="T10" fmla="*/ 300 w 900"/>
                <a:gd name="T11" fmla="*/ 0 h 542"/>
              </a:gdLst>
              <a:ahLst/>
              <a:cxnLst>
                <a:cxn ang="0">
                  <a:pos x="T0" y="T1"/>
                </a:cxn>
                <a:cxn ang="0">
                  <a:pos x="T2" y="T3"/>
                </a:cxn>
                <a:cxn ang="0">
                  <a:pos x="T4" y="T5"/>
                </a:cxn>
                <a:cxn ang="0">
                  <a:pos x="T6" y="T7"/>
                </a:cxn>
                <a:cxn ang="0">
                  <a:pos x="T8" y="T9"/>
                </a:cxn>
                <a:cxn ang="0">
                  <a:pos x="T10" y="T11"/>
                </a:cxn>
              </a:cxnLst>
              <a:rect l="0" t="0" r="r" b="b"/>
              <a:pathLst>
                <a:path w="900" h="542">
                  <a:moveTo>
                    <a:pt x="300" y="0"/>
                  </a:moveTo>
                  <a:lnTo>
                    <a:pt x="0" y="271"/>
                  </a:lnTo>
                  <a:lnTo>
                    <a:pt x="0" y="542"/>
                  </a:lnTo>
                  <a:lnTo>
                    <a:pt x="900" y="542"/>
                  </a:lnTo>
                  <a:lnTo>
                    <a:pt x="900" y="0"/>
                  </a:lnTo>
                  <a:lnTo>
                    <a:pt x="300" y="0"/>
                  </a:lnTo>
                  <a:close/>
                </a:path>
              </a:pathLst>
            </a:custGeom>
          </p:spPr>
          <p:style>
            <a:lnRef idx="1">
              <a:schemeClr val="accent4"/>
            </a:lnRef>
            <a:fillRef idx="2">
              <a:schemeClr val="accent4"/>
            </a:fillRef>
            <a:effectRef idx="1">
              <a:schemeClr val="accent4"/>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dk1"/>
                </a:solidFill>
                <a:effectLst/>
                <a:uLnTx/>
                <a:uFillTx/>
                <a:latin typeface="楷体_GB2312" pitchFamily="49" charset="-122"/>
                <a:ea typeface="楷体_GB2312" pitchFamily="49" charset="-122"/>
                <a:cs typeface="+mn-cs"/>
              </a:endParaRPr>
            </a:p>
          </p:txBody>
        </p:sp>
        <p:sp>
          <p:nvSpPr>
            <p:cNvPr id="32778" name="Freeform 10"/>
            <p:cNvSpPr/>
            <p:nvPr/>
          </p:nvSpPr>
          <p:spPr bwMode="auto">
            <a:xfrm>
              <a:off x="2504" y="1308"/>
              <a:ext cx="768" cy="295"/>
            </a:xfrm>
            <a:custGeom>
              <a:avLst/>
              <a:gdLst>
                <a:gd name="T0" fmla="*/ 300 w 900"/>
                <a:gd name="T1" fmla="*/ 0 h 542"/>
                <a:gd name="T2" fmla="*/ 0 w 900"/>
                <a:gd name="T3" fmla="*/ 271 h 542"/>
                <a:gd name="T4" fmla="*/ 0 w 900"/>
                <a:gd name="T5" fmla="*/ 542 h 542"/>
                <a:gd name="T6" fmla="*/ 900 w 900"/>
                <a:gd name="T7" fmla="*/ 542 h 542"/>
                <a:gd name="T8" fmla="*/ 900 w 900"/>
                <a:gd name="T9" fmla="*/ 0 h 542"/>
                <a:gd name="T10" fmla="*/ 300 w 900"/>
                <a:gd name="T11" fmla="*/ 0 h 542"/>
              </a:gdLst>
              <a:ahLst/>
              <a:cxnLst>
                <a:cxn ang="0">
                  <a:pos x="T0" y="T1"/>
                </a:cxn>
                <a:cxn ang="0">
                  <a:pos x="T2" y="T3"/>
                </a:cxn>
                <a:cxn ang="0">
                  <a:pos x="T4" y="T5"/>
                </a:cxn>
                <a:cxn ang="0">
                  <a:pos x="T6" y="T7"/>
                </a:cxn>
                <a:cxn ang="0">
                  <a:pos x="T8" y="T9"/>
                </a:cxn>
                <a:cxn ang="0">
                  <a:pos x="T10" y="T11"/>
                </a:cxn>
              </a:cxnLst>
              <a:rect l="0" t="0" r="r" b="b"/>
              <a:pathLst>
                <a:path w="900" h="542">
                  <a:moveTo>
                    <a:pt x="300" y="0"/>
                  </a:moveTo>
                  <a:lnTo>
                    <a:pt x="0" y="271"/>
                  </a:lnTo>
                  <a:lnTo>
                    <a:pt x="0" y="542"/>
                  </a:lnTo>
                  <a:lnTo>
                    <a:pt x="900" y="542"/>
                  </a:lnTo>
                  <a:lnTo>
                    <a:pt x="900" y="0"/>
                  </a:lnTo>
                  <a:lnTo>
                    <a:pt x="300" y="0"/>
                  </a:lnTo>
                  <a:close/>
                </a:path>
              </a:pathLst>
            </a:custGeom>
          </p:spPr>
          <p:style>
            <a:lnRef idx="1">
              <a:schemeClr val="accent4"/>
            </a:lnRef>
            <a:fillRef idx="2">
              <a:schemeClr val="accent4"/>
            </a:fillRef>
            <a:effectRef idx="1">
              <a:schemeClr val="accent4"/>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dk1"/>
                </a:solidFill>
                <a:effectLst/>
                <a:uLnTx/>
                <a:uFillTx/>
                <a:latin typeface="楷体_GB2312" pitchFamily="49" charset="-122"/>
                <a:ea typeface="楷体_GB2312" pitchFamily="49" charset="-122"/>
                <a:cs typeface="+mn-cs"/>
              </a:endParaRPr>
            </a:p>
          </p:txBody>
        </p:sp>
        <p:sp>
          <p:nvSpPr>
            <p:cNvPr id="32779" name="Freeform 11"/>
            <p:cNvSpPr/>
            <p:nvPr/>
          </p:nvSpPr>
          <p:spPr bwMode="auto">
            <a:xfrm>
              <a:off x="2424" y="1416"/>
              <a:ext cx="768" cy="295"/>
            </a:xfrm>
            <a:custGeom>
              <a:avLst/>
              <a:gdLst>
                <a:gd name="T0" fmla="*/ 300 w 900"/>
                <a:gd name="T1" fmla="*/ 0 h 542"/>
                <a:gd name="T2" fmla="*/ 0 w 900"/>
                <a:gd name="T3" fmla="*/ 271 h 542"/>
                <a:gd name="T4" fmla="*/ 0 w 900"/>
                <a:gd name="T5" fmla="*/ 542 h 542"/>
                <a:gd name="T6" fmla="*/ 900 w 900"/>
                <a:gd name="T7" fmla="*/ 542 h 542"/>
                <a:gd name="T8" fmla="*/ 900 w 900"/>
                <a:gd name="T9" fmla="*/ 0 h 542"/>
                <a:gd name="T10" fmla="*/ 300 w 900"/>
                <a:gd name="T11" fmla="*/ 0 h 542"/>
              </a:gdLst>
              <a:ahLst/>
              <a:cxnLst>
                <a:cxn ang="0">
                  <a:pos x="T0" y="T1"/>
                </a:cxn>
                <a:cxn ang="0">
                  <a:pos x="T2" y="T3"/>
                </a:cxn>
                <a:cxn ang="0">
                  <a:pos x="T4" y="T5"/>
                </a:cxn>
                <a:cxn ang="0">
                  <a:pos x="T6" y="T7"/>
                </a:cxn>
                <a:cxn ang="0">
                  <a:pos x="T8" y="T9"/>
                </a:cxn>
                <a:cxn ang="0">
                  <a:pos x="T10" y="T11"/>
                </a:cxn>
              </a:cxnLst>
              <a:rect l="0" t="0" r="r" b="b"/>
              <a:pathLst>
                <a:path w="900" h="542">
                  <a:moveTo>
                    <a:pt x="300" y="0"/>
                  </a:moveTo>
                  <a:lnTo>
                    <a:pt x="0" y="271"/>
                  </a:lnTo>
                  <a:lnTo>
                    <a:pt x="0" y="542"/>
                  </a:lnTo>
                  <a:lnTo>
                    <a:pt x="900" y="542"/>
                  </a:lnTo>
                  <a:lnTo>
                    <a:pt x="900" y="0"/>
                  </a:lnTo>
                  <a:lnTo>
                    <a:pt x="300" y="0"/>
                  </a:lnTo>
                  <a:close/>
                </a:path>
              </a:pathLst>
            </a:custGeom>
          </p:spPr>
          <p:style>
            <a:lnRef idx="1">
              <a:schemeClr val="accent4"/>
            </a:lnRef>
            <a:fillRef idx="2">
              <a:schemeClr val="accent4"/>
            </a:fillRef>
            <a:effectRef idx="1">
              <a:schemeClr val="accent4"/>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dk1"/>
                </a:solidFill>
                <a:effectLst/>
                <a:uLnTx/>
                <a:uFillTx/>
                <a:latin typeface="楷体_GB2312" pitchFamily="49" charset="-122"/>
                <a:ea typeface="楷体_GB2312" pitchFamily="49" charset="-122"/>
                <a:cs typeface="+mn-cs"/>
              </a:endParaRPr>
            </a:p>
          </p:txBody>
        </p:sp>
      </p:grpSp>
      <p:sp>
        <p:nvSpPr>
          <p:cNvPr id="21512" name="Line 12"/>
          <p:cNvSpPr/>
          <p:nvPr/>
        </p:nvSpPr>
        <p:spPr>
          <a:xfrm>
            <a:off x="4572000" y="2266950"/>
            <a:ext cx="0" cy="515938"/>
          </a:xfrm>
          <a:prstGeom prst="line">
            <a:avLst/>
          </a:prstGeom>
          <a:ln w="19050" cap="flat" cmpd="sng">
            <a:solidFill>
              <a:schemeClr val="tx1"/>
            </a:solidFill>
            <a:prstDash val="dash"/>
            <a:headEnd type="none" w="med" len="med"/>
            <a:tailEnd type="stealth" w="lg" len="lg"/>
          </a:ln>
        </p:spPr>
      </p:sp>
      <p:sp>
        <p:nvSpPr>
          <p:cNvPr id="21513" name="Rectangle 13"/>
          <p:cNvSpPr/>
          <p:nvPr/>
        </p:nvSpPr>
        <p:spPr>
          <a:xfrm>
            <a:off x="3657600" y="2800350"/>
            <a:ext cx="2438400" cy="700088"/>
          </a:xfrm>
          <a:prstGeom prst="rect">
            <a:avLst/>
          </a:prstGeom>
          <a:noFill/>
          <a:ln w="28575" cap="flat" cmpd="sng">
            <a:solidFill>
              <a:schemeClr val="tx1"/>
            </a:solidFill>
            <a:prstDash val="solid"/>
            <a:miter/>
            <a:headEnd type="none" w="med" len="med"/>
            <a:tailEnd type="none" w="med" len="med"/>
          </a:ln>
        </p:spPr>
        <p:txBody>
          <a:bodyPr/>
          <a:lstStyle/>
          <a:p>
            <a:pPr algn="just" eaLnBrk="0" hangingPunct="0"/>
            <a:r>
              <a:rPr lang="zh-CN" altLang="en-US" sz="3200" dirty="0">
                <a:latin typeface="楷体_GB2312" pitchFamily="49" charset="-122"/>
                <a:ea typeface="楷体_GB2312" pitchFamily="49" charset="-122"/>
              </a:rPr>
              <a:t>输入缓冲区</a:t>
            </a:r>
            <a:endParaRPr lang="zh-CN" altLang="en-US" dirty="0">
              <a:latin typeface="楷体_GB2312" pitchFamily="49" charset="-122"/>
              <a:ea typeface="楷体_GB2312" pitchFamily="49" charset="-122"/>
            </a:endParaRPr>
          </a:p>
        </p:txBody>
      </p:sp>
      <p:sp>
        <p:nvSpPr>
          <p:cNvPr id="21514" name="Freeform 14"/>
          <p:cNvSpPr/>
          <p:nvPr/>
        </p:nvSpPr>
        <p:spPr>
          <a:xfrm>
            <a:off x="6934200" y="2800350"/>
            <a:ext cx="1295400" cy="609600"/>
          </a:xfrm>
          <a:custGeom>
            <a:avLst/>
            <a:gdLst/>
            <a:ahLst/>
            <a:cxnLst>
              <a:cxn ang="0">
                <a:pos x="2147483647" y="0"/>
              </a:cxn>
              <a:cxn ang="0">
                <a:pos x="0" y="2147483647"/>
              </a:cxn>
              <a:cxn ang="0">
                <a:pos x="2147483647" y="2147483647"/>
              </a:cxn>
              <a:cxn ang="0">
                <a:pos x="2147483647" y="0"/>
              </a:cxn>
              <a:cxn ang="0">
                <a:pos x="2147483647" y="0"/>
              </a:cxn>
            </a:cxnLst>
            <a:rect l="0" t="0" r="0" b="0"/>
            <a:pathLst>
              <a:path w="1200" h="542">
                <a:moveTo>
                  <a:pt x="300" y="0"/>
                </a:moveTo>
                <a:lnTo>
                  <a:pt x="0" y="542"/>
                </a:lnTo>
                <a:lnTo>
                  <a:pt x="900" y="542"/>
                </a:lnTo>
                <a:lnTo>
                  <a:pt x="1200" y="0"/>
                </a:lnTo>
                <a:lnTo>
                  <a:pt x="300" y="0"/>
                </a:lnTo>
                <a:close/>
              </a:path>
            </a:pathLst>
          </a:custGeom>
          <a:noFill/>
          <a:ln w="19050" cap="flat" cmpd="sng">
            <a:solidFill>
              <a:schemeClr val="tx1">
                <a:alpha val="100000"/>
              </a:schemeClr>
            </a:solidFill>
            <a:prstDash val="solid"/>
            <a:round/>
            <a:headEnd type="none" w="med" len="med"/>
            <a:tailEnd type="none" w="med" len="med"/>
          </a:ln>
        </p:spPr>
        <p:txBody>
          <a:bodyPr/>
          <a:lstStyle/>
          <a:p>
            <a:endParaRPr lang="zh-CN" altLang="en-US"/>
          </a:p>
        </p:txBody>
      </p:sp>
      <p:sp>
        <p:nvSpPr>
          <p:cNvPr id="21515" name="Line 15"/>
          <p:cNvSpPr/>
          <p:nvPr/>
        </p:nvSpPr>
        <p:spPr>
          <a:xfrm>
            <a:off x="6096000" y="3105150"/>
            <a:ext cx="990600" cy="0"/>
          </a:xfrm>
          <a:prstGeom prst="line">
            <a:avLst/>
          </a:prstGeom>
          <a:ln w="19050" cap="flat" cmpd="sng">
            <a:solidFill>
              <a:schemeClr val="tx1"/>
            </a:solidFill>
            <a:prstDash val="dash"/>
            <a:headEnd type="none" w="med" len="med"/>
            <a:tailEnd type="stealth" w="lg" len="lg"/>
          </a:ln>
        </p:spPr>
      </p:sp>
      <p:sp>
        <p:nvSpPr>
          <p:cNvPr id="21516" name="Line 16"/>
          <p:cNvSpPr/>
          <p:nvPr/>
        </p:nvSpPr>
        <p:spPr>
          <a:xfrm flipH="1">
            <a:off x="3048000" y="3028950"/>
            <a:ext cx="533400" cy="0"/>
          </a:xfrm>
          <a:prstGeom prst="line">
            <a:avLst/>
          </a:prstGeom>
          <a:ln w="19050" cap="flat" cmpd="sng">
            <a:solidFill>
              <a:schemeClr val="tx1"/>
            </a:solidFill>
            <a:prstDash val="dash"/>
            <a:headEnd type="none" w="med" len="med"/>
            <a:tailEnd type="stealth" w="lg" len="lg"/>
          </a:ln>
        </p:spPr>
      </p:sp>
      <p:sp>
        <p:nvSpPr>
          <p:cNvPr id="21517" name="Rectangle 17"/>
          <p:cNvSpPr/>
          <p:nvPr/>
        </p:nvSpPr>
        <p:spPr>
          <a:xfrm>
            <a:off x="3733800" y="3838575"/>
            <a:ext cx="2362200" cy="609600"/>
          </a:xfrm>
          <a:prstGeom prst="rect">
            <a:avLst/>
          </a:prstGeom>
          <a:noFill/>
          <a:ln w="28575" cap="flat" cmpd="sng">
            <a:solidFill>
              <a:schemeClr val="tx1"/>
            </a:solidFill>
            <a:prstDash val="solid"/>
            <a:miter/>
            <a:headEnd type="none" w="med" len="med"/>
            <a:tailEnd type="none" w="med" len="med"/>
          </a:ln>
        </p:spPr>
        <p:txBody>
          <a:bodyPr/>
          <a:lstStyle/>
          <a:p>
            <a:pPr algn="just" eaLnBrk="0" hangingPunct="0"/>
            <a:r>
              <a:rPr lang="zh-CN" altLang="en-US" sz="3200" dirty="0">
                <a:latin typeface="楷体_GB2312" pitchFamily="49" charset="-122"/>
                <a:ea typeface="楷体_GB2312" pitchFamily="49" charset="-122"/>
              </a:rPr>
              <a:t>扫描缓冲区</a:t>
            </a:r>
            <a:endParaRPr lang="zh-CN" altLang="en-US" dirty="0">
              <a:latin typeface="楷体_GB2312" pitchFamily="49" charset="-122"/>
              <a:ea typeface="楷体_GB2312" pitchFamily="49" charset="-122"/>
            </a:endParaRPr>
          </a:p>
        </p:txBody>
      </p:sp>
      <p:sp>
        <p:nvSpPr>
          <p:cNvPr id="21518" name="Line 18"/>
          <p:cNvSpPr/>
          <p:nvPr/>
        </p:nvSpPr>
        <p:spPr>
          <a:xfrm>
            <a:off x="2362200" y="5367338"/>
            <a:ext cx="0" cy="914400"/>
          </a:xfrm>
          <a:prstGeom prst="line">
            <a:avLst/>
          </a:prstGeom>
          <a:ln w="19050" cap="flat" cmpd="sng">
            <a:solidFill>
              <a:schemeClr val="tx1"/>
            </a:solidFill>
            <a:prstDash val="solid"/>
            <a:headEnd type="none" w="med" len="med"/>
            <a:tailEnd type="stealth" w="lg" len="lg"/>
          </a:ln>
        </p:spPr>
      </p:sp>
      <p:sp>
        <p:nvSpPr>
          <p:cNvPr id="21519" name="Line 19"/>
          <p:cNvSpPr/>
          <p:nvPr/>
        </p:nvSpPr>
        <p:spPr>
          <a:xfrm flipH="1">
            <a:off x="1905000" y="3962400"/>
            <a:ext cx="0" cy="685800"/>
          </a:xfrm>
          <a:prstGeom prst="line">
            <a:avLst/>
          </a:prstGeom>
          <a:ln w="19050" cap="flat" cmpd="sng">
            <a:solidFill>
              <a:schemeClr val="tx1"/>
            </a:solidFill>
            <a:prstDash val="solid"/>
            <a:headEnd type="none" w="med" len="med"/>
            <a:tailEnd type="stealth" w="lg" len="lg"/>
          </a:ln>
        </p:spPr>
      </p:sp>
      <p:sp>
        <p:nvSpPr>
          <p:cNvPr id="21520" name="Rectangle 20"/>
          <p:cNvSpPr/>
          <p:nvPr/>
        </p:nvSpPr>
        <p:spPr>
          <a:xfrm>
            <a:off x="762000" y="5486400"/>
            <a:ext cx="1752600" cy="533400"/>
          </a:xfrm>
          <a:prstGeom prst="rect">
            <a:avLst/>
          </a:prstGeom>
          <a:noFill/>
          <a:ln w="19050">
            <a:noFill/>
          </a:ln>
        </p:spPr>
        <p:txBody>
          <a:bodyPr wrap="none" lIns="90000" tIns="46800" rIns="90000" bIns="46800" anchor="ctr" anchorCtr="0"/>
          <a:lstStyle/>
          <a:p>
            <a:pPr algn="ctr"/>
            <a:r>
              <a:rPr lang="zh-CN" altLang="en-US" dirty="0">
                <a:latin typeface="楷体_GB2312" pitchFamily="49" charset="-122"/>
                <a:ea typeface="楷体_GB2312" pitchFamily="49" charset="-122"/>
              </a:rPr>
              <a:t>单词符号</a:t>
            </a:r>
          </a:p>
        </p:txBody>
      </p:sp>
      <p:sp>
        <p:nvSpPr>
          <p:cNvPr id="21521" name="Rectangle 21"/>
          <p:cNvSpPr/>
          <p:nvPr/>
        </p:nvSpPr>
        <p:spPr>
          <a:xfrm>
            <a:off x="4572000" y="2244725"/>
            <a:ext cx="1584325" cy="533400"/>
          </a:xfrm>
          <a:prstGeom prst="rect">
            <a:avLst/>
          </a:prstGeom>
          <a:noFill/>
          <a:ln w="19050">
            <a:noFill/>
          </a:ln>
        </p:spPr>
        <p:txBody>
          <a:bodyPr wrap="none" lIns="90000" tIns="46800" rIns="90000" bIns="46800" anchor="ctr" anchorCtr="0"/>
          <a:lstStyle/>
          <a:p>
            <a:pPr algn="ctr"/>
            <a:r>
              <a:rPr lang="zh-CN" altLang="en-US" sz="3200" dirty="0">
                <a:latin typeface="楷体_GB2312" pitchFamily="49" charset="-122"/>
                <a:ea typeface="楷体_GB2312" pitchFamily="49" charset="-122"/>
              </a:rPr>
              <a:t>输入</a:t>
            </a:r>
          </a:p>
        </p:txBody>
      </p:sp>
      <p:sp>
        <p:nvSpPr>
          <p:cNvPr id="21522" name="Rectangle 22"/>
          <p:cNvSpPr/>
          <p:nvPr/>
        </p:nvSpPr>
        <p:spPr>
          <a:xfrm>
            <a:off x="5867400" y="2460625"/>
            <a:ext cx="1728788" cy="533400"/>
          </a:xfrm>
          <a:prstGeom prst="rect">
            <a:avLst/>
          </a:prstGeom>
          <a:noFill/>
          <a:ln w="19050">
            <a:noFill/>
          </a:ln>
        </p:spPr>
        <p:txBody>
          <a:bodyPr wrap="none" lIns="90000" tIns="46800" rIns="90000" bIns="46800" anchor="ctr" anchorCtr="0"/>
          <a:lstStyle/>
          <a:p>
            <a:pPr algn="ctr"/>
            <a:r>
              <a:rPr lang="zh-CN" altLang="en-US" sz="3200" dirty="0">
                <a:latin typeface="楷体_GB2312" pitchFamily="49" charset="-122"/>
                <a:ea typeface="楷体_GB2312" pitchFamily="49" charset="-122"/>
              </a:rPr>
              <a:t>列表</a:t>
            </a:r>
          </a:p>
        </p:txBody>
      </p:sp>
      <p:sp>
        <p:nvSpPr>
          <p:cNvPr id="21523" name="Freeform 23"/>
          <p:cNvSpPr/>
          <p:nvPr/>
        </p:nvSpPr>
        <p:spPr>
          <a:xfrm>
            <a:off x="3022600" y="3409950"/>
            <a:ext cx="1930400" cy="428625"/>
          </a:xfrm>
          <a:custGeom>
            <a:avLst/>
            <a:gdLst/>
            <a:ahLst/>
            <a:cxnLst>
              <a:cxn ang="0">
                <a:pos x="0" y="0"/>
              </a:cxn>
              <a:cxn ang="0">
                <a:pos x="2147483647" y="0"/>
              </a:cxn>
              <a:cxn ang="0">
                <a:pos x="2147483647" y="2147483647"/>
              </a:cxn>
              <a:cxn ang="0">
                <a:pos x="2147483647" y="2147483647"/>
              </a:cxn>
              <a:cxn ang="0">
                <a:pos x="2147483647" y="2147483647"/>
              </a:cxn>
            </a:cxnLst>
            <a:rect l="0" t="0" r="0" b="0"/>
            <a:pathLst>
              <a:path w="1200" h="624">
                <a:moveTo>
                  <a:pt x="0" y="0"/>
                </a:moveTo>
                <a:lnTo>
                  <a:pt x="288" y="0"/>
                </a:lnTo>
                <a:lnTo>
                  <a:pt x="288" y="384"/>
                </a:lnTo>
                <a:lnTo>
                  <a:pt x="1200" y="384"/>
                </a:lnTo>
                <a:lnTo>
                  <a:pt x="1200" y="624"/>
                </a:lnTo>
              </a:path>
            </a:pathLst>
          </a:custGeom>
          <a:noFill/>
          <a:ln w="19050" cap="flat" cmpd="sng">
            <a:solidFill>
              <a:schemeClr val="tx1">
                <a:alpha val="100000"/>
              </a:schemeClr>
            </a:solidFill>
            <a:prstDash val="dash"/>
            <a:round/>
            <a:headEnd type="none" w="lg" len="lg"/>
            <a:tailEnd type="stealth" w="lg" len="lg"/>
          </a:ln>
        </p:spPr>
        <p:txBody>
          <a:bodyPr/>
          <a:lstStyle/>
          <a:p>
            <a:endParaRPr lang="zh-CN" altLang="en-US"/>
          </a:p>
        </p:txBody>
      </p:sp>
      <p:sp>
        <p:nvSpPr>
          <p:cNvPr id="21524" name="Line 24"/>
          <p:cNvSpPr/>
          <p:nvPr/>
        </p:nvSpPr>
        <p:spPr>
          <a:xfrm flipH="1">
            <a:off x="3124200" y="4143375"/>
            <a:ext cx="609600" cy="862013"/>
          </a:xfrm>
          <a:prstGeom prst="line">
            <a:avLst/>
          </a:prstGeom>
          <a:ln w="19050" cap="flat" cmpd="sng">
            <a:solidFill>
              <a:schemeClr val="tx1"/>
            </a:solidFill>
            <a:prstDash val="dash"/>
            <a:headEnd type="none" w="med" len="med"/>
            <a:tailEnd type="stealth" w="lg" len="lg"/>
          </a:ln>
        </p:spPr>
      </p:sp>
      <p:sp>
        <p:nvSpPr>
          <p:cNvPr id="21525"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Design</a:t>
            </a:r>
            <a:endParaRPr lang="zh-CN" altLang="en-US" kern="1200" dirty="0">
              <a:latin typeface="+mj-lt"/>
              <a:ea typeface="宋体" panose="02010600030101010101" pitchFamily="2" charset="-122"/>
              <a:cs typeface="+mj-cs"/>
            </a:endParaRPr>
          </a:p>
        </p:txBody>
      </p:sp>
      <p:sp>
        <p:nvSpPr>
          <p:cNvPr id="21526" name="Line 39"/>
          <p:cNvSpPr/>
          <p:nvPr/>
        </p:nvSpPr>
        <p:spPr>
          <a:xfrm>
            <a:off x="161925" y="4508500"/>
            <a:ext cx="8820150" cy="73025"/>
          </a:xfrm>
          <a:prstGeom prst="line">
            <a:avLst/>
          </a:prstGeom>
          <a:ln w="57150" cap="flat" cmpd="sng">
            <a:solidFill>
              <a:srgbClr val="FF0000"/>
            </a:solidFill>
            <a:prstDash val="lgDashDotDot"/>
            <a:headEnd type="none" w="med" len="med"/>
            <a:tailEnd type="none" w="med" len="med"/>
          </a:ln>
        </p:spPr>
      </p:sp>
      <p:sp>
        <p:nvSpPr>
          <p:cNvPr id="28" name="Rectangle 40"/>
          <p:cNvSpPr>
            <a:spLocks noChangeArrowheads="1"/>
          </p:cNvSpPr>
          <p:nvPr/>
        </p:nvSpPr>
        <p:spPr bwMode="auto">
          <a:xfrm>
            <a:off x="8320088" y="2373313"/>
            <a:ext cx="709613" cy="1927225"/>
          </a:xfrm>
          <a:prstGeom prst="rect">
            <a:avLst/>
          </a:prstGeom>
        </p:spPr>
        <p:style>
          <a:lnRef idx="1">
            <a:schemeClr val="dk1"/>
          </a:lnRef>
          <a:fillRef idx="2">
            <a:schemeClr val="dk1"/>
          </a:fillRef>
          <a:effectRef idx="1">
            <a:schemeClr val="dk1"/>
          </a:effectRef>
          <a:fontRef idx="minor">
            <a:schemeClr val="dk1"/>
          </a:fontRef>
        </p:style>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dk1"/>
                </a:solidFill>
                <a:effectLst/>
                <a:uLnTx/>
                <a:uFillTx/>
                <a:latin typeface="楷体_GB2312" pitchFamily="49" charset="-122"/>
                <a:ea typeface="楷体_GB2312" pitchFamily="49" charset="-122"/>
                <a:cs typeface="+mn-cs"/>
              </a:rPr>
              <a:t>预处理部分</a:t>
            </a:r>
          </a:p>
        </p:txBody>
      </p:sp>
      <p:sp>
        <p:nvSpPr>
          <p:cNvPr id="29" name="Rectangle 41"/>
          <p:cNvSpPr>
            <a:spLocks noChangeArrowheads="1"/>
          </p:cNvSpPr>
          <p:nvPr/>
        </p:nvSpPr>
        <p:spPr bwMode="auto">
          <a:xfrm>
            <a:off x="8316913" y="4887913"/>
            <a:ext cx="647700" cy="1196975"/>
          </a:xfrm>
          <a:prstGeom prst="rect">
            <a:avLst/>
          </a:prstGeom>
        </p:spPr>
        <p:style>
          <a:lnRef idx="1">
            <a:schemeClr val="dk1"/>
          </a:lnRef>
          <a:fillRef idx="2">
            <a:schemeClr val="dk1"/>
          </a:fillRef>
          <a:effectRef idx="1">
            <a:schemeClr val="dk1"/>
          </a:effectRef>
          <a:fontRef idx="minor">
            <a:schemeClr val="dk1"/>
          </a:fontRef>
        </p:style>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dk1"/>
                </a:solidFill>
                <a:effectLst/>
                <a:uLnTx/>
                <a:uFillTx/>
                <a:latin typeface="楷体_GB2312" pitchFamily="49" charset="-122"/>
                <a:ea typeface="楷体_GB2312" pitchFamily="49" charset="-122"/>
                <a:cs typeface="+mn-cs"/>
              </a:rPr>
              <a:t>扫描器</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Input and pre-processing</a:t>
            </a:r>
            <a:endParaRPr lang="zh-CN" altLang="en-US" kern="1200" dirty="0">
              <a:latin typeface="+mj-lt"/>
              <a:ea typeface="宋体" panose="02010600030101010101" pitchFamily="2" charset="-122"/>
              <a:cs typeface="+mj-cs"/>
            </a:endParaRPr>
          </a:p>
        </p:txBody>
      </p:sp>
      <p:sp>
        <p:nvSpPr>
          <p:cNvPr id="22531" name="Rectangle 3"/>
          <p:cNvSpPr>
            <a:spLocks noGrp="1" noRot="1"/>
          </p:cNvSpPr>
          <p:nvPr>
            <p:ph sz="quarter" idx="1"/>
          </p:nvPr>
        </p:nvSpPr>
        <p:spPr>
          <a:xfrm>
            <a:off x="457200" y="1219200"/>
            <a:ext cx="8229600" cy="4937125"/>
          </a:xfrm>
        </p:spPr>
        <p:txBody>
          <a:bodyPr vert="horz" wrap="square" lIns="91440" tIns="45720" rIns="91440" bIns="45720" anchor="t" anchorCtr="0"/>
          <a:lstStyle/>
          <a:p>
            <a:r>
              <a:rPr lang="zh-CN" altLang="en-US" dirty="0">
                <a:latin typeface="楷体_GB2312" pitchFamily="49" charset="-122"/>
                <a:ea typeface="楷体_GB2312" pitchFamily="49" charset="-122"/>
              </a:rPr>
              <a:t>输入源程序文本</a:t>
            </a:r>
          </a:p>
          <a:p>
            <a:pPr lvl="1"/>
            <a:r>
              <a:rPr lang="zh-CN" altLang="en-US" dirty="0">
                <a:solidFill>
                  <a:schemeClr val="tx1"/>
                </a:solidFill>
                <a:latin typeface="楷体_GB2312" pitchFamily="49" charset="-122"/>
                <a:ea typeface="楷体_GB2312" pitchFamily="49" charset="-122"/>
              </a:rPr>
              <a:t>输入串放在一个</a:t>
            </a:r>
            <a:r>
              <a:rPr lang="zh-CN" altLang="en-US" u="sng" dirty="0">
                <a:solidFill>
                  <a:schemeClr val="tx1"/>
                </a:solidFill>
                <a:latin typeface="楷体_GB2312" pitchFamily="49" charset="-122"/>
                <a:ea typeface="楷体_GB2312" pitchFamily="49" charset="-122"/>
              </a:rPr>
              <a:t>缓冲区</a:t>
            </a:r>
            <a:r>
              <a:rPr lang="zh-CN" altLang="en-US" dirty="0">
                <a:solidFill>
                  <a:schemeClr val="tx1"/>
                </a:solidFill>
                <a:latin typeface="楷体_GB2312" pitchFamily="49" charset="-122"/>
                <a:ea typeface="楷体_GB2312" pitchFamily="49" charset="-122"/>
              </a:rPr>
              <a:t>中</a:t>
            </a:r>
          </a:p>
          <a:p>
            <a:r>
              <a:rPr lang="zh-CN" altLang="en-US" dirty="0">
                <a:latin typeface="楷体_GB2312" pitchFamily="49" charset="-122"/>
                <a:ea typeface="楷体_GB2312" pitchFamily="49" charset="-122"/>
              </a:rPr>
              <a:t>预处理子程序</a:t>
            </a:r>
          </a:p>
          <a:p>
            <a:pPr lvl="1"/>
            <a:r>
              <a:rPr lang="zh-CN" altLang="en-US" dirty="0">
                <a:solidFill>
                  <a:schemeClr val="tx1"/>
                </a:solidFill>
                <a:latin typeface="楷体_GB2312" pitchFamily="49" charset="-122"/>
                <a:ea typeface="楷体_GB2312" pitchFamily="49" charset="-122"/>
              </a:rPr>
              <a:t>剔除无用地</a:t>
            </a:r>
            <a:r>
              <a:rPr lang="zh-CN" altLang="en-US" dirty="0">
                <a:solidFill>
                  <a:srgbClr val="0000FF"/>
                </a:solidFill>
                <a:latin typeface="楷体_GB2312" pitchFamily="49" charset="-122"/>
                <a:ea typeface="楷体_GB2312" pitchFamily="49" charset="-122"/>
              </a:rPr>
              <a:t>空白、跳格、回车和换行</a:t>
            </a:r>
            <a:r>
              <a:rPr lang="zh-CN" altLang="en-US" dirty="0">
                <a:solidFill>
                  <a:schemeClr val="tx1"/>
                </a:solidFill>
                <a:latin typeface="楷体_GB2312" pitchFamily="49" charset="-122"/>
                <a:ea typeface="楷体_GB2312" pitchFamily="49" charset="-122"/>
              </a:rPr>
              <a:t>等编辑性字符</a:t>
            </a:r>
          </a:p>
          <a:p>
            <a:pPr lvl="1"/>
            <a:r>
              <a:rPr lang="zh-CN" altLang="en-US" dirty="0">
                <a:solidFill>
                  <a:schemeClr val="tx1"/>
                </a:solidFill>
                <a:latin typeface="楷体_GB2312" pitchFamily="49" charset="-122"/>
                <a:ea typeface="楷体_GB2312" pitchFamily="49" charset="-122"/>
              </a:rPr>
              <a:t>区分标号区、连接续行和给出句末符等</a:t>
            </a:r>
          </a:p>
          <a:p>
            <a:pPr algn="just"/>
            <a:r>
              <a:rPr lang="zh-CN" altLang="en-US" dirty="0">
                <a:solidFill>
                  <a:srgbClr val="0000FF"/>
                </a:solidFill>
                <a:latin typeface="楷体_GB2312" pitchFamily="49" charset="-122"/>
                <a:ea typeface="楷体_GB2312" pitchFamily="49" charset="-122"/>
              </a:rPr>
              <a:t>扫描器</a:t>
            </a:r>
          </a:p>
          <a:p>
            <a:pPr lvl="1" algn="just"/>
            <a:r>
              <a:rPr lang="zh-CN" altLang="en-US" dirty="0">
                <a:solidFill>
                  <a:schemeClr val="tx1"/>
                </a:solidFill>
                <a:latin typeface="楷体_GB2312" pitchFamily="49" charset="-122"/>
                <a:ea typeface="楷体_GB2312" pitchFamily="49" charset="-122"/>
              </a:rPr>
              <a:t>识别单词符号</a:t>
            </a:r>
          </a:p>
          <a:p>
            <a:pPr algn="just"/>
            <a:r>
              <a:rPr lang="zh-CN" altLang="en-US" dirty="0">
                <a:latin typeface="楷体_GB2312" pitchFamily="49" charset="-122"/>
                <a:ea typeface="楷体_GB2312" pitchFamily="49" charset="-122"/>
              </a:rPr>
              <a:t>扫描缓冲区</a:t>
            </a:r>
          </a:p>
          <a:p>
            <a:endParaRPr lang="en-US" altLang="zh-CN" dirty="0">
              <a:ea typeface="华文新魏" panose="0201080004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Advanced search</a:t>
            </a:r>
            <a:endParaRPr lang="zh-CN" altLang="en-US" kern="1200" dirty="0">
              <a:latin typeface="宋体" panose="02010600030101010101" pitchFamily="2" charset="-122"/>
              <a:ea typeface="宋体" panose="02010600030101010101" pitchFamily="2" charset="-122"/>
              <a:cs typeface="+mj-cs"/>
            </a:endParaRPr>
          </a:p>
        </p:txBody>
      </p:sp>
      <p:sp>
        <p:nvSpPr>
          <p:cNvPr id="35843"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关键字识别</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endPar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例如</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p>
          <a:p>
            <a:pPr marL="822325" marR="0" lvl="2" indent="-228600" algn="just" defTabSz="914400" rtl="0" eaLnBrk="0" fontAlgn="base" latinLnBrk="0" hangingPunct="0">
              <a:lnSpc>
                <a:spcPct val="100000"/>
              </a:lnSpc>
              <a:spcBef>
                <a:spcPts val="500"/>
              </a:spcBef>
              <a:spcAft>
                <a:spcPct val="0"/>
              </a:spcAft>
              <a:buClr>
                <a:srgbClr val="BCBCBC"/>
              </a:buClr>
              <a:buSzPct val="76000"/>
              <a:buFont typeface="Wingdings 2" panose="05020102010507070707" pitchFamily="18" charset="2"/>
              <a:buNone/>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1 DO99K=1</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10</a:t>
            </a:r>
          </a:p>
          <a:p>
            <a:pPr marL="822325" marR="0" lvl="2" indent="-228600" algn="just" defTabSz="914400" rtl="0" eaLnBrk="0" fontAlgn="base" latinLnBrk="0" hangingPunct="0">
              <a:lnSpc>
                <a:spcPct val="100000"/>
              </a:lnSpc>
              <a:spcBef>
                <a:spcPts val="500"/>
              </a:spcBef>
              <a:spcAft>
                <a:spcPct val="0"/>
              </a:spcAft>
              <a:buClr>
                <a:srgbClr val="BCBCBC"/>
              </a:buClr>
              <a:buSzPct val="76000"/>
              <a:buFont typeface="Wingdings 2" panose="05020102010507070707" pitchFamily="18" charset="2"/>
              <a:buNone/>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2 IF(5.EQ.M)GOTO 55</a:t>
            </a:r>
          </a:p>
          <a:p>
            <a:pPr marL="822325" marR="0" lvl="2" indent="-228600" algn="just" defTabSz="914400" rtl="0" eaLnBrk="0" fontAlgn="base" latinLnBrk="0" hangingPunct="0">
              <a:lnSpc>
                <a:spcPct val="100000"/>
              </a:lnSpc>
              <a:spcBef>
                <a:spcPts val="500"/>
              </a:spcBef>
              <a:spcAft>
                <a:spcPct val="0"/>
              </a:spcAft>
              <a:buClr>
                <a:srgbClr val="BCBCBC"/>
              </a:buClr>
              <a:buSzPct val="76000"/>
              <a:buFont typeface="Wingdings 2" panose="05020102010507070707" pitchFamily="18" charset="2"/>
              <a:buNone/>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3 DO99K=1.10</a:t>
            </a:r>
          </a:p>
          <a:p>
            <a:pPr marL="822325" marR="0" lvl="2" indent="-228600" algn="just" defTabSz="914400" rtl="0" eaLnBrk="0" fontAlgn="base" latinLnBrk="0" hangingPunct="0">
              <a:lnSpc>
                <a:spcPct val="100000"/>
              </a:lnSpc>
              <a:spcBef>
                <a:spcPts val="500"/>
              </a:spcBef>
              <a:spcAft>
                <a:spcPct val="0"/>
              </a:spcAft>
              <a:buClr>
                <a:srgbClr val="BCBCBC"/>
              </a:buClr>
              <a:buSzPct val="76000"/>
              <a:buFont typeface="Wingdings 2" panose="05020102010507070707" pitchFamily="18" charset="2"/>
              <a:buNone/>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4 IF(5)=55</a:t>
            </a:r>
          </a:p>
          <a:p>
            <a:pPr marL="548005" marR="0" lvl="1" indent="-273050" algn="just"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endPar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just"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需要</a:t>
            </a:r>
            <a:r>
              <a:rPr kumimoji="0" lang="zh-CN" altLang="en-US" sz="2400" b="0" i="0" u="none" strike="noStrike" kern="1200" cap="none" spc="0" normalizeH="0" baseline="0" noProof="0" dirty="0">
                <a:ln>
                  <a:noFill/>
                </a:ln>
                <a:solidFill>
                  <a:srgbClr val="C00000"/>
                </a:solidFill>
                <a:effectLst/>
                <a:uLnTx/>
                <a:uFillTx/>
                <a:latin typeface="+mj-lt"/>
                <a:ea typeface="楷体_GB2312" pitchFamily="49" charset="-122"/>
                <a:cs typeface="+mn-cs"/>
              </a:rPr>
              <a:t>超前搜索</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才能确定哪些是关键字</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关键字的识别</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5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由程序语言定义的</a:t>
            </a:r>
            <a:r>
              <a:rPr kumimoji="0" lang="zh-CN" altLang="en-US" sz="2500" b="0"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基本字</a:t>
            </a:r>
            <a:r>
              <a:rPr kumimoji="0" lang="zh-CN" altLang="en-US" sz="25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或</a:t>
            </a:r>
            <a:r>
              <a:rPr kumimoji="0" lang="zh-CN" altLang="en-US" sz="2500" b="0"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保留字</a:t>
            </a:r>
            <a:r>
              <a:rPr kumimoji="0" lang="zh-CN" altLang="en-US" sz="25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等</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标识符识别</a:t>
            </a:r>
            <a:r>
              <a:rPr kumimoji="0" lang="en-US" altLang="zh-CN" sz="2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字母开头的字母数字串，后跟</a:t>
            </a:r>
            <a:r>
              <a:rPr kumimoji="0" lang="zh-CN" altLang="en-US" sz="2400" b="0"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界符</a:t>
            </a: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或</a:t>
            </a:r>
            <a:r>
              <a:rPr kumimoji="0" lang="zh-CN" altLang="en-US" sz="2400" b="0"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算符</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常数识别</a:t>
            </a:r>
            <a:r>
              <a:rPr kumimoji="0" lang="en-US" altLang="zh-CN" sz="2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识别出算术常数并将其转变为二进制内码表示。有些也要超前搜索。如：</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5.EQ.M</a:t>
            </a:r>
            <a:r>
              <a:rPr kumimoji="0" lang="en-US" altLang="zh-CN"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a:t>
            </a: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与 </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5.E08</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算符和界符的识别</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把多个字符符合而成的算符和界符拼合成一个单一单词符号</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 **， </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.EQ.</a:t>
            </a:r>
          </a:p>
        </p:txBody>
      </p:sp>
      <p:sp>
        <p:nvSpPr>
          <p:cNvPr id="24579"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Advanced search</a:t>
            </a:r>
            <a:endParaRPr lang="zh-CN" altLang="en-US" kern="1200" dirty="0">
              <a:latin typeface="+mj-lt"/>
              <a:ea typeface="宋体" panose="02010600030101010101" pitchFamily="2" charset="-122"/>
              <a:cs typeface="+mj-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State transition diagram</a:t>
            </a:r>
            <a:endParaRPr lang="zh-CN" altLang="en-US" kern="1200" dirty="0">
              <a:latin typeface="宋体" panose="02010600030101010101" pitchFamily="2" charset="-122"/>
              <a:ea typeface="宋体" panose="02010600030101010101" pitchFamily="2" charset="-122"/>
              <a:cs typeface="+mj-cs"/>
            </a:endParaRPr>
          </a:p>
        </p:txBody>
      </p:sp>
      <p:sp>
        <p:nvSpPr>
          <p:cNvPr id="25603" name="Rectangle 3"/>
          <p:cNvSpPr>
            <a:spLocks noGrp="1" noRot="1"/>
          </p:cNvSpPr>
          <p:nvPr>
            <p:ph sz="quarter" idx="1"/>
          </p:nvPr>
        </p:nvSpPr>
        <p:spPr>
          <a:xfrm>
            <a:off x="457200" y="1219200"/>
            <a:ext cx="8229600" cy="4937125"/>
          </a:xfrm>
        </p:spPr>
        <p:txBody>
          <a:bodyPr vert="horz" wrap="square" lIns="91440" tIns="45720" rIns="91440" bIns="45720" anchor="t" anchorCtr="0"/>
          <a:lstStyle/>
          <a:p>
            <a:r>
              <a:rPr lang="en-US" altLang="en-US" sz="2800" dirty="0">
                <a:latin typeface="楷体_GB2312" pitchFamily="49" charset="-122"/>
                <a:ea typeface="楷体_GB2312" pitchFamily="49" charset="-122"/>
              </a:rPr>
              <a:t>状态转换图是一张</a:t>
            </a:r>
            <a:r>
              <a:rPr lang="en-US" altLang="en-US" sz="2800" dirty="0">
                <a:solidFill>
                  <a:srgbClr val="0000FF"/>
                </a:solidFill>
                <a:latin typeface="楷体_GB2312" pitchFamily="49" charset="-122"/>
                <a:ea typeface="楷体_GB2312" pitchFamily="49" charset="-122"/>
              </a:rPr>
              <a:t>有限</a:t>
            </a:r>
            <a:r>
              <a:rPr lang="zh-CN" altLang="en-US" sz="2800" dirty="0">
                <a:solidFill>
                  <a:srgbClr val="0000FF"/>
                </a:solidFill>
                <a:latin typeface="楷体_GB2312" pitchFamily="49" charset="-122"/>
                <a:ea typeface="楷体_GB2312" pitchFamily="49" charset="-122"/>
              </a:rPr>
              <a:t>有向</a:t>
            </a:r>
            <a:r>
              <a:rPr lang="en-US" altLang="en-US" sz="2800" dirty="0">
                <a:solidFill>
                  <a:srgbClr val="0000FF"/>
                </a:solidFill>
                <a:latin typeface="楷体_GB2312" pitchFamily="49" charset="-122"/>
                <a:ea typeface="楷体_GB2312" pitchFamily="49" charset="-122"/>
              </a:rPr>
              <a:t>图</a:t>
            </a:r>
            <a:r>
              <a:rPr lang="en-US" altLang="en-US" sz="2800" dirty="0">
                <a:latin typeface="楷体_GB2312" pitchFamily="49" charset="-122"/>
                <a:ea typeface="楷体_GB2312" pitchFamily="49" charset="-122"/>
              </a:rPr>
              <a:t>。</a:t>
            </a:r>
            <a:endParaRPr lang="zh-CN" altLang="en-US" sz="2800" dirty="0">
              <a:latin typeface="楷体_GB2312" pitchFamily="49" charset="-122"/>
              <a:ea typeface="楷体_GB2312" pitchFamily="49" charset="-122"/>
            </a:endParaRPr>
          </a:p>
          <a:p>
            <a:pPr lvl="1"/>
            <a:r>
              <a:rPr lang="en-US" altLang="en-US" sz="2400" dirty="0">
                <a:solidFill>
                  <a:schemeClr val="tx1"/>
                </a:solidFill>
                <a:latin typeface="楷体_GB2312" pitchFamily="49" charset="-122"/>
                <a:ea typeface="楷体_GB2312" pitchFamily="49" charset="-122"/>
              </a:rPr>
              <a:t>结点代表状态</a:t>
            </a:r>
            <a:endParaRPr lang="en-US" altLang="zh-CN" sz="2400" dirty="0">
              <a:solidFill>
                <a:schemeClr val="tx1"/>
              </a:solidFill>
              <a:latin typeface="楷体_GB2312" pitchFamily="49" charset="-122"/>
              <a:ea typeface="楷体_GB2312" pitchFamily="49" charset="-122"/>
            </a:endParaRPr>
          </a:p>
          <a:p>
            <a:pPr lvl="2"/>
            <a:r>
              <a:rPr lang="en-US" altLang="en-US" sz="2100" dirty="0">
                <a:latin typeface="楷体_GB2312" pitchFamily="49" charset="-122"/>
                <a:ea typeface="楷体_GB2312" pitchFamily="49" charset="-122"/>
              </a:rPr>
              <a:t>用圆圈表示</a:t>
            </a:r>
            <a:r>
              <a:rPr lang="en-US" altLang="zh-CN" sz="2100" dirty="0">
                <a:latin typeface="楷体_GB2312" pitchFamily="49" charset="-122"/>
                <a:ea typeface="楷体_GB2312" pitchFamily="49" charset="-122"/>
              </a:rPr>
              <a:t>。</a:t>
            </a:r>
            <a:endParaRPr lang="zh-CN" altLang="en-US" sz="2100" dirty="0">
              <a:latin typeface="楷体_GB2312" pitchFamily="49" charset="-122"/>
              <a:ea typeface="楷体_GB2312" pitchFamily="49" charset="-122"/>
            </a:endParaRPr>
          </a:p>
          <a:p>
            <a:pPr lvl="1"/>
            <a:r>
              <a:rPr lang="en-US" altLang="en-US" sz="2400" dirty="0">
                <a:solidFill>
                  <a:schemeClr val="tx1"/>
                </a:solidFill>
                <a:latin typeface="楷体_GB2312" pitchFamily="49" charset="-122"/>
                <a:ea typeface="楷体_GB2312" pitchFamily="49" charset="-122"/>
              </a:rPr>
              <a:t>状态之间用箭弧连结</a:t>
            </a:r>
            <a:endParaRPr lang="en-US" altLang="zh-CN" sz="2400" dirty="0">
              <a:solidFill>
                <a:schemeClr val="tx1"/>
              </a:solidFill>
              <a:latin typeface="楷体_GB2312" pitchFamily="49" charset="-122"/>
              <a:ea typeface="楷体_GB2312" pitchFamily="49" charset="-122"/>
            </a:endParaRPr>
          </a:p>
          <a:p>
            <a:pPr lvl="2"/>
            <a:r>
              <a:rPr lang="en-US" altLang="en-US" sz="2100" dirty="0">
                <a:latin typeface="楷体_GB2312" pitchFamily="49" charset="-122"/>
                <a:ea typeface="楷体_GB2312" pitchFamily="49" charset="-122"/>
              </a:rPr>
              <a:t>箭弧上的标记(字符)</a:t>
            </a:r>
            <a:r>
              <a:rPr lang="en-US" altLang="zh-CN" sz="2100" dirty="0">
                <a:latin typeface="楷体_GB2312" pitchFamily="49" charset="-122"/>
                <a:ea typeface="楷体_GB2312" pitchFamily="49" charset="-122"/>
              </a:rPr>
              <a:t>代表射出结</a:t>
            </a:r>
            <a:r>
              <a:rPr lang="zh-CN" altLang="en-US" sz="2100" dirty="0">
                <a:latin typeface="楷体_GB2312" pitchFamily="49" charset="-122"/>
                <a:ea typeface="楷体_GB2312" pitchFamily="49" charset="-122"/>
              </a:rPr>
              <a:t>点</a:t>
            </a:r>
            <a:r>
              <a:rPr lang="zh-CN" altLang="zh-CN" sz="2100" dirty="0">
                <a:latin typeface="楷体_GB2312" pitchFamily="49" charset="-122"/>
                <a:ea typeface="楷体_GB2312" pitchFamily="49" charset="-122"/>
              </a:rPr>
              <a:t>状态下可能出现的输入字符或字符类</a:t>
            </a:r>
            <a:r>
              <a:rPr lang="zh-CN" altLang="en-US" sz="2100" dirty="0">
                <a:latin typeface="楷体_GB2312" pitchFamily="49" charset="-122"/>
                <a:ea typeface="楷体_GB2312" pitchFamily="49" charset="-122"/>
              </a:rPr>
              <a:t>。</a:t>
            </a:r>
          </a:p>
          <a:p>
            <a:pPr lvl="1"/>
            <a:r>
              <a:rPr lang="en-US" altLang="en-US" sz="2400" dirty="0">
                <a:solidFill>
                  <a:schemeClr val="tx1"/>
                </a:solidFill>
                <a:latin typeface="楷体_GB2312" pitchFamily="49" charset="-122"/>
                <a:ea typeface="楷体_GB2312" pitchFamily="49" charset="-122"/>
              </a:rPr>
              <a:t>一张转换图只包含有限个状态，</a:t>
            </a:r>
            <a:endParaRPr lang="en-US" altLang="zh-CN" sz="2400" dirty="0">
              <a:solidFill>
                <a:schemeClr val="tx1"/>
              </a:solidFill>
              <a:latin typeface="楷体_GB2312" pitchFamily="49" charset="-122"/>
              <a:ea typeface="楷体_GB2312" pitchFamily="49" charset="-122"/>
            </a:endParaRPr>
          </a:p>
          <a:p>
            <a:pPr lvl="2"/>
            <a:r>
              <a:rPr lang="en-US" altLang="en-US" sz="2100" dirty="0">
                <a:latin typeface="楷体_GB2312" pitchFamily="49" charset="-122"/>
                <a:ea typeface="楷体_GB2312" pitchFamily="49" charset="-122"/>
              </a:rPr>
              <a:t>其中有一个为初态</a:t>
            </a:r>
            <a:endParaRPr lang="en-US" altLang="zh-CN" sz="2100" dirty="0">
              <a:latin typeface="楷体_GB2312" pitchFamily="49" charset="-122"/>
              <a:ea typeface="楷体_GB2312" pitchFamily="49" charset="-122"/>
            </a:endParaRPr>
          </a:p>
          <a:p>
            <a:pPr lvl="2"/>
            <a:r>
              <a:rPr lang="en-US" altLang="en-US" sz="2100" dirty="0">
                <a:latin typeface="楷体_GB2312" pitchFamily="49" charset="-122"/>
                <a:ea typeface="楷体_GB2312" pitchFamily="49" charset="-122"/>
              </a:rPr>
              <a:t>至少要有一个终态（双圈）</a:t>
            </a:r>
            <a:endParaRPr lang="zh-CN" altLang="en-US" sz="2100" dirty="0">
              <a:latin typeface="楷体_GB2312" pitchFamily="49" charset="-122"/>
              <a:ea typeface="楷体_GB2312" pitchFamily="49" charset="-122"/>
            </a:endParaRPr>
          </a:p>
        </p:txBody>
      </p:sp>
      <p:grpSp>
        <p:nvGrpSpPr>
          <p:cNvPr id="25604" name="Group 13"/>
          <p:cNvGrpSpPr/>
          <p:nvPr/>
        </p:nvGrpSpPr>
        <p:grpSpPr>
          <a:xfrm>
            <a:off x="5724525" y="4246563"/>
            <a:ext cx="2057400" cy="1524000"/>
            <a:chOff x="1584" y="2928"/>
            <a:chExt cx="1528" cy="1248"/>
          </a:xfrm>
        </p:grpSpPr>
        <p:grpSp>
          <p:nvGrpSpPr>
            <p:cNvPr id="25605" name="Group 4"/>
            <p:cNvGrpSpPr/>
            <p:nvPr/>
          </p:nvGrpSpPr>
          <p:grpSpPr>
            <a:xfrm>
              <a:off x="1584" y="3120"/>
              <a:ext cx="1528" cy="1056"/>
              <a:chOff x="3936" y="1968"/>
              <a:chExt cx="1528" cy="1056"/>
            </a:xfrm>
          </p:grpSpPr>
          <p:sp>
            <p:nvSpPr>
              <p:cNvPr id="25611" name="Oval 5"/>
              <p:cNvSpPr/>
              <p:nvPr/>
            </p:nvSpPr>
            <p:spPr>
              <a:xfrm>
                <a:off x="5069" y="1968"/>
                <a:ext cx="395" cy="384"/>
              </a:xfrm>
              <a:prstGeom prst="ellipse">
                <a:avLst/>
              </a:prstGeom>
              <a:noFill/>
              <a:ln w="9525" cap="flat" cmpd="sng">
                <a:solidFill>
                  <a:schemeClr val="tx1"/>
                </a:solidFill>
                <a:prstDash val="solid"/>
                <a:headEnd type="none" w="med" len="med"/>
                <a:tailEnd type="none" w="med" len="med"/>
              </a:ln>
            </p:spPr>
            <p:txBody>
              <a:bodyPr lIns="144000" tIns="108000" rIns="108000" bIns="108000"/>
              <a:lstStyle/>
              <a:p>
                <a:pPr algn="just" eaLnBrk="0" hangingPunct="0"/>
                <a:r>
                  <a:rPr lang="en-US" altLang="zh-CN" dirty="0">
                    <a:latin typeface="Times New Roman" panose="02020603050405020304" pitchFamily="18" charset="0"/>
                  </a:rPr>
                  <a:t>2</a:t>
                </a:r>
                <a:endParaRPr lang="en-US" altLang="zh-CN" sz="1600" dirty="0">
                  <a:latin typeface="Times New Roman" panose="02020603050405020304" pitchFamily="18" charset="0"/>
                </a:endParaRPr>
              </a:p>
            </p:txBody>
          </p:sp>
          <p:sp>
            <p:nvSpPr>
              <p:cNvPr id="25612" name="Oval 6"/>
              <p:cNvSpPr/>
              <p:nvPr/>
            </p:nvSpPr>
            <p:spPr>
              <a:xfrm>
                <a:off x="3936" y="1968"/>
                <a:ext cx="369" cy="384"/>
              </a:xfrm>
              <a:prstGeom prst="ellipse">
                <a:avLst/>
              </a:prstGeom>
              <a:noFill/>
              <a:ln w="9525" cap="flat" cmpd="sng">
                <a:solidFill>
                  <a:schemeClr val="tx1"/>
                </a:solidFill>
                <a:prstDash val="solid"/>
                <a:headEnd type="none" w="med" len="med"/>
                <a:tailEnd type="none" w="med" len="med"/>
              </a:ln>
            </p:spPr>
            <p:txBody>
              <a:bodyPr lIns="144000" tIns="108000" rIns="108000" bIns="108000"/>
              <a:lstStyle/>
              <a:p>
                <a:pPr algn="just" eaLnBrk="0" hangingPunct="0"/>
                <a:r>
                  <a:rPr lang="en-US" altLang="zh-CN" dirty="0">
                    <a:latin typeface="Times New Roman" panose="02020603050405020304" pitchFamily="18" charset="0"/>
                  </a:rPr>
                  <a:t>1</a:t>
                </a:r>
              </a:p>
            </p:txBody>
          </p:sp>
          <p:sp>
            <p:nvSpPr>
              <p:cNvPr id="25613" name="Oval 7"/>
              <p:cNvSpPr/>
              <p:nvPr/>
            </p:nvSpPr>
            <p:spPr>
              <a:xfrm>
                <a:off x="5069" y="2639"/>
                <a:ext cx="395" cy="385"/>
              </a:xfrm>
              <a:prstGeom prst="ellipse">
                <a:avLst/>
              </a:prstGeom>
              <a:noFill/>
              <a:ln w="9525" cap="flat" cmpd="sng">
                <a:solidFill>
                  <a:schemeClr val="tx1"/>
                </a:solidFill>
                <a:prstDash val="solid"/>
                <a:headEnd type="none" w="med" len="med"/>
                <a:tailEnd type="none" w="med" len="med"/>
              </a:ln>
            </p:spPr>
            <p:txBody>
              <a:bodyPr lIns="144000" tIns="108000" rIns="108000" bIns="108000"/>
              <a:lstStyle/>
              <a:p>
                <a:pPr algn="just" eaLnBrk="0" hangingPunct="0"/>
                <a:r>
                  <a:rPr lang="en-US" altLang="zh-CN" dirty="0">
                    <a:latin typeface="Times New Roman" panose="02020603050405020304" pitchFamily="18" charset="0"/>
                  </a:rPr>
                  <a:t>3</a:t>
                </a:r>
              </a:p>
            </p:txBody>
          </p:sp>
        </p:grpSp>
        <p:grpSp>
          <p:nvGrpSpPr>
            <p:cNvPr id="25606" name="Group 8"/>
            <p:cNvGrpSpPr/>
            <p:nvPr/>
          </p:nvGrpSpPr>
          <p:grpSpPr>
            <a:xfrm>
              <a:off x="1953" y="2928"/>
              <a:ext cx="775" cy="1056"/>
              <a:chOff x="4305" y="1776"/>
              <a:chExt cx="775" cy="1056"/>
            </a:xfrm>
          </p:grpSpPr>
          <p:sp>
            <p:nvSpPr>
              <p:cNvPr id="25607" name="Line 9"/>
              <p:cNvSpPr/>
              <p:nvPr/>
            </p:nvSpPr>
            <p:spPr>
              <a:xfrm>
                <a:off x="4305" y="2117"/>
                <a:ext cx="764" cy="1"/>
              </a:xfrm>
              <a:prstGeom prst="line">
                <a:avLst/>
              </a:prstGeom>
              <a:ln w="19050" cap="flat" cmpd="sng">
                <a:solidFill>
                  <a:schemeClr val="tx1"/>
                </a:solidFill>
                <a:prstDash val="solid"/>
                <a:headEnd type="none" w="med" len="med"/>
                <a:tailEnd type="stealth" w="lg" len="lg"/>
              </a:ln>
            </p:spPr>
          </p:sp>
          <p:sp>
            <p:nvSpPr>
              <p:cNvPr id="25608" name="Line 10"/>
              <p:cNvSpPr/>
              <p:nvPr/>
            </p:nvSpPr>
            <p:spPr>
              <a:xfrm>
                <a:off x="4305" y="2191"/>
                <a:ext cx="775" cy="545"/>
              </a:xfrm>
              <a:prstGeom prst="line">
                <a:avLst/>
              </a:prstGeom>
              <a:ln w="19050" cap="flat" cmpd="sng">
                <a:solidFill>
                  <a:schemeClr val="tx1"/>
                </a:solidFill>
                <a:prstDash val="solid"/>
                <a:headEnd type="none" w="med" len="med"/>
                <a:tailEnd type="stealth" w="lg" len="lg"/>
              </a:ln>
            </p:spPr>
          </p:sp>
          <p:sp>
            <p:nvSpPr>
              <p:cNvPr id="25609" name="Rectangle 11"/>
              <p:cNvSpPr/>
              <p:nvPr/>
            </p:nvSpPr>
            <p:spPr>
              <a:xfrm>
                <a:off x="4408" y="1776"/>
                <a:ext cx="480" cy="336"/>
              </a:xfrm>
              <a:prstGeom prst="rect">
                <a:avLst/>
              </a:prstGeom>
              <a:noFill/>
              <a:ln w="9525">
                <a:noFill/>
              </a:ln>
            </p:spPr>
            <p:txBody>
              <a:bodyPr wrap="none" anchor="ctr" anchorCtr="0"/>
              <a:lstStyle/>
              <a:p>
                <a:pPr algn="ctr"/>
                <a:r>
                  <a:rPr lang="en-US" altLang="zh-CN" dirty="0">
                    <a:latin typeface="Times New Roman" panose="02020603050405020304" pitchFamily="18" charset="0"/>
                  </a:rPr>
                  <a:t>X</a:t>
                </a:r>
              </a:p>
            </p:txBody>
          </p:sp>
          <p:sp>
            <p:nvSpPr>
              <p:cNvPr id="25610" name="Rectangle 12"/>
              <p:cNvSpPr/>
              <p:nvPr/>
            </p:nvSpPr>
            <p:spPr>
              <a:xfrm>
                <a:off x="4360" y="2496"/>
                <a:ext cx="480" cy="336"/>
              </a:xfrm>
              <a:prstGeom prst="rect">
                <a:avLst/>
              </a:prstGeom>
              <a:noFill/>
              <a:ln w="9525">
                <a:noFill/>
              </a:ln>
            </p:spPr>
            <p:txBody>
              <a:bodyPr wrap="none" anchor="ctr" anchorCtr="0"/>
              <a:lstStyle/>
              <a:p>
                <a:pPr algn="ctr"/>
                <a:r>
                  <a:rPr lang="en-US" altLang="zh-CN" dirty="0">
                    <a:latin typeface="Times New Roman" panose="02020603050405020304" pitchFamily="18" charset="0"/>
                  </a:rPr>
                  <a:t>Y</a:t>
                </a:r>
              </a:p>
            </p:txBody>
          </p: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Rot="1"/>
          </p:cNvSpPr>
          <p:nvPr>
            <p:ph sz="quarter" idx="1"/>
          </p:nvPr>
        </p:nvSpPr>
        <p:spPr>
          <a:xfrm>
            <a:off x="457200" y="1219200"/>
            <a:ext cx="8229600" cy="4937125"/>
          </a:xfrm>
        </p:spPr>
        <p:txBody>
          <a:bodyPr vert="horz" wrap="square" lIns="91440" tIns="45720" rIns="91440" bIns="45720" anchor="t" anchorCtr="0"/>
          <a:lstStyle/>
          <a:p>
            <a:r>
              <a:rPr lang="zh-CN" altLang="en-US" dirty="0">
                <a:latin typeface="楷体_GB2312" pitchFamily="49" charset="-122"/>
                <a:ea typeface="楷体_GB2312" pitchFamily="49" charset="-122"/>
              </a:rPr>
              <a:t>一个状态转换图可用于</a:t>
            </a:r>
            <a:r>
              <a:rPr lang="zh-CN" altLang="en-US" dirty="0">
                <a:solidFill>
                  <a:srgbClr val="0000FF"/>
                </a:solidFill>
                <a:latin typeface="楷体_GB2312" pitchFamily="49" charset="-122"/>
                <a:ea typeface="楷体_GB2312" pitchFamily="49" charset="-122"/>
              </a:rPr>
              <a:t>识别</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或</a:t>
            </a:r>
            <a:r>
              <a:rPr lang="zh-CN" altLang="en-US" dirty="0">
                <a:solidFill>
                  <a:srgbClr val="0000FF"/>
                </a:solidFill>
                <a:latin typeface="楷体_GB2312" pitchFamily="49" charset="-122"/>
                <a:ea typeface="楷体_GB2312" pitchFamily="49" charset="-122"/>
              </a:rPr>
              <a:t>接受</a:t>
            </a:r>
            <a:r>
              <a:rPr lang="en-US" altLang="zh-CN" dirty="0">
                <a:latin typeface="楷体_GB2312" pitchFamily="49" charset="-122"/>
                <a:ea typeface="楷体_GB2312" pitchFamily="49" charset="-122"/>
              </a:rPr>
              <a:t>)</a:t>
            </a:r>
            <a:r>
              <a:rPr lang="zh-CN" altLang="en-US" dirty="0">
                <a:latin typeface="楷体_GB2312" pitchFamily="49" charset="-122"/>
                <a:ea typeface="楷体_GB2312" pitchFamily="49" charset="-122"/>
              </a:rPr>
              <a:t>一定的字符串。</a:t>
            </a:r>
          </a:p>
        </p:txBody>
      </p:sp>
      <p:grpSp>
        <p:nvGrpSpPr>
          <p:cNvPr id="38926" name="Group 14"/>
          <p:cNvGrpSpPr/>
          <p:nvPr/>
        </p:nvGrpSpPr>
        <p:grpSpPr>
          <a:xfrm>
            <a:off x="533400" y="2281238"/>
            <a:ext cx="4114800" cy="2057400"/>
            <a:chOff x="1440" y="1056"/>
            <a:chExt cx="2880" cy="1536"/>
          </a:xfrm>
        </p:grpSpPr>
        <p:sp>
          <p:nvSpPr>
            <p:cNvPr id="26642" name="Oval 15"/>
            <p:cNvSpPr/>
            <p:nvPr/>
          </p:nvSpPr>
          <p:spPr>
            <a:xfrm>
              <a:off x="1440" y="1776"/>
              <a:ext cx="400" cy="361"/>
            </a:xfrm>
            <a:prstGeom prst="ellipse">
              <a:avLst/>
            </a:prstGeom>
            <a:noFill/>
            <a:ln w="9525" cap="flat" cmpd="sng">
              <a:solidFill>
                <a:schemeClr val="tx1"/>
              </a:solidFill>
              <a:prstDash val="solid"/>
              <a:headEnd type="none" w="med" len="med"/>
              <a:tailEnd type="none" w="med" len="med"/>
            </a:ln>
          </p:spPr>
          <p:txBody>
            <a:bodyPr lIns="144000" tIns="0" rIns="144000" bIns="0"/>
            <a:lstStyle/>
            <a:p>
              <a:pPr algn="just" eaLnBrk="0" hangingPunct="0"/>
              <a:r>
                <a:rPr lang="en-US" altLang="zh-CN" dirty="0">
                  <a:latin typeface="楷体_GB2312" pitchFamily="49" charset="-122"/>
                  <a:ea typeface="楷体_GB2312" pitchFamily="49" charset="-122"/>
                </a:rPr>
                <a:t>1</a:t>
              </a:r>
              <a:endParaRPr lang="en-US" altLang="zh-CN" sz="1600" dirty="0">
                <a:latin typeface="楷体_GB2312" pitchFamily="49" charset="-122"/>
                <a:ea typeface="楷体_GB2312" pitchFamily="49" charset="-122"/>
              </a:endParaRPr>
            </a:p>
          </p:txBody>
        </p:sp>
        <p:sp>
          <p:nvSpPr>
            <p:cNvPr id="26643" name="Freeform 16"/>
            <p:cNvSpPr/>
            <p:nvPr/>
          </p:nvSpPr>
          <p:spPr>
            <a:xfrm>
              <a:off x="2688" y="1392"/>
              <a:ext cx="288" cy="384"/>
            </a:xfrm>
            <a:custGeom>
              <a:avLst/>
              <a:gdLst/>
              <a:ahLst/>
              <a:cxnLst>
                <a:cxn ang="0">
                  <a:pos x="1" y="1"/>
                </a:cxn>
                <a:cxn ang="0">
                  <a:pos x="1" y="0"/>
                </a:cxn>
                <a:cxn ang="0">
                  <a:pos x="0" y="1"/>
                </a:cxn>
              </a:cxnLst>
              <a:rect l="0" t="0" r="0" b="0"/>
              <a:pathLst>
                <a:path w="480" h="720">
                  <a:moveTo>
                    <a:pt x="480" y="720"/>
                  </a:moveTo>
                  <a:cubicBezTo>
                    <a:pt x="400" y="360"/>
                    <a:pt x="320" y="0"/>
                    <a:pt x="240" y="0"/>
                  </a:cubicBezTo>
                  <a:cubicBezTo>
                    <a:pt x="160" y="0"/>
                    <a:pt x="80" y="360"/>
                    <a:pt x="0" y="720"/>
                  </a:cubicBezTo>
                </a:path>
              </a:pathLst>
            </a:custGeom>
            <a:noFill/>
            <a:ln w="19050" cap="flat" cmpd="sng">
              <a:solidFill>
                <a:schemeClr val="tx1">
                  <a:alpha val="100000"/>
                </a:schemeClr>
              </a:solidFill>
              <a:prstDash val="solid"/>
              <a:round/>
              <a:headEnd type="none" w="med" len="med"/>
              <a:tailEnd type="stealth" w="lg" len="lg"/>
            </a:ln>
          </p:spPr>
          <p:txBody>
            <a:bodyPr/>
            <a:lstStyle/>
            <a:p>
              <a:endParaRPr lang="zh-CN" altLang="en-US"/>
            </a:p>
          </p:txBody>
        </p:sp>
        <p:sp>
          <p:nvSpPr>
            <p:cNvPr id="26644" name="Oval 17"/>
            <p:cNvSpPr/>
            <p:nvPr/>
          </p:nvSpPr>
          <p:spPr>
            <a:xfrm>
              <a:off x="2640" y="1776"/>
              <a:ext cx="400" cy="361"/>
            </a:xfrm>
            <a:prstGeom prst="ellipse">
              <a:avLst/>
            </a:prstGeom>
            <a:noFill/>
            <a:ln w="9525" cap="flat" cmpd="sng">
              <a:solidFill>
                <a:schemeClr val="tx1"/>
              </a:solidFill>
              <a:prstDash val="solid"/>
              <a:headEnd type="none" w="med" len="med"/>
              <a:tailEnd type="none" w="med" len="med"/>
            </a:ln>
          </p:spPr>
          <p:txBody>
            <a:bodyPr lIns="144000" tIns="0" rIns="144000" bIns="0"/>
            <a:lstStyle/>
            <a:p>
              <a:pPr algn="just" eaLnBrk="0" hangingPunct="0"/>
              <a:r>
                <a:rPr lang="en-US" altLang="zh-CN" dirty="0">
                  <a:latin typeface="楷体_GB2312" pitchFamily="49" charset="-122"/>
                  <a:ea typeface="楷体_GB2312" pitchFamily="49" charset="-122"/>
                </a:rPr>
                <a:t>2</a:t>
              </a:r>
              <a:endParaRPr lang="en-US" altLang="zh-CN" sz="1600" dirty="0">
                <a:latin typeface="楷体_GB2312" pitchFamily="49" charset="-122"/>
                <a:ea typeface="楷体_GB2312" pitchFamily="49" charset="-122"/>
              </a:endParaRPr>
            </a:p>
          </p:txBody>
        </p:sp>
        <p:sp>
          <p:nvSpPr>
            <p:cNvPr id="26645" name="Oval 18"/>
            <p:cNvSpPr/>
            <p:nvPr/>
          </p:nvSpPr>
          <p:spPr>
            <a:xfrm>
              <a:off x="3792" y="1776"/>
              <a:ext cx="400" cy="361"/>
            </a:xfrm>
            <a:prstGeom prst="ellipse">
              <a:avLst/>
            </a:prstGeom>
            <a:noFill/>
            <a:ln w="92075" cap="flat" cmpd="dbl">
              <a:solidFill>
                <a:schemeClr val="tx1"/>
              </a:solidFill>
              <a:prstDash val="solid"/>
              <a:headEnd type="none" w="med" len="med"/>
              <a:tailEnd type="none" w="med" len="med"/>
            </a:ln>
          </p:spPr>
          <p:txBody>
            <a:bodyPr lIns="144000" tIns="0" rIns="144000" bIns="0"/>
            <a:lstStyle/>
            <a:p>
              <a:pPr algn="just" eaLnBrk="0" hangingPunct="0"/>
              <a:r>
                <a:rPr lang="en-US" altLang="zh-CN" dirty="0">
                  <a:latin typeface="楷体_GB2312" pitchFamily="49" charset="-122"/>
                  <a:ea typeface="楷体_GB2312" pitchFamily="49" charset="-122"/>
                </a:rPr>
                <a:t>3</a:t>
              </a:r>
              <a:endParaRPr lang="en-US" altLang="zh-CN" sz="1600" dirty="0">
                <a:latin typeface="楷体_GB2312" pitchFamily="49" charset="-122"/>
                <a:ea typeface="楷体_GB2312" pitchFamily="49" charset="-122"/>
              </a:endParaRPr>
            </a:p>
          </p:txBody>
        </p:sp>
        <p:sp>
          <p:nvSpPr>
            <p:cNvPr id="26646" name="Line 19"/>
            <p:cNvSpPr/>
            <p:nvPr/>
          </p:nvSpPr>
          <p:spPr>
            <a:xfrm>
              <a:off x="1872" y="1968"/>
              <a:ext cx="764" cy="1"/>
            </a:xfrm>
            <a:prstGeom prst="line">
              <a:avLst/>
            </a:prstGeom>
            <a:ln w="19050" cap="flat" cmpd="sng">
              <a:solidFill>
                <a:schemeClr val="tx1"/>
              </a:solidFill>
              <a:prstDash val="solid"/>
              <a:headEnd type="none" w="med" len="med"/>
              <a:tailEnd type="stealth" w="lg" len="lg"/>
            </a:ln>
          </p:spPr>
        </p:sp>
        <p:sp>
          <p:nvSpPr>
            <p:cNvPr id="26647" name="Line 20"/>
            <p:cNvSpPr/>
            <p:nvPr/>
          </p:nvSpPr>
          <p:spPr>
            <a:xfrm>
              <a:off x="3024" y="1968"/>
              <a:ext cx="764" cy="1"/>
            </a:xfrm>
            <a:prstGeom prst="line">
              <a:avLst/>
            </a:prstGeom>
            <a:ln w="19050" cap="flat" cmpd="sng">
              <a:solidFill>
                <a:schemeClr val="tx1"/>
              </a:solidFill>
              <a:prstDash val="solid"/>
              <a:headEnd type="none" w="med" len="med"/>
              <a:tailEnd type="stealth" w="lg" len="lg"/>
            </a:ln>
          </p:spPr>
        </p:sp>
        <p:sp>
          <p:nvSpPr>
            <p:cNvPr id="26648" name="Rectangle 21"/>
            <p:cNvSpPr/>
            <p:nvPr/>
          </p:nvSpPr>
          <p:spPr>
            <a:xfrm>
              <a:off x="1968" y="1632"/>
              <a:ext cx="480" cy="336"/>
            </a:xfrm>
            <a:prstGeom prst="rect">
              <a:avLst/>
            </a:prstGeom>
            <a:noFill/>
            <a:ln w="9525">
              <a:noFill/>
            </a:ln>
          </p:spPr>
          <p:txBody>
            <a:bodyPr wrap="none" anchor="ctr" anchorCtr="0"/>
            <a:lstStyle/>
            <a:p>
              <a:pPr algn="ctr"/>
              <a:r>
                <a:rPr lang="zh-CN" altLang="en-US" dirty="0">
                  <a:latin typeface="楷体_GB2312" pitchFamily="49" charset="-122"/>
                  <a:ea typeface="楷体_GB2312" pitchFamily="49" charset="-122"/>
                </a:rPr>
                <a:t>字母</a:t>
              </a:r>
            </a:p>
          </p:txBody>
        </p:sp>
        <p:sp>
          <p:nvSpPr>
            <p:cNvPr id="26649" name="Rectangle 22"/>
            <p:cNvSpPr/>
            <p:nvPr/>
          </p:nvSpPr>
          <p:spPr>
            <a:xfrm>
              <a:off x="3168" y="1632"/>
              <a:ext cx="480" cy="336"/>
            </a:xfrm>
            <a:prstGeom prst="rect">
              <a:avLst/>
            </a:prstGeom>
            <a:noFill/>
            <a:ln w="9525">
              <a:noFill/>
            </a:ln>
          </p:spPr>
          <p:txBody>
            <a:bodyPr wrap="none" anchor="ctr" anchorCtr="0"/>
            <a:lstStyle/>
            <a:p>
              <a:pPr algn="ctr"/>
              <a:r>
                <a:rPr lang="zh-CN" altLang="en-US" dirty="0">
                  <a:latin typeface="楷体_GB2312" pitchFamily="49" charset="-122"/>
                  <a:ea typeface="楷体_GB2312" pitchFamily="49" charset="-122"/>
                </a:rPr>
                <a:t>其他</a:t>
              </a:r>
            </a:p>
          </p:txBody>
        </p:sp>
        <p:sp>
          <p:nvSpPr>
            <p:cNvPr id="26650" name="Rectangle 23"/>
            <p:cNvSpPr/>
            <p:nvPr/>
          </p:nvSpPr>
          <p:spPr>
            <a:xfrm>
              <a:off x="2352" y="1056"/>
              <a:ext cx="912" cy="336"/>
            </a:xfrm>
            <a:prstGeom prst="rect">
              <a:avLst/>
            </a:prstGeom>
            <a:noFill/>
            <a:ln w="9525">
              <a:noFill/>
            </a:ln>
          </p:spPr>
          <p:txBody>
            <a:bodyPr wrap="none" anchor="ctr" anchorCtr="0"/>
            <a:lstStyle/>
            <a:p>
              <a:pPr algn="ctr"/>
              <a:r>
                <a:rPr lang="zh-CN" altLang="en-US" dirty="0">
                  <a:latin typeface="楷体_GB2312" pitchFamily="49" charset="-122"/>
                  <a:ea typeface="楷体_GB2312" pitchFamily="49" charset="-122"/>
                </a:rPr>
                <a:t>字母或数字</a:t>
              </a:r>
            </a:p>
          </p:txBody>
        </p:sp>
        <p:sp>
          <p:nvSpPr>
            <p:cNvPr id="26651" name="Rectangle 24"/>
            <p:cNvSpPr/>
            <p:nvPr/>
          </p:nvSpPr>
          <p:spPr>
            <a:xfrm>
              <a:off x="1920" y="2256"/>
              <a:ext cx="2016" cy="336"/>
            </a:xfrm>
            <a:prstGeom prst="rect">
              <a:avLst/>
            </a:prstGeom>
            <a:noFill/>
            <a:ln w="9525">
              <a:noFill/>
            </a:ln>
          </p:spPr>
          <p:txBody>
            <a:bodyPr wrap="none" anchor="ctr" anchorCtr="0"/>
            <a:lstStyle/>
            <a:p>
              <a:pPr algn="ctr"/>
              <a:r>
                <a:rPr lang="en-US" altLang="en-US" dirty="0">
                  <a:latin typeface="楷体_GB2312" pitchFamily="49" charset="-122"/>
                  <a:ea typeface="楷体_GB2312" pitchFamily="49" charset="-122"/>
                </a:rPr>
                <a:t>识别标识符的状态转换图</a:t>
              </a:r>
              <a:endParaRPr lang="zh-CN" altLang="en-US" dirty="0">
                <a:latin typeface="楷体_GB2312" pitchFamily="49" charset="-122"/>
                <a:ea typeface="楷体_GB2312" pitchFamily="49" charset="-122"/>
              </a:endParaRPr>
            </a:p>
          </p:txBody>
        </p:sp>
        <p:sp>
          <p:nvSpPr>
            <p:cNvPr id="26652" name="Rectangle 25"/>
            <p:cNvSpPr/>
            <p:nvPr/>
          </p:nvSpPr>
          <p:spPr>
            <a:xfrm>
              <a:off x="3984" y="1632"/>
              <a:ext cx="336" cy="240"/>
            </a:xfrm>
            <a:prstGeom prst="rect">
              <a:avLst/>
            </a:prstGeom>
            <a:noFill/>
            <a:ln w="9525">
              <a:noFill/>
            </a:ln>
          </p:spPr>
          <p:txBody>
            <a:bodyPr wrap="none" anchor="ctr" anchorCtr="0"/>
            <a:lstStyle/>
            <a:p>
              <a:pPr algn="ctr"/>
              <a:r>
                <a:rPr lang="en-US" altLang="zh-CN" dirty="0">
                  <a:latin typeface="楷体_GB2312" pitchFamily="49" charset="-122"/>
                  <a:ea typeface="楷体_GB2312" pitchFamily="49" charset="-122"/>
                </a:rPr>
                <a:t>*</a:t>
              </a:r>
            </a:p>
          </p:txBody>
        </p:sp>
      </p:grpSp>
      <p:grpSp>
        <p:nvGrpSpPr>
          <p:cNvPr id="38938" name="Group 26"/>
          <p:cNvGrpSpPr/>
          <p:nvPr/>
        </p:nvGrpSpPr>
        <p:grpSpPr>
          <a:xfrm>
            <a:off x="4800600" y="2205038"/>
            <a:ext cx="4114800" cy="2133600"/>
            <a:chOff x="1104" y="2640"/>
            <a:chExt cx="2928" cy="1488"/>
          </a:xfrm>
        </p:grpSpPr>
        <p:sp>
          <p:nvSpPr>
            <p:cNvPr id="26631" name="Oval 27"/>
            <p:cNvSpPr/>
            <p:nvPr/>
          </p:nvSpPr>
          <p:spPr>
            <a:xfrm>
              <a:off x="1104" y="3360"/>
              <a:ext cx="400" cy="361"/>
            </a:xfrm>
            <a:prstGeom prst="ellipse">
              <a:avLst/>
            </a:prstGeom>
            <a:noFill/>
            <a:ln w="9525" cap="flat" cmpd="sng">
              <a:solidFill>
                <a:schemeClr val="tx1"/>
              </a:solidFill>
              <a:prstDash val="solid"/>
              <a:headEnd type="none" w="med" len="med"/>
              <a:tailEnd type="none" w="med" len="med"/>
            </a:ln>
          </p:spPr>
          <p:txBody>
            <a:bodyPr lIns="144000" tIns="0" rIns="144000" bIns="0"/>
            <a:lstStyle/>
            <a:p>
              <a:pPr algn="just" eaLnBrk="0" hangingPunct="0"/>
              <a:r>
                <a:rPr lang="en-US" altLang="zh-CN" dirty="0">
                  <a:latin typeface="楷体_GB2312" pitchFamily="49" charset="-122"/>
                  <a:ea typeface="楷体_GB2312" pitchFamily="49" charset="-122"/>
                </a:rPr>
                <a:t>1</a:t>
              </a:r>
              <a:endParaRPr lang="en-US" altLang="zh-CN" sz="1600" dirty="0">
                <a:latin typeface="楷体_GB2312" pitchFamily="49" charset="-122"/>
                <a:ea typeface="楷体_GB2312" pitchFamily="49" charset="-122"/>
              </a:endParaRPr>
            </a:p>
          </p:txBody>
        </p:sp>
        <p:sp>
          <p:nvSpPr>
            <p:cNvPr id="26632" name="Freeform 28"/>
            <p:cNvSpPr/>
            <p:nvPr/>
          </p:nvSpPr>
          <p:spPr>
            <a:xfrm>
              <a:off x="2352" y="2976"/>
              <a:ext cx="288" cy="384"/>
            </a:xfrm>
            <a:custGeom>
              <a:avLst/>
              <a:gdLst/>
              <a:ahLst/>
              <a:cxnLst>
                <a:cxn ang="0">
                  <a:pos x="1" y="1"/>
                </a:cxn>
                <a:cxn ang="0">
                  <a:pos x="1" y="0"/>
                </a:cxn>
                <a:cxn ang="0">
                  <a:pos x="0" y="1"/>
                </a:cxn>
              </a:cxnLst>
              <a:rect l="0" t="0" r="0" b="0"/>
              <a:pathLst>
                <a:path w="480" h="720">
                  <a:moveTo>
                    <a:pt x="480" y="720"/>
                  </a:moveTo>
                  <a:cubicBezTo>
                    <a:pt x="400" y="360"/>
                    <a:pt x="320" y="0"/>
                    <a:pt x="240" y="0"/>
                  </a:cubicBezTo>
                  <a:cubicBezTo>
                    <a:pt x="160" y="0"/>
                    <a:pt x="80" y="360"/>
                    <a:pt x="0" y="720"/>
                  </a:cubicBezTo>
                </a:path>
              </a:pathLst>
            </a:custGeom>
            <a:noFill/>
            <a:ln w="19050" cap="flat" cmpd="sng">
              <a:solidFill>
                <a:schemeClr val="tx1">
                  <a:alpha val="100000"/>
                </a:schemeClr>
              </a:solidFill>
              <a:prstDash val="solid"/>
              <a:round/>
              <a:headEnd type="none" w="med" len="med"/>
              <a:tailEnd type="stealth" w="lg" len="lg"/>
            </a:ln>
          </p:spPr>
          <p:txBody>
            <a:bodyPr/>
            <a:lstStyle/>
            <a:p>
              <a:endParaRPr lang="zh-CN" altLang="en-US"/>
            </a:p>
          </p:txBody>
        </p:sp>
        <p:sp>
          <p:nvSpPr>
            <p:cNvPr id="26633" name="Oval 29"/>
            <p:cNvSpPr/>
            <p:nvPr/>
          </p:nvSpPr>
          <p:spPr>
            <a:xfrm>
              <a:off x="2304" y="3360"/>
              <a:ext cx="400" cy="361"/>
            </a:xfrm>
            <a:prstGeom prst="ellipse">
              <a:avLst/>
            </a:prstGeom>
            <a:noFill/>
            <a:ln w="9525" cap="flat" cmpd="sng">
              <a:solidFill>
                <a:schemeClr val="tx1"/>
              </a:solidFill>
              <a:prstDash val="solid"/>
              <a:headEnd type="none" w="med" len="med"/>
              <a:tailEnd type="none" w="med" len="med"/>
            </a:ln>
          </p:spPr>
          <p:txBody>
            <a:bodyPr lIns="144000" tIns="0" rIns="144000" bIns="0"/>
            <a:lstStyle/>
            <a:p>
              <a:pPr algn="just" eaLnBrk="0" hangingPunct="0"/>
              <a:r>
                <a:rPr lang="en-US" altLang="zh-CN" dirty="0">
                  <a:latin typeface="楷体_GB2312" pitchFamily="49" charset="-122"/>
                  <a:ea typeface="楷体_GB2312" pitchFamily="49" charset="-122"/>
                </a:rPr>
                <a:t>2</a:t>
              </a:r>
              <a:endParaRPr lang="en-US" altLang="zh-CN" sz="1600" dirty="0">
                <a:latin typeface="楷体_GB2312" pitchFamily="49" charset="-122"/>
                <a:ea typeface="楷体_GB2312" pitchFamily="49" charset="-122"/>
              </a:endParaRPr>
            </a:p>
          </p:txBody>
        </p:sp>
        <p:sp>
          <p:nvSpPr>
            <p:cNvPr id="26634" name="Oval 30"/>
            <p:cNvSpPr/>
            <p:nvPr/>
          </p:nvSpPr>
          <p:spPr>
            <a:xfrm>
              <a:off x="3456" y="3360"/>
              <a:ext cx="400" cy="361"/>
            </a:xfrm>
            <a:prstGeom prst="ellipse">
              <a:avLst/>
            </a:prstGeom>
            <a:noFill/>
            <a:ln w="92075" cap="flat" cmpd="dbl">
              <a:solidFill>
                <a:schemeClr val="tx1"/>
              </a:solidFill>
              <a:prstDash val="solid"/>
              <a:headEnd type="none" w="med" len="med"/>
              <a:tailEnd type="none" w="med" len="med"/>
            </a:ln>
          </p:spPr>
          <p:txBody>
            <a:bodyPr lIns="144000" tIns="0" rIns="144000" bIns="0"/>
            <a:lstStyle/>
            <a:p>
              <a:pPr algn="just" eaLnBrk="0" hangingPunct="0"/>
              <a:r>
                <a:rPr lang="en-US" altLang="zh-CN" dirty="0">
                  <a:latin typeface="楷体_GB2312" pitchFamily="49" charset="-122"/>
                  <a:ea typeface="楷体_GB2312" pitchFamily="49" charset="-122"/>
                </a:rPr>
                <a:t>3</a:t>
              </a:r>
              <a:endParaRPr lang="en-US" altLang="zh-CN" sz="1600" dirty="0">
                <a:latin typeface="楷体_GB2312" pitchFamily="49" charset="-122"/>
                <a:ea typeface="楷体_GB2312" pitchFamily="49" charset="-122"/>
              </a:endParaRPr>
            </a:p>
          </p:txBody>
        </p:sp>
        <p:sp>
          <p:nvSpPr>
            <p:cNvPr id="26635" name="Line 31"/>
            <p:cNvSpPr/>
            <p:nvPr/>
          </p:nvSpPr>
          <p:spPr>
            <a:xfrm>
              <a:off x="1536" y="3552"/>
              <a:ext cx="764" cy="1"/>
            </a:xfrm>
            <a:prstGeom prst="line">
              <a:avLst/>
            </a:prstGeom>
            <a:ln w="19050" cap="flat" cmpd="sng">
              <a:solidFill>
                <a:schemeClr val="tx1"/>
              </a:solidFill>
              <a:prstDash val="solid"/>
              <a:headEnd type="none" w="med" len="med"/>
              <a:tailEnd type="stealth" w="lg" len="lg"/>
            </a:ln>
          </p:spPr>
        </p:sp>
        <p:sp>
          <p:nvSpPr>
            <p:cNvPr id="26636" name="Line 32"/>
            <p:cNvSpPr/>
            <p:nvPr/>
          </p:nvSpPr>
          <p:spPr>
            <a:xfrm>
              <a:off x="2688" y="3552"/>
              <a:ext cx="764" cy="1"/>
            </a:xfrm>
            <a:prstGeom prst="line">
              <a:avLst/>
            </a:prstGeom>
            <a:ln w="19050" cap="flat" cmpd="sng">
              <a:solidFill>
                <a:schemeClr val="tx1"/>
              </a:solidFill>
              <a:prstDash val="solid"/>
              <a:headEnd type="none" w="med" len="med"/>
              <a:tailEnd type="stealth" w="lg" len="lg"/>
            </a:ln>
          </p:spPr>
        </p:sp>
        <p:sp>
          <p:nvSpPr>
            <p:cNvPr id="26637" name="Rectangle 33"/>
            <p:cNvSpPr/>
            <p:nvPr/>
          </p:nvSpPr>
          <p:spPr>
            <a:xfrm>
              <a:off x="1632" y="3216"/>
              <a:ext cx="480" cy="336"/>
            </a:xfrm>
            <a:prstGeom prst="rect">
              <a:avLst/>
            </a:prstGeom>
            <a:noFill/>
            <a:ln w="9525">
              <a:noFill/>
            </a:ln>
          </p:spPr>
          <p:txBody>
            <a:bodyPr wrap="none" anchor="ctr" anchorCtr="0"/>
            <a:lstStyle/>
            <a:p>
              <a:pPr algn="ctr"/>
              <a:r>
                <a:rPr lang="zh-CN" altLang="en-US" dirty="0">
                  <a:latin typeface="楷体_GB2312" pitchFamily="49" charset="-122"/>
                  <a:ea typeface="楷体_GB2312" pitchFamily="49" charset="-122"/>
                </a:rPr>
                <a:t>数字</a:t>
              </a:r>
            </a:p>
          </p:txBody>
        </p:sp>
        <p:sp>
          <p:nvSpPr>
            <p:cNvPr id="26638" name="Rectangle 34"/>
            <p:cNvSpPr/>
            <p:nvPr/>
          </p:nvSpPr>
          <p:spPr>
            <a:xfrm>
              <a:off x="2832" y="3216"/>
              <a:ext cx="480" cy="336"/>
            </a:xfrm>
            <a:prstGeom prst="rect">
              <a:avLst/>
            </a:prstGeom>
            <a:noFill/>
            <a:ln w="9525">
              <a:noFill/>
            </a:ln>
          </p:spPr>
          <p:txBody>
            <a:bodyPr wrap="none" anchor="ctr" anchorCtr="0"/>
            <a:lstStyle/>
            <a:p>
              <a:pPr algn="ctr"/>
              <a:r>
                <a:rPr lang="zh-CN" altLang="en-US" dirty="0">
                  <a:latin typeface="楷体_GB2312" pitchFamily="49" charset="-122"/>
                  <a:ea typeface="楷体_GB2312" pitchFamily="49" charset="-122"/>
                </a:rPr>
                <a:t>其他</a:t>
              </a:r>
            </a:p>
          </p:txBody>
        </p:sp>
        <p:sp>
          <p:nvSpPr>
            <p:cNvPr id="26639" name="Rectangle 35"/>
            <p:cNvSpPr/>
            <p:nvPr/>
          </p:nvSpPr>
          <p:spPr>
            <a:xfrm>
              <a:off x="2016" y="2640"/>
              <a:ext cx="912" cy="336"/>
            </a:xfrm>
            <a:prstGeom prst="rect">
              <a:avLst/>
            </a:prstGeom>
            <a:noFill/>
            <a:ln w="9525">
              <a:noFill/>
            </a:ln>
          </p:spPr>
          <p:txBody>
            <a:bodyPr wrap="none" anchor="ctr" anchorCtr="0"/>
            <a:lstStyle/>
            <a:p>
              <a:pPr algn="ctr"/>
              <a:r>
                <a:rPr lang="zh-CN" altLang="en-US" dirty="0">
                  <a:latin typeface="楷体_GB2312" pitchFamily="49" charset="-122"/>
                  <a:ea typeface="楷体_GB2312" pitchFamily="49" charset="-122"/>
                </a:rPr>
                <a:t>数字</a:t>
              </a:r>
            </a:p>
          </p:txBody>
        </p:sp>
        <p:sp>
          <p:nvSpPr>
            <p:cNvPr id="26640" name="Rectangle 36"/>
            <p:cNvSpPr/>
            <p:nvPr/>
          </p:nvSpPr>
          <p:spPr>
            <a:xfrm>
              <a:off x="1584" y="3792"/>
              <a:ext cx="2016" cy="336"/>
            </a:xfrm>
            <a:prstGeom prst="rect">
              <a:avLst/>
            </a:prstGeom>
            <a:noFill/>
            <a:ln w="9525">
              <a:noFill/>
            </a:ln>
          </p:spPr>
          <p:txBody>
            <a:bodyPr wrap="none" anchor="ctr" anchorCtr="0"/>
            <a:lstStyle/>
            <a:p>
              <a:pPr algn="ctr"/>
              <a:r>
                <a:rPr lang="en-US" altLang="en-US" dirty="0">
                  <a:latin typeface="楷体_GB2312" pitchFamily="49" charset="-122"/>
                  <a:ea typeface="楷体_GB2312" pitchFamily="49" charset="-122"/>
                </a:rPr>
                <a:t>识别整常数的状态转换图</a:t>
              </a:r>
              <a:endParaRPr lang="zh-CN" altLang="en-US" dirty="0">
                <a:latin typeface="楷体_GB2312" pitchFamily="49" charset="-122"/>
                <a:ea typeface="楷体_GB2312" pitchFamily="49" charset="-122"/>
              </a:endParaRPr>
            </a:p>
          </p:txBody>
        </p:sp>
        <p:sp>
          <p:nvSpPr>
            <p:cNvPr id="26641" name="Rectangle 37"/>
            <p:cNvSpPr/>
            <p:nvPr/>
          </p:nvSpPr>
          <p:spPr>
            <a:xfrm>
              <a:off x="3696" y="3264"/>
              <a:ext cx="336" cy="240"/>
            </a:xfrm>
            <a:prstGeom prst="rect">
              <a:avLst/>
            </a:prstGeom>
            <a:noFill/>
            <a:ln w="9525">
              <a:noFill/>
            </a:ln>
          </p:spPr>
          <p:txBody>
            <a:bodyPr wrap="none" anchor="ctr" anchorCtr="0"/>
            <a:lstStyle/>
            <a:p>
              <a:pPr algn="ctr"/>
              <a:r>
                <a:rPr lang="en-US" altLang="zh-CN" dirty="0">
                  <a:latin typeface="楷体_GB2312" pitchFamily="49" charset="-122"/>
                  <a:ea typeface="楷体_GB2312" pitchFamily="49" charset="-122"/>
                </a:rPr>
                <a:t>*</a:t>
              </a:r>
            </a:p>
          </p:txBody>
        </p:sp>
      </p:grpSp>
      <p:sp>
        <p:nvSpPr>
          <p:cNvPr id="26629"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State transition diagram</a:t>
            </a:r>
            <a:endParaRPr lang="zh-CN" altLang="en-US" kern="1200" dirty="0">
              <a:latin typeface="+mj-lt"/>
              <a:ea typeface="宋体" panose="02010600030101010101" pitchFamily="2" charset="-122"/>
              <a:cs typeface="+mj-cs"/>
            </a:endParaRPr>
          </a:p>
        </p:txBody>
      </p:sp>
      <p:sp>
        <p:nvSpPr>
          <p:cNvPr id="26630" name="Rectangle 3"/>
          <p:cNvSpPr/>
          <p:nvPr/>
        </p:nvSpPr>
        <p:spPr>
          <a:xfrm>
            <a:off x="522288" y="4999038"/>
            <a:ext cx="8145462" cy="954087"/>
          </a:xfrm>
          <a:prstGeom prst="rect">
            <a:avLst/>
          </a:prstGeom>
          <a:noFill/>
          <a:ln w="9525">
            <a:noFill/>
          </a:ln>
        </p:spPr>
        <p:txBody>
          <a:bodyPr>
            <a:spAutoFit/>
          </a:bodyPr>
          <a:lstStyle/>
          <a:p>
            <a:r>
              <a:rPr lang="zh-CN" altLang="en-US" sz="2800" dirty="0">
                <a:latin typeface="楷体_GB2312" pitchFamily="49" charset="-122"/>
                <a:ea typeface="楷体_GB2312" pitchFamily="49" charset="-122"/>
              </a:rPr>
              <a:t>终结符上的星号“*”</a:t>
            </a:r>
          </a:p>
          <a:p>
            <a:r>
              <a:rPr lang="en-US" altLang="zh-CN" sz="2800" dirty="0">
                <a:latin typeface="楷体_GB2312" pitchFamily="49" charset="-122"/>
                <a:ea typeface="楷体_GB2312" pitchFamily="49" charset="-122"/>
              </a:rPr>
              <a:t>	</a:t>
            </a:r>
            <a:r>
              <a:rPr lang="zh-CN" altLang="en-US" dirty="0">
                <a:latin typeface="楷体_GB2312" pitchFamily="49" charset="-122"/>
                <a:ea typeface="楷体_GB2312" pitchFamily="49" charset="-122"/>
              </a:rPr>
              <a:t>读进不属于标识符部分的字符，则把它</a:t>
            </a:r>
            <a:r>
              <a:rPr lang="zh-CN" altLang="en-US" dirty="0">
                <a:solidFill>
                  <a:srgbClr val="C00000"/>
                </a:solidFill>
                <a:latin typeface="楷体_GB2312" pitchFamily="49" charset="-122"/>
                <a:ea typeface="楷体_GB2312" pitchFamily="49" charset="-122"/>
              </a:rPr>
              <a:t>退还给输入串</a:t>
            </a:r>
            <a:endParaRPr lang="zh-CN" altLang="en-US" sz="2800" dirty="0">
              <a:solidFill>
                <a:srgbClr val="C00000"/>
              </a:solidFill>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38926"/>
                                        </p:tgtEl>
                                        <p:attrNameLst>
                                          <p:attrName>style.visibility</p:attrName>
                                        </p:attrNameLst>
                                      </p:cBhvr>
                                      <p:to>
                                        <p:strVal val="visible"/>
                                      </p:to>
                                    </p:set>
                                    <p:animEffect transition="in" filter="barn(outHorizontal)">
                                      <p:cBhvr>
                                        <p:cTn id="7" dur="500"/>
                                        <p:tgtEl>
                                          <p:spTgt spid="3892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38938"/>
                                        </p:tgtEl>
                                        <p:attrNameLst>
                                          <p:attrName>style.visibility</p:attrName>
                                        </p:attrNameLst>
                                      </p:cBhvr>
                                      <p:to>
                                        <p:strVal val="visible"/>
                                      </p:to>
                                    </p:set>
                                    <p:animEffect transition="in" filter="barn(outHorizontal)">
                                      <p:cBhvr>
                                        <p:cTn id="12" dur="500"/>
                                        <p:tgtEl>
                                          <p:spTgt spid="38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State transition diagram</a:t>
            </a:r>
            <a:endParaRPr lang="zh-CN" altLang="en-US" kern="1200" dirty="0">
              <a:latin typeface="+mj-lt"/>
              <a:ea typeface="宋体" panose="02010600030101010101" pitchFamily="2" charset="-122"/>
              <a:cs typeface="+mj-cs"/>
            </a:endParaRPr>
          </a:p>
        </p:txBody>
      </p:sp>
      <p:sp>
        <p:nvSpPr>
          <p:cNvPr id="27651"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2024/3/12</a:t>
            </a:fld>
            <a:endParaRPr lang="zh-TW" altLang="en-US" sz="1400" dirty="0">
              <a:solidFill>
                <a:schemeClr val="tx2"/>
              </a:solidFill>
            </a:endParaRPr>
          </a:p>
        </p:txBody>
      </p:sp>
      <p:sp>
        <p:nvSpPr>
          <p:cNvPr id="27652"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18</a:t>
            </a:fld>
            <a:endParaRPr lang="zh-TW" altLang="en-US" sz="1400" dirty="0">
              <a:solidFill>
                <a:schemeClr val="tx2"/>
              </a:solidFill>
            </a:endParaRPr>
          </a:p>
        </p:txBody>
      </p:sp>
      <p:grpSp>
        <p:nvGrpSpPr>
          <p:cNvPr id="27653" name="Group 4"/>
          <p:cNvGrpSpPr/>
          <p:nvPr/>
        </p:nvGrpSpPr>
        <p:grpSpPr>
          <a:xfrm>
            <a:off x="250825" y="2278063"/>
            <a:ext cx="8675688" cy="4140200"/>
            <a:chOff x="0" y="397"/>
            <a:chExt cx="5465" cy="2608"/>
          </a:xfrm>
        </p:grpSpPr>
        <p:sp>
          <p:nvSpPr>
            <p:cNvPr id="27656" name="AutoShape 5"/>
            <p:cNvSpPr/>
            <p:nvPr/>
          </p:nvSpPr>
          <p:spPr>
            <a:xfrm>
              <a:off x="4921" y="1570"/>
              <a:ext cx="361" cy="336"/>
            </a:xfrm>
            <a:custGeom>
              <a:avLst/>
              <a:gdLst>
                <a:gd name="txL" fmla="*/ 3171 w 21600"/>
                <a:gd name="txT" fmla="*/ 3150 h 21600"/>
                <a:gd name="txR" fmla="*/ 18429 w 21600"/>
                <a:gd name="txB" fmla="*/ 18450 h 216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925" y="10800"/>
                  </a:moveTo>
                  <a:cubicBezTo>
                    <a:pt x="2925" y="15149"/>
                    <a:pt x="6451" y="18675"/>
                    <a:pt x="10800" y="18675"/>
                  </a:cubicBezTo>
                  <a:cubicBezTo>
                    <a:pt x="15149" y="18675"/>
                    <a:pt x="18675" y="15149"/>
                    <a:pt x="18675" y="10800"/>
                  </a:cubicBezTo>
                  <a:cubicBezTo>
                    <a:pt x="18675" y="6451"/>
                    <a:pt x="15149" y="2925"/>
                    <a:pt x="10800" y="2925"/>
                  </a:cubicBezTo>
                  <a:cubicBezTo>
                    <a:pt x="6451" y="2925"/>
                    <a:pt x="2925" y="6451"/>
                    <a:pt x="2925" y="10800"/>
                  </a:cubicBezTo>
                  <a:close/>
                </a:path>
              </a:pathLst>
            </a:custGeom>
            <a:solidFill>
              <a:srgbClr val="FFFFFF">
                <a:alpha val="0"/>
              </a:srgbClr>
            </a:solidFill>
            <a:ln w="9525" cap="flat" cmpd="sng">
              <a:solidFill>
                <a:srgbClr val="000000"/>
              </a:solidFill>
              <a:prstDash val="solid"/>
              <a:round/>
              <a:headEnd type="none" w="med" len="med"/>
              <a:tailEnd type="none" w="med" len="med"/>
            </a:ln>
          </p:spPr>
          <p:txBody>
            <a:bodyPr anchor="ctr" anchorCtr="0">
              <a:spAutoFit/>
            </a:bodyPr>
            <a:lstStyle/>
            <a:p>
              <a:r>
                <a:rPr lang="en-US" altLang="zh-CN" dirty="0">
                  <a:latin typeface="Times New Roman" panose="02020603050405020304" pitchFamily="18" charset="0"/>
                </a:rPr>
                <a:t>7</a:t>
              </a:r>
            </a:p>
          </p:txBody>
        </p:sp>
        <p:sp>
          <p:nvSpPr>
            <p:cNvPr id="10" name="Text Box 6"/>
            <p:cNvSpPr txBox="1">
              <a:spLocks noChangeArrowheads="1"/>
            </p:cNvSpPr>
            <p:nvPr/>
          </p:nvSpPr>
          <p:spPr bwMode="auto">
            <a:xfrm>
              <a:off x="5193" y="1434"/>
              <a:ext cx="272" cy="288"/>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en-US" altLang="zh-CN" kern="1200" cap="none" spc="0" normalizeH="0" baseline="0" noProof="0">
                  <a:latin typeface="Times New Roman" panose="02020603050405020304" pitchFamily="18" charset="0"/>
                  <a:ea typeface="PMingLiU" pitchFamily="18" charset="-120"/>
                  <a:cs typeface="+mn-cs"/>
                </a:rPr>
                <a:t>*</a:t>
              </a:r>
            </a:p>
          </p:txBody>
        </p:sp>
        <p:grpSp>
          <p:nvGrpSpPr>
            <p:cNvPr id="27658" name="Group 7"/>
            <p:cNvGrpSpPr/>
            <p:nvPr/>
          </p:nvGrpSpPr>
          <p:grpSpPr>
            <a:xfrm>
              <a:off x="2895" y="1519"/>
              <a:ext cx="1256" cy="767"/>
              <a:chOff x="2894" y="1791"/>
              <a:chExt cx="1256" cy="809"/>
            </a:xfrm>
          </p:grpSpPr>
          <p:sp>
            <p:nvSpPr>
              <p:cNvPr id="58" name="Arc 8"/>
              <p:cNvSpPr/>
              <p:nvPr/>
            </p:nvSpPr>
            <p:spPr bwMode="auto">
              <a:xfrm rot="7846440">
                <a:off x="3013" y="1668"/>
                <a:ext cx="809" cy="1036"/>
              </a:xfrm>
              <a:custGeom>
                <a:avLst/>
                <a:gdLst>
                  <a:gd name="G0" fmla="+- 0 0 0"/>
                  <a:gd name="G1" fmla="+- 21320 0 0"/>
                  <a:gd name="G2" fmla="+- 21600 0 0"/>
                  <a:gd name="T0" fmla="*/ 3465 w 21600"/>
                  <a:gd name="T1" fmla="*/ 0 h 28509"/>
                  <a:gd name="T2" fmla="*/ 20369 w 21600"/>
                  <a:gd name="T3" fmla="*/ 28509 h 28509"/>
                  <a:gd name="T4" fmla="*/ 0 w 21600"/>
                  <a:gd name="T5" fmla="*/ 21320 h 28509"/>
                </a:gdLst>
                <a:ahLst/>
                <a:cxnLst>
                  <a:cxn ang="0">
                    <a:pos x="T0" y="T1"/>
                  </a:cxn>
                  <a:cxn ang="0">
                    <a:pos x="T2" y="T3"/>
                  </a:cxn>
                  <a:cxn ang="0">
                    <a:pos x="T4" y="T5"/>
                  </a:cxn>
                </a:cxnLst>
                <a:rect l="0" t="0" r="r" b="b"/>
                <a:pathLst>
                  <a:path w="21600" h="28509" fill="none" extrusionOk="0">
                    <a:moveTo>
                      <a:pt x="3465" y="-1"/>
                    </a:moveTo>
                    <a:cubicBezTo>
                      <a:pt x="13919" y="1698"/>
                      <a:pt x="21600" y="10728"/>
                      <a:pt x="21600" y="21320"/>
                    </a:cubicBezTo>
                    <a:cubicBezTo>
                      <a:pt x="21600" y="23768"/>
                      <a:pt x="21183" y="26199"/>
                      <a:pt x="20368" y="28508"/>
                    </a:cubicBezTo>
                  </a:path>
                  <a:path w="21600" h="28509" stroke="0" extrusionOk="0">
                    <a:moveTo>
                      <a:pt x="3465" y="-1"/>
                    </a:moveTo>
                    <a:cubicBezTo>
                      <a:pt x="13919" y="1698"/>
                      <a:pt x="21600" y="10728"/>
                      <a:pt x="21600" y="21320"/>
                    </a:cubicBezTo>
                    <a:cubicBezTo>
                      <a:pt x="21600" y="23768"/>
                      <a:pt x="21183" y="26199"/>
                      <a:pt x="20368" y="28508"/>
                    </a:cubicBezTo>
                    <a:lnTo>
                      <a:pt x="0" y="21320"/>
                    </a:lnTo>
                    <a:close/>
                  </a:path>
                </a:pathLst>
              </a:custGeom>
              <a:noFill/>
              <a:ln w="9525">
                <a:solidFill>
                  <a:srgbClr val="000000"/>
                </a:solidFill>
                <a:round/>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27705" name="Line 9"/>
              <p:cNvSpPr/>
              <p:nvPr/>
            </p:nvSpPr>
            <p:spPr>
              <a:xfrm flipV="1">
                <a:off x="3969" y="2115"/>
                <a:ext cx="181" cy="226"/>
              </a:xfrm>
              <a:prstGeom prst="line">
                <a:avLst/>
              </a:prstGeom>
              <a:ln w="9525" cap="flat" cmpd="sng">
                <a:solidFill>
                  <a:srgbClr val="000000"/>
                </a:solidFill>
                <a:prstDash val="solid"/>
                <a:headEnd type="none" w="med" len="med"/>
                <a:tailEnd type="triangle" w="med" len="med"/>
              </a:ln>
            </p:spPr>
          </p:sp>
        </p:grpSp>
        <p:grpSp>
          <p:nvGrpSpPr>
            <p:cNvPr id="27659" name="Group 10"/>
            <p:cNvGrpSpPr/>
            <p:nvPr/>
          </p:nvGrpSpPr>
          <p:grpSpPr>
            <a:xfrm>
              <a:off x="0" y="397"/>
              <a:ext cx="5045" cy="2608"/>
              <a:chOff x="0" y="397"/>
              <a:chExt cx="5045" cy="2608"/>
            </a:xfrm>
          </p:grpSpPr>
          <p:sp>
            <p:nvSpPr>
              <p:cNvPr id="27660" name="AutoShape 11"/>
              <p:cNvSpPr/>
              <p:nvPr/>
            </p:nvSpPr>
            <p:spPr>
              <a:xfrm>
                <a:off x="930" y="2423"/>
                <a:ext cx="361" cy="336"/>
              </a:xfrm>
              <a:prstGeom prst="flowChartConnector">
                <a:avLst/>
              </a:prstGeom>
              <a:solidFill>
                <a:srgbClr val="FFFFFF">
                  <a:alpha val="0"/>
                </a:srgbClr>
              </a:solidFill>
              <a:ln w="9525" cap="flat" cmpd="sng">
                <a:solidFill>
                  <a:srgbClr val="000000"/>
                </a:solidFill>
                <a:prstDash val="solid"/>
                <a:headEnd type="none" w="med" len="med"/>
                <a:tailEnd type="none" w="med" len="med"/>
              </a:ln>
            </p:spPr>
            <p:txBody>
              <a:bodyPr anchor="ctr" anchorCtr="0">
                <a:spAutoFit/>
              </a:bodyPr>
              <a:lstStyle/>
              <a:p>
                <a:r>
                  <a:rPr lang="en-US" altLang="zh-CN" dirty="0">
                    <a:latin typeface="Times New Roman" panose="02020603050405020304" pitchFamily="18" charset="0"/>
                  </a:rPr>
                  <a:t>6</a:t>
                </a:r>
              </a:p>
            </p:txBody>
          </p:sp>
          <p:grpSp>
            <p:nvGrpSpPr>
              <p:cNvPr id="27661" name="Group 12"/>
              <p:cNvGrpSpPr/>
              <p:nvPr/>
            </p:nvGrpSpPr>
            <p:grpSpPr>
              <a:xfrm>
                <a:off x="1166" y="1661"/>
                <a:ext cx="753" cy="735"/>
                <a:chOff x="1165" y="1934"/>
                <a:chExt cx="753" cy="775"/>
              </a:xfrm>
            </p:grpSpPr>
            <p:sp>
              <p:nvSpPr>
                <p:cNvPr id="56" name="Arc 13"/>
                <p:cNvSpPr/>
                <p:nvPr/>
              </p:nvSpPr>
              <p:spPr bwMode="auto">
                <a:xfrm rot="4583452">
                  <a:off x="1091" y="2004"/>
                  <a:ext cx="775" cy="616"/>
                </a:xfrm>
                <a:custGeom>
                  <a:avLst/>
                  <a:gdLst>
                    <a:gd name="G0" fmla="+- 0 0 0"/>
                    <a:gd name="G1" fmla="+- 16794 0 0"/>
                    <a:gd name="G2" fmla="+- 21600 0 0"/>
                    <a:gd name="T0" fmla="*/ 13583 w 21600"/>
                    <a:gd name="T1" fmla="*/ 0 h 16794"/>
                    <a:gd name="T2" fmla="*/ 21600 w 21600"/>
                    <a:gd name="T3" fmla="*/ 16794 h 16794"/>
                    <a:gd name="T4" fmla="*/ 0 w 21600"/>
                    <a:gd name="T5" fmla="*/ 16794 h 16794"/>
                  </a:gdLst>
                  <a:ahLst/>
                  <a:cxnLst>
                    <a:cxn ang="0">
                      <a:pos x="T0" y="T1"/>
                    </a:cxn>
                    <a:cxn ang="0">
                      <a:pos x="T2" y="T3"/>
                    </a:cxn>
                    <a:cxn ang="0">
                      <a:pos x="T4" y="T5"/>
                    </a:cxn>
                  </a:cxnLst>
                  <a:rect l="0" t="0" r="r" b="b"/>
                  <a:pathLst>
                    <a:path w="21600" h="16794" fill="none" extrusionOk="0">
                      <a:moveTo>
                        <a:pt x="13583" y="-1"/>
                      </a:moveTo>
                      <a:cubicBezTo>
                        <a:pt x="18653" y="4100"/>
                        <a:pt x="21600" y="10272"/>
                        <a:pt x="21600" y="16794"/>
                      </a:cubicBezTo>
                    </a:path>
                    <a:path w="21600" h="16794" stroke="0" extrusionOk="0">
                      <a:moveTo>
                        <a:pt x="13583" y="-1"/>
                      </a:moveTo>
                      <a:cubicBezTo>
                        <a:pt x="18653" y="4100"/>
                        <a:pt x="21600" y="10272"/>
                        <a:pt x="21600" y="16794"/>
                      </a:cubicBezTo>
                      <a:lnTo>
                        <a:pt x="0" y="16794"/>
                      </a:lnTo>
                      <a:close/>
                    </a:path>
                  </a:pathLst>
                </a:custGeom>
                <a:noFill/>
                <a:ln w="9525">
                  <a:solidFill>
                    <a:srgbClr val="000000"/>
                  </a:solidFill>
                  <a:round/>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27703" name="Line 14"/>
                <p:cNvSpPr/>
                <p:nvPr/>
              </p:nvSpPr>
              <p:spPr>
                <a:xfrm rot="-5638964">
                  <a:off x="1761" y="2183"/>
                  <a:ext cx="183" cy="130"/>
                </a:xfrm>
                <a:prstGeom prst="line">
                  <a:avLst/>
                </a:prstGeom>
                <a:ln w="9525" cap="flat" cmpd="sng">
                  <a:solidFill>
                    <a:srgbClr val="000000"/>
                  </a:solidFill>
                  <a:prstDash val="solid"/>
                  <a:headEnd type="none" w="med" len="med"/>
                  <a:tailEnd type="triangle" w="med" len="med"/>
                </a:ln>
              </p:spPr>
            </p:sp>
          </p:grpSp>
          <p:sp>
            <p:nvSpPr>
              <p:cNvPr id="27662" name="Line 15"/>
              <p:cNvSpPr/>
              <p:nvPr/>
            </p:nvSpPr>
            <p:spPr>
              <a:xfrm flipV="1">
                <a:off x="4786" y="1798"/>
                <a:ext cx="136" cy="257"/>
              </a:xfrm>
              <a:prstGeom prst="line">
                <a:avLst/>
              </a:prstGeom>
              <a:ln w="9525" cap="flat" cmpd="sng">
                <a:solidFill>
                  <a:srgbClr val="000000"/>
                </a:solidFill>
                <a:prstDash val="solid"/>
                <a:headEnd type="none" w="med" len="med"/>
                <a:tailEnd type="triangle" w="med" len="med"/>
              </a:ln>
            </p:spPr>
          </p:sp>
          <p:grpSp>
            <p:nvGrpSpPr>
              <p:cNvPr id="27663" name="Group 16"/>
              <p:cNvGrpSpPr/>
              <p:nvPr/>
            </p:nvGrpSpPr>
            <p:grpSpPr>
              <a:xfrm>
                <a:off x="0" y="397"/>
                <a:ext cx="5045" cy="2608"/>
                <a:chOff x="0" y="397"/>
                <a:chExt cx="5045" cy="2608"/>
              </a:xfrm>
            </p:grpSpPr>
            <p:sp>
              <p:nvSpPr>
                <p:cNvPr id="27664" name="AutoShape 17"/>
                <p:cNvSpPr/>
                <p:nvPr/>
              </p:nvSpPr>
              <p:spPr>
                <a:xfrm>
                  <a:off x="4105" y="1569"/>
                  <a:ext cx="361" cy="336"/>
                </a:xfrm>
                <a:prstGeom prst="flowChartConnector">
                  <a:avLst/>
                </a:prstGeom>
                <a:solidFill>
                  <a:srgbClr val="FFFFFF">
                    <a:alpha val="0"/>
                  </a:srgbClr>
                </a:solidFill>
                <a:ln w="9525" cap="flat" cmpd="sng">
                  <a:solidFill>
                    <a:srgbClr val="000000"/>
                  </a:solidFill>
                  <a:prstDash val="solid"/>
                  <a:headEnd type="none" w="med" len="med"/>
                  <a:tailEnd type="none" w="med" len="med"/>
                </a:ln>
              </p:spPr>
              <p:txBody>
                <a:bodyPr anchor="ctr" anchorCtr="0">
                  <a:spAutoFit/>
                </a:bodyPr>
                <a:lstStyle/>
                <a:p>
                  <a:r>
                    <a:rPr lang="en-US" altLang="zh-CN" dirty="0">
                      <a:latin typeface="Times New Roman" panose="02020603050405020304" pitchFamily="18" charset="0"/>
                    </a:rPr>
                    <a:t>5</a:t>
                  </a:r>
                </a:p>
              </p:txBody>
            </p:sp>
            <p:sp>
              <p:nvSpPr>
                <p:cNvPr id="18" name="Text Box 18"/>
                <p:cNvSpPr txBox="1">
                  <a:spLocks noChangeArrowheads="1"/>
                </p:cNvSpPr>
                <p:nvPr/>
              </p:nvSpPr>
              <p:spPr bwMode="auto">
                <a:xfrm>
                  <a:off x="408" y="1984"/>
                  <a:ext cx="227" cy="407"/>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en-US" altLang="zh-CN" sz="3600" b="1" kern="1200" cap="none" spc="0" normalizeH="0" baseline="0" noProof="0" dirty="0">
                      <a:latin typeface="Times New Roman" panose="02020603050405020304" pitchFamily="18" charset="0"/>
                      <a:ea typeface="PMingLiU" pitchFamily="18" charset="-120"/>
                      <a:cs typeface="+mn-cs"/>
                    </a:rPr>
                    <a:t>·</a:t>
                  </a:r>
                </a:p>
              </p:txBody>
            </p:sp>
            <p:sp>
              <p:nvSpPr>
                <p:cNvPr id="19" name="Text Box 19"/>
                <p:cNvSpPr txBox="1">
                  <a:spLocks noChangeArrowheads="1"/>
                </p:cNvSpPr>
                <p:nvPr/>
              </p:nvSpPr>
              <p:spPr bwMode="auto">
                <a:xfrm>
                  <a:off x="4086" y="762"/>
                  <a:ext cx="583" cy="291"/>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zh-CN" altLang="en-US" kern="1200" cap="none" spc="0" normalizeH="0" baseline="0" noProof="0" dirty="0">
                      <a:latin typeface="楷体_GB2312" pitchFamily="49" charset="-122"/>
                      <a:ea typeface="楷体_GB2312" pitchFamily="49" charset="-122"/>
                      <a:cs typeface="+mn-cs"/>
                    </a:rPr>
                    <a:t>数字</a:t>
                  </a:r>
                </a:p>
              </p:txBody>
            </p:sp>
            <p:sp>
              <p:nvSpPr>
                <p:cNvPr id="27667" name="AutoShape 20"/>
                <p:cNvSpPr/>
                <p:nvPr/>
              </p:nvSpPr>
              <p:spPr>
                <a:xfrm>
                  <a:off x="3288" y="1562"/>
                  <a:ext cx="361" cy="336"/>
                </a:xfrm>
                <a:prstGeom prst="flowChartConnector">
                  <a:avLst/>
                </a:prstGeom>
                <a:solidFill>
                  <a:srgbClr val="FFFFFF">
                    <a:alpha val="0"/>
                  </a:srgbClr>
                </a:solidFill>
                <a:ln w="9525" cap="flat" cmpd="sng">
                  <a:solidFill>
                    <a:srgbClr val="000000"/>
                  </a:solidFill>
                  <a:prstDash val="solid"/>
                  <a:headEnd type="none" w="med" len="med"/>
                  <a:tailEnd type="none" w="med" len="med"/>
                </a:ln>
              </p:spPr>
              <p:txBody>
                <a:bodyPr anchor="ctr" anchorCtr="0">
                  <a:spAutoFit/>
                </a:bodyPr>
                <a:lstStyle/>
                <a:p>
                  <a:r>
                    <a:rPr lang="en-US" altLang="zh-CN" dirty="0">
                      <a:latin typeface="Times New Roman" panose="02020603050405020304" pitchFamily="18" charset="0"/>
                    </a:rPr>
                    <a:t>4</a:t>
                  </a:r>
                </a:p>
              </p:txBody>
            </p:sp>
            <p:sp>
              <p:nvSpPr>
                <p:cNvPr id="27668" name="AutoShape 21"/>
                <p:cNvSpPr/>
                <p:nvPr/>
              </p:nvSpPr>
              <p:spPr>
                <a:xfrm>
                  <a:off x="0" y="1546"/>
                  <a:ext cx="360" cy="336"/>
                </a:xfrm>
                <a:prstGeom prst="flowChartConnector">
                  <a:avLst/>
                </a:prstGeom>
                <a:solidFill>
                  <a:srgbClr val="FFFFFF">
                    <a:alpha val="0"/>
                  </a:srgbClr>
                </a:solidFill>
                <a:ln w="9525" cap="flat" cmpd="sng">
                  <a:solidFill>
                    <a:srgbClr val="000000"/>
                  </a:solidFill>
                  <a:prstDash val="solid"/>
                  <a:headEnd type="none" w="med" len="med"/>
                  <a:tailEnd type="none" w="med" len="med"/>
                </a:ln>
              </p:spPr>
              <p:txBody>
                <a:bodyPr anchor="ctr" anchorCtr="0">
                  <a:spAutoFit/>
                </a:bodyPr>
                <a:lstStyle/>
                <a:p>
                  <a:r>
                    <a:rPr lang="en-US" altLang="zh-CN" dirty="0">
                      <a:latin typeface="Times New Roman" panose="02020603050405020304" pitchFamily="18" charset="0"/>
                    </a:rPr>
                    <a:t>0</a:t>
                  </a:r>
                </a:p>
              </p:txBody>
            </p:sp>
            <p:sp>
              <p:nvSpPr>
                <p:cNvPr id="27669" name="AutoShape 22"/>
                <p:cNvSpPr/>
                <p:nvPr/>
              </p:nvSpPr>
              <p:spPr>
                <a:xfrm>
                  <a:off x="931" y="1546"/>
                  <a:ext cx="360" cy="336"/>
                </a:xfrm>
                <a:prstGeom prst="flowChartConnector">
                  <a:avLst/>
                </a:prstGeom>
                <a:solidFill>
                  <a:srgbClr val="FFFFFF">
                    <a:alpha val="0"/>
                  </a:srgbClr>
                </a:solidFill>
                <a:ln w="9525" cap="flat" cmpd="sng">
                  <a:solidFill>
                    <a:srgbClr val="000000"/>
                  </a:solidFill>
                  <a:prstDash val="solid"/>
                  <a:headEnd type="none" w="med" len="med"/>
                  <a:tailEnd type="none" w="med" len="med"/>
                </a:ln>
              </p:spPr>
              <p:txBody>
                <a:bodyPr anchor="ctr" anchorCtr="0">
                  <a:spAutoFit/>
                </a:bodyPr>
                <a:lstStyle/>
                <a:p>
                  <a:r>
                    <a:rPr lang="en-US" altLang="zh-CN" dirty="0">
                      <a:latin typeface="Times New Roman" panose="02020603050405020304" pitchFamily="18" charset="0"/>
                    </a:rPr>
                    <a:t>1</a:t>
                  </a:r>
                </a:p>
              </p:txBody>
            </p:sp>
            <p:sp>
              <p:nvSpPr>
                <p:cNvPr id="23" name="Text Box 23"/>
                <p:cNvSpPr txBox="1">
                  <a:spLocks noChangeArrowheads="1"/>
                </p:cNvSpPr>
                <p:nvPr/>
              </p:nvSpPr>
              <p:spPr bwMode="auto">
                <a:xfrm>
                  <a:off x="363" y="1440"/>
                  <a:ext cx="590" cy="291"/>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zh-CN" altLang="en-US" kern="1200" cap="none" spc="0" normalizeH="0" baseline="0" noProof="0" dirty="0">
                      <a:latin typeface="楷体_GB2312" pitchFamily="49" charset="-122"/>
                      <a:ea typeface="楷体_GB2312" pitchFamily="49" charset="-122"/>
                      <a:cs typeface="+mn-cs"/>
                    </a:rPr>
                    <a:t>数字</a:t>
                  </a:r>
                </a:p>
              </p:txBody>
            </p:sp>
            <p:sp>
              <p:nvSpPr>
                <p:cNvPr id="24" name="Text Box 24"/>
                <p:cNvSpPr txBox="1">
                  <a:spLocks noChangeArrowheads="1"/>
                </p:cNvSpPr>
                <p:nvPr/>
              </p:nvSpPr>
              <p:spPr bwMode="auto">
                <a:xfrm>
                  <a:off x="550" y="798"/>
                  <a:ext cx="1222" cy="291"/>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zh-CN" altLang="en-US" kern="1200" cap="none" spc="0" normalizeH="0" baseline="0" noProof="0" dirty="0">
                      <a:latin typeface="楷体_GB2312" pitchFamily="49" charset="-122"/>
                      <a:ea typeface="楷体_GB2312" pitchFamily="49" charset="-122"/>
                      <a:cs typeface="+mn-cs"/>
                    </a:rPr>
                    <a:t>数字</a:t>
                  </a:r>
                </a:p>
              </p:txBody>
            </p:sp>
            <p:sp>
              <p:nvSpPr>
                <p:cNvPr id="27672" name="AutoShape 25"/>
                <p:cNvSpPr/>
                <p:nvPr/>
              </p:nvSpPr>
              <p:spPr>
                <a:xfrm>
                  <a:off x="1703" y="1546"/>
                  <a:ext cx="361" cy="336"/>
                </a:xfrm>
                <a:prstGeom prst="flowChartConnector">
                  <a:avLst/>
                </a:prstGeom>
                <a:solidFill>
                  <a:srgbClr val="FFFFFF">
                    <a:alpha val="0"/>
                  </a:srgbClr>
                </a:solidFill>
                <a:ln w="9525" cap="flat" cmpd="sng">
                  <a:solidFill>
                    <a:srgbClr val="000000"/>
                  </a:solidFill>
                  <a:prstDash val="solid"/>
                  <a:headEnd type="none" w="med" len="med"/>
                  <a:tailEnd type="none" w="med" len="med"/>
                </a:ln>
              </p:spPr>
              <p:txBody>
                <a:bodyPr anchor="ctr" anchorCtr="0">
                  <a:spAutoFit/>
                </a:bodyPr>
                <a:lstStyle/>
                <a:p>
                  <a:r>
                    <a:rPr lang="en-US" altLang="zh-CN" dirty="0">
                      <a:latin typeface="Times New Roman" panose="02020603050405020304" pitchFamily="18" charset="0"/>
                    </a:rPr>
                    <a:t>2</a:t>
                  </a:r>
                </a:p>
              </p:txBody>
            </p:sp>
            <p:sp>
              <p:nvSpPr>
                <p:cNvPr id="26" name="Text Box 26"/>
                <p:cNvSpPr txBox="1">
                  <a:spLocks noChangeArrowheads="1"/>
                </p:cNvSpPr>
                <p:nvPr/>
              </p:nvSpPr>
              <p:spPr bwMode="auto">
                <a:xfrm>
                  <a:off x="1638" y="760"/>
                  <a:ext cx="585" cy="291"/>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zh-CN" altLang="en-US" kern="1200" cap="none" spc="0" normalizeH="0" baseline="0" noProof="0" dirty="0">
                      <a:latin typeface="楷体_GB2312" pitchFamily="49" charset="-122"/>
                      <a:ea typeface="楷体_GB2312" pitchFamily="49" charset="-122"/>
                      <a:cs typeface="+mn-cs"/>
                    </a:rPr>
                    <a:t>数字</a:t>
                  </a:r>
                </a:p>
              </p:txBody>
            </p:sp>
            <p:sp>
              <p:nvSpPr>
                <p:cNvPr id="27674" name="AutoShape 27"/>
                <p:cNvSpPr/>
                <p:nvPr/>
              </p:nvSpPr>
              <p:spPr>
                <a:xfrm>
                  <a:off x="2516" y="1561"/>
                  <a:ext cx="361" cy="336"/>
                </a:xfrm>
                <a:prstGeom prst="flowChartConnector">
                  <a:avLst/>
                </a:prstGeom>
                <a:solidFill>
                  <a:srgbClr val="FFFFFF">
                    <a:alpha val="0"/>
                  </a:srgbClr>
                </a:solidFill>
                <a:ln w="9525" cap="flat" cmpd="sng">
                  <a:solidFill>
                    <a:srgbClr val="000000"/>
                  </a:solidFill>
                  <a:prstDash val="solid"/>
                  <a:headEnd type="none" w="med" len="med"/>
                  <a:tailEnd type="none" w="med" len="med"/>
                </a:ln>
              </p:spPr>
              <p:txBody>
                <a:bodyPr anchor="ctr" anchorCtr="0">
                  <a:spAutoFit/>
                </a:bodyPr>
                <a:lstStyle/>
                <a:p>
                  <a:r>
                    <a:rPr lang="en-US" altLang="zh-CN" dirty="0">
                      <a:latin typeface="Times New Roman" panose="02020603050405020304" pitchFamily="18" charset="0"/>
                    </a:rPr>
                    <a:t>3</a:t>
                  </a:r>
                </a:p>
              </p:txBody>
            </p:sp>
            <p:sp>
              <p:nvSpPr>
                <p:cNvPr id="28" name="Text Box 28"/>
                <p:cNvSpPr txBox="1">
                  <a:spLocks noChangeArrowheads="1"/>
                </p:cNvSpPr>
                <p:nvPr/>
              </p:nvSpPr>
              <p:spPr bwMode="auto">
                <a:xfrm>
                  <a:off x="1543" y="397"/>
                  <a:ext cx="769" cy="291"/>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en-US" altLang="zh-CN" kern="1200" cap="none" spc="0" normalizeH="0" baseline="0" noProof="0" dirty="0">
                      <a:latin typeface="+mj-lt"/>
                      <a:ea typeface="楷体_GB2312" pitchFamily="49" charset="-122"/>
                      <a:cs typeface="+mn-cs"/>
                    </a:rPr>
                    <a:t>E </a:t>
                  </a:r>
                  <a:r>
                    <a:rPr kumimoji="1" lang="zh-CN" altLang="en-US" kern="1200" cap="none" spc="0" normalizeH="0" baseline="0" noProof="0" dirty="0">
                      <a:latin typeface="+mj-lt"/>
                      <a:ea typeface="楷体_GB2312" pitchFamily="49" charset="-122"/>
                      <a:cs typeface="+mn-cs"/>
                    </a:rPr>
                    <a:t>或 </a:t>
                  </a:r>
                  <a:r>
                    <a:rPr kumimoji="1" lang="en-US" altLang="zh-CN" kern="1200" cap="none" spc="0" normalizeH="0" baseline="0" noProof="0" dirty="0">
                      <a:latin typeface="+mj-lt"/>
                      <a:ea typeface="楷体_GB2312" pitchFamily="49" charset="-122"/>
                      <a:cs typeface="+mn-cs"/>
                    </a:rPr>
                    <a:t>D</a:t>
                  </a:r>
                </a:p>
              </p:txBody>
            </p:sp>
            <p:sp>
              <p:nvSpPr>
                <p:cNvPr id="29" name="Text Box 29"/>
                <p:cNvSpPr txBox="1">
                  <a:spLocks noChangeArrowheads="1"/>
                </p:cNvSpPr>
                <p:nvPr/>
              </p:nvSpPr>
              <p:spPr bwMode="auto">
                <a:xfrm>
                  <a:off x="2770" y="1431"/>
                  <a:ext cx="771" cy="291"/>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en-US" altLang="zh-CN" kern="1200" cap="none" spc="0" normalizeH="0" baseline="0" noProof="0" dirty="0">
                      <a:latin typeface="楷体_GB2312" pitchFamily="49" charset="-122"/>
                      <a:ea typeface="楷体_GB2312" pitchFamily="49" charset="-122"/>
                      <a:cs typeface="+mn-cs"/>
                    </a:rPr>
                    <a:t>+</a:t>
                  </a:r>
                  <a:r>
                    <a:rPr kumimoji="1" lang="zh-CN" altLang="en-US" kern="1200" cap="none" spc="0" normalizeH="0" baseline="0" noProof="0" dirty="0">
                      <a:latin typeface="楷体_GB2312" pitchFamily="49" charset="-122"/>
                      <a:ea typeface="楷体_GB2312" pitchFamily="49" charset="-122"/>
                      <a:cs typeface="+mn-cs"/>
                    </a:rPr>
                    <a:t>或－</a:t>
                  </a:r>
                </a:p>
              </p:txBody>
            </p:sp>
            <p:sp>
              <p:nvSpPr>
                <p:cNvPr id="30" name="Text Box 30"/>
                <p:cNvSpPr txBox="1">
                  <a:spLocks noChangeArrowheads="1"/>
                </p:cNvSpPr>
                <p:nvPr/>
              </p:nvSpPr>
              <p:spPr bwMode="auto">
                <a:xfrm>
                  <a:off x="3582" y="1395"/>
                  <a:ext cx="591" cy="291"/>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zh-CN" altLang="en-US" kern="1200" cap="none" spc="0" normalizeH="0" baseline="0" noProof="0" dirty="0">
                      <a:latin typeface="楷体_GB2312" pitchFamily="49" charset="-122"/>
                      <a:ea typeface="楷体_GB2312" pitchFamily="49" charset="-122"/>
                      <a:cs typeface="+mn-cs"/>
                    </a:rPr>
                    <a:t>数字</a:t>
                  </a:r>
                </a:p>
              </p:txBody>
            </p:sp>
            <p:sp>
              <p:nvSpPr>
                <p:cNvPr id="31" name="Text Box 31"/>
                <p:cNvSpPr txBox="1">
                  <a:spLocks noChangeArrowheads="1"/>
                </p:cNvSpPr>
                <p:nvPr/>
              </p:nvSpPr>
              <p:spPr bwMode="auto">
                <a:xfrm>
                  <a:off x="4435" y="1361"/>
                  <a:ext cx="610" cy="291"/>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zh-CN" altLang="en-US" kern="1200" cap="none" spc="0" normalizeH="0" baseline="0" noProof="0" dirty="0">
                      <a:latin typeface="楷体_GB2312" pitchFamily="49" charset="-122"/>
                      <a:ea typeface="楷体_GB2312" pitchFamily="49" charset="-122"/>
                      <a:cs typeface="+mn-cs"/>
                    </a:rPr>
                    <a:t>其他</a:t>
                  </a:r>
                </a:p>
              </p:txBody>
            </p:sp>
            <p:sp>
              <p:nvSpPr>
                <p:cNvPr id="32" name="Text Box 32"/>
                <p:cNvSpPr txBox="1">
                  <a:spLocks noChangeArrowheads="1"/>
                </p:cNvSpPr>
                <p:nvPr/>
              </p:nvSpPr>
              <p:spPr bwMode="auto">
                <a:xfrm>
                  <a:off x="2031" y="1531"/>
                  <a:ext cx="490" cy="194"/>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en-US" altLang="zh-CN" sz="1400" kern="1200" cap="none" spc="0" normalizeH="0" baseline="0" noProof="0" dirty="0">
                      <a:latin typeface="+mj-lt"/>
                      <a:ea typeface="楷体_GB2312" pitchFamily="49" charset="-122"/>
                      <a:cs typeface="+mn-cs"/>
                    </a:rPr>
                    <a:t>E </a:t>
                  </a:r>
                  <a:r>
                    <a:rPr kumimoji="1" lang="zh-CN" altLang="en-US" sz="1400" kern="1200" cap="none" spc="0" normalizeH="0" baseline="0" noProof="0" dirty="0">
                      <a:latin typeface="+mj-lt"/>
                      <a:ea typeface="楷体_GB2312" pitchFamily="49" charset="-122"/>
                      <a:cs typeface="+mn-cs"/>
                    </a:rPr>
                    <a:t>或 </a:t>
                  </a:r>
                  <a:r>
                    <a:rPr kumimoji="1" lang="en-US" altLang="zh-CN" sz="1400" kern="1200" cap="none" spc="0" normalizeH="0" baseline="0" noProof="0" dirty="0">
                      <a:latin typeface="+mj-lt"/>
                      <a:ea typeface="楷体_GB2312" pitchFamily="49" charset="-122"/>
                      <a:cs typeface="+mn-cs"/>
                    </a:rPr>
                    <a:t>D</a:t>
                  </a:r>
                </a:p>
              </p:txBody>
            </p:sp>
            <p:grpSp>
              <p:nvGrpSpPr>
                <p:cNvPr id="27680" name="Group 34"/>
                <p:cNvGrpSpPr/>
                <p:nvPr/>
              </p:nvGrpSpPr>
              <p:grpSpPr>
                <a:xfrm>
                  <a:off x="244" y="663"/>
                  <a:ext cx="4678" cy="2342"/>
                  <a:chOff x="244" y="663"/>
                  <a:chExt cx="4678" cy="2342"/>
                </a:xfrm>
              </p:grpSpPr>
              <p:sp>
                <p:nvSpPr>
                  <p:cNvPr id="27683" name="Line 35"/>
                  <p:cNvSpPr/>
                  <p:nvPr/>
                </p:nvSpPr>
                <p:spPr>
                  <a:xfrm>
                    <a:off x="2880" y="1753"/>
                    <a:ext cx="408" cy="0"/>
                  </a:xfrm>
                  <a:prstGeom prst="line">
                    <a:avLst/>
                  </a:prstGeom>
                  <a:ln w="9525" cap="flat" cmpd="sng">
                    <a:solidFill>
                      <a:srgbClr val="000000"/>
                    </a:solidFill>
                    <a:prstDash val="solid"/>
                    <a:headEnd type="none" w="med" len="med"/>
                    <a:tailEnd type="triangle" w="med" len="med"/>
                  </a:ln>
                </p:spPr>
              </p:sp>
              <p:sp>
                <p:nvSpPr>
                  <p:cNvPr id="38" name="Arc 36"/>
                  <p:cNvSpPr/>
                  <p:nvPr/>
                </p:nvSpPr>
                <p:spPr bwMode="auto">
                  <a:xfrm rot="5271687" flipH="1" flipV="1">
                    <a:off x="4032" y="1161"/>
                    <a:ext cx="528" cy="258"/>
                  </a:xfrm>
                  <a:custGeom>
                    <a:avLst/>
                    <a:gdLst>
                      <a:gd name="G0" fmla="+- 20510 0 0"/>
                      <a:gd name="G1" fmla="+- 21600 0 0"/>
                      <a:gd name="G2" fmla="+- 21600 0 0"/>
                      <a:gd name="T0" fmla="*/ 15141 w 42110"/>
                      <a:gd name="T1" fmla="*/ 678 h 43200"/>
                      <a:gd name="T2" fmla="*/ 0 w 42110"/>
                      <a:gd name="T3" fmla="*/ 28375 h 43200"/>
                      <a:gd name="T4" fmla="*/ 20510 w 42110"/>
                      <a:gd name="T5" fmla="*/ 21600 h 43200"/>
                    </a:gdLst>
                    <a:ahLst/>
                    <a:cxnLst>
                      <a:cxn ang="0">
                        <a:pos x="T0" y="T1"/>
                      </a:cxn>
                      <a:cxn ang="0">
                        <a:pos x="T2" y="T3"/>
                      </a:cxn>
                      <a:cxn ang="0">
                        <a:pos x="T4" y="T5"/>
                      </a:cxn>
                    </a:cxnLst>
                    <a:rect l="0" t="0" r="r" b="b"/>
                    <a:pathLst>
                      <a:path w="42110" h="43200" fill="none" extrusionOk="0">
                        <a:moveTo>
                          <a:pt x="15140" y="677"/>
                        </a:moveTo>
                        <a:cubicBezTo>
                          <a:pt x="16895" y="227"/>
                          <a:pt x="18698" y="-1"/>
                          <a:pt x="20510" y="0"/>
                        </a:cubicBezTo>
                        <a:cubicBezTo>
                          <a:pt x="32439" y="0"/>
                          <a:pt x="42110" y="9670"/>
                          <a:pt x="42110" y="21600"/>
                        </a:cubicBezTo>
                        <a:cubicBezTo>
                          <a:pt x="42110" y="33529"/>
                          <a:pt x="32439" y="43200"/>
                          <a:pt x="20510" y="43200"/>
                        </a:cubicBezTo>
                        <a:cubicBezTo>
                          <a:pt x="11191" y="43200"/>
                          <a:pt x="2922" y="37223"/>
                          <a:pt x="0" y="28374"/>
                        </a:cubicBezTo>
                      </a:path>
                      <a:path w="42110" h="43200" stroke="0" extrusionOk="0">
                        <a:moveTo>
                          <a:pt x="15140" y="677"/>
                        </a:moveTo>
                        <a:cubicBezTo>
                          <a:pt x="16895" y="227"/>
                          <a:pt x="18698" y="-1"/>
                          <a:pt x="20510" y="0"/>
                        </a:cubicBezTo>
                        <a:cubicBezTo>
                          <a:pt x="32439" y="0"/>
                          <a:pt x="42110" y="9670"/>
                          <a:pt x="42110" y="21600"/>
                        </a:cubicBezTo>
                        <a:cubicBezTo>
                          <a:pt x="42110" y="33529"/>
                          <a:pt x="32439" y="43200"/>
                          <a:pt x="20510" y="43200"/>
                        </a:cubicBezTo>
                        <a:cubicBezTo>
                          <a:pt x="11191" y="43200"/>
                          <a:pt x="2922" y="37223"/>
                          <a:pt x="0" y="28374"/>
                        </a:cubicBezTo>
                        <a:lnTo>
                          <a:pt x="20510" y="21600"/>
                        </a:lnTo>
                        <a:close/>
                      </a:path>
                    </a:pathLst>
                  </a:custGeom>
                  <a:noFill/>
                  <a:ln w="9525">
                    <a:solidFill>
                      <a:srgbClr val="000000"/>
                    </a:solidFill>
                    <a:round/>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27685" name="Line 37"/>
                  <p:cNvSpPr/>
                  <p:nvPr/>
                </p:nvSpPr>
                <p:spPr>
                  <a:xfrm>
                    <a:off x="4167" y="1388"/>
                    <a:ext cx="45" cy="215"/>
                  </a:xfrm>
                  <a:prstGeom prst="line">
                    <a:avLst/>
                  </a:prstGeom>
                  <a:ln w="9525" cap="flat" cmpd="sng">
                    <a:solidFill>
                      <a:srgbClr val="000000"/>
                    </a:solidFill>
                    <a:prstDash val="solid"/>
                    <a:headEnd type="none" w="med" len="med"/>
                    <a:tailEnd type="triangle" w="med" len="med"/>
                  </a:ln>
                </p:spPr>
              </p:sp>
              <p:sp>
                <p:nvSpPr>
                  <p:cNvPr id="27686" name="Line 38"/>
                  <p:cNvSpPr/>
                  <p:nvPr/>
                </p:nvSpPr>
                <p:spPr>
                  <a:xfrm flipV="1">
                    <a:off x="362" y="1737"/>
                    <a:ext cx="567" cy="1"/>
                  </a:xfrm>
                  <a:prstGeom prst="line">
                    <a:avLst/>
                  </a:prstGeom>
                  <a:ln w="9525" cap="flat" cmpd="sng">
                    <a:solidFill>
                      <a:srgbClr val="000000"/>
                    </a:solidFill>
                    <a:prstDash val="solid"/>
                    <a:headEnd type="none" w="med" len="med"/>
                    <a:tailEnd type="triangle" w="med" len="med"/>
                  </a:ln>
                </p:spPr>
              </p:sp>
              <p:sp>
                <p:nvSpPr>
                  <p:cNvPr id="41" name="Arc 39"/>
                  <p:cNvSpPr/>
                  <p:nvPr/>
                </p:nvSpPr>
                <p:spPr bwMode="auto">
                  <a:xfrm rot="5271687" flipH="1" flipV="1">
                    <a:off x="858" y="1140"/>
                    <a:ext cx="519" cy="258"/>
                  </a:xfrm>
                  <a:custGeom>
                    <a:avLst/>
                    <a:gdLst>
                      <a:gd name="G0" fmla="+- 20510 0 0"/>
                      <a:gd name="G1" fmla="+- 21600 0 0"/>
                      <a:gd name="G2" fmla="+- 21600 0 0"/>
                      <a:gd name="T0" fmla="*/ 15141 w 42110"/>
                      <a:gd name="T1" fmla="*/ 678 h 43200"/>
                      <a:gd name="T2" fmla="*/ 0 w 42110"/>
                      <a:gd name="T3" fmla="*/ 28375 h 43200"/>
                      <a:gd name="T4" fmla="*/ 20510 w 42110"/>
                      <a:gd name="T5" fmla="*/ 21600 h 43200"/>
                    </a:gdLst>
                    <a:ahLst/>
                    <a:cxnLst>
                      <a:cxn ang="0">
                        <a:pos x="T0" y="T1"/>
                      </a:cxn>
                      <a:cxn ang="0">
                        <a:pos x="T2" y="T3"/>
                      </a:cxn>
                      <a:cxn ang="0">
                        <a:pos x="T4" y="T5"/>
                      </a:cxn>
                    </a:cxnLst>
                    <a:rect l="0" t="0" r="r" b="b"/>
                    <a:pathLst>
                      <a:path w="42110" h="43200" fill="none" extrusionOk="0">
                        <a:moveTo>
                          <a:pt x="15140" y="677"/>
                        </a:moveTo>
                        <a:cubicBezTo>
                          <a:pt x="16895" y="227"/>
                          <a:pt x="18698" y="-1"/>
                          <a:pt x="20510" y="0"/>
                        </a:cubicBezTo>
                        <a:cubicBezTo>
                          <a:pt x="32439" y="0"/>
                          <a:pt x="42110" y="9670"/>
                          <a:pt x="42110" y="21600"/>
                        </a:cubicBezTo>
                        <a:cubicBezTo>
                          <a:pt x="42110" y="33529"/>
                          <a:pt x="32439" y="43200"/>
                          <a:pt x="20510" y="43200"/>
                        </a:cubicBezTo>
                        <a:cubicBezTo>
                          <a:pt x="11191" y="43200"/>
                          <a:pt x="2922" y="37223"/>
                          <a:pt x="0" y="28374"/>
                        </a:cubicBezTo>
                      </a:path>
                      <a:path w="42110" h="43200" stroke="0" extrusionOk="0">
                        <a:moveTo>
                          <a:pt x="15140" y="677"/>
                        </a:moveTo>
                        <a:cubicBezTo>
                          <a:pt x="16895" y="227"/>
                          <a:pt x="18698" y="-1"/>
                          <a:pt x="20510" y="0"/>
                        </a:cubicBezTo>
                        <a:cubicBezTo>
                          <a:pt x="32439" y="0"/>
                          <a:pt x="42110" y="9670"/>
                          <a:pt x="42110" y="21600"/>
                        </a:cubicBezTo>
                        <a:cubicBezTo>
                          <a:pt x="42110" y="33529"/>
                          <a:pt x="32439" y="43200"/>
                          <a:pt x="20510" y="43200"/>
                        </a:cubicBezTo>
                        <a:cubicBezTo>
                          <a:pt x="11191" y="43200"/>
                          <a:pt x="2922" y="37223"/>
                          <a:pt x="0" y="28374"/>
                        </a:cubicBezTo>
                        <a:lnTo>
                          <a:pt x="20510" y="21600"/>
                        </a:lnTo>
                        <a:close/>
                      </a:path>
                    </a:pathLst>
                  </a:custGeom>
                  <a:noFill/>
                  <a:ln w="9525">
                    <a:solidFill>
                      <a:srgbClr val="000000"/>
                    </a:solidFill>
                    <a:round/>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27688" name="Line 40"/>
                  <p:cNvSpPr/>
                  <p:nvPr/>
                </p:nvSpPr>
                <p:spPr>
                  <a:xfrm>
                    <a:off x="975" y="1379"/>
                    <a:ext cx="45" cy="212"/>
                  </a:xfrm>
                  <a:prstGeom prst="line">
                    <a:avLst/>
                  </a:prstGeom>
                  <a:ln w="9525" cap="flat" cmpd="sng">
                    <a:solidFill>
                      <a:srgbClr val="000000"/>
                    </a:solidFill>
                    <a:prstDash val="solid"/>
                    <a:headEnd type="none" w="med" len="med"/>
                    <a:tailEnd type="triangle" w="med" len="med"/>
                  </a:ln>
                </p:spPr>
              </p:sp>
              <p:sp>
                <p:nvSpPr>
                  <p:cNvPr id="27689" name="Line 41"/>
                  <p:cNvSpPr/>
                  <p:nvPr/>
                </p:nvSpPr>
                <p:spPr>
                  <a:xfrm>
                    <a:off x="1292" y="1737"/>
                    <a:ext cx="410" cy="0"/>
                  </a:xfrm>
                  <a:prstGeom prst="line">
                    <a:avLst/>
                  </a:prstGeom>
                  <a:ln w="9525" cap="flat" cmpd="sng">
                    <a:solidFill>
                      <a:srgbClr val="000000"/>
                    </a:solidFill>
                    <a:prstDash val="solid"/>
                    <a:headEnd type="none" w="med" len="med"/>
                    <a:tailEnd type="triangle" w="med" len="med"/>
                  </a:ln>
                </p:spPr>
              </p:sp>
              <p:sp>
                <p:nvSpPr>
                  <p:cNvPr id="44" name="Arc 42"/>
                  <p:cNvSpPr/>
                  <p:nvPr/>
                </p:nvSpPr>
                <p:spPr bwMode="auto">
                  <a:xfrm rot="5271687" flipH="1" flipV="1">
                    <a:off x="1648" y="1138"/>
                    <a:ext cx="519" cy="258"/>
                  </a:xfrm>
                  <a:custGeom>
                    <a:avLst/>
                    <a:gdLst>
                      <a:gd name="G0" fmla="+- 20510 0 0"/>
                      <a:gd name="G1" fmla="+- 21600 0 0"/>
                      <a:gd name="G2" fmla="+- 21600 0 0"/>
                      <a:gd name="T0" fmla="*/ 15141 w 42110"/>
                      <a:gd name="T1" fmla="*/ 678 h 43200"/>
                      <a:gd name="T2" fmla="*/ 0 w 42110"/>
                      <a:gd name="T3" fmla="*/ 28375 h 43200"/>
                      <a:gd name="T4" fmla="*/ 20510 w 42110"/>
                      <a:gd name="T5" fmla="*/ 21600 h 43200"/>
                    </a:gdLst>
                    <a:ahLst/>
                    <a:cxnLst>
                      <a:cxn ang="0">
                        <a:pos x="T0" y="T1"/>
                      </a:cxn>
                      <a:cxn ang="0">
                        <a:pos x="T2" y="T3"/>
                      </a:cxn>
                      <a:cxn ang="0">
                        <a:pos x="T4" y="T5"/>
                      </a:cxn>
                    </a:cxnLst>
                    <a:rect l="0" t="0" r="r" b="b"/>
                    <a:pathLst>
                      <a:path w="42110" h="43200" fill="none" extrusionOk="0">
                        <a:moveTo>
                          <a:pt x="15140" y="677"/>
                        </a:moveTo>
                        <a:cubicBezTo>
                          <a:pt x="16895" y="227"/>
                          <a:pt x="18698" y="-1"/>
                          <a:pt x="20510" y="0"/>
                        </a:cubicBezTo>
                        <a:cubicBezTo>
                          <a:pt x="32439" y="0"/>
                          <a:pt x="42110" y="9670"/>
                          <a:pt x="42110" y="21600"/>
                        </a:cubicBezTo>
                        <a:cubicBezTo>
                          <a:pt x="42110" y="33529"/>
                          <a:pt x="32439" y="43200"/>
                          <a:pt x="20510" y="43200"/>
                        </a:cubicBezTo>
                        <a:cubicBezTo>
                          <a:pt x="11191" y="43200"/>
                          <a:pt x="2922" y="37223"/>
                          <a:pt x="0" y="28374"/>
                        </a:cubicBezTo>
                      </a:path>
                      <a:path w="42110" h="43200" stroke="0" extrusionOk="0">
                        <a:moveTo>
                          <a:pt x="15140" y="677"/>
                        </a:moveTo>
                        <a:cubicBezTo>
                          <a:pt x="16895" y="227"/>
                          <a:pt x="18698" y="-1"/>
                          <a:pt x="20510" y="0"/>
                        </a:cubicBezTo>
                        <a:cubicBezTo>
                          <a:pt x="32439" y="0"/>
                          <a:pt x="42110" y="9670"/>
                          <a:pt x="42110" y="21600"/>
                        </a:cubicBezTo>
                        <a:cubicBezTo>
                          <a:pt x="42110" y="33529"/>
                          <a:pt x="32439" y="43200"/>
                          <a:pt x="20510" y="43200"/>
                        </a:cubicBezTo>
                        <a:cubicBezTo>
                          <a:pt x="11191" y="43200"/>
                          <a:pt x="2922" y="37223"/>
                          <a:pt x="0" y="28374"/>
                        </a:cubicBezTo>
                        <a:lnTo>
                          <a:pt x="20510" y="21600"/>
                        </a:lnTo>
                        <a:close/>
                      </a:path>
                    </a:pathLst>
                  </a:custGeom>
                  <a:noFill/>
                  <a:ln w="9525">
                    <a:solidFill>
                      <a:srgbClr val="000000"/>
                    </a:solidFill>
                    <a:round/>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27691" name="Line 43"/>
                  <p:cNvSpPr/>
                  <p:nvPr/>
                </p:nvSpPr>
                <p:spPr>
                  <a:xfrm>
                    <a:off x="1764" y="1377"/>
                    <a:ext cx="45" cy="212"/>
                  </a:xfrm>
                  <a:prstGeom prst="line">
                    <a:avLst/>
                  </a:prstGeom>
                  <a:ln w="9525" cap="flat" cmpd="sng">
                    <a:solidFill>
                      <a:srgbClr val="000000"/>
                    </a:solidFill>
                    <a:prstDash val="solid"/>
                    <a:headEnd type="none" w="med" len="med"/>
                    <a:tailEnd type="triangle" w="med" len="med"/>
                  </a:ln>
                </p:spPr>
              </p:sp>
              <p:sp>
                <p:nvSpPr>
                  <p:cNvPr id="27692" name="Line 44"/>
                  <p:cNvSpPr/>
                  <p:nvPr/>
                </p:nvSpPr>
                <p:spPr>
                  <a:xfrm>
                    <a:off x="2063" y="1751"/>
                    <a:ext cx="453" cy="0"/>
                  </a:xfrm>
                  <a:prstGeom prst="line">
                    <a:avLst/>
                  </a:prstGeom>
                  <a:ln w="9525" cap="flat" cmpd="sng">
                    <a:solidFill>
                      <a:srgbClr val="000000"/>
                    </a:solidFill>
                    <a:prstDash val="solid"/>
                    <a:headEnd type="none" w="med" len="med"/>
                    <a:tailEnd type="triangle" w="med" len="med"/>
                  </a:ln>
                </p:spPr>
              </p:sp>
              <p:sp>
                <p:nvSpPr>
                  <p:cNvPr id="47" name="Arc 45"/>
                  <p:cNvSpPr/>
                  <p:nvPr/>
                </p:nvSpPr>
                <p:spPr bwMode="auto">
                  <a:xfrm rot="16243590" flipV="1">
                    <a:off x="1384" y="530"/>
                    <a:ext cx="998" cy="1264"/>
                  </a:xfrm>
                  <a:custGeom>
                    <a:avLst/>
                    <a:gdLst>
                      <a:gd name="G0" fmla="+- 0 0 0"/>
                      <a:gd name="G1" fmla="+- 18527 0 0"/>
                      <a:gd name="G2" fmla="+- 21600 0 0"/>
                      <a:gd name="T0" fmla="*/ 11105 w 21600"/>
                      <a:gd name="T1" fmla="*/ 0 h 40044"/>
                      <a:gd name="T2" fmla="*/ 1896 w 21600"/>
                      <a:gd name="T3" fmla="*/ 40044 h 40044"/>
                      <a:gd name="T4" fmla="*/ 0 w 21600"/>
                      <a:gd name="T5" fmla="*/ 18527 h 40044"/>
                    </a:gdLst>
                    <a:ahLst/>
                    <a:cxnLst>
                      <a:cxn ang="0">
                        <a:pos x="T0" y="T1"/>
                      </a:cxn>
                      <a:cxn ang="0">
                        <a:pos x="T2" y="T3"/>
                      </a:cxn>
                      <a:cxn ang="0">
                        <a:pos x="T4" y="T5"/>
                      </a:cxn>
                    </a:cxnLst>
                    <a:rect l="0" t="0" r="r" b="b"/>
                    <a:pathLst>
                      <a:path w="21600" h="40044" fill="none" extrusionOk="0">
                        <a:moveTo>
                          <a:pt x="11104" y="0"/>
                        </a:moveTo>
                        <a:cubicBezTo>
                          <a:pt x="17615" y="3902"/>
                          <a:pt x="21600" y="10936"/>
                          <a:pt x="21600" y="18527"/>
                        </a:cubicBezTo>
                        <a:cubicBezTo>
                          <a:pt x="21600" y="29721"/>
                          <a:pt x="13047" y="39061"/>
                          <a:pt x="1895" y="40043"/>
                        </a:cubicBezTo>
                      </a:path>
                      <a:path w="21600" h="40044" stroke="0" extrusionOk="0">
                        <a:moveTo>
                          <a:pt x="11104" y="0"/>
                        </a:moveTo>
                        <a:cubicBezTo>
                          <a:pt x="17615" y="3902"/>
                          <a:pt x="21600" y="10936"/>
                          <a:pt x="21600" y="18527"/>
                        </a:cubicBezTo>
                        <a:cubicBezTo>
                          <a:pt x="21600" y="29721"/>
                          <a:pt x="13047" y="39061"/>
                          <a:pt x="1895" y="40043"/>
                        </a:cubicBezTo>
                        <a:lnTo>
                          <a:pt x="0" y="18527"/>
                        </a:lnTo>
                        <a:close/>
                      </a:path>
                    </a:pathLst>
                  </a:custGeom>
                  <a:noFill/>
                  <a:ln w="9525">
                    <a:solidFill>
                      <a:srgbClr val="000000"/>
                    </a:solidFill>
                    <a:round/>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27694" name="Line 46"/>
                  <p:cNvSpPr/>
                  <p:nvPr/>
                </p:nvSpPr>
                <p:spPr>
                  <a:xfrm>
                    <a:off x="2515" y="1163"/>
                    <a:ext cx="136" cy="430"/>
                  </a:xfrm>
                  <a:prstGeom prst="line">
                    <a:avLst/>
                  </a:prstGeom>
                  <a:ln w="9525" cap="flat" cmpd="sng">
                    <a:solidFill>
                      <a:srgbClr val="000000"/>
                    </a:solidFill>
                    <a:prstDash val="solid"/>
                    <a:headEnd type="none" w="med" len="med"/>
                    <a:tailEnd type="triangle" w="med" len="med"/>
                  </a:ln>
                </p:spPr>
              </p:sp>
              <p:sp>
                <p:nvSpPr>
                  <p:cNvPr id="27695" name="Line 47"/>
                  <p:cNvSpPr/>
                  <p:nvPr/>
                </p:nvSpPr>
                <p:spPr>
                  <a:xfrm>
                    <a:off x="3652" y="1753"/>
                    <a:ext cx="454" cy="0"/>
                  </a:xfrm>
                  <a:prstGeom prst="line">
                    <a:avLst/>
                  </a:prstGeom>
                  <a:ln w="9525" cap="flat" cmpd="sng">
                    <a:solidFill>
                      <a:srgbClr val="000000"/>
                    </a:solidFill>
                    <a:prstDash val="solid"/>
                    <a:headEnd type="none" w="med" len="med"/>
                    <a:tailEnd type="triangle" w="med" len="med"/>
                  </a:ln>
                </p:spPr>
              </p:sp>
              <p:sp>
                <p:nvSpPr>
                  <p:cNvPr id="27696" name="Line 48"/>
                  <p:cNvSpPr/>
                  <p:nvPr/>
                </p:nvSpPr>
                <p:spPr>
                  <a:xfrm>
                    <a:off x="4469" y="1753"/>
                    <a:ext cx="453" cy="0"/>
                  </a:xfrm>
                  <a:prstGeom prst="line">
                    <a:avLst/>
                  </a:prstGeom>
                  <a:ln w="9525" cap="flat" cmpd="sng">
                    <a:solidFill>
                      <a:srgbClr val="000000"/>
                    </a:solidFill>
                    <a:prstDash val="solid"/>
                    <a:headEnd type="none" w="med" len="med"/>
                    <a:tailEnd type="triangle" w="med" len="med"/>
                  </a:ln>
                </p:spPr>
              </p:sp>
              <p:grpSp>
                <p:nvGrpSpPr>
                  <p:cNvPr id="27697" name="Group 49"/>
                  <p:cNvGrpSpPr/>
                  <p:nvPr/>
                </p:nvGrpSpPr>
                <p:grpSpPr>
                  <a:xfrm>
                    <a:off x="244" y="1807"/>
                    <a:ext cx="1011" cy="680"/>
                    <a:chOff x="243" y="2078"/>
                    <a:chExt cx="1011" cy="717"/>
                  </a:xfrm>
                </p:grpSpPr>
                <p:sp>
                  <p:nvSpPr>
                    <p:cNvPr id="54" name="Arc 50"/>
                    <p:cNvSpPr/>
                    <p:nvPr/>
                  </p:nvSpPr>
                  <p:spPr bwMode="auto">
                    <a:xfrm rot="10222416">
                      <a:off x="243" y="2078"/>
                      <a:ext cx="1011" cy="543"/>
                    </a:xfrm>
                    <a:custGeom>
                      <a:avLst/>
                      <a:gdLst>
                        <a:gd name="G0" fmla="+- 0 0 0"/>
                        <a:gd name="G1" fmla="+- 15685 0 0"/>
                        <a:gd name="G2" fmla="+- 21600 0 0"/>
                        <a:gd name="T0" fmla="*/ 14850 w 21600"/>
                        <a:gd name="T1" fmla="*/ 0 h 15685"/>
                        <a:gd name="T2" fmla="*/ 21600 w 21600"/>
                        <a:gd name="T3" fmla="*/ 15685 h 15685"/>
                        <a:gd name="T4" fmla="*/ 0 w 21600"/>
                        <a:gd name="T5" fmla="*/ 15685 h 15685"/>
                      </a:gdLst>
                      <a:ahLst/>
                      <a:cxnLst>
                        <a:cxn ang="0">
                          <a:pos x="T0" y="T1"/>
                        </a:cxn>
                        <a:cxn ang="0">
                          <a:pos x="T2" y="T3"/>
                        </a:cxn>
                        <a:cxn ang="0">
                          <a:pos x="T4" y="T5"/>
                        </a:cxn>
                      </a:cxnLst>
                      <a:rect l="0" t="0" r="r" b="b"/>
                      <a:pathLst>
                        <a:path w="21600" h="15685" fill="none" extrusionOk="0">
                          <a:moveTo>
                            <a:pt x="14850" y="-1"/>
                          </a:moveTo>
                          <a:cubicBezTo>
                            <a:pt x="19159" y="4079"/>
                            <a:pt x="21600" y="9751"/>
                            <a:pt x="21600" y="15685"/>
                          </a:cubicBezTo>
                        </a:path>
                        <a:path w="21600" h="15685" stroke="0" extrusionOk="0">
                          <a:moveTo>
                            <a:pt x="14850" y="-1"/>
                          </a:moveTo>
                          <a:cubicBezTo>
                            <a:pt x="19159" y="4079"/>
                            <a:pt x="21600" y="9751"/>
                            <a:pt x="21600" y="15685"/>
                          </a:cubicBezTo>
                          <a:lnTo>
                            <a:pt x="0" y="15685"/>
                          </a:lnTo>
                          <a:close/>
                        </a:path>
                      </a:pathLst>
                    </a:custGeom>
                    <a:noFill/>
                    <a:ln w="9525">
                      <a:solidFill>
                        <a:srgbClr val="000000"/>
                      </a:solidFill>
                      <a:round/>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27701" name="Line 51"/>
                    <p:cNvSpPr/>
                    <p:nvPr/>
                  </p:nvSpPr>
                  <p:spPr>
                    <a:xfrm>
                      <a:off x="612" y="2659"/>
                      <a:ext cx="317" cy="136"/>
                    </a:xfrm>
                    <a:prstGeom prst="line">
                      <a:avLst/>
                    </a:prstGeom>
                    <a:ln w="9525" cap="flat" cmpd="sng">
                      <a:solidFill>
                        <a:srgbClr val="000000"/>
                      </a:solidFill>
                      <a:prstDash val="solid"/>
                      <a:headEnd type="none" w="med" len="med"/>
                      <a:tailEnd type="triangle" w="med" len="med"/>
                    </a:ln>
                  </p:spPr>
                </p:sp>
              </p:grpSp>
              <p:sp>
                <p:nvSpPr>
                  <p:cNvPr id="52" name="Text Box 52"/>
                  <p:cNvSpPr txBox="1">
                    <a:spLocks noChangeArrowheads="1"/>
                  </p:cNvSpPr>
                  <p:nvPr/>
                </p:nvSpPr>
                <p:spPr bwMode="auto">
                  <a:xfrm>
                    <a:off x="1255" y="1984"/>
                    <a:ext cx="610" cy="291"/>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R="0" defTabSz="914400">
                      <a:buClrTx/>
                      <a:buSzTx/>
                      <a:buFontTx/>
                      <a:buNone/>
                      <a:defRPr/>
                    </a:pPr>
                    <a:r>
                      <a:rPr kumimoji="1" lang="zh-CN" altLang="en-US" kern="1200" cap="none" spc="0" normalizeH="0" baseline="0" noProof="0" dirty="0">
                        <a:latin typeface="楷体_GB2312" pitchFamily="49" charset="-122"/>
                        <a:ea typeface="楷体_GB2312" pitchFamily="49" charset="-122"/>
                        <a:cs typeface="+mn-cs"/>
                      </a:rPr>
                      <a:t>数字</a:t>
                    </a:r>
                  </a:p>
                </p:txBody>
              </p:sp>
              <p:sp>
                <p:nvSpPr>
                  <p:cNvPr id="53" name="Arc 53"/>
                  <p:cNvSpPr/>
                  <p:nvPr/>
                </p:nvSpPr>
                <p:spPr bwMode="auto">
                  <a:xfrm rot="8413196">
                    <a:off x="2381" y="1028"/>
                    <a:ext cx="2070" cy="1977"/>
                  </a:xfrm>
                  <a:custGeom>
                    <a:avLst/>
                    <a:gdLst>
                      <a:gd name="G0" fmla="+- 7343 0 0"/>
                      <a:gd name="G1" fmla="+- 21600 0 0"/>
                      <a:gd name="G2" fmla="+- 21600 0 0"/>
                      <a:gd name="T0" fmla="*/ 0 w 28943"/>
                      <a:gd name="T1" fmla="*/ 1286 h 28370"/>
                      <a:gd name="T2" fmla="*/ 27855 w 28943"/>
                      <a:gd name="T3" fmla="*/ 28370 h 28370"/>
                      <a:gd name="T4" fmla="*/ 7343 w 28943"/>
                      <a:gd name="T5" fmla="*/ 21600 h 28370"/>
                    </a:gdLst>
                    <a:ahLst/>
                    <a:cxnLst>
                      <a:cxn ang="0">
                        <a:pos x="T0" y="T1"/>
                      </a:cxn>
                      <a:cxn ang="0">
                        <a:pos x="T2" y="T3"/>
                      </a:cxn>
                      <a:cxn ang="0">
                        <a:pos x="T4" y="T5"/>
                      </a:cxn>
                    </a:cxnLst>
                    <a:rect l="0" t="0" r="r" b="b"/>
                    <a:pathLst>
                      <a:path w="28943" h="28370" fill="none" extrusionOk="0">
                        <a:moveTo>
                          <a:pt x="0" y="1286"/>
                        </a:moveTo>
                        <a:cubicBezTo>
                          <a:pt x="2354" y="435"/>
                          <a:pt x="4839" y="-1"/>
                          <a:pt x="7343" y="0"/>
                        </a:cubicBezTo>
                        <a:cubicBezTo>
                          <a:pt x="19272" y="0"/>
                          <a:pt x="28943" y="9670"/>
                          <a:pt x="28943" y="21600"/>
                        </a:cubicBezTo>
                        <a:cubicBezTo>
                          <a:pt x="28943" y="23900"/>
                          <a:pt x="28575" y="26185"/>
                          <a:pt x="27854" y="28369"/>
                        </a:cubicBezTo>
                      </a:path>
                      <a:path w="28943" h="28370" stroke="0" extrusionOk="0">
                        <a:moveTo>
                          <a:pt x="0" y="1286"/>
                        </a:moveTo>
                        <a:cubicBezTo>
                          <a:pt x="2354" y="435"/>
                          <a:pt x="4839" y="-1"/>
                          <a:pt x="7343" y="0"/>
                        </a:cubicBezTo>
                        <a:cubicBezTo>
                          <a:pt x="19272" y="0"/>
                          <a:pt x="28943" y="9670"/>
                          <a:pt x="28943" y="21600"/>
                        </a:cubicBezTo>
                        <a:cubicBezTo>
                          <a:pt x="28943" y="23900"/>
                          <a:pt x="28575" y="26185"/>
                          <a:pt x="27854" y="28369"/>
                        </a:cubicBezTo>
                        <a:lnTo>
                          <a:pt x="7343" y="21600"/>
                        </a:lnTo>
                        <a:close/>
                      </a:path>
                    </a:pathLst>
                  </a:custGeom>
                  <a:noFill/>
                  <a:ln w="9525">
                    <a:solidFill>
                      <a:srgbClr val="000000"/>
                    </a:solidFill>
                    <a:round/>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grpSp>
            <p:sp>
              <p:nvSpPr>
                <p:cNvPr id="35" name="Text Box 54"/>
                <p:cNvSpPr txBox="1">
                  <a:spLocks noChangeArrowheads="1"/>
                </p:cNvSpPr>
                <p:nvPr/>
              </p:nvSpPr>
              <p:spPr bwMode="auto">
                <a:xfrm>
                  <a:off x="3249" y="2474"/>
                  <a:ext cx="1220" cy="291"/>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zh-CN" altLang="en-US" kern="1200" cap="none" spc="0" normalizeH="0" baseline="0" noProof="0" dirty="0">
                      <a:latin typeface="楷体_GB2312" pitchFamily="49" charset="-122"/>
                      <a:ea typeface="楷体_GB2312" pitchFamily="49" charset="-122"/>
                      <a:cs typeface="+mn-cs"/>
                    </a:rPr>
                    <a:t>其他</a:t>
                  </a:r>
                </a:p>
              </p:txBody>
            </p:sp>
            <p:sp>
              <p:nvSpPr>
                <p:cNvPr id="36" name="Text Box 55"/>
                <p:cNvSpPr txBox="1">
                  <a:spLocks noChangeArrowheads="1"/>
                </p:cNvSpPr>
                <p:nvPr/>
              </p:nvSpPr>
              <p:spPr bwMode="auto">
                <a:xfrm>
                  <a:off x="3215" y="1883"/>
                  <a:ext cx="1220" cy="291"/>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zh-CN" altLang="en-US" kern="1200" cap="none" spc="0" normalizeH="0" baseline="0" noProof="0" dirty="0">
                      <a:latin typeface="楷体_GB2312" pitchFamily="49" charset="-122"/>
                      <a:ea typeface="楷体_GB2312" pitchFamily="49" charset="-122"/>
                      <a:cs typeface="+mn-cs"/>
                    </a:rPr>
                    <a:t>数字</a:t>
                  </a:r>
                </a:p>
              </p:txBody>
            </p:sp>
          </p:grpSp>
        </p:grpSp>
      </p:grpSp>
      <p:sp>
        <p:nvSpPr>
          <p:cNvPr id="60" name="Text Box 61"/>
          <p:cNvSpPr txBox="1">
            <a:spLocks noChangeArrowheads="1"/>
          </p:cNvSpPr>
          <p:nvPr/>
        </p:nvSpPr>
        <p:spPr bwMode="auto">
          <a:xfrm>
            <a:off x="6119813" y="338138"/>
            <a:ext cx="2736850" cy="1938338"/>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dk1"/>
                </a:solidFill>
                <a:effectLst/>
                <a:uLnTx/>
                <a:uFillTx/>
                <a:latin typeface="楷体_GB2312" pitchFamily="49" charset="-122"/>
                <a:ea typeface="楷体_GB2312" pitchFamily="49" charset="-122"/>
                <a:cs typeface="+mn-cs"/>
              </a:rPr>
              <a:t>例如下列实型常数可以被以下转换图识别：</a:t>
            </a:r>
          </a:p>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dk1"/>
                </a:solidFill>
                <a:effectLst/>
                <a:uLnTx/>
                <a:uFillTx/>
                <a:latin typeface="楷体_GB2312" pitchFamily="49" charset="-122"/>
                <a:ea typeface="楷体_GB2312" pitchFamily="49" charset="-122"/>
                <a:cs typeface="+mn-cs"/>
              </a:rPr>
              <a:t>   </a:t>
            </a:r>
            <a:r>
              <a:rPr kumimoji="1" lang="en-US" altLang="zh-CN" sz="2400" b="0" i="0" u="none" strike="noStrike" kern="1200" cap="none" spc="0" normalizeH="0" baseline="0" noProof="0" dirty="0">
                <a:ln>
                  <a:noFill/>
                </a:ln>
                <a:solidFill>
                  <a:schemeClr val="dk1"/>
                </a:solidFill>
                <a:effectLst/>
                <a:uLnTx/>
                <a:uFillTx/>
                <a:latin typeface="楷体_GB2312" pitchFamily="49" charset="-122"/>
                <a:ea typeface="楷体_GB2312" pitchFamily="49" charset="-122"/>
                <a:cs typeface="+mn-cs"/>
              </a:rPr>
              <a:t>1.23E+4</a:t>
            </a:r>
          </a:p>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dk1"/>
                </a:solidFill>
                <a:effectLst/>
                <a:uLnTx/>
                <a:uFillTx/>
                <a:latin typeface="楷体_GB2312" pitchFamily="49" charset="-122"/>
                <a:ea typeface="楷体_GB2312" pitchFamily="49" charset="-122"/>
                <a:cs typeface="+mn-cs"/>
              </a:rPr>
              <a:t>   .56E-7</a:t>
            </a:r>
          </a:p>
        </p:txBody>
      </p:sp>
      <p:sp>
        <p:nvSpPr>
          <p:cNvPr id="27655" name="Rectangle 60"/>
          <p:cNvSpPr/>
          <p:nvPr/>
        </p:nvSpPr>
        <p:spPr>
          <a:xfrm>
            <a:off x="2413000" y="4005263"/>
            <a:ext cx="287338" cy="461962"/>
          </a:xfrm>
          <a:prstGeom prst="rect">
            <a:avLst/>
          </a:prstGeom>
          <a:noFill/>
          <a:ln w="9525">
            <a:noFill/>
          </a:ln>
        </p:spPr>
        <p:txBody>
          <a:bodyPr wrap="none">
            <a:spAutoFit/>
          </a:bodyPr>
          <a:lstStyle/>
          <a:p>
            <a:r>
              <a:rPr lang="en-US" altLang="zh-CN" b="1" dirty="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iterate type="lt">
                                    <p:tmPct val="0"/>
                                  </p:iterate>
                                  <p:childTnLst>
                                    <p:set>
                                      <p:cBhvr>
                                        <p:cTn id="6" dur="1" fill="hold">
                                          <p:stCondLst>
                                            <p:cond delay="0"/>
                                          </p:stCondLst>
                                        </p:cTn>
                                        <p:tgtEl>
                                          <p:spTgt spid="60"/>
                                        </p:tgtEl>
                                        <p:attrNameLst>
                                          <p:attrName>style.visibility</p:attrName>
                                        </p:attrNameLst>
                                      </p:cBhvr>
                                      <p:to>
                                        <p:strVal val="visible"/>
                                      </p:to>
                                    </p:set>
                                    <p:anim calcmode="lin" valueType="num">
                                      <p:cBhvr additive="base">
                                        <p:cTn id="7" dur="1000" fill="hold"/>
                                        <p:tgtEl>
                                          <p:spTgt spid="60"/>
                                        </p:tgtEl>
                                        <p:attrNameLst>
                                          <p:attrName>ppt_x</p:attrName>
                                        </p:attrNameLst>
                                      </p:cBhvr>
                                      <p:tavLst>
                                        <p:tav tm="0">
                                          <p:val>
                                            <p:strVal val="1+#ppt_w/2"/>
                                          </p:val>
                                        </p:tav>
                                        <p:tav tm="100000">
                                          <p:val>
                                            <p:strVal val="#ppt_x"/>
                                          </p:val>
                                        </p:tav>
                                      </p:tavLst>
                                    </p:anim>
                                    <p:anim calcmode="lin" valueType="num">
                                      <p:cBhvr additive="base">
                                        <p:cTn id="8" dur="1000" fill="hold"/>
                                        <p:tgtEl>
                                          <p:spTgt spid="6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Rot="1"/>
          </p:cNvSpPr>
          <p:nvPr>
            <p:ph type="body" sz="half" idx="1"/>
          </p:nvPr>
        </p:nvSpPr>
        <p:spPr>
          <a:xfrm>
            <a:off x="609600" y="1268413"/>
            <a:ext cx="4000500" cy="4830762"/>
          </a:xfrm>
        </p:spPr>
        <p:txBody>
          <a:bodyPr vert="horz" wrap="square" lIns="91440" tIns="45720" rIns="91440" bIns="45720" anchor="t" anchorCtr="0"/>
          <a:lstStyle/>
          <a:p>
            <a:pPr>
              <a:buClr>
                <a:schemeClr val="accent1"/>
              </a:buClr>
              <a:buSzPct val="76000"/>
              <a:buFont typeface="Wingdings 3" panose="05040102010807070707" pitchFamily="18" charset="2"/>
            </a:pPr>
            <a:r>
              <a:rPr lang="en-US" altLang="en-US" sz="2800" dirty="0">
                <a:latin typeface="楷体_GB2312" pitchFamily="49" charset="-122"/>
                <a:ea typeface="楷体_GB2312" pitchFamily="49" charset="-122"/>
              </a:rPr>
              <a:t>助忆符：直接用编码表示</a:t>
            </a:r>
            <a:r>
              <a:rPr lang="en-US" altLang="en-US" sz="2800" dirty="0">
                <a:solidFill>
                  <a:srgbClr val="C00000"/>
                </a:solidFill>
                <a:latin typeface="楷体_GB2312" pitchFamily="49" charset="-122"/>
                <a:ea typeface="楷体_GB2312" pitchFamily="49" charset="-122"/>
              </a:rPr>
              <a:t>不便于记忆</a:t>
            </a:r>
            <a:r>
              <a:rPr lang="en-US" altLang="en-US" sz="2800" dirty="0">
                <a:latin typeface="楷体_GB2312" pitchFamily="49" charset="-122"/>
                <a:ea typeface="楷体_GB2312" pitchFamily="49" charset="-122"/>
              </a:rPr>
              <a:t>，因此用助忆符来表示编码</a:t>
            </a:r>
            <a:endParaRPr lang="zh-CN" altLang="en-US" sz="2800" dirty="0">
              <a:latin typeface="楷体_GB2312" pitchFamily="49" charset="-122"/>
              <a:ea typeface="楷体_GB2312" pitchFamily="49" charset="-122"/>
            </a:endParaRPr>
          </a:p>
        </p:txBody>
      </p:sp>
      <p:sp>
        <p:nvSpPr>
          <p:cNvPr id="28676" name="Title 1"/>
          <p:cNvSpPr>
            <a:spLocks noGrp="1"/>
          </p:cNvSpPr>
          <p:nvPr>
            <p:ph type="title"/>
          </p:nvPr>
        </p:nvSpPr>
        <p:spPr>
          <a:xfrm>
            <a:off x="457200" y="152400"/>
            <a:ext cx="8229600" cy="990600"/>
          </a:xfrm>
        </p:spPr>
        <p:txBody>
          <a:bodyPr vert="horz" wrap="square" lIns="91440" tIns="45720" rIns="91440" bIns="45720" anchor="b" anchorCtr="0"/>
          <a:lstStyle/>
          <a:p>
            <a:r>
              <a:rPr lang="en-US" altLang="zh-CN" dirty="0">
                <a:ea typeface="宋体" panose="02010600030101010101" pitchFamily="2" charset="-122"/>
              </a:rPr>
              <a:t>State transition diagram</a:t>
            </a:r>
            <a:endParaRPr lang="zh-CN" altLang="en-US" dirty="0">
              <a:ea typeface="宋体" panose="02010600030101010101" pitchFamily="2" charset="-122"/>
            </a:endParaRPr>
          </a:p>
        </p:txBody>
      </p:sp>
      <p:graphicFrame>
        <p:nvGraphicFramePr>
          <p:cNvPr id="2" name="表格 1"/>
          <p:cNvGraphicFramePr/>
          <p:nvPr>
            <p:custDataLst>
              <p:tags r:id="rId1"/>
            </p:custDataLst>
          </p:nvPr>
        </p:nvGraphicFramePr>
        <p:xfrm>
          <a:off x="1625600" y="2708910"/>
          <a:ext cx="5892800" cy="3437890"/>
        </p:xfrm>
        <a:graphic>
          <a:graphicData uri="http://schemas.openxmlformats.org/drawingml/2006/table">
            <a:tbl>
              <a:tblPr firstRow="1">
                <a:tableStyleId>{5C22544A-7EE6-4342-B048-85BDC9FD1C3A}</a:tableStyleId>
              </a:tblPr>
              <a:tblGrid>
                <a:gridCol w="1473200">
                  <a:extLst>
                    <a:ext uri="{9D8B030D-6E8A-4147-A177-3AD203B41FA5}">
                      <a16:colId xmlns:a16="http://schemas.microsoft.com/office/drawing/2014/main" val="20000"/>
                    </a:ext>
                  </a:extLst>
                </a:gridCol>
                <a:gridCol w="1473200">
                  <a:extLst>
                    <a:ext uri="{9D8B030D-6E8A-4147-A177-3AD203B41FA5}">
                      <a16:colId xmlns:a16="http://schemas.microsoft.com/office/drawing/2014/main" val="20001"/>
                    </a:ext>
                  </a:extLst>
                </a:gridCol>
                <a:gridCol w="1473200">
                  <a:extLst>
                    <a:ext uri="{9D8B030D-6E8A-4147-A177-3AD203B41FA5}">
                      <a16:colId xmlns:a16="http://schemas.microsoft.com/office/drawing/2014/main" val="20002"/>
                    </a:ext>
                  </a:extLst>
                </a:gridCol>
                <a:gridCol w="1473200">
                  <a:extLst>
                    <a:ext uri="{9D8B030D-6E8A-4147-A177-3AD203B41FA5}">
                      <a16:colId xmlns:a16="http://schemas.microsoft.com/office/drawing/2014/main" val="20003"/>
                    </a:ext>
                  </a:extLst>
                </a:gridCol>
              </a:tblGrid>
              <a:tr h="680085">
                <a:tc>
                  <a:txBody>
                    <a:bodyPr/>
                    <a:lstStyle/>
                    <a:p>
                      <a:pPr algn="ctr">
                        <a:buNone/>
                      </a:pPr>
                      <a:r>
                        <a:rPr lang="zh-CN" altLang="en-US" sz="2400">
                          <a:latin typeface="宋体" panose="02010600030101010101" pitchFamily="2" charset="-122"/>
                          <a:ea typeface="宋体" panose="02010600030101010101" pitchFamily="2" charset="-122"/>
                        </a:rPr>
                        <a:t>单词符号</a:t>
                      </a:r>
                    </a:p>
                  </a:txBody>
                  <a:tcPr anchor="ctr"/>
                </a:tc>
                <a:tc>
                  <a:txBody>
                    <a:bodyPr/>
                    <a:lstStyle/>
                    <a:p>
                      <a:pPr algn="ctr">
                        <a:buNone/>
                      </a:pPr>
                      <a:r>
                        <a:rPr lang="zh-CN" altLang="en-US" sz="2400">
                          <a:latin typeface="宋体" panose="02010600030101010101" pitchFamily="2" charset="-122"/>
                          <a:ea typeface="宋体" panose="02010600030101010101" pitchFamily="2" charset="-122"/>
                        </a:rPr>
                        <a:t>种别编码</a:t>
                      </a:r>
                    </a:p>
                  </a:txBody>
                  <a:tcPr anchor="ctr"/>
                </a:tc>
                <a:tc>
                  <a:txBody>
                    <a:bodyPr/>
                    <a:lstStyle/>
                    <a:p>
                      <a:pPr algn="ctr">
                        <a:buNone/>
                      </a:pPr>
                      <a:r>
                        <a:rPr lang="zh-CN" altLang="en-US" sz="2400">
                          <a:latin typeface="宋体" panose="02010600030101010101" pitchFamily="2" charset="-122"/>
                          <a:ea typeface="宋体" panose="02010600030101010101" pitchFamily="2" charset="-122"/>
                        </a:rPr>
                        <a:t>助忆符</a:t>
                      </a:r>
                    </a:p>
                  </a:txBody>
                  <a:tcPr anchor="ctr"/>
                </a:tc>
                <a:tc>
                  <a:txBody>
                    <a:bodyPr/>
                    <a:lstStyle/>
                    <a:p>
                      <a:pPr algn="ctr">
                        <a:buNone/>
                      </a:pPr>
                      <a:r>
                        <a:rPr lang="zh-CN" altLang="en-US" sz="2400">
                          <a:latin typeface="宋体" panose="02010600030101010101" pitchFamily="2" charset="-122"/>
                          <a:ea typeface="宋体" panose="02010600030101010101" pitchFamily="2" charset="-122"/>
                        </a:rPr>
                        <a:t>内码值</a:t>
                      </a:r>
                    </a:p>
                  </a:txBody>
                  <a:tcPr anchor="ctr"/>
                </a:tc>
                <a:extLst>
                  <a:ext uri="{0D108BD9-81ED-4DB2-BD59-A6C34878D82A}">
                    <a16:rowId xmlns:a16="http://schemas.microsoft.com/office/drawing/2014/main" val="10000"/>
                  </a:ext>
                </a:extLst>
              </a:tr>
              <a:tr h="556260">
                <a:tc>
                  <a:txBody>
                    <a:bodyPr/>
                    <a:lstStyle/>
                    <a:p>
                      <a:pPr algn="ctr">
                        <a:buNone/>
                      </a:pPr>
                      <a:r>
                        <a:rPr lang="en-US" altLang="zh-CN" sz="2400">
                          <a:latin typeface="宋体" panose="02010600030101010101" pitchFamily="2" charset="-122"/>
                          <a:ea typeface="宋体" panose="02010600030101010101" pitchFamily="2" charset="-122"/>
                        </a:rPr>
                        <a:t>DIM</a:t>
                      </a:r>
                    </a:p>
                  </a:txBody>
                  <a:tcPr anchor="ctr"/>
                </a:tc>
                <a:tc>
                  <a:txBody>
                    <a:bodyPr/>
                    <a:lstStyle/>
                    <a:p>
                      <a:pPr algn="ctr">
                        <a:buNone/>
                      </a:pPr>
                      <a:r>
                        <a:rPr lang="en-US" altLang="zh-CN" sz="2400">
                          <a:latin typeface="宋体" panose="02010600030101010101" pitchFamily="2" charset="-122"/>
                          <a:ea typeface="宋体" panose="02010600030101010101" pitchFamily="2" charset="-122"/>
                        </a:rPr>
                        <a:t>1</a:t>
                      </a:r>
                    </a:p>
                  </a:txBody>
                  <a:tcPr anchor="ctr"/>
                </a:tc>
                <a:tc>
                  <a:txBody>
                    <a:bodyPr/>
                    <a:lstStyle/>
                    <a:p>
                      <a:pPr algn="ctr">
                        <a:buNone/>
                      </a:pPr>
                      <a:r>
                        <a:rPr lang="en-US" altLang="zh-CN" sz="2400">
                          <a:latin typeface="宋体" panose="02010600030101010101" pitchFamily="2" charset="-122"/>
                          <a:ea typeface="宋体" panose="02010600030101010101" pitchFamily="2" charset="-122"/>
                        </a:rPr>
                        <a:t>$DIM</a:t>
                      </a:r>
                    </a:p>
                  </a:txBody>
                  <a:tcPr anchor="ctr"/>
                </a:tc>
                <a:tc>
                  <a:txBody>
                    <a:bodyPr/>
                    <a:lstStyle/>
                    <a:p>
                      <a:pPr algn="ctr">
                        <a:buNone/>
                      </a:pPr>
                      <a:r>
                        <a:rPr lang="en-US" altLang="zh-CN" sz="2400">
                          <a:latin typeface="宋体" panose="02010600030101010101" pitchFamily="2" charset="-122"/>
                          <a:ea typeface="宋体" panose="02010600030101010101" pitchFamily="2" charset="-122"/>
                        </a:rPr>
                        <a:t>-</a:t>
                      </a:r>
                    </a:p>
                  </a:txBody>
                  <a:tcPr anchor="ctr"/>
                </a:tc>
                <a:extLst>
                  <a:ext uri="{0D108BD9-81ED-4DB2-BD59-A6C34878D82A}">
                    <a16:rowId xmlns:a16="http://schemas.microsoft.com/office/drawing/2014/main" val="10001"/>
                  </a:ext>
                </a:extLst>
              </a:tr>
              <a:tr h="555625">
                <a:tc>
                  <a:txBody>
                    <a:bodyPr/>
                    <a:lstStyle/>
                    <a:p>
                      <a:pPr algn="ctr">
                        <a:buNone/>
                      </a:pPr>
                      <a:r>
                        <a:rPr lang="en-US" altLang="zh-CN" sz="2400">
                          <a:latin typeface="宋体" panose="02010600030101010101" pitchFamily="2" charset="-122"/>
                          <a:ea typeface="宋体" panose="02010600030101010101" pitchFamily="2" charset="-122"/>
                        </a:rPr>
                        <a:t>IF</a:t>
                      </a:r>
                    </a:p>
                  </a:txBody>
                  <a:tcPr anchor="ctr"/>
                </a:tc>
                <a:tc>
                  <a:txBody>
                    <a:bodyPr/>
                    <a:lstStyle/>
                    <a:p>
                      <a:pPr algn="ctr">
                        <a:buNone/>
                      </a:pPr>
                      <a:r>
                        <a:rPr lang="en-US" altLang="zh-CN" sz="2400">
                          <a:latin typeface="宋体" panose="02010600030101010101" pitchFamily="2" charset="-122"/>
                          <a:ea typeface="宋体" panose="02010600030101010101" pitchFamily="2" charset="-122"/>
                        </a:rPr>
                        <a:t>2</a:t>
                      </a:r>
                    </a:p>
                  </a:txBody>
                  <a:tcPr anchor="ctr"/>
                </a:tc>
                <a:tc>
                  <a:txBody>
                    <a:bodyPr/>
                    <a:lstStyle/>
                    <a:p>
                      <a:pPr algn="ctr">
                        <a:buNone/>
                      </a:pPr>
                      <a:r>
                        <a:rPr lang="en-US" altLang="zh-CN" sz="2400">
                          <a:latin typeface="宋体" panose="02010600030101010101" pitchFamily="2" charset="-122"/>
                          <a:ea typeface="宋体" panose="02010600030101010101" pitchFamily="2" charset="-122"/>
                        </a:rPr>
                        <a:t>$IF</a:t>
                      </a:r>
                    </a:p>
                  </a:txBody>
                  <a:tcPr anchor="ctr"/>
                </a:tc>
                <a:tc>
                  <a:txBody>
                    <a:bodyPr/>
                    <a:lstStyle/>
                    <a:p>
                      <a:pPr algn="ctr">
                        <a:buNone/>
                      </a:pPr>
                      <a:r>
                        <a:rPr lang="en-US" altLang="zh-CN" sz="2400">
                          <a:latin typeface="宋体" panose="02010600030101010101" pitchFamily="2" charset="-122"/>
                          <a:ea typeface="宋体" panose="02010600030101010101" pitchFamily="2" charset="-122"/>
                        </a:rPr>
                        <a:t>-</a:t>
                      </a:r>
                    </a:p>
                  </a:txBody>
                  <a:tcPr anchor="ctr"/>
                </a:tc>
                <a:extLst>
                  <a:ext uri="{0D108BD9-81ED-4DB2-BD59-A6C34878D82A}">
                    <a16:rowId xmlns:a16="http://schemas.microsoft.com/office/drawing/2014/main" val="10002"/>
                  </a:ext>
                </a:extLst>
              </a:tr>
              <a:tr h="680085">
                <a:tc>
                  <a:txBody>
                    <a:bodyPr/>
                    <a:lstStyle/>
                    <a:p>
                      <a:pPr algn="ctr">
                        <a:buNone/>
                      </a:pPr>
                      <a:r>
                        <a:rPr lang="zh-CN" altLang="en-US" sz="2400">
                          <a:latin typeface="宋体" panose="02010600030101010101" pitchFamily="2" charset="-122"/>
                          <a:ea typeface="宋体" panose="02010600030101010101" pitchFamily="2" charset="-122"/>
                        </a:rPr>
                        <a:t>标识符</a:t>
                      </a:r>
                    </a:p>
                  </a:txBody>
                  <a:tcPr anchor="ctr"/>
                </a:tc>
                <a:tc>
                  <a:txBody>
                    <a:bodyPr/>
                    <a:lstStyle/>
                    <a:p>
                      <a:pPr algn="ctr">
                        <a:buNone/>
                      </a:pPr>
                      <a:r>
                        <a:rPr lang="en-US" altLang="zh-CN" sz="2400">
                          <a:latin typeface="宋体" panose="02010600030101010101" pitchFamily="2" charset="-122"/>
                          <a:ea typeface="宋体" panose="02010600030101010101" pitchFamily="2" charset="-122"/>
                        </a:rPr>
                        <a:t>6</a:t>
                      </a:r>
                    </a:p>
                  </a:txBody>
                  <a:tcPr anchor="ctr"/>
                </a:tc>
                <a:tc>
                  <a:txBody>
                    <a:bodyPr/>
                    <a:lstStyle/>
                    <a:p>
                      <a:pPr algn="ctr">
                        <a:buNone/>
                      </a:pPr>
                      <a:r>
                        <a:rPr lang="en-US" altLang="zh-CN" sz="2400">
                          <a:latin typeface="宋体" panose="02010600030101010101" pitchFamily="2" charset="-122"/>
                          <a:ea typeface="宋体" panose="02010600030101010101" pitchFamily="2" charset="-122"/>
                        </a:rPr>
                        <a:t>$ID</a:t>
                      </a:r>
                    </a:p>
                  </a:txBody>
                  <a:tcPr anchor="ctr"/>
                </a:tc>
                <a:tc>
                  <a:txBody>
                    <a:bodyPr/>
                    <a:lstStyle/>
                    <a:p>
                      <a:pPr algn="ctr">
                        <a:buNone/>
                      </a:pPr>
                      <a:r>
                        <a:rPr lang="zh-CN" altLang="en-US" sz="2400">
                          <a:latin typeface="宋体" panose="02010600030101010101" pitchFamily="2" charset="-122"/>
                          <a:ea typeface="宋体" panose="02010600030101010101" pitchFamily="2" charset="-122"/>
                        </a:rPr>
                        <a:t>内部字符串</a:t>
                      </a:r>
                    </a:p>
                  </a:txBody>
                  <a:tcPr anchor="ctr"/>
                </a:tc>
                <a:extLst>
                  <a:ext uri="{0D108BD9-81ED-4DB2-BD59-A6C34878D82A}">
                    <a16:rowId xmlns:a16="http://schemas.microsoft.com/office/drawing/2014/main" val="10003"/>
                  </a:ext>
                </a:extLst>
              </a:tr>
              <a:tr h="680085">
                <a:tc>
                  <a:txBody>
                    <a:bodyPr/>
                    <a:lstStyle/>
                    <a:p>
                      <a:pPr algn="ctr">
                        <a:buNone/>
                      </a:pPr>
                      <a:r>
                        <a:rPr lang="zh-CN" altLang="en-US" sz="2400">
                          <a:latin typeface="宋体" panose="02010600030101010101" pitchFamily="2" charset="-122"/>
                          <a:ea typeface="宋体" panose="02010600030101010101" pitchFamily="2" charset="-122"/>
                        </a:rPr>
                        <a:t>数值常数</a:t>
                      </a:r>
                    </a:p>
                  </a:txBody>
                  <a:tcPr anchor="ctr"/>
                </a:tc>
                <a:tc>
                  <a:txBody>
                    <a:bodyPr/>
                    <a:lstStyle/>
                    <a:p>
                      <a:pPr algn="ctr">
                        <a:buNone/>
                      </a:pPr>
                      <a:r>
                        <a:rPr lang="en-US" altLang="zh-CN" sz="2400">
                          <a:latin typeface="宋体" panose="02010600030101010101" pitchFamily="2" charset="-122"/>
                          <a:ea typeface="宋体" panose="02010600030101010101" pitchFamily="2" charset="-122"/>
                        </a:rPr>
                        <a:t>7</a:t>
                      </a:r>
                    </a:p>
                  </a:txBody>
                  <a:tcPr anchor="ctr"/>
                </a:tc>
                <a:tc>
                  <a:txBody>
                    <a:bodyPr/>
                    <a:lstStyle/>
                    <a:p>
                      <a:pPr algn="ctr">
                        <a:buNone/>
                      </a:pPr>
                      <a:r>
                        <a:rPr lang="en-US" altLang="zh-CN" sz="2400">
                          <a:latin typeface="宋体" panose="02010600030101010101" pitchFamily="2" charset="-122"/>
                          <a:ea typeface="宋体" panose="02010600030101010101" pitchFamily="2" charset="-122"/>
                        </a:rPr>
                        <a:t>$INT</a:t>
                      </a:r>
                    </a:p>
                  </a:txBody>
                  <a:tcPr anchor="ctr"/>
                </a:tc>
                <a:tc>
                  <a:txBody>
                    <a:bodyPr/>
                    <a:lstStyle/>
                    <a:p>
                      <a:pPr algn="ctr">
                        <a:buNone/>
                      </a:pPr>
                      <a:r>
                        <a:rPr lang="zh-CN" altLang="en-US" sz="2400">
                          <a:latin typeface="宋体" panose="02010600030101010101" pitchFamily="2" charset="-122"/>
                          <a:ea typeface="宋体" panose="02010600030101010101" pitchFamily="2" charset="-122"/>
                        </a:rPr>
                        <a:t>二进制表示</a:t>
                      </a:r>
                    </a:p>
                  </a:txBody>
                  <a:tcPr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p:cNvSpPr>
          <p:nvPr>
            <p:ph type="title"/>
          </p:nvPr>
        </p:nvSpPr>
        <p:spPr/>
        <p:txBody>
          <a:bodyPr vert="horz" wrap="square" lIns="91440" tIns="45720" rIns="91440" bIns="45720" anchor="b" anchorCtr="0"/>
          <a:lstStyle/>
          <a:p>
            <a:pPr eaLnBrk="1" hangingPunct="1"/>
            <a:r>
              <a:rPr lang="en-US" altLang="zh-TW" kern="1200" dirty="0">
                <a:latin typeface="+mj-lt"/>
                <a:ea typeface="Arial Unicode MS" pitchFamily="34" charset="-122"/>
                <a:cs typeface="+mj-cs"/>
              </a:rPr>
              <a:t>Outlines</a:t>
            </a:r>
          </a:p>
        </p:txBody>
      </p:sp>
      <p:sp>
        <p:nvSpPr>
          <p:cNvPr id="11267" name="投影片編號版面配置區 5"/>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latin typeface="Arial Unicode MS" pitchFamily="34" charset="-122"/>
                <a:ea typeface="Arial Unicode MS" pitchFamily="34" charset="-122"/>
              </a:rPr>
              <a:t>2</a:t>
            </a:fld>
            <a:endParaRPr lang="zh-TW" altLang="en-US" sz="1400" dirty="0">
              <a:solidFill>
                <a:schemeClr val="tx2"/>
              </a:solidFill>
              <a:latin typeface="Arial Unicode MS" pitchFamily="34" charset="-122"/>
              <a:ea typeface="Arial Unicode MS" pitchFamily="34" charset="-122"/>
            </a:endParaRPr>
          </a:p>
        </p:txBody>
      </p:sp>
      <p:sp>
        <p:nvSpPr>
          <p:cNvPr id="10244" name="Rectangle 3"/>
          <p:cNvSpPr>
            <a:spLocks noGrp="1" noChangeArrowheads="1"/>
          </p:cNvSpPr>
          <p:nvPr>
            <p:ph sz="quarter" idx="1"/>
          </p:nvPr>
        </p:nvSpPr>
        <p:spPr>
          <a:xfrm>
            <a:off x="285750" y="1428750"/>
            <a:ext cx="8715375" cy="4667250"/>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词法分析器的要求</a:t>
            </a:r>
            <a:endParaRPr kumimoji="0" lang="en-US" altLang="zh-CN"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词法分析的设计</a:t>
            </a:r>
            <a:endParaRPr kumimoji="0" lang="en-US" altLang="zh-CN"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正规表达式 </a:t>
            </a:r>
            <a:r>
              <a:rPr kumimoji="0" lang="en-US" altLang="zh-TW" sz="3600" b="0" i="0" u="none" strike="noStrike" kern="1200" cap="none" spc="0" normalizeH="0" baseline="0" noProof="0" dirty="0">
                <a:ln>
                  <a:noFill/>
                </a:ln>
                <a:solidFill>
                  <a:schemeClr val="tx1"/>
                </a:solidFill>
                <a:effectLst/>
                <a:uLnTx/>
                <a:uFillTx/>
                <a:latin typeface="+mj-lt"/>
                <a:ea typeface="+mn-ea"/>
                <a:cs typeface="+mn-cs"/>
              </a:rPr>
              <a:t>Regular Expressions</a:t>
            </a:r>
            <a:endParaRPr kumimoji="0" lang="en-US" altLang="zh-CN" sz="36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3600" b="0" i="0" u="none" strike="noStrike" kern="1200" cap="none" spc="0" normalizeH="0" baseline="0" noProof="0" dirty="0">
                <a:ln>
                  <a:noFill/>
                </a:ln>
                <a:solidFill>
                  <a:schemeClr val="tx1"/>
                </a:solidFill>
                <a:effectLst/>
                <a:uLnTx/>
                <a:uFillTx/>
                <a:latin typeface="+mn-lt"/>
                <a:ea typeface="楷体_GB2312" pitchFamily="49" charset="-122"/>
                <a:cs typeface="+mn-cs"/>
              </a:rPr>
              <a:t>有限自动机 </a:t>
            </a:r>
            <a:r>
              <a:rPr kumimoji="0" lang="en-US" altLang="zh-TW" sz="3600" b="0" i="0" u="none" strike="noStrike" kern="1200" cap="none" spc="0" normalizeH="0" baseline="0" noProof="0" dirty="0">
                <a:ln>
                  <a:noFill/>
                </a:ln>
                <a:solidFill>
                  <a:schemeClr val="tx1"/>
                </a:solidFill>
                <a:effectLst/>
                <a:uLnTx/>
                <a:uFillTx/>
                <a:latin typeface="+mj-lt"/>
                <a:ea typeface="+mn-ea"/>
                <a:cs typeface="+mn-cs"/>
              </a:rPr>
              <a:t>Finite Automata </a:t>
            </a:r>
            <a:endParaRPr kumimoji="0" lang="en-US" altLang="zh-CN" sz="36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词法分析器的自动产生</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2024/3/12</a:t>
            </a:fld>
            <a:endParaRPr lang="zh-TW" altLang="en-US" sz="1400" dirty="0">
              <a:solidFill>
                <a:schemeClr val="tx2"/>
              </a:solidFill>
            </a:endParaRPr>
          </a:p>
        </p:txBody>
      </p:sp>
      <p:sp>
        <p:nvSpPr>
          <p:cNvPr id="2969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20</a:t>
            </a:fld>
            <a:endParaRPr lang="zh-TW" altLang="en-US" sz="1400" dirty="0">
              <a:solidFill>
                <a:schemeClr val="tx2"/>
              </a:solidFill>
            </a:endParaRPr>
          </a:p>
        </p:txBody>
      </p:sp>
      <p:grpSp>
        <p:nvGrpSpPr>
          <p:cNvPr id="29700" name="Group 68"/>
          <p:cNvGrpSpPr/>
          <p:nvPr/>
        </p:nvGrpSpPr>
        <p:grpSpPr>
          <a:xfrm>
            <a:off x="1690688" y="166688"/>
            <a:ext cx="5330825" cy="6235700"/>
            <a:chOff x="3419475" y="404813"/>
            <a:chExt cx="5329238" cy="6235700"/>
          </a:xfrm>
        </p:grpSpPr>
        <p:sp>
          <p:nvSpPr>
            <p:cNvPr id="7" name="Text Box 3"/>
            <p:cNvSpPr txBox="1">
              <a:spLocks noChangeArrowheads="1"/>
            </p:cNvSpPr>
            <p:nvPr/>
          </p:nvSpPr>
          <p:spPr bwMode="auto">
            <a:xfrm>
              <a:off x="8317042" y="3476625"/>
              <a:ext cx="431671" cy="457200"/>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en-US" altLang="zh-CN" kern="1200" cap="none" spc="0" normalizeH="0" baseline="0" noProof="0">
                  <a:latin typeface="Times New Roman" panose="02020603050405020304" pitchFamily="18" charset="0"/>
                  <a:ea typeface="PMingLiU" pitchFamily="18" charset="-120"/>
                  <a:cs typeface="+mn-cs"/>
                </a:rPr>
                <a:t>*</a:t>
              </a:r>
            </a:p>
          </p:txBody>
        </p:sp>
        <p:grpSp>
          <p:nvGrpSpPr>
            <p:cNvPr id="29702" name="Group 4"/>
            <p:cNvGrpSpPr/>
            <p:nvPr/>
          </p:nvGrpSpPr>
          <p:grpSpPr>
            <a:xfrm>
              <a:off x="3419475" y="404813"/>
              <a:ext cx="5329238" cy="6235700"/>
              <a:chOff x="385" y="210"/>
              <a:chExt cx="3357" cy="3928"/>
            </a:xfrm>
          </p:grpSpPr>
          <p:sp>
            <p:nvSpPr>
              <p:cNvPr id="29703" name="Line 5"/>
              <p:cNvSpPr/>
              <p:nvPr/>
            </p:nvSpPr>
            <p:spPr>
              <a:xfrm>
                <a:off x="748" y="3340"/>
                <a:ext cx="1043" cy="0"/>
              </a:xfrm>
              <a:prstGeom prst="line">
                <a:avLst/>
              </a:prstGeom>
              <a:ln w="9525" cap="flat" cmpd="sng">
                <a:solidFill>
                  <a:srgbClr val="000000"/>
                </a:solidFill>
                <a:prstDash val="solid"/>
                <a:headEnd type="none" w="med" len="med"/>
                <a:tailEnd type="triangle" w="med" len="med"/>
              </a:ln>
            </p:spPr>
          </p:sp>
          <p:sp>
            <p:nvSpPr>
              <p:cNvPr id="29704" name="Line 6"/>
              <p:cNvSpPr/>
              <p:nvPr/>
            </p:nvSpPr>
            <p:spPr>
              <a:xfrm>
                <a:off x="748" y="1752"/>
                <a:ext cx="998" cy="0"/>
              </a:xfrm>
              <a:prstGeom prst="line">
                <a:avLst/>
              </a:prstGeom>
              <a:ln w="9525" cap="flat" cmpd="sng">
                <a:solidFill>
                  <a:srgbClr val="000000"/>
                </a:solidFill>
                <a:prstDash val="solid"/>
                <a:headEnd type="none" w="med" len="med"/>
                <a:tailEnd type="triangle" w="med" len="med"/>
              </a:ln>
            </p:spPr>
          </p:sp>
          <p:grpSp>
            <p:nvGrpSpPr>
              <p:cNvPr id="29705" name="Group 7"/>
              <p:cNvGrpSpPr/>
              <p:nvPr/>
            </p:nvGrpSpPr>
            <p:grpSpPr>
              <a:xfrm>
                <a:off x="385" y="210"/>
                <a:ext cx="3356" cy="699"/>
                <a:chOff x="295" y="436"/>
                <a:chExt cx="3356" cy="699"/>
              </a:xfrm>
            </p:grpSpPr>
            <p:sp>
              <p:nvSpPr>
                <p:cNvPr id="29746" name="Line 8"/>
                <p:cNvSpPr/>
                <p:nvPr/>
              </p:nvSpPr>
              <p:spPr>
                <a:xfrm>
                  <a:off x="1973" y="981"/>
                  <a:ext cx="1134" cy="0"/>
                </a:xfrm>
                <a:prstGeom prst="line">
                  <a:avLst/>
                </a:prstGeom>
                <a:ln w="9525" cap="flat" cmpd="sng">
                  <a:solidFill>
                    <a:srgbClr val="000000"/>
                  </a:solidFill>
                  <a:prstDash val="solid"/>
                  <a:headEnd type="none" w="med" len="med"/>
                  <a:tailEnd type="triangle" w="med" len="med"/>
                </a:ln>
              </p:spPr>
            </p:sp>
            <p:grpSp>
              <p:nvGrpSpPr>
                <p:cNvPr id="29747" name="Group 9"/>
                <p:cNvGrpSpPr/>
                <p:nvPr/>
              </p:nvGrpSpPr>
              <p:grpSpPr>
                <a:xfrm>
                  <a:off x="295" y="436"/>
                  <a:ext cx="3356" cy="699"/>
                  <a:chOff x="295" y="436"/>
                  <a:chExt cx="3356" cy="699"/>
                </a:xfrm>
              </p:grpSpPr>
              <p:sp>
                <p:nvSpPr>
                  <p:cNvPr id="29748" name="AutoShape 10"/>
                  <p:cNvSpPr/>
                  <p:nvPr/>
                </p:nvSpPr>
                <p:spPr>
                  <a:xfrm>
                    <a:off x="1610" y="799"/>
                    <a:ext cx="361" cy="336"/>
                  </a:xfrm>
                  <a:prstGeom prst="flowChartConnector">
                    <a:avLst/>
                  </a:prstGeom>
                  <a:solidFill>
                    <a:srgbClr val="FFFFFF">
                      <a:alpha val="0"/>
                    </a:srgbClr>
                  </a:solidFill>
                  <a:ln w="9525" cap="flat" cmpd="sng">
                    <a:solidFill>
                      <a:srgbClr val="000000"/>
                    </a:solidFill>
                    <a:prstDash val="solid"/>
                    <a:headEnd type="none" w="med" len="med"/>
                    <a:tailEnd type="none" w="med" len="med"/>
                  </a:ln>
                </p:spPr>
                <p:txBody>
                  <a:bodyPr anchor="ctr" anchorCtr="0">
                    <a:spAutoFit/>
                  </a:bodyPr>
                  <a:lstStyle/>
                  <a:p>
                    <a:r>
                      <a:rPr lang="en-US" altLang="zh-CN" dirty="0">
                        <a:latin typeface="Times New Roman" panose="02020603050405020304" pitchFamily="18" charset="0"/>
                      </a:rPr>
                      <a:t>1</a:t>
                    </a:r>
                  </a:p>
                </p:txBody>
              </p:sp>
              <p:sp>
                <p:nvSpPr>
                  <p:cNvPr id="29749" name="AutoShape 11"/>
                  <p:cNvSpPr/>
                  <p:nvPr/>
                </p:nvSpPr>
                <p:spPr>
                  <a:xfrm>
                    <a:off x="3107" y="799"/>
                    <a:ext cx="361" cy="336"/>
                  </a:xfrm>
                  <a:custGeom>
                    <a:avLst/>
                    <a:gdLst>
                      <a:gd name="txL" fmla="*/ 3171 w 21600"/>
                      <a:gd name="txT" fmla="*/ 3150 h 21600"/>
                      <a:gd name="txR" fmla="*/ 18429 w 21600"/>
                      <a:gd name="txB" fmla="*/ 18450 h 216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925" y="10800"/>
                        </a:moveTo>
                        <a:cubicBezTo>
                          <a:pt x="2925" y="15149"/>
                          <a:pt x="6451" y="18675"/>
                          <a:pt x="10800" y="18675"/>
                        </a:cubicBezTo>
                        <a:cubicBezTo>
                          <a:pt x="15149" y="18675"/>
                          <a:pt x="18675" y="15149"/>
                          <a:pt x="18675" y="10800"/>
                        </a:cubicBezTo>
                        <a:cubicBezTo>
                          <a:pt x="18675" y="6451"/>
                          <a:pt x="15149" y="2925"/>
                          <a:pt x="10800" y="2925"/>
                        </a:cubicBezTo>
                        <a:cubicBezTo>
                          <a:pt x="6451" y="2925"/>
                          <a:pt x="2925" y="6451"/>
                          <a:pt x="2925" y="10800"/>
                        </a:cubicBezTo>
                        <a:close/>
                      </a:path>
                    </a:pathLst>
                  </a:custGeom>
                  <a:solidFill>
                    <a:srgbClr val="FFFFFF">
                      <a:alpha val="0"/>
                    </a:srgbClr>
                  </a:solidFill>
                  <a:ln w="9525" cap="flat" cmpd="sng">
                    <a:solidFill>
                      <a:srgbClr val="000000"/>
                    </a:solidFill>
                    <a:prstDash val="solid"/>
                    <a:round/>
                    <a:headEnd type="none" w="med" len="med"/>
                    <a:tailEnd type="none" w="med" len="med"/>
                  </a:ln>
                </p:spPr>
                <p:txBody>
                  <a:bodyPr anchor="ctr" anchorCtr="0">
                    <a:spAutoFit/>
                  </a:bodyPr>
                  <a:lstStyle/>
                  <a:p>
                    <a:r>
                      <a:rPr lang="en-US" altLang="zh-CN" dirty="0">
                        <a:latin typeface="Times New Roman" panose="02020603050405020304" pitchFamily="18" charset="0"/>
                      </a:rPr>
                      <a:t>2</a:t>
                    </a:r>
                  </a:p>
                </p:txBody>
              </p:sp>
              <p:sp>
                <p:nvSpPr>
                  <p:cNvPr id="29750" name="AutoShape 12"/>
                  <p:cNvSpPr/>
                  <p:nvPr/>
                </p:nvSpPr>
                <p:spPr>
                  <a:xfrm>
                    <a:off x="431" y="799"/>
                    <a:ext cx="361" cy="336"/>
                  </a:xfrm>
                  <a:prstGeom prst="flowChartConnector">
                    <a:avLst/>
                  </a:prstGeom>
                  <a:solidFill>
                    <a:srgbClr val="FFFFFF">
                      <a:alpha val="0"/>
                    </a:srgbClr>
                  </a:solidFill>
                  <a:ln w="9525" cap="flat" cmpd="sng">
                    <a:solidFill>
                      <a:srgbClr val="000000"/>
                    </a:solidFill>
                    <a:prstDash val="solid"/>
                    <a:headEnd type="none" w="med" len="med"/>
                    <a:tailEnd type="none" w="med" len="med"/>
                  </a:ln>
                </p:spPr>
                <p:txBody>
                  <a:bodyPr anchor="ctr" anchorCtr="0">
                    <a:spAutoFit/>
                  </a:bodyPr>
                  <a:lstStyle/>
                  <a:p>
                    <a:r>
                      <a:rPr lang="en-US" altLang="zh-CN" dirty="0">
                        <a:latin typeface="Times New Roman" panose="02020603050405020304" pitchFamily="18" charset="0"/>
                      </a:rPr>
                      <a:t>0</a:t>
                    </a:r>
                  </a:p>
                </p:txBody>
              </p:sp>
              <p:sp>
                <p:nvSpPr>
                  <p:cNvPr id="29751" name="Line 13"/>
                  <p:cNvSpPr/>
                  <p:nvPr/>
                </p:nvSpPr>
                <p:spPr>
                  <a:xfrm>
                    <a:off x="793" y="981"/>
                    <a:ext cx="816" cy="0"/>
                  </a:xfrm>
                  <a:prstGeom prst="line">
                    <a:avLst/>
                  </a:prstGeom>
                  <a:ln w="9525" cap="flat" cmpd="sng">
                    <a:solidFill>
                      <a:srgbClr val="000000"/>
                    </a:solidFill>
                    <a:prstDash val="solid"/>
                    <a:headEnd type="none" w="med" len="med"/>
                    <a:tailEnd type="triangle" w="med" len="med"/>
                  </a:ln>
                </p:spPr>
              </p:sp>
              <p:sp>
                <p:nvSpPr>
                  <p:cNvPr id="58" name="Text Box 14"/>
                  <p:cNvSpPr txBox="1">
                    <a:spLocks noChangeArrowheads="1"/>
                  </p:cNvSpPr>
                  <p:nvPr/>
                </p:nvSpPr>
                <p:spPr bwMode="auto">
                  <a:xfrm>
                    <a:off x="930" y="727"/>
                    <a:ext cx="589" cy="291"/>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zh-CN" altLang="en-US" kern="1200" cap="none" spc="0" normalizeH="0" baseline="0" noProof="0" dirty="0">
                        <a:latin typeface="楷体_GB2312" pitchFamily="49" charset="-122"/>
                        <a:ea typeface="楷体_GB2312" pitchFamily="49" charset="-122"/>
                        <a:cs typeface="+mn-cs"/>
                      </a:rPr>
                      <a:t>字母</a:t>
                    </a:r>
                  </a:p>
                </p:txBody>
              </p:sp>
              <p:sp>
                <p:nvSpPr>
                  <p:cNvPr id="59" name="Text Box 15"/>
                  <p:cNvSpPr txBox="1">
                    <a:spLocks noChangeArrowheads="1"/>
                  </p:cNvSpPr>
                  <p:nvPr/>
                </p:nvSpPr>
                <p:spPr bwMode="auto">
                  <a:xfrm>
                    <a:off x="1943" y="699"/>
                    <a:ext cx="1374" cy="291"/>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zh-CN" altLang="en-US" kern="1200" cap="none" spc="0" normalizeH="0" baseline="0" noProof="0" dirty="0">
                        <a:latin typeface="楷体_GB2312" pitchFamily="49" charset="-122"/>
                        <a:ea typeface="楷体_GB2312" pitchFamily="49" charset="-122"/>
                        <a:cs typeface="+mn-cs"/>
                      </a:rPr>
                      <a:t>非字母与数字</a:t>
                    </a:r>
                  </a:p>
                </p:txBody>
              </p:sp>
              <p:sp>
                <p:nvSpPr>
                  <p:cNvPr id="60" name="Text Box 16"/>
                  <p:cNvSpPr txBox="1">
                    <a:spLocks noChangeArrowheads="1"/>
                  </p:cNvSpPr>
                  <p:nvPr/>
                </p:nvSpPr>
                <p:spPr bwMode="auto">
                  <a:xfrm>
                    <a:off x="1156" y="436"/>
                    <a:ext cx="1239" cy="291"/>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zh-CN" altLang="en-US" kern="1200" cap="none" spc="0" normalizeH="0" baseline="0" noProof="0" dirty="0">
                        <a:latin typeface="楷体_GB2312" pitchFamily="49" charset="-122"/>
                        <a:ea typeface="楷体_GB2312" pitchFamily="49" charset="-122"/>
                        <a:cs typeface="+mn-cs"/>
                      </a:rPr>
                      <a:t>字母或数字</a:t>
                    </a:r>
                  </a:p>
                </p:txBody>
              </p:sp>
              <p:sp>
                <p:nvSpPr>
                  <p:cNvPr id="61" name="Text Box 17"/>
                  <p:cNvSpPr txBox="1">
                    <a:spLocks noChangeArrowheads="1"/>
                  </p:cNvSpPr>
                  <p:nvPr/>
                </p:nvSpPr>
                <p:spPr bwMode="auto">
                  <a:xfrm>
                    <a:off x="3379" y="618"/>
                    <a:ext cx="272" cy="288"/>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en-US" altLang="zh-CN" kern="1200" cap="none" spc="0" normalizeH="0" baseline="0" noProof="0">
                        <a:latin typeface="Times New Roman" panose="02020603050405020304" pitchFamily="18" charset="0"/>
                        <a:ea typeface="PMingLiU" pitchFamily="18" charset="-120"/>
                        <a:cs typeface="+mn-cs"/>
                      </a:rPr>
                      <a:t>*</a:t>
                    </a:r>
                  </a:p>
                </p:txBody>
              </p:sp>
              <p:grpSp>
                <p:nvGrpSpPr>
                  <p:cNvPr id="29756" name="Group 18"/>
                  <p:cNvGrpSpPr/>
                  <p:nvPr/>
                </p:nvGrpSpPr>
                <p:grpSpPr>
                  <a:xfrm>
                    <a:off x="1610" y="663"/>
                    <a:ext cx="311" cy="181"/>
                    <a:chOff x="1609" y="483"/>
                    <a:chExt cx="311" cy="316"/>
                  </a:xfrm>
                </p:grpSpPr>
                <p:sp>
                  <p:nvSpPr>
                    <p:cNvPr id="67" name="Arc 19"/>
                    <p:cNvSpPr/>
                    <p:nvPr/>
                  </p:nvSpPr>
                  <p:spPr bwMode="auto">
                    <a:xfrm rot="5271687" flipH="1" flipV="1">
                      <a:off x="1606" y="476"/>
                      <a:ext cx="293" cy="307"/>
                    </a:xfrm>
                    <a:custGeom>
                      <a:avLst/>
                      <a:gdLst>
                        <a:gd name="G0" fmla="+- 15612 0 0"/>
                        <a:gd name="G1" fmla="+- 21600 0 0"/>
                        <a:gd name="G2" fmla="+- 21600 0 0"/>
                        <a:gd name="T0" fmla="*/ 10243 w 37212"/>
                        <a:gd name="T1" fmla="*/ 678 h 43200"/>
                        <a:gd name="T2" fmla="*/ 0 w 37212"/>
                        <a:gd name="T3" fmla="*/ 36527 h 43200"/>
                        <a:gd name="T4" fmla="*/ 15612 w 37212"/>
                        <a:gd name="T5" fmla="*/ 21600 h 43200"/>
                      </a:gdLst>
                      <a:ahLst/>
                      <a:cxnLst>
                        <a:cxn ang="0">
                          <a:pos x="T0" y="T1"/>
                        </a:cxn>
                        <a:cxn ang="0">
                          <a:pos x="T2" y="T3"/>
                        </a:cxn>
                        <a:cxn ang="0">
                          <a:pos x="T4" y="T5"/>
                        </a:cxn>
                      </a:cxnLst>
                      <a:rect l="0" t="0" r="r" b="b"/>
                      <a:pathLst>
                        <a:path w="37212" h="43200" fill="none" extrusionOk="0">
                          <a:moveTo>
                            <a:pt x="10242" y="677"/>
                          </a:moveTo>
                          <a:cubicBezTo>
                            <a:pt x="11997" y="227"/>
                            <a:pt x="13800" y="-1"/>
                            <a:pt x="15612" y="0"/>
                          </a:cubicBezTo>
                          <a:cubicBezTo>
                            <a:pt x="27541" y="0"/>
                            <a:pt x="37212" y="9670"/>
                            <a:pt x="37212" y="21600"/>
                          </a:cubicBezTo>
                          <a:cubicBezTo>
                            <a:pt x="37212" y="33529"/>
                            <a:pt x="27541" y="43200"/>
                            <a:pt x="15612" y="43200"/>
                          </a:cubicBezTo>
                          <a:cubicBezTo>
                            <a:pt x="9715" y="43200"/>
                            <a:pt x="4074" y="40789"/>
                            <a:pt x="-1" y="36527"/>
                          </a:cubicBezTo>
                        </a:path>
                        <a:path w="37212" h="43200" stroke="0" extrusionOk="0">
                          <a:moveTo>
                            <a:pt x="10242" y="677"/>
                          </a:moveTo>
                          <a:cubicBezTo>
                            <a:pt x="11997" y="227"/>
                            <a:pt x="13800" y="-1"/>
                            <a:pt x="15612" y="0"/>
                          </a:cubicBezTo>
                          <a:cubicBezTo>
                            <a:pt x="27541" y="0"/>
                            <a:pt x="37212" y="9670"/>
                            <a:pt x="37212" y="21600"/>
                          </a:cubicBezTo>
                          <a:cubicBezTo>
                            <a:pt x="37212" y="33529"/>
                            <a:pt x="27541" y="43200"/>
                            <a:pt x="15612" y="43200"/>
                          </a:cubicBezTo>
                          <a:cubicBezTo>
                            <a:pt x="9715" y="43200"/>
                            <a:pt x="4074" y="40789"/>
                            <a:pt x="-1" y="36527"/>
                          </a:cubicBezTo>
                          <a:lnTo>
                            <a:pt x="15612" y="21600"/>
                          </a:lnTo>
                          <a:close/>
                        </a:path>
                      </a:pathLst>
                    </a:custGeom>
                    <a:noFill/>
                    <a:ln w="9525">
                      <a:solidFill>
                        <a:srgbClr val="000000"/>
                      </a:solidFill>
                      <a:round/>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29762" name="Line 20"/>
                    <p:cNvSpPr/>
                    <p:nvPr/>
                  </p:nvSpPr>
                  <p:spPr>
                    <a:xfrm>
                      <a:off x="1609" y="708"/>
                      <a:ext cx="91" cy="91"/>
                    </a:xfrm>
                    <a:prstGeom prst="line">
                      <a:avLst/>
                    </a:prstGeom>
                    <a:ln w="9525" cap="flat" cmpd="sng">
                      <a:solidFill>
                        <a:srgbClr val="000000"/>
                      </a:solidFill>
                      <a:prstDash val="solid"/>
                      <a:headEnd type="none" w="med" len="med"/>
                      <a:tailEnd type="triangle" w="med" len="med"/>
                    </a:ln>
                  </p:spPr>
                </p:sp>
              </p:grpSp>
              <p:grpSp>
                <p:nvGrpSpPr>
                  <p:cNvPr id="29757" name="Group 21"/>
                  <p:cNvGrpSpPr/>
                  <p:nvPr/>
                </p:nvGrpSpPr>
                <p:grpSpPr>
                  <a:xfrm>
                    <a:off x="431" y="663"/>
                    <a:ext cx="310" cy="180"/>
                    <a:chOff x="2381" y="2297"/>
                    <a:chExt cx="310" cy="316"/>
                  </a:xfrm>
                </p:grpSpPr>
                <p:sp>
                  <p:nvSpPr>
                    <p:cNvPr id="65" name="Arc 22"/>
                    <p:cNvSpPr/>
                    <p:nvPr/>
                  </p:nvSpPr>
                  <p:spPr bwMode="auto">
                    <a:xfrm rot="5271687" flipH="1" flipV="1">
                      <a:off x="2391" y="2290"/>
                      <a:ext cx="293" cy="307"/>
                    </a:xfrm>
                    <a:custGeom>
                      <a:avLst/>
                      <a:gdLst>
                        <a:gd name="G0" fmla="+- 15612 0 0"/>
                        <a:gd name="G1" fmla="+- 21600 0 0"/>
                        <a:gd name="G2" fmla="+- 21600 0 0"/>
                        <a:gd name="T0" fmla="*/ 10243 w 37212"/>
                        <a:gd name="T1" fmla="*/ 678 h 43200"/>
                        <a:gd name="T2" fmla="*/ 0 w 37212"/>
                        <a:gd name="T3" fmla="*/ 36527 h 43200"/>
                        <a:gd name="T4" fmla="*/ 15612 w 37212"/>
                        <a:gd name="T5" fmla="*/ 21600 h 43200"/>
                      </a:gdLst>
                      <a:ahLst/>
                      <a:cxnLst>
                        <a:cxn ang="0">
                          <a:pos x="T0" y="T1"/>
                        </a:cxn>
                        <a:cxn ang="0">
                          <a:pos x="T2" y="T3"/>
                        </a:cxn>
                        <a:cxn ang="0">
                          <a:pos x="T4" y="T5"/>
                        </a:cxn>
                      </a:cxnLst>
                      <a:rect l="0" t="0" r="r" b="b"/>
                      <a:pathLst>
                        <a:path w="37212" h="43200" fill="none" extrusionOk="0">
                          <a:moveTo>
                            <a:pt x="10242" y="677"/>
                          </a:moveTo>
                          <a:cubicBezTo>
                            <a:pt x="11997" y="227"/>
                            <a:pt x="13800" y="-1"/>
                            <a:pt x="15612" y="0"/>
                          </a:cubicBezTo>
                          <a:cubicBezTo>
                            <a:pt x="27541" y="0"/>
                            <a:pt x="37212" y="9670"/>
                            <a:pt x="37212" y="21600"/>
                          </a:cubicBezTo>
                          <a:cubicBezTo>
                            <a:pt x="37212" y="33529"/>
                            <a:pt x="27541" y="43200"/>
                            <a:pt x="15612" y="43200"/>
                          </a:cubicBezTo>
                          <a:cubicBezTo>
                            <a:pt x="9715" y="43200"/>
                            <a:pt x="4074" y="40789"/>
                            <a:pt x="-1" y="36527"/>
                          </a:cubicBezTo>
                        </a:path>
                        <a:path w="37212" h="43200" stroke="0" extrusionOk="0">
                          <a:moveTo>
                            <a:pt x="10242" y="677"/>
                          </a:moveTo>
                          <a:cubicBezTo>
                            <a:pt x="11997" y="227"/>
                            <a:pt x="13800" y="-1"/>
                            <a:pt x="15612" y="0"/>
                          </a:cubicBezTo>
                          <a:cubicBezTo>
                            <a:pt x="27541" y="0"/>
                            <a:pt x="37212" y="9670"/>
                            <a:pt x="37212" y="21600"/>
                          </a:cubicBezTo>
                          <a:cubicBezTo>
                            <a:pt x="37212" y="33529"/>
                            <a:pt x="27541" y="43200"/>
                            <a:pt x="15612" y="43200"/>
                          </a:cubicBezTo>
                          <a:cubicBezTo>
                            <a:pt x="9715" y="43200"/>
                            <a:pt x="4074" y="40789"/>
                            <a:pt x="-1" y="36527"/>
                          </a:cubicBezTo>
                          <a:lnTo>
                            <a:pt x="15612" y="21600"/>
                          </a:lnTo>
                          <a:close/>
                        </a:path>
                      </a:pathLst>
                    </a:custGeom>
                    <a:noFill/>
                    <a:ln w="9525">
                      <a:solidFill>
                        <a:srgbClr val="000000"/>
                      </a:solidFill>
                      <a:round/>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29760" name="Line 23"/>
                    <p:cNvSpPr/>
                    <p:nvPr/>
                  </p:nvSpPr>
                  <p:spPr>
                    <a:xfrm>
                      <a:off x="2381" y="2523"/>
                      <a:ext cx="90" cy="90"/>
                    </a:xfrm>
                    <a:prstGeom prst="line">
                      <a:avLst/>
                    </a:prstGeom>
                    <a:ln w="9525" cap="flat" cmpd="sng">
                      <a:solidFill>
                        <a:srgbClr val="000000"/>
                      </a:solidFill>
                      <a:prstDash val="solid"/>
                      <a:headEnd type="none" w="med" len="med"/>
                      <a:tailEnd type="triangle" w="med" len="med"/>
                    </a:ln>
                  </p:spPr>
                </p:sp>
              </p:grpSp>
              <p:sp>
                <p:nvSpPr>
                  <p:cNvPr id="64" name="Text Box 24"/>
                  <p:cNvSpPr txBox="1">
                    <a:spLocks noChangeArrowheads="1"/>
                  </p:cNvSpPr>
                  <p:nvPr/>
                </p:nvSpPr>
                <p:spPr bwMode="auto">
                  <a:xfrm>
                    <a:off x="295" y="436"/>
                    <a:ext cx="590" cy="291"/>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zh-CN" altLang="en-US" kern="1200" cap="none" spc="0" normalizeH="0" baseline="0" noProof="0" dirty="0">
                        <a:latin typeface="楷体_GB2312" pitchFamily="49" charset="-122"/>
                        <a:ea typeface="楷体_GB2312" pitchFamily="49" charset="-122"/>
                        <a:cs typeface="+mn-cs"/>
                      </a:rPr>
                      <a:t>空白</a:t>
                    </a:r>
                  </a:p>
                </p:txBody>
              </p:sp>
            </p:grpSp>
          </p:grpSp>
          <p:sp>
            <p:nvSpPr>
              <p:cNvPr id="29706" name="Line 25"/>
              <p:cNvSpPr/>
              <p:nvPr/>
            </p:nvSpPr>
            <p:spPr>
              <a:xfrm>
                <a:off x="748" y="936"/>
                <a:ext cx="0" cy="3039"/>
              </a:xfrm>
              <a:prstGeom prst="line">
                <a:avLst/>
              </a:prstGeom>
              <a:ln w="9525" cap="flat" cmpd="sng">
                <a:solidFill>
                  <a:srgbClr val="000000"/>
                </a:solidFill>
                <a:prstDash val="solid"/>
                <a:headEnd type="none" w="med" len="med"/>
                <a:tailEnd type="none" w="med" len="med"/>
              </a:ln>
            </p:spPr>
          </p:sp>
          <p:sp>
            <p:nvSpPr>
              <p:cNvPr id="29707" name="AutoShape 26"/>
              <p:cNvSpPr/>
              <p:nvPr/>
            </p:nvSpPr>
            <p:spPr>
              <a:xfrm>
                <a:off x="1746" y="1571"/>
                <a:ext cx="361" cy="336"/>
              </a:xfrm>
              <a:custGeom>
                <a:avLst/>
                <a:gdLst>
                  <a:gd name="txL" fmla="*/ 3171 w 21600"/>
                  <a:gd name="txT" fmla="*/ 3150 h 21600"/>
                  <a:gd name="txR" fmla="*/ 18429 w 21600"/>
                  <a:gd name="txB" fmla="*/ 18450 h 216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925" y="10800"/>
                    </a:moveTo>
                    <a:cubicBezTo>
                      <a:pt x="2925" y="15149"/>
                      <a:pt x="6451" y="18675"/>
                      <a:pt x="10800" y="18675"/>
                    </a:cubicBezTo>
                    <a:cubicBezTo>
                      <a:pt x="15149" y="18675"/>
                      <a:pt x="18675" y="15149"/>
                      <a:pt x="18675" y="10800"/>
                    </a:cubicBezTo>
                    <a:cubicBezTo>
                      <a:pt x="18675" y="6451"/>
                      <a:pt x="15149" y="2925"/>
                      <a:pt x="10800" y="2925"/>
                    </a:cubicBezTo>
                    <a:cubicBezTo>
                      <a:pt x="6451" y="2925"/>
                      <a:pt x="2925" y="6451"/>
                      <a:pt x="2925" y="10800"/>
                    </a:cubicBezTo>
                    <a:close/>
                  </a:path>
                </a:pathLst>
              </a:custGeom>
              <a:solidFill>
                <a:srgbClr val="FFFFFF">
                  <a:alpha val="0"/>
                </a:srgbClr>
              </a:solidFill>
              <a:ln w="9525" cap="flat" cmpd="sng">
                <a:solidFill>
                  <a:srgbClr val="000000"/>
                </a:solidFill>
                <a:prstDash val="solid"/>
                <a:round/>
                <a:headEnd type="none" w="med" len="med"/>
                <a:tailEnd type="none" w="med" len="med"/>
              </a:ln>
            </p:spPr>
            <p:txBody>
              <a:bodyPr anchor="ctr" anchorCtr="0">
                <a:spAutoFit/>
              </a:bodyPr>
              <a:lstStyle/>
              <a:p>
                <a:r>
                  <a:rPr lang="en-US" altLang="zh-CN" dirty="0">
                    <a:latin typeface="Times New Roman" panose="02020603050405020304" pitchFamily="18" charset="0"/>
                  </a:rPr>
                  <a:t>5</a:t>
                </a:r>
              </a:p>
            </p:txBody>
          </p:sp>
          <p:grpSp>
            <p:nvGrpSpPr>
              <p:cNvPr id="29708" name="Group 27"/>
              <p:cNvGrpSpPr/>
              <p:nvPr/>
            </p:nvGrpSpPr>
            <p:grpSpPr>
              <a:xfrm>
                <a:off x="748" y="845"/>
                <a:ext cx="2994" cy="686"/>
                <a:chOff x="612" y="1307"/>
                <a:chExt cx="2994" cy="686"/>
              </a:xfrm>
            </p:grpSpPr>
            <p:sp>
              <p:nvSpPr>
                <p:cNvPr id="29735" name="Line 28"/>
                <p:cNvSpPr/>
                <p:nvPr/>
              </p:nvSpPr>
              <p:spPr>
                <a:xfrm>
                  <a:off x="1973" y="1851"/>
                  <a:ext cx="1088" cy="0"/>
                </a:xfrm>
                <a:prstGeom prst="line">
                  <a:avLst/>
                </a:prstGeom>
                <a:ln w="9525" cap="flat" cmpd="sng">
                  <a:solidFill>
                    <a:srgbClr val="000000"/>
                  </a:solidFill>
                  <a:prstDash val="solid"/>
                  <a:headEnd type="none" w="med" len="med"/>
                  <a:tailEnd type="triangle" w="med" len="med"/>
                </a:ln>
              </p:spPr>
            </p:sp>
            <p:sp>
              <p:nvSpPr>
                <p:cNvPr id="29736" name="AutoShape 29"/>
                <p:cNvSpPr/>
                <p:nvPr/>
              </p:nvSpPr>
              <p:spPr>
                <a:xfrm>
                  <a:off x="3061" y="1648"/>
                  <a:ext cx="361" cy="336"/>
                </a:xfrm>
                <a:custGeom>
                  <a:avLst/>
                  <a:gdLst>
                    <a:gd name="txL" fmla="*/ 3171 w 21600"/>
                    <a:gd name="txT" fmla="*/ 3150 h 21600"/>
                    <a:gd name="txR" fmla="*/ 18429 w 21600"/>
                    <a:gd name="txB" fmla="*/ 18450 h 216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925" y="10800"/>
                      </a:moveTo>
                      <a:cubicBezTo>
                        <a:pt x="2925" y="15149"/>
                        <a:pt x="6451" y="18675"/>
                        <a:pt x="10800" y="18675"/>
                      </a:cubicBezTo>
                      <a:cubicBezTo>
                        <a:pt x="15149" y="18675"/>
                        <a:pt x="18675" y="15149"/>
                        <a:pt x="18675" y="10800"/>
                      </a:cubicBezTo>
                      <a:cubicBezTo>
                        <a:pt x="18675" y="6451"/>
                        <a:pt x="15149" y="2925"/>
                        <a:pt x="10800" y="2925"/>
                      </a:cubicBezTo>
                      <a:cubicBezTo>
                        <a:pt x="6451" y="2925"/>
                        <a:pt x="2925" y="6451"/>
                        <a:pt x="2925" y="10800"/>
                      </a:cubicBezTo>
                      <a:close/>
                    </a:path>
                  </a:pathLst>
                </a:custGeom>
                <a:solidFill>
                  <a:srgbClr val="FFFFFF">
                    <a:alpha val="0"/>
                  </a:srgbClr>
                </a:solidFill>
                <a:ln w="9525" cap="flat" cmpd="sng">
                  <a:solidFill>
                    <a:srgbClr val="000000"/>
                  </a:solidFill>
                  <a:prstDash val="solid"/>
                  <a:round/>
                  <a:headEnd type="none" w="med" len="med"/>
                  <a:tailEnd type="none" w="med" len="med"/>
                </a:ln>
              </p:spPr>
              <p:txBody>
                <a:bodyPr anchor="ctr" anchorCtr="0">
                  <a:spAutoFit/>
                </a:bodyPr>
                <a:lstStyle/>
                <a:p>
                  <a:r>
                    <a:rPr lang="en-US" altLang="zh-CN" dirty="0">
                      <a:latin typeface="Times New Roman" panose="02020603050405020304" pitchFamily="18" charset="0"/>
                    </a:rPr>
                    <a:t>4</a:t>
                  </a:r>
                </a:p>
              </p:txBody>
            </p:sp>
            <p:sp>
              <p:nvSpPr>
                <p:cNvPr id="29737" name="AutoShape 30"/>
                <p:cNvSpPr/>
                <p:nvPr/>
              </p:nvSpPr>
              <p:spPr>
                <a:xfrm>
                  <a:off x="1610" y="1657"/>
                  <a:ext cx="361" cy="336"/>
                </a:xfrm>
                <a:prstGeom prst="flowChartConnector">
                  <a:avLst/>
                </a:prstGeom>
                <a:solidFill>
                  <a:srgbClr val="FFFFFF">
                    <a:alpha val="0"/>
                  </a:srgbClr>
                </a:solidFill>
                <a:ln w="9525" cap="flat" cmpd="sng">
                  <a:solidFill>
                    <a:srgbClr val="000000"/>
                  </a:solidFill>
                  <a:prstDash val="solid"/>
                  <a:headEnd type="none" w="med" len="med"/>
                  <a:tailEnd type="none" w="med" len="med"/>
                </a:ln>
              </p:spPr>
              <p:txBody>
                <a:bodyPr anchor="ctr" anchorCtr="0">
                  <a:spAutoFit/>
                </a:bodyPr>
                <a:lstStyle/>
                <a:p>
                  <a:r>
                    <a:rPr lang="en-US" altLang="zh-CN" dirty="0">
                      <a:latin typeface="Times New Roman" panose="02020603050405020304" pitchFamily="18" charset="0"/>
                    </a:rPr>
                    <a:t>3</a:t>
                  </a:r>
                </a:p>
              </p:txBody>
            </p:sp>
            <p:sp>
              <p:nvSpPr>
                <p:cNvPr id="29738" name="Line 31"/>
                <p:cNvSpPr/>
                <p:nvPr/>
              </p:nvSpPr>
              <p:spPr>
                <a:xfrm>
                  <a:off x="612" y="1851"/>
                  <a:ext cx="998" cy="0"/>
                </a:xfrm>
                <a:prstGeom prst="line">
                  <a:avLst/>
                </a:prstGeom>
                <a:ln w="9525" cap="flat" cmpd="sng">
                  <a:solidFill>
                    <a:srgbClr val="000000"/>
                  </a:solidFill>
                  <a:prstDash val="solid"/>
                  <a:headEnd type="none" w="med" len="med"/>
                  <a:tailEnd type="triangle" w="med" len="med"/>
                </a:ln>
              </p:spPr>
            </p:sp>
            <p:grpSp>
              <p:nvGrpSpPr>
                <p:cNvPr id="29739" name="Group 32"/>
                <p:cNvGrpSpPr/>
                <p:nvPr/>
              </p:nvGrpSpPr>
              <p:grpSpPr>
                <a:xfrm>
                  <a:off x="1611" y="1538"/>
                  <a:ext cx="314" cy="162"/>
                  <a:chOff x="2381" y="2291"/>
                  <a:chExt cx="307" cy="322"/>
                </a:xfrm>
              </p:grpSpPr>
              <p:sp>
                <p:nvSpPr>
                  <p:cNvPr id="50" name="Arc 33"/>
                  <p:cNvSpPr/>
                  <p:nvPr/>
                </p:nvSpPr>
                <p:spPr bwMode="auto">
                  <a:xfrm rot="5271687" flipH="1" flipV="1">
                    <a:off x="2388" y="2298"/>
                    <a:ext cx="266" cy="307"/>
                  </a:xfrm>
                  <a:custGeom>
                    <a:avLst/>
                    <a:gdLst>
                      <a:gd name="G0" fmla="+- 15612 0 0"/>
                      <a:gd name="G1" fmla="+- 21600 0 0"/>
                      <a:gd name="G2" fmla="+- 21600 0 0"/>
                      <a:gd name="T0" fmla="*/ 10243 w 37212"/>
                      <a:gd name="T1" fmla="*/ 678 h 43200"/>
                      <a:gd name="T2" fmla="*/ 0 w 37212"/>
                      <a:gd name="T3" fmla="*/ 36527 h 43200"/>
                      <a:gd name="T4" fmla="*/ 15612 w 37212"/>
                      <a:gd name="T5" fmla="*/ 21600 h 43200"/>
                    </a:gdLst>
                    <a:ahLst/>
                    <a:cxnLst>
                      <a:cxn ang="0">
                        <a:pos x="T0" y="T1"/>
                      </a:cxn>
                      <a:cxn ang="0">
                        <a:pos x="T2" y="T3"/>
                      </a:cxn>
                      <a:cxn ang="0">
                        <a:pos x="T4" y="T5"/>
                      </a:cxn>
                    </a:cxnLst>
                    <a:rect l="0" t="0" r="r" b="b"/>
                    <a:pathLst>
                      <a:path w="37212" h="43200" fill="none" extrusionOk="0">
                        <a:moveTo>
                          <a:pt x="10242" y="677"/>
                        </a:moveTo>
                        <a:cubicBezTo>
                          <a:pt x="11997" y="227"/>
                          <a:pt x="13800" y="-1"/>
                          <a:pt x="15612" y="0"/>
                        </a:cubicBezTo>
                        <a:cubicBezTo>
                          <a:pt x="27541" y="0"/>
                          <a:pt x="37212" y="9670"/>
                          <a:pt x="37212" y="21600"/>
                        </a:cubicBezTo>
                        <a:cubicBezTo>
                          <a:pt x="37212" y="33529"/>
                          <a:pt x="27541" y="43200"/>
                          <a:pt x="15612" y="43200"/>
                        </a:cubicBezTo>
                        <a:cubicBezTo>
                          <a:pt x="9715" y="43200"/>
                          <a:pt x="4074" y="40789"/>
                          <a:pt x="-1" y="36527"/>
                        </a:cubicBezTo>
                      </a:path>
                      <a:path w="37212" h="43200" stroke="0" extrusionOk="0">
                        <a:moveTo>
                          <a:pt x="10242" y="677"/>
                        </a:moveTo>
                        <a:cubicBezTo>
                          <a:pt x="11997" y="227"/>
                          <a:pt x="13800" y="-1"/>
                          <a:pt x="15612" y="0"/>
                        </a:cubicBezTo>
                        <a:cubicBezTo>
                          <a:pt x="27541" y="0"/>
                          <a:pt x="37212" y="9670"/>
                          <a:pt x="37212" y="21600"/>
                        </a:cubicBezTo>
                        <a:cubicBezTo>
                          <a:pt x="37212" y="33529"/>
                          <a:pt x="27541" y="43200"/>
                          <a:pt x="15612" y="43200"/>
                        </a:cubicBezTo>
                        <a:cubicBezTo>
                          <a:pt x="9715" y="43200"/>
                          <a:pt x="4074" y="40789"/>
                          <a:pt x="-1" y="36527"/>
                        </a:cubicBezTo>
                        <a:lnTo>
                          <a:pt x="15612" y="21600"/>
                        </a:lnTo>
                        <a:close/>
                      </a:path>
                    </a:pathLst>
                  </a:custGeom>
                  <a:noFill/>
                  <a:ln w="9525">
                    <a:solidFill>
                      <a:srgbClr val="000000"/>
                    </a:solidFill>
                    <a:round/>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29745" name="Line 34"/>
                  <p:cNvSpPr/>
                  <p:nvPr/>
                </p:nvSpPr>
                <p:spPr>
                  <a:xfrm>
                    <a:off x="2381" y="2523"/>
                    <a:ext cx="90" cy="90"/>
                  </a:xfrm>
                  <a:prstGeom prst="line">
                    <a:avLst/>
                  </a:prstGeom>
                  <a:ln w="9525" cap="flat" cmpd="sng">
                    <a:solidFill>
                      <a:srgbClr val="000000"/>
                    </a:solidFill>
                    <a:prstDash val="solid"/>
                    <a:headEnd type="none" w="med" len="med"/>
                    <a:tailEnd type="triangle" w="med" len="med"/>
                  </a:ln>
                </p:spPr>
              </p:sp>
            </p:grpSp>
            <p:sp>
              <p:nvSpPr>
                <p:cNvPr id="46" name="Text Box 35"/>
                <p:cNvSpPr txBox="1">
                  <a:spLocks noChangeArrowheads="1"/>
                </p:cNvSpPr>
                <p:nvPr/>
              </p:nvSpPr>
              <p:spPr bwMode="auto">
                <a:xfrm>
                  <a:off x="849" y="1579"/>
                  <a:ext cx="589" cy="291"/>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zh-CN" altLang="en-US" kern="1200" cap="none" spc="0" normalizeH="0" baseline="0" noProof="0" dirty="0">
                      <a:latin typeface="楷体_GB2312" pitchFamily="49" charset="-122"/>
                      <a:ea typeface="楷体_GB2312" pitchFamily="49" charset="-122"/>
                      <a:cs typeface="+mn-cs"/>
                    </a:rPr>
                    <a:t>数字</a:t>
                  </a:r>
                </a:p>
              </p:txBody>
            </p:sp>
            <p:sp>
              <p:nvSpPr>
                <p:cNvPr id="47" name="Text Box 36"/>
                <p:cNvSpPr txBox="1">
                  <a:spLocks noChangeArrowheads="1"/>
                </p:cNvSpPr>
                <p:nvPr/>
              </p:nvSpPr>
              <p:spPr bwMode="auto">
                <a:xfrm>
                  <a:off x="1519" y="1307"/>
                  <a:ext cx="499" cy="523"/>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zh-CN" altLang="en-US" kern="1200" cap="none" spc="0" normalizeH="0" baseline="0" noProof="0" dirty="0">
                      <a:latin typeface="楷体_GB2312" pitchFamily="49" charset="-122"/>
                      <a:ea typeface="楷体_GB2312" pitchFamily="49" charset="-122"/>
                      <a:cs typeface="+mn-cs"/>
                    </a:rPr>
                    <a:t>数字</a:t>
                  </a:r>
                </a:p>
              </p:txBody>
            </p:sp>
            <p:sp>
              <p:nvSpPr>
                <p:cNvPr id="48" name="Text Box 37"/>
                <p:cNvSpPr txBox="1">
                  <a:spLocks noChangeArrowheads="1"/>
                </p:cNvSpPr>
                <p:nvPr/>
              </p:nvSpPr>
              <p:spPr bwMode="auto">
                <a:xfrm>
                  <a:off x="2110" y="1560"/>
                  <a:ext cx="1360" cy="291"/>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zh-CN" altLang="en-US" kern="1200" cap="none" spc="0" normalizeH="0" baseline="0" noProof="0" dirty="0">
                      <a:latin typeface="楷体_GB2312" pitchFamily="49" charset="-122"/>
                      <a:ea typeface="楷体_GB2312" pitchFamily="49" charset="-122"/>
                      <a:cs typeface="+mn-cs"/>
                    </a:rPr>
                    <a:t>非数字</a:t>
                  </a:r>
                </a:p>
              </p:txBody>
            </p:sp>
            <p:sp>
              <p:nvSpPr>
                <p:cNvPr id="49" name="Text Box 38"/>
                <p:cNvSpPr txBox="1">
                  <a:spLocks noChangeArrowheads="1"/>
                </p:cNvSpPr>
                <p:nvPr/>
              </p:nvSpPr>
              <p:spPr bwMode="auto">
                <a:xfrm>
                  <a:off x="3334" y="1479"/>
                  <a:ext cx="272" cy="288"/>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en-US" altLang="zh-CN" kern="1200" cap="none" spc="0" normalizeH="0" baseline="0" noProof="0">
                      <a:latin typeface="Times New Roman" panose="02020603050405020304" pitchFamily="18" charset="0"/>
                      <a:ea typeface="PMingLiU" pitchFamily="18" charset="-120"/>
                      <a:cs typeface="+mn-cs"/>
                    </a:rPr>
                    <a:t>*</a:t>
                  </a:r>
                </a:p>
              </p:txBody>
            </p:sp>
          </p:grpSp>
          <p:sp>
            <p:nvSpPr>
              <p:cNvPr id="29709" name="AutoShape 39"/>
              <p:cNvSpPr/>
              <p:nvPr/>
            </p:nvSpPr>
            <p:spPr>
              <a:xfrm>
                <a:off x="1746" y="1934"/>
                <a:ext cx="361" cy="336"/>
              </a:xfrm>
              <a:custGeom>
                <a:avLst/>
                <a:gdLst>
                  <a:gd name="txL" fmla="*/ 3171 w 21600"/>
                  <a:gd name="txT" fmla="*/ 3150 h 21600"/>
                  <a:gd name="txR" fmla="*/ 18429 w 21600"/>
                  <a:gd name="txB" fmla="*/ 18450 h 216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925" y="10800"/>
                    </a:moveTo>
                    <a:cubicBezTo>
                      <a:pt x="2925" y="15149"/>
                      <a:pt x="6451" y="18675"/>
                      <a:pt x="10800" y="18675"/>
                    </a:cubicBezTo>
                    <a:cubicBezTo>
                      <a:pt x="15149" y="18675"/>
                      <a:pt x="18675" y="15149"/>
                      <a:pt x="18675" y="10800"/>
                    </a:cubicBezTo>
                    <a:cubicBezTo>
                      <a:pt x="18675" y="6451"/>
                      <a:pt x="15149" y="2925"/>
                      <a:pt x="10800" y="2925"/>
                    </a:cubicBezTo>
                    <a:cubicBezTo>
                      <a:pt x="6451" y="2925"/>
                      <a:pt x="2925" y="6451"/>
                      <a:pt x="2925" y="10800"/>
                    </a:cubicBezTo>
                    <a:close/>
                  </a:path>
                </a:pathLst>
              </a:custGeom>
              <a:solidFill>
                <a:srgbClr val="FFFFFF">
                  <a:alpha val="0"/>
                </a:srgbClr>
              </a:solidFill>
              <a:ln w="9525" cap="flat" cmpd="sng">
                <a:solidFill>
                  <a:srgbClr val="000000"/>
                </a:solidFill>
                <a:prstDash val="solid"/>
                <a:round/>
                <a:headEnd type="none" w="med" len="med"/>
                <a:tailEnd type="none" w="med" len="med"/>
              </a:ln>
            </p:spPr>
            <p:txBody>
              <a:bodyPr anchor="ctr" anchorCtr="0">
                <a:spAutoFit/>
              </a:bodyPr>
              <a:lstStyle/>
              <a:p>
                <a:r>
                  <a:rPr lang="en-US" altLang="zh-CN" dirty="0">
                    <a:latin typeface="Times New Roman" panose="02020603050405020304" pitchFamily="18" charset="0"/>
                  </a:rPr>
                  <a:t>6</a:t>
                </a:r>
              </a:p>
            </p:txBody>
          </p:sp>
          <p:sp>
            <p:nvSpPr>
              <p:cNvPr id="29710" name="AutoShape 40"/>
              <p:cNvSpPr/>
              <p:nvPr/>
            </p:nvSpPr>
            <p:spPr>
              <a:xfrm>
                <a:off x="1791" y="2859"/>
                <a:ext cx="361" cy="300"/>
              </a:xfrm>
              <a:custGeom>
                <a:avLst/>
                <a:gdLst>
                  <a:gd name="txL" fmla="*/ 3171 w 21600"/>
                  <a:gd name="txT" fmla="*/ 3168 h 21600"/>
                  <a:gd name="txR" fmla="*/ 18429 w 21600"/>
                  <a:gd name="txB" fmla="*/ 18432 h 216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925" y="10800"/>
                    </a:moveTo>
                    <a:cubicBezTo>
                      <a:pt x="2925" y="15149"/>
                      <a:pt x="6451" y="18675"/>
                      <a:pt x="10800" y="18675"/>
                    </a:cubicBezTo>
                    <a:cubicBezTo>
                      <a:pt x="15149" y="18675"/>
                      <a:pt x="18675" y="15149"/>
                      <a:pt x="18675" y="10800"/>
                    </a:cubicBezTo>
                    <a:cubicBezTo>
                      <a:pt x="18675" y="6451"/>
                      <a:pt x="15149" y="2925"/>
                      <a:pt x="10800" y="2925"/>
                    </a:cubicBezTo>
                    <a:cubicBezTo>
                      <a:pt x="6451" y="2925"/>
                      <a:pt x="2925" y="6451"/>
                      <a:pt x="2925" y="10800"/>
                    </a:cubicBezTo>
                    <a:close/>
                  </a:path>
                </a:pathLst>
              </a:custGeom>
              <a:solidFill>
                <a:srgbClr val="FFFFFF">
                  <a:alpha val="0"/>
                </a:srgbClr>
              </a:solidFill>
              <a:ln w="9525" cap="flat" cmpd="sng">
                <a:solidFill>
                  <a:srgbClr val="000000"/>
                </a:solidFill>
                <a:prstDash val="solid"/>
                <a:round/>
                <a:headEnd type="none" w="med" len="med"/>
                <a:tailEnd type="none" w="med" len="med"/>
              </a:ln>
            </p:spPr>
            <p:txBody>
              <a:bodyPr anchor="ctr" anchorCtr="0">
                <a:spAutoFit/>
              </a:bodyPr>
              <a:lstStyle/>
              <a:p>
                <a:r>
                  <a:rPr lang="en-US" altLang="zh-CN" sz="1600" dirty="0">
                    <a:latin typeface="Times New Roman" panose="02020603050405020304" pitchFamily="18" charset="0"/>
                  </a:rPr>
                  <a:t>10</a:t>
                </a:r>
              </a:p>
            </p:txBody>
          </p:sp>
          <p:sp>
            <p:nvSpPr>
              <p:cNvPr id="29711" name="AutoShape 41"/>
              <p:cNvSpPr/>
              <p:nvPr/>
            </p:nvSpPr>
            <p:spPr>
              <a:xfrm>
                <a:off x="1791" y="3208"/>
                <a:ext cx="361" cy="327"/>
              </a:xfrm>
              <a:custGeom>
                <a:avLst/>
                <a:gdLst>
                  <a:gd name="txL" fmla="*/ 3171 w 21600"/>
                  <a:gd name="txT" fmla="*/ 3171 h 21600"/>
                  <a:gd name="txR" fmla="*/ 18429 w 21600"/>
                  <a:gd name="txB" fmla="*/ 18429 h 216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925" y="10800"/>
                    </a:moveTo>
                    <a:cubicBezTo>
                      <a:pt x="2925" y="15149"/>
                      <a:pt x="6451" y="18675"/>
                      <a:pt x="10800" y="18675"/>
                    </a:cubicBezTo>
                    <a:cubicBezTo>
                      <a:pt x="15149" y="18675"/>
                      <a:pt x="18675" y="15149"/>
                      <a:pt x="18675" y="10800"/>
                    </a:cubicBezTo>
                    <a:cubicBezTo>
                      <a:pt x="18675" y="6451"/>
                      <a:pt x="15149" y="2925"/>
                      <a:pt x="10800" y="2925"/>
                    </a:cubicBezTo>
                    <a:cubicBezTo>
                      <a:pt x="6451" y="2925"/>
                      <a:pt x="2925" y="6451"/>
                      <a:pt x="2925" y="10800"/>
                    </a:cubicBezTo>
                    <a:close/>
                  </a:path>
                </a:pathLst>
              </a:custGeom>
              <a:solidFill>
                <a:srgbClr val="FFFFFF">
                  <a:alpha val="0"/>
                </a:srgbClr>
              </a:solidFill>
              <a:ln w="9525" cap="flat" cmpd="sng">
                <a:solidFill>
                  <a:srgbClr val="000000"/>
                </a:solidFill>
                <a:prstDash val="solid"/>
                <a:round/>
                <a:headEnd type="none" w="med" len="med"/>
                <a:tailEnd type="none" w="med" len="med"/>
              </a:ln>
            </p:spPr>
            <p:txBody>
              <a:bodyPr anchor="ctr" anchorCtr="0">
                <a:spAutoFit/>
              </a:bodyPr>
              <a:lstStyle/>
              <a:p>
                <a:r>
                  <a:rPr lang="en-US" altLang="zh-CN" sz="1800" dirty="0">
                    <a:latin typeface="Times New Roman" panose="02020603050405020304" pitchFamily="18" charset="0"/>
                  </a:rPr>
                  <a:t>11</a:t>
                </a:r>
              </a:p>
            </p:txBody>
          </p:sp>
          <p:sp>
            <p:nvSpPr>
              <p:cNvPr id="29712" name="AutoShape 42"/>
              <p:cNvSpPr/>
              <p:nvPr/>
            </p:nvSpPr>
            <p:spPr>
              <a:xfrm>
                <a:off x="1791" y="3838"/>
                <a:ext cx="361" cy="300"/>
              </a:xfrm>
              <a:custGeom>
                <a:avLst/>
                <a:gdLst>
                  <a:gd name="txL" fmla="*/ 3171 w 21600"/>
                  <a:gd name="txT" fmla="*/ 3168 h 21600"/>
                  <a:gd name="txR" fmla="*/ 18429 w 21600"/>
                  <a:gd name="txB" fmla="*/ 18432 h 216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925" y="10800"/>
                    </a:moveTo>
                    <a:cubicBezTo>
                      <a:pt x="2925" y="15149"/>
                      <a:pt x="6451" y="18675"/>
                      <a:pt x="10800" y="18675"/>
                    </a:cubicBezTo>
                    <a:cubicBezTo>
                      <a:pt x="15149" y="18675"/>
                      <a:pt x="18675" y="15149"/>
                      <a:pt x="18675" y="10800"/>
                    </a:cubicBezTo>
                    <a:cubicBezTo>
                      <a:pt x="18675" y="6451"/>
                      <a:pt x="15149" y="2925"/>
                      <a:pt x="10800" y="2925"/>
                    </a:cubicBezTo>
                    <a:cubicBezTo>
                      <a:pt x="6451" y="2925"/>
                      <a:pt x="2925" y="6451"/>
                      <a:pt x="2925" y="10800"/>
                    </a:cubicBezTo>
                    <a:close/>
                  </a:path>
                </a:pathLst>
              </a:custGeom>
              <a:solidFill>
                <a:srgbClr val="FFFFFF">
                  <a:alpha val="0"/>
                </a:srgbClr>
              </a:solidFill>
              <a:ln w="9525" cap="flat" cmpd="sng">
                <a:solidFill>
                  <a:srgbClr val="000000"/>
                </a:solidFill>
                <a:prstDash val="solid"/>
                <a:round/>
                <a:headEnd type="none" w="med" len="med"/>
                <a:tailEnd type="none" w="med" len="med"/>
              </a:ln>
            </p:spPr>
            <p:txBody>
              <a:bodyPr anchor="ctr" anchorCtr="0">
                <a:spAutoFit/>
              </a:bodyPr>
              <a:lstStyle/>
              <a:p>
                <a:r>
                  <a:rPr lang="en-US" altLang="zh-CN" sz="1600" dirty="0">
                    <a:latin typeface="Times New Roman" panose="02020603050405020304" pitchFamily="18" charset="0"/>
                  </a:rPr>
                  <a:t>13</a:t>
                </a:r>
              </a:p>
            </p:txBody>
          </p:sp>
          <p:sp>
            <p:nvSpPr>
              <p:cNvPr id="29713" name="Line 43"/>
              <p:cNvSpPr/>
              <p:nvPr/>
            </p:nvSpPr>
            <p:spPr>
              <a:xfrm>
                <a:off x="1927" y="2659"/>
                <a:ext cx="0" cy="136"/>
              </a:xfrm>
              <a:prstGeom prst="line">
                <a:avLst/>
              </a:prstGeom>
              <a:ln w="9525" cap="flat" cmpd="sng">
                <a:solidFill>
                  <a:srgbClr val="000000"/>
                </a:solidFill>
                <a:prstDash val="solid"/>
                <a:headEnd type="none" w="med" len="med"/>
                <a:tailEnd type="none" w="med" len="med"/>
              </a:ln>
            </p:spPr>
          </p:sp>
          <p:sp>
            <p:nvSpPr>
              <p:cNvPr id="29714" name="Line 44"/>
              <p:cNvSpPr/>
              <p:nvPr/>
            </p:nvSpPr>
            <p:spPr>
              <a:xfrm>
                <a:off x="748" y="3022"/>
                <a:ext cx="1043" cy="0"/>
              </a:xfrm>
              <a:prstGeom prst="line">
                <a:avLst/>
              </a:prstGeom>
              <a:ln w="9525" cap="flat" cmpd="sng">
                <a:solidFill>
                  <a:srgbClr val="000000"/>
                </a:solidFill>
                <a:prstDash val="solid"/>
                <a:headEnd type="none" w="med" len="med"/>
                <a:tailEnd type="triangle" w="med" len="med"/>
              </a:ln>
            </p:spPr>
          </p:sp>
          <p:sp>
            <p:nvSpPr>
              <p:cNvPr id="29715" name="AutoShape 45"/>
              <p:cNvSpPr/>
              <p:nvPr/>
            </p:nvSpPr>
            <p:spPr>
              <a:xfrm>
                <a:off x="1791" y="3539"/>
                <a:ext cx="361" cy="300"/>
              </a:xfrm>
              <a:custGeom>
                <a:avLst/>
                <a:gdLst>
                  <a:gd name="txL" fmla="*/ 3171 w 21600"/>
                  <a:gd name="txT" fmla="*/ 3168 h 21600"/>
                  <a:gd name="txR" fmla="*/ 18429 w 21600"/>
                  <a:gd name="txB" fmla="*/ 18432 h 216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925" y="10800"/>
                    </a:moveTo>
                    <a:cubicBezTo>
                      <a:pt x="2925" y="15149"/>
                      <a:pt x="6451" y="18675"/>
                      <a:pt x="10800" y="18675"/>
                    </a:cubicBezTo>
                    <a:cubicBezTo>
                      <a:pt x="15149" y="18675"/>
                      <a:pt x="18675" y="15149"/>
                      <a:pt x="18675" y="10800"/>
                    </a:cubicBezTo>
                    <a:cubicBezTo>
                      <a:pt x="18675" y="6451"/>
                      <a:pt x="15149" y="2925"/>
                      <a:pt x="10800" y="2925"/>
                    </a:cubicBezTo>
                    <a:cubicBezTo>
                      <a:pt x="6451" y="2925"/>
                      <a:pt x="2925" y="6451"/>
                      <a:pt x="2925" y="10800"/>
                    </a:cubicBezTo>
                    <a:close/>
                  </a:path>
                </a:pathLst>
              </a:custGeom>
              <a:solidFill>
                <a:srgbClr val="FFFFFF">
                  <a:alpha val="0"/>
                </a:srgbClr>
              </a:solidFill>
              <a:ln w="9525" cap="flat" cmpd="sng">
                <a:solidFill>
                  <a:srgbClr val="000000"/>
                </a:solidFill>
                <a:prstDash val="solid"/>
                <a:round/>
                <a:headEnd type="none" w="med" len="med"/>
                <a:tailEnd type="none" w="med" len="med"/>
              </a:ln>
            </p:spPr>
            <p:txBody>
              <a:bodyPr anchor="ctr" anchorCtr="0">
                <a:spAutoFit/>
              </a:bodyPr>
              <a:lstStyle/>
              <a:p>
                <a:r>
                  <a:rPr lang="en-US" altLang="zh-CN" sz="1600" dirty="0">
                    <a:latin typeface="Times New Roman" panose="02020603050405020304" pitchFamily="18" charset="0"/>
                  </a:rPr>
                  <a:t>12</a:t>
                </a:r>
              </a:p>
            </p:txBody>
          </p:sp>
          <p:sp>
            <p:nvSpPr>
              <p:cNvPr id="29716" name="AutoShape 46"/>
              <p:cNvSpPr/>
              <p:nvPr/>
            </p:nvSpPr>
            <p:spPr>
              <a:xfrm>
                <a:off x="1746" y="2296"/>
                <a:ext cx="361" cy="336"/>
              </a:xfrm>
              <a:prstGeom prst="flowChartConnector">
                <a:avLst/>
              </a:prstGeom>
              <a:solidFill>
                <a:srgbClr val="FFFFFF">
                  <a:alpha val="0"/>
                </a:srgbClr>
              </a:solidFill>
              <a:ln w="9525" cap="flat" cmpd="sng">
                <a:solidFill>
                  <a:srgbClr val="000000"/>
                </a:solidFill>
                <a:prstDash val="solid"/>
                <a:headEnd type="none" w="med" len="med"/>
                <a:tailEnd type="none" w="med" len="med"/>
              </a:ln>
            </p:spPr>
            <p:txBody>
              <a:bodyPr anchor="ctr" anchorCtr="0">
                <a:spAutoFit/>
              </a:bodyPr>
              <a:lstStyle/>
              <a:p>
                <a:r>
                  <a:rPr lang="en-US" altLang="zh-CN" dirty="0">
                    <a:latin typeface="Times New Roman" panose="02020603050405020304" pitchFamily="18" charset="0"/>
                  </a:rPr>
                  <a:t>7</a:t>
                </a:r>
              </a:p>
            </p:txBody>
          </p:sp>
          <p:sp>
            <p:nvSpPr>
              <p:cNvPr id="23" name="Text Box 47"/>
              <p:cNvSpPr txBox="1">
                <a:spLocks noChangeArrowheads="1"/>
              </p:cNvSpPr>
              <p:nvPr/>
            </p:nvSpPr>
            <p:spPr bwMode="auto">
              <a:xfrm>
                <a:off x="1066" y="2206"/>
                <a:ext cx="272" cy="288"/>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en-US" altLang="zh-CN" kern="1200" cap="none" spc="0" normalizeH="0" baseline="0" noProof="0">
                    <a:latin typeface="Times New Roman" panose="02020603050405020304" pitchFamily="18" charset="0"/>
                    <a:ea typeface="PMingLiU" pitchFamily="18" charset="-120"/>
                    <a:cs typeface="+mn-cs"/>
                  </a:rPr>
                  <a:t>*</a:t>
                </a:r>
              </a:p>
            </p:txBody>
          </p:sp>
          <p:sp>
            <p:nvSpPr>
              <p:cNvPr id="29718" name="AutoShape 48"/>
              <p:cNvSpPr/>
              <p:nvPr/>
            </p:nvSpPr>
            <p:spPr>
              <a:xfrm>
                <a:off x="3243" y="2296"/>
                <a:ext cx="361" cy="336"/>
              </a:xfrm>
              <a:custGeom>
                <a:avLst/>
                <a:gdLst>
                  <a:gd name="txL" fmla="*/ 3171 w 21600"/>
                  <a:gd name="txT" fmla="*/ 3150 h 21600"/>
                  <a:gd name="txR" fmla="*/ 18429 w 21600"/>
                  <a:gd name="txB" fmla="*/ 18450 h 216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925" y="10800"/>
                    </a:moveTo>
                    <a:cubicBezTo>
                      <a:pt x="2925" y="15149"/>
                      <a:pt x="6451" y="18675"/>
                      <a:pt x="10800" y="18675"/>
                    </a:cubicBezTo>
                    <a:cubicBezTo>
                      <a:pt x="15149" y="18675"/>
                      <a:pt x="18675" y="15149"/>
                      <a:pt x="18675" y="10800"/>
                    </a:cubicBezTo>
                    <a:cubicBezTo>
                      <a:pt x="18675" y="6451"/>
                      <a:pt x="15149" y="2925"/>
                      <a:pt x="10800" y="2925"/>
                    </a:cubicBezTo>
                    <a:cubicBezTo>
                      <a:pt x="6451" y="2925"/>
                      <a:pt x="2925" y="6451"/>
                      <a:pt x="2925" y="10800"/>
                    </a:cubicBezTo>
                    <a:close/>
                  </a:path>
                </a:pathLst>
              </a:custGeom>
              <a:solidFill>
                <a:srgbClr val="FFFFFF">
                  <a:alpha val="0"/>
                </a:srgbClr>
              </a:solidFill>
              <a:ln w="9525" cap="flat" cmpd="sng">
                <a:solidFill>
                  <a:srgbClr val="000000"/>
                </a:solidFill>
                <a:prstDash val="solid"/>
                <a:round/>
                <a:headEnd type="none" w="med" len="med"/>
                <a:tailEnd type="none" w="med" len="med"/>
              </a:ln>
            </p:spPr>
            <p:txBody>
              <a:bodyPr anchor="ctr" anchorCtr="0">
                <a:spAutoFit/>
              </a:bodyPr>
              <a:lstStyle/>
              <a:p>
                <a:r>
                  <a:rPr lang="en-US" altLang="zh-CN" dirty="0">
                    <a:latin typeface="Times New Roman" panose="02020603050405020304" pitchFamily="18" charset="0"/>
                  </a:rPr>
                  <a:t>8</a:t>
                </a:r>
              </a:p>
            </p:txBody>
          </p:sp>
          <p:sp>
            <p:nvSpPr>
              <p:cNvPr id="29719" name="AutoShape 49"/>
              <p:cNvSpPr/>
              <p:nvPr/>
            </p:nvSpPr>
            <p:spPr>
              <a:xfrm>
                <a:off x="3243" y="2659"/>
                <a:ext cx="361" cy="336"/>
              </a:xfrm>
              <a:custGeom>
                <a:avLst/>
                <a:gdLst>
                  <a:gd name="txL" fmla="*/ 3171 w 21600"/>
                  <a:gd name="txT" fmla="*/ 3150 h 21600"/>
                  <a:gd name="txR" fmla="*/ 18429 w 21600"/>
                  <a:gd name="txB" fmla="*/ 18450 h 216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925" y="10800"/>
                    </a:moveTo>
                    <a:cubicBezTo>
                      <a:pt x="2925" y="15149"/>
                      <a:pt x="6451" y="18675"/>
                      <a:pt x="10800" y="18675"/>
                    </a:cubicBezTo>
                    <a:cubicBezTo>
                      <a:pt x="15149" y="18675"/>
                      <a:pt x="18675" y="15149"/>
                      <a:pt x="18675" y="10800"/>
                    </a:cubicBezTo>
                    <a:cubicBezTo>
                      <a:pt x="18675" y="6451"/>
                      <a:pt x="15149" y="2925"/>
                      <a:pt x="10800" y="2925"/>
                    </a:cubicBezTo>
                    <a:cubicBezTo>
                      <a:pt x="6451" y="2925"/>
                      <a:pt x="2925" y="6451"/>
                      <a:pt x="2925" y="10800"/>
                    </a:cubicBezTo>
                    <a:close/>
                  </a:path>
                </a:pathLst>
              </a:custGeom>
              <a:solidFill>
                <a:srgbClr val="FFFFFF">
                  <a:alpha val="0"/>
                </a:srgbClr>
              </a:solidFill>
              <a:ln w="9525" cap="flat" cmpd="sng">
                <a:solidFill>
                  <a:srgbClr val="000000"/>
                </a:solidFill>
                <a:prstDash val="solid"/>
                <a:round/>
                <a:headEnd type="none" w="med" len="med"/>
                <a:tailEnd type="none" w="med" len="med"/>
              </a:ln>
            </p:spPr>
            <p:txBody>
              <a:bodyPr anchor="ctr" anchorCtr="0">
                <a:spAutoFit/>
              </a:bodyPr>
              <a:lstStyle/>
              <a:p>
                <a:r>
                  <a:rPr lang="en-US" altLang="zh-CN" dirty="0">
                    <a:latin typeface="Times New Roman" panose="02020603050405020304" pitchFamily="18" charset="0"/>
                  </a:rPr>
                  <a:t>9</a:t>
                </a:r>
              </a:p>
            </p:txBody>
          </p:sp>
          <p:sp>
            <p:nvSpPr>
              <p:cNvPr id="29720" name="Line 50"/>
              <p:cNvSpPr/>
              <p:nvPr/>
            </p:nvSpPr>
            <p:spPr>
              <a:xfrm>
                <a:off x="748" y="2432"/>
                <a:ext cx="998" cy="0"/>
              </a:xfrm>
              <a:prstGeom prst="line">
                <a:avLst/>
              </a:prstGeom>
              <a:ln w="9525" cap="flat" cmpd="sng">
                <a:solidFill>
                  <a:srgbClr val="000000"/>
                </a:solidFill>
                <a:prstDash val="solid"/>
                <a:headEnd type="none" w="med" len="med"/>
                <a:tailEnd type="triangle" w="med" len="med"/>
              </a:ln>
            </p:spPr>
          </p:sp>
          <p:sp>
            <p:nvSpPr>
              <p:cNvPr id="29721" name="Line 51"/>
              <p:cNvSpPr/>
              <p:nvPr/>
            </p:nvSpPr>
            <p:spPr>
              <a:xfrm>
                <a:off x="2155" y="2478"/>
                <a:ext cx="1088" cy="0"/>
              </a:xfrm>
              <a:prstGeom prst="line">
                <a:avLst/>
              </a:prstGeom>
              <a:ln w="9525" cap="flat" cmpd="sng">
                <a:solidFill>
                  <a:srgbClr val="000000"/>
                </a:solidFill>
                <a:prstDash val="solid"/>
                <a:headEnd type="none" w="med" len="med"/>
                <a:tailEnd type="triangle" w="med" len="med"/>
              </a:ln>
            </p:spPr>
          </p:sp>
          <p:sp>
            <p:nvSpPr>
              <p:cNvPr id="28" name="Text Box 52"/>
              <p:cNvSpPr txBox="1">
                <a:spLocks noChangeArrowheads="1"/>
              </p:cNvSpPr>
              <p:nvPr/>
            </p:nvSpPr>
            <p:spPr bwMode="auto">
              <a:xfrm>
                <a:off x="2517" y="2569"/>
                <a:ext cx="272" cy="288"/>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en-US" altLang="zh-CN" kern="1200" cap="none" spc="0" normalizeH="0" baseline="0" noProof="0">
                    <a:latin typeface="Times New Roman" panose="02020603050405020304" pitchFamily="18" charset="0"/>
                    <a:ea typeface="PMingLiU" pitchFamily="18" charset="-120"/>
                    <a:cs typeface="+mn-cs"/>
                  </a:rPr>
                  <a:t>*</a:t>
                </a:r>
              </a:p>
            </p:txBody>
          </p:sp>
          <p:sp>
            <p:nvSpPr>
              <p:cNvPr id="29723" name="Line 53"/>
              <p:cNvSpPr/>
              <p:nvPr/>
            </p:nvSpPr>
            <p:spPr>
              <a:xfrm>
                <a:off x="1927" y="2795"/>
                <a:ext cx="1316" cy="0"/>
              </a:xfrm>
              <a:prstGeom prst="line">
                <a:avLst/>
              </a:prstGeom>
              <a:ln w="9525" cap="flat" cmpd="sng">
                <a:solidFill>
                  <a:srgbClr val="000000"/>
                </a:solidFill>
                <a:prstDash val="solid"/>
                <a:headEnd type="none" w="med" len="med"/>
                <a:tailEnd type="triangle" w="med" len="med"/>
              </a:ln>
            </p:spPr>
          </p:sp>
          <p:sp>
            <p:nvSpPr>
              <p:cNvPr id="30" name="Text Box 54"/>
              <p:cNvSpPr txBox="1">
                <a:spLocks noChangeArrowheads="1"/>
              </p:cNvSpPr>
              <p:nvPr/>
            </p:nvSpPr>
            <p:spPr bwMode="auto">
              <a:xfrm>
                <a:off x="2426" y="2206"/>
                <a:ext cx="544" cy="288"/>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zh-CN" altLang="en-US" kern="1200" cap="none" spc="0" normalizeH="0" baseline="0" noProof="0" dirty="0">
                    <a:latin typeface="楷体_GB2312" pitchFamily="49" charset="-122"/>
                    <a:ea typeface="楷体_GB2312" pitchFamily="49" charset="-122"/>
                    <a:cs typeface="+mn-cs"/>
                  </a:rPr>
                  <a:t>非*</a:t>
                </a:r>
              </a:p>
            </p:txBody>
          </p:sp>
          <p:sp>
            <p:nvSpPr>
              <p:cNvPr id="29725" name="Line 55"/>
              <p:cNvSpPr/>
              <p:nvPr/>
            </p:nvSpPr>
            <p:spPr>
              <a:xfrm>
                <a:off x="748" y="2115"/>
                <a:ext cx="998" cy="0"/>
              </a:xfrm>
              <a:prstGeom prst="line">
                <a:avLst/>
              </a:prstGeom>
              <a:ln w="9525" cap="flat" cmpd="sng">
                <a:solidFill>
                  <a:srgbClr val="000000"/>
                </a:solidFill>
                <a:prstDash val="solid"/>
                <a:headEnd type="none" w="med" len="med"/>
                <a:tailEnd type="triangle" w="med" len="med"/>
              </a:ln>
            </p:spPr>
          </p:sp>
          <p:sp>
            <p:nvSpPr>
              <p:cNvPr id="29726" name="Line 56"/>
              <p:cNvSpPr/>
              <p:nvPr/>
            </p:nvSpPr>
            <p:spPr>
              <a:xfrm>
                <a:off x="748" y="3657"/>
                <a:ext cx="1043" cy="0"/>
              </a:xfrm>
              <a:prstGeom prst="line">
                <a:avLst/>
              </a:prstGeom>
              <a:ln w="9525" cap="flat" cmpd="sng">
                <a:solidFill>
                  <a:srgbClr val="000000"/>
                </a:solidFill>
                <a:prstDash val="solid"/>
                <a:headEnd type="none" w="med" len="med"/>
                <a:tailEnd type="triangle" w="med" len="med"/>
              </a:ln>
            </p:spPr>
          </p:sp>
          <p:sp>
            <p:nvSpPr>
              <p:cNvPr id="29727" name="Line 57"/>
              <p:cNvSpPr/>
              <p:nvPr/>
            </p:nvSpPr>
            <p:spPr>
              <a:xfrm>
                <a:off x="748" y="3975"/>
                <a:ext cx="1043" cy="0"/>
              </a:xfrm>
              <a:prstGeom prst="line">
                <a:avLst/>
              </a:prstGeom>
              <a:ln w="9525" cap="flat" cmpd="sng">
                <a:solidFill>
                  <a:srgbClr val="000000"/>
                </a:solidFill>
                <a:prstDash val="solid"/>
                <a:headEnd type="none" w="med" len="med"/>
                <a:tailEnd type="triangle" w="med" len="med"/>
              </a:ln>
            </p:spPr>
          </p:sp>
          <p:sp>
            <p:nvSpPr>
              <p:cNvPr id="34" name="Text Box 58"/>
              <p:cNvSpPr txBox="1">
                <a:spLocks noChangeArrowheads="1"/>
              </p:cNvSpPr>
              <p:nvPr/>
            </p:nvSpPr>
            <p:spPr bwMode="auto">
              <a:xfrm>
                <a:off x="1066" y="2750"/>
                <a:ext cx="408" cy="288"/>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zh-CN" altLang="en-US" kern="1200" cap="none" spc="0" normalizeH="0" baseline="0" noProof="0">
                    <a:latin typeface="Times New Roman" panose="02020603050405020304" pitchFamily="18" charset="0"/>
                    <a:ea typeface="PMingLiU" pitchFamily="18" charset="-120"/>
                    <a:cs typeface="+mn-cs"/>
                  </a:rPr>
                  <a:t>，</a:t>
                </a:r>
              </a:p>
            </p:txBody>
          </p:sp>
          <p:sp>
            <p:nvSpPr>
              <p:cNvPr id="35" name="Text Box 59"/>
              <p:cNvSpPr txBox="1">
                <a:spLocks noChangeArrowheads="1"/>
              </p:cNvSpPr>
              <p:nvPr/>
            </p:nvSpPr>
            <p:spPr bwMode="auto">
              <a:xfrm>
                <a:off x="1066" y="3113"/>
                <a:ext cx="408" cy="250"/>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zh-CN" altLang="en-US" kern="1200" cap="none" spc="0" normalizeH="0" baseline="0" noProof="0">
                    <a:latin typeface="Times New Roman" panose="02020603050405020304" pitchFamily="18" charset="0"/>
                    <a:ea typeface="PMingLiU" pitchFamily="18" charset="-120"/>
                    <a:cs typeface="+mn-cs"/>
                  </a:rPr>
                  <a:t>（</a:t>
                </a:r>
              </a:p>
            </p:txBody>
          </p:sp>
          <p:sp>
            <p:nvSpPr>
              <p:cNvPr id="36" name="Text Box 60"/>
              <p:cNvSpPr txBox="1">
                <a:spLocks noChangeArrowheads="1"/>
              </p:cNvSpPr>
              <p:nvPr/>
            </p:nvSpPr>
            <p:spPr bwMode="auto">
              <a:xfrm>
                <a:off x="1020" y="3430"/>
                <a:ext cx="454" cy="250"/>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zh-CN" altLang="en-US" kern="1200" cap="none" spc="0" normalizeH="0" baseline="0" noProof="0">
                    <a:latin typeface="Times New Roman" panose="02020603050405020304" pitchFamily="18" charset="0"/>
                    <a:ea typeface="PMingLiU" pitchFamily="18" charset="-120"/>
                    <a:cs typeface="+mn-cs"/>
                  </a:rPr>
                  <a:t>）</a:t>
                </a:r>
              </a:p>
            </p:txBody>
          </p:sp>
          <p:sp>
            <p:nvSpPr>
              <p:cNvPr id="37" name="Text Box 61"/>
              <p:cNvSpPr txBox="1">
                <a:spLocks noChangeArrowheads="1"/>
              </p:cNvSpPr>
              <p:nvPr/>
            </p:nvSpPr>
            <p:spPr bwMode="auto">
              <a:xfrm>
                <a:off x="975" y="3748"/>
                <a:ext cx="544" cy="291"/>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zh-CN" altLang="en-US" kern="1200" cap="none" spc="0" normalizeH="0" baseline="0" noProof="0" dirty="0">
                    <a:latin typeface="楷体_GB2312" pitchFamily="49" charset="-122"/>
                    <a:ea typeface="楷体_GB2312" pitchFamily="49" charset="-122"/>
                    <a:cs typeface="+mn-cs"/>
                  </a:rPr>
                  <a:t>其他</a:t>
                </a:r>
              </a:p>
            </p:txBody>
          </p:sp>
          <p:sp>
            <p:nvSpPr>
              <p:cNvPr id="38" name="Text Box 62"/>
              <p:cNvSpPr txBox="1">
                <a:spLocks noChangeArrowheads="1"/>
              </p:cNvSpPr>
              <p:nvPr/>
            </p:nvSpPr>
            <p:spPr bwMode="auto">
              <a:xfrm>
                <a:off x="1020" y="1525"/>
                <a:ext cx="227" cy="250"/>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zh-CN" altLang="en-US" kern="1200" cap="none" spc="0" normalizeH="0" baseline="0" noProof="0">
                    <a:latin typeface="Times New Roman" panose="02020603050405020304" pitchFamily="18" charset="0"/>
                    <a:ea typeface="PMingLiU" pitchFamily="18" charset="-120"/>
                    <a:cs typeface="+mn-cs"/>
                  </a:rPr>
                  <a:t>＝</a:t>
                </a:r>
              </a:p>
            </p:txBody>
          </p:sp>
          <p:sp>
            <p:nvSpPr>
              <p:cNvPr id="39" name="Text Box 63"/>
              <p:cNvSpPr txBox="1">
                <a:spLocks noChangeArrowheads="1"/>
              </p:cNvSpPr>
              <p:nvPr/>
            </p:nvSpPr>
            <p:spPr bwMode="auto">
              <a:xfrm>
                <a:off x="1066" y="1888"/>
                <a:ext cx="317" cy="250"/>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zh-CN" altLang="en-US" kern="1200" cap="none" spc="0" normalizeH="0" baseline="0" noProof="0">
                    <a:latin typeface="Times New Roman" panose="02020603050405020304" pitchFamily="18" charset="0"/>
                    <a:ea typeface="PMingLiU" pitchFamily="18" charset="-120"/>
                    <a:cs typeface="+mn-cs"/>
                  </a:rPr>
                  <a:t>＋</a:t>
                </a:r>
              </a:p>
            </p:txBody>
          </p:sp>
          <p:sp>
            <p:nvSpPr>
              <p:cNvPr id="40" name="Text Box 64"/>
              <p:cNvSpPr txBox="1">
                <a:spLocks noChangeArrowheads="1"/>
              </p:cNvSpPr>
              <p:nvPr/>
            </p:nvSpPr>
            <p:spPr bwMode="auto">
              <a:xfrm>
                <a:off x="1001" y="2569"/>
                <a:ext cx="291" cy="363"/>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marR="0" defTabSz="914400">
                  <a:buClrTx/>
                  <a:buSzTx/>
                  <a:buFontTx/>
                  <a:buNone/>
                  <a:defRPr/>
                </a:pPr>
                <a:r>
                  <a:rPr kumimoji="1" lang="en-US" altLang="zh-CN" sz="1800" kern="1200" cap="none" spc="0" normalizeH="0" baseline="0" noProof="0" dirty="0">
                    <a:latin typeface="Times New Roman" panose="02020603050405020304" pitchFamily="18" charset="0"/>
                    <a:ea typeface="PMingLiU" pitchFamily="18" charset="-120"/>
                    <a:cs typeface="+mn-cs"/>
                  </a:rPr>
                  <a:t>…</a:t>
                </a:r>
                <a:endParaRPr kumimoji="1" lang="zh-CN" altLang="en-US" sz="1800" kern="1200" cap="none" spc="0" normalizeH="0" baseline="0" noProof="0" dirty="0">
                  <a:latin typeface="Times New Roman" panose="02020603050405020304" pitchFamily="18" charset="0"/>
                  <a:ea typeface="PMingLiU" pitchFamily="18" charset="-120"/>
                  <a:cs typeface="+mn-cs"/>
                </a:endParaRP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sz="quarter" idx="1"/>
          </p:nvPr>
        </p:nvSpPr>
        <p:spPr>
          <a:xfrm>
            <a:off x="539750" y="1196975"/>
            <a:ext cx="8077200" cy="5080000"/>
          </a:xfrm>
        </p:spPr>
        <p:txBody>
          <a:bodyPr vert="horz" wrap="square" lIns="91440" tIns="45720" rIns="91440" bIns="45720" numCol="1" anchor="t" anchorCtr="0" compatLnSpc="1"/>
          <a:lstStyle/>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几点重要限制</a:t>
            </a:r>
            <a:r>
              <a:rPr kumimoji="0" lang="en-US" altLang="zh-CN" sz="2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a:t>
            </a:r>
            <a:r>
              <a:rPr kumimoji="0" lang="zh-CN" altLang="en-US" sz="2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不必使用超前搜索</a:t>
            </a:r>
          </a:p>
          <a:p>
            <a:pPr marL="548005" marR="0" lvl="1" indent="-273050" algn="just"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所有关键字都是</a:t>
            </a:r>
            <a:r>
              <a:rPr kumimoji="0" lang="zh-CN" altLang="en-US" sz="2400" b="0"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rPr>
              <a:t>保留字</a:t>
            </a: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；用户不能用它们作自己的标识符</a:t>
            </a:r>
          </a:p>
          <a:p>
            <a:pPr marL="548005" marR="0" lvl="1" indent="-273050" algn="just"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关键字作为特殊的标识符来处理；不用特殊的状态图来识别，只要查保留字表。</a:t>
            </a:r>
          </a:p>
          <a:p>
            <a:pPr marL="548005" marR="0" lvl="1" indent="-273050" algn="just"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如果关键字、标识符和常数</a:t>
            </a:r>
            <a:r>
              <a:rPr kumimoji="0" lang="en-US" altLang="zh-CN"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或标号</a:t>
            </a:r>
            <a:r>
              <a:rPr kumimoji="0" lang="en-US" altLang="zh-CN"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之间没有确定的运算符或界符作间隔，则必须使用一个空白符作间隔。</a:t>
            </a:r>
          </a:p>
          <a:p>
            <a:pPr marL="1371600" marR="0" lvl="2" indent="-228600" algn="just"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endParaRPr kumimoji="0" lang="en-US" altLang="zh-CN"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1371600" marR="0" lvl="2" indent="-228600" algn="just"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DO99K=1</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10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要写成 </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DO 99 K=1</a:t>
            </a:r>
            <a:r>
              <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10</a:t>
            </a:r>
          </a:p>
        </p:txBody>
      </p:sp>
      <p:sp>
        <p:nvSpPr>
          <p:cNvPr id="30723"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State transition diagram</a:t>
            </a:r>
            <a:endParaRPr lang="zh-CN" altLang="en-US" kern="1200" dirty="0">
              <a:latin typeface="+mj-lt"/>
              <a:ea typeface="宋体" panose="0201060003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6">
                                            <p:txEl>
                                              <p:pRg st="0" end="0"/>
                                            </p:txEl>
                                          </p:spTgt>
                                        </p:tgtEl>
                                        <p:attrNameLst>
                                          <p:attrName>style.visibility</p:attrName>
                                        </p:attrNameLst>
                                      </p:cBhvr>
                                      <p:to>
                                        <p:strVal val="visible"/>
                                      </p:to>
                                    </p:set>
                                    <p:anim calcmode="lin" valueType="num">
                                      <p:cBhvr additive="base">
                                        <p:cTn id="7" dur="500" fill="hold"/>
                                        <p:tgtEl>
                                          <p:spTgt spid="419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986">
                                            <p:txEl>
                                              <p:pRg st="1" end="1"/>
                                            </p:txEl>
                                          </p:spTgt>
                                        </p:tgtEl>
                                        <p:attrNameLst>
                                          <p:attrName>style.visibility</p:attrName>
                                        </p:attrNameLst>
                                      </p:cBhvr>
                                      <p:to>
                                        <p:strVal val="visible"/>
                                      </p:to>
                                    </p:set>
                                    <p:anim calcmode="lin" valueType="num">
                                      <p:cBhvr additive="base">
                                        <p:cTn id="13" dur="500" fill="hold"/>
                                        <p:tgtEl>
                                          <p:spTgt spid="4198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98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986">
                                            <p:txEl>
                                              <p:pRg st="2" end="2"/>
                                            </p:txEl>
                                          </p:spTgt>
                                        </p:tgtEl>
                                        <p:attrNameLst>
                                          <p:attrName>style.visibility</p:attrName>
                                        </p:attrNameLst>
                                      </p:cBhvr>
                                      <p:to>
                                        <p:strVal val="visible"/>
                                      </p:to>
                                    </p:set>
                                    <p:anim calcmode="lin" valueType="num">
                                      <p:cBhvr additive="base">
                                        <p:cTn id="19" dur="500" fill="hold"/>
                                        <p:tgtEl>
                                          <p:spTgt spid="4198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98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986">
                                            <p:txEl>
                                              <p:pRg st="3" end="3"/>
                                            </p:txEl>
                                          </p:spTgt>
                                        </p:tgtEl>
                                        <p:attrNameLst>
                                          <p:attrName>style.visibility</p:attrName>
                                        </p:attrNameLst>
                                      </p:cBhvr>
                                      <p:to>
                                        <p:strVal val="visible"/>
                                      </p:to>
                                    </p:set>
                                    <p:anim calcmode="lin" valueType="num">
                                      <p:cBhvr additive="base">
                                        <p:cTn id="25" dur="500" fill="hold"/>
                                        <p:tgtEl>
                                          <p:spTgt spid="4198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986">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1986">
                                            <p:txEl>
                                              <p:pRg st="5" end="5"/>
                                            </p:txEl>
                                          </p:spTgt>
                                        </p:tgtEl>
                                        <p:attrNameLst>
                                          <p:attrName>style.visibility</p:attrName>
                                        </p:attrNameLst>
                                      </p:cBhvr>
                                      <p:to>
                                        <p:strVal val="visible"/>
                                      </p:to>
                                    </p:set>
                                    <p:anim calcmode="lin" valueType="num">
                                      <p:cBhvr additive="base">
                                        <p:cTn id="29" dur="500" fill="hold"/>
                                        <p:tgtEl>
                                          <p:spTgt spid="41986">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198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build="p" bldLvl="2"/>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Implementation</a:t>
            </a:r>
          </a:p>
        </p:txBody>
      </p:sp>
      <p:sp>
        <p:nvSpPr>
          <p:cNvPr id="3" name="内容占位符 2"/>
          <p:cNvSpPr>
            <a:spLocks noGrp="1"/>
          </p:cNvSpPr>
          <p:nvPr>
            <p:ph sz="quarter" idx="1"/>
          </p:nvPr>
        </p:nvSpPr>
        <p:spPr/>
        <p:txBody>
          <a:bodyPr/>
          <a:lstStyle/>
          <a:p>
            <a:r>
              <a:rPr lang="zh-CN" altLang="en-US">
                <a:latin typeface="宋体" panose="02010600030101010101" pitchFamily="2" charset="-122"/>
                <a:ea typeface="宋体" panose="02010600030101010101" pitchFamily="2" charset="-122"/>
              </a:rPr>
              <a:t>例：实现下面的状态图</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C535A7C-053E-4156-B8A9-3AED9A407A55}"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2024/3/12</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sp>
        <p:nvSpPr>
          <p:cNvPr id="5" name="椭圆 4"/>
          <p:cNvSpPr/>
          <p:nvPr/>
        </p:nvSpPr>
        <p:spPr>
          <a:xfrm>
            <a:off x="1331595" y="2060575"/>
            <a:ext cx="720090" cy="72009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solidFill>
                  <a:schemeClr val="tx1"/>
                </a:solidFill>
                <a:latin typeface="宋体" panose="02010600030101010101" pitchFamily="2" charset="-122"/>
                <a:ea typeface="宋体" panose="02010600030101010101" pitchFamily="2" charset="-122"/>
              </a:rPr>
              <a:t>0</a:t>
            </a:r>
          </a:p>
        </p:txBody>
      </p:sp>
      <p:sp>
        <p:nvSpPr>
          <p:cNvPr id="6" name="椭圆 5"/>
          <p:cNvSpPr/>
          <p:nvPr/>
        </p:nvSpPr>
        <p:spPr>
          <a:xfrm>
            <a:off x="1331595" y="3608705"/>
            <a:ext cx="720090" cy="720090"/>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solidFill>
                  <a:schemeClr val="tx1"/>
                </a:solidFill>
                <a:latin typeface="宋体" panose="02010600030101010101" pitchFamily="2" charset="-122"/>
                <a:ea typeface="宋体" panose="02010600030101010101" pitchFamily="2" charset="-122"/>
              </a:rPr>
              <a:t>1</a:t>
            </a:r>
          </a:p>
        </p:txBody>
      </p:sp>
      <p:grpSp>
        <p:nvGrpSpPr>
          <p:cNvPr id="9" name="组合 8"/>
          <p:cNvGrpSpPr/>
          <p:nvPr/>
        </p:nvGrpSpPr>
        <p:grpSpPr>
          <a:xfrm>
            <a:off x="1331595" y="5156835"/>
            <a:ext cx="720090" cy="720090"/>
            <a:chOff x="5045" y="3699"/>
            <a:chExt cx="1134" cy="1134"/>
          </a:xfrm>
        </p:grpSpPr>
        <p:sp>
          <p:nvSpPr>
            <p:cNvPr id="7" name="椭圆 6"/>
            <p:cNvSpPr/>
            <p:nvPr/>
          </p:nvSpPr>
          <p:spPr>
            <a:xfrm>
              <a:off x="5045" y="3699"/>
              <a:ext cx="1134" cy="1134"/>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a:solidFill>
                    <a:schemeClr val="tx1"/>
                  </a:solidFill>
                  <a:latin typeface="宋体" panose="02010600030101010101" pitchFamily="2" charset="-122"/>
                  <a:ea typeface="宋体" panose="02010600030101010101" pitchFamily="2" charset="-122"/>
                </a:rPr>
                <a:t>2</a:t>
              </a:r>
            </a:p>
          </p:txBody>
        </p:sp>
        <p:sp>
          <p:nvSpPr>
            <p:cNvPr id="8" name="椭圆 7"/>
            <p:cNvSpPr/>
            <p:nvPr/>
          </p:nvSpPr>
          <p:spPr>
            <a:xfrm>
              <a:off x="5159" y="3812"/>
              <a:ext cx="908" cy="908"/>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宋体" panose="02010600030101010101" pitchFamily="2" charset="-122"/>
                <a:ea typeface="宋体" panose="02010600030101010101" pitchFamily="2" charset="-122"/>
              </a:endParaRPr>
            </a:p>
          </p:txBody>
        </p:sp>
      </p:grpSp>
      <p:cxnSp>
        <p:nvCxnSpPr>
          <p:cNvPr id="10" name="直接箭头连接符 9"/>
          <p:cNvCxnSpPr>
            <a:stCxn id="5" idx="4"/>
            <a:endCxn id="6" idx="0"/>
          </p:cNvCxnSpPr>
          <p:nvPr/>
        </p:nvCxnSpPr>
        <p:spPr>
          <a:xfrm>
            <a:off x="1691640" y="2780665"/>
            <a:ext cx="0" cy="82804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曲线连接符 10"/>
          <p:cNvCxnSpPr>
            <a:stCxn id="6" idx="5"/>
            <a:endCxn id="6" idx="7"/>
          </p:cNvCxnSpPr>
          <p:nvPr/>
        </p:nvCxnSpPr>
        <p:spPr>
          <a:xfrm rot="5400000" flipH="1">
            <a:off x="1691640" y="3968750"/>
            <a:ext cx="509270" cy="3175"/>
          </a:xfrm>
          <a:prstGeom prst="curvedConnector5">
            <a:avLst>
              <a:gd name="adj1" fmla="val -67145"/>
              <a:gd name="adj2" fmla="val -27510000"/>
              <a:gd name="adj3" fmla="val 167768"/>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6" idx="4"/>
            <a:endCxn id="7" idx="0"/>
          </p:cNvCxnSpPr>
          <p:nvPr/>
        </p:nvCxnSpPr>
        <p:spPr>
          <a:xfrm>
            <a:off x="1691640" y="4328795"/>
            <a:ext cx="0" cy="82804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1656080" y="2875280"/>
            <a:ext cx="487680" cy="460375"/>
          </a:xfrm>
          <a:prstGeom prst="rect">
            <a:avLst/>
          </a:prstGeom>
          <a:noFill/>
        </p:spPr>
        <p:txBody>
          <a:bodyPr wrap="none" rtlCol="0">
            <a:spAutoFit/>
          </a:bodyPr>
          <a:lstStyle/>
          <a:p>
            <a:r>
              <a:rPr lang="zh-CN" altLang="en-US"/>
              <a:t>点</a:t>
            </a:r>
          </a:p>
        </p:txBody>
      </p:sp>
      <p:sp>
        <p:nvSpPr>
          <p:cNvPr id="14" name="文本框 13"/>
          <p:cNvSpPr txBox="1"/>
          <p:nvPr/>
        </p:nvSpPr>
        <p:spPr>
          <a:xfrm>
            <a:off x="2844800" y="3723005"/>
            <a:ext cx="792480" cy="460375"/>
          </a:xfrm>
          <a:prstGeom prst="rect">
            <a:avLst/>
          </a:prstGeom>
          <a:noFill/>
        </p:spPr>
        <p:txBody>
          <a:bodyPr wrap="none" rtlCol="0">
            <a:spAutoFit/>
          </a:bodyPr>
          <a:lstStyle/>
          <a:p>
            <a:r>
              <a:rPr lang="zh-CN" altLang="en-US"/>
              <a:t>数字</a:t>
            </a:r>
          </a:p>
        </p:txBody>
      </p:sp>
      <p:sp>
        <p:nvSpPr>
          <p:cNvPr id="15" name="文本框 14"/>
          <p:cNvSpPr txBox="1"/>
          <p:nvPr/>
        </p:nvSpPr>
        <p:spPr>
          <a:xfrm>
            <a:off x="1699260" y="4668520"/>
            <a:ext cx="1097280" cy="460375"/>
          </a:xfrm>
          <a:prstGeom prst="rect">
            <a:avLst/>
          </a:prstGeom>
          <a:noFill/>
        </p:spPr>
        <p:txBody>
          <a:bodyPr wrap="none" rtlCol="0">
            <a:spAutoFit/>
          </a:bodyPr>
          <a:lstStyle/>
          <a:p>
            <a:r>
              <a:rPr lang="zh-CN" altLang="en-US"/>
              <a:t>非数字</a:t>
            </a:r>
          </a:p>
        </p:txBody>
      </p:sp>
      <p:sp>
        <p:nvSpPr>
          <p:cNvPr id="16" name="文本框 15"/>
          <p:cNvSpPr txBox="1"/>
          <p:nvPr/>
        </p:nvSpPr>
        <p:spPr>
          <a:xfrm>
            <a:off x="4451350" y="1489075"/>
            <a:ext cx="3644900" cy="829945"/>
          </a:xfrm>
          <a:prstGeom prst="rect">
            <a:avLst/>
          </a:prstGeom>
          <a:noFill/>
        </p:spPr>
        <p:txBody>
          <a:bodyPr wrap="none" rtlCol="0">
            <a:spAutoFit/>
          </a:bodyPr>
          <a:lstStyle/>
          <a:p>
            <a:r>
              <a:rPr lang="zh-CN" altLang="en-US">
                <a:ea typeface="宋体" panose="02010600030101010101" pitchFamily="2" charset="-122"/>
              </a:rPr>
              <a:t>读取一个字符</a:t>
            </a:r>
            <a:r>
              <a:rPr lang="en-US" altLang="zh-CN">
                <a:ea typeface="宋体" panose="02010600030101010101" pitchFamily="2" charset="-122"/>
              </a:rPr>
              <a:t> </a:t>
            </a:r>
            <a:r>
              <a:rPr lang="en-US" altLang="zh-CN"/>
              <a:t>c = getc(fp)</a:t>
            </a:r>
          </a:p>
          <a:p>
            <a:r>
              <a:rPr lang="zh-CN" altLang="en-US">
                <a:ea typeface="宋体" panose="02010600030101010101" pitchFamily="2" charset="-122"/>
              </a:rPr>
              <a:t>回退一个字符</a:t>
            </a:r>
            <a:r>
              <a:rPr lang="en-US" altLang="zh-CN">
                <a:ea typeface="宋体" panose="02010600030101010101" pitchFamily="2" charset="-122"/>
              </a:rPr>
              <a:t> ungetc(c, fp)</a:t>
            </a:r>
          </a:p>
        </p:txBody>
      </p:sp>
      <p:sp>
        <p:nvSpPr>
          <p:cNvPr id="17" name="文本框 16"/>
          <p:cNvSpPr txBox="1"/>
          <p:nvPr/>
        </p:nvSpPr>
        <p:spPr>
          <a:xfrm>
            <a:off x="1991360" y="5123180"/>
            <a:ext cx="335280" cy="460375"/>
          </a:xfrm>
          <a:prstGeom prst="rect">
            <a:avLst/>
          </a:prstGeom>
          <a:noFill/>
        </p:spPr>
        <p:txBody>
          <a:bodyPr wrap="none" rtlCol="0">
            <a:spAutoFit/>
          </a:bodyPr>
          <a:lstStyle/>
          <a:p>
            <a:r>
              <a:rPr lang="en-US" altLang="zh-CN"/>
              <a:t>*</a:t>
            </a:r>
          </a:p>
        </p:txBody>
      </p:sp>
      <p:sp>
        <p:nvSpPr>
          <p:cNvPr id="18" name="文本框 17"/>
          <p:cNvSpPr txBox="1"/>
          <p:nvPr/>
        </p:nvSpPr>
        <p:spPr>
          <a:xfrm>
            <a:off x="4345305" y="2732405"/>
            <a:ext cx="3824605" cy="1198880"/>
          </a:xfrm>
          <a:prstGeom prst="rect">
            <a:avLst/>
          </a:prstGeom>
          <a:noFill/>
        </p:spPr>
        <p:txBody>
          <a:bodyPr wrap="none" rtlCol="0">
            <a:spAutoFit/>
          </a:bodyPr>
          <a:lstStyle/>
          <a:p>
            <a:r>
              <a:rPr lang="en-US" altLang="zh-CN"/>
              <a:t>bool dot_number(FILE *fp) {</a:t>
            </a:r>
          </a:p>
          <a:p>
            <a:r>
              <a:rPr lang="en-US" altLang="zh-CN"/>
              <a:t>    //TODO</a:t>
            </a:r>
          </a:p>
          <a:p>
            <a:r>
              <a:rPr lang="en-US" altLang="zh-CN"/>
              <a:t>}</a:t>
            </a:r>
          </a:p>
        </p:txBody>
      </p:sp>
      <p:pic>
        <p:nvPicPr>
          <p:cNvPr id="19" name="图片 18"/>
          <p:cNvPicPr>
            <a:picLocks noChangeAspect="1"/>
          </p:cNvPicPr>
          <p:nvPr/>
        </p:nvPicPr>
        <p:blipFill>
          <a:blip r:embed="rId2"/>
          <a:stretch>
            <a:fillRect/>
          </a:stretch>
        </p:blipFill>
        <p:spPr>
          <a:xfrm>
            <a:off x="4427855" y="2319020"/>
            <a:ext cx="3366135" cy="40068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sz="quarter" idx="1"/>
          </p:nvPr>
        </p:nvSpPr>
        <p:spPr>
          <a:xfrm>
            <a:off x="468313" y="1196975"/>
            <a:ext cx="8135938" cy="51276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1">
                <a:ln>
                  <a:noFill/>
                </a:ln>
                <a:solidFill>
                  <a:schemeClr val="tx1"/>
                </a:solidFill>
                <a:effectLst/>
                <a:uLnTx/>
                <a:uFillTx/>
                <a:latin typeface="楷体_GB2312" pitchFamily="49" charset="-122"/>
                <a:ea typeface="楷体_GB2312" pitchFamily="49" charset="-122"/>
                <a:cs typeface="+mn-cs"/>
              </a:rPr>
              <a:t>实现方法：</a:t>
            </a:r>
            <a:endParaRPr kumimoji="0" lang="en-US" altLang="zh-CN" sz="2800" b="0" i="0" u="none" strike="noStrike" kern="1200" cap="none" spc="0" normalizeH="0" baseline="0" noProof="1">
              <a:ln>
                <a:noFill/>
              </a:ln>
              <a:solidFill>
                <a:schemeClr val="tx1"/>
              </a:solidFill>
              <a:effectLst/>
              <a:uLnTx/>
              <a:uFillTx/>
              <a:latin typeface="楷体_GB2312" pitchFamily="49" charset="-122"/>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500" b="0" i="0" u="none" strike="noStrike" kern="1200" cap="none" spc="0" normalizeH="0" baseline="0" noProof="1">
                <a:ln>
                  <a:noFill/>
                </a:ln>
                <a:solidFill>
                  <a:schemeClr val="tx1"/>
                </a:solidFill>
                <a:effectLst/>
                <a:uLnTx/>
                <a:uFillTx/>
                <a:latin typeface="楷体_GB2312" pitchFamily="49" charset="-122"/>
                <a:ea typeface="楷体_GB2312" pitchFamily="49" charset="-122"/>
                <a:cs typeface="+mn-cs"/>
              </a:rPr>
              <a:t>每个状态结对应一小段程序。</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1">
                <a:ln>
                  <a:noFill/>
                </a:ln>
                <a:solidFill>
                  <a:schemeClr val="tx1"/>
                </a:solidFill>
                <a:effectLst/>
                <a:uLnTx/>
                <a:uFillTx/>
                <a:latin typeface="楷体_GB2312" pitchFamily="49" charset="-122"/>
                <a:ea typeface="楷体_GB2312" pitchFamily="49" charset="-122"/>
                <a:cs typeface="+mn-cs"/>
              </a:rPr>
              <a:t>实现步骤:</a:t>
            </a:r>
            <a:endParaRPr kumimoji="0" lang="en-US" altLang="zh-CN" sz="2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952500" marR="0" lvl="1" indent="-38100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1">
                <a:ln>
                  <a:noFill/>
                </a:ln>
                <a:solidFill>
                  <a:schemeClr val="tx1"/>
                </a:solidFill>
                <a:effectLst/>
                <a:uLnTx/>
                <a:uFillTx/>
                <a:latin typeface="楷体_GB2312" pitchFamily="49" charset="-122"/>
                <a:ea typeface="楷体_GB2312" pitchFamily="49" charset="-122"/>
                <a:cs typeface="+mn-cs"/>
              </a:rPr>
              <a:t>对</a:t>
            </a:r>
            <a:r>
              <a:rPr kumimoji="0" lang="zh-CN" altLang="en-US" sz="2400" b="0" i="0" u="none" strike="noStrike" kern="1200" cap="none" spc="0" normalizeH="0" baseline="0" noProof="1">
                <a:ln>
                  <a:noFill/>
                </a:ln>
                <a:solidFill>
                  <a:srgbClr val="0000FF"/>
                </a:solidFill>
                <a:effectLst/>
                <a:uLnTx/>
                <a:uFillTx/>
                <a:latin typeface="楷体_GB2312" pitchFamily="49" charset="-122"/>
                <a:ea typeface="楷体_GB2312" pitchFamily="49" charset="-122"/>
                <a:cs typeface="+mn-cs"/>
              </a:rPr>
              <a:t>不含回路</a:t>
            </a:r>
            <a:r>
              <a:rPr kumimoji="0" lang="zh-CN" altLang="en-US" sz="2400" b="0" i="0" u="none" strike="noStrike" kern="1200" cap="none" spc="0" normalizeH="0" baseline="0" noProof="1">
                <a:ln>
                  <a:noFill/>
                </a:ln>
                <a:solidFill>
                  <a:schemeClr val="tx1"/>
                </a:solidFill>
                <a:effectLst/>
                <a:uLnTx/>
                <a:uFillTx/>
                <a:latin typeface="楷体_GB2312" pitchFamily="49" charset="-122"/>
                <a:ea typeface="楷体_GB2312" pitchFamily="49" charset="-122"/>
                <a:cs typeface="+mn-cs"/>
              </a:rPr>
              <a:t>的分叉结</a:t>
            </a:r>
            <a:endParaRPr kumimoji="0" lang="en-US" altLang="zh-CN" sz="2400" b="0" i="0" u="none" strike="noStrike" kern="1200" cap="none" spc="0" normalizeH="0" baseline="0" noProof="1">
              <a:ln>
                <a:noFill/>
              </a:ln>
              <a:solidFill>
                <a:schemeClr val="tx1"/>
              </a:solidFill>
              <a:effectLst/>
              <a:uLnTx/>
              <a:uFillTx/>
              <a:latin typeface="楷体_GB2312" pitchFamily="49" charset="-122"/>
              <a:ea typeface="楷体_GB2312" pitchFamily="49" charset="-122"/>
              <a:cs typeface="+mn-cs"/>
            </a:endParaRPr>
          </a:p>
          <a:p>
            <a:pPr marL="1226820" marR="0" lvl="2" indent="-3810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zh-CN" altLang="en-US" sz="2100" b="0" i="0" u="none" strike="noStrike" kern="1200" cap="none" spc="0" normalizeH="0" baseline="0" noProof="1">
                <a:ln>
                  <a:noFill/>
                </a:ln>
                <a:solidFill>
                  <a:schemeClr val="tx1"/>
                </a:solidFill>
                <a:effectLst/>
                <a:uLnTx/>
                <a:uFillTx/>
                <a:latin typeface="楷体_GB2312" pitchFamily="49" charset="-122"/>
                <a:ea typeface="楷体_GB2312" pitchFamily="49" charset="-122"/>
                <a:cs typeface="+mn-cs"/>
              </a:rPr>
              <a:t>可用一个</a:t>
            </a:r>
            <a:r>
              <a:rPr kumimoji="0" lang="en-US" altLang="zh-CN" sz="2100" b="0" i="0" u="none" strike="noStrike" kern="1200" cap="none" spc="0" normalizeH="0" baseline="0" noProof="1">
                <a:ln>
                  <a:noFill/>
                </a:ln>
                <a:solidFill>
                  <a:schemeClr val="tx1"/>
                </a:solidFill>
                <a:effectLst/>
                <a:uLnTx/>
                <a:uFillTx/>
                <a:latin typeface="+mj-lt"/>
                <a:ea typeface="楷体_GB2312" pitchFamily="49" charset="-122"/>
                <a:cs typeface="+mn-cs"/>
              </a:rPr>
              <a:t>CASE</a:t>
            </a:r>
            <a:r>
              <a:rPr kumimoji="0" lang="zh-CN" altLang="en-US" sz="2100" b="0" i="0" u="none" strike="noStrike" kern="1200" cap="none" spc="0" normalizeH="0" baseline="0" noProof="1">
                <a:ln>
                  <a:noFill/>
                </a:ln>
                <a:solidFill>
                  <a:schemeClr val="tx1"/>
                </a:solidFill>
                <a:effectLst/>
                <a:uLnTx/>
                <a:uFillTx/>
                <a:latin typeface="楷体_GB2312" pitchFamily="49" charset="-122"/>
                <a:ea typeface="楷体_GB2312" pitchFamily="49" charset="-122"/>
                <a:cs typeface="+mn-cs"/>
              </a:rPr>
              <a:t>语句或一组</a:t>
            </a:r>
            <a:r>
              <a:rPr kumimoji="0" lang="en-US" altLang="zh-CN" sz="2100" b="0" i="0" u="none" strike="noStrike" kern="1200" cap="none" spc="0" normalizeH="0" baseline="0" noProof="1">
                <a:ln>
                  <a:noFill/>
                </a:ln>
                <a:solidFill>
                  <a:schemeClr val="tx1"/>
                </a:solidFill>
                <a:effectLst/>
                <a:uLnTx/>
                <a:uFillTx/>
                <a:latin typeface="+mj-lt"/>
                <a:ea typeface="楷体_GB2312" pitchFamily="49" charset="-122"/>
                <a:cs typeface="+mn-cs"/>
              </a:rPr>
              <a:t>IF-THEN-ELSE</a:t>
            </a:r>
            <a:r>
              <a:rPr kumimoji="0" lang="zh-CN" altLang="en-US" sz="2100" b="0" i="0" u="none" strike="noStrike" kern="1200" cap="none" spc="0" normalizeH="0" baseline="0" noProof="1">
                <a:ln>
                  <a:noFill/>
                </a:ln>
                <a:solidFill>
                  <a:schemeClr val="tx1"/>
                </a:solidFill>
                <a:effectLst/>
                <a:uLnTx/>
                <a:uFillTx/>
                <a:latin typeface="楷体_GB2312" pitchFamily="49" charset="-122"/>
                <a:ea typeface="楷体_GB2312" pitchFamily="49" charset="-122"/>
                <a:cs typeface="+mn-cs"/>
              </a:rPr>
              <a:t>语句实现</a:t>
            </a:r>
            <a:endParaRPr kumimoji="0" lang="zh-CN" altLang="en-US" sz="21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952500" marR="0" lvl="1" indent="-38100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1">
                <a:ln>
                  <a:noFill/>
                </a:ln>
                <a:solidFill>
                  <a:schemeClr val="tx1"/>
                </a:solidFill>
                <a:effectLst/>
                <a:uLnTx/>
                <a:uFillTx/>
                <a:latin typeface="楷体_GB2312" pitchFamily="49" charset="-122"/>
                <a:ea typeface="楷体_GB2312" pitchFamily="49" charset="-122"/>
                <a:cs typeface="+mn-cs"/>
              </a:rPr>
              <a:t>对</a:t>
            </a:r>
            <a:r>
              <a:rPr kumimoji="0" lang="zh-CN" altLang="en-US" sz="2400" b="0" i="0" u="none" strike="noStrike" kern="1200" cap="none" spc="0" normalizeH="0" baseline="0" noProof="1">
                <a:ln>
                  <a:noFill/>
                </a:ln>
                <a:solidFill>
                  <a:srgbClr val="0000FF"/>
                </a:solidFill>
                <a:effectLst/>
                <a:uLnTx/>
                <a:uFillTx/>
                <a:latin typeface="楷体_GB2312" pitchFamily="49" charset="-122"/>
                <a:ea typeface="楷体_GB2312" pitchFamily="49" charset="-122"/>
                <a:cs typeface="+mn-cs"/>
              </a:rPr>
              <a:t>含回路</a:t>
            </a:r>
            <a:r>
              <a:rPr kumimoji="0" lang="zh-CN" altLang="en-US" sz="2400" b="0" i="0" u="none" strike="noStrike" kern="1200" cap="none" spc="0" normalizeH="0" baseline="0" noProof="1">
                <a:ln>
                  <a:noFill/>
                </a:ln>
                <a:solidFill>
                  <a:schemeClr val="tx1"/>
                </a:solidFill>
                <a:effectLst/>
                <a:uLnTx/>
                <a:uFillTx/>
                <a:latin typeface="楷体_GB2312" pitchFamily="49" charset="-122"/>
                <a:ea typeface="楷体_GB2312" pitchFamily="49" charset="-122"/>
                <a:cs typeface="+mn-cs"/>
              </a:rPr>
              <a:t>的状态结</a:t>
            </a:r>
            <a:endParaRPr kumimoji="0" lang="en-US" altLang="zh-CN" sz="2400" b="0" i="0" u="none" strike="noStrike" kern="1200" cap="none" spc="0" normalizeH="0" baseline="0" noProof="1">
              <a:ln>
                <a:noFill/>
              </a:ln>
              <a:solidFill>
                <a:schemeClr val="tx1"/>
              </a:solidFill>
              <a:effectLst/>
              <a:uLnTx/>
              <a:uFillTx/>
              <a:latin typeface="楷体_GB2312" pitchFamily="49" charset="-122"/>
              <a:ea typeface="楷体_GB2312" pitchFamily="49" charset="-122"/>
              <a:cs typeface="+mn-cs"/>
            </a:endParaRPr>
          </a:p>
          <a:p>
            <a:pPr marL="1226820" marR="0" lvl="2" indent="-3810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zh-CN" altLang="en-US" sz="2100" b="0" i="0" u="none" strike="noStrike" kern="1200" cap="none" spc="0" normalizeH="0" baseline="0" noProof="1">
                <a:ln>
                  <a:noFill/>
                </a:ln>
                <a:solidFill>
                  <a:schemeClr val="tx1"/>
                </a:solidFill>
                <a:effectLst/>
                <a:uLnTx/>
                <a:uFillTx/>
                <a:latin typeface="楷体_GB2312" pitchFamily="49" charset="-122"/>
                <a:ea typeface="楷体_GB2312" pitchFamily="49" charset="-122"/>
                <a:cs typeface="+mn-cs"/>
              </a:rPr>
              <a:t>可对应一段由</a:t>
            </a:r>
            <a:r>
              <a:rPr kumimoji="0" lang="en-US" altLang="zh-CN" sz="2100" b="0" i="0" u="none" strike="noStrike" kern="1200" cap="none" spc="0" normalizeH="0" baseline="0" noProof="1">
                <a:ln>
                  <a:noFill/>
                </a:ln>
                <a:solidFill>
                  <a:schemeClr val="tx1"/>
                </a:solidFill>
                <a:effectLst/>
                <a:uLnTx/>
                <a:uFillTx/>
                <a:latin typeface="+mj-lt"/>
                <a:ea typeface="楷体_GB2312" pitchFamily="49" charset="-122"/>
                <a:cs typeface="+mn-cs"/>
              </a:rPr>
              <a:t>WHILE</a:t>
            </a:r>
            <a:r>
              <a:rPr kumimoji="0" lang="zh-CN" altLang="en-US" sz="2100" b="0" i="0" u="none" strike="noStrike" kern="1200" cap="none" spc="0" normalizeH="0" baseline="0" noProof="1">
                <a:ln>
                  <a:noFill/>
                </a:ln>
                <a:solidFill>
                  <a:schemeClr val="tx1"/>
                </a:solidFill>
                <a:effectLst/>
                <a:uLnTx/>
                <a:uFillTx/>
                <a:latin typeface="楷体_GB2312" pitchFamily="49" charset="-122"/>
                <a:ea typeface="楷体_GB2312" pitchFamily="49" charset="-122"/>
                <a:cs typeface="+mn-cs"/>
              </a:rPr>
              <a:t>结构和</a:t>
            </a:r>
            <a:r>
              <a:rPr kumimoji="0" lang="en-US" altLang="zh-CN" sz="2100" b="0" i="0" u="none" strike="noStrike" kern="1200" cap="none" spc="0" normalizeH="0" baseline="0" noProof="1">
                <a:ln>
                  <a:noFill/>
                </a:ln>
                <a:solidFill>
                  <a:schemeClr val="tx1"/>
                </a:solidFill>
                <a:effectLst/>
                <a:uLnTx/>
                <a:uFillTx/>
                <a:latin typeface="+mj-lt"/>
                <a:ea typeface="楷体_GB2312" pitchFamily="49" charset="-122"/>
                <a:cs typeface="+mn-cs"/>
              </a:rPr>
              <a:t>IF</a:t>
            </a:r>
            <a:r>
              <a:rPr kumimoji="0" lang="zh-CN" altLang="en-US" sz="2100" b="0" i="0" u="none" strike="noStrike" kern="1200" cap="none" spc="0" normalizeH="0" baseline="0" noProof="1">
                <a:ln>
                  <a:noFill/>
                </a:ln>
                <a:solidFill>
                  <a:schemeClr val="tx1"/>
                </a:solidFill>
                <a:effectLst/>
                <a:uLnTx/>
                <a:uFillTx/>
                <a:latin typeface="楷体_GB2312" pitchFamily="49" charset="-122"/>
                <a:ea typeface="楷体_GB2312" pitchFamily="49" charset="-122"/>
                <a:cs typeface="+mn-cs"/>
              </a:rPr>
              <a:t>语句构成的程序</a:t>
            </a:r>
            <a:endParaRPr kumimoji="0" lang="zh-CN" altLang="en-US" sz="21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952500" marR="0" lvl="1" indent="-38100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1">
                <a:ln>
                  <a:noFill/>
                </a:ln>
                <a:solidFill>
                  <a:srgbClr val="0000FF"/>
                </a:solidFill>
                <a:effectLst/>
                <a:uLnTx/>
                <a:uFillTx/>
                <a:latin typeface="楷体_GB2312" pitchFamily="49" charset="-122"/>
                <a:ea typeface="楷体_GB2312" pitchFamily="49" charset="-122"/>
                <a:cs typeface="+mn-cs"/>
              </a:rPr>
              <a:t>终态结</a:t>
            </a:r>
            <a:r>
              <a:rPr kumimoji="0" lang="zh-CN" altLang="en-US" sz="2400" b="0" i="0" u="none" strike="noStrike" kern="1200" cap="none" spc="0" normalizeH="0" baseline="0" noProof="1">
                <a:ln>
                  <a:noFill/>
                </a:ln>
                <a:solidFill>
                  <a:schemeClr val="tx1"/>
                </a:solidFill>
                <a:effectLst/>
                <a:uLnTx/>
                <a:uFillTx/>
                <a:latin typeface="楷体_GB2312" pitchFamily="49" charset="-122"/>
                <a:ea typeface="楷体_GB2312" pitchFamily="49" charset="-122"/>
                <a:cs typeface="+mn-cs"/>
              </a:rPr>
              <a:t>表示识别出某种单词符号，</a:t>
            </a:r>
            <a:endParaRPr kumimoji="0" lang="en-US" altLang="zh-CN" sz="2400" b="0" i="0" u="none" strike="noStrike" kern="1200" cap="none" spc="0" normalizeH="0" baseline="0" noProof="1">
              <a:ln>
                <a:noFill/>
              </a:ln>
              <a:solidFill>
                <a:schemeClr val="tx1"/>
              </a:solidFill>
              <a:effectLst/>
              <a:uLnTx/>
              <a:uFillTx/>
              <a:latin typeface="楷体_GB2312" pitchFamily="49" charset="-122"/>
              <a:ea typeface="楷体_GB2312" pitchFamily="49" charset="-122"/>
              <a:cs typeface="+mn-cs"/>
            </a:endParaRPr>
          </a:p>
          <a:p>
            <a:pPr marL="1226820" marR="0" lvl="2" indent="-3810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zh-CN" altLang="en-US" sz="2100" b="0" i="0" u="none" strike="noStrike" kern="1200" cap="none" spc="0" normalizeH="0" baseline="0" noProof="1">
                <a:ln>
                  <a:noFill/>
                </a:ln>
                <a:solidFill>
                  <a:schemeClr val="tx1"/>
                </a:solidFill>
                <a:effectLst/>
                <a:uLnTx/>
                <a:uFillTx/>
                <a:latin typeface="楷体_GB2312" pitchFamily="49" charset="-122"/>
                <a:ea typeface="楷体_GB2312" pitchFamily="49" charset="-122"/>
                <a:cs typeface="+mn-cs"/>
              </a:rPr>
              <a:t>对应语句为  </a:t>
            </a:r>
            <a:r>
              <a:rPr kumimoji="0" lang="en-US" altLang="zh-CN" sz="2100" b="0" i="0" u="none" strike="noStrike" kern="1200" cap="none" spc="0" normalizeH="0" baseline="0" noProof="1">
                <a:ln>
                  <a:noFill/>
                </a:ln>
                <a:solidFill>
                  <a:schemeClr val="tx1"/>
                </a:solidFill>
                <a:effectLst/>
                <a:uLnTx/>
                <a:uFillTx/>
                <a:latin typeface="+mj-lt"/>
                <a:ea typeface="楷体_GB2312" pitchFamily="49" charset="-122"/>
                <a:cs typeface="+mn-cs"/>
              </a:rPr>
              <a:t>RETURN (C，VAL)</a:t>
            </a:r>
            <a:r>
              <a:rPr kumimoji="0" lang="en-US" altLang="zh-CN" sz="21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zh-CN" altLang="en-US" sz="2100" b="0" i="0" u="none" strike="noStrike" kern="1200" cap="none" spc="0" normalizeH="0" baseline="0" noProof="1">
                <a:ln>
                  <a:noFill/>
                </a:ln>
                <a:solidFill>
                  <a:schemeClr val="tx1"/>
                </a:solidFill>
                <a:effectLst/>
                <a:uLnTx/>
                <a:uFillTx/>
                <a:latin typeface="楷体_GB2312" pitchFamily="49" charset="-122"/>
                <a:ea typeface="楷体_GB2312" pitchFamily="49" charset="-122"/>
                <a:cs typeface="+mn-cs"/>
              </a:rPr>
              <a:t>其中，</a:t>
            </a:r>
            <a:r>
              <a:rPr kumimoji="0" lang="en-US" altLang="zh-CN" sz="2100" b="0" i="0" u="none" strike="noStrike" kern="1200" cap="none" spc="0" normalizeH="0" baseline="0" noProof="1">
                <a:ln>
                  <a:noFill/>
                </a:ln>
                <a:solidFill>
                  <a:schemeClr val="tx1"/>
                </a:solidFill>
                <a:effectLst/>
                <a:uLnTx/>
                <a:uFillTx/>
                <a:latin typeface="+mj-lt"/>
                <a:ea typeface="楷体_GB2312" pitchFamily="49" charset="-122"/>
                <a:cs typeface="+mn-cs"/>
              </a:rPr>
              <a:t>C</a:t>
            </a:r>
            <a:r>
              <a:rPr kumimoji="0" lang="zh-CN" altLang="en-US" sz="2100" b="0" i="0" u="none" strike="noStrike" kern="1200" cap="none" spc="0" normalizeH="0" baseline="0" noProof="1">
                <a:ln>
                  <a:noFill/>
                </a:ln>
                <a:solidFill>
                  <a:schemeClr val="tx1"/>
                </a:solidFill>
                <a:effectLst/>
                <a:uLnTx/>
                <a:uFillTx/>
                <a:latin typeface="楷体_GB2312" pitchFamily="49" charset="-122"/>
                <a:ea typeface="楷体_GB2312" pitchFamily="49" charset="-122"/>
                <a:cs typeface="+mn-cs"/>
              </a:rPr>
              <a:t>为单词种别，</a:t>
            </a:r>
            <a:r>
              <a:rPr kumimoji="0" lang="en-US" altLang="zh-CN" sz="2100" b="0" i="0" u="none" strike="noStrike" kern="1200" cap="none" spc="0" normalizeH="0" baseline="0" noProof="1">
                <a:ln>
                  <a:noFill/>
                </a:ln>
                <a:solidFill>
                  <a:schemeClr val="tx1"/>
                </a:solidFill>
                <a:effectLst/>
                <a:uLnTx/>
                <a:uFillTx/>
                <a:latin typeface="+mj-lt"/>
                <a:ea typeface="楷体_GB2312" pitchFamily="49" charset="-122"/>
                <a:cs typeface="+mn-cs"/>
              </a:rPr>
              <a:t>VAL</a:t>
            </a:r>
            <a:r>
              <a:rPr kumimoji="0" lang="zh-CN" altLang="en-US" sz="2100" b="0" i="0" u="none" strike="noStrike" kern="1200" cap="none" spc="0" normalizeH="0" baseline="0" noProof="1">
                <a:ln>
                  <a:noFill/>
                </a:ln>
                <a:solidFill>
                  <a:schemeClr val="tx1"/>
                </a:solidFill>
                <a:effectLst/>
                <a:uLnTx/>
                <a:uFillTx/>
                <a:latin typeface="楷体_GB2312" pitchFamily="49" charset="-122"/>
                <a:ea typeface="楷体_GB2312" pitchFamily="49" charset="-122"/>
                <a:cs typeface="+mn-cs"/>
              </a:rPr>
              <a:t>为单词自身值</a:t>
            </a:r>
          </a:p>
        </p:txBody>
      </p:sp>
      <p:sp>
        <p:nvSpPr>
          <p:cNvPr id="31747"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Implementation</a:t>
            </a:r>
            <a:endParaRPr lang="zh-CN" altLang="en-US" kern="1200" dirty="0">
              <a:latin typeface="+mj-lt"/>
              <a:ea typeface="宋体" panose="0201060003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4034">
                                            <p:txEl>
                                              <p:pRg st="0" end="0"/>
                                            </p:txEl>
                                          </p:spTgt>
                                        </p:tgtEl>
                                        <p:attrNameLst>
                                          <p:attrName>style.visibility</p:attrName>
                                        </p:attrNameLst>
                                      </p:cBhvr>
                                      <p:to>
                                        <p:strVal val="visible"/>
                                      </p:to>
                                    </p:set>
                                    <p:anim calcmode="lin" valueType="num">
                                      <p:cBhvr additive="base">
                                        <p:cTn id="7" dur="500" fill="hold"/>
                                        <p:tgtEl>
                                          <p:spTgt spid="440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034">
                                            <p:txEl>
                                              <p:pRg st="1" end="1"/>
                                            </p:txEl>
                                          </p:spTgt>
                                        </p:tgtEl>
                                        <p:attrNameLst>
                                          <p:attrName>style.visibility</p:attrName>
                                        </p:attrNameLst>
                                      </p:cBhvr>
                                      <p:to>
                                        <p:strVal val="visible"/>
                                      </p:to>
                                    </p:set>
                                    <p:anim calcmode="lin" valueType="num">
                                      <p:cBhvr additive="base">
                                        <p:cTn id="13" dur="500" fill="hold"/>
                                        <p:tgtEl>
                                          <p:spTgt spid="4403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03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4034">
                                            <p:txEl>
                                              <p:pRg st="2" end="2"/>
                                            </p:txEl>
                                          </p:spTgt>
                                        </p:tgtEl>
                                        <p:attrNameLst>
                                          <p:attrName>style.visibility</p:attrName>
                                        </p:attrNameLst>
                                      </p:cBhvr>
                                      <p:to>
                                        <p:strVal val="visible"/>
                                      </p:to>
                                    </p:set>
                                    <p:anim calcmode="lin" valueType="num">
                                      <p:cBhvr additive="base">
                                        <p:cTn id="19" dur="500" fill="hold"/>
                                        <p:tgtEl>
                                          <p:spTgt spid="4403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03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4034">
                                            <p:txEl>
                                              <p:pRg st="3" end="3"/>
                                            </p:txEl>
                                          </p:spTgt>
                                        </p:tgtEl>
                                        <p:attrNameLst>
                                          <p:attrName>style.visibility</p:attrName>
                                        </p:attrNameLst>
                                      </p:cBhvr>
                                      <p:to>
                                        <p:strVal val="visible"/>
                                      </p:to>
                                    </p:set>
                                    <p:anim calcmode="lin" valueType="num">
                                      <p:cBhvr additive="base">
                                        <p:cTn id="25" dur="500" fill="hold"/>
                                        <p:tgtEl>
                                          <p:spTgt spid="4403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4034">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4034">
                                            <p:txEl>
                                              <p:pRg st="4" end="4"/>
                                            </p:txEl>
                                          </p:spTgt>
                                        </p:tgtEl>
                                        <p:attrNameLst>
                                          <p:attrName>style.visibility</p:attrName>
                                        </p:attrNameLst>
                                      </p:cBhvr>
                                      <p:to>
                                        <p:strVal val="visible"/>
                                      </p:to>
                                    </p:set>
                                    <p:anim calcmode="lin" valueType="num">
                                      <p:cBhvr additive="base">
                                        <p:cTn id="29" dur="500" fill="hold"/>
                                        <p:tgtEl>
                                          <p:spTgt spid="44034">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403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4034">
                                            <p:txEl>
                                              <p:pRg st="5" end="5"/>
                                            </p:txEl>
                                          </p:spTgt>
                                        </p:tgtEl>
                                        <p:attrNameLst>
                                          <p:attrName>style.visibility</p:attrName>
                                        </p:attrNameLst>
                                      </p:cBhvr>
                                      <p:to>
                                        <p:strVal val="visible"/>
                                      </p:to>
                                    </p:set>
                                    <p:anim calcmode="lin" valueType="num">
                                      <p:cBhvr additive="base">
                                        <p:cTn id="35" dur="500" fill="hold"/>
                                        <p:tgtEl>
                                          <p:spTgt spid="44034">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4034">
                                            <p:txEl>
                                              <p:pRg st="5" end="5"/>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4034">
                                            <p:txEl>
                                              <p:pRg st="6" end="6"/>
                                            </p:txEl>
                                          </p:spTgt>
                                        </p:tgtEl>
                                        <p:attrNameLst>
                                          <p:attrName>style.visibility</p:attrName>
                                        </p:attrNameLst>
                                      </p:cBhvr>
                                      <p:to>
                                        <p:strVal val="visible"/>
                                      </p:to>
                                    </p:set>
                                    <p:anim calcmode="lin" valueType="num">
                                      <p:cBhvr additive="base">
                                        <p:cTn id="39" dur="500" fill="hold"/>
                                        <p:tgtEl>
                                          <p:spTgt spid="44034">
                                            <p:txEl>
                                              <p:pRg st="6" end="6"/>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403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44034">
                                            <p:txEl>
                                              <p:pRg st="7" end="7"/>
                                            </p:txEl>
                                          </p:spTgt>
                                        </p:tgtEl>
                                        <p:attrNameLst>
                                          <p:attrName>style.visibility</p:attrName>
                                        </p:attrNameLst>
                                      </p:cBhvr>
                                      <p:to>
                                        <p:strVal val="visible"/>
                                      </p:to>
                                    </p:set>
                                    <p:anim calcmode="lin" valueType="num">
                                      <p:cBhvr additive="base">
                                        <p:cTn id="45" dur="500" fill="hold"/>
                                        <p:tgtEl>
                                          <p:spTgt spid="44034">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4034">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44034">
                                            <p:txEl>
                                              <p:pRg st="8" end="8"/>
                                            </p:txEl>
                                          </p:spTgt>
                                        </p:tgtEl>
                                        <p:attrNameLst>
                                          <p:attrName>style.visibility</p:attrName>
                                        </p:attrNameLst>
                                      </p:cBhvr>
                                      <p:to>
                                        <p:strVal val="visible"/>
                                      </p:to>
                                    </p:set>
                                    <p:anim calcmode="lin" valueType="num">
                                      <p:cBhvr additive="base">
                                        <p:cTn id="49" dur="500" fill="hold"/>
                                        <p:tgtEl>
                                          <p:spTgt spid="44034">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403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sz="quarter" idx="1"/>
          </p:nvPr>
        </p:nvSpPr>
        <p:spPr>
          <a:xfrm>
            <a:off x="468313" y="1196975"/>
            <a:ext cx="8207375" cy="5203825"/>
          </a:xfrm>
        </p:spPr>
        <p:txBody>
          <a:bodyPr vert="horz" wrap="square" lIns="91440" tIns="45720" rIns="91440" bIns="45720" numCol="1" anchor="t" anchorCtr="0" compatLnSpc="1"/>
          <a:lstStyle/>
          <a:p>
            <a:pPr marL="273050" marR="0" lvl="0" indent="-273050" algn="l"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1">
                <a:ln>
                  <a:noFill/>
                </a:ln>
                <a:solidFill>
                  <a:schemeClr val="tx1"/>
                </a:solidFill>
                <a:effectLst/>
                <a:uLnTx/>
                <a:uFillTx/>
                <a:latin typeface="+mj-lt"/>
                <a:ea typeface="楷体_GB2312" pitchFamily="49" charset="-122"/>
                <a:cs typeface="+mn-cs"/>
              </a:rPr>
              <a:t>全局变量与过程</a:t>
            </a: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1">
                <a:ln>
                  <a:noFill/>
                </a:ln>
                <a:solidFill>
                  <a:schemeClr val="tx1"/>
                </a:solidFill>
                <a:effectLst/>
                <a:uLnTx/>
                <a:uFillTx/>
                <a:latin typeface="+mj-lt"/>
                <a:ea typeface="楷体_GB2312" pitchFamily="49" charset="-122"/>
                <a:cs typeface="+mn-cs"/>
              </a:rPr>
              <a:t>1)</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1">
                <a:ln>
                  <a:noFill/>
                </a:ln>
                <a:solidFill>
                  <a:schemeClr val="tx1"/>
                </a:solidFill>
                <a:effectLst/>
                <a:uLnTx/>
                <a:uFillTx/>
                <a:latin typeface="+mj-lt"/>
                <a:ea typeface="楷体_GB2312" pitchFamily="49" charset="-122"/>
                <a:cs typeface="+mn-cs"/>
              </a:rPr>
              <a:t>CHAR </a:t>
            </a:r>
            <a:r>
              <a:rPr kumimoji="0" lang="zh-CN" altLang="en-US" sz="2400" b="0" i="0" u="none" strike="noStrike" kern="1200" cap="none" spc="0" normalizeH="0" baseline="0" noProof="1">
                <a:ln>
                  <a:noFill/>
                </a:ln>
                <a:solidFill>
                  <a:schemeClr val="tx1"/>
                </a:solidFill>
                <a:effectLst/>
                <a:uLnTx/>
                <a:uFillTx/>
                <a:latin typeface="+mj-lt"/>
                <a:ea typeface="楷体_GB2312" pitchFamily="49" charset="-122"/>
                <a:cs typeface="+mn-cs"/>
              </a:rPr>
              <a:t>字符变量、存放最新读入的源程序字符</a:t>
            </a:r>
            <a:endPar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1">
                <a:ln>
                  <a:noFill/>
                </a:ln>
                <a:solidFill>
                  <a:schemeClr val="tx1"/>
                </a:solidFill>
                <a:effectLst/>
                <a:uLnTx/>
                <a:uFillTx/>
                <a:latin typeface="+mj-lt"/>
                <a:ea typeface="楷体_GB2312" pitchFamily="49" charset="-122"/>
                <a:cs typeface="+mn-cs"/>
              </a:rPr>
              <a:t>2)</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1">
                <a:ln>
                  <a:noFill/>
                </a:ln>
                <a:solidFill>
                  <a:schemeClr val="tx1"/>
                </a:solidFill>
                <a:effectLst/>
                <a:uLnTx/>
                <a:uFillTx/>
                <a:latin typeface="+mj-lt"/>
                <a:ea typeface="楷体_GB2312" pitchFamily="49" charset="-122"/>
                <a:cs typeface="+mn-cs"/>
              </a:rPr>
              <a:t>TOKEN </a:t>
            </a:r>
            <a:r>
              <a:rPr kumimoji="0" lang="zh-CN" altLang="en-US" sz="2400" b="0" i="0" u="none" strike="noStrike" kern="1200" cap="none" spc="0" normalizeH="0" baseline="0" noProof="1">
                <a:ln>
                  <a:noFill/>
                </a:ln>
                <a:solidFill>
                  <a:schemeClr val="tx1"/>
                </a:solidFill>
                <a:effectLst/>
                <a:uLnTx/>
                <a:uFillTx/>
                <a:latin typeface="+mj-lt"/>
                <a:ea typeface="楷体_GB2312" pitchFamily="49" charset="-122"/>
                <a:cs typeface="+mn-cs"/>
              </a:rPr>
              <a:t>字符数组，存放构成单词符号的字符串</a:t>
            </a:r>
            <a:endPar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1">
                <a:ln>
                  <a:noFill/>
                </a:ln>
                <a:solidFill>
                  <a:schemeClr val="tx1"/>
                </a:solidFill>
                <a:effectLst/>
                <a:uLnTx/>
                <a:uFillTx/>
                <a:latin typeface="+mj-lt"/>
                <a:ea typeface="楷体_GB2312" pitchFamily="49" charset="-122"/>
                <a:cs typeface="+mn-cs"/>
              </a:rPr>
              <a:t>3)</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1">
                <a:ln>
                  <a:noFill/>
                </a:ln>
                <a:solidFill>
                  <a:schemeClr val="tx1"/>
                </a:solidFill>
                <a:effectLst/>
                <a:uLnTx/>
                <a:uFillTx/>
                <a:latin typeface="+mj-lt"/>
                <a:ea typeface="楷体_GB2312" pitchFamily="49" charset="-122"/>
                <a:cs typeface="+mn-cs"/>
              </a:rPr>
              <a:t>GETCHAR </a:t>
            </a:r>
            <a:r>
              <a:rPr kumimoji="0" lang="zh-CN" altLang="en-US" sz="2400" b="0" i="0" u="none" strike="noStrike" kern="1200" cap="none" spc="0" normalizeH="0" baseline="0" noProof="1">
                <a:ln>
                  <a:noFill/>
                </a:ln>
                <a:solidFill>
                  <a:schemeClr val="tx1"/>
                </a:solidFill>
                <a:effectLst/>
                <a:uLnTx/>
                <a:uFillTx/>
                <a:latin typeface="+mj-lt"/>
                <a:ea typeface="楷体_GB2312" pitchFamily="49" charset="-122"/>
                <a:cs typeface="+mn-cs"/>
              </a:rPr>
              <a:t>子程序过程，把下一个字符读入到</a:t>
            </a:r>
            <a:r>
              <a:rPr kumimoji="0" lang="en-US" altLang="zh-CN" sz="2400" b="0" i="0" u="none" strike="noStrike" kern="1200" cap="none" spc="0" normalizeH="0" baseline="0" noProof="1">
                <a:ln>
                  <a:noFill/>
                </a:ln>
                <a:solidFill>
                  <a:schemeClr val="tx1"/>
                </a:solidFill>
                <a:effectLst/>
                <a:uLnTx/>
                <a:uFillTx/>
                <a:latin typeface="+mj-lt"/>
                <a:ea typeface="楷体_GB2312" pitchFamily="49" charset="-122"/>
                <a:cs typeface="+mn-cs"/>
              </a:rPr>
              <a:t>CHAR</a:t>
            </a:r>
            <a:r>
              <a:rPr kumimoji="0" lang="zh-CN" altLang="en-US" sz="2400" b="0" i="0" u="none" strike="noStrike" kern="1200" cap="none" spc="0" normalizeH="0" baseline="0" noProof="1">
                <a:ln>
                  <a:noFill/>
                </a:ln>
                <a:solidFill>
                  <a:schemeClr val="tx1"/>
                </a:solidFill>
                <a:effectLst/>
                <a:uLnTx/>
                <a:uFillTx/>
                <a:latin typeface="+mj-lt"/>
                <a:ea typeface="楷体_GB2312" pitchFamily="49" charset="-122"/>
                <a:cs typeface="+mn-cs"/>
              </a:rPr>
              <a:t>中</a:t>
            </a:r>
            <a:endPar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1">
                <a:ln>
                  <a:noFill/>
                </a:ln>
                <a:solidFill>
                  <a:schemeClr val="tx1"/>
                </a:solidFill>
                <a:effectLst/>
                <a:uLnTx/>
                <a:uFillTx/>
                <a:latin typeface="+mj-lt"/>
                <a:ea typeface="楷体_GB2312" pitchFamily="49" charset="-122"/>
                <a:cs typeface="+mn-cs"/>
              </a:rPr>
              <a:t>4)</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1">
                <a:ln>
                  <a:noFill/>
                </a:ln>
                <a:solidFill>
                  <a:schemeClr val="tx1"/>
                </a:solidFill>
                <a:effectLst/>
                <a:uLnTx/>
                <a:uFillTx/>
                <a:latin typeface="+mj-lt"/>
                <a:ea typeface="楷体_GB2312" pitchFamily="49" charset="-122"/>
                <a:cs typeface="+mn-cs"/>
              </a:rPr>
              <a:t>GETNBC </a:t>
            </a:r>
            <a:r>
              <a:rPr kumimoji="0" lang="zh-CN" altLang="en-US" sz="2400" b="0" i="0" u="none" strike="noStrike" kern="1200" cap="none" spc="0" normalizeH="0" baseline="0" noProof="1">
                <a:ln>
                  <a:noFill/>
                </a:ln>
                <a:solidFill>
                  <a:schemeClr val="tx1"/>
                </a:solidFill>
                <a:effectLst/>
                <a:uLnTx/>
                <a:uFillTx/>
                <a:latin typeface="+mj-lt"/>
                <a:ea typeface="楷体_GB2312" pitchFamily="49" charset="-122"/>
                <a:cs typeface="+mn-cs"/>
              </a:rPr>
              <a:t>子程序过程，跳过空白符，直至</a:t>
            </a:r>
            <a:r>
              <a:rPr kumimoji="0" lang="en-US" altLang="zh-CN" sz="2400" b="0" i="0" u="none" strike="noStrike" kern="1200" cap="none" spc="0" normalizeH="0" baseline="0" noProof="1">
                <a:ln>
                  <a:noFill/>
                </a:ln>
                <a:solidFill>
                  <a:schemeClr val="tx1"/>
                </a:solidFill>
                <a:effectLst/>
                <a:uLnTx/>
                <a:uFillTx/>
                <a:latin typeface="+mj-lt"/>
                <a:ea typeface="楷体_GB2312" pitchFamily="49" charset="-122"/>
                <a:cs typeface="+mn-cs"/>
              </a:rPr>
              <a:t>CHAR</a:t>
            </a:r>
            <a:r>
              <a:rPr kumimoji="0" lang="zh-CN" altLang="en-US" sz="2400" b="0" i="0" u="none" strike="noStrike" kern="1200" cap="none" spc="0" normalizeH="0" baseline="0" noProof="1">
                <a:ln>
                  <a:noFill/>
                </a:ln>
                <a:solidFill>
                  <a:schemeClr val="tx1"/>
                </a:solidFill>
                <a:effectLst/>
                <a:uLnTx/>
                <a:uFillTx/>
                <a:latin typeface="+mj-lt"/>
                <a:ea typeface="楷体_GB2312" pitchFamily="49" charset="-122"/>
                <a:cs typeface="+mn-cs"/>
              </a:rPr>
              <a:t>中读入一非空白符</a:t>
            </a:r>
            <a:endPar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1">
                <a:ln>
                  <a:noFill/>
                </a:ln>
                <a:solidFill>
                  <a:schemeClr val="tx1"/>
                </a:solidFill>
                <a:effectLst/>
                <a:uLnTx/>
                <a:uFillTx/>
                <a:latin typeface="+mj-lt"/>
                <a:ea typeface="楷体_GB2312" pitchFamily="49" charset="-122"/>
                <a:cs typeface="+mn-cs"/>
              </a:rPr>
              <a:t>5)</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1">
                <a:ln>
                  <a:noFill/>
                </a:ln>
                <a:solidFill>
                  <a:schemeClr val="tx1"/>
                </a:solidFill>
                <a:effectLst/>
                <a:uLnTx/>
                <a:uFillTx/>
                <a:latin typeface="+mj-lt"/>
                <a:ea typeface="楷体_GB2312" pitchFamily="49" charset="-122"/>
                <a:cs typeface="+mn-cs"/>
              </a:rPr>
              <a:t>CONCAT </a:t>
            </a:r>
            <a:r>
              <a:rPr kumimoji="0" lang="zh-CN" altLang="en-US" sz="2400" b="0" i="0" u="none" strike="noStrike" kern="1200" cap="none" spc="0" normalizeH="0" baseline="0" noProof="1">
                <a:ln>
                  <a:noFill/>
                </a:ln>
                <a:solidFill>
                  <a:schemeClr val="tx1"/>
                </a:solidFill>
                <a:effectLst/>
                <a:uLnTx/>
                <a:uFillTx/>
                <a:latin typeface="+mj-lt"/>
                <a:ea typeface="楷体_GB2312" pitchFamily="49" charset="-122"/>
                <a:cs typeface="+mn-cs"/>
              </a:rPr>
              <a:t>子程序，把</a:t>
            </a:r>
            <a:r>
              <a:rPr kumimoji="0" lang="en-US" altLang="zh-CN" sz="2400" b="0" i="0" u="none" strike="noStrike" kern="1200" cap="none" spc="0" normalizeH="0" baseline="0" noProof="1">
                <a:ln>
                  <a:noFill/>
                </a:ln>
                <a:solidFill>
                  <a:schemeClr val="tx1"/>
                </a:solidFill>
                <a:effectLst/>
                <a:uLnTx/>
                <a:uFillTx/>
                <a:latin typeface="+mj-lt"/>
                <a:ea typeface="楷体_GB2312" pitchFamily="49" charset="-122"/>
                <a:cs typeface="+mn-cs"/>
              </a:rPr>
              <a:t>CHAR</a:t>
            </a:r>
            <a:r>
              <a:rPr kumimoji="0" lang="zh-CN" altLang="en-US" sz="2400" b="0" i="0" u="none" strike="noStrike" kern="1200" cap="none" spc="0" normalizeH="0" baseline="0" noProof="1">
                <a:ln>
                  <a:noFill/>
                </a:ln>
                <a:solidFill>
                  <a:schemeClr val="tx1"/>
                </a:solidFill>
                <a:effectLst/>
                <a:uLnTx/>
                <a:uFillTx/>
                <a:latin typeface="+mj-lt"/>
                <a:ea typeface="楷体_GB2312" pitchFamily="49" charset="-122"/>
                <a:cs typeface="+mn-cs"/>
              </a:rPr>
              <a:t>中的字符连接到</a:t>
            </a:r>
            <a:r>
              <a:rPr kumimoji="0" lang="en-US" altLang="zh-CN" sz="2400" b="0" i="0" u="none" strike="noStrike" kern="1200" cap="none" spc="0" normalizeH="0" baseline="0" noProof="1">
                <a:ln>
                  <a:noFill/>
                </a:ln>
                <a:solidFill>
                  <a:schemeClr val="tx1"/>
                </a:solidFill>
                <a:effectLst/>
                <a:uLnTx/>
                <a:uFillTx/>
                <a:latin typeface="+mj-lt"/>
                <a:ea typeface="楷体_GB2312" pitchFamily="49" charset="-122"/>
                <a:cs typeface="+mn-cs"/>
              </a:rPr>
              <a:t>TOKEN</a:t>
            </a:r>
          </a:p>
        </p:txBody>
      </p:sp>
      <p:sp>
        <p:nvSpPr>
          <p:cNvPr id="32771"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Implementation</a:t>
            </a:r>
            <a:endParaRPr lang="zh-CN" altLang="en-US" kern="1200" dirty="0">
              <a:latin typeface="+mj-lt"/>
              <a:ea typeface="宋体" panose="0201060003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5058">
                                            <p:txEl>
                                              <p:pRg st="0" end="0"/>
                                            </p:txEl>
                                          </p:spTgt>
                                        </p:tgtEl>
                                        <p:attrNameLst>
                                          <p:attrName>style.visibility</p:attrName>
                                        </p:attrNameLst>
                                      </p:cBhvr>
                                      <p:to>
                                        <p:strVal val="visible"/>
                                      </p:to>
                                    </p:set>
                                    <p:anim calcmode="lin" valueType="num">
                                      <p:cBhvr additive="base">
                                        <p:cTn id="7" dur="500" fill="hold"/>
                                        <p:tgtEl>
                                          <p:spTgt spid="4505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5058">
                                            <p:txEl>
                                              <p:pRg st="1" end="1"/>
                                            </p:txEl>
                                          </p:spTgt>
                                        </p:tgtEl>
                                        <p:attrNameLst>
                                          <p:attrName>style.visibility</p:attrName>
                                        </p:attrNameLst>
                                      </p:cBhvr>
                                      <p:to>
                                        <p:strVal val="visible"/>
                                      </p:to>
                                    </p:set>
                                    <p:anim calcmode="lin" valueType="num">
                                      <p:cBhvr additive="base">
                                        <p:cTn id="11" dur="500" fill="hold"/>
                                        <p:tgtEl>
                                          <p:spTgt spid="4505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505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5058">
                                            <p:txEl>
                                              <p:pRg st="2" end="2"/>
                                            </p:txEl>
                                          </p:spTgt>
                                        </p:tgtEl>
                                        <p:attrNameLst>
                                          <p:attrName>style.visibility</p:attrName>
                                        </p:attrNameLst>
                                      </p:cBhvr>
                                      <p:to>
                                        <p:strVal val="visible"/>
                                      </p:to>
                                    </p:set>
                                    <p:anim calcmode="lin" valueType="num">
                                      <p:cBhvr additive="base">
                                        <p:cTn id="15" dur="500" fill="hold"/>
                                        <p:tgtEl>
                                          <p:spTgt spid="4505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5058">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5058">
                                            <p:txEl>
                                              <p:pRg st="3" end="3"/>
                                            </p:txEl>
                                          </p:spTgt>
                                        </p:tgtEl>
                                        <p:attrNameLst>
                                          <p:attrName>style.visibility</p:attrName>
                                        </p:attrNameLst>
                                      </p:cBhvr>
                                      <p:to>
                                        <p:strVal val="visible"/>
                                      </p:to>
                                    </p:set>
                                    <p:anim calcmode="lin" valueType="num">
                                      <p:cBhvr additive="base">
                                        <p:cTn id="19" dur="500" fill="hold"/>
                                        <p:tgtEl>
                                          <p:spTgt spid="4505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5058">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5058">
                                            <p:txEl>
                                              <p:pRg st="4" end="4"/>
                                            </p:txEl>
                                          </p:spTgt>
                                        </p:tgtEl>
                                        <p:attrNameLst>
                                          <p:attrName>style.visibility</p:attrName>
                                        </p:attrNameLst>
                                      </p:cBhvr>
                                      <p:to>
                                        <p:strVal val="visible"/>
                                      </p:to>
                                    </p:set>
                                    <p:anim calcmode="lin" valueType="num">
                                      <p:cBhvr additive="base">
                                        <p:cTn id="23" dur="500" fill="hold"/>
                                        <p:tgtEl>
                                          <p:spTgt spid="45058">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5058">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5058">
                                            <p:txEl>
                                              <p:pRg st="5" end="5"/>
                                            </p:txEl>
                                          </p:spTgt>
                                        </p:tgtEl>
                                        <p:attrNameLst>
                                          <p:attrName>style.visibility</p:attrName>
                                        </p:attrNameLst>
                                      </p:cBhvr>
                                      <p:to>
                                        <p:strVal val="visible"/>
                                      </p:to>
                                    </p:set>
                                    <p:anim calcmode="lin" valueType="num">
                                      <p:cBhvr additive="base">
                                        <p:cTn id="27" dur="500" fill="hold"/>
                                        <p:tgtEl>
                                          <p:spTgt spid="45058">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505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Implementation</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1">
                <a:ln>
                  <a:noFill/>
                </a:ln>
                <a:solidFill>
                  <a:schemeClr val="tx1"/>
                </a:solidFill>
                <a:effectLst/>
                <a:uLnTx/>
                <a:uFillTx/>
                <a:latin typeface="+mj-lt"/>
                <a:ea typeface="楷体_GB2312" pitchFamily="49" charset="-122"/>
                <a:cs typeface="+mn-cs"/>
              </a:rPr>
              <a:t>全局变量与过程</a:t>
            </a: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zh-CN" sz="2400" b="0" i="0" u="none" strike="noStrike" kern="1200" cap="none" spc="0" normalizeH="0" baseline="0" noProof="1">
                <a:ln>
                  <a:noFill/>
                </a:ln>
                <a:solidFill>
                  <a:schemeClr val="tx1"/>
                </a:solidFill>
                <a:effectLst/>
                <a:uLnTx/>
                <a:uFillTx/>
                <a:latin typeface="+mj-lt"/>
                <a:ea typeface="楷体_GB2312" pitchFamily="49" charset="-122"/>
                <a:cs typeface="+mn-cs"/>
              </a:rPr>
              <a:t>6)</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1">
                <a:ln>
                  <a:noFill/>
                </a:ln>
                <a:solidFill>
                  <a:schemeClr val="tx1"/>
                </a:solidFill>
                <a:effectLst/>
                <a:uLnTx/>
                <a:uFillTx/>
                <a:latin typeface="+mj-lt"/>
                <a:ea typeface="楷体_GB2312" pitchFamily="49" charset="-122"/>
                <a:cs typeface="+mn-cs"/>
              </a:rPr>
              <a:t>LETTER </a:t>
            </a:r>
            <a:r>
              <a:rPr kumimoji="0" lang="zh-CN" altLang="en-US" sz="2400" b="0" i="0" u="none" strike="noStrike" kern="1200" cap="none" spc="0" normalizeH="0" baseline="0" noProof="1">
                <a:ln>
                  <a:noFill/>
                </a:ln>
                <a:solidFill>
                  <a:schemeClr val="tx1"/>
                </a:solidFill>
                <a:effectLst/>
                <a:uLnTx/>
                <a:uFillTx/>
                <a:latin typeface="+mj-lt"/>
                <a:ea typeface="楷体_GB2312" pitchFamily="49" charset="-122"/>
                <a:cs typeface="+mn-cs"/>
              </a:rPr>
              <a:t>布尔函数，判断</a:t>
            </a:r>
            <a:r>
              <a:rPr kumimoji="0" lang="en-US" altLang="zh-CN" sz="2400" b="0" i="0" u="none" strike="noStrike" kern="1200" cap="none" spc="0" normalizeH="0" baseline="0" noProof="1">
                <a:ln>
                  <a:noFill/>
                </a:ln>
                <a:solidFill>
                  <a:schemeClr val="tx1"/>
                </a:solidFill>
                <a:effectLst/>
                <a:uLnTx/>
                <a:uFillTx/>
                <a:latin typeface="+mj-lt"/>
                <a:ea typeface="楷体_GB2312" pitchFamily="49" charset="-122"/>
                <a:cs typeface="+mn-cs"/>
              </a:rPr>
              <a:t>CHAR</a:t>
            </a:r>
            <a:r>
              <a:rPr kumimoji="0" lang="zh-CN" altLang="en-US" sz="2400" b="0" i="0" u="none" strike="noStrike" kern="1200" cap="none" spc="0" normalizeH="0" baseline="0" noProof="1">
                <a:ln>
                  <a:noFill/>
                </a:ln>
                <a:solidFill>
                  <a:schemeClr val="tx1"/>
                </a:solidFill>
                <a:effectLst/>
                <a:uLnTx/>
                <a:uFillTx/>
                <a:latin typeface="+mj-lt"/>
                <a:ea typeface="楷体_GB2312" pitchFamily="49" charset="-122"/>
                <a:cs typeface="+mn-cs"/>
              </a:rPr>
              <a:t>中字符是否为字母</a:t>
            </a:r>
            <a:endPar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1">
                <a:ln>
                  <a:noFill/>
                </a:ln>
                <a:solidFill>
                  <a:schemeClr val="tx1"/>
                </a:solidFill>
                <a:effectLst/>
                <a:uLnTx/>
                <a:uFillTx/>
                <a:latin typeface="+mj-lt"/>
                <a:ea typeface="楷体_GB2312" pitchFamily="49" charset="-122"/>
                <a:cs typeface="+mn-cs"/>
              </a:rPr>
              <a:t>7)</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1">
                <a:ln>
                  <a:noFill/>
                </a:ln>
                <a:solidFill>
                  <a:schemeClr val="tx1"/>
                </a:solidFill>
                <a:effectLst/>
                <a:uLnTx/>
                <a:uFillTx/>
                <a:latin typeface="+mj-lt"/>
                <a:ea typeface="楷体_GB2312" pitchFamily="49" charset="-122"/>
                <a:cs typeface="+mn-cs"/>
              </a:rPr>
              <a:t>DIGIT </a:t>
            </a:r>
            <a:r>
              <a:rPr kumimoji="0" lang="zh-CN" altLang="en-US" sz="2400" b="0" i="0" u="none" strike="noStrike" kern="1200" cap="none" spc="0" normalizeH="0" baseline="0" noProof="1">
                <a:ln>
                  <a:noFill/>
                </a:ln>
                <a:solidFill>
                  <a:schemeClr val="tx1"/>
                </a:solidFill>
                <a:effectLst/>
                <a:uLnTx/>
                <a:uFillTx/>
                <a:latin typeface="+mj-lt"/>
                <a:ea typeface="楷体_GB2312" pitchFamily="49" charset="-122"/>
                <a:cs typeface="+mn-cs"/>
              </a:rPr>
              <a:t>布尔函数，判断</a:t>
            </a:r>
            <a:r>
              <a:rPr kumimoji="0" lang="en-US" altLang="zh-CN" sz="2400" b="0" i="0" u="none" strike="noStrike" kern="1200" cap="none" spc="0" normalizeH="0" baseline="0" noProof="1">
                <a:ln>
                  <a:noFill/>
                </a:ln>
                <a:solidFill>
                  <a:schemeClr val="tx1"/>
                </a:solidFill>
                <a:effectLst/>
                <a:uLnTx/>
                <a:uFillTx/>
                <a:latin typeface="+mj-lt"/>
                <a:ea typeface="楷体_GB2312" pitchFamily="49" charset="-122"/>
                <a:cs typeface="+mn-cs"/>
              </a:rPr>
              <a:t>CHAR</a:t>
            </a:r>
            <a:r>
              <a:rPr kumimoji="0" lang="zh-CN" altLang="en-US" sz="2400" b="0" i="0" u="none" strike="noStrike" kern="1200" cap="none" spc="0" normalizeH="0" baseline="0" noProof="1">
                <a:ln>
                  <a:noFill/>
                </a:ln>
                <a:solidFill>
                  <a:schemeClr val="tx1"/>
                </a:solidFill>
                <a:effectLst/>
                <a:uLnTx/>
                <a:uFillTx/>
                <a:latin typeface="+mj-lt"/>
                <a:ea typeface="楷体_GB2312" pitchFamily="49" charset="-122"/>
                <a:cs typeface="+mn-cs"/>
              </a:rPr>
              <a:t>中字符是否为数字</a:t>
            </a:r>
            <a:endPar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1">
                <a:ln>
                  <a:noFill/>
                </a:ln>
                <a:solidFill>
                  <a:schemeClr val="tx1"/>
                </a:solidFill>
                <a:effectLst/>
                <a:uLnTx/>
                <a:uFillTx/>
                <a:latin typeface="+mj-lt"/>
                <a:ea typeface="楷体_GB2312" pitchFamily="49" charset="-122"/>
                <a:cs typeface="+mn-cs"/>
              </a:rPr>
              <a:t>8)</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1">
                <a:ln>
                  <a:noFill/>
                </a:ln>
                <a:solidFill>
                  <a:schemeClr val="tx1"/>
                </a:solidFill>
                <a:effectLst/>
                <a:uLnTx/>
                <a:uFillTx/>
                <a:latin typeface="+mj-lt"/>
                <a:ea typeface="楷体_GB2312" pitchFamily="49" charset="-122"/>
                <a:cs typeface="+mn-cs"/>
              </a:rPr>
              <a:t>RESERVE </a:t>
            </a:r>
            <a:r>
              <a:rPr kumimoji="0" lang="zh-CN" altLang="en-US" sz="2400" b="0" i="0" u="none" strike="noStrike" kern="1200" cap="none" spc="0" normalizeH="0" baseline="0" noProof="1">
                <a:ln>
                  <a:noFill/>
                </a:ln>
                <a:solidFill>
                  <a:schemeClr val="tx1"/>
                </a:solidFill>
                <a:effectLst/>
                <a:uLnTx/>
                <a:uFillTx/>
                <a:latin typeface="+mj-lt"/>
                <a:ea typeface="楷体_GB2312" pitchFamily="49" charset="-122"/>
                <a:cs typeface="+mn-cs"/>
              </a:rPr>
              <a:t>整型函数，对于</a:t>
            </a:r>
            <a:r>
              <a:rPr kumimoji="0" lang="en-US" altLang="zh-CN" sz="2400" b="0" i="0" u="none" strike="noStrike" kern="1200" cap="none" spc="0" normalizeH="0" baseline="0" noProof="1">
                <a:ln>
                  <a:noFill/>
                </a:ln>
                <a:solidFill>
                  <a:schemeClr val="tx1"/>
                </a:solidFill>
                <a:effectLst/>
                <a:uLnTx/>
                <a:uFillTx/>
                <a:latin typeface="+mj-lt"/>
                <a:ea typeface="楷体_GB2312" pitchFamily="49" charset="-122"/>
                <a:cs typeface="+mn-cs"/>
              </a:rPr>
              <a:t>TOKEN</a:t>
            </a:r>
            <a:r>
              <a:rPr kumimoji="0" lang="zh-CN" altLang="en-US" sz="2400" b="0" i="0" u="none" strike="noStrike" kern="1200" cap="none" spc="0" normalizeH="0" baseline="0" noProof="1">
                <a:ln>
                  <a:noFill/>
                </a:ln>
                <a:solidFill>
                  <a:schemeClr val="tx1"/>
                </a:solidFill>
                <a:effectLst/>
                <a:uLnTx/>
                <a:uFillTx/>
                <a:latin typeface="+mj-lt"/>
                <a:ea typeface="楷体_GB2312" pitchFamily="49" charset="-122"/>
                <a:cs typeface="+mn-cs"/>
              </a:rPr>
              <a:t>中的字符串查找保留字表，</a:t>
            </a:r>
            <a:r>
              <a:rPr kumimoji="0" lang="zh-CN" altLang="zh-CN" sz="2400" b="0" i="0" u="none" strike="noStrike" kern="1200" cap="none" spc="0" normalizeH="0" baseline="0" noProof="1">
                <a:ln>
                  <a:noFill/>
                </a:ln>
                <a:solidFill>
                  <a:schemeClr val="tx1"/>
                </a:solidFill>
                <a:effectLst/>
                <a:uLnTx/>
                <a:uFillTx/>
                <a:latin typeface="+mj-lt"/>
                <a:ea typeface="楷体_GB2312" pitchFamily="49" charset="-122"/>
                <a:cs typeface="+mn-cs"/>
              </a:rPr>
              <a:t>若它</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是</a:t>
            </a:r>
            <a:r>
              <a:rPr kumimoji="0" lang="zh-CN"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保留字则给出它的编码</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rPr>
              <a:t>否则回送</a:t>
            </a:r>
            <a:r>
              <a:rPr kumimoji="0" lang="en-US" altLang="en-US" sz="2400" b="0" i="0" u="none" strike="noStrike" kern="1200" cap="none" spc="0" normalizeH="0" baseline="0" noProof="1">
                <a:ln>
                  <a:noFill/>
                </a:ln>
                <a:solidFill>
                  <a:schemeClr val="tx1"/>
                </a:solidFill>
                <a:effectLst/>
                <a:uLnTx/>
                <a:uFillTx/>
                <a:latin typeface="+mj-lt"/>
                <a:ea typeface="楷体_GB2312" pitchFamily="49" charset="-122"/>
                <a:cs typeface="+mn-cs"/>
              </a:rPr>
              <a:t>0</a:t>
            </a:r>
            <a:endPar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en-US" sz="2400" b="0" i="0" u="none" strike="noStrike" kern="1200" cap="none" spc="0" normalizeH="0" baseline="0" noProof="1">
                <a:ln>
                  <a:noFill/>
                </a:ln>
                <a:solidFill>
                  <a:schemeClr val="tx1"/>
                </a:solidFill>
                <a:effectLst/>
                <a:uLnTx/>
                <a:uFillTx/>
                <a:latin typeface="+mj-lt"/>
                <a:ea typeface="楷体_GB2312" pitchFamily="49" charset="-122"/>
                <a:cs typeface="+mn-cs"/>
              </a:rPr>
              <a:t>9)</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1">
                <a:ln>
                  <a:noFill/>
                </a:ln>
                <a:solidFill>
                  <a:schemeClr val="tx1"/>
                </a:solidFill>
                <a:effectLst/>
                <a:uLnTx/>
                <a:uFillTx/>
                <a:latin typeface="+mj-lt"/>
                <a:ea typeface="楷体_GB2312" pitchFamily="49" charset="-122"/>
                <a:cs typeface="+mn-cs"/>
              </a:rPr>
              <a:t>RETRACT </a:t>
            </a:r>
            <a:r>
              <a:rPr kumimoji="0" lang="zh-CN" altLang="en-US" sz="2400" b="0" i="0" u="none" strike="noStrike" kern="1200" cap="none" spc="0" normalizeH="0" baseline="0" noProof="1">
                <a:ln>
                  <a:noFill/>
                </a:ln>
                <a:solidFill>
                  <a:schemeClr val="tx1"/>
                </a:solidFill>
                <a:effectLst/>
                <a:uLnTx/>
                <a:uFillTx/>
                <a:latin typeface="+mj-lt"/>
                <a:ea typeface="楷体_GB2312" pitchFamily="49" charset="-122"/>
                <a:cs typeface="+mn-cs"/>
              </a:rPr>
              <a:t>子程序，把搜索指针回调一个字符位置</a:t>
            </a:r>
            <a:endPar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1">
                <a:ln>
                  <a:noFill/>
                </a:ln>
                <a:solidFill>
                  <a:schemeClr val="tx1"/>
                </a:solidFill>
                <a:effectLst/>
                <a:uLnTx/>
                <a:uFillTx/>
                <a:latin typeface="+mj-lt"/>
                <a:ea typeface="楷体_GB2312" pitchFamily="49" charset="-122"/>
                <a:cs typeface="+mn-cs"/>
              </a:rPr>
              <a:t>10)</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1">
                <a:ln>
                  <a:noFill/>
                </a:ln>
                <a:solidFill>
                  <a:schemeClr val="tx1"/>
                </a:solidFill>
                <a:effectLst/>
                <a:uLnTx/>
                <a:uFillTx/>
                <a:latin typeface="+mj-lt"/>
                <a:ea typeface="楷体_GB2312" pitchFamily="49" charset="-122"/>
                <a:cs typeface="+mn-cs"/>
              </a:rPr>
              <a:t>DTB </a:t>
            </a:r>
            <a:r>
              <a:rPr kumimoji="0" lang="zh-CN" altLang="en-US" sz="2400" b="0" i="0" u="none" strike="noStrike" kern="1200" cap="none" spc="0" normalizeH="0" baseline="0" noProof="1">
                <a:ln>
                  <a:noFill/>
                </a:ln>
                <a:solidFill>
                  <a:schemeClr val="tx1"/>
                </a:solidFill>
                <a:effectLst/>
                <a:uLnTx/>
                <a:uFillTx/>
                <a:latin typeface="+mj-lt"/>
                <a:ea typeface="楷体_GB2312" pitchFamily="49" charset="-122"/>
                <a:cs typeface="+mn-cs"/>
              </a:rPr>
              <a:t>函数，把</a:t>
            </a:r>
            <a:r>
              <a:rPr kumimoji="0" lang="en-US" altLang="zh-CN" sz="2400" b="0" i="0" u="none" strike="noStrike" kern="1200" cap="none" spc="0" normalizeH="0" baseline="0" noProof="1">
                <a:ln>
                  <a:noFill/>
                </a:ln>
                <a:solidFill>
                  <a:schemeClr val="tx1"/>
                </a:solidFill>
                <a:effectLst/>
                <a:uLnTx/>
                <a:uFillTx/>
                <a:latin typeface="+mj-lt"/>
                <a:ea typeface="楷体_GB2312" pitchFamily="49" charset="-122"/>
                <a:cs typeface="+mn-cs"/>
              </a:rPr>
              <a:t>TOKEN</a:t>
            </a:r>
            <a:r>
              <a:rPr kumimoji="0" lang="zh-CN" altLang="en-US" sz="2400" b="0" i="0" u="none" strike="noStrike" kern="1200" cap="none" spc="0" normalizeH="0" baseline="0" noProof="1">
                <a:ln>
                  <a:noFill/>
                </a:ln>
                <a:solidFill>
                  <a:schemeClr val="tx1"/>
                </a:solidFill>
                <a:effectLst/>
                <a:uLnTx/>
                <a:uFillTx/>
                <a:latin typeface="+mj-lt"/>
                <a:ea typeface="楷体_GB2312" pitchFamily="49" charset="-122"/>
                <a:cs typeface="+mn-cs"/>
              </a:rPr>
              <a:t>中的字符串翻译</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成</a:t>
            </a:r>
            <a:r>
              <a:rPr kumimoji="0" lang="zh-CN" altLang="en-US" sz="2400" b="0" i="0" u="none" strike="noStrike" kern="1200" cap="none" spc="0" normalizeH="0" baseline="0" noProof="1">
                <a:ln>
                  <a:noFill/>
                </a:ln>
                <a:solidFill>
                  <a:schemeClr val="tx1"/>
                </a:solidFill>
                <a:effectLst/>
                <a:uLnTx/>
                <a:uFillTx/>
                <a:latin typeface="+mj-lt"/>
                <a:ea typeface="楷体_GB2312" pitchFamily="49" charset="-122"/>
                <a:cs typeface="+mn-cs"/>
              </a:rPr>
              <a:t>二进制码</a:t>
            </a:r>
            <a:endPar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mn-ea"/>
              <a:cs typeface="+mn-cs"/>
            </a:endParaRPr>
          </a:p>
        </p:txBody>
      </p:sp>
      <p:sp>
        <p:nvSpPr>
          <p:cNvPr id="3379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2024/3/12</a:t>
            </a:fld>
            <a:endParaRPr lang="zh-TW" altLang="en-US" sz="1400" dirty="0">
              <a:solidFill>
                <a:schemeClr val="tx2"/>
              </a:solidFill>
            </a:endParaRPr>
          </a:p>
        </p:txBody>
      </p:sp>
      <p:sp>
        <p:nvSpPr>
          <p:cNvPr id="3379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25</a:t>
            </a:fld>
            <a:endParaRPr lang="zh-TW" altLang="en-US" sz="1400" dirty="0">
              <a:solidFill>
                <a:schemeClr val="tx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Implementation</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435975"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为了把</a:t>
            </a:r>
            <a:r>
              <a:rPr kumimoji="0" lang="zh-CN" altLang="en-US" sz="2400" b="0"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rPr>
              <a:t>状态转换图</a:t>
            </a: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转化成</a:t>
            </a:r>
            <a:r>
              <a:rPr kumimoji="0" lang="zh-CN" altLang="en-US" sz="2400" b="0"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rPr>
              <a:t>程序</a:t>
            </a: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，每个状态要建立一段</a:t>
            </a:r>
            <a:r>
              <a:rPr kumimoji="0" lang="zh-CN" altLang="en-US" sz="2400" b="0"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rPr>
              <a:t>程序</a:t>
            </a: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，它要做的工作如下：</a:t>
            </a:r>
          </a:p>
          <a:p>
            <a:pPr marL="273050" marR="0" lvl="0" indent="-273050" algn="l"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rgbClr val="00823B"/>
                </a:solidFill>
                <a:effectLst/>
                <a:uLnTx/>
                <a:uFillTx/>
                <a:latin typeface="楷体_GB2312" pitchFamily="49" charset="-122"/>
                <a:ea typeface="楷体_GB2312" pitchFamily="49" charset="-122"/>
                <a:cs typeface="+mn-cs"/>
              </a:rPr>
              <a:t>第一步</a:t>
            </a: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：从输入缓冲区中取一个字符。为此，我们使用函数</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GETCHAR</a:t>
            </a: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，每次调用它，推进先行指针，送回一个字符。</a:t>
            </a:r>
          </a:p>
          <a:p>
            <a:pPr marL="273050" marR="0" lvl="0" indent="-273050" algn="l"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rgbClr val="00823B"/>
                </a:solidFill>
                <a:effectLst/>
                <a:uLnTx/>
                <a:uFillTx/>
                <a:latin typeface="楷体_GB2312" pitchFamily="49" charset="-122"/>
                <a:ea typeface="楷体_GB2312" pitchFamily="49" charset="-122"/>
                <a:cs typeface="+mn-cs"/>
              </a:rPr>
              <a:t>第二步</a:t>
            </a: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：确定在本状态下，哪一条箭弧是用刚刚来的输入字符标识的。如果找到，控制就转到该弧所指向的状态；若找不到，那么寻找该单词的企图就失败了。</a:t>
            </a:r>
          </a:p>
          <a:p>
            <a:pPr marL="273050" marR="0" lvl="0" indent="-273050" algn="l"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rgbClr val="00823B"/>
                </a:solidFill>
                <a:effectLst/>
                <a:uLnTx/>
                <a:uFillTx/>
                <a:latin typeface="楷体_GB2312" pitchFamily="49" charset="-122"/>
                <a:ea typeface="楷体_GB2312" pitchFamily="49" charset="-122"/>
                <a:cs typeface="+mn-cs"/>
              </a:rPr>
              <a:t>失  败</a:t>
            </a: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：先行指针必须重新回到开始指针处，并用另一状态图来搜索另一单词。如果所有的状态转换图都试过之后，还没有匹配的，就表明这是一个词法错误，此时，调用错误校正程序。</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
        <p:nvSpPr>
          <p:cNvPr id="34820"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2024/3/12</a:t>
            </a:fld>
            <a:endParaRPr lang="zh-TW" altLang="en-US" sz="1400" dirty="0">
              <a:solidFill>
                <a:schemeClr val="tx2"/>
              </a:solidFill>
            </a:endParaRPr>
          </a:p>
        </p:txBody>
      </p:sp>
      <p:sp>
        <p:nvSpPr>
          <p:cNvPr id="34821"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26</a:t>
            </a:fld>
            <a:endParaRPr lang="zh-TW" altLang="en-US" sz="1400" dirty="0">
              <a:solidFill>
                <a:schemeClr val="tx2"/>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Implementation</a:t>
            </a:r>
            <a:endParaRPr lang="zh-CN" altLang="en-US" kern="1200" dirty="0">
              <a:latin typeface="+mj-lt"/>
              <a:ea typeface="宋体" panose="02010600030101010101" pitchFamily="2" charset="-122"/>
              <a:cs typeface="+mj-cs"/>
            </a:endParaRPr>
          </a:p>
        </p:txBody>
      </p:sp>
      <p:sp>
        <p:nvSpPr>
          <p:cNvPr id="35843"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2024/3/12</a:t>
            </a:fld>
            <a:endParaRPr lang="zh-TW" altLang="en-US" sz="1400" dirty="0">
              <a:solidFill>
                <a:schemeClr val="tx2"/>
              </a:solidFill>
            </a:endParaRPr>
          </a:p>
        </p:txBody>
      </p:sp>
      <p:sp>
        <p:nvSpPr>
          <p:cNvPr id="35844"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27</a:t>
            </a:fld>
            <a:endParaRPr lang="zh-TW" altLang="en-US" sz="1400" dirty="0">
              <a:solidFill>
                <a:schemeClr val="tx2"/>
              </a:solidFill>
            </a:endParaRPr>
          </a:p>
        </p:txBody>
      </p:sp>
      <p:grpSp>
        <p:nvGrpSpPr>
          <p:cNvPr id="6" name="Group 2"/>
          <p:cNvGrpSpPr/>
          <p:nvPr/>
        </p:nvGrpSpPr>
        <p:grpSpPr>
          <a:xfrm>
            <a:off x="179388" y="1482725"/>
            <a:ext cx="5478462" cy="3414713"/>
            <a:chOff x="431" y="436"/>
            <a:chExt cx="3538" cy="2072"/>
          </a:xfrm>
        </p:grpSpPr>
        <p:graphicFrame>
          <p:nvGraphicFramePr>
            <p:cNvPr id="35863" name="Object 5"/>
            <p:cNvGraphicFramePr>
              <a:graphicFrameLocks noChangeAspect="1"/>
            </p:cNvGraphicFramePr>
            <p:nvPr/>
          </p:nvGraphicFramePr>
          <p:xfrm>
            <a:off x="2266" y="1358"/>
            <a:ext cx="137" cy="522"/>
          </p:xfrm>
          <a:graphic>
            <a:graphicData uri="http://schemas.openxmlformats.org/presentationml/2006/ole">
              <mc:AlternateContent xmlns:mc="http://schemas.openxmlformats.org/markup-compatibility/2006">
                <mc:Choice xmlns:v="urn:schemas-microsoft-com:vml" Requires="v">
                  <p:oleObj r:id="rId2" imgW="114300" imgH="215900" progId="Equation.3">
                    <p:embed/>
                  </p:oleObj>
                </mc:Choice>
                <mc:Fallback>
                  <p:oleObj r:id="rId2" imgW="114300" imgH="215900" progId="Equation.3">
                    <p:embed/>
                    <p:pic>
                      <p:nvPicPr>
                        <p:cNvPr id="0" name="图片 3076"/>
                        <p:cNvPicPr/>
                        <p:nvPr/>
                      </p:nvPicPr>
                      <p:blipFill>
                        <a:blip r:embed="rId3"/>
                        <a:stretch>
                          <a:fillRect/>
                        </a:stretch>
                      </p:blipFill>
                      <p:spPr>
                        <a:xfrm>
                          <a:off x="2266" y="1358"/>
                          <a:ext cx="137" cy="522"/>
                        </a:xfrm>
                        <a:prstGeom prst="rect">
                          <a:avLst/>
                        </a:prstGeom>
                        <a:noFill/>
                        <a:ln w="38100">
                          <a:noFill/>
                          <a:miter/>
                        </a:ln>
                      </p:spPr>
                    </p:pic>
                  </p:oleObj>
                </mc:Fallback>
              </mc:AlternateContent>
            </a:graphicData>
          </a:graphic>
        </p:graphicFrame>
        <p:sp>
          <p:nvSpPr>
            <p:cNvPr id="8" name="Text Box 6"/>
            <p:cNvSpPr txBox="1">
              <a:spLocks noChangeArrowheads="1"/>
            </p:cNvSpPr>
            <p:nvPr/>
          </p:nvSpPr>
          <p:spPr bwMode="auto">
            <a:xfrm>
              <a:off x="431" y="436"/>
              <a:ext cx="3538" cy="2072"/>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zh-CN" altLang="en-US" kern="1200" cap="none" spc="0" normalizeH="0" baseline="0" noProof="0" dirty="0">
                  <a:solidFill>
                    <a:srgbClr val="00823B"/>
                  </a:solidFill>
                  <a:latin typeface="+mj-lt"/>
                  <a:ea typeface="楷体_GB2312" pitchFamily="49" charset="-122"/>
                  <a:cs typeface="+mn-cs"/>
                </a:rPr>
                <a:t>例</a:t>
              </a:r>
              <a:r>
                <a:rPr kumimoji="1" lang="en-US" altLang="zh-CN" kern="1200" cap="none" spc="0" normalizeH="0" baseline="0" noProof="0" dirty="0">
                  <a:solidFill>
                    <a:srgbClr val="00823B"/>
                  </a:solidFill>
                  <a:latin typeface="+mj-lt"/>
                  <a:ea typeface="楷体_GB2312" pitchFamily="49" charset="-122"/>
                  <a:cs typeface="+mn-cs"/>
                </a:rPr>
                <a:t>3</a:t>
              </a:r>
              <a:r>
                <a:rPr kumimoji="1" lang="zh-CN" altLang="en-US" kern="1200" cap="none" spc="0" normalizeH="0" baseline="0" noProof="0" dirty="0">
                  <a:latin typeface="+mj-lt"/>
                  <a:ea typeface="楷体_GB2312" pitchFamily="49" charset="-122"/>
                  <a:cs typeface="+mn-cs"/>
                </a:rPr>
                <a:t>： 以下</a:t>
              </a:r>
              <a:r>
                <a:rPr kumimoji="1" lang="en-US" altLang="zh-CN" kern="1200" cap="none" spc="0" normalizeH="0" baseline="0" noProof="0" dirty="0">
                  <a:latin typeface="+mj-lt"/>
                  <a:ea typeface="楷体_GB2312" pitchFamily="49" charset="-122"/>
                  <a:cs typeface="+mn-cs"/>
                </a:rPr>
                <a:t>CASE</a:t>
              </a:r>
              <a:r>
                <a:rPr kumimoji="1" lang="zh-CN" altLang="en-US" kern="1200" cap="none" spc="0" normalizeH="0" baseline="0" noProof="0" dirty="0">
                  <a:latin typeface="+mj-lt"/>
                  <a:ea typeface="楷体_GB2312" pitchFamily="49" charset="-122"/>
                  <a:cs typeface="+mn-cs"/>
                </a:rPr>
                <a:t>语句段对应的状态图</a:t>
              </a:r>
              <a:r>
                <a:rPr kumimoji="1" lang="en-US" altLang="zh-CN" kern="1200" cap="none" spc="0" normalizeH="0" baseline="0" noProof="0" dirty="0">
                  <a:latin typeface="+mj-lt"/>
                  <a:ea typeface="楷体_GB2312" pitchFamily="49" charset="-122"/>
                  <a:cs typeface="+mn-cs"/>
                </a:rPr>
                <a:t>:</a:t>
              </a:r>
            </a:p>
            <a:p>
              <a:pPr marR="0" defTabSz="914400">
                <a:buClrTx/>
                <a:buSzTx/>
                <a:buFontTx/>
                <a:buNone/>
                <a:defRPr/>
              </a:pPr>
              <a:endParaRPr kumimoji="1" lang="en-US" altLang="zh-CN" kern="1200" cap="none" spc="0" normalizeH="0" baseline="0" noProof="0" dirty="0">
                <a:latin typeface="+mj-lt"/>
                <a:ea typeface="楷体_GB2312" pitchFamily="49" charset="-122"/>
                <a:cs typeface="+mn-cs"/>
              </a:endParaRPr>
            </a:p>
            <a:p>
              <a:pPr marR="0" defTabSz="914400">
                <a:buClrTx/>
                <a:buSzTx/>
                <a:buFontTx/>
                <a:buNone/>
                <a:defRPr/>
              </a:pPr>
              <a:r>
                <a:rPr kumimoji="1" lang="en-US" altLang="zh-CN" kern="1200" cap="none" spc="0" normalizeH="0" baseline="0" noProof="0" dirty="0">
                  <a:latin typeface="+mj-lt"/>
                  <a:ea typeface="楷体_GB2312" pitchFamily="49" charset="-122"/>
                  <a:cs typeface="+mn-cs"/>
                </a:rPr>
                <a:t>state </a:t>
              </a:r>
              <a:r>
                <a:rPr kumimoji="1" lang="en-US" altLang="zh-CN" kern="1200" cap="none" spc="0" normalizeH="0" baseline="0" noProof="0" dirty="0" err="1">
                  <a:latin typeface="+mj-lt"/>
                  <a:ea typeface="楷体_GB2312" pitchFamily="49" charset="-122"/>
                  <a:cs typeface="+mn-cs"/>
                </a:rPr>
                <a:t>i</a:t>
              </a:r>
              <a:r>
                <a:rPr kumimoji="1" lang="zh-CN" altLang="en-US" kern="1200" cap="none" spc="0" normalizeH="0" baseline="0" noProof="0" dirty="0">
                  <a:latin typeface="+mj-lt"/>
                  <a:ea typeface="楷体_GB2312" pitchFamily="49" charset="-122"/>
                  <a:cs typeface="+mn-cs"/>
                </a:rPr>
                <a:t>： </a:t>
              </a:r>
              <a:r>
                <a:rPr kumimoji="1" lang="en-US" altLang="zh-CN" kern="1200" cap="none" spc="0" normalizeH="0" baseline="0" noProof="0" dirty="0">
                  <a:solidFill>
                    <a:srgbClr val="C00000"/>
                  </a:solidFill>
                  <a:latin typeface="+mj-lt"/>
                  <a:ea typeface="楷体_GB2312" pitchFamily="49" charset="-122"/>
                  <a:cs typeface="+mn-cs"/>
                </a:rPr>
                <a:t>GETCHAR</a:t>
              </a:r>
              <a:r>
                <a:rPr kumimoji="1" lang="zh-CN" altLang="en-US" kern="1200" cap="none" spc="0" normalizeH="0" baseline="0" noProof="0" dirty="0">
                  <a:latin typeface="+mj-lt"/>
                  <a:ea typeface="楷体_GB2312" pitchFamily="49" charset="-122"/>
                  <a:cs typeface="+mn-cs"/>
                </a:rPr>
                <a:t>；</a:t>
              </a:r>
            </a:p>
            <a:p>
              <a:pPr marR="0" defTabSz="914400">
                <a:buClrTx/>
                <a:buSzTx/>
                <a:buFontTx/>
                <a:buNone/>
                <a:defRPr/>
              </a:pPr>
              <a:r>
                <a:rPr kumimoji="1" lang="zh-CN" altLang="en-US" kern="1200" cap="none" spc="0" normalizeH="0" baseline="0" noProof="0" dirty="0">
                  <a:latin typeface="+mj-lt"/>
                  <a:ea typeface="楷体_GB2312" pitchFamily="49" charset="-122"/>
                  <a:cs typeface="+mn-cs"/>
                </a:rPr>
                <a:t>          </a:t>
              </a:r>
              <a:r>
                <a:rPr kumimoji="1" lang="en-US" altLang="zh-CN" kern="1200" cap="none" spc="0" normalizeH="0" baseline="0" noProof="0" dirty="0">
                  <a:latin typeface="+mj-lt"/>
                  <a:ea typeface="楷体_GB2312" pitchFamily="49" charset="-122"/>
                  <a:cs typeface="+mn-cs"/>
                </a:rPr>
                <a:t>CASE </a:t>
              </a:r>
              <a:r>
                <a:rPr kumimoji="1" lang="en-US" altLang="zh-CN" kern="1200" cap="none" spc="0" normalizeH="0" baseline="0" noProof="0" dirty="0">
                  <a:solidFill>
                    <a:srgbClr val="C00000"/>
                  </a:solidFill>
                  <a:latin typeface="+mj-lt"/>
                  <a:ea typeface="楷体_GB2312" pitchFamily="49" charset="-122"/>
                  <a:cs typeface="+mn-cs"/>
                </a:rPr>
                <a:t>CHAR</a:t>
              </a:r>
              <a:r>
                <a:rPr kumimoji="1" lang="en-US" altLang="zh-CN" kern="1200" cap="none" spc="0" normalizeH="0" baseline="0" noProof="0" dirty="0">
                  <a:latin typeface="+mj-lt"/>
                  <a:ea typeface="楷体_GB2312" pitchFamily="49" charset="-122"/>
                  <a:cs typeface="+mn-cs"/>
                </a:rPr>
                <a:t> OF</a:t>
              </a:r>
            </a:p>
            <a:p>
              <a:pPr marR="0" defTabSz="914400">
                <a:buClrTx/>
                <a:buSzTx/>
                <a:buFontTx/>
                <a:buNone/>
                <a:defRPr/>
              </a:pPr>
              <a:r>
                <a:rPr kumimoji="1" lang="en-US" altLang="zh-CN" kern="1200" cap="none" spc="0" normalizeH="0" baseline="0" noProof="0" dirty="0">
                  <a:latin typeface="+mj-lt"/>
                  <a:ea typeface="楷体_GB2312" pitchFamily="49" charset="-122"/>
                  <a:cs typeface="+mn-cs"/>
                </a:rPr>
                <a:t>         ‘A’..‘Z’</a:t>
              </a:r>
              <a:r>
                <a:rPr kumimoji="1" lang="zh-CN" altLang="en-US" kern="1200" cap="none" spc="0" normalizeH="0" baseline="0" noProof="0" dirty="0">
                  <a:latin typeface="+mj-lt"/>
                  <a:ea typeface="楷体_GB2312" pitchFamily="49" charset="-122"/>
                  <a:cs typeface="+mn-cs"/>
                </a:rPr>
                <a:t>：</a:t>
              </a:r>
              <a:r>
                <a:rPr kumimoji="1" lang="en-US" altLang="zh-CN" kern="1200" cap="none" spc="0" normalizeH="0" baseline="0" noProof="0" dirty="0">
                  <a:latin typeface="+mj-lt"/>
                  <a:ea typeface="楷体_GB2312" pitchFamily="49" charset="-122"/>
                  <a:cs typeface="+mn-cs"/>
                </a:rPr>
                <a:t>… state  j … </a:t>
              </a:r>
              <a:r>
                <a:rPr kumimoji="1" lang="zh-CN" altLang="en-US" kern="1200" cap="none" spc="0" normalizeH="0" baseline="0" noProof="0" dirty="0">
                  <a:latin typeface="+mj-lt"/>
                  <a:ea typeface="楷体_GB2312" pitchFamily="49" charset="-122"/>
                  <a:cs typeface="+mn-cs"/>
                </a:rPr>
                <a:t>；</a:t>
              </a:r>
            </a:p>
            <a:p>
              <a:pPr marR="0" defTabSz="914400">
                <a:buClrTx/>
                <a:buSzTx/>
                <a:buFontTx/>
                <a:buNone/>
                <a:defRPr/>
              </a:pPr>
              <a:r>
                <a:rPr kumimoji="1" lang="zh-CN" altLang="en-US" kern="1200" cap="none" spc="0" normalizeH="0" baseline="0" noProof="0" dirty="0">
                  <a:latin typeface="+mj-lt"/>
                  <a:ea typeface="楷体_GB2312" pitchFamily="49" charset="-122"/>
                  <a:cs typeface="+mn-cs"/>
                </a:rPr>
                <a:t>         ‘</a:t>
              </a:r>
              <a:r>
                <a:rPr kumimoji="1" lang="en-US" altLang="zh-CN" kern="1200" cap="none" spc="0" normalizeH="0" baseline="0" noProof="0" dirty="0">
                  <a:latin typeface="+mj-lt"/>
                  <a:ea typeface="楷体_GB2312" pitchFamily="49" charset="-122"/>
                  <a:cs typeface="+mn-cs"/>
                </a:rPr>
                <a:t>0’..‘9’</a:t>
              </a:r>
              <a:r>
                <a:rPr kumimoji="1" lang="zh-CN" altLang="en-US" kern="1200" cap="none" spc="0" normalizeH="0" baseline="0" noProof="0" dirty="0">
                  <a:latin typeface="+mj-lt"/>
                  <a:ea typeface="楷体_GB2312" pitchFamily="49" charset="-122"/>
                  <a:cs typeface="+mn-cs"/>
                </a:rPr>
                <a:t>：</a:t>
              </a:r>
              <a:r>
                <a:rPr kumimoji="1" lang="en-US" altLang="zh-CN" kern="1200" cap="none" spc="0" normalizeH="0" baseline="0" noProof="0" dirty="0">
                  <a:latin typeface="+mj-lt"/>
                  <a:ea typeface="楷体_GB2312" pitchFamily="49" charset="-122"/>
                  <a:cs typeface="+mn-cs"/>
                </a:rPr>
                <a:t>… state  k … </a:t>
              </a:r>
              <a:r>
                <a:rPr kumimoji="1" lang="zh-CN" altLang="en-US" kern="1200" cap="none" spc="0" normalizeH="0" baseline="0" noProof="0" dirty="0">
                  <a:latin typeface="+mj-lt"/>
                  <a:ea typeface="楷体_GB2312" pitchFamily="49" charset="-122"/>
                  <a:cs typeface="+mn-cs"/>
                </a:rPr>
                <a:t>；</a:t>
              </a:r>
            </a:p>
            <a:p>
              <a:pPr marR="0" defTabSz="914400">
                <a:buClrTx/>
                <a:buSzTx/>
                <a:buFontTx/>
                <a:buNone/>
                <a:defRPr/>
              </a:pPr>
              <a:r>
                <a:rPr kumimoji="1" lang="zh-CN" altLang="en-US" kern="1200" cap="none" spc="0" normalizeH="0" baseline="0" noProof="0" dirty="0">
                  <a:latin typeface="+mj-lt"/>
                  <a:ea typeface="楷体_GB2312" pitchFamily="49" charset="-122"/>
                  <a:cs typeface="+mn-cs"/>
                </a:rPr>
                <a:t>         ‘</a:t>
              </a:r>
              <a:r>
                <a:rPr kumimoji="1" lang="en-US" altLang="zh-CN" kern="1200" cap="none" spc="0" normalizeH="0" baseline="0" noProof="0" dirty="0">
                  <a:latin typeface="+mj-lt"/>
                  <a:ea typeface="楷体_GB2312" pitchFamily="49" charset="-122"/>
                  <a:cs typeface="+mn-cs"/>
                </a:rPr>
                <a:t>/’       </a:t>
              </a:r>
              <a:r>
                <a:rPr kumimoji="1" lang="zh-CN" altLang="en-US" kern="1200" cap="none" spc="0" normalizeH="0" baseline="0" noProof="0" dirty="0">
                  <a:latin typeface="+mj-lt"/>
                  <a:ea typeface="楷体_GB2312" pitchFamily="49" charset="-122"/>
                  <a:cs typeface="+mn-cs"/>
                </a:rPr>
                <a:t>：</a:t>
              </a:r>
              <a:r>
                <a:rPr kumimoji="1" lang="en-US" altLang="zh-CN" kern="1200" cap="none" spc="0" normalizeH="0" baseline="0" noProof="0" dirty="0">
                  <a:latin typeface="+mj-lt"/>
                  <a:ea typeface="楷体_GB2312" pitchFamily="49" charset="-122"/>
                  <a:cs typeface="+mn-cs"/>
                </a:rPr>
                <a:t>… state  l … </a:t>
              </a:r>
              <a:r>
                <a:rPr kumimoji="1" lang="zh-CN" altLang="en-US" kern="1200" cap="none" spc="0" normalizeH="0" baseline="0" noProof="0" dirty="0">
                  <a:latin typeface="+mj-lt"/>
                  <a:ea typeface="楷体_GB2312" pitchFamily="49" charset="-122"/>
                  <a:cs typeface="+mn-cs"/>
                </a:rPr>
                <a:t>；</a:t>
              </a:r>
            </a:p>
            <a:p>
              <a:pPr marR="0" defTabSz="914400">
                <a:buClrTx/>
                <a:buSzTx/>
                <a:buFontTx/>
                <a:buNone/>
                <a:defRPr/>
              </a:pPr>
              <a:r>
                <a:rPr kumimoji="1" lang="zh-CN" altLang="en-US" kern="1200" cap="none" spc="0" normalizeH="0" baseline="0" noProof="0" dirty="0">
                  <a:latin typeface="+mj-lt"/>
                  <a:ea typeface="楷体_GB2312" pitchFamily="49" charset="-122"/>
                  <a:cs typeface="+mn-cs"/>
                </a:rPr>
                <a:t>          </a:t>
              </a:r>
              <a:r>
                <a:rPr kumimoji="1" lang="en-US" altLang="zh-CN" kern="1200" cap="none" spc="0" normalizeH="0" baseline="0" noProof="0" dirty="0">
                  <a:latin typeface="+mj-lt"/>
                  <a:ea typeface="楷体_GB2312" pitchFamily="49" charset="-122"/>
                  <a:cs typeface="+mn-cs"/>
                </a:rPr>
                <a:t>END</a:t>
              </a:r>
              <a:r>
                <a:rPr kumimoji="1" lang="zh-CN" altLang="en-US" kern="1200" cap="none" spc="0" normalizeH="0" baseline="0" noProof="0" dirty="0">
                  <a:latin typeface="+mj-lt"/>
                  <a:ea typeface="楷体_GB2312" pitchFamily="49" charset="-122"/>
                  <a:cs typeface="+mn-cs"/>
                </a:rPr>
                <a:t>；</a:t>
              </a:r>
            </a:p>
            <a:p>
              <a:pPr marR="0" defTabSz="914400">
                <a:buClrTx/>
                <a:buSzTx/>
                <a:buFontTx/>
                <a:buNone/>
                <a:defRPr/>
              </a:pPr>
              <a:r>
                <a:rPr kumimoji="1" lang="zh-CN" altLang="en-US" kern="1200" cap="none" spc="0" normalizeH="0" baseline="0" noProof="0" dirty="0">
                  <a:latin typeface="+mj-lt"/>
                  <a:ea typeface="楷体_GB2312" pitchFamily="49" charset="-122"/>
                  <a:cs typeface="+mn-cs"/>
                </a:rPr>
                <a:t>          </a:t>
              </a:r>
              <a:r>
                <a:rPr kumimoji="1" lang="en-US" altLang="zh-CN" kern="1200" cap="none" spc="0" normalizeH="0" baseline="0" noProof="0" dirty="0">
                  <a:latin typeface="+mj-lt"/>
                  <a:ea typeface="楷体_GB2312" pitchFamily="49" charset="-122"/>
                  <a:cs typeface="+mn-cs"/>
                </a:rPr>
                <a:t>FAIL</a:t>
              </a:r>
            </a:p>
          </p:txBody>
        </p:sp>
      </p:grpSp>
      <p:sp>
        <p:nvSpPr>
          <p:cNvPr id="27" name="AutoShape 23"/>
          <p:cNvSpPr>
            <a:spLocks noChangeArrowheads="1"/>
          </p:cNvSpPr>
          <p:nvPr/>
        </p:nvSpPr>
        <p:spPr bwMode="auto">
          <a:xfrm>
            <a:off x="2124075" y="5516563"/>
            <a:ext cx="3024188" cy="1008063"/>
          </a:xfrm>
          <a:prstGeom prst="wedgeRectCallout">
            <a:avLst>
              <a:gd name="adj1" fmla="val -36414"/>
              <a:gd name="adj2" fmla="val -302378"/>
            </a:avLst>
          </a:prstGeom>
        </p:spPr>
        <p:style>
          <a:lnRef idx="2">
            <a:schemeClr val="accent1"/>
          </a:lnRef>
          <a:fillRef idx="1">
            <a:schemeClr val="lt1"/>
          </a:fillRef>
          <a:effectRef idx="0">
            <a:schemeClr val="accent1"/>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dk1"/>
                </a:solidFill>
                <a:effectLst/>
                <a:uLnTx/>
                <a:uFillTx/>
                <a:latin typeface="+mj-lt"/>
                <a:ea typeface="楷体_GB2312" pitchFamily="49" charset="-122"/>
                <a:cs typeface="+mn-cs"/>
              </a:rPr>
              <a:t>字符变量，存放最新读进的源程序字符。</a:t>
            </a:r>
          </a:p>
        </p:txBody>
      </p:sp>
      <p:sp>
        <p:nvSpPr>
          <p:cNvPr id="28" name="AutoShape 24"/>
          <p:cNvSpPr>
            <a:spLocks noChangeArrowheads="1"/>
          </p:cNvSpPr>
          <p:nvPr/>
        </p:nvSpPr>
        <p:spPr bwMode="auto">
          <a:xfrm>
            <a:off x="5940425" y="1125538"/>
            <a:ext cx="3097213" cy="1223963"/>
          </a:xfrm>
          <a:prstGeom prst="wedgeRectCallout">
            <a:avLst>
              <a:gd name="adj1" fmla="val -139720"/>
              <a:gd name="adj2" fmla="val 52125"/>
            </a:avLst>
          </a:prstGeom>
        </p:spPr>
        <p:style>
          <a:lnRef idx="2">
            <a:schemeClr val="accent1"/>
          </a:lnRef>
          <a:fillRef idx="1">
            <a:schemeClr val="lt1"/>
          </a:fillRef>
          <a:effectRef idx="0">
            <a:schemeClr val="accent1"/>
          </a:effectRef>
          <a:fontRef idx="minor">
            <a:schemeClr val="dk1"/>
          </a:fontRef>
        </p:style>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2400" b="0" i="0" u="none" strike="noStrike" kern="1200" cap="none" spc="0" normalizeH="0" baseline="0" noProof="0" dirty="0">
                <a:ln>
                  <a:noFill/>
                </a:ln>
                <a:solidFill>
                  <a:schemeClr val="dk1"/>
                </a:solidFill>
                <a:effectLst/>
                <a:uLnTx/>
                <a:uFillTx/>
                <a:latin typeface="+mj-lt"/>
                <a:ea typeface="楷体_GB2312" pitchFamily="49" charset="-122"/>
                <a:cs typeface="+mn-cs"/>
              </a:rPr>
              <a:t>过程，将下一输入字符读入</a:t>
            </a:r>
            <a:r>
              <a:rPr kumimoji="1" lang="en-US" altLang="zh-CN" sz="2400" b="0" i="0" u="none" strike="noStrike" kern="1200" cap="none" spc="0" normalizeH="0" baseline="0" noProof="0" dirty="0">
                <a:ln>
                  <a:noFill/>
                </a:ln>
                <a:solidFill>
                  <a:schemeClr val="hlink"/>
                </a:solidFill>
                <a:effectLst/>
                <a:uLnTx/>
                <a:uFillTx/>
                <a:latin typeface="+mj-lt"/>
                <a:ea typeface="楷体_GB2312" pitchFamily="49" charset="-122"/>
                <a:cs typeface="+mn-cs"/>
              </a:rPr>
              <a:t>CHAR</a:t>
            </a:r>
            <a:r>
              <a:rPr kumimoji="1" lang="zh-CN" altLang="en-US" sz="2400" b="0" i="0" u="none" strike="noStrike" kern="1200" cap="none" spc="0" normalizeH="0" baseline="0" noProof="0" dirty="0">
                <a:ln>
                  <a:noFill/>
                </a:ln>
                <a:solidFill>
                  <a:schemeClr val="dk1"/>
                </a:solidFill>
                <a:effectLst/>
                <a:uLnTx/>
                <a:uFillTx/>
                <a:latin typeface="+mj-lt"/>
                <a:ea typeface="楷体_GB2312" pitchFamily="49" charset="-122"/>
                <a:cs typeface="+mn-cs"/>
              </a:rPr>
              <a:t>，搜索指示器前移一个字符。</a:t>
            </a:r>
          </a:p>
        </p:txBody>
      </p:sp>
      <p:grpSp>
        <p:nvGrpSpPr>
          <p:cNvPr id="35848" name="Group 44"/>
          <p:cNvGrpSpPr/>
          <p:nvPr/>
        </p:nvGrpSpPr>
        <p:grpSpPr>
          <a:xfrm>
            <a:off x="5795963" y="3014663"/>
            <a:ext cx="2808287" cy="2582862"/>
            <a:chOff x="5867400" y="2349500"/>
            <a:chExt cx="2808288" cy="2582369"/>
          </a:xfrm>
        </p:grpSpPr>
        <p:sp>
          <p:nvSpPr>
            <p:cNvPr id="30" name="Text Box 8"/>
            <p:cNvSpPr txBox="1">
              <a:spLocks noChangeArrowheads="1"/>
            </p:cNvSpPr>
            <p:nvPr/>
          </p:nvSpPr>
          <p:spPr bwMode="auto">
            <a:xfrm>
              <a:off x="6875462" y="3212935"/>
              <a:ext cx="936625" cy="461874"/>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zh-CN" altLang="en-US" kern="1200" cap="none" spc="0" normalizeH="0" baseline="0" noProof="0" dirty="0">
                  <a:latin typeface="楷体_GB2312" pitchFamily="49" charset="-122"/>
                  <a:ea typeface="楷体_GB2312" pitchFamily="49" charset="-122"/>
                  <a:cs typeface="+mn-cs"/>
                </a:rPr>
                <a:t>数字</a:t>
              </a:r>
            </a:p>
          </p:txBody>
        </p:sp>
        <p:sp>
          <p:nvSpPr>
            <p:cNvPr id="32" name="AutoShape 10"/>
            <p:cNvSpPr>
              <a:spLocks noChangeArrowheads="1"/>
            </p:cNvSpPr>
            <p:nvPr/>
          </p:nvSpPr>
          <p:spPr bwMode="auto">
            <a:xfrm>
              <a:off x="5867400" y="3341498"/>
              <a:ext cx="614362" cy="649164"/>
            </a:xfrm>
            <a:prstGeom prst="flowChartConnector">
              <a:avLst/>
            </a:prstGeom>
            <a:solidFill>
              <a:srgbClr val="FFFFFF">
                <a:alpha val="0"/>
              </a:srgbClr>
            </a:solidFill>
            <a:ln w="9525"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rPr>
                <a:t>i</a:t>
              </a:r>
            </a:p>
          </p:txBody>
        </p:sp>
        <p:sp>
          <p:nvSpPr>
            <p:cNvPr id="33" name="AutoShape 11"/>
            <p:cNvSpPr>
              <a:spLocks noChangeArrowheads="1"/>
            </p:cNvSpPr>
            <p:nvPr/>
          </p:nvSpPr>
          <p:spPr bwMode="auto">
            <a:xfrm>
              <a:off x="8027988" y="2362198"/>
              <a:ext cx="647700" cy="649163"/>
            </a:xfrm>
            <a:prstGeom prst="flowChartConnector">
              <a:avLst/>
            </a:prstGeom>
            <a:solidFill>
              <a:srgbClr val="FFFFFF">
                <a:alpha val="0"/>
              </a:srgbClr>
            </a:solidFill>
            <a:ln w="9525"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rPr>
                <a:t>j</a:t>
              </a:r>
            </a:p>
          </p:txBody>
        </p:sp>
        <p:sp>
          <p:nvSpPr>
            <p:cNvPr id="34" name="AutoShape 12"/>
            <p:cNvSpPr>
              <a:spLocks noChangeArrowheads="1"/>
            </p:cNvSpPr>
            <p:nvPr/>
          </p:nvSpPr>
          <p:spPr bwMode="auto">
            <a:xfrm>
              <a:off x="8027988" y="3379590"/>
              <a:ext cx="647700" cy="649164"/>
            </a:xfrm>
            <a:prstGeom prst="flowChartConnector">
              <a:avLst/>
            </a:prstGeom>
            <a:solidFill>
              <a:srgbClr val="FFFFFF">
                <a:alpha val="0"/>
              </a:srgbClr>
            </a:solidFill>
            <a:ln w="9525"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rPr>
                <a:t>k</a:t>
              </a:r>
            </a:p>
          </p:txBody>
        </p:sp>
        <p:sp>
          <p:nvSpPr>
            <p:cNvPr id="35" name="AutoShape 13"/>
            <p:cNvSpPr>
              <a:spLocks noChangeArrowheads="1"/>
            </p:cNvSpPr>
            <p:nvPr/>
          </p:nvSpPr>
          <p:spPr bwMode="auto">
            <a:xfrm>
              <a:off x="8027988" y="4282706"/>
              <a:ext cx="647700" cy="649163"/>
            </a:xfrm>
            <a:prstGeom prst="flowChartConnector">
              <a:avLst/>
            </a:prstGeom>
            <a:solidFill>
              <a:srgbClr val="FFFFFF">
                <a:alpha val="0"/>
              </a:srgbClr>
            </a:solidFill>
            <a:ln w="9525" algn="ctr">
              <a:solidFill>
                <a:srgbClr val="00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rPr>
                <a:t>l</a:t>
              </a:r>
            </a:p>
          </p:txBody>
        </p:sp>
        <p:sp>
          <p:nvSpPr>
            <p:cNvPr id="35854" name="Line 14"/>
            <p:cNvSpPr/>
            <p:nvPr/>
          </p:nvSpPr>
          <p:spPr>
            <a:xfrm>
              <a:off x="6515100" y="3643359"/>
              <a:ext cx="1512888" cy="0"/>
            </a:xfrm>
            <a:prstGeom prst="line">
              <a:avLst/>
            </a:prstGeom>
            <a:ln w="9525" cap="flat" cmpd="sng">
              <a:solidFill>
                <a:srgbClr val="000000"/>
              </a:solidFill>
              <a:prstDash val="solid"/>
              <a:headEnd type="none" w="med" len="med"/>
              <a:tailEnd type="triangle" w="med" len="med"/>
            </a:ln>
          </p:spPr>
        </p:sp>
        <p:grpSp>
          <p:nvGrpSpPr>
            <p:cNvPr id="35855" name="Group 15"/>
            <p:cNvGrpSpPr/>
            <p:nvPr/>
          </p:nvGrpSpPr>
          <p:grpSpPr>
            <a:xfrm>
              <a:off x="6157913" y="4037217"/>
              <a:ext cx="1870075" cy="544146"/>
              <a:chOff x="568" y="2616"/>
              <a:chExt cx="1178" cy="360"/>
            </a:xfrm>
          </p:grpSpPr>
          <p:sp>
            <p:nvSpPr>
              <p:cNvPr id="43" name="Arc 16"/>
              <p:cNvSpPr/>
              <p:nvPr/>
            </p:nvSpPr>
            <p:spPr bwMode="auto">
              <a:xfrm rot="10800000">
                <a:off x="568" y="2616"/>
                <a:ext cx="499" cy="356"/>
              </a:xfrm>
              <a:custGeom>
                <a:avLst/>
                <a:gdLst>
                  <a:gd name="G0" fmla="+- 0 0 0"/>
                  <a:gd name="G1" fmla="+- 21250 0 0"/>
                  <a:gd name="G2" fmla="+- 21600 0 0"/>
                  <a:gd name="T0" fmla="*/ 3872 w 21600"/>
                  <a:gd name="T1" fmla="*/ 0 h 21250"/>
                  <a:gd name="T2" fmla="*/ 21600 w 21600"/>
                  <a:gd name="T3" fmla="*/ 21250 h 21250"/>
                  <a:gd name="T4" fmla="*/ 0 w 21600"/>
                  <a:gd name="T5" fmla="*/ 21250 h 21250"/>
                </a:gdLst>
                <a:ahLst/>
                <a:cxnLst>
                  <a:cxn ang="0">
                    <a:pos x="T0" y="T1"/>
                  </a:cxn>
                  <a:cxn ang="0">
                    <a:pos x="T2" y="T3"/>
                  </a:cxn>
                  <a:cxn ang="0">
                    <a:pos x="T4" y="T5"/>
                  </a:cxn>
                </a:cxnLst>
                <a:rect l="0" t="0" r="r" b="b"/>
                <a:pathLst>
                  <a:path w="21600" h="21250" fill="none" extrusionOk="0">
                    <a:moveTo>
                      <a:pt x="3872" y="-1"/>
                    </a:moveTo>
                    <a:cubicBezTo>
                      <a:pt x="14138" y="1870"/>
                      <a:pt x="21600" y="10814"/>
                      <a:pt x="21600" y="21250"/>
                    </a:cubicBezTo>
                  </a:path>
                  <a:path w="21600" h="21250" stroke="0" extrusionOk="0">
                    <a:moveTo>
                      <a:pt x="3872" y="-1"/>
                    </a:moveTo>
                    <a:cubicBezTo>
                      <a:pt x="14138" y="1870"/>
                      <a:pt x="21600" y="10814"/>
                      <a:pt x="21600" y="21250"/>
                    </a:cubicBezTo>
                    <a:lnTo>
                      <a:pt x="0" y="21250"/>
                    </a:lnTo>
                    <a:close/>
                  </a:path>
                </a:pathLst>
              </a:custGeom>
              <a:noFill/>
              <a:ln w="9525">
                <a:solidFill>
                  <a:srgbClr val="000000"/>
                </a:solidFill>
                <a:round/>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35862" name="Line 17"/>
              <p:cNvSpPr/>
              <p:nvPr/>
            </p:nvSpPr>
            <p:spPr>
              <a:xfrm>
                <a:off x="975" y="2976"/>
                <a:ext cx="771" cy="0"/>
              </a:xfrm>
              <a:prstGeom prst="line">
                <a:avLst/>
              </a:prstGeom>
              <a:ln w="9525" cap="flat" cmpd="sng">
                <a:solidFill>
                  <a:srgbClr val="000000"/>
                </a:solidFill>
                <a:prstDash val="solid"/>
                <a:headEnd type="none" w="med" len="med"/>
                <a:tailEnd type="triangle" w="med" len="med"/>
              </a:ln>
            </p:spPr>
          </p:sp>
        </p:grpSp>
        <p:grpSp>
          <p:nvGrpSpPr>
            <p:cNvPr id="35856" name="Group 18"/>
            <p:cNvGrpSpPr/>
            <p:nvPr/>
          </p:nvGrpSpPr>
          <p:grpSpPr>
            <a:xfrm>
              <a:off x="6156325" y="2734721"/>
              <a:ext cx="1871663" cy="632246"/>
              <a:chOff x="567" y="1706"/>
              <a:chExt cx="1179" cy="504"/>
            </a:xfrm>
          </p:grpSpPr>
          <p:sp>
            <p:nvSpPr>
              <p:cNvPr id="41" name="Arc 19"/>
              <p:cNvSpPr/>
              <p:nvPr/>
            </p:nvSpPr>
            <p:spPr bwMode="auto">
              <a:xfrm flipH="1">
                <a:off x="567" y="1715"/>
                <a:ext cx="409" cy="495"/>
              </a:xfrm>
              <a:custGeom>
                <a:avLst/>
                <a:gdLst>
                  <a:gd name="G0" fmla="+- 0 0 0"/>
                  <a:gd name="G1" fmla="+- 21388 0 0"/>
                  <a:gd name="G2" fmla="+- 21600 0 0"/>
                  <a:gd name="T0" fmla="*/ 3018 w 21600"/>
                  <a:gd name="T1" fmla="*/ 0 h 21388"/>
                  <a:gd name="T2" fmla="*/ 21600 w 21600"/>
                  <a:gd name="T3" fmla="*/ 21388 h 21388"/>
                  <a:gd name="T4" fmla="*/ 0 w 21600"/>
                  <a:gd name="T5" fmla="*/ 21388 h 21388"/>
                </a:gdLst>
                <a:ahLst/>
                <a:cxnLst>
                  <a:cxn ang="0">
                    <a:pos x="T0" y="T1"/>
                  </a:cxn>
                  <a:cxn ang="0">
                    <a:pos x="T2" y="T3"/>
                  </a:cxn>
                  <a:cxn ang="0">
                    <a:pos x="T4" y="T5"/>
                  </a:cxn>
                </a:cxnLst>
                <a:rect l="0" t="0" r="r" b="b"/>
                <a:pathLst>
                  <a:path w="21600" h="21388" fill="none" extrusionOk="0">
                    <a:moveTo>
                      <a:pt x="3018" y="-1"/>
                    </a:moveTo>
                    <a:cubicBezTo>
                      <a:pt x="13675" y="1503"/>
                      <a:pt x="21600" y="10624"/>
                      <a:pt x="21600" y="21388"/>
                    </a:cubicBezTo>
                  </a:path>
                  <a:path w="21600" h="21388" stroke="0" extrusionOk="0">
                    <a:moveTo>
                      <a:pt x="3018" y="-1"/>
                    </a:moveTo>
                    <a:cubicBezTo>
                      <a:pt x="13675" y="1503"/>
                      <a:pt x="21600" y="10624"/>
                      <a:pt x="21600" y="21388"/>
                    </a:cubicBezTo>
                    <a:lnTo>
                      <a:pt x="0" y="21388"/>
                    </a:lnTo>
                    <a:close/>
                  </a:path>
                </a:pathLst>
              </a:custGeom>
              <a:noFill/>
              <a:ln w="9525">
                <a:solidFill>
                  <a:srgbClr val="000000"/>
                </a:solidFill>
                <a:round/>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35860" name="Line 20"/>
              <p:cNvSpPr/>
              <p:nvPr/>
            </p:nvSpPr>
            <p:spPr>
              <a:xfrm>
                <a:off x="930" y="1706"/>
                <a:ext cx="816" cy="0"/>
              </a:xfrm>
              <a:prstGeom prst="line">
                <a:avLst/>
              </a:prstGeom>
              <a:ln w="9525" cap="flat" cmpd="sng">
                <a:solidFill>
                  <a:srgbClr val="000000"/>
                </a:solidFill>
                <a:prstDash val="solid"/>
                <a:headEnd type="none" w="med" len="med"/>
                <a:tailEnd type="triangle" w="med" len="med"/>
              </a:ln>
            </p:spPr>
          </p:sp>
        </p:grpSp>
        <p:sp>
          <p:nvSpPr>
            <p:cNvPr id="39" name="Text Box 21"/>
            <p:cNvSpPr txBox="1">
              <a:spLocks noChangeArrowheads="1"/>
            </p:cNvSpPr>
            <p:nvPr/>
          </p:nvSpPr>
          <p:spPr bwMode="auto">
            <a:xfrm>
              <a:off x="6732587" y="2349500"/>
              <a:ext cx="1081088" cy="461874"/>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zh-CN" altLang="en-US" kern="1200" cap="none" spc="0" normalizeH="0" baseline="0" noProof="0" dirty="0">
                  <a:latin typeface="楷体_GB2312" pitchFamily="49" charset="-122"/>
                  <a:ea typeface="楷体_GB2312" pitchFamily="49" charset="-122"/>
                  <a:cs typeface="+mn-cs"/>
                </a:rPr>
                <a:t>字母 </a:t>
              </a:r>
            </a:p>
          </p:txBody>
        </p:sp>
        <p:sp>
          <p:nvSpPr>
            <p:cNvPr id="40" name="Text Box 22"/>
            <p:cNvSpPr txBox="1">
              <a:spLocks noChangeArrowheads="1"/>
            </p:cNvSpPr>
            <p:nvPr/>
          </p:nvSpPr>
          <p:spPr bwMode="auto">
            <a:xfrm>
              <a:off x="6804025" y="4150968"/>
              <a:ext cx="1008062" cy="396799"/>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en-US" altLang="zh-CN" kern="1200" cap="none" spc="0" normalizeH="0" baseline="0" noProof="0">
                  <a:latin typeface="Times New Roman" panose="02020603050405020304" pitchFamily="18" charset="0"/>
                  <a:ea typeface="PMingLiU" pitchFamily="18" charset="-120"/>
                  <a:cs typeface="+mn-cs"/>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1000" fill="hold"/>
                                        <p:tgtEl>
                                          <p:spTgt spid="28"/>
                                        </p:tgtEl>
                                        <p:attrNameLst>
                                          <p:attrName>ppt_x</p:attrName>
                                        </p:attrNameLst>
                                      </p:cBhvr>
                                      <p:tavLst>
                                        <p:tav tm="0">
                                          <p:val>
                                            <p:strVal val="1+#ppt_w/2"/>
                                          </p:val>
                                        </p:tav>
                                        <p:tav tm="100000">
                                          <p:val>
                                            <p:strVal val="#ppt_x"/>
                                          </p:val>
                                        </p:tav>
                                      </p:tavLst>
                                    </p:anim>
                                    <p:anim calcmode="lin" valueType="num">
                                      <p:cBhvr additive="base">
                                        <p:cTn id="15" dur="1000" fill="hold"/>
                                        <p:tgtEl>
                                          <p:spTgt spid="28"/>
                                        </p:tgtEl>
                                        <p:attrNameLst>
                                          <p:attrName>ppt_y</p:attrName>
                                        </p:attrNameLst>
                                      </p:cBhvr>
                                      <p:tavLst>
                                        <p:tav tm="0">
                                          <p:val>
                                            <p:strVal val="#ppt_y"/>
                                          </p:val>
                                        </p:tav>
                                        <p:tav tm="100000">
                                          <p:val>
                                            <p:strVal val="#ppt_y"/>
                                          </p:val>
                                        </p:tav>
                                      </p:tavLst>
                                    </p:anim>
                                  </p:childTnLst>
                                </p:cTn>
                              </p:par>
                            </p:childTnLst>
                          </p:cTn>
                        </p:par>
                        <p:par>
                          <p:cTn id="16" fill="hold">
                            <p:stCondLst>
                              <p:cond delay="1000"/>
                            </p:stCondLst>
                            <p:childTnLst>
                              <p:par>
                                <p:cTn id="17" presetID="2" presetClass="exit" presetSubtype="2" fill="hold" grpId="1" nodeType="afterEffect">
                                  <p:stCondLst>
                                    <p:cond delay="20000"/>
                                  </p:stCondLst>
                                  <p:childTnLst>
                                    <p:anim calcmode="lin" valueType="num">
                                      <p:cBhvr additive="base">
                                        <p:cTn id="18" dur="1000"/>
                                        <p:tgtEl>
                                          <p:spTgt spid="28"/>
                                        </p:tgtEl>
                                        <p:attrNameLst>
                                          <p:attrName>ppt_x</p:attrName>
                                        </p:attrNameLst>
                                      </p:cBhvr>
                                      <p:tavLst>
                                        <p:tav tm="0">
                                          <p:val>
                                            <p:strVal val="ppt_x"/>
                                          </p:val>
                                        </p:tav>
                                        <p:tav tm="100000">
                                          <p:val>
                                            <p:strVal val="1+ppt_w/2"/>
                                          </p:val>
                                        </p:tav>
                                      </p:tavLst>
                                    </p:anim>
                                    <p:anim calcmode="lin" valueType="num">
                                      <p:cBhvr additive="base">
                                        <p:cTn id="19" dur="1000"/>
                                        <p:tgtEl>
                                          <p:spTgt spid="28"/>
                                        </p:tgtEl>
                                        <p:attrNameLst>
                                          <p:attrName>ppt_y</p:attrName>
                                        </p:attrNameLst>
                                      </p:cBhvr>
                                      <p:tavLst>
                                        <p:tav tm="0">
                                          <p:val>
                                            <p:strVal val="ppt_y"/>
                                          </p:val>
                                        </p:tav>
                                        <p:tav tm="100000">
                                          <p:val>
                                            <p:strVal val="ppt_y"/>
                                          </p:val>
                                        </p:tav>
                                      </p:tavLst>
                                    </p:anim>
                                    <p:set>
                                      <p:cBhvr>
                                        <p:cTn id="20" dur="1" fill="hold">
                                          <p:stCondLst>
                                            <p:cond delay="999"/>
                                          </p:stCondLst>
                                        </p:cTn>
                                        <p:tgtEl>
                                          <p:spTgt spid="2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1000" fill="hold"/>
                                        <p:tgtEl>
                                          <p:spTgt spid="27"/>
                                        </p:tgtEl>
                                        <p:attrNameLst>
                                          <p:attrName>ppt_x</p:attrName>
                                        </p:attrNameLst>
                                      </p:cBhvr>
                                      <p:tavLst>
                                        <p:tav tm="0">
                                          <p:val>
                                            <p:strVal val="#ppt_x"/>
                                          </p:val>
                                        </p:tav>
                                        <p:tav tm="100000">
                                          <p:val>
                                            <p:strVal val="#ppt_x"/>
                                          </p:val>
                                        </p:tav>
                                      </p:tavLst>
                                    </p:anim>
                                    <p:anim calcmode="lin" valueType="num">
                                      <p:cBhvr additive="base">
                                        <p:cTn id="26" dur="1000" fill="hold"/>
                                        <p:tgtEl>
                                          <p:spTgt spid="27"/>
                                        </p:tgtEl>
                                        <p:attrNameLst>
                                          <p:attrName>ppt_y</p:attrName>
                                        </p:attrNameLst>
                                      </p:cBhvr>
                                      <p:tavLst>
                                        <p:tav tm="0">
                                          <p:val>
                                            <p:strVal val="1+#ppt_h/2"/>
                                          </p:val>
                                        </p:tav>
                                        <p:tav tm="100000">
                                          <p:val>
                                            <p:strVal val="#ppt_y"/>
                                          </p:val>
                                        </p:tav>
                                      </p:tavLst>
                                    </p:anim>
                                  </p:childTnLst>
                                </p:cTn>
                              </p:par>
                            </p:childTnLst>
                          </p:cTn>
                        </p:par>
                        <p:par>
                          <p:cTn id="27" fill="hold">
                            <p:stCondLst>
                              <p:cond delay="1000"/>
                            </p:stCondLst>
                            <p:childTnLst>
                              <p:par>
                                <p:cTn id="28" presetID="2" presetClass="exit" presetSubtype="4" fill="hold" grpId="1" nodeType="afterEffect">
                                  <p:stCondLst>
                                    <p:cond delay="20000"/>
                                  </p:stCondLst>
                                  <p:childTnLst>
                                    <p:anim calcmode="lin" valueType="num">
                                      <p:cBhvr additive="base">
                                        <p:cTn id="29" dur="1000"/>
                                        <p:tgtEl>
                                          <p:spTgt spid="27"/>
                                        </p:tgtEl>
                                        <p:attrNameLst>
                                          <p:attrName>ppt_x</p:attrName>
                                        </p:attrNameLst>
                                      </p:cBhvr>
                                      <p:tavLst>
                                        <p:tav tm="0">
                                          <p:val>
                                            <p:strVal val="ppt_x"/>
                                          </p:val>
                                        </p:tav>
                                        <p:tav tm="100000">
                                          <p:val>
                                            <p:strVal val="ppt_x"/>
                                          </p:val>
                                        </p:tav>
                                      </p:tavLst>
                                    </p:anim>
                                    <p:anim calcmode="lin" valueType="num">
                                      <p:cBhvr additive="base">
                                        <p:cTn id="30" dur="1000"/>
                                        <p:tgtEl>
                                          <p:spTgt spid="27"/>
                                        </p:tgtEl>
                                        <p:attrNameLst>
                                          <p:attrName>ppt_y</p:attrName>
                                        </p:attrNameLst>
                                      </p:cBhvr>
                                      <p:tavLst>
                                        <p:tav tm="0">
                                          <p:val>
                                            <p:strVal val="ppt_y"/>
                                          </p:val>
                                        </p:tav>
                                        <p:tav tm="100000">
                                          <p:val>
                                            <p:strVal val="1+ppt_h/2"/>
                                          </p:val>
                                        </p:tav>
                                      </p:tavLst>
                                    </p:anim>
                                    <p:set>
                                      <p:cBhvr>
                                        <p:cTn id="31" dur="1" fill="hold">
                                          <p:stCondLst>
                                            <p:cond delay="999"/>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8" grpId="0" animBg="1"/>
      <p:bldP spid="28"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Implementation</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4149725"/>
            <a:ext cx="8229600" cy="2006600"/>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rgbClr val="00823B"/>
                </a:solidFill>
                <a:effectLst/>
                <a:uLnTx/>
                <a:uFillTx/>
                <a:latin typeface="+mj-lt"/>
                <a:ea typeface="楷体_GB2312" pitchFamily="49" charset="-122"/>
                <a:cs typeface="+mn-cs"/>
              </a:rPr>
              <a:t>例</a:t>
            </a:r>
            <a:r>
              <a:rPr kumimoji="0" lang="en-US" altLang="zh-CN" sz="2800" b="0" i="0" u="none" strike="noStrike" kern="1200" cap="none" spc="0" normalizeH="0" baseline="0" noProof="0" dirty="0">
                <a:ln>
                  <a:noFill/>
                </a:ln>
                <a:solidFill>
                  <a:srgbClr val="00823B"/>
                </a:solidFill>
                <a:effectLst/>
                <a:uLnTx/>
                <a:uFillTx/>
                <a:latin typeface="+mj-lt"/>
                <a:ea typeface="楷体_GB2312" pitchFamily="49" charset="-122"/>
                <a:cs typeface="+mn-cs"/>
              </a:rPr>
              <a:t>4</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：对于如上的状态转换图，</a:t>
            </a:r>
            <a:r>
              <a:rPr kumimoji="0" lang="zh-CN" altLang="en-US" sz="2800" b="0" i="0" u="none" strike="noStrike" kern="1200" cap="none" spc="0" normalizeH="0" baseline="0" noProof="0" dirty="0">
                <a:ln>
                  <a:noFill/>
                </a:ln>
                <a:solidFill>
                  <a:srgbClr val="FF0000"/>
                </a:solidFill>
                <a:effectLst/>
                <a:uLnTx/>
                <a:uFillTx/>
                <a:latin typeface="+mj-lt"/>
                <a:ea typeface="楷体_GB2312" pitchFamily="49" charset="-122"/>
                <a:cs typeface="+mn-cs"/>
              </a:rPr>
              <a:t>状态</a:t>
            </a:r>
            <a:r>
              <a:rPr kumimoji="0" lang="en-US" altLang="zh-CN" sz="2800" b="0" i="0" u="none" strike="noStrike" kern="1200" cap="none" spc="0" normalizeH="0" baseline="0" noProof="0" dirty="0">
                <a:ln>
                  <a:noFill/>
                </a:ln>
                <a:solidFill>
                  <a:srgbClr val="FF0000"/>
                </a:solidFill>
                <a:effectLst/>
                <a:uLnTx/>
                <a:uFillTx/>
                <a:latin typeface="+mj-lt"/>
                <a:ea typeface="楷体_GB2312" pitchFamily="49" charset="-122"/>
                <a:cs typeface="+mn-cs"/>
              </a:rPr>
              <a:t>0</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的代码如下所示：</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state 0</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C := </a:t>
            </a:r>
            <a:r>
              <a:rPr kumimoji="0"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rPr>
              <a:t>GETCHAR </a:t>
            </a:r>
            <a:r>
              <a:rPr kumimoji="0" lang="en-US" altLang="zh-CN" sz="2400" b="0" i="0" u="none" strike="noStrike" kern="1200" cap="none" spc="0" normalizeH="0" baseline="0" noProof="0" dirty="0">
                <a:ln>
                  <a:noFill/>
                </a:ln>
                <a:solidFill>
                  <a:srgbClr val="000808"/>
                </a:solidFill>
                <a:effectLst/>
                <a:uLnTx/>
                <a:uFillTx/>
                <a:latin typeface="+mj-lt"/>
                <a:ea typeface="楷体_GB2312" pitchFamily="49" charset="-122"/>
                <a:cs typeface="+mn-cs"/>
              </a:rPr>
              <a:t>;</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if  </a:t>
            </a:r>
            <a:r>
              <a:rPr kumimoji="0"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rPr>
              <a:t>LETTER(C)</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then </a:t>
            </a:r>
            <a:r>
              <a:rPr kumimoji="0"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rPr>
              <a:t>goto</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state 1</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else </a:t>
            </a:r>
            <a:r>
              <a:rPr kumimoji="0"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rPr>
              <a:t>FAIL( )</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3686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2024/3/12</a:t>
            </a:fld>
            <a:endParaRPr lang="zh-TW" altLang="en-US" sz="1400" dirty="0">
              <a:solidFill>
                <a:schemeClr val="tx2"/>
              </a:solidFill>
            </a:endParaRPr>
          </a:p>
        </p:txBody>
      </p:sp>
      <p:sp>
        <p:nvSpPr>
          <p:cNvPr id="3686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28</a:t>
            </a:fld>
            <a:endParaRPr lang="zh-TW" altLang="en-US" sz="1400" dirty="0">
              <a:solidFill>
                <a:schemeClr val="tx2"/>
              </a:solidFill>
            </a:endParaRPr>
          </a:p>
        </p:txBody>
      </p:sp>
      <p:grpSp>
        <p:nvGrpSpPr>
          <p:cNvPr id="6" name="Group 14"/>
          <p:cNvGrpSpPr/>
          <p:nvPr/>
        </p:nvGrpSpPr>
        <p:grpSpPr>
          <a:xfrm>
            <a:off x="2384425" y="1574800"/>
            <a:ext cx="4114800" cy="2057400"/>
            <a:chOff x="1440" y="1056"/>
            <a:chExt cx="2880" cy="1536"/>
          </a:xfrm>
        </p:grpSpPr>
        <p:sp>
          <p:nvSpPr>
            <p:cNvPr id="36871" name="Oval 15"/>
            <p:cNvSpPr/>
            <p:nvPr/>
          </p:nvSpPr>
          <p:spPr>
            <a:xfrm>
              <a:off x="1440" y="1776"/>
              <a:ext cx="400" cy="361"/>
            </a:xfrm>
            <a:prstGeom prst="ellipse">
              <a:avLst/>
            </a:prstGeom>
            <a:noFill/>
            <a:ln w="9525" cap="flat" cmpd="sng">
              <a:solidFill>
                <a:schemeClr val="tx1"/>
              </a:solidFill>
              <a:prstDash val="solid"/>
              <a:headEnd type="none" w="med" len="med"/>
              <a:tailEnd type="none" w="med" len="med"/>
            </a:ln>
          </p:spPr>
          <p:txBody>
            <a:bodyPr lIns="144000" tIns="0" rIns="144000" bIns="0"/>
            <a:lstStyle/>
            <a:p>
              <a:pPr algn="just" eaLnBrk="0" hangingPunct="0"/>
              <a:r>
                <a:rPr lang="en-US" altLang="zh-CN" dirty="0">
                  <a:latin typeface="楷体_GB2312" pitchFamily="49" charset="-122"/>
                  <a:ea typeface="楷体_GB2312" pitchFamily="49" charset="-122"/>
                </a:rPr>
                <a:t>0</a:t>
              </a:r>
              <a:endParaRPr lang="en-US" altLang="zh-CN" sz="1600" dirty="0">
                <a:latin typeface="楷体_GB2312" pitchFamily="49" charset="-122"/>
                <a:ea typeface="楷体_GB2312" pitchFamily="49" charset="-122"/>
              </a:endParaRPr>
            </a:p>
          </p:txBody>
        </p:sp>
        <p:sp>
          <p:nvSpPr>
            <p:cNvPr id="36872" name="Freeform 16"/>
            <p:cNvSpPr/>
            <p:nvPr/>
          </p:nvSpPr>
          <p:spPr>
            <a:xfrm>
              <a:off x="2688" y="1392"/>
              <a:ext cx="288" cy="384"/>
            </a:xfrm>
            <a:custGeom>
              <a:avLst/>
              <a:gdLst/>
              <a:ahLst/>
              <a:cxnLst>
                <a:cxn ang="0">
                  <a:pos x="1" y="1"/>
                </a:cxn>
                <a:cxn ang="0">
                  <a:pos x="1" y="0"/>
                </a:cxn>
                <a:cxn ang="0">
                  <a:pos x="0" y="1"/>
                </a:cxn>
              </a:cxnLst>
              <a:rect l="0" t="0" r="0" b="0"/>
              <a:pathLst>
                <a:path w="480" h="720">
                  <a:moveTo>
                    <a:pt x="480" y="720"/>
                  </a:moveTo>
                  <a:cubicBezTo>
                    <a:pt x="400" y="360"/>
                    <a:pt x="320" y="0"/>
                    <a:pt x="240" y="0"/>
                  </a:cubicBezTo>
                  <a:cubicBezTo>
                    <a:pt x="160" y="0"/>
                    <a:pt x="80" y="360"/>
                    <a:pt x="0" y="720"/>
                  </a:cubicBezTo>
                </a:path>
              </a:pathLst>
            </a:custGeom>
            <a:noFill/>
            <a:ln w="19050" cap="flat" cmpd="sng">
              <a:solidFill>
                <a:schemeClr val="tx1">
                  <a:alpha val="100000"/>
                </a:schemeClr>
              </a:solidFill>
              <a:prstDash val="solid"/>
              <a:round/>
              <a:headEnd type="none" w="med" len="med"/>
              <a:tailEnd type="stealth" w="lg" len="lg"/>
            </a:ln>
          </p:spPr>
          <p:txBody>
            <a:bodyPr/>
            <a:lstStyle/>
            <a:p>
              <a:endParaRPr lang="zh-CN" altLang="en-US"/>
            </a:p>
          </p:txBody>
        </p:sp>
        <p:sp>
          <p:nvSpPr>
            <p:cNvPr id="36873" name="Oval 17"/>
            <p:cNvSpPr/>
            <p:nvPr/>
          </p:nvSpPr>
          <p:spPr>
            <a:xfrm>
              <a:off x="2640" y="1776"/>
              <a:ext cx="400" cy="361"/>
            </a:xfrm>
            <a:prstGeom prst="ellipse">
              <a:avLst/>
            </a:prstGeom>
            <a:noFill/>
            <a:ln w="9525" cap="flat" cmpd="sng">
              <a:solidFill>
                <a:schemeClr val="tx1"/>
              </a:solidFill>
              <a:prstDash val="solid"/>
              <a:headEnd type="none" w="med" len="med"/>
              <a:tailEnd type="none" w="med" len="med"/>
            </a:ln>
          </p:spPr>
          <p:txBody>
            <a:bodyPr lIns="144000" tIns="0" rIns="144000" bIns="0"/>
            <a:lstStyle/>
            <a:p>
              <a:pPr algn="just" eaLnBrk="0" hangingPunct="0"/>
              <a:r>
                <a:rPr lang="en-US" altLang="zh-CN" dirty="0">
                  <a:latin typeface="楷体_GB2312" pitchFamily="49" charset="-122"/>
                  <a:ea typeface="楷体_GB2312" pitchFamily="49" charset="-122"/>
                </a:rPr>
                <a:t>1</a:t>
              </a:r>
              <a:endParaRPr lang="en-US" altLang="zh-CN" sz="1600" dirty="0">
                <a:latin typeface="楷体_GB2312" pitchFamily="49" charset="-122"/>
                <a:ea typeface="楷体_GB2312" pitchFamily="49" charset="-122"/>
              </a:endParaRPr>
            </a:p>
          </p:txBody>
        </p:sp>
        <p:sp>
          <p:nvSpPr>
            <p:cNvPr id="36874" name="Oval 18"/>
            <p:cNvSpPr/>
            <p:nvPr/>
          </p:nvSpPr>
          <p:spPr>
            <a:xfrm>
              <a:off x="3792" y="1776"/>
              <a:ext cx="400" cy="361"/>
            </a:xfrm>
            <a:prstGeom prst="ellipse">
              <a:avLst/>
            </a:prstGeom>
            <a:noFill/>
            <a:ln w="92075" cap="flat" cmpd="dbl">
              <a:solidFill>
                <a:schemeClr val="tx1"/>
              </a:solidFill>
              <a:prstDash val="solid"/>
              <a:headEnd type="none" w="med" len="med"/>
              <a:tailEnd type="none" w="med" len="med"/>
            </a:ln>
          </p:spPr>
          <p:txBody>
            <a:bodyPr lIns="144000" tIns="0" rIns="144000" bIns="0"/>
            <a:lstStyle/>
            <a:p>
              <a:pPr algn="just" eaLnBrk="0" hangingPunct="0"/>
              <a:r>
                <a:rPr lang="en-US" altLang="zh-CN" dirty="0">
                  <a:latin typeface="楷体_GB2312" pitchFamily="49" charset="-122"/>
                  <a:ea typeface="楷体_GB2312" pitchFamily="49" charset="-122"/>
                </a:rPr>
                <a:t>2</a:t>
              </a:r>
              <a:endParaRPr lang="en-US" altLang="zh-CN" sz="1600" dirty="0">
                <a:latin typeface="楷体_GB2312" pitchFamily="49" charset="-122"/>
                <a:ea typeface="楷体_GB2312" pitchFamily="49" charset="-122"/>
              </a:endParaRPr>
            </a:p>
          </p:txBody>
        </p:sp>
        <p:sp>
          <p:nvSpPr>
            <p:cNvPr id="36875" name="Line 19"/>
            <p:cNvSpPr/>
            <p:nvPr/>
          </p:nvSpPr>
          <p:spPr>
            <a:xfrm>
              <a:off x="1872" y="1968"/>
              <a:ext cx="764" cy="1"/>
            </a:xfrm>
            <a:prstGeom prst="line">
              <a:avLst/>
            </a:prstGeom>
            <a:ln w="19050" cap="flat" cmpd="sng">
              <a:solidFill>
                <a:schemeClr val="tx1"/>
              </a:solidFill>
              <a:prstDash val="solid"/>
              <a:headEnd type="none" w="med" len="med"/>
              <a:tailEnd type="stealth" w="lg" len="lg"/>
            </a:ln>
          </p:spPr>
        </p:sp>
        <p:sp>
          <p:nvSpPr>
            <p:cNvPr id="36876" name="Line 20"/>
            <p:cNvSpPr/>
            <p:nvPr/>
          </p:nvSpPr>
          <p:spPr>
            <a:xfrm>
              <a:off x="3024" y="1968"/>
              <a:ext cx="764" cy="1"/>
            </a:xfrm>
            <a:prstGeom prst="line">
              <a:avLst/>
            </a:prstGeom>
            <a:ln w="19050" cap="flat" cmpd="sng">
              <a:solidFill>
                <a:schemeClr val="tx1"/>
              </a:solidFill>
              <a:prstDash val="solid"/>
              <a:headEnd type="none" w="med" len="med"/>
              <a:tailEnd type="stealth" w="lg" len="lg"/>
            </a:ln>
          </p:spPr>
        </p:sp>
        <p:sp>
          <p:nvSpPr>
            <p:cNvPr id="36877" name="Rectangle 21"/>
            <p:cNvSpPr/>
            <p:nvPr/>
          </p:nvSpPr>
          <p:spPr>
            <a:xfrm>
              <a:off x="1968" y="1632"/>
              <a:ext cx="480" cy="336"/>
            </a:xfrm>
            <a:prstGeom prst="rect">
              <a:avLst/>
            </a:prstGeom>
            <a:noFill/>
            <a:ln w="9525">
              <a:noFill/>
            </a:ln>
          </p:spPr>
          <p:txBody>
            <a:bodyPr wrap="none" anchor="ctr" anchorCtr="0"/>
            <a:lstStyle/>
            <a:p>
              <a:pPr algn="ctr"/>
              <a:r>
                <a:rPr lang="zh-CN" altLang="en-US" dirty="0">
                  <a:latin typeface="楷体_GB2312" pitchFamily="49" charset="-122"/>
                  <a:ea typeface="楷体_GB2312" pitchFamily="49" charset="-122"/>
                </a:rPr>
                <a:t>字母</a:t>
              </a:r>
            </a:p>
          </p:txBody>
        </p:sp>
        <p:sp>
          <p:nvSpPr>
            <p:cNvPr id="36878" name="Rectangle 22"/>
            <p:cNvSpPr/>
            <p:nvPr/>
          </p:nvSpPr>
          <p:spPr>
            <a:xfrm>
              <a:off x="3168" y="1632"/>
              <a:ext cx="480" cy="336"/>
            </a:xfrm>
            <a:prstGeom prst="rect">
              <a:avLst/>
            </a:prstGeom>
            <a:noFill/>
            <a:ln w="9525">
              <a:noFill/>
            </a:ln>
          </p:spPr>
          <p:txBody>
            <a:bodyPr wrap="none" anchor="ctr" anchorCtr="0"/>
            <a:lstStyle/>
            <a:p>
              <a:pPr algn="ctr"/>
              <a:r>
                <a:rPr lang="zh-CN" altLang="en-US" dirty="0">
                  <a:latin typeface="楷体_GB2312" pitchFamily="49" charset="-122"/>
                  <a:ea typeface="楷体_GB2312" pitchFamily="49" charset="-122"/>
                </a:rPr>
                <a:t>其他</a:t>
              </a:r>
            </a:p>
          </p:txBody>
        </p:sp>
        <p:sp>
          <p:nvSpPr>
            <p:cNvPr id="36879" name="Rectangle 23"/>
            <p:cNvSpPr/>
            <p:nvPr/>
          </p:nvSpPr>
          <p:spPr>
            <a:xfrm>
              <a:off x="2352" y="1056"/>
              <a:ext cx="912" cy="336"/>
            </a:xfrm>
            <a:prstGeom prst="rect">
              <a:avLst/>
            </a:prstGeom>
            <a:noFill/>
            <a:ln w="9525">
              <a:noFill/>
            </a:ln>
          </p:spPr>
          <p:txBody>
            <a:bodyPr wrap="none" anchor="ctr" anchorCtr="0"/>
            <a:lstStyle/>
            <a:p>
              <a:pPr algn="ctr"/>
              <a:r>
                <a:rPr lang="zh-CN" altLang="en-US" dirty="0">
                  <a:latin typeface="楷体_GB2312" pitchFamily="49" charset="-122"/>
                  <a:ea typeface="楷体_GB2312" pitchFamily="49" charset="-122"/>
                </a:rPr>
                <a:t>字母或数字</a:t>
              </a:r>
            </a:p>
          </p:txBody>
        </p:sp>
        <p:sp>
          <p:nvSpPr>
            <p:cNvPr id="36880" name="Rectangle 24"/>
            <p:cNvSpPr/>
            <p:nvPr/>
          </p:nvSpPr>
          <p:spPr>
            <a:xfrm>
              <a:off x="1920" y="2256"/>
              <a:ext cx="2016" cy="336"/>
            </a:xfrm>
            <a:prstGeom prst="rect">
              <a:avLst/>
            </a:prstGeom>
            <a:noFill/>
            <a:ln w="9525">
              <a:noFill/>
            </a:ln>
          </p:spPr>
          <p:txBody>
            <a:bodyPr wrap="none" anchor="ctr" anchorCtr="0"/>
            <a:lstStyle/>
            <a:p>
              <a:pPr algn="ctr"/>
              <a:r>
                <a:rPr lang="en-US" altLang="en-US" dirty="0">
                  <a:latin typeface="楷体_GB2312" pitchFamily="49" charset="-122"/>
                  <a:ea typeface="楷体_GB2312" pitchFamily="49" charset="-122"/>
                </a:rPr>
                <a:t>识别标识符的状态转换图</a:t>
              </a:r>
              <a:endParaRPr lang="zh-CN" altLang="en-US" dirty="0">
                <a:latin typeface="楷体_GB2312" pitchFamily="49" charset="-122"/>
                <a:ea typeface="楷体_GB2312" pitchFamily="49" charset="-122"/>
              </a:endParaRPr>
            </a:p>
          </p:txBody>
        </p:sp>
        <p:sp>
          <p:nvSpPr>
            <p:cNvPr id="36881" name="Rectangle 25"/>
            <p:cNvSpPr/>
            <p:nvPr/>
          </p:nvSpPr>
          <p:spPr>
            <a:xfrm>
              <a:off x="3984" y="1632"/>
              <a:ext cx="336" cy="240"/>
            </a:xfrm>
            <a:prstGeom prst="rect">
              <a:avLst/>
            </a:prstGeom>
            <a:noFill/>
            <a:ln w="9525">
              <a:noFill/>
            </a:ln>
          </p:spPr>
          <p:txBody>
            <a:bodyPr wrap="none" anchor="ctr" anchorCtr="0"/>
            <a:lstStyle/>
            <a:p>
              <a:pPr algn="ctr"/>
              <a:r>
                <a:rPr lang="en-US" altLang="zh-CN" dirty="0">
                  <a:latin typeface="楷体_GB2312" pitchFamily="49" charset="-122"/>
                  <a:ea typeface="楷体_GB2312" pitchFamily="49" charset="-122"/>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Implementation</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396875" y="3200400"/>
            <a:ext cx="8229600" cy="2008188"/>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对于如上的状态转换图，</a:t>
            </a:r>
            <a:r>
              <a:rPr kumimoji="0" lang="zh-CN" altLang="en-US" sz="2800" b="0" i="0" u="none" strike="noStrike" kern="1200" cap="none" spc="0" normalizeH="0" baseline="0" noProof="0" dirty="0">
                <a:ln>
                  <a:noFill/>
                </a:ln>
                <a:solidFill>
                  <a:srgbClr val="FF0000"/>
                </a:solidFill>
                <a:effectLst/>
                <a:uLnTx/>
                <a:uFillTx/>
                <a:latin typeface="+mj-lt"/>
                <a:ea typeface="楷体_GB2312" pitchFamily="49" charset="-122"/>
                <a:cs typeface="+mn-cs"/>
              </a:rPr>
              <a:t>状态</a:t>
            </a:r>
            <a:r>
              <a:rPr kumimoji="0" lang="en-US" altLang="zh-CN" sz="2800" b="0" i="0" u="none" strike="noStrike" kern="1200" cap="none" spc="0" normalizeH="0" baseline="0" noProof="0" dirty="0">
                <a:ln>
                  <a:noFill/>
                </a:ln>
                <a:solidFill>
                  <a:srgbClr val="FF0000"/>
                </a:solidFill>
                <a:effectLst/>
                <a:uLnTx/>
                <a:uFillTx/>
                <a:latin typeface="+mj-lt"/>
                <a:ea typeface="楷体_GB2312" pitchFamily="49" charset="-122"/>
                <a:cs typeface="+mn-cs"/>
              </a:rPr>
              <a:t>1</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的代码如下所示：</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state 1</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C := </a:t>
            </a:r>
            <a:r>
              <a:rPr kumimoji="0"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rPr>
              <a:t>GETCHAR </a:t>
            </a:r>
            <a:r>
              <a:rPr kumimoji="0" lang="en-US" altLang="zh-CN" sz="2400" b="0" i="0" u="none" strike="noStrike" kern="1200" cap="none" spc="0" normalizeH="0" baseline="0" noProof="0" dirty="0">
                <a:ln>
                  <a:noFill/>
                </a:ln>
                <a:solidFill>
                  <a:srgbClr val="000808"/>
                </a:solidFill>
                <a:effectLst/>
                <a:uLnTx/>
                <a:uFillTx/>
                <a:latin typeface="+mj-lt"/>
                <a:ea typeface="楷体_GB2312" pitchFamily="49" charset="-122"/>
                <a:cs typeface="+mn-cs"/>
              </a:rPr>
              <a:t>;</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if  </a:t>
            </a:r>
            <a:r>
              <a:rPr kumimoji="0"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rPr>
              <a:t>LETTER(C)</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or </a:t>
            </a:r>
            <a:r>
              <a:rPr kumimoji="0"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rPr>
              <a:t>DIGIT(C)</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then </a:t>
            </a:r>
            <a:r>
              <a:rPr kumimoji="0"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rPr>
              <a:t>goto</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state </a:t>
            </a:r>
            <a:r>
              <a:rPr kumimoji="0" lang="en-US" altLang="zh-CN" sz="2400" b="0" i="0" u="none" strike="noStrike" kern="1200" cap="none" spc="0" normalizeH="0" baseline="0" noProof="0" dirty="0">
                <a:ln>
                  <a:noFill/>
                </a:ln>
                <a:solidFill>
                  <a:srgbClr val="000808"/>
                </a:solidFill>
                <a:effectLst/>
                <a:uLnTx/>
                <a:uFillTx/>
                <a:latin typeface="+mj-lt"/>
                <a:ea typeface="楷体_GB2312" pitchFamily="49" charset="-122"/>
                <a:cs typeface="+mn-cs"/>
              </a:rPr>
              <a:t>1</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else if </a:t>
            </a:r>
            <a:r>
              <a:rPr kumimoji="0"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rPr>
              <a:t>DELIMITER(C)</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then </a:t>
            </a:r>
            <a:r>
              <a:rPr kumimoji="0" lang="en-US" altLang="zh-CN" sz="2000" b="0" i="0" u="none" strike="noStrike" kern="1200" cap="none" spc="0" normalizeH="0" baseline="0" noProof="0" dirty="0" err="1">
                <a:ln>
                  <a:noFill/>
                </a:ln>
                <a:solidFill>
                  <a:schemeClr val="tx1"/>
                </a:solidFill>
                <a:effectLst/>
                <a:uLnTx/>
                <a:uFillTx/>
                <a:latin typeface="+mj-lt"/>
                <a:ea typeface="楷体_GB2312" pitchFamily="49" charset="-122"/>
                <a:cs typeface="+mn-cs"/>
              </a:rPr>
              <a:t>goto</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 state 2</a:t>
            </a:r>
            <a:endPar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else </a:t>
            </a:r>
            <a:r>
              <a:rPr kumimoji="0"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rPr>
              <a:t>FAIL( )</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3789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2024/3/12</a:t>
            </a:fld>
            <a:endParaRPr lang="zh-TW" altLang="en-US" sz="1400" dirty="0">
              <a:solidFill>
                <a:schemeClr val="tx2"/>
              </a:solidFill>
            </a:endParaRPr>
          </a:p>
        </p:txBody>
      </p:sp>
      <p:sp>
        <p:nvSpPr>
          <p:cNvPr id="3789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29</a:t>
            </a:fld>
            <a:endParaRPr lang="zh-TW" altLang="en-US" sz="1400" dirty="0">
              <a:solidFill>
                <a:schemeClr val="tx2"/>
              </a:solidFill>
            </a:endParaRPr>
          </a:p>
        </p:txBody>
      </p:sp>
      <p:grpSp>
        <p:nvGrpSpPr>
          <p:cNvPr id="6" name="Group 14"/>
          <p:cNvGrpSpPr/>
          <p:nvPr/>
        </p:nvGrpSpPr>
        <p:grpSpPr>
          <a:xfrm>
            <a:off x="2384425" y="1123950"/>
            <a:ext cx="4114800" cy="2057400"/>
            <a:chOff x="1440" y="1056"/>
            <a:chExt cx="2880" cy="1536"/>
          </a:xfrm>
        </p:grpSpPr>
        <p:sp>
          <p:nvSpPr>
            <p:cNvPr id="37895" name="Oval 15"/>
            <p:cNvSpPr/>
            <p:nvPr/>
          </p:nvSpPr>
          <p:spPr>
            <a:xfrm>
              <a:off x="1440" y="1776"/>
              <a:ext cx="400" cy="361"/>
            </a:xfrm>
            <a:prstGeom prst="ellipse">
              <a:avLst/>
            </a:prstGeom>
            <a:noFill/>
            <a:ln w="9525" cap="flat" cmpd="sng">
              <a:solidFill>
                <a:schemeClr val="tx1"/>
              </a:solidFill>
              <a:prstDash val="solid"/>
              <a:headEnd type="none" w="med" len="med"/>
              <a:tailEnd type="none" w="med" len="med"/>
            </a:ln>
          </p:spPr>
          <p:txBody>
            <a:bodyPr lIns="144000" tIns="0" rIns="144000" bIns="0"/>
            <a:lstStyle/>
            <a:p>
              <a:pPr algn="just" eaLnBrk="0" hangingPunct="0"/>
              <a:r>
                <a:rPr lang="en-US" altLang="zh-CN" dirty="0">
                  <a:latin typeface="楷体_GB2312" pitchFamily="49" charset="-122"/>
                  <a:ea typeface="楷体_GB2312" pitchFamily="49" charset="-122"/>
                </a:rPr>
                <a:t>0</a:t>
              </a:r>
              <a:endParaRPr lang="en-US" altLang="zh-CN" sz="1600" dirty="0">
                <a:latin typeface="楷体_GB2312" pitchFamily="49" charset="-122"/>
                <a:ea typeface="楷体_GB2312" pitchFamily="49" charset="-122"/>
              </a:endParaRPr>
            </a:p>
          </p:txBody>
        </p:sp>
        <p:sp>
          <p:nvSpPr>
            <p:cNvPr id="37896" name="Freeform 16"/>
            <p:cNvSpPr/>
            <p:nvPr/>
          </p:nvSpPr>
          <p:spPr>
            <a:xfrm>
              <a:off x="2688" y="1392"/>
              <a:ext cx="288" cy="384"/>
            </a:xfrm>
            <a:custGeom>
              <a:avLst/>
              <a:gdLst/>
              <a:ahLst/>
              <a:cxnLst>
                <a:cxn ang="0">
                  <a:pos x="1" y="1"/>
                </a:cxn>
                <a:cxn ang="0">
                  <a:pos x="1" y="0"/>
                </a:cxn>
                <a:cxn ang="0">
                  <a:pos x="0" y="1"/>
                </a:cxn>
              </a:cxnLst>
              <a:rect l="0" t="0" r="0" b="0"/>
              <a:pathLst>
                <a:path w="480" h="720">
                  <a:moveTo>
                    <a:pt x="480" y="720"/>
                  </a:moveTo>
                  <a:cubicBezTo>
                    <a:pt x="400" y="360"/>
                    <a:pt x="320" y="0"/>
                    <a:pt x="240" y="0"/>
                  </a:cubicBezTo>
                  <a:cubicBezTo>
                    <a:pt x="160" y="0"/>
                    <a:pt x="80" y="360"/>
                    <a:pt x="0" y="720"/>
                  </a:cubicBezTo>
                </a:path>
              </a:pathLst>
            </a:custGeom>
            <a:noFill/>
            <a:ln w="19050" cap="flat" cmpd="sng">
              <a:solidFill>
                <a:schemeClr val="tx1">
                  <a:alpha val="100000"/>
                </a:schemeClr>
              </a:solidFill>
              <a:prstDash val="solid"/>
              <a:round/>
              <a:headEnd type="none" w="med" len="med"/>
              <a:tailEnd type="stealth" w="lg" len="lg"/>
            </a:ln>
          </p:spPr>
          <p:txBody>
            <a:bodyPr/>
            <a:lstStyle/>
            <a:p>
              <a:endParaRPr lang="zh-CN" altLang="en-US"/>
            </a:p>
          </p:txBody>
        </p:sp>
        <p:sp>
          <p:nvSpPr>
            <p:cNvPr id="37897" name="Oval 17"/>
            <p:cNvSpPr/>
            <p:nvPr/>
          </p:nvSpPr>
          <p:spPr>
            <a:xfrm>
              <a:off x="2640" y="1776"/>
              <a:ext cx="400" cy="361"/>
            </a:xfrm>
            <a:prstGeom prst="ellipse">
              <a:avLst/>
            </a:prstGeom>
            <a:noFill/>
            <a:ln w="9525" cap="flat" cmpd="sng">
              <a:solidFill>
                <a:schemeClr val="tx1"/>
              </a:solidFill>
              <a:prstDash val="solid"/>
              <a:headEnd type="none" w="med" len="med"/>
              <a:tailEnd type="none" w="med" len="med"/>
            </a:ln>
          </p:spPr>
          <p:txBody>
            <a:bodyPr lIns="144000" tIns="0" rIns="144000" bIns="0"/>
            <a:lstStyle/>
            <a:p>
              <a:pPr algn="just" eaLnBrk="0" hangingPunct="0"/>
              <a:r>
                <a:rPr lang="en-US" altLang="zh-CN" dirty="0">
                  <a:latin typeface="楷体_GB2312" pitchFamily="49" charset="-122"/>
                  <a:ea typeface="楷体_GB2312" pitchFamily="49" charset="-122"/>
                </a:rPr>
                <a:t>1</a:t>
              </a:r>
              <a:endParaRPr lang="en-US" altLang="zh-CN" sz="1600" dirty="0">
                <a:latin typeface="楷体_GB2312" pitchFamily="49" charset="-122"/>
                <a:ea typeface="楷体_GB2312" pitchFamily="49" charset="-122"/>
              </a:endParaRPr>
            </a:p>
          </p:txBody>
        </p:sp>
        <p:sp>
          <p:nvSpPr>
            <p:cNvPr id="37898" name="Oval 18"/>
            <p:cNvSpPr/>
            <p:nvPr/>
          </p:nvSpPr>
          <p:spPr>
            <a:xfrm>
              <a:off x="3792" y="1776"/>
              <a:ext cx="400" cy="361"/>
            </a:xfrm>
            <a:prstGeom prst="ellipse">
              <a:avLst/>
            </a:prstGeom>
            <a:noFill/>
            <a:ln w="92075" cap="flat" cmpd="dbl">
              <a:solidFill>
                <a:schemeClr val="tx1"/>
              </a:solidFill>
              <a:prstDash val="solid"/>
              <a:headEnd type="none" w="med" len="med"/>
              <a:tailEnd type="none" w="med" len="med"/>
            </a:ln>
          </p:spPr>
          <p:txBody>
            <a:bodyPr lIns="144000" tIns="0" rIns="144000" bIns="0"/>
            <a:lstStyle/>
            <a:p>
              <a:pPr algn="just" eaLnBrk="0" hangingPunct="0"/>
              <a:r>
                <a:rPr lang="en-US" altLang="zh-CN" dirty="0">
                  <a:latin typeface="楷体_GB2312" pitchFamily="49" charset="-122"/>
                  <a:ea typeface="楷体_GB2312" pitchFamily="49" charset="-122"/>
                </a:rPr>
                <a:t>2</a:t>
              </a:r>
              <a:endParaRPr lang="en-US" altLang="zh-CN" sz="1600" dirty="0">
                <a:latin typeface="楷体_GB2312" pitchFamily="49" charset="-122"/>
                <a:ea typeface="楷体_GB2312" pitchFamily="49" charset="-122"/>
              </a:endParaRPr>
            </a:p>
          </p:txBody>
        </p:sp>
        <p:sp>
          <p:nvSpPr>
            <p:cNvPr id="37899" name="Line 19"/>
            <p:cNvSpPr/>
            <p:nvPr/>
          </p:nvSpPr>
          <p:spPr>
            <a:xfrm>
              <a:off x="1872" y="1968"/>
              <a:ext cx="764" cy="1"/>
            </a:xfrm>
            <a:prstGeom prst="line">
              <a:avLst/>
            </a:prstGeom>
            <a:ln w="19050" cap="flat" cmpd="sng">
              <a:solidFill>
                <a:schemeClr val="tx1"/>
              </a:solidFill>
              <a:prstDash val="solid"/>
              <a:headEnd type="none" w="med" len="med"/>
              <a:tailEnd type="stealth" w="lg" len="lg"/>
            </a:ln>
          </p:spPr>
        </p:sp>
        <p:sp>
          <p:nvSpPr>
            <p:cNvPr id="37900" name="Line 20"/>
            <p:cNvSpPr/>
            <p:nvPr/>
          </p:nvSpPr>
          <p:spPr>
            <a:xfrm>
              <a:off x="3024" y="1968"/>
              <a:ext cx="764" cy="1"/>
            </a:xfrm>
            <a:prstGeom prst="line">
              <a:avLst/>
            </a:prstGeom>
            <a:ln w="19050" cap="flat" cmpd="sng">
              <a:solidFill>
                <a:schemeClr val="tx1"/>
              </a:solidFill>
              <a:prstDash val="solid"/>
              <a:headEnd type="none" w="med" len="med"/>
              <a:tailEnd type="stealth" w="lg" len="lg"/>
            </a:ln>
          </p:spPr>
        </p:sp>
        <p:sp>
          <p:nvSpPr>
            <p:cNvPr id="37901" name="Rectangle 21"/>
            <p:cNvSpPr/>
            <p:nvPr/>
          </p:nvSpPr>
          <p:spPr>
            <a:xfrm>
              <a:off x="1968" y="1632"/>
              <a:ext cx="480" cy="336"/>
            </a:xfrm>
            <a:prstGeom prst="rect">
              <a:avLst/>
            </a:prstGeom>
            <a:noFill/>
            <a:ln w="9525">
              <a:noFill/>
            </a:ln>
          </p:spPr>
          <p:txBody>
            <a:bodyPr wrap="none" anchor="ctr" anchorCtr="0"/>
            <a:lstStyle/>
            <a:p>
              <a:pPr algn="ctr"/>
              <a:r>
                <a:rPr lang="zh-CN" altLang="en-US" dirty="0">
                  <a:latin typeface="楷体_GB2312" pitchFamily="49" charset="-122"/>
                  <a:ea typeface="楷体_GB2312" pitchFamily="49" charset="-122"/>
                </a:rPr>
                <a:t>字母</a:t>
              </a:r>
            </a:p>
          </p:txBody>
        </p:sp>
        <p:sp>
          <p:nvSpPr>
            <p:cNvPr id="37902" name="Rectangle 22"/>
            <p:cNvSpPr/>
            <p:nvPr/>
          </p:nvSpPr>
          <p:spPr>
            <a:xfrm>
              <a:off x="3168" y="1632"/>
              <a:ext cx="480" cy="336"/>
            </a:xfrm>
            <a:prstGeom prst="rect">
              <a:avLst/>
            </a:prstGeom>
            <a:noFill/>
            <a:ln w="9525">
              <a:noFill/>
            </a:ln>
          </p:spPr>
          <p:txBody>
            <a:bodyPr wrap="none" anchor="ctr" anchorCtr="0"/>
            <a:lstStyle/>
            <a:p>
              <a:pPr algn="ctr"/>
              <a:r>
                <a:rPr lang="zh-CN" altLang="en-US" dirty="0">
                  <a:latin typeface="楷体_GB2312" pitchFamily="49" charset="-122"/>
                  <a:ea typeface="楷体_GB2312" pitchFamily="49" charset="-122"/>
                </a:rPr>
                <a:t>其他</a:t>
              </a:r>
            </a:p>
          </p:txBody>
        </p:sp>
        <p:sp>
          <p:nvSpPr>
            <p:cNvPr id="37903" name="Rectangle 23"/>
            <p:cNvSpPr/>
            <p:nvPr/>
          </p:nvSpPr>
          <p:spPr>
            <a:xfrm>
              <a:off x="2352" y="1056"/>
              <a:ext cx="912" cy="336"/>
            </a:xfrm>
            <a:prstGeom prst="rect">
              <a:avLst/>
            </a:prstGeom>
            <a:noFill/>
            <a:ln w="9525">
              <a:noFill/>
            </a:ln>
          </p:spPr>
          <p:txBody>
            <a:bodyPr wrap="none" anchor="ctr" anchorCtr="0"/>
            <a:lstStyle/>
            <a:p>
              <a:pPr algn="ctr"/>
              <a:r>
                <a:rPr lang="zh-CN" altLang="en-US" dirty="0">
                  <a:latin typeface="楷体_GB2312" pitchFamily="49" charset="-122"/>
                  <a:ea typeface="楷体_GB2312" pitchFamily="49" charset="-122"/>
                </a:rPr>
                <a:t>字母或数字</a:t>
              </a:r>
            </a:p>
          </p:txBody>
        </p:sp>
        <p:sp>
          <p:nvSpPr>
            <p:cNvPr id="37904" name="Rectangle 24"/>
            <p:cNvSpPr/>
            <p:nvPr/>
          </p:nvSpPr>
          <p:spPr>
            <a:xfrm>
              <a:off x="1920" y="2256"/>
              <a:ext cx="2016" cy="336"/>
            </a:xfrm>
            <a:prstGeom prst="rect">
              <a:avLst/>
            </a:prstGeom>
            <a:noFill/>
            <a:ln w="9525">
              <a:noFill/>
            </a:ln>
          </p:spPr>
          <p:txBody>
            <a:bodyPr wrap="none" anchor="ctr" anchorCtr="0"/>
            <a:lstStyle/>
            <a:p>
              <a:pPr algn="ctr"/>
              <a:r>
                <a:rPr lang="en-US" altLang="en-US" dirty="0">
                  <a:latin typeface="楷体_GB2312" pitchFamily="49" charset="-122"/>
                  <a:ea typeface="楷体_GB2312" pitchFamily="49" charset="-122"/>
                </a:rPr>
                <a:t>识别标识符的状态转换图</a:t>
              </a:r>
              <a:endParaRPr lang="zh-CN" altLang="en-US" dirty="0">
                <a:latin typeface="楷体_GB2312" pitchFamily="49" charset="-122"/>
                <a:ea typeface="楷体_GB2312" pitchFamily="49" charset="-122"/>
              </a:endParaRPr>
            </a:p>
          </p:txBody>
        </p:sp>
        <p:sp>
          <p:nvSpPr>
            <p:cNvPr id="37905" name="Rectangle 25"/>
            <p:cNvSpPr/>
            <p:nvPr/>
          </p:nvSpPr>
          <p:spPr>
            <a:xfrm>
              <a:off x="3984" y="1632"/>
              <a:ext cx="336" cy="240"/>
            </a:xfrm>
            <a:prstGeom prst="rect">
              <a:avLst/>
            </a:prstGeom>
            <a:noFill/>
            <a:ln w="9525">
              <a:noFill/>
            </a:ln>
          </p:spPr>
          <p:txBody>
            <a:bodyPr wrap="none" anchor="ctr" anchorCtr="0"/>
            <a:lstStyle/>
            <a:p>
              <a:pPr algn="ctr"/>
              <a:r>
                <a:rPr lang="en-US" altLang="zh-CN" dirty="0">
                  <a:latin typeface="楷体_GB2312" pitchFamily="49" charset="-122"/>
                  <a:ea typeface="楷体_GB2312" pitchFamily="49" charset="-122"/>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Requirements</a:t>
            </a:r>
            <a:endParaRPr lang="zh-CN" altLang="en-US" kern="1200" dirty="0">
              <a:latin typeface="+mj-lt"/>
              <a:ea typeface="宋体" panose="02010600030101010101" pitchFamily="2" charset="-122"/>
              <a:cs typeface="+mj-cs"/>
            </a:endParaRPr>
          </a:p>
        </p:txBody>
      </p:sp>
      <p:sp>
        <p:nvSpPr>
          <p:cNvPr id="12291" name="Rectangle 3"/>
          <p:cNvSpPr>
            <a:spLocks noGrp="1" noRot="1"/>
          </p:cNvSpPr>
          <p:nvPr>
            <p:ph sz="quarter" idx="1"/>
          </p:nvPr>
        </p:nvSpPr>
        <p:spPr>
          <a:xfrm>
            <a:off x="457200" y="1219200"/>
            <a:ext cx="8229600" cy="4937125"/>
          </a:xfrm>
        </p:spPr>
        <p:txBody>
          <a:bodyPr vert="horz" wrap="square" lIns="91440" tIns="45720" rIns="91440" bIns="45720" anchor="t" anchorCtr="0"/>
          <a:lstStyle/>
          <a:p>
            <a:r>
              <a:rPr lang="zh-CN" altLang="en-US" dirty="0">
                <a:latin typeface="楷体_GB2312" pitchFamily="49" charset="-122"/>
                <a:ea typeface="楷体_GB2312" pitchFamily="49" charset="-122"/>
              </a:rPr>
              <a:t>任务</a:t>
            </a:r>
            <a:r>
              <a:rPr lang="en-US" altLang="zh-CN" dirty="0">
                <a:latin typeface="楷体_GB2312" pitchFamily="49" charset="-122"/>
                <a:ea typeface="楷体_GB2312" pitchFamily="49" charset="-122"/>
              </a:rPr>
              <a:t>:</a:t>
            </a:r>
          </a:p>
          <a:p>
            <a:pPr lvl="1"/>
            <a:r>
              <a:rPr lang="zh-CN" altLang="en-US" dirty="0">
                <a:solidFill>
                  <a:srgbClr val="0000FF"/>
                </a:solidFill>
                <a:latin typeface="楷体_GB2312" pitchFamily="49" charset="-122"/>
                <a:ea typeface="楷体_GB2312" pitchFamily="49" charset="-122"/>
              </a:rPr>
              <a:t>从左至右</a:t>
            </a:r>
            <a:r>
              <a:rPr lang="zh-CN" altLang="en-US" dirty="0">
                <a:solidFill>
                  <a:schemeClr val="tx1"/>
                </a:solidFill>
                <a:latin typeface="楷体_GB2312" pitchFamily="49" charset="-122"/>
                <a:ea typeface="楷体_GB2312" pitchFamily="49" charset="-122"/>
              </a:rPr>
              <a:t>逐个字符地对源程序进行扫描，产生一个个的单词符号，把作为字符串的源程序改造成为单词符号串的中间程序</a:t>
            </a:r>
          </a:p>
          <a:p>
            <a:r>
              <a:rPr lang="zh-CN" altLang="en-US" dirty="0">
                <a:latin typeface="楷体_GB2312" pitchFamily="49" charset="-122"/>
                <a:ea typeface="楷体_GB2312" pitchFamily="49" charset="-122"/>
              </a:rPr>
              <a:t>词法分析是编译的</a:t>
            </a:r>
            <a:r>
              <a:rPr lang="zh-CN" altLang="en-US" u="sng" dirty="0">
                <a:latin typeface="楷体_GB2312" pitchFamily="49" charset="-122"/>
                <a:ea typeface="楷体_GB2312" pitchFamily="49" charset="-122"/>
              </a:rPr>
              <a:t>基础</a:t>
            </a:r>
          </a:p>
        </p:txBody>
      </p:sp>
      <p:grpSp>
        <p:nvGrpSpPr>
          <p:cNvPr id="12292" name="Group 1"/>
          <p:cNvGrpSpPr/>
          <p:nvPr/>
        </p:nvGrpSpPr>
        <p:grpSpPr>
          <a:xfrm>
            <a:off x="684213" y="3617913"/>
            <a:ext cx="7913687" cy="2520950"/>
            <a:chOff x="714375" y="3617913"/>
            <a:chExt cx="7914009" cy="2520950"/>
          </a:xfrm>
        </p:grpSpPr>
        <p:sp>
          <p:nvSpPr>
            <p:cNvPr id="4" name="Rectangle 4"/>
            <p:cNvSpPr>
              <a:spLocks noChangeArrowheads="1"/>
            </p:cNvSpPr>
            <p:nvPr/>
          </p:nvSpPr>
          <p:spPr bwMode="auto">
            <a:xfrm>
              <a:off x="2152709" y="3617913"/>
              <a:ext cx="1224012" cy="936625"/>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342900" marR="0" lvl="0" indent="-342900" algn="ctr"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a:ln>
                    <a:noFill/>
                  </a:ln>
                  <a:solidFill>
                    <a:srgbClr val="3333FF"/>
                  </a:solidFill>
                  <a:effectLst/>
                  <a:uLnTx/>
                  <a:uFillTx/>
                  <a:latin typeface="+mj-lt"/>
                  <a:ea typeface="Arial Unicode MS" pitchFamily="34" charset="-120"/>
                  <a:cs typeface="Arial Unicode MS" pitchFamily="34" charset="-120"/>
                </a:rPr>
                <a:t>Lexical</a:t>
              </a:r>
            </a:p>
            <a:p>
              <a:pPr marL="342900" marR="0" lvl="0" indent="-342900" algn="ctr"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a:ln>
                    <a:noFill/>
                  </a:ln>
                  <a:solidFill>
                    <a:srgbClr val="3333FF"/>
                  </a:solidFill>
                  <a:effectLst/>
                  <a:uLnTx/>
                  <a:uFillTx/>
                  <a:latin typeface="+mj-lt"/>
                  <a:ea typeface="Arial Unicode MS" pitchFamily="34" charset="-120"/>
                  <a:cs typeface="Arial Unicode MS" pitchFamily="34" charset="-120"/>
                </a:rPr>
                <a:t>Analyzer</a:t>
              </a:r>
            </a:p>
          </p:txBody>
        </p:sp>
        <p:sp>
          <p:nvSpPr>
            <p:cNvPr id="5" name="Rectangle 5"/>
            <p:cNvSpPr>
              <a:spLocks noChangeArrowheads="1"/>
            </p:cNvSpPr>
            <p:nvPr/>
          </p:nvSpPr>
          <p:spPr bwMode="auto">
            <a:xfrm>
              <a:off x="5394515" y="3617913"/>
              <a:ext cx="1224012" cy="936625"/>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342900" marR="0" lvl="0" indent="-342900" algn="ctr"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a:ln>
                    <a:noFill/>
                  </a:ln>
                  <a:solidFill>
                    <a:srgbClr val="3333FF"/>
                  </a:solidFill>
                  <a:effectLst/>
                  <a:uLnTx/>
                  <a:uFillTx/>
                  <a:latin typeface="+mj-lt"/>
                  <a:ea typeface="Arial Unicode MS" pitchFamily="34" charset="-120"/>
                  <a:cs typeface="Arial Unicode MS" pitchFamily="34" charset="-120"/>
                </a:rPr>
                <a:t>Parser</a:t>
              </a:r>
            </a:p>
          </p:txBody>
        </p:sp>
        <p:sp>
          <p:nvSpPr>
            <p:cNvPr id="6" name="Rectangle 6"/>
            <p:cNvSpPr>
              <a:spLocks noChangeArrowheads="1"/>
            </p:cNvSpPr>
            <p:nvPr/>
          </p:nvSpPr>
          <p:spPr bwMode="auto">
            <a:xfrm>
              <a:off x="3810126" y="5202238"/>
              <a:ext cx="1224012" cy="936625"/>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342900" marR="0" lvl="0" indent="-342900" algn="ctr"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dirty="0">
                  <a:ln>
                    <a:noFill/>
                  </a:ln>
                  <a:solidFill>
                    <a:srgbClr val="3333FF"/>
                  </a:solidFill>
                  <a:effectLst/>
                  <a:uLnTx/>
                  <a:uFillTx/>
                  <a:latin typeface="+mj-lt"/>
                  <a:ea typeface="Arial Unicode MS" pitchFamily="34" charset="-120"/>
                  <a:cs typeface="Arial Unicode MS" pitchFamily="34" charset="-120"/>
                </a:rPr>
                <a:t>Symbol</a:t>
              </a:r>
            </a:p>
            <a:p>
              <a:pPr marL="342900" marR="0" lvl="0" indent="-342900" algn="ctr"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dirty="0">
                  <a:ln>
                    <a:noFill/>
                  </a:ln>
                  <a:solidFill>
                    <a:srgbClr val="3333FF"/>
                  </a:solidFill>
                  <a:effectLst/>
                  <a:uLnTx/>
                  <a:uFillTx/>
                  <a:latin typeface="+mj-lt"/>
                  <a:ea typeface="Arial Unicode MS" pitchFamily="34" charset="-120"/>
                  <a:cs typeface="Arial Unicode MS" pitchFamily="34" charset="-120"/>
                </a:rPr>
                <a:t>Table</a:t>
              </a:r>
            </a:p>
          </p:txBody>
        </p:sp>
        <p:sp>
          <p:nvSpPr>
            <p:cNvPr id="7" name="Text Box 7"/>
            <p:cNvSpPr txBox="1">
              <a:spLocks noChangeArrowheads="1"/>
            </p:cNvSpPr>
            <p:nvPr/>
          </p:nvSpPr>
          <p:spPr bwMode="auto">
            <a:xfrm>
              <a:off x="714375" y="3643313"/>
              <a:ext cx="1239887"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342900" marR="0" lvl="0" indent="-342900" algn="l"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a:ln>
                    <a:noFill/>
                  </a:ln>
                  <a:solidFill>
                    <a:srgbClr val="3333FF"/>
                  </a:solidFill>
                  <a:effectLst/>
                  <a:uLnTx/>
                  <a:uFillTx/>
                  <a:latin typeface="+mj-lt"/>
                  <a:ea typeface="Arial Unicode MS" pitchFamily="34" charset="-120"/>
                  <a:cs typeface="Arial Unicode MS" pitchFamily="34" charset="-120"/>
                </a:rPr>
                <a:t>source</a:t>
              </a:r>
            </a:p>
            <a:p>
              <a:pPr marL="342900" marR="0" lvl="0" indent="-342900" algn="l"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a:ln>
                    <a:noFill/>
                  </a:ln>
                  <a:solidFill>
                    <a:srgbClr val="3333FF"/>
                  </a:solidFill>
                  <a:effectLst/>
                  <a:uLnTx/>
                  <a:uFillTx/>
                  <a:latin typeface="+mj-lt"/>
                  <a:ea typeface="Arial Unicode MS" pitchFamily="34" charset="-120"/>
                  <a:cs typeface="Arial Unicode MS" pitchFamily="34" charset="-120"/>
                </a:rPr>
                <a:t>program</a:t>
              </a:r>
            </a:p>
          </p:txBody>
        </p:sp>
        <p:sp>
          <p:nvSpPr>
            <p:cNvPr id="8" name="Text Box 8"/>
            <p:cNvSpPr txBox="1">
              <a:spLocks noChangeArrowheads="1"/>
            </p:cNvSpPr>
            <p:nvPr/>
          </p:nvSpPr>
          <p:spPr bwMode="auto">
            <a:xfrm>
              <a:off x="6986842" y="3640138"/>
              <a:ext cx="164154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342900" marR="0" lvl="0" indent="-342900" algn="l"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dirty="0">
                  <a:ln>
                    <a:noFill/>
                  </a:ln>
                  <a:solidFill>
                    <a:srgbClr val="3333FF"/>
                  </a:solidFill>
                  <a:effectLst/>
                  <a:uLnTx/>
                  <a:uFillTx/>
                  <a:latin typeface="+mj-lt"/>
                  <a:ea typeface="Arial Unicode MS" pitchFamily="34" charset="-120"/>
                  <a:cs typeface="Arial Unicode MS" pitchFamily="34" charset="-120"/>
                </a:rPr>
                <a:t>to semantic</a:t>
              </a:r>
            </a:p>
            <a:p>
              <a:pPr marL="342900" marR="0" lvl="0" indent="-342900" algn="l"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dirty="0">
                  <a:ln>
                    <a:noFill/>
                  </a:ln>
                  <a:solidFill>
                    <a:srgbClr val="3333FF"/>
                  </a:solidFill>
                  <a:effectLst/>
                  <a:uLnTx/>
                  <a:uFillTx/>
                  <a:latin typeface="+mj-lt"/>
                  <a:ea typeface="Arial Unicode MS" pitchFamily="34" charset="-120"/>
                  <a:cs typeface="Arial Unicode MS" pitchFamily="34" charset="-120"/>
                </a:rPr>
                <a:t>analysis</a:t>
              </a:r>
            </a:p>
          </p:txBody>
        </p:sp>
        <p:sp>
          <p:nvSpPr>
            <p:cNvPr id="9" name="Text Box 9"/>
            <p:cNvSpPr txBox="1">
              <a:spLocks noChangeArrowheads="1"/>
            </p:cNvSpPr>
            <p:nvPr/>
          </p:nvSpPr>
          <p:spPr bwMode="auto">
            <a:xfrm>
              <a:off x="3902205" y="3641725"/>
              <a:ext cx="80013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342900" marR="0" lvl="0" indent="-342900" algn="l"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1600" b="1" i="0" u="none" strike="noStrike" kern="1200" cap="none" spc="0" normalizeH="0" baseline="0" noProof="0">
                  <a:ln>
                    <a:noFill/>
                  </a:ln>
                  <a:solidFill>
                    <a:srgbClr val="C00000"/>
                  </a:solidFill>
                  <a:effectLst/>
                  <a:uLnTx/>
                  <a:uFillTx/>
                  <a:latin typeface="+mj-lt"/>
                  <a:ea typeface="Arial Unicode MS" pitchFamily="34" charset="-120"/>
                  <a:cs typeface="Arial Unicode MS" pitchFamily="34" charset="-120"/>
                </a:rPr>
                <a:t>token</a:t>
              </a:r>
            </a:p>
          </p:txBody>
        </p:sp>
        <p:sp>
          <p:nvSpPr>
            <p:cNvPr id="10" name="Text Box 10"/>
            <p:cNvSpPr txBox="1">
              <a:spLocks noChangeArrowheads="1"/>
            </p:cNvSpPr>
            <p:nvPr/>
          </p:nvSpPr>
          <p:spPr bwMode="auto">
            <a:xfrm>
              <a:off x="3651369" y="4267200"/>
              <a:ext cx="167011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342900" marR="0" lvl="0" indent="-342900" algn="l"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1600" b="1" i="0" u="none" strike="noStrike" kern="1200" cap="none" spc="0" normalizeH="0" baseline="0" noProof="0">
                  <a:ln>
                    <a:noFill/>
                  </a:ln>
                  <a:solidFill>
                    <a:srgbClr val="3333FF"/>
                  </a:solidFill>
                  <a:effectLst/>
                  <a:uLnTx/>
                  <a:uFillTx/>
                  <a:latin typeface="+mj-lt"/>
                  <a:ea typeface="Arial Unicode MS" pitchFamily="34" charset="-120"/>
                  <a:cs typeface="Arial Unicode MS" pitchFamily="34" charset="-120"/>
                </a:rPr>
                <a:t>getNextToken</a:t>
              </a:r>
            </a:p>
          </p:txBody>
        </p:sp>
        <p:sp>
          <p:nvSpPr>
            <p:cNvPr id="11" name="Line 11"/>
            <p:cNvSpPr>
              <a:spLocks noChangeShapeType="1"/>
            </p:cNvSpPr>
            <p:nvPr/>
          </p:nvSpPr>
          <p:spPr bwMode="auto">
            <a:xfrm>
              <a:off x="3386246" y="3978275"/>
              <a:ext cx="2016207" cy="0"/>
            </a:xfrm>
            <a:prstGeom prst="line">
              <a:avLst/>
            </a:prstGeom>
            <a:noFill/>
            <a:ln w="9525">
              <a:solidFill>
                <a:schemeClr val="tx1"/>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2" name="Line 12"/>
            <p:cNvSpPr>
              <a:spLocks noChangeShapeType="1"/>
            </p:cNvSpPr>
            <p:nvPr/>
          </p:nvSpPr>
          <p:spPr bwMode="auto">
            <a:xfrm flipH="1">
              <a:off x="3378308" y="4267200"/>
              <a:ext cx="2016207" cy="0"/>
            </a:xfrm>
            <a:prstGeom prst="line">
              <a:avLst/>
            </a:prstGeom>
            <a:noFill/>
            <a:ln w="9525">
              <a:solidFill>
                <a:schemeClr val="tx1"/>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3" name="Line 13"/>
            <p:cNvSpPr>
              <a:spLocks noChangeShapeType="1"/>
            </p:cNvSpPr>
            <p:nvPr/>
          </p:nvSpPr>
          <p:spPr bwMode="auto">
            <a:xfrm>
              <a:off x="1649450" y="4051300"/>
              <a:ext cx="503258" cy="0"/>
            </a:xfrm>
            <a:prstGeom prst="line">
              <a:avLst/>
            </a:prstGeom>
            <a:noFill/>
            <a:ln w="9525">
              <a:solidFill>
                <a:schemeClr val="tx1"/>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4" name="Line 14"/>
            <p:cNvSpPr>
              <a:spLocks noChangeShapeType="1"/>
            </p:cNvSpPr>
            <p:nvPr/>
          </p:nvSpPr>
          <p:spPr bwMode="auto">
            <a:xfrm>
              <a:off x="6618527" y="4051300"/>
              <a:ext cx="503258" cy="0"/>
            </a:xfrm>
            <a:prstGeom prst="line">
              <a:avLst/>
            </a:prstGeom>
            <a:noFill/>
            <a:ln w="9525">
              <a:solidFill>
                <a:schemeClr val="tx1"/>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5" name="Line 15"/>
            <p:cNvSpPr>
              <a:spLocks noChangeShapeType="1"/>
            </p:cNvSpPr>
            <p:nvPr/>
          </p:nvSpPr>
          <p:spPr bwMode="auto">
            <a:xfrm>
              <a:off x="2728994" y="4554538"/>
              <a:ext cx="1081132" cy="647700"/>
            </a:xfrm>
            <a:prstGeom prst="line">
              <a:avLst/>
            </a:prstGeom>
            <a:noFill/>
            <a:ln w="9525">
              <a:solidFill>
                <a:schemeClr val="tx1"/>
              </a:solidFill>
              <a:round/>
              <a:headEnd type="triangle" w="med" len="me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6" name="Line 16"/>
            <p:cNvSpPr>
              <a:spLocks noChangeShapeType="1"/>
            </p:cNvSpPr>
            <p:nvPr/>
          </p:nvSpPr>
          <p:spPr bwMode="auto">
            <a:xfrm flipV="1">
              <a:off x="5034138" y="4554538"/>
              <a:ext cx="935076" cy="647700"/>
            </a:xfrm>
            <a:prstGeom prst="line">
              <a:avLst/>
            </a:prstGeom>
            <a:noFill/>
            <a:ln w="9525">
              <a:solidFill>
                <a:schemeClr val="tx1"/>
              </a:solidFill>
              <a:round/>
              <a:headEnd type="triangle" w="med" len="me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Implementation</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396875" y="3933825"/>
            <a:ext cx="8229600" cy="2374900"/>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对于如上的状态转换图，终态</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800" b="0" i="0" u="none" strike="noStrike" kern="1200" cap="none" spc="0" normalizeH="0" baseline="0" noProof="0" dirty="0">
                <a:ln>
                  <a:noFill/>
                </a:ln>
                <a:solidFill>
                  <a:srgbClr val="FF0000"/>
                </a:solidFill>
                <a:effectLst/>
                <a:uLnTx/>
                <a:uFillTx/>
                <a:latin typeface="+mj-lt"/>
                <a:ea typeface="楷体_GB2312" pitchFamily="49" charset="-122"/>
                <a:cs typeface="+mn-cs"/>
              </a:rPr>
              <a:t>状态</a:t>
            </a:r>
            <a:r>
              <a:rPr kumimoji="0" lang="en-US" altLang="zh-CN" sz="2800" b="0" i="0" u="none" strike="noStrike" kern="1200" cap="none" spc="0" normalizeH="0" baseline="0" noProof="0" dirty="0">
                <a:ln>
                  <a:noFill/>
                </a:ln>
                <a:solidFill>
                  <a:srgbClr val="FF0000"/>
                </a:solidFill>
                <a:effectLst/>
                <a:uLnTx/>
                <a:uFillTx/>
                <a:latin typeface="+mj-lt"/>
                <a:ea typeface="楷体_GB2312" pitchFamily="49" charset="-122"/>
                <a:cs typeface="+mn-cs"/>
              </a:rPr>
              <a:t>2</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的代码如下所示：</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state 2</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rPr>
              <a:t>RETRACT(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rPr>
              <a:t>RETURN($id </a:t>
            </a:r>
            <a:r>
              <a:rPr kumimoji="0" lang="zh-CN" altLang="en-US" sz="2400" b="0" i="0" u="none" strike="noStrike" kern="1200" cap="none" spc="0" normalizeH="0" baseline="0" noProof="0" dirty="0">
                <a:ln>
                  <a:noFill/>
                </a:ln>
                <a:solidFill>
                  <a:srgbClr val="FF0000"/>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rPr>
              <a:t>INSTALL( ) )</a:t>
            </a:r>
          </a:p>
        </p:txBody>
      </p:sp>
      <p:sp>
        <p:nvSpPr>
          <p:cNvPr id="3891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2024/3/12</a:t>
            </a:fld>
            <a:endParaRPr lang="zh-TW" altLang="en-US" sz="1400" dirty="0">
              <a:solidFill>
                <a:schemeClr val="tx2"/>
              </a:solidFill>
            </a:endParaRPr>
          </a:p>
        </p:txBody>
      </p:sp>
      <p:sp>
        <p:nvSpPr>
          <p:cNvPr id="3891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30</a:t>
            </a:fld>
            <a:endParaRPr lang="zh-TW" altLang="en-US" sz="1400" dirty="0">
              <a:solidFill>
                <a:schemeClr val="tx2"/>
              </a:solidFill>
            </a:endParaRPr>
          </a:p>
        </p:txBody>
      </p:sp>
      <p:grpSp>
        <p:nvGrpSpPr>
          <p:cNvPr id="6" name="Group 14"/>
          <p:cNvGrpSpPr/>
          <p:nvPr/>
        </p:nvGrpSpPr>
        <p:grpSpPr>
          <a:xfrm>
            <a:off x="2384425" y="1123950"/>
            <a:ext cx="4114800" cy="2057400"/>
            <a:chOff x="1440" y="1056"/>
            <a:chExt cx="2880" cy="1536"/>
          </a:xfrm>
        </p:grpSpPr>
        <p:sp>
          <p:nvSpPr>
            <p:cNvPr id="38919" name="Oval 15"/>
            <p:cNvSpPr/>
            <p:nvPr/>
          </p:nvSpPr>
          <p:spPr>
            <a:xfrm>
              <a:off x="1440" y="1776"/>
              <a:ext cx="400" cy="361"/>
            </a:xfrm>
            <a:prstGeom prst="ellipse">
              <a:avLst/>
            </a:prstGeom>
            <a:noFill/>
            <a:ln w="9525" cap="flat" cmpd="sng">
              <a:solidFill>
                <a:schemeClr val="tx1"/>
              </a:solidFill>
              <a:prstDash val="solid"/>
              <a:headEnd type="none" w="med" len="med"/>
              <a:tailEnd type="none" w="med" len="med"/>
            </a:ln>
          </p:spPr>
          <p:txBody>
            <a:bodyPr lIns="144000" tIns="0" rIns="144000" bIns="0"/>
            <a:lstStyle/>
            <a:p>
              <a:pPr algn="just" eaLnBrk="0" hangingPunct="0"/>
              <a:r>
                <a:rPr lang="en-US" altLang="zh-CN" dirty="0">
                  <a:latin typeface="楷体_GB2312" pitchFamily="49" charset="-122"/>
                  <a:ea typeface="楷体_GB2312" pitchFamily="49" charset="-122"/>
                </a:rPr>
                <a:t>0</a:t>
              </a:r>
              <a:endParaRPr lang="en-US" altLang="zh-CN" sz="1600" dirty="0">
                <a:latin typeface="楷体_GB2312" pitchFamily="49" charset="-122"/>
                <a:ea typeface="楷体_GB2312" pitchFamily="49" charset="-122"/>
              </a:endParaRPr>
            </a:p>
          </p:txBody>
        </p:sp>
        <p:sp>
          <p:nvSpPr>
            <p:cNvPr id="38920" name="Freeform 16"/>
            <p:cNvSpPr/>
            <p:nvPr/>
          </p:nvSpPr>
          <p:spPr>
            <a:xfrm>
              <a:off x="2688" y="1392"/>
              <a:ext cx="288" cy="384"/>
            </a:xfrm>
            <a:custGeom>
              <a:avLst/>
              <a:gdLst/>
              <a:ahLst/>
              <a:cxnLst>
                <a:cxn ang="0">
                  <a:pos x="1" y="1"/>
                </a:cxn>
                <a:cxn ang="0">
                  <a:pos x="1" y="0"/>
                </a:cxn>
                <a:cxn ang="0">
                  <a:pos x="0" y="1"/>
                </a:cxn>
              </a:cxnLst>
              <a:rect l="0" t="0" r="0" b="0"/>
              <a:pathLst>
                <a:path w="480" h="720">
                  <a:moveTo>
                    <a:pt x="480" y="720"/>
                  </a:moveTo>
                  <a:cubicBezTo>
                    <a:pt x="400" y="360"/>
                    <a:pt x="320" y="0"/>
                    <a:pt x="240" y="0"/>
                  </a:cubicBezTo>
                  <a:cubicBezTo>
                    <a:pt x="160" y="0"/>
                    <a:pt x="80" y="360"/>
                    <a:pt x="0" y="720"/>
                  </a:cubicBezTo>
                </a:path>
              </a:pathLst>
            </a:custGeom>
            <a:noFill/>
            <a:ln w="19050" cap="flat" cmpd="sng">
              <a:solidFill>
                <a:schemeClr val="tx1">
                  <a:alpha val="100000"/>
                </a:schemeClr>
              </a:solidFill>
              <a:prstDash val="solid"/>
              <a:round/>
              <a:headEnd type="none" w="med" len="med"/>
              <a:tailEnd type="stealth" w="lg" len="lg"/>
            </a:ln>
          </p:spPr>
          <p:txBody>
            <a:bodyPr/>
            <a:lstStyle/>
            <a:p>
              <a:endParaRPr lang="zh-CN" altLang="en-US"/>
            </a:p>
          </p:txBody>
        </p:sp>
        <p:sp>
          <p:nvSpPr>
            <p:cNvPr id="38921" name="Oval 17"/>
            <p:cNvSpPr/>
            <p:nvPr/>
          </p:nvSpPr>
          <p:spPr>
            <a:xfrm>
              <a:off x="2640" y="1776"/>
              <a:ext cx="400" cy="361"/>
            </a:xfrm>
            <a:prstGeom prst="ellipse">
              <a:avLst/>
            </a:prstGeom>
            <a:noFill/>
            <a:ln w="9525" cap="flat" cmpd="sng">
              <a:solidFill>
                <a:schemeClr val="tx1"/>
              </a:solidFill>
              <a:prstDash val="solid"/>
              <a:headEnd type="none" w="med" len="med"/>
              <a:tailEnd type="none" w="med" len="med"/>
            </a:ln>
          </p:spPr>
          <p:txBody>
            <a:bodyPr lIns="144000" tIns="0" rIns="144000" bIns="0"/>
            <a:lstStyle/>
            <a:p>
              <a:pPr algn="just" eaLnBrk="0" hangingPunct="0"/>
              <a:r>
                <a:rPr lang="en-US" altLang="zh-CN" dirty="0">
                  <a:latin typeface="楷体_GB2312" pitchFamily="49" charset="-122"/>
                  <a:ea typeface="楷体_GB2312" pitchFamily="49" charset="-122"/>
                </a:rPr>
                <a:t>1</a:t>
              </a:r>
              <a:endParaRPr lang="en-US" altLang="zh-CN" sz="1600" dirty="0">
                <a:latin typeface="楷体_GB2312" pitchFamily="49" charset="-122"/>
                <a:ea typeface="楷体_GB2312" pitchFamily="49" charset="-122"/>
              </a:endParaRPr>
            </a:p>
          </p:txBody>
        </p:sp>
        <p:sp>
          <p:nvSpPr>
            <p:cNvPr id="38922" name="Oval 18"/>
            <p:cNvSpPr/>
            <p:nvPr/>
          </p:nvSpPr>
          <p:spPr>
            <a:xfrm>
              <a:off x="3792" y="1776"/>
              <a:ext cx="400" cy="361"/>
            </a:xfrm>
            <a:prstGeom prst="ellipse">
              <a:avLst/>
            </a:prstGeom>
            <a:noFill/>
            <a:ln w="92075" cap="flat" cmpd="dbl">
              <a:solidFill>
                <a:schemeClr val="tx1"/>
              </a:solidFill>
              <a:prstDash val="solid"/>
              <a:headEnd type="none" w="med" len="med"/>
              <a:tailEnd type="none" w="med" len="med"/>
            </a:ln>
          </p:spPr>
          <p:txBody>
            <a:bodyPr lIns="144000" tIns="0" rIns="144000" bIns="0"/>
            <a:lstStyle/>
            <a:p>
              <a:pPr algn="just" eaLnBrk="0" hangingPunct="0"/>
              <a:r>
                <a:rPr lang="en-US" altLang="zh-CN" dirty="0">
                  <a:latin typeface="楷体_GB2312" pitchFamily="49" charset="-122"/>
                  <a:ea typeface="楷体_GB2312" pitchFamily="49" charset="-122"/>
                </a:rPr>
                <a:t>2</a:t>
              </a:r>
              <a:endParaRPr lang="en-US" altLang="zh-CN" sz="1600" dirty="0">
                <a:latin typeface="楷体_GB2312" pitchFamily="49" charset="-122"/>
                <a:ea typeface="楷体_GB2312" pitchFamily="49" charset="-122"/>
              </a:endParaRPr>
            </a:p>
          </p:txBody>
        </p:sp>
        <p:sp>
          <p:nvSpPr>
            <p:cNvPr id="38923" name="Line 19"/>
            <p:cNvSpPr/>
            <p:nvPr/>
          </p:nvSpPr>
          <p:spPr>
            <a:xfrm>
              <a:off x="1872" y="1968"/>
              <a:ext cx="764" cy="1"/>
            </a:xfrm>
            <a:prstGeom prst="line">
              <a:avLst/>
            </a:prstGeom>
            <a:ln w="19050" cap="flat" cmpd="sng">
              <a:solidFill>
                <a:schemeClr val="tx1"/>
              </a:solidFill>
              <a:prstDash val="solid"/>
              <a:headEnd type="none" w="med" len="med"/>
              <a:tailEnd type="stealth" w="lg" len="lg"/>
            </a:ln>
          </p:spPr>
        </p:sp>
        <p:sp>
          <p:nvSpPr>
            <p:cNvPr id="38924" name="Line 20"/>
            <p:cNvSpPr/>
            <p:nvPr/>
          </p:nvSpPr>
          <p:spPr>
            <a:xfrm>
              <a:off x="3024" y="1968"/>
              <a:ext cx="764" cy="1"/>
            </a:xfrm>
            <a:prstGeom prst="line">
              <a:avLst/>
            </a:prstGeom>
            <a:ln w="19050" cap="flat" cmpd="sng">
              <a:solidFill>
                <a:schemeClr val="tx1"/>
              </a:solidFill>
              <a:prstDash val="solid"/>
              <a:headEnd type="none" w="med" len="med"/>
              <a:tailEnd type="stealth" w="lg" len="lg"/>
            </a:ln>
          </p:spPr>
        </p:sp>
        <p:sp>
          <p:nvSpPr>
            <p:cNvPr id="38925" name="Rectangle 21"/>
            <p:cNvSpPr/>
            <p:nvPr/>
          </p:nvSpPr>
          <p:spPr>
            <a:xfrm>
              <a:off x="1968" y="1632"/>
              <a:ext cx="480" cy="336"/>
            </a:xfrm>
            <a:prstGeom prst="rect">
              <a:avLst/>
            </a:prstGeom>
            <a:noFill/>
            <a:ln w="9525">
              <a:noFill/>
            </a:ln>
          </p:spPr>
          <p:txBody>
            <a:bodyPr wrap="none" anchor="ctr" anchorCtr="0"/>
            <a:lstStyle/>
            <a:p>
              <a:pPr algn="ctr"/>
              <a:r>
                <a:rPr lang="zh-CN" altLang="en-US" dirty="0">
                  <a:latin typeface="楷体_GB2312" pitchFamily="49" charset="-122"/>
                  <a:ea typeface="楷体_GB2312" pitchFamily="49" charset="-122"/>
                </a:rPr>
                <a:t>字母</a:t>
              </a:r>
            </a:p>
          </p:txBody>
        </p:sp>
        <p:sp>
          <p:nvSpPr>
            <p:cNvPr id="38926" name="Rectangle 22"/>
            <p:cNvSpPr/>
            <p:nvPr/>
          </p:nvSpPr>
          <p:spPr>
            <a:xfrm>
              <a:off x="3168" y="1632"/>
              <a:ext cx="480" cy="336"/>
            </a:xfrm>
            <a:prstGeom prst="rect">
              <a:avLst/>
            </a:prstGeom>
            <a:noFill/>
            <a:ln w="9525">
              <a:noFill/>
            </a:ln>
          </p:spPr>
          <p:txBody>
            <a:bodyPr wrap="none" anchor="ctr" anchorCtr="0"/>
            <a:lstStyle/>
            <a:p>
              <a:pPr algn="ctr"/>
              <a:r>
                <a:rPr lang="zh-CN" altLang="en-US" dirty="0">
                  <a:latin typeface="楷体_GB2312" pitchFamily="49" charset="-122"/>
                  <a:ea typeface="楷体_GB2312" pitchFamily="49" charset="-122"/>
                </a:rPr>
                <a:t>其他</a:t>
              </a:r>
            </a:p>
          </p:txBody>
        </p:sp>
        <p:sp>
          <p:nvSpPr>
            <p:cNvPr id="38927" name="Rectangle 23"/>
            <p:cNvSpPr/>
            <p:nvPr/>
          </p:nvSpPr>
          <p:spPr>
            <a:xfrm>
              <a:off x="2352" y="1056"/>
              <a:ext cx="912" cy="336"/>
            </a:xfrm>
            <a:prstGeom prst="rect">
              <a:avLst/>
            </a:prstGeom>
            <a:noFill/>
            <a:ln w="9525">
              <a:noFill/>
            </a:ln>
          </p:spPr>
          <p:txBody>
            <a:bodyPr wrap="none" anchor="ctr" anchorCtr="0"/>
            <a:lstStyle/>
            <a:p>
              <a:pPr algn="ctr"/>
              <a:r>
                <a:rPr lang="zh-CN" altLang="en-US" dirty="0">
                  <a:latin typeface="楷体_GB2312" pitchFamily="49" charset="-122"/>
                  <a:ea typeface="楷体_GB2312" pitchFamily="49" charset="-122"/>
                </a:rPr>
                <a:t>字母或数字</a:t>
              </a:r>
            </a:p>
          </p:txBody>
        </p:sp>
        <p:sp>
          <p:nvSpPr>
            <p:cNvPr id="38928" name="Rectangle 24"/>
            <p:cNvSpPr/>
            <p:nvPr/>
          </p:nvSpPr>
          <p:spPr>
            <a:xfrm>
              <a:off x="1920" y="2256"/>
              <a:ext cx="2016" cy="336"/>
            </a:xfrm>
            <a:prstGeom prst="rect">
              <a:avLst/>
            </a:prstGeom>
            <a:noFill/>
            <a:ln w="9525">
              <a:noFill/>
            </a:ln>
          </p:spPr>
          <p:txBody>
            <a:bodyPr wrap="none" anchor="ctr" anchorCtr="0"/>
            <a:lstStyle/>
            <a:p>
              <a:pPr algn="ctr"/>
              <a:r>
                <a:rPr lang="en-US" altLang="en-US" dirty="0">
                  <a:latin typeface="楷体_GB2312" pitchFamily="49" charset="-122"/>
                  <a:ea typeface="楷体_GB2312" pitchFamily="49" charset="-122"/>
                </a:rPr>
                <a:t>识别标识符的状态转换图</a:t>
              </a:r>
              <a:endParaRPr lang="zh-CN" altLang="en-US" dirty="0">
                <a:latin typeface="楷体_GB2312" pitchFamily="49" charset="-122"/>
                <a:ea typeface="楷体_GB2312" pitchFamily="49" charset="-122"/>
              </a:endParaRPr>
            </a:p>
          </p:txBody>
        </p:sp>
        <p:sp>
          <p:nvSpPr>
            <p:cNvPr id="38929" name="Rectangle 25"/>
            <p:cNvSpPr/>
            <p:nvPr/>
          </p:nvSpPr>
          <p:spPr>
            <a:xfrm>
              <a:off x="3984" y="1632"/>
              <a:ext cx="336" cy="240"/>
            </a:xfrm>
            <a:prstGeom prst="rect">
              <a:avLst/>
            </a:prstGeom>
            <a:noFill/>
            <a:ln w="9525">
              <a:noFill/>
            </a:ln>
          </p:spPr>
          <p:txBody>
            <a:bodyPr wrap="none" anchor="ctr" anchorCtr="0"/>
            <a:lstStyle/>
            <a:p>
              <a:pPr algn="ctr"/>
              <a:r>
                <a:rPr lang="en-US" altLang="zh-CN" dirty="0">
                  <a:latin typeface="楷体_GB2312" pitchFamily="49" charset="-122"/>
                  <a:ea typeface="楷体_GB2312" pitchFamily="49" charset="-122"/>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Implementation</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396875" y="3429000"/>
            <a:ext cx="8229600" cy="28797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rgbClr val="FF0000"/>
                </a:solidFill>
                <a:effectLst/>
                <a:uLnTx/>
                <a:uFillTx/>
                <a:latin typeface="+mj-lt"/>
                <a:ea typeface="楷体_GB2312" pitchFamily="49" charset="-122"/>
                <a:cs typeface="+mn-cs"/>
              </a:rPr>
              <a:t>修改状态</a:t>
            </a:r>
            <a:r>
              <a:rPr kumimoji="0" lang="en-US" altLang="zh-CN" sz="2800" b="0" i="0" u="none" strike="noStrike" kern="1200" cap="none" spc="0" normalizeH="0" baseline="0" noProof="0" dirty="0">
                <a:ln>
                  <a:noFill/>
                </a:ln>
                <a:solidFill>
                  <a:srgbClr val="FF0000"/>
                </a:solidFill>
                <a:effectLst/>
                <a:uLnTx/>
                <a:uFillTx/>
                <a:latin typeface="+mj-lt"/>
                <a:ea typeface="楷体_GB2312" pitchFamily="49" charset="-122"/>
                <a:cs typeface="+mn-cs"/>
              </a:rPr>
              <a:t>2</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的代码如下所示：</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state 2</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rPr>
              <a:t>RETRACT(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c := </a:t>
            </a:r>
            <a:r>
              <a:rPr kumimoji="0"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rPr>
              <a:t>RESERVE( );</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if  c = 0</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then  </a:t>
            </a:r>
            <a:r>
              <a:rPr kumimoji="0" lang="en-US" altLang="zh-CN" sz="2000" b="0" i="0" u="none" strike="noStrike" kern="1200" cap="none" spc="0" normalizeH="0" baseline="0" noProof="0" dirty="0">
                <a:ln>
                  <a:noFill/>
                </a:ln>
                <a:solidFill>
                  <a:srgbClr val="FF0000"/>
                </a:solidFill>
                <a:effectLst/>
                <a:uLnTx/>
                <a:uFillTx/>
                <a:latin typeface="+mj-lt"/>
                <a:ea typeface="楷体_GB2312" pitchFamily="49" charset="-122"/>
                <a:cs typeface="+mn-cs"/>
              </a:rPr>
              <a:t>RETURN($id </a:t>
            </a:r>
            <a:r>
              <a:rPr kumimoji="0" lang="zh-CN" altLang="en-US" sz="2000" b="0" i="0" u="none" strike="noStrike" kern="1200" cap="none" spc="0" normalizeH="0" baseline="0" noProof="0" dirty="0">
                <a:ln>
                  <a:noFill/>
                </a:ln>
                <a:solidFill>
                  <a:srgbClr val="FF0000"/>
                </a:solidFill>
                <a:effectLst/>
                <a:uLnTx/>
                <a:uFillTx/>
                <a:latin typeface="+mj-lt"/>
                <a:ea typeface="楷体_GB2312" pitchFamily="49" charset="-122"/>
                <a:cs typeface="+mn-cs"/>
              </a:rPr>
              <a:t>，</a:t>
            </a:r>
            <a:r>
              <a:rPr kumimoji="0" lang="en-US" altLang="zh-CN" sz="2000" b="0" i="0" u="none" strike="noStrike" kern="1200" cap="none" spc="0" normalizeH="0" baseline="0" noProof="0" dirty="0">
                <a:ln>
                  <a:noFill/>
                </a:ln>
                <a:solidFill>
                  <a:srgbClr val="FF0000"/>
                </a:solidFill>
                <a:effectLst/>
                <a:uLnTx/>
                <a:uFillTx/>
                <a:latin typeface="+mj-lt"/>
                <a:ea typeface="楷体_GB2312" pitchFamily="49" charset="-122"/>
                <a:cs typeface="+mn-cs"/>
              </a:rPr>
              <a:t>INSTALL )</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else  </a:t>
            </a:r>
            <a:r>
              <a:rPr kumimoji="0"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rPr>
              <a:t>RETURN(C , _ )</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39940"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2024/3/12</a:t>
            </a:fld>
            <a:endParaRPr lang="zh-TW" altLang="en-US" sz="1400" dirty="0">
              <a:solidFill>
                <a:schemeClr val="tx2"/>
              </a:solidFill>
            </a:endParaRPr>
          </a:p>
        </p:txBody>
      </p:sp>
      <p:sp>
        <p:nvSpPr>
          <p:cNvPr id="39941"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31</a:t>
            </a:fld>
            <a:endParaRPr lang="zh-TW" altLang="en-US" sz="1400" dirty="0">
              <a:solidFill>
                <a:schemeClr val="tx2"/>
              </a:solidFill>
            </a:endParaRPr>
          </a:p>
        </p:txBody>
      </p:sp>
      <p:grpSp>
        <p:nvGrpSpPr>
          <p:cNvPr id="6" name="Group 14"/>
          <p:cNvGrpSpPr/>
          <p:nvPr/>
        </p:nvGrpSpPr>
        <p:grpSpPr>
          <a:xfrm>
            <a:off x="2384425" y="1123950"/>
            <a:ext cx="4114800" cy="2057400"/>
            <a:chOff x="1440" y="1056"/>
            <a:chExt cx="2880" cy="1536"/>
          </a:xfrm>
        </p:grpSpPr>
        <p:sp>
          <p:nvSpPr>
            <p:cNvPr id="39943" name="Oval 15"/>
            <p:cNvSpPr/>
            <p:nvPr/>
          </p:nvSpPr>
          <p:spPr>
            <a:xfrm>
              <a:off x="1440" y="1776"/>
              <a:ext cx="400" cy="361"/>
            </a:xfrm>
            <a:prstGeom prst="ellipse">
              <a:avLst/>
            </a:prstGeom>
            <a:noFill/>
            <a:ln w="9525" cap="flat" cmpd="sng">
              <a:solidFill>
                <a:schemeClr val="tx1"/>
              </a:solidFill>
              <a:prstDash val="solid"/>
              <a:headEnd type="none" w="med" len="med"/>
              <a:tailEnd type="none" w="med" len="med"/>
            </a:ln>
          </p:spPr>
          <p:txBody>
            <a:bodyPr lIns="144000" tIns="0" rIns="144000" bIns="0"/>
            <a:lstStyle/>
            <a:p>
              <a:pPr algn="just" eaLnBrk="0" hangingPunct="0"/>
              <a:r>
                <a:rPr lang="en-US" altLang="zh-CN" dirty="0">
                  <a:latin typeface="楷体_GB2312" pitchFamily="49" charset="-122"/>
                  <a:ea typeface="楷体_GB2312" pitchFamily="49" charset="-122"/>
                </a:rPr>
                <a:t>0</a:t>
              </a:r>
              <a:endParaRPr lang="en-US" altLang="zh-CN" sz="1600" dirty="0">
                <a:latin typeface="楷体_GB2312" pitchFamily="49" charset="-122"/>
                <a:ea typeface="楷体_GB2312" pitchFamily="49" charset="-122"/>
              </a:endParaRPr>
            </a:p>
          </p:txBody>
        </p:sp>
        <p:sp>
          <p:nvSpPr>
            <p:cNvPr id="39944" name="Freeform 16"/>
            <p:cNvSpPr/>
            <p:nvPr/>
          </p:nvSpPr>
          <p:spPr>
            <a:xfrm>
              <a:off x="2688" y="1392"/>
              <a:ext cx="288" cy="384"/>
            </a:xfrm>
            <a:custGeom>
              <a:avLst/>
              <a:gdLst/>
              <a:ahLst/>
              <a:cxnLst>
                <a:cxn ang="0">
                  <a:pos x="1" y="1"/>
                </a:cxn>
                <a:cxn ang="0">
                  <a:pos x="1" y="0"/>
                </a:cxn>
                <a:cxn ang="0">
                  <a:pos x="0" y="1"/>
                </a:cxn>
              </a:cxnLst>
              <a:rect l="0" t="0" r="0" b="0"/>
              <a:pathLst>
                <a:path w="480" h="720">
                  <a:moveTo>
                    <a:pt x="480" y="720"/>
                  </a:moveTo>
                  <a:cubicBezTo>
                    <a:pt x="400" y="360"/>
                    <a:pt x="320" y="0"/>
                    <a:pt x="240" y="0"/>
                  </a:cubicBezTo>
                  <a:cubicBezTo>
                    <a:pt x="160" y="0"/>
                    <a:pt x="80" y="360"/>
                    <a:pt x="0" y="720"/>
                  </a:cubicBezTo>
                </a:path>
              </a:pathLst>
            </a:custGeom>
            <a:noFill/>
            <a:ln w="19050" cap="flat" cmpd="sng">
              <a:solidFill>
                <a:schemeClr val="tx1">
                  <a:alpha val="100000"/>
                </a:schemeClr>
              </a:solidFill>
              <a:prstDash val="solid"/>
              <a:round/>
              <a:headEnd type="none" w="med" len="med"/>
              <a:tailEnd type="stealth" w="lg" len="lg"/>
            </a:ln>
          </p:spPr>
          <p:txBody>
            <a:bodyPr/>
            <a:lstStyle/>
            <a:p>
              <a:endParaRPr lang="zh-CN" altLang="en-US"/>
            </a:p>
          </p:txBody>
        </p:sp>
        <p:sp>
          <p:nvSpPr>
            <p:cNvPr id="39945" name="Oval 17"/>
            <p:cNvSpPr/>
            <p:nvPr/>
          </p:nvSpPr>
          <p:spPr>
            <a:xfrm>
              <a:off x="2640" y="1776"/>
              <a:ext cx="400" cy="361"/>
            </a:xfrm>
            <a:prstGeom prst="ellipse">
              <a:avLst/>
            </a:prstGeom>
            <a:noFill/>
            <a:ln w="9525" cap="flat" cmpd="sng">
              <a:solidFill>
                <a:schemeClr val="tx1"/>
              </a:solidFill>
              <a:prstDash val="solid"/>
              <a:headEnd type="none" w="med" len="med"/>
              <a:tailEnd type="none" w="med" len="med"/>
            </a:ln>
          </p:spPr>
          <p:txBody>
            <a:bodyPr lIns="144000" tIns="0" rIns="144000" bIns="0"/>
            <a:lstStyle/>
            <a:p>
              <a:pPr algn="just" eaLnBrk="0" hangingPunct="0"/>
              <a:r>
                <a:rPr lang="en-US" altLang="zh-CN" dirty="0">
                  <a:latin typeface="楷体_GB2312" pitchFamily="49" charset="-122"/>
                  <a:ea typeface="楷体_GB2312" pitchFamily="49" charset="-122"/>
                </a:rPr>
                <a:t>1</a:t>
              </a:r>
              <a:endParaRPr lang="en-US" altLang="zh-CN" sz="1600" dirty="0">
                <a:latin typeface="楷体_GB2312" pitchFamily="49" charset="-122"/>
                <a:ea typeface="楷体_GB2312" pitchFamily="49" charset="-122"/>
              </a:endParaRPr>
            </a:p>
          </p:txBody>
        </p:sp>
        <p:sp>
          <p:nvSpPr>
            <p:cNvPr id="39946" name="Oval 18"/>
            <p:cNvSpPr/>
            <p:nvPr/>
          </p:nvSpPr>
          <p:spPr>
            <a:xfrm>
              <a:off x="3792" y="1776"/>
              <a:ext cx="400" cy="361"/>
            </a:xfrm>
            <a:prstGeom prst="ellipse">
              <a:avLst/>
            </a:prstGeom>
            <a:noFill/>
            <a:ln w="92075" cap="flat" cmpd="dbl">
              <a:solidFill>
                <a:schemeClr val="tx1"/>
              </a:solidFill>
              <a:prstDash val="solid"/>
              <a:headEnd type="none" w="med" len="med"/>
              <a:tailEnd type="none" w="med" len="med"/>
            </a:ln>
          </p:spPr>
          <p:txBody>
            <a:bodyPr lIns="144000" tIns="0" rIns="144000" bIns="0"/>
            <a:lstStyle/>
            <a:p>
              <a:pPr algn="just" eaLnBrk="0" hangingPunct="0"/>
              <a:r>
                <a:rPr lang="en-US" altLang="zh-CN" dirty="0">
                  <a:latin typeface="楷体_GB2312" pitchFamily="49" charset="-122"/>
                  <a:ea typeface="楷体_GB2312" pitchFamily="49" charset="-122"/>
                </a:rPr>
                <a:t>2</a:t>
              </a:r>
              <a:endParaRPr lang="en-US" altLang="zh-CN" sz="1600" dirty="0">
                <a:latin typeface="楷体_GB2312" pitchFamily="49" charset="-122"/>
                <a:ea typeface="楷体_GB2312" pitchFamily="49" charset="-122"/>
              </a:endParaRPr>
            </a:p>
          </p:txBody>
        </p:sp>
        <p:sp>
          <p:nvSpPr>
            <p:cNvPr id="39947" name="Line 19"/>
            <p:cNvSpPr/>
            <p:nvPr/>
          </p:nvSpPr>
          <p:spPr>
            <a:xfrm>
              <a:off x="1872" y="1968"/>
              <a:ext cx="764" cy="1"/>
            </a:xfrm>
            <a:prstGeom prst="line">
              <a:avLst/>
            </a:prstGeom>
            <a:ln w="19050" cap="flat" cmpd="sng">
              <a:solidFill>
                <a:schemeClr val="tx1"/>
              </a:solidFill>
              <a:prstDash val="solid"/>
              <a:headEnd type="none" w="med" len="med"/>
              <a:tailEnd type="stealth" w="lg" len="lg"/>
            </a:ln>
          </p:spPr>
        </p:sp>
        <p:sp>
          <p:nvSpPr>
            <p:cNvPr id="39948" name="Line 20"/>
            <p:cNvSpPr/>
            <p:nvPr/>
          </p:nvSpPr>
          <p:spPr>
            <a:xfrm>
              <a:off x="3024" y="1968"/>
              <a:ext cx="764" cy="1"/>
            </a:xfrm>
            <a:prstGeom prst="line">
              <a:avLst/>
            </a:prstGeom>
            <a:ln w="19050" cap="flat" cmpd="sng">
              <a:solidFill>
                <a:schemeClr val="tx1"/>
              </a:solidFill>
              <a:prstDash val="solid"/>
              <a:headEnd type="none" w="med" len="med"/>
              <a:tailEnd type="stealth" w="lg" len="lg"/>
            </a:ln>
          </p:spPr>
        </p:sp>
        <p:sp>
          <p:nvSpPr>
            <p:cNvPr id="39949" name="Rectangle 21"/>
            <p:cNvSpPr/>
            <p:nvPr/>
          </p:nvSpPr>
          <p:spPr>
            <a:xfrm>
              <a:off x="1968" y="1632"/>
              <a:ext cx="480" cy="336"/>
            </a:xfrm>
            <a:prstGeom prst="rect">
              <a:avLst/>
            </a:prstGeom>
            <a:noFill/>
            <a:ln w="9525">
              <a:noFill/>
            </a:ln>
          </p:spPr>
          <p:txBody>
            <a:bodyPr wrap="none" anchor="ctr" anchorCtr="0"/>
            <a:lstStyle/>
            <a:p>
              <a:pPr algn="ctr"/>
              <a:r>
                <a:rPr lang="zh-CN" altLang="en-US" dirty="0">
                  <a:latin typeface="楷体_GB2312" pitchFamily="49" charset="-122"/>
                  <a:ea typeface="楷体_GB2312" pitchFamily="49" charset="-122"/>
                </a:rPr>
                <a:t>字母</a:t>
              </a:r>
            </a:p>
          </p:txBody>
        </p:sp>
        <p:sp>
          <p:nvSpPr>
            <p:cNvPr id="39950" name="Rectangle 22"/>
            <p:cNvSpPr/>
            <p:nvPr/>
          </p:nvSpPr>
          <p:spPr>
            <a:xfrm>
              <a:off x="3168" y="1632"/>
              <a:ext cx="480" cy="336"/>
            </a:xfrm>
            <a:prstGeom prst="rect">
              <a:avLst/>
            </a:prstGeom>
            <a:noFill/>
            <a:ln w="9525">
              <a:noFill/>
            </a:ln>
          </p:spPr>
          <p:txBody>
            <a:bodyPr wrap="none" anchor="ctr" anchorCtr="0"/>
            <a:lstStyle/>
            <a:p>
              <a:pPr algn="ctr"/>
              <a:r>
                <a:rPr lang="zh-CN" altLang="en-US" dirty="0">
                  <a:latin typeface="楷体_GB2312" pitchFamily="49" charset="-122"/>
                  <a:ea typeface="楷体_GB2312" pitchFamily="49" charset="-122"/>
                </a:rPr>
                <a:t>其他</a:t>
              </a:r>
            </a:p>
          </p:txBody>
        </p:sp>
        <p:sp>
          <p:nvSpPr>
            <p:cNvPr id="39951" name="Rectangle 23"/>
            <p:cNvSpPr/>
            <p:nvPr/>
          </p:nvSpPr>
          <p:spPr>
            <a:xfrm>
              <a:off x="2352" y="1056"/>
              <a:ext cx="912" cy="336"/>
            </a:xfrm>
            <a:prstGeom prst="rect">
              <a:avLst/>
            </a:prstGeom>
            <a:noFill/>
            <a:ln w="9525">
              <a:noFill/>
            </a:ln>
          </p:spPr>
          <p:txBody>
            <a:bodyPr wrap="none" anchor="ctr" anchorCtr="0"/>
            <a:lstStyle/>
            <a:p>
              <a:pPr algn="ctr"/>
              <a:r>
                <a:rPr lang="zh-CN" altLang="en-US" dirty="0">
                  <a:latin typeface="楷体_GB2312" pitchFamily="49" charset="-122"/>
                  <a:ea typeface="楷体_GB2312" pitchFamily="49" charset="-122"/>
                </a:rPr>
                <a:t>字母或数字</a:t>
              </a:r>
            </a:p>
          </p:txBody>
        </p:sp>
        <p:sp>
          <p:nvSpPr>
            <p:cNvPr id="39952" name="Rectangle 24"/>
            <p:cNvSpPr/>
            <p:nvPr/>
          </p:nvSpPr>
          <p:spPr>
            <a:xfrm>
              <a:off x="1920" y="2256"/>
              <a:ext cx="2016" cy="336"/>
            </a:xfrm>
            <a:prstGeom prst="rect">
              <a:avLst/>
            </a:prstGeom>
            <a:noFill/>
            <a:ln w="9525">
              <a:noFill/>
            </a:ln>
          </p:spPr>
          <p:txBody>
            <a:bodyPr wrap="none" anchor="ctr" anchorCtr="0"/>
            <a:lstStyle/>
            <a:p>
              <a:pPr algn="ctr"/>
              <a:r>
                <a:rPr lang="en-US" altLang="en-US" dirty="0">
                  <a:latin typeface="楷体_GB2312" pitchFamily="49" charset="-122"/>
                  <a:ea typeface="楷体_GB2312" pitchFamily="49" charset="-122"/>
                </a:rPr>
                <a:t>识别标识符的状态转换图</a:t>
              </a:r>
              <a:endParaRPr lang="zh-CN" altLang="en-US" dirty="0">
                <a:latin typeface="楷体_GB2312" pitchFamily="49" charset="-122"/>
                <a:ea typeface="楷体_GB2312" pitchFamily="49" charset="-122"/>
              </a:endParaRPr>
            </a:p>
          </p:txBody>
        </p:sp>
        <p:sp>
          <p:nvSpPr>
            <p:cNvPr id="39953" name="Rectangle 25"/>
            <p:cNvSpPr/>
            <p:nvPr/>
          </p:nvSpPr>
          <p:spPr>
            <a:xfrm>
              <a:off x="3984" y="1632"/>
              <a:ext cx="336" cy="240"/>
            </a:xfrm>
            <a:prstGeom prst="rect">
              <a:avLst/>
            </a:prstGeom>
            <a:noFill/>
            <a:ln w="9525">
              <a:noFill/>
            </a:ln>
          </p:spPr>
          <p:txBody>
            <a:bodyPr wrap="none" anchor="ctr" anchorCtr="0"/>
            <a:lstStyle/>
            <a:p>
              <a:pPr algn="ctr"/>
              <a:r>
                <a:rPr lang="en-US" altLang="zh-CN" dirty="0">
                  <a:latin typeface="楷体_GB2312" pitchFamily="49" charset="-122"/>
                  <a:ea typeface="楷体_GB2312" pitchFamily="49" charset="-122"/>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out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Implementation</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396875" y="3429000"/>
            <a:ext cx="8229600" cy="28797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rgbClr val="00823B"/>
                </a:solidFill>
                <a:effectLst/>
                <a:uLnTx/>
                <a:uFillTx/>
                <a:latin typeface="+mj-lt"/>
                <a:ea typeface="楷体_GB2312" pitchFamily="49" charset="-122"/>
                <a:cs typeface="+mn-cs"/>
              </a:rPr>
              <a:t>例</a:t>
            </a:r>
            <a:r>
              <a:rPr kumimoji="0" lang="en-US" altLang="zh-CN" sz="2400" b="0" i="0" u="none" strike="noStrike" kern="1200" cap="none" spc="0" normalizeH="0" baseline="0" noProof="0" dirty="0">
                <a:ln>
                  <a:noFill/>
                </a:ln>
                <a:solidFill>
                  <a:srgbClr val="00823B"/>
                </a:solidFill>
                <a:effectLst/>
                <a:uLnTx/>
                <a:uFillTx/>
                <a:latin typeface="+mj-lt"/>
                <a:ea typeface="楷体_GB2312" pitchFamily="49" charset="-122"/>
                <a:cs typeface="+mn-cs"/>
              </a:rPr>
              <a:t>5</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0’… ‘9’</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BEGIN</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WHILE </a:t>
            </a:r>
            <a:r>
              <a:rPr kumimoji="0"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rPr>
              <a:t>DIGIT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DO</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BEGIN </a:t>
            </a:r>
            <a:r>
              <a:rPr kumimoji="0"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rPr>
              <a:t>CONCAT</a:t>
            </a:r>
            <a:r>
              <a:rPr kumimoji="0" lang="zh-CN" altLang="en-US" sz="2400" b="0" i="0" u="none" strike="noStrike" kern="1200" cap="none" spc="0" normalizeH="0" baseline="0" noProof="0" dirty="0">
                <a:ln>
                  <a:noFill/>
                </a:ln>
                <a:solidFill>
                  <a:srgbClr val="FF0000"/>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rPr>
              <a:t>GETCHAR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END</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rPr>
              <a:t>RETRACT</a:t>
            </a:r>
            <a:r>
              <a:rPr kumimoji="0" lang="zh-CN" altLang="en-US" sz="2400" b="0" i="0" u="none" strike="noStrike" kern="1200" cap="none" spc="0" normalizeH="0" baseline="0" noProof="0" dirty="0">
                <a:ln>
                  <a:noFill/>
                </a:ln>
                <a:solidFill>
                  <a:srgbClr val="FF0000"/>
                </a:solidFill>
                <a:effectLst/>
                <a:uLnTx/>
                <a:uFillTx/>
                <a:latin typeface="+mj-lt"/>
                <a:ea typeface="楷体_GB2312" pitchFamily="49" charset="-122"/>
                <a:cs typeface="+mn-cs"/>
              </a:rPr>
              <a:t>；</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rgbClr val="FF0000"/>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rPr>
              <a:t>RETURN($INT,DTB) </a:t>
            </a:r>
            <a:r>
              <a:rPr kumimoji="0" lang="zh-CN" altLang="en-US" sz="2400" b="0" i="0" u="none" strike="noStrike" kern="1200" cap="none" spc="0" normalizeH="0" baseline="0" noProof="0" dirty="0">
                <a:ln>
                  <a:noFill/>
                </a:ln>
                <a:solidFill>
                  <a:srgbClr val="FF0000"/>
                </a:solidFill>
                <a:effectLst/>
                <a:uLnTx/>
                <a:uFillTx/>
                <a:latin typeface="+mj-lt"/>
                <a:ea typeface="楷体_GB2312" pitchFamily="49" charset="-122"/>
                <a:cs typeface="+mn-cs"/>
              </a:rPr>
              <a:t>；</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END</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4096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2024/3/12</a:t>
            </a:fld>
            <a:endParaRPr lang="zh-TW" altLang="en-US" sz="1400" dirty="0">
              <a:solidFill>
                <a:schemeClr val="tx2"/>
              </a:solidFill>
            </a:endParaRPr>
          </a:p>
        </p:txBody>
      </p:sp>
      <p:sp>
        <p:nvSpPr>
          <p:cNvPr id="4096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32</a:t>
            </a:fld>
            <a:endParaRPr lang="zh-TW" altLang="en-US" sz="1400" dirty="0">
              <a:solidFill>
                <a:schemeClr val="tx2"/>
              </a:solidFill>
            </a:endParaRPr>
          </a:p>
        </p:txBody>
      </p:sp>
      <p:grpSp>
        <p:nvGrpSpPr>
          <p:cNvPr id="18" name="Group 26"/>
          <p:cNvGrpSpPr/>
          <p:nvPr/>
        </p:nvGrpSpPr>
        <p:grpSpPr>
          <a:xfrm>
            <a:off x="2709863" y="1282700"/>
            <a:ext cx="3506787" cy="2133600"/>
            <a:chOff x="1536" y="2640"/>
            <a:chExt cx="2496" cy="1488"/>
          </a:xfrm>
        </p:grpSpPr>
        <p:sp>
          <p:nvSpPr>
            <p:cNvPr id="40967" name="Freeform 28"/>
            <p:cNvSpPr/>
            <p:nvPr/>
          </p:nvSpPr>
          <p:spPr>
            <a:xfrm>
              <a:off x="2352" y="2976"/>
              <a:ext cx="288" cy="384"/>
            </a:xfrm>
            <a:custGeom>
              <a:avLst/>
              <a:gdLst/>
              <a:ahLst/>
              <a:cxnLst>
                <a:cxn ang="0">
                  <a:pos x="1" y="1"/>
                </a:cxn>
                <a:cxn ang="0">
                  <a:pos x="1" y="0"/>
                </a:cxn>
                <a:cxn ang="0">
                  <a:pos x="0" y="1"/>
                </a:cxn>
              </a:cxnLst>
              <a:rect l="0" t="0" r="0" b="0"/>
              <a:pathLst>
                <a:path w="480" h="720">
                  <a:moveTo>
                    <a:pt x="480" y="720"/>
                  </a:moveTo>
                  <a:cubicBezTo>
                    <a:pt x="400" y="360"/>
                    <a:pt x="320" y="0"/>
                    <a:pt x="240" y="0"/>
                  </a:cubicBezTo>
                  <a:cubicBezTo>
                    <a:pt x="160" y="0"/>
                    <a:pt x="80" y="360"/>
                    <a:pt x="0" y="720"/>
                  </a:cubicBezTo>
                </a:path>
              </a:pathLst>
            </a:custGeom>
            <a:noFill/>
            <a:ln w="19050" cap="flat" cmpd="sng">
              <a:solidFill>
                <a:schemeClr val="tx1">
                  <a:alpha val="100000"/>
                </a:schemeClr>
              </a:solidFill>
              <a:prstDash val="solid"/>
              <a:round/>
              <a:headEnd type="none" w="med" len="med"/>
              <a:tailEnd type="stealth" w="lg" len="lg"/>
            </a:ln>
          </p:spPr>
          <p:txBody>
            <a:bodyPr/>
            <a:lstStyle/>
            <a:p>
              <a:endParaRPr lang="zh-CN" altLang="en-US"/>
            </a:p>
          </p:txBody>
        </p:sp>
        <p:sp>
          <p:nvSpPr>
            <p:cNvPr id="40968" name="Oval 29"/>
            <p:cNvSpPr/>
            <p:nvPr/>
          </p:nvSpPr>
          <p:spPr>
            <a:xfrm>
              <a:off x="2304" y="3360"/>
              <a:ext cx="400" cy="361"/>
            </a:xfrm>
            <a:prstGeom prst="ellipse">
              <a:avLst/>
            </a:prstGeom>
            <a:noFill/>
            <a:ln w="9525" cap="flat" cmpd="sng">
              <a:solidFill>
                <a:schemeClr val="tx1"/>
              </a:solidFill>
              <a:prstDash val="solid"/>
              <a:headEnd type="none" w="med" len="med"/>
              <a:tailEnd type="none" w="med" len="med"/>
            </a:ln>
          </p:spPr>
          <p:txBody>
            <a:bodyPr lIns="144000" tIns="0" rIns="144000" bIns="0"/>
            <a:lstStyle/>
            <a:p>
              <a:pPr algn="just" eaLnBrk="0" hangingPunct="0"/>
              <a:r>
                <a:rPr lang="en-US" altLang="zh-CN" dirty="0">
                  <a:latin typeface="楷体_GB2312" pitchFamily="49" charset="-122"/>
                  <a:ea typeface="楷体_GB2312" pitchFamily="49" charset="-122"/>
                </a:rPr>
                <a:t>3</a:t>
              </a:r>
              <a:endParaRPr lang="en-US" altLang="zh-CN" sz="1600" dirty="0">
                <a:latin typeface="楷体_GB2312" pitchFamily="49" charset="-122"/>
                <a:ea typeface="楷体_GB2312" pitchFamily="49" charset="-122"/>
              </a:endParaRPr>
            </a:p>
          </p:txBody>
        </p:sp>
        <p:sp>
          <p:nvSpPr>
            <p:cNvPr id="40969" name="Oval 30"/>
            <p:cNvSpPr/>
            <p:nvPr/>
          </p:nvSpPr>
          <p:spPr>
            <a:xfrm>
              <a:off x="3456" y="3360"/>
              <a:ext cx="400" cy="361"/>
            </a:xfrm>
            <a:prstGeom prst="ellipse">
              <a:avLst/>
            </a:prstGeom>
            <a:noFill/>
            <a:ln w="92075" cap="flat" cmpd="dbl">
              <a:solidFill>
                <a:schemeClr val="tx1"/>
              </a:solidFill>
              <a:prstDash val="solid"/>
              <a:headEnd type="none" w="med" len="med"/>
              <a:tailEnd type="none" w="med" len="med"/>
            </a:ln>
          </p:spPr>
          <p:txBody>
            <a:bodyPr lIns="144000" tIns="0" rIns="144000" bIns="0"/>
            <a:lstStyle/>
            <a:p>
              <a:pPr algn="just" eaLnBrk="0" hangingPunct="0"/>
              <a:r>
                <a:rPr lang="en-US" altLang="zh-CN" dirty="0">
                  <a:latin typeface="楷体_GB2312" pitchFamily="49" charset="-122"/>
                  <a:ea typeface="楷体_GB2312" pitchFamily="49" charset="-122"/>
                </a:rPr>
                <a:t>4</a:t>
              </a:r>
              <a:endParaRPr lang="en-US" altLang="zh-CN" sz="1600" dirty="0">
                <a:latin typeface="楷体_GB2312" pitchFamily="49" charset="-122"/>
                <a:ea typeface="楷体_GB2312" pitchFamily="49" charset="-122"/>
              </a:endParaRPr>
            </a:p>
          </p:txBody>
        </p:sp>
        <p:sp>
          <p:nvSpPr>
            <p:cNvPr id="40970" name="Line 31"/>
            <p:cNvSpPr/>
            <p:nvPr/>
          </p:nvSpPr>
          <p:spPr>
            <a:xfrm>
              <a:off x="1536" y="3552"/>
              <a:ext cx="764" cy="1"/>
            </a:xfrm>
            <a:prstGeom prst="line">
              <a:avLst/>
            </a:prstGeom>
            <a:ln w="19050" cap="flat" cmpd="sng">
              <a:solidFill>
                <a:schemeClr val="tx1"/>
              </a:solidFill>
              <a:prstDash val="solid"/>
              <a:headEnd type="none" w="med" len="med"/>
              <a:tailEnd type="stealth" w="lg" len="lg"/>
            </a:ln>
          </p:spPr>
        </p:sp>
        <p:sp>
          <p:nvSpPr>
            <p:cNvPr id="40971" name="Line 32"/>
            <p:cNvSpPr/>
            <p:nvPr/>
          </p:nvSpPr>
          <p:spPr>
            <a:xfrm>
              <a:off x="2688" y="3552"/>
              <a:ext cx="764" cy="1"/>
            </a:xfrm>
            <a:prstGeom prst="line">
              <a:avLst/>
            </a:prstGeom>
            <a:ln w="19050" cap="flat" cmpd="sng">
              <a:solidFill>
                <a:schemeClr val="tx1"/>
              </a:solidFill>
              <a:prstDash val="solid"/>
              <a:headEnd type="none" w="med" len="med"/>
              <a:tailEnd type="stealth" w="lg" len="lg"/>
            </a:ln>
          </p:spPr>
        </p:sp>
        <p:sp>
          <p:nvSpPr>
            <p:cNvPr id="40972" name="Rectangle 33"/>
            <p:cNvSpPr/>
            <p:nvPr/>
          </p:nvSpPr>
          <p:spPr>
            <a:xfrm>
              <a:off x="1632" y="3216"/>
              <a:ext cx="480" cy="336"/>
            </a:xfrm>
            <a:prstGeom prst="rect">
              <a:avLst/>
            </a:prstGeom>
            <a:noFill/>
            <a:ln w="9525">
              <a:noFill/>
            </a:ln>
          </p:spPr>
          <p:txBody>
            <a:bodyPr wrap="none" anchor="ctr" anchorCtr="0"/>
            <a:lstStyle/>
            <a:p>
              <a:pPr algn="ctr"/>
              <a:r>
                <a:rPr lang="zh-CN" altLang="en-US" dirty="0">
                  <a:latin typeface="楷体_GB2312" pitchFamily="49" charset="-122"/>
                  <a:ea typeface="楷体_GB2312" pitchFamily="49" charset="-122"/>
                </a:rPr>
                <a:t>数字</a:t>
              </a:r>
            </a:p>
          </p:txBody>
        </p:sp>
        <p:sp>
          <p:nvSpPr>
            <p:cNvPr id="40973" name="Rectangle 34"/>
            <p:cNvSpPr/>
            <p:nvPr/>
          </p:nvSpPr>
          <p:spPr>
            <a:xfrm>
              <a:off x="2832" y="3216"/>
              <a:ext cx="480" cy="336"/>
            </a:xfrm>
            <a:prstGeom prst="rect">
              <a:avLst/>
            </a:prstGeom>
            <a:noFill/>
            <a:ln w="9525">
              <a:noFill/>
            </a:ln>
          </p:spPr>
          <p:txBody>
            <a:bodyPr wrap="none" anchor="ctr" anchorCtr="0"/>
            <a:lstStyle/>
            <a:p>
              <a:pPr algn="ctr"/>
              <a:r>
                <a:rPr lang="zh-CN" altLang="en-US" dirty="0">
                  <a:latin typeface="楷体_GB2312" pitchFamily="49" charset="-122"/>
                  <a:ea typeface="楷体_GB2312" pitchFamily="49" charset="-122"/>
                </a:rPr>
                <a:t>其他</a:t>
              </a:r>
            </a:p>
          </p:txBody>
        </p:sp>
        <p:sp>
          <p:nvSpPr>
            <p:cNvPr id="40974" name="Rectangle 35"/>
            <p:cNvSpPr/>
            <p:nvPr/>
          </p:nvSpPr>
          <p:spPr>
            <a:xfrm>
              <a:off x="2016" y="2640"/>
              <a:ext cx="912" cy="336"/>
            </a:xfrm>
            <a:prstGeom prst="rect">
              <a:avLst/>
            </a:prstGeom>
            <a:noFill/>
            <a:ln w="9525">
              <a:noFill/>
            </a:ln>
          </p:spPr>
          <p:txBody>
            <a:bodyPr wrap="none" anchor="ctr" anchorCtr="0"/>
            <a:lstStyle/>
            <a:p>
              <a:pPr algn="ctr"/>
              <a:r>
                <a:rPr lang="zh-CN" altLang="en-US" dirty="0">
                  <a:latin typeface="楷体_GB2312" pitchFamily="49" charset="-122"/>
                  <a:ea typeface="楷体_GB2312" pitchFamily="49" charset="-122"/>
                </a:rPr>
                <a:t>数字</a:t>
              </a:r>
            </a:p>
          </p:txBody>
        </p:sp>
        <p:sp>
          <p:nvSpPr>
            <p:cNvPr id="40975" name="Rectangle 36"/>
            <p:cNvSpPr/>
            <p:nvPr/>
          </p:nvSpPr>
          <p:spPr>
            <a:xfrm>
              <a:off x="1584" y="3792"/>
              <a:ext cx="2016" cy="336"/>
            </a:xfrm>
            <a:prstGeom prst="rect">
              <a:avLst/>
            </a:prstGeom>
            <a:noFill/>
            <a:ln w="9525">
              <a:noFill/>
            </a:ln>
          </p:spPr>
          <p:txBody>
            <a:bodyPr wrap="none" anchor="ctr" anchorCtr="0"/>
            <a:lstStyle/>
            <a:p>
              <a:pPr algn="ctr"/>
              <a:r>
                <a:rPr lang="en-US" altLang="en-US" dirty="0">
                  <a:latin typeface="楷体_GB2312" pitchFamily="49" charset="-122"/>
                  <a:ea typeface="楷体_GB2312" pitchFamily="49" charset="-122"/>
                </a:rPr>
                <a:t>识别整常数的状态转换图</a:t>
              </a:r>
              <a:endParaRPr lang="zh-CN" altLang="en-US" dirty="0">
                <a:latin typeface="楷体_GB2312" pitchFamily="49" charset="-122"/>
                <a:ea typeface="楷体_GB2312" pitchFamily="49" charset="-122"/>
              </a:endParaRPr>
            </a:p>
          </p:txBody>
        </p:sp>
        <p:sp>
          <p:nvSpPr>
            <p:cNvPr id="40976" name="Rectangle 37"/>
            <p:cNvSpPr/>
            <p:nvPr/>
          </p:nvSpPr>
          <p:spPr>
            <a:xfrm>
              <a:off x="3696" y="3264"/>
              <a:ext cx="336" cy="240"/>
            </a:xfrm>
            <a:prstGeom prst="rect">
              <a:avLst/>
            </a:prstGeom>
            <a:noFill/>
            <a:ln w="9525">
              <a:noFill/>
            </a:ln>
          </p:spPr>
          <p:txBody>
            <a:bodyPr wrap="none" anchor="ctr" anchorCtr="0"/>
            <a:lstStyle/>
            <a:p>
              <a:pPr algn="ctr"/>
              <a:r>
                <a:rPr lang="en-US" altLang="zh-CN" dirty="0">
                  <a:latin typeface="楷体_GB2312" pitchFamily="49" charset="-122"/>
                  <a:ea typeface="楷体_GB2312" pitchFamily="49" charset="-122"/>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outHorizont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sz="quarter" idx="1"/>
          </p:nvPr>
        </p:nvSpPr>
        <p:spPr>
          <a:xfrm>
            <a:off x="468313" y="1196975"/>
            <a:ext cx="8135938" cy="5111750"/>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ct val="0"/>
              </a:spcBef>
              <a:spcAft>
                <a:spcPct val="0"/>
              </a:spcAft>
              <a:buClr>
                <a:schemeClr val="accent1"/>
              </a:buClr>
              <a:buSzPct val="76000"/>
              <a:buFont typeface="Wingdings" panose="05000000000000000000" pitchFamily="2" charset="2"/>
              <a:buNone/>
              <a:defRPr/>
            </a:pPr>
            <a:r>
              <a:rPr kumimoji="0" lang="en-US" altLang="zh-CN" sz="2600" b="0" i="0" u="none" strike="noStrike" kern="1200" cap="none" spc="0" normalizeH="0" baseline="0" noProof="1">
                <a:ln>
                  <a:noFill/>
                </a:ln>
                <a:solidFill>
                  <a:schemeClr val="tx1"/>
                </a:solidFill>
                <a:effectLst/>
                <a:uLnTx/>
                <a:uFillTx/>
                <a:latin typeface="+mj-lt"/>
                <a:ea typeface="+mn-ea"/>
                <a:cs typeface="+mn-cs"/>
              </a:rPr>
              <a:t>'=':	RETURN ($ASSIGN，-);</a:t>
            </a:r>
          </a:p>
          <a:p>
            <a:pPr marL="273050" marR="0" lvl="0" indent="-273050" algn="l" defTabSz="914400" rtl="0" eaLnBrk="0" fontAlgn="base" latinLnBrk="0" hangingPunct="0">
              <a:lnSpc>
                <a:spcPct val="100000"/>
              </a:lnSpc>
              <a:spcBef>
                <a:spcPct val="0"/>
              </a:spcBef>
              <a:spcAft>
                <a:spcPct val="0"/>
              </a:spcAft>
              <a:buClr>
                <a:schemeClr val="accent1"/>
              </a:buClr>
              <a:buSzPct val="76000"/>
              <a:buFont typeface="Wingdings" panose="05000000000000000000" pitchFamily="2" charset="2"/>
              <a:buNone/>
              <a:defRPr/>
            </a:pPr>
            <a:r>
              <a:rPr kumimoji="0" lang="en-US" altLang="zh-CN" sz="2600" b="0" i="0" u="none" strike="noStrike" kern="1200" cap="none" spc="0" normalizeH="0" baseline="0" noProof="1">
                <a:ln>
                  <a:noFill/>
                </a:ln>
                <a:solidFill>
                  <a:schemeClr val="tx1"/>
                </a:solidFill>
                <a:effectLst/>
                <a:uLnTx/>
                <a:uFillTx/>
                <a:latin typeface="+mj-lt"/>
                <a:ea typeface="+mn-ea"/>
                <a:cs typeface="+mn-cs"/>
              </a:rPr>
              <a:t>'+':	RETURN ($PLUS，-);</a:t>
            </a: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600" b="0" i="0" u="none" strike="noStrike" kern="1200" cap="none" spc="0" normalizeH="0" baseline="0" noProof="1">
                <a:ln>
                  <a:noFill/>
                </a:ln>
                <a:solidFill>
                  <a:schemeClr val="tx1"/>
                </a:solidFill>
                <a:effectLst/>
                <a:uLnTx/>
                <a:uFillTx/>
                <a:latin typeface="+mn-lt"/>
                <a:ea typeface="+mn-ea"/>
                <a:cs typeface="+mn-cs"/>
              </a:rPr>
              <a:t>'</a:t>
            </a:r>
            <a:r>
              <a:rPr kumimoji="0" lang="zh-CN" altLang="zh-CN" sz="2600" b="0" i="0" u="none" strike="noStrike" kern="1200" cap="none" spc="0" normalizeH="0" baseline="0" noProof="1">
                <a:ln>
                  <a:noFill/>
                </a:ln>
                <a:solidFill>
                  <a:schemeClr val="tx1"/>
                </a:solidFill>
                <a:effectLst/>
                <a:uLnTx/>
                <a:uFillTx/>
                <a:latin typeface="+mj-lt"/>
                <a:ea typeface="+mn-ea"/>
                <a:cs typeface="+mn-cs"/>
              </a:rPr>
              <a:t>*':	</a:t>
            </a:r>
          </a:p>
          <a:p>
            <a:pPr marL="548005" marR="0" lvl="1" indent="-273050" algn="l" defTabSz="914400" rtl="0" eaLnBrk="0" fontAlgn="base" latinLnBrk="0" hangingPunct="0">
              <a:lnSpc>
                <a:spcPct val="90000"/>
              </a:lnSpc>
              <a:spcBef>
                <a:spcPct val="0"/>
              </a:spcBef>
              <a:spcAft>
                <a:spcPct val="0"/>
              </a:spcAft>
              <a:buClr>
                <a:schemeClr val="accent2"/>
              </a:buClr>
              <a:buSzPct val="76000"/>
              <a:buFont typeface="Wingdings" panose="05000000000000000000" pitchFamily="2" charset="2"/>
              <a:buNone/>
              <a:defRPr/>
            </a:pPr>
            <a:r>
              <a:rPr kumimoji="0" lang="en-US" altLang="zh-CN" sz="2300" b="0" i="0" u="none" strike="noStrike" kern="1200" cap="none" spc="0" normalizeH="0" baseline="0" noProof="1">
                <a:ln>
                  <a:noFill/>
                </a:ln>
                <a:solidFill>
                  <a:schemeClr val="tx1"/>
                </a:solidFill>
                <a:effectLst/>
                <a:uLnTx/>
                <a:uFillTx/>
                <a:latin typeface="+mj-lt"/>
                <a:ea typeface="+mn-ea"/>
                <a:cs typeface="+mn-cs"/>
              </a:rPr>
              <a:t>BEGIN</a:t>
            </a:r>
          </a:p>
          <a:p>
            <a:pPr marL="548005" marR="0" lvl="1" indent="-273050" algn="l" defTabSz="914400" rtl="0" eaLnBrk="0" fontAlgn="base" latinLnBrk="0" hangingPunct="0">
              <a:lnSpc>
                <a:spcPct val="90000"/>
              </a:lnSpc>
              <a:spcBef>
                <a:spcPct val="0"/>
              </a:spcBef>
              <a:spcAft>
                <a:spcPct val="0"/>
              </a:spcAft>
              <a:buClr>
                <a:schemeClr val="accent2"/>
              </a:buClr>
              <a:buSzPct val="76000"/>
              <a:buFont typeface="Wingdings" panose="05000000000000000000" pitchFamily="2" charset="2"/>
              <a:buNone/>
              <a:defRPr/>
            </a:pPr>
            <a:r>
              <a:rPr kumimoji="0" lang="en-US" altLang="zh-CN" sz="2300" b="0" i="0" u="none" strike="noStrike" kern="1200" cap="none" spc="0" normalizeH="0" baseline="0" noProof="1">
                <a:ln>
                  <a:noFill/>
                </a:ln>
                <a:solidFill>
                  <a:schemeClr val="tx1"/>
                </a:solidFill>
                <a:effectLst/>
                <a:uLnTx/>
                <a:uFillTx/>
                <a:latin typeface="+mj-lt"/>
                <a:ea typeface="+mn-ea"/>
                <a:cs typeface="+mn-cs"/>
              </a:rPr>
              <a:t>	 </a:t>
            </a:r>
            <a:r>
              <a:rPr kumimoji="0" lang="en-US" altLang="zh-CN" sz="2300" b="0" i="0" u="none" strike="noStrike" kern="1200" cap="none" spc="0" normalizeH="0" baseline="0" noProof="1">
                <a:ln>
                  <a:noFill/>
                </a:ln>
                <a:solidFill>
                  <a:srgbClr val="FF0000"/>
                </a:solidFill>
                <a:effectLst/>
                <a:uLnTx/>
                <a:uFillTx/>
                <a:latin typeface="+mj-lt"/>
                <a:ea typeface="+mn-ea"/>
                <a:cs typeface="+mn-cs"/>
              </a:rPr>
              <a:t>GETCHAR;</a:t>
            </a:r>
          </a:p>
          <a:p>
            <a:pPr marL="548005" marR="0" lvl="1" indent="-273050" algn="l" defTabSz="914400" rtl="0" eaLnBrk="0" fontAlgn="base" latinLnBrk="0" hangingPunct="0">
              <a:lnSpc>
                <a:spcPct val="90000"/>
              </a:lnSpc>
              <a:spcBef>
                <a:spcPct val="0"/>
              </a:spcBef>
              <a:spcAft>
                <a:spcPct val="0"/>
              </a:spcAft>
              <a:buClr>
                <a:schemeClr val="accent2"/>
              </a:buClr>
              <a:buSzPct val="76000"/>
              <a:buFont typeface="Wingdings" panose="05000000000000000000" pitchFamily="2" charset="2"/>
              <a:buNone/>
              <a:defRPr/>
            </a:pPr>
            <a:r>
              <a:rPr kumimoji="0" lang="en-US" altLang="zh-CN" sz="2300" b="0" i="0" u="none" strike="noStrike" kern="1200" cap="none" spc="0" normalizeH="0" baseline="0" noProof="1">
                <a:ln>
                  <a:noFill/>
                </a:ln>
                <a:solidFill>
                  <a:schemeClr val="tx1"/>
                </a:solidFill>
                <a:effectLst/>
                <a:uLnTx/>
                <a:uFillTx/>
                <a:latin typeface="+mj-lt"/>
                <a:ea typeface="+mn-ea"/>
                <a:cs typeface="+mn-cs"/>
              </a:rPr>
              <a:t>	 IF </a:t>
            </a:r>
            <a:r>
              <a:rPr kumimoji="0" lang="en-US" altLang="zh-CN" sz="2300" b="0" i="0" u="none" strike="noStrike" kern="1200" cap="none" spc="0" normalizeH="0" baseline="0" noProof="1">
                <a:ln>
                  <a:noFill/>
                </a:ln>
                <a:solidFill>
                  <a:srgbClr val="FF0000"/>
                </a:solidFill>
                <a:effectLst/>
                <a:uLnTx/>
                <a:uFillTx/>
                <a:latin typeface="+mj-lt"/>
                <a:ea typeface="+mn-ea"/>
                <a:cs typeface="+mn-cs"/>
              </a:rPr>
              <a:t>CHAR</a:t>
            </a:r>
            <a:r>
              <a:rPr kumimoji="0" lang="en-US" altLang="zh-CN" sz="2300" b="0" i="0" u="none" strike="noStrike" kern="1200" cap="none" spc="0" normalizeH="0" baseline="0" noProof="1">
                <a:ln>
                  <a:noFill/>
                </a:ln>
                <a:solidFill>
                  <a:schemeClr val="tx1"/>
                </a:solidFill>
                <a:effectLst/>
                <a:uLnTx/>
                <a:uFillTx/>
                <a:latin typeface="+mj-lt"/>
                <a:ea typeface="+mn-ea"/>
                <a:cs typeface="+mn-cs"/>
              </a:rPr>
              <a:t>='*' THEN RETURN ($POWER，-);</a:t>
            </a:r>
          </a:p>
          <a:p>
            <a:pPr marL="548005" marR="0" lvl="1" indent="-273050" algn="l" defTabSz="914400" rtl="0" eaLnBrk="0" fontAlgn="base" latinLnBrk="0" hangingPunct="0">
              <a:lnSpc>
                <a:spcPct val="90000"/>
              </a:lnSpc>
              <a:spcBef>
                <a:spcPct val="0"/>
              </a:spcBef>
              <a:spcAft>
                <a:spcPct val="0"/>
              </a:spcAft>
              <a:buClr>
                <a:schemeClr val="accent2"/>
              </a:buClr>
              <a:buSzPct val="76000"/>
              <a:buFont typeface="Wingdings" panose="05000000000000000000" pitchFamily="2" charset="2"/>
              <a:buNone/>
              <a:defRPr/>
            </a:pPr>
            <a:r>
              <a:rPr kumimoji="0" lang="en-US" altLang="zh-CN" sz="2300" b="0" i="0" u="none" strike="noStrike" kern="1200" cap="none" spc="0" normalizeH="0" baseline="0" noProof="1">
                <a:ln>
                  <a:noFill/>
                </a:ln>
                <a:solidFill>
                  <a:schemeClr val="tx1"/>
                </a:solidFill>
                <a:effectLst/>
                <a:uLnTx/>
                <a:uFillTx/>
                <a:latin typeface="+mj-lt"/>
                <a:ea typeface="+mn-ea"/>
                <a:cs typeface="+mn-cs"/>
              </a:rPr>
              <a:t>	 </a:t>
            </a:r>
            <a:r>
              <a:rPr kumimoji="0" lang="en-US" altLang="zh-CN" sz="2300" b="0" i="0" u="none" strike="noStrike" kern="1200" cap="none" spc="0" normalizeH="0" baseline="0" noProof="1">
                <a:ln>
                  <a:noFill/>
                </a:ln>
                <a:solidFill>
                  <a:srgbClr val="FF0000"/>
                </a:solidFill>
                <a:effectLst/>
                <a:uLnTx/>
                <a:uFillTx/>
                <a:latin typeface="+mj-lt"/>
                <a:ea typeface="+mn-ea"/>
                <a:cs typeface="+mn-cs"/>
              </a:rPr>
              <a:t>RETRACT</a:t>
            </a:r>
            <a:r>
              <a:rPr kumimoji="0" lang="en-US" altLang="zh-CN" sz="2300" b="0" i="0" u="none" strike="noStrike" kern="1200" cap="none" spc="0" normalizeH="0" baseline="0" noProof="1">
                <a:ln>
                  <a:noFill/>
                </a:ln>
                <a:solidFill>
                  <a:schemeClr val="tx1"/>
                </a:solidFill>
                <a:effectLst/>
                <a:uLnTx/>
                <a:uFillTx/>
                <a:latin typeface="+mj-lt"/>
                <a:ea typeface="+mn-ea"/>
                <a:cs typeface="+mn-cs"/>
              </a:rPr>
              <a:t>;  RETURN ($STAR，-);</a:t>
            </a:r>
          </a:p>
          <a:p>
            <a:pPr marL="548005" marR="0" lvl="1" indent="-273050" algn="l" defTabSz="914400" rtl="0" eaLnBrk="0" fontAlgn="base" latinLnBrk="0" hangingPunct="0">
              <a:lnSpc>
                <a:spcPct val="90000"/>
              </a:lnSpc>
              <a:spcBef>
                <a:spcPct val="0"/>
              </a:spcBef>
              <a:spcAft>
                <a:spcPct val="0"/>
              </a:spcAft>
              <a:buClr>
                <a:schemeClr val="accent2"/>
              </a:buClr>
              <a:buSzPct val="76000"/>
              <a:buFont typeface="Wingdings" panose="05000000000000000000" pitchFamily="2" charset="2"/>
              <a:buNone/>
              <a:defRPr/>
            </a:pPr>
            <a:r>
              <a:rPr kumimoji="0" lang="en-US" altLang="zh-CN" sz="2300" b="0" i="0" u="none" strike="noStrike" kern="1200" cap="none" spc="0" normalizeH="0" baseline="0" noProof="1">
                <a:ln>
                  <a:noFill/>
                </a:ln>
                <a:solidFill>
                  <a:schemeClr val="tx1"/>
                </a:solidFill>
                <a:effectLst/>
                <a:uLnTx/>
                <a:uFillTx/>
                <a:latin typeface="+mj-lt"/>
                <a:ea typeface="+mn-ea"/>
                <a:cs typeface="+mn-cs"/>
              </a:rPr>
              <a:t>END;</a:t>
            </a: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600" b="0" i="0" u="none" strike="noStrike" kern="1200" cap="none" spc="0" normalizeH="0" baseline="0" noProof="1">
                <a:ln>
                  <a:noFill/>
                </a:ln>
                <a:solidFill>
                  <a:schemeClr val="tx1"/>
                </a:solidFill>
                <a:effectLst/>
                <a:uLnTx/>
                <a:uFillTx/>
                <a:latin typeface="+mj-lt"/>
                <a:ea typeface="+mn-ea"/>
                <a:cs typeface="+mn-cs"/>
              </a:rPr>
              <a:t>'，': 	RETURN ($COMMA，-);</a:t>
            </a: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600" b="0" i="0" u="none" strike="noStrike" kern="1200" cap="none" spc="0" normalizeH="0" baseline="0" noProof="1">
                <a:ln>
                  <a:noFill/>
                </a:ln>
                <a:solidFill>
                  <a:schemeClr val="tx1"/>
                </a:solidFill>
                <a:effectLst/>
                <a:uLnTx/>
                <a:uFillTx/>
                <a:latin typeface="+mj-lt"/>
                <a:ea typeface="+mn-ea"/>
                <a:cs typeface="+mn-cs"/>
              </a:rPr>
              <a:t>'(':		RETURN ($LPAR，-);</a:t>
            </a:r>
          </a:p>
          <a:p>
            <a:pPr marL="273050" marR="0" lvl="0" indent="-273050" algn="l" defTabSz="914400" rtl="0" eaLnBrk="0" fontAlgn="base" latinLnBrk="0" hangingPunct="0">
              <a:lnSpc>
                <a:spcPct val="90000"/>
              </a:lnSpc>
              <a:spcBef>
                <a:spcPct val="0"/>
              </a:spcBef>
              <a:spcAft>
                <a:spcPct val="0"/>
              </a:spcAft>
              <a:buClr>
                <a:schemeClr val="accent1"/>
              </a:buClr>
              <a:buSzPct val="76000"/>
              <a:buFont typeface="Wingdings" panose="05000000000000000000" pitchFamily="2" charset="2"/>
              <a:buNone/>
              <a:defRPr/>
            </a:pPr>
            <a:r>
              <a:rPr kumimoji="0" lang="en-US" altLang="zh-CN" sz="2600" b="0" i="0" u="none" strike="noStrike" kern="1200" cap="none" spc="0" normalizeH="0" baseline="0" noProof="1">
                <a:ln>
                  <a:noFill/>
                </a:ln>
                <a:solidFill>
                  <a:schemeClr val="tx1"/>
                </a:solidFill>
                <a:effectLst/>
                <a:uLnTx/>
                <a:uFillTx/>
                <a:latin typeface="+mj-lt"/>
                <a:ea typeface="+mn-ea"/>
                <a:cs typeface="+mn-cs"/>
              </a:rPr>
              <a:t>')':		RETURN ($RPAR，-);</a:t>
            </a:r>
          </a:p>
          <a:p>
            <a:pPr marL="273050" marR="0" lvl="0" indent="-273050" algn="l" defTabSz="914400" rtl="0" eaLnBrk="0" fontAlgn="base" latinLnBrk="0" hangingPunct="0">
              <a:lnSpc>
                <a:spcPct val="100000"/>
              </a:lnSpc>
              <a:spcBef>
                <a:spcPct val="0"/>
              </a:spcBef>
              <a:spcAft>
                <a:spcPct val="0"/>
              </a:spcAft>
              <a:buClr>
                <a:schemeClr val="accent1"/>
              </a:buClr>
              <a:buSzPct val="76000"/>
              <a:buFont typeface="Wingdings" panose="05000000000000000000" pitchFamily="2" charset="2"/>
              <a:buNone/>
              <a:defRPr/>
            </a:pPr>
            <a:endParaRPr kumimoji="0" lang="en-US" altLang="zh-CN" sz="2600" b="0" i="0" u="none" strike="noStrike" kern="1200" cap="none" spc="0" normalizeH="0" baseline="0" noProof="0" dirty="0">
              <a:ln>
                <a:noFill/>
              </a:ln>
              <a:solidFill>
                <a:schemeClr val="tx1"/>
              </a:solidFill>
              <a:effectLst/>
              <a:uLnTx/>
              <a:uFillTx/>
              <a:latin typeface="+mj-lt"/>
              <a:ea typeface="+mn-ea"/>
              <a:cs typeface="+mn-cs"/>
            </a:endParaRPr>
          </a:p>
        </p:txBody>
      </p:sp>
      <p:sp>
        <p:nvSpPr>
          <p:cNvPr id="41987"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Implementation</a:t>
            </a:r>
            <a:endParaRPr lang="zh-CN" altLang="en-US" kern="1200" dirty="0">
              <a:latin typeface="+mj-lt"/>
              <a:ea typeface="宋体" panose="0201060003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1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81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8130">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48130">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4813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48130">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48130">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48130">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48130">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48130">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4813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3478" name="Group 6"/>
          <p:cNvGrpSpPr/>
          <p:nvPr/>
        </p:nvGrpSpPr>
        <p:grpSpPr>
          <a:xfrm>
            <a:off x="1331913" y="3059113"/>
            <a:ext cx="6934200" cy="2292350"/>
            <a:chOff x="1152" y="2383"/>
            <a:chExt cx="4368" cy="1444"/>
          </a:xfrm>
        </p:grpSpPr>
        <p:sp>
          <p:nvSpPr>
            <p:cNvPr id="233476" name="AutoShape 4"/>
            <p:cNvSpPr>
              <a:spLocks noChangeArrowheads="1"/>
            </p:cNvSpPr>
            <p:nvPr/>
          </p:nvSpPr>
          <p:spPr bwMode="auto">
            <a:xfrm>
              <a:off x="1152" y="2688"/>
              <a:ext cx="3168" cy="835"/>
            </a:xfrm>
            <a:prstGeom prst="rightArrowCallout">
              <a:avLst>
                <a:gd name="adj1" fmla="val 25000"/>
                <a:gd name="adj2" fmla="val 13796"/>
                <a:gd name="adj3" fmla="val 84615"/>
                <a:gd name="adj4" fmla="val 77698"/>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dk1"/>
                </a:solidFill>
                <a:effectLst/>
                <a:uLnTx/>
                <a:uFillTx/>
                <a:latin typeface="+mn-lt"/>
                <a:ea typeface="+mn-ea"/>
                <a:cs typeface="+mn-cs"/>
              </a:endParaRPr>
            </a:p>
          </p:txBody>
        </p:sp>
        <p:sp>
          <p:nvSpPr>
            <p:cNvPr id="233477" name="Text Box 5"/>
            <p:cNvSpPr txBox="1">
              <a:spLocks noChangeArrowheads="1"/>
            </p:cNvSpPr>
            <p:nvPr/>
          </p:nvSpPr>
          <p:spPr bwMode="auto">
            <a:xfrm>
              <a:off x="4320" y="2383"/>
              <a:ext cx="1200" cy="1444"/>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zh-CN" altLang="en-US" sz="2400" b="0" i="0" u="none" strike="noStrike" kern="1200" cap="none" spc="0" normalizeH="0" baseline="0" noProof="0" dirty="0">
                  <a:ln>
                    <a:noFill/>
                  </a:ln>
                  <a:solidFill>
                    <a:schemeClr val="dk1"/>
                  </a:solidFill>
                  <a:effectLst/>
                  <a:uLnTx/>
                  <a:uFillTx/>
                  <a:latin typeface="楷体_GB2312" pitchFamily="49" charset="-122"/>
                  <a:ea typeface="楷体_GB2312" pitchFamily="49" charset="-122"/>
                  <a:cs typeface="+mn-cs"/>
                </a:rPr>
                <a:t>正规文法、正规式、</a:t>
              </a:r>
              <a:r>
                <a:rPr kumimoji="1" lang="en-US" altLang="zh-CN" sz="2400" b="0" i="0" u="none" strike="noStrike" kern="1200" cap="none" spc="0" normalizeH="0" baseline="0" noProof="0" dirty="0">
                  <a:ln>
                    <a:noFill/>
                  </a:ln>
                  <a:solidFill>
                    <a:schemeClr val="dk1"/>
                  </a:solidFill>
                  <a:effectLst/>
                  <a:uLnTx/>
                  <a:uFillTx/>
                  <a:latin typeface="楷体_GB2312" pitchFamily="49" charset="-122"/>
                  <a:ea typeface="楷体_GB2312" pitchFamily="49" charset="-122"/>
                  <a:cs typeface="+mn-cs"/>
                </a:rPr>
                <a:t>DFA</a:t>
              </a:r>
              <a:r>
                <a:rPr kumimoji="1" lang="zh-CN" altLang="en-US" sz="2400" b="0" i="0" u="none" strike="noStrike" kern="1200" cap="none" spc="0" normalizeH="0" baseline="0" noProof="0" dirty="0">
                  <a:ln>
                    <a:noFill/>
                  </a:ln>
                  <a:solidFill>
                    <a:schemeClr val="dk1"/>
                  </a:solidFill>
                  <a:effectLst/>
                  <a:uLnTx/>
                  <a:uFillTx/>
                  <a:latin typeface="楷体_GB2312" pitchFamily="49" charset="-122"/>
                  <a:ea typeface="楷体_GB2312" pitchFamily="49" charset="-122"/>
                  <a:cs typeface="+mn-cs"/>
                </a:rPr>
                <a:t>和</a:t>
              </a:r>
              <a:r>
                <a:rPr kumimoji="1" lang="en-US" altLang="zh-CN" sz="2400" b="0" i="0" u="none" strike="noStrike" kern="1200" cap="none" spc="0" normalizeH="0" baseline="0" noProof="0" dirty="0">
                  <a:ln>
                    <a:noFill/>
                  </a:ln>
                  <a:solidFill>
                    <a:schemeClr val="dk1"/>
                  </a:solidFill>
                  <a:effectLst/>
                  <a:uLnTx/>
                  <a:uFillTx/>
                  <a:latin typeface="楷体_GB2312" pitchFamily="49" charset="-122"/>
                  <a:ea typeface="楷体_GB2312" pitchFamily="49" charset="-122"/>
                  <a:cs typeface="+mn-cs"/>
                </a:rPr>
                <a:t>NFA</a:t>
              </a:r>
              <a:r>
                <a:rPr kumimoji="1" lang="zh-CN" altLang="en-US" sz="2400" b="0" i="0" u="none" strike="noStrike" kern="1200" cap="none" spc="0" normalizeH="0" baseline="0" noProof="0" dirty="0">
                  <a:ln>
                    <a:noFill/>
                  </a:ln>
                  <a:solidFill>
                    <a:schemeClr val="dk1"/>
                  </a:solidFill>
                  <a:effectLst/>
                  <a:uLnTx/>
                  <a:uFillTx/>
                  <a:latin typeface="楷体_GB2312" pitchFamily="49" charset="-122"/>
                  <a:ea typeface="楷体_GB2312" pitchFamily="49" charset="-122"/>
                  <a:cs typeface="+mn-cs"/>
                </a:rPr>
                <a:t>在</a:t>
              </a:r>
              <a:r>
                <a:rPr kumimoji="1" lang="zh-CN" altLang="en-US" sz="2400" b="0" i="0" u="none" strike="noStrike" kern="1200" cap="none" spc="0" normalizeH="0" baseline="0" noProof="0" dirty="0">
                  <a:ln>
                    <a:noFill/>
                  </a:ln>
                  <a:solidFill>
                    <a:srgbClr val="0000FF"/>
                  </a:solidFill>
                  <a:effectLst/>
                  <a:uLnTx/>
                  <a:uFillTx/>
                  <a:latin typeface="楷体_GB2312" pitchFamily="49" charset="-122"/>
                  <a:ea typeface="楷体_GB2312" pitchFamily="49" charset="-122"/>
                  <a:cs typeface="+mn-cs"/>
                </a:rPr>
                <a:t>接收语言的能力</a:t>
              </a:r>
              <a:r>
                <a:rPr kumimoji="1" lang="zh-CN" altLang="en-US" sz="2400" b="0" i="0" u="none" strike="noStrike" kern="1200" cap="none" spc="0" normalizeH="0" baseline="0" noProof="0" dirty="0">
                  <a:ln>
                    <a:noFill/>
                  </a:ln>
                  <a:solidFill>
                    <a:schemeClr val="dk1"/>
                  </a:solidFill>
                  <a:effectLst/>
                  <a:uLnTx/>
                  <a:uFillTx/>
                  <a:latin typeface="楷体_GB2312" pitchFamily="49" charset="-122"/>
                  <a:ea typeface="楷体_GB2312" pitchFamily="49" charset="-122"/>
                  <a:cs typeface="+mn-cs"/>
                </a:rPr>
                <a:t>上是互相等价的</a:t>
              </a:r>
            </a:p>
          </p:txBody>
        </p:sp>
      </p:grpSp>
      <p:sp>
        <p:nvSpPr>
          <p:cNvPr id="43011" name="Rectangle 3"/>
          <p:cNvSpPr>
            <a:spLocks noGrp="1" noRot="1"/>
          </p:cNvSpPr>
          <p:nvPr>
            <p:ph sz="quarter" idx="1"/>
          </p:nvPr>
        </p:nvSpPr>
        <p:spPr>
          <a:xfrm>
            <a:off x="457200" y="1219200"/>
            <a:ext cx="8229600" cy="4937125"/>
          </a:xfrm>
        </p:spPr>
        <p:txBody>
          <a:bodyPr vert="horz" wrap="square" lIns="91440" tIns="45720" rIns="91440" bIns="45720" anchor="t" anchorCtr="0"/>
          <a:lstStyle/>
          <a:p>
            <a:r>
              <a:rPr lang="zh-CN" altLang="en-US" sz="3200" dirty="0">
                <a:latin typeface="楷体_GB2312" pitchFamily="49" charset="-122"/>
                <a:ea typeface="楷体_GB2312" pitchFamily="49" charset="-122"/>
              </a:rPr>
              <a:t>正规表达式与有限自动机</a:t>
            </a:r>
          </a:p>
          <a:p>
            <a:pPr lvl="1"/>
            <a:r>
              <a:rPr lang="zh-CN" altLang="en-US" sz="2800" dirty="0">
                <a:solidFill>
                  <a:schemeClr val="tx1"/>
                </a:solidFill>
                <a:latin typeface="楷体_GB2312" pitchFamily="49" charset="-122"/>
                <a:ea typeface="楷体_GB2312" pitchFamily="49" charset="-122"/>
              </a:rPr>
              <a:t>核心内容</a:t>
            </a:r>
          </a:p>
          <a:p>
            <a:pPr lvl="2"/>
            <a:r>
              <a:rPr lang="zh-CN" altLang="en-US" sz="2400" dirty="0">
                <a:solidFill>
                  <a:srgbClr val="0000FF"/>
                </a:solidFill>
                <a:latin typeface="楷体_GB2312" pitchFamily="49" charset="-122"/>
                <a:ea typeface="楷体_GB2312" pitchFamily="49" charset="-122"/>
              </a:rPr>
              <a:t>正规式和正规集的递归定义</a:t>
            </a:r>
          </a:p>
          <a:p>
            <a:pPr lvl="2"/>
            <a:r>
              <a:rPr lang="zh-CN" altLang="en-US" sz="2400" dirty="0">
                <a:solidFill>
                  <a:srgbClr val="0000FF"/>
                </a:solidFill>
                <a:latin typeface="楷体_GB2312" pitchFamily="49" charset="-122"/>
                <a:ea typeface="楷体_GB2312" pitchFamily="49" charset="-122"/>
              </a:rPr>
              <a:t>确定有限自动机（</a:t>
            </a:r>
            <a:r>
              <a:rPr lang="en-US" altLang="zh-CN" sz="2400" dirty="0">
                <a:solidFill>
                  <a:srgbClr val="0000FF"/>
                </a:solidFill>
                <a:latin typeface="楷体_GB2312" pitchFamily="49" charset="-122"/>
                <a:ea typeface="楷体_GB2312" pitchFamily="49" charset="-122"/>
              </a:rPr>
              <a:t>DFA</a:t>
            </a:r>
            <a:r>
              <a:rPr lang="zh-CN" altLang="en-US" sz="2400" dirty="0">
                <a:solidFill>
                  <a:srgbClr val="0000FF"/>
                </a:solidFill>
                <a:latin typeface="楷体_GB2312" pitchFamily="49" charset="-122"/>
                <a:ea typeface="楷体_GB2312" pitchFamily="49" charset="-122"/>
              </a:rPr>
              <a:t>）</a:t>
            </a:r>
          </a:p>
          <a:p>
            <a:pPr lvl="2"/>
            <a:r>
              <a:rPr lang="zh-CN" altLang="en-US" sz="2400" dirty="0">
                <a:solidFill>
                  <a:srgbClr val="0000FF"/>
                </a:solidFill>
                <a:latin typeface="楷体_GB2312" pitchFamily="49" charset="-122"/>
                <a:ea typeface="楷体_GB2312" pitchFamily="49" charset="-122"/>
              </a:rPr>
              <a:t>非确定有限自动机（</a:t>
            </a:r>
            <a:r>
              <a:rPr lang="en-US" altLang="zh-CN" sz="2400" dirty="0">
                <a:solidFill>
                  <a:srgbClr val="0000FF"/>
                </a:solidFill>
                <a:latin typeface="楷体_GB2312" pitchFamily="49" charset="-122"/>
                <a:ea typeface="楷体_GB2312" pitchFamily="49" charset="-122"/>
              </a:rPr>
              <a:t>NFA</a:t>
            </a:r>
            <a:r>
              <a:rPr lang="zh-CN" altLang="en-US" sz="2400" dirty="0">
                <a:solidFill>
                  <a:srgbClr val="0000FF"/>
                </a:solidFill>
                <a:latin typeface="楷体_GB2312" pitchFamily="49" charset="-122"/>
                <a:ea typeface="楷体_GB2312" pitchFamily="49" charset="-122"/>
              </a:rPr>
              <a:t>）</a:t>
            </a:r>
          </a:p>
          <a:p>
            <a:pPr lvl="2"/>
            <a:r>
              <a:rPr lang="zh-CN" altLang="en-US" sz="2400" dirty="0">
                <a:solidFill>
                  <a:srgbClr val="0000FF"/>
                </a:solidFill>
                <a:latin typeface="楷体_GB2312" pitchFamily="49" charset="-122"/>
                <a:ea typeface="楷体_GB2312" pitchFamily="49" charset="-122"/>
              </a:rPr>
              <a:t>子集法</a:t>
            </a:r>
            <a:r>
              <a:rPr lang="en-US" altLang="zh-CN" sz="2400" dirty="0">
                <a:solidFill>
                  <a:srgbClr val="0000FF"/>
                </a:solidFill>
                <a:latin typeface="楷体_GB2312" pitchFamily="49" charset="-122"/>
                <a:ea typeface="楷体_GB2312" pitchFamily="49" charset="-122"/>
              </a:rPr>
              <a:t>=NFA</a:t>
            </a:r>
            <a:r>
              <a:rPr lang="zh-CN" altLang="en-US" sz="2400" dirty="0">
                <a:solidFill>
                  <a:srgbClr val="0000FF"/>
                </a:solidFill>
                <a:latin typeface="楷体_GB2312" pitchFamily="49" charset="-122"/>
                <a:ea typeface="楷体_GB2312" pitchFamily="49" charset="-122"/>
              </a:rPr>
              <a:t>确定化算法</a:t>
            </a:r>
          </a:p>
          <a:p>
            <a:pPr lvl="2"/>
            <a:r>
              <a:rPr lang="zh-CN" altLang="en-US" sz="2400" dirty="0">
                <a:solidFill>
                  <a:srgbClr val="0000FF"/>
                </a:solidFill>
                <a:latin typeface="楷体_GB2312" pitchFamily="49" charset="-122"/>
                <a:ea typeface="楷体_GB2312" pitchFamily="49" charset="-122"/>
              </a:rPr>
              <a:t>正规文法与有限自动机的等价性</a:t>
            </a:r>
          </a:p>
          <a:p>
            <a:pPr lvl="2"/>
            <a:r>
              <a:rPr lang="zh-CN" altLang="en-US" sz="2400" dirty="0">
                <a:solidFill>
                  <a:srgbClr val="0000FF"/>
                </a:solidFill>
                <a:latin typeface="楷体_GB2312" pitchFamily="49" charset="-122"/>
                <a:ea typeface="楷体_GB2312" pitchFamily="49" charset="-122"/>
              </a:rPr>
              <a:t>正规式与有限自动机的等价性</a:t>
            </a:r>
          </a:p>
          <a:p>
            <a:pPr lvl="2"/>
            <a:r>
              <a:rPr lang="en-US" altLang="zh-CN" sz="2400" dirty="0">
                <a:solidFill>
                  <a:srgbClr val="0000FF"/>
                </a:solidFill>
                <a:latin typeface="楷体_GB2312" pitchFamily="49" charset="-122"/>
                <a:ea typeface="楷体_GB2312" pitchFamily="49" charset="-122"/>
              </a:rPr>
              <a:t>DFA</a:t>
            </a:r>
            <a:r>
              <a:rPr lang="zh-CN" altLang="en-US" sz="2400" dirty="0">
                <a:solidFill>
                  <a:srgbClr val="0000FF"/>
                </a:solidFill>
                <a:latin typeface="楷体_GB2312" pitchFamily="49" charset="-122"/>
                <a:ea typeface="楷体_GB2312" pitchFamily="49" charset="-122"/>
              </a:rPr>
              <a:t>的化简</a:t>
            </a:r>
          </a:p>
          <a:p>
            <a:endParaRPr lang="zh-CN" altLang="en-US" sz="2400" dirty="0">
              <a:latin typeface="楷体_GB2312" pitchFamily="49" charset="-122"/>
              <a:ea typeface="楷体_GB2312" pitchFamily="49" charset="-122"/>
            </a:endParaRPr>
          </a:p>
        </p:txBody>
      </p:sp>
      <p:sp>
        <p:nvSpPr>
          <p:cNvPr id="43012" name="Rectangle 2"/>
          <p:cNvSpPr>
            <a:spLocks noGrp="1" noRot="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Regular expression and Finite Automata </a:t>
            </a:r>
            <a:endParaRPr lang="zh-CN" altLang="en-US" kern="1200" dirty="0">
              <a:latin typeface="+mj-lt"/>
              <a:ea typeface="宋体" panose="0201060003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33478"/>
                                        </p:tgtEl>
                                        <p:attrNameLst>
                                          <p:attrName>style.visibility</p:attrName>
                                        </p:attrNameLst>
                                      </p:cBhvr>
                                      <p:to>
                                        <p:strVal val="visible"/>
                                      </p:to>
                                    </p:set>
                                    <p:animEffect transition="in" filter="dissolve">
                                      <p:cBhvr>
                                        <p:cTn id="7" dur="500"/>
                                        <p:tgtEl>
                                          <p:spTgt spid="233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核心内容</a:t>
            </a: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正规式和正规集的递归定义</a:t>
            </a: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确定有限自动机（</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Deterministic FA</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非确定有限自动机（</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Nondeterministic FA</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正规文法与有限自动机的等价性</a:t>
            </a: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DFA</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的化简</a:t>
            </a:r>
          </a:p>
          <a:p>
            <a:pPr marL="273050" marR="0" lvl="0" indent="-273050" algn="l"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正规式</a:t>
            </a: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rgbClr val="C00000"/>
                </a:solidFill>
                <a:effectLst/>
                <a:uLnTx/>
                <a:uFillTx/>
                <a:latin typeface="+mj-lt"/>
                <a:ea typeface="楷体_GB2312" pitchFamily="49" charset="-122"/>
                <a:cs typeface="+mn-cs"/>
              </a:rPr>
              <a:t>正则表达式</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regular expression</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说明单词模式的一种重要的表示法</a:t>
            </a: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定义正规集的数学工具</a:t>
            </a: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用于描述单词符号</a:t>
            </a:r>
          </a:p>
          <a:p>
            <a:pPr marL="822325" marR="0" lvl="2" indent="-228600" algn="just" defTabSz="914400" rtl="0" eaLnBrk="0" fontAlgn="base" latinLnBrk="0" hangingPunct="0">
              <a:lnSpc>
                <a:spcPct val="90000"/>
              </a:lnSpc>
              <a:spcBef>
                <a:spcPts val="500"/>
              </a:spcBef>
              <a:spcAft>
                <a:spcPct val="0"/>
              </a:spcAft>
              <a:buClr>
                <a:srgbClr val="BCBCBC"/>
              </a:buClr>
              <a:buSzPct val="76000"/>
              <a:buFont typeface="Wingdings 3" panose="05040102010807070707" pitchFamily="18" charset="2"/>
              <a:buChar char=""/>
              <a:defRPr/>
            </a:pPr>
            <a:r>
              <a:rPr kumimoji="0" lang="zh-CN" altLang="en-US" sz="1800" b="0" i="0" u="none" strike="noStrike" kern="1200" cap="none" spc="0" normalizeH="0" baseline="0" noProof="0" dirty="0">
                <a:ln>
                  <a:noFill/>
                </a:ln>
                <a:solidFill>
                  <a:schemeClr val="tx1"/>
                </a:solidFill>
                <a:effectLst/>
                <a:uLnTx/>
                <a:uFillTx/>
                <a:latin typeface="+mj-lt"/>
                <a:ea typeface="楷体_GB2312" pitchFamily="49" charset="-122"/>
                <a:cs typeface="+mn-cs"/>
              </a:rPr>
              <a:t>一个字集是正规集当且仅当它能用正规式表示</a:t>
            </a:r>
          </a:p>
          <a:p>
            <a:pPr marL="822325" marR="0" lvl="2" indent="-228600" algn="just" defTabSz="914400" rtl="0" eaLnBrk="0" fontAlgn="base" latinLnBrk="0" hangingPunct="0">
              <a:lnSpc>
                <a:spcPct val="90000"/>
              </a:lnSpc>
              <a:spcBef>
                <a:spcPts val="500"/>
              </a:spcBef>
              <a:spcAft>
                <a:spcPct val="0"/>
              </a:spcAft>
              <a:buClr>
                <a:srgbClr val="BCBCBC"/>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字</a:t>
            </a:r>
            <a:r>
              <a:rPr kumimoji="0" lang="zh-CN" altLang="en-US" sz="2000" b="0" i="0" u="none" strike="noStrike" kern="1200" cap="none" spc="0" normalizeH="0" baseline="0" noProof="1">
                <a:ln>
                  <a:noFill/>
                </a:ln>
                <a:solidFill>
                  <a:schemeClr val="tx1"/>
                </a:solidFill>
                <a:effectLst/>
                <a:uLnTx/>
                <a:uFillTx/>
                <a:latin typeface="+mj-lt"/>
                <a:ea typeface="楷体_GB2312" pitchFamily="49" charset="-122"/>
                <a:cs typeface="+mn-cs"/>
              </a:rPr>
              <a:t>也叫</a:t>
            </a:r>
            <a:r>
              <a:rPr kumimoji="0" lang="zh-CN" altLang="en-US" sz="2000" b="0" i="0" u="none" strike="noStrike" kern="1200" cap="none" spc="0" normalizeH="0" baseline="0" noProof="1">
                <a:ln>
                  <a:noFill/>
                </a:ln>
                <a:solidFill>
                  <a:srgbClr val="C00000"/>
                </a:solidFill>
                <a:effectLst/>
                <a:uLnTx/>
                <a:uFillTx/>
                <a:latin typeface="+mj-lt"/>
                <a:ea typeface="楷体_GB2312" pitchFamily="49" charset="-122"/>
                <a:cs typeface="+mn-cs"/>
              </a:rPr>
              <a:t>字符串</a:t>
            </a:r>
            <a:endParaRPr kumimoji="0" lang="zh-CN" altLang="en-US" sz="2000" b="0" i="0" u="none" strike="noStrike" kern="1200" cap="none" spc="0" normalizeH="0" baseline="0" noProof="0" dirty="0">
              <a:ln>
                <a:noFill/>
              </a:ln>
              <a:solidFill>
                <a:srgbClr val="C00000"/>
              </a:solidFill>
              <a:effectLst/>
              <a:uLnTx/>
              <a:uFillTx/>
              <a:latin typeface="+mj-lt"/>
              <a:ea typeface="楷体_GB2312" pitchFamily="49" charset="-122"/>
              <a:cs typeface="+mn-cs"/>
            </a:endParaRPr>
          </a:p>
        </p:txBody>
      </p:sp>
      <p:sp>
        <p:nvSpPr>
          <p:cNvPr id="44035" name="Rectangle 2"/>
          <p:cNvSpPr>
            <a:spLocks noGrp="1" noRot="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Regular expression and Finite Automata </a:t>
            </a:r>
            <a:endParaRPr lang="zh-CN" altLang="en-US" kern="1200" dirty="0">
              <a:latin typeface="+mj-lt"/>
              <a:ea typeface="宋体" panose="02010600030101010101" pitchFamily="2" charset="-122"/>
              <a:cs typeface="+mj-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Rot="1"/>
          </p:cNvSpPr>
          <p:nvPr>
            <p:ph type="body" sz="half" idx="1"/>
          </p:nvPr>
        </p:nvSpPr>
        <p:spPr>
          <a:xfrm>
            <a:off x="381000" y="1295400"/>
            <a:ext cx="8382000" cy="5181600"/>
          </a:xfrm>
        </p:spPr>
        <p:txBody>
          <a:bodyPr vert="horz" wrap="square" lIns="91440" tIns="45720" rIns="91440" bIns="45720" anchor="t" anchorCtr="0"/>
          <a:lstStyle/>
          <a:p>
            <a:pPr>
              <a:buClr>
                <a:schemeClr val="accent1"/>
              </a:buClr>
              <a:buSzPct val="76000"/>
              <a:buFont typeface="Wingdings 3" panose="05040102010807070707" pitchFamily="18" charset="2"/>
            </a:pPr>
            <a:r>
              <a:rPr lang="zh-CN" altLang="en-US" sz="2400" dirty="0">
                <a:latin typeface="Bookman Old Style" panose="02050604050505020204" pitchFamily="18" charset="0"/>
                <a:ea typeface="楷体_GB2312" pitchFamily="49" charset="-122"/>
              </a:rPr>
              <a:t>正规集：</a:t>
            </a:r>
            <a:r>
              <a:rPr lang="zh-CN" altLang="en-US" b="1" dirty="0">
                <a:latin typeface="Bookman Old Style" panose="02050604050505020204" pitchFamily="18" charset="0"/>
                <a:ea typeface="楷体_GB2312" pitchFamily="49" charset="-122"/>
              </a:rPr>
              <a:t>有穷</a:t>
            </a:r>
            <a:r>
              <a:rPr lang="en-US" altLang="en-US" b="1" dirty="0">
                <a:latin typeface="Bookman Old Style" panose="02050604050505020204" pitchFamily="18" charset="0"/>
                <a:ea typeface="楷体_GB2312" pitchFamily="49" charset="-122"/>
              </a:rPr>
              <a:t>字母表∑</a:t>
            </a:r>
            <a:r>
              <a:rPr lang="zh-CN" altLang="en-US" b="1" dirty="0">
                <a:latin typeface="Bookman Old Style" panose="02050604050505020204" pitchFamily="18" charset="0"/>
                <a:ea typeface="楷体_GB2312" pitchFamily="49" charset="-122"/>
              </a:rPr>
              <a:t>的一些特殊字集</a:t>
            </a:r>
          </a:p>
          <a:p>
            <a:pPr lvl="1">
              <a:buClr>
                <a:schemeClr val="accent2"/>
              </a:buClr>
              <a:buSzPct val="76000"/>
              <a:buFont typeface="Wingdings 3" panose="05040102010807070707" pitchFamily="18" charset="2"/>
            </a:pPr>
            <a:r>
              <a:rPr lang="en-US" altLang="en-US" sz="2200" dirty="0">
                <a:solidFill>
                  <a:schemeClr val="tx1"/>
                </a:solidFill>
                <a:latin typeface="Bookman Old Style" panose="02050604050505020204" pitchFamily="18" charset="0"/>
                <a:ea typeface="楷体_GB2312" pitchFamily="49" charset="-122"/>
              </a:rPr>
              <a:t>字符</a:t>
            </a:r>
            <a:endParaRPr lang="zh-CN" altLang="en-US" sz="2200" dirty="0">
              <a:solidFill>
                <a:schemeClr val="tx1"/>
              </a:solidFill>
              <a:latin typeface="Bookman Old Style" panose="02050604050505020204" pitchFamily="18" charset="0"/>
              <a:ea typeface="楷体_GB2312" pitchFamily="49" charset="-122"/>
            </a:endParaRPr>
          </a:p>
          <a:p>
            <a:pPr lvl="2">
              <a:buClr>
                <a:srgbClr val="BCBCBC"/>
              </a:buClr>
              <a:buSzPct val="76000"/>
              <a:buFont typeface="Wingdings 3" panose="05040102010807070707" pitchFamily="18" charset="2"/>
            </a:pPr>
            <a:r>
              <a:rPr lang="en-US" altLang="en-US" dirty="0">
                <a:latin typeface="Bookman Old Style" panose="02050604050505020204" pitchFamily="18" charset="0"/>
                <a:ea typeface="楷体_GB2312" pitchFamily="49" charset="-122"/>
              </a:rPr>
              <a:t>∑上的元素</a:t>
            </a:r>
            <a:endParaRPr lang="zh-CN" altLang="en-US" dirty="0">
              <a:latin typeface="Bookman Old Style" panose="02050604050505020204" pitchFamily="18" charset="0"/>
              <a:ea typeface="楷体_GB2312" pitchFamily="49" charset="-122"/>
            </a:endParaRPr>
          </a:p>
          <a:p>
            <a:pPr lvl="1">
              <a:buClr>
                <a:schemeClr val="accent2"/>
              </a:buClr>
              <a:buSzPct val="76000"/>
              <a:buFont typeface="Wingdings 3" panose="05040102010807070707" pitchFamily="18" charset="2"/>
            </a:pPr>
            <a:r>
              <a:rPr lang="en-US" altLang="en-US" sz="2200" dirty="0">
                <a:solidFill>
                  <a:schemeClr val="tx1"/>
                </a:solidFill>
                <a:latin typeface="Bookman Old Style" panose="02050604050505020204" pitchFamily="18" charset="0"/>
                <a:ea typeface="楷体_GB2312" pitchFamily="49" charset="-122"/>
              </a:rPr>
              <a:t>∑上的字</a:t>
            </a:r>
            <a:endParaRPr lang="zh-CN" altLang="en-US" sz="2200" dirty="0">
              <a:solidFill>
                <a:schemeClr val="tx1"/>
              </a:solidFill>
              <a:latin typeface="Bookman Old Style" panose="02050604050505020204" pitchFamily="18" charset="0"/>
              <a:ea typeface="楷体_GB2312" pitchFamily="49" charset="-122"/>
            </a:endParaRPr>
          </a:p>
          <a:p>
            <a:pPr lvl="2">
              <a:buClr>
                <a:srgbClr val="BCBCBC"/>
              </a:buClr>
              <a:buSzPct val="76000"/>
              <a:buFont typeface="Wingdings 3" panose="05040102010807070707" pitchFamily="18" charset="2"/>
            </a:pPr>
            <a:r>
              <a:rPr lang="en-US" altLang="en-US" dirty="0">
                <a:latin typeface="Bookman Old Style" panose="02050604050505020204" pitchFamily="18" charset="0"/>
                <a:ea typeface="楷体_GB2312" pitchFamily="49" charset="-122"/>
              </a:rPr>
              <a:t>由∑中的字符所构成的一个有穷序列</a:t>
            </a:r>
            <a:endParaRPr lang="zh-CN" altLang="en-US" dirty="0">
              <a:latin typeface="Bookman Old Style" panose="02050604050505020204" pitchFamily="18" charset="0"/>
              <a:ea typeface="楷体_GB2312" pitchFamily="49" charset="-122"/>
            </a:endParaRPr>
          </a:p>
          <a:p>
            <a:pPr lvl="1">
              <a:buClr>
                <a:schemeClr val="accent2"/>
              </a:buClr>
              <a:buSzPct val="76000"/>
              <a:buFont typeface="Wingdings 3" panose="05040102010807070707" pitchFamily="18" charset="2"/>
            </a:pPr>
            <a:r>
              <a:rPr lang="en-US" altLang="en-US" sz="2200" dirty="0">
                <a:solidFill>
                  <a:srgbClr val="C00000"/>
                </a:solidFill>
                <a:latin typeface="Bookman Old Style" panose="02050604050505020204" pitchFamily="18" charset="0"/>
                <a:ea typeface="楷体_GB2312" pitchFamily="49" charset="-122"/>
              </a:rPr>
              <a:t>空字</a:t>
            </a:r>
            <a:endParaRPr lang="zh-CN" altLang="en-US" sz="2200" dirty="0">
              <a:solidFill>
                <a:srgbClr val="C00000"/>
              </a:solidFill>
              <a:latin typeface="Bookman Old Style" panose="02050604050505020204" pitchFamily="18" charset="0"/>
              <a:ea typeface="楷体_GB2312" pitchFamily="49" charset="-122"/>
            </a:endParaRPr>
          </a:p>
          <a:p>
            <a:pPr lvl="2">
              <a:buClr>
                <a:srgbClr val="BCBCBC"/>
              </a:buClr>
              <a:buSzPct val="76000"/>
              <a:buFont typeface="Wingdings 3" panose="05040102010807070707" pitchFamily="18" charset="2"/>
            </a:pPr>
            <a:r>
              <a:rPr lang="en-US" altLang="en-US" dirty="0">
                <a:latin typeface="Bookman Old Style" panose="02050604050505020204" pitchFamily="18" charset="0"/>
                <a:ea typeface="楷体_GB2312" pitchFamily="49" charset="-122"/>
              </a:rPr>
              <a:t>不包含任何字符的序列</a:t>
            </a:r>
            <a:endParaRPr lang="zh-CN" altLang="en-US" dirty="0">
              <a:latin typeface="Bookman Old Style" panose="02050604050505020204" pitchFamily="18" charset="0"/>
              <a:ea typeface="楷体_GB2312" pitchFamily="49" charset="-122"/>
            </a:endParaRPr>
          </a:p>
          <a:p>
            <a:pPr lvl="2">
              <a:buClr>
                <a:srgbClr val="BCBCBC"/>
              </a:buClr>
              <a:buSzPct val="76000"/>
              <a:buFont typeface="Wingdings 3" panose="05040102010807070707" pitchFamily="18" charset="2"/>
            </a:pPr>
            <a:r>
              <a:rPr lang="en-US" altLang="en-US" dirty="0">
                <a:latin typeface="Bookman Old Style" panose="02050604050505020204" pitchFamily="18" charset="0"/>
                <a:ea typeface="楷体_GB2312" pitchFamily="49" charset="-122"/>
              </a:rPr>
              <a:t>记为</a:t>
            </a:r>
            <a:r>
              <a:rPr lang="en-US" altLang="zh-CN" dirty="0">
                <a:latin typeface="Cambria" panose="02040503050406030204" pitchFamily="18" charset="0"/>
                <a:ea typeface="楷体_GB2312" pitchFamily="49" charset="-122"/>
              </a:rPr>
              <a:t>ε</a:t>
            </a:r>
            <a:endParaRPr lang="en-US" altLang="zh-CN" dirty="0">
              <a:latin typeface="Bookman Old Style" panose="02050604050505020204" pitchFamily="18" charset="0"/>
              <a:ea typeface="楷体_GB2312" pitchFamily="49" charset="-122"/>
            </a:endParaRPr>
          </a:p>
          <a:p>
            <a:pPr lvl="1">
              <a:buClr>
                <a:schemeClr val="accent2"/>
              </a:buClr>
              <a:buSzPct val="76000"/>
              <a:buFont typeface="Wingdings 3" panose="05040102010807070707" pitchFamily="18" charset="2"/>
            </a:pPr>
            <a:r>
              <a:rPr lang="en-US" altLang="zh-CN" sz="2200" dirty="0">
                <a:solidFill>
                  <a:schemeClr val="tx1"/>
                </a:solidFill>
                <a:latin typeface="Bookman Old Style" panose="02050604050505020204" pitchFamily="18" charset="0"/>
                <a:ea typeface="楷体_GB2312" pitchFamily="49" charset="-122"/>
              </a:rPr>
              <a:t>∑</a:t>
            </a:r>
            <a:r>
              <a:rPr lang="en-US" altLang="zh-CN" sz="2200" baseline="30000" dirty="0">
                <a:solidFill>
                  <a:schemeClr val="tx1"/>
                </a:solidFill>
                <a:latin typeface="Bookman Old Style" panose="02050604050505020204" pitchFamily="18" charset="0"/>
                <a:ea typeface="楷体_GB2312" pitchFamily="49" charset="-122"/>
              </a:rPr>
              <a:t>*</a:t>
            </a:r>
            <a:r>
              <a:rPr lang="zh-CN" altLang="en-US" sz="2200" dirty="0">
                <a:solidFill>
                  <a:schemeClr val="tx1"/>
                </a:solidFill>
                <a:latin typeface="Bookman Old Style" panose="02050604050505020204" pitchFamily="18" charset="0"/>
                <a:ea typeface="楷体_GB2312" pitchFamily="49" charset="-122"/>
              </a:rPr>
              <a:t>（</a:t>
            </a:r>
            <a:r>
              <a:rPr lang="en-US" altLang="en-US" sz="2200" dirty="0">
                <a:solidFill>
                  <a:schemeClr val="tx1"/>
                </a:solidFill>
                <a:latin typeface="Bookman Old Style" panose="02050604050505020204" pitchFamily="18" charset="0"/>
                <a:ea typeface="楷体_GB2312" pitchFamily="49" charset="-122"/>
              </a:rPr>
              <a:t>∑的</a:t>
            </a:r>
            <a:r>
              <a:rPr lang="zh-CN" altLang="en-US" sz="2200" dirty="0">
                <a:solidFill>
                  <a:schemeClr val="tx1"/>
                </a:solidFill>
                <a:latin typeface="Bookman Old Style" panose="02050604050505020204" pitchFamily="18" charset="0"/>
                <a:ea typeface="楷体_GB2312" pitchFamily="49" charset="-122"/>
              </a:rPr>
              <a:t>闭包）</a:t>
            </a:r>
          </a:p>
          <a:p>
            <a:pPr lvl="2">
              <a:buClr>
                <a:srgbClr val="BCBCBC"/>
              </a:buClr>
              <a:buSzPct val="76000"/>
              <a:buFont typeface="Wingdings 3" panose="05040102010807070707" pitchFamily="18" charset="2"/>
            </a:pPr>
            <a:r>
              <a:rPr lang="zh-CN" altLang="en-US" dirty="0">
                <a:latin typeface="Bookman Old Style" panose="02050604050505020204" pitchFamily="18" charset="0"/>
                <a:ea typeface="楷体_GB2312" pitchFamily="49" charset="-122"/>
              </a:rPr>
              <a:t>∑上的所有字的全体</a:t>
            </a:r>
          </a:p>
          <a:p>
            <a:pPr lvl="2">
              <a:buClr>
                <a:srgbClr val="BCBCBC"/>
              </a:buClr>
              <a:buSzPct val="76000"/>
              <a:buFont typeface="Wingdings 3" panose="05040102010807070707" pitchFamily="18" charset="2"/>
            </a:pPr>
            <a:r>
              <a:rPr lang="zh-CN" altLang="en-US" dirty="0">
                <a:latin typeface="Bookman Old Style" panose="02050604050505020204" pitchFamily="18" charset="0"/>
                <a:ea typeface="楷体_GB2312" pitchFamily="49" charset="-122"/>
              </a:rPr>
              <a:t>包含</a:t>
            </a:r>
            <a:r>
              <a:rPr lang="en-US" altLang="zh-CN" dirty="0">
                <a:latin typeface="Bookman Old Style" panose="02050604050505020204" pitchFamily="18" charset="0"/>
                <a:ea typeface="楷体_GB2312" pitchFamily="49" charset="-122"/>
              </a:rPr>
              <a:t>ε</a:t>
            </a:r>
          </a:p>
        </p:txBody>
      </p:sp>
      <mc:AlternateContent xmlns:mc="http://schemas.openxmlformats.org/markup-compatibility/2006" xmlns:a14="http://schemas.microsoft.com/office/drawing/2010/main">
        <mc:Choice Requires="a14">
          <p:sp>
            <p:nvSpPr>
              <p:cNvPr id="203780" name="Rectangle 4"/>
              <p:cNvSpPr>
                <a:spLocks noRot="1" noChangeArrowheads="1"/>
              </p:cNvSpPr>
              <p:nvPr/>
            </p:nvSpPr>
            <p:spPr bwMode="auto">
              <a:xfrm>
                <a:off x="4427855" y="4941570"/>
                <a:ext cx="4039235" cy="116205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defRPr/>
                </a:pP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设 ∑</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1"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rPr>
                  <a:t>a,b</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，则</a:t>
                </a:r>
              </a:p>
              <a:p>
                <a:pPr marL="0" marR="0" lvl="0" indent="0" algn="l" defTabSz="914400" rtl="0" eaLnBrk="1" fontAlgn="base" latinLnBrk="0" hangingPunct="1">
                  <a:lnSpc>
                    <a:spcPct val="100000"/>
                  </a:lnSpc>
                  <a:spcBef>
                    <a:spcPct val="20000"/>
                  </a:spcBef>
                  <a:spcAft>
                    <a:spcPct val="0"/>
                  </a:spcAft>
                  <a:buClr>
                    <a:schemeClr val="hlink"/>
                  </a:buClr>
                  <a:buSzTx/>
                  <a:buFontTx/>
                  <a:buNone/>
                  <a:defRPr/>
                </a:pPr>
                <a14:m>
                  <m:oMathPara xmlns:m="http://schemas.openxmlformats.org/officeDocument/2006/math">
                    <m:oMathParaPr>
                      <m:jc m:val="centerGroup"/>
                    </m:oMathParaPr>
                    <m:oMath xmlns:m="http://schemas.openxmlformats.org/officeDocument/2006/math">
                      <m:sSup>
                        <m:sSupPr>
                          <m:ctrlPr>
                            <a:rPr kumimoji="1" lang="en-US" altLang="zh-CN" sz="2400" b="0" i="1" u="none" strike="noStrike" kern="1200" cap="none" spc="0" normalizeH="0" baseline="0" noProof="0" dirty="0">
                              <a:ln>
                                <a:noFill/>
                              </a:ln>
                              <a:solidFill>
                                <a:schemeClr val="tx1"/>
                              </a:solidFill>
                              <a:effectLst/>
                              <a:uLnTx/>
                              <a:uFillTx/>
                              <a:latin typeface="Cambria Math" panose="02040503050406030204" pitchFamily="18" charset="0"/>
                              <a:ea typeface="楷体_GB2312" pitchFamily="49" charset="-122"/>
                              <a:cs typeface="Cambria Math" panose="02040503050406030204" charset="0"/>
                            </a:rPr>
                          </m:ctrlPr>
                        </m:sSupPr>
                        <m:e>
                          <m:r>
                            <a:rPr kumimoji="1" lang="zh-CN" altLang="en-US" noProof="0" dirty="0">
                              <a:ln>
                                <a:noFill/>
                              </a:ln>
                              <a:effectLst/>
                              <a:uLnTx/>
                              <a:uFillTx/>
                              <a:latin typeface="Cambria Math" panose="02040503050406030204" pitchFamily="18" charset="0"/>
                              <a:ea typeface="楷体_GB2312" pitchFamily="49" charset="-122"/>
                              <a:sym typeface="+mn-ea"/>
                            </a:rPr>
                            <m:t>∑</m:t>
                          </m:r>
                        </m:e>
                        <m:sup>
                          <m:r>
                            <a:rPr kumimoji="1" lang="en-US" altLang="zh-CN" sz="2400" b="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m:t>
                          </m:r>
                        </m:sup>
                      </m:sSup>
                      <m:r>
                        <a:rPr kumimoji="1" lang="en-US" altLang="zh-CN" sz="2400" b="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m:t>
                      </m:r>
                      <m:r>
                        <a:rPr kumimoji="1" lang="en-US" altLang="zh-CN" sz="240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𝜖</m:t>
                      </m:r>
                      <m:r>
                        <a:rPr kumimoji="1" lang="en-US" altLang="zh-CN" sz="240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m:t>
                      </m:r>
                      <m:r>
                        <a:rPr kumimoji="1" lang="en-US" altLang="zh-CN" sz="240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𝑎</m:t>
                      </m:r>
                      <m:r>
                        <a:rPr kumimoji="1" lang="en-US" altLang="zh-CN" sz="240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m:t>
                      </m:r>
                      <m:r>
                        <a:rPr kumimoji="1" lang="en-US" altLang="zh-CN" sz="240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𝑏</m:t>
                      </m:r>
                      <m:r>
                        <a:rPr kumimoji="1" lang="en-US" altLang="zh-CN" sz="240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m:t>
                      </m:r>
                      <m:r>
                        <a:rPr kumimoji="1" lang="en-US" altLang="zh-CN" sz="240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𝑎𝑎</m:t>
                      </m:r>
                      <m:r>
                        <a:rPr kumimoji="1" lang="en-US" altLang="zh-CN" sz="240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m:t>
                      </m:r>
                      <m:r>
                        <a:rPr kumimoji="1" lang="en-US" altLang="zh-CN" sz="240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𝑎𝑏</m:t>
                      </m:r>
                      <m:r>
                        <a:rPr kumimoji="1" lang="en-US" altLang="zh-CN" sz="240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m:t>
                      </m:r>
                      <m:r>
                        <a:rPr kumimoji="1" lang="en-US" altLang="zh-CN" sz="240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𝑏𝑎</m:t>
                      </m:r>
                      <m:r>
                        <a:rPr kumimoji="1" lang="en-US" altLang="zh-CN" sz="240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m:t>
                      </m:r>
                    </m:oMath>
                  </m:oMathPara>
                </a14:m>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mc:Choice>
        <mc:Fallback xmlns="">
          <p:sp>
            <p:nvSpPr>
              <p:cNvPr id="203780" name="Rectangle 4"/>
              <p:cNvSpPr>
                <a:spLocks noRot="1" noChangeAspect="1" noMove="1" noResize="1" noEditPoints="1" noAdjustHandles="1" noChangeArrowheads="1" noChangeShapeType="1" noTextEdit="1"/>
              </p:cNvSpPr>
              <p:nvPr/>
            </p:nvSpPr>
            <p:spPr bwMode="auto">
              <a:xfrm>
                <a:off x="4427855" y="4941570"/>
                <a:ext cx="4039235" cy="1162050"/>
              </a:xfrm>
              <a:prstGeom prst="rect">
                <a:avLst/>
              </a:prstGeom>
              <a:blipFill rotWithShape="1">
                <a:blip r:embed="rId3"/>
                <a:stretch>
                  <a:fillRect t="-322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45060" name="Rectangle 2"/>
          <p:cNvSpPr>
            <a:spLocks noGrp="1" noRot="1"/>
          </p:cNvSpPr>
          <p:nvPr>
            <p:ph type="title"/>
          </p:nvPr>
        </p:nvSpPr>
        <p:spPr>
          <a:xfrm>
            <a:off x="457200" y="152400"/>
            <a:ext cx="8229600" cy="990600"/>
          </a:xfrm>
        </p:spPr>
        <p:txBody>
          <a:bodyPr vert="horz" wrap="square" lIns="91440" tIns="45720" rIns="91440" bIns="45720" anchor="b" anchorCtr="0"/>
          <a:lstStyle/>
          <a:p>
            <a:r>
              <a:rPr lang="en-US" altLang="zh-CN" dirty="0">
                <a:ea typeface="宋体" panose="02010600030101010101" pitchFamily="2" charset="-122"/>
              </a:rPr>
              <a:t>Regular expression</a:t>
            </a:r>
            <a:endParaRPr lang="zh-CN" altLang="en-US" dirty="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Regular expression</a:t>
            </a:r>
            <a:endParaRPr lang="zh-CN" altLang="en-US" kern="1200" dirty="0">
              <a:latin typeface="+mj-lt"/>
              <a:ea typeface="宋体" panose="02010600030101010101" pitchFamily="2" charset="-122"/>
              <a:cs typeface="+mj-cs"/>
            </a:endParaRPr>
          </a:p>
        </p:txBody>
      </p:sp>
      <mc:AlternateContent xmlns:mc="http://schemas.openxmlformats.org/markup-compatibility/2006" xmlns:a14="http://schemas.microsoft.com/office/drawing/2010/main">
        <mc:Choice Requires="a14">
          <p:sp>
            <p:nvSpPr>
              <p:cNvPr id="46083" name="Content Placeholder 2"/>
              <p:cNvSpPr>
                <a:spLocks noGrp="1"/>
              </p:cNvSpPr>
              <p:nvPr>
                <p:ph sz="quarter" idx="1"/>
              </p:nvPr>
            </p:nvSpPr>
            <p:spPr>
              <a:xfrm>
                <a:off x="457200" y="1219200"/>
                <a:ext cx="8229600" cy="4937125"/>
              </a:xfrm>
            </p:spPr>
            <p:txBody>
              <a:bodyPr vert="horz" wrap="square" lIns="91440" tIns="45720" rIns="91440" bIns="45720" anchor="t" anchorCtr="0"/>
              <a:lstStyle/>
              <a:p>
                <a:pPr>
                  <a:buClr>
                    <a:schemeClr val="accent1"/>
                  </a:buClr>
                  <a:buSzPct val="76000"/>
                  <a:buFont typeface="Wingdings 3" panose="05040102010807070707" pitchFamily="18" charset="2"/>
                </a:pPr>
                <a:r>
                  <a:rPr lang="en-US" altLang="zh-CN" sz="2800" dirty="0">
                    <a:latin typeface="Bookman Old Style" panose="02050604050505020204" pitchFamily="18" charset="0"/>
                    <a:ea typeface="楷体_GB2312" pitchFamily="49" charset="-122"/>
                  </a:rPr>
                  <a:t>∑* </a:t>
                </a:r>
                <a:r>
                  <a:rPr lang="zh-CN" altLang="en-US" sz="2800" dirty="0">
                    <a:latin typeface="Bookman Old Style" panose="02050604050505020204" pitchFamily="18" charset="0"/>
                    <a:ea typeface="楷体_GB2312" pitchFamily="49" charset="-122"/>
                  </a:rPr>
                  <a:t>的子集 </a:t>
                </a:r>
                <a:r>
                  <a:rPr lang="en-US" altLang="zh-CN" sz="2800" dirty="0">
                    <a:latin typeface="Bookman Old Style" panose="02050604050505020204" pitchFamily="18" charset="0"/>
                    <a:ea typeface="楷体_GB2312" pitchFamily="49" charset="-122"/>
                  </a:rPr>
                  <a:t>U , V</a:t>
                </a:r>
                <a:r>
                  <a:rPr lang="zh-CN" altLang="en-US" sz="2800" dirty="0">
                    <a:latin typeface="Bookman Old Style" panose="02050604050505020204" pitchFamily="18" charset="0"/>
                    <a:ea typeface="楷体_GB2312" pitchFamily="49" charset="-122"/>
                  </a:rPr>
                  <a:t>：</a:t>
                </a:r>
              </a:p>
              <a:p>
                <a:pPr>
                  <a:buClr>
                    <a:schemeClr val="accent1"/>
                  </a:buClr>
                  <a:buSzPct val="76000"/>
                  <a:buFont typeface="Wingdings 3" panose="05040102010807070707" pitchFamily="18" charset="2"/>
                </a:pPr>
                <a:r>
                  <a:rPr lang="zh-CN" altLang="en-US" sz="2800" dirty="0">
                    <a:latin typeface="Bookman Old Style" panose="02050604050505020204" pitchFamily="18" charset="0"/>
                    <a:ea typeface="楷体_GB2312" pitchFamily="49" charset="-122"/>
                  </a:rPr>
                  <a:t>      积                 </a:t>
                </a:r>
                <a14:m>
                  <m:oMath xmlns:m="http://schemas.openxmlformats.org/officeDocument/2006/math">
                    <m:r>
                      <a:rPr lang="en-US" altLang="zh-CN" sz="2800" i="1" dirty="0">
                        <a:latin typeface="Cambria Math" panose="02040503050406030204" charset="0"/>
                        <a:ea typeface="楷体_GB2312" pitchFamily="49" charset="-122"/>
                        <a:cs typeface="Cambria Math" panose="02040503050406030204" charset="0"/>
                      </a:rPr>
                      <m:t>𝑈𝑉</m:t>
                    </m:r>
                    <m:r>
                      <a:rPr lang="en-US" altLang="zh-CN" sz="2800" i="1" dirty="0">
                        <a:latin typeface="Cambria Math" panose="02040503050406030204" charset="0"/>
                        <a:ea typeface="楷体_GB2312" pitchFamily="49" charset="-122"/>
                        <a:cs typeface="Cambria Math" panose="02040503050406030204" charset="0"/>
                      </a:rPr>
                      <m:t>={</m:t>
                    </m:r>
                    <m:r>
                      <a:rPr lang="en-US" altLang="zh-CN" sz="2800" i="1" dirty="0">
                        <a:latin typeface="Cambria Math" panose="02040503050406030204" charset="0"/>
                        <a:ea typeface="楷体_GB2312" pitchFamily="49" charset="-122"/>
                        <a:cs typeface="Cambria Math" panose="02040503050406030204" charset="0"/>
                      </a:rPr>
                      <m:t>𝛼𝛽</m:t>
                    </m:r>
                    <m:r>
                      <a:rPr lang="en-US" altLang="zh-CN" sz="2800" i="1" dirty="0">
                        <a:latin typeface="Cambria Math" panose="02040503050406030204" charset="0"/>
                        <a:ea typeface="楷体_GB2312" pitchFamily="49" charset="-122"/>
                        <a:cs typeface="Cambria Math" panose="02040503050406030204" charset="0"/>
                      </a:rPr>
                      <m:t>|</m:t>
                    </m:r>
                    <m:r>
                      <a:rPr lang="en-US" altLang="zh-CN" sz="2800" i="1" dirty="0">
                        <a:latin typeface="Cambria Math" panose="02040503050406030204" charset="0"/>
                        <a:ea typeface="楷体_GB2312" pitchFamily="49" charset="-122"/>
                        <a:cs typeface="Cambria Math" panose="02040503050406030204" charset="0"/>
                      </a:rPr>
                      <m:t>𝛼</m:t>
                    </m:r>
                    <m:r>
                      <a:rPr lang="en-US" altLang="zh-CN" sz="2800" i="1" dirty="0">
                        <a:latin typeface="Cambria Math" panose="02040503050406030204" charset="0"/>
                        <a:ea typeface="楷体_GB2312" pitchFamily="49" charset="-122"/>
                        <a:cs typeface="Cambria Math" panose="02040503050406030204" charset="0"/>
                      </a:rPr>
                      <m:t>∈</m:t>
                    </m:r>
                    <m:r>
                      <a:rPr lang="en-US" altLang="zh-CN" sz="2800" i="1" dirty="0">
                        <a:latin typeface="Cambria Math" panose="02040503050406030204" charset="0"/>
                        <a:ea typeface="楷体_GB2312" pitchFamily="49" charset="-122"/>
                        <a:cs typeface="Cambria Math" panose="02040503050406030204" charset="0"/>
                      </a:rPr>
                      <m:t>𝑈</m:t>
                    </m:r>
                    <m:r>
                      <a:rPr lang="en-US" altLang="zh-CN" sz="2800" i="1" dirty="0">
                        <a:latin typeface="Cambria Math" panose="02040503050406030204" charset="0"/>
                        <a:ea typeface="楷体_GB2312" pitchFamily="49" charset="-122"/>
                        <a:cs typeface="Cambria Math" panose="02040503050406030204" charset="0"/>
                      </a:rPr>
                      <m:t> &amp; </m:t>
                    </m:r>
                    <m:r>
                      <a:rPr lang="en-US" altLang="zh-CN" sz="2800" i="1" dirty="0">
                        <a:latin typeface="Cambria Math" panose="02040503050406030204" charset="0"/>
                        <a:ea typeface="楷体_GB2312" pitchFamily="49" charset="-122"/>
                        <a:cs typeface="Cambria Math" panose="02040503050406030204" charset="0"/>
                      </a:rPr>
                      <m:t>𝛽</m:t>
                    </m:r>
                    <m:r>
                      <a:rPr lang="en-US" altLang="zh-CN" sz="2800" i="1" dirty="0">
                        <a:latin typeface="Cambria Math" panose="02040503050406030204" charset="0"/>
                        <a:ea typeface="楷体_GB2312" pitchFamily="49" charset="-122"/>
                        <a:cs typeface="Cambria Math" panose="02040503050406030204" charset="0"/>
                      </a:rPr>
                      <m:t>∈</m:t>
                    </m:r>
                    <m:r>
                      <a:rPr lang="en-US" altLang="zh-CN" sz="2800" i="1" dirty="0">
                        <a:latin typeface="Cambria Math" panose="02040503050406030204" charset="0"/>
                        <a:ea typeface="楷体_GB2312" pitchFamily="49" charset="-122"/>
                        <a:cs typeface="Cambria Math" panose="02040503050406030204" charset="0"/>
                      </a:rPr>
                      <m:t>𝑉</m:t>
                    </m:r>
                    <m:r>
                      <a:rPr lang="en-US" altLang="zh-CN" sz="2800" i="1" dirty="0">
                        <a:latin typeface="Cambria Math" panose="02040503050406030204" charset="0"/>
                        <a:ea typeface="楷体_GB2312" pitchFamily="49" charset="-122"/>
                        <a:cs typeface="Cambria Math" panose="02040503050406030204" charset="0"/>
                      </a:rPr>
                      <m:t>}</m:t>
                    </m:r>
                  </m:oMath>
                </a14:m>
                <a:endParaRPr lang="en-US" altLang="zh-CN" sz="2800" dirty="0">
                  <a:latin typeface="Bookman Old Style" panose="02050604050505020204" pitchFamily="18" charset="0"/>
                  <a:ea typeface="楷体_GB2312" pitchFamily="49" charset="-122"/>
                </a:endParaRPr>
              </a:p>
              <a:p>
                <a:pPr>
                  <a:buClr>
                    <a:schemeClr val="accent1"/>
                  </a:buClr>
                  <a:buSzPct val="76000"/>
                  <a:buFont typeface="Wingdings 3" panose="05040102010807070707" pitchFamily="18" charset="2"/>
                </a:pPr>
                <a:r>
                  <a:rPr lang="en-US" altLang="zh-CN" sz="2800" dirty="0">
                    <a:latin typeface="Bookman Old Style" panose="02050604050505020204" pitchFamily="18" charset="0"/>
                    <a:ea typeface="楷体_GB2312" pitchFamily="49" charset="-122"/>
                  </a:rPr>
                  <a:t>      n</a:t>
                </a:r>
                <a:r>
                  <a:rPr lang="zh-CN" altLang="en-US" sz="2800" dirty="0">
                    <a:latin typeface="Bookman Old Style" panose="02050604050505020204" pitchFamily="18" charset="0"/>
                    <a:ea typeface="楷体_GB2312" pitchFamily="49" charset="-122"/>
                  </a:rPr>
                  <a:t>次积            </a:t>
                </a:r>
                <a14:m>
                  <m:oMath xmlns:m="http://schemas.openxmlformats.org/officeDocument/2006/math">
                    <m:sSup>
                      <m:sSupPr>
                        <m:ctrlPr>
                          <a:rPr lang="en-US" altLang="zh-CN" sz="2800" i="1" dirty="0">
                            <a:latin typeface="Cambria Math" panose="02040503050406030204" pitchFamily="18" charset="0"/>
                            <a:ea typeface="楷体_GB2312" pitchFamily="49" charset="-122"/>
                            <a:cs typeface="Cambria Math" panose="02040503050406030204" charset="0"/>
                          </a:rPr>
                        </m:ctrlPr>
                      </m:sSupPr>
                      <m:e>
                        <m:r>
                          <a:rPr lang="en-US" altLang="zh-CN" sz="2800" i="1" dirty="0">
                            <a:latin typeface="Cambria Math" panose="02040503050406030204" charset="0"/>
                            <a:ea typeface="楷体_GB2312" pitchFamily="49" charset="-122"/>
                            <a:cs typeface="Cambria Math" panose="02040503050406030204" charset="0"/>
                          </a:rPr>
                          <m:t>𝑉</m:t>
                        </m:r>
                      </m:e>
                      <m:sup>
                        <m:r>
                          <a:rPr lang="en-US" altLang="zh-CN" sz="2800" i="1" dirty="0">
                            <a:latin typeface="Cambria Math" panose="02040503050406030204" charset="0"/>
                            <a:ea typeface="楷体_GB2312" pitchFamily="49" charset="-122"/>
                            <a:cs typeface="Cambria Math" panose="02040503050406030204" charset="0"/>
                          </a:rPr>
                          <m:t>𝑛</m:t>
                        </m:r>
                      </m:sup>
                    </m:sSup>
                    <m:r>
                      <a:rPr lang="en-US" altLang="zh-CN" sz="2800" i="1" dirty="0">
                        <a:latin typeface="Cambria Math" panose="02040503050406030204" charset="0"/>
                        <a:ea typeface="楷体_GB2312" pitchFamily="49" charset="-122"/>
                        <a:cs typeface="Cambria Math" panose="02040503050406030204" charset="0"/>
                      </a:rPr>
                      <m:t>=</m:t>
                    </m:r>
                    <m:r>
                      <a:rPr lang="en-US" altLang="zh-CN" sz="2800" i="1" dirty="0">
                        <a:latin typeface="Cambria Math" panose="02040503050406030204" charset="0"/>
                        <a:ea typeface="楷体_GB2312" pitchFamily="49" charset="-122"/>
                        <a:cs typeface="Cambria Math" panose="02040503050406030204" charset="0"/>
                      </a:rPr>
                      <m:t>𝑉𝑉</m:t>
                    </m:r>
                    <m:r>
                      <a:rPr lang="en-US" altLang="zh-CN" sz="2800" i="1" dirty="0">
                        <a:latin typeface="Cambria Math" panose="02040503050406030204" charset="0"/>
                        <a:ea typeface="楷体_GB2312" pitchFamily="49" charset="-122"/>
                        <a:cs typeface="Cambria Math" panose="02040503050406030204" charset="0"/>
                      </a:rPr>
                      <m:t>...</m:t>
                    </m:r>
                    <m:r>
                      <a:rPr lang="en-US" altLang="zh-CN" sz="2800" i="1" dirty="0">
                        <a:latin typeface="Cambria Math" panose="02040503050406030204" charset="0"/>
                        <a:ea typeface="楷体_GB2312" pitchFamily="49" charset="-122"/>
                        <a:cs typeface="Cambria Math" panose="02040503050406030204" charset="0"/>
                      </a:rPr>
                      <m:t>𝑉</m:t>
                    </m:r>
                  </m:oMath>
                </a14:m>
                <a:endParaRPr lang="en-US" altLang="zh-CN" sz="2800" i="1" dirty="0">
                  <a:latin typeface="Cambria Math" panose="02040503050406030204" charset="0"/>
                  <a:ea typeface="楷体_GB2312" pitchFamily="49" charset="-122"/>
                  <a:cs typeface="Cambria Math" panose="02040503050406030204" charset="0"/>
                </a:endParaRPr>
              </a:p>
              <a:p>
                <a:pPr>
                  <a:buClr>
                    <a:schemeClr val="accent1"/>
                  </a:buClr>
                  <a:buSzPct val="76000"/>
                  <a:buFont typeface="Wingdings 3" panose="05040102010807070707" pitchFamily="18" charset="2"/>
                </a:pPr>
                <a:r>
                  <a:rPr lang="en-US" altLang="zh-CN" sz="2800" dirty="0">
                    <a:latin typeface="Bookman Old Style" panose="02050604050505020204" pitchFamily="18" charset="0"/>
                    <a:ea typeface="楷体_GB2312" pitchFamily="49" charset="-122"/>
                  </a:rPr>
                  <a:t>                          </a:t>
                </a:r>
                <a14:m>
                  <m:oMath xmlns:m="http://schemas.openxmlformats.org/officeDocument/2006/math">
                    <m:sSup>
                      <m:sSupPr>
                        <m:ctrlPr>
                          <a:rPr lang="en-US" altLang="zh-CN" sz="2800" i="1" dirty="0">
                            <a:latin typeface="Cambria Math" panose="02040503050406030204" pitchFamily="18" charset="0"/>
                            <a:ea typeface="楷体_GB2312" pitchFamily="49" charset="-122"/>
                            <a:cs typeface="Cambria Math" panose="02040503050406030204" charset="0"/>
                          </a:rPr>
                        </m:ctrlPr>
                      </m:sSupPr>
                      <m:e>
                        <m:r>
                          <a:rPr lang="en-US" altLang="zh-CN" sz="2800" i="1" dirty="0">
                            <a:latin typeface="Cambria Math" panose="02040503050406030204" charset="0"/>
                            <a:ea typeface="楷体_GB2312" pitchFamily="49" charset="-122"/>
                            <a:cs typeface="Cambria Math" panose="02040503050406030204" charset="0"/>
                          </a:rPr>
                          <m:t>𝑉</m:t>
                        </m:r>
                      </m:e>
                      <m:sup>
                        <m:r>
                          <a:rPr lang="en-US" altLang="zh-CN" sz="2800" i="1" dirty="0">
                            <a:latin typeface="Cambria Math" panose="02040503050406030204" charset="0"/>
                            <a:ea typeface="楷体_GB2312" pitchFamily="49" charset="-122"/>
                            <a:cs typeface="Cambria Math" panose="02040503050406030204" charset="0"/>
                          </a:rPr>
                          <m:t>0</m:t>
                        </m:r>
                      </m:sup>
                    </m:sSup>
                    <m:r>
                      <a:rPr lang="en-US" altLang="zh-CN" sz="2800" i="1" dirty="0">
                        <a:latin typeface="Cambria Math" panose="02040503050406030204" charset="0"/>
                        <a:ea typeface="楷体_GB2312" pitchFamily="49" charset="-122"/>
                        <a:cs typeface="Cambria Math" panose="02040503050406030204" charset="0"/>
                      </a:rPr>
                      <m:t>={</m:t>
                    </m:r>
                    <m:r>
                      <a:rPr lang="en-US" altLang="zh-CN" sz="2800" i="1" dirty="0">
                        <a:latin typeface="Cambria Math" panose="02040503050406030204" charset="0"/>
                        <a:ea typeface="楷体_GB2312" pitchFamily="49" charset="-122"/>
                        <a:cs typeface="Cambria Math" panose="02040503050406030204" charset="0"/>
                      </a:rPr>
                      <m:t>𝜖</m:t>
                    </m:r>
                    <m:r>
                      <a:rPr lang="en-US" altLang="zh-CN" sz="2800" i="1" dirty="0">
                        <a:latin typeface="Cambria Math" panose="02040503050406030204" charset="0"/>
                        <a:ea typeface="楷体_GB2312" pitchFamily="49" charset="-122"/>
                        <a:cs typeface="Cambria Math" panose="02040503050406030204" charset="0"/>
                      </a:rPr>
                      <m:t>}</m:t>
                    </m:r>
                  </m:oMath>
                </a14:m>
                <a:endParaRPr lang="en-US" altLang="zh-CN" sz="2800" dirty="0">
                  <a:latin typeface="Bookman Old Style" panose="02050604050505020204" pitchFamily="18" charset="0"/>
                  <a:ea typeface="楷体_GB2312" pitchFamily="49" charset="-122"/>
                </a:endParaRPr>
              </a:p>
              <a:p>
                <a:pPr>
                  <a:buClr>
                    <a:schemeClr val="accent1"/>
                  </a:buClr>
                  <a:buSzPct val="76000"/>
                  <a:buFont typeface="Wingdings 3" panose="05040102010807070707" pitchFamily="18" charset="2"/>
                </a:pPr>
                <a:r>
                  <a:rPr lang="en-US" altLang="zh-CN" sz="2800" dirty="0">
                    <a:latin typeface="Bookman Old Style" panose="02050604050505020204" pitchFamily="18" charset="0"/>
                    <a:ea typeface="楷体_GB2312" pitchFamily="49" charset="-122"/>
                  </a:rPr>
                  <a:t>      V</a:t>
                </a:r>
                <a:r>
                  <a:rPr lang="zh-CN" altLang="en-US" sz="2800" dirty="0">
                    <a:latin typeface="Bookman Old Style" panose="02050604050505020204" pitchFamily="18" charset="0"/>
                    <a:ea typeface="楷体_GB2312" pitchFamily="49" charset="-122"/>
                  </a:rPr>
                  <a:t>的闭包          </a:t>
                </a:r>
                <a14:m>
                  <m:oMath xmlns:m="http://schemas.openxmlformats.org/officeDocument/2006/math">
                    <m:sSup>
                      <m:sSupPr>
                        <m:ctrlPr>
                          <a:rPr lang="en-US" altLang="zh-CN" sz="2800" i="1" dirty="0">
                            <a:latin typeface="Cambria Math" panose="02040503050406030204" pitchFamily="18" charset="0"/>
                            <a:ea typeface="楷体_GB2312" pitchFamily="49" charset="-122"/>
                            <a:cs typeface="Cambria Math" panose="02040503050406030204" charset="0"/>
                          </a:rPr>
                        </m:ctrlPr>
                      </m:sSupPr>
                      <m:e>
                        <m:r>
                          <a:rPr lang="en-US" altLang="zh-CN" sz="2800" i="1" dirty="0">
                            <a:latin typeface="Cambria Math" panose="02040503050406030204" charset="0"/>
                            <a:ea typeface="楷体_GB2312" pitchFamily="49" charset="-122"/>
                            <a:cs typeface="Cambria Math" panose="02040503050406030204" charset="0"/>
                          </a:rPr>
                          <m:t>𝑉</m:t>
                        </m:r>
                      </m:e>
                      <m:sup>
                        <m:r>
                          <a:rPr lang="en-US" altLang="zh-CN" sz="2800" i="1" dirty="0">
                            <a:latin typeface="Cambria Math" panose="02040503050406030204" charset="0"/>
                            <a:ea typeface="楷体_GB2312" pitchFamily="49" charset="-122"/>
                            <a:cs typeface="Cambria Math" panose="02040503050406030204" charset="0"/>
                          </a:rPr>
                          <m:t>∗</m:t>
                        </m:r>
                      </m:sup>
                    </m:sSup>
                    <m:r>
                      <a:rPr lang="en-US" altLang="zh-CN" sz="2800" i="1" dirty="0">
                        <a:latin typeface="Cambria Math" panose="02040503050406030204" charset="0"/>
                        <a:ea typeface="楷体_GB2312" pitchFamily="49" charset="-122"/>
                        <a:cs typeface="Cambria Math" panose="02040503050406030204" charset="0"/>
                      </a:rPr>
                      <m:t>=</m:t>
                    </m:r>
                    <m:sSup>
                      <m:sSupPr>
                        <m:ctrlPr>
                          <a:rPr lang="en-US" altLang="zh-CN" sz="2800" i="1" dirty="0">
                            <a:latin typeface="Cambria Math" panose="02040503050406030204" pitchFamily="18" charset="0"/>
                            <a:ea typeface="楷体_GB2312" pitchFamily="49" charset="-122"/>
                            <a:cs typeface="Cambria Math" panose="02040503050406030204" charset="0"/>
                          </a:rPr>
                        </m:ctrlPr>
                      </m:sSupPr>
                      <m:e>
                        <m:r>
                          <a:rPr lang="en-US" altLang="zh-CN" sz="2800" i="1" dirty="0">
                            <a:latin typeface="Cambria Math" panose="02040503050406030204" charset="0"/>
                            <a:ea typeface="楷体_GB2312" pitchFamily="49" charset="-122"/>
                            <a:cs typeface="Cambria Math" panose="02040503050406030204" charset="0"/>
                          </a:rPr>
                          <m:t>𝑉</m:t>
                        </m:r>
                      </m:e>
                      <m:sup>
                        <m:r>
                          <a:rPr lang="en-US" altLang="zh-CN" sz="2800" i="1" dirty="0">
                            <a:latin typeface="Cambria Math" panose="02040503050406030204" charset="0"/>
                            <a:ea typeface="楷体_GB2312" pitchFamily="49" charset="-122"/>
                            <a:cs typeface="Cambria Math" panose="02040503050406030204" charset="0"/>
                          </a:rPr>
                          <m:t>0</m:t>
                        </m:r>
                      </m:sup>
                    </m:sSup>
                    <m:r>
                      <a:rPr lang="en-US" altLang="zh-CN" sz="2800" i="1" dirty="0">
                        <a:latin typeface="Cambria Math" panose="02040503050406030204" charset="0"/>
                        <a:ea typeface="楷体_GB2312" pitchFamily="49" charset="-122"/>
                        <a:cs typeface="Cambria Math" panose="02040503050406030204" charset="0"/>
                      </a:rPr>
                      <m:t>∪</m:t>
                    </m:r>
                    <m:sSup>
                      <m:sSupPr>
                        <m:ctrlPr>
                          <a:rPr lang="en-US" altLang="zh-CN" sz="2800" i="1" dirty="0">
                            <a:latin typeface="Cambria Math" panose="02040503050406030204" pitchFamily="18" charset="0"/>
                            <a:ea typeface="楷体_GB2312" pitchFamily="49" charset="-122"/>
                            <a:cs typeface="Cambria Math" panose="02040503050406030204" charset="0"/>
                          </a:rPr>
                        </m:ctrlPr>
                      </m:sSupPr>
                      <m:e>
                        <m:r>
                          <a:rPr lang="en-US" altLang="zh-CN" sz="2800" i="1" dirty="0">
                            <a:latin typeface="Cambria Math" panose="02040503050406030204" charset="0"/>
                            <a:ea typeface="楷体_GB2312" pitchFamily="49" charset="-122"/>
                            <a:cs typeface="Cambria Math" panose="02040503050406030204" charset="0"/>
                          </a:rPr>
                          <m:t>𝑉</m:t>
                        </m:r>
                      </m:e>
                      <m:sup>
                        <m:r>
                          <a:rPr lang="en-US" altLang="zh-CN" sz="2800" i="1" dirty="0">
                            <a:latin typeface="Cambria Math" panose="02040503050406030204" charset="0"/>
                            <a:ea typeface="楷体_GB2312" pitchFamily="49" charset="-122"/>
                            <a:cs typeface="Cambria Math" panose="02040503050406030204" charset="0"/>
                          </a:rPr>
                          <m:t>1</m:t>
                        </m:r>
                      </m:sup>
                    </m:sSup>
                    <m:r>
                      <a:rPr lang="en-US" altLang="zh-CN" sz="2800" i="1" dirty="0">
                        <a:latin typeface="Cambria Math" panose="02040503050406030204" charset="0"/>
                        <a:ea typeface="楷体_GB2312" pitchFamily="49" charset="-122"/>
                        <a:cs typeface="Cambria Math" panose="02040503050406030204" charset="0"/>
                      </a:rPr>
                      <m:t>∪</m:t>
                    </m:r>
                    <m:sSup>
                      <m:sSupPr>
                        <m:ctrlPr>
                          <a:rPr lang="en-US" altLang="zh-CN" sz="2800" i="1" dirty="0">
                            <a:latin typeface="Cambria Math" panose="02040503050406030204" pitchFamily="18" charset="0"/>
                            <a:ea typeface="楷体_GB2312" pitchFamily="49" charset="-122"/>
                            <a:cs typeface="Cambria Math" panose="02040503050406030204" charset="0"/>
                          </a:rPr>
                        </m:ctrlPr>
                      </m:sSupPr>
                      <m:e>
                        <m:r>
                          <a:rPr lang="en-US" altLang="zh-CN" sz="2800" i="1" dirty="0">
                            <a:latin typeface="Cambria Math" panose="02040503050406030204" charset="0"/>
                            <a:ea typeface="楷体_GB2312" pitchFamily="49" charset="-122"/>
                            <a:cs typeface="Cambria Math" panose="02040503050406030204" charset="0"/>
                          </a:rPr>
                          <m:t>𝑉</m:t>
                        </m:r>
                      </m:e>
                      <m:sup>
                        <m:r>
                          <a:rPr lang="en-US" altLang="zh-CN" sz="2800" i="1" dirty="0">
                            <a:latin typeface="Cambria Math" panose="02040503050406030204" charset="0"/>
                            <a:ea typeface="楷体_GB2312" pitchFamily="49" charset="-122"/>
                            <a:cs typeface="Cambria Math" panose="02040503050406030204" charset="0"/>
                          </a:rPr>
                          <m:t>2</m:t>
                        </m:r>
                      </m:sup>
                    </m:sSup>
                    <m:r>
                      <a:rPr lang="en-US" altLang="zh-CN" sz="2800" i="1" dirty="0">
                        <a:latin typeface="Cambria Math" panose="02040503050406030204" charset="0"/>
                        <a:ea typeface="楷体_GB2312" pitchFamily="49" charset="-122"/>
                        <a:cs typeface="Cambria Math" panose="02040503050406030204" charset="0"/>
                      </a:rPr>
                      <m:t>∪⋯</m:t>
                    </m:r>
                  </m:oMath>
                </a14:m>
                <a:endParaRPr lang="en-US" altLang="zh-CN" sz="2800" dirty="0">
                  <a:latin typeface="Bookman Old Style" panose="02050604050505020204" pitchFamily="18" charset="0"/>
                  <a:ea typeface="楷体_GB2312" pitchFamily="49" charset="-122"/>
                </a:endParaRPr>
              </a:p>
              <a:p>
                <a:pPr>
                  <a:buClr>
                    <a:schemeClr val="accent1"/>
                  </a:buClr>
                  <a:buSzPct val="76000"/>
                  <a:buFont typeface="Wingdings 3" panose="05040102010807070707" pitchFamily="18" charset="2"/>
                </a:pPr>
                <a:r>
                  <a:rPr lang="en-US" altLang="zh-CN" sz="2800" dirty="0">
                    <a:latin typeface="Bookman Old Style" panose="02050604050505020204" pitchFamily="18" charset="0"/>
                    <a:ea typeface="楷体_GB2312" pitchFamily="49" charset="-122"/>
                  </a:rPr>
                  <a:t>      V</a:t>
                </a:r>
                <a:r>
                  <a:rPr lang="zh-CN" altLang="en-US" sz="2800" dirty="0">
                    <a:latin typeface="Bookman Old Style" panose="02050604050505020204" pitchFamily="18" charset="0"/>
                    <a:ea typeface="楷体_GB2312" pitchFamily="49" charset="-122"/>
                  </a:rPr>
                  <a:t>的正则闭包    </a:t>
                </a:r>
                <a14:m>
                  <m:oMath xmlns:m="http://schemas.openxmlformats.org/officeDocument/2006/math">
                    <m:sSup>
                      <m:sSupPr>
                        <m:ctrlPr>
                          <a:rPr lang="en-US" altLang="zh-CN" sz="2800" i="1" dirty="0">
                            <a:latin typeface="Cambria Math" panose="02040503050406030204" pitchFamily="18" charset="0"/>
                            <a:ea typeface="楷体_GB2312" pitchFamily="49" charset="-122"/>
                            <a:cs typeface="Cambria Math" panose="02040503050406030204" charset="0"/>
                          </a:rPr>
                        </m:ctrlPr>
                      </m:sSupPr>
                      <m:e>
                        <m:r>
                          <a:rPr lang="en-US" altLang="zh-CN" sz="2800" i="1" dirty="0">
                            <a:latin typeface="Cambria Math" panose="02040503050406030204" charset="0"/>
                            <a:ea typeface="楷体_GB2312" pitchFamily="49" charset="-122"/>
                            <a:cs typeface="Cambria Math" panose="02040503050406030204" charset="0"/>
                          </a:rPr>
                          <m:t>𝑉</m:t>
                        </m:r>
                      </m:e>
                      <m:sup>
                        <m:r>
                          <a:rPr lang="en-US" altLang="zh-CN" sz="2800" i="1" dirty="0">
                            <a:latin typeface="Cambria Math" panose="02040503050406030204" charset="0"/>
                            <a:ea typeface="楷体_GB2312" pitchFamily="49" charset="-122"/>
                            <a:cs typeface="Cambria Math" panose="02040503050406030204" charset="0"/>
                          </a:rPr>
                          <m:t>+</m:t>
                        </m:r>
                      </m:sup>
                    </m:sSup>
                    <m:r>
                      <a:rPr lang="en-US" altLang="zh-CN" sz="2800" i="1" dirty="0">
                        <a:latin typeface="Cambria Math" panose="02040503050406030204" charset="0"/>
                        <a:ea typeface="楷体_GB2312" pitchFamily="49" charset="-122"/>
                        <a:cs typeface="Cambria Math" panose="02040503050406030204" charset="0"/>
                      </a:rPr>
                      <m:t>=</m:t>
                    </m:r>
                    <m:r>
                      <a:rPr lang="en-US" altLang="zh-CN" sz="2800" i="1" dirty="0">
                        <a:latin typeface="Cambria Math" panose="02040503050406030204" charset="0"/>
                        <a:ea typeface="楷体_GB2312" pitchFamily="49" charset="-122"/>
                        <a:cs typeface="Cambria Math" panose="02040503050406030204" charset="0"/>
                      </a:rPr>
                      <m:t>𝑉</m:t>
                    </m:r>
                    <m:sSup>
                      <m:sSupPr>
                        <m:ctrlPr>
                          <a:rPr lang="en-US" altLang="zh-CN" sz="2800" i="1" dirty="0">
                            <a:latin typeface="Cambria Math" panose="02040503050406030204" pitchFamily="18" charset="0"/>
                            <a:ea typeface="楷体_GB2312" pitchFamily="49" charset="-122"/>
                            <a:cs typeface="Cambria Math" panose="02040503050406030204" charset="0"/>
                          </a:rPr>
                        </m:ctrlPr>
                      </m:sSupPr>
                      <m:e>
                        <m:r>
                          <a:rPr lang="en-US" altLang="zh-CN" sz="2800" i="1" dirty="0">
                            <a:latin typeface="Cambria Math" panose="02040503050406030204" charset="0"/>
                            <a:ea typeface="楷体_GB2312" pitchFamily="49" charset="-122"/>
                            <a:cs typeface="Cambria Math" panose="02040503050406030204" charset="0"/>
                          </a:rPr>
                          <m:t>𝑉</m:t>
                        </m:r>
                      </m:e>
                      <m:sup>
                        <m:r>
                          <a:rPr lang="en-US" altLang="zh-CN" sz="2800" i="1" dirty="0">
                            <a:latin typeface="Cambria Math" panose="02040503050406030204" charset="0"/>
                            <a:ea typeface="楷体_GB2312" pitchFamily="49" charset="-122"/>
                            <a:cs typeface="Cambria Math" panose="02040503050406030204" charset="0"/>
                          </a:rPr>
                          <m:t>∗</m:t>
                        </m:r>
                      </m:sup>
                    </m:sSup>
                  </m:oMath>
                </a14:m>
                <a:r>
                  <a:rPr lang="en-US" altLang="zh-CN" sz="2800" dirty="0">
                    <a:latin typeface="Bookman Old Style" panose="02050604050505020204" pitchFamily="18" charset="0"/>
                    <a:ea typeface="楷体_GB2312" pitchFamily="49" charset="-122"/>
                  </a:rPr>
                  <a:t> </a:t>
                </a:r>
              </a:p>
              <a:p>
                <a:pPr>
                  <a:buClr>
                    <a:schemeClr val="accent1"/>
                  </a:buClr>
                  <a:buSzPct val="76000"/>
                  <a:buFont typeface="Wingdings 3" panose="05040102010807070707" pitchFamily="18" charset="2"/>
                </a:pPr>
                <a:endParaRPr lang="en-US" altLang="zh-CN" sz="2800" dirty="0">
                  <a:latin typeface="Bookman Old Style" panose="02050604050505020204" pitchFamily="18" charset="0"/>
                  <a:ea typeface="楷体_GB2312" pitchFamily="49" charset="-122"/>
                </a:endParaRPr>
              </a:p>
              <a:p>
                <a:pPr>
                  <a:buClr>
                    <a:schemeClr val="accent1"/>
                  </a:buClr>
                  <a:buSzPct val="76000"/>
                  <a:buFont typeface="Wingdings 3" panose="05040102010807070707" pitchFamily="18" charset="2"/>
                </a:pPr>
                <a:endParaRPr lang="en-US" altLang="zh-CN" sz="2000" dirty="0">
                  <a:latin typeface="Bookman Old Style" panose="02050604050505020204" pitchFamily="18" charset="0"/>
                  <a:ea typeface="楷体_GB2312" pitchFamily="49" charset="-122"/>
                </a:endParaRPr>
              </a:p>
              <a:p>
                <a:pPr>
                  <a:buClr>
                    <a:schemeClr val="accent1"/>
                  </a:buClr>
                  <a:buSzPct val="76000"/>
                  <a:buFont typeface="Wingdings 3" panose="05040102010807070707" pitchFamily="18" charset="2"/>
                </a:pPr>
                <a:endParaRPr lang="zh-CN" altLang="en-US" dirty="0">
                  <a:latin typeface="Bookman Old Style" panose="02050604050505020204" pitchFamily="18" charset="0"/>
                  <a:ea typeface="楷体_GB2312" pitchFamily="49" charset="-122"/>
                </a:endParaRPr>
              </a:p>
            </p:txBody>
          </p:sp>
        </mc:Choice>
        <mc:Fallback xmlns="">
          <p:sp>
            <p:nvSpPr>
              <p:cNvPr id="46083" name="Content Placeholder 2"/>
              <p:cNvSpPr>
                <a:spLocks noRot="1" noChangeAspect="1" noMove="1" noResize="1" noEditPoints="1" noAdjustHandles="1" noChangeArrowheads="1" noChangeShapeType="1" noTextEdit="1"/>
              </p:cNvSpPr>
              <p:nvPr>
                <p:ph sz="quarter" idx="1"/>
              </p:nvPr>
            </p:nvSpPr>
            <p:spPr>
              <a:xfrm>
                <a:off x="457200" y="1219200"/>
                <a:ext cx="8229600" cy="4937125"/>
              </a:xfrm>
              <a:blipFill rotWithShape="1">
                <a:blip r:embed="rId2"/>
                <a:stretch>
                  <a:fillRect t="-1029"/>
                </a:stretch>
              </a:blipFill>
            </p:spPr>
            <p:txBody>
              <a:bodyPr/>
              <a:lstStyle/>
              <a:p>
                <a:r>
                  <a:rPr lang="zh-CN" altLang="en-US">
                    <a:noFill/>
                  </a:rPr>
                  <a:t> </a:t>
                </a:r>
              </a:p>
            </p:txBody>
          </p:sp>
        </mc:Fallback>
      </mc:AlternateContent>
      <p:sp>
        <p:nvSpPr>
          <p:cNvPr id="4608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2024/3/12</a:t>
            </a:fld>
            <a:endParaRPr lang="zh-TW" altLang="en-US" sz="1400" dirty="0">
              <a:solidFill>
                <a:schemeClr val="tx2"/>
              </a:solidFill>
            </a:endParaRPr>
          </a:p>
        </p:txBody>
      </p:sp>
      <p:sp>
        <p:nvSpPr>
          <p:cNvPr id="4608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37</a:t>
            </a:fld>
            <a:endParaRPr lang="zh-TW" altLang="en-US" sz="1400" dirty="0">
              <a:solidFill>
                <a:schemeClr val="tx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Regular expression</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正规式与正规集的递归定义：</a:t>
            </a:r>
          </a:p>
          <a:p>
            <a:pPr marL="273050" marR="0" lvl="0" indent="-273050" algn="l"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1</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l-GR" altLang="zh-CN" sz="2400" b="0" i="0" u="none" strike="noStrike" kern="1200" cap="none" spc="0" normalizeH="0" baseline="0" noProof="0" dirty="0">
                <a:ln>
                  <a:noFill/>
                </a:ln>
                <a:solidFill>
                  <a:srgbClr val="C00000"/>
                </a:solidFill>
                <a:effectLst/>
                <a:uLnTx/>
                <a:uFillTx/>
                <a:latin typeface="+mj-lt"/>
                <a:ea typeface="楷体_GB2312" pitchFamily="49" charset="-122"/>
                <a:cs typeface="+mn-cs"/>
              </a:rPr>
              <a:t>ε</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和</a:t>
            </a:r>
            <a:r>
              <a:rPr kumimoji="0" lang="el-GR" altLang="zh-CN" sz="2400" b="0" i="0" u="none" strike="noStrike" kern="1200" cap="none" spc="0" normalizeH="0" baseline="0" noProof="0" dirty="0">
                <a:ln>
                  <a:noFill/>
                </a:ln>
                <a:solidFill>
                  <a:srgbClr val="C00000"/>
                </a:solidFill>
                <a:effectLst/>
                <a:uLnTx/>
                <a:uFillTx/>
                <a:latin typeface="+mj-lt"/>
                <a:ea typeface="楷体_GB2312" pitchFamily="49" charset="-122"/>
                <a:cs typeface="+mn-cs"/>
              </a:rPr>
              <a:t>Φ</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都是字母表</a:t>
            </a:r>
            <a:r>
              <a:rPr kumimoji="0" lang="zh-CN" altLang="en-US" sz="2400" b="0" i="0" u="none" strike="noStrike" kern="1200" cap="none" spc="0" normalizeH="0" baseline="0" noProof="0" dirty="0">
                <a:ln>
                  <a:noFill/>
                </a:ln>
                <a:solidFill>
                  <a:srgbClr val="C00000"/>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上的正规式，它们所表示的正规集分别为</a:t>
            </a:r>
            <a:r>
              <a:rPr kumimoji="0" lang="en-US" altLang="zh-CN" sz="2400" b="0" i="0" u="none" strike="noStrike" kern="1200" cap="none" spc="0" normalizeH="0" baseline="0" noProof="0" dirty="0">
                <a:ln>
                  <a:noFill/>
                </a:ln>
                <a:solidFill>
                  <a:srgbClr val="C00000"/>
                </a:solidFill>
                <a:effectLst/>
                <a:uLnTx/>
                <a:uFillTx/>
                <a:latin typeface="+mj-lt"/>
                <a:ea typeface="楷体_GB2312" pitchFamily="49" charset="-122"/>
                <a:cs typeface="+mn-cs"/>
              </a:rPr>
              <a:t>{</a:t>
            </a:r>
            <a:r>
              <a:rPr kumimoji="0" lang="el-GR" altLang="zh-CN" sz="2400" b="0" i="0" u="none" strike="noStrike" kern="1200" cap="none" spc="0" normalizeH="0" baseline="0" noProof="0" dirty="0">
                <a:ln>
                  <a:noFill/>
                </a:ln>
                <a:solidFill>
                  <a:srgbClr val="C00000"/>
                </a:solidFill>
                <a:effectLst/>
                <a:uLnTx/>
                <a:uFillTx/>
                <a:latin typeface="+mj-lt"/>
                <a:ea typeface="楷体_GB2312" pitchFamily="49" charset="-122"/>
                <a:cs typeface="+mn-cs"/>
              </a:rPr>
              <a:t>ε</a:t>
            </a:r>
            <a:r>
              <a:rPr kumimoji="0" lang="en-US" altLang="zh-CN" sz="2400" b="0" i="0" u="none" strike="noStrike" kern="1200" cap="none" spc="0" normalizeH="0" baseline="0" noProof="0" dirty="0">
                <a:ln>
                  <a:noFill/>
                </a:ln>
                <a:solidFill>
                  <a:srgbClr val="C00000"/>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和</a:t>
            </a:r>
            <a:r>
              <a:rPr kumimoji="0" lang="el-GR" altLang="zh-CN" sz="2400" b="0" i="0" u="none" strike="noStrike" kern="1200" cap="none" spc="0" normalizeH="0" baseline="0" noProof="0" dirty="0">
                <a:ln>
                  <a:noFill/>
                </a:ln>
                <a:solidFill>
                  <a:srgbClr val="C00000"/>
                </a:solidFill>
                <a:effectLst/>
                <a:uLnTx/>
                <a:uFillTx/>
                <a:latin typeface="+mj-lt"/>
                <a:ea typeface="楷体_GB2312" pitchFamily="49" charset="-122"/>
                <a:cs typeface="+mn-cs"/>
              </a:rPr>
              <a:t>Φ</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p>
          <a:p>
            <a:pPr marL="273050" marR="0" lvl="0" indent="-273050" algn="l"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2</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、任何</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rgbClr val="C00000"/>
                </a:solidFill>
                <a:effectLst/>
                <a:uLnTx/>
                <a:uFillTx/>
                <a:latin typeface="+mj-lt"/>
                <a:ea typeface="楷体_GB2312" pitchFamily="49" charset="-122"/>
                <a:cs typeface="+mn-cs"/>
              </a:rPr>
              <a:t>a</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是∑上的一个正规式，它所表示的正规集为</a:t>
            </a:r>
            <a:r>
              <a:rPr kumimoji="0" lang="en-US" altLang="zh-CN" sz="2400" b="0" i="0" u="none" strike="noStrike" kern="1200" cap="none" spc="0" normalizeH="0" baseline="0" noProof="0" dirty="0">
                <a:ln>
                  <a:noFill/>
                </a:ln>
                <a:solidFill>
                  <a:srgbClr val="C00000"/>
                </a:solidFill>
                <a:effectLst/>
                <a:uLnTx/>
                <a:uFillTx/>
                <a:latin typeface="+mj-lt"/>
                <a:ea typeface="楷体_GB2312" pitchFamily="49" charset="-122"/>
                <a:cs typeface="+mn-cs"/>
              </a:rPr>
              <a:t>{a}</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p>
          <a:p>
            <a:pPr marL="273050" marR="0" lvl="0" indent="-273050" algn="l"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3</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 正规式        正规集         正规式         正规集</a:t>
            </a:r>
          </a:p>
          <a:p>
            <a:pPr marL="273050" marR="0" lvl="0" indent="-273050" algn="l"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U                L(U)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U | V</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L(U)∪L(V)</a:t>
            </a:r>
          </a:p>
          <a:p>
            <a:pPr marL="273050" marR="0" lvl="0" indent="-273050" algn="l"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V                L(V)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U·V</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L(U)L(V)</a:t>
            </a:r>
          </a:p>
          <a:p>
            <a:pPr marL="273050" marR="0" lvl="0" indent="-273050" algn="l"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(U)</a:t>
            </a:r>
            <a:r>
              <a:rPr kumimoji="0" lang="en-US" altLang="zh-CN" sz="2400" b="0" i="0" u="none" strike="noStrike" kern="1200" cap="none" spc="0" normalizeH="0" baseline="30000" noProof="0" dirty="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L(U)</a:t>
            </a:r>
            <a:r>
              <a:rPr kumimoji="0" lang="en-US" altLang="zh-CN" sz="2400" b="0" i="0" u="none" strike="noStrike" kern="1200" cap="none" spc="0" normalizeH="0" baseline="30000" noProof="0" dirty="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（闭包）</a:t>
            </a:r>
          </a:p>
          <a:p>
            <a:pPr marL="0" marR="0" lvl="0" indent="0" algn="l"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None/>
              <a:defRPr/>
            </a:pPr>
            <a:endPar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47108"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2024/3/12</a:t>
            </a:fld>
            <a:endParaRPr lang="zh-TW" altLang="en-US" sz="1400" dirty="0">
              <a:solidFill>
                <a:schemeClr val="tx2"/>
              </a:solidFill>
            </a:endParaRPr>
          </a:p>
        </p:txBody>
      </p:sp>
      <p:sp>
        <p:nvSpPr>
          <p:cNvPr id="47109"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38</a:t>
            </a:fld>
            <a:endParaRPr lang="zh-TW" altLang="en-US" sz="1400" dirty="0">
              <a:solidFill>
                <a:schemeClr val="tx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Regular expression</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32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仅由有限次使用上述三步骤而得到的表达式才是∑上的正规式。仅由这 些正规式所表示的子集才是∑上的正规集</a:t>
            </a:r>
            <a:endPar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32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运算符的优先顺序：先“</a:t>
            </a:r>
            <a:r>
              <a:rPr kumimoji="0" lang="zh-CN" altLang="en-US" sz="2800" b="0" i="0" u="none" strike="noStrike" kern="1200" cap="none" spc="0" normalizeH="0" baseline="0" noProof="0" dirty="0">
                <a:ln>
                  <a:noFill/>
                </a:ln>
                <a:solidFill>
                  <a:srgbClr val="C00000"/>
                </a:solidFill>
                <a:effectLst/>
                <a:uLnTx/>
                <a:uFillTx/>
                <a:latin typeface="+mj-lt"/>
                <a:ea typeface="楷体_GB2312" pitchFamily="49" charset="-122"/>
                <a:cs typeface="+mn-cs"/>
              </a:rPr>
              <a:t>*</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”，次“</a:t>
            </a:r>
            <a:r>
              <a:rPr kumimoji="0" lang="en-US" altLang="zh-CN" sz="2800" b="0" i="0" u="none" strike="noStrike" kern="1200" cap="none" spc="0" normalizeH="0" baseline="0" noProof="0" dirty="0">
                <a:ln>
                  <a:noFill/>
                </a:ln>
                <a:solidFill>
                  <a:srgbClr val="C00000"/>
                </a:solidFill>
                <a:effectLst/>
                <a:uLnTx/>
                <a:uFillTx/>
                <a:latin typeface="+mj-lt"/>
                <a:ea typeface="楷体_GB2312" pitchFamily="49" charset="-122"/>
                <a:cs typeface="+mn-cs"/>
              </a:rPr>
              <a:t>·</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，最后“</a:t>
            </a:r>
            <a:r>
              <a:rPr kumimoji="0" lang="en-US" altLang="zh-CN" sz="2800" b="0" i="0" u="none" strike="noStrike" kern="1200" cap="none" spc="0" normalizeH="0" baseline="0" noProof="0" dirty="0">
                <a:ln>
                  <a:noFill/>
                </a:ln>
                <a:solidFill>
                  <a:srgbClr val="C00000"/>
                </a:solidFill>
                <a:effectLst/>
                <a:uLnTx/>
                <a:uFillTx/>
                <a:latin typeface="+mj-lt"/>
                <a:ea typeface="楷体_GB2312" pitchFamily="49" charset="-122"/>
                <a:cs typeface="+mn-cs"/>
              </a:rPr>
              <a:t>|</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一个字集合是正规集当且仅当它能用正规式表示</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mj-lt"/>
              <a:ea typeface="+mn-ea"/>
              <a:cs typeface="+mn-cs"/>
            </a:endParaRPr>
          </a:p>
        </p:txBody>
      </p:sp>
      <p:sp>
        <p:nvSpPr>
          <p:cNvPr id="4813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2024/3/12</a:t>
            </a:fld>
            <a:endParaRPr lang="zh-TW" altLang="en-US" sz="1400" dirty="0">
              <a:solidFill>
                <a:schemeClr val="tx2"/>
              </a:solidFill>
            </a:endParaRPr>
          </a:p>
        </p:txBody>
      </p:sp>
      <p:sp>
        <p:nvSpPr>
          <p:cNvPr id="4813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39</a:t>
            </a:fld>
            <a:endParaRPr lang="zh-TW" altLang="en-US" sz="1400" dirty="0">
              <a:solidFill>
                <a:schemeClr val="tx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Function</a:t>
            </a:r>
            <a:endParaRPr lang="zh-CN" altLang="en-US" kern="1200" dirty="0">
              <a:latin typeface="+mj-lt"/>
              <a:ea typeface="宋体" panose="02010600030101010101" pitchFamily="2" charset="-122"/>
              <a:cs typeface="+mj-cs"/>
            </a:endParaRPr>
          </a:p>
        </p:txBody>
      </p:sp>
      <p:sp>
        <p:nvSpPr>
          <p:cNvPr id="26627"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功能</a:t>
            </a:r>
            <a:r>
              <a:rPr kumimoji="0" lang="en-US" altLang="zh-CN" sz="2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a:t>
            </a:r>
            <a:r>
              <a:rPr kumimoji="0" lang="zh-CN" altLang="en-US" sz="2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输入源程序、输出单词符号</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单词符号的种类：</a:t>
            </a:r>
          </a:p>
          <a:p>
            <a:pPr marL="593725" marR="0" lvl="2" indent="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None/>
              <a:defRPr/>
            </a:pPr>
            <a:r>
              <a:rPr kumimoji="0" lang="en-US" altLang="zh-CN"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a:t>
            </a:r>
            <a:r>
              <a:rPr kumimoji="0" lang="zh-CN" altLang="en-US" sz="2400" b="1" i="0" u="none" strike="noStrike" kern="1200" cap="none" spc="0" normalizeH="0" baseline="0" noProof="0" dirty="0">
                <a:ln>
                  <a:noFill/>
                </a:ln>
                <a:solidFill>
                  <a:schemeClr val="accent1">
                    <a:lumMod val="50000"/>
                  </a:schemeClr>
                </a:solidFill>
                <a:effectLst/>
                <a:uLnTx/>
                <a:uFillTx/>
                <a:latin typeface="楷体_GB2312" pitchFamily="49" charset="-122"/>
                <a:ea typeface="楷体_GB2312" pitchFamily="49" charset="-122"/>
                <a:cs typeface="+mn-cs"/>
              </a:rPr>
              <a:t>由程序语言定义的具有固定意义的标识符。也</a:t>
            </a:r>
            <a:r>
              <a:rPr kumimoji="0" lang="en-US" altLang="zh-CN" sz="2400" b="1" i="0" u="none" strike="noStrike" kern="1200" cap="none" spc="0" normalizeH="0" baseline="0" noProof="0" dirty="0">
                <a:ln>
                  <a:noFill/>
                </a:ln>
                <a:solidFill>
                  <a:schemeClr val="accent1">
                    <a:lumMod val="50000"/>
                  </a:schemeClr>
                </a:solidFill>
                <a:effectLst/>
                <a:uLnTx/>
                <a:uFillTx/>
                <a:latin typeface="楷体_GB2312" pitchFamily="49" charset="-122"/>
                <a:ea typeface="楷体_GB2312" pitchFamily="49" charset="-122"/>
                <a:cs typeface="+mn-cs"/>
              </a:rPr>
              <a:t>		</a:t>
            </a:r>
            <a:r>
              <a:rPr kumimoji="0" lang="zh-CN" altLang="en-US" sz="2400" b="1" i="0" u="none" strike="noStrike" kern="1200" cap="none" spc="0" normalizeH="0" baseline="0" noProof="0" dirty="0">
                <a:ln>
                  <a:noFill/>
                </a:ln>
                <a:solidFill>
                  <a:schemeClr val="accent1">
                    <a:lumMod val="50000"/>
                  </a:schemeClr>
                </a:solidFill>
                <a:effectLst/>
                <a:uLnTx/>
                <a:uFillTx/>
                <a:latin typeface="楷体_GB2312" pitchFamily="49" charset="-122"/>
                <a:ea typeface="楷体_GB2312" pitchFamily="49" charset="-122"/>
                <a:cs typeface="+mn-cs"/>
              </a:rPr>
              <a:t>可称为保留字： </a:t>
            </a:r>
            <a:r>
              <a:rPr kumimoji="0" lang="en-US" altLang="zh-CN" sz="2400" b="1" i="0" u="none" strike="noStrike" kern="1200" cap="none" spc="0" normalizeH="0" baseline="0" noProof="0" dirty="0">
                <a:ln>
                  <a:noFill/>
                </a:ln>
                <a:solidFill>
                  <a:schemeClr val="accent1">
                    <a:lumMod val="50000"/>
                  </a:schemeClr>
                </a:solidFill>
                <a:effectLst/>
                <a:uLnTx/>
                <a:uFillTx/>
                <a:latin typeface="+mj-lt"/>
                <a:ea typeface="楷体_GB2312" pitchFamily="49" charset="-122"/>
                <a:cs typeface="+mn-cs"/>
              </a:rPr>
              <a:t>begin</a:t>
            </a:r>
            <a:r>
              <a:rPr kumimoji="0" lang="zh-CN" altLang="en-US" sz="2400" b="1" i="0" u="none" strike="noStrike" kern="1200" cap="none" spc="0" normalizeH="0" baseline="0" noProof="0" dirty="0">
                <a:ln>
                  <a:noFill/>
                </a:ln>
                <a:solidFill>
                  <a:schemeClr val="accent1">
                    <a:lumMod val="50000"/>
                  </a:schemeClr>
                </a:solidFill>
                <a:effectLst/>
                <a:uLnTx/>
                <a:uFillTx/>
                <a:latin typeface="+mj-lt"/>
                <a:ea typeface="楷体_GB2312" pitchFamily="49" charset="-122"/>
                <a:cs typeface="+mn-cs"/>
              </a:rPr>
              <a:t>，</a:t>
            </a:r>
            <a:r>
              <a:rPr kumimoji="0" lang="en-US" altLang="zh-CN" sz="2400" b="1" i="0" u="none" strike="noStrike" kern="1200" cap="none" spc="0" normalizeH="0" baseline="0" noProof="0" dirty="0">
                <a:ln>
                  <a:noFill/>
                </a:ln>
                <a:solidFill>
                  <a:schemeClr val="accent1">
                    <a:lumMod val="50000"/>
                  </a:schemeClr>
                </a:solidFill>
                <a:effectLst/>
                <a:uLnTx/>
                <a:uFillTx/>
                <a:latin typeface="+mj-lt"/>
                <a:ea typeface="楷体_GB2312" pitchFamily="49" charset="-122"/>
                <a:cs typeface="+mn-cs"/>
              </a:rPr>
              <a:t>if, while, </a:t>
            </a:r>
            <a:r>
              <a:rPr kumimoji="0" lang="en-US" altLang="zh-CN" sz="2400" b="1" i="0" u="none" strike="noStrike" kern="1200" cap="none" spc="0" normalizeH="0" baseline="0" noProof="0" dirty="0">
                <a:ln>
                  <a:noFill/>
                </a:ln>
                <a:solidFill>
                  <a:schemeClr val="accent1">
                    <a:lumMod val="50000"/>
                  </a:schemeClr>
                </a:solidFill>
                <a:effectLst/>
                <a:uLnTx/>
                <a:uFillTx/>
                <a:latin typeface="+mj-lt"/>
                <a:ea typeface="楷体_GB2312" pitchFamily="49" charset="-122"/>
                <a:cs typeface="+mn-cs"/>
                <a:sym typeface="Symbol" panose="05050102010706020507" pitchFamily="18" charset="2"/>
              </a:rPr>
              <a:t></a:t>
            </a:r>
          </a:p>
          <a:p>
            <a:pPr marL="593725" marR="0" lvl="2" indent="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None/>
              <a:defRPr/>
            </a:pPr>
            <a:r>
              <a:rPr kumimoji="0" lang="en-US" altLang="zh-CN"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a:t>
            </a:r>
            <a:r>
              <a:rPr kumimoji="0" lang="zh-CN" altLang="en-US" sz="2400" b="1" i="0" u="none" strike="noStrike" kern="1200" cap="none" spc="0" normalizeH="0" baseline="0" noProof="0" dirty="0">
                <a:ln>
                  <a:noFill/>
                </a:ln>
                <a:solidFill>
                  <a:schemeClr val="accent3">
                    <a:lumMod val="50000"/>
                  </a:schemeClr>
                </a:solidFill>
                <a:effectLst/>
                <a:uLnTx/>
                <a:uFillTx/>
                <a:latin typeface="楷体_GB2312" pitchFamily="49" charset="-122"/>
                <a:ea typeface="楷体_GB2312" pitchFamily="49" charset="-122"/>
                <a:cs typeface="+mn-cs"/>
              </a:rPr>
              <a:t>表示各种名字。如变量名、数组名和过程名</a:t>
            </a:r>
          </a:p>
          <a:p>
            <a:pPr marL="593725" marR="0" lvl="2" indent="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None/>
              <a:defRPr/>
            </a:pPr>
            <a:r>
              <a:rPr kumimoji="0" lang="en-US" altLang="zh-CN"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a:t>
            </a:r>
          </a:p>
          <a:p>
            <a:pPr marL="593725" marR="0" lvl="2" indent="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None/>
              <a:defRPr/>
            </a:pPr>
            <a:r>
              <a:rPr kumimoji="0" lang="en-US" altLang="zh-CN"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a:t>
            </a:r>
            <a:r>
              <a:rPr kumimoji="0" lang="zh-CN" altLang="en-US" sz="2400" b="1" i="0" u="none" strike="noStrike" kern="1200" cap="none" spc="0" normalizeH="0" baseline="0" noProof="0" dirty="0">
                <a:ln>
                  <a:noFill/>
                </a:ln>
                <a:solidFill>
                  <a:schemeClr val="accent1"/>
                </a:solidFill>
                <a:effectLst/>
                <a:uLnTx/>
                <a:uFillTx/>
                <a:latin typeface="楷体_GB2312" pitchFamily="49" charset="-122"/>
                <a:ea typeface="楷体_GB2312" pitchFamily="49" charset="-122"/>
                <a:cs typeface="+mn-cs"/>
              </a:rPr>
              <a:t>各种类型的常数，一般有整型、实型、布尔型</a:t>
            </a:r>
            <a:r>
              <a:rPr kumimoji="0" lang="en-US" altLang="zh-CN" sz="2400" b="1" i="0" u="none" strike="noStrike" kern="1200" cap="none" spc="0" normalizeH="0" baseline="0" noProof="0" dirty="0">
                <a:ln>
                  <a:noFill/>
                </a:ln>
                <a:solidFill>
                  <a:schemeClr val="accent1"/>
                </a:solidFill>
                <a:effectLst/>
                <a:uLnTx/>
                <a:uFillTx/>
                <a:latin typeface="楷体_GB2312" pitchFamily="49" charset="-122"/>
                <a:ea typeface="楷体_GB2312" pitchFamily="49" charset="-122"/>
                <a:cs typeface="+mn-cs"/>
              </a:rPr>
              <a:t>		</a:t>
            </a:r>
            <a:r>
              <a:rPr kumimoji="0" lang="zh-CN" altLang="en-US" sz="2400" b="1" i="0" u="none" strike="noStrike" kern="1200" cap="none" spc="0" normalizeH="0" baseline="0" noProof="0" dirty="0">
                <a:ln>
                  <a:noFill/>
                </a:ln>
                <a:solidFill>
                  <a:schemeClr val="accent1"/>
                </a:solidFill>
                <a:effectLst/>
                <a:uLnTx/>
                <a:uFillTx/>
                <a:latin typeface="楷体_GB2312" pitchFamily="49" charset="-122"/>
                <a:ea typeface="楷体_GB2312" pitchFamily="49" charset="-122"/>
                <a:cs typeface="+mn-cs"/>
              </a:rPr>
              <a:t>、文字型等</a:t>
            </a:r>
            <a:r>
              <a:rPr kumimoji="0" lang="zh-CN" altLang="en-US"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a:t>
            </a:r>
          </a:p>
          <a:p>
            <a:pPr marL="593725" marR="0" lvl="2" indent="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None/>
              <a:defRPr/>
            </a:pPr>
            <a:r>
              <a:rPr kumimoji="0" lang="en-US" altLang="zh-CN"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a:t>
            </a:r>
            <a:r>
              <a:rPr kumimoji="0" lang="en-US" altLang="zh-CN" sz="2400" b="1" i="0" u="none" strike="noStrike" kern="1200" cap="none" spc="0" normalizeH="0" baseline="0" noProof="0" dirty="0">
                <a:ln>
                  <a:noFill/>
                </a:ln>
                <a:solidFill>
                  <a:schemeClr val="accent5">
                    <a:lumMod val="50000"/>
                  </a:schemeClr>
                </a:solidFill>
                <a:effectLst/>
                <a:uLnTx/>
                <a:uFillTx/>
                <a:latin typeface="楷体_GB2312" pitchFamily="49" charset="-122"/>
                <a:ea typeface="楷体_GB2312" pitchFamily="49" charset="-122"/>
                <a:cs typeface="+mn-cs"/>
              </a:rPr>
              <a:t>+</a:t>
            </a:r>
            <a:r>
              <a:rPr kumimoji="0" lang="zh-CN" altLang="en-US" sz="2400" b="1" i="0" u="none" strike="noStrike" kern="1200" cap="none" spc="0" normalizeH="0" baseline="0" noProof="0" dirty="0">
                <a:ln>
                  <a:noFill/>
                </a:ln>
                <a:solidFill>
                  <a:schemeClr val="accent5">
                    <a:lumMod val="50000"/>
                  </a:schemeClr>
                </a:solidFill>
                <a:effectLst/>
                <a:uLnTx/>
                <a:uFillTx/>
                <a:latin typeface="楷体_GB2312" pitchFamily="49" charset="-122"/>
                <a:ea typeface="楷体_GB2312" pitchFamily="49" charset="-122"/>
                <a:cs typeface="+mn-cs"/>
              </a:rPr>
              <a:t>，</a:t>
            </a:r>
            <a:r>
              <a:rPr kumimoji="0" lang="en-US" altLang="zh-CN" sz="2400" b="1" i="0" u="none" strike="noStrike" kern="1200" cap="none" spc="0" normalizeH="0" baseline="0" noProof="0" dirty="0">
                <a:ln>
                  <a:noFill/>
                </a:ln>
                <a:solidFill>
                  <a:schemeClr val="accent5">
                    <a:lumMod val="50000"/>
                  </a:schemeClr>
                </a:solidFill>
                <a:effectLst/>
                <a:uLnTx/>
                <a:uFillTx/>
                <a:latin typeface="楷体_GB2312" pitchFamily="49" charset="-122"/>
                <a:ea typeface="楷体_GB2312" pitchFamily="49" charset="-122"/>
                <a:cs typeface="+mn-cs"/>
              </a:rPr>
              <a:t>-</a:t>
            </a:r>
            <a:r>
              <a:rPr kumimoji="0" lang="zh-CN" altLang="en-US" sz="2400" b="1" i="0" u="none" strike="noStrike" kern="1200" cap="none" spc="0" normalizeH="0" baseline="0" noProof="0" dirty="0">
                <a:ln>
                  <a:noFill/>
                </a:ln>
                <a:solidFill>
                  <a:schemeClr val="accent5">
                    <a:lumMod val="50000"/>
                  </a:schemeClr>
                </a:solidFill>
                <a:effectLst/>
                <a:uLnTx/>
                <a:uFillTx/>
                <a:latin typeface="楷体_GB2312" pitchFamily="49" charset="-122"/>
                <a:ea typeface="楷体_GB2312" pitchFamily="49" charset="-122"/>
                <a:cs typeface="+mn-cs"/>
              </a:rPr>
              <a:t>，*，</a:t>
            </a:r>
            <a:r>
              <a:rPr kumimoji="0" lang="en-US" altLang="zh-CN" sz="2400" b="1" i="0" u="none" strike="noStrike" kern="1200" cap="none" spc="0" normalizeH="0" baseline="0" noProof="0" dirty="0">
                <a:ln>
                  <a:noFill/>
                </a:ln>
                <a:solidFill>
                  <a:schemeClr val="accent5">
                    <a:lumMod val="50000"/>
                  </a:schemeClr>
                </a:solidFill>
                <a:effectLst/>
                <a:uLnTx/>
                <a:uFillTx/>
                <a:latin typeface="楷体_GB2312" pitchFamily="49" charset="-122"/>
                <a:ea typeface="楷体_GB2312" pitchFamily="49" charset="-122"/>
                <a:cs typeface="+mn-cs"/>
              </a:rPr>
              <a:t>/</a:t>
            </a:r>
            <a:r>
              <a:rPr kumimoji="0" lang="zh-CN" altLang="en-US" sz="2400" b="1" i="0" u="none" strike="noStrike" kern="1200" cap="none" spc="0" normalizeH="0" baseline="0" noProof="0" dirty="0">
                <a:ln>
                  <a:noFill/>
                </a:ln>
                <a:solidFill>
                  <a:schemeClr val="accent5">
                    <a:lumMod val="50000"/>
                  </a:schemeClr>
                </a:solidFill>
                <a:effectLst/>
                <a:uLnTx/>
                <a:uFillTx/>
                <a:latin typeface="楷体_GB2312" pitchFamily="49" charset="-122"/>
                <a:ea typeface="楷体_GB2312" pitchFamily="49" charset="-122"/>
                <a:cs typeface="+mn-cs"/>
              </a:rPr>
              <a:t>，</a:t>
            </a:r>
            <a:r>
              <a:rPr kumimoji="0" lang="zh-CN" altLang="en-US" sz="2400" b="1" i="0" u="none" strike="noStrike" kern="1200" cap="none" spc="0" normalizeH="0" baseline="0" noProof="0" dirty="0">
                <a:ln>
                  <a:noFill/>
                </a:ln>
                <a:solidFill>
                  <a:schemeClr val="accent5">
                    <a:lumMod val="50000"/>
                  </a:schemeClr>
                </a:solidFill>
                <a:effectLst/>
                <a:uLnTx/>
                <a:uFillTx/>
                <a:latin typeface="楷体_GB2312" pitchFamily="49" charset="-122"/>
                <a:ea typeface="楷体_GB2312" pitchFamily="49" charset="-122"/>
                <a:cs typeface="+mn-cs"/>
                <a:sym typeface="Symbol" panose="05050102010706020507" pitchFamily="18" charset="2"/>
              </a:rPr>
              <a:t></a:t>
            </a:r>
          </a:p>
          <a:p>
            <a:pPr marL="593725" marR="0" lvl="2" indent="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None/>
              <a:defRPr/>
            </a:pPr>
            <a:r>
              <a:rPr kumimoji="0" lang="en-US" altLang="zh-CN"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a:t>
            </a:r>
          </a:p>
          <a:p>
            <a:pPr marL="593725" marR="0" lvl="2" indent="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None/>
              <a:defRPr/>
            </a:pPr>
            <a:r>
              <a:rPr kumimoji="0" lang="en-US" altLang="zh-CN"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a:t>
            </a:r>
            <a:r>
              <a:rPr kumimoji="0" lang="zh-CN" altLang="en-US" sz="2400" b="1" i="0" u="none" strike="noStrike" kern="1200" cap="none" spc="0" normalizeH="0" baseline="0" noProof="0" dirty="0">
                <a:ln>
                  <a:noFill/>
                </a:ln>
                <a:solidFill>
                  <a:schemeClr val="accent4">
                    <a:lumMod val="50000"/>
                  </a:schemeClr>
                </a:solidFill>
                <a:effectLst/>
                <a:uLnTx/>
                <a:uFillTx/>
                <a:latin typeface="楷体_GB2312" pitchFamily="49" charset="-122"/>
                <a:ea typeface="楷体_GB2312" pitchFamily="49" charset="-122"/>
                <a:cs typeface="+mn-cs"/>
              </a:rPr>
              <a:t>逗号、分号、括号和空白</a:t>
            </a:r>
            <a:r>
              <a:rPr kumimoji="0" lang="zh-CN" altLang="en-US" sz="2400" b="1" i="0" u="none" strike="noStrike" kern="1200" cap="none" spc="0" normalizeH="0" baseline="0" noProof="0" dirty="0">
                <a:ln>
                  <a:noFill/>
                </a:ln>
                <a:solidFill>
                  <a:schemeClr val="accent4">
                    <a:lumMod val="50000"/>
                  </a:schemeClr>
                </a:solidFill>
                <a:effectLst/>
                <a:uLnTx/>
                <a:uFillTx/>
                <a:latin typeface="楷体_GB2312" pitchFamily="49" charset="-122"/>
                <a:ea typeface="楷体_GB2312" pitchFamily="49" charset="-122"/>
                <a:cs typeface="+mn-cs"/>
                <a:sym typeface="Symbol" panose="05050102010706020507" pitchFamily="18" charset="2"/>
              </a:rPr>
              <a:t></a:t>
            </a:r>
            <a:endParaRPr kumimoji="0" lang="zh-CN" altLang="en-US" sz="2400" b="1" i="0" u="none" strike="noStrike" kern="1200" cap="none" spc="0" normalizeH="0" baseline="0" noProof="0" dirty="0">
              <a:ln>
                <a:noFill/>
              </a:ln>
              <a:solidFill>
                <a:schemeClr val="accent4">
                  <a:lumMod val="50000"/>
                </a:schemeClr>
              </a:solidFill>
              <a:effectLst/>
              <a:uLnTx/>
              <a:uFillTx/>
              <a:latin typeface="楷体_GB2312" pitchFamily="49" charset="-122"/>
              <a:ea typeface="楷体_GB2312" pitchFamily="49" charset="-122"/>
              <a:cs typeface="+mn-cs"/>
            </a:endParaRPr>
          </a:p>
        </p:txBody>
      </p:sp>
      <p:sp>
        <p:nvSpPr>
          <p:cNvPr id="4" name="Rectangle 39"/>
          <p:cNvSpPr>
            <a:spLocks noChangeArrowheads="1"/>
          </p:cNvSpPr>
          <p:nvPr/>
        </p:nvSpPr>
        <p:spPr bwMode="auto">
          <a:xfrm>
            <a:off x="611560" y="2181270"/>
            <a:ext cx="1569660" cy="646331"/>
          </a:xfrm>
          <a:prstGeom prst="rect">
            <a:avLst/>
          </a:prstGeom>
        </p:spPr>
        <p:style>
          <a:lnRef idx="1">
            <a:schemeClr val="accent1"/>
          </a:lnRef>
          <a:fillRef idx="3">
            <a:schemeClr val="accent1"/>
          </a:fillRef>
          <a:effectRef idx="2">
            <a:schemeClr val="accent1"/>
          </a:effectRef>
          <a:fontRef idx="minor">
            <a:schemeClr val="lt1"/>
          </a:fontRef>
        </p:style>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关键字</a:t>
            </a:r>
          </a:p>
        </p:txBody>
      </p:sp>
      <p:sp>
        <p:nvSpPr>
          <p:cNvPr id="5" name="Rectangle 40"/>
          <p:cNvSpPr>
            <a:spLocks noChangeArrowheads="1"/>
          </p:cNvSpPr>
          <p:nvPr/>
        </p:nvSpPr>
        <p:spPr bwMode="auto">
          <a:xfrm>
            <a:off x="618515" y="2959892"/>
            <a:ext cx="1555750" cy="641350"/>
          </a:xfrm>
          <a:prstGeom prst="rect">
            <a:avLst/>
          </a:prstGeom>
        </p:spPr>
        <p:style>
          <a:lnRef idx="1">
            <a:schemeClr val="accent3"/>
          </a:lnRef>
          <a:fillRef idx="3">
            <a:schemeClr val="accent3"/>
          </a:fillRef>
          <a:effectRef idx="2">
            <a:schemeClr val="accent3"/>
          </a:effectRef>
          <a:fontRef idx="minor">
            <a:schemeClr val="lt1"/>
          </a:fontRef>
        </p:style>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标识符</a:t>
            </a:r>
          </a:p>
        </p:txBody>
      </p:sp>
      <p:sp>
        <p:nvSpPr>
          <p:cNvPr id="6" name="Rectangle 41"/>
          <p:cNvSpPr>
            <a:spLocks noChangeArrowheads="1"/>
          </p:cNvSpPr>
          <p:nvPr/>
        </p:nvSpPr>
        <p:spPr bwMode="auto">
          <a:xfrm>
            <a:off x="611560" y="5280815"/>
            <a:ext cx="1569660" cy="646331"/>
          </a:xfrm>
          <a:prstGeom prst="rect">
            <a:avLst/>
          </a:prstGeom>
        </p:spPr>
        <p:style>
          <a:lnRef idx="1">
            <a:schemeClr val="accent4"/>
          </a:lnRef>
          <a:fillRef idx="3">
            <a:schemeClr val="accent4"/>
          </a:fillRef>
          <a:effectRef idx="2">
            <a:schemeClr val="accent4"/>
          </a:effectRef>
          <a:fontRef idx="minor">
            <a:schemeClr val="lt1"/>
          </a:fontRef>
        </p:style>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界</a:t>
            </a:r>
            <a:r>
              <a:rPr kumimoji="1" lang="en-US" altLang="zh-CN"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a:t>
            </a:r>
            <a:r>
              <a:rPr kumimoji="1" lang="zh-CN" altLang="en-US"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符</a:t>
            </a:r>
          </a:p>
        </p:txBody>
      </p:sp>
      <p:sp>
        <p:nvSpPr>
          <p:cNvPr id="7" name="Rectangle 42"/>
          <p:cNvSpPr>
            <a:spLocks noChangeArrowheads="1"/>
          </p:cNvSpPr>
          <p:nvPr/>
        </p:nvSpPr>
        <p:spPr bwMode="auto">
          <a:xfrm>
            <a:off x="618515" y="4507174"/>
            <a:ext cx="1555750" cy="641350"/>
          </a:xfrm>
          <a:prstGeom prst="rect">
            <a:avLst/>
          </a:prstGeom>
        </p:spPr>
        <p:style>
          <a:lnRef idx="1">
            <a:schemeClr val="accent5"/>
          </a:lnRef>
          <a:fillRef idx="3">
            <a:schemeClr val="accent5"/>
          </a:fillRef>
          <a:effectRef idx="2">
            <a:schemeClr val="accent5"/>
          </a:effectRef>
          <a:fontRef idx="minor">
            <a:schemeClr val="lt1"/>
          </a:fontRef>
        </p:style>
        <p:txBody>
          <a:bodyPr wrap="none"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zh-CN" altLang="en-US"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运算符</a:t>
            </a:r>
          </a:p>
        </p:txBody>
      </p:sp>
      <p:sp>
        <p:nvSpPr>
          <p:cNvPr id="8" name="Rectangle 43"/>
          <p:cNvSpPr>
            <a:spLocks noChangeArrowheads="1"/>
          </p:cNvSpPr>
          <p:nvPr/>
        </p:nvSpPr>
        <p:spPr bwMode="auto">
          <a:xfrm>
            <a:off x="603935" y="3731043"/>
            <a:ext cx="1584911" cy="646331"/>
          </a:xfrm>
          <a:prstGeom prst="rect">
            <a:avLst/>
          </a:prstGeom>
        </p:spPr>
        <p:style>
          <a:lnRef idx="1">
            <a:schemeClr val="accent2"/>
          </a:lnRef>
          <a:fillRef idx="3">
            <a:schemeClr val="accent2"/>
          </a:fillRef>
          <a:effectRef idx="2">
            <a:schemeClr val="accent2"/>
          </a:effectRef>
          <a:fontRef idx="minor">
            <a:schemeClr val="lt1"/>
          </a:fontRef>
        </p:style>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 </a:t>
            </a:r>
            <a:r>
              <a:rPr kumimoji="1" lang="zh-CN" altLang="en-US" sz="3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常数</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Regular expression</a:t>
            </a:r>
            <a:endParaRPr lang="zh-CN" altLang="en-US" kern="1200" dirty="0">
              <a:latin typeface="+mj-lt"/>
              <a:ea typeface="宋体" panose="02010600030101010101" pitchFamily="2" charset="-122"/>
              <a:cs typeface="+mj-cs"/>
            </a:endParaRPr>
          </a:p>
        </p:txBody>
      </p:sp>
      <p:sp>
        <p:nvSpPr>
          <p:cNvPr id="207875" name="Rectangle 3"/>
          <p:cNvSpPr>
            <a:spLocks noGrp="1" noRot="1" noChangeArrowheads="1"/>
          </p:cNvSpPr>
          <p:nvPr>
            <p:ph sz="quarter" idx="1"/>
          </p:nvPr>
        </p:nvSpPr>
        <p:spPr>
          <a:xfrm>
            <a:off x="533400" y="1295400"/>
            <a:ext cx="8153400" cy="5029200"/>
          </a:xfrm>
        </p:spPr>
        <p:txBody>
          <a:bodyPr vert="horz" wrap="square" lIns="91440" tIns="45720" rIns="91440" bIns="45720" numCol="1" anchor="t" anchorCtr="0" compatLnSpc="1"/>
          <a:lstStyle/>
          <a:p>
            <a:pPr marL="273050" marR="0" lvl="0" indent="-273050" algn="l"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设</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U</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和</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W</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均为正规式</a:t>
            </a: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交换律</a:t>
            </a:r>
          </a:p>
          <a:p>
            <a:pPr marL="822325" marR="0" lvl="2" indent="-228600" algn="l" defTabSz="914400" rtl="0" eaLnBrk="0" fontAlgn="base" latinLnBrk="0" hangingPunct="0">
              <a:lnSpc>
                <a:spcPct val="90000"/>
              </a:lnSpc>
              <a:spcBef>
                <a:spcPts val="500"/>
              </a:spcBef>
              <a:spcAft>
                <a:spcPct val="0"/>
              </a:spcAft>
              <a:buClr>
                <a:srgbClr val="BCBCBC"/>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U|V = V|U</a:t>
            </a: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结合律</a:t>
            </a:r>
          </a:p>
          <a:p>
            <a:pPr marL="822325" marR="0" lvl="2" indent="-228600" algn="l" defTabSz="914400" rtl="0" eaLnBrk="0" fontAlgn="base" latinLnBrk="0" hangingPunct="0">
              <a:lnSpc>
                <a:spcPct val="90000"/>
              </a:lnSpc>
              <a:spcBef>
                <a:spcPts val="500"/>
              </a:spcBef>
              <a:spcAft>
                <a:spcPct val="0"/>
              </a:spcAft>
              <a:buClr>
                <a:srgbClr val="BCBCBC"/>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U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V|W</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U|V</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W</a:t>
            </a: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分配律</a:t>
            </a:r>
          </a:p>
          <a:p>
            <a:pPr marL="822325" marR="0" lvl="2" indent="-228600" algn="l" defTabSz="914400" rtl="0" eaLnBrk="0" fontAlgn="base" latinLnBrk="0" hangingPunct="0">
              <a:lnSpc>
                <a:spcPct val="90000"/>
              </a:lnSpc>
              <a:spcBef>
                <a:spcPts val="500"/>
              </a:spcBef>
              <a:spcAft>
                <a:spcPct val="0"/>
              </a:spcAft>
              <a:buClr>
                <a:srgbClr val="BCBCBC"/>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U</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V|W</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UV | UW</a:t>
            </a:r>
          </a:p>
          <a:p>
            <a:pPr marL="822325" marR="0" lvl="2" indent="-228600" algn="l" defTabSz="914400" rtl="0" eaLnBrk="0" fontAlgn="base" latinLnBrk="0" hangingPunct="0">
              <a:lnSpc>
                <a:spcPct val="90000"/>
              </a:lnSpc>
              <a:spcBef>
                <a:spcPts val="500"/>
              </a:spcBef>
              <a:spcAft>
                <a:spcPct val="0"/>
              </a:spcAft>
              <a:buClr>
                <a:srgbClr val="BCBCBC"/>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V|W</a:t>
            </a:r>
            <a:r>
              <a:rPr kumimoji="0" lang="zh-CN" altLang="en-US" sz="2400" b="0" i="0" u="none" strike="noStrike" kern="1200" cap="none" spc="0" normalizeH="0" baseline="0" noProof="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a:ln>
                  <a:noFill/>
                </a:ln>
                <a:solidFill>
                  <a:schemeClr val="tx1"/>
                </a:solidFill>
                <a:effectLst/>
                <a:uLnTx/>
                <a:uFillTx/>
                <a:latin typeface="+mj-lt"/>
                <a:ea typeface="楷体_GB2312" pitchFamily="49" charset="-122"/>
                <a:cs typeface="+mn-cs"/>
              </a:rPr>
              <a:t>U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VU | WU</a:t>
            </a: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en-US" altLang="zh-CN" sz="3200" b="0" i="0" u="none" strike="noStrike" kern="1200" cap="none" spc="0" normalizeH="0" baseline="0" noProof="0" dirty="0" err="1">
                <a:ln>
                  <a:noFill/>
                </a:ln>
                <a:solidFill>
                  <a:schemeClr val="tx1"/>
                </a:solidFill>
                <a:effectLst/>
                <a:uLnTx/>
                <a:uFillTx/>
                <a:latin typeface="+mj-lt"/>
                <a:ea typeface="楷体_GB2312" pitchFamily="49" charset="-122"/>
                <a:cs typeface="+mn-cs"/>
              </a:rPr>
              <a:t>εU</a:t>
            </a:r>
            <a:r>
              <a:rPr kumimoji="0" lang="en-US" altLang="zh-CN" sz="3200" b="0" i="0" u="none" strike="noStrike" kern="1200" cap="none" spc="0" normalizeH="0" baseline="0" noProof="0" dirty="0">
                <a:ln>
                  <a:noFill/>
                </a:ln>
                <a:solidFill>
                  <a:schemeClr val="tx1"/>
                </a:solidFill>
                <a:effectLst/>
                <a:uLnTx/>
                <a:uFillTx/>
                <a:latin typeface="+mj-lt"/>
                <a:ea typeface="楷体_GB2312" pitchFamily="49" charset="-122"/>
                <a:cs typeface="+mn-cs"/>
              </a:rPr>
              <a:t> = </a:t>
            </a:r>
            <a:r>
              <a:rPr kumimoji="0" lang="en-US" altLang="zh-CN" sz="3200" b="0" i="0" u="none" strike="noStrike" kern="1200" cap="none" spc="0" normalizeH="0" baseline="0" noProof="0" dirty="0" err="1">
                <a:ln>
                  <a:noFill/>
                </a:ln>
                <a:solidFill>
                  <a:schemeClr val="tx1"/>
                </a:solidFill>
                <a:effectLst/>
                <a:uLnTx/>
                <a:uFillTx/>
                <a:latin typeface="+mj-lt"/>
                <a:ea typeface="楷体_GB2312" pitchFamily="49" charset="-122"/>
                <a:cs typeface="+mn-cs"/>
              </a:rPr>
              <a:t>Uε</a:t>
            </a:r>
            <a:r>
              <a:rPr kumimoji="0" lang="en-US" altLang="zh-CN" sz="3200" b="0" i="0" u="none" strike="noStrike" kern="1200" cap="none" spc="0" normalizeH="0" baseline="0" noProof="0" dirty="0">
                <a:ln>
                  <a:noFill/>
                </a:ln>
                <a:solidFill>
                  <a:schemeClr val="tx1"/>
                </a:solidFill>
                <a:effectLst/>
                <a:uLnTx/>
                <a:uFillTx/>
                <a:latin typeface="+mj-lt"/>
                <a:ea typeface="楷体_GB2312" pitchFamily="49" charset="-122"/>
                <a:cs typeface="+mn-cs"/>
              </a:rPr>
              <a:t>= U</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208899" name="Rectangle 3"/>
          <p:cNvSpPr>
            <a:spLocks noGrp="1" noRot="1" noChangeArrowheads="1"/>
          </p:cNvSpPr>
          <p:nvPr>
            <p:ph sz="quarter" idx="1"/>
          </p:nvPr>
        </p:nvSpPr>
        <p:spPr>
          <a:xfrm>
            <a:off x="609600" y="1371600"/>
            <a:ext cx="8153400" cy="609600"/>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a:ln>
                  <a:noFill/>
                </a:ln>
                <a:solidFill>
                  <a:srgbClr val="00823B"/>
                </a:solidFill>
                <a:effectLst/>
                <a:uLnTx/>
                <a:uFillTx/>
                <a:latin typeface="+mj-lt"/>
                <a:ea typeface="楷体_GB2312" pitchFamily="49" charset="-122"/>
                <a:cs typeface="+mn-cs"/>
              </a:rPr>
              <a:t>例</a:t>
            </a:r>
            <a:r>
              <a:rPr kumimoji="0" lang="en-US" altLang="zh-CN" sz="2600" b="0" i="0" u="none" strike="noStrike" kern="1200" cap="none" spc="0" normalizeH="0" baseline="0" noProof="0" dirty="0">
                <a:ln>
                  <a:noFill/>
                </a:ln>
                <a:solidFill>
                  <a:srgbClr val="00823B"/>
                </a:solidFill>
                <a:effectLst/>
                <a:uLnTx/>
                <a:uFillTx/>
                <a:latin typeface="+mj-lt"/>
                <a:ea typeface="楷体_GB2312" pitchFamily="49" charset="-122"/>
                <a:cs typeface="+mn-cs"/>
              </a:rPr>
              <a:t>6</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：令</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6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a,b</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，请写出上的正规式和正规集</a:t>
            </a:r>
          </a:p>
        </p:txBody>
      </p:sp>
      <p:sp>
        <p:nvSpPr>
          <p:cNvPr id="208900" name="Rectangle 4"/>
          <p:cNvSpPr>
            <a:spLocks noRot="1" noChangeArrowheads="1"/>
          </p:cNvSpPr>
          <p:nvPr/>
        </p:nvSpPr>
        <p:spPr bwMode="auto">
          <a:xfrm>
            <a:off x="609600" y="1981200"/>
            <a:ext cx="35052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defRPr/>
            </a:pPr>
            <a:r>
              <a:rPr kumimoji="1" lang="zh-CN" altLang="en-US" sz="2800" b="0" i="0" u="none" strike="noStrike" kern="1200" cap="none" spc="0" normalizeH="0" baseline="0" noProof="0" dirty="0">
                <a:ln>
                  <a:noFill/>
                </a:ln>
                <a:solidFill>
                  <a:srgbClr val="FF0000"/>
                </a:solidFill>
                <a:effectLst/>
                <a:uLnTx/>
                <a:uFillTx/>
                <a:latin typeface="+mj-lt"/>
                <a:ea typeface="楷体_GB2312" pitchFamily="49" charset="-122"/>
                <a:cs typeface="+mn-cs"/>
                <a:sym typeface="Symbol" panose="05050102010706020507" pitchFamily="18" charset="2"/>
              </a:rPr>
              <a:t>  正规式</a:t>
            </a:r>
          </a:p>
          <a:p>
            <a:pPr marL="742950" marR="0" lvl="1" indent="-28575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a:t>
            </a:r>
          </a:p>
          <a:p>
            <a:pPr marL="742950" marR="0" lvl="1" indent="-28575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defRPr/>
            </a:pPr>
            <a:r>
              <a:rPr kumimoji="1"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ab</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endParaRPr>
          </a:p>
          <a:p>
            <a:pPr marL="742950" marR="0" lvl="1" indent="-28575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defRPr/>
            </a:pPr>
            <a:r>
              <a:rPr kumimoji="1"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ab</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endParaRPr>
          </a:p>
          <a:p>
            <a:pPr marL="742950" marR="0" lvl="1" indent="-28575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1"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ab</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1"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ab</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p>
          <a:p>
            <a:pPr marL="742950" marR="0" lvl="1" indent="-28575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 </a:t>
            </a:r>
            <a:r>
              <a:rPr kumimoji="1" lang="en-US" altLang="zh-CN" sz="2400" b="0" i="0" u="none" strike="noStrike" kern="1200" cap="none" spc="0" normalizeH="0" baseline="30000" noProof="0" dirty="0">
                <a:ln>
                  <a:noFill/>
                </a:ln>
                <a:solidFill>
                  <a:schemeClr val="tx1"/>
                </a:solidFill>
                <a:effectLst/>
                <a:uLnTx/>
                <a:uFillTx/>
                <a:latin typeface="+mj-lt"/>
                <a:ea typeface="楷体_GB2312" pitchFamily="49" charset="-122"/>
                <a:cs typeface="+mn-cs"/>
                <a:sym typeface="Symbol" panose="05050102010706020507" pitchFamily="18" charset="2"/>
              </a:rPr>
              <a:t></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endParaRPr>
          </a:p>
          <a:p>
            <a:pPr marL="742950" marR="0" lvl="1" indent="-28575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defRPr/>
            </a:pPr>
            <a:r>
              <a:rPr kumimoji="1" lang="zh-CN"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1"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ab</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1" lang="en-US" altLang="zh-CN" sz="2400" b="0" i="0" u="none" strike="noStrike" kern="1200" cap="none" spc="0" normalizeH="0" baseline="30000" noProof="0" dirty="0">
                <a:ln>
                  <a:noFill/>
                </a:ln>
                <a:solidFill>
                  <a:schemeClr val="tx1"/>
                </a:solidFill>
                <a:effectLst/>
                <a:uLnTx/>
                <a:uFillTx/>
                <a:latin typeface="+mj-lt"/>
                <a:ea typeface="楷体_GB2312" pitchFamily="49" charset="-122"/>
                <a:cs typeface="+mn-cs"/>
                <a:sym typeface="Symbol" panose="05050102010706020507" pitchFamily="18" charset="2"/>
              </a:rPr>
              <a:t> </a:t>
            </a:r>
          </a:p>
          <a:p>
            <a:pPr marL="742950" marR="0" lvl="1" indent="-28575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defRPr/>
            </a:pPr>
            <a:endParaRPr kumimoji="1" lang="en-US" altLang="zh-CN" sz="2400" b="0" i="0" u="none" strike="noStrike" kern="1200" cap="none" spc="0" normalizeH="0" baseline="30000" noProof="0" dirty="0">
              <a:ln>
                <a:noFill/>
              </a:ln>
              <a:solidFill>
                <a:schemeClr val="tx1"/>
              </a:solidFill>
              <a:effectLst/>
              <a:uLnTx/>
              <a:uFillTx/>
              <a:latin typeface="+mj-lt"/>
              <a:ea typeface="楷体_GB2312" pitchFamily="49" charset="-122"/>
              <a:cs typeface="+mn-cs"/>
              <a:sym typeface="Symbol" panose="05050102010706020507" pitchFamily="18" charset="2"/>
            </a:endParaRPr>
          </a:p>
          <a:p>
            <a:pPr marL="742950" marR="0" lvl="1" indent="-28575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defRPr/>
            </a:pPr>
            <a:r>
              <a:rPr kumimoji="1" lang="zh-CN"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1"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ab</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1" lang="en-US" altLang="zh-CN" sz="2400" b="0" i="0" u="none" strike="noStrike" kern="1200" cap="none" spc="0" normalizeH="0" baseline="3000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1"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aabb</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1"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ab</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1" lang="en-US" altLang="zh-CN" sz="2400" b="0" i="0" u="none" strike="noStrike" kern="1200" cap="none" spc="0" normalizeH="0" baseline="30000" noProof="0" dirty="0">
                <a:ln>
                  <a:noFill/>
                </a:ln>
                <a:solidFill>
                  <a:schemeClr val="tx1"/>
                </a:solidFill>
                <a:effectLst/>
                <a:uLnTx/>
                <a:uFillTx/>
                <a:latin typeface="+mj-lt"/>
                <a:ea typeface="楷体_GB2312" pitchFamily="49" charset="-122"/>
                <a:cs typeface="+mn-cs"/>
                <a:sym typeface="Symbol" panose="05050102010706020507" pitchFamily="18" charset="2"/>
              </a:rPr>
              <a:t></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endParaRPr>
          </a:p>
        </p:txBody>
      </p:sp>
      <p:sp>
        <p:nvSpPr>
          <p:cNvPr id="208901" name="Rectangle 5"/>
          <p:cNvSpPr>
            <a:spLocks noRot="1" noChangeArrowheads="1"/>
          </p:cNvSpPr>
          <p:nvPr/>
        </p:nvSpPr>
        <p:spPr bwMode="auto">
          <a:xfrm>
            <a:off x="4114800" y="1981200"/>
            <a:ext cx="46482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base" latinLnBrk="0" hangingPunct="1">
              <a:lnSpc>
                <a:spcPct val="100000"/>
              </a:lnSpc>
              <a:spcBef>
                <a:spcPct val="20000"/>
              </a:spcBef>
              <a:spcAft>
                <a:spcPct val="0"/>
              </a:spcAft>
              <a:buClr>
                <a:schemeClr val="hlink"/>
              </a:buClr>
              <a:buSzTx/>
              <a:buFontTx/>
              <a:buNone/>
              <a:defRPr/>
            </a:pPr>
            <a:r>
              <a:rPr kumimoji="1" lang="zh-CN" altLang="en-US" sz="2800" b="0" i="0" u="none" strike="noStrike" kern="1200" cap="none" spc="0" normalizeH="0" baseline="0" noProof="0" dirty="0">
                <a:ln>
                  <a:noFill/>
                </a:ln>
                <a:solidFill>
                  <a:srgbClr val="FF0000"/>
                </a:solidFill>
                <a:effectLst/>
                <a:uLnTx/>
                <a:uFillTx/>
                <a:latin typeface="+mj-lt"/>
                <a:ea typeface="楷体_GB2312" pitchFamily="49" charset="-122"/>
                <a:cs typeface="+mn-cs"/>
                <a:sym typeface="Symbol" panose="05050102010706020507" pitchFamily="18" charset="2"/>
              </a:rPr>
              <a:t>  正规集</a:t>
            </a:r>
          </a:p>
          <a:p>
            <a:pPr marL="742950" marR="0" lvl="1" indent="-28575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a:t>
            </a:r>
          </a:p>
          <a:p>
            <a:pPr marL="742950" marR="0" lvl="1" indent="-28575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1"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a,b</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p>
          <a:p>
            <a:pPr marL="742950" marR="0" lvl="1" indent="-28575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1"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ab</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p>
          <a:p>
            <a:pPr marL="742950" marR="0" lvl="1" indent="-28575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1"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aa</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1"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ab</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1"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ba</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bb}</a:t>
            </a:r>
          </a:p>
          <a:p>
            <a:pPr marL="742950" marR="0" lvl="1" indent="-28575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,a, </a:t>
            </a:r>
            <a:r>
              <a:rPr kumimoji="1"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aa</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 </a:t>
            </a: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任意个</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a:t>
            </a: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的串</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p>
          <a:p>
            <a:pPr marL="742950" marR="0" lvl="1" indent="-28575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 a, b, </a:t>
            </a:r>
            <a:r>
              <a:rPr kumimoji="1"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aa</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1"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ab</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 </a:t>
            </a: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所有由</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a:t>
            </a: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和</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b </a:t>
            </a: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组成的串</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p>
          <a:p>
            <a:pPr marL="742950" marR="0" lvl="1" indent="-28575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1" lang="en-US" altLang="zh-CN" sz="2400" b="0" i="0" u="none" strike="noStrike" kern="1200" cap="none" spc="0" normalizeH="0" baseline="3000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上所有含有两个相继的</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a:t>
            </a: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或                                      两个相继的</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b</a:t>
            </a: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组成的串</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208900"/>
                                        </p:tgtEl>
                                        <p:attrNameLst>
                                          <p:attrName>style.visibility</p:attrName>
                                        </p:attrNameLst>
                                      </p:cBhvr>
                                      <p:to>
                                        <p:strVal val="visible"/>
                                      </p:to>
                                    </p:set>
                                    <p:animScale>
                                      <p:cBhvr>
                                        <p:cTn id="7" dur="1000" decel="50000" fill="hold">
                                          <p:stCondLst>
                                            <p:cond delay="0"/>
                                          </p:stCondLst>
                                        </p:cTn>
                                        <p:tgtEl>
                                          <p:spTgt spid="20890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cBhvr>
                                        <p:cTn id="8" dur="1000" decel="50000" fill="hold">
                                          <p:stCondLst>
                                            <p:cond delay="0"/>
                                          </p:stCondLst>
                                        </p:cTn>
                                        <p:tgtEl>
                                          <p:spTgt spid="208900"/>
                                        </p:tgtEl>
                                        <p:attrNameLst>
                                          <p:attrName>ppt_x</p:attrName>
                                          <p:attrName>ppt_y</p:attrName>
                                        </p:attrNameLst>
                                      </p:cBhvr>
                                    </p:animMotion>
                                    <p:animEffect transition="in" filter="fade">
                                      <p:cBhvr>
                                        <p:cTn id="9" dur="1000"/>
                                        <p:tgtEl>
                                          <p:spTgt spid="208900"/>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208901"/>
                                        </p:tgtEl>
                                        <p:attrNameLst>
                                          <p:attrName>style.visibility</p:attrName>
                                        </p:attrNameLst>
                                      </p:cBhvr>
                                      <p:to>
                                        <p:strVal val="visible"/>
                                      </p:to>
                                    </p:set>
                                    <p:animScale>
                                      <p:cBhvr>
                                        <p:cTn id="14" dur="1000" decel="50000" fill="hold">
                                          <p:stCondLst>
                                            <p:cond delay="0"/>
                                          </p:stCondLst>
                                        </p:cTn>
                                        <p:tgtEl>
                                          <p:spTgt spid="20890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cBhvr>
                                        <p:cTn id="15" dur="1000" decel="50000" fill="hold">
                                          <p:stCondLst>
                                            <p:cond delay="0"/>
                                          </p:stCondLst>
                                        </p:cTn>
                                        <p:tgtEl>
                                          <p:spTgt spid="208901"/>
                                        </p:tgtEl>
                                        <p:attrNameLst>
                                          <p:attrName>ppt_x</p:attrName>
                                          <p:attrName>ppt_y</p:attrName>
                                        </p:attrNameLst>
                                      </p:cBhvr>
                                    </p:animMotion>
                                    <p:animEffect transition="in" filter="fade">
                                      <p:cBhvr>
                                        <p:cTn id="16" dur="1000"/>
                                        <p:tgtEl>
                                          <p:spTgt spid="2089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0" grpId="0"/>
      <p:bldP spid="20890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200707" name="Rectangle 3"/>
          <p:cNvSpPr>
            <a:spLocks noGrp="1" noRot="1" noChangeArrowheads="1"/>
          </p:cNvSpPr>
          <p:nvPr>
            <p:ph sz="quarter" idx="1"/>
          </p:nvPr>
        </p:nvSpPr>
        <p:spPr>
          <a:xfrm>
            <a:off x="468313" y="1268413"/>
            <a:ext cx="8153400" cy="5014913"/>
          </a:xfrm>
        </p:spPr>
        <p:txBody>
          <a:bodyPr vert="horz" wrap="square" lIns="91440" tIns="45720" rIns="91440" bIns="45720" numCol="1" anchor="t" anchorCtr="0" compatLnSpc="1"/>
          <a:lstStyle/>
          <a:p>
            <a:pPr>
              <a:lnSpc>
                <a:spcPct val="90000"/>
              </a:lnSpc>
            </a:pPr>
            <a:r>
              <a:rPr lang="zh-CN" altLang="en-US" dirty="0">
                <a:solidFill>
                  <a:srgbClr val="00823B"/>
                </a:solidFill>
                <a:latin typeface="Bookman Old Style" panose="02050604050505020204" pitchFamily="18" charset="0"/>
                <a:ea typeface="楷体_GB2312" pitchFamily="49" charset="-122"/>
              </a:rPr>
              <a:t>例</a:t>
            </a:r>
            <a:r>
              <a:rPr lang="en-US" altLang="zh-CN" dirty="0">
                <a:solidFill>
                  <a:srgbClr val="00823B"/>
                </a:solidFill>
                <a:latin typeface="Bookman Old Style" panose="02050604050505020204" pitchFamily="18" charset="0"/>
                <a:ea typeface="楷体_GB2312" pitchFamily="49" charset="-122"/>
              </a:rPr>
              <a:t>7</a:t>
            </a:r>
            <a:r>
              <a:rPr lang="zh-CN" altLang="en-US" dirty="0">
                <a:solidFill>
                  <a:srgbClr val="00823B"/>
                </a:solidFill>
                <a:latin typeface="Bookman Old Style" panose="02050604050505020204" pitchFamily="18" charset="0"/>
                <a:ea typeface="楷体_GB2312" pitchFamily="49" charset="-122"/>
              </a:rPr>
              <a:t>：</a:t>
            </a:r>
            <a:r>
              <a:rPr lang="zh-CN" altLang="en-US" dirty="0">
                <a:latin typeface="Bookman Old Style" panose="02050604050505020204" pitchFamily="18" charset="0"/>
                <a:ea typeface="楷体_GB2312" pitchFamily="49" charset="-122"/>
              </a:rPr>
              <a:t> 令</a:t>
            </a:r>
            <a:r>
              <a:rPr lang="zh-CN" altLang="en-US" dirty="0">
                <a:latin typeface="Bookman Old Style" panose="02050604050505020204" pitchFamily="18" charset="0"/>
                <a:ea typeface="楷体_GB2312" pitchFamily="49" charset="-122"/>
                <a:sym typeface="Symbol" panose="05050102010706020507" pitchFamily="18" charset="2"/>
              </a:rPr>
              <a:t></a:t>
            </a:r>
            <a:r>
              <a:rPr lang="en-US" altLang="zh-CN" dirty="0">
                <a:latin typeface="Bookman Old Style" panose="02050604050505020204" pitchFamily="18" charset="0"/>
                <a:ea typeface="楷体_GB2312" pitchFamily="49" charset="-122"/>
                <a:sym typeface="Symbol" panose="05050102010706020507" pitchFamily="18" charset="2"/>
              </a:rPr>
              <a:t>={a,d}</a:t>
            </a:r>
            <a:r>
              <a:rPr lang="zh-CN" altLang="en-US" dirty="0">
                <a:latin typeface="Bookman Old Style" panose="02050604050505020204" pitchFamily="18" charset="0"/>
                <a:ea typeface="楷体_GB2312" pitchFamily="49" charset="-122"/>
                <a:sym typeface="Symbol" panose="05050102010706020507" pitchFamily="18" charset="2"/>
              </a:rPr>
              <a:t>，上的正规式</a:t>
            </a:r>
            <a:r>
              <a:rPr lang="en-US" altLang="zh-CN" dirty="0">
                <a:solidFill>
                  <a:srgbClr val="FF0000"/>
                </a:solidFill>
                <a:latin typeface="Bookman Old Style" panose="02050604050505020204" pitchFamily="18" charset="0"/>
                <a:ea typeface="楷体_GB2312" pitchFamily="49" charset="-122"/>
                <a:sym typeface="Symbol" panose="05050102010706020507" pitchFamily="18" charset="2"/>
              </a:rPr>
              <a:t>a(ad) </a:t>
            </a:r>
            <a:r>
              <a:rPr lang="en-US" altLang="zh-CN" baseline="30000" dirty="0">
                <a:solidFill>
                  <a:srgbClr val="FF0000"/>
                </a:solidFill>
                <a:latin typeface="Bookman Old Style" panose="02050604050505020204" pitchFamily="18" charset="0"/>
                <a:ea typeface="楷体_GB2312" pitchFamily="49" charset="-122"/>
                <a:sym typeface="Symbol" panose="05050102010706020507" pitchFamily="18" charset="2"/>
              </a:rPr>
              <a:t></a:t>
            </a:r>
          </a:p>
          <a:p>
            <a:pPr lvl="1">
              <a:lnSpc>
                <a:spcPct val="90000"/>
              </a:lnSpc>
            </a:pPr>
            <a:r>
              <a:rPr lang="en-US" altLang="zh-CN" dirty="0">
                <a:latin typeface="Bookman Old Style" panose="02050604050505020204" pitchFamily="18" charset="0"/>
                <a:ea typeface="楷体_GB2312" pitchFamily="49" charset="-122"/>
                <a:sym typeface="Symbol" panose="05050102010706020507" pitchFamily="18" charset="2"/>
              </a:rPr>
              <a:t>a</a:t>
            </a:r>
            <a:r>
              <a:rPr lang="zh-CN" altLang="en-US" dirty="0">
                <a:latin typeface="Bookman Old Style" panose="02050604050505020204" pitchFamily="18" charset="0"/>
                <a:ea typeface="楷体_GB2312" pitchFamily="49" charset="-122"/>
                <a:sym typeface="Symbol" panose="05050102010706020507" pitchFamily="18" charset="2"/>
              </a:rPr>
              <a:t>代表字母</a:t>
            </a:r>
          </a:p>
          <a:p>
            <a:pPr lvl="1">
              <a:lnSpc>
                <a:spcPct val="90000"/>
              </a:lnSpc>
            </a:pPr>
            <a:r>
              <a:rPr lang="en-US" altLang="zh-CN" dirty="0">
                <a:latin typeface="Bookman Old Style" panose="02050604050505020204" pitchFamily="18" charset="0"/>
                <a:ea typeface="楷体_GB2312" pitchFamily="49" charset="-122"/>
                <a:sym typeface="Symbol" panose="05050102010706020507" pitchFamily="18" charset="2"/>
              </a:rPr>
              <a:t>d</a:t>
            </a:r>
            <a:r>
              <a:rPr lang="zh-CN" altLang="en-US" dirty="0">
                <a:latin typeface="Bookman Old Style" panose="02050604050505020204" pitchFamily="18" charset="0"/>
                <a:ea typeface="楷体_GB2312" pitchFamily="49" charset="-122"/>
                <a:sym typeface="Symbol" panose="05050102010706020507" pitchFamily="18" charset="2"/>
              </a:rPr>
              <a:t>代表数字</a:t>
            </a:r>
            <a:endParaRPr lang="en-US" altLang="zh-CN" dirty="0">
              <a:latin typeface="Bookman Old Style" panose="02050604050505020204" pitchFamily="18" charset="0"/>
              <a:ea typeface="楷体_GB2312" pitchFamily="49" charset="-122"/>
              <a:sym typeface="Symbol" panose="05050102010706020507" pitchFamily="18" charset="2"/>
            </a:endParaRPr>
          </a:p>
          <a:p>
            <a:pPr lvl="1">
              <a:lnSpc>
                <a:spcPct val="90000"/>
              </a:lnSpc>
            </a:pPr>
            <a:endParaRPr lang="en-US" altLang="zh-CN" dirty="0">
              <a:latin typeface="Bookman Old Style" panose="02050604050505020204" pitchFamily="18" charset="0"/>
              <a:ea typeface="楷体_GB2312" pitchFamily="49" charset="-122"/>
              <a:sym typeface="Symbol" panose="05050102010706020507" pitchFamily="18" charset="2"/>
            </a:endParaRPr>
          </a:p>
          <a:p>
            <a:r>
              <a:rPr lang="zh-CN" altLang="en-US" dirty="0">
                <a:latin typeface="Bookman Old Style" panose="02050604050505020204" pitchFamily="18" charset="0"/>
                <a:ea typeface="楷体_GB2312" pitchFamily="49" charset="-122"/>
              </a:rPr>
              <a:t>定义的正规集为：</a:t>
            </a:r>
            <a:r>
              <a:rPr lang="en-US" altLang="zh-CN" dirty="0">
                <a:solidFill>
                  <a:srgbClr val="FF0000"/>
                </a:solidFill>
                <a:latin typeface="Bookman Old Style" panose="02050604050505020204" pitchFamily="18" charset="0"/>
                <a:ea typeface="楷体_GB2312" pitchFamily="49" charset="-122"/>
              </a:rPr>
              <a:t>{a,aa,ad,add,…}</a:t>
            </a:r>
          </a:p>
          <a:p>
            <a:r>
              <a:rPr lang="zh-CN" altLang="en-US" dirty="0">
                <a:latin typeface="Bookman Old Style" panose="02050604050505020204" pitchFamily="18" charset="0"/>
                <a:ea typeface="楷体_GB2312" pitchFamily="49" charset="-122"/>
              </a:rPr>
              <a:t>正规式包括</a:t>
            </a:r>
          </a:p>
          <a:p>
            <a:pPr lvl="1"/>
            <a:r>
              <a:rPr lang="zh-CN" altLang="en-US" dirty="0">
                <a:solidFill>
                  <a:schemeClr val="tx1"/>
                </a:solidFill>
                <a:latin typeface="Bookman Old Style" panose="02050604050505020204" pitchFamily="18" charset="0"/>
                <a:ea typeface="楷体_GB2312" pitchFamily="49" charset="-122"/>
              </a:rPr>
              <a:t>字母</a:t>
            </a:r>
            <a:r>
              <a:rPr lang="en-US" altLang="zh-CN" dirty="0">
                <a:solidFill>
                  <a:schemeClr val="tx1"/>
                </a:solidFill>
                <a:latin typeface="Bookman Old Style" panose="02050604050505020204" pitchFamily="18" charset="0"/>
                <a:ea typeface="楷体_GB2312" pitchFamily="49" charset="-122"/>
              </a:rPr>
              <a:t>(</a:t>
            </a:r>
            <a:r>
              <a:rPr lang="zh-CN" altLang="en-US" dirty="0">
                <a:solidFill>
                  <a:schemeClr val="tx1"/>
                </a:solidFill>
                <a:latin typeface="Bookman Old Style" panose="02050604050505020204" pitchFamily="18" charset="0"/>
                <a:ea typeface="楷体_GB2312" pitchFamily="49" charset="-122"/>
              </a:rPr>
              <a:t>字母</a:t>
            </a:r>
            <a:r>
              <a:rPr lang="en-US" altLang="zh-CN" dirty="0">
                <a:solidFill>
                  <a:schemeClr val="tx1"/>
                </a:solidFill>
                <a:latin typeface="Bookman Old Style" panose="02050604050505020204" pitchFamily="18" charset="0"/>
                <a:ea typeface="楷体_GB2312" pitchFamily="49" charset="-122"/>
              </a:rPr>
              <a:t>|</a:t>
            </a:r>
            <a:r>
              <a:rPr lang="zh-CN" altLang="en-US" dirty="0">
                <a:solidFill>
                  <a:schemeClr val="tx1"/>
                </a:solidFill>
                <a:latin typeface="Bookman Old Style" panose="02050604050505020204" pitchFamily="18" charset="0"/>
                <a:ea typeface="楷体_GB2312" pitchFamily="49" charset="-122"/>
              </a:rPr>
              <a:t>数字</a:t>
            </a:r>
            <a:r>
              <a:rPr lang="en-US" altLang="zh-CN" dirty="0">
                <a:solidFill>
                  <a:schemeClr val="tx1"/>
                </a:solidFill>
                <a:latin typeface="Bookman Old Style" panose="02050604050505020204" pitchFamily="18" charset="0"/>
                <a:ea typeface="楷体_GB2312" pitchFamily="49" charset="-122"/>
              </a:rPr>
              <a:t>)  </a:t>
            </a:r>
          </a:p>
          <a:p>
            <a:pPr lvl="1"/>
            <a:r>
              <a:rPr lang="zh-CN" altLang="en-US" dirty="0">
                <a:solidFill>
                  <a:schemeClr val="tx1"/>
                </a:solidFill>
                <a:latin typeface="Bookman Old Style" panose="02050604050505020204" pitchFamily="18" charset="0"/>
                <a:ea typeface="楷体_GB2312" pitchFamily="49" charset="-122"/>
              </a:rPr>
              <a:t>表示正规集中的每个元素的模式</a:t>
            </a:r>
          </a:p>
          <a:p>
            <a:pPr lvl="1"/>
            <a:r>
              <a:rPr lang="zh-CN" altLang="en-US" dirty="0">
                <a:solidFill>
                  <a:schemeClr val="tx1"/>
                </a:solidFill>
                <a:latin typeface="Bookman Old Style" panose="02050604050505020204" pitchFamily="18" charset="0"/>
                <a:ea typeface="楷体_GB2312" pitchFamily="49" charset="-122"/>
              </a:rPr>
              <a:t>“字母打头的字母数字串”</a:t>
            </a:r>
          </a:p>
          <a:p>
            <a:r>
              <a:rPr lang="zh-CN" altLang="en-US" dirty="0">
                <a:latin typeface="Bookman Old Style" panose="02050604050505020204" pitchFamily="18" charset="0"/>
                <a:ea typeface="楷体_GB2312" pitchFamily="49" charset="-122"/>
              </a:rPr>
              <a:t>这是</a:t>
            </a:r>
            <a:r>
              <a:rPr lang="en-US" altLang="zh-CN" dirty="0">
                <a:latin typeface="Bookman Old Style" panose="02050604050505020204" pitchFamily="18" charset="0"/>
                <a:ea typeface="楷体_GB2312" pitchFamily="49" charset="-122"/>
              </a:rPr>
              <a:t>Pascal</a:t>
            </a:r>
            <a:r>
              <a:rPr lang="zh-CN" altLang="en-US" dirty="0">
                <a:latin typeface="Bookman Old Style" panose="02050604050505020204" pitchFamily="18" charset="0"/>
                <a:ea typeface="楷体_GB2312" pitchFamily="49" charset="-122"/>
              </a:rPr>
              <a:t>和多数程序设计语言允许的标识符的词法规则</a:t>
            </a:r>
          </a:p>
          <a:p>
            <a:pPr lvl="1">
              <a:lnSpc>
                <a:spcPct val="90000"/>
              </a:lnSpc>
            </a:pPr>
            <a:endParaRPr lang="zh-CN" altLang="en-US" dirty="0">
              <a:latin typeface="Bookman Old Style" panose="02050604050505020204" pitchFamily="18" charset="0"/>
              <a:ea typeface="楷体_GB2312" pitchFamily="49" charset="-122"/>
              <a:sym typeface="Symbol" panose="05050102010706020507" pitchFamily="18" charset="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rrowheads="1"/>
          </p:cNvSpPr>
          <p:nvPr>
            <p:ph sz="quarter" idx="1"/>
          </p:nvPr>
        </p:nvSpPr>
        <p:spPr>
          <a:xfrm>
            <a:off x="685800" y="1295400"/>
            <a:ext cx="7848600" cy="5181600"/>
          </a:xfrm>
        </p:spPr>
        <p:txBody>
          <a:bodyPr vert="horz" wrap="square" lIns="91440" tIns="45720" rIns="91440" bIns="45720" numCol="1" anchor="t" anchorCtr="0" compatLnSpc="1"/>
          <a:lstStyle/>
          <a:p>
            <a:pPr marL="273050" marR="0" lvl="0"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若两个正规式所表示的正规集相同，则称这</a:t>
            </a:r>
            <a:r>
              <a:rPr kumimoji="0" lang="zh-CN" altLang="en-US" sz="2800" b="1" i="0" u="none" strike="noStrike" kern="1200" cap="none" spc="0" normalizeH="0" baseline="0" noProof="0" dirty="0">
                <a:ln>
                  <a:noFill/>
                </a:ln>
                <a:solidFill>
                  <a:srgbClr val="FF0000"/>
                </a:solidFill>
                <a:effectLst/>
                <a:uLnTx/>
                <a:uFillTx/>
                <a:latin typeface="+mj-lt"/>
                <a:ea typeface="楷体_GB2312" pitchFamily="49" charset="-122"/>
                <a:cs typeface="+mn-cs"/>
              </a:rPr>
              <a:t>两个正规式等价</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。如</a:t>
            </a:r>
          </a:p>
          <a:p>
            <a:pPr marL="273050" marR="0" lvl="0" indent="-273050" algn="just" defTabSz="914400" rtl="0" eaLnBrk="0" fontAlgn="base" latinLnBrk="0" hangingPunct="0">
              <a:lnSpc>
                <a:spcPct val="90000"/>
              </a:lnSpc>
              <a:spcBef>
                <a:spcPts val="600"/>
              </a:spcBef>
              <a:spcAft>
                <a:spcPct val="0"/>
              </a:spcAft>
              <a:buClr>
                <a:schemeClr val="accent1"/>
              </a:buClr>
              <a:buSzPct val="76000"/>
              <a:buFont typeface="Wingdings" panose="05000000000000000000" pitchFamily="2" charset="2"/>
              <a:buNone/>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      </a:t>
            </a:r>
            <a:endPar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just" defTabSz="914400" rtl="0" eaLnBrk="0" fontAlgn="base" latinLnBrk="0" hangingPunct="0">
              <a:lnSpc>
                <a:spcPct val="90000"/>
              </a:lnSpc>
              <a:spcBef>
                <a:spcPts val="600"/>
              </a:spcBef>
              <a:spcAft>
                <a:spcPct val="0"/>
              </a:spcAft>
              <a:buClr>
                <a:schemeClr val="accent1"/>
              </a:buClr>
              <a:buSzPct val="76000"/>
              <a:buFont typeface="Wingdings" panose="05000000000000000000" pitchFamily="2" charset="2"/>
              <a:buNone/>
              <a:defRPr/>
            </a:pPr>
            <a:endPar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just" defTabSz="914400" rtl="0" eaLnBrk="0" fontAlgn="base" latinLnBrk="0" hangingPunct="0">
              <a:lnSpc>
                <a:spcPct val="90000"/>
              </a:lnSpc>
              <a:spcBef>
                <a:spcPts val="600"/>
              </a:spcBef>
              <a:spcAft>
                <a:spcPct val="0"/>
              </a:spcAft>
              <a:buClr>
                <a:schemeClr val="accent1"/>
              </a:buClr>
              <a:buSzPct val="76000"/>
              <a:buFont typeface="Wingdings" panose="05000000000000000000" pitchFamily="2" charset="2"/>
              <a:buNone/>
              <a:defRPr/>
            </a:pP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		b(</a:t>
            </a:r>
            <a:r>
              <a:rPr kumimoji="0"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rPr>
              <a:t>ab</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30000" noProof="0" dirty="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rPr>
              <a:t>ba</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30000" noProof="0" dirty="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b	  (a</a:t>
            </a:r>
            <a:r>
              <a:rPr kumimoji="0" lang="en-US" altLang="zh-CN" sz="2800" b="0" i="0" u="none" strike="noStrike" kern="1200" cap="none" spc="0" normalizeH="0" baseline="30000" noProof="0" dirty="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b</a:t>
            </a:r>
            <a:r>
              <a:rPr kumimoji="0" lang="en-US" altLang="zh-CN" sz="2800" b="0" i="0" u="none" strike="noStrike" kern="1200" cap="none" spc="0" normalizeH="0" baseline="30000" noProof="0" dirty="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30000" noProof="0" dirty="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rPr>
              <a:t>a|b</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30000" noProof="0" dirty="0">
                <a:ln>
                  <a:noFill/>
                </a:ln>
                <a:solidFill>
                  <a:schemeClr val="tx1"/>
                </a:solidFill>
                <a:effectLst/>
                <a:uLnTx/>
                <a:uFillTx/>
                <a:latin typeface="+mj-lt"/>
                <a:ea typeface="楷体_GB2312" pitchFamily="49" charset="-122"/>
                <a:cs typeface="+mn-cs"/>
              </a:rPr>
              <a:t>*</a:t>
            </a:r>
            <a:endPar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52227" name="Rectangle 3"/>
          <p:cNvSpPr>
            <a:spLocks noGrp="1" noRot="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Regular Expression</a:t>
            </a:r>
            <a:endParaRPr lang="zh-CN" altLang="en-US" kern="1200" dirty="0">
              <a:latin typeface="+mj-lt"/>
              <a:ea typeface="宋体" panose="0201060003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42">
                                            <p:txEl>
                                              <p:pRg st="0" end="0"/>
                                            </p:txEl>
                                          </p:spTgt>
                                        </p:tgtEl>
                                        <p:attrNameLst>
                                          <p:attrName>style.visibility</p:attrName>
                                        </p:attrNameLst>
                                      </p:cBhvr>
                                      <p:to>
                                        <p:strVal val="visible"/>
                                      </p:to>
                                    </p:set>
                                    <p:anim calcmode="lin" valueType="num">
                                      <p:cBhvr additive="base">
                                        <p:cTn id="7" dur="500" fill="hold"/>
                                        <p:tgtEl>
                                          <p:spTgt spid="6144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4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42">
                                            <p:txEl>
                                              <p:pRg st="1" end="1"/>
                                            </p:txEl>
                                          </p:spTgt>
                                        </p:tgtEl>
                                        <p:attrNameLst>
                                          <p:attrName>style.visibility</p:attrName>
                                        </p:attrNameLst>
                                      </p:cBhvr>
                                      <p:to>
                                        <p:strVal val="visible"/>
                                      </p:to>
                                    </p:set>
                                    <p:anim calcmode="lin" valueType="num">
                                      <p:cBhvr additive="base">
                                        <p:cTn id="13" dur="500" fill="hold"/>
                                        <p:tgtEl>
                                          <p:spTgt spid="6144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4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442">
                                            <p:txEl>
                                              <p:pRg st="3" end="3"/>
                                            </p:txEl>
                                          </p:spTgt>
                                        </p:tgtEl>
                                        <p:attrNameLst>
                                          <p:attrName>style.visibility</p:attrName>
                                        </p:attrNameLst>
                                      </p:cBhvr>
                                      <p:to>
                                        <p:strVal val="visible"/>
                                      </p:to>
                                    </p:set>
                                    <p:anim calcmode="lin" valueType="num">
                                      <p:cBhvr additive="base">
                                        <p:cTn id="19" dur="500" fill="hold"/>
                                        <p:tgtEl>
                                          <p:spTgt spid="6144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4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build="p" bldLvl="2"/>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rrowheads="1"/>
          </p:cNvSpPr>
          <p:nvPr>
            <p:ph sz="quarter" idx="1"/>
          </p:nvPr>
        </p:nvSpPr>
        <p:spPr>
          <a:xfrm>
            <a:off x="685800" y="1295400"/>
            <a:ext cx="7848600" cy="5181600"/>
          </a:xfrm>
        </p:spPr>
        <p:txBody>
          <a:bodyPr vert="horz" wrap="square" lIns="91440" tIns="45720" rIns="91440" bIns="45720" numCol="1" anchor="t" anchorCtr="0" compatLnSpc="1"/>
          <a:lstStyle/>
          <a:p>
            <a:pPr marL="273050" marR="0" lvl="0"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正则表达式应用：匹配字符串</a:t>
            </a:r>
          </a:p>
          <a:p>
            <a:pPr marL="273050" marR="0" lvl="0"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python</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的正则表达式模块</a:t>
            </a:r>
          </a:p>
          <a:p>
            <a:pPr marL="730250" marR="0" lvl="1"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en-US" altLang="zh-CN" sz="2475" b="0" i="0" u="none" strike="noStrike" kern="1200" cap="none" spc="0" normalizeH="0" baseline="0" noProof="0" dirty="0">
                <a:ln>
                  <a:noFill/>
                </a:ln>
                <a:solidFill>
                  <a:schemeClr val="tx1"/>
                </a:solidFill>
                <a:effectLst/>
                <a:uLnTx/>
                <a:uFillTx/>
                <a:latin typeface="+mj-lt"/>
                <a:ea typeface="楷体_GB2312" pitchFamily="49" charset="-122"/>
                <a:cs typeface="+mn-cs"/>
              </a:rPr>
              <a:t>import re</a:t>
            </a:r>
          </a:p>
          <a:p>
            <a:pPr marL="730250" marR="0" lvl="1"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en-US" altLang="zh-CN" sz="2475" b="0" i="0" u="none" strike="noStrike" kern="1200" cap="none" spc="0" normalizeH="0" baseline="0" noProof="0" dirty="0">
                <a:ln>
                  <a:noFill/>
                </a:ln>
                <a:solidFill>
                  <a:schemeClr val="tx1"/>
                </a:solidFill>
                <a:effectLst/>
                <a:uLnTx/>
                <a:uFillTx/>
                <a:latin typeface="+mj-lt"/>
                <a:ea typeface="楷体_GB2312" pitchFamily="49" charset="-122"/>
                <a:cs typeface="+mn-cs"/>
              </a:rPr>
              <a:t>p = re.compile(“pattern”)</a:t>
            </a:r>
          </a:p>
          <a:p>
            <a:pPr marL="730250" marR="0" lvl="1"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en-US" altLang="zh-CN" sz="247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470" b="0" i="0" u="none" strike="noStrike" kern="1200" cap="none" spc="0" normalizeH="0" baseline="0" noProof="0" dirty="0">
                <a:ln>
                  <a:noFill/>
                </a:ln>
                <a:solidFill>
                  <a:schemeClr val="tx1"/>
                </a:solidFill>
                <a:effectLst/>
                <a:uLnTx/>
                <a:uFillTx/>
                <a:latin typeface="+mj-lt"/>
                <a:ea typeface="楷体_GB2312" pitchFamily="49" charset="-122"/>
                <a:cs typeface="+mn-cs"/>
              </a:rPr>
              <a:t>从头开始匹配字符串</a:t>
            </a:r>
          </a:p>
          <a:p>
            <a:pPr marL="730250" marR="0" lvl="1"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en-US" altLang="zh-CN" sz="2465" b="0" i="0" u="none" strike="noStrike" kern="1200" cap="none" spc="0" normalizeH="0" baseline="0" noProof="0" dirty="0">
                <a:ln>
                  <a:noFill/>
                </a:ln>
                <a:solidFill>
                  <a:schemeClr val="tx1"/>
                </a:solidFill>
                <a:effectLst/>
                <a:uLnTx/>
                <a:uFillTx/>
                <a:latin typeface="+mj-lt"/>
                <a:ea typeface="楷体_GB2312" pitchFamily="49" charset="-122"/>
                <a:cs typeface="+mn-cs"/>
              </a:rPr>
              <a:t>p.match(“target”).group()</a:t>
            </a:r>
          </a:p>
          <a:p>
            <a:pPr marL="730250" marR="0" lvl="1"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en-US" altLang="zh-CN" sz="2465"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465" b="0" i="0" u="none" strike="noStrike" kern="1200" cap="none" spc="0" normalizeH="0" baseline="0" noProof="0" dirty="0">
                <a:ln>
                  <a:noFill/>
                </a:ln>
                <a:solidFill>
                  <a:schemeClr val="tx1"/>
                </a:solidFill>
                <a:effectLst/>
                <a:uLnTx/>
                <a:uFillTx/>
                <a:latin typeface="+mj-lt"/>
                <a:ea typeface="楷体_GB2312" pitchFamily="49" charset="-122"/>
                <a:cs typeface="+mn-cs"/>
              </a:rPr>
              <a:t>在字符串中查找</a:t>
            </a:r>
          </a:p>
          <a:p>
            <a:pPr marL="730250" marR="0" lvl="1"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en-US" altLang="zh-CN" sz="2465" b="0" i="0" u="none" strike="noStrike" kern="1200" cap="none" spc="0" normalizeH="0" baseline="0" noProof="0" dirty="0">
                <a:ln>
                  <a:noFill/>
                </a:ln>
                <a:solidFill>
                  <a:schemeClr val="tx1"/>
                </a:solidFill>
                <a:effectLst/>
                <a:uLnTx/>
                <a:uFillTx/>
                <a:latin typeface="+mj-lt"/>
                <a:ea typeface="楷体_GB2312" pitchFamily="49" charset="-122"/>
                <a:cs typeface="+mn-cs"/>
              </a:rPr>
              <a:t>p.search(“target”).group()</a:t>
            </a:r>
          </a:p>
          <a:p>
            <a:pPr marL="730250" marR="0" lvl="1"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en-US" altLang="zh-CN" sz="2465"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465" b="0" i="0" u="none" strike="noStrike" kern="1200" cap="none" spc="0" normalizeH="0" baseline="0" noProof="0" dirty="0">
                <a:ln>
                  <a:noFill/>
                </a:ln>
                <a:solidFill>
                  <a:schemeClr val="tx1"/>
                </a:solidFill>
                <a:effectLst/>
                <a:uLnTx/>
                <a:uFillTx/>
                <a:latin typeface="+mj-lt"/>
                <a:ea typeface="楷体_GB2312" pitchFamily="49" charset="-122"/>
                <a:cs typeface="+mn-cs"/>
              </a:rPr>
              <a:t>找到所有结果</a:t>
            </a:r>
          </a:p>
          <a:p>
            <a:pPr marL="730250" marR="0" lvl="1"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en-US" altLang="zh-CN" sz="2465" b="0" i="0" u="none" strike="noStrike" kern="1200" cap="none" spc="0" normalizeH="0" baseline="0" noProof="0" dirty="0">
                <a:ln>
                  <a:noFill/>
                </a:ln>
                <a:solidFill>
                  <a:schemeClr val="tx1"/>
                </a:solidFill>
                <a:effectLst/>
                <a:uLnTx/>
                <a:uFillTx/>
                <a:latin typeface="+mj-lt"/>
                <a:ea typeface="楷体_GB2312" pitchFamily="49" charset="-122"/>
                <a:cs typeface="+mn-cs"/>
              </a:rPr>
              <a:t>p.findall(“target”)</a:t>
            </a:r>
          </a:p>
        </p:txBody>
      </p:sp>
      <p:sp>
        <p:nvSpPr>
          <p:cNvPr id="52227" name="Rectangle 3"/>
          <p:cNvSpPr>
            <a:spLocks noGrp="1" noRot="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Regular Expression</a:t>
            </a:r>
            <a:endParaRPr lang="zh-CN" altLang="en-US" kern="1200" dirty="0">
              <a:latin typeface="+mj-lt"/>
              <a:ea typeface="宋体" panose="02010600030101010101" pitchFamily="2" charset="-122"/>
              <a:cs typeface="+mj-cs"/>
            </a:endParaRPr>
          </a:p>
        </p:txBody>
      </p:sp>
      <p:sp>
        <p:nvSpPr>
          <p:cNvPr id="2" name="文本框 1"/>
          <p:cNvSpPr txBox="1"/>
          <p:nvPr/>
        </p:nvSpPr>
        <p:spPr>
          <a:xfrm>
            <a:off x="530225" y="5732780"/>
            <a:ext cx="8159750" cy="460375"/>
          </a:xfrm>
          <a:prstGeom prst="rect">
            <a:avLst/>
          </a:prstGeom>
          <a:noFill/>
        </p:spPr>
        <p:txBody>
          <a:bodyPr wrap="none" rtlCol="0">
            <a:spAutoFit/>
          </a:bodyPr>
          <a:lstStyle/>
          <a:p>
            <a:pPr algn="l"/>
            <a:r>
              <a:rPr lang="zh-CN" altLang="en-US"/>
              <a:t>https://www.cnblogs.com/huxi/archive/2010/07/04/1771073.html</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Rot="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Regular Expression</a:t>
            </a:r>
            <a:endParaRPr lang="zh-CN" altLang="en-US" kern="1200" dirty="0">
              <a:latin typeface="+mj-lt"/>
              <a:ea typeface="宋体" panose="02010600030101010101" pitchFamily="2" charset="-122"/>
              <a:cs typeface="+mj-cs"/>
            </a:endParaRPr>
          </a:p>
        </p:txBody>
      </p:sp>
      <p:graphicFrame>
        <p:nvGraphicFramePr>
          <p:cNvPr id="2" name="内容占位符 1"/>
          <p:cNvGraphicFramePr>
            <a:graphicFrameLocks noGrp="1"/>
          </p:cNvGraphicFramePr>
          <p:nvPr>
            <p:ph sz="quarter" idx="1"/>
            <p:custDataLst>
              <p:tags r:id="rId1"/>
            </p:custDataLst>
          </p:nvPr>
        </p:nvGraphicFramePr>
        <p:xfrm>
          <a:off x="1908175" y="1268730"/>
          <a:ext cx="5883910" cy="4531995"/>
        </p:xfrm>
        <a:graphic>
          <a:graphicData uri="http://schemas.openxmlformats.org/drawingml/2006/table">
            <a:tbl>
              <a:tblPr firstRow="1" bandRow="1">
                <a:tableStyleId>{5C22544A-7EE6-4342-B048-85BDC9FD1C3A}</a:tableStyleId>
              </a:tblPr>
              <a:tblGrid>
                <a:gridCol w="1961515">
                  <a:extLst>
                    <a:ext uri="{9D8B030D-6E8A-4147-A177-3AD203B41FA5}">
                      <a16:colId xmlns:a16="http://schemas.microsoft.com/office/drawing/2014/main" val="20000"/>
                    </a:ext>
                  </a:extLst>
                </a:gridCol>
                <a:gridCol w="1960880">
                  <a:extLst>
                    <a:ext uri="{9D8B030D-6E8A-4147-A177-3AD203B41FA5}">
                      <a16:colId xmlns:a16="http://schemas.microsoft.com/office/drawing/2014/main" val="20001"/>
                    </a:ext>
                  </a:extLst>
                </a:gridCol>
                <a:gridCol w="1961515">
                  <a:extLst>
                    <a:ext uri="{9D8B030D-6E8A-4147-A177-3AD203B41FA5}">
                      <a16:colId xmlns:a16="http://schemas.microsoft.com/office/drawing/2014/main" val="20002"/>
                    </a:ext>
                  </a:extLst>
                </a:gridCol>
              </a:tblGrid>
              <a:tr h="503555">
                <a:tc>
                  <a:txBody>
                    <a:bodyPr/>
                    <a:lstStyle/>
                    <a:p>
                      <a:pPr algn="ctr">
                        <a:buNone/>
                      </a:pPr>
                      <a:r>
                        <a:rPr lang="zh-CN" altLang="en-US" sz="2400">
                          <a:latin typeface="宋体" panose="02010600030101010101" pitchFamily="2" charset="-122"/>
                          <a:ea typeface="宋体" panose="02010600030101010101" pitchFamily="2" charset="-122"/>
                        </a:rPr>
                        <a:t>正则表达式</a:t>
                      </a:r>
                    </a:p>
                  </a:txBody>
                  <a:tcPr anchor="ctr"/>
                </a:tc>
                <a:tc>
                  <a:txBody>
                    <a:bodyPr/>
                    <a:lstStyle/>
                    <a:p>
                      <a:pPr algn="ctr">
                        <a:buNone/>
                      </a:pPr>
                      <a:r>
                        <a:rPr lang="en-US" altLang="zh-CN" sz="2400">
                          <a:latin typeface="宋体" panose="02010600030101010101" pitchFamily="2" charset="-122"/>
                          <a:ea typeface="宋体" panose="02010600030101010101" pitchFamily="2" charset="-122"/>
                          <a:cs typeface="宋体" panose="02010600030101010101" pitchFamily="2" charset="-122"/>
                        </a:rPr>
                        <a:t>python</a:t>
                      </a:r>
                      <a:r>
                        <a:rPr lang="zh-CN" altLang="en-US" sz="2400">
                          <a:latin typeface="宋体" panose="02010600030101010101" pitchFamily="2" charset="-122"/>
                          <a:ea typeface="宋体" panose="02010600030101010101" pitchFamily="2" charset="-122"/>
                          <a:cs typeface="宋体" panose="02010600030101010101" pitchFamily="2" charset="-122"/>
                        </a:rPr>
                        <a:t>中</a:t>
                      </a:r>
                    </a:p>
                  </a:txBody>
                  <a:tcPr anchor="ctr"/>
                </a:tc>
                <a:tc>
                  <a:txBody>
                    <a:bodyPr/>
                    <a:lstStyle/>
                    <a:p>
                      <a:pPr algn="ctr">
                        <a:buNone/>
                      </a:pPr>
                      <a:r>
                        <a:rPr lang="zh-CN" altLang="en-US" sz="2400">
                          <a:latin typeface="宋体" panose="02010600030101010101" pitchFamily="2" charset="-122"/>
                          <a:ea typeface="宋体" panose="02010600030101010101" pitchFamily="2" charset="-122"/>
                        </a:rPr>
                        <a:t>字符串例子</a:t>
                      </a:r>
                    </a:p>
                  </a:txBody>
                  <a:tcPr anchor="ctr"/>
                </a:tc>
                <a:extLst>
                  <a:ext uri="{0D108BD9-81ED-4DB2-BD59-A6C34878D82A}">
                    <a16:rowId xmlns:a16="http://schemas.microsoft.com/office/drawing/2014/main" val="10000"/>
                  </a:ext>
                </a:extLst>
              </a:tr>
              <a:tr h="503555">
                <a:tc>
                  <a:txBody>
                    <a:bodyPr/>
                    <a:lstStyle/>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a</a:t>
                      </a:r>
                    </a:p>
                  </a:txBody>
                  <a:tcPr anchor="ctr"/>
                </a:tc>
                <a:tc>
                  <a:txBody>
                    <a:bodyPr/>
                    <a:lstStyle/>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a</a:t>
                      </a:r>
                    </a:p>
                  </a:txBody>
                  <a:tcPr anchor="ctr"/>
                </a:tc>
                <a:tc>
                  <a:txBody>
                    <a:bodyPr/>
                    <a:lstStyle/>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a</a:t>
                      </a:r>
                    </a:p>
                  </a:txBody>
                  <a:tcPr anchor="ctr"/>
                </a:tc>
                <a:extLst>
                  <a:ext uri="{0D108BD9-81ED-4DB2-BD59-A6C34878D82A}">
                    <a16:rowId xmlns:a16="http://schemas.microsoft.com/office/drawing/2014/main" val="10001"/>
                  </a:ext>
                </a:extLst>
              </a:tr>
              <a:tr h="503555">
                <a:tc>
                  <a:txBody>
                    <a:bodyPr/>
                    <a:lstStyle/>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ab</a:t>
                      </a:r>
                    </a:p>
                  </a:txBody>
                  <a:tcPr anchor="ctr"/>
                </a:tc>
                <a:tc>
                  <a:txBody>
                    <a:bodyPr/>
                    <a:lstStyle/>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ab</a:t>
                      </a:r>
                    </a:p>
                  </a:txBody>
                  <a:tcPr anchor="ctr"/>
                </a:tc>
                <a:tc>
                  <a:txBody>
                    <a:bodyPr/>
                    <a:lstStyle/>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ab</a:t>
                      </a:r>
                    </a:p>
                  </a:txBody>
                  <a:tcPr anchor="ctr"/>
                </a:tc>
                <a:extLst>
                  <a:ext uri="{0D108BD9-81ED-4DB2-BD59-A6C34878D82A}">
                    <a16:rowId xmlns:a16="http://schemas.microsoft.com/office/drawing/2014/main" val="10002"/>
                  </a:ext>
                </a:extLst>
              </a:tr>
              <a:tr h="503555">
                <a:tc>
                  <a:txBody>
                    <a:bodyPr/>
                    <a:lstStyle/>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a|b</a:t>
                      </a:r>
                    </a:p>
                  </a:txBody>
                  <a:tcPr anchor="ctr"/>
                </a:tc>
                <a:tc>
                  <a:txBody>
                    <a:bodyPr/>
                    <a:lstStyle/>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a|b</a:t>
                      </a:r>
                    </a:p>
                  </a:txBody>
                  <a:tcPr anchor="ctr"/>
                </a:tc>
                <a:tc>
                  <a:txBody>
                    <a:bodyPr/>
                    <a:lstStyle/>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a,b</a:t>
                      </a:r>
                    </a:p>
                  </a:txBody>
                  <a:tcPr anchor="ctr"/>
                </a:tc>
                <a:extLst>
                  <a:ext uri="{0D108BD9-81ED-4DB2-BD59-A6C34878D82A}">
                    <a16:rowId xmlns:a16="http://schemas.microsoft.com/office/drawing/2014/main" val="10003"/>
                  </a:ext>
                </a:extLst>
              </a:tr>
              <a:tr h="503555">
                <a:tc>
                  <a:txBody>
                    <a:bodyPr/>
                    <a:lstStyle/>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a*</a:t>
                      </a:r>
                    </a:p>
                  </a:txBody>
                  <a:tcPr anchor="ctr"/>
                </a:tc>
                <a:tc>
                  <a:txBody>
                    <a:bodyPr/>
                    <a:lstStyle/>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a*</a:t>
                      </a:r>
                    </a:p>
                  </a:txBody>
                  <a:tcPr anchor="ctr"/>
                </a:tc>
                <a:tc>
                  <a:txBody>
                    <a:bodyPr/>
                    <a:lstStyle/>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a,aaa</a:t>
                      </a:r>
                    </a:p>
                  </a:txBody>
                  <a:tcPr anchor="ctr"/>
                </a:tc>
                <a:extLst>
                  <a:ext uri="{0D108BD9-81ED-4DB2-BD59-A6C34878D82A}">
                    <a16:rowId xmlns:a16="http://schemas.microsoft.com/office/drawing/2014/main" val="10004"/>
                  </a:ext>
                </a:extLst>
              </a:tr>
              <a:tr h="503555">
                <a:tc>
                  <a:txBody>
                    <a:bodyPr/>
                    <a:lstStyle/>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a|b|c|d</a:t>
                      </a:r>
                    </a:p>
                  </a:txBody>
                  <a:tcPr anchor="ctr"/>
                </a:tc>
                <a:tc>
                  <a:txBody>
                    <a:bodyPr/>
                    <a:lstStyle/>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[abcd]</a:t>
                      </a:r>
                    </a:p>
                  </a:txBody>
                  <a:tcPr anchor="ctr"/>
                </a:tc>
                <a:tc>
                  <a:txBody>
                    <a:bodyPr/>
                    <a:lstStyle/>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b,c</a:t>
                      </a:r>
                    </a:p>
                  </a:txBody>
                  <a:tcPr anchor="ctr"/>
                </a:tc>
                <a:extLst>
                  <a:ext uri="{0D108BD9-81ED-4DB2-BD59-A6C34878D82A}">
                    <a16:rowId xmlns:a16="http://schemas.microsoft.com/office/drawing/2014/main" val="10005"/>
                  </a:ext>
                </a:extLst>
              </a:tr>
              <a:tr h="503555">
                <a:tc>
                  <a:txBody>
                    <a:bodyPr/>
                    <a:lstStyle/>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(a|b|c)+</a:t>
                      </a:r>
                    </a:p>
                  </a:txBody>
                  <a:tcPr anchor="ctr"/>
                </a:tc>
                <a:tc>
                  <a:txBody>
                    <a:bodyPr/>
                    <a:lstStyle/>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[a-c]+</a:t>
                      </a:r>
                    </a:p>
                  </a:txBody>
                  <a:tcPr anchor="ctr"/>
                </a:tc>
                <a:tc>
                  <a:txBody>
                    <a:bodyPr/>
                    <a:lstStyle/>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c,cba</a:t>
                      </a:r>
                    </a:p>
                  </a:txBody>
                  <a:tcPr anchor="ctr"/>
                </a:tc>
                <a:extLst>
                  <a:ext uri="{0D108BD9-81ED-4DB2-BD59-A6C34878D82A}">
                    <a16:rowId xmlns:a16="http://schemas.microsoft.com/office/drawing/2014/main" val="10006"/>
                  </a:ext>
                </a:extLst>
              </a:tr>
              <a:tr h="503555">
                <a:tc>
                  <a:txBody>
                    <a:bodyPr/>
                    <a:lstStyle/>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a+b|d</a:t>
                      </a:r>
                    </a:p>
                  </a:txBody>
                  <a:tcPr anchor="ctr"/>
                </a:tc>
                <a:tc>
                  <a:txBody>
                    <a:bodyPr/>
                    <a:lstStyle/>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a+b|d</a:t>
                      </a:r>
                    </a:p>
                  </a:txBody>
                  <a:tcPr anchor="ctr"/>
                </a:tc>
                <a:tc>
                  <a:txBody>
                    <a:bodyPr/>
                    <a:lstStyle/>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ab,d</a:t>
                      </a:r>
                    </a:p>
                  </a:txBody>
                  <a:tcPr anchor="ctr"/>
                </a:tc>
                <a:extLst>
                  <a:ext uri="{0D108BD9-81ED-4DB2-BD59-A6C34878D82A}">
                    <a16:rowId xmlns:a16="http://schemas.microsoft.com/office/drawing/2014/main" val="10007"/>
                  </a:ext>
                </a:extLst>
              </a:tr>
              <a:tr h="503555">
                <a:tc>
                  <a:txBody>
                    <a:bodyPr/>
                    <a:lstStyle/>
                    <a:p>
                      <a:pPr algn="ctr">
                        <a:buNone/>
                      </a:pPr>
                      <a:r>
                        <a:rPr lang="en-US" altLang="zh-CN" sz="2400">
                          <a:latin typeface="宋体" panose="02010600030101010101" pitchFamily="2" charset="-122"/>
                          <a:ea typeface="宋体" panose="02010600030101010101" pitchFamily="2" charset="-122"/>
                        </a:rPr>
                        <a:t>?</a:t>
                      </a:r>
                    </a:p>
                  </a:txBody>
                  <a:tcPr anchor="ctr"/>
                </a:tc>
                <a:tc>
                  <a:txBody>
                    <a:bodyPr/>
                    <a:lstStyle/>
                    <a:p>
                      <a:pPr algn="ctr">
                        <a:buNone/>
                      </a:pPr>
                      <a:r>
                        <a:rPr lang="en-US" altLang="zh-CN" sz="2400">
                          <a:latin typeface="宋体" panose="02010600030101010101" pitchFamily="2" charset="-122"/>
                          <a:ea typeface="宋体" panose="02010600030101010101" pitchFamily="2" charset="-122"/>
                        </a:rPr>
                        <a:t>\?</a:t>
                      </a:r>
                    </a:p>
                  </a:txBody>
                  <a:tcPr anchor="ctr"/>
                </a:tc>
                <a:tc>
                  <a:txBody>
                    <a:bodyPr/>
                    <a:lstStyle/>
                    <a:p>
                      <a:pPr algn="ctr">
                        <a:buNone/>
                      </a:pPr>
                      <a:r>
                        <a:rPr lang="en-US" altLang="zh-CN" sz="2400">
                          <a:latin typeface="宋体" panose="02010600030101010101" pitchFamily="2" charset="-122"/>
                          <a:ea typeface="宋体" panose="02010600030101010101" pitchFamily="2" charset="-122"/>
                        </a:rPr>
                        <a:t>?</a:t>
                      </a:r>
                    </a:p>
                  </a:txBody>
                  <a:tcPr anchor="ctr"/>
                </a:tc>
                <a:extLst>
                  <a:ext uri="{0D108BD9-81ED-4DB2-BD59-A6C34878D82A}">
                    <a16:rowId xmlns:a16="http://schemas.microsoft.com/office/drawing/2014/main" val="10008"/>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rrowheads="1"/>
          </p:cNvSpPr>
          <p:nvPr>
            <p:ph sz="quarter" idx="1"/>
          </p:nvPr>
        </p:nvSpPr>
        <p:spPr>
          <a:xfrm>
            <a:off x="685800" y="1295400"/>
            <a:ext cx="7848600" cy="5181600"/>
          </a:xfrm>
        </p:spPr>
        <p:txBody>
          <a:bodyPr vert="horz" wrap="square" lIns="91440" tIns="45720" rIns="91440" bIns="45720" numCol="1" anchor="t" anchorCtr="0" compatLnSpc="1"/>
          <a:lstStyle/>
          <a:p>
            <a:pPr marL="273050" marR="0" lvl="0"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2465" b="0" i="0" u="none" strike="noStrike" kern="1200" cap="none" spc="0" normalizeH="0" baseline="0" noProof="0" dirty="0">
                <a:ln>
                  <a:noFill/>
                </a:ln>
                <a:solidFill>
                  <a:schemeClr val="tx1"/>
                </a:solidFill>
                <a:effectLst/>
                <a:uLnTx/>
                <a:uFillTx/>
                <a:latin typeface="+mj-lt"/>
                <a:ea typeface="楷体_GB2312" pitchFamily="49" charset="-122"/>
                <a:cs typeface="+mn-cs"/>
              </a:rPr>
              <a:t>例子</a:t>
            </a:r>
          </a:p>
          <a:p>
            <a:pPr marL="730250" marR="0" lvl="1"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en-US" altLang="zh-CN" sz="2180" b="0" i="0" u="none" strike="noStrike" kern="1200" cap="none" spc="0" normalizeH="0" baseline="0" noProof="0" dirty="0">
                <a:ln>
                  <a:noFill/>
                </a:ln>
                <a:solidFill>
                  <a:schemeClr val="tx1"/>
                </a:solidFill>
                <a:effectLst/>
                <a:uLnTx/>
                <a:uFillTx/>
                <a:latin typeface="+mj-lt"/>
                <a:ea typeface="楷体_GB2312" pitchFamily="49" charset="-122"/>
                <a:cs typeface="+mn-cs"/>
              </a:rPr>
              <a:t>url get </a:t>
            </a:r>
            <a:r>
              <a:rPr kumimoji="0" lang="zh-CN" altLang="en-US" sz="2180" b="0" i="0" u="none" strike="noStrike" kern="1200" cap="none" spc="0" normalizeH="0" baseline="0" noProof="0" dirty="0">
                <a:ln>
                  <a:noFill/>
                </a:ln>
                <a:solidFill>
                  <a:schemeClr val="tx1"/>
                </a:solidFill>
                <a:effectLst/>
                <a:uLnTx/>
                <a:uFillTx/>
                <a:latin typeface="+mj-lt"/>
                <a:ea typeface="楷体_GB2312" pitchFamily="49" charset="-122"/>
                <a:cs typeface="+mn-cs"/>
              </a:rPr>
              <a:t>请求中参数解析</a:t>
            </a:r>
          </a:p>
          <a:p>
            <a:pPr marL="273050" marR="0" lvl="0"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en-US" altLang="zh-CN" sz="2460" b="0" i="0" u="none" strike="noStrike" kern="1200" cap="none" spc="0" normalizeH="0" baseline="0" noProof="0" dirty="0">
                <a:ln>
                  <a:noFill/>
                </a:ln>
                <a:solidFill>
                  <a:schemeClr val="tx1"/>
                </a:solidFill>
                <a:effectLst/>
                <a:uLnTx/>
                <a:uFillTx/>
                <a:latin typeface="+mj-lt"/>
                <a:ea typeface="楷体_GB2312" pitchFamily="49" charset="-122"/>
                <a:cs typeface="+mn-cs"/>
              </a:rPr>
              <a:t>url get</a:t>
            </a:r>
            <a:r>
              <a:rPr kumimoji="0" lang="zh-CN" altLang="en-US" sz="2460" b="0" i="0" u="none" strike="noStrike" kern="1200" cap="none" spc="0" normalizeH="0" baseline="0" noProof="0" dirty="0">
                <a:ln>
                  <a:noFill/>
                </a:ln>
                <a:solidFill>
                  <a:schemeClr val="tx1"/>
                </a:solidFill>
                <a:effectLst/>
                <a:uLnTx/>
                <a:uFillTx/>
                <a:latin typeface="+mj-lt"/>
                <a:ea typeface="楷体_GB2312" pitchFamily="49" charset="-122"/>
                <a:cs typeface="+mn-cs"/>
              </a:rPr>
              <a:t>请求</a:t>
            </a:r>
          </a:p>
          <a:p>
            <a:pPr marL="730250" marR="0" lvl="1"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en-US" altLang="zh-CN" sz="2175" b="0" i="0" u="none" strike="noStrike" kern="1200" cap="none" spc="0" normalizeH="0" baseline="0" noProof="0" dirty="0">
                <a:ln>
                  <a:noFill/>
                </a:ln>
                <a:solidFill>
                  <a:schemeClr val="tx1"/>
                </a:solidFill>
                <a:effectLst/>
                <a:uLnTx/>
                <a:uFillTx/>
                <a:latin typeface="+mj-lt"/>
                <a:ea typeface="楷体_GB2312" pitchFamily="49" charset="-122"/>
                <a:cs typeface="+mn-cs"/>
              </a:rPr>
              <a:t>http://www.test.com/example?lang=ch&amp;type=1</a:t>
            </a:r>
            <a:endParaRPr kumimoji="0" lang="zh-CN" altLang="en-US" sz="2175"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730250" marR="0" lvl="1"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en-US" altLang="zh-CN" sz="2175" b="0" i="0" u="none" strike="noStrike" kern="1200" cap="none" spc="0" normalizeH="0" baseline="0" noProof="0" dirty="0">
                <a:ln>
                  <a:noFill/>
                </a:ln>
                <a:solidFill>
                  <a:schemeClr val="tx1"/>
                </a:solidFill>
                <a:effectLst/>
                <a:uLnTx/>
                <a:uFillTx/>
                <a:latin typeface="+mj-lt"/>
                <a:ea typeface="楷体_GB2312" pitchFamily="49" charset="-122"/>
                <a:cs typeface="+mn-cs"/>
              </a:rPr>
              <a:t>url: http://www.test.com/example</a:t>
            </a:r>
          </a:p>
          <a:p>
            <a:pPr marL="730250" marR="0" lvl="1"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2175" b="0" i="0" u="none" strike="noStrike" kern="1200" cap="none" spc="0" normalizeH="0" baseline="0" noProof="0" dirty="0">
                <a:ln>
                  <a:noFill/>
                </a:ln>
                <a:solidFill>
                  <a:schemeClr val="tx1"/>
                </a:solidFill>
                <a:effectLst/>
                <a:uLnTx/>
                <a:uFillTx/>
                <a:latin typeface="+mj-lt"/>
                <a:ea typeface="楷体_GB2312" pitchFamily="49" charset="-122"/>
                <a:cs typeface="+mn-cs"/>
              </a:rPr>
              <a:t>参数：顺序不影响，</a:t>
            </a:r>
            <a:r>
              <a:rPr kumimoji="0" lang="en-US" altLang="zh-CN" sz="2175" b="0" i="0" u="none" strike="noStrike" kern="1200" cap="none" spc="0" normalizeH="0" baseline="0" noProof="0" dirty="0">
                <a:ln>
                  <a:noFill/>
                </a:ln>
                <a:solidFill>
                  <a:schemeClr val="tx1"/>
                </a:solidFill>
                <a:effectLst/>
                <a:uLnTx/>
                <a:uFillTx/>
                <a:latin typeface="+mj-lt"/>
                <a:ea typeface="楷体_GB2312" pitchFamily="49" charset="-122"/>
                <a:cs typeface="+mn-cs"/>
              </a:rPr>
              <a:t>lang</a:t>
            </a:r>
            <a:r>
              <a:rPr kumimoji="0" lang="zh-CN" altLang="en-US" sz="2175" b="0" i="0" u="none" strike="noStrike" kern="1200" cap="none" spc="0" normalizeH="0" baseline="0" noProof="0" dirty="0">
                <a:ln>
                  <a:noFill/>
                </a:ln>
                <a:solidFill>
                  <a:schemeClr val="tx1"/>
                </a:solidFill>
                <a:effectLst/>
                <a:uLnTx/>
                <a:uFillTx/>
                <a:latin typeface="+mj-lt"/>
                <a:ea typeface="楷体_GB2312" pitchFamily="49" charset="-122"/>
                <a:cs typeface="+mn-cs"/>
              </a:rPr>
              <a:t>或</a:t>
            </a:r>
            <a:r>
              <a:rPr kumimoji="0" lang="en-US" altLang="zh-CN" sz="2175" b="0" i="0" u="none" strike="noStrike" kern="1200" cap="none" spc="0" normalizeH="0" baseline="0" noProof="0" dirty="0">
                <a:ln>
                  <a:noFill/>
                </a:ln>
                <a:solidFill>
                  <a:schemeClr val="tx1"/>
                </a:solidFill>
                <a:effectLst/>
                <a:uLnTx/>
                <a:uFillTx/>
                <a:latin typeface="+mj-lt"/>
                <a:ea typeface="楷体_GB2312" pitchFamily="49" charset="-122"/>
                <a:cs typeface="+mn-cs"/>
              </a:rPr>
              <a:t>type</a:t>
            </a:r>
            <a:r>
              <a:rPr kumimoji="0" lang="zh-CN" altLang="en-US" sz="2175" b="0" i="0" u="none" strike="noStrike" kern="1200" cap="none" spc="0" normalizeH="0" baseline="0" noProof="0" dirty="0">
                <a:ln>
                  <a:noFill/>
                </a:ln>
                <a:solidFill>
                  <a:schemeClr val="tx1"/>
                </a:solidFill>
                <a:effectLst/>
                <a:uLnTx/>
                <a:uFillTx/>
                <a:latin typeface="+mj-lt"/>
                <a:ea typeface="楷体_GB2312" pitchFamily="49" charset="-122"/>
                <a:cs typeface="+mn-cs"/>
              </a:rPr>
              <a:t>都可以在前</a:t>
            </a:r>
          </a:p>
          <a:p>
            <a:pPr marL="730250" marR="0" lvl="1"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endParaRPr kumimoji="0" lang="zh-CN" altLang="en-US" sz="2175"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52227" name="Rectangle 3"/>
          <p:cNvSpPr>
            <a:spLocks noGrp="1" noRot="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Regular Expression</a:t>
            </a:r>
            <a:endParaRPr lang="zh-CN" altLang="en-US" kern="1200" dirty="0">
              <a:latin typeface="+mj-lt"/>
              <a:ea typeface="宋体" panose="02010600030101010101" pitchFamily="2" charset="-122"/>
              <a:cs typeface="+mj-cs"/>
            </a:endParaRPr>
          </a:p>
        </p:txBody>
      </p:sp>
      <p:graphicFrame>
        <p:nvGraphicFramePr>
          <p:cNvPr id="3" name="表格 2"/>
          <p:cNvGraphicFramePr/>
          <p:nvPr>
            <p:custDataLst>
              <p:tags r:id="rId1"/>
            </p:custDataLst>
          </p:nvPr>
        </p:nvGraphicFramePr>
        <p:xfrm>
          <a:off x="2484120" y="3789045"/>
          <a:ext cx="3836670" cy="1706880"/>
        </p:xfrm>
        <a:graphic>
          <a:graphicData uri="http://schemas.openxmlformats.org/drawingml/2006/table">
            <a:tbl>
              <a:tblPr firstRow="1" bandRow="1">
                <a:tableStyleId>{5C22544A-7EE6-4342-B048-85BDC9FD1C3A}</a:tableStyleId>
              </a:tblPr>
              <a:tblGrid>
                <a:gridCol w="1918335">
                  <a:extLst>
                    <a:ext uri="{9D8B030D-6E8A-4147-A177-3AD203B41FA5}">
                      <a16:colId xmlns:a16="http://schemas.microsoft.com/office/drawing/2014/main" val="20000"/>
                    </a:ext>
                  </a:extLst>
                </a:gridCol>
                <a:gridCol w="1918335">
                  <a:extLst>
                    <a:ext uri="{9D8B030D-6E8A-4147-A177-3AD203B41FA5}">
                      <a16:colId xmlns:a16="http://schemas.microsoft.com/office/drawing/2014/main" val="20001"/>
                    </a:ext>
                  </a:extLst>
                </a:gridCol>
              </a:tblGrid>
              <a:tr h="568960">
                <a:tc>
                  <a:txBody>
                    <a:bodyPr/>
                    <a:lstStyle/>
                    <a:p>
                      <a:pPr algn="ctr">
                        <a:buNone/>
                      </a:pPr>
                      <a:r>
                        <a:rPr lang="zh-CN" altLang="en-US" sz="2400">
                          <a:latin typeface="Times New Roman" panose="02020603050405020304" pitchFamily="18" charset="0"/>
                          <a:ea typeface="宋体" panose="02010600030101010101" pitchFamily="2" charset="-122"/>
                        </a:rPr>
                        <a:t>参数</a:t>
                      </a:r>
                    </a:p>
                  </a:txBody>
                  <a:tcPr anchor="ctr"/>
                </a:tc>
                <a:tc>
                  <a:txBody>
                    <a:bodyPr/>
                    <a:lstStyle/>
                    <a:p>
                      <a:pPr algn="ctr">
                        <a:buNone/>
                      </a:pPr>
                      <a:r>
                        <a:rPr lang="zh-CN" altLang="en-US" sz="2400">
                          <a:latin typeface="Times New Roman" panose="02020603050405020304" pitchFamily="18" charset="0"/>
                          <a:ea typeface="宋体" panose="02010600030101010101" pitchFamily="2" charset="-122"/>
                        </a:rPr>
                        <a:t>值</a:t>
                      </a:r>
                    </a:p>
                  </a:txBody>
                  <a:tcPr anchor="ctr"/>
                </a:tc>
                <a:extLst>
                  <a:ext uri="{0D108BD9-81ED-4DB2-BD59-A6C34878D82A}">
                    <a16:rowId xmlns:a16="http://schemas.microsoft.com/office/drawing/2014/main" val="10000"/>
                  </a:ext>
                </a:extLst>
              </a:tr>
              <a:tr h="568960">
                <a:tc>
                  <a:txBody>
                    <a:bodyPr/>
                    <a:lstStyle/>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lang</a:t>
                      </a:r>
                    </a:p>
                  </a:txBody>
                  <a:tcPr anchor="ctr"/>
                </a:tc>
                <a:tc>
                  <a:txBody>
                    <a:bodyPr/>
                    <a:lstStyle/>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ch</a:t>
                      </a:r>
                    </a:p>
                  </a:txBody>
                  <a:tcPr anchor="ctr"/>
                </a:tc>
                <a:extLst>
                  <a:ext uri="{0D108BD9-81ED-4DB2-BD59-A6C34878D82A}">
                    <a16:rowId xmlns:a16="http://schemas.microsoft.com/office/drawing/2014/main" val="10001"/>
                  </a:ext>
                </a:extLst>
              </a:tr>
              <a:tr h="568960">
                <a:tc>
                  <a:txBody>
                    <a:bodyPr/>
                    <a:lstStyle/>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type</a:t>
                      </a:r>
                    </a:p>
                  </a:txBody>
                  <a:tcPr anchor="ctr"/>
                </a:tc>
                <a:tc>
                  <a:txBody>
                    <a:bodyPr/>
                    <a:lstStyle/>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1</a:t>
                      </a:r>
                    </a:p>
                  </a:txBody>
                  <a:tcPr anchor="ctr"/>
                </a:tc>
                <a:extLst>
                  <a:ext uri="{0D108BD9-81ED-4DB2-BD59-A6C34878D82A}">
                    <a16:rowId xmlns:a16="http://schemas.microsoft.com/office/drawing/2014/main" val="10002"/>
                  </a:ext>
                </a:extLst>
              </a:tr>
            </a:tbl>
          </a:graphicData>
        </a:graphic>
      </p:graphicFrame>
      <p:sp>
        <p:nvSpPr>
          <p:cNvPr id="4" name="文本框 3"/>
          <p:cNvSpPr txBox="1"/>
          <p:nvPr/>
        </p:nvSpPr>
        <p:spPr>
          <a:xfrm>
            <a:off x="1599565" y="5826125"/>
            <a:ext cx="5059680" cy="460375"/>
          </a:xfrm>
          <a:prstGeom prst="rect">
            <a:avLst/>
          </a:prstGeom>
          <a:noFill/>
        </p:spPr>
        <p:txBody>
          <a:bodyPr wrap="none" rtlCol="0">
            <a:spAutoFit/>
          </a:bodyPr>
          <a:lstStyle/>
          <a:p>
            <a:r>
              <a:rPr lang="zh-CN" altLang="en-US"/>
              <a:t>如何用正则表达式来匹配某个参数？</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rrowheads="1"/>
          </p:cNvSpPr>
          <p:nvPr>
            <p:ph sz="quarter" idx="1"/>
          </p:nvPr>
        </p:nvSpPr>
        <p:spPr>
          <a:xfrm>
            <a:off x="685800" y="1295400"/>
            <a:ext cx="7848600" cy="5181600"/>
          </a:xfrm>
        </p:spPr>
        <p:txBody>
          <a:bodyPr vert="horz" wrap="square" lIns="91440" tIns="45720" rIns="91440" bIns="45720" numCol="1" anchor="t" anchorCtr="0" compatLnSpc="1"/>
          <a:lstStyle/>
          <a:p>
            <a:pPr marL="273050" marR="0" lvl="0"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2465" b="0" i="0" u="none" strike="noStrike" kern="1200" cap="none" spc="0" normalizeH="0" baseline="0" noProof="0" dirty="0">
                <a:ln>
                  <a:noFill/>
                </a:ln>
                <a:solidFill>
                  <a:schemeClr val="tx1"/>
                </a:solidFill>
                <a:effectLst/>
                <a:uLnTx/>
                <a:uFillTx/>
                <a:latin typeface="+mj-lt"/>
                <a:ea typeface="楷体_GB2312" pitchFamily="49" charset="-122"/>
                <a:cs typeface="+mn-cs"/>
              </a:rPr>
              <a:t>思路</a:t>
            </a:r>
          </a:p>
          <a:p>
            <a:pPr marL="730250" marR="0" lvl="1"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2180" b="0" i="0" u="none" strike="noStrike" kern="1200" cap="none" spc="0" normalizeH="0" baseline="0" noProof="0" dirty="0">
                <a:ln>
                  <a:noFill/>
                </a:ln>
                <a:solidFill>
                  <a:schemeClr val="tx1"/>
                </a:solidFill>
                <a:effectLst/>
                <a:uLnTx/>
                <a:uFillTx/>
                <a:latin typeface="+mj-lt"/>
                <a:ea typeface="楷体_GB2312" pitchFamily="49" charset="-122"/>
                <a:cs typeface="+mn-cs"/>
              </a:rPr>
              <a:t>首个字母为</a:t>
            </a:r>
            <a:r>
              <a:rPr kumimoji="0" lang="en-US" altLang="zh-CN" sz="218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180" b="0" i="0" u="none" strike="noStrike" kern="1200" cap="none" spc="0" normalizeH="0" baseline="0" noProof="0" dirty="0">
                <a:ln>
                  <a:noFill/>
                </a:ln>
                <a:solidFill>
                  <a:schemeClr val="tx1"/>
                </a:solidFill>
                <a:effectLst/>
                <a:uLnTx/>
                <a:uFillTx/>
                <a:latin typeface="+mj-lt"/>
                <a:ea typeface="楷体_GB2312" pitchFamily="49" charset="-122"/>
                <a:cs typeface="+mn-cs"/>
              </a:rPr>
              <a:t>或者</a:t>
            </a:r>
            <a:r>
              <a:rPr kumimoji="0" lang="en-US" altLang="zh-CN" sz="2180" b="0" i="0" u="none" strike="noStrike" kern="1200" cap="none" spc="0" normalizeH="0" baseline="0" noProof="0" dirty="0">
                <a:ln>
                  <a:noFill/>
                </a:ln>
                <a:solidFill>
                  <a:schemeClr val="tx1"/>
                </a:solidFill>
                <a:effectLst/>
                <a:uLnTx/>
                <a:uFillTx/>
                <a:latin typeface="+mj-lt"/>
                <a:ea typeface="楷体_GB2312" pitchFamily="49" charset="-122"/>
                <a:cs typeface="+mn-cs"/>
              </a:rPr>
              <a:t>&amp;</a:t>
            </a:r>
          </a:p>
          <a:p>
            <a:pPr marL="730250" marR="0" lvl="1"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2180" b="0" i="0" u="none" strike="noStrike" kern="1200" cap="none" spc="0" normalizeH="0" baseline="0" noProof="0" dirty="0">
                <a:ln>
                  <a:noFill/>
                </a:ln>
                <a:solidFill>
                  <a:schemeClr val="tx1"/>
                </a:solidFill>
                <a:effectLst/>
                <a:uLnTx/>
                <a:uFillTx/>
                <a:latin typeface="+mj-lt"/>
                <a:ea typeface="楷体_GB2312" pitchFamily="49" charset="-122"/>
                <a:cs typeface="+mn-cs"/>
              </a:rPr>
              <a:t>之后为</a:t>
            </a:r>
            <a:r>
              <a:rPr kumimoji="0" lang="en-US" altLang="zh-CN" sz="2180" b="0" i="0" u="none" strike="noStrike" kern="1200" cap="none" spc="0" normalizeH="0" baseline="0" noProof="0" dirty="0">
                <a:ln>
                  <a:noFill/>
                </a:ln>
                <a:solidFill>
                  <a:schemeClr val="tx1"/>
                </a:solidFill>
                <a:effectLst/>
                <a:uLnTx/>
                <a:uFillTx/>
                <a:latin typeface="+mj-lt"/>
                <a:ea typeface="楷体_GB2312" pitchFamily="49" charset="-122"/>
                <a:cs typeface="+mn-cs"/>
              </a:rPr>
              <a:t>lang=</a:t>
            </a:r>
          </a:p>
          <a:p>
            <a:pPr marL="730250" marR="0" lvl="1"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2180" b="0" i="0" u="none" strike="noStrike" kern="1200" cap="none" spc="0" normalizeH="0" baseline="0" noProof="0" dirty="0">
                <a:ln>
                  <a:noFill/>
                </a:ln>
                <a:solidFill>
                  <a:schemeClr val="tx1"/>
                </a:solidFill>
                <a:effectLst/>
                <a:uLnTx/>
                <a:uFillTx/>
                <a:latin typeface="+mj-lt"/>
                <a:ea typeface="楷体_GB2312" pitchFamily="49" charset="-122"/>
                <a:cs typeface="+mn-cs"/>
              </a:rPr>
              <a:t>之后跟至少一个字母或者数字</a:t>
            </a:r>
            <a:endParaRPr kumimoji="0" lang="en-US" altLang="zh-CN" sz="218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52227" name="Rectangle 3"/>
          <p:cNvSpPr>
            <a:spLocks noGrp="1" noRot="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Regular Expression</a:t>
            </a:r>
            <a:endParaRPr lang="zh-CN" altLang="en-US" kern="1200" dirty="0">
              <a:latin typeface="+mj-lt"/>
              <a:ea typeface="宋体" panose="02010600030101010101" pitchFamily="2" charset="-122"/>
              <a:cs typeface="+mj-cs"/>
            </a:endParaRPr>
          </a:p>
        </p:txBody>
      </p:sp>
      <p:pic>
        <p:nvPicPr>
          <p:cNvPr id="3" name="图片 2"/>
          <p:cNvPicPr>
            <a:picLocks noChangeAspect="1"/>
          </p:cNvPicPr>
          <p:nvPr>
            <p:custDataLst>
              <p:tags r:id="rId1"/>
            </p:custDataLst>
          </p:nvPr>
        </p:nvPicPr>
        <p:blipFill>
          <a:blip r:embed="rId3"/>
          <a:stretch>
            <a:fillRect/>
          </a:stretch>
        </p:blipFill>
        <p:spPr>
          <a:xfrm>
            <a:off x="755650" y="4076065"/>
            <a:ext cx="7670165" cy="2155825"/>
          </a:xfrm>
          <a:prstGeom prst="rect">
            <a:avLst/>
          </a:prstGeom>
        </p:spPr>
      </p:pic>
      <p:sp>
        <p:nvSpPr>
          <p:cNvPr id="4" name="文本框 3"/>
          <p:cNvSpPr txBox="1"/>
          <p:nvPr/>
        </p:nvSpPr>
        <p:spPr>
          <a:xfrm>
            <a:off x="1619885" y="2853055"/>
            <a:ext cx="5585460" cy="460375"/>
          </a:xfrm>
          <a:prstGeom prst="rect">
            <a:avLst/>
          </a:prstGeom>
          <a:noFill/>
        </p:spPr>
        <p:txBody>
          <a:bodyPr wrap="none" rtlCol="0">
            <a:spAutoFit/>
          </a:bodyPr>
          <a:lstStyle/>
          <a:p>
            <a:pPr algn="l"/>
            <a:r>
              <a:rPr lang="en-US" altLang="zh-CN" noProof="0" dirty="0">
                <a:ln>
                  <a:noFill/>
                </a:ln>
                <a:effectLst/>
                <a:uLnTx/>
                <a:uFillTx/>
                <a:latin typeface="+mj-lt"/>
                <a:ea typeface="楷体_GB2312" pitchFamily="49" charset="-122"/>
                <a:sym typeface="+mn-ea"/>
              </a:rPr>
              <a:t>(?|&amp;)lang=(a|...|z|A|...|Z|0|...|9)+</a:t>
            </a:r>
            <a:endParaRPr lang="zh-CN" altLang="en-US"/>
          </a:p>
        </p:txBody>
      </p:sp>
      <p:sp>
        <p:nvSpPr>
          <p:cNvPr id="5" name="文本框 4"/>
          <p:cNvSpPr txBox="1"/>
          <p:nvPr/>
        </p:nvSpPr>
        <p:spPr>
          <a:xfrm>
            <a:off x="2338070" y="3413125"/>
            <a:ext cx="3790950" cy="460375"/>
          </a:xfrm>
          <a:prstGeom prst="rect">
            <a:avLst/>
          </a:prstGeom>
          <a:noFill/>
        </p:spPr>
        <p:txBody>
          <a:bodyPr wrap="none" rtlCol="0">
            <a:spAutoFit/>
          </a:bodyPr>
          <a:lstStyle/>
          <a:p>
            <a:pPr algn="l"/>
            <a:r>
              <a:rPr lang="en-US" altLang="zh-CN" noProof="0" dirty="0">
                <a:ln>
                  <a:noFill/>
                </a:ln>
                <a:effectLst/>
                <a:uLnTx/>
                <a:uFillTx/>
                <a:latin typeface="+mj-lt"/>
                <a:ea typeface="楷体_GB2312" pitchFamily="49" charset="-122"/>
                <a:sym typeface="+mn-ea"/>
              </a:rPr>
              <a:t>(\?|&amp;)lang=[a-zA-Z0-9]+</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build="p" bldLvl="2"/>
      <p:bldP spid="4" grpId="0"/>
      <p:bldP spid="4" grpId="1"/>
      <p:bldP spid="5" grpId="0"/>
      <p:bldP spid="5"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p:cNvSpPr>
          <p:nvPr>
            <p:ph type="title"/>
          </p:nvPr>
        </p:nvSpPr>
        <p:spPr/>
        <p:txBody>
          <a:bodyPr vert="horz" wrap="square" lIns="91440" tIns="45720" rIns="91440" bIns="45720" anchor="b" anchorCtr="0"/>
          <a:lstStyle/>
          <a:p>
            <a:r>
              <a:rPr lang="en-US" altLang="zh-CN" kern="1200" dirty="0">
                <a:latin typeface="+mj-lt"/>
                <a:ea typeface="楷体_GB2312" pitchFamily="49" charset="-122"/>
                <a:cs typeface="+mj-cs"/>
              </a:rPr>
              <a:t>Finite Automata</a:t>
            </a:r>
            <a:endParaRPr lang="zh-CN" altLang="en-US" kern="1200" dirty="0">
              <a:latin typeface="+mj-lt"/>
              <a:ea typeface="宋体" panose="02010600030101010101" pitchFamily="2" charset="-122"/>
              <a:cs typeface="+mj-cs"/>
            </a:endParaRPr>
          </a:p>
        </p:txBody>
      </p:sp>
      <p:sp>
        <p:nvSpPr>
          <p:cNvPr id="108547" name="Rectangle 3"/>
          <p:cNvSpPr>
            <a:spLocks noGrp="1" noRot="1" noChangeArrowheads="1"/>
          </p:cNvSpPr>
          <p:nvPr>
            <p:ph sz="quarter" idx="1"/>
          </p:nvPr>
        </p:nvSpPr>
        <p:spPr>
          <a:xfrm>
            <a:off x="609600" y="1600200"/>
            <a:ext cx="8153400" cy="4572000"/>
          </a:xfrm>
        </p:spPr>
        <p:txBody>
          <a:bodyPr vert="horz" wrap="square" lIns="91440" tIns="45720" rIns="91440" bIns="45720" numCol="1" anchor="t" anchorCtr="0" compatLnSpc="1"/>
          <a:lstStyle/>
          <a:p>
            <a:pPr marL="273050" marR="0" lvl="0" indent="-273050" algn="l"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2800" b="1" i="0" u="none" strike="noStrike" kern="1200" cap="none" spc="0" normalizeH="0" baseline="0" noProof="0" dirty="0">
                <a:ln>
                  <a:noFill/>
                </a:ln>
                <a:solidFill>
                  <a:srgbClr val="FF0000"/>
                </a:solidFill>
                <a:effectLst/>
                <a:uLnTx/>
                <a:uFillTx/>
                <a:latin typeface="+mj-lt"/>
                <a:ea typeface="楷体_GB2312" pitchFamily="49" charset="-122"/>
                <a:cs typeface="+mn-cs"/>
              </a:rPr>
              <a:t>有限自动机</a:t>
            </a:r>
            <a:r>
              <a:rPr kumimoji="0" lang="en-US" altLang="zh-CN" sz="2800" b="0" i="0" u="none" strike="noStrike" kern="1200" cap="none" spc="0" normalizeH="0" baseline="0" noProof="0" dirty="0">
                <a:ln>
                  <a:noFill/>
                </a:ln>
                <a:solidFill>
                  <a:srgbClr val="FF0000"/>
                </a:solidFill>
                <a:effectLst/>
                <a:uLnTx/>
                <a:uFillTx/>
                <a:latin typeface="+mj-lt"/>
                <a:ea typeface="楷体_GB2312" pitchFamily="49" charset="-122"/>
                <a:cs typeface="+mn-cs"/>
              </a:rPr>
              <a:t>(</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也称有穷自动机</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作为一种识别装置，它能准确地识别正规集，即识别正规文法所定义的语言和正规式所表示的集合，引入有限自动机这个理论，正是为词法分析程序的自动构造寻找特殊的方法和工具。</a:t>
            </a:r>
          </a:p>
          <a:p>
            <a:pPr marL="273050" marR="0" lvl="0" indent="-273050" algn="l"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有限自动机分为两类：</a:t>
            </a:r>
            <a:r>
              <a:rPr kumimoji="0" lang="zh-CN" altLang="en-US" sz="2800" b="1" i="0" u="none" strike="noStrike" kern="1200" cap="none" spc="0" normalizeH="0" baseline="0" noProof="0" dirty="0">
                <a:ln>
                  <a:noFill/>
                </a:ln>
                <a:solidFill>
                  <a:srgbClr val="FF0000"/>
                </a:solidFill>
                <a:effectLst/>
                <a:uLnTx/>
                <a:uFillTx/>
                <a:latin typeface="+mj-lt"/>
                <a:ea typeface="楷体_GB2312" pitchFamily="49" charset="-122"/>
                <a:cs typeface="+mn-cs"/>
              </a:rPr>
              <a:t>确定的有限自动机</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(Deterministic Finite Automata)</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和</a:t>
            </a:r>
            <a:r>
              <a:rPr kumimoji="0" lang="zh-CN" altLang="en-US" sz="2800" b="1" i="0" u="none" strike="noStrike" kern="1200" cap="none" spc="0" normalizeH="0" baseline="0" noProof="0" dirty="0">
                <a:ln>
                  <a:noFill/>
                </a:ln>
                <a:solidFill>
                  <a:srgbClr val="FF0000"/>
                </a:solidFill>
                <a:effectLst/>
                <a:uLnTx/>
                <a:uFillTx/>
                <a:latin typeface="+mj-lt"/>
                <a:ea typeface="楷体_GB2312" pitchFamily="49" charset="-122"/>
                <a:cs typeface="+mn-cs"/>
              </a:rPr>
              <a:t>不确定的有限自动机</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(Nondeterministic Finite Automata) </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DFA</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2600" b="1" i="0" u="none" strike="noStrike" kern="1200" cap="none" spc="0" normalizeH="0" baseline="0" noProof="0" dirty="0">
                <a:ln>
                  <a:noFill/>
                </a:ln>
                <a:solidFill>
                  <a:srgbClr val="FF0000"/>
                </a:solidFill>
                <a:effectLst/>
                <a:uLnTx/>
                <a:uFillTx/>
                <a:latin typeface="+mj-lt"/>
                <a:ea typeface="楷体_GB2312" pitchFamily="49" charset="-122"/>
                <a:cs typeface="+mn-cs"/>
              </a:rPr>
              <a:t>确定有限自动机</a:t>
            </a:r>
            <a:r>
              <a:rPr kumimoji="0" lang="en-US" altLang="zh-CN" sz="2600" b="1" i="0" u="none" strike="noStrike" kern="1200" cap="none" spc="0" normalizeH="0" baseline="0" noProof="0" dirty="0">
                <a:ln>
                  <a:noFill/>
                </a:ln>
                <a:solidFill>
                  <a:srgbClr val="FF0000"/>
                </a:solidFill>
                <a:effectLst/>
                <a:uLnTx/>
                <a:uFillTx/>
                <a:latin typeface="+mj-lt"/>
                <a:ea typeface="楷体_GB2312" pitchFamily="49" charset="-122"/>
                <a:cs typeface="+mn-cs"/>
              </a:rPr>
              <a:t>(DFA) M</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是一个五元式</a:t>
            </a:r>
          </a:p>
          <a:p>
            <a:pPr marL="548005" marR="0" lvl="1" indent="-273050" algn="just"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en-US" altLang="zh-CN" sz="2300" b="1" i="0" u="none" strike="noStrike" kern="1200" cap="none" spc="0" normalizeH="0" baseline="0" noProof="0" dirty="0">
                <a:ln>
                  <a:noFill/>
                </a:ln>
                <a:solidFill>
                  <a:schemeClr val="tx2"/>
                </a:solidFill>
                <a:effectLst/>
                <a:uLnTx/>
                <a:uFillTx/>
                <a:latin typeface="+mj-lt"/>
                <a:ea typeface="楷体_GB2312" pitchFamily="49" charset="-122"/>
                <a:cs typeface="+mn-cs"/>
              </a:rPr>
              <a:t>M =</a:t>
            </a:r>
            <a:r>
              <a:rPr kumimoji="0" lang="zh-CN" altLang="en-US" sz="2300" b="1"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2300" b="1" i="0" u="none" strike="noStrike" kern="1200" cap="none" spc="0" normalizeH="0" baseline="0" noProof="0" dirty="0">
                <a:ln>
                  <a:noFill/>
                </a:ln>
                <a:solidFill>
                  <a:schemeClr val="tx2"/>
                </a:solidFill>
                <a:effectLst/>
                <a:uLnTx/>
                <a:uFillTx/>
                <a:latin typeface="+mj-lt"/>
                <a:ea typeface="楷体_GB2312" pitchFamily="49" charset="-122"/>
                <a:cs typeface="+mn-cs"/>
              </a:rPr>
              <a:t>S, </a:t>
            </a:r>
            <a:r>
              <a:rPr kumimoji="0" lang="en-US" altLang="zh-CN" sz="2300" b="1" i="0" u="none" strike="noStrike" kern="1200" cap="none" spc="0" normalizeH="0" baseline="0" noProof="0" dirty="0">
                <a:ln>
                  <a:noFill/>
                </a:ln>
                <a:solidFill>
                  <a:schemeClr val="tx2"/>
                </a:solidFill>
                <a:effectLst/>
                <a:uLnTx/>
                <a:uFillTx/>
                <a:latin typeface="+mj-lt"/>
                <a:ea typeface="楷体_GB2312" pitchFamily="49" charset="-122"/>
                <a:cs typeface="+mn-cs"/>
                <a:sym typeface="Symbol" panose="05050102010706020507" pitchFamily="18" charset="2"/>
              </a:rPr>
              <a:t></a:t>
            </a:r>
            <a:r>
              <a:rPr kumimoji="0" lang="en-US" altLang="zh-CN" sz="2300" b="1" i="0" u="none" strike="noStrike" kern="1200" cap="none" spc="0" normalizeH="0" baseline="0" noProof="0" dirty="0">
                <a:ln>
                  <a:noFill/>
                </a:ln>
                <a:solidFill>
                  <a:schemeClr val="tx2"/>
                </a:solidFill>
                <a:effectLst/>
                <a:uLnTx/>
                <a:uFillTx/>
                <a:latin typeface="+mj-lt"/>
                <a:ea typeface="楷体_GB2312" pitchFamily="49" charset="-122"/>
                <a:cs typeface="+mn-cs"/>
              </a:rPr>
              <a:t>, </a:t>
            </a:r>
            <a:r>
              <a:rPr kumimoji="0" lang="en-US" altLang="zh-CN" sz="2300" b="1" i="0" u="none" strike="noStrike" kern="1200" cap="none" spc="0" normalizeH="0" baseline="0" noProof="0" dirty="0">
                <a:ln>
                  <a:noFill/>
                </a:ln>
                <a:solidFill>
                  <a:schemeClr val="tx2"/>
                </a:solidFill>
                <a:effectLst/>
                <a:uLnTx/>
                <a:uFillTx/>
                <a:latin typeface="+mj-lt"/>
                <a:ea typeface="楷体_GB2312" pitchFamily="49" charset="-122"/>
                <a:cs typeface="+mn-cs"/>
                <a:sym typeface="Symbol" panose="05050102010706020507" pitchFamily="18" charset="2"/>
              </a:rPr>
              <a:t>f</a:t>
            </a:r>
            <a:r>
              <a:rPr kumimoji="0" lang="en-US" altLang="zh-CN" sz="2300" b="1" i="0" u="none" strike="noStrike" kern="1200" cap="none" spc="0" normalizeH="0" baseline="0" noProof="0" dirty="0">
                <a:ln>
                  <a:noFill/>
                </a:ln>
                <a:solidFill>
                  <a:schemeClr val="tx2"/>
                </a:solidFill>
                <a:effectLst/>
                <a:uLnTx/>
                <a:uFillTx/>
                <a:latin typeface="+mj-lt"/>
                <a:ea typeface="楷体_GB2312" pitchFamily="49" charset="-122"/>
                <a:cs typeface="+mn-cs"/>
              </a:rPr>
              <a:t>, S</a:t>
            </a:r>
            <a:r>
              <a:rPr kumimoji="0" lang="en-US" altLang="zh-CN" sz="2300" b="1" i="0" u="none" strike="noStrike" kern="1200" cap="none" spc="0" normalizeH="0" baseline="-25000" noProof="0" dirty="0">
                <a:ln>
                  <a:noFill/>
                </a:ln>
                <a:solidFill>
                  <a:schemeClr val="tx2"/>
                </a:solidFill>
                <a:effectLst/>
                <a:uLnTx/>
                <a:uFillTx/>
                <a:latin typeface="+mj-lt"/>
                <a:ea typeface="楷体_GB2312" pitchFamily="49" charset="-122"/>
                <a:cs typeface="+mn-cs"/>
              </a:rPr>
              <a:t>0</a:t>
            </a:r>
            <a:r>
              <a:rPr kumimoji="0" lang="en-US" altLang="zh-CN" sz="2300" b="1" i="0" u="none" strike="noStrike" kern="1200" cap="none" spc="0" normalizeH="0" baseline="0" noProof="0" dirty="0">
                <a:ln>
                  <a:noFill/>
                </a:ln>
                <a:solidFill>
                  <a:schemeClr val="tx2"/>
                </a:solidFill>
                <a:effectLst/>
                <a:uLnTx/>
                <a:uFillTx/>
                <a:latin typeface="+mj-lt"/>
                <a:ea typeface="楷体_GB2312" pitchFamily="49" charset="-122"/>
                <a:cs typeface="+mn-cs"/>
              </a:rPr>
              <a:t>, Z</a:t>
            </a:r>
            <a:r>
              <a:rPr kumimoji="0" lang="zh-CN" altLang="en-US" sz="2300" b="1" i="0" u="none" strike="noStrike" kern="1200" cap="none" spc="0" normalizeH="0" baseline="0" noProof="0" dirty="0">
                <a:ln>
                  <a:noFill/>
                </a:ln>
                <a:solidFill>
                  <a:schemeClr val="tx2"/>
                </a:solidFill>
                <a:effectLst/>
                <a:uLnTx/>
                <a:uFillTx/>
                <a:latin typeface="+mj-lt"/>
                <a:ea typeface="楷体_GB2312" pitchFamily="49" charset="-122"/>
                <a:cs typeface="+mn-cs"/>
              </a:rPr>
              <a:t>）</a:t>
            </a:r>
          </a:p>
          <a:p>
            <a:pPr marL="822325" marR="0" lvl="2" indent="-228600" algn="just" defTabSz="914400" rtl="0" eaLnBrk="0" fontAlgn="base" latinLnBrk="0" hangingPunct="0">
              <a:lnSpc>
                <a:spcPct val="90000"/>
              </a:lnSpc>
              <a:spcBef>
                <a:spcPts val="500"/>
              </a:spcBef>
              <a:spcAft>
                <a:spcPct val="0"/>
              </a:spcAft>
              <a:buClr>
                <a:srgbClr val="BCBCBC"/>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有穷状态集</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S </a:t>
            </a:r>
          </a:p>
          <a:p>
            <a:pPr marL="822325" marR="0" lvl="2" indent="-228600" algn="just" defTabSz="914400" rtl="0" eaLnBrk="0" fontAlgn="base" latinLnBrk="0" hangingPunct="0">
              <a:lnSpc>
                <a:spcPct val="90000"/>
              </a:lnSpc>
              <a:spcBef>
                <a:spcPts val="500"/>
              </a:spcBef>
              <a:spcAft>
                <a:spcPct val="0"/>
              </a:spcAft>
              <a:buClr>
                <a:srgbClr val="BCBCBC"/>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有穷的输入字母表</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，每个元素称为一个输入字符</a:t>
            </a:r>
          </a:p>
          <a:p>
            <a:pPr marL="822325" marR="0" lvl="2" indent="-228600" algn="just" defTabSz="914400" rtl="0" eaLnBrk="0" fontAlgn="base" latinLnBrk="0" hangingPunct="0">
              <a:lnSpc>
                <a:spcPct val="90000"/>
              </a:lnSpc>
              <a:spcBef>
                <a:spcPts val="500"/>
              </a:spcBef>
              <a:spcAft>
                <a:spcPct val="0"/>
              </a:spcAft>
              <a:buClr>
                <a:srgbClr val="BCBCBC"/>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rgbClr val="0000FF"/>
                </a:solidFill>
                <a:effectLst/>
                <a:uLnTx/>
                <a:uFillTx/>
                <a:latin typeface="+mj-lt"/>
                <a:ea typeface="楷体_GB2312" pitchFamily="49" charset="-122"/>
                <a:cs typeface="+mn-cs"/>
              </a:rPr>
              <a:t>状态转换函数</a:t>
            </a:r>
            <a:r>
              <a:rPr kumimoji="0" lang="en-US" altLang="zh-CN" sz="2000" b="0" i="0" u="none" strike="noStrike" kern="1200" cap="none" spc="0" normalizeH="0" baseline="0" noProof="0" dirty="0">
                <a:ln>
                  <a:noFill/>
                </a:ln>
                <a:solidFill>
                  <a:srgbClr val="0000FF"/>
                </a:solidFill>
                <a:effectLst/>
                <a:uLnTx/>
                <a:uFillTx/>
                <a:latin typeface="+mj-lt"/>
                <a:ea typeface="楷体_GB2312" pitchFamily="49" charset="-122"/>
                <a:cs typeface="+mn-cs"/>
              </a:rPr>
              <a:t>f</a:t>
            </a:r>
            <a:r>
              <a:rPr kumimoji="0" lang="zh-CN" altLang="en-US" sz="20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0" lang="en-US" altLang="zh-CN" sz="2000" b="0" i="0" u="none" strike="noStrike" kern="1200" cap="none" spc="0" normalizeH="0" baseline="0" noProof="0" dirty="0">
                <a:ln>
                  <a:noFill/>
                </a:ln>
                <a:solidFill>
                  <a:srgbClr val="0000FF"/>
                </a:solidFill>
                <a:effectLst/>
                <a:uLnTx/>
                <a:uFillTx/>
                <a:latin typeface="+mj-lt"/>
                <a:ea typeface="楷体_GB2312" pitchFamily="49" charset="-122"/>
                <a:cs typeface="+mn-cs"/>
              </a:rPr>
              <a:t>f(</a:t>
            </a:r>
            <a:r>
              <a:rPr kumimoji="0" lang="en-US" altLang="zh-CN" sz="2000" b="0" i="0" u="none" strike="noStrike" kern="1200" cap="none" spc="0" normalizeH="0" baseline="0" noProof="0" dirty="0" err="1">
                <a:ln>
                  <a:noFill/>
                </a:ln>
                <a:solidFill>
                  <a:srgbClr val="0000FF"/>
                </a:solidFill>
                <a:effectLst/>
                <a:uLnTx/>
                <a:uFillTx/>
                <a:latin typeface="+mj-lt"/>
                <a:ea typeface="楷体_GB2312" pitchFamily="49" charset="-122"/>
                <a:cs typeface="+mn-cs"/>
              </a:rPr>
              <a:t>s,a</a:t>
            </a:r>
            <a:r>
              <a:rPr kumimoji="0" lang="en-US" altLang="zh-CN" sz="2000" b="0" i="0" u="none" strike="noStrike" kern="1200" cap="none" spc="0" normalizeH="0" baseline="0" noProof="0" dirty="0">
                <a:ln>
                  <a:noFill/>
                </a:ln>
                <a:solidFill>
                  <a:srgbClr val="0000FF"/>
                </a:solidFill>
                <a:effectLst/>
                <a:uLnTx/>
                <a:uFillTx/>
                <a:latin typeface="+mj-lt"/>
                <a:ea typeface="楷体_GB2312" pitchFamily="49" charset="-122"/>
                <a:cs typeface="+mn-cs"/>
              </a:rPr>
              <a:t>) = s’ </a:t>
            </a:r>
          </a:p>
          <a:p>
            <a:pPr marL="822325" marR="0" lvl="2" indent="-228600" algn="just" defTabSz="914400" rtl="0" eaLnBrk="0" fontAlgn="base" latinLnBrk="0" hangingPunct="0">
              <a:lnSpc>
                <a:spcPct val="90000"/>
              </a:lnSpc>
              <a:spcBef>
                <a:spcPts val="500"/>
              </a:spcBef>
              <a:spcAft>
                <a:spcPct val="0"/>
              </a:spcAft>
              <a:buClr>
                <a:srgbClr val="BCBCBC"/>
              </a:buClr>
              <a:buSzPct val="76000"/>
              <a:buFont typeface="Wingdings 3" panose="05040102010807070707" pitchFamily="18" charset="2"/>
              <a:buChar char=""/>
              <a:defRPr/>
            </a:pPr>
            <a:r>
              <a:rPr kumimoji="0" lang="en-US" altLang="zh-CN" sz="2000" b="0" i="0" u="none" strike="noStrike" kern="1200" cap="none" spc="0" normalizeH="0" baseline="0" noProof="0" dirty="0">
                <a:ln>
                  <a:noFill/>
                </a:ln>
                <a:solidFill>
                  <a:srgbClr val="0000FF"/>
                </a:solidFill>
                <a:effectLst/>
                <a:uLnTx/>
                <a:uFillTx/>
                <a:latin typeface="+mj-lt"/>
                <a:ea typeface="楷体_GB2312" pitchFamily="49" charset="-122"/>
                <a:cs typeface="+mn-cs"/>
              </a:rPr>
              <a:t>S</a:t>
            </a:r>
            <a:r>
              <a:rPr kumimoji="0" lang="en-US" altLang="zh-CN" sz="2000" b="0" i="0" u="none" strike="noStrike" kern="1200" cap="none" spc="0" normalizeH="0" baseline="-25000" noProof="0" dirty="0">
                <a:ln>
                  <a:noFill/>
                </a:ln>
                <a:solidFill>
                  <a:srgbClr val="0000FF"/>
                </a:solidFill>
                <a:effectLst/>
                <a:uLnTx/>
                <a:uFillTx/>
                <a:latin typeface="+mj-lt"/>
                <a:ea typeface="楷体_GB2312" pitchFamily="49" charset="-122"/>
                <a:cs typeface="+mn-cs"/>
              </a:rPr>
              <a:t>0</a:t>
            </a:r>
            <a:r>
              <a:rPr kumimoji="0" lang="en-US" altLang="zh-CN" sz="20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S</a:t>
            </a:r>
            <a:r>
              <a:rPr kumimoji="0" lang="zh-CN" altLang="en-US" sz="2000" b="0" i="0" u="none" strike="noStrike" kern="1200" cap="none" spc="0" normalizeH="0" baseline="0" noProof="0" dirty="0">
                <a:ln>
                  <a:noFill/>
                </a:ln>
                <a:solidFill>
                  <a:srgbClr val="0000FF"/>
                </a:solidFill>
                <a:effectLst/>
                <a:uLnTx/>
                <a:uFillTx/>
                <a:latin typeface="+mj-lt"/>
                <a:ea typeface="楷体_GB2312" pitchFamily="49" charset="-122"/>
                <a:cs typeface="+mn-cs"/>
              </a:rPr>
              <a:t>是唯一的初态</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   </a:t>
            </a:r>
          </a:p>
          <a:p>
            <a:pPr marL="822325" marR="0" lvl="2" indent="-228600" algn="just" defTabSz="914400" rtl="0" eaLnBrk="0" fontAlgn="base" latinLnBrk="0" hangingPunct="0">
              <a:lnSpc>
                <a:spcPct val="90000"/>
              </a:lnSpc>
              <a:spcBef>
                <a:spcPts val="500"/>
              </a:spcBef>
              <a:spcAft>
                <a:spcPct val="0"/>
              </a:spcAft>
              <a:buClr>
                <a:srgbClr val="BCBCBC"/>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终态集</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Z</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Z</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S</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，可空</a:t>
            </a:r>
          </a:p>
          <a:p>
            <a:pPr marL="273050" marR="0" lvl="0"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DFA</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的确定性</a:t>
            </a:r>
          </a:p>
          <a:p>
            <a:pPr marL="548005" marR="0" lvl="1" indent="-273050" algn="just"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a:ln>
                  <a:noFill/>
                </a:ln>
                <a:solidFill>
                  <a:srgbClr val="FF0000"/>
                </a:solidFill>
                <a:effectLst/>
                <a:uLnTx/>
                <a:uFillTx/>
                <a:latin typeface="+mj-lt"/>
                <a:ea typeface="楷体_GB2312" pitchFamily="49" charset="-122"/>
                <a:cs typeface="+mn-cs"/>
              </a:rPr>
              <a:t>状态转换函数</a:t>
            </a:r>
            <a:r>
              <a:rPr kumimoji="0" lang="en-US" altLang="zh-CN" sz="2300" b="0" i="0" u="none" strike="noStrike" kern="1200" cap="none" spc="0" normalizeH="0" baseline="0" noProof="0" dirty="0">
                <a:ln>
                  <a:noFill/>
                </a:ln>
                <a:solidFill>
                  <a:srgbClr val="FF0000"/>
                </a:solidFill>
                <a:effectLst/>
                <a:uLnTx/>
                <a:uFillTx/>
                <a:latin typeface="+mj-lt"/>
                <a:ea typeface="楷体_GB2312" pitchFamily="49" charset="-122"/>
                <a:cs typeface="+mn-cs"/>
              </a:rPr>
              <a:t>f</a:t>
            </a:r>
            <a:r>
              <a:rPr kumimoji="0" lang="zh-CN" altLang="en-US" sz="2300" b="0" i="0" u="none" strike="noStrike" kern="1200" cap="none" spc="0" normalizeH="0" baseline="0" noProof="0" dirty="0">
                <a:ln>
                  <a:noFill/>
                </a:ln>
                <a:solidFill>
                  <a:srgbClr val="FF0000"/>
                </a:solidFill>
                <a:effectLst/>
                <a:uLnTx/>
                <a:uFillTx/>
                <a:latin typeface="+mj-lt"/>
                <a:ea typeface="楷体_GB2312" pitchFamily="49" charset="-122"/>
                <a:cs typeface="+mn-cs"/>
              </a:rPr>
              <a:t>是一个</a:t>
            </a:r>
            <a:r>
              <a:rPr kumimoji="0" lang="en-US" altLang="zh-CN" sz="2300" b="0" i="0" u="none" strike="noStrike" kern="1200" cap="none" spc="0" normalizeH="0" baseline="0" noProof="0" dirty="0">
                <a:ln>
                  <a:noFill/>
                </a:ln>
                <a:solidFill>
                  <a:srgbClr val="FF0000"/>
                </a:solidFill>
                <a:effectLst/>
                <a:uLnTx/>
                <a:uFillTx/>
                <a:latin typeface="+mj-lt"/>
                <a:ea typeface="楷体_GB2312" pitchFamily="49" charset="-122"/>
                <a:cs typeface="+mn-cs"/>
              </a:rPr>
              <a:t>S</a:t>
            </a:r>
            <a:r>
              <a:rPr kumimoji="0" lang="en-US" altLang="zh-CN" sz="2300" b="0" i="0" u="none" strike="noStrike" kern="1200" cap="none" spc="0" normalizeH="0" baseline="0" noProof="0" dirty="0">
                <a:ln>
                  <a:noFill/>
                </a:ln>
                <a:solidFill>
                  <a:srgbClr val="FF0000"/>
                </a:solidFill>
                <a:effectLst/>
                <a:uLnTx/>
                <a:uFillTx/>
                <a:latin typeface="+mj-lt"/>
                <a:ea typeface="楷体_GB2312" pitchFamily="49" charset="-122"/>
                <a:cs typeface="+mn-cs"/>
                <a:sym typeface="Symbol" panose="05050102010706020507" pitchFamily="18" charset="2"/>
              </a:rPr>
              <a:t>S</a:t>
            </a:r>
            <a:r>
              <a:rPr kumimoji="0" lang="zh-CN" altLang="en-US" sz="2300" b="0" i="0" u="none" strike="noStrike" kern="1200" cap="none" spc="0" normalizeH="0" baseline="0" noProof="0" dirty="0">
                <a:ln>
                  <a:noFill/>
                </a:ln>
                <a:solidFill>
                  <a:srgbClr val="FF0000"/>
                </a:solidFill>
                <a:effectLst/>
                <a:uLnTx/>
                <a:uFillTx/>
                <a:latin typeface="+mj-lt"/>
                <a:ea typeface="楷体_GB2312" pitchFamily="49" charset="-122"/>
                <a:cs typeface="+mn-cs"/>
              </a:rPr>
              <a:t>的单值部分映射</a:t>
            </a:r>
          </a:p>
          <a:p>
            <a:pPr marL="822325" marR="0" lvl="2" indent="-228600" algn="just" defTabSz="914400" rtl="0" eaLnBrk="0" fontAlgn="base" latinLnBrk="0" hangingPunct="0">
              <a:lnSpc>
                <a:spcPct val="90000"/>
              </a:lnSpc>
              <a:spcBef>
                <a:spcPts val="500"/>
              </a:spcBef>
              <a:spcAft>
                <a:spcPct val="0"/>
              </a:spcAft>
              <a:buClr>
                <a:srgbClr val="BCBCBC"/>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rgbClr val="0000FF"/>
                </a:solidFill>
                <a:effectLst/>
                <a:uLnTx/>
                <a:uFillTx/>
                <a:latin typeface="+mj-lt"/>
                <a:ea typeface="楷体_GB2312" pitchFamily="49" charset="-122"/>
                <a:cs typeface="+mn-cs"/>
              </a:rPr>
              <a:t>若</a:t>
            </a:r>
            <a:r>
              <a:rPr kumimoji="0" lang="en-US" altLang="zh-CN" sz="2000" b="0" i="0" u="none" strike="noStrike" kern="1200" cap="none" spc="0" normalizeH="0" baseline="0" noProof="0" dirty="0">
                <a:ln>
                  <a:noFill/>
                </a:ln>
                <a:solidFill>
                  <a:srgbClr val="0000FF"/>
                </a:solidFill>
                <a:effectLst/>
                <a:uLnTx/>
                <a:uFillTx/>
                <a:latin typeface="+mj-lt"/>
                <a:ea typeface="楷体_GB2312" pitchFamily="49" charset="-122"/>
                <a:cs typeface="+mn-cs"/>
              </a:rPr>
              <a:t>f</a:t>
            </a:r>
            <a:r>
              <a:rPr kumimoji="0" lang="zh-CN" altLang="en-US" sz="2000" b="0" i="0" u="none" strike="noStrike" kern="1200" cap="none" spc="0" normalizeH="0" baseline="0" noProof="0" dirty="0">
                <a:ln>
                  <a:noFill/>
                </a:ln>
                <a:solidFill>
                  <a:srgbClr val="0000FF"/>
                </a:solidFill>
                <a:effectLst/>
                <a:uLnTx/>
                <a:uFillTx/>
                <a:latin typeface="+mj-lt"/>
                <a:ea typeface="楷体_GB2312" pitchFamily="49" charset="-122"/>
                <a:cs typeface="+mn-cs"/>
              </a:rPr>
              <a:t>是一个多值函数</a:t>
            </a:r>
            <a:r>
              <a:rPr kumimoji="0" lang="en-US" altLang="zh-CN" sz="20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0" lang="zh-CN" altLang="en-US" sz="2000" b="0" i="0" u="none" strike="noStrike" kern="1200" cap="none" spc="0" normalizeH="0" baseline="0" noProof="0" dirty="0">
                <a:ln>
                  <a:noFill/>
                </a:ln>
                <a:solidFill>
                  <a:srgbClr val="0000FF"/>
                </a:solidFill>
                <a:effectLst/>
                <a:uLnTx/>
                <a:uFillTx/>
                <a:latin typeface="+mj-lt"/>
                <a:ea typeface="楷体_GB2312" pitchFamily="49" charset="-122"/>
                <a:cs typeface="+mn-cs"/>
              </a:rPr>
              <a:t>则</a:t>
            </a:r>
            <a:r>
              <a:rPr kumimoji="0" lang="en-US" altLang="zh-CN" sz="2000" b="0" i="0" u="none" strike="noStrike" kern="1200" cap="none" spc="0" normalizeH="0" baseline="0" noProof="0" dirty="0">
                <a:ln>
                  <a:noFill/>
                </a:ln>
                <a:solidFill>
                  <a:srgbClr val="0000FF"/>
                </a:solidFill>
                <a:effectLst/>
                <a:uLnTx/>
                <a:uFillTx/>
                <a:latin typeface="+mj-lt"/>
                <a:ea typeface="楷体_GB2312" pitchFamily="49" charset="-122"/>
                <a:cs typeface="+mn-cs"/>
              </a:rPr>
              <a:t>M</a:t>
            </a:r>
            <a:r>
              <a:rPr kumimoji="0" lang="zh-CN" altLang="en-US" sz="2000" b="0" i="0" u="none" strike="noStrike" kern="1200" cap="none" spc="0" normalizeH="0" baseline="0" noProof="0" dirty="0">
                <a:ln>
                  <a:noFill/>
                </a:ln>
                <a:solidFill>
                  <a:srgbClr val="0000FF"/>
                </a:solidFill>
                <a:effectLst/>
                <a:uLnTx/>
                <a:uFillTx/>
                <a:latin typeface="+mj-lt"/>
                <a:ea typeface="楷体_GB2312" pitchFamily="49" charset="-122"/>
                <a:cs typeface="+mn-cs"/>
              </a:rPr>
              <a:t>是非确定有限自动机</a:t>
            </a:r>
          </a:p>
          <a:p>
            <a:pPr marL="548005" marR="0" lvl="1" indent="-273050" algn="just"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en-US" altLang="zh-CN" sz="2300" b="0" i="0" u="none" strike="noStrike" kern="1200" cap="none" spc="0" normalizeH="0" baseline="0" noProof="0" dirty="0">
                <a:ln>
                  <a:noFill/>
                </a:ln>
                <a:solidFill>
                  <a:schemeClr val="tx2"/>
                </a:solidFill>
                <a:effectLst/>
                <a:uLnTx/>
                <a:uFillTx/>
                <a:latin typeface="+mj-lt"/>
                <a:ea typeface="楷体_GB2312" pitchFamily="49" charset="-122"/>
                <a:cs typeface="+mn-cs"/>
              </a:rPr>
              <a:t>f(</a:t>
            </a:r>
            <a:r>
              <a:rPr kumimoji="0" lang="en-US" altLang="zh-CN" sz="2300" b="0" i="0" u="none" strike="noStrike" kern="1200" cap="none" spc="0" normalizeH="0" baseline="0" noProof="0" dirty="0" err="1">
                <a:ln>
                  <a:noFill/>
                </a:ln>
                <a:solidFill>
                  <a:schemeClr val="tx2"/>
                </a:solidFill>
                <a:effectLst/>
                <a:uLnTx/>
                <a:uFillTx/>
                <a:latin typeface="+mj-lt"/>
                <a:ea typeface="楷体_GB2312" pitchFamily="49" charset="-122"/>
                <a:cs typeface="+mn-cs"/>
              </a:rPr>
              <a:t>s,a</a:t>
            </a:r>
            <a:r>
              <a:rPr kumimoji="0" lang="en-US" altLang="zh-CN" sz="2300" b="0" i="0" u="none" strike="noStrike" kern="1200" cap="none" spc="0" normalizeH="0" baseline="0" noProof="0" dirty="0">
                <a:ln>
                  <a:noFill/>
                </a:ln>
                <a:solidFill>
                  <a:schemeClr val="tx2"/>
                </a:solidFill>
                <a:effectLst/>
                <a:uLnTx/>
                <a:uFillTx/>
                <a:latin typeface="+mj-lt"/>
                <a:ea typeface="楷体_GB2312" pitchFamily="49" charset="-122"/>
                <a:cs typeface="+mn-cs"/>
              </a:rPr>
              <a:t>) = s’</a:t>
            </a:r>
          </a:p>
          <a:p>
            <a:pPr marL="822325" marR="0" lvl="2" indent="-228600" algn="just" defTabSz="914400" rtl="0" eaLnBrk="0" fontAlgn="base" latinLnBrk="0" hangingPunct="0">
              <a:lnSpc>
                <a:spcPct val="90000"/>
              </a:lnSpc>
              <a:spcBef>
                <a:spcPts val="500"/>
              </a:spcBef>
              <a:spcAft>
                <a:spcPct val="0"/>
              </a:spcAft>
              <a:buClr>
                <a:srgbClr val="BCBCBC"/>
              </a:buClr>
              <a:buSzPct val="76000"/>
              <a:buFont typeface="Wingdings 3" panose="05040102010807070707" pitchFamily="18" charset="2"/>
              <a:buChar char=""/>
              <a:defRPr/>
            </a:pP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表示：输入字符</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a</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，则现行状态</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s</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将转换到下一状态</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s’</a:t>
            </a:r>
          </a:p>
          <a:p>
            <a:pPr marL="822325" marR="0" lvl="2" indent="-228600" algn="just" defTabSz="914400" rtl="0" eaLnBrk="0" fontAlgn="base" latinLnBrk="0" hangingPunct="0">
              <a:lnSpc>
                <a:spcPct val="90000"/>
              </a:lnSpc>
              <a:spcBef>
                <a:spcPts val="500"/>
              </a:spcBef>
              <a:spcAft>
                <a:spcPct val="0"/>
              </a:spcAft>
              <a:buClr>
                <a:srgbClr val="BCBCBC"/>
              </a:buClr>
              <a:buSzPct val="76000"/>
              <a:buFont typeface="Wingdings 3" panose="05040102010807070707" pitchFamily="18" charset="2"/>
              <a:buChar char=""/>
              <a:defRPr/>
            </a:pP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s’</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称为</a:t>
            </a: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s</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的一个后继状态</a:t>
            </a:r>
          </a:p>
          <a:p>
            <a:pPr marL="822325" marR="0" lvl="2" indent="-228600" algn="just" defTabSz="914400" rtl="0" eaLnBrk="0" fontAlgn="base" latinLnBrk="0" hangingPunct="0">
              <a:lnSpc>
                <a:spcPct val="90000"/>
              </a:lnSpc>
              <a:spcBef>
                <a:spcPts val="500"/>
              </a:spcBef>
              <a:spcAft>
                <a:spcPct val="0"/>
              </a:spcAft>
              <a:buClr>
                <a:srgbClr val="BCBCBC"/>
              </a:buClr>
              <a:buSzPct val="76000"/>
              <a:buFont typeface="Wingdings 3" panose="05040102010807070707" pitchFamily="18" charset="2"/>
              <a:buChar char=""/>
              <a:defRPr/>
            </a:pPr>
            <a:r>
              <a:rPr kumimoji="0" lang="en-US" altLang="zh-CN" sz="2000" b="0" i="0" u="none" strike="noStrike" kern="1200" cap="none" spc="0" normalizeH="0" baseline="0" noProof="0" dirty="0">
                <a:ln>
                  <a:noFill/>
                </a:ln>
                <a:solidFill>
                  <a:srgbClr val="FF0000"/>
                </a:solidFill>
                <a:effectLst/>
                <a:uLnTx/>
                <a:uFillTx/>
                <a:latin typeface="+mj-lt"/>
                <a:ea typeface="楷体_GB2312" pitchFamily="49" charset="-122"/>
                <a:cs typeface="+mn-cs"/>
              </a:rPr>
              <a:t>f(</a:t>
            </a:r>
            <a:r>
              <a:rPr kumimoji="0" lang="en-US" altLang="zh-CN" sz="2000" b="0" i="0" u="none" strike="noStrike" kern="1200" cap="none" spc="0" normalizeH="0" baseline="0" noProof="0" dirty="0" err="1">
                <a:ln>
                  <a:noFill/>
                </a:ln>
                <a:solidFill>
                  <a:srgbClr val="FF0000"/>
                </a:solidFill>
                <a:effectLst/>
                <a:uLnTx/>
                <a:uFillTx/>
                <a:latin typeface="+mj-lt"/>
                <a:ea typeface="楷体_GB2312" pitchFamily="49" charset="-122"/>
                <a:cs typeface="+mn-cs"/>
              </a:rPr>
              <a:t>s,a</a:t>
            </a:r>
            <a:r>
              <a:rPr kumimoji="0" lang="en-US" altLang="zh-CN" sz="2000" b="0" i="0" u="none" strike="noStrike" kern="1200" cap="none" spc="0" normalizeH="0" baseline="0" noProof="0" dirty="0">
                <a:ln>
                  <a:noFill/>
                </a:ln>
                <a:solidFill>
                  <a:srgbClr val="FF0000"/>
                </a:solidFill>
                <a:effectLst/>
                <a:uLnTx/>
                <a:uFillTx/>
                <a:latin typeface="+mj-lt"/>
                <a:ea typeface="楷体_GB2312" pitchFamily="49" charset="-122"/>
                <a:cs typeface="+mn-cs"/>
              </a:rPr>
              <a:t>)</a:t>
            </a:r>
            <a:r>
              <a:rPr kumimoji="0" lang="zh-CN" altLang="en-US" sz="2000" b="0" i="0" u="none" strike="noStrike" kern="1200" cap="none" spc="0" normalizeH="0" baseline="0" noProof="0" dirty="0">
                <a:ln>
                  <a:noFill/>
                </a:ln>
                <a:solidFill>
                  <a:srgbClr val="FF0000"/>
                </a:solidFill>
                <a:effectLst/>
                <a:uLnTx/>
                <a:uFillTx/>
                <a:latin typeface="+mj-lt"/>
                <a:ea typeface="楷体_GB2312" pitchFamily="49" charset="-122"/>
                <a:cs typeface="+mn-cs"/>
              </a:rPr>
              <a:t>唯一地确定了下一状态</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5427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2024/3/12</a:t>
            </a:fld>
            <a:endParaRPr lang="zh-TW" altLang="en-US" sz="1400" dirty="0">
              <a:solidFill>
                <a:schemeClr val="tx2"/>
              </a:solidFill>
            </a:endParaRPr>
          </a:p>
        </p:txBody>
      </p:sp>
      <p:sp>
        <p:nvSpPr>
          <p:cNvPr id="5427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49</a:t>
            </a:fld>
            <a:endParaRPr lang="zh-TW" altLang="en-US" sz="1400" dirty="0">
              <a:solidFill>
                <a:schemeClr val="tx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Output</a:t>
            </a:r>
            <a:endParaRPr lang="zh-CN" altLang="en-US" kern="1200" dirty="0">
              <a:latin typeface="+mj-lt"/>
              <a:ea typeface="宋体" panose="02010600030101010101" pitchFamily="2" charset="-122"/>
              <a:cs typeface="+mj-cs"/>
            </a:endParaRPr>
          </a:p>
        </p:txBody>
      </p:sp>
      <p:sp>
        <p:nvSpPr>
          <p:cNvPr id="27651" name="Rectangle 3"/>
          <p:cNvSpPr>
            <a:spLocks noGrp="1" noRot="1" noChangeArrowheads="1"/>
          </p:cNvSpPr>
          <p:nvPr>
            <p:ph sz="quarter" idx="1"/>
          </p:nvPr>
        </p:nvSpPr>
        <p:spPr>
          <a:xfrm>
            <a:off x="468313" y="1196975"/>
            <a:ext cx="8153400" cy="5051425"/>
          </a:xfrm>
        </p:spPr>
        <p:txBody>
          <a:bodyPr vert="horz" wrap="square" lIns="91440" tIns="45720" rIns="91440" bIns="45720" numCol="1" anchor="t" anchorCtr="0" compatLnSpc="1"/>
          <a:lstStyle/>
          <a:p>
            <a:pPr marL="273050" marR="0" lvl="0" indent="-273050" algn="l"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输出的单词符号的表示形式</a:t>
            </a:r>
            <a:r>
              <a:rPr kumimoji="0" lang="en-US" altLang="zh-CN" sz="2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a:t>
            </a: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二元式</a:t>
            </a:r>
            <a:endParaRPr kumimoji="0" lang="en-US" altLang="zh-CN" sz="2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en-US" altLang="zh-CN" sz="2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a:t>
            </a:r>
            <a:r>
              <a:rPr kumimoji="0" lang="zh-CN" altLang="en-US" sz="2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单词种别，单词符号的属性值</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attribute-value </a:t>
            </a:r>
            <a:r>
              <a:rPr kumimoji="0" lang="en-US" altLang="zh-CN" sz="2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a:t>
            </a: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600" b="0"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rPr>
              <a:t>单词种别</a:t>
            </a:r>
            <a:r>
              <a:rPr kumimoji="0" lang="zh-CN" altLang="en-US" sz="2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通常用整数编码表示。</a:t>
            </a:r>
            <a:endParaRPr kumimoji="0" lang="en-US" altLang="zh-CN" sz="2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zh-CN" altLang="en-US" sz="2600" b="0" i="0" u="none" strike="noStrike" kern="1200" cap="none" spc="0" normalizeH="0" baseline="0" noProof="0" dirty="0">
                <a:ln>
                  <a:noFill/>
                </a:ln>
                <a:solidFill>
                  <a:srgbClr val="C00000"/>
                </a:solidFill>
                <a:effectLst/>
                <a:uLnTx/>
                <a:uFillTx/>
                <a:latin typeface="楷体_GB2312" pitchFamily="49" charset="-122"/>
                <a:ea typeface="楷体_GB2312" pitchFamily="49" charset="-122"/>
                <a:cs typeface="+mn-cs"/>
              </a:rPr>
              <a:t>单词种别</a:t>
            </a:r>
            <a:r>
              <a:rPr kumimoji="0" lang="zh-CN" altLang="en-US" sz="2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可以用以下形式表示：</a:t>
            </a:r>
          </a:p>
          <a:p>
            <a:pPr marL="822325" marR="0" lvl="2" indent="-228600" algn="l" defTabSz="914400" rtl="0" eaLnBrk="0" fontAlgn="base" latinLnBrk="0" hangingPunct="0">
              <a:lnSpc>
                <a:spcPct val="90000"/>
              </a:lnSpc>
              <a:spcBef>
                <a:spcPts val="500"/>
              </a:spcBef>
              <a:spcAft>
                <a:spcPct val="0"/>
              </a:spcAft>
              <a:buClr>
                <a:srgbClr val="BCBCBC"/>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一类单词统一用一个整数值代表其属性。例如：</a:t>
            </a:r>
            <a:r>
              <a:rPr kumimoji="0" lang="en-US" altLang="zh-CN"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1</a:t>
            </a: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代表关键字，</a:t>
            </a:r>
            <a:r>
              <a:rPr kumimoji="0" lang="en-US" altLang="zh-CN"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2</a:t>
            </a: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代表标识符等。</a:t>
            </a:r>
          </a:p>
          <a:p>
            <a:pPr marL="822325" marR="0" lvl="2" indent="-228600" algn="l" defTabSz="914400" rtl="0" eaLnBrk="0" fontAlgn="base" latinLnBrk="0" hangingPunct="0">
              <a:lnSpc>
                <a:spcPct val="90000"/>
              </a:lnSpc>
              <a:spcBef>
                <a:spcPts val="500"/>
              </a:spcBef>
              <a:spcAft>
                <a:spcPct val="0"/>
              </a:spcAft>
              <a:buClr>
                <a:srgbClr val="BCBCBC"/>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每一个单词一个类别。例如：</a:t>
            </a:r>
            <a:r>
              <a:rPr kumimoji="0" lang="en-US" altLang="zh-CN"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1</a:t>
            </a: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代表</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BEGIN</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2</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代表</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END</a:t>
            </a:r>
            <a:r>
              <a:rPr kumimoji="0" lang="zh-CN" altLang="en-US" sz="24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等。</a:t>
            </a: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a:p>
            <a:pPr marL="273050" marR="0" lvl="0" indent="-273050" algn="l"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endParaRPr kumimoji="0" lang="zh-CN" altLang="en-US" sz="28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DFA</a:t>
            </a:r>
          </a:p>
        </p:txBody>
      </p:sp>
      <p:sp>
        <p:nvSpPr>
          <p:cNvPr id="110595"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1" i="0" u="none" strike="noStrike" kern="1200" cap="none" spc="0" normalizeH="0" baseline="0" noProof="0" dirty="0">
                <a:ln>
                  <a:noFill/>
                </a:ln>
                <a:solidFill>
                  <a:srgbClr val="00823B"/>
                </a:solidFill>
                <a:effectLst/>
                <a:uLnTx/>
                <a:uFillTx/>
                <a:latin typeface="+mj-lt"/>
                <a:ea typeface="楷体_GB2312" pitchFamily="49" charset="-122"/>
                <a:cs typeface="+mn-cs"/>
              </a:rPr>
              <a:t>例</a:t>
            </a:r>
            <a:r>
              <a:rPr kumimoji="0" lang="en-US" altLang="zh-CN" sz="2600" b="1" i="0" u="none" strike="noStrike" kern="1200" cap="none" spc="0" normalizeH="0" baseline="0" noProof="0" dirty="0">
                <a:ln>
                  <a:noFill/>
                </a:ln>
                <a:solidFill>
                  <a:srgbClr val="00823B"/>
                </a:solidFill>
                <a:effectLst/>
                <a:uLnTx/>
                <a:uFillTx/>
                <a:latin typeface="+mj-lt"/>
                <a:ea typeface="楷体_GB2312" pitchFamily="49" charset="-122"/>
                <a:cs typeface="+mn-cs"/>
              </a:rPr>
              <a:t>8</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600" b="1" i="0" u="none" strike="noStrike" kern="1200" cap="none" spc="0" normalizeH="0" baseline="0" noProof="0" dirty="0">
                <a:ln>
                  <a:noFill/>
                </a:ln>
                <a:solidFill>
                  <a:schemeClr val="tx1"/>
                </a:solidFill>
                <a:effectLst/>
                <a:uLnTx/>
                <a:uFillTx/>
                <a:latin typeface="+mj-lt"/>
                <a:ea typeface="楷体_GB2312" pitchFamily="49" charset="-122"/>
                <a:cs typeface="+mn-cs"/>
              </a:rPr>
              <a:t>DFA M=({0</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600" b="1" i="0" u="none" strike="noStrike" kern="1200" cap="none" spc="0" normalizeH="0" baseline="0" noProof="0" dirty="0">
                <a:ln>
                  <a:noFill/>
                </a:ln>
                <a:solidFill>
                  <a:schemeClr val="tx1"/>
                </a:solidFill>
                <a:effectLst/>
                <a:uLnTx/>
                <a:uFillTx/>
                <a:latin typeface="+mj-lt"/>
                <a:ea typeface="楷体_GB2312" pitchFamily="49" charset="-122"/>
                <a:cs typeface="+mn-cs"/>
              </a:rPr>
              <a:t>1</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600" b="1" i="0" u="none" strike="noStrike" kern="1200" cap="none" spc="0" normalizeH="0" baseline="0" noProof="0" dirty="0">
                <a:ln>
                  <a:noFill/>
                </a:ln>
                <a:solidFill>
                  <a:schemeClr val="tx1"/>
                </a:solidFill>
                <a:effectLst/>
                <a:uLnTx/>
                <a:uFillTx/>
                <a:latin typeface="+mj-lt"/>
                <a:ea typeface="楷体_GB2312" pitchFamily="49" charset="-122"/>
                <a:cs typeface="+mn-cs"/>
              </a:rPr>
              <a:t>2</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600" b="1" i="0" u="none" strike="noStrike" kern="1200" cap="none" spc="0" normalizeH="0" baseline="0" noProof="0" dirty="0">
                <a:ln>
                  <a:noFill/>
                </a:ln>
                <a:solidFill>
                  <a:schemeClr val="tx1"/>
                </a:solidFill>
                <a:effectLst/>
                <a:uLnTx/>
                <a:uFillTx/>
                <a:latin typeface="+mj-lt"/>
                <a:ea typeface="楷体_GB2312" pitchFamily="49" charset="-122"/>
                <a:cs typeface="+mn-cs"/>
              </a:rPr>
              <a:t>3}</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600" b="1" i="0" u="none" strike="noStrike" kern="1200" cap="none" spc="0" normalizeH="0" baseline="0" noProof="0" dirty="0">
                <a:ln>
                  <a:noFill/>
                </a:ln>
                <a:solidFill>
                  <a:schemeClr val="tx1"/>
                </a:solidFill>
                <a:effectLst/>
                <a:uLnTx/>
                <a:uFillTx/>
                <a:latin typeface="+mj-lt"/>
                <a:ea typeface="楷体_GB2312" pitchFamily="49" charset="-122"/>
                <a:cs typeface="+mn-cs"/>
              </a:rPr>
              <a:t>{a</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600" b="1" i="0" u="none" strike="noStrike" kern="1200" cap="none" spc="0" normalizeH="0" baseline="0" noProof="0" dirty="0">
                <a:ln>
                  <a:noFill/>
                </a:ln>
                <a:solidFill>
                  <a:schemeClr val="tx1"/>
                </a:solidFill>
                <a:effectLst/>
                <a:uLnTx/>
                <a:uFillTx/>
                <a:latin typeface="+mj-lt"/>
                <a:ea typeface="楷体_GB2312" pitchFamily="49" charset="-122"/>
                <a:cs typeface="+mn-cs"/>
              </a:rPr>
              <a:t>b}</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600" b="1" i="0" u="none" strike="noStrike" kern="1200" cap="none" spc="0" normalizeH="0" baseline="0" noProof="0" dirty="0">
                <a:ln>
                  <a:noFill/>
                </a:ln>
                <a:solidFill>
                  <a:schemeClr val="tx1"/>
                </a:solidFill>
                <a:effectLst/>
                <a:uLnTx/>
                <a:uFillTx/>
                <a:latin typeface="+mj-lt"/>
                <a:ea typeface="楷体_GB2312" pitchFamily="49" charset="-122"/>
                <a:cs typeface="+mn-cs"/>
              </a:rPr>
              <a:t>f</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600" b="1" i="0" u="none" strike="noStrike" kern="1200" cap="none" spc="0" normalizeH="0" baseline="0" noProof="0" dirty="0">
                <a:ln>
                  <a:noFill/>
                </a:ln>
                <a:solidFill>
                  <a:schemeClr val="tx1"/>
                </a:solidFill>
                <a:effectLst/>
                <a:uLnTx/>
                <a:uFillTx/>
                <a:latin typeface="+mj-lt"/>
                <a:ea typeface="楷体_GB2312" pitchFamily="49" charset="-122"/>
                <a:cs typeface="+mn-cs"/>
              </a:rPr>
              <a:t>0</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600" b="1" i="0" u="none" strike="noStrike" kern="1200" cap="none" spc="0" normalizeH="0" baseline="0" noProof="0" dirty="0">
                <a:ln>
                  <a:noFill/>
                </a:ln>
                <a:solidFill>
                  <a:schemeClr val="tx1"/>
                </a:solidFill>
                <a:effectLst/>
                <a:uLnTx/>
                <a:uFillTx/>
                <a:latin typeface="+mj-lt"/>
                <a:ea typeface="楷体_GB2312" pitchFamily="49" charset="-122"/>
                <a:cs typeface="+mn-cs"/>
              </a:rPr>
              <a:t>{3})</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 其中：</a:t>
            </a:r>
            <a:r>
              <a:rPr kumimoji="0" lang="en-US" altLang="zh-CN" sz="2600" b="1" i="0" u="none" strike="noStrike" kern="1200" cap="none" spc="0" normalizeH="0" baseline="0" noProof="0" dirty="0">
                <a:ln>
                  <a:noFill/>
                </a:ln>
                <a:solidFill>
                  <a:schemeClr val="tx1"/>
                </a:solidFill>
                <a:effectLst/>
                <a:uLnTx/>
                <a:uFillTx/>
                <a:latin typeface="+mj-lt"/>
                <a:ea typeface="楷体_GB2312" pitchFamily="49" charset="-122"/>
                <a:cs typeface="+mn-cs"/>
              </a:rPr>
              <a:t>f</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定义如下：</a:t>
            </a:r>
          </a:p>
          <a:p>
            <a:pPr marL="548005" marR="0" lvl="1" indent="-273050" algn="l" defTabSz="914400" rtl="0" eaLnBrk="0" fontAlgn="base" latinLnBrk="0" hangingPunct="0">
              <a:lnSpc>
                <a:spcPct val="100000"/>
              </a:lnSpc>
              <a:spcBef>
                <a:spcPct val="0"/>
              </a:spcBef>
              <a:spcAft>
                <a:spcPct val="0"/>
              </a:spcAft>
              <a:buClr>
                <a:schemeClr val="accent2"/>
              </a:buClr>
              <a:buSzPct val="76000"/>
              <a:buFont typeface="Wingdings" panose="05000000000000000000" pitchFamily="2" charset="2"/>
              <a:buNone/>
              <a:defRPr/>
            </a:pPr>
            <a:r>
              <a:rPr kumimoji="0" lang="zh-CN" altLang="en-US" sz="2300" b="0" i="0" u="none" strike="noStrike" kern="1200" cap="none" spc="0" normalizeH="0" baseline="0" noProof="0" dirty="0">
                <a:ln>
                  <a:noFill/>
                </a:ln>
                <a:solidFill>
                  <a:schemeClr val="tx2"/>
                </a:solidFill>
                <a:effectLst/>
                <a:uLnTx/>
                <a:uFillTx/>
                <a:latin typeface="+mj-lt"/>
                <a:ea typeface="楷体_GB2312" pitchFamily="49" charset="-122"/>
                <a:cs typeface="+mn-cs"/>
              </a:rPr>
              <a:t>    </a:t>
            </a:r>
            <a:endParaRPr kumimoji="0" lang="en-US" altLang="zh-CN" sz="2300" b="0" i="0" u="none" strike="noStrike" kern="1200" cap="none" spc="0" normalizeH="0" baseline="0" noProof="0" dirty="0">
              <a:ln>
                <a:noFill/>
              </a:ln>
              <a:solidFill>
                <a:schemeClr val="tx2"/>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ct val="0"/>
              </a:spcBef>
              <a:spcAft>
                <a:spcPct val="0"/>
              </a:spcAft>
              <a:buClr>
                <a:schemeClr val="accent2"/>
              </a:buClr>
              <a:buSzPct val="76000"/>
              <a:buFont typeface="Wingdings" panose="05000000000000000000" pitchFamily="2" charset="2"/>
              <a:buNone/>
              <a:defRPr/>
            </a:pPr>
            <a:r>
              <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rPr>
              <a:t>    </a:t>
            </a: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rPr>
              <a:t> </a:t>
            </a:r>
            <a:r>
              <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rPr>
              <a:t>f(0</a:t>
            </a: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rPr>
              <a:t>a)=1		f(0</a:t>
            </a: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rPr>
              <a:t>b)=2</a:t>
            </a:r>
          </a:p>
          <a:p>
            <a:pPr marL="548005" marR="0" lvl="1" indent="-273050" algn="l" defTabSz="914400" rtl="0" eaLnBrk="0" fontAlgn="base" latinLnBrk="0" hangingPunct="0">
              <a:lnSpc>
                <a:spcPct val="100000"/>
              </a:lnSpc>
              <a:spcBef>
                <a:spcPct val="0"/>
              </a:spcBef>
              <a:spcAft>
                <a:spcPct val="0"/>
              </a:spcAft>
              <a:buClr>
                <a:schemeClr val="accent2"/>
              </a:buClr>
              <a:buSzPct val="76000"/>
              <a:buFont typeface="Wingdings" panose="05000000000000000000" pitchFamily="2" charset="2"/>
              <a:buNone/>
              <a:defRPr/>
            </a:pPr>
            <a:r>
              <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rPr>
              <a:t>     f(1</a:t>
            </a: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rPr>
              <a:t>a)=3 	 	f(1</a:t>
            </a: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rPr>
              <a:t>b)=2</a:t>
            </a:r>
          </a:p>
          <a:p>
            <a:pPr marL="548005" marR="0" lvl="1" indent="-273050" algn="l" defTabSz="914400" rtl="0" eaLnBrk="0" fontAlgn="base" latinLnBrk="0" hangingPunct="0">
              <a:lnSpc>
                <a:spcPct val="100000"/>
              </a:lnSpc>
              <a:spcBef>
                <a:spcPct val="0"/>
              </a:spcBef>
              <a:spcAft>
                <a:spcPct val="0"/>
              </a:spcAft>
              <a:buClr>
                <a:schemeClr val="accent2"/>
              </a:buClr>
              <a:buSzPct val="76000"/>
              <a:buFont typeface="Wingdings" panose="05000000000000000000" pitchFamily="2" charset="2"/>
              <a:buNone/>
              <a:defRPr/>
            </a:pPr>
            <a:r>
              <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rPr>
              <a:t>     f(2</a:t>
            </a: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rPr>
              <a:t>a)=1		f(2</a:t>
            </a: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rPr>
              <a:t>b)=3</a:t>
            </a:r>
          </a:p>
          <a:p>
            <a:pPr marL="548005" marR="0" lvl="1" indent="-273050" algn="l" defTabSz="914400" rtl="0" eaLnBrk="0" fontAlgn="base" latinLnBrk="0" hangingPunct="0">
              <a:lnSpc>
                <a:spcPct val="100000"/>
              </a:lnSpc>
              <a:spcBef>
                <a:spcPct val="0"/>
              </a:spcBef>
              <a:spcAft>
                <a:spcPct val="0"/>
              </a:spcAft>
              <a:buClr>
                <a:schemeClr val="accent2"/>
              </a:buClr>
              <a:buSzPct val="76000"/>
              <a:buFont typeface="Wingdings" panose="05000000000000000000" pitchFamily="2" charset="2"/>
              <a:buNone/>
              <a:defRPr/>
            </a:pPr>
            <a:r>
              <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rPr>
              <a:t>     f(3</a:t>
            </a: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rPr>
              <a:t>a)=3 		f(3</a:t>
            </a: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rPr>
              <a:t>b)=3</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DFA matrix</a:t>
            </a:r>
          </a:p>
        </p:txBody>
      </p:sp>
      <p:sp>
        <p:nvSpPr>
          <p:cNvPr id="113667"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一个</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DFA</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可以用一个矩阵表示（</a:t>
            </a:r>
            <a:r>
              <a:rPr kumimoji="0" lang="zh-CN" altLang="en-US" sz="2600" b="1" i="0" u="none" strike="noStrike" kern="1200" cap="none" spc="0" normalizeH="0" baseline="0" noProof="0" dirty="0">
                <a:ln>
                  <a:noFill/>
                </a:ln>
                <a:solidFill>
                  <a:srgbClr val="FF0000"/>
                </a:solidFill>
                <a:effectLst/>
                <a:uLnTx/>
                <a:uFillTx/>
                <a:latin typeface="+mj-lt"/>
                <a:ea typeface="楷体_GB2312" pitchFamily="49" charset="-122"/>
                <a:cs typeface="+mn-cs"/>
              </a:rPr>
              <a:t>状态转换矩阵</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），该矩阵的</a:t>
            </a:r>
            <a:r>
              <a:rPr kumimoji="0" lang="zh-CN" altLang="en-US" sz="2600" b="1" i="0" u="none" strike="noStrike" kern="1200" cap="none" spc="0" normalizeH="0" baseline="0" noProof="0" dirty="0">
                <a:ln>
                  <a:noFill/>
                </a:ln>
                <a:solidFill>
                  <a:srgbClr val="0000FF"/>
                </a:solidFill>
                <a:effectLst/>
                <a:uLnTx/>
                <a:uFillTx/>
                <a:latin typeface="+mj-lt"/>
                <a:ea typeface="楷体_GB2312" pitchFamily="49" charset="-122"/>
                <a:cs typeface="+mn-cs"/>
              </a:rPr>
              <a:t>行表示状态，列表示输入字符</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，矩阵元素表示相应状态行和输入字符列下的新状态，即</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k</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行</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a</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列为</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f(</a:t>
            </a:r>
            <a:r>
              <a:rPr kumimoji="0" lang="en-US" altLang="zh-CN" sz="2600" b="0" i="0" u="none" strike="noStrike" kern="1200" cap="none" spc="0" normalizeH="0" baseline="0" noProof="0" dirty="0" err="1">
                <a:ln>
                  <a:noFill/>
                </a:ln>
                <a:solidFill>
                  <a:schemeClr val="tx1"/>
                </a:solidFill>
                <a:effectLst/>
                <a:uLnTx/>
                <a:uFillTx/>
                <a:latin typeface="+mj-lt"/>
                <a:ea typeface="楷体_GB2312" pitchFamily="49" charset="-122"/>
                <a:cs typeface="+mn-cs"/>
              </a:rPr>
              <a:t>k,a</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的值。</a:t>
            </a:r>
          </a:p>
        </p:txBody>
      </p:sp>
      <p:graphicFrame>
        <p:nvGraphicFramePr>
          <p:cNvPr id="2" name="表格 1"/>
          <p:cNvGraphicFramePr/>
          <p:nvPr>
            <p:custDataLst>
              <p:tags r:id="rId1"/>
            </p:custDataLst>
          </p:nvPr>
        </p:nvGraphicFramePr>
        <p:xfrm>
          <a:off x="2627630" y="3068955"/>
          <a:ext cx="3495675" cy="2593975"/>
        </p:xfrm>
        <a:graphic>
          <a:graphicData uri="http://schemas.openxmlformats.org/drawingml/2006/table">
            <a:tbl>
              <a:tblPr>
                <a:tableStyleId>{5940675A-B579-460E-94D1-54222C63F5DA}</a:tableStyleId>
              </a:tblPr>
              <a:tblGrid>
                <a:gridCol w="1165225">
                  <a:extLst>
                    <a:ext uri="{9D8B030D-6E8A-4147-A177-3AD203B41FA5}">
                      <a16:colId xmlns:a16="http://schemas.microsoft.com/office/drawing/2014/main" val="20000"/>
                    </a:ext>
                  </a:extLst>
                </a:gridCol>
                <a:gridCol w="1165225">
                  <a:extLst>
                    <a:ext uri="{9D8B030D-6E8A-4147-A177-3AD203B41FA5}">
                      <a16:colId xmlns:a16="http://schemas.microsoft.com/office/drawing/2014/main" val="20001"/>
                    </a:ext>
                  </a:extLst>
                </a:gridCol>
                <a:gridCol w="1165225">
                  <a:extLst>
                    <a:ext uri="{9D8B030D-6E8A-4147-A177-3AD203B41FA5}">
                      <a16:colId xmlns:a16="http://schemas.microsoft.com/office/drawing/2014/main" val="20002"/>
                    </a:ext>
                  </a:extLst>
                </a:gridCol>
              </a:tblGrid>
              <a:tr h="518795">
                <a:tc>
                  <a:txBody>
                    <a:bodyPr/>
                    <a:lstStyle/>
                    <a:p>
                      <a:pPr algn="ctr">
                        <a:buNone/>
                      </a:pPr>
                      <a:r>
                        <a:rPr lang="zh-CN" altLang="en-US" sz="1600" b="1">
                          <a:latin typeface="+mj-ea"/>
                          <a:ea typeface="+mj-ea"/>
                        </a:rPr>
                        <a:t>状态</a:t>
                      </a:r>
                      <a:r>
                        <a:rPr lang="en-US" altLang="zh-CN" sz="1600" b="1">
                          <a:latin typeface="+mj-ea"/>
                          <a:ea typeface="+mj-ea"/>
                        </a:rPr>
                        <a:t>\</a:t>
                      </a:r>
                      <a:r>
                        <a:rPr lang="zh-CN" altLang="en-US" sz="1600" b="1">
                          <a:latin typeface="+mj-ea"/>
                          <a:ea typeface="+mj-ea"/>
                        </a:rPr>
                        <a:t>字符</a:t>
                      </a:r>
                    </a:p>
                  </a:txBody>
                  <a:tcPr/>
                </a:tc>
                <a:tc>
                  <a:txBody>
                    <a:bodyPr/>
                    <a:lstStyle/>
                    <a:p>
                      <a:pPr algn="ctr">
                        <a:buNone/>
                      </a:pPr>
                      <a:r>
                        <a:rPr lang="en-US" altLang="zh-CN" sz="2800" b="1">
                          <a:latin typeface="+mj-ea"/>
                          <a:ea typeface="+mj-ea"/>
                        </a:rPr>
                        <a:t>a</a:t>
                      </a:r>
                    </a:p>
                  </a:txBody>
                  <a:tcPr/>
                </a:tc>
                <a:tc>
                  <a:txBody>
                    <a:bodyPr/>
                    <a:lstStyle/>
                    <a:p>
                      <a:pPr algn="ctr">
                        <a:buNone/>
                      </a:pPr>
                      <a:r>
                        <a:rPr lang="en-US" altLang="zh-CN" sz="2800" b="1">
                          <a:latin typeface="+mj-ea"/>
                          <a:ea typeface="+mj-ea"/>
                        </a:rPr>
                        <a:t>b</a:t>
                      </a:r>
                    </a:p>
                  </a:txBody>
                  <a:tcPr/>
                </a:tc>
                <a:extLst>
                  <a:ext uri="{0D108BD9-81ED-4DB2-BD59-A6C34878D82A}">
                    <a16:rowId xmlns:a16="http://schemas.microsoft.com/office/drawing/2014/main" val="10000"/>
                  </a:ext>
                </a:extLst>
              </a:tr>
              <a:tr h="518795">
                <a:tc>
                  <a:txBody>
                    <a:bodyPr/>
                    <a:lstStyle/>
                    <a:p>
                      <a:pPr algn="ctr">
                        <a:buNone/>
                      </a:pPr>
                      <a:r>
                        <a:rPr lang="en-US" altLang="zh-CN" sz="2800" b="1">
                          <a:latin typeface="+mj-ea"/>
                          <a:ea typeface="+mj-ea"/>
                        </a:rPr>
                        <a:t>0</a:t>
                      </a:r>
                    </a:p>
                  </a:txBody>
                  <a:tcPr/>
                </a:tc>
                <a:tc>
                  <a:txBody>
                    <a:bodyPr/>
                    <a:lstStyle/>
                    <a:p>
                      <a:pPr algn="ctr">
                        <a:buNone/>
                      </a:pPr>
                      <a:r>
                        <a:rPr lang="en-US" altLang="zh-CN" sz="2800" b="1">
                          <a:latin typeface="+mj-ea"/>
                          <a:ea typeface="+mj-ea"/>
                        </a:rPr>
                        <a:t>1</a:t>
                      </a:r>
                    </a:p>
                  </a:txBody>
                  <a:tcPr/>
                </a:tc>
                <a:tc>
                  <a:txBody>
                    <a:bodyPr/>
                    <a:lstStyle/>
                    <a:p>
                      <a:pPr algn="ctr">
                        <a:buNone/>
                      </a:pPr>
                      <a:r>
                        <a:rPr lang="en-US" altLang="zh-CN" sz="2800" b="1">
                          <a:latin typeface="+mj-ea"/>
                          <a:ea typeface="+mj-ea"/>
                        </a:rPr>
                        <a:t>2</a:t>
                      </a:r>
                    </a:p>
                  </a:txBody>
                  <a:tcPr/>
                </a:tc>
                <a:extLst>
                  <a:ext uri="{0D108BD9-81ED-4DB2-BD59-A6C34878D82A}">
                    <a16:rowId xmlns:a16="http://schemas.microsoft.com/office/drawing/2014/main" val="10001"/>
                  </a:ext>
                </a:extLst>
              </a:tr>
              <a:tr h="518795">
                <a:tc>
                  <a:txBody>
                    <a:bodyPr/>
                    <a:lstStyle/>
                    <a:p>
                      <a:pPr algn="ctr">
                        <a:buNone/>
                      </a:pPr>
                      <a:r>
                        <a:rPr lang="en-US" altLang="zh-CN" sz="2800" b="1">
                          <a:latin typeface="+mj-ea"/>
                          <a:ea typeface="+mj-ea"/>
                        </a:rPr>
                        <a:t>1</a:t>
                      </a:r>
                    </a:p>
                  </a:txBody>
                  <a:tcPr/>
                </a:tc>
                <a:tc>
                  <a:txBody>
                    <a:bodyPr/>
                    <a:lstStyle/>
                    <a:p>
                      <a:pPr algn="ctr">
                        <a:buNone/>
                      </a:pPr>
                      <a:r>
                        <a:rPr lang="en-US" altLang="zh-CN" sz="2800" b="1">
                          <a:latin typeface="+mj-ea"/>
                          <a:ea typeface="+mj-ea"/>
                        </a:rPr>
                        <a:t>3</a:t>
                      </a:r>
                    </a:p>
                  </a:txBody>
                  <a:tcPr/>
                </a:tc>
                <a:tc>
                  <a:txBody>
                    <a:bodyPr/>
                    <a:lstStyle/>
                    <a:p>
                      <a:pPr algn="ctr">
                        <a:buNone/>
                      </a:pPr>
                      <a:r>
                        <a:rPr lang="en-US" altLang="zh-CN" sz="2800" b="1">
                          <a:latin typeface="+mj-ea"/>
                          <a:ea typeface="+mj-ea"/>
                        </a:rPr>
                        <a:t>2</a:t>
                      </a:r>
                    </a:p>
                  </a:txBody>
                  <a:tcPr/>
                </a:tc>
                <a:extLst>
                  <a:ext uri="{0D108BD9-81ED-4DB2-BD59-A6C34878D82A}">
                    <a16:rowId xmlns:a16="http://schemas.microsoft.com/office/drawing/2014/main" val="10002"/>
                  </a:ext>
                </a:extLst>
              </a:tr>
              <a:tr h="518795">
                <a:tc>
                  <a:txBody>
                    <a:bodyPr/>
                    <a:lstStyle/>
                    <a:p>
                      <a:pPr algn="ctr">
                        <a:buNone/>
                      </a:pPr>
                      <a:r>
                        <a:rPr lang="en-US" altLang="zh-CN" sz="2800" b="1">
                          <a:latin typeface="+mj-ea"/>
                          <a:ea typeface="+mj-ea"/>
                        </a:rPr>
                        <a:t>2</a:t>
                      </a:r>
                    </a:p>
                  </a:txBody>
                  <a:tcPr/>
                </a:tc>
                <a:tc>
                  <a:txBody>
                    <a:bodyPr/>
                    <a:lstStyle/>
                    <a:p>
                      <a:pPr algn="ctr">
                        <a:buNone/>
                      </a:pPr>
                      <a:r>
                        <a:rPr lang="en-US" altLang="zh-CN" sz="2800" b="1">
                          <a:latin typeface="+mj-ea"/>
                          <a:ea typeface="+mj-ea"/>
                        </a:rPr>
                        <a:t>1</a:t>
                      </a:r>
                    </a:p>
                  </a:txBody>
                  <a:tcPr/>
                </a:tc>
                <a:tc>
                  <a:txBody>
                    <a:bodyPr/>
                    <a:lstStyle/>
                    <a:p>
                      <a:pPr algn="ctr">
                        <a:buNone/>
                      </a:pPr>
                      <a:r>
                        <a:rPr lang="en-US" altLang="zh-CN" sz="2800" b="1">
                          <a:latin typeface="+mj-ea"/>
                          <a:ea typeface="+mj-ea"/>
                        </a:rPr>
                        <a:t>3</a:t>
                      </a:r>
                    </a:p>
                  </a:txBody>
                  <a:tcPr/>
                </a:tc>
                <a:extLst>
                  <a:ext uri="{0D108BD9-81ED-4DB2-BD59-A6C34878D82A}">
                    <a16:rowId xmlns:a16="http://schemas.microsoft.com/office/drawing/2014/main" val="10003"/>
                  </a:ext>
                </a:extLst>
              </a:tr>
              <a:tr h="518795">
                <a:tc>
                  <a:txBody>
                    <a:bodyPr/>
                    <a:lstStyle/>
                    <a:p>
                      <a:pPr algn="ctr">
                        <a:buNone/>
                      </a:pPr>
                      <a:r>
                        <a:rPr lang="en-US" altLang="zh-CN" sz="2800" b="1">
                          <a:latin typeface="+mj-ea"/>
                          <a:ea typeface="+mj-ea"/>
                        </a:rPr>
                        <a:t>3</a:t>
                      </a:r>
                    </a:p>
                  </a:txBody>
                  <a:tcPr/>
                </a:tc>
                <a:tc>
                  <a:txBody>
                    <a:bodyPr/>
                    <a:lstStyle/>
                    <a:p>
                      <a:pPr algn="ctr">
                        <a:buNone/>
                      </a:pPr>
                      <a:r>
                        <a:rPr lang="en-US" altLang="zh-CN" sz="2800" b="1">
                          <a:latin typeface="+mj-ea"/>
                          <a:ea typeface="+mj-ea"/>
                        </a:rPr>
                        <a:t>3</a:t>
                      </a:r>
                    </a:p>
                  </a:txBody>
                  <a:tcPr/>
                </a:tc>
                <a:tc>
                  <a:txBody>
                    <a:bodyPr/>
                    <a:lstStyle/>
                    <a:p>
                      <a:pPr algn="ctr">
                        <a:buNone/>
                      </a:pPr>
                      <a:r>
                        <a:rPr lang="en-US" altLang="zh-CN" sz="2800" b="1">
                          <a:latin typeface="+mj-ea"/>
                          <a:ea typeface="+mj-ea"/>
                        </a:rPr>
                        <a:t>3</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DFA diagram </a:t>
            </a:r>
            <a:endParaRPr lang="zh-CN" altLang="en-US" kern="1200" dirty="0">
              <a:latin typeface="+mj-lt"/>
              <a:ea typeface="宋体" panose="02010600030101010101" pitchFamily="2" charset="-122"/>
              <a:cs typeface="+mj-cs"/>
            </a:endParaRPr>
          </a:p>
        </p:txBody>
      </p:sp>
      <p:sp>
        <p:nvSpPr>
          <p:cNvPr id="57347"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2024/3/12</a:t>
            </a:fld>
            <a:endParaRPr lang="zh-TW" altLang="en-US" sz="1400" dirty="0">
              <a:solidFill>
                <a:schemeClr val="tx2"/>
              </a:solidFill>
            </a:endParaRPr>
          </a:p>
        </p:txBody>
      </p:sp>
      <p:sp>
        <p:nvSpPr>
          <p:cNvPr id="57348"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52</a:t>
            </a:fld>
            <a:endParaRPr lang="zh-TW" altLang="en-US" sz="1400" dirty="0">
              <a:solidFill>
                <a:schemeClr val="tx2"/>
              </a:solidFill>
            </a:endParaRPr>
          </a:p>
        </p:txBody>
      </p:sp>
      <p:sp>
        <p:nvSpPr>
          <p:cNvPr id="6" name="橢圓 6"/>
          <p:cNvSpPr/>
          <p:nvPr/>
        </p:nvSpPr>
        <p:spPr>
          <a:xfrm>
            <a:off x="1000125" y="1571625"/>
            <a:ext cx="720725" cy="720725"/>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TW" altLang="en-US" sz="2400" b="0" i="0" u="none" strike="noStrike" kern="1200" cap="none" spc="0" normalizeH="0" baseline="0" noProof="0">
              <a:ln>
                <a:noFill/>
              </a:ln>
              <a:solidFill>
                <a:schemeClr val="dk1"/>
              </a:solidFill>
              <a:effectLst/>
              <a:uLnTx/>
              <a:uFillTx/>
              <a:latin typeface="+mn-lt"/>
              <a:ea typeface="+mn-ea"/>
              <a:cs typeface="+mn-cs"/>
            </a:endParaRPr>
          </a:p>
        </p:txBody>
      </p:sp>
      <p:cxnSp>
        <p:nvCxnSpPr>
          <p:cNvPr id="7" name="直線單箭頭接點 8"/>
          <p:cNvCxnSpPr/>
          <p:nvPr/>
        </p:nvCxnSpPr>
        <p:spPr>
          <a:xfrm>
            <a:off x="1000125" y="3000375"/>
            <a:ext cx="72072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橢圓 9"/>
          <p:cNvSpPr/>
          <p:nvPr/>
        </p:nvSpPr>
        <p:spPr>
          <a:xfrm>
            <a:off x="1714500" y="3571875"/>
            <a:ext cx="720725" cy="720725"/>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TW" altLang="en-US" sz="2400" b="0" i="0" u="none" strike="noStrike" kern="1200" cap="none" spc="0" normalizeH="0" baseline="0" noProof="0">
              <a:ln>
                <a:noFill/>
              </a:ln>
              <a:solidFill>
                <a:schemeClr val="dk1"/>
              </a:solidFill>
              <a:effectLst/>
              <a:uLnTx/>
              <a:uFillTx/>
              <a:latin typeface="+mn-lt"/>
              <a:ea typeface="+mn-ea"/>
              <a:cs typeface="+mn-cs"/>
            </a:endParaRPr>
          </a:p>
        </p:txBody>
      </p:sp>
      <p:cxnSp>
        <p:nvCxnSpPr>
          <p:cNvPr id="9" name="直線單箭頭接點 10"/>
          <p:cNvCxnSpPr>
            <a:endCxn id="8" idx="2"/>
          </p:cNvCxnSpPr>
          <p:nvPr/>
        </p:nvCxnSpPr>
        <p:spPr>
          <a:xfrm>
            <a:off x="1000125" y="3929063"/>
            <a:ext cx="714375" cy="3175"/>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甜甜圈 13"/>
          <p:cNvSpPr/>
          <p:nvPr/>
        </p:nvSpPr>
        <p:spPr>
          <a:xfrm>
            <a:off x="1000125" y="4643438"/>
            <a:ext cx="720725" cy="720725"/>
          </a:xfrm>
          <a:prstGeom prst="donu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TW" alt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矩形 11"/>
          <p:cNvSpPr>
            <a:spLocks noChangeArrowheads="1"/>
          </p:cNvSpPr>
          <p:nvPr/>
        </p:nvSpPr>
        <p:spPr bwMode="auto">
          <a:xfrm>
            <a:off x="4286250" y="2714625"/>
            <a:ext cx="457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2400" b="0" i="0" u="none" strike="noStrike" kern="1200" cap="none" spc="0" normalizeH="0" baseline="0" noProof="0">
                <a:ln>
                  <a:noFill/>
                </a:ln>
                <a:solidFill>
                  <a:schemeClr val="tx1"/>
                </a:solidFill>
                <a:effectLst/>
                <a:uLnTx/>
                <a:uFillTx/>
                <a:latin typeface="+mj-lt"/>
                <a:ea typeface="PMingLiU" pitchFamily="18" charset="-120"/>
                <a:cs typeface="+mn-cs"/>
              </a:rPr>
              <a:t>is a transition</a:t>
            </a:r>
          </a:p>
        </p:txBody>
      </p:sp>
      <p:sp>
        <p:nvSpPr>
          <p:cNvPr id="12" name="矩形 12"/>
          <p:cNvSpPr>
            <a:spLocks noChangeArrowheads="1"/>
          </p:cNvSpPr>
          <p:nvPr/>
        </p:nvSpPr>
        <p:spPr bwMode="auto">
          <a:xfrm>
            <a:off x="4286250" y="1714500"/>
            <a:ext cx="457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2400" b="0" i="0" u="none" strike="noStrike" kern="1200" cap="none" spc="0" normalizeH="0" baseline="0" noProof="0">
                <a:ln>
                  <a:noFill/>
                </a:ln>
                <a:solidFill>
                  <a:schemeClr val="tx1"/>
                </a:solidFill>
                <a:effectLst/>
                <a:uLnTx/>
                <a:uFillTx/>
                <a:latin typeface="+mj-lt"/>
                <a:ea typeface="PMingLiU" pitchFamily="18" charset="-120"/>
                <a:cs typeface="+mn-cs"/>
              </a:rPr>
              <a:t>is a state</a:t>
            </a:r>
          </a:p>
        </p:txBody>
      </p:sp>
      <p:sp>
        <p:nvSpPr>
          <p:cNvPr id="13" name="矩形 14"/>
          <p:cNvSpPr>
            <a:spLocks noChangeArrowheads="1"/>
          </p:cNvSpPr>
          <p:nvPr/>
        </p:nvSpPr>
        <p:spPr bwMode="auto">
          <a:xfrm>
            <a:off x="4286250" y="4786313"/>
            <a:ext cx="457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2400" b="0" i="0" u="none" strike="noStrike" kern="1200" cap="none" spc="0" normalizeH="0" baseline="0" noProof="0">
                <a:ln>
                  <a:noFill/>
                </a:ln>
                <a:solidFill>
                  <a:schemeClr val="tx1"/>
                </a:solidFill>
                <a:effectLst/>
                <a:uLnTx/>
                <a:uFillTx/>
                <a:latin typeface="+mj-lt"/>
                <a:ea typeface="PMingLiU" pitchFamily="18" charset="-120"/>
                <a:cs typeface="+mn-cs"/>
              </a:rPr>
              <a:t>is a final state</a:t>
            </a:r>
            <a:endParaRPr kumimoji="1" lang="zh-TW"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4" name="矩形 15"/>
          <p:cNvSpPr>
            <a:spLocks noChangeArrowheads="1"/>
          </p:cNvSpPr>
          <p:nvPr/>
        </p:nvSpPr>
        <p:spPr bwMode="auto">
          <a:xfrm>
            <a:off x="4286250" y="3714750"/>
            <a:ext cx="457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2400" b="0" i="0" u="none" strike="noStrike" kern="1200" cap="none" spc="0" normalizeH="0" baseline="0" noProof="0">
                <a:ln>
                  <a:noFill/>
                </a:ln>
                <a:solidFill>
                  <a:schemeClr val="tx1"/>
                </a:solidFill>
                <a:effectLst/>
                <a:uLnTx/>
                <a:uFillTx/>
                <a:latin typeface="+mj-lt"/>
                <a:ea typeface="PMingLiU" pitchFamily="18" charset="-120"/>
                <a:cs typeface="+mn-cs"/>
              </a:rPr>
              <a:t>is the start state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ppt_x"/>
                                          </p:val>
                                        </p:tav>
                                        <p:tav tm="100000">
                                          <p:val>
                                            <p:strVal val="#ppt_x"/>
                                          </p:val>
                                        </p:tav>
                                      </p:tavLst>
                                    </p:anim>
                                    <p:anim calcmode="lin" valueType="num">
                                      <p:cBhvr additive="base">
                                        <p:cTn id="42" dur="500" fill="hold"/>
                                        <p:tgtEl>
                                          <p:spTgt spid="10"/>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fill="hold"/>
                                        <p:tgtEl>
                                          <p:spTgt spid="13"/>
                                        </p:tgtEl>
                                        <p:attrNameLst>
                                          <p:attrName>ppt_x</p:attrName>
                                        </p:attrNameLst>
                                      </p:cBhvr>
                                      <p:tavLst>
                                        <p:tav tm="0">
                                          <p:val>
                                            <p:strVal val="#ppt_x"/>
                                          </p:val>
                                        </p:tav>
                                        <p:tav tm="100000">
                                          <p:val>
                                            <p:strVal val="#ppt_x"/>
                                          </p:val>
                                        </p:tav>
                                      </p:tavLst>
                                    </p:anim>
                                    <p:anim calcmode="lin" valueType="num">
                                      <p:cBhvr additive="base">
                                        <p:cTn id="4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1" grpId="0"/>
      <p:bldP spid="12" grpId="0"/>
      <p:bldP spid="13" grpId="0"/>
      <p:bldP spid="1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DFA digram</a:t>
            </a:r>
          </a:p>
        </p:txBody>
      </p:sp>
      <p:sp>
        <p:nvSpPr>
          <p:cNvPr id="114691" name="Rectangle 3"/>
          <p:cNvSpPr>
            <a:spLocks noGrp="1" noRot="1" noChangeArrowheads="1"/>
          </p:cNvSpPr>
          <p:nvPr>
            <p:ph sz="quarter" idx="1"/>
          </p:nvPr>
        </p:nvSpPr>
        <p:spPr>
          <a:xfrm>
            <a:off x="609600" y="1371600"/>
            <a:ext cx="8153400" cy="472757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DFA</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也可以表示成一个状态图</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或称</a:t>
            </a:r>
            <a:r>
              <a:rPr kumimoji="0" lang="zh-CN" altLang="en-US" sz="2600" b="1" i="0" u="none" strike="noStrike" kern="1200" cap="none" spc="0" normalizeH="0" baseline="0" noProof="0" dirty="0">
                <a:ln>
                  <a:noFill/>
                </a:ln>
                <a:solidFill>
                  <a:srgbClr val="FF0000"/>
                </a:solidFill>
                <a:effectLst/>
                <a:uLnTx/>
                <a:uFillTx/>
                <a:latin typeface="+mj-lt"/>
                <a:ea typeface="楷体_GB2312" pitchFamily="49" charset="-122"/>
                <a:cs typeface="+mn-cs"/>
              </a:rPr>
              <a:t>状态转换图</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。假定</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DFA M</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含有</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m</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个状态，</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n</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个输入字符，那么这个状态图含有</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m</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个结点，每个结点最多有</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n</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个弧射出，整个图含有唯一一个初态结点和若干个终态结点。</a:t>
            </a:r>
          </a:p>
        </p:txBody>
      </p:sp>
      <p:pic>
        <p:nvPicPr>
          <p:cNvPr id="3" name="图片 2"/>
          <p:cNvPicPr>
            <a:picLocks noChangeAspect="1"/>
          </p:cNvPicPr>
          <p:nvPr>
            <p:custDataLst>
              <p:tags r:id="rId1"/>
            </p:custDataLst>
          </p:nvPr>
        </p:nvPicPr>
        <p:blipFill>
          <a:blip r:embed="rId3"/>
          <a:stretch>
            <a:fillRect/>
          </a:stretch>
        </p:blipFill>
        <p:spPr>
          <a:xfrm>
            <a:off x="1417955" y="3068955"/>
            <a:ext cx="6308090" cy="327533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rrowheads="1"/>
          </p:cNvSpPr>
          <p:nvPr>
            <p:ph sz="quarter" idx="1"/>
          </p:nvPr>
        </p:nvSpPr>
        <p:spPr>
          <a:xfrm>
            <a:off x="609600" y="1447800"/>
            <a:ext cx="8005763" cy="4724400"/>
          </a:xfrm>
        </p:spPr>
        <p:txBody>
          <a:bodyPr vert="horz" wrap="square" lIns="91440" tIns="45720" rIns="91440" bIns="45720" numCol="1" anchor="t" anchorCtr="0" compatLnSpc="1"/>
          <a:lstStyle/>
          <a:p>
            <a:pPr marL="273050" marR="0" lvl="0" indent="-273050" algn="just"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对于</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800" b="0" i="0" u="none" strike="noStrike" kern="1200" cap="none" spc="0" normalizeH="0" baseline="3000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中的任何字</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，若存在一条从初态到某一终态的道路，且这条路上所有弧上的标记符连接成的字等于</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，则称</a:t>
            </a:r>
            <a:r>
              <a:rPr kumimoji="0" lang="zh-CN" altLang="en-US" sz="2800" b="0" i="0" u="none" strike="noStrike" kern="1200" cap="none" spc="0" normalizeH="0" baseline="0" noProof="0" dirty="0">
                <a:ln>
                  <a:noFill/>
                </a:ln>
                <a:solidFill>
                  <a:srgbClr val="FF0000"/>
                </a:solidFill>
                <a:effectLst/>
                <a:uLnTx/>
                <a:uFillTx/>
                <a:latin typeface="+mj-lt"/>
                <a:ea typeface="楷体_GB2312" pitchFamily="49" charset="-122"/>
                <a:cs typeface="+mn-cs"/>
                <a:sym typeface="Symbol" panose="05050102010706020507" pitchFamily="18" charset="2"/>
              </a:rPr>
              <a:t></a:t>
            </a:r>
            <a:r>
              <a:rPr kumimoji="0" lang="zh-CN" altLang="en-US" sz="2800" b="0" i="0" u="none" strike="noStrike" kern="1200" cap="none" spc="0" normalizeH="0" baseline="0" noProof="0" dirty="0">
                <a:ln>
                  <a:noFill/>
                </a:ln>
                <a:solidFill>
                  <a:srgbClr val="FF0000"/>
                </a:solidFill>
                <a:effectLst/>
                <a:uLnTx/>
                <a:uFillTx/>
                <a:latin typeface="+mj-lt"/>
                <a:ea typeface="楷体_GB2312" pitchFamily="49" charset="-122"/>
                <a:cs typeface="+mn-cs"/>
              </a:rPr>
              <a:t>为</a:t>
            </a:r>
            <a:r>
              <a:rPr kumimoji="0" lang="en-US" altLang="zh-CN" sz="2800" b="0" i="0" u="none" strike="noStrike" kern="1200" cap="none" spc="0" normalizeH="0" baseline="0" noProof="0" dirty="0">
                <a:ln>
                  <a:noFill/>
                </a:ln>
                <a:solidFill>
                  <a:srgbClr val="FF0000"/>
                </a:solidFill>
                <a:effectLst/>
                <a:uLnTx/>
                <a:uFillTx/>
                <a:latin typeface="+mj-lt"/>
                <a:ea typeface="楷体_GB2312" pitchFamily="49" charset="-122"/>
                <a:cs typeface="+mn-cs"/>
              </a:rPr>
              <a:t>DFA M</a:t>
            </a:r>
            <a:r>
              <a:rPr kumimoji="0" lang="zh-CN" altLang="en-US" sz="2800" b="0" i="0" u="none" strike="noStrike" kern="1200" cap="none" spc="0" normalizeH="0" baseline="0" noProof="0" dirty="0">
                <a:ln>
                  <a:noFill/>
                </a:ln>
                <a:solidFill>
                  <a:srgbClr val="FF0000"/>
                </a:solidFill>
                <a:effectLst/>
                <a:uLnTx/>
                <a:uFillTx/>
                <a:latin typeface="+mj-lt"/>
                <a:ea typeface="楷体_GB2312" pitchFamily="49" charset="-122"/>
                <a:cs typeface="+mn-cs"/>
              </a:rPr>
              <a:t>所识别</a:t>
            </a:r>
            <a:r>
              <a:rPr kumimoji="0" lang="en-US" altLang="zh-CN" sz="2800" b="0" i="0" u="none" strike="noStrike" kern="1200" cap="none" spc="0" normalizeH="0" baseline="0" noProof="0" dirty="0">
                <a:ln>
                  <a:noFill/>
                </a:ln>
                <a:solidFill>
                  <a:srgbClr val="FF0000"/>
                </a:solidFill>
                <a:effectLst/>
                <a:uLnTx/>
                <a:uFillTx/>
                <a:latin typeface="+mj-lt"/>
                <a:ea typeface="楷体_GB2312" pitchFamily="49" charset="-122"/>
                <a:cs typeface="+mn-cs"/>
              </a:rPr>
              <a:t>(</a:t>
            </a:r>
            <a:r>
              <a:rPr kumimoji="0" lang="zh-CN" altLang="en-US" sz="2800" b="0" i="0" u="none" strike="noStrike" kern="1200" cap="none" spc="0" normalizeH="0" baseline="0" noProof="0" dirty="0">
                <a:ln>
                  <a:noFill/>
                </a:ln>
                <a:solidFill>
                  <a:srgbClr val="FF0000"/>
                </a:solidFill>
                <a:effectLst/>
                <a:uLnTx/>
                <a:uFillTx/>
                <a:latin typeface="+mj-lt"/>
                <a:ea typeface="楷体_GB2312" pitchFamily="49" charset="-122"/>
                <a:cs typeface="+mn-cs"/>
              </a:rPr>
              <a:t>接收</a:t>
            </a:r>
            <a:r>
              <a:rPr kumimoji="0" lang="en-US" altLang="zh-CN" sz="2800" b="0" i="0" u="none" strike="noStrike" kern="1200" cap="none" spc="0" normalizeH="0" baseline="0" noProof="0" dirty="0">
                <a:ln>
                  <a:noFill/>
                </a:ln>
                <a:solidFill>
                  <a:srgbClr val="FF0000"/>
                </a:solidFill>
                <a:effectLst/>
                <a:uLnTx/>
                <a:uFillTx/>
                <a:latin typeface="+mj-lt"/>
                <a:ea typeface="楷体_GB2312" pitchFamily="49" charset="-122"/>
                <a:cs typeface="+mn-cs"/>
              </a:rPr>
              <a:t>)</a:t>
            </a:r>
          </a:p>
          <a:p>
            <a:pPr marL="273050" marR="0" lvl="0" indent="-273050" algn="just"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DFA M</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所识别的字的全体记为</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L(M)</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。若</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M</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的初态结点同时又是终态结点，</a:t>
            </a:r>
            <a:r>
              <a:rPr kumimoji="0" lang="zh-CN" altLang="en-US" sz="2800" b="0" i="0" u="none" strike="noStrike" kern="1200" cap="none" spc="0" normalizeH="0" baseline="0" noProof="0" dirty="0">
                <a:ln>
                  <a:noFill/>
                </a:ln>
                <a:solidFill>
                  <a:srgbClr val="0000FF"/>
                </a:solidFill>
                <a:effectLst/>
                <a:uLnTx/>
                <a:uFillTx/>
                <a:latin typeface="+mj-lt"/>
                <a:ea typeface="楷体_GB2312" pitchFamily="49" charset="-122"/>
                <a:cs typeface="+mn-cs"/>
              </a:rPr>
              <a:t>则空字</a:t>
            </a:r>
            <a:r>
              <a:rPr kumimoji="0" lang="en-US" altLang="zh-CN" sz="2800" b="0" i="0" u="none" strike="noStrike" kern="1200" cap="none" spc="0" normalizeH="0" baseline="0" noProof="0" dirty="0">
                <a:ln>
                  <a:noFill/>
                </a:ln>
                <a:solidFill>
                  <a:srgbClr val="0000FF"/>
                </a:solidFill>
                <a:effectLst/>
                <a:uLnTx/>
                <a:uFillTx/>
                <a:latin typeface="+mj-lt"/>
                <a:ea typeface="楷体_GB2312" pitchFamily="49" charset="-122"/>
                <a:cs typeface="+mn-cs"/>
              </a:rPr>
              <a:t>ε</a:t>
            </a:r>
            <a:r>
              <a:rPr kumimoji="0" lang="zh-CN" altLang="en-US" sz="2800" b="0" i="0" u="none" strike="noStrike" kern="1200" cap="none" spc="0" normalizeH="0" baseline="0" noProof="0" dirty="0">
                <a:ln>
                  <a:noFill/>
                </a:ln>
                <a:solidFill>
                  <a:srgbClr val="0000FF"/>
                </a:solidFill>
                <a:effectLst/>
                <a:uLnTx/>
                <a:uFillTx/>
                <a:latin typeface="+mj-lt"/>
                <a:ea typeface="楷体_GB2312" pitchFamily="49" charset="-122"/>
                <a:cs typeface="+mn-cs"/>
              </a:rPr>
              <a:t>可为</a:t>
            </a:r>
            <a:r>
              <a:rPr kumimoji="0" lang="en-US" altLang="zh-CN" sz="2800" b="0" i="0" u="none" strike="noStrike" kern="1200" cap="none" spc="0" normalizeH="0" baseline="0" noProof="0" dirty="0">
                <a:ln>
                  <a:noFill/>
                </a:ln>
                <a:solidFill>
                  <a:srgbClr val="0000FF"/>
                </a:solidFill>
                <a:effectLst/>
                <a:uLnTx/>
                <a:uFillTx/>
                <a:latin typeface="+mj-lt"/>
                <a:ea typeface="楷体_GB2312" pitchFamily="49" charset="-122"/>
                <a:cs typeface="+mn-cs"/>
              </a:rPr>
              <a:t>M</a:t>
            </a:r>
            <a:r>
              <a:rPr kumimoji="0" lang="zh-CN" altLang="en-US" sz="2800" b="0" i="0" u="none" strike="noStrike" kern="1200" cap="none" spc="0" normalizeH="0" baseline="0" noProof="0" dirty="0">
                <a:ln>
                  <a:noFill/>
                </a:ln>
                <a:solidFill>
                  <a:srgbClr val="0000FF"/>
                </a:solidFill>
                <a:effectLst/>
                <a:uLnTx/>
                <a:uFillTx/>
                <a:latin typeface="+mj-lt"/>
                <a:ea typeface="楷体_GB2312" pitchFamily="49" charset="-122"/>
                <a:cs typeface="+mn-cs"/>
              </a:rPr>
              <a:t>所识别</a:t>
            </a:r>
          </a:p>
        </p:txBody>
      </p:sp>
      <p:sp>
        <p:nvSpPr>
          <p:cNvPr id="59395" name="Rectangle 3"/>
          <p:cNvSpPr>
            <a:spLocks noGrp="1" noRot="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DFA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5538">
                                            <p:txEl>
                                              <p:pRg st="0" end="0"/>
                                            </p:txEl>
                                          </p:spTgt>
                                        </p:tgtEl>
                                        <p:attrNameLst>
                                          <p:attrName>style.visibility</p:attrName>
                                        </p:attrNameLst>
                                      </p:cBhvr>
                                      <p:to>
                                        <p:strVal val="visible"/>
                                      </p:to>
                                    </p:set>
                                    <p:anim calcmode="lin" valueType="num">
                                      <p:cBhvr additive="base">
                                        <p:cTn id="7" dur="500" fill="hold"/>
                                        <p:tgtEl>
                                          <p:spTgt spid="6553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5538">
                                            <p:txEl>
                                              <p:pRg st="1" end="1"/>
                                            </p:txEl>
                                          </p:spTgt>
                                        </p:tgtEl>
                                        <p:attrNameLst>
                                          <p:attrName>style.visibility</p:attrName>
                                        </p:attrNameLst>
                                      </p:cBhvr>
                                      <p:to>
                                        <p:strVal val="visible"/>
                                      </p:to>
                                    </p:set>
                                    <p:anim calcmode="lin" valueType="num">
                                      <p:cBhvr additive="base">
                                        <p:cTn id="13" dur="500" fill="hold"/>
                                        <p:tgtEl>
                                          <p:spTgt spid="6553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53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DFA acceptance</a:t>
            </a:r>
          </a:p>
        </p:txBody>
      </p:sp>
      <p:sp>
        <p:nvSpPr>
          <p:cNvPr id="115715"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ct val="25000"/>
              </a:spcBef>
              <a:spcAft>
                <a:spcPct val="0"/>
              </a:spcAft>
              <a:buClr>
                <a:schemeClr val="accent1"/>
              </a:buClr>
              <a:buSzPct val="76000"/>
              <a:buFont typeface="Wingdings 3" panose="05040102010807070707" pitchFamily="18" charset="2"/>
              <a:buChar char=""/>
              <a:defRPr/>
            </a:pPr>
            <a:r>
              <a:rPr kumimoji="0" lang="zh-CN" altLang="en-US" sz="2600" b="1" i="0" u="none" strike="noStrike" kern="1200" cap="none" spc="0" normalizeH="0" baseline="0" noProof="0" dirty="0">
                <a:ln>
                  <a:noFill/>
                </a:ln>
                <a:solidFill>
                  <a:srgbClr val="00823B"/>
                </a:solidFill>
                <a:effectLst/>
                <a:uLnTx/>
                <a:uFillTx/>
                <a:latin typeface="+mj-lt"/>
                <a:ea typeface="楷体_GB2312" pitchFamily="49" charset="-122"/>
                <a:cs typeface="+mn-cs"/>
              </a:rPr>
              <a:t>例</a:t>
            </a:r>
            <a:r>
              <a:rPr kumimoji="0" lang="en-US" altLang="zh-CN" sz="2600" b="1" i="0" u="none" strike="noStrike" kern="1200" cap="none" spc="0" normalizeH="0" baseline="0" noProof="0" dirty="0">
                <a:ln>
                  <a:noFill/>
                </a:ln>
                <a:solidFill>
                  <a:srgbClr val="00823B"/>
                </a:solidFill>
                <a:effectLst/>
                <a:uLnTx/>
                <a:uFillTx/>
                <a:latin typeface="+mj-lt"/>
                <a:ea typeface="楷体_GB2312" pitchFamily="49" charset="-122"/>
                <a:cs typeface="+mn-cs"/>
              </a:rPr>
              <a:t>9</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证明</a:t>
            </a:r>
            <a:r>
              <a:rPr kumimoji="0" lang="en-US" altLang="zh-CN" sz="2600" b="1" i="0" u="none" strike="noStrike" kern="1200" cap="none" spc="0" normalizeH="0" baseline="0" noProof="0" dirty="0">
                <a:ln>
                  <a:noFill/>
                </a:ln>
                <a:solidFill>
                  <a:schemeClr val="tx1"/>
                </a:solidFill>
                <a:effectLst/>
                <a:uLnTx/>
                <a:uFillTx/>
                <a:latin typeface="+mj-lt"/>
                <a:ea typeface="楷体_GB2312" pitchFamily="49" charset="-122"/>
                <a:cs typeface="+mn-cs"/>
              </a:rPr>
              <a:t>t=</a:t>
            </a:r>
            <a:r>
              <a:rPr kumimoji="0" lang="en-US" altLang="zh-CN" sz="2600" b="1" i="0" u="none" strike="noStrike" kern="1200" cap="none" spc="0" normalizeH="0" baseline="0" noProof="0" dirty="0" err="1">
                <a:ln>
                  <a:noFill/>
                </a:ln>
                <a:solidFill>
                  <a:schemeClr val="tx1"/>
                </a:solidFill>
                <a:effectLst/>
                <a:uLnTx/>
                <a:uFillTx/>
                <a:latin typeface="+mj-lt"/>
                <a:ea typeface="楷体_GB2312" pitchFamily="49" charset="-122"/>
                <a:cs typeface="+mn-cs"/>
              </a:rPr>
              <a:t>baab</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被下图的</a:t>
            </a:r>
            <a:r>
              <a:rPr kumimoji="0" lang="en-US" altLang="zh-CN" sz="2600" b="1" i="0" u="none" strike="noStrike" kern="1200" cap="none" spc="0" normalizeH="0" baseline="0" noProof="0" dirty="0">
                <a:ln>
                  <a:noFill/>
                </a:ln>
                <a:solidFill>
                  <a:schemeClr val="tx1"/>
                </a:solidFill>
                <a:effectLst/>
                <a:uLnTx/>
                <a:uFillTx/>
                <a:latin typeface="+mj-lt"/>
                <a:ea typeface="楷体_GB2312" pitchFamily="49" charset="-122"/>
                <a:cs typeface="+mn-cs"/>
              </a:rPr>
              <a:t>DFA</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所接受。</a:t>
            </a:r>
          </a:p>
          <a:p>
            <a:pPr marL="548005" marR="0" lvl="1" indent="-273050" algn="l" defTabSz="914400" rtl="0" eaLnBrk="0" fontAlgn="base" latinLnBrk="0" hangingPunct="0">
              <a:lnSpc>
                <a:spcPct val="100000"/>
              </a:lnSpc>
              <a:spcBef>
                <a:spcPct val="25000"/>
              </a:spcBef>
              <a:spcAft>
                <a:spcPct val="0"/>
              </a:spcAft>
              <a:buClr>
                <a:schemeClr val="accent2"/>
              </a:buClr>
              <a:buSzPct val="76000"/>
              <a:buFont typeface="Wingdings 3" panose="05040102010807070707" pitchFamily="18" charset="2"/>
              <a:buChar char=""/>
              <a:defRPr/>
            </a:pPr>
            <a:r>
              <a:rPr kumimoji="0" lang="en-US" altLang="zh-CN"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3200" b="0" i="0" u="none" strike="noStrike" kern="1200" cap="none" spc="0" normalizeH="0" baseline="0" noProof="0" dirty="0" err="1">
                <a:ln>
                  <a:noFill/>
                </a:ln>
                <a:solidFill>
                  <a:schemeClr val="tx2"/>
                </a:solidFill>
                <a:effectLst/>
                <a:uLnTx/>
                <a:uFillTx/>
                <a:latin typeface="+mj-lt"/>
                <a:ea typeface="楷体_GB2312" pitchFamily="49" charset="-122"/>
                <a:cs typeface="+mn-cs"/>
              </a:rPr>
              <a:t>a,b</a:t>
            </a:r>
            <a:r>
              <a:rPr kumimoji="0" lang="en-US" altLang="zh-CN" sz="3200" b="0" i="0" u="none" strike="noStrike" kern="1200" cap="none" spc="0" normalizeH="0" baseline="0" noProof="0" dirty="0">
                <a:ln>
                  <a:noFill/>
                </a:ln>
                <a:solidFill>
                  <a:schemeClr val="tx2"/>
                </a:solidFill>
                <a:effectLst/>
                <a:uLnTx/>
                <a:uFillTx/>
                <a:latin typeface="+mj-lt"/>
                <a:ea typeface="楷体_GB2312" pitchFamily="49" charset="-122"/>
                <a:cs typeface="+mn-cs"/>
              </a:rPr>
              <a:t>∈∑	∴</a:t>
            </a:r>
            <a:r>
              <a:rPr kumimoji="0" lang="en-US" altLang="zh-CN" sz="3200" b="0" i="0" u="none" strike="noStrike" kern="1200" cap="none" spc="0" normalizeH="0" baseline="0" noProof="0" dirty="0" err="1">
                <a:ln>
                  <a:noFill/>
                </a:ln>
                <a:solidFill>
                  <a:schemeClr val="tx2"/>
                </a:solidFill>
                <a:effectLst/>
                <a:uLnTx/>
                <a:uFillTx/>
                <a:latin typeface="+mj-lt"/>
                <a:ea typeface="楷体_GB2312" pitchFamily="49" charset="-122"/>
                <a:cs typeface="+mn-cs"/>
              </a:rPr>
              <a:t>baab</a:t>
            </a:r>
            <a:r>
              <a:rPr kumimoji="0" lang="en-US" altLang="zh-CN"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p>
          <a:p>
            <a:pPr marL="548005" marR="0" lvl="1" indent="-273050" algn="l" defTabSz="914400" rtl="0" eaLnBrk="0" fontAlgn="base" latinLnBrk="0" hangingPunct="0">
              <a:lnSpc>
                <a:spcPct val="100000"/>
              </a:lnSpc>
              <a:spcBef>
                <a:spcPct val="25000"/>
              </a:spcBef>
              <a:spcAft>
                <a:spcPct val="0"/>
              </a:spcAft>
              <a:buClr>
                <a:schemeClr val="accent2"/>
              </a:buClr>
              <a:buSzPct val="76000"/>
              <a:buFont typeface="Wingdings 3" panose="05040102010807070707" pitchFamily="18" charset="2"/>
              <a:buChar char=""/>
              <a:defRPr/>
            </a:pPr>
            <a:r>
              <a:rPr kumimoji="0" lang="en-US" altLang="zh-CN" sz="3200" b="0" i="0" u="none" strike="noStrike" kern="1200" cap="none" spc="0" normalizeH="0" baseline="0" noProof="0" dirty="0">
                <a:ln>
                  <a:noFill/>
                </a:ln>
                <a:solidFill>
                  <a:schemeClr val="tx2"/>
                </a:solidFill>
                <a:effectLst/>
                <a:uLnTx/>
                <a:uFillTx/>
                <a:latin typeface="+mj-lt"/>
                <a:ea typeface="楷体_GB2312" pitchFamily="49" charset="-122"/>
                <a:cs typeface="+mn-cs"/>
              </a:rPr>
              <a:t>f</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3200" b="0" i="0" u="none" strike="noStrike" kern="1200" cap="none" spc="0" normalizeH="0" baseline="0" noProof="0" dirty="0">
                <a:ln>
                  <a:noFill/>
                </a:ln>
                <a:solidFill>
                  <a:srgbClr val="0000FF"/>
                </a:solidFill>
                <a:effectLst/>
                <a:uLnTx/>
                <a:uFillTx/>
                <a:latin typeface="+mj-lt"/>
                <a:ea typeface="楷体_GB2312" pitchFamily="49" charset="-122"/>
                <a:cs typeface="+mn-cs"/>
              </a:rPr>
              <a:t>S</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3200" b="0" i="0" u="none" strike="noStrike" kern="1200" cap="none" spc="0" normalizeH="0" baseline="0" noProof="0" dirty="0" err="1">
                <a:ln>
                  <a:noFill/>
                </a:ln>
                <a:solidFill>
                  <a:schemeClr val="tx2"/>
                </a:solidFill>
                <a:effectLst/>
                <a:uLnTx/>
                <a:uFillTx/>
                <a:latin typeface="+mj-lt"/>
                <a:ea typeface="楷体_GB2312" pitchFamily="49" charset="-122"/>
                <a:cs typeface="+mn-cs"/>
              </a:rPr>
              <a:t>baab</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3200" b="0" i="0" u="none" strike="noStrike" kern="1200" cap="none" spc="0" normalizeH="0" baseline="0" noProof="0" dirty="0">
                <a:ln>
                  <a:noFill/>
                </a:ln>
                <a:solidFill>
                  <a:schemeClr val="tx2"/>
                </a:solidFill>
                <a:effectLst/>
                <a:uLnTx/>
                <a:uFillTx/>
                <a:latin typeface="+mj-lt"/>
                <a:ea typeface="楷体_GB2312" pitchFamily="49" charset="-122"/>
                <a:cs typeface="+mn-cs"/>
              </a:rPr>
              <a:t>=f</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3200" b="0" i="0" u="none" strike="noStrike" kern="1200" cap="none" spc="0" normalizeH="0" baseline="0" noProof="0" dirty="0">
                <a:ln>
                  <a:noFill/>
                </a:ln>
                <a:solidFill>
                  <a:schemeClr val="tx2"/>
                </a:solidFill>
                <a:effectLst/>
                <a:uLnTx/>
                <a:uFillTx/>
                <a:latin typeface="+mj-lt"/>
                <a:ea typeface="楷体_GB2312" pitchFamily="49" charset="-122"/>
                <a:cs typeface="+mn-cs"/>
              </a:rPr>
              <a:t>f</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3200" b="0" i="0" u="none" strike="noStrike" kern="1200" cap="none" spc="0" normalizeH="0" baseline="0" noProof="0" dirty="0">
                <a:ln>
                  <a:noFill/>
                </a:ln>
                <a:solidFill>
                  <a:srgbClr val="0000FF"/>
                </a:solidFill>
                <a:effectLst/>
                <a:uLnTx/>
                <a:uFillTx/>
                <a:latin typeface="+mj-lt"/>
                <a:ea typeface="楷体_GB2312" pitchFamily="49" charset="-122"/>
                <a:cs typeface="+mn-cs"/>
              </a:rPr>
              <a:t>S</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3200" b="0" i="0" u="none" strike="noStrike" kern="1200" cap="none" spc="0" normalizeH="0" baseline="0" noProof="0" dirty="0">
                <a:ln>
                  <a:noFill/>
                </a:ln>
                <a:solidFill>
                  <a:srgbClr val="FF0000"/>
                </a:solidFill>
                <a:effectLst/>
                <a:uLnTx/>
                <a:uFillTx/>
                <a:latin typeface="+mj-lt"/>
                <a:ea typeface="楷体_GB2312" pitchFamily="49" charset="-122"/>
                <a:cs typeface="+mn-cs"/>
              </a:rPr>
              <a:t>b</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3200" b="0" i="0" u="none" strike="noStrike" kern="1200" cap="none" spc="0" normalizeH="0" baseline="0" noProof="0" dirty="0" err="1">
                <a:ln>
                  <a:noFill/>
                </a:ln>
                <a:solidFill>
                  <a:schemeClr val="tx2"/>
                </a:solidFill>
                <a:effectLst/>
                <a:uLnTx/>
                <a:uFillTx/>
                <a:latin typeface="+mj-lt"/>
                <a:ea typeface="楷体_GB2312" pitchFamily="49" charset="-122"/>
                <a:cs typeface="+mn-cs"/>
              </a:rPr>
              <a:t>aab</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p>
          <a:p>
            <a:pPr marL="548005" marR="0" lvl="1" indent="-273050" algn="l" defTabSz="914400" rtl="0" eaLnBrk="0" fontAlgn="base" latinLnBrk="0" hangingPunct="0">
              <a:lnSpc>
                <a:spcPct val="100000"/>
              </a:lnSpc>
              <a:spcBef>
                <a:spcPct val="25000"/>
              </a:spcBef>
              <a:spcAft>
                <a:spcPct val="0"/>
              </a:spcAft>
              <a:buClr>
                <a:schemeClr val="accent2"/>
              </a:buClr>
              <a:buSzPct val="76000"/>
              <a:buFont typeface="Wingdings" panose="05000000000000000000" pitchFamily="2" charset="2"/>
              <a:buNone/>
              <a:defRPr/>
            </a:pP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  </a:t>
            </a:r>
            <a:r>
              <a:rPr kumimoji="0" lang="en-US" altLang="zh-CN" sz="3200" b="0" i="0" u="none" strike="noStrike" kern="1200" cap="none" spc="0" normalizeH="0" baseline="0" noProof="0" dirty="0">
                <a:ln>
                  <a:noFill/>
                </a:ln>
                <a:solidFill>
                  <a:schemeClr val="tx2"/>
                </a:solidFill>
                <a:effectLst/>
                <a:uLnTx/>
                <a:uFillTx/>
                <a:latin typeface="+mj-lt"/>
                <a:ea typeface="楷体_GB2312" pitchFamily="49" charset="-122"/>
                <a:cs typeface="+mn-cs"/>
              </a:rPr>
              <a:t>=  f</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3200" b="0" i="0" u="none" strike="noStrike" kern="1200" cap="none" spc="0" normalizeH="0" baseline="0" noProof="0" dirty="0">
                <a:ln>
                  <a:noFill/>
                </a:ln>
                <a:solidFill>
                  <a:srgbClr val="0000FF"/>
                </a:solidFill>
                <a:effectLst/>
                <a:uLnTx/>
                <a:uFillTx/>
                <a:latin typeface="+mj-lt"/>
                <a:ea typeface="楷体_GB2312" pitchFamily="49" charset="-122"/>
                <a:cs typeface="+mn-cs"/>
              </a:rPr>
              <a:t>V</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3200" b="0" i="0" u="none" strike="noStrike" kern="1200" cap="none" spc="0" normalizeH="0" baseline="0" noProof="0" dirty="0" err="1">
                <a:ln>
                  <a:noFill/>
                </a:ln>
                <a:solidFill>
                  <a:schemeClr val="tx2"/>
                </a:solidFill>
                <a:effectLst/>
                <a:uLnTx/>
                <a:uFillTx/>
                <a:latin typeface="+mj-lt"/>
                <a:ea typeface="楷体_GB2312" pitchFamily="49" charset="-122"/>
                <a:cs typeface="+mn-cs"/>
              </a:rPr>
              <a:t>aab</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3200" b="0" i="0" u="none" strike="noStrike" kern="1200" cap="none" spc="0" normalizeH="0" baseline="0" noProof="0" dirty="0">
                <a:ln>
                  <a:noFill/>
                </a:ln>
                <a:solidFill>
                  <a:schemeClr val="tx2"/>
                </a:solidFill>
                <a:effectLst/>
                <a:uLnTx/>
                <a:uFillTx/>
                <a:latin typeface="+mj-lt"/>
                <a:ea typeface="楷体_GB2312" pitchFamily="49" charset="-122"/>
                <a:cs typeface="+mn-cs"/>
              </a:rPr>
              <a:t>= f</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3200" b="0" i="0" u="none" strike="noStrike" kern="1200" cap="none" spc="0" normalizeH="0" baseline="0" noProof="0" dirty="0">
                <a:ln>
                  <a:noFill/>
                </a:ln>
                <a:solidFill>
                  <a:schemeClr val="tx2"/>
                </a:solidFill>
                <a:effectLst/>
                <a:uLnTx/>
                <a:uFillTx/>
                <a:latin typeface="+mj-lt"/>
                <a:ea typeface="楷体_GB2312" pitchFamily="49" charset="-122"/>
                <a:cs typeface="+mn-cs"/>
              </a:rPr>
              <a:t>f</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3200" b="0" i="0" u="none" strike="noStrike" kern="1200" cap="none" spc="0" normalizeH="0" baseline="0" noProof="0" dirty="0">
                <a:ln>
                  <a:noFill/>
                </a:ln>
                <a:solidFill>
                  <a:srgbClr val="0000FF"/>
                </a:solidFill>
                <a:effectLst/>
                <a:uLnTx/>
                <a:uFillTx/>
                <a:latin typeface="+mj-lt"/>
                <a:ea typeface="楷体_GB2312" pitchFamily="49" charset="-122"/>
                <a:cs typeface="+mn-cs"/>
              </a:rPr>
              <a:t>V</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3200" b="0" i="0" u="none" strike="noStrike" kern="1200" cap="none" spc="0" normalizeH="0" baseline="0" noProof="0" dirty="0">
                <a:ln>
                  <a:noFill/>
                </a:ln>
                <a:solidFill>
                  <a:srgbClr val="FF0000"/>
                </a:solidFill>
                <a:effectLst/>
                <a:uLnTx/>
                <a:uFillTx/>
                <a:latin typeface="+mj-lt"/>
                <a:ea typeface="楷体_GB2312" pitchFamily="49" charset="-122"/>
                <a:cs typeface="+mn-cs"/>
              </a:rPr>
              <a:t>a</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3200" b="0" i="0" u="none" strike="noStrike" kern="1200" cap="none" spc="0" normalizeH="0" baseline="0" noProof="0" dirty="0" err="1">
                <a:ln>
                  <a:noFill/>
                </a:ln>
                <a:solidFill>
                  <a:schemeClr val="tx2"/>
                </a:solidFill>
                <a:effectLst/>
                <a:uLnTx/>
                <a:uFillTx/>
                <a:latin typeface="+mj-lt"/>
                <a:ea typeface="楷体_GB2312" pitchFamily="49" charset="-122"/>
                <a:cs typeface="+mn-cs"/>
              </a:rPr>
              <a:t>ab</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p>
          <a:p>
            <a:pPr marL="548005" marR="0" lvl="1" indent="-273050" algn="l" defTabSz="914400" rtl="0" eaLnBrk="0" fontAlgn="base" latinLnBrk="0" hangingPunct="0">
              <a:lnSpc>
                <a:spcPct val="100000"/>
              </a:lnSpc>
              <a:spcBef>
                <a:spcPct val="25000"/>
              </a:spcBef>
              <a:spcAft>
                <a:spcPct val="0"/>
              </a:spcAft>
              <a:buClr>
                <a:schemeClr val="accent2"/>
              </a:buClr>
              <a:buSzPct val="76000"/>
              <a:buFont typeface="Wingdings" panose="05000000000000000000" pitchFamily="2" charset="2"/>
              <a:buNone/>
              <a:defRPr/>
            </a:pP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  </a:t>
            </a:r>
            <a:r>
              <a:rPr kumimoji="0" lang="en-US" altLang="zh-CN" sz="3200" b="0" i="0" u="none" strike="noStrike" kern="1200" cap="none" spc="0" normalizeH="0" baseline="0" noProof="0" dirty="0">
                <a:ln>
                  <a:noFill/>
                </a:ln>
                <a:solidFill>
                  <a:schemeClr val="tx2"/>
                </a:solidFill>
                <a:effectLst/>
                <a:uLnTx/>
                <a:uFillTx/>
                <a:latin typeface="+mj-lt"/>
                <a:ea typeface="楷体_GB2312" pitchFamily="49" charset="-122"/>
                <a:cs typeface="+mn-cs"/>
              </a:rPr>
              <a:t>=f</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3200" b="0" i="0" u="none" strike="noStrike" kern="1200" cap="none" spc="0" normalizeH="0" baseline="0" noProof="0" dirty="0">
                <a:ln>
                  <a:noFill/>
                </a:ln>
                <a:solidFill>
                  <a:srgbClr val="0000FF"/>
                </a:solidFill>
                <a:effectLst/>
                <a:uLnTx/>
                <a:uFillTx/>
                <a:latin typeface="+mj-lt"/>
                <a:ea typeface="楷体_GB2312" pitchFamily="49" charset="-122"/>
                <a:cs typeface="+mn-cs"/>
              </a:rPr>
              <a:t>U</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3200" b="0" i="0" u="none" strike="noStrike" kern="1200" cap="none" spc="0" normalizeH="0" baseline="0" noProof="0" dirty="0" err="1">
                <a:ln>
                  <a:noFill/>
                </a:ln>
                <a:solidFill>
                  <a:schemeClr val="tx2"/>
                </a:solidFill>
                <a:effectLst/>
                <a:uLnTx/>
                <a:uFillTx/>
                <a:latin typeface="+mj-lt"/>
                <a:ea typeface="楷体_GB2312" pitchFamily="49" charset="-122"/>
                <a:cs typeface="+mn-cs"/>
              </a:rPr>
              <a:t>ab</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3200" b="0" i="0" u="none" strike="noStrike" kern="1200" cap="none" spc="0" normalizeH="0" baseline="0" noProof="0" dirty="0">
                <a:ln>
                  <a:noFill/>
                </a:ln>
                <a:solidFill>
                  <a:schemeClr val="tx2"/>
                </a:solidFill>
                <a:effectLst/>
                <a:uLnTx/>
                <a:uFillTx/>
                <a:latin typeface="+mj-lt"/>
                <a:ea typeface="楷体_GB2312" pitchFamily="49" charset="-122"/>
                <a:cs typeface="+mn-cs"/>
              </a:rPr>
              <a:t>=f</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3200" b="0" i="0" u="none" strike="noStrike" kern="1200" cap="none" spc="0" normalizeH="0" baseline="0" noProof="0" dirty="0">
                <a:ln>
                  <a:noFill/>
                </a:ln>
                <a:solidFill>
                  <a:schemeClr val="tx2"/>
                </a:solidFill>
                <a:effectLst/>
                <a:uLnTx/>
                <a:uFillTx/>
                <a:latin typeface="+mj-lt"/>
                <a:ea typeface="楷体_GB2312" pitchFamily="49" charset="-122"/>
                <a:cs typeface="+mn-cs"/>
              </a:rPr>
              <a:t>f</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3200" b="0" i="0" u="none" strike="noStrike" kern="1200" cap="none" spc="0" normalizeH="0" baseline="0" noProof="0" dirty="0">
                <a:ln>
                  <a:noFill/>
                </a:ln>
                <a:solidFill>
                  <a:srgbClr val="0000FF"/>
                </a:solidFill>
                <a:effectLst/>
                <a:uLnTx/>
                <a:uFillTx/>
                <a:latin typeface="+mj-lt"/>
                <a:ea typeface="楷体_GB2312" pitchFamily="49" charset="-122"/>
                <a:cs typeface="+mn-cs"/>
              </a:rPr>
              <a:t>U</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3200" b="0" i="0" u="none" strike="noStrike" kern="1200" cap="none" spc="0" normalizeH="0" baseline="0" noProof="0" dirty="0">
                <a:ln>
                  <a:noFill/>
                </a:ln>
                <a:solidFill>
                  <a:srgbClr val="FF0000"/>
                </a:solidFill>
                <a:effectLst/>
                <a:uLnTx/>
                <a:uFillTx/>
                <a:latin typeface="+mj-lt"/>
                <a:ea typeface="楷体_GB2312" pitchFamily="49" charset="-122"/>
                <a:cs typeface="+mn-cs"/>
              </a:rPr>
              <a:t>a</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3200" b="0" i="0" u="none" strike="noStrike" kern="1200" cap="none" spc="0" normalizeH="0" baseline="0" noProof="0" dirty="0">
                <a:ln>
                  <a:noFill/>
                </a:ln>
                <a:solidFill>
                  <a:schemeClr val="tx2"/>
                </a:solidFill>
                <a:effectLst/>
                <a:uLnTx/>
                <a:uFillTx/>
                <a:latin typeface="+mj-lt"/>
                <a:ea typeface="楷体_GB2312" pitchFamily="49" charset="-122"/>
                <a:cs typeface="+mn-cs"/>
              </a:rPr>
              <a:t>b</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p>
          <a:p>
            <a:pPr marL="548005" marR="0" lvl="1" indent="-273050" algn="l" defTabSz="914400" rtl="0" eaLnBrk="0" fontAlgn="base" latinLnBrk="0" hangingPunct="0">
              <a:lnSpc>
                <a:spcPct val="100000"/>
              </a:lnSpc>
              <a:spcBef>
                <a:spcPct val="25000"/>
              </a:spcBef>
              <a:spcAft>
                <a:spcPct val="0"/>
              </a:spcAft>
              <a:buClr>
                <a:schemeClr val="accent2"/>
              </a:buClr>
              <a:buSzPct val="76000"/>
              <a:buFont typeface="Wingdings" panose="05000000000000000000" pitchFamily="2" charset="2"/>
              <a:buNone/>
              <a:defRPr/>
            </a:pP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  </a:t>
            </a:r>
            <a:r>
              <a:rPr kumimoji="0" lang="en-US" altLang="zh-CN" sz="3200" b="0" i="0" u="none" strike="noStrike" kern="1200" cap="none" spc="0" normalizeH="0" baseline="0" noProof="0" dirty="0">
                <a:ln>
                  <a:noFill/>
                </a:ln>
                <a:solidFill>
                  <a:schemeClr val="tx2"/>
                </a:solidFill>
                <a:effectLst/>
                <a:uLnTx/>
                <a:uFillTx/>
                <a:latin typeface="+mj-lt"/>
                <a:ea typeface="楷体_GB2312" pitchFamily="49" charset="-122"/>
                <a:cs typeface="+mn-cs"/>
              </a:rPr>
              <a:t>=f</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3200" b="0" i="0" u="none" strike="noStrike" kern="1200" cap="none" spc="0" normalizeH="0" baseline="0" noProof="0" dirty="0">
                <a:ln>
                  <a:noFill/>
                </a:ln>
                <a:solidFill>
                  <a:srgbClr val="0000FF"/>
                </a:solidFill>
                <a:effectLst/>
                <a:uLnTx/>
                <a:uFillTx/>
                <a:latin typeface="+mj-lt"/>
                <a:ea typeface="楷体_GB2312" pitchFamily="49" charset="-122"/>
                <a:cs typeface="+mn-cs"/>
              </a:rPr>
              <a:t>Q</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3200" b="0" i="0" u="none" strike="noStrike" kern="1200" cap="none" spc="0" normalizeH="0" baseline="0" noProof="0" dirty="0">
                <a:ln>
                  <a:noFill/>
                </a:ln>
                <a:solidFill>
                  <a:schemeClr val="tx2"/>
                </a:solidFill>
                <a:effectLst/>
                <a:uLnTx/>
                <a:uFillTx/>
                <a:latin typeface="+mj-lt"/>
                <a:ea typeface="楷体_GB2312" pitchFamily="49" charset="-122"/>
                <a:cs typeface="+mn-cs"/>
              </a:rPr>
              <a:t>b</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3200" b="0" i="0" u="none" strike="noStrike" kern="1200" cap="none" spc="0" normalizeH="0" baseline="0" noProof="0" dirty="0">
                <a:ln>
                  <a:noFill/>
                </a:ln>
                <a:solidFill>
                  <a:schemeClr val="tx2"/>
                </a:solidFill>
                <a:effectLst/>
                <a:uLnTx/>
                <a:uFillTx/>
                <a:latin typeface="+mj-lt"/>
                <a:ea typeface="楷体_GB2312" pitchFamily="49" charset="-122"/>
                <a:cs typeface="+mn-cs"/>
              </a:rPr>
              <a:t>=Q</a:t>
            </a:r>
          </a:p>
          <a:p>
            <a:pPr marL="548005" marR="0" lvl="1" indent="-273050" algn="l" defTabSz="914400" rtl="0" eaLnBrk="0" fontAlgn="base" latinLnBrk="0" hangingPunct="0">
              <a:lnSpc>
                <a:spcPct val="100000"/>
              </a:lnSpc>
              <a:spcBef>
                <a:spcPct val="25000"/>
              </a:spcBef>
              <a:spcAft>
                <a:spcPct val="0"/>
              </a:spcAft>
              <a:buClr>
                <a:schemeClr val="accent2"/>
              </a:buClr>
              <a:buSzPct val="76000"/>
              <a:buFont typeface="Wingdings" panose="05000000000000000000" pitchFamily="2" charset="2"/>
              <a:buNone/>
              <a:defRPr/>
            </a:pPr>
            <a:r>
              <a:rPr kumimoji="0" lang="en-US" altLang="zh-CN" sz="3200" b="0" i="0" u="none" strike="noStrike" kern="1200" cap="none" spc="0" normalizeH="0" baseline="0" noProof="0" dirty="0">
                <a:ln>
                  <a:noFill/>
                </a:ln>
                <a:solidFill>
                  <a:schemeClr val="tx2"/>
                </a:solidFill>
                <a:effectLst/>
                <a:uLnTx/>
                <a:uFillTx/>
                <a:latin typeface="+mj-lt"/>
                <a:ea typeface="楷体_GB2312" pitchFamily="49" charset="-122"/>
                <a:cs typeface="+mn-cs"/>
              </a:rPr>
              <a:t>Q</a:t>
            </a: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属于终态。</a:t>
            </a:r>
          </a:p>
          <a:p>
            <a:pPr marL="548005" marR="0" lvl="1" indent="-273050" algn="l" defTabSz="914400" rtl="0" eaLnBrk="0" fontAlgn="base" latinLnBrk="0" hangingPunct="0">
              <a:lnSpc>
                <a:spcPct val="100000"/>
              </a:lnSpc>
              <a:spcBef>
                <a:spcPct val="25000"/>
              </a:spcBef>
              <a:spcAft>
                <a:spcPct val="0"/>
              </a:spcAft>
              <a:buClr>
                <a:schemeClr val="accent2"/>
              </a:buClr>
              <a:buSzPct val="76000"/>
              <a:buFont typeface="Wingdings 3" panose="05040102010807070707" pitchFamily="18" charset="2"/>
              <a:buChar char=""/>
              <a:defRPr/>
            </a:pPr>
            <a:r>
              <a:rPr kumimoji="0" lang="zh-CN" altLang="en-US" sz="3200" b="0" i="0" u="none" strike="noStrike" kern="1200" cap="none" spc="0" normalizeH="0" baseline="0" noProof="0" dirty="0">
                <a:ln>
                  <a:noFill/>
                </a:ln>
                <a:solidFill>
                  <a:schemeClr val="tx2"/>
                </a:solidFill>
                <a:effectLst/>
                <a:uLnTx/>
                <a:uFillTx/>
                <a:latin typeface="+mj-lt"/>
                <a:ea typeface="楷体_GB2312" pitchFamily="49" charset="-122"/>
                <a:cs typeface="+mn-cs"/>
              </a:rPr>
              <a:t>得证。</a:t>
            </a:r>
            <a:endParaRPr kumimoji="0" lang="zh-CN" altLang="en-US" sz="2300" b="0" i="0" u="none" strike="noStrike" kern="1200" cap="none" spc="0" normalizeH="0" baseline="0" noProof="0" dirty="0">
              <a:ln>
                <a:noFill/>
              </a:ln>
              <a:solidFill>
                <a:schemeClr val="tx2"/>
              </a:solidFill>
              <a:effectLst/>
              <a:uLnTx/>
              <a:uFillTx/>
              <a:latin typeface="+mj-lt"/>
              <a:ea typeface="楷体_GB2312" pitchFamily="49" charset="-122"/>
              <a:cs typeface="+mn-cs"/>
            </a:endParaRPr>
          </a:p>
        </p:txBody>
      </p:sp>
      <p:grpSp>
        <p:nvGrpSpPr>
          <p:cNvPr id="60420" name="Group 4"/>
          <p:cNvGrpSpPr/>
          <p:nvPr/>
        </p:nvGrpSpPr>
        <p:grpSpPr>
          <a:xfrm>
            <a:off x="4314825" y="4292600"/>
            <a:ext cx="4233863" cy="2108200"/>
            <a:chOff x="2718" y="2568"/>
            <a:chExt cx="2667" cy="1328"/>
          </a:xfrm>
        </p:grpSpPr>
        <p:grpSp>
          <p:nvGrpSpPr>
            <p:cNvPr id="60431" name="Group 6"/>
            <p:cNvGrpSpPr/>
            <p:nvPr/>
          </p:nvGrpSpPr>
          <p:grpSpPr>
            <a:xfrm>
              <a:off x="2718" y="2592"/>
              <a:ext cx="2514" cy="1304"/>
              <a:chOff x="1296" y="1440"/>
              <a:chExt cx="3792" cy="2157"/>
            </a:xfrm>
          </p:grpSpPr>
          <p:grpSp>
            <p:nvGrpSpPr>
              <p:cNvPr id="60433" name="Group 7"/>
              <p:cNvGrpSpPr/>
              <p:nvPr/>
            </p:nvGrpSpPr>
            <p:grpSpPr>
              <a:xfrm>
                <a:off x="1296" y="1440"/>
                <a:ext cx="3792" cy="2157"/>
                <a:chOff x="1440" y="1440"/>
                <a:chExt cx="3792" cy="2157"/>
              </a:xfrm>
            </p:grpSpPr>
            <p:sp>
              <p:nvSpPr>
                <p:cNvPr id="60437" name="Text Box 8"/>
                <p:cNvSpPr txBox="1"/>
                <p:nvPr/>
              </p:nvSpPr>
              <p:spPr>
                <a:xfrm>
                  <a:off x="4031" y="3120"/>
                  <a:ext cx="289" cy="477"/>
                </a:xfrm>
                <a:prstGeom prst="rect">
                  <a:avLst/>
                </a:prstGeom>
                <a:noFill/>
                <a:ln w="9525">
                  <a:noFill/>
                </a:ln>
              </p:spPr>
              <p:txBody>
                <a:bodyPr>
                  <a:spAutoFit/>
                </a:bodyPr>
                <a:lstStyle/>
                <a:p>
                  <a:pPr>
                    <a:spcBef>
                      <a:spcPct val="50000"/>
                    </a:spcBef>
                  </a:pPr>
                  <a:r>
                    <a:rPr lang="en-US" altLang="zh-CN" dirty="0">
                      <a:latin typeface="Times New Roman" panose="02020603050405020304" pitchFamily="18" charset="0"/>
                    </a:rPr>
                    <a:t>b</a:t>
                  </a:r>
                </a:p>
              </p:txBody>
            </p:sp>
            <p:grpSp>
              <p:nvGrpSpPr>
                <p:cNvPr id="60438" name="Group 9"/>
                <p:cNvGrpSpPr/>
                <p:nvPr/>
              </p:nvGrpSpPr>
              <p:grpSpPr>
                <a:xfrm>
                  <a:off x="1440" y="1440"/>
                  <a:ext cx="3600" cy="2064"/>
                  <a:chOff x="1488" y="1344"/>
                  <a:chExt cx="3600" cy="2064"/>
                </a:xfrm>
              </p:grpSpPr>
              <p:sp>
                <p:nvSpPr>
                  <p:cNvPr id="60445" name="Oval 10"/>
                  <p:cNvSpPr/>
                  <p:nvPr/>
                </p:nvSpPr>
                <p:spPr>
                  <a:xfrm>
                    <a:off x="1488" y="2112"/>
                    <a:ext cx="480" cy="480"/>
                  </a:xfrm>
                  <a:prstGeom prst="ellipse">
                    <a:avLst/>
                  </a:prstGeom>
                  <a:solidFill>
                    <a:srgbClr val="FFFFFF"/>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Times New Roman" panose="02020603050405020304" pitchFamily="18" charset="0"/>
                      </a:rPr>
                      <a:t>S</a:t>
                    </a:r>
                  </a:p>
                </p:txBody>
              </p:sp>
              <p:grpSp>
                <p:nvGrpSpPr>
                  <p:cNvPr id="60446" name="Group 11"/>
                  <p:cNvGrpSpPr/>
                  <p:nvPr/>
                </p:nvGrpSpPr>
                <p:grpSpPr>
                  <a:xfrm>
                    <a:off x="2976" y="1344"/>
                    <a:ext cx="528" cy="2064"/>
                    <a:chOff x="2976" y="1344"/>
                    <a:chExt cx="528" cy="2064"/>
                  </a:xfrm>
                </p:grpSpPr>
                <p:grpSp>
                  <p:nvGrpSpPr>
                    <p:cNvPr id="60450" name="Group 12"/>
                    <p:cNvGrpSpPr/>
                    <p:nvPr/>
                  </p:nvGrpSpPr>
                  <p:grpSpPr>
                    <a:xfrm>
                      <a:off x="2976" y="1584"/>
                      <a:ext cx="528" cy="1584"/>
                      <a:chOff x="2976" y="1584"/>
                      <a:chExt cx="528" cy="1584"/>
                    </a:xfrm>
                  </p:grpSpPr>
                  <p:cxnSp>
                    <p:nvCxnSpPr>
                      <p:cNvPr id="60453" name="AutoShape 13"/>
                      <p:cNvCxnSpPr>
                        <a:stCxn id="60451" idx="2"/>
                        <a:endCxn id="60452" idx="2"/>
                      </p:cNvCxnSpPr>
                      <p:nvPr/>
                    </p:nvCxnSpPr>
                    <p:spPr>
                      <a:xfrm rot="-10800000" flipV="1">
                        <a:off x="2976" y="1584"/>
                        <a:ext cx="48" cy="1584"/>
                      </a:xfrm>
                      <a:prstGeom prst="curvedConnector3">
                        <a:avLst>
                          <a:gd name="adj1" fmla="val 789583"/>
                        </a:avLst>
                      </a:prstGeom>
                      <a:ln w="9525" cap="flat" cmpd="sng">
                        <a:solidFill>
                          <a:schemeClr val="tx1"/>
                        </a:solidFill>
                        <a:prstDash val="solid"/>
                        <a:headEnd type="none" w="med" len="med"/>
                        <a:tailEnd type="triangle" w="med" len="med"/>
                      </a:ln>
                    </p:spPr>
                  </p:cxnSp>
                  <p:cxnSp>
                    <p:nvCxnSpPr>
                      <p:cNvPr id="60454" name="AutoShape 14"/>
                      <p:cNvCxnSpPr>
                        <a:stCxn id="60452" idx="6"/>
                        <a:endCxn id="60451" idx="6"/>
                      </p:cNvCxnSpPr>
                      <p:nvPr/>
                    </p:nvCxnSpPr>
                    <p:spPr>
                      <a:xfrm flipV="1">
                        <a:off x="3456" y="1584"/>
                        <a:ext cx="48" cy="1584"/>
                      </a:xfrm>
                      <a:prstGeom prst="curvedConnector3">
                        <a:avLst>
                          <a:gd name="adj1" fmla="val 756245"/>
                        </a:avLst>
                      </a:prstGeom>
                      <a:ln w="9525" cap="flat" cmpd="sng">
                        <a:solidFill>
                          <a:schemeClr val="tx1"/>
                        </a:solidFill>
                        <a:prstDash val="solid"/>
                        <a:headEnd type="none" w="med" len="med"/>
                        <a:tailEnd type="triangle" w="med" len="med"/>
                      </a:ln>
                    </p:spPr>
                  </p:cxnSp>
                </p:grpSp>
                <p:sp>
                  <p:nvSpPr>
                    <p:cNvPr id="60451" name="Oval 15"/>
                    <p:cNvSpPr/>
                    <p:nvPr/>
                  </p:nvSpPr>
                  <p:spPr>
                    <a:xfrm>
                      <a:off x="3024" y="1344"/>
                      <a:ext cx="480" cy="480"/>
                    </a:xfrm>
                    <a:prstGeom prst="ellipse">
                      <a:avLst/>
                    </a:prstGeom>
                    <a:solidFill>
                      <a:srgbClr val="FFFFFF"/>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Times New Roman" panose="02020603050405020304" pitchFamily="18" charset="0"/>
                        </a:rPr>
                        <a:t>U</a:t>
                      </a:r>
                    </a:p>
                  </p:txBody>
                </p:sp>
                <p:sp>
                  <p:nvSpPr>
                    <p:cNvPr id="60452" name="Oval 16"/>
                    <p:cNvSpPr/>
                    <p:nvPr/>
                  </p:nvSpPr>
                  <p:spPr>
                    <a:xfrm>
                      <a:off x="2976" y="2928"/>
                      <a:ext cx="480" cy="480"/>
                    </a:xfrm>
                    <a:prstGeom prst="ellipse">
                      <a:avLst/>
                    </a:prstGeom>
                    <a:solidFill>
                      <a:srgbClr val="FFFFFF"/>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Times New Roman" panose="02020603050405020304" pitchFamily="18" charset="0"/>
                        </a:rPr>
                        <a:t>V</a:t>
                      </a:r>
                    </a:p>
                  </p:txBody>
                </p:sp>
              </p:grpSp>
              <p:grpSp>
                <p:nvGrpSpPr>
                  <p:cNvPr id="60447" name="Group 17"/>
                  <p:cNvGrpSpPr/>
                  <p:nvPr/>
                </p:nvGrpSpPr>
                <p:grpSpPr>
                  <a:xfrm>
                    <a:off x="4512" y="2160"/>
                    <a:ext cx="576" cy="576"/>
                    <a:chOff x="4032" y="2160"/>
                    <a:chExt cx="576" cy="576"/>
                  </a:xfrm>
                </p:grpSpPr>
                <p:sp>
                  <p:nvSpPr>
                    <p:cNvPr id="60448" name="Oval 18"/>
                    <p:cNvSpPr/>
                    <p:nvPr/>
                  </p:nvSpPr>
                  <p:spPr>
                    <a:xfrm>
                      <a:off x="4032" y="2160"/>
                      <a:ext cx="576" cy="576"/>
                    </a:xfrm>
                    <a:prstGeom prst="ellipse">
                      <a:avLst/>
                    </a:prstGeom>
                    <a:solidFill>
                      <a:srgbClr val="FFFFFF"/>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60449" name="Oval 19"/>
                    <p:cNvSpPr/>
                    <p:nvPr/>
                  </p:nvSpPr>
                  <p:spPr>
                    <a:xfrm>
                      <a:off x="4080" y="2208"/>
                      <a:ext cx="480" cy="480"/>
                    </a:xfrm>
                    <a:prstGeom prst="ellipse">
                      <a:avLst/>
                    </a:prstGeom>
                    <a:solidFill>
                      <a:srgbClr val="FFFFFF"/>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Times New Roman" panose="02020603050405020304" pitchFamily="18" charset="0"/>
                        </a:rPr>
                        <a:t>Q</a:t>
                      </a:r>
                    </a:p>
                  </p:txBody>
                </p:sp>
              </p:grpSp>
            </p:grpSp>
            <p:cxnSp>
              <p:nvCxnSpPr>
                <p:cNvPr id="60439" name="AutoShape 20"/>
                <p:cNvCxnSpPr>
                  <a:stCxn id="60445" idx="0"/>
                  <a:endCxn id="60451" idx="2"/>
                </p:cNvCxnSpPr>
                <p:nvPr/>
              </p:nvCxnSpPr>
              <p:spPr>
                <a:xfrm rot="-5400000">
                  <a:off x="2064" y="1296"/>
                  <a:ext cx="528" cy="1296"/>
                </a:xfrm>
                <a:prstGeom prst="curvedConnector2">
                  <a:avLst/>
                </a:prstGeom>
                <a:ln w="9525" cap="flat" cmpd="sng">
                  <a:solidFill>
                    <a:schemeClr val="tx1"/>
                  </a:solidFill>
                  <a:prstDash val="solid"/>
                  <a:headEnd type="none" w="med" len="med"/>
                  <a:tailEnd type="triangle" w="med" len="med"/>
                </a:ln>
              </p:spPr>
            </p:cxnSp>
            <p:sp>
              <p:nvSpPr>
                <p:cNvPr id="60440" name="Text Box 21"/>
                <p:cNvSpPr txBox="1"/>
                <p:nvPr/>
              </p:nvSpPr>
              <p:spPr>
                <a:xfrm>
                  <a:off x="1920" y="1584"/>
                  <a:ext cx="336" cy="476"/>
                </a:xfrm>
                <a:prstGeom prst="rect">
                  <a:avLst/>
                </a:prstGeom>
                <a:noFill/>
                <a:ln w="9525">
                  <a:noFill/>
                </a:ln>
              </p:spPr>
              <p:txBody>
                <a:bodyPr>
                  <a:spAutoFit/>
                </a:bodyPr>
                <a:lstStyle/>
                <a:p>
                  <a:pPr>
                    <a:spcBef>
                      <a:spcPct val="50000"/>
                    </a:spcBef>
                  </a:pPr>
                  <a:endParaRPr lang="zh-CN" altLang="zh-CN" dirty="0">
                    <a:latin typeface="Times New Roman" panose="02020603050405020304" pitchFamily="18" charset="0"/>
                  </a:endParaRPr>
                </a:p>
              </p:txBody>
            </p:sp>
            <p:sp>
              <p:nvSpPr>
                <p:cNvPr id="60441" name="Text Box 22"/>
                <p:cNvSpPr txBox="1"/>
                <p:nvPr/>
              </p:nvSpPr>
              <p:spPr>
                <a:xfrm>
                  <a:off x="3985" y="1536"/>
                  <a:ext cx="335" cy="476"/>
                </a:xfrm>
                <a:prstGeom prst="rect">
                  <a:avLst/>
                </a:prstGeom>
                <a:noFill/>
                <a:ln w="9525">
                  <a:noFill/>
                </a:ln>
              </p:spPr>
              <p:txBody>
                <a:bodyPr>
                  <a:spAutoFit/>
                </a:bodyPr>
                <a:lstStyle/>
                <a:p>
                  <a:pPr>
                    <a:spcBef>
                      <a:spcPct val="50000"/>
                    </a:spcBef>
                  </a:pPr>
                  <a:endParaRPr lang="zh-CN" altLang="zh-CN" dirty="0">
                    <a:latin typeface="Times New Roman" panose="02020603050405020304" pitchFamily="18" charset="0"/>
                  </a:endParaRPr>
                </a:p>
              </p:txBody>
            </p:sp>
            <p:sp>
              <p:nvSpPr>
                <p:cNvPr id="60442" name="Text Box 23"/>
                <p:cNvSpPr txBox="1"/>
                <p:nvPr/>
              </p:nvSpPr>
              <p:spPr>
                <a:xfrm>
                  <a:off x="3792" y="2159"/>
                  <a:ext cx="336" cy="477"/>
                </a:xfrm>
                <a:prstGeom prst="rect">
                  <a:avLst/>
                </a:prstGeom>
                <a:noFill/>
                <a:ln w="9525">
                  <a:noFill/>
                </a:ln>
              </p:spPr>
              <p:txBody>
                <a:bodyPr>
                  <a:spAutoFit/>
                </a:bodyPr>
                <a:lstStyle/>
                <a:p>
                  <a:pPr>
                    <a:spcBef>
                      <a:spcPct val="50000"/>
                    </a:spcBef>
                  </a:pPr>
                  <a:r>
                    <a:rPr lang="en-US" altLang="zh-CN" dirty="0">
                      <a:solidFill>
                        <a:srgbClr val="FF0000"/>
                      </a:solidFill>
                      <a:latin typeface="Times New Roman" panose="02020603050405020304" pitchFamily="18" charset="0"/>
                    </a:rPr>
                    <a:t>a</a:t>
                  </a:r>
                </a:p>
              </p:txBody>
            </p:sp>
            <p:sp>
              <p:nvSpPr>
                <p:cNvPr id="60443" name="Text Box 24"/>
                <p:cNvSpPr txBox="1"/>
                <p:nvPr/>
              </p:nvSpPr>
              <p:spPr>
                <a:xfrm>
                  <a:off x="1968" y="3024"/>
                  <a:ext cx="288" cy="477"/>
                </a:xfrm>
                <a:prstGeom prst="rect">
                  <a:avLst/>
                </a:prstGeom>
                <a:noFill/>
                <a:ln w="9525">
                  <a:noFill/>
                </a:ln>
              </p:spPr>
              <p:txBody>
                <a:bodyPr>
                  <a:spAutoFit/>
                </a:bodyPr>
                <a:lstStyle/>
                <a:p>
                  <a:pPr>
                    <a:spcBef>
                      <a:spcPct val="50000"/>
                    </a:spcBef>
                  </a:pPr>
                  <a:r>
                    <a:rPr lang="en-US" altLang="zh-CN" dirty="0">
                      <a:solidFill>
                        <a:srgbClr val="FF0000"/>
                      </a:solidFill>
                      <a:latin typeface="Times New Roman" panose="02020603050405020304" pitchFamily="18" charset="0"/>
                    </a:rPr>
                    <a:t>b</a:t>
                  </a:r>
                </a:p>
              </p:txBody>
            </p:sp>
            <p:sp>
              <p:nvSpPr>
                <p:cNvPr id="60444" name="Text Box 25"/>
                <p:cNvSpPr txBox="1"/>
                <p:nvPr/>
              </p:nvSpPr>
              <p:spPr>
                <a:xfrm>
                  <a:off x="4704" y="1872"/>
                  <a:ext cx="528" cy="476"/>
                </a:xfrm>
                <a:prstGeom prst="rect">
                  <a:avLst/>
                </a:prstGeom>
                <a:noFill/>
                <a:ln w="9525">
                  <a:noFill/>
                </a:ln>
              </p:spPr>
              <p:txBody>
                <a:bodyPr>
                  <a:spAutoFit/>
                </a:bodyPr>
                <a:lstStyle/>
                <a:p>
                  <a:pPr>
                    <a:spcBef>
                      <a:spcPct val="50000"/>
                    </a:spcBef>
                  </a:pPr>
                  <a:endParaRPr lang="zh-CN" altLang="zh-CN" dirty="0">
                    <a:latin typeface="Times New Roman" panose="02020603050405020304" pitchFamily="18" charset="0"/>
                  </a:endParaRPr>
                </a:p>
              </p:txBody>
            </p:sp>
          </p:grpSp>
          <p:grpSp>
            <p:nvGrpSpPr>
              <p:cNvPr id="60434" name="Group 26"/>
              <p:cNvGrpSpPr/>
              <p:nvPr/>
            </p:nvGrpSpPr>
            <p:grpSpPr>
              <a:xfrm>
                <a:off x="3264" y="1680"/>
                <a:ext cx="1344" cy="1584"/>
                <a:chOff x="3408" y="1680"/>
                <a:chExt cx="1344" cy="1584"/>
              </a:xfrm>
            </p:grpSpPr>
            <p:cxnSp>
              <p:nvCxnSpPr>
                <p:cNvPr id="60435" name="AutoShape 27"/>
                <p:cNvCxnSpPr>
                  <a:stCxn id="60451" idx="6"/>
                  <a:endCxn id="60449" idx="0"/>
                </p:cNvCxnSpPr>
                <p:nvPr/>
              </p:nvCxnSpPr>
              <p:spPr>
                <a:xfrm>
                  <a:off x="3456" y="1680"/>
                  <a:ext cx="1296" cy="624"/>
                </a:xfrm>
                <a:prstGeom prst="curvedConnector2">
                  <a:avLst/>
                </a:prstGeom>
                <a:ln w="9525" cap="flat" cmpd="sng">
                  <a:solidFill>
                    <a:schemeClr val="tx1"/>
                  </a:solidFill>
                  <a:prstDash val="solid"/>
                  <a:headEnd type="none" w="med" len="med"/>
                  <a:tailEnd type="triangle" w="med" len="med"/>
                </a:ln>
              </p:spPr>
            </p:cxnSp>
            <p:cxnSp>
              <p:nvCxnSpPr>
                <p:cNvPr id="60436" name="AutoShape 28"/>
                <p:cNvCxnSpPr>
                  <a:stCxn id="60452" idx="6"/>
                  <a:endCxn id="60449" idx="4"/>
                </p:cNvCxnSpPr>
                <p:nvPr/>
              </p:nvCxnSpPr>
              <p:spPr>
                <a:xfrm flipV="1">
                  <a:off x="3408" y="2784"/>
                  <a:ext cx="1344" cy="480"/>
                </a:xfrm>
                <a:prstGeom prst="curvedConnector2">
                  <a:avLst/>
                </a:prstGeom>
                <a:ln w="9525" cap="flat" cmpd="sng">
                  <a:solidFill>
                    <a:schemeClr val="tx1"/>
                  </a:solidFill>
                  <a:prstDash val="solid"/>
                  <a:headEnd type="none" w="med" len="med"/>
                  <a:tailEnd type="triangle" w="med" len="med"/>
                </a:ln>
              </p:spPr>
            </p:cxnSp>
          </p:grpSp>
        </p:grpSp>
        <p:grpSp>
          <p:nvGrpSpPr>
            <p:cNvPr id="60422" name="Group 30"/>
            <p:cNvGrpSpPr/>
            <p:nvPr/>
          </p:nvGrpSpPr>
          <p:grpSpPr>
            <a:xfrm>
              <a:off x="2880" y="3072"/>
              <a:ext cx="2196" cy="610"/>
              <a:chOff x="1680" y="2256"/>
              <a:chExt cx="3312" cy="1008"/>
            </a:xfrm>
          </p:grpSpPr>
          <p:cxnSp>
            <p:nvCxnSpPr>
              <p:cNvPr id="60429" name="AutoShape 31"/>
              <p:cNvCxnSpPr>
                <a:stCxn id="60445" idx="4"/>
                <a:endCxn id="60452" idx="2"/>
              </p:cNvCxnSpPr>
              <p:nvPr/>
            </p:nvCxnSpPr>
            <p:spPr>
              <a:xfrm rot="-5400000" flipH="1">
                <a:off x="2016" y="2352"/>
                <a:ext cx="576" cy="1248"/>
              </a:xfrm>
              <a:prstGeom prst="curvedConnector2">
                <a:avLst/>
              </a:prstGeom>
              <a:ln w="9525" cap="flat" cmpd="sng">
                <a:solidFill>
                  <a:schemeClr val="tx1"/>
                </a:solidFill>
                <a:prstDash val="solid"/>
                <a:headEnd type="none" w="med" len="med"/>
                <a:tailEnd type="triangle" w="med" len="med"/>
              </a:ln>
            </p:spPr>
          </p:cxnSp>
          <p:cxnSp>
            <p:nvCxnSpPr>
              <p:cNvPr id="60430" name="AutoShape 32"/>
              <p:cNvCxnSpPr>
                <a:stCxn id="60448" idx="0"/>
                <a:endCxn id="60449" idx="6"/>
              </p:cNvCxnSpPr>
              <p:nvPr/>
            </p:nvCxnSpPr>
            <p:spPr>
              <a:xfrm rot="5400000" flipV="1">
                <a:off x="4728" y="2280"/>
                <a:ext cx="288" cy="240"/>
              </a:xfrm>
              <a:prstGeom prst="curvedConnector4">
                <a:avLst>
                  <a:gd name="adj1" fmla="val -50000"/>
                  <a:gd name="adj2" fmla="val 180000"/>
                </a:avLst>
              </a:prstGeom>
              <a:ln w="9525" cap="flat" cmpd="sng">
                <a:solidFill>
                  <a:schemeClr val="tx1"/>
                </a:solidFill>
                <a:prstDash val="solid"/>
                <a:headEnd type="none" w="med" len="med"/>
                <a:tailEnd type="triangle" w="med" len="med"/>
              </a:ln>
            </p:spPr>
          </p:cxnSp>
        </p:grpSp>
        <p:sp>
          <p:nvSpPr>
            <p:cNvPr id="60423" name="Text Box 33"/>
            <p:cNvSpPr txBox="1"/>
            <p:nvPr/>
          </p:nvSpPr>
          <p:spPr>
            <a:xfrm>
              <a:off x="3350" y="3098"/>
              <a:ext cx="212" cy="288"/>
            </a:xfrm>
            <a:prstGeom prst="rect">
              <a:avLst/>
            </a:prstGeom>
            <a:noFill/>
            <a:ln w="9525">
              <a:noFill/>
            </a:ln>
          </p:spPr>
          <p:txBody>
            <a:bodyPr wrap="none">
              <a:spAutoFit/>
            </a:bodyPr>
            <a:lstStyle/>
            <a:p>
              <a:r>
                <a:rPr lang="en-US" altLang="zh-CN" dirty="0">
                  <a:latin typeface="Times New Roman" panose="02020603050405020304" pitchFamily="18" charset="0"/>
                </a:rPr>
                <a:t>b</a:t>
              </a:r>
            </a:p>
          </p:txBody>
        </p:sp>
        <p:sp>
          <p:nvSpPr>
            <p:cNvPr id="60424" name="Text Box 34"/>
            <p:cNvSpPr txBox="1"/>
            <p:nvPr/>
          </p:nvSpPr>
          <p:spPr>
            <a:xfrm>
              <a:off x="5184" y="2736"/>
              <a:ext cx="201" cy="288"/>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a</a:t>
              </a:r>
            </a:p>
          </p:txBody>
        </p:sp>
        <p:sp>
          <p:nvSpPr>
            <p:cNvPr id="60425" name="Text Box 35"/>
            <p:cNvSpPr txBox="1"/>
            <p:nvPr/>
          </p:nvSpPr>
          <p:spPr>
            <a:xfrm>
              <a:off x="5088" y="2736"/>
              <a:ext cx="164" cy="288"/>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a:t>
              </a:r>
            </a:p>
          </p:txBody>
        </p:sp>
        <p:sp>
          <p:nvSpPr>
            <p:cNvPr id="60426" name="Text Box 36"/>
            <p:cNvSpPr txBox="1"/>
            <p:nvPr/>
          </p:nvSpPr>
          <p:spPr>
            <a:xfrm>
              <a:off x="4992" y="2736"/>
              <a:ext cx="212" cy="288"/>
            </a:xfrm>
            <a:prstGeom prst="rect">
              <a:avLst/>
            </a:prstGeom>
            <a:noFill/>
            <a:ln w="9525">
              <a:noFill/>
            </a:ln>
          </p:spPr>
          <p:txBody>
            <a:bodyPr wrap="none" anchor="ctr" anchorCtr="0">
              <a:spAutoFit/>
            </a:bodyPr>
            <a:lstStyle/>
            <a:p>
              <a:pPr algn="ctr">
                <a:spcBef>
                  <a:spcPct val="50000"/>
                </a:spcBef>
              </a:pPr>
              <a:r>
                <a:rPr lang="en-US" altLang="zh-CN" dirty="0">
                  <a:solidFill>
                    <a:srgbClr val="FF0000"/>
                  </a:solidFill>
                  <a:latin typeface="Times New Roman" panose="02020603050405020304" pitchFamily="18" charset="0"/>
                </a:rPr>
                <a:t>b</a:t>
              </a:r>
            </a:p>
          </p:txBody>
        </p:sp>
        <p:sp>
          <p:nvSpPr>
            <p:cNvPr id="60427" name="Text Box 37"/>
            <p:cNvSpPr txBox="1"/>
            <p:nvPr/>
          </p:nvSpPr>
          <p:spPr>
            <a:xfrm>
              <a:off x="3044" y="2616"/>
              <a:ext cx="201" cy="288"/>
            </a:xfrm>
            <a:prstGeom prst="rect">
              <a:avLst/>
            </a:prstGeom>
            <a:noFill/>
            <a:ln w="9525">
              <a:noFill/>
            </a:ln>
          </p:spPr>
          <p:txBody>
            <a:bodyPr wrap="none" anchor="ctr" anchorCtr="0">
              <a:spAutoFit/>
            </a:bodyPr>
            <a:lstStyle/>
            <a:p>
              <a:pPr algn="ctr">
                <a:spcBef>
                  <a:spcPct val="50000"/>
                </a:spcBef>
              </a:pPr>
              <a:r>
                <a:rPr lang="en-US" altLang="zh-CN" dirty="0">
                  <a:latin typeface="Times New Roman" panose="02020603050405020304" pitchFamily="18" charset="0"/>
                </a:rPr>
                <a:t>a</a:t>
              </a:r>
            </a:p>
          </p:txBody>
        </p:sp>
        <p:sp>
          <p:nvSpPr>
            <p:cNvPr id="60428" name="Text Box 38"/>
            <p:cNvSpPr txBox="1"/>
            <p:nvPr/>
          </p:nvSpPr>
          <p:spPr>
            <a:xfrm>
              <a:off x="4388" y="2568"/>
              <a:ext cx="201" cy="288"/>
            </a:xfrm>
            <a:prstGeom prst="rect">
              <a:avLst/>
            </a:prstGeom>
            <a:noFill/>
            <a:ln w="9525">
              <a:noFill/>
            </a:ln>
          </p:spPr>
          <p:txBody>
            <a:bodyPr wrap="none" anchor="ctr" anchorCtr="0">
              <a:spAutoFit/>
            </a:bodyPr>
            <a:lstStyle/>
            <a:p>
              <a:pPr algn="ctr">
                <a:spcBef>
                  <a:spcPct val="50000"/>
                </a:spcBef>
              </a:pPr>
              <a:r>
                <a:rPr lang="en-US" altLang="zh-CN" dirty="0">
                  <a:solidFill>
                    <a:srgbClr val="FF0000"/>
                  </a:solidFill>
                  <a:latin typeface="Times New Roman" panose="02020603050405020304" pitchFamily="18" charset="0"/>
                </a:rPr>
                <a:t>a</a:t>
              </a:r>
            </a:p>
          </p:txBody>
        </p:sp>
      </p:grpSp>
      <p:cxnSp>
        <p:nvCxnSpPr>
          <p:cNvPr id="3" name="直接箭头连接符 2"/>
          <p:cNvCxnSpPr>
            <a:endCxn id="60445" idx="2"/>
          </p:cNvCxnSpPr>
          <p:nvPr/>
        </p:nvCxnSpPr>
        <p:spPr>
          <a:xfrm flipV="1">
            <a:off x="3825240" y="5297805"/>
            <a:ext cx="489585" cy="1460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DFA acceptance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证法二：</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a:ln>
                  <a:noFill/>
                </a:ln>
                <a:solidFill>
                  <a:schemeClr val="tx2"/>
                </a:solidFill>
                <a:effectLst/>
                <a:uLnTx/>
                <a:uFillTx/>
                <a:latin typeface="+mj-lt"/>
                <a:ea typeface="楷体_GB2312" pitchFamily="49" charset="-122"/>
                <a:cs typeface="+mn-cs"/>
              </a:rPr>
              <a:t>根据上述状态转换图，可以构造确定有限自动机</a:t>
            </a:r>
            <a:r>
              <a:rPr kumimoji="0" lang="en-US" altLang="zh-CN" sz="2300" b="0" i="0" u="none" strike="noStrike" kern="1200" cap="none" spc="0" normalizeH="0" baseline="0" noProof="0" dirty="0">
                <a:ln>
                  <a:noFill/>
                </a:ln>
                <a:solidFill>
                  <a:schemeClr val="tx2"/>
                </a:solidFill>
                <a:effectLst/>
                <a:uLnTx/>
                <a:uFillTx/>
                <a:latin typeface="+mj-lt"/>
                <a:ea typeface="楷体_GB2312" pitchFamily="49" charset="-122"/>
                <a:cs typeface="+mn-cs"/>
              </a:rPr>
              <a:t>DFA M</a:t>
            </a:r>
            <a:r>
              <a:rPr kumimoji="0" lang="zh-CN" altLang="en-US" sz="23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2300" b="0" i="0" u="none" strike="noStrike" kern="1200" cap="none" spc="0" normalizeH="0" baseline="0" noProof="0" dirty="0">
                <a:ln>
                  <a:noFill/>
                </a:ln>
                <a:solidFill>
                  <a:srgbClr val="0000CC"/>
                </a:solidFill>
                <a:effectLst/>
                <a:uLnTx/>
                <a:uFillTx/>
                <a:latin typeface="+mj-lt"/>
                <a:ea typeface="楷体_GB2312" pitchFamily="49" charset="-122"/>
                <a:cs typeface="+mn-cs"/>
              </a:rPr>
              <a:t>〈{S,U,V,Q}</a:t>
            </a:r>
            <a:r>
              <a:rPr kumimoji="0" lang="zh-CN" altLang="en-US" sz="2300" b="0"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0" lang="en-US" altLang="zh-CN" sz="2300" b="0"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0" lang="en-US" altLang="zh-CN" sz="2300" b="0" i="0" u="none" strike="noStrike" kern="1200" cap="none" spc="0" normalizeH="0" baseline="0" noProof="0" dirty="0" err="1">
                <a:ln>
                  <a:noFill/>
                </a:ln>
                <a:solidFill>
                  <a:srgbClr val="0000CC"/>
                </a:solidFill>
                <a:effectLst/>
                <a:uLnTx/>
                <a:uFillTx/>
                <a:latin typeface="+mj-lt"/>
                <a:ea typeface="楷体_GB2312" pitchFamily="49" charset="-122"/>
                <a:cs typeface="+mn-cs"/>
              </a:rPr>
              <a:t>a,b</a:t>
            </a:r>
            <a:r>
              <a:rPr kumimoji="0" lang="en-US" altLang="zh-CN" sz="2300" b="0"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0" lang="zh-CN" altLang="en-US" sz="2300" b="0"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0" lang="en-US" altLang="zh-CN" sz="2300" b="0" i="0" u="none" strike="noStrike" kern="1200" cap="none" spc="0" normalizeH="0" baseline="0" noProof="0" dirty="0">
                <a:ln>
                  <a:noFill/>
                </a:ln>
                <a:solidFill>
                  <a:srgbClr val="0000CC"/>
                </a:solidFill>
                <a:effectLst/>
                <a:uLnTx/>
                <a:uFillTx/>
                <a:latin typeface="+mj-lt"/>
                <a:ea typeface="楷体_GB2312" pitchFamily="49" charset="-122"/>
                <a:cs typeface="+mn-cs"/>
              </a:rPr>
              <a:t>F</a:t>
            </a:r>
            <a:r>
              <a:rPr kumimoji="0" lang="en-US" altLang="zh-CN" sz="2300" b="0" i="0" u="none" strike="noStrike" kern="1200" cap="none" spc="0" normalizeH="0" baseline="-25000" noProof="0" dirty="0">
                <a:ln>
                  <a:noFill/>
                </a:ln>
                <a:solidFill>
                  <a:srgbClr val="0000CC"/>
                </a:solidFill>
                <a:effectLst/>
                <a:uLnTx/>
                <a:uFillTx/>
                <a:latin typeface="+mj-lt"/>
                <a:ea typeface="楷体_GB2312" pitchFamily="49" charset="-122"/>
                <a:cs typeface="+mn-cs"/>
              </a:rPr>
              <a:t>M</a:t>
            </a:r>
            <a:r>
              <a:rPr kumimoji="0" lang="zh-CN" altLang="en-US" sz="2300" b="0"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0" lang="en-US" altLang="zh-CN" sz="2300" b="0" i="0" u="none" strike="noStrike" kern="1200" cap="none" spc="0" normalizeH="0" baseline="0" noProof="0" dirty="0">
                <a:ln>
                  <a:noFill/>
                </a:ln>
                <a:solidFill>
                  <a:srgbClr val="0000CC"/>
                </a:solidFill>
                <a:effectLst/>
                <a:uLnTx/>
                <a:uFillTx/>
                <a:latin typeface="+mj-lt"/>
                <a:ea typeface="楷体_GB2312" pitchFamily="49" charset="-122"/>
                <a:cs typeface="+mn-cs"/>
              </a:rPr>
              <a:t>S</a:t>
            </a:r>
            <a:r>
              <a:rPr kumimoji="0" lang="zh-CN" altLang="en-US" sz="2300" b="0"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0" lang="en-US" altLang="zh-CN" sz="2300" b="0" i="0" u="none" strike="noStrike" kern="1200" cap="none" spc="0" normalizeH="0" baseline="0" noProof="0" dirty="0">
                <a:ln>
                  <a:noFill/>
                </a:ln>
                <a:solidFill>
                  <a:srgbClr val="0000CC"/>
                </a:solidFill>
                <a:effectLst/>
                <a:uLnTx/>
                <a:uFillTx/>
                <a:latin typeface="+mj-lt"/>
                <a:ea typeface="楷体_GB2312" pitchFamily="49" charset="-122"/>
                <a:cs typeface="+mn-cs"/>
              </a:rPr>
              <a:t>{Q}〉</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a:ln>
                  <a:noFill/>
                </a:ln>
                <a:solidFill>
                  <a:schemeClr val="tx2"/>
                </a:solidFill>
                <a:effectLst/>
                <a:uLnTx/>
                <a:uFillTx/>
                <a:latin typeface="+mj-lt"/>
                <a:ea typeface="楷体_GB2312" pitchFamily="49" charset="-122"/>
                <a:cs typeface="+mn-cs"/>
              </a:rPr>
              <a:t>其中，</a:t>
            </a:r>
            <a:r>
              <a:rPr kumimoji="0" lang="en-US" altLang="zh-CN" sz="2300" b="0" i="0" u="none" strike="noStrike" kern="1200" cap="none" spc="0" normalizeH="0" baseline="0" noProof="0" dirty="0">
                <a:ln>
                  <a:noFill/>
                </a:ln>
                <a:solidFill>
                  <a:schemeClr val="tx2"/>
                </a:solidFill>
                <a:effectLst/>
                <a:uLnTx/>
                <a:uFillTx/>
                <a:latin typeface="+mj-lt"/>
                <a:ea typeface="楷体_GB2312" pitchFamily="49" charset="-122"/>
                <a:cs typeface="+mn-cs"/>
              </a:rPr>
              <a:t>F</a:t>
            </a:r>
            <a:r>
              <a:rPr kumimoji="0" lang="en-US" altLang="zh-CN" sz="2300" b="0" i="0" u="none" strike="noStrike" kern="1200" cap="none" spc="0" normalizeH="0" baseline="-25000" noProof="0" dirty="0">
                <a:ln>
                  <a:noFill/>
                </a:ln>
                <a:solidFill>
                  <a:schemeClr val="tx2"/>
                </a:solidFill>
                <a:effectLst/>
                <a:uLnTx/>
                <a:uFillTx/>
                <a:latin typeface="+mj-lt"/>
                <a:ea typeface="楷体_GB2312" pitchFamily="49" charset="-122"/>
                <a:cs typeface="+mn-cs"/>
              </a:rPr>
              <a:t>M </a:t>
            </a:r>
            <a:r>
              <a:rPr kumimoji="0" lang="zh-CN" altLang="en-US" sz="2300" b="0" i="0" u="none" strike="noStrike" kern="1200" cap="none" spc="0" normalizeH="0" baseline="0" noProof="0" dirty="0">
                <a:ln>
                  <a:noFill/>
                </a:ln>
                <a:solidFill>
                  <a:schemeClr val="tx2"/>
                </a:solidFill>
                <a:effectLst/>
                <a:uLnTx/>
                <a:uFillTx/>
                <a:latin typeface="+mj-lt"/>
                <a:ea typeface="楷体_GB2312" pitchFamily="49" charset="-122"/>
                <a:cs typeface="+mn-cs"/>
              </a:rPr>
              <a:t>是</a:t>
            </a:r>
            <a:r>
              <a:rPr kumimoji="0" lang="en-US" altLang="zh-CN" sz="2300" b="0" i="0" u="none" strike="noStrike" kern="1200" cap="none" spc="0" normalizeH="0" baseline="0" noProof="0" dirty="0">
                <a:ln>
                  <a:noFill/>
                </a:ln>
                <a:solidFill>
                  <a:schemeClr val="tx2"/>
                </a:solidFill>
                <a:effectLst/>
                <a:uLnTx/>
                <a:uFillTx/>
                <a:latin typeface="+mj-lt"/>
                <a:ea typeface="楷体_GB2312" pitchFamily="49" charset="-122"/>
                <a:cs typeface="+mn-cs"/>
              </a:rPr>
              <a:t>DFA M</a:t>
            </a:r>
            <a:r>
              <a:rPr kumimoji="0" lang="zh-CN" altLang="en-US" sz="2300" b="0" i="0" u="none" strike="noStrike" kern="1200" cap="none" spc="0" normalizeH="0" baseline="0" noProof="0" dirty="0">
                <a:ln>
                  <a:noFill/>
                </a:ln>
                <a:solidFill>
                  <a:schemeClr val="tx2"/>
                </a:solidFill>
                <a:effectLst/>
                <a:uLnTx/>
                <a:uFillTx/>
                <a:latin typeface="+mj-lt"/>
                <a:ea typeface="楷体_GB2312" pitchFamily="49" charset="-122"/>
                <a:cs typeface="+mn-cs"/>
              </a:rPr>
              <a:t>的状态转换函数，定义如下：</a:t>
            </a: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F</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rPr>
              <a:t>M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rPr>
              <a:t>S,a</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U	 F</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rPr>
              <a:t>M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rPr>
              <a:t>S,b</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V</a:t>
            </a: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F</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rPr>
              <a:t>M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rPr>
              <a:t>U,a</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Q	 F</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rPr>
              <a:t>M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rPr>
              <a:t>U,b</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V</a:t>
            </a: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F</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rPr>
              <a:t>M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rPr>
              <a:t>V,a</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U	 F</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rPr>
              <a:t>M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rPr>
              <a:t>V,b</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Q</a:t>
            </a: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F</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rPr>
              <a:t>M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rPr>
              <a:t>Q,a</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Q	 F</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rPr>
              <a:t>M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rPr>
              <a:t>Q,b</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Q</a:t>
            </a:r>
          </a:p>
          <a:p>
            <a:pPr marL="548005" marR="0" lvl="1" indent="-273050" algn="l" defTabSz="914400" rtl="0" eaLnBrk="0" fontAlgn="base" latinLnBrk="0" hangingPunct="0">
              <a:lnSpc>
                <a:spcPct val="100000"/>
              </a:lnSpc>
              <a:spcBef>
                <a:spcPct val="25000"/>
              </a:spcBef>
              <a:spcAft>
                <a:spcPct val="0"/>
              </a:spcAft>
              <a:buClr>
                <a:schemeClr val="accent2"/>
              </a:buClr>
              <a:buSzPct val="76000"/>
              <a:buFont typeface="Wingdings 3" panose="05040102010807070707" pitchFamily="18" charset="2"/>
              <a:buChar char=""/>
              <a:defRPr/>
            </a:pPr>
            <a:r>
              <a:rPr kumimoji="0" lang="en-US" altLang="zh-CN" sz="2300" b="0"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0" lang="en-US" altLang="zh-CN" sz="2300" b="0" i="0" u="none" strike="noStrike" kern="1200" cap="none" spc="0" normalizeH="0" baseline="0" noProof="0" dirty="0" err="1">
                <a:ln>
                  <a:noFill/>
                </a:ln>
                <a:solidFill>
                  <a:srgbClr val="0000CC"/>
                </a:solidFill>
                <a:effectLst/>
                <a:uLnTx/>
                <a:uFillTx/>
                <a:latin typeface="+mj-lt"/>
                <a:ea typeface="楷体_GB2312" pitchFamily="49" charset="-122"/>
                <a:cs typeface="+mn-cs"/>
              </a:rPr>
              <a:t>a,b</a:t>
            </a:r>
            <a:r>
              <a:rPr kumimoji="0" lang="en-US" altLang="zh-CN" sz="2300" b="0" i="0" u="none" strike="noStrike" kern="1200" cap="none" spc="0" normalizeH="0" baseline="0" noProof="0" dirty="0">
                <a:ln>
                  <a:noFill/>
                </a:ln>
                <a:solidFill>
                  <a:srgbClr val="0000CC"/>
                </a:solidFill>
                <a:effectLst/>
                <a:uLnTx/>
                <a:uFillTx/>
                <a:latin typeface="+mj-lt"/>
                <a:ea typeface="楷体_GB2312" pitchFamily="49" charset="-122"/>
                <a:cs typeface="+mn-cs"/>
              </a:rPr>
              <a:t>∈∑	∴</a:t>
            </a:r>
            <a:r>
              <a:rPr kumimoji="0" lang="en-US" altLang="zh-CN" sz="2300" b="0" i="0" u="none" strike="noStrike" kern="1200" cap="none" spc="0" normalizeH="0" baseline="0" noProof="0" dirty="0" err="1">
                <a:ln>
                  <a:noFill/>
                </a:ln>
                <a:solidFill>
                  <a:srgbClr val="0000CC"/>
                </a:solidFill>
                <a:effectLst/>
                <a:uLnTx/>
                <a:uFillTx/>
                <a:latin typeface="+mj-lt"/>
                <a:ea typeface="楷体_GB2312" pitchFamily="49" charset="-122"/>
                <a:cs typeface="+mn-cs"/>
              </a:rPr>
              <a:t>baab</a:t>
            </a:r>
            <a:r>
              <a:rPr kumimoji="0" lang="en-US" altLang="zh-CN" sz="2300" b="0" i="0" u="none" strike="noStrike" kern="1200" cap="none" spc="0" normalizeH="0" baseline="0" noProof="0" dirty="0">
                <a:ln>
                  <a:noFill/>
                </a:ln>
                <a:solidFill>
                  <a:srgbClr val="0000CC"/>
                </a:solidFill>
                <a:effectLst/>
                <a:uLnTx/>
                <a:uFillTx/>
                <a:latin typeface="+mj-lt"/>
                <a:ea typeface="楷体_GB2312" pitchFamily="49" charset="-122"/>
                <a:cs typeface="+mn-cs"/>
              </a:rPr>
              <a:t>∈∑*</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a:ln>
                  <a:noFill/>
                </a:ln>
                <a:solidFill>
                  <a:schemeClr val="tx2"/>
                </a:solidFill>
                <a:effectLst/>
                <a:uLnTx/>
                <a:uFillTx/>
                <a:latin typeface="+mj-lt"/>
                <a:ea typeface="楷体_GB2312" pitchFamily="49" charset="-122"/>
                <a:cs typeface="+mn-cs"/>
              </a:rPr>
              <a:t>对于</a:t>
            </a:r>
            <a:r>
              <a:rPr kumimoji="0" lang="en-US" altLang="zh-CN" sz="2300" b="0" i="0" u="none" strike="noStrike" kern="1200" cap="none" spc="0" normalizeH="0" baseline="0" noProof="0" dirty="0">
                <a:ln>
                  <a:noFill/>
                </a:ln>
                <a:solidFill>
                  <a:schemeClr val="tx2"/>
                </a:solidFill>
                <a:effectLst/>
                <a:uLnTx/>
                <a:uFillTx/>
                <a:latin typeface="+mj-lt"/>
                <a:ea typeface="楷体_GB2312" pitchFamily="49" charset="-122"/>
                <a:cs typeface="+mn-cs"/>
              </a:rPr>
              <a:t>t</a:t>
            </a:r>
            <a:r>
              <a:rPr kumimoji="0" lang="zh-CN" altLang="en-US" sz="23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0" lang="en-US" altLang="zh-CN" sz="2300" b="0" i="0" u="none" strike="noStrike" kern="1200" cap="none" spc="0" normalizeH="0" baseline="0" noProof="0" dirty="0" err="1">
                <a:ln>
                  <a:noFill/>
                </a:ln>
                <a:solidFill>
                  <a:schemeClr val="tx2"/>
                </a:solidFill>
                <a:effectLst/>
                <a:uLnTx/>
                <a:uFillTx/>
                <a:latin typeface="+mj-lt"/>
                <a:ea typeface="楷体_GB2312" pitchFamily="49" charset="-122"/>
                <a:cs typeface="+mn-cs"/>
              </a:rPr>
              <a:t>baab</a:t>
            </a:r>
            <a:r>
              <a:rPr kumimoji="0" lang="zh-CN" altLang="en-US" sz="2300" b="0" i="0" u="none" strike="noStrike" kern="1200" cap="none" spc="0" normalizeH="0" baseline="0" noProof="0" dirty="0">
                <a:ln>
                  <a:noFill/>
                </a:ln>
                <a:solidFill>
                  <a:schemeClr val="tx2"/>
                </a:solidFill>
                <a:effectLst/>
                <a:uLnTx/>
                <a:uFillTx/>
                <a:latin typeface="+mj-lt"/>
                <a:ea typeface="楷体_GB2312" pitchFamily="49" charset="-122"/>
                <a:cs typeface="+mn-cs"/>
              </a:rPr>
              <a:t>， </a:t>
            </a:r>
            <a:r>
              <a:rPr kumimoji="0" lang="en-US" altLang="zh-CN" sz="2300" b="0" i="0" u="none" strike="noStrike" kern="1200" cap="none" spc="0" normalizeH="0" baseline="0" noProof="0" dirty="0">
                <a:ln>
                  <a:noFill/>
                </a:ln>
                <a:solidFill>
                  <a:srgbClr val="0000CC"/>
                </a:solidFill>
                <a:effectLst/>
                <a:uLnTx/>
                <a:uFillTx/>
                <a:latin typeface="+mj-lt"/>
                <a:ea typeface="楷体_GB2312" pitchFamily="49" charset="-122"/>
                <a:cs typeface="+mn-cs"/>
              </a:rPr>
              <a:t>DFA M</a:t>
            </a:r>
            <a:r>
              <a:rPr kumimoji="0" lang="zh-CN" altLang="en-US" sz="2300" b="0" i="0" u="none" strike="noStrike" kern="1200" cap="none" spc="0" normalizeH="0" baseline="0" noProof="0" dirty="0">
                <a:ln>
                  <a:noFill/>
                </a:ln>
                <a:solidFill>
                  <a:srgbClr val="0000CC"/>
                </a:solidFill>
                <a:effectLst/>
                <a:uLnTx/>
                <a:uFillTx/>
                <a:latin typeface="+mj-lt"/>
                <a:ea typeface="楷体_GB2312" pitchFamily="49" charset="-122"/>
                <a:cs typeface="+mn-cs"/>
              </a:rPr>
              <a:t>存在一条经过</a:t>
            </a:r>
            <a:r>
              <a:rPr kumimoji="0" lang="en-US" altLang="zh-CN" sz="2300" b="0" i="0" u="none" strike="noStrike" kern="1200" cap="none" spc="0" normalizeH="0" baseline="0" noProof="0" dirty="0">
                <a:ln>
                  <a:noFill/>
                </a:ln>
                <a:solidFill>
                  <a:srgbClr val="0000CC"/>
                </a:solidFill>
                <a:effectLst/>
                <a:uLnTx/>
                <a:uFillTx/>
                <a:latin typeface="+mj-lt"/>
                <a:ea typeface="楷体_GB2312" pitchFamily="49" charset="-122"/>
                <a:cs typeface="+mn-cs"/>
              </a:rPr>
              <a:t>S</a:t>
            </a:r>
            <a:r>
              <a:rPr kumimoji="0" lang="zh-CN" altLang="en-US" sz="2300" b="0"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0" lang="en-US" altLang="zh-CN" sz="2300" b="0" i="0" u="none" strike="noStrike" kern="1200" cap="none" spc="0" normalizeH="0" baseline="0" noProof="0" dirty="0">
                <a:ln>
                  <a:noFill/>
                </a:ln>
                <a:solidFill>
                  <a:srgbClr val="0000CC"/>
                </a:solidFill>
                <a:effectLst/>
                <a:uLnTx/>
                <a:uFillTx/>
                <a:latin typeface="+mj-lt"/>
                <a:ea typeface="楷体_GB2312" pitchFamily="49" charset="-122"/>
                <a:cs typeface="+mn-cs"/>
              </a:rPr>
              <a:t>V</a:t>
            </a:r>
            <a:r>
              <a:rPr kumimoji="0" lang="zh-CN" altLang="en-US" sz="2300" b="0"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0" lang="en-US" altLang="zh-CN" sz="2300" b="0" i="0" u="none" strike="noStrike" kern="1200" cap="none" spc="0" normalizeH="0" baseline="0" noProof="0" dirty="0">
                <a:ln>
                  <a:noFill/>
                </a:ln>
                <a:solidFill>
                  <a:srgbClr val="0000CC"/>
                </a:solidFill>
                <a:effectLst/>
                <a:uLnTx/>
                <a:uFillTx/>
                <a:latin typeface="+mj-lt"/>
                <a:ea typeface="楷体_GB2312" pitchFamily="49" charset="-122"/>
                <a:cs typeface="+mn-cs"/>
              </a:rPr>
              <a:t>U</a:t>
            </a:r>
            <a:r>
              <a:rPr kumimoji="0" lang="zh-CN" altLang="en-US" sz="2300" b="0"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0" lang="en-US" altLang="zh-CN" sz="2300" b="0" i="0" u="none" strike="noStrike" kern="1200" cap="none" spc="0" normalizeH="0" baseline="0" noProof="0" dirty="0">
                <a:ln>
                  <a:noFill/>
                </a:ln>
                <a:solidFill>
                  <a:srgbClr val="0000CC"/>
                </a:solidFill>
                <a:effectLst/>
                <a:uLnTx/>
                <a:uFillTx/>
                <a:latin typeface="+mj-lt"/>
                <a:ea typeface="楷体_GB2312" pitchFamily="49" charset="-122"/>
                <a:cs typeface="+mn-cs"/>
              </a:rPr>
              <a:t>Q</a:t>
            </a:r>
            <a:r>
              <a:rPr kumimoji="0" lang="zh-CN" altLang="en-US" sz="2300" b="0" i="0" u="none" strike="noStrike" kern="1200" cap="none" spc="0" normalizeH="0" baseline="0" noProof="0" dirty="0">
                <a:ln>
                  <a:noFill/>
                </a:ln>
                <a:solidFill>
                  <a:srgbClr val="0000CC"/>
                </a:solidFill>
                <a:effectLst/>
                <a:uLnTx/>
                <a:uFillTx/>
                <a:latin typeface="+mj-lt"/>
                <a:ea typeface="楷体_GB2312" pitchFamily="49" charset="-122"/>
                <a:cs typeface="+mn-cs"/>
              </a:rPr>
              <a:t>和</a:t>
            </a:r>
            <a:r>
              <a:rPr kumimoji="0" lang="en-US" altLang="zh-CN" sz="2300" b="0" i="0" u="none" strike="noStrike" kern="1200" cap="none" spc="0" normalizeH="0" baseline="0" noProof="0" dirty="0">
                <a:ln>
                  <a:noFill/>
                </a:ln>
                <a:solidFill>
                  <a:srgbClr val="0000CC"/>
                </a:solidFill>
                <a:effectLst/>
                <a:uLnTx/>
                <a:uFillTx/>
                <a:latin typeface="+mj-lt"/>
                <a:ea typeface="楷体_GB2312" pitchFamily="49" charset="-122"/>
                <a:cs typeface="+mn-cs"/>
              </a:rPr>
              <a:t>Q</a:t>
            </a:r>
            <a:r>
              <a:rPr kumimoji="0" lang="zh-CN" altLang="en-US" sz="2300" b="0" i="0" u="none" strike="noStrike" kern="1200" cap="none" spc="0" normalizeH="0" baseline="0" noProof="0" dirty="0">
                <a:ln>
                  <a:noFill/>
                </a:ln>
                <a:solidFill>
                  <a:srgbClr val="0000CC"/>
                </a:solidFill>
                <a:effectLst/>
                <a:uLnTx/>
                <a:uFillTx/>
                <a:latin typeface="+mj-lt"/>
                <a:ea typeface="楷体_GB2312" pitchFamily="49" charset="-122"/>
                <a:cs typeface="+mn-cs"/>
              </a:rPr>
              <a:t>的通路</a:t>
            </a:r>
            <a:r>
              <a:rPr kumimoji="0" lang="zh-CN" altLang="en-US" sz="2300" b="0" i="0" u="none" strike="noStrike" kern="1200" cap="none" spc="0" normalizeH="0" baseline="0" noProof="0" dirty="0">
                <a:ln>
                  <a:noFill/>
                </a:ln>
                <a:solidFill>
                  <a:schemeClr val="tx2"/>
                </a:solidFill>
                <a:effectLst/>
                <a:uLnTx/>
                <a:uFillTx/>
                <a:latin typeface="+mj-lt"/>
                <a:ea typeface="楷体_GB2312" pitchFamily="49" charset="-122"/>
                <a:cs typeface="+mn-cs"/>
              </a:rPr>
              <a:t>，使得该通路上所有弧的标记符连接成的字等于</a:t>
            </a:r>
            <a:r>
              <a:rPr kumimoji="0" lang="en-US" altLang="zh-CN" sz="2300" b="0" i="0" u="none" strike="noStrike" kern="1200" cap="none" spc="0" normalizeH="0" baseline="0" noProof="0" dirty="0">
                <a:ln>
                  <a:noFill/>
                </a:ln>
                <a:solidFill>
                  <a:schemeClr val="tx2"/>
                </a:solidFill>
                <a:effectLst/>
                <a:uLnTx/>
                <a:uFillTx/>
                <a:latin typeface="+mj-lt"/>
                <a:ea typeface="楷体_GB2312" pitchFamily="49" charset="-122"/>
                <a:cs typeface="+mn-cs"/>
              </a:rPr>
              <a:t>t</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a:ln>
                  <a:noFill/>
                </a:ln>
                <a:solidFill>
                  <a:schemeClr val="tx2"/>
                </a:solidFill>
                <a:effectLst/>
                <a:uLnTx/>
                <a:uFillTx/>
                <a:latin typeface="+mj-lt"/>
                <a:ea typeface="楷体_GB2312" pitchFamily="49" charset="-122"/>
                <a:cs typeface="+mn-cs"/>
              </a:rPr>
              <a:t>因此，</a:t>
            </a:r>
            <a:r>
              <a:rPr kumimoji="0" lang="en-US" altLang="zh-CN" sz="2300" b="0" i="0" u="none" strike="noStrike" kern="1200" cap="none" spc="0" normalizeH="0" baseline="0" noProof="0" dirty="0">
                <a:ln>
                  <a:noFill/>
                </a:ln>
                <a:solidFill>
                  <a:schemeClr val="tx2"/>
                </a:solidFill>
                <a:effectLst/>
                <a:uLnTx/>
                <a:uFillTx/>
                <a:latin typeface="+mj-lt"/>
                <a:ea typeface="楷体_GB2312" pitchFamily="49" charset="-122"/>
                <a:cs typeface="+mn-cs"/>
              </a:rPr>
              <a:t>t </a:t>
            </a:r>
            <a:r>
              <a:rPr kumimoji="0" lang="zh-CN" altLang="en-US" sz="2300" b="0" i="0" u="none" strike="noStrike" kern="1200" cap="none" spc="0" normalizeH="0" baseline="0" noProof="0" dirty="0">
                <a:ln>
                  <a:noFill/>
                </a:ln>
                <a:solidFill>
                  <a:schemeClr val="tx2"/>
                </a:solidFill>
                <a:effectLst/>
                <a:uLnTx/>
                <a:uFillTx/>
                <a:latin typeface="+mj-lt"/>
                <a:ea typeface="楷体_GB2312" pitchFamily="49" charset="-122"/>
                <a:cs typeface="+mn-cs"/>
              </a:rPr>
              <a:t>被</a:t>
            </a:r>
            <a:r>
              <a:rPr kumimoji="0" lang="en-US" altLang="zh-CN" sz="2300" b="0" i="0" u="none" strike="noStrike" kern="1200" cap="none" spc="0" normalizeH="0" baseline="0" noProof="0" dirty="0">
                <a:ln>
                  <a:noFill/>
                </a:ln>
                <a:solidFill>
                  <a:schemeClr val="tx2"/>
                </a:solidFill>
                <a:effectLst/>
                <a:uLnTx/>
                <a:uFillTx/>
                <a:latin typeface="+mj-lt"/>
                <a:ea typeface="楷体_GB2312" pitchFamily="49" charset="-122"/>
                <a:cs typeface="+mn-cs"/>
              </a:rPr>
              <a:t>DFA M</a:t>
            </a:r>
            <a:r>
              <a:rPr kumimoji="0" lang="zh-CN" altLang="en-US" sz="2300" b="0" i="0" u="none" strike="noStrike" kern="1200" cap="none" spc="0" normalizeH="0" baseline="0" noProof="0" dirty="0">
                <a:ln>
                  <a:noFill/>
                </a:ln>
                <a:solidFill>
                  <a:schemeClr val="tx2"/>
                </a:solidFill>
                <a:effectLst/>
                <a:uLnTx/>
                <a:uFillTx/>
                <a:latin typeface="+mj-lt"/>
                <a:ea typeface="楷体_GB2312" pitchFamily="49" charset="-122"/>
                <a:cs typeface="+mn-cs"/>
              </a:rPr>
              <a:t>所接受</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6144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2024/3/12</a:t>
            </a:fld>
            <a:endParaRPr lang="zh-TW" altLang="en-US" sz="1400" dirty="0">
              <a:solidFill>
                <a:schemeClr val="tx2"/>
              </a:solidFill>
            </a:endParaRPr>
          </a:p>
        </p:txBody>
      </p:sp>
      <p:sp>
        <p:nvSpPr>
          <p:cNvPr id="6144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56</a:t>
            </a:fld>
            <a:endParaRPr lang="zh-TW" altLang="en-US" sz="1400" dirty="0">
              <a:solidFill>
                <a:schemeClr val="tx2"/>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DFA</a:t>
            </a:r>
          </a:p>
        </p:txBody>
      </p:sp>
      <p:sp>
        <p:nvSpPr>
          <p:cNvPr id="116739"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对于任何两个有限自动机</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M</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和</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M′</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，如果</a:t>
            </a:r>
            <a:r>
              <a:rPr kumimoji="0" lang="en-US" altLang="zh-CN" sz="2600" b="0" i="0" u="none" strike="noStrike" kern="1200" cap="none" spc="0" normalizeH="0" baseline="0" noProof="0" dirty="0">
                <a:ln>
                  <a:noFill/>
                </a:ln>
                <a:solidFill>
                  <a:srgbClr val="0000FF"/>
                </a:solidFill>
                <a:effectLst/>
                <a:uLnTx/>
                <a:uFillTx/>
                <a:latin typeface="+mj-lt"/>
                <a:ea typeface="楷体_GB2312" pitchFamily="49" charset="-122"/>
                <a:cs typeface="+mn-cs"/>
              </a:rPr>
              <a:t>L(M)=L(M′)</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，则称</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M</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与</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M′</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是</a:t>
            </a:r>
            <a:r>
              <a:rPr kumimoji="0" lang="zh-CN" altLang="en-US" sz="2600" b="0" i="0" u="none" strike="noStrike" kern="1200" cap="none" spc="0" normalizeH="0" baseline="0" noProof="0" dirty="0">
                <a:ln>
                  <a:noFill/>
                </a:ln>
                <a:solidFill>
                  <a:srgbClr val="C00000"/>
                </a:solidFill>
                <a:effectLst/>
                <a:uLnTx/>
                <a:uFillTx/>
                <a:latin typeface="+mj-lt"/>
                <a:ea typeface="楷体_GB2312" pitchFamily="49" charset="-122"/>
                <a:cs typeface="+mn-cs"/>
              </a:rPr>
              <a:t>等价</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的</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 </a:t>
            </a:r>
            <a:endPar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just"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可以证明：</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上的子集</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600" b="0" i="0" u="none" strike="noStrike" kern="1200" cap="none" spc="0" normalizeH="0" baseline="3000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是正规集，当且仅当存在</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上的</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DFA M</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，使得</a:t>
            </a:r>
            <a:r>
              <a:rPr kumimoji="0" lang="en-US" altLang="zh-CN" sz="2600" b="0" i="0" u="none" strike="noStrike" kern="1200" cap="none" spc="0" normalizeH="0" baseline="0" noProof="0" dirty="0">
                <a:ln>
                  <a:noFill/>
                </a:ln>
                <a:solidFill>
                  <a:srgbClr val="0000FF"/>
                </a:solidFill>
                <a:effectLst/>
                <a:uLnTx/>
                <a:uFillTx/>
                <a:latin typeface="+mj-lt"/>
                <a:ea typeface="楷体_GB2312" pitchFamily="49" charset="-122"/>
                <a:cs typeface="+mn-cs"/>
              </a:rPr>
              <a:t>V</a:t>
            </a:r>
            <a:r>
              <a:rPr kumimoji="0" lang="zh-CN" altLang="en-US" sz="26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0" lang="en-US" altLang="zh-CN" sz="2600" b="0" i="0" u="none" strike="noStrike" kern="1200" cap="none" spc="0" normalizeH="0" baseline="0" noProof="0" dirty="0">
                <a:ln>
                  <a:noFill/>
                </a:ln>
                <a:solidFill>
                  <a:srgbClr val="0000FF"/>
                </a:solidFill>
                <a:effectLst/>
                <a:uLnTx/>
                <a:uFillTx/>
                <a:latin typeface="+mj-lt"/>
                <a:ea typeface="楷体_GB2312" pitchFamily="49" charset="-122"/>
                <a:cs typeface="+mn-cs"/>
              </a:rPr>
              <a:t>L(M)</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a:t>
            </a:r>
            <a:endPar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L(M)</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：语言是句子的集合；句子中的元素是终结符</a:t>
            </a:r>
          </a:p>
          <a:p>
            <a:pPr marL="548005" marR="0" lvl="1" indent="-273050" algn="just" defTabSz="914400" rtl="0" eaLnBrk="0" fontAlgn="base" latinLnBrk="0" hangingPunct="0">
              <a:lnSpc>
                <a:spcPct val="125000"/>
              </a:lnSpc>
              <a:spcBef>
                <a:spcPct val="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子</a:t>
            </a:r>
            <a:r>
              <a:rPr kumimoji="0" lang="zh-CN" altLang="en-US" sz="2300" b="0" i="0" u="none" strike="noStrike" kern="1200" cap="none" spc="0" normalizeH="0" baseline="0" noProof="0">
                <a:ln>
                  <a:noFill/>
                </a:ln>
                <a:solidFill>
                  <a:schemeClr val="tx1"/>
                </a:solidFill>
                <a:effectLst/>
                <a:uLnTx/>
                <a:uFillTx/>
                <a:latin typeface="+mj-lt"/>
                <a:ea typeface="楷体_GB2312" pitchFamily="49" charset="-122"/>
                <a:cs typeface="+mn-cs"/>
              </a:rPr>
              <a:t>集</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：正规集是正规式的集合</a:t>
            </a:r>
          </a:p>
          <a:p>
            <a:pPr marL="548005" marR="0" lvl="1" indent="-273050" algn="just" defTabSz="914400" rtl="0" eaLnBrk="0" fontAlgn="base" latinLnBrk="0" hangingPunct="0">
              <a:lnSpc>
                <a:spcPct val="125000"/>
              </a:lnSpc>
              <a:spcBef>
                <a:spcPct val="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即：这些字</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符串</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都能够被</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DFA M</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识别</a:t>
            </a:r>
          </a:p>
          <a:p>
            <a:pPr marL="548005" marR="0" lvl="1" indent="-273050" algn="just" defTabSz="914400" rtl="0" eaLnBrk="0" fontAlgn="base" latinLnBrk="0" hangingPunct="0">
              <a:lnSpc>
                <a:spcPct val="125000"/>
              </a:lnSpc>
              <a:spcBef>
                <a:spcPct val="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则：句子中的终结符都是正规式</a:t>
            </a:r>
            <a:endPar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just"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DFA</a:t>
            </a:r>
          </a:p>
        </p:txBody>
      </p:sp>
      <p:sp>
        <p:nvSpPr>
          <p:cNvPr id="118787"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just"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en-US" altLang="zh-CN" sz="2800" b="1" i="0" u="none" strike="noStrike" kern="1200" cap="none" spc="0" normalizeH="0" baseline="0" noProof="0" dirty="0">
                <a:ln>
                  <a:noFill/>
                </a:ln>
                <a:solidFill>
                  <a:srgbClr val="FF0000"/>
                </a:solidFill>
                <a:effectLst/>
                <a:uLnTx/>
                <a:uFillTx/>
                <a:latin typeface="+mj-lt"/>
                <a:ea typeface="楷体_GB2312" pitchFamily="49" charset="-122"/>
                <a:cs typeface="+mn-cs"/>
              </a:rPr>
              <a:t>DFA</a:t>
            </a:r>
            <a:r>
              <a:rPr kumimoji="0" lang="zh-CN" altLang="en-US" sz="2800" b="1" i="0" u="none" strike="noStrike" kern="1200" cap="none" spc="0" normalizeH="0" baseline="0" noProof="0" dirty="0">
                <a:ln>
                  <a:noFill/>
                </a:ln>
                <a:solidFill>
                  <a:srgbClr val="FF0000"/>
                </a:solidFill>
                <a:effectLst/>
                <a:uLnTx/>
                <a:uFillTx/>
                <a:latin typeface="+mj-lt"/>
                <a:ea typeface="楷体_GB2312" pitchFamily="49" charset="-122"/>
                <a:cs typeface="+mn-cs"/>
              </a:rPr>
              <a:t>的确定性</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表现在转换函数</a:t>
            </a:r>
            <a:r>
              <a:rPr kumimoji="0" lang="en-US" altLang="zh-CN" sz="2800" b="1" i="0" u="none" strike="noStrike" kern="1200" cap="none" spc="0" normalizeH="0" baseline="0" noProof="0" dirty="0">
                <a:ln>
                  <a:noFill/>
                </a:ln>
                <a:solidFill>
                  <a:srgbClr val="0000FF"/>
                </a:solidFill>
                <a:effectLst/>
                <a:uLnTx/>
                <a:uFillTx/>
                <a:latin typeface="+mj-lt"/>
                <a:ea typeface="楷体_GB2312" pitchFamily="49" charset="-122"/>
                <a:cs typeface="+mn-cs"/>
              </a:rPr>
              <a:t>f</a:t>
            </a:r>
            <a:r>
              <a:rPr kumimoji="0" lang="zh-CN" altLang="en-US" sz="2800" b="1"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0" lang="en-US" altLang="zh-CN" sz="2800" b="1" i="0" u="none" strike="noStrike" kern="1200" cap="none" spc="0" normalizeH="0" baseline="0" noProof="0" dirty="0">
                <a:ln>
                  <a:noFill/>
                </a:ln>
                <a:solidFill>
                  <a:srgbClr val="0000FF"/>
                </a:solidFill>
                <a:effectLst/>
                <a:uLnTx/>
                <a:uFillTx/>
                <a:latin typeface="+mj-lt"/>
                <a:ea typeface="楷体_GB2312" pitchFamily="49" charset="-122"/>
                <a:cs typeface="+mn-cs"/>
              </a:rPr>
              <a:t>K×</a:t>
            </a:r>
            <a:r>
              <a:rPr kumimoji="0" lang="en-US" altLang="zh-CN" sz="2800" b="1" i="0" u="none" strike="noStrike" kern="1200" cap="none" spc="0" normalizeH="0" baseline="0" noProof="0" dirty="0">
                <a:ln>
                  <a:noFill/>
                </a:ln>
                <a:solidFill>
                  <a:srgbClr val="0000FF"/>
                </a:solidFill>
                <a:effectLst/>
                <a:uLnTx/>
                <a:uFillTx/>
                <a:latin typeface="+mj-lt"/>
                <a:ea typeface="楷体_GB2312" pitchFamily="49" charset="-122"/>
                <a:cs typeface="Arial" panose="020B0604020202020204" pitchFamily="34" charset="0"/>
              </a:rPr>
              <a:t>Σ</a:t>
            </a:r>
            <a:r>
              <a:rPr kumimoji="0" lang="en-US" altLang="zh-CN" sz="2800" b="1" i="0" u="none" strike="noStrike" kern="1200" cap="none" spc="0" normalizeH="0" baseline="0" noProof="0" dirty="0">
                <a:ln>
                  <a:noFill/>
                </a:ln>
                <a:solidFill>
                  <a:srgbClr val="0000FF"/>
                </a:solidFill>
                <a:effectLst/>
                <a:uLnTx/>
                <a:uFillTx/>
                <a:latin typeface="+mj-lt"/>
                <a:ea typeface="楷体_GB2312" pitchFamily="49" charset="-122"/>
                <a:cs typeface="+mn-cs"/>
              </a:rPr>
              <a:t>→K</a:t>
            </a:r>
            <a:r>
              <a:rPr kumimoji="0" lang="zh-CN" altLang="en-US" sz="2800" b="1" i="0" u="none" strike="noStrike" kern="1200" cap="none" spc="0" normalizeH="0" baseline="0" noProof="0" dirty="0">
                <a:ln>
                  <a:noFill/>
                </a:ln>
                <a:solidFill>
                  <a:srgbClr val="0000FF"/>
                </a:solidFill>
                <a:effectLst/>
                <a:uLnTx/>
                <a:uFillTx/>
                <a:latin typeface="+mj-lt"/>
                <a:ea typeface="楷体_GB2312" pitchFamily="49" charset="-122"/>
                <a:cs typeface="+mn-cs"/>
              </a:rPr>
              <a:t>是一个单值函数</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，也就是说，对任何状态</a:t>
            </a:r>
            <a:r>
              <a:rPr kumimoji="0"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rPr>
              <a:t>k∈K</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，和输入符号</a:t>
            </a:r>
            <a:r>
              <a:rPr kumimoji="0"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rPr>
              <a:t>a∈</a:t>
            </a:r>
            <a:r>
              <a:rPr kumimoji="0"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Arial" panose="020B0604020202020204" pitchFamily="34" charset="0"/>
              </a:rPr>
              <a:t>Σ</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f(</a:t>
            </a:r>
            <a:r>
              <a:rPr kumimoji="0"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rPr>
              <a:t>k,a</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唯一地确定了下一个状态。从状态转换图来看，若字母表</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Arial" panose="020B0604020202020204" pitchFamily="34" charset="0"/>
              </a:rPr>
              <a:t>Σ</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含有</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n</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个输入字符，那末</a:t>
            </a:r>
            <a:r>
              <a:rPr kumimoji="0" lang="zh-CN" altLang="en-US" sz="2800" b="1" i="0" u="none" strike="noStrike" kern="1200" cap="none" spc="0" normalizeH="0" baseline="0" noProof="0" dirty="0">
                <a:ln>
                  <a:noFill/>
                </a:ln>
                <a:solidFill>
                  <a:srgbClr val="0000FF"/>
                </a:solidFill>
                <a:effectLst/>
                <a:uLnTx/>
                <a:uFillTx/>
                <a:latin typeface="+mj-lt"/>
                <a:ea typeface="楷体_GB2312" pitchFamily="49" charset="-122"/>
                <a:cs typeface="+mn-cs"/>
              </a:rPr>
              <a:t>任何一个状态结点最多有</a:t>
            </a:r>
            <a:r>
              <a:rPr kumimoji="0" lang="en-US" altLang="zh-CN" sz="2800" b="1" i="0" u="none" strike="noStrike" kern="1200" cap="none" spc="0" normalizeH="0" baseline="0" noProof="0" dirty="0">
                <a:ln>
                  <a:noFill/>
                </a:ln>
                <a:solidFill>
                  <a:srgbClr val="0000FF"/>
                </a:solidFill>
                <a:effectLst/>
                <a:uLnTx/>
                <a:uFillTx/>
                <a:latin typeface="+mj-lt"/>
                <a:ea typeface="楷体_GB2312" pitchFamily="49" charset="-122"/>
                <a:cs typeface="+mn-cs"/>
              </a:rPr>
              <a:t>n</a:t>
            </a:r>
            <a:r>
              <a:rPr kumimoji="0" lang="zh-CN" altLang="en-US" sz="2800" b="1" i="0" u="none" strike="noStrike" kern="1200" cap="none" spc="0" normalizeH="0" baseline="0" noProof="0" dirty="0">
                <a:ln>
                  <a:noFill/>
                </a:ln>
                <a:solidFill>
                  <a:srgbClr val="0000FF"/>
                </a:solidFill>
                <a:effectLst/>
                <a:uLnTx/>
                <a:uFillTx/>
                <a:latin typeface="+mj-lt"/>
                <a:ea typeface="楷体_GB2312" pitchFamily="49" charset="-122"/>
                <a:cs typeface="+mn-cs"/>
              </a:rPr>
              <a:t>条弧射出，而且每条弧以一个不同的输入字符标记。</a:t>
            </a: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DFA program</a:t>
            </a:r>
          </a:p>
        </p:txBody>
      </p:sp>
      <p:sp>
        <p:nvSpPr>
          <p:cNvPr id="119811"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just"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DFA</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的行为很容易用程序来模拟</a:t>
            </a:r>
          </a:p>
          <a:p>
            <a:pPr marL="548005" marR="0" lvl="1" indent="-273050" algn="just" defTabSz="914400" rtl="0" eaLnBrk="0" fontAlgn="base" latinLnBrk="0" hangingPunct="0">
              <a:lnSpc>
                <a:spcPct val="100000"/>
              </a:lnSpc>
              <a:spcBef>
                <a:spcPct val="50000"/>
              </a:spcBef>
              <a:spcAft>
                <a:spcPct val="0"/>
              </a:spcAft>
              <a:buClr>
                <a:schemeClr val="accent2"/>
              </a:buClr>
              <a:buSzPct val="76000"/>
              <a:buFont typeface="Wingdings 3" panose="05040102010807070707" pitchFamily="18" charset="2"/>
              <a:buChar char=""/>
              <a:defRPr/>
            </a:pPr>
            <a:r>
              <a:rPr kumimoji="0" lang="en-US" altLang="zh-CN" sz="2000" b="0" i="0" u="none" strike="noStrike" kern="1200" cap="none" spc="0" normalizeH="0" baseline="0" noProof="0" dirty="0">
                <a:ln>
                  <a:noFill/>
                </a:ln>
                <a:solidFill>
                  <a:schemeClr val="tx1"/>
                </a:solidFill>
                <a:effectLst/>
                <a:uLnTx/>
                <a:uFillTx/>
                <a:latin typeface="+mj-lt"/>
                <a:ea typeface="楷体_GB2312" pitchFamily="49" charset="-122"/>
                <a:cs typeface="+mn-cs"/>
              </a:rPr>
              <a:t>DFA </a:t>
            </a:r>
            <a:r>
              <a:rPr kumimoji="0" lang="en-US" altLang="zh-CN" sz="2000" b="0" i="0" u="none" strike="noStrike" kern="1200" cap="none" spc="0" normalizeH="0" baseline="0" noProof="0" dirty="0">
                <a:ln>
                  <a:noFill/>
                </a:ln>
                <a:solidFill>
                  <a:srgbClr val="0000FF"/>
                </a:solidFill>
                <a:effectLst/>
                <a:uLnTx/>
                <a:uFillTx/>
                <a:latin typeface="+mj-lt"/>
                <a:ea typeface="楷体_GB2312" pitchFamily="49" charset="-122"/>
                <a:cs typeface="+mn-cs"/>
              </a:rPr>
              <a:t>M =</a:t>
            </a:r>
            <a:r>
              <a:rPr kumimoji="0" lang="zh-CN" altLang="en-US" sz="20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0" lang="en-US" altLang="zh-CN" sz="2000" b="0" i="0" u="none" strike="noStrike" kern="1200" cap="none" spc="0" normalizeH="0" baseline="0" noProof="0" dirty="0">
                <a:ln>
                  <a:noFill/>
                </a:ln>
                <a:solidFill>
                  <a:srgbClr val="0000FF"/>
                </a:solidFill>
                <a:effectLst/>
                <a:uLnTx/>
                <a:uFillTx/>
                <a:latin typeface="+mj-lt"/>
                <a:ea typeface="楷体_GB2312" pitchFamily="49" charset="-122"/>
                <a:cs typeface="+mn-cs"/>
              </a:rPr>
              <a:t>K</a:t>
            </a:r>
            <a:r>
              <a:rPr kumimoji="0" lang="zh-CN" altLang="en-US" sz="20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0" lang="en-US" altLang="zh-CN" sz="2000" b="0" i="0" u="none" strike="noStrike" kern="1200" cap="none" spc="0" normalizeH="0" baseline="0" noProof="0" dirty="0">
                <a:ln>
                  <a:noFill/>
                </a:ln>
                <a:solidFill>
                  <a:srgbClr val="0000FF"/>
                </a:solidFill>
                <a:effectLst/>
                <a:uLnTx/>
                <a:uFillTx/>
                <a:latin typeface="+mj-lt"/>
                <a:ea typeface="楷体_GB2312" pitchFamily="49" charset="-122"/>
                <a:cs typeface="+mn-cs"/>
              </a:rPr>
              <a:t>Σ</a:t>
            </a:r>
            <a:r>
              <a:rPr kumimoji="0" lang="zh-CN" altLang="en-US" sz="20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0" lang="en-US" altLang="zh-CN" sz="2000" b="0" i="0" u="none" strike="noStrike" kern="1200" cap="none" spc="0" normalizeH="0" baseline="0" noProof="0" dirty="0">
                <a:ln>
                  <a:noFill/>
                </a:ln>
                <a:solidFill>
                  <a:srgbClr val="0000FF"/>
                </a:solidFill>
                <a:effectLst/>
                <a:uLnTx/>
                <a:uFillTx/>
                <a:latin typeface="+mj-lt"/>
                <a:ea typeface="楷体_GB2312" pitchFamily="49" charset="-122"/>
                <a:cs typeface="+mn-cs"/>
              </a:rPr>
              <a:t>f</a:t>
            </a:r>
            <a:r>
              <a:rPr kumimoji="0" lang="zh-CN" altLang="en-US" sz="20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0" lang="en-US" altLang="zh-CN" sz="2000" b="0" i="0" u="none" strike="noStrike" kern="1200" cap="none" spc="0" normalizeH="0" baseline="0" noProof="0" dirty="0">
                <a:ln>
                  <a:noFill/>
                </a:ln>
                <a:solidFill>
                  <a:srgbClr val="0000FF"/>
                </a:solidFill>
                <a:effectLst/>
                <a:uLnTx/>
                <a:uFillTx/>
                <a:latin typeface="+mj-lt"/>
                <a:ea typeface="楷体_GB2312" pitchFamily="49" charset="-122"/>
                <a:cs typeface="+mn-cs"/>
              </a:rPr>
              <a:t>S</a:t>
            </a:r>
            <a:r>
              <a:rPr kumimoji="0" lang="zh-CN" altLang="en-US" sz="20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0" lang="en-US" altLang="zh-CN" sz="2000" b="0" i="0" u="none" strike="noStrike" kern="1200" cap="none" spc="0" normalizeH="0" baseline="0" noProof="0" dirty="0">
                <a:ln>
                  <a:noFill/>
                </a:ln>
                <a:solidFill>
                  <a:srgbClr val="0000FF"/>
                </a:solidFill>
                <a:effectLst/>
                <a:uLnTx/>
                <a:uFillTx/>
                <a:latin typeface="+mj-lt"/>
                <a:ea typeface="楷体_GB2312" pitchFamily="49" charset="-122"/>
                <a:cs typeface="+mn-cs"/>
              </a:rPr>
              <a:t>Z</a:t>
            </a:r>
            <a:r>
              <a:rPr kumimoji="0" lang="zh-CN" altLang="en-US" sz="20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0" lang="zh-CN" altLang="en-US" sz="2000" b="0" i="0" u="none" strike="noStrike" kern="1200" cap="none" spc="0" normalizeH="0" baseline="0" noProof="0" dirty="0">
                <a:ln>
                  <a:noFill/>
                </a:ln>
                <a:solidFill>
                  <a:schemeClr val="tx1"/>
                </a:solidFill>
                <a:effectLst/>
                <a:uLnTx/>
                <a:uFillTx/>
                <a:latin typeface="+mj-lt"/>
                <a:ea typeface="楷体_GB2312" pitchFamily="49" charset="-122"/>
                <a:cs typeface="+mn-cs"/>
              </a:rPr>
              <a:t>的行为的模拟程序</a:t>
            </a:r>
            <a:endPar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 name="文本框 1"/>
          <p:cNvSpPr txBox="1"/>
          <p:nvPr/>
        </p:nvSpPr>
        <p:spPr>
          <a:xfrm>
            <a:off x="1979930" y="2493010"/>
            <a:ext cx="3585845" cy="2627630"/>
          </a:xfrm>
          <a:prstGeom prst="rect">
            <a:avLst/>
          </a:prstGeom>
          <a:noFill/>
        </p:spPr>
        <p:txBody>
          <a:bodyPr wrap="none" rtlCol="0">
            <a:spAutoFit/>
          </a:bodyPr>
          <a:lstStyle/>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lang="en-US" altLang="zh-CN" noProof="0" dirty="0">
                <a:ln>
                  <a:noFill/>
                </a:ln>
                <a:effectLst/>
                <a:uLnTx/>
                <a:uFillTx/>
                <a:latin typeface="+mj-lt"/>
                <a:ea typeface="楷体_GB2312" pitchFamily="49" charset="-122"/>
                <a:sym typeface="+mn-ea"/>
              </a:rPr>
              <a:t>state = S</a:t>
            </a:r>
            <a:endParaRPr kumimoji="0" lang="zh-CN" altLang="en-US"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lang="en-US" altLang="zh-CN" noProof="0" dirty="0">
                <a:ln>
                  <a:noFill/>
                </a:ln>
                <a:effectLst/>
                <a:uLnTx/>
                <a:uFillTx/>
                <a:latin typeface="+mj-lt"/>
                <a:ea typeface="楷体_GB2312" pitchFamily="49" charset="-122"/>
                <a:sym typeface="+mn-ea"/>
              </a:rPr>
              <a:t>c = getchar()</a:t>
            </a:r>
            <a:endParaRPr kumimoji="0" lang="en-US" altLang="zh-CN"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lang="en-US" altLang="zh-CN" noProof="0" dirty="0">
                <a:ln>
                  <a:noFill/>
                </a:ln>
                <a:effectLst/>
                <a:uLnTx/>
                <a:uFillTx/>
                <a:latin typeface="+mj-lt"/>
                <a:ea typeface="楷体_GB2312" pitchFamily="49" charset="-122"/>
                <a:sym typeface="+mn-ea"/>
              </a:rPr>
              <a:t>while(c != EOF):</a:t>
            </a:r>
            <a:endParaRPr kumimoji="0" lang="en-US" altLang="zh-CN"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lang="en-US" altLang="zh-CN" noProof="0" dirty="0">
                <a:ln>
                  <a:noFill/>
                </a:ln>
                <a:effectLst/>
                <a:uLnTx/>
                <a:uFillTx/>
                <a:latin typeface="+mj-lt"/>
                <a:ea typeface="楷体_GB2312" pitchFamily="49" charset="-122"/>
                <a:sym typeface="+mn-ea"/>
              </a:rPr>
              <a:t>    state = f(state, c)</a:t>
            </a:r>
            <a:endParaRPr kumimoji="0" lang="en-US" altLang="zh-CN"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lang="en-US" altLang="zh-CN" noProof="0" dirty="0">
                <a:ln>
                  <a:noFill/>
                </a:ln>
                <a:effectLst/>
                <a:uLnTx/>
                <a:uFillTx/>
                <a:latin typeface="+mj-lt"/>
                <a:ea typeface="楷体_GB2312" pitchFamily="49" charset="-122"/>
                <a:sym typeface="+mn-ea"/>
              </a:rPr>
              <a:t>    c = getchar()</a:t>
            </a:r>
            <a:endParaRPr kumimoji="0" lang="en-US" altLang="zh-CN"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lang="en-US" altLang="zh-CN" noProof="0" dirty="0">
                <a:ln>
                  <a:noFill/>
                </a:ln>
                <a:effectLst/>
                <a:uLnTx/>
                <a:uFillTx/>
                <a:latin typeface="+mj-lt"/>
                <a:ea typeface="楷体_GB2312" pitchFamily="49" charset="-122"/>
                <a:sym typeface="+mn-ea"/>
              </a:rPr>
              <a:t>return (c in Z)</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Notes</a:t>
            </a:r>
            <a:endParaRPr lang="zh-CN" altLang="en-US" kern="1200" dirty="0">
              <a:latin typeface="+mj-lt"/>
              <a:ea typeface="宋体" panose="02010600030101010101" pitchFamily="2" charset="-122"/>
              <a:cs typeface="+mj-cs"/>
            </a:endParaRPr>
          </a:p>
        </p:txBody>
      </p:sp>
      <p:sp>
        <p:nvSpPr>
          <p:cNvPr id="15363" name="Content Placeholder 2"/>
          <p:cNvSpPr>
            <a:spLocks noGrp="1"/>
          </p:cNvSpPr>
          <p:nvPr>
            <p:ph sz="quarter" idx="1"/>
          </p:nvPr>
        </p:nvSpPr>
        <p:spPr>
          <a:xfrm>
            <a:off x="457200" y="1219200"/>
            <a:ext cx="8229600" cy="4937125"/>
          </a:xfrm>
        </p:spPr>
        <p:txBody>
          <a:bodyPr vert="horz" wrap="square" lIns="91440" tIns="45720" rIns="91440" bIns="45720" anchor="t" anchorCtr="0"/>
          <a:lstStyle/>
          <a:p>
            <a:pPr>
              <a:buClr>
                <a:schemeClr val="accent1"/>
              </a:buClr>
              <a:buSzPct val="76000"/>
              <a:buFont typeface="Wingdings 3" panose="05040102010807070707" pitchFamily="18" charset="2"/>
            </a:pPr>
            <a:r>
              <a:rPr lang="zh-CN" altLang="en-US" sz="2800" dirty="0">
                <a:latin typeface="楷体_GB2312" pitchFamily="49" charset="-122"/>
                <a:ea typeface="楷体_GB2312" pitchFamily="49" charset="-122"/>
              </a:rPr>
              <a:t>若一个种别只有一个单词符号，则种别编码就代表该单词符号。假定关键字、运算符和界符都是</a:t>
            </a:r>
            <a:r>
              <a:rPr lang="zh-CN" altLang="en-US" sz="2800" dirty="0">
                <a:solidFill>
                  <a:srgbClr val="0000FF"/>
                </a:solidFill>
                <a:latin typeface="楷体_GB2312" pitchFamily="49" charset="-122"/>
                <a:ea typeface="楷体_GB2312" pitchFamily="49" charset="-122"/>
              </a:rPr>
              <a:t>一符一种</a:t>
            </a:r>
            <a:r>
              <a:rPr lang="zh-CN" altLang="en-US" sz="2800" dirty="0">
                <a:latin typeface="楷体_GB2312" pitchFamily="49" charset="-122"/>
                <a:ea typeface="楷体_GB2312" pitchFamily="49" charset="-122"/>
              </a:rPr>
              <a:t>。</a:t>
            </a:r>
          </a:p>
          <a:p>
            <a:pPr>
              <a:buClr>
                <a:schemeClr val="accent1"/>
              </a:buClr>
              <a:buSzPct val="76000"/>
              <a:buFont typeface="Wingdings 3" panose="05040102010807070707" pitchFamily="18" charset="2"/>
            </a:pPr>
            <a:r>
              <a:rPr lang="zh-CN" altLang="en-US" sz="2800" dirty="0">
                <a:latin typeface="楷体_GB2312" pitchFamily="49" charset="-122"/>
                <a:ea typeface="楷体_GB2312" pitchFamily="49" charset="-122"/>
              </a:rPr>
              <a:t>若一个种别有多个单词符号，则对于每个单词符号，给出</a:t>
            </a:r>
            <a:r>
              <a:rPr lang="zh-CN" altLang="en-US" sz="2800" dirty="0">
                <a:solidFill>
                  <a:srgbClr val="0000FF"/>
                </a:solidFill>
                <a:latin typeface="楷体_GB2312" pitchFamily="49" charset="-122"/>
                <a:ea typeface="楷体_GB2312" pitchFamily="49" charset="-122"/>
              </a:rPr>
              <a:t>种别编码</a:t>
            </a:r>
            <a:r>
              <a:rPr lang="zh-CN" altLang="en-US" sz="2800" dirty="0">
                <a:latin typeface="楷体_GB2312" pitchFamily="49" charset="-122"/>
                <a:ea typeface="楷体_GB2312" pitchFamily="49" charset="-122"/>
              </a:rPr>
              <a:t>和自身的</a:t>
            </a:r>
            <a:r>
              <a:rPr lang="zh-CN" altLang="en-US" sz="2800" dirty="0">
                <a:solidFill>
                  <a:srgbClr val="0000FF"/>
                </a:solidFill>
                <a:latin typeface="楷体_GB2312" pitchFamily="49" charset="-122"/>
                <a:ea typeface="楷体_GB2312" pitchFamily="49" charset="-122"/>
              </a:rPr>
              <a:t>值</a:t>
            </a:r>
            <a:r>
              <a:rPr lang="zh-CN" altLang="en-US" sz="2800" dirty="0">
                <a:latin typeface="楷体_GB2312" pitchFamily="49" charset="-122"/>
                <a:ea typeface="楷体_GB2312" pitchFamily="49" charset="-122"/>
              </a:rPr>
              <a:t>（属性）。</a:t>
            </a:r>
          </a:p>
          <a:p>
            <a:pPr>
              <a:buClr>
                <a:schemeClr val="accent1"/>
              </a:buClr>
              <a:buSzPct val="76000"/>
              <a:buFont typeface="Wingdings 3" panose="05040102010807070707" pitchFamily="18" charset="2"/>
            </a:pPr>
            <a:r>
              <a:rPr lang="zh-CN" altLang="en-US" sz="2800" dirty="0">
                <a:latin typeface="楷体_GB2312" pitchFamily="49" charset="-122"/>
                <a:ea typeface="楷体_GB2312" pitchFamily="49" charset="-122"/>
              </a:rPr>
              <a:t>标识符单列一种；标识符自身的值表示成按</a:t>
            </a:r>
            <a:r>
              <a:rPr lang="zh-CN" altLang="en-US" sz="2800" dirty="0">
                <a:solidFill>
                  <a:srgbClr val="C00000"/>
                </a:solidFill>
                <a:latin typeface="楷体_GB2312" pitchFamily="49" charset="-122"/>
                <a:ea typeface="楷体_GB2312" pitchFamily="49" charset="-122"/>
              </a:rPr>
              <a:t>机器字节划分的内部码</a:t>
            </a:r>
            <a:r>
              <a:rPr lang="zh-CN" altLang="en-US" sz="2800" dirty="0">
                <a:latin typeface="楷体_GB2312" pitchFamily="49" charset="-122"/>
                <a:ea typeface="楷体_GB2312" pitchFamily="49" charset="-122"/>
              </a:rPr>
              <a:t>。</a:t>
            </a:r>
          </a:p>
          <a:p>
            <a:pPr>
              <a:buClr>
                <a:schemeClr val="accent1"/>
              </a:buClr>
              <a:buSzPct val="76000"/>
              <a:buFont typeface="Wingdings 3" panose="05040102010807070707" pitchFamily="18" charset="2"/>
            </a:pPr>
            <a:r>
              <a:rPr lang="zh-CN" altLang="en-US" sz="2800" dirty="0">
                <a:latin typeface="楷体_GB2312" pitchFamily="49" charset="-122"/>
                <a:ea typeface="楷体_GB2312" pitchFamily="49" charset="-122"/>
              </a:rPr>
              <a:t>常数按类型分种；常数的值则表示成标准的二进制形式。</a:t>
            </a:r>
            <a:endParaRPr lang="en-US" altLang="zh-CN" sz="2800" dirty="0">
              <a:latin typeface="楷体_GB2312" pitchFamily="49" charset="-122"/>
              <a:ea typeface="楷体_GB2312" pitchFamily="49" charset="-122"/>
            </a:endParaRPr>
          </a:p>
          <a:p>
            <a:pPr>
              <a:buClr>
                <a:schemeClr val="accent1"/>
              </a:buClr>
              <a:buSzPct val="76000"/>
              <a:buFont typeface="Wingdings 3" panose="05040102010807070707" pitchFamily="18" charset="2"/>
            </a:pPr>
            <a:r>
              <a:rPr lang="zh-CN" altLang="en-US" sz="2800" dirty="0">
                <a:latin typeface="楷体_GB2312" pitchFamily="49" charset="-122"/>
                <a:ea typeface="楷体_GB2312" pitchFamily="49" charset="-122"/>
              </a:rPr>
              <a:t>若是一符一种分种，单词自身值就不需要了。否则，要查符号表。</a:t>
            </a:r>
          </a:p>
          <a:p>
            <a:pPr>
              <a:buClr>
                <a:schemeClr val="accent1"/>
              </a:buClr>
              <a:buSzPct val="76000"/>
              <a:buFont typeface="Wingdings 3" panose="05040102010807070707" pitchFamily="18" charset="2"/>
            </a:pPr>
            <a:endParaRPr lang="zh-CN" altLang="en-US" dirty="0">
              <a:ea typeface="华文新魏" panose="02010800040101010101" pitchFamily="2" charset="-122"/>
            </a:endParaRPr>
          </a:p>
          <a:p>
            <a:pPr>
              <a:buClr>
                <a:schemeClr val="accent1"/>
              </a:buClr>
              <a:buSzPct val="76000"/>
              <a:buFont typeface="Wingdings 3" panose="05040102010807070707" pitchFamily="18" charset="2"/>
            </a:pPr>
            <a:endParaRPr lang="zh-CN" altLang="en-US" dirty="0">
              <a:ea typeface="华文新魏" panose="02010800040101010101" pitchFamily="2" charset="-122"/>
            </a:endParaRPr>
          </a:p>
        </p:txBody>
      </p:sp>
      <p:sp>
        <p:nvSpPr>
          <p:cNvPr id="1536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2024/3/12</a:t>
            </a:fld>
            <a:endParaRPr lang="zh-TW" altLang="en-US" sz="1400" dirty="0">
              <a:solidFill>
                <a:schemeClr val="tx2"/>
              </a:solidFill>
            </a:endParaRPr>
          </a:p>
        </p:txBody>
      </p:sp>
      <p:sp>
        <p:nvSpPr>
          <p:cNvPr id="1536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6</a:t>
            </a:fld>
            <a:endParaRPr lang="zh-TW" altLang="en-US" sz="1400" dirty="0">
              <a:solidFill>
                <a:schemeClr val="tx2"/>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NFA</a:t>
            </a:r>
          </a:p>
        </p:txBody>
      </p:sp>
      <p:sp>
        <p:nvSpPr>
          <p:cNvPr id="121859"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just"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1" i="0" u="none" strike="noStrike" kern="1200" cap="none" spc="0" normalizeH="0" baseline="0" noProof="0" dirty="0">
                <a:ln>
                  <a:noFill/>
                </a:ln>
                <a:solidFill>
                  <a:schemeClr val="tx1"/>
                </a:solidFill>
                <a:effectLst/>
                <a:uLnTx/>
                <a:uFillTx/>
                <a:latin typeface="+mj-lt"/>
                <a:ea typeface="楷体_GB2312" pitchFamily="49" charset="-122"/>
                <a:cs typeface="+mn-cs"/>
              </a:rPr>
              <a:t>定义：一个</a:t>
            </a:r>
            <a:r>
              <a:rPr kumimoji="0" lang="zh-CN" altLang="en-US" sz="2800" b="1" i="0" u="none" strike="noStrike" kern="1200" cap="none" spc="0" normalizeH="0" baseline="0" noProof="0" dirty="0">
                <a:ln>
                  <a:noFill/>
                </a:ln>
                <a:solidFill>
                  <a:srgbClr val="FF0000"/>
                </a:solidFill>
                <a:effectLst/>
                <a:uLnTx/>
                <a:uFillTx/>
                <a:latin typeface="+mj-lt"/>
                <a:ea typeface="楷体_GB2312" pitchFamily="49" charset="-122"/>
                <a:cs typeface="+mn-cs"/>
              </a:rPr>
              <a:t>非确定有限自动机</a:t>
            </a:r>
            <a:r>
              <a:rPr kumimoji="0" lang="en-US" altLang="zh-CN" sz="2800" b="1" i="0" u="none" strike="noStrike" kern="1200" cap="none" spc="0" normalizeH="0" baseline="0" noProof="0" dirty="0">
                <a:ln>
                  <a:noFill/>
                </a:ln>
                <a:solidFill>
                  <a:srgbClr val="FF0000"/>
                </a:solidFill>
                <a:effectLst/>
                <a:uLnTx/>
                <a:uFillTx/>
                <a:latin typeface="+mj-lt"/>
                <a:ea typeface="楷体_GB2312" pitchFamily="49" charset="-122"/>
                <a:cs typeface="+mn-cs"/>
              </a:rPr>
              <a:t>(NFA)</a:t>
            </a:r>
            <a:r>
              <a:rPr kumimoji="0" lang="en-US" altLang="zh-CN" sz="2800" b="1" i="0" u="none" strike="noStrike" kern="1200" cap="none" spc="0" normalizeH="0" baseline="0" noProof="0" dirty="0">
                <a:ln>
                  <a:noFill/>
                </a:ln>
                <a:solidFill>
                  <a:schemeClr val="tx1"/>
                </a:solidFill>
                <a:effectLst/>
                <a:uLnTx/>
                <a:uFillTx/>
                <a:latin typeface="+mj-lt"/>
                <a:ea typeface="楷体_GB2312" pitchFamily="49" charset="-122"/>
                <a:cs typeface="+mn-cs"/>
              </a:rPr>
              <a:t> M</a:t>
            </a:r>
            <a:r>
              <a:rPr kumimoji="0" lang="zh-CN" altLang="en-US" sz="2800" b="1" i="0" u="none" strike="noStrike" kern="1200" cap="none" spc="0" normalizeH="0" baseline="0" noProof="0" dirty="0">
                <a:ln>
                  <a:noFill/>
                </a:ln>
                <a:solidFill>
                  <a:schemeClr val="tx1"/>
                </a:solidFill>
                <a:effectLst/>
                <a:uLnTx/>
                <a:uFillTx/>
                <a:latin typeface="+mj-lt"/>
                <a:ea typeface="楷体_GB2312" pitchFamily="49" charset="-122"/>
                <a:cs typeface="+mn-cs"/>
              </a:rPr>
              <a:t>是一个五元式</a:t>
            </a:r>
            <a:r>
              <a:rPr kumimoji="0" lang="en-US" altLang="zh-CN" sz="2800" b="1" i="0" u="none" strike="noStrike" kern="1200" cap="none" spc="0" normalizeH="0" baseline="0" noProof="0" dirty="0">
                <a:ln>
                  <a:noFill/>
                </a:ln>
                <a:solidFill>
                  <a:schemeClr val="tx1"/>
                </a:solidFill>
                <a:effectLst/>
                <a:uLnTx/>
                <a:uFillTx/>
                <a:latin typeface="+mj-lt"/>
                <a:ea typeface="楷体_GB2312" pitchFamily="49" charset="-122"/>
                <a:cs typeface="+mn-cs"/>
              </a:rPr>
              <a:t>M=(S, </a:t>
            </a:r>
            <a:r>
              <a:rPr kumimoji="0" lang="en-US" altLang="zh-CN" sz="2800" b="1"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800" b="1"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800" b="1"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f</a:t>
            </a:r>
            <a:r>
              <a:rPr kumimoji="0" lang="en-US" altLang="zh-CN" sz="2800" b="1" i="0" u="none" strike="noStrike" kern="1200" cap="none" spc="0" normalizeH="0" baseline="0" noProof="0" dirty="0">
                <a:ln>
                  <a:noFill/>
                </a:ln>
                <a:solidFill>
                  <a:schemeClr val="tx1"/>
                </a:solidFill>
                <a:effectLst/>
                <a:uLnTx/>
                <a:uFillTx/>
                <a:latin typeface="+mj-lt"/>
                <a:ea typeface="楷体_GB2312" pitchFamily="49" charset="-122"/>
                <a:cs typeface="+mn-cs"/>
              </a:rPr>
              <a:t>, S</a:t>
            </a:r>
            <a:r>
              <a:rPr kumimoji="0" lang="en-US" altLang="zh-CN" sz="2800" b="1" i="0" u="none" strike="noStrike" kern="1200" cap="none" spc="0" normalizeH="0" baseline="-25000" noProof="0" dirty="0">
                <a:ln>
                  <a:noFill/>
                </a:ln>
                <a:solidFill>
                  <a:schemeClr val="tx1"/>
                </a:solidFill>
                <a:effectLst/>
                <a:uLnTx/>
                <a:uFillTx/>
                <a:latin typeface="+mj-lt"/>
                <a:ea typeface="楷体_GB2312" pitchFamily="49" charset="-122"/>
                <a:cs typeface="+mn-cs"/>
              </a:rPr>
              <a:t>0</a:t>
            </a:r>
            <a:r>
              <a:rPr kumimoji="0" lang="en-US" altLang="zh-CN" sz="2800" b="1" i="0" u="none" strike="noStrike" kern="1200" cap="none" spc="0" normalizeH="0" baseline="0" noProof="0" dirty="0">
                <a:ln>
                  <a:noFill/>
                </a:ln>
                <a:solidFill>
                  <a:schemeClr val="tx1"/>
                </a:solidFill>
                <a:effectLst/>
                <a:uLnTx/>
                <a:uFillTx/>
                <a:latin typeface="+mj-lt"/>
                <a:ea typeface="楷体_GB2312" pitchFamily="49" charset="-122"/>
                <a:cs typeface="+mn-cs"/>
              </a:rPr>
              <a:t>, Z)</a:t>
            </a:r>
            <a:r>
              <a:rPr kumimoji="0" lang="zh-CN" altLang="en-US" sz="2800" b="1" i="0" u="none" strike="noStrike" kern="1200" cap="none" spc="0" normalizeH="0" baseline="0" noProof="0" dirty="0">
                <a:ln>
                  <a:noFill/>
                </a:ln>
                <a:solidFill>
                  <a:schemeClr val="tx1"/>
                </a:solidFill>
                <a:effectLst/>
                <a:uLnTx/>
                <a:uFillTx/>
                <a:latin typeface="+mj-lt"/>
                <a:ea typeface="楷体_GB2312" pitchFamily="49" charset="-122"/>
                <a:cs typeface="+mn-cs"/>
              </a:rPr>
              <a:t>，其中：</a:t>
            </a:r>
          </a:p>
          <a:p>
            <a:pPr marL="548005" marR="0" lvl="1" indent="-273050" algn="just"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2"/>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1. S</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 有穷状态集；</a:t>
            </a:r>
          </a:p>
          <a:p>
            <a:pPr marL="548005" marR="0" lvl="1" indent="-273050" algn="just"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2.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：输入字母表</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有穷</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p>
          <a:p>
            <a:pPr marL="548005" marR="0" lvl="1" indent="-273050" algn="just"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2"/>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3.</a:t>
            </a:r>
            <a:r>
              <a:rPr kumimoji="0" lang="en-US" altLang="zh-CN" sz="2400" b="0" i="0" u="none" strike="noStrike" kern="1200" cap="none" spc="0" normalizeH="0" baseline="0" noProof="0" dirty="0">
                <a:ln>
                  <a:noFill/>
                </a:ln>
                <a:solidFill>
                  <a:schemeClr val="tx2"/>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f</a:t>
            </a:r>
            <a:r>
              <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：状态转换函数，为</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S</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30000" noProof="0" dirty="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2</a:t>
            </a:r>
            <a:r>
              <a:rPr kumimoji="0" lang="en-US" altLang="zh-CN" sz="2400" b="0" i="0" u="none" strike="noStrike" kern="1200" cap="none" spc="0" normalizeH="0" baseline="30000" noProof="0" dirty="0">
                <a:ln>
                  <a:noFill/>
                </a:ln>
                <a:solidFill>
                  <a:srgbClr val="0000FF"/>
                </a:solidFill>
                <a:effectLst/>
                <a:uLnTx/>
                <a:uFillTx/>
                <a:latin typeface="+mj-lt"/>
                <a:ea typeface="楷体_GB2312" pitchFamily="49" charset="-122"/>
                <a:cs typeface="+mn-cs"/>
                <a:sym typeface="Symbol" panose="05050102010706020507" pitchFamily="18" charset="2"/>
              </a:rPr>
              <a:t>S</a:t>
            </a:r>
            <a:r>
              <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的部分映射</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非单值</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a:t>
            </a:r>
          </a:p>
          <a:p>
            <a:pPr marL="548005" marR="0" lvl="1" indent="-273050" algn="just"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2"/>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4.</a:t>
            </a:r>
            <a:r>
              <a:rPr kumimoji="0" lang="en-US" altLang="zh-CN" sz="2400" b="0" i="0" u="none" strike="noStrike" kern="1200" cap="none" spc="0" normalizeH="0" baseline="0" noProof="0" dirty="0">
                <a:ln>
                  <a:noFill/>
                </a:ln>
                <a:solidFill>
                  <a:schemeClr val="tx2"/>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S</a:t>
            </a:r>
            <a:r>
              <a:rPr kumimoji="0" lang="en-US" altLang="zh-CN" sz="2400" b="0" i="0" u="none" strike="noStrike" kern="1200" cap="none" spc="0" normalizeH="0" baseline="-25000" noProof="0" dirty="0">
                <a:ln>
                  <a:noFill/>
                </a:ln>
                <a:solidFill>
                  <a:srgbClr val="0000FF"/>
                </a:solidFill>
                <a:effectLst/>
                <a:uLnTx/>
                <a:uFillTx/>
                <a:latin typeface="+mj-lt"/>
                <a:ea typeface="楷体_GB2312" pitchFamily="49" charset="-122"/>
                <a:cs typeface="+mn-cs"/>
              </a:rPr>
              <a:t>0</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S</a:t>
            </a:r>
            <a:r>
              <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是非空的初态集</a:t>
            </a:r>
            <a:r>
              <a:rPr kumimoji="0" lang="zh-CN" altLang="en-US" sz="2400" b="0" i="0" u="none" strike="noStrike" kern="1200" cap="none" spc="0" normalizeH="0" baseline="0" noProof="0" dirty="0">
                <a:ln>
                  <a:noFill/>
                </a:ln>
                <a:solidFill>
                  <a:schemeClr val="tx2"/>
                </a:solidFill>
                <a:effectLst/>
                <a:uLnTx/>
                <a:uFillTx/>
                <a:latin typeface="+mj-lt"/>
                <a:ea typeface="楷体_GB2312" pitchFamily="49" charset="-122"/>
                <a:cs typeface="+mn-cs"/>
              </a:rPr>
              <a:t>；</a:t>
            </a:r>
          </a:p>
          <a:p>
            <a:pPr marL="548005" marR="0" lvl="1" indent="-273050" algn="just"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2"/>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5.  Z</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：终态集</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可空</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Z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S</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NFA</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just" defTabSz="914400" rtl="0" eaLnBrk="0" fontAlgn="base" latinLnBrk="0" hangingPunct="0">
              <a:lnSpc>
                <a:spcPct val="100000"/>
              </a:lnSpc>
              <a:spcBef>
                <a:spcPct val="0"/>
              </a:spcBef>
              <a:spcAft>
                <a:spcPct val="0"/>
              </a:spcAft>
              <a:buClr>
                <a:schemeClr val="accent1"/>
              </a:buClr>
              <a:buSzPct val="76000"/>
              <a:buFont typeface="Wingdings 3" panose="05040102010807070707" pitchFamily="18" charset="2"/>
              <a:buChar char=""/>
              <a:defRPr/>
            </a:pPr>
            <a:r>
              <a:rPr kumimoji="0" lang="en-US" altLang="zh-CN" sz="2800" b="1" i="0" u="none" strike="noStrike" kern="1200" cap="none" spc="0" normalizeH="0" baseline="0" noProof="0" dirty="0">
                <a:ln>
                  <a:noFill/>
                </a:ln>
                <a:solidFill>
                  <a:schemeClr val="tx1"/>
                </a:solidFill>
                <a:effectLst/>
                <a:uLnTx/>
                <a:uFillTx/>
                <a:latin typeface="+mj-lt"/>
                <a:ea typeface="楷体_GB2312" pitchFamily="49" charset="-122"/>
                <a:cs typeface="+mn-cs"/>
              </a:rPr>
              <a:t>NFA</a:t>
            </a:r>
            <a:r>
              <a:rPr kumimoji="0" lang="zh-CN" altLang="en-US" sz="2800" b="1" i="0" u="none" strike="noStrike" kern="1200" cap="none" spc="0" normalizeH="0" baseline="0" noProof="0" dirty="0">
                <a:ln>
                  <a:noFill/>
                </a:ln>
                <a:solidFill>
                  <a:schemeClr val="tx1"/>
                </a:solidFill>
                <a:effectLst/>
                <a:uLnTx/>
                <a:uFillTx/>
                <a:latin typeface="+mj-lt"/>
                <a:ea typeface="楷体_GB2312" pitchFamily="49" charset="-122"/>
                <a:cs typeface="+mn-cs"/>
              </a:rPr>
              <a:t>的不确定性</a:t>
            </a:r>
          </a:p>
          <a:p>
            <a:pPr marL="548005" marR="0" lvl="1" indent="-273050" algn="just" defTabSz="914400" rtl="0" eaLnBrk="0" fontAlgn="base" latinLnBrk="0" hangingPunct="0">
              <a:lnSpc>
                <a:spcPct val="100000"/>
              </a:lnSpc>
              <a:spcBef>
                <a:spcPct val="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状态转换函数为</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S</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30000" noProof="0" dirty="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sym typeface="Symbol" panose="05050102010706020507" pitchFamily="18" charset="2"/>
              </a:rPr>
              <a:t>2</a:t>
            </a:r>
            <a:r>
              <a:rPr kumimoji="0" lang="en-US" altLang="zh-CN" sz="2400" b="0" i="0" u="none" strike="noStrike" kern="1200" cap="none" spc="0" normalizeH="0" baseline="30000" noProof="0" dirty="0">
                <a:ln>
                  <a:noFill/>
                </a:ln>
                <a:solidFill>
                  <a:srgbClr val="FF0000"/>
                </a:solidFill>
                <a:effectLst/>
                <a:uLnTx/>
                <a:uFillTx/>
                <a:latin typeface="+mj-lt"/>
                <a:ea typeface="楷体_GB2312" pitchFamily="49" charset="-122"/>
                <a:cs typeface="+mn-cs"/>
                <a:sym typeface="Symbol" panose="05050102010706020507" pitchFamily="18" charset="2"/>
              </a:rPr>
              <a:t>S</a:t>
            </a:r>
            <a:r>
              <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的部分映射</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非单值</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a:t>
            </a: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6656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2024/3/12</a:t>
            </a:fld>
            <a:endParaRPr lang="zh-TW" altLang="en-US" sz="1400" dirty="0">
              <a:solidFill>
                <a:schemeClr val="tx2"/>
              </a:solidFill>
            </a:endParaRPr>
          </a:p>
        </p:txBody>
      </p:sp>
      <p:sp>
        <p:nvSpPr>
          <p:cNvPr id="6656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61</a:t>
            </a:fld>
            <a:endParaRPr lang="zh-TW" altLang="en-US" sz="1400" dirty="0">
              <a:solidFill>
                <a:schemeClr val="tx2"/>
              </a:solidFill>
            </a:endParaRPr>
          </a:p>
        </p:txBody>
      </p:sp>
      <p:graphicFrame>
        <p:nvGraphicFramePr>
          <p:cNvPr id="2" name="表格 1"/>
          <p:cNvGraphicFramePr/>
          <p:nvPr>
            <p:custDataLst>
              <p:tags r:id="rId1"/>
            </p:custDataLst>
          </p:nvPr>
        </p:nvGraphicFramePr>
        <p:xfrm>
          <a:off x="1188085" y="2493010"/>
          <a:ext cx="6398895" cy="2815590"/>
        </p:xfrm>
        <a:graphic>
          <a:graphicData uri="http://schemas.openxmlformats.org/drawingml/2006/table">
            <a:tbl>
              <a:tblPr firstRow="1" bandRow="1">
                <a:tableStyleId>{5C22544A-7EE6-4342-B048-85BDC9FD1C3A}</a:tableStyleId>
              </a:tblPr>
              <a:tblGrid>
                <a:gridCol w="1522730">
                  <a:extLst>
                    <a:ext uri="{9D8B030D-6E8A-4147-A177-3AD203B41FA5}">
                      <a16:colId xmlns:a16="http://schemas.microsoft.com/office/drawing/2014/main" val="20000"/>
                    </a:ext>
                  </a:extLst>
                </a:gridCol>
                <a:gridCol w="3482340">
                  <a:extLst>
                    <a:ext uri="{9D8B030D-6E8A-4147-A177-3AD203B41FA5}">
                      <a16:colId xmlns:a16="http://schemas.microsoft.com/office/drawing/2014/main" val="20001"/>
                    </a:ext>
                  </a:extLst>
                </a:gridCol>
                <a:gridCol w="1393825">
                  <a:extLst>
                    <a:ext uri="{9D8B030D-6E8A-4147-A177-3AD203B41FA5}">
                      <a16:colId xmlns:a16="http://schemas.microsoft.com/office/drawing/2014/main" val="20002"/>
                    </a:ext>
                  </a:extLst>
                </a:gridCol>
              </a:tblGrid>
              <a:tr h="664210">
                <a:tc>
                  <a:txBody>
                    <a:bodyPr/>
                    <a:lstStyle/>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S</a:t>
                      </a:r>
                    </a:p>
                  </a:txBody>
                  <a:tcPr anchor="ctr"/>
                </a:tc>
                <a:tc>
                  <a:txBody>
                    <a:bodyPr/>
                    <a:lstStyle/>
                    <a:p>
                      <a:pPr algn="ctr">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2^S</a:t>
                      </a:r>
                    </a:p>
                  </a:txBody>
                  <a:tcPr anchor="ctr"/>
                </a:tc>
                <a:tc>
                  <a:txBody>
                    <a:bodyPr/>
                    <a:lstStyle/>
                    <a:p>
                      <a:pPr algn="ctr">
                        <a:buNone/>
                      </a:pPr>
                      <a:r>
                        <a:rPr lang="zh-CN" altLang="en-US" sz="2400">
                          <a:latin typeface="Times New Roman" panose="02020603050405020304" pitchFamily="18" charset="0"/>
                          <a:ea typeface="宋体" panose="02010600030101010101" pitchFamily="2" charset="-122"/>
                        </a:rPr>
                        <a:t>数量</a:t>
                      </a:r>
                    </a:p>
                  </a:txBody>
                  <a:tcPr anchor="ctr"/>
                </a:tc>
                <a:extLst>
                  <a:ext uri="{0D108BD9-81ED-4DB2-BD59-A6C34878D82A}">
                    <a16:rowId xmlns:a16="http://schemas.microsoft.com/office/drawing/2014/main" val="10000"/>
                  </a:ext>
                </a:extLst>
              </a:tr>
              <a:tr h="664210">
                <a:tc>
                  <a:txBody>
                    <a:bodyPr/>
                    <a:lstStyle/>
                    <a:p>
                      <a:pPr algn="ctr">
                        <a:buNone/>
                      </a:pPr>
                      <a:r>
                        <a:rPr lang="en-US" altLang="zh-CN" sz="2400">
                          <a:latin typeface="Open Sans" panose="020B0606030504020204" charset="0"/>
                          <a:ea typeface="宋体" panose="02010600030101010101" pitchFamily="2" charset="-122"/>
                          <a:cs typeface="Open Sans" panose="020B0606030504020204" charset="0"/>
                        </a:rPr>
                        <a:t>{0}</a:t>
                      </a:r>
                    </a:p>
                  </a:txBody>
                  <a:tcPr anchor="ctr"/>
                </a:tc>
                <a:tc>
                  <a:txBody>
                    <a:bodyPr/>
                    <a:lstStyle/>
                    <a:p>
                      <a:pPr algn="ctr">
                        <a:buNone/>
                      </a:pPr>
                      <a:r>
                        <a:rPr lang="en-US" altLang="zh-CN" sz="2400">
                          <a:latin typeface="Open Sans" panose="020B0606030504020204" charset="0"/>
                          <a:ea typeface="宋体" panose="02010600030101010101" pitchFamily="2" charset="-122"/>
                          <a:cs typeface="Open Sans" panose="020B0606030504020204" charset="0"/>
                        </a:rPr>
                        <a:t>{}, {0}</a:t>
                      </a:r>
                    </a:p>
                  </a:txBody>
                  <a:tcPr anchor="ctr"/>
                </a:tc>
                <a:tc>
                  <a:txBody>
                    <a:bodyPr/>
                    <a:lstStyle/>
                    <a:p>
                      <a:pPr algn="ctr">
                        <a:buNone/>
                      </a:pPr>
                      <a:r>
                        <a:rPr lang="en-US" altLang="zh-CN" sz="2400">
                          <a:latin typeface="Open Sans" panose="020B0606030504020204" charset="0"/>
                          <a:ea typeface="宋体" panose="02010600030101010101" pitchFamily="2" charset="-122"/>
                          <a:cs typeface="Open Sans" panose="020B0606030504020204" charset="0"/>
                        </a:rPr>
                        <a:t>2</a:t>
                      </a:r>
                    </a:p>
                  </a:txBody>
                  <a:tcPr anchor="ctr"/>
                </a:tc>
                <a:extLst>
                  <a:ext uri="{0D108BD9-81ED-4DB2-BD59-A6C34878D82A}">
                    <a16:rowId xmlns:a16="http://schemas.microsoft.com/office/drawing/2014/main" val="10001"/>
                  </a:ext>
                </a:extLst>
              </a:tr>
              <a:tr h="664210">
                <a:tc>
                  <a:txBody>
                    <a:bodyPr/>
                    <a:lstStyle/>
                    <a:p>
                      <a:pPr algn="ctr">
                        <a:buNone/>
                      </a:pPr>
                      <a:r>
                        <a:rPr lang="en-US" altLang="zh-CN" sz="2400">
                          <a:latin typeface="Open Sans" panose="020B0606030504020204" charset="0"/>
                          <a:ea typeface="宋体" panose="02010600030101010101" pitchFamily="2" charset="-122"/>
                          <a:cs typeface="Open Sans" panose="020B0606030504020204" charset="0"/>
                        </a:rPr>
                        <a:t>{0, 1}</a:t>
                      </a:r>
                    </a:p>
                  </a:txBody>
                  <a:tcPr anchor="ctr"/>
                </a:tc>
                <a:tc>
                  <a:txBody>
                    <a:bodyPr/>
                    <a:lstStyle/>
                    <a:p>
                      <a:pPr algn="ctr">
                        <a:buNone/>
                      </a:pPr>
                      <a:r>
                        <a:rPr lang="en-US" altLang="zh-CN" sz="2400">
                          <a:latin typeface="Open Sans" panose="020B0606030504020204" charset="0"/>
                          <a:ea typeface="宋体" panose="02010600030101010101" pitchFamily="2" charset="-122"/>
                          <a:cs typeface="Open Sans" panose="020B0606030504020204" charset="0"/>
                        </a:rPr>
                        <a:t>{}, {0}, {1}, {0,1}</a:t>
                      </a:r>
                    </a:p>
                  </a:txBody>
                  <a:tcPr anchor="ctr"/>
                </a:tc>
                <a:tc>
                  <a:txBody>
                    <a:bodyPr/>
                    <a:lstStyle/>
                    <a:p>
                      <a:pPr algn="ctr">
                        <a:buNone/>
                      </a:pPr>
                      <a:r>
                        <a:rPr lang="en-US" altLang="zh-CN" sz="2400">
                          <a:latin typeface="Open Sans" panose="020B0606030504020204" charset="0"/>
                          <a:ea typeface="宋体" panose="02010600030101010101" pitchFamily="2" charset="-122"/>
                          <a:cs typeface="Open Sans" panose="020B0606030504020204" charset="0"/>
                        </a:rPr>
                        <a:t>4</a:t>
                      </a:r>
                    </a:p>
                  </a:txBody>
                  <a:tcPr anchor="ctr"/>
                </a:tc>
                <a:extLst>
                  <a:ext uri="{0D108BD9-81ED-4DB2-BD59-A6C34878D82A}">
                    <a16:rowId xmlns:a16="http://schemas.microsoft.com/office/drawing/2014/main" val="10002"/>
                  </a:ext>
                </a:extLst>
              </a:tr>
              <a:tr h="664210">
                <a:tc>
                  <a:txBody>
                    <a:bodyPr/>
                    <a:lstStyle/>
                    <a:p>
                      <a:pPr algn="ctr">
                        <a:buNone/>
                      </a:pPr>
                      <a:r>
                        <a:rPr lang="en-US" altLang="zh-CN" sz="2400">
                          <a:latin typeface="Open Sans" panose="020B0606030504020204" charset="0"/>
                          <a:ea typeface="宋体" panose="02010600030101010101" pitchFamily="2" charset="-122"/>
                          <a:cs typeface="Open Sans" panose="020B0606030504020204" charset="0"/>
                        </a:rPr>
                        <a:t>{0, 1, 2}</a:t>
                      </a:r>
                    </a:p>
                  </a:txBody>
                  <a:tcPr anchor="ctr"/>
                </a:tc>
                <a:tc>
                  <a:txBody>
                    <a:bodyPr/>
                    <a:lstStyle/>
                    <a:p>
                      <a:pPr algn="ctr">
                        <a:buNone/>
                      </a:pPr>
                      <a:r>
                        <a:rPr lang="en-US" altLang="zh-CN" sz="2400">
                          <a:latin typeface="Open Sans" panose="020B0606030504020204" charset="0"/>
                          <a:ea typeface="宋体" panose="02010600030101010101" pitchFamily="2" charset="-122"/>
                          <a:cs typeface="Open Sans" panose="020B0606030504020204" charset="0"/>
                        </a:rPr>
                        <a:t>{}, {0}, {1}, {2}, {0, 1},</a:t>
                      </a:r>
                    </a:p>
                    <a:p>
                      <a:pPr algn="ctr">
                        <a:buNone/>
                      </a:pPr>
                      <a:r>
                        <a:rPr lang="en-US" altLang="zh-CN" sz="2400">
                          <a:latin typeface="Open Sans" panose="020B0606030504020204" charset="0"/>
                          <a:ea typeface="宋体" panose="02010600030101010101" pitchFamily="2" charset="-122"/>
                          <a:cs typeface="Open Sans" panose="020B0606030504020204" charset="0"/>
                        </a:rPr>
                        <a:t>{0, 2}, {1, 2}, {0, 1, 2}</a:t>
                      </a:r>
                    </a:p>
                  </a:txBody>
                  <a:tcPr anchor="ctr"/>
                </a:tc>
                <a:tc>
                  <a:txBody>
                    <a:bodyPr/>
                    <a:lstStyle/>
                    <a:p>
                      <a:pPr algn="ctr">
                        <a:buNone/>
                      </a:pPr>
                      <a:r>
                        <a:rPr lang="en-US" altLang="zh-CN" sz="2400">
                          <a:latin typeface="Open Sans" panose="020B0606030504020204" charset="0"/>
                          <a:ea typeface="宋体" panose="02010600030101010101" pitchFamily="2" charset="-122"/>
                          <a:cs typeface="Open Sans" panose="020B0606030504020204" charset="0"/>
                        </a:rPr>
                        <a:t>8</a:t>
                      </a:r>
                    </a:p>
                  </a:txBody>
                  <a:tcPr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4"/>
          <p:cNvPicPr>
            <a:picLocks noChangeAspect="1"/>
          </p:cNvPicPr>
          <p:nvPr/>
        </p:nvPicPr>
        <p:blipFill>
          <a:blip r:embed="rId2"/>
          <a:stretch>
            <a:fillRect/>
          </a:stretch>
        </p:blipFill>
        <p:spPr>
          <a:xfrm>
            <a:off x="684213" y="4002088"/>
            <a:ext cx="7507287" cy="2681287"/>
          </a:xfrm>
          <a:prstGeom prst="rect">
            <a:avLst/>
          </a:prstGeom>
          <a:noFill/>
          <a:ln w="9525">
            <a:noFill/>
          </a:ln>
        </p:spPr>
      </p:pic>
      <p:sp>
        <p:nvSpPr>
          <p:cNvPr id="67587" name="Rectangle 2"/>
          <p:cNvSpPr>
            <a:spLocks noGrp="1" noRot="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NFA</a:t>
            </a:r>
          </a:p>
        </p:txBody>
      </p:sp>
      <p:sp>
        <p:nvSpPr>
          <p:cNvPr id="124931" name="Rectangle 3"/>
          <p:cNvSpPr>
            <a:spLocks noGrp="1" noRot="1" noChangeArrowheads="1"/>
          </p:cNvSpPr>
          <p:nvPr>
            <p:ph sz="quarter" idx="1"/>
          </p:nvPr>
        </p:nvSpPr>
        <p:spPr>
          <a:xfrm>
            <a:off x="457200" y="1371600"/>
            <a:ext cx="8153400" cy="3048000"/>
          </a:xfrm>
        </p:spPr>
        <p:txBody>
          <a:bodyPr vert="horz" wrap="square" lIns="91440" tIns="45720" rIns="91440" bIns="45720" numCol="1" anchor="t" anchorCtr="0" compatLnSpc="1"/>
          <a:lstStyle/>
          <a:p>
            <a:pPr marL="273050" marR="0" lvl="0" indent="-273050" algn="l"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1" lang="zh-CN" altLang="en-US" sz="2800" b="0" i="0" u="none" strike="noStrike" kern="1200" cap="none" spc="0" normalizeH="0" baseline="0" noProof="0" dirty="0">
                <a:ln>
                  <a:noFill/>
                </a:ln>
                <a:solidFill>
                  <a:srgbClr val="00823B"/>
                </a:solidFill>
                <a:effectLst/>
                <a:uLnTx/>
                <a:uFillTx/>
                <a:latin typeface="+mj-lt"/>
                <a:ea typeface="楷体_GB2312" pitchFamily="49" charset="-122"/>
                <a:cs typeface="+mn-cs"/>
              </a:rPr>
              <a:t>例</a:t>
            </a:r>
            <a:r>
              <a:rPr kumimoji="1" lang="en-US" altLang="zh-CN" sz="2800" b="0" i="0" u="none" strike="noStrike" kern="1200" cap="none" spc="0" normalizeH="0" baseline="0" noProof="0" dirty="0">
                <a:ln>
                  <a:noFill/>
                </a:ln>
                <a:solidFill>
                  <a:srgbClr val="00823B"/>
                </a:solidFill>
                <a:effectLst/>
                <a:uLnTx/>
                <a:uFillTx/>
                <a:latin typeface="+mj-lt"/>
                <a:ea typeface="楷体_GB2312" pitchFamily="49" charset="-122"/>
                <a:cs typeface="+mn-cs"/>
              </a:rPr>
              <a:t>10</a:t>
            </a:r>
            <a:r>
              <a:rPr kumimoji="1" lang="zh-CN" altLang="en-US" sz="2800" b="1"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识别由正规式</a:t>
            </a: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1"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rPr>
              <a:t>a|b</a:t>
            </a: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1"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rPr>
              <a:t>abb</a:t>
            </a:r>
            <a:r>
              <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说明的记号的</a:t>
            </a: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NFA</a:t>
            </a:r>
            <a:r>
              <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定义如下：</a:t>
            </a: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S={0,1,2,3}, Σ={</a:t>
            </a:r>
            <a:r>
              <a:rPr kumimoji="1"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rPr>
              <a:t>a,b</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s</a:t>
            </a:r>
            <a:r>
              <a:rPr kumimoji="1"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rPr>
              <a:t>0</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 0,  F={3}</a:t>
            </a: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f = {  f(0,a)=0,  f(0,a)=1,  f(0,b)=0, </a:t>
            </a: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panose="05000000000000000000" pitchFamily="2" charset="2"/>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f(1,b)=2,  f(2,b)=3  }</a:t>
            </a:r>
          </a:p>
          <a:p>
            <a:pPr marL="548005" marR="0" lvl="1" indent="-273050" algn="l"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它的转换图和转换矩阵表示如图所示。在转换矩阵中，需指出</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0</a:t>
            </a: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是初态，</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3</a:t>
            </a: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是终态。</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NFA</a:t>
            </a:r>
          </a:p>
        </p:txBody>
      </p:sp>
      <p:sp>
        <p:nvSpPr>
          <p:cNvPr id="125955" name="Rectangle 3"/>
          <p:cNvSpPr>
            <a:spLocks noGrp="1" noRot="1" noChangeArrowheads="1"/>
          </p:cNvSpPr>
          <p:nvPr>
            <p:ph sz="quarter" idx="1"/>
          </p:nvPr>
        </p:nvSpPr>
        <p:spPr>
          <a:xfrm>
            <a:off x="468313" y="1371600"/>
            <a:ext cx="8294688" cy="5181600"/>
          </a:xfrm>
        </p:spPr>
        <p:txBody>
          <a:bodyPr vert="horz" wrap="square" lIns="91440" tIns="45720" rIns="91440" bIns="45720" numCol="1" anchor="t" anchorCtr="0" compatLnSpc="1"/>
          <a:lstStyle/>
          <a:p>
            <a:pPr marL="273050" marR="0" lvl="0"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1" lang="en-US" altLang="zh-CN" sz="2800" b="0" i="0" u="none" strike="noStrike" kern="1200" cap="none" spc="0" normalizeH="0" baseline="0" noProof="0" dirty="0">
                <a:ln>
                  <a:noFill/>
                </a:ln>
                <a:solidFill>
                  <a:srgbClr val="0000FF"/>
                </a:solidFill>
                <a:effectLst/>
                <a:uLnTx/>
                <a:uFillTx/>
                <a:latin typeface="+mj-lt"/>
                <a:ea typeface="楷体_GB2312" pitchFamily="49" charset="-122"/>
                <a:cs typeface="+mn-cs"/>
              </a:rPr>
              <a:t>NFA</a:t>
            </a:r>
            <a:r>
              <a:rPr kumimoji="1" lang="zh-CN" altLang="en-US" sz="2800" b="0" i="0" u="none" strike="noStrike" kern="1200" cap="none" spc="0" normalizeH="0" baseline="0" noProof="0" dirty="0">
                <a:ln>
                  <a:noFill/>
                </a:ln>
                <a:solidFill>
                  <a:srgbClr val="0000FF"/>
                </a:solidFill>
                <a:effectLst/>
                <a:uLnTx/>
                <a:uFillTx/>
                <a:latin typeface="+mj-lt"/>
                <a:ea typeface="楷体_GB2312" pitchFamily="49" charset="-122"/>
                <a:cs typeface="+mn-cs"/>
              </a:rPr>
              <a:t>的特点是它的不确定性</a:t>
            </a:r>
            <a:r>
              <a:rPr kumimoji="1"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，即在当前状态下，对同一个输入字符，可能有多于一个的下一状态转移。</a:t>
            </a:r>
          </a:p>
          <a:p>
            <a:pPr marL="548005" marR="0" lvl="1" indent="-273050" algn="just"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不确定性反映在</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NFA</a:t>
            </a: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的定义中，就是</a:t>
            </a:r>
            <a:r>
              <a:rPr kumimoji="1"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f</a:t>
            </a:r>
            <a:r>
              <a:rPr kumimoji="1"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函数是一对多</a:t>
            </a: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的；</a:t>
            </a:r>
          </a:p>
          <a:p>
            <a:pPr marL="548005" marR="0" lvl="1" indent="-273050" algn="just"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反映在转换图中，就是从一个节点可通过多于一条标记相同字符的边转移到不同的状态；</a:t>
            </a:r>
          </a:p>
          <a:p>
            <a:pPr marL="548005" marR="0" lvl="1" indent="-273050" algn="just"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反映在转换矩阵中，就是</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f[</a:t>
            </a:r>
            <a:r>
              <a:rPr kumimoji="1"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rPr>
              <a:t>s</a:t>
            </a:r>
            <a:r>
              <a:rPr kumimoji="1" lang="en-US" altLang="zh-CN" sz="2400" b="0" i="0" u="none" strike="noStrike" kern="1200" cap="none" spc="0" normalizeH="0" baseline="-25000" noProof="0" dirty="0" err="1">
                <a:ln>
                  <a:noFill/>
                </a:ln>
                <a:solidFill>
                  <a:schemeClr val="tx1"/>
                </a:solidFill>
                <a:effectLst/>
                <a:uLnTx/>
                <a:uFillTx/>
                <a:latin typeface="+mj-lt"/>
                <a:ea typeface="楷体_GB2312" pitchFamily="49" charset="-122"/>
                <a:cs typeface="+mn-cs"/>
              </a:rPr>
              <a:t>i</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1"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rPr>
              <a:t>s</a:t>
            </a:r>
            <a:r>
              <a:rPr kumimoji="1" lang="en-US" altLang="zh-CN" sz="2400" b="0" i="0" u="none" strike="noStrike" kern="1200" cap="none" spc="0" normalizeH="0" baseline="-25000" noProof="0" dirty="0" err="1">
                <a:ln>
                  <a:noFill/>
                </a:ln>
                <a:solidFill>
                  <a:schemeClr val="tx1"/>
                </a:solidFill>
                <a:effectLst/>
                <a:uLnTx/>
                <a:uFillTx/>
                <a:latin typeface="+mj-lt"/>
                <a:ea typeface="楷体_GB2312" pitchFamily="49" charset="-122"/>
                <a:cs typeface="+mn-cs"/>
              </a:rPr>
              <a:t>j</a:t>
            </a: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中不是一个单一状态，而是一个状态的集合。</a:t>
            </a:r>
            <a:endPar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从状态图中看</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NFA </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和</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DFA</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的区别：</a:t>
            </a:r>
          </a:p>
          <a:p>
            <a:pPr marL="548005" marR="0" lvl="1" indent="-273050" algn="just"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1.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弧上的标记可以是</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400" b="0" i="0" u="none" strike="noStrike" kern="1200" cap="none" spc="0" normalizeH="0" baseline="3000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中的一个字，而不一定是单个字符</a:t>
            </a:r>
          </a:p>
          <a:p>
            <a:pPr marL="548005" marR="0" lvl="1" indent="-273050" algn="just" defTabSz="914400" rtl="0" eaLnBrk="0" fontAlgn="base" latinLnBrk="0" hangingPunct="0">
              <a:lnSpc>
                <a:spcPct val="90000"/>
              </a:lnSpc>
              <a:spcBef>
                <a:spcPts val="500"/>
              </a:spcBef>
              <a:spcAft>
                <a:spcPct val="0"/>
              </a:spcAft>
              <a:buClr>
                <a:schemeClr val="accent2"/>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2.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同一个字可能出现在同状态射出的多条弧上。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DFA &amp; NFA</a:t>
            </a:r>
            <a:endParaRPr lang="zh-CN" altLang="en-US" kern="1200" dirty="0">
              <a:latin typeface="+mj-lt"/>
              <a:ea typeface="宋体" panose="02010600030101010101" pitchFamily="2" charset="-122"/>
              <a:cs typeface="+mj-cs"/>
            </a:endParaRPr>
          </a:p>
        </p:txBody>
      </p:sp>
      <p:sp>
        <p:nvSpPr>
          <p:cNvPr id="69635"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2024/3/12</a:t>
            </a:fld>
            <a:endParaRPr lang="zh-TW" altLang="en-US" sz="1400" dirty="0">
              <a:solidFill>
                <a:schemeClr val="tx2"/>
              </a:solidFill>
            </a:endParaRPr>
          </a:p>
        </p:txBody>
      </p:sp>
      <p:sp>
        <p:nvSpPr>
          <p:cNvPr id="69636"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64</a:t>
            </a:fld>
            <a:endParaRPr lang="zh-TW" altLang="en-US" sz="1400" dirty="0">
              <a:solidFill>
                <a:schemeClr val="tx2"/>
              </a:solidFill>
            </a:endParaRPr>
          </a:p>
        </p:txBody>
      </p:sp>
      <p:grpSp>
        <p:nvGrpSpPr>
          <p:cNvPr id="69637" name="Group 4"/>
          <p:cNvGrpSpPr/>
          <p:nvPr/>
        </p:nvGrpSpPr>
        <p:grpSpPr>
          <a:xfrm>
            <a:off x="4724400" y="1598613"/>
            <a:ext cx="4191000" cy="2406650"/>
            <a:chOff x="864" y="2591"/>
            <a:chExt cx="2640" cy="1516"/>
          </a:xfrm>
        </p:grpSpPr>
        <p:grpSp>
          <p:nvGrpSpPr>
            <p:cNvPr id="69644" name="Group 5"/>
            <p:cNvGrpSpPr/>
            <p:nvPr/>
          </p:nvGrpSpPr>
          <p:grpSpPr>
            <a:xfrm>
              <a:off x="1200" y="2591"/>
              <a:ext cx="2304" cy="1516"/>
              <a:chOff x="1008" y="1308"/>
              <a:chExt cx="3408" cy="2380"/>
            </a:xfrm>
          </p:grpSpPr>
          <p:sp>
            <p:nvSpPr>
              <p:cNvPr id="9" name="Oval 6"/>
              <p:cNvSpPr>
                <a:spLocks noChangeArrowheads="1"/>
              </p:cNvSpPr>
              <p:nvPr/>
            </p:nvSpPr>
            <p:spPr bwMode="auto">
              <a:xfrm>
                <a:off x="1008" y="2401"/>
                <a:ext cx="385" cy="383"/>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1</a:t>
                </a:r>
              </a:p>
            </p:txBody>
          </p:sp>
          <p:sp>
            <p:nvSpPr>
              <p:cNvPr id="10" name="Oval 7"/>
              <p:cNvSpPr>
                <a:spLocks noChangeArrowheads="1"/>
              </p:cNvSpPr>
              <p:nvPr/>
            </p:nvSpPr>
            <p:spPr bwMode="auto">
              <a:xfrm>
                <a:off x="1872" y="2401"/>
                <a:ext cx="385" cy="383"/>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2</a:t>
                </a:r>
              </a:p>
            </p:txBody>
          </p:sp>
          <p:sp>
            <p:nvSpPr>
              <p:cNvPr id="11" name="Oval 8"/>
              <p:cNvSpPr>
                <a:spLocks noChangeArrowheads="1"/>
              </p:cNvSpPr>
              <p:nvPr/>
            </p:nvSpPr>
            <p:spPr bwMode="auto">
              <a:xfrm>
                <a:off x="1872" y="1440"/>
                <a:ext cx="385" cy="385"/>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5</a:t>
                </a:r>
              </a:p>
            </p:txBody>
          </p:sp>
          <p:sp>
            <p:nvSpPr>
              <p:cNvPr id="12" name="Oval 9"/>
              <p:cNvSpPr>
                <a:spLocks noChangeArrowheads="1"/>
              </p:cNvSpPr>
              <p:nvPr/>
            </p:nvSpPr>
            <p:spPr bwMode="auto">
              <a:xfrm>
                <a:off x="2940" y="2401"/>
                <a:ext cx="385" cy="383"/>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3</a:t>
                </a:r>
              </a:p>
            </p:txBody>
          </p:sp>
          <p:sp>
            <p:nvSpPr>
              <p:cNvPr id="13" name="Oval 10"/>
              <p:cNvSpPr>
                <a:spLocks noChangeArrowheads="1"/>
              </p:cNvSpPr>
              <p:nvPr/>
            </p:nvSpPr>
            <p:spPr bwMode="auto">
              <a:xfrm>
                <a:off x="1872" y="3264"/>
                <a:ext cx="385" cy="385"/>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4</a:t>
                </a:r>
              </a:p>
            </p:txBody>
          </p:sp>
          <p:grpSp>
            <p:nvGrpSpPr>
              <p:cNvPr id="69651" name="Group 11"/>
              <p:cNvGrpSpPr/>
              <p:nvPr/>
            </p:nvGrpSpPr>
            <p:grpSpPr>
              <a:xfrm>
                <a:off x="2940" y="1405"/>
                <a:ext cx="384" cy="457"/>
                <a:chOff x="2940" y="1405"/>
                <a:chExt cx="384" cy="457"/>
              </a:xfrm>
            </p:grpSpPr>
            <p:grpSp>
              <p:nvGrpSpPr>
                <p:cNvPr id="69678" name="Group 12"/>
                <p:cNvGrpSpPr/>
                <p:nvPr/>
              </p:nvGrpSpPr>
              <p:grpSpPr>
                <a:xfrm>
                  <a:off x="2940" y="1440"/>
                  <a:ext cx="384" cy="384"/>
                  <a:chOff x="2928" y="1440"/>
                  <a:chExt cx="384" cy="384"/>
                </a:xfrm>
              </p:grpSpPr>
              <p:sp>
                <p:nvSpPr>
                  <p:cNvPr id="43" name="Oval 13"/>
                  <p:cNvSpPr>
                    <a:spLocks noChangeArrowheads="1"/>
                  </p:cNvSpPr>
                  <p:nvPr/>
                </p:nvSpPr>
                <p:spPr bwMode="auto">
                  <a:xfrm>
                    <a:off x="2928" y="1440"/>
                    <a:ext cx="386" cy="386"/>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44" name="Oval 14"/>
                  <p:cNvSpPr>
                    <a:spLocks noChangeArrowheads="1"/>
                  </p:cNvSpPr>
                  <p:nvPr/>
                </p:nvSpPr>
                <p:spPr bwMode="auto">
                  <a:xfrm>
                    <a:off x="2977" y="1489"/>
                    <a:ext cx="288" cy="287"/>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sp>
              <p:nvSpPr>
                <p:cNvPr id="42" name="Text Box 15"/>
                <p:cNvSpPr txBox="1">
                  <a:spLocks noChangeArrowheads="1"/>
                </p:cNvSpPr>
                <p:nvPr/>
              </p:nvSpPr>
              <p:spPr bwMode="auto">
                <a:xfrm>
                  <a:off x="2958" y="1405"/>
                  <a:ext cx="349" cy="457"/>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dirty="0">
                      <a:latin typeface="+mj-lt"/>
                      <a:ea typeface="楷体_GB2312" pitchFamily="49" charset="-122"/>
                      <a:cs typeface="+mn-cs"/>
                    </a:rPr>
                    <a:t>6</a:t>
                  </a:r>
                </a:p>
              </p:txBody>
            </p:sp>
          </p:grpSp>
          <p:grpSp>
            <p:nvGrpSpPr>
              <p:cNvPr id="69652" name="Group 16"/>
              <p:cNvGrpSpPr/>
              <p:nvPr/>
            </p:nvGrpSpPr>
            <p:grpSpPr>
              <a:xfrm>
                <a:off x="4032" y="2364"/>
                <a:ext cx="384" cy="457"/>
                <a:chOff x="4032" y="2364"/>
                <a:chExt cx="384" cy="457"/>
              </a:xfrm>
            </p:grpSpPr>
            <p:grpSp>
              <p:nvGrpSpPr>
                <p:cNvPr id="69674" name="Group 17"/>
                <p:cNvGrpSpPr/>
                <p:nvPr/>
              </p:nvGrpSpPr>
              <p:grpSpPr>
                <a:xfrm>
                  <a:off x="4032" y="2400"/>
                  <a:ext cx="384" cy="384"/>
                  <a:chOff x="2928" y="1440"/>
                  <a:chExt cx="384" cy="384"/>
                </a:xfrm>
              </p:grpSpPr>
              <p:sp>
                <p:nvSpPr>
                  <p:cNvPr id="39" name="Oval 18"/>
                  <p:cNvSpPr>
                    <a:spLocks noChangeArrowheads="1"/>
                  </p:cNvSpPr>
                  <p:nvPr/>
                </p:nvSpPr>
                <p:spPr bwMode="auto">
                  <a:xfrm>
                    <a:off x="2926" y="1442"/>
                    <a:ext cx="386" cy="380"/>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40" name="Oval 19"/>
                  <p:cNvSpPr>
                    <a:spLocks noChangeArrowheads="1"/>
                  </p:cNvSpPr>
                  <p:nvPr/>
                </p:nvSpPr>
                <p:spPr bwMode="auto">
                  <a:xfrm>
                    <a:off x="2976" y="1489"/>
                    <a:ext cx="288" cy="287"/>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sp>
              <p:nvSpPr>
                <p:cNvPr id="38" name="Text Box 20"/>
                <p:cNvSpPr txBox="1">
                  <a:spLocks noChangeArrowheads="1"/>
                </p:cNvSpPr>
                <p:nvPr/>
              </p:nvSpPr>
              <p:spPr bwMode="auto">
                <a:xfrm>
                  <a:off x="4058" y="2366"/>
                  <a:ext cx="351" cy="457"/>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dirty="0">
                      <a:latin typeface="+mj-lt"/>
                      <a:ea typeface="楷体_GB2312" pitchFamily="49" charset="-122"/>
                      <a:cs typeface="+mn-cs"/>
                    </a:rPr>
                    <a:t>8</a:t>
                  </a:r>
                </a:p>
              </p:txBody>
            </p:sp>
          </p:grpSp>
          <p:grpSp>
            <p:nvGrpSpPr>
              <p:cNvPr id="69653" name="Group 21"/>
              <p:cNvGrpSpPr/>
              <p:nvPr/>
            </p:nvGrpSpPr>
            <p:grpSpPr>
              <a:xfrm>
                <a:off x="2940" y="3231"/>
                <a:ext cx="384" cy="457"/>
                <a:chOff x="2940" y="3231"/>
                <a:chExt cx="384" cy="457"/>
              </a:xfrm>
            </p:grpSpPr>
            <p:grpSp>
              <p:nvGrpSpPr>
                <p:cNvPr id="69670" name="Group 22"/>
                <p:cNvGrpSpPr/>
                <p:nvPr/>
              </p:nvGrpSpPr>
              <p:grpSpPr>
                <a:xfrm>
                  <a:off x="2940" y="3264"/>
                  <a:ext cx="384" cy="384"/>
                  <a:chOff x="2928" y="1440"/>
                  <a:chExt cx="384" cy="384"/>
                </a:xfrm>
              </p:grpSpPr>
              <p:sp>
                <p:nvSpPr>
                  <p:cNvPr id="35" name="Oval 23"/>
                  <p:cNvSpPr>
                    <a:spLocks noChangeArrowheads="1"/>
                  </p:cNvSpPr>
                  <p:nvPr/>
                </p:nvSpPr>
                <p:spPr bwMode="auto">
                  <a:xfrm>
                    <a:off x="2928" y="1440"/>
                    <a:ext cx="386" cy="386"/>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6" name="Oval 24"/>
                  <p:cNvSpPr>
                    <a:spLocks noChangeArrowheads="1"/>
                  </p:cNvSpPr>
                  <p:nvPr/>
                </p:nvSpPr>
                <p:spPr bwMode="auto">
                  <a:xfrm>
                    <a:off x="2977" y="1489"/>
                    <a:ext cx="288" cy="287"/>
                  </a:xfrm>
                  <a:prstGeom prst="ellipse">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sp>
              <p:nvSpPr>
                <p:cNvPr id="34" name="Text Box 25"/>
                <p:cNvSpPr txBox="1">
                  <a:spLocks noChangeArrowheads="1"/>
                </p:cNvSpPr>
                <p:nvPr/>
              </p:nvSpPr>
              <p:spPr bwMode="auto">
                <a:xfrm>
                  <a:off x="2958" y="3231"/>
                  <a:ext cx="349" cy="457"/>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dirty="0">
                      <a:latin typeface="+mj-lt"/>
                      <a:ea typeface="楷体_GB2312" pitchFamily="49" charset="-122"/>
                      <a:cs typeface="+mn-cs"/>
                    </a:rPr>
                    <a:t>7</a:t>
                  </a:r>
                </a:p>
              </p:txBody>
            </p:sp>
          </p:grpSp>
          <p:cxnSp>
            <p:nvCxnSpPr>
              <p:cNvPr id="69654" name="AutoShape 26"/>
              <p:cNvCxnSpPr>
                <a:stCxn id="13" idx="6"/>
                <a:endCxn id="35" idx="2"/>
              </p:cNvCxnSpPr>
              <p:nvPr/>
            </p:nvCxnSpPr>
            <p:spPr>
              <a:xfrm>
                <a:off x="2256" y="3456"/>
                <a:ext cx="684" cy="0"/>
              </a:xfrm>
              <a:prstGeom prst="straightConnector1">
                <a:avLst/>
              </a:prstGeom>
              <a:ln w="9525" cap="flat" cmpd="sng">
                <a:solidFill>
                  <a:schemeClr val="tx1"/>
                </a:solidFill>
                <a:prstDash val="solid"/>
                <a:headEnd type="none" w="med" len="med"/>
                <a:tailEnd type="triangle" w="med" len="med"/>
              </a:ln>
            </p:spPr>
          </p:cxnSp>
          <p:cxnSp>
            <p:nvCxnSpPr>
              <p:cNvPr id="69655" name="AutoShape 27"/>
              <p:cNvCxnSpPr>
                <a:stCxn id="10" idx="6"/>
                <a:endCxn id="12" idx="2"/>
              </p:cNvCxnSpPr>
              <p:nvPr/>
            </p:nvCxnSpPr>
            <p:spPr>
              <a:xfrm>
                <a:off x="2256" y="2592"/>
                <a:ext cx="684" cy="0"/>
              </a:xfrm>
              <a:prstGeom prst="straightConnector1">
                <a:avLst/>
              </a:prstGeom>
              <a:ln w="9525" cap="flat" cmpd="sng">
                <a:solidFill>
                  <a:schemeClr val="tx1"/>
                </a:solidFill>
                <a:prstDash val="solid"/>
                <a:headEnd type="none" w="med" len="med"/>
                <a:tailEnd type="triangle" w="med" len="med"/>
              </a:ln>
            </p:spPr>
          </p:cxnSp>
          <p:cxnSp>
            <p:nvCxnSpPr>
              <p:cNvPr id="69656" name="AutoShape 28"/>
              <p:cNvCxnSpPr>
                <a:stCxn id="43" idx="3"/>
                <a:endCxn id="10" idx="7"/>
              </p:cNvCxnSpPr>
              <p:nvPr/>
            </p:nvCxnSpPr>
            <p:spPr>
              <a:xfrm rot="5400000">
                <a:off x="2254" y="1714"/>
                <a:ext cx="688" cy="796"/>
              </a:xfrm>
              <a:prstGeom prst="curvedConnector3">
                <a:avLst>
                  <a:gd name="adj1" fmla="val 50000"/>
                </a:avLst>
              </a:prstGeom>
              <a:ln w="9525" cap="flat" cmpd="sng">
                <a:solidFill>
                  <a:schemeClr val="tx1"/>
                </a:solidFill>
                <a:prstDash val="solid"/>
                <a:headEnd type="none" w="med" len="med"/>
                <a:tailEnd type="triangle" w="med" len="med"/>
              </a:ln>
            </p:spPr>
          </p:cxnSp>
          <p:cxnSp>
            <p:nvCxnSpPr>
              <p:cNvPr id="69657" name="AutoShape 29"/>
              <p:cNvCxnSpPr>
                <a:stCxn id="11" idx="6"/>
                <a:endCxn id="43" idx="2"/>
              </p:cNvCxnSpPr>
              <p:nvPr/>
            </p:nvCxnSpPr>
            <p:spPr>
              <a:xfrm>
                <a:off x="2256" y="1632"/>
                <a:ext cx="684" cy="0"/>
              </a:xfrm>
              <a:prstGeom prst="straightConnector1">
                <a:avLst/>
              </a:prstGeom>
              <a:ln w="9525" cap="flat" cmpd="sng">
                <a:solidFill>
                  <a:schemeClr val="tx1"/>
                </a:solidFill>
                <a:prstDash val="solid"/>
                <a:headEnd type="none" w="med" len="med"/>
                <a:tailEnd type="triangle" w="med" len="med"/>
              </a:ln>
            </p:spPr>
          </p:cxnSp>
          <p:cxnSp>
            <p:nvCxnSpPr>
              <p:cNvPr id="69658" name="AutoShape 30"/>
              <p:cNvCxnSpPr>
                <a:stCxn id="9" idx="6"/>
                <a:endCxn id="10" idx="2"/>
              </p:cNvCxnSpPr>
              <p:nvPr/>
            </p:nvCxnSpPr>
            <p:spPr>
              <a:xfrm>
                <a:off x="1392" y="2592"/>
                <a:ext cx="480" cy="0"/>
              </a:xfrm>
              <a:prstGeom prst="straightConnector1">
                <a:avLst/>
              </a:prstGeom>
              <a:ln w="9525" cap="flat" cmpd="sng">
                <a:solidFill>
                  <a:schemeClr val="tx1"/>
                </a:solidFill>
                <a:prstDash val="solid"/>
                <a:headEnd type="none" w="med" len="med"/>
                <a:tailEnd type="triangle" w="med" len="med"/>
              </a:ln>
            </p:spPr>
          </p:cxnSp>
          <p:cxnSp>
            <p:nvCxnSpPr>
              <p:cNvPr id="69659" name="AutoShape 31"/>
              <p:cNvCxnSpPr>
                <a:stCxn id="9" idx="0"/>
                <a:endCxn id="11" idx="2"/>
              </p:cNvCxnSpPr>
              <p:nvPr/>
            </p:nvCxnSpPr>
            <p:spPr>
              <a:xfrm rot="-5400000">
                <a:off x="1152" y="1680"/>
                <a:ext cx="768" cy="672"/>
              </a:xfrm>
              <a:prstGeom prst="curvedConnector2">
                <a:avLst/>
              </a:prstGeom>
              <a:ln w="9525" cap="flat" cmpd="sng">
                <a:solidFill>
                  <a:schemeClr val="tx1"/>
                </a:solidFill>
                <a:prstDash val="solid"/>
                <a:headEnd type="none" w="med" len="med"/>
                <a:tailEnd type="triangle" w="med" len="med"/>
              </a:ln>
            </p:spPr>
          </p:cxnSp>
          <p:cxnSp>
            <p:nvCxnSpPr>
              <p:cNvPr id="69660" name="AutoShape 32"/>
              <p:cNvCxnSpPr>
                <a:stCxn id="9" idx="4"/>
                <a:endCxn id="13" idx="2"/>
              </p:cNvCxnSpPr>
              <p:nvPr/>
            </p:nvCxnSpPr>
            <p:spPr>
              <a:xfrm rot="-5400000" flipH="1">
                <a:off x="1200" y="2784"/>
                <a:ext cx="672" cy="672"/>
              </a:xfrm>
              <a:prstGeom prst="curvedConnector2">
                <a:avLst/>
              </a:prstGeom>
              <a:ln w="9525" cap="flat" cmpd="sng">
                <a:solidFill>
                  <a:schemeClr val="tx1"/>
                </a:solidFill>
                <a:prstDash val="solid"/>
                <a:headEnd type="none" w="med" len="med"/>
                <a:tailEnd type="triangle" w="med" len="med"/>
              </a:ln>
            </p:spPr>
          </p:cxnSp>
          <p:cxnSp>
            <p:nvCxnSpPr>
              <p:cNvPr id="69661" name="AutoShape 33"/>
              <p:cNvCxnSpPr>
                <a:stCxn id="12" idx="6"/>
                <a:endCxn id="39" idx="2"/>
              </p:cNvCxnSpPr>
              <p:nvPr/>
            </p:nvCxnSpPr>
            <p:spPr>
              <a:xfrm>
                <a:off x="3324" y="2592"/>
                <a:ext cx="708" cy="0"/>
              </a:xfrm>
              <a:prstGeom prst="straightConnector1">
                <a:avLst/>
              </a:prstGeom>
              <a:ln w="9525" cap="flat" cmpd="sng">
                <a:solidFill>
                  <a:schemeClr val="tx1"/>
                </a:solidFill>
                <a:prstDash val="solid"/>
                <a:headEnd type="none" w="med" len="med"/>
                <a:tailEnd type="triangle" w="med" len="med"/>
              </a:ln>
            </p:spPr>
          </p:cxnSp>
          <p:sp>
            <p:nvSpPr>
              <p:cNvPr id="25" name="Text Box 34"/>
              <p:cNvSpPr txBox="1">
                <a:spLocks noChangeArrowheads="1"/>
              </p:cNvSpPr>
              <p:nvPr/>
            </p:nvSpPr>
            <p:spPr bwMode="auto">
              <a:xfrm>
                <a:off x="1175" y="1550"/>
                <a:ext cx="351"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i="1" kern="1200" cap="none" spc="0" normalizeH="0" baseline="0" noProof="0" dirty="0">
                    <a:solidFill>
                      <a:srgbClr val="FF0000"/>
                    </a:solidFill>
                    <a:latin typeface="+mj-lt"/>
                    <a:ea typeface="楷体_GB2312" pitchFamily="49" charset="-122"/>
                    <a:cs typeface="+mn-cs"/>
                  </a:rPr>
                  <a:t>a</a:t>
                </a:r>
              </a:p>
            </p:txBody>
          </p:sp>
          <p:sp>
            <p:nvSpPr>
              <p:cNvPr id="26" name="Text Box 35"/>
              <p:cNvSpPr txBox="1">
                <a:spLocks noChangeArrowheads="1"/>
              </p:cNvSpPr>
              <p:nvPr/>
            </p:nvSpPr>
            <p:spPr bwMode="auto">
              <a:xfrm>
                <a:off x="1220" y="3085"/>
                <a:ext cx="349"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i="1" kern="1200" cap="none" spc="0" normalizeH="0" baseline="0" noProof="0" dirty="0">
                    <a:solidFill>
                      <a:srgbClr val="FF0000"/>
                    </a:solidFill>
                    <a:latin typeface="+mj-lt"/>
                    <a:ea typeface="楷体_GB2312" pitchFamily="49" charset="-122"/>
                    <a:cs typeface="+mn-cs"/>
                  </a:rPr>
                  <a:t>a</a:t>
                </a:r>
              </a:p>
            </p:txBody>
          </p:sp>
          <p:sp>
            <p:nvSpPr>
              <p:cNvPr id="27" name="Text Box 36"/>
              <p:cNvSpPr txBox="1">
                <a:spLocks noChangeArrowheads="1"/>
              </p:cNvSpPr>
              <p:nvPr/>
            </p:nvSpPr>
            <p:spPr bwMode="auto">
              <a:xfrm>
                <a:off x="1434" y="2269"/>
                <a:ext cx="297"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dirty="0">
                    <a:latin typeface="+mj-lt"/>
                    <a:ea typeface="楷体_GB2312" pitchFamily="49" charset="-122"/>
                    <a:cs typeface="+mn-cs"/>
                    <a:sym typeface="Symbol" panose="05050102010706020507" pitchFamily="18" charset="2"/>
                  </a:rPr>
                  <a:t></a:t>
                </a:r>
                <a:endParaRPr kumimoji="1" lang="en-US" altLang="zh-CN" kern="1200" cap="none" spc="0" normalizeH="0" baseline="0" noProof="0" dirty="0">
                  <a:latin typeface="+mj-lt"/>
                  <a:ea typeface="楷体_GB2312" pitchFamily="49" charset="-122"/>
                  <a:cs typeface="+mn-cs"/>
                </a:endParaRPr>
              </a:p>
            </p:txBody>
          </p:sp>
          <p:sp>
            <p:nvSpPr>
              <p:cNvPr id="28" name="Text Box 37"/>
              <p:cNvSpPr txBox="1">
                <a:spLocks noChangeArrowheads="1"/>
              </p:cNvSpPr>
              <p:nvPr/>
            </p:nvSpPr>
            <p:spPr bwMode="auto">
              <a:xfrm>
                <a:off x="2350" y="1792"/>
                <a:ext cx="299"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dirty="0">
                    <a:latin typeface="+mj-lt"/>
                    <a:ea typeface="楷体_GB2312" pitchFamily="49" charset="-122"/>
                    <a:cs typeface="+mn-cs"/>
                    <a:sym typeface="Symbol" panose="05050102010706020507" pitchFamily="18" charset="2"/>
                  </a:rPr>
                  <a:t></a:t>
                </a:r>
                <a:endParaRPr kumimoji="1" lang="en-US" altLang="zh-CN" kern="1200" cap="none" spc="0" normalizeH="0" baseline="0" noProof="0" dirty="0">
                  <a:latin typeface="+mj-lt"/>
                  <a:ea typeface="楷体_GB2312" pitchFamily="49" charset="-122"/>
                  <a:cs typeface="+mn-cs"/>
                </a:endParaRPr>
              </a:p>
            </p:txBody>
          </p:sp>
          <p:sp>
            <p:nvSpPr>
              <p:cNvPr id="29" name="Text Box 38"/>
              <p:cNvSpPr txBox="1">
                <a:spLocks noChangeArrowheads="1"/>
              </p:cNvSpPr>
              <p:nvPr/>
            </p:nvSpPr>
            <p:spPr bwMode="auto">
              <a:xfrm>
                <a:off x="2393" y="1308"/>
                <a:ext cx="297" cy="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dirty="0">
                    <a:latin typeface="+mj-lt"/>
                    <a:ea typeface="楷体_GB2312" pitchFamily="49" charset="-122"/>
                    <a:cs typeface="+mn-cs"/>
                    <a:sym typeface="Symbol" panose="05050102010706020507" pitchFamily="18" charset="2"/>
                  </a:rPr>
                  <a:t></a:t>
                </a:r>
                <a:endParaRPr kumimoji="1" lang="en-US" altLang="zh-CN" kern="1200" cap="none" spc="0" normalizeH="0" baseline="0" noProof="0" dirty="0">
                  <a:latin typeface="+mj-lt"/>
                  <a:ea typeface="楷体_GB2312" pitchFamily="49" charset="-122"/>
                  <a:cs typeface="+mn-cs"/>
                </a:endParaRPr>
              </a:p>
            </p:txBody>
          </p:sp>
          <p:sp>
            <p:nvSpPr>
              <p:cNvPr id="30" name="Text Box 39"/>
              <p:cNvSpPr txBox="1">
                <a:spLocks noChangeArrowheads="1"/>
              </p:cNvSpPr>
              <p:nvPr/>
            </p:nvSpPr>
            <p:spPr bwMode="auto">
              <a:xfrm>
                <a:off x="3458" y="2267"/>
                <a:ext cx="297" cy="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dirty="0">
                    <a:latin typeface="+mj-lt"/>
                    <a:ea typeface="楷体_GB2312" pitchFamily="49" charset="-122"/>
                    <a:cs typeface="+mn-cs"/>
                    <a:sym typeface="Symbol" panose="05050102010706020507" pitchFamily="18" charset="2"/>
                  </a:rPr>
                  <a:t></a:t>
                </a:r>
                <a:endParaRPr kumimoji="1" lang="en-US" altLang="zh-CN" kern="1200" cap="none" spc="0" normalizeH="0" baseline="0" noProof="0" dirty="0">
                  <a:latin typeface="+mj-lt"/>
                  <a:ea typeface="楷体_GB2312" pitchFamily="49" charset="-122"/>
                  <a:cs typeface="+mn-cs"/>
                </a:endParaRPr>
              </a:p>
            </p:txBody>
          </p:sp>
          <p:sp>
            <p:nvSpPr>
              <p:cNvPr id="31" name="Text Box 40"/>
              <p:cNvSpPr txBox="1">
                <a:spLocks noChangeArrowheads="1"/>
              </p:cNvSpPr>
              <p:nvPr/>
            </p:nvSpPr>
            <p:spPr bwMode="auto">
              <a:xfrm>
                <a:off x="2398" y="3132"/>
                <a:ext cx="299" cy="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dirty="0">
                    <a:latin typeface="+mj-lt"/>
                    <a:ea typeface="楷体_GB2312" pitchFamily="49" charset="-122"/>
                    <a:cs typeface="+mn-cs"/>
                    <a:sym typeface="Symbol" panose="05050102010706020507" pitchFamily="18" charset="2"/>
                  </a:rPr>
                  <a:t></a:t>
                </a:r>
                <a:endParaRPr kumimoji="1" lang="en-US" altLang="zh-CN" kern="1200" cap="none" spc="0" normalizeH="0" baseline="0" noProof="0" dirty="0">
                  <a:latin typeface="+mj-lt"/>
                  <a:ea typeface="楷体_GB2312" pitchFamily="49" charset="-122"/>
                  <a:cs typeface="+mn-cs"/>
                </a:endParaRPr>
              </a:p>
            </p:txBody>
          </p:sp>
          <p:sp>
            <p:nvSpPr>
              <p:cNvPr id="32" name="Text Box 41"/>
              <p:cNvSpPr txBox="1">
                <a:spLocks noChangeArrowheads="1"/>
              </p:cNvSpPr>
              <p:nvPr/>
            </p:nvSpPr>
            <p:spPr bwMode="auto">
              <a:xfrm>
                <a:off x="2427" y="2267"/>
                <a:ext cx="340" cy="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R="0" algn="ctr" defTabSz="914400">
                  <a:buClrTx/>
                  <a:buSzTx/>
                  <a:buFontTx/>
                  <a:buNone/>
                  <a:defRPr/>
                </a:pPr>
                <a:r>
                  <a:rPr kumimoji="1" lang="en-US" altLang="zh-CN" kern="1200" cap="none" spc="0" normalizeH="0" baseline="0" noProof="0" dirty="0">
                    <a:latin typeface="+mj-lt"/>
                    <a:ea typeface="楷体_GB2312" pitchFamily="49" charset="-122"/>
                    <a:cs typeface="+mn-cs"/>
                  </a:rPr>
                  <a:t>a</a:t>
                </a:r>
              </a:p>
            </p:txBody>
          </p:sp>
        </p:grpSp>
        <p:sp>
          <p:nvSpPr>
            <p:cNvPr id="8" name="AutoShape 42"/>
            <p:cNvSpPr>
              <a:spLocks noChangeArrowheads="1"/>
            </p:cNvSpPr>
            <p:nvPr/>
          </p:nvSpPr>
          <p:spPr bwMode="auto">
            <a:xfrm>
              <a:off x="864" y="3246"/>
              <a:ext cx="240" cy="306"/>
            </a:xfrm>
            <a:prstGeom prst="rightArrow">
              <a:avLst>
                <a:gd name="adj1" fmla="val 50000"/>
                <a:gd name="adj2" fmla="val 25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pic>
        <p:nvPicPr>
          <p:cNvPr id="69638" name="Picture 43"/>
          <p:cNvPicPr>
            <a:picLocks noChangeAspect="1"/>
          </p:cNvPicPr>
          <p:nvPr/>
        </p:nvPicPr>
        <p:blipFill>
          <a:blip r:embed="rId2"/>
          <a:stretch>
            <a:fillRect/>
          </a:stretch>
        </p:blipFill>
        <p:spPr>
          <a:xfrm>
            <a:off x="457200" y="1752600"/>
            <a:ext cx="3505200" cy="2574925"/>
          </a:xfrm>
          <a:prstGeom prst="rect">
            <a:avLst/>
          </a:prstGeom>
          <a:noFill/>
          <a:ln w="9525">
            <a:noFill/>
          </a:ln>
        </p:spPr>
      </p:pic>
      <p:grpSp>
        <p:nvGrpSpPr>
          <p:cNvPr id="46" name="Group 46"/>
          <p:cNvGrpSpPr/>
          <p:nvPr/>
        </p:nvGrpSpPr>
        <p:grpSpPr>
          <a:xfrm>
            <a:off x="1600200" y="4419600"/>
            <a:ext cx="5638800" cy="595313"/>
            <a:chOff x="1008" y="2784"/>
            <a:chExt cx="3552" cy="375"/>
          </a:xfrm>
        </p:grpSpPr>
        <p:sp>
          <p:nvSpPr>
            <p:cNvPr id="47" name="Text Box 44"/>
            <p:cNvSpPr txBox="1">
              <a:spLocks noChangeArrowheads="1"/>
            </p:cNvSpPr>
            <p:nvPr/>
          </p:nvSpPr>
          <p:spPr bwMode="auto">
            <a:xfrm>
              <a:off x="1008" y="2832"/>
              <a:ext cx="6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spcBef>
                  <a:spcPct val="50000"/>
                </a:spcBef>
                <a:buClrTx/>
                <a:buSzTx/>
                <a:buFontTx/>
                <a:buNone/>
                <a:defRPr/>
              </a:pPr>
              <a:r>
                <a:rPr kumimoji="1" lang="en-US" altLang="zh-CN" sz="2800" kern="1200" cap="none" spc="0" normalizeH="0" baseline="0" noProof="0" dirty="0">
                  <a:solidFill>
                    <a:srgbClr val="0000FF"/>
                  </a:solidFill>
                  <a:latin typeface="+mj-lt"/>
                  <a:ea typeface="楷体_GB2312" pitchFamily="49" charset="-122"/>
                  <a:cs typeface="+mn-cs"/>
                </a:rPr>
                <a:t>DFA</a:t>
              </a:r>
            </a:p>
          </p:txBody>
        </p:sp>
        <p:sp>
          <p:nvSpPr>
            <p:cNvPr id="48" name="Text Box 45"/>
            <p:cNvSpPr txBox="1">
              <a:spLocks noChangeArrowheads="1"/>
            </p:cNvSpPr>
            <p:nvPr/>
          </p:nvSpPr>
          <p:spPr bwMode="auto">
            <a:xfrm>
              <a:off x="3936" y="2784"/>
              <a:ext cx="6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spcBef>
                  <a:spcPct val="50000"/>
                </a:spcBef>
                <a:buClrTx/>
                <a:buSzTx/>
                <a:buFontTx/>
                <a:buNone/>
                <a:defRPr/>
              </a:pPr>
              <a:r>
                <a:rPr kumimoji="1" lang="en-US" altLang="zh-CN" sz="2800" kern="1200" cap="none" spc="0" normalizeH="0" baseline="0" noProof="0" dirty="0">
                  <a:solidFill>
                    <a:srgbClr val="FF0000"/>
                  </a:solidFill>
                  <a:latin typeface="+mj-lt"/>
                  <a:ea typeface="楷体_GB2312" pitchFamily="49" charset="-122"/>
                  <a:cs typeface="+mn-cs"/>
                </a:rPr>
                <a:t>NFA</a:t>
              </a:r>
            </a:p>
          </p:txBody>
        </p:sp>
      </p:grpSp>
      <p:sp>
        <p:nvSpPr>
          <p:cNvPr id="49" name="Text Box 47"/>
          <p:cNvSpPr txBox="1">
            <a:spLocks noChangeArrowheads="1"/>
          </p:cNvSpPr>
          <p:nvPr/>
        </p:nvSpPr>
        <p:spPr bwMode="auto">
          <a:xfrm>
            <a:off x="685800" y="5105400"/>
            <a:ext cx="723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1" lang="en-US" altLang="zh-CN" kern="1200" cap="none" spc="0" normalizeH="0" baseline="0" noProof="0" dirty="0">
                <a:solidFill>
                  <a:srgbClr val="0000FF"/>
                </a:solidFill>
                <a:latin typeface="+mj-lt"/>
                <a:ea typeface="楷体_GB2312" pitchFamily="49" charset="-122"/>
                <a:cs typeface="+mn-cs"/>
              </a:rPr>
              <a:t>DFA=&lt;</a:t>
            </a:r>
            <a:r>
              <a:rPr kumimoji="1" lang="zh-CN" altLang="en-US" kern="1200" cap="none" spc="0" normalizeH="0" baseline="0" noProof="0" dirty="0">
                <a:solidFill>
                  <a:srgbClr val="0000FF"/>
                </a:solidFill>
                <a:latin typeface="+mj-lt"/>
                <a:ea typeface="楷体_GB2312" pitchFamily="49" charset="-122"/>
                <a:cs typeface="+mn-cs"/>
              </a:rPr>
              <a:t>状态集</a:t>
            </a:r>
            <a:r>
              <a:rPr kumimoji="1" lang="en-US" altLang="zh-CN" kern="1200" cap="none" spc="0" normalizeH="0" baseline="0" noProof="0" dirty="0">
                <a:solidFill>
                  <a:srgbClr val="0000FF"/>
                </a:solidFill>
                <a:latin typeface="+mj-lt"/>
                <a:ea typeface="楷体_GB2312" pitchFamily="49" charset="-122"/>
                <a:cs typeface="+mn-cs"/>
              </a:rPr>
              <a:t>,</a:t>
            </a:r>
            <a:r>
              <a:rPr kumimoji="1" lang="zh-CN" altLang="en-US" kern="1200" cap="none" spc="0" normalizeH="0" baseline="0" noProof="0" dirty="0">
                <a:solidFill>
                  <a:srgbClr val="0000FF"/>
                </a:solidFill>
                <a:latin typeface="+mj-lt"/>
                <a:ea typeface="楷体_GB2312" pitchFamily="49" charset="-122"/>
                <a:cs typeface="+mn-cs"/>
              </a:rPr>
              <a:t>字母表</a:t>
            </a:r>
            <a:r>
              <a:rPr kumimoji="1" lang="en-US" altLang="zh-CN" kern="1200" cap="none" spc="0" normalizeH="0" baseline="0" noProof="0" dirty="0">
                <a:solidFill>
                  <a:srgbClr val="0000FF"/>
                </a:solidFill>
                <a:latin typeface="+mj-lt"/>
                <a:ea typeface="楷体_GB2312" pitchFamily="49" charset="-122"/>
                <a:cs typeface="+mn-cs"/>
              </a:rPr>
              <a:t>,</a:t>
            </a:r>
            <a:r>
              <a:rPr kumimoji="1" lang="zh-CN" altLang="en-US" kern="1200" cap="none" spc="0" normalizeH="0" baseline="0" noProof="0" dirty="0">
                <a:solidFill>
                  <a:srgbClr val="0000FF"/>
                </a:solidFill>
                <a:latin typeface="+mj-lt"/>
                <a:ea typeface="楷体_GB2312" pitchFamily="49" charset="-122"/>
                <a:cs typeface="+mn-cs"/>
              </a:rPr>
              <a:t>单值映射</a:t>
            </a:r>
            <a:r>
              <a:rPr kumimoji="1" lang="en-US" altLang="zh-CN" kern="1200" cap="none" spc="0" normalizeH="0" baseline="0" noProof="0" dirty="0">
                <a:solidFill>
                  <a:srgbClr val="0000FF"/>
                </a:solidFill>
                <a:latin typeface="+mj-lt"/>
                <a:ea typeface="楷体_GB2312" pitchFamily="49" charset="-122"/>
                <a:cs typeface="+mn-cs"/>
              </a:rPr>
              <a:t>,</a:t>
            </a:r>
            <a:r>
              <a:rPr kumimoji="1" lang="zh-CN" altLang="en-US" kern="1200" cap="none" spc="0" normalizeH="0" baseline="0" noProof="0" dirty="0">
                <a:solidFill>
                  <a:srgbClr val="0000FF"/>
                </a:solidFill>
                <a:latin typeface="+mj-lt"/>
                <a:ea typeface="楷体_GB2312" pitchFamily="49" charset="-122"/>
                <a:cs typeface="+mn-cs"/>
              </a:rPr>
              <a:t>初态</a:t>
            </a:r>
            <a:r>
              <a:rPr kumimoji="1" lang="en-US" altLang="zh-CN" kern="1200" cap="none" spc="0" normalizeH="0" baseline="0" noProof="0" dirty="0">
                <a:solidFill>
                  <a:srgbClr val="0000FF"/>
                </a:solidFill>
                <a:latin typeface="+mj-lt"/>
                <a:ea typeface="楷体_GB2312" pitchFamily="49" charset="-122"/>
                <a:cs typeface="+mn-cs"/>
              </a:rPr>
              <a:t>,</a:t>
            </a:r>
            <a:r>
              <a:rPr kumimoji="1" lang="zh-CN" altLang="en-US" kern="1200" cap="none" spc="0" normalizeH="0" baseline="0" noProof="0" dirty="0">
                <a:solidFill>
                  <a:srgbClr val="0000FF"/>
                </a:solidFill>
                <a:latin typeface="+mj-lt"/>
                <a:ea typeface="楷体_GB2312" pitchFamily="49" charset="-122"/>
                <a:cs typeface="+mn-cs"/>
              </a:rPr>
              <a:t>终态集</a:t>
            </a:r>
            <a:r>
              <a:rPr kumimoji="1" lang="en-US" altLang="zh-CN" kern="1200" cap="none" spc="0" normalizeH="0" baseline="0" noProof="0" dirty="0">
                <a:solidFill>
                  <a:srgbClr val="0000FF"/>
                </a:solidFill>
                <a:latin typeface="+mj-lt"/>
                <a:ea typeface="楷体_GB2312" pitchFamily="49" charset="-122"/>
                <a:cs typeface="+mn-cs"/>
              </a:rPr>
              <a:t>&gt;</a:t>
            </a:r>
          </a:p>
        </p:txBody>
      </p:sp>
      <p:sp>
        <p:nvSpPr>
          <p:cNvPr id="50" name="Text Box 48"/>
          <p:cNvSpPr txBox="1">
            <a:spLocks noChangeArrowheads="1"/>
          </p:cNvSpPr>
          <p:nvPr/>
        </p:nvSpPr>
        <p:spPr bwMode="auto">
          <a:xfrm>
            <a:off x="685800" y="5715000"/>
            <a:ext cx="723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algn="ctr" defTabSz="914400">
              <a:spcBef>
                <a:spcPct val="50000"/>
              </a:spcBef>
              <a:buClrTx/>
              <a:buSzTx/>
              <a:buFontTx/>
              <a:buNone/>
              <a:defRPr/>
            </a:pPr>
            <a:r>
              <a:rPr kumimoji="1" lang="en-US" altLang="zh-CN" kern="1200" cap="none" spc="0" normalizeH="0" baseline="0" noProof="0" dirty="0">
                <a:solidFill>
                  <a:srgbClr val="FF0000"/>
                </a:solidFill>
                <a:latin typeface="+mj-lt"/>
                <a:ea typeface="楷体_GB2312" pitchFamily="49" charset="-122"/>
                <a:cs typeface="+mn-cs"/>
              </a:rPr>
              <a:t>NFA</a:t>
            </a:r>
            <a:r>
              <a:rPr kumimoji="1" lang="en-US" altLang="zh-CN" kern="1200" cap="none" spc="0" normalizeH="0" baseline="0" noProof="0" dirty="0">
                <a:solidFill>
                  <a:srgbClr val="0000FF"/>
                </a:solidFill>
                <a:latin typeface="+mj-lt"/>
                <a:ea typeface="楷体_GB2312" pitchFamily="49" charset="-122"/>
                <a:cs typeface="+mn-cs"/>
              </a:rPr>
              <a:t>=&lt;</a:t>
            </a:r>
            <a:r>
              <a:rPr kumimoji="1" lang="zh-CN" altLang="en-US" kern="1200" cap="none" spc="0" normalizeH="0" baseline="0" noProof="0" dirty="0">
                <a:solidFill>
                  <a:srgbClr val="0000FF"/>
                </a:solidFill>
                <a:latin typeface="+mj-lt"/>
                <a:ea typeface="楷体_GB2312" pitchFamily="49" charset="-122"/>
                <a:cs typeface="+mn-cs"/>
              </a:rPr>
              <a:t>状态集</a:t>
            </a:r>
            <a:r>
              <a:rPr kumimoji="1" lang="en-US" altLang="zh-CN" kern="1200" cap="none" spc="0" normalizeH="0" baseline="0" noProof="0" dirty="0">
                <a:solidFill>
                  <a:srgbClr val="0000FF"/>
                </a:solidFill>
                <a:latin typeface="+mj-lt"/>
                <a:ea typeface="楷体_GB2312" pitchFamily="49" charset="-122"/>
                <a:cs typeface="+mn-cs"/>
              </a:rPr>
              <a:t>,</a:t>
            </a:r>
            <a:r>
              <a:rPr kumimoji="1" lang="zh-CN" altLang="en-US" kern="1200" cap="none" spc="0" normalizeH="0" baseline="0" noProof="0" dirty="0">
                <a:solidFill>
                  <a:srgbClr val="0000FF"/>
                </a:solidFill>
                <a:latin typeface="+mj-lt"/>
                <a:ea typeface="楷体_GB2312" pitchFamily="49" charset="-122"/>
                <a:cs typeface="+mn-cs"/>
              </a:rPr>
              <a:t>字母表</a:t>
            </a:r>
            <a:r>
              <a:rPr kumimoji="1" lang="en-US" altLang="zh-CN" kern="1200" cap="none" spc="0" normalizeH="0" baseline="0" noProof="0" dirty="0">
                <a:solidFill>
                  <a:srgbClr val="0000FF"/>
                </a:solidFill>
                <a:latin typeface="+mj-lt"/>
                <a:ea typeface="楷体_GB2312" pitchFamily="49" charset="-122"/>
                <a:cs typeface="+mn-cs"/>
              </a:rPr>
              <a:t>,</a:t>
            </a:r>
            <a:r>
              <a:rPr kumimoji="1" lang="zh-CN" altLang="en-US" kern="1200" cap="none" spc="0" normalizeH="0" baseline="0" noProof="0" dirty="0">
                <a:solidFill>
                  <a:srgbClr val="FF0000"/>
                </a:solidFill>
                <a:latin typeface="+mj-lt"/>
                <a:ea typeface="楷体_GB2312" pitchFamily="49" charset="-122"/>
                <a:cs typeface="+mn-cs"/>
              </a:rPr>
              <a:t>多</a:t>
            </a:r>
            <a:r>
              <a:rPr kumimoji="1" lang="zh-CN" altLang="en-US" kern="1200" cap="none" spc="0" normalizeH="0" baseline="0" noProof="0" dirty="0">
                <a:solidFill>
                  <a:srgbClr val="0000FF"/>
                </a:solidFill>
                <a:latin typeface="+mj-lt"/>
                <a:ea typeface="楷体_GB2312" pitchFamily="49" charset="-122"/>
                <a:cs typeface="+mn-cs"/>
              </a:rPr>
              <a:t>值映射</a:t>
            </a:r>
            <a:r>
              <a:rPr kumimoji="1" lang="en-US" altLang="zh-CN" kern="1200" cap="none" spc="0" normalizeH="0" baseline="0" noProof="0" dirty="0">
                <a:solidFill>
                  <a:srgbClr val="0000FF"/>
                </a:solidFill>
                <a:latin typeface="+mj-lt"/>
                <a:ea typeface="楷体_GB2312" pitchFamily="49" charset="-122"/>
                <a:cs typeface="+mn-cs"/>
              </a:rPr>
              <a:t>,</a:t>
            </a:r>
            <a:r>
              <a:rPr kumimoji="1" lang="zh-CN" altLang="en-US" kern="1200" cap="none" spc="0" normalizeH="0" baseline="0" noProof="0" dirty="0">
                <a:solidFill>
                  <a:srgbClr val="0000FF"/>
                </a:solidFill>
                <a:latin typeface="+mj-lt"/>
                <a:ea typeface="楷体_GB2312" pitchFamily="49" charset="-122"/>
                <a:cs typeface="+mn-cs"/>
              </a:rPr>
              <a:t>初态</a:t>
            </a:r>
            <a:r>
              <a:rPr kumimoji="1" lang="zh-CN" altLang="en-US" kern="1200" cap="none" spc="0" normalizeH="0" baseline="0" noProof="0" dirty="0">
                <a:solidFill>
                  <a:srgbClr val="FF0000"/>
                </a:solidFill>
                <a:latin typeface="+mj-lt"/>
                <a:ea typeface="楷体_GB2312" pitchFamily="49" charset="-122"/>
                <a:cs typeface="+mn-cs"/>
              </a:rPr>
              <a:t>集</a:t>
            </a:r>
            <a:r>
              <a:rPr kumimoji="1" lang="en-US" altLang="zh-CN" kern="1200" cap="none" spc="0" normalizeH="0" baseline="0" noProof="0" dirty="0">
                <a:solidFill>
                  <a:srgbClr val="0000FF"/>
                </a:solidFill>
                <a:latin typeface="+mj-lt"/>
                <a:ea typeface="楷体_GB2312" pitchFamily="49" charset="-122"/>
                <a:cs typeface="+mn-cs"/>
              </a:rPr>
              <a:t>,</a:t>
            </a:r>
            <a:r>
              <a:rPr kumimoji="1" lang="zh-CN" altLang="en-US" kern="1200" cap="none" spc="0" normalizeH="0" baseline="0" noProof="0" dirty="0">
                <a:solidFill>
                  <a:srgbClr val="0000FF"/>
                </a:solidFill>
                <a:latin typeface="+mj-lt"/>
                <a:ea typeface="楷体_GB2312" pitchFamily="49" charset="-122"/>
                <a:cs typeface="+mn-cs"/>
              </a:rPr>
              <a:t>终态集</a:t>
            </a:r>
            <a:r>
              <a:rPr kumimoji="1" lang="en-US" altLang="zh-CN" kern="1200" cap="none" spc="0" normalizeH="0" baseline="0" noProof="0" dirty="0">
                <a:solidFill>
                  <a:srgbClr val="0000FF"/>
                </a:solidFill>
                <a:latin typeface="+mj-lt"/>
                <a:ea typeface="楷体_GB2312" pitchFamily="49" charset="-122"/>
                <a:cs typeface="+mn-cs"/>
              </a:rPr>
              <a:t>&gt;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down)">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 calcmode="lin" valueType="num">
                                      <p:cBhvr>
                                        <p:cTn id="12" dur="1000" fill="hold"/>
                                        <p:tgtEl>
                                          <p:spTgt spid="49"/>
                                        </p:tgtEl>
                                        <p:attrNameLst>
                                          <p:attrName>ppt_w</p:attrName>
                                        </p:attrNameLst>
                                      </p:cBhvr>
                                      <p:tavLst>
                                        <p:tav tm="0">
                                          <p:val>
                                            <p:strVal val="#ppt_w*0.70"/>
                                          </p:val>
                                        </p:tav>
                                        <p:tav tm="100000">
                                          <p:val>
                                            <p:strVal val="#ppt_w"/>
                                          </p:val>
                                        </p:tav>
                                      </p:tavLst>
                                    </p:anim>
                                    <p:anim calcmode="lin" valueType="num">
                                      <p:cBhvr>
                                        <p:cTn id="13" dur="1000" fill="hold"/>
                                        <p:tgtEl>
                                          <p:spTgt spid="49"/>
                                        </p:tgtEl>
                                        <p:attrNameLst>
                                          <p:attrName>ppt_h</p:attrName>
                                        </p:attrNameLst>
                                      </p:cBhvr>
                                      <p:tavLst>
                                        <p:tav tm="0">
                                          <p:val>
                                            <p:strVal val="#ppt_h"/>
                                          </p:val>
                                        </p:tav>
                                        <p:tav tm="100000">
                                          <p:val>
                                            <p:strVal val="#ppt_h"/>
                                          </p:val>
                                        </p:tav>
                                      </p:tavLst>
                                    </p:anim>
                                    <p:animEffect transition="in" filter="fade">
                                      <p:cBhvr>
                                        <p:cTn id="14" dur="1000"/>
                                        <p:tgtEl>
                                          <p:spTgt spid="49"/>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p:cTn id="19" dur="1000" fill="hold"/>
                                        <p:tgtEl>
                                          <p:spTgt spid="50"/>
                                        </p:tgtEl>
                                        <p:attrNameLst>
                                          <p:attrName>ppt_w</p:attrName>
                                        </p:attrNameLst>
                                      </p:cBhvr>
                                      <p:tavLst>
                                        <p:tav tm="0">
                                          <p:val>
                                            <p:strVal val="#ppt_w*0.70"/>
                                          </p:val>
                                        </p:tav>
                                        <p:tav tm="100000">
                                          <p:val>
                                            <p:strVal val="#ppt_w"/>
                                          </p:val>
                                        </p:tav>
                                      </p:tavLst>
                                    </p:anim>
                                    <p:anim calcmode="lin" valueType="num">
                                      <p:cBhvr>
                                        <p:cTn id="20" dur="1000" fill="hold"/>
                                        <p:tgtEl>
                                          <p:spTgt spid="50"/>
                                        </p:tgtEl>
                                        <p:attrNameLst>
                                          <p:attrName>ppt_h</p:attrName>
                                        </p:attrNameLst>
                                      </p:cBhvr>
                                      <p:tavLst>
                                        <p:tav tm="0">
                                          <p:val>
                                            <p:strVal val="#ppt_h"/>
                                          </p:val>
                                        </p:tav>
                                        <p:tav tm="100000">
                                          <p:val>
                                            <p:strVal val="#ppt_h"/>
                                          </p:val>
                                        </p:tav>
                                      </p:tavLst>
                                    </p:anim>
                                    <p:animEffect transition="in" filter="fade">
                                      <p:cBhvr>
                                        <p:cTn id="21"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NFA</a:t>
            </a:r>
          </a:p>
        </p:txBody>
      </p:sp>
      <p:sp>
        <p:nvSpPr>
          <p:cNvPr id="122883" name="Rectangle 3"/>
          <p:cNvSpPr>
            <a:spLocks noGrp="1" noRot="1" noChangeArrowheads="1"/>
          </p:cNvSpPr>
          <p:nvPr>
            <p:ph sz="quarter" idx="1"/>
          </p:nvPr>
        </p:nvSpPr>
        <p:spPr>
          <a:xfrm>
            <a:off x="609600" y="1600200"/>
            <a:ext cx="8153400" cy="4572000"/>
          </a:xfrm>
        </p:spPr>
        <p:txBody>
          <a:bodyPr vert="horz" wrap="square" lIns="91440" tIns="45720" rIns="91440" bIns="45720" numCol="1" anchor="t" anchorCtr="0" compatLnSpc="1"/>
          <a:lstStyle/>
          <a:p>
            <a:pPr marL="273050" marR="0" lvl="0"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对于</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Arial" panose="020B0604020202020204" pitchFamily="34" charset="0"/>
              </a:rPr>
              <a:t>Σ</a:t>
            </a:r>
            <a:r>
              <a:rPr kumimoji="0" lang="en-US" altLang="zh-CN" sz="2800" b="0" i="0" u="none" strike="noStrike" kern="1200" cap="none" spc="0" normalizeH="0" baseline="30000" noProof="0" dirty="0">
                <a:ln>
                  <a:noFill/>
                </a:ln>
                <a:solidFill>
                  <a:schemeClr val="tx1"/>
                </a:solidFill>
                <a:effectLst/>
                <a:uLnTx/>
                <a:uFillTx/>
                <a:latin typeface="+mj-lt"/>
                <a:ea typeface="楷体_GB2312" pitchFamily="49" charset="-122"/>
                <a:cs typeface="+mn-cs"/>
              </a:rPr>
              <a:t>﹡</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中的任何串</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t</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，若存在一条从某一初态结到某一终态结的道路，且这条道路上所有弧的标记字依序连接成的串</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不理睬那些标记为</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Arial" panose="020B0604020202020204" pitchFamily="34" charset="0"/>
              </a:rPr>
              <a:t>ε</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的弧</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等于</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t</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，则称</a:t>
            </a:r>
            <a:r>
              <a:rPr kumimoji="0" lang="en-US" altLang="zh-CN" sz="2800" b="0" i="0" u="none" strike="noStrike" kern="1200" cap="none" spc="0" normalizeH="0" baseline="0" noProof="0" dirty="0">
                <a:ln>
                  <a:noFill/>
                </a:ln>
                <a:solidFill>
                  <a:srgbClr val="FF0000"/>
                </a:solidFill>
                <a:effectLst/>
                <a:uLnTx/>
                <a:uFillTx/>
                <a:latin typeface="+mj-lt"/>
                <a:ea typeface="楷体_GB2312" pitchFamily="49" charset="-122"/>
                <a:cs typeface="+mn-cs"/>
              </a:rPr>
              <a:t>t</a:t>
            </a:r>
            <a:r>
              <a:rPr kumimoji="0" lang="zh-CN" altLang="en-US" sz="2800" b="0" i="0" u="none" strike="noStrike" kern="1200" cap="none" spc="0" normalizeH="0" baseline="0" noProof="0" dirty="0">
                <a:ln>
                  <a:noFill/>
                </a:ln>
                <a:solidFill>
                  <a:srgbClr val="FF0000"/>
                </a:solidFill>
                <a:effectLst/>
                <a:uLnTx/>
                <a:uFillTx/>
                <a:latin typeface="+mj-lt"/>
                <a:ea typeface="楷体_GB2312" pitchFamily="49" charset="-122"/>
                <a:cs typeface="+mn-cs"/>
              </a:rPr>
              <a:t>可为</a:t>
            </a:r>
            <a:r>
              <a:rPr kumimoji="0" lang="en-US" altLang="zh-CN" sz="2800" b="0" i="0" u="none" strike="noStrike" kern="1200" cap="none" spc="0" normalizeH="0" baseline="0" noProof="0" dirty="0">
                <a:ln>
                  <a:noFill/>
                </a:ln>
                <a:solidFill>
                  <a:srgbClr val="FF0000"/>
                </a:solidFill>
                <a:effectLst/>
                <a:uLnTx/>
                <a:uFillTx/>
                <a:latin typeface="+mj-lt"/>
                <a:ea typeface="楷体_GB2312" pitchFamily="49" charset="-122"/>
                <a:cs typeface="+mn-cs"/>
              </a:rPr>
              <a:t>NFA M</a:t>
            </a:r>
            <a:r>
              <a:rPr kumimoji="0" lang="zh-CN" altLang="en-US" sz="2800" b="0" i="0" u="none" strike="noStrike" kern="1200" cap="none" spc="0" normalizeH="0" baseline="0" noProof="0" dirty="0">
                <a:ln>
                  <a:noFill/>
                </a:ln>
                <a:solidFill>
                  <a:srgbClr val="FF0000"/>
                </a:solidFill>
                <a:effectLst/>
                <a:uLnTx/>
                <a:uFillTx/>
                <a:latin typeface="+mj-lt"/>
                <a:ea typeface="楷体_GB2312" pitchFamily="49" charset="-122"/>
                <a:cs typeface="+mn-cs"/>
              </a:rPr>
              <a:t>所识别</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读出或接受</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。若</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M</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的某些结既是初态结又是终态结，或者存在一条从某个初态结到某个终态结的道路，其上所有弧的标记均为</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Arial" panose="020B0604020202020204" pitchFamily="34" charset="0"/>
              </a:rPr>
              <a:t>ε</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，那么</a:t>
            </a:r>
            <a:r>
              <a:rPr kumimoji="0" lang="zh-CN" altLang="en-US" sz="2800" b="0" i="0" u="none" strike="noStrike" kern="1200" cap="none" spc="0" normalizeH="0" baseline="0" noProof="0" dirty="0">
                <a:ln>
                  <a:noFill/>
                </a:ln>
                <a:solidFill>
                  <a:srgbClr val="0000FF"/>
                </a:solidFill>
                <a:effectLst/>
                <a:uLnTx/>
                <a:uFillTx/>
                <a:latin typeface="+mj-lt"/>
                <a:ea typeface="楷体_GB2312" pitchFamily="49" charset="-122"/>
                <a:cs typeface="+mn-cs"/>
              </a:rPr>
              <a:t>空字可为</a:t>
            </a:r>
            <a:r>
              <a:rPr kumimoji="0" lang="en-US" altLang="zh-CN" sz="2800" b="0" i="0" u="none" strike="noStrike" kern="1200" cap="none" spc="0" normalizeH="0" baseline="0" noProof="0" dirty="0">
                <a:ln>
                  <a:noFill/>
                </a:ln>
                <a:solidFill>
                  <a:srgbClr val="0000FF"/>
                </a:solidFill>
                <a:effectLst/>
                <a:uLnTx/>
                <a:uFillTx/>
                <a:latin typeface="+mj-lt"/>
                <a:ea typeface="楷体_GB2312" pitchFamily="49" charset="-122"/>
                <a:cs typeface="+mn-cs"/>
              </a:rPr>
              <a:t>M</a:t>
            </a:r>
            <a:r>
              <a:rPr kumimoji="0" lang="zh-CN" altLang="en-US" sz="2800" b="0" i="0" u="none" strike="noStrike" kern="1200" cap="none" spc="0" normalizeH="0" baseline="0" noProof="0" dirty="0">
                <a:ln>
                  <a:noFill/>
                </a:ln>
                <a:solidFill>
                  <a:srgbClr val="0000FF"/>
                </a:solidFill>
                <a:effectLst/>
                <a:uLnTx/>
                <a:uFillTx/>
                <a:latin typeface="+mj-lt"/>
                <a:ea typeface="楷体_GB2312" pitchFamily="49" charset="-122"/>
                <a:cs typeface="+mn-cs"/>
              </a:rPr>
              <a:t>所接受</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p>
          <a:p>
            <a:pPr marL="273050" marR="0" lvl="0" indent="-273050" algn="just" defTabSz="914400" rtl="0" eaLnBrk="0" fontAlgn="base" latinLnBrk="0" hangingPunct="0">
              <a:lnSpc>
                <a:spcPct val="90000"/>
              </a:lnSpc>
              <a:spcBef>
                <a:spcPts val="600"/>
              </a:spcBef>
              <a:spcAft>
                <a:spcPct val="0"/>
              </a:spcAft>
              <a:buClr>
                <a:schemeClr val="accent1"/>
              </a:buClr>
              <a:buSzPct val="76000"/>
              <a:buFont typeface="Wingdings 3" panose="05040102010807070707" pitchFamily="18" charset="2"/>
              <a:buChar char=""/>
              <a:defRPr/>
            </a:pP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NFA M</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所能接受的符号串的全体记为</a:t>
            </a:r>
            <a:r>
              <a:rPr kumimoji="0" lang="en-US" altLang="zh-CN" sz="2800" b="0" i="0" u="none" strike="noStrike" kern="1200" cap="none" spc="0" normalizeH="0" baseline="0" noProof="0" dirty="0">
                <a:ln>
                  <a:noFill/>
                </a:ln>
                <a:solidFill>
                  <a:srgbClr val="0000FF"/>
                </a:solidFill>
                <a:effectLst/>
                <a:uLnTx/>
                <a:uFillTx/>
                <a:latin typeface="+mj-lt"/>
                <a:ea typeface="楷体_GB2312" pitchFamily="49" charset="-122"/>
                <a:cs typeface="+mn-cs"/>
              </a:rPr>
              <a:t>L(M)</a:t>
            </a:r>
            <a:r>
              <a:rPr kumimoji="0" lang="zh-CN" altLang="en-US" sz="2800" b="0" i="0" u="none" strike="noStrike" kern="1200" cap="none" spc="0" normalizeH="0" baseline="0" noProof="0" dirty="0">
                <a:ln>
                  <a:noFill/>
                </a:ln>
                <a:solidFill>
                  <a:srgbClr val="0000FF"/>
                </a:solidFill>
                <a:effectLst/>
                <a:uLnTx/>
                <a:uFillTx/>
                <a:latin typeface="+mj-lt"/>
                <a:ea typeface="楷体_GB2312" pitchFamily="49" charset="-122"/>
                <a:cs typeface="+mn-cs"/>
              </a:rPr>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NFA</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4437063"/>
            <a:ext cx="8229600" cy="1719263"/>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上图所示的</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NFA</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的以下两个转换序列都可以接受串</a:t>
            </a:r>
            <a:r>
              <a:rPr kumimoji="0"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rPr>
              <a:t>abb</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7168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2024/3/12</a:t>
            </a:fld>
            <a:endParaRPr lang="zh-TW" altLang="en-US" sz="1400" dirty="0">
              <a:solidFill>
                <a:schemeClr val="tx2"/>
              </a:solidFill>
            </a:endParaRPr>
          </a:p>
        </p:txBody>
      </p:sp>
      <p:sp>
        <p:nvSpPr>
          <p:cNvPr id="7168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66</a:t>
            </a:fld>
            <a:endParaRPr lang="zh-TW" altLang="en-US" sz="1400" dirty="0">
              <a:solidFill>
                <a:schemeClr val="tx2"/>
              </a:solidFill>
            </a:endParaRPr>
          </a:p>
        </p:txBody>
      </p:sp>
      <p:grpSp>
        <p:nvGrpSpPr>
          <p:cNvPr id="71686" name="Group 25"/>
          <p:cNvGrpSpPr/>
          <p:nvPr/>
        </p:nvGrpSpPr>
        <p:grpSpPr>
          <a:xfrm>
            <a:off x="1482725" y="1516063"/>
            <a:ext cx="4892675" cy="2370137"/>
            <a:chOff x="468313" y="992188"/>
            <a:chExt cx="4892675" cy="2370137"/>
          </a:xfrm>
        </p:grpSpPr>
        <p:sp>
          <p:nvSpPr>
            <p:cNvPr id="27" name="Arc 13"/>
            <p:cNvSpPr/>
            <p:nvPr/>
          </p:nvSpPr>
          <p:spPr bwMode="auto">
            <a:xfrm rot="1751364">
              <a:off x="3611563" y="1225550"/>
              <a:ext cx="1666875" cy="1141413"/>
            </a:xfrm>
            <a:custGeom>
              <a:avLst/>
              <a:gdLst>
                <a:gd name="G0" fmla="+- 12842 0 0"/>
                <a:gd name="G1" fmla="+- 21600 0 0"/>
                <a:gd name="G2" fmla="+- 21600 0 0"/>
                <a:gd name="T0" fmla="*/ 0 w 30836"/>
                <a:gd name="T1" fmla="*/ 4232 h 21600"/>
                <a:gd name="T2" fmla="*/ 30836 w 30836"/>
                <a:gd name="T3" fmla="*/ 9650 h 21600"/>
                <a:gd name="T4" fmla="*/ 12842 w 30836"/>
                <a:gd name="T5" fmla="*/ 21600 h 21600"/>
              </a:gdLst>
              <a:ahLst/>
              <a:cxnLst>
                <a:cxn ang="0">
                  <a:pos x="T0" y="T1"/>
                </a:cxn>
                <a:cxn ang="0">
                  <a:pos x="T2" y="T3"/>
                </a:cxn>
                <a:cxn ang="0">
                  <a:pos x="T4" y="T5"/>
                </a:cxn>
              </a:cxnLst>
              <a:rect l="0" t="0" r="r" b="b"/>
              <a:pathLst>
                <a:path w="30836" h="21600" fill="none" extrusionOk="0">
                  <a:moveTo>
                    <a:pt x="0" y="4232"/>
                  </a:moveTo>
                  <a:cubicBezTo>
                    <a:pt x="3717" y="1483"/>
                    <a:pt x="8218" y="-1"/>
                    <a:pt x="12842" y="0"/>
                  </a:cubicBezTo>
                  <a:cubicBezTo>
                    <a:pt x="20077" y="0"/>
                    <a:pt x="26832" y="3622"/>
                    <a:pt x="30835" y="9650"/>
                  </a:cubicBezTo>
                </a:path>
                <a:path w="30836" h="21600" stroke="0" extrusionOk="0">
                  <a:moveTo>
                    <a:pt x="0" y="4232"/>
                  </a:moveTo>
                  <a:cubicBezTo>
                    <a:pt x="3717" y="1483"/>
                    <a:pt x="8218" y="-1"/>
                    <a:pt x="12842" y="0"/>
                  </a:cubicBezTo>
                  <a:cubicBezTo>
                    <a:pt x="20077" y="0"/>
                    <a:pt x="26832" y="3622"/>
                    <a:pt x="30835" y="9650"/>
                  </a:cubicBezTo>
                  <a:lnTo>
                    <a:pt x="12842" y="21600"/>
                  </a:lnTo>
                  <a:close/>
                </a:path>
              </a:pathLst>
            </a:custGeom>
            <a:noFill/>
            <a:ln w="28575">
              <a:solidFill>
                <a:srgbClr val="000000"/>
              </a:solidFill>
              <a:round/>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grpSp>
          <p:nvGrpSpPr>
            <p:cNvPr id="71689" name="Group 27"/>
            <p:cNvGrpSpPr/>
            <p:nvPr/>
          </p:nvGrpSpPr>
          <p:grpSpPr>
            <a:xfrm>
              <a:off x="468313" y="992188"/>
              <a:ext cx="4892675" cy="2370137"/>
              <a:chOff x="468313" y="992188"/>
              <a:chExt cx="4892675" cy="2370137"/>
            </a:xfrm>
          </p:grpSpPr>
          <p:sp>
            <p:nvSpPr>
              <p:cNvPr id="71690" name="AutoShape 2"/>
              <p:cNvSpPr/>
              <p:nvPr/>
            </p:nvSpPr>
            <p:spPr>
              <a:xfrm>
                <a:off x="1550988" y="2216150"/>
                <a:ext cx="569912" cy="552450"/>
              </a:xfrm>
              <a:prstGeom prst="flowChartConnector">
                <a:avLst/>
              </a:prstGeom>
              <a:solidFill>
                <a:schemeClr val="bg1">
                  <a:alpha val="0"/>
                </a:schemeClr>
              </a:solidFill>
              <a:ln w="28575" cap="flat" cmpd="sng">
                <a:solidFill>
                  <a:srgbClr val="000000"/>
                </a:solidFill>
                <a:prstDash val="solid"/>
                <a:headEnd type="none" w="med" len="med"/>
                <a:tailEnd type="none" w="med" len="med"/>
              </a:ln>
            </p:spPr>
            <p:txBody>
              <a:bodyPr anchor="ctr" anchorCtr="0">
                <a:spAutoFit/>
              </a:bodyPr>
              <a:lstStyle/>
              <a:p>
                <a:r>
                  <a:rPr lang="en-US" altLang="zh-CN" dirty="0">
                    <a:latin typeface="Times New Roman" panose="02020603050405020304" pitchFamily="18" charset="0"/>
                  </a:rPr>
                  <a:t>1</a:t>
                </a:r>
              </a:p>
            </p:txBody>
          </p:sp>
          <p:sp>
            <p:nvSpPr>
              <p:cNvPr id="71691" name="AutoShape 3"/>
              <p:cNvSpPr/>
              <p:nvPr/>
            </p:nvSpPr>
            <p:spPr>
              <a:xfrm>
                <a:off x="4791075" y="2195513"/>
                <a:ext cx="569913" cy="552450"/>
              </a:xfrm>
              <a:custGeom>
                <a:avLst/>
                <a:gdLst/>
                <a:ahLst/>
                <a:cxnLst>
                  <a:cxn ang="0">
                    <a:pos x="2147483647" y="0"/>
                  </a:cxn>
                  <a:cxn ang="0">
                    <a:pos x="2147483647" y="2147483647"/>
                  </a:cxn>
                  <a:cxn ang="0">
                    <a:pos x="0" y="2147483647"/>
                  </a:cxn>
                  <a:cxn ang="0">
                    <a:pos x="2147483647" y="2147483647"/>
                  </a:cxn>
                  <a:cxn ang="0">
                    <a:pos x="2147483647" y="2147483647"/>
                  </a:cxn>
                  <a:cxn ang="0">
                    <a:pos x="2147483647" y="2147483647"/>
                  </a:cxn>
                  <a:cxn ang="0">
                    <a:pos x="2147483647" y="2147483647"/>
                  </a:cxn>
                  <a:cxn ang="0">
                    <a:pos x="2147483647" y="2147483647"/>
                  </a:cxn>
                </a:cxnLst>
                <a:rect l="0" t="0" r="0" b="0"/>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753" y="10800"/>
                    </a:moveTo>
                    <a:cubicBezTo>
                      <a:pt x="2753" y="15244"/>
                      <a:pt x="6356" y="18847"/>
                      <a:pt x="10800" y="18847"/>
                    </a:cubicBezTo>
                    <a:cubicBezTo>
                      <a:pt x="15244" y="18847"/>
                      <a:pt x="18847" y="15244"/>
                      <a:pt x="18847" y="10800"/>
                    </a:cubicBezTo>
                    <a:cubicBezTo>
                      <a:pt x="18847" y="6356"/>
                      <a:pt x="15244" y="2753"/>
                      <a:pt x="10800" y="2753"/>
                    </a:cubicBezTo>
                    <a:cubicBezTo>
                      <a:pt x="6356" y="2753"/>
                      <a:pt x="2753" y="6356"/>
                      <a:pt x="2753" y="10800"/>
                    </a:cubicBezTo>
                    <a:close/>
                  </a:path>
                </a:pathLst>
              </a:custGeom>
              <a:solidFill>
                <a:schemeClr val="bg1">
                  <a:alpha val="0"/>
                </a:schemeClr>
              </a:solidFill>
              <a:ln w="28575" cap="flat" cmpd="sng">
                <a:solidFill>
                  <a:srgbClr val="000000"/>
                </a:solidFill>
                <a:prstDash val="solid"/>
                <a:round/>
                <a:headEnd type="none" w="med" len="med"/>
                <a:tailEnd type="none" w="med" len="med"/>
              </a:ln>
            </p:spPr>
            <p:txBody>
              <a:bodyPr anchor="ctr" anchorCtr="0">
                <a:spAutoFit/>
              </a:bodyPr>
              <a:lstStyle/>
              <a:p>
                <a:pPr algn="ctr"/>
                <a:r>
                  <a:rPr lang="en-US" altLang="zh-CN" dirty="0">
                    <a:latin typeface="Times New Roman" panose="02020603050405020304" pitchFamily="18" charset="0"/>
                  </a:rPr>
                  <a:t>4</a:t>
                </a:r>
              </a:p>
            </p:txBody>
          </p:sp>
          <p:sp>
            <p:nvSpPr>
              <p:cNvPr id="71692" name="AutoShape 4"/>
              <p:cNvSpPr/>
              <p:nvPr/>
            </p:nvSpPr>
            <p:spPr>
              <a:xfrm>
                <a:off x="3135313" y="2195513"/>
                <a:ext cx="569912" cy="552450"/>
              </a:xfrm>
              <a:prstGeom prst="flowChartConnector">
                <a:avLst/>
              </a:prstGeom>
              <a:solidFill>
                <a:schemeClr val="bg1">
                  <a:alpha val="0"/>
                </a:schemeClr>
              </a:solidFill>
              <a:ln w="28575" cap="flat" cmpd="sng">
                <a:solidFill>
                  <a:srgbClr val="000000"/>
                </a:solidFill>
                <a:prstDash val="solid"/>
                <a:headEnd type="none" w="med" len="med"/>
                <a:tailEnd type="none" w="med" len="med"/>
              </a:ln>
            </p:spPr>
            <p:txBody>
              <a:bodyPr anchor="ctr" anchorCtr="0">
                <a:spAutoFit/>
              </a:bodyPr>
              <a:lstStyle/>
              <a:p>
                <a:r>
                  <a:rPr lang="en-US" altLang="zh-CN" dirty="0">
                    <a:latin typeface="Times New Roman" panose="02020603050405020304" pitchFamily="18" charset="0"/>
                  </a:rPr>
                  <a:t>3</a:t>
                </a:r>
              </a:p>
            </p:txBody>
          </p:sp>
          <p:sp>
            <p:nvSpPr>
              <p:cNvPr id="71693" name="Line 5"/>
              <p:cNvSpPr/>
              <p:nvPr/>
            </p:nvSpPr>
            <p:spPr>
              <a:xfrm>
                <a:off x="468313" y="2493963"/>
                <a:ext cx="1079500" cy="0"/>
              </a:xfrm>
              <a:prstGeom prst="line">
                <a:avLst/>
              </a:prstGeom>
              <a:ln w="28575" cap="flat" cmpd="sng">
                <a:solidFill>
                  <a:srgbClr val="000000"/>
                </a:solidFill>
                <a:prstDash val="solid"/>
                <a:headEnd type="none" w="med" len="med"/>
                <a:tailEnd type="triangle" w="med" len="med"/>
              </a:ln>
            </p:spPr>
          </p:sp>
          <p:sp>
            <p:nvSpPr>
              <p:cNvPr id="71694" name="AutoShape 6"/>
              <p:cNvSpPr/>
              <p:nvPr/>
            </p:nvSpPr>
            <p:spPr>
              <a:xfrm>
                <a:off x="3063875" y="992188"/>
                <a:ext cx="569913" cy="552450"/>
              </a:xfrm>
              <a:prstGeom prst="flowChartConnector">
                <a:avLst/>
              </a:prstGeom>
              <a:solidFill>
                <a:schemeClr val="bg1">
                  <a:alpha val="0"/>
                </a:schemeClr>
              </a:solidFill>
              <a:ln w="28575" cap="flat" cmpd="sng">
                <a:solidFill>
                  <a:srgbClr val="000000"/>
                </a:solidFill>
                <a:prstDash val="solid"/>
                <a:headEnd type="none" w="med" len="med"/>
                <a:tailEnd type="none" w="med" len="med"/>
              </a:ln>
            </p:spPr>
            <p:txBody>
              <a:bodyPr anchor="ctr" anchorCtr="0">
                <a:spAutoFit/>
              </a:bodyPr>
              <a:lstStyle/>
              <a:p>
                <a:r>
                  <a:rPr lang="en-US" altLang="zh-CN" dirty="0">
                    <a:latin typeface="Times New Roman" panose="02020603050405020304" pitchFamily="18" charset="0"/>
                  </a:rPr>
                  <a:t>2</a:t>
                </a:r>
              </a:p>
            </p:txBody>
          </p:sp>
          <p:sp>
            <p:nvSpPr>
              <p:cNvPr id="71695" name="Line 7"/>
              <p:cNvSpPr/>
              <p:nvPr/>
            </p:nvSpPr>
            <p:spPr>
              <a:xfrm>
                <a:off x="2124075" y="2473325"/>
                <a:ext cx="1008063" cy="0"/>
              </a:xfrm>
              <a:prstGeom prst="line">
                <a:avLst/>
              </a:prstGeom>
              <a:ln w="28575" cap="flat" cmpd="sng">
                <a:solidFill>
                  <a:srgbClr val="000000"/>
                </a:solidFill>
                <a:prstDash val="solid"/>
                <a:headEnd type="none" w="med" len="med"/>
                <a:tailEnd type="triangle" w="med" len="med"/>
              </a:ln>
            </p:spPr>
          </p:sp>
          <p:sp>
            <p:nvSpPr>
              <p:cNvPr id="71696" name="Line 8"/>
              <p:cNvSpPr/>
              <p:nvPr/>
            </p:nvSpPr>
            <p:spPr>
              <a:xfrm>
                <a:off x="3708400" y="2473325"/>
                <a:ext cx="1079500" cy="0"/>
              </a:xfrm>
              <a:prstGeom prst="line">
                <a:avLst/>
              </a:prstGeom>
              <a:ln w="28575" cap="flat" cmpd="sng">
                <a:solidFill>
                  <a:srgbClr val="000000"/>
                </a:solidFill>
                <a:prstDash val="solid"/>
                <a:headEnd type="none" w="med" len="med"/>
                <a:tailEnd type="triangle" w="med" len="med"/>
              </a:ln>
            </p:spPr>
          </p:sp>
          <p:sp>
            <p:nvSpPr>
              <p:cNvPr id="71697" name="Line 9"/>
              <p:cNvSpPr/>
              <p:nvPr/>
            </p:nvSpPr>
            <p:spPr>
              <a:xfrm flipV="1">
                <a:off x="1836738" y="1268413"/>
                <a:ext cx="1223962" cy="936625"/>
              </a:xfrm>
              <a:prstGeom prst="line">
                <a:avLst/>
              </a:prstGeom>
              <a:ln w="28575" cap="flat" cmpd="sng">
                <a:solidFill>
                  <a:srgbClr val="000000"/>
                </a:solidFill>
                <a:prstDash val="solid"/>
                <a:headEnd type="none" w="med" len="med"/>
                <a:tailEnd type="triangle" w="med" len="med"/>
              </a:ln>
            </p:spPr>
          </p:sp>
          <p:sp>
            <p:nvSpPr>
              <p:cNvPr id="71698" name="Line 10"/>
              <p:cNvSpPr/>
              <p:nvPr/>
            </p:nvSpPr>
            <p:spPr>
              <a:xfrm>
                <a:off x="3635375" y="1268413"/>
                <a:ext cx="1368425" cy="936625"/>
              </a:xfrm>
              <a:prstGeom prst="line">
                <a:avLst/>
              </a:prstGeom>
              <a:ln w="28575" cap="flat" cmpd="sng">
                <a:solidFill>
                  <a:srgbClr val="000000"/>
                </a:solidFill>
                <a:prstDash val="solid"/>
                <a:headEnd type="none" w="med" len="med"/>
                <a:tailEnd type="triangle" w="med" len="med"/>
              </a:ln>
            </p:spPr>
          </p:sp>
          <p:sp>
            <p:nvSpPr>
              <p:cNvPr id="38" name="Arc 11"/>
              <p:cNvSpPr/>
              <p:nvPr/>
            </p:nvSpPr>
            <p:spPr bwMode="auto">
              <a:xfrm rot="10800000">
                <a:off x="1908176" y="1989138"/>
                <a:ext cx="2820987" cy="1368425"/>
              </a:xfrm>
              <a:custGeom>
                <a:avLst/>
                <a:gdLst>
                  <a:gd name="G0" fmla="+- 12842 0 0"/>
                  <a:gd name="G1" fmla="+- 21600 0 0"/>
                  <a:gd name="G2" fmla="+- 21600 0 0"/>
                  <a:gd name="T0" fmla="*/ 0 w 30836"/>
                  <a:gd name="T1" fmla="*/ 4232 h 21600"/>
                  <a:gd name="T2" fmla="*/ 30836 w 30836"/>
                  <a:gd name="T3" fmla="*/ 9650 h 21600"/>
                  <a:gd name="T4" fmla="*/ 12842 w 30836"/>
                  <a:gd name="T5" fmla="*/ 21600 h 21600"/>
                </a:gdLst>
                <a:ahLst/>
                <a:cxnLst>
                  <a:cxn ang="0">
                    <a:pos x="T0" y="T1"/>
                  </a:cxn>
                  <a:cxn ang="0">
                    <a:pos x="T2" y="T3"/>
                  </a:cxn>
                  <a:cxn ang="0">
                    <a:pos x="T4" y="T5"/>
                  </a:cxn>
                </a:cxnLst>
                <a:rect l="0" t="0" r="r" b="b"/>
                <a:pathLst>
                  <a:path w="30836" h="21600" fill="none" extrusionOk="0">
                    <a:moveTo>
                      <a:pt x="0" y="4232"/>
                    </a:moveTo>
                    <a:cubicBezTo>
                      <a:pt x="3717" y="1483"/>
                      <a:pt x="8218" y="-1"/>
                      <a:pt x="12842" y="0"/>
                    </a:cubicBezTo>
                    <a:cubicBezTo>
                      <a:pt x="20077" y="0"/>
                      <a:pt x="26832" y="3622"/>
                      <a:pt x="30835" y="9650"/>
                    </a:cubicBezTo>
                  </a:path>
                  <a:path w="30836" h="21600" stroke="0" extrusionOk="0">
                    <a:moveTo>
                      <a:pt x="0" y="4232"/>
                    </a:moveTo>
                    <a:cubicBezTo>
                      <a:pt x="3717" y="1483"/>
                      <a:pt x="8218" y="-1"/>
                      <a:pt x="12842" y="0"/>
                    </a:cubicBezTo>
                    <a:cubicBezTo>
                      <a:pt x="20077" y="0"/>
                      <a:pt x="26832" y="3622"/>
                      <a:pt x="30835" y="9650"/>
                    </a:cubicBezTo>
                    <a:lnTo>
                      <a:pt x="12842" y="21600"/>
                    </a:lnTo>
                    <a:close/>
                  </a:path>
                </a:pathLst>
              </a:custGeom>
              <a:noFill/>
              <a:ln w="28575">
                <a:solidFill>
                  <a:srgbClr val="000000"/>
                </a:solidFill>
                <a:round/>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PMingLiU" pitchFamily="18" charset="-120"/>
                  <a:cs typeface="+mn-cs"/>
                </a:endParaRPr>
              </a:p>
            </p:txBody>
          </p:sp>
          <p:sp>
            <p:nvSpPr>
              <p:cNvPr id="71700" name="Line 12"/>
              <p:cNvSpPr/>
              <p:nvPr/>
            </p:nvSpPr>
            <p:spPr>
              <a:xfrm flipV="1">
                <a:off x="4672013" y="2824163"/>
                <a:ext cx="404812" cy="303212"/>
              </a:xfrm>
              <a:prstGeom prst="line">
                <a:avLst/>
              </a:prstGeom>
              <a:ln w="28575" cap="flat" cmpd="sng">
                <a:solidFill>
                  <a:srgbClr val="000000"/>
                </a:solidFill>
                <a:prstDash val="solid"/>
                <a:headEnd type="none" w="med" len="med"/>
                <a:tailEnd type="triangle" w="med" len="med"/>
              </a:ln>
            </p:spPr>
          </p:sp>
          <p:sp>
            <p:nvSpPr>
              <p:cNvPr id="71701" name="Line 14"/>
              <p:cNvSpPr/>
              <p:nvPr/>
            </p:nvSpPr>
            <p:spPr>
              <a:xfrm rot="-9048636" flipV="1">
                <a:off x="3643313" y="1001713"/>
                <a:ext cx="239712" cy="252412"/>
              </a:xfrm>
              <a:prstGeom prst="line">
                <a:avLst/>
              </a:prstGeom>
              <a:ln w="28575" cap="flat" cmpd="sng">
                <a:solidFill>
                  <a:srgbClr val="000000"/>
                </a:solidFill>
                <a:prstDash val="solid"/>
                <a:headEnd type="none" w="med" len="med"/>
                <a:tailEnd type="triangle" w="med" len="med"/>
              </a:ln>
            </p:spPr>
          </p:sp>
          <p:sp>
            <p:nvSpPr>
              <p:cNvPr id="41" name="Text Box 15"/>
              <p:cNvSpPr txBox="1">
                <a:spLocks noChangeArrowheads="1"/>
              </p:cNvSpPr>
              <p:nvPr/>
            </p:nvSpPr>
            <p:spPr bwMode="auto">
              <a:xfrm>
                <a:off x="2411413" y="2112963"/>
                <a:ext cx="431800" cy="396875"/>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en-US" altLang="zh-CN" kern="1200" cap="none" spc="0" normalizeH="0" baseline="0" noProof="0">
                    <a:latin typeface="Times New Roman" panose="02020603050405020304" pitchFamily="18" charset="0"/>
                    <a:ea typeface="PMingLiU" pitchFamily="18" charset="-120"/>
                    <a:cs typeface="+mn-cs"/>
                  </a:rPr>
                  <a:t>a</a:t>
                </a:r>
              </a:p>
            </p:txBody>
          </p:sp>
          <p:sp>
            <p:nvSpPr>
              <p:cNvPr id="42" name="Text Box 16"/>
              <p:cNvSpPr txBox="1">
                <a:spLocks noChangeArrowheads="1"/>
              </p:cNvSpPr>
              <p:nvPr/>
            </p:nvSpPr>
            <p:spPr bwMode="auto">
              <a:xfrm>
                <a:off x="2052638" y="1485900"/>
                <a:ext cx="431800" cy="396875"/>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en-US" altLang="zh-CN" kern="1200" cap="none" spc="0" normalizeH="0" baseline="0" noProof="0">
                    <a:latin typeface="Times New Roman" panose="02020603050405020304" pitchFamily="18" charset="0"/>
                    <a:ea typeface="PMingLiU" pitchFamily="18" charset="-120"/>
                    <a:cs typeface="+mn-cs"/>
                  </a:rPr>
                  <a:t>a</a:t>
                </a:r>
              </a:p>
            </p:txBody>
          </p:sp>
          <p:sp>
            <p:nvSpPr>
              <p:cNvPr id="43" name="Text Box 17"/>
              <p:cNvSpPr txBox="1">
                <a:spLocks noChangeArrowheads="1"/>
              </p:cNvSpPr>
              <p:nvPr/>
            </p:nvSpPr>
            <p:spPr bwMode="auto">
              <a:xfrm>
                <a:off x="3995738" y="2112963"/>
                <a:ext cx="431800" cy="457200"/>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el-GR" altLang="zh-CN" kern="1200" cap="none" spc="0" normalizeH="0" baseline="0" noProof="0" dirty="0">
                    <a:latin typeface="Times New Roman" panose="02020603050405020304" pitchFamily="18" charset="0"/>
                    <a:ea typeface="PMingLiU" pitchFamily="18" charset="-120"/>
                    <a:cs typeface="+mn-cs"/>
                  </a:rPr>
                  <a:t>ε</a:t>
                </a:r>
              </a:p>
            </p:txBody>
          </p:sp>
          <p:sp>
            <p:nvSpPr>
              <p:cNvPr id="44" name="Text Box 18"/>
              <p:cNvSpPr txBox="1">
                <a:spLocks noChangeArrowheads="1"/>
              </p:cNvSpPr>
              <p:nvPr/>
            </p:nvSpPr>
            <p:spPr bwMode="auto">
              <a:xfrm>
                <a:off x="4140201" y="1320800"/>
                <a:ext cx="431800" cy="395288"/>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en-US" altLang="zh-CN" kern="1200" cap="none" spc="0" normalizeH="0" baseline="0" noProof="0">
                    <a:latin typeface="Times New Roman" panose="02020603050405020304" pitchFamily="18" charset="0"/>
                    <a:ea typeface="PMingLiU" pitchFamily="18" charset="-120"/>
                    <a:cs typeface="+mn-cs"/>
                  </a:rPr>
                  <a:t>b</a:t>
                </a:r>
              </a:p>
            </p:txBody>
          </p:sp>
          <p:sp>
            <p:nvSpPr>
              <p:cNvPr id="45" name="Text Box 19"/>
              <p:cNvSpPr txBox="1">
                <a:spLocks noChangeArrowheads="1"/>
              </p:cNvSpPr>
              <p:nvPr/>
            </p:nvSpPr>
            <p:spPr bwMode="auto">
              <a:xfrm>
                <a:off x="3276601" y="2905125"/>
                <a:ext cx="431800" cy="457200"/>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el-GR" altLang="zh-CN" kern="1200" cap="none" spc="0" normalizeH="0" baseline="0" noProof="0" dirty="0">
                    <a:latin typeface="Times New Roman" panose="02020603050405020304" pitchFamily="18" charset="0"/>
                    <a:ea typeface="PMingLiU" pitchFamily="18" charset="-120"/>
                    <a:cs typeface="+mn-cs"/>
                  </a:rPr>
                  <a:t>ε</a:t>
                </a:r>
              </a:p>
            </p:txBody>
          </p:sp>
          <p:sp>
            <p:nvSpPr>
              <p:cNvPr id="46" name="Text Box 20"/>
              <p:cNvSpPr txBox="1">
                <a:spLocks noChangeArrowheads="1"/>
              </p:cNvSpPr>
              <p:nvPr/>
            </p:nvSpPr>
            <p:spPr bwMode="auto">
              <a:xfrm>
                <a:off x="4645026" y="1031875"/>
                <a:ext cx="431800" cy="457200"/>
              </a:xfrm>
              <a:prstGeom prst="rect">
                <a:avLst/>
              </a:prstGeom>
              <a:noFill/>
              <a:ln>
                <a:noFill/>
              </a:ln>
              <a:effectLst/>
              <a:extLst>
                <a:ext uri="{909E8E84-426E-40DD-AFC4-6F175D3DCCD1}">
                  <a14:hiddenFill xmlns:a14="http://schemas.microsoft.com/office/drawing/2010/main">
                    <a:gradFill rotWithShape="1">
                      <a:gsLst>
                        <a:gs pos="0">
                          <a:schemeClr val="bg1"/>
                        </a:gs>
                        <a:gs pos="50000">
                          <a:schemeClr val="bg1">
                            <a:gamma/>
                            <a:shade val="46275"/>
                            <a:invGamma/>
                          </a:schemeClr>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a:buClrTx/>
                  <a:buSzTx/>
                  <a:buFontTx/>
                  <a:buNone/>
                  <a:defRPr/>
                </a:pPr>
                <a:r>
                  <a:rPr kumimoji="1" lang="el-GR" altLang="zh-CN" kern="1200" cap="none" spc="0" normalizeH="0" baseline="0" noProof="0">
                    <a:latin typeface="Times New Roman" panose="02020603050405020304" pitchFamily="18" charset="0"/>
                    <a:ea typeface="PMingLiU" pitchFamily="18" charset="-120"/>
                    <a:cs typeface="+mn-cs"/>
                  </a:rPr>
                  <a:t>ε</a:t>
                </a:r>
              </a:p>
            </p:txBody>
          </p:sp>
        </p:grpSp>
      </p:grpSp>
      <p:graphicFrame>
        <p:nvGraphicFramePr>
          <p:cNvPr id="71687" name="Object 23"/>
          <p:cNvGraphicFramePr>
            <a:graphicFrameLocks noChangeAspect="1"/>
          </p:cNvGraphicFramePr>
          <p:nvPr/>
        </p:nvGraphicFramePr>
        <p:xfrm>
          <a:off x="423863" y="4941888"/>
          <a:ext cx="8597900" cy="1090612"/>
        </p:xfrm>
        <a:graphic>
          <a:graphicData uri="http://schemas.openxmlformats.org/presentationml/2006/ole">
            <mc:AlternateContent xmlns:mc="http://schemas.openxmlformats.org/markup-compatibility/2006">
              <mc:Choice xmlns:v="urn:schemas-microsoft-com:vml" Requires="v">
                <p:oleObj r:id="rId3" imgW="3263900" imgH="457200" progId="Equation.3">
                  <p:embed/>
                </p:oleObj>
              </mc:Choice>
              <mc:Fallback>
                <p:oleObj r:id="rId3" imgW="3263900" imgH="457200" progId="Equation.3">
                  <p:embed/>
                  <p:pic>
                    <p:nvPicPr>
                      <p:cNvPr id="0" name="图片 3077"/>
                      <p:cNvPicPr/>
                      <p:nvPr/>
                    </p:nvPicPr>
                    <p:blipFill>
                      <a:blip r:embed="rId4"/>
                      <a:stretch>
                        <a:fillRect/>
                      </a:stretch>
                    </p:blipFill>
                    <p:spPr>
                      <a:xfrm>
                        <a:off x="423863" y="4941888"/>
                        <a:ext cx="8597900" cy="1090612"/>
                      </a:xfrm>
                      <a:prstGeom prst="rect">
                        <a:avLst/>
                      </a:prstGeom>
                      <a:noFill/>
                      <a:ln w="38100">
                        <a:noFill/>
                        <a:miter/>
                      </a:ln>
                    </p:spPr>
                  </p:pic>
                </p:oleObj>
              </mc:Fallback>
            </mc:AlternateContent>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NFA</a:t>
            </a:r>
          </a:p>
        </p:txBody>
      </p:sp>
      <p:sp>
        <p:nvSpPr>
          <p:cNvPr id="123907" name="Rectangle 3"/>
          <p:cNvSpPr>
            <a:spLocks noGrp="1" noRot="1" noChangeArrowheads="1"/>
          </p:cNvSpPr>
          <p:nvPr>
            <p:ph sz="quarter" idx="1"/>
          </p:nvPr>
        </p:nvSpPr>
        <p:spPr>
          <a:xfrm>
            <a:off x="539750" y="1196975"/>
            <a:ext cx="7918450" cy="4902200"/>
          </a:xfrm>
        </p:spPr>
        <p:txBody>
          <a:bodyPr vert="horz" wrap="square" lIns="91440" tIns="45720" rIns="91440" bIns="45720" numCol="1" anchor="t" anchorCtr="0" compatLnSpc="1"/>
          <a:lstStyle/>
          <a:p>
            <a:pPr marL="609600" marR="0" lvl="0" indent="-60960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定义：对于任何两个有限自动机</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M</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和</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M’</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，如果</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L(M)=L(M’)</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，则称</a:t>
            </a:r>
            <a:r>
              <a:rPr kumimoji="0" lang="en-US" altLang="zh-CN" sz="2800" b="0" i="0" u="none" strike="noStrike" kern="1200" cap="none" spc="0" normalizeH="0" baseline="0" noProof="0" dirty="0">
                <a:ln>
                  <a:noFill/>
                </a:ln>
                <a:solidFill>
                  <a:srgbClr val="FF0000"/>
                </a:solidFill>
                <a:effectLst/>
                <a:uLnTx/>
                <a:uFillTx/>
                <a:latin typeface="+mj-lt"/>
                <a:ea typeface="楷体_GB2312" pitchFamily="49" charset="-122"/>
                <a:cs typeface="+mn-cs"/>
              </a:rPr>
              <a:t>M</a:t>
            </a:r>
            <a:r>
              <a:rPr kumimoji="0" lang="zh-CN" altLang="en-US" sz="2800" b="0" i="0" u="none" strike="noStrike" kern="1200" cap="none" spc="0" normalizeH="0" baseline="0" noProof="0" dirty="0">
                <a:ln>
                  <a:noFill/>
                </a:ln>
                <a:solidFill>
                  <a:srgbClr val="FF0000"/>
                </a:solidFill>
                <a:effectLst/>
                <a:uLnTx/>
                <a:uFillTx/>
                <a:latin typeface="+mj-lt"/>
                <a:ea typeface="楷体_GB2312" pitchFamily="49" charset="-122"/>
                <a:cs typeface="+mn-cs"/>
              </a:rPr>
              <a:t>与</a:t>
            </a:r>
            <a:r>
              <a:rPr kumimoji="0" lang="en-US" altLang="zh-CN" sz="2800" b="0" i="0" u="none" strike="noStrike" kern="1200" cap="none" spc="0" normalizeH="0" baseline="0" noProof="0" dirty="0">
                <a:ln>
                  <a:noFill/>
                </a:ln>
                <a:solidFill>
                  <a:srgbClr val="FF0000"/>
                </a:solidFill>
                <a:effectLst/>
                <a:uLnTx/>
                <a:uFillTx/>
                <a:latin typeface="+mj-lt"/>
                <a:ea typeface="楷体_GB2312" pitchFamily="49" charset="-122"/>
                <a:cs typeface="+mn-cs"/>
              </a:rPr>
              <a:t>M’</a:t>
            </a:r>
            <a:r>
              <a:rPr kumimoji="0" lang="zh-CN" altLang="en-US" sz="2800" b="0" i="0" u="none" strike="noStrike" kern="1200" cap="none" spc="0" normalizeH="0" baseline="0" noProof="0" dirty="0">
                <a:ln>
                  <a:noFill/>
                </a:ln>
                <a:solidFill>
                  <a:srgbClr val="FF0000"/>
                </a:solidFill>
                <a:effectLst/>
                <a:uLnTx/>
                <a:uFillTx/>
                <a:latin typeface="+mj-lt"/>
                <a:ea typeface="楷体_GB2312" pitchFamily="49" charset="-122"/>
                <a:cs typeface="+mn-cs"/>
              </a:rPr>
              <a:t>等价</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p>
          <a:p>
            <a:pPr marL="609600" marR="0" lvl="0" indent="-609600" algn="l"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自动机理论中一个重要的结论：</a:t>
            </a:r>
            <a:r>
              <a:rPr kumimoji="0" lang="zh-CN" altLang="en-US" sz="2800" b="0" i="0" u="none" strike="noStrike" kern="1200" cap="none" spc="0" normalizeH="0" baseline="0" noProof="0" dirty="0">
                <a:ln>
                  <a:noFill/>
                </a:ln>
                <a:solidFill>
                  <a:srgbClr val="0000FF"/>
                </a:solidFill>
                <a:effectLst/>
                <a:uLnTx/>
                <a:uFillTx/>
                <a:latin typeface="+mj-lt"/>
                <a:ea typeface="楷体_GB2312" pitchFamily="49" charset="-122"/>
                <a:cs typeface="+mn-cs"/>
              </a:rPr>
              <a:t>判定两个自动机等价性的算法是存在的。</a:t>
            </a:r>
          </a:p>
          <a:p>
            <a:pPr marL="609600" marR="0" lvl="0" indent="-609600" algn="l" defTabSz="914400" rtl="0" eaLnBrk="0" fontAlgn="base" latinLnBrk="0" hangingPunct="0">
              <a:lnSpc>
                <a:spcPct val="100000"/>
              </a:lnSpc>
              <a:spcBef>
                <a:spcPct val="500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对于</a:t>
            </a:r>
            <a:r>
              <a:rPr kumimoji="0" lang="zh-CN" altLang="en-US" sz="2800" b="0" i="0" u="none" strike="noStrike" kern="1200" cap="none" spc="0" normalizeH="0" baseline="0" noProof="0" dirty="0">
                <a:ln>
                  <a:noFill/>
                </a:ln>
                <a:solidFill>
                  <a:srgbClr val="0000FF"/>
                </a:solidFill>
                <a:effectLst/>
                <a:uLnTx/>
                <a:uFillTx/>
                <a:latin typeface="+mj-lt"/>
                <a:ea typeface="楷体_GB2312" pitchFamily="49" charset="-122"/>
                <a:cs typeface="+mn-cs"/>
              </a:rPr>
              <a:t>每个</a:t>
            </a:r>
            <a:r>
              <a:rPr kumimoji="0" lang="en-US" altLang="zh-CN" sz="2800" b="0" i="0" u="none" strike="noStrike" kern="1200" cap="none" spc="0" normalizeH="0" baseline="0" noProof="0" dirty="0">
                <a:ln>
                  <a:noFill/>
                </a:ln>
                <a:solidFill>
                  <a:srgbClr val="0000FF"/>
                </a:solidFill>
                <a:effectLst/>
                <a:uLnTx/>
                <a:uFillTx/>
                <a:latin typeface="+mj-lt"/>
                <a:ea typeface="楷体_GB2312" pitchFamily="49" charset="-122"/>
                <a:cs typeface="+mn-cs"/>
              </a:rPr>
              <a:t>NFA M</a:t>
            </a:r>
            <a:r>
              <a:rPr kumimoji="0" lang="zh-CN" altLang="en-US" sz="2800" b="0" i="0" u="none" strike="noStrike" kern="1200" cap="none" spc="0" normalizeH="0" baseline="0" noProof="0" dirty="0">
                <a:ln>
                  <a:noFill/>
                </a:ln>
                <a:solidFill>
                  <a:srgbClr val="0000FF"/>
                </a:solidFill>
                <a:effectLst/>
                <a:uLnTx/>
                <a:uFillTx/>
                <a:latin typeface="+mj-lt"/>
                <a:ea typeface="楷体_GB2312" pitchFamily="49" charset="-122"/>
                <a:cs typeface="+mn-cs"/>
              </a:rPr>
              <a:t>存在一个</a:t>
            </a:r>
            <a:r>
              <a:rPr kumimoji="0" lang="en-US" altLang="zh-CN" sz="2800" b="0" i="0" u="none" strike="noStrike" kern="1200" cap="none" spc="0" normalizeH="0" baseline="0" noProof="0" dirty="0">
                <a:ln>
                  <a:noFill/>
                </a:ln>
                <a:solidFill>
                  <a:srgbClr val="0000FF"/>
                </a:solidFill>
                <a:effectLst/>
                <a:uLnTx/>
                <a:uFillTx/>
                <a:latin typeface="+mj-lt"/>
                <a:ea typeface="楷体_GB2312" pitchFamily="49" charset="-122"/>
                <a:cs typeface="+mn-cs"/>
              </a:rPr>
              <a:t>DFA M’</a:t>
            </a:r>
            <a:r>
              <a:rPr kumimoji="0" lang="zh-CN" altLang="en-US" sz="2800" b="0" i="0" u="none" strike="noStrike" kern="1200" cap="none" spc="0" normalizeH="0" baseline="0" noProof="0" dirty="0">
                <a:ln>
                  <a:noFill/>
                </a:ln>
                <a:solidFill>
                  <a:srgbClr val="0000FF"/>
                </a:solidFill>
                <a:effectLst/>
                <a:uLnTx/>
                <a:uFillTx/>
                <a:latin typeface="+mj-lt"/>
                <a:ea typeface="楷体_GB2312" pitchFamily="49" charset="-122"/>
                <a:cs typeface="+mn-cs"/>
              </a:rPr>
              <a:t>，使得 </a:t>
            </a:r>
            <a:r>
              <a:rPr kumimoji="0" lang="en-US" altLang="zh-CN" sz="2800" b="0" i="0" u="none" strike="noStrike" kern="1200" cap="none" spc="0" normalizeH="0" baseline="0" noProof="0" dirty="0">
                <a:ln>
                  <a:noFill/>
                </a:ln>
                <a:solidFill>
                  <a:srgbClr val="0000FF"/>
                </a:solidFill>
                <a:effectLst/>
                <a:uLnTx/>
                <a:uFillTx/>
                <a:latin typeface="+mj-lt"/>
                <a:ea typeface="楷体_GB2312" pitchFamily="49" charset="-122"/>
                <a:cs typeface="+mn-cs"/>
              </a:rPr>
              <a:t>L(M)=L(M’)</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。亦即</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DFA</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与</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NFA</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描述能力相同。</a:t>
            </a:r>
          </a:p>
          <a:p>
            <a:pPr marL="609600" marR="0" lvl="0" indent="-609600" algn="just"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800" b="0" i="0" u="none" strike="noStrike" kern="1200" cap="none" spc="0" normalizeH="0" baseline="0" noProof="0" dirty="0">
                <a:ln>
                  <a:noFill/>
                </a:ln>
                <a:solidFill>
                  <a:srgbClr val="FF0000"/>
                </a:solidFill>
                <a:effectLst/>
                <a:uLnTx/>
                <a:uFillTx/>
                <a:latin typeface="+mj-lt"/>
                <a:ea typeface="楷体_GB2312" pitchFamily="49" charset="-122"/>
                <a:cs typeface="+mn-cs"/>
              </a:rPr>
              <a:t>DFA</a:t>
            </a:r>
            <a:r>
              <a:rPr kumimoji="0" lang="zh-CN" altLang="en-US" sz="2800" b="0" i="0" u="none" strike="noStrike" kern="1200" cap="none" spc="0" normalizeH="0" baseline="0" noProof="0" dirty="0">
                <a:ln>
                  <a:noFill/>
                </a:ln>
                <a:solidFill>
                  <a:srgbClr val="FF0000"/>
                </a:solidFill>
                <a:effectLst/>
                <a:uLnTx/>
                <a:uFillTx/>
                <a:latin typeface="+mj-lt"/>
                <a:ea typeface="楷体_GB2312" pitchFamily="49" charset="-122"/>
                <a:cs typeface="+mn-cs"/>
              </a:rPr>
              <a:t>是</a:t>
            </a:r>
            <a:r>
              <a:rPr kumimoji="0" lang="en-US" altLang="zh-CN" sz="2800" b="0" i="0" u="none" strike="noStrike" kern="1200" cap="none" spc="0" normalizeH="0" baseline="0" noProof="0" dirty="0">
                <a:ln>
                  <a:noFill/>
                </a:ln>
                <a:solidFill>
                  <a:srgbClr val="FF0000"/>
                </a:solidFill>
                <a:effectLst/>
                <a:uLnTx/>
                <a:uFillTx/>
                <a:latin typeface="+mj-lt"/>
                <a:ea typeface="楷体_GB2312" pitchFamily="49" charset="-122"/>
                <a:cs typeface="+mn-cs"/>
              </a:rPr>
              <a:t>NFA</a:t>
            </a:r>
            <a:r>
              <a:rPr kumimoji="0" lang="zh-CN" altLang="en-US" sz="2800" b="0" i="0" u="none" strike="noStrike" kern="1200" cap="none" spc="0" normalizeH="0" baseline="0" noProof="0" dirty="0">
                <a:ln>
                  <a:noFill/>
                </a:ln>
                <a:solidFill>
                  <a:srgbClr val="FF0000"/>
                </a:solidFill>
                <a:effectLst/>
                <a:uLnTx/>
                <a:uFillTx/>
                <a:latin typeface="+mj-lt"/>
                <a:ea typeface="楷体_GB2312" pitchFamily="49" charset="-122"/>
                <a:cs typeface="+mn-cs"/>
              </a:rPr>
              <a:t>的特例。</a:t>
            </a:r>
            <a:endPar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610" name="Group 2"/>
          <p:cNvGrpSpPr/>
          <p:nvPr/>
        </p:nvGrpSpPr>
        <p:grpSpPr>
          <a:xfrm>
            <a:off x="685800" y="1282700"/>
            <a:ext cx="3886200" cy="2832100"/>
            <a:chOff x="432" y="624"/>
            <a:chExt cx="2448" cy="1784"/>
          </a:xfrm>
        </p:grpSpPr>
        <p:sp>
          <p:nvSpPr>
            <p:cNvPr id="73746" name="Oval 3"/>
            <p:cNvSpPr/>
            <p:nvPr/>
          </p:nvSpPr>
          <p:spPr>
            <a:xfrm>
              <a:off x="432" y="988"/>
              <a:ext cx="399" cy="355"/>
            </a:xfrm>
            <a:prstGeom prst="ellipse">
              <a:avLst/>
            </a:prstGeom>
            <a:noFill/>
            <a:ln w="12700" cap="flat" cmpd="sng">
              <a:solidFill>
                <a:schemeClr val="tx1"/>
              </a:solidFill>
              <a:prstDash val="solid"/>
              <a:headEnd type="none" w="med" len="med"/>
              <a:tailEnd type="none" w="med" len="med"/>
            </a:ln>
          </p:spPr>
          <p:txBody>
            <a:bodyPr wrap="none" anchor="ctr" anchorCtr="0"/>
            <a:lstStyle/>
            <a:p>
              <a:pPr algn="ctr"/>
              <a:r>
                <a:rPr lang="en-US" altLang="zh-CN" dirty="0">
                  <a:latin typeface="Times New Roman" panose="02020603050405020304" pitchFamily="18" charset="0"/>
                </a:rPr>
                <a:t>0</a:t>
              </a:r>
            </a:p>
          </p:txBody>
        </p:sp>
        <p:sp>
          <p:nvSpPr>
            <p:cNvPr id="73747" name="Oval 4"/>
            <p:cNvSpPr/>
            <p:nvPr/>
          </p:nvSpPr>
          <p:spPr>
            <a:xfrm>
              <a:off x="432" y="2002"/>
              <a:ext cx="399" cy="355"/>
            </a:xfrm>
            <a:prstGeom prst="ellipse">
              <a:avLst/>
            </a:prstGeom>
            <a:noFill/>
            <a:ln w="60325" cap="flat" cmpd="thickThin">
              <a:solidFill>
                <a:schemeClr val="tx1"/>
              </a:solidFill>
              <a:prstDash val="solid"/>
              <a:headEnd type="none" w="med" len="med"/>
              <a:tailEnd type="none" w="med" len="med"/>
            </a:ln>
          </p:spPr>
          <p:txBody>
            <a:bodyPr wrap="none" anchor="ctr" anchorCtr="0"/>
            <a:lstStyle/>
            <a:p>
              <a:pPr algn="ctr"/>
              <a:r>
                <a:rPr lang="en-US" altLang="zh-CN" dirty="0">
                  <a:latin typeface="Times New Roman" panose="02020603050405020304" pitchFamily="18" charset="0"/>
                </a:rPr>
                <a:t>2</a:t>
              </a:r>
            </a:p>
          </p:txBody>
        </p:sp>
        <p:sp>
          <p:nvSpPr>
            <p:cNvPr id="73748" name="Oval 5"/>
            <p:cNvSpPr/>
            <p:nvPr/>
          </p:nvSpPr>
          <p:spPr>
            <a:xfrm>
              <a:off x="1631" y="988"/>
              <a:ext cx="399" cy="355"/>
            </a:xfrm>
            <a:prstGeom prst="ellipse">
              <a:avLst/>
            </a:prstGeom>
            <a:noFill/>
            <a:ln w="60325" cap="flat" cmpd="thickThin">
              <a:solidFill>
                <a:schemeClr val="tx1"/>
              </a:solidFill>
              <a:prstDash val="solid"/>
              <a:headEnd type="none" w="med" len="med"/>
              <a:tailEnd type="none" w="med" len="med"/>
            </a:ln>
          </p:spPr>
          <p:txBody>
            <a:bodyPr wrap="none" anchor="ctr" anchorCtr="0"/>
            <a:lstStyle/>
            <a:p>
              <a:pPr algn="ctr"/>
              <a:r>
                <a:rPr lang="en-US" altLang="zh-CN" dirty="0">
                  <a:latin typeface="Times New Roman" panose="02020603050405020304" pitchFamily="18" charset="0"/>
                </a:rPr>
                <a:t>1</a:t>
              </a:r>
            </a:p>
          </p:txBody>
        </p:sp>
        <p:sp>
          <p:nvSpPr>
            <p:cNvPr id="73749" name="Rectangle 6"/>
            <p:cNvSpPr/>
            <p:nvPr/>
          </p:nvSpPr>
          <p:spPr>
            <a:xfrm>
              <a:off x="632" y="683"/>
              <a:ext cx="549" cy="355"/>
            </a:xfrm>
            <a:prstGeom prst="rect">
              <a:avLst/>
            </a:prstGeom>
            <a:noFill/>
            <a:ln w="12700">
              <a:noFill/>
            </a:ln>
          </p:spPr>
          <p:txBody>
            <a:bodyPr wrap="none" anchor="ctr" anchorCtr="0"/>
            <a:lstStyle/>
            <a:p>
              <a:pPr algn="ctr"/>
              <a:r>
                <a:rPr lang="en-US" altLang="zh-CN" sz="2800" dirty="0">
                  <a:latin typeface="Times New Roman" panose="02020603050405020304" pitchFamily="18" charset="0"/>
                </a:rPr>
                <a:t>   a</a:t>
              </a:r>
              <a:r>
                <a:rPr lang="zh-CN" altLang="en-US" sz="2800" dirty="0">
                  <a:latin typeface="Times New Roman" panose="02020603050405020304" pitchFamily="18" charset="0"/>
                </a:rPr>
                <a:t>，</a:t>
              </a:r>
              <a:r>
                <a:rPr lang="en-US" altLang="zh-CN" sz="2800" dirty="0">
                  <a:latin typeface="Times New Roman" panose="02020603050405020304" pitchFamily="18" charset="0"/>
                </a:rPr>
                <a:t>b</a:t>
              </a:r>
              <a:endParaRPr lang="en-US" altLang="zh-CN" dirty="0">
                <a:latin typeface="Times New Roman" panose="02020603050405020304" pitchFamily="18" charset="0"/>
              </a:endParaRPr>
            </a:p>
          </p:txBody>
        </p:sp>
        <p:sp>
          <p:nvSpPr>
            <p:cNvPr id="73750" name="Rectangle 7"/>
            <p:cNvSpPr/>
            <p:nvPr/>
          </p:nvSpPr>
          <p:spPr>
            <a:xfrm>
              <a:off x="982" y="1140"/>
              <a:ext cx="549" cy="355"/>
            </a:xfrm>
            <a:prstGeom prst="rect">
              <a:avLst/>
            </a:prstGeom>
            <a:noFill/>
            <a:ln w="12700">
              <a:noFill/>
            </a:ln>
          </p:spPr>
          <p:txBody>
            <a:bodyPr wrap="none" anchor="ctr" anchorCtr="0"/>
            <a:lstStyle/>
            <a:p>
              <a:pPr algn="ctr"/>
              <a:r>
                <a:rPr lang="en-US" altLang="zh-CN" sz="2800" dirty="0">
                  <a:latin typeface="Times New Roman" panose="02020603050405020304" pitchFamily="18" charset="0"/>
                </a:rPr>
                <a:t>aa</a:t>
              </a:r>
              <a:endParaRPr lang="en-US" altLang="zh-CN" dirty="0">
                <a:latin typeface="Times New Roman" panose="02020603050405020304" pitchFamily="18" charset="0"/>
              </a:endParaRPr>
            </a:p>
          </p:txBody>
        </p:sp>
        <p:sp>
          <p:nvSpPr>
            <p:cNvPr id="73751" name="Rectangle 8"/>
            <p:cNvSpPr/>
            <p:nvPr/>
          </p:nvSpPr>
          <p:spPr>
            <a:xfrm>
              <a:off x="2330" y="1038"/>
              <a:ext cx="550" cy="355"/>
            </a:xfrm>
            <a:prstGeom prst="rect">
              <a:avLst/>
            </a:prstGeom>
            <a:noFill/>
            <a:ln w="12700">
              <a:noFill/>
            </a:ln>
          </p:spPr>
          <p:txBody>
            <a:bodyPr wrap="none" anchor="ctr" anchorCtr="0"/>
            <a:lstStyle/>
            <a:p>
              <a:pPr algn="ctr"/>
              <a:r>
                <a:rPr lang="en-US" altLang="zh-CN" sz="2800" dirty="0">
                  <a:latin typeface="Times New Roman" panose="02020603050405020304" pitchFamily="18" charset="0"/>
                </a:rPr>
                <a:t>a</a:t>
              </a:r>
              <a:r>
                <a:rPr lang="zh-CN" altLang="en-US" sz="2800" dirty="0">
                  <a:latin typeface="Times New Roman" panose="02020603050405020304" pitchFamily="18" charset="0"/>
                </a:rPr>
                <a:t>，</a:t>
              </a:r>
              <a:r>
                <a:rPr lang="en-US" altLang="zh-CN" sz="2800" dirty="0">
                  <a:latin typeface="Times New Roman" panose="02020603050405020304" pitchFamily="18" charset="0"/>
                </a:rPr>
                <a:t>b</a:t>
              </a:r>
              <a:endParaRPr lang="en-US" altLang="zh-CN" dirty="0">
                <a:latin typeface="Times New Roman" panose="02020603050405020304" pitchFamily="18" charset="0"/>
              </a:endParaRPr>
            </a:p>
          </p:txBody>
        </p:sp>
        <p:sp>
          <p:nvSpPr>
            <p:cNvPr id="73752" name="Rectangle 9"/>
            <p:cNvSpPr/>
            <p:nvPr/>
          </p:nvSpPr>
          <p:spPr>
            <a:xfrm>
              <a:off x="532" y="1444"/>
              <a:ext cx="549" cy="355"/>
            </a:xfrm>
            <a:prstGeom prst="rect">
              <a:avLst/>
            </a:prstGeom>
            <a:noFill/>
            <a:ln w="12700">
              <a:noFill/>
            </a:ln>
          </p:spPr>
          <p:txBody>
            <a:bodyPr wrap="none" anchor="ctr" anchorCtr="0"/>
            <a:lstStyle/>
            <a:p>
              <a:pPr algn="ctr"/>
              <a:r>
                <a:rPr lang="en-US" altLang="zh-CN" sz="2800" dirty="0">
                  <a:latin typeface="Times New Roman" panose="02020603050405020304" pitchFamily="18" charset="0"/>
                </a:rPr>
                <a:t>bb</a:t>
              </a:r>
              <a:endParaRPr lang="en-US" altLang="zh-CN" dirty="0">
                <a:latin typeface="Times New Roman" panose="02020603050405020304" pitchFamily="18" charset="0"/>
              </a:endParaRPr>
            </a:p>
          </p:txBody>
        </p:sp>
        <p:sp>
          <p:nvSpPr>
            <p:cNvPr id="73753" name="Rectangle 10"/>
            <p:cNvSpPr/>
            <p:nvPr/>
          </p:nvSpPr>
          <p:spPr>
            <a:xfrm>
              <a:off x="1131" y="2053"/>
              <a:ext cx="550" cy="355"/>
            </a:xfrm>
            <a:prstGeom prst="rect">
              <a:avLst/>
            </a:prstGeom>
            <a:noFill/>
            <a:ln w="12700">
              <a:noFill/>
            </a:ln>
          </p:spPr>
          <p:txBody>
            <a:bodyPr wrap="none" anchor="ctr" anchorCtr="0"/>
            <a:lstStyle/>
            <a:p>
              <a:pPr algn="ctr"/>
              <a:r>
                <a:rPr lang="en-US" altLang="zh-CN" sz="2800" dirty="0">
                  <a:latin typeface="Times New Roman" panose="02020603050405020304" pitchFamily="18" charset="0"/>
                </a:rPr>
                <a:t>a</a:t>
              </a:r>
              <a:r>
                <a:rPr lang="zh-CN" altLang="en-US" sz="2800" dirty="0">
                  <a:latin typeface="Times New Roman" panose="02020603050405020304" pitchFamily="18" charset="0"/>
                </a:rPr>
                <a:t>，</a:t>
              </a:r>
              <a:r>
                <a:rPr lang="en-US" altLang="zh-CN" sz="2800" dirty="0">
                  <a:latin typeface="Times New Roman" panose="02020603050405020304" pitchFamily="18" charset="0"/>
                </a:rPr>
                <a:t>b</a:t>
              </a:r>
              <a:endParaRPr lang="en-US" altLang="zh-CN" dirty="0">
                <a:latin typeface="Times New Roman" panose="02020603050405020304" pitchFamily="18" charset="0"/>
              </a:endParaRPr>
            </a:p>
          </p:txBody>
        </p:sp>
        <p:sp>
          <p:nvSpPr>
            <p:cNvPr id="73754" name="Line 11"/>
            <p:cNvSpPr/>
            <p:nvPr/>
          </p:nvSpPr>
          <p:spPr>
            <a:xfrm>
              <a:off x="831" y="1190"/>
              <a:ext cx="800" cy="0"/>
            </a:xfrm>
            <a:prstGeom prst="line">
              <a:avLst/>
            </a:prstGeom>
            <a:ln w="12700" cap="flat" cmpd="sng">
              <a:solidFill>
                <a:schemeClr val="tx1"/>
              </a:solidFill>
              <a:prstDash val="solid"/>
              <a:headEnd type="none" w="med" len="med"/>
              <a:tailEnd type="stealth" w="lg" len="lg"/>
            </a:ln>
          </p:spPr>
        </p:sp>
        <p:sp>
          <p:nvSpPr>
            <p:cNvPr id="73755" name="Line 12"/>
            <p:cNvSpPr/>
            <p:nvPr/>
          </p:nvSpPr>
          <p:spPr>
            <a:xfrm>
              <a:off x="632" y="1343"/>
              <a:ext cx="0" cy="608"/>
            </a:xfrm>
            <a:prstGeom prst="line">
              <a:avLst/>
            </a:prstGeom>
            <a:ln w="12700" cap="flat" cmpd="sng">
              <a:solidFill>
                <a:schemeClr val="tx1"/>
              </a:solidFill>
              <a:prstDash val="solid"/>
              <a:headEnd type="none" w="med" len="med"/>
              <a:tailEnd type="stealth" w="lg" len="lg"/>
            </a:ln>
          </p:spPr>
        </p:sp>
        <p:sp>
          <p:nvSpPr>
            <p:cNvPr id="73756" name="Freeform 13"/>
            <p:cNvSpPr/>
            <p:nvPr/>
          </p:nvSpPr>
          <p:spPr>
            <a:xfrm>
              <a:off x="482" y="624"/>
              <a:ext cx="300" cy="465"/>
            </a:xfrm>
            <a:custGeom>
              <a:avLst/>
              <a:gdLst/>
              <a:ahLst/>
              <a:cxnLst>
                <a:cxn ang="0">
                  <a:pos x="532" y="1006"/>
                </a:cxn>
                <a:cxn ang="0">
                  <a:pos x="266" y="8"/>
                </a:cxn>
                <a:cxn ang="0">
                  <a:pos x="0" y="899"/>
                </a:cxn>
              </a:cxnLst>
              <a:rect l="0" t="0" r="0" b="0"/>
              <a:pathLst>
                <a:path w="288" h="440">
                  <a:moveTo>
                    <a:pt x="288" y="440"/>
                  </a:moveTo>
                  <a:cubicBezTo>
                    <a:pt x="240" y="228"/>
                    <a:pt x="192" y="16"/>
                    <a:pt x="144" y="8"/>
                  </a:cubicBezTo>
                  <a:cubicBezTo>
                    <a:pt x="96" y="0"/>
                    <a:pt x="48" y="196"/>
                    <a:pt x="0" y="392"/>
                  </a:cubicBezTo>
                </a:path>
              </a:pathLst>
            </a:custGeom>
            <a:noFill/>
            <a:ln w="12700" cap="flat" cmpd="sng">
              <a:solidFill>
                <a:schemeClr val="tx1">
                  <a:alpha val="100000"/>
                </a:schemeClr>
              </a:solidFill>
              <a:prstDash val="solid"/>
              <a:round/>
              <a:headEnd type="none" w="med" len="med"/>
              <a:tailEnd type="stealth" w="lg" len="lg"/>
            </a:ln>
          </p:spPr>
          <p:txBody>
            <a:bodyPr/>
            <a:lstStyle/>
            <a:p>
              <a:endParaRPr lang="zh-CN" altLang="en-US"/>
            </a:p>
          </p:txBody>
        </p:sp>
        <p:sp>
          <p:nvSpPr>
            <p:cNvPr id="73757" name="Freeform 14"/>
            <p:cNvSpPr/>
            <p:nvPr/>
          </p:nvSpPr>
          <p:spPr>
            <a:xfrm>
              <a:off x="732" y="2053"/>
              <a:ext cx="458" cy="254"/>
            </a:xfrm>
            <a:custGeom>
              <a:avLst/>
              <a:gdLst/>
              <a:ahLst/>
              <a:cxnLst>
                <a:cxn ang="0">
                  <a:pos x="0" y="564"/>
                </a:cxn>
                <a:cxn ang="0">
                  <a:pos x="788" y="338"/>
                </a:cxn>
                <a:cxn ang="0">
                  <a:pos x="86" y="0"/>
                </a:cxn>
              </a:cxnLst>
              <a:rect l="0" t="0" r="0" b="0"/>
              <a:pathLst>
                <a:path w="440" h="240">
                  <a:moveTo>
                    <a:pt x="0" y="240"/>
                  </a:moveTo>
                  <a:cubicBezTo>
                    <a:pt x="212" y="212"/>
                    <a:pt x="424" y="184"/>
                    <a:pt x="432" y="144"/>
                  </a:cubicBezTo>
                  <a:cubicBezTo>
                    <a:pt x="440" y="104"/>
                    <a:pt x="244" y="52"/>
                    <a:pt x="48" y="0"/>
                  </a:cubicBezTo>
                </a:path>
              </a:pathLst>
            </a:custGeom>
            <a:noFill/>
            <a:ln w="12700" cap="flat" cmpd="sng">
              <a:solidFill>
                <a:schemeClr val="tx1">
                  <a:alpha val="100000"/>
                </a:schemeClr>
              </a:solidFill>
              <a:prstDash val="solid"/>
              <a:round/>
              <a:headEnd type="none" w="med" len="med"/>
              <a:tailEnd type="stealth" w="lg" len="lg"/>
            </a:ln>
          </p:spPr>
          <p:txBody>
            <a:bodyPr/>
            <a:lstStyle/>
            <a:p>
              <a:endParaRPr lang="zh-CN" altLang="en-US"/>
            </a:p>
          </p:txBody>
        </p:sp>
        <p:sp>
          <p:nvSpPr>
            <p:cNvPr id="73758" name="Freeform 15"/>
            <p:cNvSpPr/>
            <p:nvPr/>
          </p:nvSpPr>
          <p:spPr>
            <a:xfrm>
              <a:off x="1931" y="988"/>
              <a:ext cx="449" cy="355"/>
            </a:xfrm>
            <a:custGeom>
              <a:avLst/>
              <a:gdLst/>
              <a:ahLst/>
              <a:cxnLst>
                <a:cxn ang="0">
                  <a:pos x="0" y="85250"/>
                </a:cxn>
                <a:cxn ang="0">
                  <a:pos x="770" y="51082"/>
                </a:cxn>
                <a:cxn ang="0">
                  <a:pos x="0" y="0"/>
                </a:cxn>
              </a:cxnLst>
              <a:rect l="0" t="0" r="0" b="0"/>
              <a:pathLst>
                <a:path w="432" h="240">
                  <a:moveTo>
                    <a:pt x="0" y="240"/>
                  </a:moveTo>
                  <a:cubicBezTo>
                    <a:pt x="216" y="212"/>
                    <a:pt x="432" y="184"/>
                    <a:pt x="432" y="144"/>
                  </a:cubicBezTo>
                  <a:cubicBezTo>
                    <a:pt x="432" y="104"/>
                    <a:pt x="216" y="52"/>
                    <a:pt x="0" y="0"/>
                  </a:cubicBezTo>
                </a:path>
              </a:pathLst>
            </a:custGeom>
            <a:noFill/>
            <a:ln w="12700" cap="flat" cmpd="sng">
              <a:solidFill>
                <a:schemeClr val="tx1">
                  <a:alpha val="100000"/>
                </a:schemeClr>
              </a:solidFill>
              <a:prstDash val="solid"/>
              <a:round/>
              <a:headEnd type="none" w="med" len="med"/>
              <a:tailEnd type="stealth" w="lg" len="lg"/>
            </a:ln>
          </p:spPr>
          <p:txBody>
            <a:bodyPr/>
            <a:lstStyle/>
            <a:p>
              <a:endParaRPr lang="zh-CN" altLang="en-US"/>
            </a:p>
          </p:txBody>
        </p:sp>
      </p:grpSp>
      <p:grpSp>
        <p:nvGrpSpPr>
          <p:cNvPr id="68624" name="Group 16"/>
          <p:cNvGrpSpPr/>
          <p:nvPr/>
        </p:nvGrpSpPr>
        <p:grpSpPr>
          <a:xfrm>
            <a:off x="533400" y="4495800"/>
            <a:ext cx="4495800" cy="1676400"/>
            <a:chOff x="2928" y="3072"/>
            <a:chExt cx="2688" cy="960"/>
          </a:xfrm>
        </p:grpSpPr>
        <p:sp>
          <p:nvSpPr>
            <p:cNvPr id="73735" name="Oval 17"/>
            <p:cNvSpPr/>
            <p:nvPr/>
          </p:nvSpPr>
          <p:spPr>
            <a:xfrm>
              <a:off x="2928" y="3168"/>
              <a:ext cx="383" cy="336"/>
            </a:xfrm>
            <a:prstGeom prst="ellipse">
              <a:avLst/>
            </a:prstGeom>
            <a:noFill/>
            <a:ln w="19050" cap="flat" cmpd="sng">
              <a:solidFill>
                <a:schemeClr val="tx1"/>
              </a:solidFill>
              <a:prstDash val="solid"/>
              <a:headEnd type="none" w="med" len="med"/>
              <a:tailEnd type="none" w="med" len="med"/>
            </a:ln>
          </p:spPr>
          <p:txBody>
            <a:bodyPr wrap="none" anchor="ctr" anchorCtr="0"/>
            <a:lstStyle/>
            <a:p>
              <a:pPr algn="ctr"/>
              <a:r>
                <a:rPr lang="en-US" altLang="zh-CN" dirty="0">
                  <a:latin typeface="Times New Roman" panose="02020603050405020304" pitchFamily="18" charset="0"/>
                </a:rPr>
                <a:t>0</a:t>
              </a:r>
            </a:p>
          </p:txBody>
        </p:sp>
        <p:sp>
          <p:nvSpPr>
            <p:cNvPr id="73736" name="Oval 18"/>
            <p:cNvSpPr/>
            <p:nvPr/>
          </p:nvSpPr>
          <p:spPr>
            <a:xfrm>
              <a:off x="4080" y="3168"/>
              <a:ext cx="383" cy="336"/>
            </a:xfrm>
            <a:prstGeom prst="ellipse">
              <a:avLst/>
            </a:prstGeom>
            <a:noFill/>
            <a:ln w="19050" cap="flat" cmpd="sng">
              <a:solidFill>
                <a:schemeClr val="tx1"/>
              </a:solidFill>
              <a:prstDash val="solid"/>
              <a:headEnd type="none" w="med" len="med"/>
              <a:tailEnd type="none" w="med" len="med"/>
            </a:ln>
          </p:spPr>
          <p:txBody>
            <a:bodyPr wrap="none" anchor="ctr" anchorCtr="0"/>
            <a:lstStyle/>
            <a:p>
              <a:pPr algn="ctr"/>
              <a:r>
                <a:rPr lang="en-US" altLang="zh-CN" dirty="0">
                  <a:latin typeface="Times New Roman" panose="02020603050405020304" pitchFamily="18" charset="0"/>
                </a:rPr>
                <a:t>1</a:t>
              </a:r>
            </a:p>
          </p:txBody>
        </p:sp>
        <p:sp>
          <p:nvSpPr>
            <p:cNvPr id="73737" name="Line 19"/>
            <p:cNvSpPr/>
            <p:nvPr/>
          </p:nvSpPr>
          <p:spPr>
            <a:xfrm>
              <a:off x="3311" y="3360"/>
              <a:ext cx="769" cy="0"/>
            </a:xfrm>
            <a:prstGeom prst="line">
              <a:avLst/>
            </a:prstGeom>
            <a:ln w="19050" cap="flat" cmpd="sng">
              <a:solidFill>
                <a:schemeClr val="tx1"/>
              </a:solidFill>
              <a:prstDash val="solid"/>
              <a:headEnd type="none" w="med" len="med"/>
              <a:tailEnd type="stealth" w="lg" len="lg"/>
            </a:ln>
          </p:spPr>
        </p:sp>
        <p:sp>
          <p:nvSpPr>
            <p:cNvPr id="73738" name="Oval 20"/>
            <p:cNvSpPr/>
            <p:nvPr/>
          </p:nvSpPr>
          <p:spPr>
            <a:xfrm>
              <a:off x="5233" y="3168"/>
              <a:ext cx="383" cy="336"/>
            </a:xfrm>
            <a:prstGeom prst="ellipse">
              <a:avLst/>
            </a:prstGeom>
            <a:noFill/>
            <a:ln w="57150" cap="flat" cmpd="thickThin">
              <a:solidFill>
                <a:schemeClr val="tx1"/>
              </a:solidFill>
              <a:prstDash val="solid"/>
              <a:headEnd type="none" w="med" len="med"/>
              <a:tailEnd type="none" w="med" len="med"/>
            </a:ln>
          </p:spPr>
          <p:txBody>
            <a:bodyPr wrap="none" anchor="ctr" anchorCtr="0"/>
            <a:lstStyle/>
            <a:p>
              <a:pPr algn="ctr"/>
              <a:r>
                <a:rPr lang="en-US" altLang="zh-CN" dirty="0">
                  <a:latin typeface="Times New Roman" panose="02020603050405020304" pitchFamily="18" charset="0"/>
                </a:rPr>
                <a:t>2</a:t>
              </a:r>
            </a:p>
          </p:txBody>
        </p:sp>
        <p:sp>
          <p:nvSpPr>
            <p:cNvPr id="73739" name="Line 21"/>
            <p:cNvSpPr/>
            <p:nvPr/>
          </p:nvSpPr>
          <p:spPr>
            <a:xfrm>
              <a:off x="4464" y="3360"/>
              <a:ext cx="769" cy="0"/>
            </a:xfrm>
            <a:prstGeom prst="line">
              <a:avLst/>
            </a:prstGeom>
            <a:ln w="19050" cap="flat" cmpd="sng">
              <a:solidFill>
                <a:schemeClr val="tx1"/>
              </a:solidFill>
              <a:prstDash val="solid"/>
              <a:headEnd type="none" w="med" len="med"/>
              <a:tailEnd type="stealth" w="lg" len="lg"/>
            </a:ln>
          </p:spPr>
        </p:sp>
        <p:sp>
          <p:nvSpPr>
            <p:cNvPr id="73740" name="Rectangle 22"/>
            <p:cNvSpPr/>
            <p:nvPr/>
          </p:nvSpPr>
          <p:spPr>
            <a:xfrm>
              <a:off x="3408" y="3072"/>
              <a:ext cx="528" cy="336"/>
            </a:xfrm>
            <a:prstGeom prst="rect">
              <a:avLst/>
            </a:prstGeom>
            <a:noFill/>
            <a:ln w="19050">
              <a:noFill/>
            </a:ln>
          </p:spPr>
          <p:txBody>
            <a:bodyPr wrap="none" anchor="ctr" anchorCtr="0"/>
            <a:lstStyle/>
            <a:p>
              <a:pPr algn="ctr"/>
              <a:r>
                <a:rPr lang="en-US" altLang="zh-CN" sz="2800" dirty="0">
                  <a:latin typeface="Times New Roman" panose="02020603050405020304" pitchFamily="18" charset="0"/>
                </a:rPr>
                <a:t>a</a:t>
              </a:r>
              <a:endParaRPr lang="en-US" altLang="zh-CN" dirty="0">
                <a:latin typeface="Times New Roman" panose="02020603050405020304" pitchFamily="18" charset="0"/>
              </a:endParaRPr>
            </a:p>
          </p:txBody>
        </p:sp>
        <p:sp>
          <p:nvSpPr>
            <p:cNvPr id="73741" name="Rectangle 23"/>
            <p:cNvSpPr/>
            <p:nvPr/>
          </p:nvSpPr>
          <p:spPr>
            <a:xfrm>
              <a:off x="4560" y="3072"/>
              <a:ext cx="528" cy="336"/>
            </a:xfrm>
            <a:prstGeom prst="rect">
              <a:avLst/>
            </a:prstGeom>
            <a:noFill/>
            <a:ln w="19050">
              <a:noFill/>
            </a:ln>
          </p:spPr>
          <p:txBody>
            <a:bodyPr wrap="none" anchor="ctr" anchorCtr="0"/>
            <a:lstStyle/>
            <a:p>
              <a:pPr algn="ctr"/>
              <a:r>
                <a:rPr lang="en-US" altLang="zh-CN" sz="2800" dirty="0">
                  <a:latin typeface="Times New Roman" panose="02020603050405020304" pitchFamily="18" charset="0"/>
                </a:rPr>
                <a:t>b</a:t>
              </a:r>
              <a:endParaRPr lang="en-US" altLang="zh-CN" dirty="0">
                <a:latin typeface="Times New Roman" panose="02020603050405020304" pitchFamily="18" charset="0"/>
              </a:endParaRPr>
            </a:p>
          </p:txBody>
        </p:sp>
        <p:sp>
          <p:nvSpPr>
            <p:cNvPr id="73742" name="Freeform 24"/>
            <p:cNvSpPr/>
            <p:nvPr/>
          </p:nvSpPr>
          <p:spPr>
            <a:xfrm>
              <a:off x="3024" y="3456"/>
              <a:ext cx="240" cy="392"/>
            </a:xfrm>
            <a:custGeom>
              <a:avLst/>
              <a:gdLst/>
              <a:ahLst/>
              <a:cxnLst>
                <a:cxn ang="0">
                  <a:pos x="240" y="0"/>
                </a:cxn>
                <a:cxn ang="0">
                  <a:pos x="144" y="384"/>
                </a:cxn>
                <a:cxn ang="0">
                  <a:pos x="0" y="48"/>
                </a:cxn>
              </a:cxnLst>
              <a:rect l="0" t="0" r="0" b="0"/>
              <a:pathLst>
                <a:path w="240" h="392">
                  <a:moveTo>
                    <a:pt x="240" y="0"/>
                  </a:moveTo>
                  <a:cubicBezTo>
                    <a:pt x="212" y="188"/>
                    <a:pt x="184" y="376"/>
                    <a:pt x="144" y="384"/>
                  </a:cubicBezTo>
                  <a:cubicBezTo>
                    <a:pt x="104" y="392"/>
                    <a:pt x="52" y="220"/>
                    <a:pt x="0" y="48"/>
                  </a:cubicBezTo>
                </a:path>
              </a:pathLst>
            </a:custGeom>
            <a:noFill/>
            <a:ln w="19050" cap="flat" cmpd="sng">
              <a:solidFill>
                <a:schemeClr val="tx1">
                  <a:alpha val="100000"/>
                </a:schemeClr>
              </a:solidFill>
              <a:prstDash val="solid"/>
              <a:round/>
              <a:headEnd type="none" w="med" len="med"/>
              <a:tailEnd type="stealth" w="lg" len="lg"/>
            </a:ln>
          </p:spPr>
          <p:txBody>
            <a:bodyPr/>
            <a:lstStyle/>
            <a:p>
              <a:endParaRPr lang="zh-CN" altLang="en-US"/>
            </a:p>
          </p:txBody>
        </p:sp>
        <p:sp>
          <p:nvSpPr>
            <p:cNvPr id="73743" name="Freeform 25"/>
            <p:cNvSpPr/>
            <p:nvPr/>
          </p:nvSpPr>
          <p:spPr>
            <a:xfrm>
              <a:off x="4224" y="3456"/>
              <a:ext cx="240" cy="392"/>
            </a:xfrm>
            <a:custGeom>
              <a:avLst/>
              <a:gdLst/>
              <a:ahLst/>
              <a:cxnLst>
                <a:cxn ang="0">
                  <a:pos x="240" y="0"/>
                </a:cxn>
                <a:cxn ang="0">
                  <a:pos x="144" y="384"/>
                </a:cxn>
                <a:cxn ang="0">
                  <a:pos x="0" y="48"/>
                </a:cxn>
              </a:cxnLst>
              <a:rect l="0" t="0" r="0" b="0"/>
              <a:pathLst>
                <a:path w="240" h="392">
                  <a:moveTo>
                    <a:pt x="240" y="0"/>
                  </a:moveTo>
                  <a:cubicBezTo>
                    <a:pt x="212" y="188"/>
                    <a:pt x="184" y="376"/>
                    <a:pt x="144" y="384"/>
                  </a:cubicBezTo>
                  <a:cubicBezTo>
                    <a:pt x="104" y="392"/>
                    <a:pt x="52" y="220"/>
                    <a:pt x="0" y="48"/>
                  </a:cubicBezTo>
                </a:path>
              </a:pathLst>
            </a:custGeom>
            <a:noFill/>
            <a:ln w="19050" cap="flat" cmpd="sng">
              <a:solidFill>
                <a:schemeClr val="tx1">
                  <a:alpha val="100000"/>
                </a:schemeClr>
              </a:solidFill>
              <a:prstDash val="solid"/>
              <a:round/>
              <a:headEnd type="none" w="med" len="med"/>
              <a:tailEnd type="stealth" w="lg" len="lg"/>
            </a:ln>
          </p:spPr>
          <p:txBody>
            <a:bodyPr/>
            <a:lstStyle/>
            <a:p>
              <a:endParaRPr lang="zh-CN" altLang="en-US"/>
            </a:p>
          </p:txBody>
        </p:sp>
        <p:sp>
          <p:nvSpPr>
            <p:cNvPr id="73744" name="Rectangle 26"/>
            <p:cNvSpPr/>
            <p:nvPr/>
          </p:nvSpPr>
          <p:spPr>
            <a:xfrm>
              <a:off x="3024" y="3696"/>
              <a:ext cx="528" cy="336"/>
            </a:xfrm>
            <a:prstGeom prst="rect">
              <a:avLst/>
            </a:prstGeom>
            <a:noFill/>
            <a:ln w="19050">
              <a:noFill/>
            </a:ln>
          </p:spPr>
          <p:txBody>
            <a:bodyPr wrap="none" anchor="ctr" anchorCtr="0"/>
            <a:lstStyle/>
            <a:p>
              <a:pPr algn="ctr"/>
              <a:r>
                <a:rPr lang="en-US" altLang="zh-CN" sz="2800" dirty="0">
                  <a:latin typeface="Times New Roman" panose="02020603050405020304" pitchFamily="18" charset="0"/>
                </a:rPr>
                <a:t>a</a:t>
              </a:r>
              <a:endParaRPr lang="en-US" altLang="zh-CN" dirty="0">
                <a:latin typeface="Times New Roman" panose="02020603050405020304" pitchFamily="18" charset="0"/>
              </a:endParaRPr>
            </a:p>
          </p:txBody>
        </p:sp>
        <p:sp>
          <p:nvSpPr>
            <p:cNvPr id="73745" name="Rectangle 27"/>
            <p:cNvSpPr/>
            <p:nvPr/>
          </p:nvSpPr>
          <p:spPr>
            <a:xfrm>
              <a:off x="4272" y="3696"/>
              <a:ext cx="528" cy="336"/>
            </a:xfrm>
            <a:prstGeom prst="rect">
              <a:avLst/>
            </a:prstGeom>
            <a:noFill/>
            <a:ln w="19050">
              <a:noFill/>
            </a:ln>
          </p:spPr>
          <p:txBody>
            <a:bodyPr wrap="none" anchor="ctr" anchorCtr="0"/>
            <a:lstStyle/>
            <a:p>
              <a:pPr algn="ctr"/>
              <a:r>
                <a:rPr lang="en-US" altLang="zh-CN" sz="2800" dirty="0">
                  <a:latin typeface="Times New Roman" panose="02020603050405020304" pitchFamily="18" charset="0"/>
                </a:rPr>
                <a:t>b</a:t>
              </a:r>
              <a:endParaRPr lang="en-US" altLang="zh-CN" dirty="0">
                <a:latin typeface="Times New Roman" panose="02020603050405020304" pitchFamily="18" charset="0"/>
              </a:endParaRPr>
            </a:p>
          </p:txBody>
        </p:sp>
      </p:grpSp>
      <p:sp>
        <p:nvSpPr>
          <p:cNvPr id="68636" name="Rectangle 28"/>
          <p:cNvSpPr>
            <a:spLocks noChangeArrowheads="1"/>
          </p:cNvSpPr>
          <p:nvPr/>
        </p:nvSpPr>
        <p:spPr bwMode="auto">
          <a:xfrm>
            <a:off x="4708525" y="2133600"/>
            <a:ext cx="405447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识别所有含相继两个</a:t>
            </a:r>
            <a:r>
              <a:rPr kumimoji="1" lang="en-US" altLang="zh-CN" sz="3200" b="0" i="0" u="none" strike="noStrike" kern="1200" cap="none" spc="0" normalizeH="0" baseline="0" noProof="0" dirty="0">
                <a:ln>
                  <a:noFill/>
                </a:ln>
                <a:solidFill>
                  <a:schemeClr val="tx1"/>
                </a:solidFill>
                <a:effectLst/>
                <a:uLnTx/>
                <a:uFillTx/>
                <a:latin typeface="+mj-lt"/>
                <a:ea typeface="楷体_GB2312" pitchFamily="49" charset="-122"/>
                <a:cs typeface="+mn-cs"/>
              </a:rPr>
              <a:t>a</a:t>
            </a:r>
          </a:p>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32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或相继两个</a:t>
            </a:r>
            <a:r>
              <a:rPr kumimoji="1" lang="en-US" altLang="zh-CN" sz="3200" b="0" i="0" u="none" strike="noStrike" kern="1200" cap="none" spc="0" normalizeH="0" baseline="0" noProof="0" dirty="0">
                <a:ln>
                  <a:noFill/>
                </a:ln>
                <a:solidFill>
                  <a:schemeClr val="tx1"/>
                </a:solidFill>
                <a:effectLst/>
                <a:uLnTx/>
                <a:uFillTx/>
                <a:latin typeface="+mj-lt"/>
                <a:ea typeface="楷体_GB2312" pitchFamily="49" charset="-122"/>
                <a:cs typeface="+mn-cs"/>
              </a:rPr>
              <a:t>b</a:t>
            </a:r>
            <a:r>
              <a:rPr kumimoji="1" lang="zh-CN" altLang="en-US" sz="32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的字</a:t>
            </a:r>
          </a:p>
        </p:txBody>
      </p:sp>
      <p:sp>
        <p:nvSpPr>
          <p:cNvPr id="68637" name="Rectangle 29"/>
          <p:cNvSpPr>
            <a:spLocks noChangeArrowheads="1"/>
          </p:cNvSpPr>
          <p:nvPr/>
        </p:nvSpPr>
        <p:spPr bwMode="auto">
          <a:xfrm>
            <a:off x="5410200" y="4419600"/>
            <a:ext cx="3352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3200" b="0" i="0" u="none" strike="noStrike" kern="1200" cap="none" spc="0" normalizeH="0" baseline="0" noProof="0" dirty="0">
                <a:ln>
                  <a:noFill/>
                </a:ln>
                <a:solidFill>
                  <a:schemeClr val="tx1"/>
                </a:solidFill>
                <a:effectLst/>
                <a:uLnTx/>
                <a:uFillTx/>
                <a:latin typeface="+mj-lt"/>
                <a:ea typeface="PMingLiU" pitchFamily="18" charset="-120"/>
                <a:cs typeface="+mn-cs"/>
              </a:rPr>
              <a:t>{</a:t>
            </a:r>
            <a:r>
              <a:rPr kumimoji="1" lang="en-US" altLang="zh-CN" sz="3200" b="0" i="0" u="none" strike="noStrike" kern="1200" cap="none" spc="0" normalizeH="0" baseline="0" noProof="0" dirty="0" err="1">
                <a:ln>
                  <a:noFill/>
                </a:ln>
                <a:solidFill>
                  <a:schemeClr val="tx1"/>
                </a:solidFill>
                <a:effectLst/>
                <a:uLnTx/>
                <a:uFillTx/>
                <a:latin typeface="+mj-lt"/>
                <a:ea typeface="PMingLiU" pitchFamily="18" charset="-120"/>
                <a:cs typeface="+mn-cs"/>
              </a:rPr>
              <a:t>a</a:t>
            </a:r>
            <a:r>
              <a:rPr kumimoji="1" lang="en-US" altLang="zh-CN" sz="3200" b="0" i="0" u="none" strike="noStrike" kern="1200" cap="none" spc="0" normalizeH="0" baseline="30000" noProof="0" dirty="0" err="1">
                <a:ln>
                  <a:noFill/>
                </a:ln>
                <a:solidFill>
                  <a:schemeClr val="tx1"/>
                </a:solidFill>
                <a:effectLst/>
                <a:uLnTx/>
                <a:uFillTx/>
                <a:latin typeface="+mj-lt"/>
                <a:ea typeface="PMingLiU" pitchFamily="18" charset="-120"/>
                <a:cs typeface="+mn-cs"/>
              </a:rPr>
              <a:t>m</a:t>
            </a:r>
            <a:r>
              <a:rPr kumimoji="1" lang="en-US" altLang="zh-CN" sz="3200" b="0" i="0" u="none" strike="noStrike" kern="1200" cap="none" spc="0" normalizeH="0" baseline="0" noProof="0" dirty="0" err="1">
                <a:ln>
                  <a:noFill/>
                </a:ln>
                <a:solidFill>
                  <a:schemeClr val="tx1"/>
                </a:solidFill>
                <a:effectLst/>
                <a:uLnTx/>
                <a:uFillTx/>
                <a:latin typeface="+mj-lt"/>
                <a:ea typeface="PMingLiU" pitchFamily="18" charset="-120"/>
                <a:cs typeface="+mn-cs"/>
              </a:rPr>
              <a:t>b</a:t>
            </a:r>
            <a:r>
              <a:rPr kumimoji="1" lang="en-US" altLang="zh-CN" sz="3200" b="0" i="0" u="none" strike="noStrike" kern="1200" cap="none" spc="0" normalizeH="0" baseline="30000" noProof="0" dirty="0" err="1">
                <a:ln>
                  <a:noFill/>
                </a:ln>
                <a:solidFill>
                  <a:schemeClr val="tx1"/>
                </a:solidFill>
                <a:effectLst/>
                <a:uLnTx/>
                <a:uFillTx/>
                <a:latin typeface="+mj-lt"/>
                <a:ea typeface="PMingLiU" pitchFamily="18" charset="-120"/>
                <a:cs typeface="+mn-cs"/>
              </a:rPr>
              <a:t>n</a:t>
            </a:r>
            <a:r>
              <a:rPr kumimoji="1" lang="en-US" altLang="zh-CN" sz="3200" b="0" i="0" u="none" strike="noStrike" kern="1200" cap="none" spc="0" normalizeH="0" baseline="30000" noProof="0" dirty="0">
                <a:ln>
                  <a:noFill/>
                </a:ln>
                <a:solidFill>
                  <a:schemeClr val="tx1"/>
                </a:solidFill>
                <a:effectLst/>
                <a:uLnTx/>
                <a:uFillTx/>
                <a:latin typeface="+mj-lt"/>
                <a:ea typeface="PMingLiU" pitchFamily="18" charset="-120"/>
                <a:cs typeface="+mn-cs"/>
              </a:rPr>
              <a:t> </a:t>
            </a:r>
            <a:r>
              <a:rPr kumimoji="1" lang="en-US" altLang="zh-CN" sz="3200" b="0" i="0" u="none" strike="noStrike" kern="1200" cap="none" spc="0" normalizeH="0" baseline="0" noProof="0" dirty="0">
                <a:ln>
                  <a:noFill/>
                </a:ln>
                <a:solidFill>
                  <a:schemeClr val="tx1"/>
                </a:solidFill>
                <a:effectLst/>
                <a:uLnTx/>
                <a:uFillTx/>
                <a:latin typeface="+mj-lt"/>
                <a:ea typeface="PMingLiU" pitchFamily="18" charset="-120"/>
                <a:cs typeface="+mn-cs"/>
              </a:rPr>
              <a:t>| m</a:t>
            </a:r>
            <a:r>
              <a:rPr kumimoji="1" lang="zh-CN" altLang="en-US" sz="3200" b="0" i="0" u="none" strike="noStrike" kern="1200" cap="none" spc="0" normalizeH="0" baseline="0" noProof="0" dirty="0">
                <a:ln>
                  <a:noFill/>
                </a:ln>
                <a:solidFill>
                  <a:schemeClr val="tx1"/>
                </a:solidFill>
                <a:effectLst/>
                <a:uLnTx/>
                <a:uFillTx/>
                <a:latin typeface="+mj-lt"/>
                <a:ea typeface="PMingLiU" pitchFamily="18" charset="-120"/>
                <a:cs typeface="+mn-cs"/>
              </a:rPr>
              <a:t>，</a:t>
            </a:r>
            <a:r>
              <a:rPr kumimoji="1" lang="en-US" altLang="zh-CN" sz="3200" b="0" i="0" u="none" strike="noStrike" kern="1200" cap="none" spc="0" normalizeH="0" baseline="0" noProof="0" dirty="0">
                <a:ln>
                  <a:noFill/>
                </a:ln>
                <a:solidFill>
                  <a:schemeClr val="tx1"/>
                </a:solidFill>
                <a:effectLst/>
                <a:uLnTx/>
                <a:uFillTx/>
                <a:latin typeface="+mj-lt"/>
                <a:ea typeface="PMingLiU" pitchFamily="18" charset="-120"/>
                <a:cs typeface="+mn-cs"/>
              </a:rPr>
              <a:t>n</a:t>
            </a:r>
            <a:r>
              <a:rPr kumimoji="1" lang="en-US" altLang="zh-CN" sz="3200" b="0" i="0" u="none" strike="noStrike" kern="1200" cap="none" spc="0" normalizeH="0" baseline="0" noProof="0" dirty="0">
                <a:ln>
                  <a:noFill/>
                </a:ln>
                <a:solidFill>
                  <a:schemeClr val="tx1"/>
                </a:solidFill>
                <a:effectLst/>
                <a:uLnTx/>
                <a:uFillTx/>
                <a:latin typeface="+mj-lt"/>
                <a:ea typeface="PMingLiU" pitchFamily="18" charset="-120"/>
                <a:cs typeface="+mn-cs"/>
                <a:sym typeface="Symbol" panose="05050102010706020507" pitchFamily="18" charset="2"/>
              </a:rPr>
              <a:t>1</a:t>
            </a:r>
            <a:r>
              <a:rPr kumimoji="1" lang="en-US" altLang="zh-CN" sz="3200" b="0" i="0" u="none" strike="noStrike" kern="1200" cap="none" spc="0" normalizeH="0" baseline="0" noProof="0" dirty="0">
                <a:ln>
                  <a:noFill/>
                </a:ln>
                <a:solidFill>
                  <a:schemeClr val="tx1"/>
                </a:solidFill>
                <a:effectLst/>
                <a:uLnTx/>
                <a:uFillTx/>
                <a:latin typeface="+mj-lt"/>
                <a:ea typeface="PMingLiU" pitchFamily="18" charset="-120"/>
                <a:cs typeface="+mn-cs"/>
              </a:rPr>
              <a:t>}</a:t>
            </a:r>
          </a:p>
        </p:txBody>
      </p:sp>
      <p:sp>
        <p:nvSpPr>
          <p:cNvPr id="73734" name="Rectangle 30"/>
          <p:cNvSpPr>
            <a:spLocks noGrp="1" noRot="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NFA – </a:t>
            </a:r>
            <a:r>
              <a:rPr lang="zh-CN" altLang="en-US" kern="1200" dirty="0">
                <a:solidFill>
                  <a:srgbClr val="00823B"/>
                </a:solidFill>
                <a:latin typeface="+mj-lt"/>
                <a:ea typeface="宋体" panose="02010600030101010101" pitchFamily="2" charset="-122"/>
                <a:cs typeface="+mj-cs"/>
              </a:rPr>
              <a:t>例</a:t>
            </a:r>
            <a:r>
              <a:rPr lang="en-US" altLang="zh-CN" kern="1200" dirty="0">
                <a:solidFill>
                  <a:srgbClr val="00823B"/>
                </a:solidFill>
                <a:latin typeface="+mj-lt"/>
                <a:ea typeface="宋体" panose="02010600030101010101" pitchFamily="2" charset="-122"/>
                <a:cs typeface="+mj-cs"/>
              </a:rPr>
              <a:t>12</a:t>
            </a:r>
          </a:p>
        </p:txBody>
      </p:sp>
      <p:cxnSp>
        <p:nvCxnSpPr>
          <p:cNvPr id="2" name="直接箭头连接符 1"/>
          <p:cNvCxnSpPr/>
          <p:nvPr/>
        </p:nvCxnSpPr>
        <p:spPr>
          <a:xfrm>
            <a:off x="251460" y="2132965"/>
            <a:ext cx="434340" cy="952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 name="直接箭头连接符 2"/>
          <p:cNvCxnSpPr/>
          <p:nvPr/>
        </p:nvCxnSpPr>
        <p:spPr>
          <a:xfrm>
            <a:off x="99060" y="4940935"/>
            <a:ext cx="434340" cy="952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68610"/>
                                        </p:tgtEl>
                                        <p:attrNameLst>
                                          <p:attrName>style.visibility</p:attrName>
                                        </p:attrNameLst>
                                      </p:cBhvr>
                                      <p:to>
                                        <p:strVal val="visible"/>
                                      </p:to>
                                    </p:set>
                                    <p:anim calcmode="lin" valueType="num">
                                      <p:cBhvr>
                                        <p:cTn id="7" dur="500" fill="hold"/>
                                        <p:tgtEl>
                                          <p:spTgt spid="68610"/>
                                        </p:tgtEl>
                                        <p:attrNameLst>
                                          <p:attrName>ppt_w</p:attrName>
                                        </p:attrNameLst>
                                      </p:cBhvr>
                                      <p:tavLst>
                                        <p:tav tm="0">
                                          <p:val>
                                            <p:fltVal val="0"/>
                                          </p:val>
                                        </p:tav>
                                        <p:tav tm="100000">
                                          <p:val>
                                            <p:strVal val="#ppt_w"/>
                                          </p:val>
                                        </p:tav>
                                      </p:tavLst>
                                    </p:anim>
                                    <p:anim calcmode="lin" valueType="num">
                                      <p:cBhvr>
                                        <p:cTn id="8" dur="500" fill="hold"/>
                                        <p:tgtEl>
                                          <p:spTgt spid="68610"/>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68636"/>
                                        </p:tgtEl>
                                        <p:attrNameLst>
                                          <p:attrName>style.visibility</p:attrName>
                                        </p:attrNameLst>
                                      </p:cBhvr>
                                      <p:to>
                                        <p:strVal val="visible"/>
                                      </p:to>
                                    </p:set>
                                    <p:anim calcmode="lin" valueType="num">
                                      <p:cBhvr>
                                        <p:cTn id="13" dur="500" fill="hold"/>
                                        <p:tgtEl>
                                          <p:spTgt spid="68636"/>
                                        </p:tgtEl>
                                        <p:attrNameLst>
                                          <p:attrName>ppt_w</p:attrName>
                                        </p:attrNameLst>
                                      </p:cBhvr>
                                      <p:tavLst>
                                        <p:tav tm="0">
                                          <p:val>
                                            <p:fltVal val="0"/>
                                          </p:val>
                                        </p:tav>
                                        <p:tav tm="100000">
                                          <p:val>
                                            <p:strVal val="#ppt_w"/>
                                          </p:val>
                                        </p:tav>
                                      </p:tavLst>
                                    </p:anim>
                                    <p:anim calcmode="lin" valueType="num">
                                      <p:cBhvr>
                                        <p:cTn id="14" dur="500" fill="hold"/>
                                        <p:tgtEl>
                                          <p:spTgt spid="68636"/>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7" presetClass="entr" presetSubtype="10" fill="hold" nodeType="clickEffect">
                                  <p:stCondLst>
                                    <p:cond delay="0"/>
                                  </p:stCondLst>
                                  <p:childTnLst>
                                    <p:set>
                                      <p:cBhvr>
                                        <p:cTn id="18" dur="1" fill="hold">
                                          <p:stCondLst>
                                            <p:cond delay="0"/>
                                          </p:stCondLst>
                                        </p:cTn>
                                        <p:tgtEl>
                                          <p:spTgt spid="68624"/>
                                        </p:tgtEl>
                                        <p:attrNameLst>
                                          <p:attrName>style.visibility</p:attrName>
                                        </p:attrNameLst>
                                      </p:cBhvr>
                                      <p:to>
                                        <p:strVal val="visible"/>
                                      </p:to>
                                    </p:set>
                                    <p:anim calcmode="lin" valueType="num">
                                      <p:cBhvr>
                                        <p:cTn id="19" dur="500" fill="hold"/>
                                        <p:tgtEl>
                                          <p:spTgt spid="68624"/>
                                        </p:tgtEl>
                                        <p:attrNameLst>
                                          <p:attrName>ppt_w</p:attrName>
                                        </p:attrNameLst>
                                      </p:cBhvr>
                                      <p:tavLst>
                                        <p:tav tm="0">
                                          <p:val>
                                            <p:fltVal val="0"/>
                                          </p:val>
                                        </p:tav>
                                        <p:tav tm="100000">
                                          <p:val>
                                            <p:strVal val="#ppt_w"/>
                                          </p:val>
                                        </p:tav>
                                      </p:tavLst>
                                    </p:anim>
                                    <p:anim calcmode="lin" valueType="num">
                                      <p:cBhvr>
                                        <p:cTn id="20" dur="500" fill="hold"/>
                                        <p:tgtEl>
                                          <p:spTgt spid="68624"/>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7" presetClass="entr" presetSubtype="10" fill="hold" grpId="0" nodeType="clickEffect">
                                  <p:stCondLst>
                                    <p:cond delay="0"/>
                                  </p:stCondLst>
                                  <p:childTnLst>
                                    <p:set>
                                      <p:cBhvr>
                                        <p:cTn id="24" dur="1" fill="hold">
                                          <p:stCondLst>
                                            <p:cond delay="0"/>
                                          </p:stCondLst>
                                        </p:cTn>
                                        <p:tgtEl>
                                          <p:spTgt spid="68637"/>
                                        </p:tgtEl>
                                        <p:attrNameLst>
                                          <p:attrName>style.visibility</p:attrName>
                                        </p:attrNameLst>
                                      </p:cBhvr>
                                      <p:to>
                                        <p:strVal val="visible"/>
                                      </p:to>
                                    </p:set>
                                    <p:anim calcmode="lin" valueType="num">
                                      <p:cBhvr>
                                        <p:cTn id="25" dur="500" fill="hold"/>
                                        <p:tgtEl>
                                          <p:spTgt spid="68637"/>
                                        </p:tgtEl>
                                        <p:attrNameLst>
                                          <p:attrName>ppt_w</p:attrName>
                                        </p:attrNameLst>
                                      </p:cBhvr>
                                      <p:tavLst>
                                        <p:tav tm="0">
                                          <p:val>
                                            <p:fltVal val="0"/>
                                          </p:val>
                                        </p:tav>
                                        <p:tav tm="100000">
                                          <p:val>
                                            <p:strVal val="#ppt_w"/>
                                          </p:val>
                                        </p:tav>
                                      </p:tavLst>
                                    </p:anim>
                                    <p:anim calcmode="lin" valueType="num">
                                      <p:cBhvr>
                                        <p:cTn id="26" dur="500" fill="hold"/>
                                        <p:tgtEl>
                                          <p:spTgt spid="6863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36" grpId="0"/>
      <p:bldP spid="68637"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NFA</a:t>
            </a:r>
          </a:p>
        </p:txBody>
      </p:sp>
      <p:sp>
        <p:nvSpPr>
          <p:cNvPr id="128003" name="Rectangle 3"/>
          <p:cNvSpPr>
            <a:spLocks noGrp="1" noRot="1" noChangeArrowheads="1"/>
          </p:cNvSpPr>
          <p:nvPr>
            <p:ph sz="quarter" idx="1"/>
          </p:nvPr>
        </p:nvSpPr>
        <p:spPr>
          <a:xfrm>
            <a:off x="395288" y="1219200"/>
            <a:ext cx="8424863"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rPr>
              <a:t>DFA</a:t>
            </a:r>
            <a:r>
              <a:rPr kumimoji="0" lang="zh-CN" altLang="en-US" sz="2400" b="0" i="0" u="none" strike="noStrike" kern="1200" cap="none" spc="0" normalizeH="0" baseline="0" noProof="0" dirty="0">
                <a:ln>
                  <a:noFill/>
                </a:ln>
                <a:solidFill>
                  <a:srgbClr val="FF0000"/>
                </a:solidFill>
                <a:effectLst/>
                <a:uLnTx/>
                <a:uFillTx/>
                <a:latin typeface="+mj-lt"/>
                <a:ea typeface="楷体_GB2312" pitchFamily="49" charset="-122"/>
                <a:cs typeface="+mn-cs"/>
              </a:rPr>
              <a:t>是</a:t>
            </a:r>
            <a:r>
              <a:rPr kumimoji="0" lang="en-US" altLang="zh-CN" sz="2400" b="0" i="0" u="none" strike="noStrike" kern="1200" cap="none" spc="0" normalizeH="0" baseline="0" noProof="0" dirty="0">
                <a:ln>
                  <a:noFill/>
                </a:ln>
                <a:solidFill>
                  <a:srgbClr val="FF0000"/>
                </a:solidFill>
                <a:effectLst/>
                <a:uLnTx/>
                <a:uFillTx/>
                <a:latin typeface="+mj-lt"/>
                <a:ea typeface="楷体_GB2312" pitchFamily="49" charset="-122"/>
                <a:cs typeface="+mn-cs"/>
              </a:rPr>
              <a:t>NFA</a:t>
            </a:r>
            <a:r>
              <a:rPr kumimoji="0" lang="zh-CN" altLang="en-US" sz="2400" b="0" i="0" u="none" strike="noStrike" kern="1200" cap="none" spc="0" normalizeH="0" baseline="0" noProof="0" dirty="0">
                <a:ln>
                  <a:noFill/>
                </a:ln>
                <a:solidFill>
                  <a:srgbClr val="FF0000"/>
                </a:solidFill>
                <a:effectLst/>
                <a:uLnTx/>
                <a:uFillTx/>
                <a:latin typeface="+mj-lt"/>
                <a:ea typeface="楷体_GB2312" pitchFamily="49" charset="-122"/>
                <a:cs typeface="+mn-cs"/>
              </a:rPr>
              <a:t>的特例</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对每个</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NFA N</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一定存在一个</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DFA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Ｍ，使得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L(M)=L(N)</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。对每个</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NFA N</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存在着与之等价的</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DFA M</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有一种算法，将</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NFA</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转换成接受同样语言的</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DFA</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。这种算法称为</a:t>
            </a:r>
            <a:r>
              <a:rPr kumimoji="0" lang="zh-CN" altLang="en-US" sz="2400" b="1" i="0" u="none" strike="noStrike" kern="1200" cap="none" spc="0" normalizeH="0" baseline="0" noProof="0" dirty="0">
                <a:ln>
                  <a:noFill/>
                </a:ln>
                <a:solidFill>
                  <a:srgbClr val="0000FF"/>
                </a:solidFill>
                <a:effectLst/>
                <a:uLnTx/>
                <a:uFillTx/>
                <a:latin typeface="+mj-lt"/>
                <a:ea typeface="楷体_GB2312" pitchFamily="49" charset="-122"/>
                <a:cs typeface="+mn-cs"/>
              </a:rPr>
              <a:t>子集法 </a:t>
            </a:r>
            <a:r>
              <a:rPr kumimoji="0" lang="en-US" altLang="zh-CN" sz="2400" b="1" i="0" u="none" strike="noStrike" kern="1200" cap="none" spc="0" normalizeH="0" baseline="0" noProof="0" dirty="0">
                <a:ln>
                  <a:noFill/>
                </a:ln>
                <a:solidFill>
                  <a:srgbClr val="0000FF"/>
                </a:solidFill>
                <a:effectLst/>
                <a:uLnTx/>
                <a:uFillTx/>
                <a:latin typeface="+mj-lt"/>
                <a:ea typeface="楷体_GB2312" pitchFamily="49" charset="-122"/>
                <a:cs typeface="+mn-cs"/>
              </a:rPr>
              <a:t>(subset construction)</a:t>
            </a: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400" b="1" i="0" u="none" strike="noStrike" kern="1200" cap="none" spc="0" normalizeH="0" baseline="0" noProof="0" dirty="0">
                <a:ln>
                  <a:noFill/>
                </a:ln>
                <a:solidFill>
                  <a:srgbClr val="0000FF"/>
                </a:solidFill>
                <a:effectLst/>
                <a:uLnTx/>
                <a:uFillTx/>
                <a:latin typeface="+mj-lt"/>
                <a:ea typeface="楷体_GB2312" pitchFamily="49" charset="-122"/>
                <a:cs typeface="+mn-cs"/>
              </a:rPr>
              <a:t>与某一</a:t>
            </a:r>
            <a:r>
              <a:rPr kumimoji="0" lang="en-US" altLang="zh-CN" sz="2400" b="1" i="0" u="none" strike="noStrike" kern="1200" cap="none" spc="0" normalizeH="0" baseline="0" noProof="0" dirty="0">
                <a:ln>
                  <a:noFill/>
                </a:ln>
                <a:solidFill>
                  <a:srgbClr val="0000FF"/>
                </a:solidFill>
                <a:effectLst/>
                <a:uLnTx/>
                <a:uFillTx/>
                <a:latin typeface="+mj-lt"/>
                <a:ea typeface="楷体_GB2312" pitchFamily="49" charset="-122"/>
                <a:cs typeface="+mn-cs"/>
              </a:rPr>
              <a:t>NFA</a:t>
            </a:r>
            <a:r>
              <a:rPr kumimoji="0" lang="zh-CN" altLang="en-US" sz="2400" b="1" i="0" u="none" strike="noStrike" kern="1200" cap="none" spc="0" normalizeH="0" baseline="0" noProof="0" dirty="0">
                <a:ln>
                  <a:noFill/>
                </a:ln>
                <a:solidFill>
                  <a:srgbClr val="0000FF"/>
                </a:solidFill>
                <a:effectLst/>
                <a:uLnTx/>
                <a:uFillTx/>
                <a:latin typeface="+mj-lt"/>
                <a:ea typeface="楷体_GB2312" pitchFamily="49" charset="-122"/>
                <a:cs typeface="+mn-cs"/>
              </a:rPr>
              <a:t>等价的</a:t>
            </a:r>
            <a:r>
              <a:rPr kumimoji="0" lang="en-US" altLang="zh-CN" sz="2400" b="1" i="0" u="none" strike="noStrike" kern="1200" cap="none" spc="0" normalizeH="0" baseline="0" noProof="0" dirty="0">
                <a:ln>
                  <a:noFill/>
                </a:ln>
                <a:solidFill>
                  <a:srgbClr val="0000FF"/>
                </a:solidFill>
                <a:effectLst/>
                <a:uLnTx/>
                <a:uFillTx/>
                <a:latin typeface="+mj-lt"/>
                <a:ea typeface="楷体_GB2312" pitchFamily="49" charset="-122"/>
                <a:cs typeface="+mn-cs"/>
              </a:rPr>
              <a:t>DFA</a:t>
            </a:r>
            <a:r>
              <a:rPr kumimoji="0" lang="zh-CN" altLang="en-US" sz="2400" b="1" i="0" u="none" strike="noStrike" kern="1200" cap="none" spc="0" normalizeH="0" baseline="0" noProof="0" dirty="0">
                <a:ln>
                  <a:noFill/>
                </a:ln>
                <a:solidFill>
                  <a:srgbClr val="0000FF"/>
                </a:solidFill>
                <a:effectLst/>
                <a:uLnTx/>
                <a:uFillTx/>
                <a:latin typeface="+mj-lt"/>
                <a:ea typeface="楷体_GB2312" pitchFamily="49" charset="-122"/>
                <a:cs typeface="+mn-cs"/>
              </a:rPr>
              <a:t>不唯一</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p>
        </p:txBody>
      </p:sp>
      <p:grpSp>
        <p:nvGrpSpPr>
          <p:cNvPr id="74756" name="Group 12"/>
          <p:cNvGrpSpPr/>
          <p:nvPr/>
        </p:nvGrpSpPr>
        <p:grpSpPr>
          <a:xfrm>
            <a:off x="900113" y="4005263"/>
            <a:ext cx="7429500" cy="2012950"/>
            <a:chOff x="857250" y="4188618"/>
            <a:chExt cx="7429500" cy="2013525"/>
          </a:xfrm>
        </p:grpSpPr>
        <p:sp>
          <p:nvSpPr>
            <p:cNvPr id="4" name="Text Box 4"/>
            <p:cNvSpPr txBox="1">
              <a:spLocks noChangeArrowheads="1"/>
            </p:cNvSpPr>
            <p:nvPr/>
          </p:nvSpPr>
          <p:spPr bwMode="auto">
            <a:xfrm>
              <a:off x="857250" y="4545907"/>
              <a:ext cx="2130425" cy="584367"/>
            </a:xfrm>
            <a:prstGeom prst="rect">
              <a:avLst/>
            </a:prstGeom>
            <a:solidFill>
              <a:srgbClr val="FFFF99"/>
            </a:solidFill>
            <a:ln w="38100">
              <a:solidFill>
                <a:schemeClr val="tx1"/>
              </a:solidFill>
              <a:miter lim="800000"/>
            </a:ln>
          </p:spPr>
          <p:txBody>
            <a:bodyPr>
              <a:spAutoFit/>
            </a:bodyPr>
            <a:lstStyle>
              <a:lvl1pPr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1600" b="0" i="0" u="none" strike="noStrike" kern="1200" cap="none" spc="0" normalizeH="0" baseline="0" noProof="0" dirty="0">
                  <a:ln>
                    <a:noFill/>
                  </a:ln>
                  <a:solidFill>
                    <a:schemeClr val="tx1"/>
                  </a:solidFill>
                  <a:effectLst/>
                  <a:uLnTx/>
                  <a:uFillTx/>
                  <a:latin typeface="+mj-lt"/>
                  <a:ea typeface="Arial Unicode MS" pitchFamily="34" charset="-120"/>
                  <a:cs typeface="Arial Unicode MS" pitchFamily="34" charset="-120"/>
                </a:rPr>
                <a:t>A regular</a:t>
              </a:r>
              <a:r>
                <a:rPr kumimoji="1" lang="zh-TW" altLang="en-US" sz="1600" b="0" i="0" u="none" strike="noStrike" kern="1200" cap="none" spc="0" normalizeH="0" baseline="0" noProof="0" dirty="0">
                  <a:ln>
                    <a:noFill/>
                  </a:ln>
                  <a:solidFill>
                    <a:schemeClr val="tx1"/>
                  </a:solidFill>
                  <a:effectLst/>
                  <a:uLnTx/>
                  <a:uFillTx/>
                  <a:latin typeface="+mj-lt"/>
                  <a:ea typeface="Arial Unicode MS" pitchFamily="34" charset="-120"/>
                  <a:cs typeface="Arial Unicode MS" pitchFamily="34" charset="-120"/>
                </a:rPr>
                <a:t> </a:t>
              </a:r>
              <a:r>
                <a:rPr kumimoji="1" lang="en-US" altLang="zh-TW" sz="1600" b="0" i="0" u="none" strike="noStrike" kern="1200" cap="none" spc="0" normalizeH="0" baseline="0" noProof="0" dirty="0">
                  <a:ln>
                    <a:noFill/>
                  </a:ln>
                  <a:solidFill>
                    <a:schemeClr val="tx1"/>
                  </a:solidFill>
                  <a:effectLst/>
                  <a:uLnTx/>
                  <a:uFillTx/>
                  <a:latin typeface="+mj-lt"/>
                  <a:ea typeface="Arial Unicode MS" pitchFamily="34" charset="-120"/>
                  <a:cs typeface="Arial Unicode MS" pitchFamily="34" charset="-120"/>
                </a:rPr>
                <a:t>expression</a:t>
              </a:r>
            </a:p>
          </p:txBody>
        </p:sp>
        <p:sp>
          <p:nvSpPr>
            <p:cNvPr id="5" name="Text Box 5"/>
            <p:cNvSpPr txBox="1">
              <a:spLocks noChangeArrowheads="1"/>
            </p:cNvSpPr>
            <p:nvPr/>
          </p:nvSpPr>
          <p:spPr bwMode="auto">
            <a:xfrm>
              <a:off x="3429000" y="4545907"/>
              <a:ext cx="2071687" cy="584367"/>
            </a:xfrm>
            <a:prstGeom prst="rect">
              <a:avLst/>
            </a:prstGeom>
            <a:solidFill>
              <a:srgbClr val="FFFF99"/>
            </a:solidFill>
            <a:ln w="38100">
              <a:solidFill>
                <a:schemeClr val="tx1"/>
              </a:solidFill>
              <a:miter lim="800000"/>
            </a:ln>
          </p:spPr>
          <p:txBody>
            <a:bodyPr>
              <a:spAutoFit/>
            </a:bodyPr>
            <a:lstStyle>
              <a:lvl1pPr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1600" b="0" i="0" u="none" strike="noStrike" kern="1200" cap="none" spc="0" normalizeH="0" baseline="0" noProof="0" dirty="0">
                  <a:ln>
                    <a:noFill/>
                  </a:ln>
                  <a:solidFill>
                    <a:schemeClr val="tx1"/>
                  </a:solidFill>
                  <a:effectLst/>
                  <a:uLnTx/>
                  <a:uFillTx/>
                  <a:latin typeface="+mj-lt"/>
                  <a:ea typeface="Arial Unicode MS" pitchFamily="34" charset="-120"/>
                  <a:cs typeface="Arial Unicode MS" pitchFamily="34" charset="-120"/>
                </a:rPr>
                <a:t>Nondeterministic</a:t>
              </a:r>
              <a:r>
                <a:rPr kumimoji="1" lang="zh-TW" altLang="en-US" sz="1600" b="0" i="0" u="none" strike="noStrike" kern="1200" cap="none" spc="0" normalizeH="0" baseline="0" noProof="0" dirty="0">
                  <a:ln>
                    <a:noFill/>
                  </a:ln>
                  <a:solidFill>
                    <a:schemeClr val="tx1"/>
                  </a:solidFill>
                  <a:effectLst/>
                  <a:uLnTx/>
                  <a:uFillTx/>
                  <a:latin typeface="+mj-lt"/>
                  <a:ea typeface="Arial Unicode MS" pitchFamily="34" charset="-120"/>
                  <a:cs typeface="Arial Unicode MS" pitchFamily="34" charset="-120"/>
                </a:rPr>
                <a:t> </a:t>
              </a:r>
              <a:r>
                <a:rPr kumimoji="1" lang="en-US" altLang="zh-TW" sz="1600" b="0" i="0" u="none" strike="noStrike" kern="1200" cap="none" spc="0" normalizeH="0" baseline="0" noProof="0" dirty="0">
                  <a:ln>
                    <a:noFill/>
                  </a:ln>
                  <a:solidFill>
                    <a:schemeClr val="tx1"/>
                  </a:solidFill>
                  <a:effectLst/>
                  <a:uLnTx/>
                  <a:uFillTx/>
                  <a:latin typeface="+mj-lt"/>
                  <a:ea typeface="Arial Unicode MS" pitchFamily="34" charset="-120"/>
                  <a:cs typeface="Arial Unicode MS" pitchFamily="34" charset="-120"/>
                </a:rPr>
                <a:t>FA</a:t>
              </a:r>
            </a:p>
          </p:txBody>
        </p:sp>
        <p:sp>
          <p:nvSpPr>
            <p:cNvPr id="6" name="Text Box 6"/>
            <p:cNvSpPr txBox="1">
              <a:spLocks noChangeArrowheads="1"/>
            </p:cNvSpPr>
            <p:nvPr/>
          </p:nvSpPr>
          <p:spPr bwMode="auto">
            <a:xfrm>
              <a:off x="6072187" y="4545907"/>
              <a:ext cx="1687513" cy="584367"/>
            </a:xfrm>
            <a:prstGeom prst="rect">
              <a:avLst/>
            </a:prstGeom>
            <a:solidFill>
              <a:srgbClr val="FFFF99"/>
            </a:solidFill>
            <a:ln w="38100">
              <a:solidFill>
                <a:schemeClr val="tx1"/>
              </a:solidFill>
              <a:miter lim="800000"/>
            </a:ln>
          </p:spPr>
          <p:txBody>
            <a:bodyPr>
              <a:spAutoFit/>
            </a:bodyPr>
            <a:lstStyle>
              <a:lvl1pPr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1600" b="0" i="0" u="none" strike="noStrike" kern="1200" cap="none" spc="0" normalizeH="0" baseline="0" noProof="0" dirty="0">
                  <a:ln>
                    <a:noFill/>
                  </a:ln>
                  <a:solidFill>
                    <a:schemeClr val="tx1"/>
                  </a:solidFill>
                  <a:effectLst/>
                  <a:uLnTx/>
                  <a:uFillTx/>
                  <a:latin typeface="+mj-lt"/>
                  <a:ea typeface="Arial Unicode MS" pitchFamily="34" charset="-120"/>
                  <a:cs typeface="Arial Unicode MS" pitchFamily="34" charset="-120"/>
                </a:rPr>
                <a:t>Deterministic</a:t>
              </a:r>
              <a:r>
                <a:rPr kumimoji="1" lang="zh-TW" altLang="en-US" sz="1600" b="0" i="0" u="none" strike="noStrike" kern="1200" cap="none" spc="0" normalizeH="0" baseline="0" noProof="0" dirty="0">
                  <a:ln>
                    <a:noFill/>
                  </a:ln>
                  <a:solidFill>
                    <a:schemeClr val="tx1"/>
                  </a:solidFill>
                  <a:effectLst/>
                  <a:uLnTx/>
                  <a:uFillTx/>
                  <a:latin typeface="+mj-lt"/>
                  <a:ea typeface="Arial Unicode MS" pitchFamily="34" charset="-120"/>
                  <a:cs typeface="Arial Unicode MS" pitchFamily="34" charset="-120"/>
                </a:rPr>
                <a:t> </a:t>
              </a:r>
              <a:r>
                <a:rPr kumimoji="1" lang="en-US" altLang="zh-TW" sz="1600" b="0" i="0" u="none" strike="noStrike" kern="1200" cap="none" spc="0" normalizeH="0" baseline="0" noProof="0" dirty="0">
                  <a:ln>
                    <a:noFill/>
                  </a:ln>
                  <a:solidFill>
                    <a:schemeClr val="tx1"/>
                  </a:solidFill>
                  <a:effectLst/>
                  <a:uLnTx/>
                  <a:uFillTx/>
                  <a:latin typeface="+mj-lt"/>
                  <a:ea typeface="Arial Unicode MS" pitchFamily="34" charset="-120"/>
                  <a:cs typeface="Arial Unicode MS" pitchFamily="34" charset="-120"/>
                </a:rPr>
                <a:t>FA</a:t>
              </a:r>
            </a:p>
          </p:txBody>
        </p:sp>
        <p:sp>
          <p:nvSpPr>
            <p:cNvPr id="7" name="Text Box 10"/>
            <p:cNvSpPr txBox="1">
              <a:spLocks noChangeArrowheads="1"/>
            </p:cNvSpPr>
            <p:nvPr/>
          </p:nvSpPr>
          <p:spPr bwMode="auto">
            <a:xfrm>
              <a:off x="5572125" y="5617776"/>
              <a:ext cx="2714625" cy="584367"/>
            </a:xfrm>
            <a:prstGeom prst="rect">
              <a:avLst/>
            </a:prstGeom>
            <a:solidFill>
              <a:srgbClr val="FFFF99"/>
            </a:solidFill>
            <a:ln w="38100">
              <a:solidFill>
                <a:schemeClr val="tx1"/>
              </a:solidFill>
              <a:miter lim="800000"/>
            </a:ln>
          </p:spPr>
          <p:txBody>
            <a:bodyPr>
              <a:spAutoFit/>
            </a:bodyPr>
            <a:lstStyle>
              <a:lvl1pPr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1600" b="0" i="0" u="none" strike="noStrike" kern="1200" cap="none" spc="0" normalizeH="0" baseline="0" noProof="0" dirty="0">
                  <a:ln>
                    <a:noFill/>
                  </a:ln>
                  <a:solidFill>
                    <a:schemeClr val="tx1"/>
                  </a:solidFill>
                  <a:effectLst/>
                  <a:uLnTx/>
                  <a:uFillTx/>
                  <a:latin typeface="+mj-lt"/>
                  <a:ea typeface="Arial Unicode MS" pitchFamily="34" charset="-120"/>
                  <a:cs typeface="Arial Unicode MS" pitchFamily="34" charset="-120"/>
                </a:rPr>
                <a:t>Optimized</a:t>
              </a:r>
              <a:r>
                <a:rPr kumimoji="1" lang="zh-TW" altLang="en-US" sz="1600" b="0" i="0" u="none" strike="noStrike" kern="1200" cap="none" spc="0" normalizeH="0" baseline="0" noProof="0" dirty="0">
                  <a:ln>
                    <a:noFill/>
                  </a:ln>
                  <a:solidFill>
                    <a:schemeClr val="tx1"/>
                  </a:solidFill>
                  <a:effectLst/>
                  <a:uLnTx/>
                  <a:uFillTx/>
                  <a:latin typeface="+mj-lt"/>
                  <a:ea typeface="Arial Unicode MS" pitchFamily="34" charset="-120"/>
                  <a:cs typeface="Arial Unicode MS" pitchFamily="34" charset="-120"/>
                </a:rPr>
                <a:t> </a:t>
              </a:r>
              <a:r>
                <a:rPr kumimoji="1" lang="en-US" altLang="zh-TW" sz="1600" b="0" i="0" u="none" strike="noStrike" kern="1200" cap="none" spc="0" normalizeH="0" baseline="0" noProof="0" dirty="0">
                  <a:ln>
                    <a:noFill/>
                  </a:ln>
                  <a:solidFill>
                    <a:schemeClr val="tx1"/>
                  </a:solidFill>
                  <a:effectLst/>
                  <a:uLnTx/>
                  <a:uFillTx/>
                  <a:latin typeface="+mj-lt"/>
                  <a:ea typeface="Arial Unicode MS" pitchFamily="34" charset="-120"/>
                  <a:cs typeface="Arial Unicode MS" pitchFamily="34" charset="-120"/>
                </a:rPr>
                <a:t>Deterministic </a:t>
              </a:r>
              <a:r>
                <a:rPr kumimoji="1" lang="zh-TW" altLang="en-US" sz="1600" b="0" i="0" u="none" strike="noStrike" kern="1200" cap="none" spc="0" normalizeH="0" baseline="0" noProof="0" dirty="0">
                  <a:ln>
                    <a:noFill/>
                  </a:ln>
                  <a:solidFill>
                    <a:schemeClr val="tx1"/>
                  </a:solidFill>
                  <a:effectLst/>
                  <a:uLnTx/>
                  <a:uFillTx/>
                  <a:latin typeface="+mj-lt"/>
                  <a:ea typeface="Arial Unicode MS" pitchFamily="34" charset="-120"/>
                  <a:cs typeface="Arial Unicode MS" pitchFamily="34" charset="-120"/>
                </a:rPr>
                <a:t> </a:t>
              </a:r>
              <a:r>
                <a:rPr kumimoji="1" lang="en-US" altLang="zh-TW" sz="1600" b="0" i="0" u="none" strike="noStrike" kern="1200" cap="none" spc="0" normalizeH="0" baseline="0" noProof="0" dirty="0">
                  <a:ln>
                    <a:noFill/>
                  </a:ln>
                  <a:solidFill>
                    <a:schemeClr val="tx1"/>
                  </a:solidFill>
                  <a:effectLst/>
                  <a:uLnTx/>
                  <a:uFillTx/>
                  <a:latin typeface="+mj-lt"/>
                  <a:ea typeface="Arial Unicode MS" pitchFamily="34" charset="-120"/>
                  <a:cs typeface="Arial Unicode MS" pitchFamily="34" charset="-120"/>
                </a:rPr>
                <a:t>FA</a:t>
              </a:r>
            </a:p>
          </p:txBody>
        </p:sp>
        <p:sp>
          <p:nvSpPr>
            <p:cNvPr id="8" name="Text Box 11"/>
            <p:cNvSpPr txBox="1">
              <a:spLocks noChangeArrowheads="1"/>
            </p:cNvSpPr>
            <p:nvPr/>
          </p:nvSpPr>
          <p:spPr bwMode="auto">
            <a:xfrm>
              <a:off x="4427537" y="5177913"/>
              <a:ext cx="2371725" cy="339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1600" b="1" i="0" u="none" strike="noStrike" kern="1200" cap="none" spc="0" normalizeH="0" baseline="0" noProof="0" dirty="0">
                  <a:ln>
                    <a:noFill/>
                  </a:ln>
                  <a:solidFill>
                    <a:srgbClr val="FF0000"/>
                  </a:solidFill>
                  <a:effectLst/>
                  <a:uLnTx/>
                  <a:uFillTx/>
                  <a:latin typeface="+mj-lt"/>
                  <a:ea typeface="Arial Unicode MS" pitchFamily="34" charset="-120"/>
                  <a:cs typeface="Arial Unicode MS" pitchFamily="34" charset="-120"/>
                </a:rPr>
                <a:t>minimize # of states</a:t>
              </a:r>
              <a:endParaRPr kumimoji="1" lang="zh-TW" altLang="en-US" sz="1600" b="1" i="0" u="none" strike="noStrike" kern="1200" cap="none" spc="0" normalizeH="0" baseline="0" noProof="0" dirty="0">
                <a:ln>
                  <a:noFill/>
                </a:ln>
                <a:solidFill>
                  <a:srgbClr val="FF0000"/>
                </a:solidFill>
                <a:effectLst/>
                <a:uLnTx/>
                <a:uFillTx/>
                <a:latin typeface="+mj-lt"/>
                <a:ea typeface="Arial Unicode MS" pitchFamily="34" charset="-120"/>
                <a:cs typeface="Arial Unicode MS" pitchFamily="34" charset="-120"/>
              </a:endParaRPr>
            </a:p>
          </p:txBody>
        </p:sp>
        <p:sp>
          <p:nvSpPr>
            <p:cNvPr id="9" name="Text Box 12"/>
            <p:cNvSpPr txBox="1">
              <a:spLocks noChangeArrowheads="1"/>
            </p:cNvSpPr>
            <p:nvPr/>
          </p:nvSpPr>
          <p:spPr bwMode="auto">
            <a:xfrm>
              <a:off x="4857750" y="4188618"/>
              <a:ext cx="3143250" cy="338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TW" sz="1600" b="1" i="0" u="none" strike="noStrike" kern="1200" cap="none" spc="0" normalizeH="0" baseline="0" noProof="0">
                  <a:ln>
                    <a:noFill/>
                  </a:ln>
                  <a:solidFill>
                    <a:srgbClr val="FF0000"/>
                  </a:solidFill>
                  <a:effectLst/>
                  <a:uLnTx/>
                  <a:uFillTx/>
                  <a:latin typeface="+mj-lt"/>
                  <a:ea typeface="Arial Unicode MS" pitchFamily="34" charset="-120"/>
                  <a:cs typeface="Arial Unicode MS" pitchFamily="34" charset="-120"/>
                </a:rPr>
                <a:t>Importance in NFA-&gt;DFA</a:t>
              </a:r>
            </a:p>
          </p:txBody>
        </p:sp>
        <p:cxnSp>
          <p:nvCxnSpPr>
            <p:cNvPr id="10" name="直線單箭頭接點 25"/>
            <p:cNvCxnSpPr>
              <a:stCxn id="4" idx="3"/>
              <a:endCxn id="5" idx="1"/>
            </p:cNvCxnSpPr>
            <p:nvPr/>
          </p:nvCxnSpPr>
          <p:spPr>
            <a:xfrm>
              <a:off x="2987675" y="4838090"/>
              <a:ext cx="44132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直線單箭頭接點 26"/>
            <p:cNvCxnSpPr>
              <a:stCxn id="5" idx="3"/>
              <a:endCxn id="6" idx="1"/>
            </p:cNvCxnSpPr>
            <p:nvPr/>
          </p:nvCxnSpPr>
          <p:spPr>
            <a:xfrm>
              <a:off x="5500687" y="4838090"/>
              <a:ext cx="5715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線單箭頭接點 28"/>
            <p:cNvCxnSpPr>
              <a:stCxn id="6" idx="2"/>
              <a:endCxn id="7" idx="0"/>
            </p:cNvCxnSpPr>
            <p:nvPr/>
          </p:nvCxnSpPr>
          <p:spPr>
            <a:xfrm>
              <a:off x="6916737" y="5130274"/>
              <a:ext cx="12700" cy="48750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a:ln>
                  <a:noFill/>
                </a:ln>
                <a:solidFill>
                  <a:srgbClr val="00823B"/>
                </a:solidFill>
                <a:effectLst/>
                <a:uLnTx/>
                <a:uFillTx/>
                <a:latin typeface="+mj-lt"/>
                <a:ea typeface="楷体_GB2312" pitchFamily="49" charset="-122"/>
                <a:cs typeface="+mn-cs"/>
              </a:rPr>
              <a:t>例</a:t>
            </a:r>
            <a:r>
              <a:rPr kumimoji="0" lang="en-US" altLang="zh-CN" sz="2600" b="0" i="0" u="none" strike="noStrike" kern="1200" cap="none" spc="0" normalizeH="0" baseline="0" noProof="0" dirty="0">
                <a:ln>
                  <a:noFill/>
                </a:ln>
                <a:solidFill>
                  <a:srgbClr val="00823B"/>
                </a:solidFill>
                <a:effectLst/>
                <a:uLnTx/>
                <a:uFillTx/>
                <a:latin typeface="+mj-lt"/>
                <a:ea typeface="楷体_GB2312" pitchFamily="49" charset="-122"/>
                <a:cs typeface="+mn-cs"/>
              </a:rPr>
              <a:t>1 </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下述</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C++</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代码段：</a:t>
            </a:r>
            <a:r>
              <a:rPr kumimoji="0" lang="en-US" altLang="zh-CN" sz="2600" b="1" i="0" u="none" strike="noStrike" kern="1200" cap="none" spc="0" normalizeH="0" baseline="0" noProof="0" dirty="0">
                <a:ln>
                  <a:noFill/>
                </a:ln>
                <a:solidFill>
                  <a:srgbClr val="F78507"/>
                </a:solidFill>
                <a:effectLst/>
                <a:uLnTx/>
                <a:uFillTx/>
                <a:latin typeface="+mj-lt"/>
                <a:ea typeface="楷体_GB2312" pitchFamily="49" charset="-122"/>
                <a:cs typeface="+mn-cs"/>
              </a:rPr>
              <a:t>while ( </a:t>
            </a:r>
            <a:r>
              <a:rPr kumimoji="0" lang="en-US" altLang="zh-CN" sz="2600" b="1" i="0" u="none" strike="noStrike" kern="1200" cap="none" spc="0" normalizeH="0" baseline="0" noProof="0" dirty="0" err="1">
                <a:ln>
                  <a:noFill/>
                </a:ln>
                <a:solidFill>
                  <a:srgbClr val="F78507"/>
                </a:solidFill>
                <a:effectLst/>
                <a:uLnTx/>
                <a:uFillTx/>
                <a:latin typeface="+mj-lt"/>
                <a:ea typeface="楷体_GB2312" pitchFamily="49" charset="-122"/>
                <a:cs typeface="+mn-cs"/>
              </a:rPr>
              <a:t>i</a:t>
            </a:r>
            <a:r>
              <a:rPr kumimoji="0" lang="en-US" altLang="zh-CN" sz="2600" b="1" i="0" u="none" strike="noStrike" kern="1200" cap="none" spc="0" normalizeH="0" baseline="0" noProof="0" dirty="0">
                <a:ln>
                  <a:noFill/>
                </a:ln>
                <a:solidFill>
                  <a:srgbClr val="F78507"/>
                </a:solidFill>
                <a:effectLst/>
                <a:uLnTx/>
                <a:uFillTx/>
                <a:latin typeface="+mj-lt"/>
                <a:ea typeface="楷体_GB2312" pitchFamily="49" charset="-122"/>
                <a:cs typeface="+mn-cs"/>
              </a:rPr>
              <a:t> &gt;= j ) </a:t>
            </a:r>
            <a:r>
              <a:rPr kumimoji="0" lang="en-US" altLang="zh-CN" sz="2600" b="1" i="0" u="none" strike="noStrike" kern="1200" cap="none" spc="0" normalizeH="0" baseline="0" noProof="0" dirty="0" err="1">
                <a:ln>
                  <a:noFill/>
                </a:ln>
                <a:solidFill>
                  <a:srgbClr val="F78507"/>
                </a:solidFill>
                <a:effectLst/>
                <a:uLnTx/>
                <a:uFillTx/>
                <a:latin typeface="+mj-lt"/>
                <a:ea typeface="楷体_GB2312" pitchFamily="49" charset="-122"/>
                <a:cs typeface="+mn-cs"/>
              </a:rPr>
              <a:t>i</a:t>
            </a:r>
            <a:r>
              <a:rPr kumimoji="0" lang="en-US" altLang="zh-CN" sz="2600" b="1" i="0" u="none" strike="noStrike" kern="1200" cap="none" spc="0" normalizeH="0" baseline="0" noProof="0" dirty="0">
                <a:ln>
                  <a:noFill/>
                </a:ln>
                <a:solidFill>
                  <a:srgbClr val="F78507"/>
                </a:solidFill>
                <a:effectLst/>
                <a:uLnTx/>
                <a:uFillTx/>
                <a:latin typeface="+mj-lt"/>
                <a:ea typeface="楷体_GB2312" pitchFamily="49" charset="-122"/>
                <a:cs typeface="+mn-cs"/>
              </a:rPr>
              <a:t> - -</a:t>
            </a:r>
            <a:r>
              <a:rPr kumimoji="0" lang="zh-CN" altLang="en-US" sz="2600" b="1" i="0" u="none" strike="noStrike" kern="1200" cap="none" spc="0" normalizeH="0" baseline="0" noProof="0" dirty="0">
                <a:ln>
                  <a:noFill/>
                </a:ln>
                <a:solidFill>
                  <a:srgbClr val="F78507"/>
                </a:solidFill>
                <a:effectLst/>
                <a:uLnTx/>
                <a:uFillTx/>
                <a:latin typeface="+mj-lt"/>
                <a:ea typeface="楷体_GB2312" pitchFamily="49" charset="-122"/>
                <a:cs typeface="+mn-cs"/>
              </a:rPr>
              <a:t>； </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经词法分析器处理以后，它将被转换为如下的单词符号串 </a:t>
            </a:r>
            <a:endPar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			( while </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_ )</a:t>
            </a: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			( ( </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_ )</a:t>
            </a: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			( id </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600" b="0" i="0" u="none" strike="noStrike" kern="1200" cap="none" spc="0" normalizeH="0" baseline="0" noProof="0" dirty="0">
                <a:ln>
                  <a:noFill/>
                </a:ln>
                <a:solidFill>
                  <a:srgbClr val="0000FF"/>
                </a:solidFill>
                <a:effectLst/>
                <a:uLnTx/>
                <a:uFillTx/>
                <a:latin typeface="+mj-lt"/>
                <a:ea typeface="楷体_GB2312" pitchFamily="49" charset="-122"/>
                <a:cs typeface="+mn-cs"/>
              </a:rPr>
              <a:t>指向</a:t>
            </a:r>
            <a:r>
              <a:rPr kumimoji="0" lang="en-US" altLang="zh-CN" sz="2600" b="0" i="0" u="none" strike="noStrike" kern="1200" cap="none" spc="0" normalizeH="0" baseline="0" noProof="0" dirty="0" err="1">
                <a:ln>
                  <a:noFill/>
                </a:ln>
                <a:solidFill>
                  <a:srgbClr val="0000FF"/>
                </a:solidFill>
                <a:effectLst/>
                <a:uLnTx/>
                <a:uFillTx/>
                <a:latin typeface="+mj-lt"/>
                <a:ea typeface="楷体_GB2312" pitchFamily="49" charset="-122"/>
                <a:cs typeface="+mn-cs"/>
              </a:rPr>
              <a:t>i</a:t>
            </a:r>
            <a:r>
              <a:rPr kumimoji="0" lang="zh-CN" altLang="en-US" sz="2600" b="0" i="0" u="none" strike="noStrike" kern="1200" cap="none" spc="0" normalizeH="0" baseline="0" noProof="0" dirty="0">
                <a:ln>
                  <a:noFill/>
                </a:ln>
                <a:solidFill>
                  <a:srgbClr val="0000FF"/>
                </a:solidFill>
                <a:effectLst/>
                <a:uLnTx/>
                <a:uFillTx/>
                <a:latin typeface="+mj-lt"/>
                <a:ea typeface="楷体_GB2312" pitchFamily="49" charset="-122"/>
                <a:cs typeface="+mn-cs"/>
              </a:rPr>
              <a:t>的符号表指针</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a:t>
            </a: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			( &gt;= </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_ )</a:t>
            </a: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			( id </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600" b="0" i="0" u="none" strike="noStrike" kern="1200" cap="none" spc="0" normalizeH="0" baseline="0" noProof="0" dirty="0">
                <a:ln>
                  <a:noFill/>
                </a:ln>
                <a:solidFill>
                  <a:srgbClr val="0000FF"/>
                </a:solidFill>
                <a:effectLst/>
                <a:uLnTx/>
                <a:uFillTx/>
                <a:latin typeface="+mj-lt"/>
                <a:ea typeface="楷体_GB2312" pitchFamily="49" charset="-122"/>
                <a:cs typeface="+mn-cs"/>
              </a:rPr>
              <a:t>指向</a:t>
            </a:r>
            <a:r>
              <a:rPr kumimoji="0" lang="en-US" altLang="zh-CN" sz="2600" b="0" i="0" u="none" strike="noStrike" kern="1200" cap="none" spc="0" normalizeH="0" baseline="0" noProof="0" dirty="0">
                <a:ln>
                  <a:noFill/>
                </a:ln>
                <a:solidFill>
                  <a:srgbClr val="0000FF"/>
                </a:solidFill>
                <a:effectLst/>
                <a:uLnTx/>
                <a:uFillTx/>
                <a:latin typeface="+mj-lt"/>
                <a:ea typeface="楷体_GB2312" pitchFamily="49" charset="-122"/>
                <a:cs typeface="+mn-cs"/>
              </a:rPr>
              <a:t>j</a:t>
            </a:r>
            <a:r>
              <a:rPr kumimoji="0" lang="zh-CN" altLang="en-US" sz="2600" b="0" i="0" u="none" strike="noStrike" kern="1200" cap="none" spc="0" normalizeH="0" baseline="0" noProof="0" dirty="0">
                <a:ln>
                  <a:noFill/>
                </a:ln>
                <a:solidFill>
                  <a:srgbClr val="0000FF"/>
                </a:solidFill>
                <a:effectLst/>
                <a:uLnTx/>
                <a:uFillTx/>
                <a:latin typeface="+mj-lt"/>
                <a:ea typeface="楷体_GB2312" pitchFamily="49" charset="-122"/>
                <a:cs typeface="+mn-cs"/>
              </a:rPr>
              <a:t>的符号表指针 </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a:t>
            </a: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			( ) </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_ )</a:t>
            </a: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			( id </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600" b="0" i="0" u="none" strike="noStrike" kern="1200" cap="none" spc="0" normalizeH="0" baseline="0" noProof="0" dirty="0">
                <a:ln>
                  <a:noFill/>
                </a:ln>
                <a:solidFill>
                  <a:srgbClr val="0000FF"/>
                </a:solidFill>
                <a:effectLst/>
                <a:uLnTx/>
                <a:uFillTx/>
                <a:latin typeface="+mj-lt"/>
                <a:ea typeface="楷体_GB2312" pitchFamily="49" charset="-122"/>
                <a:cs typeface="+mn-cs"/>
              </a:rPr>
              <a:t>指向</a:t>
            </a:r>
            <a:r>
              <a:rPr kumimoji="0" lang="en-US" altLang="zh-CN" sz="2600" b="0" i="0" u="none" strike="noStrike" kern="1200" cap="none" spc="0" normalizeH="0" baseline="0" noProof="0" dirty="0" err="1">
                <a:ln>
                  <a:noFill/>
                </a:ln>
                <a:solidFill>
                  <a:srgbClr val="0000FF"/>
                </a:solidFill>
                <a:effectLst/>
                <a:uLnTx/>
                <a:uFillTx/>
                <a:latin typeface="+mj-lt"/>
                <a:ea typeface="楷体_GB2312" pitchFamily="49" charset="-122"/>
                <a:cs typeface="+mn-cs"/>
              </a:rPr>
              <a:t>i</a:t>
            </a:r>
            <a:r>
              <a:rPr kumimoji="0" lang="zh-CN" altLang="en-US" sz="2600" b="0" i="0" u="none" strike="noStrike" kern="1200" cap="none" spc="0" normalizeH="0" baseline="0" noProof="0" dirty="0">
                <a:ln>
                  <a:noFill/>
                </a:ln>
                <a:solidFill>
                  <a:srgbClr val="0000FF"/>
                </a:solidFill>
                <a:effectLst/>
                <a:uLnTx/>
                <a:uFillTx/>
                <a:latin typeface="+mj-lt"/>
                <a:ea typeface="楷体_GB2312" pitchFamily="49" charset="-122"/>
                <a:cs typeface="+mn-cs"/>
              </a:rPr>
              <a:t>的符号表指针</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a:t>
            </a: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			( - - </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_ )</a:t>
            </a:r>
          </a:p>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None/>
              <a:defRPr/>
            </a:pP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			( </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_ )</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7412"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2024/3/12</a:t>
            </a:fld>
            <a:endParaRPr lang="zh-TW" altLang="en-US" sz="1400" dirty="0">
              <a:solidFill>
                <a:schemeClr val="tx2"/>
              </a:solidFill>
            </a:endParaRPr>
          </a:p>
        </p:txBody>
      </p:sp>
      <p:sp>
        <p:nvSpPr>
          <p:cNvPr id="17413"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7</a:t>
            </a:fld>
            <a:endParaRPr lang="zh-TW" altLang="en-US" sz="1400" dirty="0">
              <a:solidFill>
                <a:schemeClr val="tx2"/>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What’s the problem with NFA?</a:t>
            </a:r>
            <a:endParaRPr lang="zh-CN" altLang="en-US" kern="1200" dirty="0">
              <a:latin typeface="+mj-lt"/>
              <a:ea typeface="宋体" panose="02010600030101010101" pitchFamily="2" charset="-122"/>
              <a:cs typeface="+mj-cs"/>
            </a:endParaRPr>
          </a:p>
        </p:txBody>
      </p:sp>
      <p:sp>
        <p:nvSpPr>
          <p:cNvPr id="75779"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2024/3/12</a:t>
            </a:fld>
            <a:endParaRPr lang="zh-TW" altLang="en-US" sz="1400" dirty="0">
              <a:solidFill>
                <a:schemeClr val="tx2"/>
              </a:solidFill>
            </a:endParaRPr>
          </a:p>
        </p:txBody>
      </p:sp>
      <p:sp>
        <p:nvSpPr>
          <p:cNvPr id="75780"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70</a:t>
            </a:fld>
            <a:endParaRPr lang="zh-TW" altLang="en-US" sz="1400" dirty="0">
              <a:solidFill>
                <a:schemeClr val="tx2"/>
              </a:solidFill>
            </a:endParaRPr>
          </a:p>
        </p:txBody>
      </p:sp>
      <p:grpSp>
        <p:nvGrpSpPr>
          <p:cNvPr id="75781" name="Group 26"/>
          <p:cNvGrpSpPr/>
          <p:nvPr/>
        </p:nvGrpSpPr>
        <p:grpSpPr>
          <a:xfrm>
            <a:off x="1489075" y="2051050"/>
            <a:ext cx="5597525" cy="2319338"/>
            <a:chOff x="1489075" y="1388269"/>
            <a:chExt cx="5597525" cy="2319337"/>
          </a:xfrm>
        </p:grpSpPr>
        <p:sp>
          <p:nvSpPr>
            <p:cNvPr id="6" name="橢圓 58"/>
            <p:cNvSpPr/>
            <p:nvPr/>
          </p:nvSpPr>
          <p:spPr>
            <a:xfrm>
              <a:off x="5132388" y="2174082"/>
              <a:ext cx="720725" cy="720725"/>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TW" sz="2400" b="0" i="0" u="none" strike="noStrike" kern="1200" cap="none" spc="0" normalizeH="0" baseline="0" noProof="0" dirty="0">
                  <a:ln>
                    <a:noFill/>
                  </a:ln>
                  <a:solidFill>
                    <a:schemeClr val="dk1"/>
                  </a:solidFill>
                  <a:effectLst/>
                  <a:uLnTx/>
                  <a:uFillTx/>
                  <a:latin typeface="Arial Unicode MS" pitchFamily="34" charset="-120"/>
                  <a:ea typeface="Arial Unicode MS" pitchFamily="34" charset="-120"/>
                  <a:cs typeface="Arial Unicode MS" pitchFamily="34" charset="-120"/>
                </a:rPr>
                <a:t>2</a:t>
              </a:r>
              <a:endParaRPr kumimoji="1" lang="zh-TW" altLang="en-US" sz="2400" b="0" i="0" u="none" strike="noStrike" kern="1200" cap="none" spc="0" normalizeH="0" baseline="0" noProof="0" dirty="0">
                <a:ln>
                  <a:noFill/>
                </a:ln>
                <a:solidFill>
                  <a:schemeClr val="dk1"/>
                </a:solidFill>
                <a:effectLst/>
                <a:uLnTx/>
                <a:uFillTx/>
                <a:latin typeface="Arial Unicode MS" pitchFamily="34" charset="-120"/>
                <a:ea typeface="Arial Unicode MS" pitchFamily="34" charset="-120"/>
                <a:cs typeface="Arial Unicode MS" pitchFamily="34" charset="-120"/>
              </a:endParaRPr>
            </a:p>
          </p:txBody>
        </p:sp>
        <p:cxnSp>
          <p:nvCxnSpPr>
            <p:cNvPr id="7" name="直線單箭頭接點 59"/>
            <p:cNvCxnSpPr>
              <a:stCxn id="13" idx="6"/>
              <a:endCxn id="16" idx="2"/>
            </p:cNvCxnSpPr>
            <p:nvPr/>
          </p:nvCxnSpPr>
          <p:spPr>
            <a:xfrm>
              <a:off x="3514725" y="2534444"/>
              <a:ext cx="493713"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單箭頭接點 61"/>
            <p:cNvCxnSpPr>
              <a:stCxn id="6" idx="6"/>
              <a:endCxn id="10" idx="2"/>
            </p:cNvCxnSpPr>
            <p:nvPr/>
          </p:nvCxnSpPr>
          <p:spPr>
            <a:xfrm>
              <a:off x="5853113" y="2534444"/>
              <a:ext cx="512762"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790" name="矩形 62"/>
            <p:cNvSpPr/>
            <p:nvPr/>
          </p:nvSpPr>
          <p:spPr>
            <a:xfrm>
              <a:off x="5937250" y="2031206"/>
              <a:ext cx="352425" cy="461963"/>
            </a:xfrm>
            <a:prstGeom prst="rect">
              <a:avLst/>
            </a:prstGeom>
            <a:noFill/>
            <a:ln w="9525">
              <a:noFill/>
            </a:ln>
          </p:spPr>
          <p:txBody>
            <a:bodyPr wrap="none">
              <a:spAutoFit/>
            </a:bodyPr>
            <a:lstStyle/>
            <a:p>
              <a:r>
                <a:rPr lang="en-US" altLang="zh-TW" dirty="0">
                  <a:latin typeface="Arial Unicode MS" pitchFamily="34" charset="-122"/>
                  <a:ea typeface="Arial Unicode MS" pitchFamily="34" charset="-122"/>
                </a:rPr>
                <a:t>b</a:t>
              </a:r>
            </a:p>
          </p:txBody>
        </p:sp>
        <p:sp>
          <p:nvSpPr>
            <p:cNvPr id="10" name="甜甜圈 68"/>
            <p:cNvSpPr/>
            <p:nvPr/>
          </p:nvSpPr>
          <p:spPr>
            <a:xfrm>
              <a:off x="6365875" y="2174082"/>
              <a:ext cx="720725" cy="720725"/>
            </a:xfrm>
            <a:prstGeom prst="donu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TW" sz="2400" b="0" i="0" u="none" strike="noStrike" kern="1200" cap="none" spc="0" normalizeH="0" baseline="0" noProof="0" dirty="0">
                  <a:ln>
                    <a:noFill/>
                  </a:ln>
                  <a:solidFill>
                    <a:schemeClr val="tx1"/>
                  </a:solidFill>
                  <a:effectLst/>
                  <a:uLnTx/>
                  <a:uFillTx/>
                  <a:latin typeface="Arial Unicode MS" pitchFamily="34" charset="-120"/>
                  <a:ea typeface="Arial Unicode MS" pitchFamily="34" charset="-120"/>
                  <a:cs typeface="Arial Unicode MS" pitchFamily="34" charset="-120"/>
                </a:rPr>
                <a:t>3</a:t>
              </a:r>
              <a:endParaRPr kumimoji="1" lang="zh-TW" altLang="en-US" sz="2400" b="0" i="0" u="none" strike="noStrike" kern="1200" cap="none" spc="0" normalizeH="0" baseline="0" noProof="0" dirty="0">
                <a:ln>
                  <a:noFill/>
                </a:ln>
                <a:solidFill>
                  <a:schemeClr val="tx1"/>
                </a:solidFill>
                <a:effectLst/>
                <a:uLnTx/>
                <a:uFillTx/>
                <a:latin typeface="Arial Unicode MS" pitchFamily="34" charset="-120"/>
                <a:ea typeface="Arial Unicode MS" pitchFamily="34" charset="-120"/>
                <a:cs typeface="Arial Unicode MS" pitchFamily="34" charset="-120"/>
              </a:endParaRPr>
            </a:p>
          </p:txBody>
        </p:sp>
        <p:sp>
          <p:nvSpPr>
            <p:cNvPr id="75792" name="矩形 69"/>
            <p:cNvSpPr/>
            <p:nvPr/>
          </p:nvSpPr>
          <p:spPr>
            <a:xfrm>
              <a:off x="1489075" y="2316956"/>
              <a:ext cx="833438" cy="461963"/>
            </a:xfrm>
            <a:prstGeom prst="rect">
              <a:avLst/>
            </a:prstGeom>
            <a:noFill/>
            <a:ln w="9525">
              <a:noFill/>
            </a:ln>
          </p:spPr>
          <p:txBody>
            <a:bodyPr wrap="none">
              <a:spAutoFit/>
            </a:bodyPr>
            <a:lstStyle/>
            <a:p>
              <a:r>
                <a:rPr lang="en-US" altLang="zh-TW" dirty="0">
                  <a:latin typeface="Arial Unicode MS" pitchFamily="34" charset="-122"/>
                  <a:ea typeface="Arial Unicode MS" pitchFamily="34" charset="-122"/>
                </a:rPr>
                <a:t>Start</a:t>
              </a:r>
              <a:endParaRPr lang="zh-TW" altLang="en-US" dirty="0">
                <a:latin typeface="Arial Unicode MS" pitchFamily="34" charset="-122"/>
                <a:ea typeface="Arial Unicode MS" pitchFamily="34" charset="-122"/>
              </a:endParaRPr>
            </a:p>
          </p:txBody>
        </p:sp>
        <p:cxnSp>
          <p:nvCxnSpPr>
            <p:cNvPr id="12" name="圖案 27"/>
            <p:cNvCxnSpPr>
              <a:stCxn id="13" idx="1"/>
              <a:endCxn id="13" idx="7"/>
            </p:cNvCxnSpPr>
            <p:nvPr/>
          </p:nvCxnSpPr>
          <p:spPr>
            <a:xfrm rot="5400000" flipH="1" flipV="1">
              <a:off x="3154363" y="2024857"/>
              <a:ext cx="1587" cy="509587"/>
            </a:xfrm>
            <a:prstGeom prst="curvedConnector3">
              <a:avLst>
                <a:gd name="adj1" fmla="val 32186912"/>
              </a:avLst>
            </a:prstGeom>
            <a:ln w="38100">
              <a:tailEnd type="arrow"/>
            </a:ln>
          </p:spPr>
          <p:style>
            <a:lnRef idx="1">
              <a:schemeClr val="dk1"/>
            </a:lnRef>
            <a:fillRef idx="0">
              <a:schemeClr val="dk1"/>
            </a:fillRef>
            <a:effectRef idx="0">
              <a:schemeClr val="dk1"/>
            </a:effectRef>
            <a:fontRef idx="minor">
              <a:schemeClr val="tx1"/>
            </a:fontRef>
          </p:style>
        </p:cxnSp>
        <p:sp>
          <p:nvSpPr>
            <p:cNvPr id="13" name="橢圓 78"/>
            <p:cNvSpPr/>
            <p:nvPr/>
          </p:nvSpPr>
          <p:spPr>
            <a:xfrm>
              <a:off x="2794000" y="2174082"/>
              <a:ext cx="720725" cy="720725"/>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TW" sz="2400" b="0" i="0" u="none" strike="noStrike" kern="1200" cap="none" spc="0" normalizeH="0" baseline="0" noProof="0" dirty="0">
                  <a:ln>
                    <a:noFill/>
                  </a:ln>
                  <a:solidFill>
                    <a:schemeClr val="dk1"/>
                  </a:solidFill>
                  <a:effectLst/>
                  <a:uLnTx/>
                  <a:uFillTx/>
                  <a:latin typeface="Arial Unicode MS" pitchFamily="34" charset="-120"/>
                  <a:ea typeface="Arial Unicode MS" pitchFamily="34" charset="-120"/>
                  <a:cs typeface="Arial Unicode MS" pitchFamily="34" charset="-120"/>
                </a:rPr>
                <a:t>0</a:t>
              </a:r>
              <a:endParaRPr kumimoji="1" lang="zh-TW" altLang="en-US" sz="2400" b="0" i="0" u="none" strike="noStrike" kern="1200" cap="none" spc="0" normalizeH="0" baseline="0" noProof="0" dirty="0">
                <a:ln>
                  <a:noFill/>
                </a:ln>
                <a:solidFill>
                  <a:schemeClr val="dk1"/>
                </a:solidFill>
                <a:effectLst/>
                <a:uLnTx/>
                <a:uFillTx/>
                <a:latin typeface="Arial Unicode MS" pitchFamily="34" charset="-120"/>
                <a:ea typeface="Arial Unicode MS" pitchFamily="34" charset="-120"/>
                <a:cs typeface="Arial Unicode MS" pitchFamily="34" charset="-120"/>
              </a:endParaRPr>
            </a:p>
          </p:txBody>
        </p:sp>
        <p:cxnSp>
          <p:nvCxnSpPr>
            <p:cNvPr id="14" name="直線單箭頭接點 79"/>
            <p:cNvCxnSpPr>
              <a:stCxn id="75792" idx="3"/>
              <a:endCxn id="13" idx="2"/>
            </p:cNvCxnSpPr>
            <p:nvPr/>
          </p:nvCxnSpPr>
          <p:spPr>
            <a:xfrm flipV="1">
              <a:off x="2322513" y="2534444"/>
              <a:ext cx="471487" cy="127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796" name="矩形 80"/>
            <p:cNvSpPr/>
            <p:nvPr/>
          </p:nvSpPr>
          <p:spPr>
            <a:xfrm>
              <a:off x="3579813" y="2031206"/>
              <a:ext cx="355600" cy="461963"/>
            </a:xfrm>
            <a:prstGeom prst="rect">
              <a:avLst/>
            </a:prstGeom>
            <a:noFill/>
            <a:ln w="9525">
              <a:noFill/>
            </a:ln>
          </p:spPr>
          <p:txBody>
            <a:bodyPr wrap="none">
              <a:spAutoFit/>
            </a:bodyPr>
            <a:lstStyle/>
            <a:p>
              <a:r>
                <a:rPr lang="en-US" altLang="zh-TW" dirty="0">
                  <a:latin typeface="Arial Unicode MS" pitchFamily="34" charset="-122"/>
                  <a:ea typeface="Arial Unicode MS" pitchFamily="34" charset="-122"/>
                </a:rPr>
                <a:t>a</a:t>
              </a:r>
            </a:p>
          </p:txBody>
        </p:sp>
        <p:sp>
          <p:nvSpPr>
            <p:cNvPr id="16" name="橢圓 81"/>
            <p:cNvSpPr/>
            <p:nvPr/>
          </p:nvSpPr>
          <p:spPr>
            <a:xfrm>
              <a:off x="4008438" y="2174082"/>
              <a:ext cx="720725" cy="720725"/>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TW" sz="2400" b="0" i="0" u="none" strike="noStrike" kern="1200" cap="none" spc="0" normalizeH="0" baseline="0" noProof="0" dirty="0">
                  <a:ln>
                    <a:noFill/>
                  </a:ln>
                  <a:solidFill>
                    <a:schemeClr val="dk1"/>
                  </a:solidFill>
                  <a:effectLst/>
                  <a:uLnTx/>
                  <a:uFillTx/>
                  <a:latin typeface="Arial Unicode MS" pitchFamily="34" charset="-120"/>
                  <a:ea typeface="Arial Unicode MS" pitchFamily="34" charset="-120"/>
                  <a:cs typeface="Arial Unicode MS" pitchFamily="34" charset="-120"/>
                </a:rPr>
                <a:t>1</a:t>
              </a:r>
              <a:endParaRPr kumimoji="1" lang="zh-TW" altLang="en-US" sz="2400" b="0" i="0" u="none" strike="noStrike" kern="1200" cap="none" spc="0" normalizeH="0" baseline="0" noProof="0" dirty="0">
                <a:ln>
                  <a:noFill/>
                </a:ln>
                <a:solidFill>
                  <a:schemeClr val="dk1"/>
                </a:solidFill>
                <a:effectLst/>
                <a:uLnTx/>
                <a:uFillTx/>
                <a:latin typeface="Arial Unicode MS" pitchFamily="34" charset="-120"/>
                <a:ea typeface="Arial Unicode MS" pitchFamily="34" charset="-120"/>
                <a:cs typeface="Arial Unicode MS" pitchFamily="34" charset="-120"/>
              </a:endParaRPr>
            </a:p>
          </p:txBody>
        </p:sp>
        <p:cxnSp>
          <p:nvCxnSpPr>
            <p:cNvPr id="17" name="直線單箭頭接點 83"/>
            <p:cNvCxnSpPr>
              <a:stCxn id="16" idx="6"/>
              <a:endCxn id="6" idx="2"/>
            </p:cNvCxnSpPr>
            <p:nvPr/>
          </p:nvCxnSpPr>
          <p:spPr>
            <a:xfrm>
              <a:off x="4729163" y="2534444"/>
              <a:ext cx="40322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799" name="矩形 84"/>
            <p:cNvSpPr/>
            <p:nvPr/>
          </p:nvSpPr>
          <p:spPr>
            <a:xfrm>
              <a:off x="4722813" y="2031206"/>
              <a:ext cx="352425" cy="461963"/>
            </a:xfrm>
            <a:prstGeom prst="rect">
              <a:avLst/>
            </a:prstGeom>
            <a:noFill/>
            <a:ln w="9525">
              <a:noFill/>
            </a:ln>
          </p:spPr>
          <p:txBody>
            <a:bodyPr wrap="none">
              <a:spAutoFit/>
            </a:bodyPr>
            <a:lstStyle/>
            <a:p>
              <a:r>
                <a:rPr lang="en-US" altLang="zh-TW" dirty="0">
                  <a:latin typeface="Arial Unicode MS" pitchFamily="34" charset="-122"/>
                  <a:ea typeface="Arial Unicode MS" pitchFamily="34" charset="-122"/>
                </a:rPr>
                <a:t>b</a:t>
              </a:r>
            </a:p>
          </p:txBody>
        </p:sp>
        <p:cxnSp>
          <p:nvCxnSpPr>
            <p:cNvPr id="19" name="圖案 27"/>
            <p:cNvCxnSpPr>
              <a:stCxn id="13" idx="3"/>
              <a:endCxn id="13" idx="5"/>
            </p:cNvCxnSpPr>
            <p:nvPr/>
          </p:nvCxnSpPr>
          <p:spPr>
            <a:xfrm rot="16200000" flipH="1">
              <a:off x="3154363" y="2534444"/>
              <a:ext cx="1588" cy="509587"/>
            </a:xfrm>
            <a:prstGeom prst="curvedConnector3">
              <a:avLst>
                <a:gd name="adj1" fmla="val 34044406"/>
              </a:avLst>
            </a:prstGeom>
            <a:ln w="38100">
              <a:tailEnd type="arrow"/>
            </a:ln>
          </p:spPr>
          <p:style>
            <a:lnRef idx="1">
              <a:schemeClr val="dk1"/>
            </a:lnRef>
            <a:fillRef idx="0">
              <a:schemeClr val="dk1"/>
            </a:fillRef>
            <a:effectRef idx="0">
              <a:schemeClr val="dk1"/>
            </a:effectRef>
            <a:fontRef idx="minor">
              <a:schemeClr val="tx1"/>
            </a:fontRef>
          </p:style>
        </p:cxnSp>
        <p:sp>
          <p:nvSpPr>
            <p:cNvPr id="75801" name="矩形 96"/>
            <p:cNvSpPr/>
            <p:nvPr/>
          </p:nvSpPr>
          <p:spPr>
            <a:xfrm>
              <a:off x="2989263" y="1388269"/>
              <a:ext cx="355600" cy="461962"/>
            </a:xfrm>
            <a:prstGeom prst="rect">
              <a:avLst/>
            </a:prstGeom>
            <a:noFill/>
            <a:ln w="9525">
              <a:noFill/>
            </a:ln>
          </p:spPr>
          <p:txBody>
            <a:bodyPr wrap="none">
              <a:spAutoFit/>
            </a:bodyPr>
            <a:lstStyle/>
            <a:p>
              <a:r>
                <a:rPr lang="en-US" altLang="zh-TW" dirty="0">
                  <a:latin typeface="Arial Unicode MS" pitchFamily="34" charset="-122"/>
                  <a:ea typeface="Arial Unicode MS" pitchFamily="34" charset="-122"/>
                </a:rPr>
                <a:t>a</a:t>
              </a:r>
            </a:p>
          </p:txBody>
        </p:sp>
        <p:sp>
          <p:nvSpPr>
            <p:cNvPr id="75802" name="矩形 97"/>
            <p:cNvSpPr/>
            <p:nvPr/>
          </p:nvSpPr>
          <p:spPr>
            <a:xfrm>
              <a:off x="3008313" y="3245644"/>
              <a:ext cx="355600" cy="461962"/>
            </a:xfrm>
            <a:prstGeom prst="rect">
              <a:avLst/>
            </a:prstGeom>
            <a:noFill/>
            <a:ln w="9525">
              <a:noFill/>
            </a:ln>
          </p:spPr>
          <p:txBody>
            <a:bodyPr wrap="none">
              <a:spAutoFit/>
            </a:bodyPr>
            <a:lstStyle/>
            <a:p>
              <a:r>
                <a:rPr lang="en-US" altLang="zh-TW" dirty="0">
                  <a:latin typeface="Arial Unicode MS" pitchFamily="34" charset="-122"/>
                  <a:ea typeface="Arial Unicode MS" pitchFamily="34" charset="-122"/>
                </a:rPr>
                <a:t>b</a:t>
              </a:r>
            </a:p>
          </p:txBody>
        </p:sp>
      </p:grpSp>
      <p:sp>
        <p:nvSpPr>
          <p:cNvPr id="22" name="矩形 98"/>
          <p:cNvSpPr>
            <a:spLocks noChangeArrowheads="1"/>
          </p:cNvSpPr>
          <p:nvPr/>
        </p:nvSpPr>
        <p:spPr bwMode="auto">
          <a:xfrm>
            <a:off x="539750" y="5438775"/>
            <a:ext cx="2054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TW" sz="2400" b="0" i="0" u="none" strike="noStrike" kern="1200" cap="none" spc="0" normalizeH="0" baseline="0" noProof="0" dirty="0">
                <a:ln>
                  <a:noFill/>
                </a:ln>
                <a:solidFill>
                  <a:srgbClr val="047016"/>
                </a:solidFill>
                <a:effectLst/>
                <a:uLnTx/>
                <a:uFillTx/>
                <a:latin typeface="+mj-lt"/>
                <a:ea typeface="Arial Unicode MS" pitchFamily="34" charset="-120"/>
                <a:cs typeface="Arial Unicode MS" pitchFamily="34" charset="-120"/>
              </a:rPr>
              <a:t>Input : </a:t>
            </a:r>
            <a:r>
              <a:rPr kumimoji="1" lang="en-US" altLang="zh-TW" sz="2400" b="0" i="0" u="none" strike="noStrike" kern="1200" cap="none" spc="0" normalizeH="0" baseline="0" noProof="0" dirty="0" err="1">
                <a:ln>
                  <a:noFill/>
                </a:ln>
                <a:solidFill>
                  <a:srgbClr val="047016"/>
                </a:solidFill>
                <a:effectLst/>
                <a:uLnTx/>
                <a:uFillTx/>
                <a:latin typeface="+mj-lt"/>
                <a:ea typeface="Arial Unicode MS" pitchFamily="34" charset="-120"/>
                <a:cs typeface="Arial Unicode MS" pitchFamily="34" charset="-120"/>
              </a:rPr>
              <a:t>babb</a:t>
            </a:r>
            <a:endParaRPr kumimoji="1" lang="en-US" altLang="zh-TW" sz="2400" b="0" i="0" u="none" strike="noStrike" kern="1200" cap="none" spc="0" normalizeH="0" baseline="0" noProof="0" dirty="0">
              <a:ln>
                <a:noFill/>
              </a:ln>
              <a:solidFill>
                <a:srgbClr val="047016"/>
              </a:solidFill>
              <a:effectLst/>
              <a:uLnTx/>
              <a:uFillTx/>
              <a:latin typeface="+mj-lt"/>
              <a:ea typeface="Arial Unicode MS" pitchFamily="34" charset="-120"/>
              <a:cs typeface="Arial Unicode MS" pitchFamily="34" charset="-120"/>
            </a:endParaRPr>
          </a:p>
        </p:txBody>
      </p:sp>
      <p:sp>
        <p:nvSpPr>
          <p:cNvPr id="23" name="矩形 73"/>
          <p:cNvSpPr>
            <a:spLocks noChangeArrowheads="1"/>
          </p:cNvSpPr>
          <p:nvPr/>
        </p:nvSpPr>
        <p:spPr bwMode="auto">
          <a:xfrm>
            <a:off x="2563813" y="5438775"/>
            <a:ext cx="2803525" cy="461963"/>
          </a:xfrm>
          <a:prstGeom prst="rect">
            <a:avLst/>
          </a:prstGeom>
          <a:solidFill>
            <a:schemeClr val="tx1"/>
          </a:solidFill>
          <a:ln w="9525">
            <a:solidFill>
              <a:schemeClr val="tx1"/>
            </a:solidFill>
            <a:miter lim="800000"/>
          </a:ln>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TW" sz="2400" b="0" i="0" u="none" strike="noStrike" kern="1200" cap="none" spc="0" normalizeH="0" baseline="0" noProof="0">
                <a:ln>
                  <a:noFill/>
                </a:ln>
                <a:solidFill>
                  <a:schemeClr val="bg1"/>
                </a:solidFill>
                <a:effectLst/>
                <a:uLnTx/>
                <a:uFillTx/>
                <a:latin typeface="+mj-lt"/>
                <a:ea typeface="Arial Unicode MS" pitchFamily="34" charset="-120"/>
                <a:cs typeface="Arial Unicode MS" pitchFamily="34" charset="-120"/>
              </a:rPr>
              <a:t>Processing Token</a:t>
            </a:r>
            <a:endParaRPr kumimoji="1" lang="zh-TW" altLang="en-US" sz="2400" b="0" i="0" u="none" strike="noStrike" kern="1200" cap="none" spc="0" normalizeH="0" baseline="0" noProof="0">
              <a:ln>
                <a:noFill/>
              </a:ln>
              <a:solidFill>
                <a:schemeClr val="bg1"/>
              </a:solidFill>
              <a:effectLst/>
              <a:uLnTx/>
              <a:uFillTx/>
              <a:latin typeface="+mj-lt"/>
              <a:ea typeface="Arial Unicode MS" pitchFamily="34" charset="-120"/>
              <a:cs typeface="Arial Unicode MS" pitchFamily="34" charset="-120"/>
            </a:endParaRPr>
          </a:p>
        </p:txBody>
      </p:sp>
      <p:sp>
        <p:nvSpPr>
          <p:cNvPr id="24" name="矩形 107"/>
          <p:cNvSpPr>
            <a:spLocks noChangeArrowheads="1"/>
          </p:cNvSpPr>
          <p:nvPr/>
        </p:nvSpPr>
        <p:spPr bwMode="auto">
          <a:xfrm>
            <a:off x="5364163" y="5438775"/>
            <a:ext cx="376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2400" b="0" i="0" u="none" strike="noStrike" kern="1200" cap="none" spc="0" normalizeH="0" baseline="0" noProof="0">
                <a:ln>
                  <a:noFill/>
                </a:ln>
                <a:solidFill>
                  <a:srgbClr val="047016"/>
                </a:solidFill>
                <a:effectLst/>
                <a:uLnTx/>
                <a:uFillTx/>
                <a:latin typeface="+mj-lt"/>
                <a:ea typeface="Arial Unicode MS" pitchFamily="34" charset="-120"/>
                <a:cs typeface="Arial Unicode MS" pitchFamily="34" charset="-120"/>
              </a:rPr>
              <a:t>b</a:t>
            </a:r>
            <a:endParaRPr kumimoji="1" lang="zh-TW" altLang="en-US" sz="2400" b="0" i="0" u="none" strike="noStrike" kern="1200" cap="none" spc="0" normalizeH="0" baseline="0" noProof="0">
              <a:ln>
                <a:noFill/>
              </a:ln>
              <a:solidFill>
                <a:schemeClr val="tx1"/>
              </a:solidFill>
              <a:effectLst/>
              <a:uLnTx/>
              <a:uFillTx/>
              <a:latin typeface="+mj-lt"/>
              <a:ea typeface="Arial Unicode MS" pitchFamily="34" charset="-120"/>
              <a:cs typeface="Arial Unicode MS" pitchFamily="34" charset="-120"/>
            </a:endParaRPr>
          </a:p>
        </p:txBody>
      </p:sp>
      <p:sp>
        <p:nvSpPr>
          <p:cNvPr id="25" name="矩形 108"/>
          <p:cNvSpPr>
            <a:spLocks noChangeArrowheads="1"/>
          </p:cNvSpPr>
          <p:nvPr/>
        </p:nvSpPr>
        <p:spPr bwMode="auto">
          <a:xfrm>
            <a:off x="5721350" y="5438775"/>
            <a:ext cx="3635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2400" b="0" i="0" u="none" strike="noStrike" kern="1200" cap="none" spc="0" normalizeH="0" baseline="0" noProof="0">
                <a:ln>
                  <a:noFill/>
                </a:ln>
                <a:solidFill>
                  <a:srgbClr val="047016"/>
                </a:solidFill>
                <a:effectLst/>
                <a:uLnTx/>
                <a:uFillTx/>
                <a:latin typeface="+mj-lt"/>
                <a:ea typeface="Arial Unicode MS" pitchFamily="34" charset="-120"/>
                <a:cs typeface="Arial Unicode MS" pitchFamily="34" charset="-120"/>
              </a:rPr>
              <a:t>a</a:t>
            </a:r>
            <a:endParaRPr kumimoji="1" lang="zh-TW" altLang="en-US" sz="2400" b="0" i="0" u="none" strike="noStrike" kern="1200" cap="none" spc="0" normalizeH="0" baseline="0" noProof="0">
              <a:ln>
                <a:noFill/>
              </a:ln>
              <a:solidFill>
                <a:schemeClr val="tx1"/>
              </a:solidFill>
              <a:effectLst/>
              <a:uLnTx/>
              <a:uFillTx/>
              <a:latin typeface="+mj-lt"/>
              <a:ea typeface="Arial Unicode MS" pitchFamily="34" charset="-120"/>
              <a:cs typeface="Arial Unicode MS" pitchFamily="34" charset="-120"/>
            </a:endParaRPr>
          </a:p>
        </p:txBody>
      </p:sp>
      <p:sp>
        <p:nvSpPr>
          <p:cNvPr id="26" name="矩形 117"/>
          <p:cNvSpPr>
            <a:spLocks noChangeArrowheads="1"/>
          </p:cNvSpPr>
          <p:nvPr/>
        </p:nvSpPr>
        <p:spPr bwMode="auto">
          <a:xfrm>
            <a:off x="5341938" y="4581525"/>
            <a:ext cx="379095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TW" sz="2000" b="0" i="0" u="none" strike="noStrike" kern="1200" cap="none" spc="0" normalizeH="0" baseline="0" noProof="0">
                <a:ln>
                  <a:noFill/>
                </a:ln>
                <a:solidFill>
                  <a:srgbClr val="C00000"/>
                </a:solidFill>
                <a:effectLst/>
                <a:uLnTx/>
                <a:uFillTx/>
                <a:latin typeface="+mj-lt"/>
                <a:ea typeface="Arial Unicode MS" pitchFamily="34" charset="-120"/>
                <a:cs typeface="Arial Unicode MS" pitchFamily="34" charset="-120"/>
              </a:rPr>
              <a:t>Ambiguous!!! </a:t>
            </a: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TW" sz="2000" b="0" i="0" u="none" strike="noStrike" kern="1200" cap="none" spc="0" normalizeH="0" baseline="0" noProof="0">
                <a:ln>
                  <a:noFill/>
                </a:ln>
                <a:solidFill>
                  <a:srgbClr val="C00000"/>
                </a:solidFill>
                <a:effectLst/>
                <a:uLnTx/>
                <a:uFillTx/>
                <a:latin typeface="+mj-lt"/>
                <a:ea typeface="Arial Unicode MS" pitchFamily="34" charset="-120"/>
                <a:cs typeface="Arial Unicode MS" pitchFamily="34" charset="-120"/>
              </a:rPr>
              <a:t>Which one should we select?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P spid="24" grpId="0"/>
      <p:bldP spid="25" grpId="0"/>
      <p:bldP spid="26"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What’s the problem with NFA?</a:t>
            </a:r>
            <a:endParaRPr lang="zh-CN" altLang="en-US" kern="1200" dirty="0">
              <a:latin typeface="+mj-lt"/>
              <a:ea typeface="宋体" panose="02010600030101010101" pitchFamily="2" charset="-122"/>
              <a:cs typeface="+mj-cs"/>
            </a:endParaRPr>
          </a:p>
        </p:txBody>
      </p:sp>
      <p:sp>
        <p:nvSpPr>
          <p:cNvPr id="76803"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2024/3/12</a:t>
            </a:fld>
            <a:endParaRPr lang="zh-TW" altLang="en-US" sz="1400" dirty="0">
              <a:solidFill>
                <a:schemeClr val="tx2"/>
              </a:solidFill>
            </a:endParaRPr>
          </a:p>
        </p:txBody>
      </p:sp>
      <p:sp>
        <p:nvSpPr>
          <p:cNvPr id="76804"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71</a:t>
            </a:fld>
            <a:endParaRPr lang="zh-TW" altLang="en-US" sz="1400" dirty="0">
              <a:solidFill>
                <a:schemeClr val="tx2"/>
              </a:solidFill>
            </a:endParaRPr>
          </a:p>
        </p:txBody>
      </p:sp>
      <p:grpSp>
        <p:nvGrpSpPr>
          <p:cNvPr id="76805" name="Group 26"/>
          <p:cNvGrpSpPr/>
          <p:nvPr/>
        </p:nvGrpSpPr>
        <p:grpSpPr>
          <a:xfrm>
            <a:off x="1489075" y="2693988"/>
            <a:ext cx="5597525" cy="1676400"/>
            <a:chOff x="1489075" y="2031206"/>
            <a:chExt cx="5597525" cy="1676400"/>
          </a:xfrm>
        </p:grpSpPr>
        <p:sp>
          <p:nvSpPr>
            <p:cNvPr id="6" name="橢圓 58"/>
            <p:cNvSpPr/>
            <p:nvPr/>
          </p:nvSpPr>
          <p:spPr>
            <a:xfrm>
              <a:off x="5132388" y="2174081"/>
              <a:ext cx="720725" cy="720725"/>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TW" sz="2400" b="0" i="0" u="none" strike="noStrike" kern="1200" cap="none" spc="0" normalizeH="0" baseline="0" noProof="0" dirty="0">
                  <a:ln>
                    <a:noFill/>
                  </a:ln>
                  <a:solidFill>
                    <a:schemeClr val="dk1"/>
                  </a:solidFill>
                  <a:effectLst/>
                  <a:uLnTx/>
                  <a:uFillTx/>
                  <a:latin typeface="Arial Unicode MS" pitchFamily="34" charset="-120"/>
                  <a:ea typeface="Arial Unicode MS" pitchFamily="34" charset="-120"/>
                  <a:cs typeface="Arial Unicode MS" pitchFamily="34" charset="-120"/>
                </a:rPr>
                <a:t>2</a:t>
              </a:r>
              <a:endParaRPr kumimoji="1" lang="zh-TW" altLang="en-US" sz="2400" b="0" i="0" u="none" strike="noStrike" kern="1200" cap="none" spc="0" normalizeH="0" baseline="0" noProof="0" dirty="0">
                <a:ln>
                  <a:noFill/>
                </a:ln>
                <a:solidFill>
                  <a:schemeClr val="dk1"/>
                </a:solidFill>
                <a:effectLst/>
                <a:uLnTx/>
                <a:uFillTx/>
                <a:latin typeface="Arial Unicode MS" pitchFamily="34" charset="-120"/>
                <a:ea typeface="Arial Unicode MS" pitchFamily="34" charset="-120"/>
                <a:cs typeface="Arial Unicode MS" pitchFamily="34" charset="-120"/>
              </a:endParaRPr>
            </a:p>
          </p:txBody>
        </p:sp>
        <p:cxnSp>
          <p:nvCxnSpPr>
            <p:cNvPr id="7" name="直線單箭頭接點 59"/>
            <p:cNvCxnSpPr>
              <a:stCxn id="13" idx="6"/>
              <a:endCxn id="16" idx="2"/>
            </p:cNvCxnSpPr>
            <p:nvPr/>
          </p:nvCxnSpPr>
          <p:spPr>
            <a:xfrm>
              <a:off x="3514725" y="2534443"/>
              <a:ext cx="493713"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單箭頭接點 61"/>
            <p:cNvCxnSpPr>
              <a:stCxn id="6" idx="6"/>
              <a:endCxn id="10" idx="2"/>
            </p:cNvCxnSpPr>
            <p:nvPr/>
          </p:nvCxnSpPr>
          <p:spPr>
            <a:xfrm>
              <a:off x="5853113" y="2534443"/>
              <a:ext cx="512762"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816" name="矩形 62"/>
            <p:cNvSpPr/>
            <p:nvPr/>
          </p:nvSpPr>
          <p:spPr>
            <a:xfrm>
              <a:off x="5937250" y="2031206"/>
              <a:ext cx="352425" cy="461963"/>
            </a:xfrm>
            <a:prstGeom prst="rect">
              <a:avLst/>
            </a:prstGeom>
            <a:noFill/>
            <a:ln w="9525">
              <a:noFill/>
            </a:ln>
          </p:spPr>
          <p:txBody>
            <a:bodyPr wrap="none">
              <a:spAutoFit/>
            </a:bodyPr>
            <a:lstStyle/>
            <a:p>
              <a:r>
                <a:rPr lang="en-US" altLang="zh-TW" dirty="0">
                  <a:latin typeface="Arial Unicode MS" pitchFamily="34" charset="-122"/>
                  <a:ea typeface="Arial Unicode MS" pitchFamily="34" charset="-122"/>
                </a:rPr>
                <a:t>b</a:t>
              </a:r>
            </a:p>
          </p:txBody>
        </p:sp>
        <p:sp>
          <p:nvSpPr>
            <p:cNvPr id="10" name="甜甜圈 68"/>
            <p:cNvSpPr/>
            <p:nvPr/>
          </p:nvSpPr>
          <p:spPr>
            <a:xfrm>
              <a:off x="6365875" y="2174081"/>
              <a:ext cx="720725" cy="720725"/>
            </a:xfrm>
            <a:prstGeom prst="donu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TW" sz="2400" b="0" i="0" u="none" strike="noStrike" kern="1200" cap="none" spc="0" normalizeH="0" baseline="0" noProof="0" dirty="0">
                  <a:ln>
                    <a:noFill/>
                  </a:ln>
                  <a:solidFill>
                    <a:schemeClr val="tx1"/>
                  </a:solidFill>
                  <a:effectLst/>
                  <a:uLnTx/>
                  <a:uFillTx/>
                  <a:latin typeface="Arial Unicode MS" pitchFamily="34" charset="-120"/>
                  <a:ea typeface="Arial Unicode MS" pitchFamily="34" charset="-120"/>
                  <a:cs typeface="Arial Unicode MS" pitchFamily="34" charset="-120"/>
                </a:rPr>
                <a:t>3</a:t>
              </a:r>
              <a:endParaRPr kumimoji="1" lang="zh-TW" altLang="en-US" sz="2400" b="0" i="0" u="none" strike="noStrike" kern="1200" cap="none" spc="0" normalizeH="0" baseline="0" noProof="0" dirty="0">
                <a:ln>
                  <a:noFill/>
                </a:ln>
                <a:solidFill>
                  <a:schemeClr val="tx1"/>
                </a:solidFill>
                <a:effectLst/>
                <a:uLnTx/>
                <a:uFillTx/>
                <a:latin typeface="Arial Unicode MS" pitchFamily="34" charset="-120"/>
                <a:ea typeface="Arial Unicode MS" pitchFamily="34" charset="-120"/>
                <a:cs typeface="Arial Unicode MS" pitchFamily="34" charset="-120"/>
              </a:endParaRPr>
            </a:p>
          </p:txBody>
        </p:sp>
        <p:sp>
          <p:nvSpPr>
            <p:cNvPr id="76818" name="矩形 69"/>
            <p:cNvSpPr/>
            <p:nvPr/>
          </p:nvSpPr>
          <p:spPr>
            <a:xfrm>
              <a:off x="1489075" y="2316956"/>
              <a:ext cx="833438" cy="461963"/>
            </a:xfrm>
            <a:prstGeom prst="rect">
              <a:avLst/>
            </a:prstGeom>
            <a:noFill/>
            <a:ln w="9525">
              <a:noFill/>
            </a:ln>
          </p:spPr>
          <p:txBody>
            <a:bodyPr wrap="none">
              <a:spAutoFit/>
            </a:bodyPr>
            <a:lstStyle/>
            <a:p>
              <a:r>
                <a:rPr lang="en-US" altLang="zh-TW" dirty="0">
                  <a:latin typeface="Arial Unicode MS" pitchFamily="34" charset="-122"/>
                  <a:ea typeface="Arial Unicode MS" pitchFamily="34" charset="-122"/>
                </a:rPr>
                <a:t>Start</a:t>
              </a:r>
              <a:endParaRPr lang="zh-TW" altLang="en-US" dirty="0">
                <a:latin typeface="Arial Unicode MS" pitchFamily="34" charset="-122"/>
                <a:ea typeface="Arial Unicode MS" pitchFamily="34" charset="-122"/>
              </a:endParaRPr>
            </a:p>
          </p:txBody>
        </p:sp>
        <p:sp>
          <p:nvSpPr>
            <p:cNvPr id="13" name="橢圓 78"/>
            <p:cNvSpPr/>
            <p:nvPr/>
          </p:nvSpPr>
          <p:spPr>
            <a:xfrm>
              <a:off x="2794000" y="2174081"/>
              <a:ext cx="720725" cy="720725"/>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TW" sz="2400" b="0" i="0" u="none" strike="noStrike" kern="1200" cap="none" spc="0" normalizeH="0" baseline="0" noProof="0" dirty="0">
                  <a:ln>
                    <a:noFill/>
                  </a:ln>
                  <a:solidFill>
                    <a:schemeClr val="dk1"/>
                  </a:solidFill>
                  <a:effectLst/>
                  <a:uLnTx/>
                  <a:uFillTx/>
                  <a:latin typeface="Arial Unicode MS" pitchFamily="34" charset="-120"/>
                  <a:ea typeface="Arial Unicode MS" pitchFamily="34" charset="-120"/>
                  <a:cs typeface="Arial Unicode MS" pitchFamily="34" charset="-120"/>
                </a:rPr>
                <a:t>0</a:t>
              </a:r>
              <a:endParaRPr kumimoji="1" lang="zh-TW" altLang="en-US" sz="2400" b="0" i="0" u="none" strike="noStrike" kern="1200" cap="none" spc="0" normalizeH="0" baseline="0" noProof="0" dirty="0">
                <a:ln>
                  <a:noFill/>
                </a:ln>
                <a:solidFill>
                  <a:schemeClr val="dk1"/>
                </a:solidFill>
                <a:effectLst/>
                <a:uLnTx/>
                <a:uFillTx/>
                <a:latin typeface="Arial Unicode MS" pitchFamily="34" charset="-120"/>
                <a:ea typeface="Arial Unicode MS" pitchFamily="34" charset="-120"/>
                <a:cs typeface="Arial Unicode MS" pitchFamily="34" charset="-120"/>
              </a:endParaRPr>
            </a:p>
          </p:txBody>
        </p:sp>
        <p:cxnSp>
          <p:nvCxnSpPr>
            <p:cNvPr id="14" name="直線單箭頭接點 79"/>
            <p:cNvCxnSpPr>
              <a:stCxn id="76818" idx="3"/>
              <a:endCxn id="13" idx="2"/>
            </p:cNvCxnSpPr>
            <p:nvPr/>
          </p:nvCxnSpPr>
          <p:spPr>
            <a:xfrm flipV="1">
              <a:off x="2322513" y="2534443"/>
              <a:ext cx="471487" cy="127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821" name="矩形 80"/>
            <p:cNvSpPr/>
            <p:nvPr/>
          </p:nvSpPr>
          <p:spPr>
            <a:xfrm>
              <a:off x="3579813" y="2031206"/>
              <a:ext cx="355600" cy="461963"/>
            </a:xfrm>
            <a:prstGeom prst="rect">
              <a:avLst/>
            </a:prstGeom>
            <a:noFill/>
            <a:ln w="9525">
              <a:noFill/>
            </a:ln>
          </p:spPr>
          <p:txBody>
            <a:bodyPr wrap="none">
              <a:spAutoFit/>
            </a:bodyPr>
            <a:lstStyle/>
            <a:p>
              <a:r>
                <a:rPr lang="en-US" altLang="zh-TW" dirty="0">
                  <a:latin typeface="Arial Unicode MS" pitchFamily="34" charset="-122"/>
                  <a:ea typeface="Arial Unicode MS" pitchFamily="34" charset="-122"/>
                </a:rPr>
                <a:t>a</a:t>
              </a:r>
            </a:p>
          </p:txBody>
        </p:sp>
        <p:sp>
          <p:nvSpPr>
            <p:cNvPr id="16" name="橢圓 81"/>
            <p:cNvSpPr/>
            <p:nvPr/>
          </p:nvSpPr>
          <p:spPr>
            <a:xfrm>
              <a:off x="4008438" y="2174081"/>
              <a:ext cx="720725" cy="720725"/>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TW" sz="2400" b="0" i="0" u="none" strike="noStrike" kern="1200" cap="none" spc="0" normalizeH="0" baseline="0" noProof="0" dirty="0">
                  <a:ln>
                    <a:noFill/>
                  </a:ln>
                  <a:solidFill>
                    <a:schemeClr val="dk1"/>
                  </a:solidFill>
                  <a:effectLst/>
                  <a:uLnTx/>
                  <a:uFillTx/>
                  <a:latin typeface="Arial Unicode MS" pitchFamily="34" charset="-120"/>
                  <a:ea typeface="Arial Unicode MS" pitchFamily="34" charset="-120"/>
                  <a:cs typeface="Arial Unicode MS" pitchFamily="34" charset="-120"/>
                </a:rPr>
                <a:t>1</a:t>
              </a:r>
              <a:endParaRPr kumimoji="1" lang="zh-TW" altLang="en-US" sz="2400" b="0" i="0" u="none" strike="noStrike" kern="1200" cap="none" spc="0" normalizeH="0" baseline="0" noProof="0" dirty="0">
                <a:ln>
                  <a:noFill/>
                </a:ln>
                <a:solidFill>
                  <a:schemeClr val="dk1"/>
                </a:solidFill>
                <a:effectLst/>
                <a:uLnTx/>
                <a:uFillTx/>
                <a:latin typeface="Arial Unicode MS" pitchFamily="34" charset="-120"/>
                <a:ea typeface="Arial Unicode MS" pitchFamily="34" charset="-120"/>
                <a:cs typeface="Arial Unicode MS" pitchFamily="34" charset="-120"/>
              </a:endParaRPr>
            </a:p>
          </p:txBody>
        </p:sp>
        <p:cxnSp>
          <p:nvCxnSpPr>
            <p:cNvPr id="17" name="直線單箭頭接點 83"/>
            <p:cNvCxnSpPr>
              <a:stCxn id="16" idx="6"/>
              <a:endCxn id="6" idx="2"/>
            </p:cNvCxnSpPr>
            <p:nvPr/>
          </p:nvCxnSpPr>
          <p:spPr>
            <a:xfrm>
              <a:off x="4729163" y="2534443"/>
              <a:ext cx="403225"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824" name="矩形 84"/>
            <p:cNvSpPr/>
            <p:nvPr/>
          </p:nvSpPr>
          <p:spPr>
            <a:xfrm>
              <a:off x="4722813" y="2031206"/>
              <a:ext cx="352425" cy="461963"/>
            </a:xfrm>
            <a:prstGeom prst="rect">
              <a:avLst/>
            </a:prstGeom>
            <a:noFill/>
            <a:ln w="9525">
              <a:noFill/>
            </a:ln>
          </p:spPr>
          <p:txBody>
            <a:bodyPr wrap="none">
              <a:spAutoFit/>
            </a:bodyPr>
            <a:lstStyle/>
            <a:p>
              <a:r>
                <a:rPr lang="en-US" altLang="zh-TW" dirty="0">
                  <a:latin typeface="Arial Unicode MS" pitchFamily="34" charset="-122"/>
                  <a:ea typeface="Arial Unicode MS" pitchFamily="34" charset="-122"/>
                </a:rPr>
                <a:t>b</a:t>
              </a:r>
            </a:p>
          </p:txBody>
        </p:sp>
        <p:cxnSp>
          <p:nvCxnSpPr>
            <p:cNvPr id="19" name="圖案 27"/>
            <p:cNvCxnSpPr>
              <a:stCxn id="13" idx="3"/>
              <a:endCxn id="13" idx="5"/>
            </p:cNvCxnSpPr>
            <p:nvPr/>
          </p:nvCxnSpPr>
          <p:spPr>
            <a:xfrm rot="16200000" flipH="1">
              <a:off x="3154363" y="2534444"/>
              <a:ext cx="1588" cy="509587"/>
            </a:xfrm>
            <a:prstGeom prst="curvedConnector3">
              <a:avLst>
                <a:gd name="adj1" fmla="val 34044406"/>
              </a:avLst>
            </a:prstGeom>
            <a:ln w="38100">
              <a:tailEnd type="arrow"/>
            </a:ln>
          </p:spPr>
          <p:style>
            <a:lnRef idx="1">
              <a:schemeClr val="dk1"/>
            </a:lnRef>
            <a:fillRef idx="0">
              <a:schemeClr val="dk1"/>
            </a:fillRef>
            <a:effectRef idx="0">
              <a:schemeClr val="dk1"/>
            </a:effectRef>
            <a:fontRef idx="minor">
              <a:schemeClr val="tx1"/>
            </a:fontRef>
          </p:style>
        </p:cxnSp>
        <p:sp>
          <p:nvSpPr>
            <p:cNvPr id="76826" name="矩形 97"/>
            <p:cNvSpPr/>
            <p:nvPr/>
          </p:nvSpPr>
          <p:spPr>
            <a:xfrm>
              <a:off x="3008313" y="3245644"/>
              <a:ext cx="355600" cy="461962"/>
            </a:xfrm>
            <a:prstGeom prst="rect">
              <a:avLst/>
            </a:prstGeom>
            <a:noFill/>
            <a:ln w="9525">
              <a:noFill/>
            </a:ln>
          </p:spPr>
          <p:txBody>
            <a:bodyPr wrap="none">
              <a:spAutoFit/>
            </a:bodyPr>
            <a:lstStyle/>
            <a:p>
              <a:r>
                <a:rPr lang="en-US" altLang="zh-TW" dirty="0">
                  <a:latin typeface="Arial Unicode MS" pitchFamily="34" charset="-122"/>
                  <a:ea typeface="Arial Unicode MS" pitchFamily="34" charset="-122"/>
                </a:rPr>
                <a:t>b</a:t>
              </a:r>
            </a:p>
          </p:txBody>
        </p:sp>
      </p:grpSp>
      <p:sp>
        <p:nvSpPr>
          <p:cNvPr id="22" name="矩形 98"/>
          <p:cNvSpPr>
            <a:spLocks noChangeArrowheads="1"/>
          </p:cNvSpPr>
          <p:nvPr/>
        </p:nvSpPr>
        <p:spPr bwMode="auto">
          <a:xfrm>
            <a:off x="539750" y="5438775"/>
            <a:ext cx="20542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TW" sz="2400" b="0" i="0" u="none" strike="noStrike" kern="1200" cap="none" spc="0" normalizeH="0" baseline="0" noProof="0" dirty="0">
                <a:ln>
                  <a:noFill/>
                </a:ln>
                <a:solidFill>
                  <a:srgbClr val="047016"/>
                </a:solidFill>
                <a:effectLst/>
                <a:uLnTx/>
                <a:uFillTx/>
                <a:latin typeface="+mj-lt"/>
                <a:ea typeface="Arial Unicode MS" pitchFamily="34" charset="-120"/>
                <a:cs typeface="Arial Unicode MS" pitchFamily="34" charset="-120"/>
              </a:rPr>
              <a:t>Input : </a:t>
            </a:r>
            <a:r>
              <a:rPr kumimoji="1" lang="en-US" altLang="zh-TW" sz="2400" b="0" i="0" u="none" strike="noStrike" kern="1200" cap="none" spc="0" normalizeH="0" baseline="0" noProof="0" dirty="0" err="1">
                <a:ln>
                  <a:noFill/>
                </a:ln>
                <a:solidFill>
                  <a:srgbClr val="047016"/>
                </a:solidFill>
                <a:effectLst/>
                <a:uLnTx/>
                <a:uFillTx/>
                <a:latin typeface="+mj-lt"/>
                <a:ea typeface="Arial Unicode MS" pitchFamily="34" charset="-120"/>
                <a:cs typeface="Arial Unicode MS" pitchFamily="34" charset="-120"/>
              </a:rPr>
              <a:t>babb</a:t>
            </a:r>
            <a:endParaRPr kumimoji="1" lang="en-US" altLang="zh-TW" sz="2400" b="0" i="0" u="none" strike="noStrike" kern="1200" cap="none" spc="0" normalizeH="0" baseline="0" noProof="0" dirty="0">
              <a:ln>
                <a:noFill/>
              </a:ln>
              <a:solidFill>
                <a:srgbClr val="047016"/>
              </a:solidFill>
              <a:effectLst/>
              <a:uLnTx/>
              <a:uFillTx/>
              <a:latin typeface="+mj-lt"/>
              <a:ea typeface="Arial Unicode MS" pitchFamily="34" charset="-120"/>
              <a:cs typeface="Arial Unicode MS" pitchFamily="34" charset="-120"/>
            </a:endParaRPr>
          </a:p>
        </p:txBody>
      </p:sp>
      <p:sp>
        <p:nvSpPr>
          <p:cNvPr id="23" name="矩形 73"/>
          <p:cNvSpPr>
            <a:spLocks noChangeArrowheads="1"/>
          </p:cNvSpPr>
          <p:nvPr/>
        </p:nvSpPr>
        <p:spPr bwMode="auto">
          <a:xfrm>
            <a:off x="2563813" y="5438775"/>
            <a:ext cx="2803525" cy="461963"/>
          </a:xfrm>
          <a:prstGeom prst="rect">
            <a:avLst/>
          </a:prstGeom>
          <a:solidFill>
            <a:schemeClr val="tx1"/>
          </a:solidFill>
          <a:ln w="9525">
            <a:solidFill>
              <a:schemeClr val="tx1"/>
            </a:solidFill>
            <a:miter lim="800000"/>
          </a:ln>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TW" sz="2400" b="0" i="0" u="none" strike="noStrike" kern="1200" cap="none" spc="0" normalizeH="0" baseline="0" noProof="0">
                <a:ln>
                  <a:noFill/>
                </a:ln>
                <a:solidFill>
                  <a:schemeClr val="bg1"/>
                </a:solidFill>
                <a:effectLst/>
                <a:uLnTx/>
                <a:uFillTx/>
                <a:latin typeface="+mj-lt"/>
                <a:ea typeface="Arial Unicode MS" pitchFamily="34" charset="-120"/>
                <a:cs typeface="Arial Unicode MS" pitchFamily="34" charset="-120"/>
              </a:rPr>
              <a:t>Processing Token</a:t>
            </a:r>
            <a:endParaRPr kumimoji="1" lang="zh-TW" altLang="en-US" sz="2400" b="0" i="0" u="none" strike="noStrike" kern="1200" cap="none" spc="0" normalizeH="0" baseline="0" noProof="0">
              <a:ln>
                <a:noFill/>
              </a:ln>
              <a:solidFill>
                <a:schemeClr val="bg1"/>
              </a:solidFill>
              <a:effectLst/>
              <a:uLnTx/>
              <a:uFillTx/>
              <a:latin typeface="+mj-lt"/>
              <a:ea typeface="Arial Unicode MS" pitchFamily="34" charset="-120"/>
              <a:cs typeface="Arial Unicode MS" pitchFamily="34" charset="-120"/>
            </a:endParaRPr>
          </a:p>
        </p:txBody>
      </p:sp>
      <p:sp>
        <p:nvSpPr>
          <p:cNvPr id="24" name="矩形 107"/>
          <p:cNvSpPr>
            <a:spLocks noChangeArrowheads="1"/>
          </p:cNvSpPr>
          <p:nvPr/>
        </p:nvSpPr>
        <p:spPr bwMode="auto">
          <a:xfrm>
            <a:off x="5364163" y="5438775"/>
            <a:ext cx="376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2400" b="0" i="0" u="none" strike="noStrike" kern="1200" cap="none" spc="0" normalizeH="0" baseline="0" noProof="0" dirty="0">
                <a:ln>
                  <a:noFill/>
                </a:ln>
                <a:solidFill>
                  <a:srgbClr val="047016"/>
                </a:solidFill>
                <a:effectLst/>
                <a:uLnTx/>
                <a:uFillTx/>
                <a:latin typeface="+mj-lt"/>
                <a:ea typeface="Arial Unicode MS" pitchFamily="34" charset="-120"/>
                <a:cs typeface="Arial Unicode MS" pitchFamily="34" charset="-120"/>
              </a:rPr>
              <a:t>b</a:t>
            </a:r>
            <a:endParaRPr kumimoji="1" lang="zh-TW" altLang="en-US" sz="2400" b="0" i="0" u="none" strike="noStrike" kern="1200" cap="none" spc="0" normalizeH="0" baseline="0" noProof="0" dirty="0">
              <a:ln>
                <a:noFill/>
              </a:ln>
              <a:solidFill>
                <a:schemeClr val="tx1"/>
              </a:solidFill>
              <a:effectLst/>
              <a:uLnTx/>
              <a:uFillTx/>
              <a:latin typeface="+mj-lt"/>
              <a:ea typeface="Arial Unicode MS" pitchFamily="34" charset="-120"/>
              <a:cs typeface="Arial Unicode MS" pitchFamily="34" charset="-120"/>
            </a:endParaRPr>
          </a:p>
        </p:txBody>
      </p:sp>
      <p:sp>
        <p:nvSpPr>
          <p:cNvPr id="25" name="矩形 108"/>
          <p:cNvSpPr>
            <a:spLocks noChangeArrowheads="1"/>
          </p:cNvSpPr>
          <p:nvPr/>
        </p:nvSpPr>
        <p:spPr bwMode="auto">
          <a:xfrm>
            <a:off x="5721350" y="5438775"/>
            <a:ext cx="3635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2400" b="0" i="0" u="none" strike="noStrike" kern="1200" cap="none" spc="0" normalizeH="0" baseline="0" noProof="0">
                <a:ln>
                  <a:noFill/>
                </a:ln>
                <a:solidFill>
                  <a:srgbClr val="047016"/>
                </a:solidFill>
                <a:effectLst/>
                <a:uLnTx/>
                <a:uFillTx/>
                <a:latin typeface="+mj-lt"/>
                <a:ea typeface="Arial Unicode MS" pitchFamily="34" charset="-120"/>
                <a:cs typeface="Arial Unicode MS" pitchFamily="34" charset="-120"/>
              </a:rPr>
              <a:t>a</a:t>
            </a:r>
            <a:endParaRPr kumimoji="1" lang="zh-TW" altLang="en-US" sz="2400" b="0" i="0" u="none" strike="noStrike" kern="1200" cap="none" spc="0" normalizeH="0" baseline="0" noProof="0">
              <a:ln>
                <a:noFill/>
              </a:ln>
              <a:solidFill>
                <a:schemeClr val="tx1"/>
              </a:solidFill>
              <a:effectLst/>
              <a:uLnTx/>
              <a:uFillTx/>
              <a:latin typeface="+mj-lt"/>
              <a:ea typeface="Arial Unicode MS" pitchFamily="34" charset="-120"/>
              <a:cs typeface="Arial Unicode MS" pitchFamily="34" charset="-120"/>
            </a:endParaRPr>
          </a:p>
        </p:txBody>
      </p:sp>
      <p:sp>
        <p:nvSpPr>
          <p:cNvPr id="26" name="矩形 117"/>
          <p:cNvSpPr>
            <a:spLocks noChangeArrowheads="1"/>
          </p:cNvSpPr>
          <p:nvPr/>
        </p:nvSpPr>
        <p:spPr bwMode="auto">
          <a:xfrm>
            <a:off x="5341938" y="4581525"/>
            <a:ext cx="2728913"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TW" sz="2000" b="0" i="0" u="none" strike="noStrike" kern="1200" cap="none" spc="0" normalizeH="0" baseline="0" noProof="0" dirty="0">
                <a:ln>
                  <a:noFill/>
                </a:ln>
                <a:solidFill>
                  <a:srgbClr val="C00000"/>
                </a:solidFill>
                <a:effectLst/>
                <a:uLnTx/>
                <a:uFillTx/>
                <a:latin typeface="+mj-lt"/>
                <a:ea typeface="Arial Unicode MS" pitchFamily="34" charset="-120"/>
                <a:cs typeface="Arial Unicode MS" pitchFamily="34" charset="-120"/>
              </a:rPr>
              <a:t>No Ambiguous!!! </a:t>
            </a:r>
          </a:p>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TW" sz="2000" b="0" i="0" u="none" strike="noStrike" kern="1200" cap="none" spc="0" normalizeH="0" baseline="0" noProof="0" dirty="0">
                <a:ln>
                  <a:noFill/>
                </a:ln>
                <a:solidFill>
                  <a:srgbClr val="C00000"/>
                </a:solidFill>
                <a:effectLst/>
                <a:uLnTx/>
                <a:uFillTx/>
                <a:latin typeface="+mj-lt"/>
                <a:ea typeface="Arial Unicode MS" pitchFamily="34" charset="-120"/>
                <a:cs typeface="Arial Unicode MS" pitchFamily="34" charset="-120"/>
              </a:rPr>
              <a:t>It have unique path!</a:t>
            </a:r>
          </a:p>
        </p:txBody>
      </p:sp>
      <p:sp>
        <p:nvSpPr>
          <p:cNvPr id="28" name="矩形 107"/>
          <p:cNvSpPr>
            <a:spLocks noChangeArrowheads="1"/>
          </p:cNvSpPr>
          <p:nvPr/>
        </p:nvSpPr>
        <p:spPr bwMode="auto">
          <a:xfrm>
            <a:off x="6156325" y="5438775"/>
            <a:ext cx="3746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2400" b="0" i="0" u="none" strike="noStrike" kern="1200" cap="none" spc="0" normalizeH="0" baseline="0" noProof="0" dirty="0">
                <a:ln>
                  <a:noFill/>
                </a:ln>
                <a:solidFill>
                  <a:srgbClr val="047016"/>
                </a:solidFill>
                <a:effectLst/>
                <a:uLnTx/>
                <a:uFillTx/>
                <a:latin typeface="+mj-lt"/>
                <a:ea typeface="Arial Unicode MS" pitchFamily="34" charset="-120"/>
                <a:cs typeface="Arial Unicode MS" pitchFamily="34" charset="-120"/>
              </a:rPr>
              <a:t>b</a:t>
            </a:r>
            <a:endParaRPr kumimoji="1" lang="zh-TW" altLang="en-US" sz="2400" b="0" i="0" u="none" strike="noStrike" kern="1200" cap="none" spc="0" normalizeH="0" baseline="0" noProof="0" dirty="0">
              <a:ln>
                <a:noFill/>
              </a:ln>
              <a:solidFill>
                <a:schemeClr val="tx1"/>
              </a:solidFill>
              <a:effectLst/>
              <a:uLnTx/>
              <a:uFillTx/>
              <a:latin typeface="+mj-lt"/>
              <a:ea typeface="Arial Unicode MS" pitchFamily="34" charset="-120"/>
              <a:cs typeface="Arial Unicode MS" pitchFamily="34" charset="-120"/>
            </a:endParaRPr>
          </a:p>
        </p:txBody>
      </p:sp>
      <p:sp>
        <p:nvSpPr>
          <p:cNvPr id="29" name="矩形 107"/>
          <p:cNvSpPr>
            <a:spLocks noChangeArrowheads="1"/>
          </p:cNvSpPr>
          <p:nvPr/>
        </p:nvSpPr>
        <p:spPr bwMode="auto">
          <a:xfrm>
            <a:off x="6619875" y="5438775"/>
            <a:ext cx="3762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2400" b="0" i="0" u="none" strike="noStrike" kern="1200" cap="none" spc="0" normalizeH="0" baseline="0" noProof="0" dirty="0">
                <a:ln>
                  <a:noFill/>
                </a:ln>
                <a:solidFill>
                  <a:srgbClr val="047016"/>
                </a:solidFill>
                <a:effectLst/>
                <a:uLnTx/>
                <a:uFillTx/>
                <a:latin typeface="+mj-lt"/>
                <a:ea typeface="Arial Unicode MS" pitchFamily="34" charset="-120"/>
                <a:cs typeface="Arial Unicode MS" pitchFamily="34" charset="-120"/>
              </a:rPr>
              <a:t>b</a:t>
            </a:r>
            <a:endParaRPr kumimoji="1" lang="zh-TW" altLang="en-US" sz="2400" b="0" i="0" u="none" strike="noStrike" kern="1200" cap="none" spc="0" normalizeH="0" baseline="0" noProof="0" dirty="0">
              <a:ln>
                <a:noFill/>
              </a:ln>
              <a:solidFill>
                <a:schemeClr val="tx1"/>
              </a:solidFill>
              <a:effectLst/>
              <a:uLnTx/>
              <a:uFillTx/>
              <a:latin typeface="+mj-lt"/>
              <a:ea typeface="Arial Unicode MS" pitchFamily="34" charset="-120"/>
              <a:cs typeface="Arial Unicode MS" pitchFamily="34"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additive="base">
                                        <p:cTn id="13" dur="500" fill="hold"/>
                                        <p:tgtEl>
                                          <p:spTgt spid="23"/>
                                        </p:tgtEl>
                                        <p:attrNameLst>
                                          <p:attrName>ppt_x</p:attrName>
                                        </p:attrNameLst>
                                      </p:cBhvr>
                                      <p:tavLst>
                                        <p:tav tm="0">
                                          <p:val>
                                            <p:strVal val="#ppt_x"/>
                                          </p:val>
                                        </p:tav>
                                        <p:tav tm="100000">
                                          <p:val>
                                            <p:strVal val="#ppt_x"/>
                                          </p:val>
                                        </p:tav>
                                      </p:tavLst>
                                    </p:anim>
                                    <p:anim calcmode="lin" valueType="num">
                                      <p:cBhvr additive="base">
                                        <p:cTn id="1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ppt_x"/>
                                          </p:val>
                                        </p:tav>
                                        <p:tav tm="100000">
                                          <p:val>
                                            <p:strVal val="#ppt_x"/>
                                          </p:val>
                                        </p:tav>
                                      </p:tavLst>
                                    </p:anim>
                                    <p:anim calcmode="lin" valueType="num">
                                      <p:cBhvr additive="base">
                                        <p:cTn id="3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anim calcmode="lin" valueType="num">
                                      <p:cBhvr additive="base">
                                        <p:cTn id="43" dur="500" fill="hold"/>
                                        <p:tgtEl>
                                          <p:spTgt spid="29"/>
                                        </p:tgtEl>
                                        <p:attrNameLst>
                                          <p:attrName>ppt_x</p:attrName>
                                        </p:attrNameLst>
                                      </p:cBhvr>
                                      <p:tavLst>
                                        <p:tav tm="0">
                                          <p:val>
                                            <p:strVal val="#ppt_x"/>
                                          </p:val>
                                        </p:tav>
                                        <p:tav tm="100000">
                                          <p:val>
                                            <p:strVal val="#ppt_x"/>
                                          </p:val>
                                        </p:tav>
                                      </p:tavLst>
                                    </p:anim>
                                    <p:anim calcmode="lin" valueType="num">
                                      <p:cBhvr additive="base">
                                        <p:cTn id="4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P spid="24" grpId="0"/>
      <p:bldP spid="25" grpId="0"/>
      <p:bldP spid="26" grpId="0"/>
      <p:bldP spid="28" grpId="0"/>
      <p:bldP spid="2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NFA subset construction</a:t>
            </a:r>
            <a:endParaRPr lang="zh-CN" altLang="en-US" kern="1200" dirty="0">
              <a:latin typeface="+mj-lt"/>
              <a:ea typeface="宋体" panose="02010600030101010101" pitchFamily="2" charset="-122"/>
              <a:cs typeface="+mj-cs"/>
            </a:endParaRPr>
          </a:p>
        </p:txBody>
      </p:sp>
      <p:sp>
        <p:nvSpPr>
          <p:cNvPr id="129027"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算法思路：</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从</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NFA</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的矩阵表示中可以看出，表项通常是一状态的集合，而在</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DFA</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的矩阵表示中，表项是一个状态。</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NFA</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到相应的</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DFA</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的构造的基本思路是：</a:t>
            </a: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en-US" altLang="zh-CN" sz="2400" b="1" i="0" u="none" strike="noStrike" kern="1200" cap="none" spc="0" normalizeH="0" baseline="0" noProof="0" dirty="0">
                <a:ln>
                  <a:noFill/>
                </a:ln>
                <a:solidFill>
                  <a:srgbClr val="0000FF"/>
                </a:solidFill>
                <a:effectLst/>
                <a:uLnTx/>
                <a:uFillTx/>
                <a:latin typeface="+mj-lt"/>
                <a:ea typeface="楷体_GB2312" pitchFamily="49" charset="-122"/>
                <a:cs typeface="+mn-cs"/>
              </a:rPr>
              <a:t>DFA</a:t>
            </a:r>
            <a:r>
              <a:rPr kumimoji="0" lang="zh-CN" altLang="en-US" sz="2400" b="1" i="0" u="none" strike="noStrike" kern="1200" cap="none" spc="0" normalizeH="0" baseline="0" noProof="0" dirty="0">
                <a:ln>
                  <a:noFill/>
                </a:ln>
                <a:solidFill>
                  <a:srgbClr val="0000FF"/>
                </a:solidFill>
                <a:effectLst/>
                <a:uLnTx/>
                <a:uFillTx/>
                <a:latin typeface="+mj-lt"/>
                <a:ea typeface="楷体_GB2312" pitchFamily="49" charset="-122"/>
                <a:cs typeface="+mn-cs"/>
              </a:rPr>
              <a:t>的每一个状态对应</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NFA</a:t>
            </a:r>
            <a:r>
              <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的一组状态。</a:t>
            </a: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DFA</a:t>
            </a:r>
            <a:r>
              <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使用它的状态去记录在</a:t>
            </a:r>
            <a:r>
              <a:rPr kumimoji="0"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NFA</a:t>
            </a:r>
            <a:r>
              <a:rPr kumimoji="0"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读入一个输入符号后可能达到的所有状态。</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NFA subset construction</a:t>
            </a:r>
            <a:endParaRPr lang="zh-CN" altLang="en-US" kern="1200" dirty="0">
              <a:latin typeface="+mj-lt"/>
              <a:ea typeface="宋体" panose="02010600030101010101" pitchFamily="2" charset="-122"/>
              <a:cs typeface="+mj-cs"/>
            </a:endParaRPr>
          </a:p>
        </p:txBody>
      </p:sp>
      <p:sp>
        <p:nvSpPr>
          <p:cNvPr id="78851" name="Rectangle 3"/>
          <p:cNvSpPr>
            <a:spLocks noGrp="1" noRot="1"/>
          </p:cNvSpPr>
          <p:nvPr>
            <p:ph sz="quarter" idx="1"/>
          </p:nvPr>
        </p:nvSpPr>
        <p:spPr>
          <a:xfrm>
            <a:off x="457200" y="1196975"/>
            <a:ext cx="8305800" cy="4902200"/>
          </a:xfrm>
        </p:spPr>
        <p:txBody>
          <a:bodyPr vert="horz" wrap="square" lIns="91440" tIns="45720" rIns="91440" bIns="45720" anchor="t" anchorCtr="0"/>
          <a:lstStyle/>
          <a:p>
            <a:r>
              <a:rPr lang="zh-CN" altLang="en-US" sz="2800" dirty="0">
                <a:latin typeface="Bookman Old Style" panose="02050604050505020204" pitchFamily="18" charset="0"/>
                <a:ea typeface="楷体_GB2312" pitchFamily="49" charset="-122"/>
              </a:rPr>
              <a:t>定义对状态集合</a:t>
            </a:r>
            <a:r>
              <a:rPr lang="en-US" altLang="zh-CN" sz="2800" dirty="0">
                <a:latin typeface="Bookman Old Style" panose="02050604050505020204" pitchFamily="18" charset="0"/>
                <a:ea typeface="楷体_GB2312" pitchFamily="49" charset="-122"/>
              </a:rPr>
              <a:t>I</a:t>
            </a:r>
            <a:r>
              <a:rPr lang="zh-CN" altLang="en-US" sz="2800" dirty="0">
                <a:latin typeface="Bookman Old Style" panose="02050604050505020204" pitchFamily="18" charset="0"/>
                <a:ea typeface="楷体_GB2312" pitchFamily="49" charset="-122"/>
              </a:rPr>
              <a:t>的几个有关运算</a:t>
            </a:r>
          </a:p>
          <a:p>
            <a:pPr lvl="1"/>
            <a:r>
              <a:rPr lang="en-US" altLang="zh-CN" sz="2800" dirty="0">
                <a:latin typeface="Bookman Old Style" panose="02050604050505020204" pitchFamily="18" charset="0"/>
                <a:ea typeface="楷体_GB2312" pitchFamily="49" charset="-122"/>
              </a:rPr>
              <a:t>1.  </a:t>
            </a:r>
            <a:r>
              <a:rPr lang="zh-CN" altLang="en-US" sz="2400" dirty="0">
                <a:solidFill>
                  <a:srgbClr val="FF0000"/>
                </a:solidFill>
                <a:latin typeface="Bookman Old Style" panose="02050604050505020204" pitchFamily="18" charset="0"/>
                <a:ea typeface="楷体_GB2312" pitchFamily="49" charset="-122"/>
              </a:rPr>
              <a:t>状态集合</a:t>
            </a:r>
            <a:r>
              <a:rPr lang="en-US" altLang="zh-CN" sz="2400" dirty="0">
                <a:solidFill>
                  <a:srgbClr val="FF0000"/>
                </a:solidFill>
                <a:latin typeface="Bookman Old Style" panose="02050604050505020204" pitchFamily="18" charset="0"/>
                <a:ea typeface="楷体_GB2312" pitchFamily="49" charset="-122"/>
              </a:rPr>
              <a:t>I</a:t>
            </a:r>
            <a:r>
              <a:rPr lang="zh-CN" altLang="en-US" sz="2400" dirty="0">
                <a:solidFill>
                  <a:srgbClr val="FF0000"/>
                </a:solidFill>
                <a:latin typeface="Bookman Old Style" panose="02050604050505020204" pitchFamily="18" charset="0"/>
                <a:ea typeface="楷体_GB2312" pitchFamily="49" charset="-122"/>
              </a:rPr>
              <a:t>的</a:t>
            </a:r>
            <a:r>
              <a:rPr lang="en-US" altLang="zh-CN" sz="2400" dirty="0">
                <a:solidFill>
                  <a:srgbClr val="FF0000"/>
                </a:solidFill>
                <a:latin typeface="Bookman Old Style" panose="02050604050505020204" pitchFamily="18" charset="0"/>
                <a:ea typeface="楷体_GB2312" pitchFamily="49" charset="-122"/>
              </a:rPr>
              <a:t>ε-</a:t>
            </a:r>
            <a:r>
              <a:rPr lang="zh-CN" altLang="en-US" sz="2400" dirty="0">
                <a:solidFill>
                  <a:srgbClr val="FF0000"/>
                </a:solidFill>
                <a:latin typeface="Bookman Old Style" panose="02050604050505020204" pitchFamily="18" charset="0"/>
                <a:ea typeface="楷体_GB2312" pitchFamily="49" charset="-122"/>
              </a:rPr>
              <a:t>闭包</a:t>
            </a:r>
            <a:r>
              <a:rPr lang="zh-CN" altLang="en-US" sz="2800" dirty="0">
                <a:solidFill>
                  <a:srgbClr val="FF0000"/>
                </a:solidFill>
                <a:latin typeface="Bookman Old Style" panose="02050604050505020204" pitchFamily="18" charset="0"/>
                <a:ea typeface="楷体_GB2312" pitchFamily="49" charset="-122"/>
              </a:rPr>
              <a:t>，</a:t>
            </a:r>
            <a:r>
              <a:rPr lang="zh-CN" altLang="en-US" sz="2400" dirty="0">
                <a:solidFill>
                  <a:srgbClr val="FF0000"/>
                </a:solidFill>
                <a:latin typeface="Bookman Old Style" panose="02050604050505020204" pitchFamily="18" charset="0"/>
                <a:ea typeface="楷体_GB2312" pitchFamily="49" charset="-122"/>
              </a:rPr>
              <a:t>表示为</a:t>
            </a:r>
            <a:r>
              <a:rPr lang="en-US" altLang="zh-CN" sz="2400" dirty="0">
                <a:solidFill>
                  <a:srgbClr val="FF0000"/>
                </a:solidFill>
                <a:latin typeface="Bookman Old Style" panose="02050604050505020204" pitchFamily="18" charset="0"/>
                <a:ea typeface="楷体_GB2312" pitchFamily="49" charset="-122"/>
              </a:rPr>
              <a:t>ε-closure(I)</a:t>
            </a:r>
            <a:r>
              <a:rPr lang="zh-CN" altLang="en-US" sz="2400" dirty="0">
                <a:solidFill>
                  <a:srgbClr val="FF0000"/>
                </a:solidFill>
                <a:latin typeface="Bookman Old Style" panose="02050604050505020204" pitchFamily="18" charset="0"/>
                <a:ea typeface="楷体_GB2312" pitchFamily="49" charset="-122"/>
              </a:rPr>
              <a:t>，</a:t>
            </a:r>
            <a:r>
              <a:rPr lang="zh-CN" altLang="en-US" sz="2400" dirty="0">
                <a:solidFill>
                  <a:schemeClr val="tx1"/>
                </a:solidFill>
                <a:latin typeface="Bookman Old Style" panose="02050604050505020204" pitchFamily="18" charset="0"/>
                <a:ea typeface="楷体_GB2312" pitchFamily="49" charset="-122"/>
              </a:rPr>
              <a:t>定义为一状态集，是状态集</a:t>
            </a:r>
            <a:r>
              <a:rPr lang="en-US" altLang="zh-CN" sz="2400" dirty="0">
                <a:solidFill>
                  <a:schemeClr val="tx1"/>
                </a:solidFill>
                <a:latin typeface="Bookman Old Style" panose="02050604050505020204" pitchFamily="18" charset="0"/>
                <a:ea typeface="楷体_GB2312" pitchFamily="49" charset="-122"/>
              </a:rPr>
              <a:t>I</a:t>
            </a:r>
            <a:r>
              <a:rPr lang="zh-CN" altLang="en-US" sz="2400" dirty="0">
                <a:solidFill>
                  <a:schemeClr val="tx1"/>
                </a:solidFill>
                <a:latin typeface="Bookman Old Style" panose="02050604050505020204" pitchFamily="18" charset="0"/>
                <a:ea typeface="楷体_GB2312" pitchFamily="49" charset="-122"/>
              </a:rPr>
              <a:t>中的任何状态</a:t>
            </a:r>
            <a:r>
              <a:rPr lang="en-US" altLang="zh-CN" sz="2400" dirty="0">
                <a:solidFill>
                  <a:schemeClr val="tx1"/>
                </a:solidFill>
                <a:latin typeface="Bookman Old Style" panose="02050604050505020204" pitchFamily="18" charset="0"/>
                <a:ea typeface="楷体_GB2312" pitchFamily="49" charset="-122"/>
              </a:rPr>
              <a:t>s</a:t>
            </a:r>
            <a:r>
              <a:rPr lang="zh-CN" altLang="en-US" sz="2400" dirty="0">
                <a:solidFill>
                  <a:schemeClr val="tx1"/>
                </a:solidFill>
                <a:latin typeface="Bookman Old Style" panose="02050604050505020204" pitchFamily="18" charset="0"/>
                <a:ea typeface="楷体_GB2312" pitchFamily="49" charset="-122"/>
              </a:rPr>
              <a:t>经任意条</a:t>
            </a:r>
            <a:r>
              <a:rPr lang="en-US" altLang="zh-CN" sz="2400" dirty="0">
                <a:solidFill>
                  <a:schemeClr val="tx1"/>
                </a:solidFill>
                <a:latin typeface="Bookman Old Style" panose="02050604050505020204" pitchFamily="18" charset="0"/>
                <a:ea typeface="楷体_GB2312" pitchFamily="49" charset="-122"/>
              </a:rPr>
              <a:t>ε</a:t>
            </a:r>
            <a:r>
              <a:rPr lang="zh-CN" altLang="en-US" sz="2400" dirty="0">
                <a:solidFill>
                  <a:schemeClr val="tx1"/>
                </a:solidFill>
                <a:latin typeface="Bookman Old Style" panose="02050604050505020204" pitchFamily="18" charset="0"/>
                <a:ea typeface="楷体_GB2312" pitchFamily="49" charset="-122"/>
              </a:rPr>
              <a:t>弧而能到达的状态的集合。</a:t>
            </a:r>
          </a:p>
          <a:p>
            <a:pPr lvl="1"/>
            <a:r>
              <a:rPr lang="zh-CN" altLang="en-US" sz="2400" dirty="0">
                <a:solidFill>
                  <a:srgbClr val="0000FF"/>
                </a:solidFill>
                <a:latin typeface="Bookman Old Style" panose="02050604050505020204" pitchFamily="18" charset="0"/>
                <a:ea typeface="楷体_GB2312" pitchFamily="49" charset="-122"/>
              </a:rPr>
              <a:t>状态集合</a:t>
            </a:r>
            <a:r>
              <a:rPr lang="en-US" altLang="zh-CN" sz="2400" dirty="0">
                <a:solidFill>
                  <a:srgbClr val="0000FF"/>
                </a:solidFill>
                <a:latin typeface="Bookman Old Style" panose="02050604050505020204" pitchFamily="18" charset="0"/>
                <a:ea typeface="楷体_GB2312" pitchFamily="49" charset="-122"/>
              </a:rPr>
              <a:t>I</a:t>
            </a:r>
            <a:r>
              <a:rPr lang="zh-CN" altLang="en-US" sz="2400" dirty="0">
                <a:solidFill>
                  <a:srgbClr val="0000FF"/>
                </a:solidFill>
                <a:latin typeface="Bookman Old Style" panose="02050604050505020204" pitchFamily="18" charset="0"/>
                <a:ea typeface="楷体_GB2312" pitchFamily="49" charset="-122"/>
              </a:rPr>
              <a:t>的任何状态</a:t>
            </a:r>
            <a:r>
              <a:rPr lang="en-US" altLang="zh-CN" sz="2400" dirty="0">
                <a:solidFill>
                  <a:srgbClr val="0000FF"/>
                </a:solidFill>
                <a:latin typeface="Bookman Old Style" panose="02050604050505020204" pitchFamily="18" charset="0"/>
                <a:ea typeface="楷体_GB2312" pitchFamily="49" charset="-122"/>
              </a:rPr>
              <a:t>s</a:t>
            </a:r>
            <a:r>
              <a:rPr lang="zh-CN" altLang="en-US" sz="2400" dirty="0">
                <a:solidFill>
                  <a:srgbClr val="0000FF"/>
                </a:solidFill>
                <a:latin typeface="Bookman Old Style" panose="02050604050505020204" pitchFamily="18" charset="0"/>
                <a:ea typeface="楷体_GB2312" pitchFamily="49" charset="-122"/>
              </a:rPr>
              <a:t>都属于</a:t>
            </a:r>
            <a:r>
              <a:rPr lang="en-US" altLang="zh-CN" sz="2400" dirty="0">
                <a:solidFill>
                  <a:srgbClr val="0000FF"/>
                </a:solidFill>
                <a:latin typeface="Bookman Old Style" panose="02050604050505020204" pitchFamily="18" charset="0"/>
                <a:ea typeface="楷体_GB2312" pitchFamily="49" charset="-122"/>
              </a:rPr>
              <a:t>ε-closure(I)</a:t>
            </a:r>
            <a:r>
              <a:rPr lang="zh-CN" altLang="en-US" sz="2400" dirty="0">
                <a:solidFill>
                  <a:srgbClr val="0000FF"/>
                </a:solidFill>
                <a:latin typeface="Bookman Old Style" panose="02050604050505020204" pitchFamily="18" charset="0"/>
                <a:ea typeface="楷体_GB2312" pitchFamily="49" charset="-122"/>
              </a:rPr>
              <a:t>。</a:t>
            </a:r>
          </a:p>
          <a:p>
            <a:pPr lvl="1"/>
            <a:r>
              <a:rPr lang="en-US" altLang="zh-CN" sz="2800" dirty="0">
                <a:latin typeface="Bookman Old Style" panose="02050604050505020204" pitchFamily="18" charset="0"/>
                <a:ea typeface="楷体_GB2312" pitchFamily="49" charset="-122"/>
              </a:rPr>
              <a:t>2. </a:t>
            </a:r>
            <a:r>
              <a:rPr lang="zh-CN" altLang="en-US" sz="2400" dirty="0">
                <a:solidFill>
                  <a:srgbClr val="FF0000"/>
                </a:solidFill>
                <a:latin typeface="Bookman Old Style" panose="02050604050505020204" pitchFamily="18" charset="0"/>
                <a:ea typeface="楷体_GB2312" pitchFamily="49" charset="-122"/>
              </a:rPr>
              <a:t>状态集合</a:t>
            </a:r>
            <a:r>
              <a:rPr lang="en-US" altLang="zh-CN" sz="2400" dirty="0">
                <a:solidFill>
                  <a:srgbClr val="FF0000"/>
                </a:solidFill>
                <a:latin typeface="Bookman Old Style" panose="02050604050505020204" pitchFamily="18" charset="0"/>
                <a:ea typeface="楷体_GB2312" pitchFamily="49" charset="-122"/>
              </a:rPr>
              <a:t>I</a:t>
            </a:r>
            <a:r>
              <a:rPr lang="zh-CN" altLang="en-US" sz="2400" dirty="0">
                <a:solidFill>
                  <a:srgbClr val="FF0000"/>
                </a:solidFill>
                <a:latin typeface="Bookman Old Style" panose="02050604050505020204" pitchFamily="18" charset="0"/>
                <a:ea typeface="楷体_GB2312" pitchFamily="49" charset="-122"/>
              </a:rPr>
              <a:t>的</a:t>
            </a:r>
            <a:r>
              <a:rPr lang="en-US" altLang="zh-CN" sz="2400" dirty="0">
                <a:solidFill>
                  <a:srgbClr val="FF0000"/>
                </a:solidFill>
                <a:latin typeface="Bookman Old Style" panose="02050604050505020204" pitchFamily="18" charset="0"/>
                <a:ea typeface="楷体_GB2312" pitchFamily="49" charset="-122"/>
              </a:rPr>
              <a:t>a</a:t>
            </a:r>
            <a:r>
              <a:rPr lang="zh-CN" altLang="en-US" sz="2400" dirty="0">
                <a:solidFill>
                  <a:srgbClr val="FF0000"/>
                </a:solidFill>
                <a:latin typeface="Bookman Old Style" panose="02050604050505020204" pitchFamily="18" charset="0"/>
                <a:ea typeface="楷体_GB2312" pitchFamily="49" charset="-122"/>
              </a:rPr>
              <a:t>弧转换</a:t>
            </a:r>
            <a:r>
              <a:rPr lang="zh-CN" altLang="en-US" sz="2800" dirty="0">
                <a:solidFill>
                  <a:srgbClr val="FF0000"/>
                </a:solidFill>
                <a:latin typeface="Bookman Old Style" panose="02050604050505020204" pitchFamily="18" charset="0"/>
                <a:ea typeface="楷体_GB2312" pitchFamily="49" charset="-122"/>
              </a:rPr>
              <a:t>，</a:t>
            </a:r>
            <a:r>
              <a:rPr lang="zh-CN" altLang="en-US" sz="2400" dirty="0">
                <a:solidFill>
                  <a:srgbClr val="FF0000"/>
                </a:solidFill>
                <a:latin typeface="Bookman Old Style" panose="02050604050505020204" pitchFamily="18" charset="0"/>
                <a:ea typeface="楷体_GB2312" pitchFamily="49" charset="-122"/>
              </a:rPr>
              <a:t>表示为</a:t>
            </a:r>
            <a:r>
              <a:rPr lang="en-US" altLang="zh-CN" sz="2400" dirty="0">
                <a:solidFill>
                  <a:srgbClr val="FF0000"/>
                </a:solidFill>
                <a:latin typeface="Bookman Old Style" panose="02050604050505020204" pitchFamily="18" charset="0"/>
                <a:ea typeface="楷体_GB2312" pitchFamily="49" charset="-122"/>
              </a:rPr>
              <a:t>move(I,a)</a:t>
            </a:r>
            <a:r>
              <a:rPr lang="zh-CN" altLang="en-US" sz="2400" dirty="0">
                <a:solidFill>
                  <a:schemeClr val="tx1"/>
                </a:solidFill>
                <a:latin typeface="Bookman Old Style" panose="02050604050505020204" pitchFamily="18" charset="0"/>
                <a:ea typeface="楷体_GB2312" pitchFamily="49" charset="-122"/>
              </a:rPr>
              <a:t>定义为状态集合</a:t>
            </a:r>
            <a:r>
              <a:rPr lang="en-US" altLang="zh-CN" sz="2400" dirty="0">
                <a:solidFill>
                  <a:schemeClr val="tx1"/>
                </a:solidFill>
                <a:latin typeface="Bookman Old Style" panose="02050604050505020204" pitchFamily="18" charset="0"/>
                <a:ea typeface="楷体_GB2312" pitchFamily="49" charset="-122"/>
              </a:rPr>
              <a:t>J</a:t>
            </a:r>
            <a:r>
              <a:rPr lang="zh-CN" altLang="en-US" sz="2400" dirty="0">
                <a:solidFill>
                  <a:schemeClr val="tx1"/>
                </a:solidFill>
                <a:latin typeface="Bookman Old Style" panose="02050604050505020204" pitchFamily="18" charset="0"/>
                <a:ea typeface="楷体_GB2312" pitchFamily="49" charset="-122"/>
              </a:rPr>
              <a:t>，其中</a:t>
            </a:r>
            <a:r>
              <a:rPr lang="en-US" altLang="zh-CN" sz="2400" dirty="0">
                <a:solidFill>
                  <a:schemeClr val="tx1"/>
                </a:solidFill>
                <a:latin typeface="Bookman Old Style" panose="02050604050505020204" pitchFamily="18" charset="0"/>
                <a:ea typeface="楷体_GB2312" pitchFamily="49" charset="-122"/>
              </a:rPr>
              <a:t>J</a:t>
            </a:r>
            <a:r>
              <a:rPr lang="zh-CN" altLang="en-US" sz="2400" dirty="0">
                <a:solidFill>
                  <a:schemeClr val="tx1"/>
                </a:solidFill>
                <a:latin typeface="Bookman Old Style" panose="02050604050505020204" pitchFamily="18" charset="0"/>
                <a:ea typeface="楷体_GB2312" pitchFamily="49" charset="-122"/>
              </a:rPr>
              <a:t>是所有那些可从</a:t>
            </a:r>
            <a:r>
              <a:rPr lang="en-US" altLang="zh-CN" sz="2400" dirty="0">
                <a:solidFill>
                  <a:schemeClr val="tx1"/>
                </a:solidFill>
                <a:latin typeface="Bookman Old Style" panose="02050604050505020204" pitchFamily="18" charset="0"/>
                <a:ea typeface="楷体_GB2312" pitchFamily="49" charset="-122"/>
              </a:rPr>
              <a:t>I</a:t>
            </a:r>
            <a:r>
              <a:rPr lang="zh-CN" altLang="en-US" sz="2400" dirty="0">
                <a:solidFill>
                  <a:schemeClr val="tx1"/>
                </a:solidFill>
                <a:latin typeface="Bookman Old Style" panose="02050604050505020204" pitchFamily="18" charset="0"/>
                <a:ea typeface="楷体_GB2312" pitchFamily="49" charset="-122"/>
              </a:rPr>
              <a:t>中的某一状态经过一条</a:t>
            </a:r>
            <a:r>
              <a:rPr lang="en-US" altLang="zh-CN" sz="2400" dirty="0">
                <a:solidFill>
                  <a:schemeClr val="tx1"/>
                </a:solidFill>
                <a:latin typeface="Bookman Old Style" panose="02050604050505020204" pitchFamily="18" charset="0"/>
                <a:ea typeface="楷体_GB2312" pitchFamily="49" charset="-122"/>
              </a:rPr>
              <a:t>a</a:t>
            </a:r>
            <a:r>
              <a:rPr lang="zh-CN" altLang="en-US" sz="2400" dirty="0">
                <a:solidFill>
                  <a:schemeClr val="tx1"/>
                </a:solidFill>
                <a:latin typeface="Bookman Old Style" panose="02050604050505020204" pitchFamily="18" charset="0"/>
                <a:ea typeface="楷体_GB2312" pitchFamily="49" charset="-122"/>
              </a:rPr>
              <a:t>弧而到达的状态的全体。</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NFA subset construction</a:t>
            </a:r>
            <a:endParaRPr lang="zh-CN" altLang="en-US" kern="1200" dirty="0">
              <a:latin typeface="+mj-lt"/>
              <a:ea typeface="宋体" panose="02010600030101010101" pitchFamily="2" charset="-122"/>
              <a:cs typeface="+mj-cs"/>
            </a:endParaRPr>
          </a:p>
        </p:txBody>
      </p:sp>
      <p:sp>
        <p:nvSpPr>
          <p:cNvPr id="134147"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8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构造</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-closure(I)</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的算法：</a:t>
            </a: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将</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I</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的所有状态压入栈中</a:t>
            </a:r>
            <a:endPar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将</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-closure(I)</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初始化为</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I</a:t>
            </a:r>
            <a:endPar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while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（栈不为空）</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do	 {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将栈顶元素</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弹出栈中；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for</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（每个满足如下条件的</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u</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：从</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出发有一个标号为</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的转换到达状态</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u</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endPar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if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u</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不在</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-closure(I)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中）</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then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endPar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endParaRP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将</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u</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加入到</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-closure(I)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中；</a:t>
            </a:r>
            <a:endPar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endParaRP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将</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u</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压入栈中；</a:t>
            </a:r>
            <a:endPar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endParaRP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a:t>
            </a: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a:t>
            </a:r>
            <a:endPar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NFA subset construction</a:t>
            </a:r>
            <a:endParaRPr lang="zh-CN" altLang="en-US" kern="1200" dirty="0">
              <a:latin typeface="+mj-lt"/>
              <a:ea typeface="宋体" panose="02010600030101010101" pitchFamily="2" charset="-122"/>
              <a:cs typeface="+mj-cs"/>
            </a:endParaRPr>
          </a:p>
        </p:txBody>
      </p:sp>
      <p:sp>
        <p:nvSpPr>
          <p:cNvPr id="133123" name="Rectangle 3"/>
          <p:cNvSpPr>
            <a:spLocks noGrp="1" noRot="1" noChangeArrowheads="1"/>
          </p:cNvSpPr>
          <p:nvPr>
            <p:ph sz="quarter" idx="1"/>
          </p:nvPr>
        </p:nvSpPr>
        <p:spPr>
          <a:xfrm>
            <a:off x="457200" y="1268413"/>
            <a:ext cx="8305800" cy="4830763"/>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状态集合</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I</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的有关运算的示例</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I={1}</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-closure(I)={1,2}</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I={5}</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-closure(I)={5,6,2}</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move({1,2},a)={5,3,4}</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panose="05000000000000000000" pitchFamily="2" charset="2"/>
              <a:buNone/>
              <a:defRPr/>
            </a:pP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-closure({5,3,4})={2,3,4,5,6,7,8}</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endParaRPr kumimoji="0" lang="zh-CN" altLang="zh-CN" sz="23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endParaRPr>
          </a:p>
        </p:txBody>
      </p:sp>
      <p:grpSp>
        <p:nvGrpSpPr>
          <p:cNvPr id="80900" name="Group 1"/>
          <p:cNvGrpSpPr/>
          <p:nvPr/>
        </p:nvGrpSpPr>
        <p:grpSpPr>
          <a:xfrm>
            <a:off x="2111375" y="3630613"/>
            <a:ext cx="4191000" cy="2401887"/>
            <a:chOff x="1371600" y="4114800"/>
            <a:chExt cx="4191000" cy="2401888"/>
          </a:xfrm>
        </p:grpSpPr>
        <p:grpSp>
          <p:nvGrpSpPr>
            <p:cNvPr id="80901" name="Group 4"/>
            <p:cNvGrpSpPr/>
            <p:nvPr/>
          </p:nvGrpSpPr>
          <p:grpSpPr>
            <a:xfrm>
              <a:off x="1905000" y="4114800"/>
              <a:ext cx="3657600" cy="2401888"/>
              <a:chOff x="1008" y="1310"/>
              <a:chExt cx="3408" cy="2375"/>
            </a:xfrm>
          </p:grpSpPr>
          <p:sp>
            <p:nvSpPr>
              <p:cNvPr id="80903" name="Oval 5"/>
              <p:cNvSpPr/>
              <p:nvPr/>
            </p:nvSpPr>
            <p:spPr>
              <a:xfrm>
                <a:off x="1008" y="2400"/>
                <a:ext cx="384" cy="38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Times New Roman" panose="02020603050405020304" pitchFamily="18" charset="0"/>
                  </a:rPr>
                  <a:t>1</a:t>
                </a:r>
              </a:p>
            </p:txBody>
          </p:sp>
          <p:sp>
            <p:nvSpPr>
              <p:cNvPr id="80904" name="Oval 6"/>
              <p:cNvSpPr/>
              <p:nvPr/>
            </p:nvSpPr>
            <p:spPr>
              <a:xfrm>
                <a:off x="1872" y="2400"/>
                <a:ext cx="384" cy="38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Times New Roman" panose="02020603050405020304" pitchFamily="18" charset="0"/>
                  </a:rPr>
                  <a:t>2</a:t>
                </a:r>
              </a:p>
            </p:txBody>
          </p:sp>
          <p:sp>
            <p:nvSpPr>
              <p:cNvPr id="80905" name="Oval 7"/>
              <p:cNvSpPr/>
              <p:nvPr/>
            </p:nvSpPr>
            <p:spPr>
              <a:xfrm>
                <a:off x="1872" y="1440"/>
                <a:ext cx="384" cy="38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Times New Roman" panose="02020603050405020304" pitchFamily="18" charset="0"/>
                  </a:rPr>
                  <a:t>5</a:t>
                </a:r>
              </a:p>
            </p:txBody>
          </p:sp>
          <p:sp>
            <p:nvSpPr>
              <p:cNvPr id="80906" name="Oval 8"/>
              <p:cNvSpPr/>
              <p:nvPr/>
            </p:nvSpPr>
            <p:spPr>
              <a:xfrm>
                <a:off x="2940" y="2400"/>
                <a:ext cx="384" cy="38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Times New Roman" panose="02020603050405020304" pitchFamily="18" charset="0"/>
                  </a:rPr>
                  <a:t>3</a:t>
                </a:r>
              </a:p>
            </p:txBody>
          </p:sp>
          <p:sp>
            <p:nvSpPr>
              <p:cNvPr id="80907" name="Oval 9"/>
              <p:cNvSpPr/>
              <p:nvPr/>
            </p:nvSpPr>
            <p:spPr>
              <a:xfrm>
                <a:off x="1872" y="3264"/>
                <a:ext cx="384" cy="38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pPr algn="ctr"/>
                <a:r>
                  <a:rPr lang="en-US" altLang="zh-CN" dirty="0">
                    <a:latin typeface="Times New Roman" panose="02020603050405020304" pitchFamily="18" charset="0"/>
                  </a:rPr>
                  <a:t>4</a:t>
                </a:r>
              </a:p>
            </p:txBody>
          </p:sp>
          <p:grpSp>
            <p:nvGrpSpPr>
              <p:cNvPr id="80908" name="Group 10"/>
              <p:cNvGrpSpPr/>
              <p:nvPr/>
            </p:nvGrpSpPr>
            <p:grpSpPr>
              <a:xfrm>
                <a:off x="2940" y="1407"/>
                <a:ext cx="384" cy="452"/>
                <a:chOff x="2940" y="1407"/>
                <a:chExt cx="384" cy="452"/>
              </a:xfrm>
            </p:grpSpPr>
            <p:grpSp>
              <p:nvGrpSpPr>
                <p:cNvPr id="80935" name="Group 11"/>
                <p:cNvGrpSpPr/>
                <p:nvPr/>
              </p:nvGrpSpPr>
              <p:grpSpPr>
                <a:xfrm>
                  <a:off x="2940" y="1440"/>
                  <a:ext cx="384" cy="384"/>
                  <a:chOff x="2928" y="1440"/>
                  <a:chExt cx="384" cy="384"/>
                </a:xfrm>
              </p:grpSpPr>
              <p:sp>
                <p:nvSpPr>
                  <p:cNvPr id="80937" name="Oval 12"/>
                  <p:cNvSpPr/>
                  <p:nvPr/>
                </p:nvSpPr>
                <p:spPr>
                  <a:xfrm>
                    <a:off x="2928" y="1440"/>
                    <a:ext cx="384" cy="38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80938" name="Oval 13"/>
                  <p:cNvSpPr/>
                  <p:nvPr/>
                </p:nvSpPr>
                <p:spPr>
                  <a:xfrm>
                    <a:off x="2976" y="1488"/>
                    <a:ext cx="288" cy="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pitchFamily="18" charset="0"/>
                    </a:endParaRPr>
                  </a:p>
                </p:txBody>
              </p:sp>
            </p:grpSp>
            <p:sp>
              <p:nvSpPr>
                <p:cNvPr id="80936" name="Text Box 14"/>
                <p:cNvSpPr txBox="1"/>
                <p:nvPr/>
              </p:nvSpPr>
              <p:spPr>
                <a:xfrm>
                  <a:off x="2975" y="1407"/>
                  <a:ext cx="314" cy="452"/>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6</a:t>
                  </a:r>
                </a:p>
              </p:txBody>
            </p:sp>
          </p:grpSp>
          <p:grpSp>
            <p:nvGrpSpPr>
              <p:cNvPr id="80909" name="Group 15"/>
              <p:cNvGrpSpPr/>
              <p:nvPr/>
            </p:nvGrpSpPr>
            <p:grpSpPr>
              <a:xfrm>
                <a:off x="4032" y="2366"/>
                <a:ext cx="384" cy="453"/>
                <a:chOff x="4032" y="2366"/>
                <a:chExt cx="384" cy="453"/>
              </a:xfrm>
            </p:grpSpPr>
            <p:grpSp>
              <p:nvGrpSpPr>
                <p:cNvPr id="80931" name="Group 16"/>
                <p:cNvGrpSpPr/>
                <p:nvPr/>
              </p:nvGrpSpPr>
              <p:grpSpPr>
                <a:xfrm>
                  <a:off x="4032" y="2400"/>
                  <a:ext cx="384" cy="384"/>
                  <a:chOff x="2928" y="1440"/>
                  <a:chExt cx="384" cy="384"/>
                </a:xfrm>
              </p:grpSpPr>
              <p:sp>
                <p:nvSpPr>
                  <p:cNvPr id="80933" name="Oval 17"/>
                  <p:cNvSpPr/>
                  <p:nvPr/>
                </p:nvSpPr>
                <p:spPr>
                  <a:xfrm>
                    <a:off x="2928" y="1440"/>
                    <a:ext cx="384" cy="38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80934" name="Oval 18"/>
                  <p:cNvSpPr/>
                  <p:nvPr/>
                </p:nvSpPr>
                <p:spPr>
                  <a:xfrm>
                    <a:off x="2976" y="1488"/>
                    <a:ext cx="288" cy="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pitchFamily="18" charset="0"/>
                    </a:endParaRPr>
                  </a:p>
                </p:txBody>
              </p:sp>
            </p:grpSp>
            <p:sp>
              <p:nvSpPr>
                <p:cNvPr id="80932" name="Text Box 19"/>
                <p:cNvSpPr txBox="1"/>
                <p:nvPr/>
              </p:nvSpPr>
              <p:spPr>
                <a:xfrm>
                  <a:off x="4077" y="2366"/>
                  <a:ext cx="314" cy="453"/>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8</a:t>
                  </a:r>
                </a:p>
              </p:txBody>
            </p:sp>
          </p:grpSp>
          <p:grpSp>
            <p:nvGrpSpPr>
              <p:cNvPr id="80910" name="Group 20"/>
              <p:cNvGrpSpPr/>
              <p:nvPr/>
            </p:nvGrpSpPr>
            <p:grpSpPr>
              <a:xfrm>
                <a:off x="2940" y="3233"/>
                <a:ext cx="384" cy="452"/>
                <a:chOff x="2940" y="3233"/>
                <a:chExt cx="384" cy="452"/>
              </a:xfrm>
            </p:grpSpPr>
            <p:grpSp>
              <p:nvGrpSpPr>
                <p:cNvPr id="80927" name="Group 21"/>
                <p:cNvGrpSpPr/>
                <p:nvPr/>
              </p:nvGrpSpPr>
              <p:grpSpPr>
                <a:xfrm>
                  <a:off x="2940" y="3264"/>
                  <a:ext cx="384" cy="384"/>
                  <a:chOff x="2928" y="1440"/>
                  <a:chExt cx="384" cy="384"/>
                </a:xfrm>
              </p:grpSpPr>
              <p:sp>
                <p:nvSpPr>
                  <p:cNvPr id="80929" name="Oval 22"/>
                  <p:cNvSpPr/>
                  <p:nvPr/>
                </p:nvSpPr>
                <p:spPr>
                  <a:xfrm>
                    <a:off x="2928" y="1440"/>
                    <a:ext cx="384" cy="384"/>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pitchFamily="18" charset="0"/>
                    </a:endParaRPr>
                  </a:p>
                </p:txBody>
              </p:sp>
              <p:sp>
                <p:nvSpPr>
                  <p:cNvPr id="80930" name="Oval 23"/>
                  <p:cNvSpPr/>
                  <p:nvPr/>
                </p:nvSpPr>
                <p:spPr>
                  <a:xfrm>
                    <a:off x="2976" y="1488"/>
                    <a:ext cx="288" cy="288"/>
                  </a:xfrm>
                  <a:prstGeom prst="ellipse">
                    <a:avLst/>
                  </a:prstGeom>
                  <a:solidFill>
                    <a:schemeClr val="accent1"/>
                  </a:solidFill>
                  <a:ln w="9525" cap="flat" cmpd="sng">
                    <a:solidFill>
                      <a:schemeClr val="tx1"/>
                    </a:solidFill>
                    <a:prstDash val="solid"/>
                    <a:headEnd type="none" w="med" len="med"/>
                    <a:tailEnd type="none" w="med" len="med"/>
                  </a:ln>
                </p:spPr>
                <p:txBody>
                  <a:bodyPr wrap="none" anchor="ctr" anchorCtr="0"/>
                  <a:lstStyle/>
                  <a:p>
                    <a:endParaRPr lang="zh-CN" altLang="en-US" dirty="0">
                      <a:latin typeface="Times New Roman" panose="02020603050405020304" pitchFamily="18" charset="0"/>
                    </a:endParaRPr>
                  </a:p>
                </p:txBody>
              </p:sp>
            </p:grpSp>
            <p:sp>
              <p:nvSpPr>
                <p:cNvPr id="80928" name="Text Box 24"/>
                <p:cNvSpPr txBox="1"/>
                <p:nvPr/>
              </p:nvSpPr>
              <p:spPr>
                <a:xfrm>
                  <a:off x="2975" y="3233"/>
                  <a:ext cx="314" cy="452"/>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7</a:t>
                  </a:r>
                </a:p>
              </p:txBody>
            </p:sp>
          </p:grpSp>
          <p:cxnSp>
            <p:nvCxnSpPr>
              <p:cNvPr id="80911" name="AutoShape 25"/>
              <p:cNvCxnSpPr>
                <a:stCxn id="80907" idx="6"/>
                <a:endCxn id="80929" idx="2"/>
              </p:cNvCxnSpPr>
              <p:nvPr/>
            </p:nvCxnSpPr>
            <p:spPr>
              <a:xfrm>
                <a:off x="2256" y="3456"/>
                <a:ext cx="684" cy="0"/>
              </a:xfrm>
              <a:prstGeom prst="straightConnector1">
                <a:avLst/>
              </a:prstGeom>
              <a:ln w="9525" cap="flat" cmpd="sng">
                <a:solidFill>
                  <a:schemeClr val="tx1"/>
                </a:solidFill>
                <a:prstDash val="solid"/>
                <a:headEnd type="none" w="med" len="med"/>
                <a:tailEnd type="triangle" w="med" len="med"/>
              </a:ln>
            </p:spPr>
          </p:cxnSp>
          <p:cxnSp>
            <p:nvCxnSpPr>
              <p:cNvPr id="80912" name="AutoShape 26"/>
              <p:cNvCxnSpPr>
                <a:stCxn id="80904" idx="6"/>
                <a:endCxn id="80906" idx="2"/>
              </p:cNvCxnSpPr>
              <p:nvPr/>
            </p:nvCxnSpPr>
            <p:spPr>
              <a:xfrm>
                <a:off x="2256" y="2592"/>
                <a:ext cx="684" cy="0"/>
              </a:xfrm>
              <a:prstGeom prst="straightConnector1">
                <a:avLst/>
              </a:prstGeom>
              <a:ln w="9525" cap="flat" cmpd="sng">
                <a:solidFill>
                  <a:schemeClr val="tx1"/>
                </a:solidFill>
                <a:prstDash val="solid"/>
                <a:headEnd type="none" w="med" len="med"/>
                <a:tailEnd type="triangle" w="med" len="med"/>
              </a:ln>
            </p:spPr>
          </p:cxnSp>
          <p:cxnSp>
            <p:nvCxnSpPr>
              <p:cNvPr id="80913" name="AutoShape 27"/>
              <p:cNvCxnSpPr>
                <a:stCxn id="80937" idx="3"/>
                <a:endCxn id="80904" idx="7"/>
              </p:cNvCxnSpPr>
              <p:nvPr/>
            </p:nvCxnSpPr>
            <p:spPr>
              <a:xfrm rot="5400000">
                <a:off x="2254" y="1714"/>
                <a:ext cx="688" cy="796"/>
              </a:xfrm>
              <a:prstGeom prst="curvedConnector3">
                <a:avLst>
                  <a:gd name="adj1" fmla="val 50000"/>
                </a:avLst>
              </a:prstGeom>
              <a:ln w="9525" cap="flat" cmpd="sng">
                <a:solidFill>
                  <a:schemeClr val="tx1"/>
                </a:solidFill>
                <a:prstDash val="solid"/>
                <a:headEnd type="none" w="med" len="med"/>
                <a:tailEnd type="triangle" w="med" len="med"/>
              </a:ln>
            </p:spPr>
          </p:cxnSp>
          <p:cxnSp>
            <p:nvCxnSpPr>
              <p:cNvPr id="80914" name="AutoShape 28"/>
              <p:cNvCxnSpPr>
                <a:stCxn id="80905" idx="6"/>
                <a:endCxn id="80937" idx="2"/>
              </p:cNvCxnSpPr>
              <p:nvPr/>
            </p:nvCxnSpPr>
            <p:spPr>
              <a:xfrm>
                <a:off x="2256" y="1632"/>
                <a:ext cx="684" cy="0"/>
              </a:xfrm>
              <a:prstGeom prst="straightConnector1">
                <a:avLst/>
              </a:prstGeom>
              <a:ln w="9525" cap="flat" cmpd="sng">
                <a:solidFill>
                  <a:schemeClr val="tx1"/>
                </a:solidFill>
                <a:prstDash val="solid"/>
                <a:headEnd type="none" w="med" len="med"/>
                <a:tailEnd type="triangle" w="med" len="med"/>
              </a:ln>
            </p:spPr>
          </p:cxnSp>
          <p:cxnSp>
            <p:nvCxnSpPr>
              <p:cNvPr id="80915" name="AutoShape 29"/>
              <p:cNvCxnSpPr>
                <a:stCxn id="80903" idx="6"/>
                <a:endCxn id="80904" idx="2"/>
              </p:cNvCxnSpPr>
              <p:nvPr/>
            </p:nvCxnSpPr>
            <p:spPr>
              <a:xfrm>
                <a:off x="1392" y="2592"/>
                <a:ext cx="480" cy="0"/>
              </a:xfrm>
              <a:prstGeom prst="straightConnector1">
                <a:avLst/>
              </a:prstGeom>
              <a:ln w="9525" cap="flat" cmpd="sng">
                <a:solidFill>
                  <a:schemeClr val="tx1"/>
                </a:solidFill>
                <a:prstDash val="solid"/>
                <a:headEnd type="none" w="med" len="med"/>
                <a:tailEnd type="triangle" w="med" len="med"/>
              </a:ln>
            </p:spPr>
          </p:cxnSp>
          <p:cxnSp>
            <p:nvCxnSpPr>
              <p:cNvPr id="80916" name="AutoShape 30"/>
              <p:cNvCxnSpPr>
                <a:stCxn id="80903" idx="0"/>
                <a:endCxn id="80905" idx="2"/>
              </p:cNvCxnSpPr>
              <p:nvPr/>
            </p:nvCxnSpPr>
            <p:spPr>
              <a:xfrm rot="-5400000">
                <a:off x="1152" y="1680"/>
                <a:ext cx="768" cy="672"/>
              </a:xfrm>
              <a:prstGeom prst="curvedConnector2">
                <a:avLst/>
              </a:prstGeom>
              <a:ln w="9525" cap="flat" cmpd="sng">
                <a:solidFill>
                  <a:schemeClr val="tx1"/>
                </a:solidFill>
                <a:prstDash val="solid"/>
                <a:headEnd type="none" w="med" len="med"/>
                <a:tailEnd type="triangle" w="med" len="med"/>
              </a:ln>
            </p:spPr>
          </p:cxnSp>
          <p:cxnSp>
            <p:nvCxnSpPr>
              <p:cNvPr id="80917" name="AutoShape 31"/>
              <p:cNvCxnSpPr>
                <a:stCxn id="80903" idx="4"/>
                <a:endCxn id="80907" idx="2"/>
              </p:cNvCxnSpPr>
              <p:nvPr/>
            </p:nvCxnSpPr>
            <p:spPr>
              <a:xfrm rot="-5400000" flipH="1">
                <a:off x="1200" y="2784"/>
                <a:ext cx="672" cy="672"/>
              </a:xfrm>
              <a:prstGeom prst="curvedConnector2">
                <a:avLst/>
              </a:prstGeom>
              <a:ln w="9525" cap="flat" cmpd="sng">
                <a:solidFill>
                  <a:schemeClr val="tx1"/>
                </a:solidFill>
                <a:prstDash val="solid"/>
                <a:headEnd type="none" w="med" len="med"/>
                <a:tailEnd type="triangle" w="med" len="med"/>
              </a:ln>
            </p:spPr>
          </p:cxnSp>
          <p:cxnSp>
            <p:nvCxnSpPr>
              <p:cNvPr id="80918" name="AutoShape 32"/>
              <p:cNvCxnSpPr>
                <a:stCxn id="80906" idx="6"/>
                <a:endCxn id="80933" idx="2"/>
              </p:cNvCxnSpPr>
              <p:nvPr/>
            </p:nvCxnSpPr>
            <p:spPr>
              <a:xfrm>
                <a:off x="3324" y="2592"/>
                <a:ext cx="708" cy="0"/>
              </a:xfrm>
              <a:prstGeom prst="straightConnector1">
                <a:avLst/>
              </a:prstGeom>
              <a:ln w="9525" cap="flat" cmpd="sng">
                <a:solidFill>
                  <a:schemeClr val="tx1"/>
                </a:solidFill>
                <a:prstDash val="solid"/>
                <a:headEnd type="none" w="med" len="med"/>
                <a:tailEnd type="triangle" w="med" len="med"/>
              </a:ln>
            </p:spPr>
          </p:cxnSp>
          <p:sp>
            <p:nvSpPr>
              <p:cNvPr id="80919" name="Text Box 33"/>
              <p:cNvSpPr txBox="1"/>
              <p:nvPr/>
            </p:nvSpPr>
            <p:spPr>
              <a:xfrm>
                <a:off x="1200" y="1552"/>
                <a:ext cx="298" cy="452"/>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a</a:t>
                </a:r>
              </a:p>
            </p:txBody>
          </p:sp>
          <p:sp>
            <p:nvSpPr>
              <p:cNvPr id="80920" name="Text Box 34"/>
              <p:cNvSpPr txBox="1"/>
              <p:nvPr/>
            </p:nvSpPr>
            <p:spPr>
              <a:xfrm>
                <a:off x="1245" y="3087"/>
                <a:ext cx="297" cy="452"/>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a</a:t>
                </a:r>
              </a:p>
            </p:txBody>
          </p:sp>
          <p:sp>
            <p:nvSpPr>
              <p:cNvPr id="80921" name="Text Box 35"/>
              <p:cNvSpPr txBox="1"/>
              <p:nvPr/>
            </p:nvSpPr>
            <p:spPr>
              <a:xfrm>
                <a:off x="1435" y="2271"/>
                <a:ext cx="296" cy="452"/>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endParaRPr>
              </a:p>
            </p:txBody>
          </p:sp>
          <p:sp>
            <p:nvSpPr>
              <p:cNvPr id="80922" name="Text Box 36"/>
              <p:cNvSpPr txBox="1"/>
              <p:nvPr/>
            </p:nvSpPr>
            <p:spPr>
              <a:xfrm>
                <a:off x="2351" y="1793"/>
                <a:ext cx="296" cy="452"/>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endParaRPr>
              </a:p>
            </p:txBody>
          </p:sp>
          <p:sp>
            <p:nvSpPr>
              <p:cNvPr id="80923" name="Text Box 37"/>
              <p:cNvSpPr txBox="1"/>
              <p:nvPr/>
            </p:nvSpPr>
            <p:spPr>
              <a:xfrm>
                <a:off x="2393" y="1310"/>
                <a:ext cx="295" cy="452"/>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endParaRPr>
              </a:p>
            </p:txBody>
          </p:sp>
          <p:sp>
            <p:nvSpPr>
              <p:cNvPr id="80924" name="Text Box 38"/>
              <p:cNvSpPr txBox="1"/>
              <p:nvPr/>
            </p:nvSpPr>
            <p:spPr>
              <a:xfrm>
                <a:off x="3458" y="2270"/>
                <a:ext cx="295" cy="453"/>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endParaRPr>
              </a:p>
            </p:txBody>
          </p:sp>
          <p:sp>
            <p:nvSpPr>
              <p:cNvPr id="80925" name="Text Box 39"/>
              <p:cNvSpPr txBox="1"/>
              <p:nvPr/>
            </p:nvSpPr>
            <p:spPr>
              <a:xfrm>
                <a:off x="2400" y="3135"/>
                <a:ext cx="296" cy="452"/>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endParaRPr>
              </a:p>
            </p:txBody>
          </p:sp>
          <p:sp>
            <p:nvSpPr>
              <p:cNvPr id="80926" name="Text Box 40"/>
              <p:cNvSpPr txBox="1"/>
              <p:nvPr/>
            </p:nvSpPr>
            <p:spPr>
              <a:xfrm>
                <a:off x="2447" y="2270"/>
                <a:ext cx="298" cy="453"/>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a</a:t>
                </a:r>
              </a:p>
            </p:txBody>
          </p:sp>
        </p:grpSp>
        <p:sp>
          <p:nvSpPr>
            <p:cNvPr id="80902" name="AutoShape 41"/>
            <p:cNvSpPr/>
            <p:nvPr/>
          </p:nvSpPr>
          <p:spPr>
            <a:xfrm>
              <a:off x="1371600" y="5153025"/>
              <a:ext cx="381000" cy="485775"/>
            </a:xfrm>
            <a:prstGeom prst="right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endParaRPr lang="zh-CN" altLang="en-US" dirty="0">
                <a:latin typeface="Times New Roman" panose="02020603050405020304" pitchFamily="18" charset="0"/>
              </a:endParaRPr>
            </a:p>
          </p:txBody>
        </p:sp>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NFA subset construction</a:t>
            </a:r>
            <a:endParaRPr lang="zh-CN" altLang="en-US" kern="1200" dirty="0">
              <a:latin typeface="+mj-lt"/>
              <a:ea typeface="宋体" panose="02010600030101010101" pitchFamily="2" charset="-122"/>
              <a:cs typeface="+mj-cs"/>
            </a:endParaRPr>
          </a:p>
        </p:txBody>
      </p:sp>
      <p:sp>
        <p:nvSpPr>
          <p:cNvPr id="130051"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假设</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NFA N=(K</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f</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K</a:t>
            </a:r>
            <a:r>
              <a:rPr kumimoji="0"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0</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K</a:t>
            </a:r>
            <a:r>
              <a:rPr kumimoji="0" lang="en-US" altLang="zh-CN" sz="2800" b="0" i="0" u="none" strike="noStrike" kern="1200" cap="none" spc="0" normalizeH="0" baseline="-25000" noProof="0" dirty="0" err="1">
                <a:ln>
                  <a:noFill/>
                </a:ln>
                <a:solidFill>
                  <a:schemeClr val="tx1"/>
                </a:solidFill>
                <a:effectLst/>
                <a:uLnTx/>
                <a:uFillTx/>
                <a:latin typeface="+mj-lt"/>
                <a:ea typeface="楷体_GB2312" pitchFamily="49" charset="-122"/>
                <a:cs typeface="+mn-cs"/>
                <a:sym typeface="Symbol" panose="05050102010706020507" pitchFamily="18" charset="2"/>
              </a:rPr>
              <a:t>t</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按如下办法构造一个</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DFA  M=(S</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d</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S</a:t>
            </a:r>
            <a:r>
              <a:rPr kumimoji="0"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0</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S</a:t>
            </a:r>
            <a:r>
              <a:rPr kumimoji="0"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t</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，使得</a:t>
            </a:r>
            <a:r>
              <a:rPr kumimoji="0" lang="en-US"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L(M)=L(N)</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1. M</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的状态集</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S</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由</a:t>
            </a:r>
            <a:r>
              <a:rPr kumimoji="0" lang="en-US" altLang="zh-CN" sz="3600" b="0" i="0" u="none" strike="noStrike" kern="1200" cap="none" spc="0" normalizeH="0" baseline="0" noProof="0" dirty="0">
                <a:ln>
                  <a:noFill/>
                </a:ln>
                <a:solidFill>
                  <a:schemeClr val="tx1"/>
                </a:solidFill>
                <a:effectLst/>
                <a:uLnTx/>
                <a:uFillTx/>
                <a:latin typeface="+mj-lt"/>
                <a:ea typeface="楷体_GB2312" pitchFamily="49" charset="-122"/>
                <a:cs typeface="+mn-cs"/>
              </a:rPr>
              <a:t>K</a:t>
            </a:r>
            <a:r>
              <a:rPr kumimoji="0" lang="zh-CN" altLang="en-US" sz="3600" b="0" i="0" u="none" strike="noStrike" kern="1200" cap="none" spc="0" normalizeH="0" baseline="0" noProof="0" dirty="0">
                <a:ln>
                  <a:noFill/>
                </a:ln>
                <a:solidFill>
                  <a:schemeClr val="tx1"/>
                </a:solidFill>
                <a:effectLst/>
                <a:uLnTx/>
                <a:uFillTx/>
                <a:latin typeface="+mj-lt"/>
                <a:ea typeface="楷体_GB2312" pitchFamily="49" charset="-122"/>
                <a:cs typeface="+mn-cs"/>
              </a:rPr>
              <a:t>的一些子集</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组成。用</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1</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2</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0"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S</a:t>
            </a:r>
            <a:r>
              <a:rPr kumimoji="0" lang="en-US" altLang="zh-CN" sz="2400" b="0" i="0" u="none" strike="noStrike" kern="1200" cap="none" spc="0" normalizeH="0" baseline="-25000" noProof="0" dirty="0" err="1">
                <a:ln>
                  <a:noFill/>
                </a:ln>
                <a:solidFill>
                  <a:schemeClr val="tx1"/>
                </a:solidFill>
                <a:effectLst/>
                <a:uLnTx/>
                <a:uFillTx/>
                <a:latin typeface="+mj-lt"/>
                <a:ea typeface="楷体_GB2312" pitchFamily="49" charset="-122"/>
                <a:cs typeface="+mn-cs"/>
                <a:sym typeface="Symbol" panose="05050102010706020507" pitchFamily="18" charset="2"/>
              </a:rPr>
              <a:t>j</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表示</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S</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的元素，其中</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1</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2,</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0"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S</a:t>
            </a:r>
            <a:r>
              <a:rPr kumimoji="0" lang="en-US" altLang="zh-CN" sz="2400" b="0" i="0" u="none" strike="noStrike" kern="1200" cap="none" spc="0" normalizeH="0" baseline="-25000" noProof="0" dirty="0" err="1">
                <a:ln>
                  <a:noFill/>
                </a:ln>
                <a:solidFill>
                  <a:schemeClr val="tx1"/>
                </a:solidFill>
                <a:effectLst/>
                <a:uLnTx/>
                <a:uFillTx/>
                <a:latin typeface="+mj-lt"/>
                <a:ea typeface="楷体_GB2312" pitchFamily="49" charset="-122"/>
                <a:cs typeface="+mn-cs"/>
                <a:sym typeface="Symbol" panose="05050102010706020507" pitchFamily="18" charset="2"/>
              </a:rPr>
              <a:t>j</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是</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K</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的状态。并且约定，状态</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1</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2,</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0"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S</a:t>
            </a:r>
            <a:r>
              <a:rPr kumimoji="0" lang="en-US" altLang="zh-CN" sz="2400" b="0" i="0" u="none" strike="noStrike" kern="1200" cap="none" spc="0" normalizeH="0" baseline="-25000" noProof="0" dirty="0" err="1">
                <a:ln>
                  <a:noFill/>
                </a:ln>
                <a:solidFill>
                  <a:schemeClr val="tx1"/>
                </a:solidFill>
                <a:effectLst/>
                <a:uLnTx/>
                <a:uFillTx/>
                <a:latin typeface="+mj-lt"/>
                <a:ea typeface="楷体_GB2312" pitchFamily="49" charset="-122"/>
                <a:cs typeface="+mn-cs"/>
                <a:sym typeface="Symbol" panose="05050102010706020507" pitchFamily="18" charset="2"/>
              </a:rPr>
              <a:t>j</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是按某种规则排列的，即对于子集</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1</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2</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2</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1</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来说，</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S</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的状态就是</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1</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2</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NFA subset construction</a:t>
            </a:r>
            <a:endParaRPr lang="zh-CN" altLang="en-US" kern="1200" dirty="0">
              <a:latin typeface="+mj-lt"/>
              <a:ea typeface="宋体" panose="02010600030101010101" pitchFamily="2" charset="-122"/>
              <a:cs typeface="+mj-cs"/>
            </a:endParaRPr>
          </a:p>
        </p:txBody>
      </p:sp>
      <p:sp>
        <p:nvSpPr>
          <p:cNvPr id="131075"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2. M</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和</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N</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的输入字母表是相同的，即是</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3.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转换函数是这样定义的：</a:t>
            </a: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d([</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1</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2,</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0"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S</a:t>
            </a:r>
            <a:r>
              <a:rPr kumimoji="0" lang="en-US" altLang="zh-CN" sz="2400" b="0" i="0" u="none" strike="noStrike" kern="1200" cap="none" spc="0" normalizeH="0" baseline="-25000" noProof="0" dirty="0" err="1">
                <a:ln>
                  <a:noFill/>
                </a:ln>
                <a:solidFill>
                  <a:schemeClr val="tx1"/>
                </a:solidFill>
                <a:effectLst/>
                <a:uLnTx/>
                <a:uFillTx/>
                <a:latin typeface="+mj-lt"/>
                <a:ea typeface="楷体_GB2312" pitchFamily="49" charset="-122"/>
                <a:cs typeface="+mn-cs"/>
                <a:sym typeface="Symbol" panose="05050102010706020507" pitchFamily="18" charset="2"/>
              </a:rPr>
              <a:t>j</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 = [R</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1</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R</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2</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0"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R</a:t>
            </a:r>
            <a:r>
              <a:rPr kumimoji="0" lang="en-US" altLang="zh-CN" sz="2400" b="0" i="0" u="none" strike="noStrike" kern="1200" cap="none" spc="0" normalizeH="0" baseline="-25000" noProof="0" dirty="0" err="1">
                <a:ln>
                  <a:noFill/>
                </a:ln>
                <a:solidFill>
                  <a:schemeClr val="tx1"/>
                </a:solidFill>
                <a:effectLst/>
                <a:uLnTx/>
                <a:uFillTx/>
                <a:latin typeface="+mj-lt"/>
                <a:ea typeface="楷体_GB2312" pitchFamily="49" charset="-122"/>
                <a:cs typeface="+mn-cs"/>
                <a:sym typeface="Symbol" panose="05050102010706020507" pitchFamily="18" charset="2"/>
              </a:rPr>
              <a:t>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zh-CN"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其中</a:t>
            </a:r>
            <a:endPar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zh-CN"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R</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1,</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R</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2,</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 , </a:t>
            </a:r>
            <a:r>
              <a:rPr kumimoji="0"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R</a:t>
            </a:r>
            <a:r>
              <a:rPr kumimoji="0" lang="en-US" altLang="zh-CN" sz="2400" b="0" i="0" u="none" strike="noStrike" kern="1200" cap="none" spc="0" normalizeH="0" baseline="-25000" noProof="0" dirty="0" err="1">
                <a:ln>
                  <a:noFill/>
                </a:ln>
                <a:solidFill>
                  <a:schemeClr val="tx1"/>
                </a:solidFill>
                <a:effectLst/>
                <a:uLnTx/>
                <a:uFillTx/>
                <a:latin typeface="+mj-lt"/>
                <a:ea typeface="楷体_GB2312" pitchFamily="49" charset="-122"/>
                <a:cs typeface="+mn-cs"/>
                <a:sym typeface="Symbol" panose="05050102010706020507" pitchFamily="18" charset="2"/>
              </a:rPr>
              <a:t>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zh-CN"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-closure( move</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1</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2,</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0"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S</a:t>
            </a:r>
            <a:r>
              <a:rPr kumimoji="0" lang="en-US" altLang="zh-CN" sz="2400" b="0" i="0" u="none" strike="noStrike" kern="1200" cap="none" spc="0" normalizeH="0" baseline="-25000" noProof="0" dirty="0" err="1">
                <a:ln>
                  <a:noFill/>
                </a:ln>
                <a:solidFill>
                  <a:schemeClr val="tx1"/>
                </a:solidFill>
                <a:effectLst/>
                <a:uLnTx/>
                <a:uFillTx/>
                <a:latin typeface="+mj-lt"/>
                <a:ea typeface="楷体_GB2312" pitchFamily="49" charset="-122"/>
                <a:cs typeface="+mn-cs"/>
                <a:sym typeface="Symbol" panose="05050102010706020507" pitchFamily="18" charset="2"/>
              </a:rPr>
              <a:t>j</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 ) </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4.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0</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-closure(K</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0</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为</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M</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的开始状态；</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5. 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i</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k</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e</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，其中</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i</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k</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e</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S</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且</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i</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 </a:t>
            </a:r>
            <a:r>
              <a:rPr kumimoji="0"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S</a:t>
            </a:r>
            <a:r>
              <a:rPr kumimoji="0" lang="en-US" altLang="zh-CN" sz="2400" b="0" i="0" u="none" strike="noStrike" kern="1200" cap="none" spc="0" normalizeH="0" baseline="-25000" noProof="0" dirty="0" err="1">
                <a:ln>
                  <a:noFill/>
                </a:ln>
                <a:solidFill>
                  <a:schemeClr val="tx1"/>
                </a:solidFill>
                <a:effectLst/>
                <a:uLnTx/>
                <a:uFillTx/>
                <a:latin typeface="+mj-lt"/>
                <a:ea typeface="楷体_GB2312" pitchFamily="49" charset="-122"/>
                <a:cs typeface="+mn-cs"/>
                <a:sym typeface="Symbol" panose="05050102010706020507" pitchFamily="18" charset="2"/>
              </a:rPr>
              <a:t>k</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S</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e</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K</a:t>
            </a:r>
            <a:r>
              <a:rPr kumimoji="0" lang="en-US" altLang="zh-CN" sz="2400" b="0" i="0" u="none" strike="noStrike" kern="1200" cap="none" spc="0" normalizeH="0" baseline="-25000" noProof="0" dirty="0" err="1">
                <a:ln>
                  <a:noFill/>
                </a:ln>
                <a:solidFill>
                  <a:schemeClr val="tx1"/>
                </a:solidFill>
                <a:effectLst/>
                <a:uLnTx/>
                <a:uFillTx/>
                <a:latin typeface="+mj-lt"/>
                <a:ea typeface="楷体_GB2312" pitchFamily="49" charset="-122"/>
                <a:cs typeface="+mn-cs"/>
                <a:sym typeface="Symbol" panose="05050102010706020507" pitchFamily="18" charset="2"/>
              </a:rPr>
              <a:t>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NFA subset construction</a:t>
            </a:r>
            <a:endParaRPr lang="zh-CN" altLang="en-US" kern="1200" dirty="0">
              <a:latin typeface="+mj-lt"/>
              <a:ea typeface="宋体" panose="02010600030101010101" pitchFamily="2" charset="-122"/>
              <a:cs typeface="+mj-cs"/>
            </a:endParaRPr>
          </a:p>
        </p:txBody>
      </p:sp>
      <p:sp>
        <p:nvSpPr>
          <p:cNvPr id="134147"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8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构造</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NFA  N</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的</a:t>
            </a:r>
            <a:r>
              <a:rPr kumimoji="0" lang="zh-CN" altLang="en-US" sz="2800" b="1" i="0" u="none" strike="noStrike" kern="1200" cap="none" spc="0" normalizeH="0" baseline="0" noProof="0" dirty="0">
                <a:ln>
                  <a:noFill/>
                </a:ln>
                <a:solidFill>
                  <a:schemeClr val="tx1"/>
                </a:solidFill>
                <a:effectLst/>
                <a:uLnTx/>
                <a:uFillTx/>
                <a:latin typeface="+mj-lt"/>
                <a:ea typeface="楷体_GB2312" pitchFamily="49" charset="-122"/>
                <a:cs typeface="+mn-cs"/>
              </a:rPr>
              <a:t>状态</a:t>
            </a:r>
            <a:r>
              <a:rPr kumimoji="0" lang="en-US" altLang="zh-CN" sz="2800" b="1" i="0" u="none" strike="noStrike" kern="1200" cap="none" spc="0" normalizeH="0" baseline="0" noProof="0" dirty="0">
                <a:ln>
                  <a:noFill/>
                </a:ln>
                <a:solidFill>
                  <a:schemeClr val="tx1"/>
                </a:solidFill>
                <a:effectLst/>
                <a:uLnTx/>
                <a:uFillTx/>
                <a:latin typeface="+mj-lt"/>
                <a:ea typeface="楷体_GB2312" pitchFamily="49" charset="-122"/>
                <a:cs typeface="+mn-cs"/>
              </a:rPr>
              <a:t>K</a:t>
            </a:r>
            <a:r>
              <a:rPr kumimoji="0" lang="zh-CN" altLang="en-US" sz="2800" b="1" i="0" u="none" strike="noStrike" kern="1200" cap="none" spc="0" normalizeH="0" baseline="0" noProof="0" dirty="0">
                <a:ln>
                  <a:noFill/>
                </a:ln>
                <a:solidFill>
                  <a:schemeClr val="tx1"/>
                </a:solidFill>
                <a:effectLst/>
                <a:uLnTx/>
                <a:uFillTx/>
                <a:latin typeface="+mj-lt"/>
                <a:ea typeface="楷体_GB2312" pitchFamily="49" charset="-122"/>
                <a:cs typeface="+mn-cs"/>
              </a:rPr>
              <a:t>的子集</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的算法：</a:t>
            </a: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假定所构造的子集族为</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C</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，即</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C= (T</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1</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T</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2,</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T</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I</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其中</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T</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1</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T</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2,</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T</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I</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为状态</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K</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的子集。</a:t>
            </a: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1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开始，令</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-closure(K</a:t>
            </a:r>
            <a:r>
              <a:rPr kumimoji="0" lang="en-US" altLang="zh-CN" sz="2400" b="0" i="0" u="none" strike="noStrike" kern="1200" cap="none" spc="0" normalizeH="0" baseline="-25000" noProof="0" dirty="0">
                <a:ln>
                  <a:noFill/>
                </a:ln>
                <a:solidFill>
                  <a:schemeClr val="tx1"/>
                </a:solidFill>
                <a:effectLst/>
                <a:uLnTx/>
                <a:uFillTx/>
                <a:latin typeface="+mj-lt"/>
                <a:ea typeface="楷体_GB2312" pitchFamily="49" charset="-122"/>
                <a:cs typeface="+mn-cs"/>
                <a:sym typeface="Symbol" panose="05050102010706020507" pitchFamily="18" charset="2"/>
              </a:rPr>
              <a:t>0</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为</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C</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中唯一成员，并且它是未被标记的。</a:t>
            </a: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3" panose="05040102010807070707" pitchFamily="18" charset="2"/>
              <a:buChar char=""/>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2   while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C</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中存在尚未被标记的子集</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do	</a:t>
            </a: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标记</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T</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for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每个输入字母</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a   do	</a:t>
            </a: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   </a:t>
            </a: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rPr>
              <a:t>	                      U:=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-closure(move(</a:t>
            </a:r>
            <a:r>
              <a:rPr kumimoji="0" lang="en-US" altLang="zh-CN" sz="2400" b="0" i="0" u="none" strike="noStrike" kern="1200" cap="none" spc="0" normalizeH="0" baseline="0" noProof="0" dirty="0" err="1">
                <a:ln>
                  <a:noFill/>
                </a:ln>
                <a:solidFill>
                  <a:schemeClr val="tx1"/>
                </a:solidFill>
                <a:effectLst/>
                <a:uLnTx/>
                <a:uFillTx/>
                <a:latin typeface="+mj-lt"/>
                <a:ea typeface="楷体_GB2312" pitchFamily="49" charset="-122"/>
                <a:cs typeface="+mn-cs"/>
                <a:sym typeface="Symbol" panose="05050102010706020507" pitchFamily="18" charset="2"/>
              </a:rPr>
              <a:t>T,a</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panose="05000000000000000000" pitchFamily="2" charset="2"/>
              <a:buNone/>
              <a:defRPr/>
            </a:pP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if  U</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不在</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C</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中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then </a:t>
            </a: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将</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U</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作为未标记的子集加在</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C</a:t>
            </a:r>
            <a:r>
              <a:rPr kumimoji="0"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中	            </a:t>
            </a: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a:t>
            </a:r>
          </a:p>
          <a:p>
            <a:pPr marL="548005" marR="0" lvl="1" indent="-273050" algn="l" defTabSz="914400" rtl="0" eaLnBrk="0" fontAlgn="base" latinLnBrk="0" hangingPunct="0">
              <a:lnSpc>
                <a:spcPct val="80000"/>
              </a:lnSpc>
              <a:spcBef>
                <a:spcPts val="500"/>
              </a:spcBef>
              <a:spcAft>
                <a:spcPct val="0"/>
              </a:spcAft>
              <a:buClr>
                <a:schemeClr val="accent2"/>
              </a:buClr>
              <a:buSzPct val="76000"/>
              <a:buFont typeface="Wingdings" panose="05000000000000000000" pitchFamily="2" charset="2"/>
              <a:buNone/>
              <a:defRPr/>
            </a:pPr>
            <a:r>
              <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         }</a:t>
            </a:r>
            <a:endParaRPr kumimoji="0"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AutoShape 77"/>
          <p:cNvSpPr>
            <a:spLocks noChangeAspect="1"/>
          </p:cNvSpPr>
          <p:nvPr/>
        </p:nvSpPr>
        <p:spPr>
          <a:xfrm>
            <a:off x="931863" y="2133600"/>
            <a:ext cx="6477000" cy="3429000"/>
          </a:xfrm>
          <a:prstGeom prst="rect">
            <a:avLst/>
          </a:prstGeom>
          <a:noFill/>
          <a:ln w="9525">
            <a:noFill/>
          </a:ln>
        </p:spPr>
        <p:txBody>
          <a:bodyPr/>
          <a:lstStyle/>
          <a:p>
            <a:endParaRPr lang="zh-CN" altLang="en-US" dirty="0">
              <a:latin typeface="Times New Roman" panose="02020603050405020304" pitchFamily="18" charset="0"/>
            </a:endParaRPr>
          </a:p>
        </p:txBody>
      </p:sp>
      <p:sp>
        <p:nvSpPr>
          <p:cNvPr id="135247" name="Oval 79"/>
          <p:cNvSpPr>
            <a:spLocks noChangeArrowheads="1"/>
          </p:cNvSpPr>
          <p:nvPr/>
        </p:nvSpPr>
        <p:spPr bwMode="auto">
          <a:xfrm>
            <a:off x="4087813" y="1797050"/>
            <a:ext cx="477838"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4</a:t>
            </a:r>
          </a:p>
        </p:txBody>
      </p:sp>
      <p:grpSp>
        <p:nvGrpSpPr>
          <p:cNvPr id="84996" name="Group 80"/>
          <p:cNvGrpSpPr/>
          <p:nvPr/>
        </p:nvGrpSpPr>
        <p:grpSpPr>
          <a:xfrm>
            <a:off x="7234238" y="1052513"/>
            <a:ext cx="479425" cy="520700"/>
            <a:chOff x="3264" y="2256"/>
            <a:chExt cx="336" cy="336"/>
          </a:xfrm>
        </p:grpSpPr>
        <p:sp>
          <p:nvSpPr>
            <p:cNvPr id="135249" name="Oval 81"/>
            <p:cNvSpPr>
              <a:spLocks noChangeArrowheads="1"/>
            </p:cNvSpPr>
            <p:nvPr/>
          </p:nvSpPr>
          <p:spPr bwMode="auto">
            <a:xfrm>
              <a:off x="3264" y="2256"/>
              <a:ext cx="336" cy="336"/>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dk1"/>
                </a:solidFill>
                <a:effectLst/>
                <a:uLnTx/>
                <a:uFillTx/>
                <a:latin typeface="+mn-lt"/>
                <a:ea typeface="+mn-ea"/>
                <a:cs typeface="+mn-cs"/>
              </a:endParaRPr>
            </a:p>
          </p:txBody>
        </p:sp>
        <p:sp>
          <p:nvSpPr>
            <p:cNvPr id="135250" name="Oval 82"/>
            <p:cNvSpPr>
              <a:spLocks noChangeArrowheads="1"/>
            </p:cNvSpPr>
            <p:nvPr/>
          </p:nvSpPr>
          <p:spPr bwMode="auto">
            <a:xfrm>
              <a:off x="3312" y="2304"/>
              <a:ext cx="240" cy="24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f</a:t>
              </a:r>
            </a:p>
          </p:txBody>
        </p:sp>
      </p:grpSp>
      <p:sp>
        <p:nvSpPr>
          <p:cNvPr id="135251" name="Oval 83"/>
          <p:cNvSpPr>
            <a:spLocks noChangeArrowheads="1"/>
          </p:cNvSpPr>
          <p:nvPr/>
        </p:nvSpPr>
        <p:spPr bwMode="auto">
          <a:xfrm>
            <a:off x="4087813" y="384175"/>
            <a:ext cx="477838"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3</a:t>
            </a:r>
          </a:p>
        </p:txBody>
      </p:sp>
      <p:sp>
        <p:nvSpPr>
          <p:cNvPr id="135252" name="Oval 84"/>
          <p:cNvSpPr>
            <a:spLocks noChangeArrowheads="1"/>
          </p:cNvSpPr>
          <p:nvPr/>
        </p:nvSpPr>
        <p:spPr bwMode="auto">
          <a:xfrm>
            <a:off x="5113338" y="1052513"/>
            <a:ext cx="479425"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5</a:t>
            </a:r>
          </a:p>
        </p:txBody>
      </p:sp>
      <p:sp>
        <p:nvSpPr>
          <p:cNvPr id="135253" name="Oval 85"/>
          <p:cNvSpPr>
            <a:spLocks noChangeArrowheads="1"/>
          </p:cNvSpPr>
          <p:nvPr/>
        </p:nvSpPr>
        <p:spPr bwMode="auto">
          <a:xfrm>
            <a:off x="6208713" y="1052513"/>
            <a:ext cx="477838"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6</a:t>
            </a:r>
          </a:p>
        </p:txBody>
      </p:sp>
      <p:sp>
        <p:nvSpPr>
          <p:cNvPr id="135254" name="Oval 86"/>
          <p:cNvSpPr>
            <a:spLocks noChangeArrowheads="1"/>
          </p:cNvSpPr>
          <p:nvPr/>
        </p:nvSpPr>
        <p:spPr bwMode="auto">
          <a:xfrm>
            <a:off x="2992438" y="1052513"/>
            <a:ext cx="479425"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2</a:t>
            </a:r>
          </a:p>
        </p:txBody>
      </p:sp>
      <p:sp>
        <p:nvSpPr>
          <p:cNvPr id="135255" name="Oval 87"/>
          <p:cNvSpPr>
            <a:spLocks noChangeArrowheads="1"/>
          </p:cNvSpPr>
          <p:nvPr/>
        </p:nvSpPr>
        <p:spPr bwMode="auto">
          <a:xfrm>
            <a:off x="2103438" y="1052513"/>
            <a:ext cx="477838"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1</a:t>
            </a:r>
          </a:p>
        </p:txBody>
      </p:sp>
      <p:sp>
        <p:nvSpPr>
          <p:cNvPr id="135256" name="Oval 88"/>
          <p:cNvSpPr>
            <a:spLocks noChangeArrowheads="1"/>
          </p:cNvSpPr>
          <p:nvPr/>
        </p:nvSpPr>
        <p:spPr bwMode="auto">
          <a:xfrm>
            <a:off x="1008063" y="1052513"/>
            <a:ext cx="479425"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i</a:t>
            </a:r>
          </a:p>
        </p:txBody>
      </p:sp>
      <p:cxnSp>
        <p:nvCxnSpPr>
          <p:cNvPr id="85003" name="AutoShape 89"/>
          <p:cNvCxnSpPr>
            <a:stCxn id="135256" idx="6"/>
            <a:endCxn id="135255" idx="2"/>
          </p:cNvCxnSpPr>
          <p:nvPr/>
        </p:nvCxnSpPr>
        <p:spPr>
          <a:xfrm>
            <a:off x="1487488" y="1312863"/>
            <a:ext cx="615950" cy="0"/>
          </a:xfrm>
          <a:prstGeom prst="straightConnector1">
            <a:avLst/>
          </a:prstGeom>
          <a:ln w="9525" cap="flat" cmpd="sng">
            <a:solidFill>
              <a:schemeClr val="tx1"/>
            </a:solidFill>
            <a:prstDash val="solid"/>
            <a:headEnd type="none" w="med" len="med"/>
            <a:tailEnd type="triangle" w="med" len="med"/>
          </a:ln>
        </p:spPr>
      </p:cxnSp>
      <p:cxnSp>
        <p:nvCxnSpPr>
          <p:cNvPr id="85004" name="AutoShape 90"/>
          <p:cNvCxnSpPr>
            <a:stCxn id="135255" idx="3"/>
            <a:endCxn id="135255" idx="5"/>
          </p:cNvCxnSpPr>
          <p:nvPr/>
        </p:nvCxnSpPr>
        <p:spPr>
          <a:xfrm rot="-5400000" flipH="1">
            <a:off x="2339975" y="1328738"/>
            <a:ext cx="1588" cy="339725"/>
          </a:xfrm>
          <a:prstGeom prst="curvedConnector3">
            <a:avLst>
              <a:gd name="adj1" fmla="val 19300000"/>
            </a:avLst>
          </a:prstGeom>
          <a:ln w="9525" cap="flat" cmpd="sng">
            <a:solidFill>
              <a:schemeClr val="tx1"/>
            </a:solidFill>
            <a:prstDash val="solid"/>
            <a:headEnd type="none" w="med" len="med"/>
            <a:tailEnd type="triangle" w="med" len="med"/>
          </a:ln>
        </p:spPr>
      </p:cxnSp>
      <p:cxnSp>
        <p:nvCxnSpPr>
          <p:cNvPr id="85005" name="AutoShape 91"/>
          <p:cNvCxnSpPr/>
          <p:nvPr/>
        </p:nvCxnSpPr>
        <p:spPr>
          <a:xfrm>
            <a:off x="2581275" y="1312863"/>
            <a:ext cx="411163" cy="0"/>
          </a:xfrm>
          <a:prstGeom prst="straightConnector1">
            <a:avLst/>
          </a:prstGeom>
          <a:ln w="9525" cap="flat" cmpd="sng">
            <a:solidFill>
              <a:schemeClr val="tx1"/>
            </a:solidFill>
            <a:prstDash val="solid"/>
            <a:headEnd type="none" w="med" len="med"/>
            <a:tailEnd type="triangle" w="med" len="med"/>
          </a:ln>
        </p:spPr>
      </p:cxnSp>
      <p:cxnSp>
        <p:nvCxnSpPr>
          <p:cNvPr id="85006" name="AutoShape 92"/>
          <p:cNvCxnSpPr>
            <a:stCxn id="135254" idx="7"/>
            <a:endCxn id="135251" idx="2"/>
          </p:cNvCxnSpPr>
          <p:nvPr/>
        </p:nvCxnSpPr>
        <p:spPr>
          <a:xfrm rot="-5400000">
            <a:off x="3502025" y="542925"/>
            <a:ext cx="484188" cy="685800"/>
          </a:xfrm>
          <a:prstGeom prst="curvedConnector2">
            <a:avLst/>
          </a:prstGeom>
          <a:ln w="9525" cap="flat" cmpd="sng">
            <a:solidFill>
              <a:schemeClr val="tx1"/>
            </a:solidFill>
            <a:prstDash val="solid"/>
            <a:headEnd type="none" w="med" len="med"/>
            <a:tailEnd type="triangle" w="med" len="med"/>
          </a:ln>
        </p:spPr>
      </p:cxnSp>
      <p:cxnSp>
        <p:nvCxnSpPr>
          <p:cNvPr id="85007" name="AutoShape 93"/>
          <p:cNvCxnSpPr>
            <a:stCxn id="135254" idx="5"/>
            <a:endCxn id="135247" idx="2"/>
          </p:cNvCxnSpPr>
          <p:nvPr/>
        </p:nvCxnSpPr>
        <p:spPr>
          <a:xfrm rot="-5400000" flipH="1">
            <a:off x="3465513" y="1435100"/>
            <a:ext cx="558800" cy="685800"/>
          </a:xfrm>
          <a:prstGeom prst="curvedConnector2">
            <a:avLst/>
          </a:prstGeom>
          <a:ln w="9525" cap="flat" cmpd="sng">
            <a:solidFill>
              <a:schemeClr val="tx1"/>
            </a:solidFill>
            <a:prstDash val="solid"/>
            <a:headEnd type="none" w="med" len="med"/>
            <a:tailEnd type="triangle" w="med" len="med"/>
          </a:ln>
        </p:spPr>
      </p:cxnSp>
      <p:cxnSp>
        <p:nvCxnSpPr>
          <p:cNvPr id="85008" name="AutoShape 94"/>
          <p:cNvCxnSpPr>
            <a:stCxn id="135251" idx="6"/>
            <a:endCxn id="135252" idx="1"/>
          </p:cNvCxnSpPr>
          <p:nvPr/>
        </p:nvCxnSpPr>
        <p:spPr>
          <a:xfrm>
            <a:off x="4565650" y="644525"/>
            <a:ext cx="617538" cy="484188"/>
          </a:xfrm>
          <a:prstGeom prst="curvedConnector2">
            <a:avLst/>
          </a:prstGeom>
          <a:ln w="9525" cap="flat" cmpd="sng">
            <a:solidFill>
              <a:schemeClr val="tx1"/>
            </a:solidFill>
            <a:prstDash val="solid"/>
            <a:headEnd type="none" w="med" len="med"/>
            <a:tailEnd type="triangle" w="med" len="med"/>
          </a:ln>
        </p:spPr>
      </p:cxnSp>
      <p:cxnSp>
        <p:nvCxnSpPr>
          <p:cNvPr id="85009" name="AutoShape 95"/>
          <p:cNvCxnSpPr>
            <a:stCxn id="135247" idx="6"/>
            <a:endCxn id="135252" idx="3"/>
          </p:cNvCxnSpPr>
          <p:nvPr/>
        </p:nvCxnSpPr>
        <p:spPr>
          <a:xfrm flipV="1">
            <a:off x="4565650" y="1498600"/>
            <a:ext cx="617538" cy="558800"/>
          </a:xfrm>
          <a:prstGeom prst="curvedConnector2">
            <a:avLst/>
          </a:prstGeom>
          <a:ln w="9525" cap="flat" cmpd="sng">
            <a:solidFill>
              <a:schemeClr val="tx1"/>
            </a:solidFill>
            <a:prstDash val="solid"/>
            <a:headEnd type="none" w="med" len="med"/>
            <a:tailEnd type="triangle" w="med" len="med"/>
          </a:ln>
        </p:spPr>
      </p:cxnSp>
      <p:cxnSp>
        <p:nvCxnSpPr>
          <p:cNvPr id="85010" name="AutoShape 96"/>
          <p:cNvCxnSpPr>
            <a:stCxn id="135252" idx="6"/>
            <a:endCxn id="135253" idx="2"/>
          </p:cNvCxnSpPr>
          <p:nvPr/>
        </p:nvCxnSpPr>
        <p:spPr>
          <a:xfrm>
            <a:off x="5592763" y="1312863"/>
            <a:ext cx="615950" cy="0"/>
          </a:xfrm>
          <a:prstGeom prst="straightConnector1">
            <a:avLst/>
          </a:prstGeom>
          <a:ln w="9525" cap="flat" cmpd="sng">
            <a:solidFill>
              <a:schemeClr val="tx1"/>
            </a:solidFill>
            <a:prstDash val="solid"/>
            <a:headEnd type="none" w="med" len="med"/>
            <a:tailEnd type="triangle" w="med" len="med"/>
          </a:ln>
        </p:spPr>
      </p:cxnSp>
      <p:cxnSp>
        <p:nvCxnSpPr>
          <p:cNvPr id="85011" name="AutoShape 97"/>
          <p:cNvCxnSpPr>
            <a:stCxn id="135253" idx="6"/>
            <a:endCxn id="135249" idx="2"/>
          </p:cNvCxnSpPr>
          <p:nvPr/>
        </p:nvCxnSpPr>
        <p:spPr>
          <a:xfrm>
            <a:off x="6686550" y="1312863"/>
            <a:ext cx="547688" cy="0"/>
          </a:xfrm>
          <a:prstGeom prst="straightConnector1">
            <a:avLst/>
          </a:prstGeom>
          <a:ln w="9525" cap="flat" cmpd="sng">
            <a:solidFill>
              <a:schemeClr val="tx1"/>
            </a:solidFill>
            <a:prstDash val="solid"/>
            <a:headEnd type="none" w="med" len="med"/>
            <a:tailEnd type="triangle" w="med" len="med"/>
          </a:ln>
        </p:spPr>
      </p:cxnSp>
      <p:cxnSp>
        <p:nvCxnSpPr>
          <p:cNvPr id="85012" name="AutoShape 98"/>
          <p:cNvCxnSpPr>
            <a:stCxn id="135255" idx="1"/>
            <a:endCxn id="135255" idx="7"/>
          </p:cNvCxnSpPr>
          <p:nvPr/>
        </p:nvCxnSpPr>
        <p:spPr>
          <a:xfrm rot="5400000" flipV="1">
            <a:off x="2339975" y="960438"/>
            <a:ext cx="1588" cy="339725"/>
          </a:xfrm>
          <a:prstGeom prst="curvedConnector3">
            <a:avLst>
              <a:gd name="adj1" fmla="val -19300000"/>
            </a:avLst>
          </a:prstGeom>
          <a:ln w="9525" cap="flat" cmpd="sng">
            <a:solidFill>
              <a:schemeClr val="tx1"/>
            </a:solidFill>
            <a:prstDash val="solid"/>
            <a:headEnd type="none" w="med" len="med"/>
            <a:tailEnd type="triangle" w="med" len="med"/>
          </a:ln>
        </p:spPr>
      </p:cxnSp>
      <p:sp>
        <p:nvSpPr>
          <p:cNvPr id="85013" name="Text Box 99"/>
          <p:cNvSpPr txBox="1"/>
          <p:nvPr/>
        </p:nvSpPr>
        <p:spPr>
          <a:xfrm>
            <a:off x="1609725" y="898525"/>
            <a:ext cx="317500"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endParaRPr>
          </a:p>
        </p:txBody>
      </p:sp>
      <p:sp>
        <p:nvSpPr>
          <p:cNvPr id="85014" name="Text Box 100"/>
          <p:cNvSpPr txBox="1"/>
          <p:nvPr/>
        </p:nvSpPr>
        <p:spPr>
          <a:xfrm>
            <a:off x="2635250" y="898525"/>
            <a:ext cx="317500"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endParaRPr>
          </a:p>
        </p:txBody>
      </p:sp>
      <p:sp>
        <p:nvSpPr>
          <p:cNvPr id="85015" name="Text Box 101"/>
          <p:cNvSpPr txBox="1"/>
          <p:nvPr/>
        </p:nvSpPr>
        <p:spPr>
          <a:xfrm>
            <a:off x="5715000" y="898525"/>
            <a:ext cx="317500"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endParaRPr>
          </a:p>
        </p:txBody>
      </p:sp>
      <p:sp>
        <p:nvSpPr>
          <p:cNvPr id="85016" name="Text Box 102"/>
          <p:cNvSpPr txBox="1"/>
          <p:nvPr/>
        </p:nvSpPr>
        <p:spPr>
          <a:xfrm>
            <a:off x="6807200" y="898525"/>
            <a:ext cx="317500"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endParaRPr>
          </a:p>
        </p:txBody>
      </p:sp>
      <p:sp>
        <p:nvSpPr>
          <p:cNvPr id="85017" name="Text Box 103"/>
          <p:cNvSpPr txBox="1"/>
          <p:nvPr/>
        </p:nvSpPr>
        <p:spPr>
          <a:xfrm>
            <a:off x="2084388" y="452438"/>
            <a:ext cx="319087"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a</a:t>
            </a:r>
          </a:p>
        </p:txBody>
      </p:sp>
      <p:sp>
        <p:nvSpPr>
          <p:cNvPr id="85018" name="Text Box 104"/>
          <p:cNvSpPr txBox="1"/>
          <p:nvPr/>
        </p:nvSpPr>
        <p:spPr>
          <a:xfrm>
            <a:off x="4756150" y="304800"/>
            <a:ext cx="319088"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a</a:t>
            </a:r>
          </a:p>
        </p:txBody>
      </p:sp>
      <p:sp>
        <p:nvSpPr>
          <p:cNvPr id="85019" name="Text Box 105"/>
          <p:cNvSpPr txBox="1"/>
          <p:nvPr/>
        </p:nvSpPr>
        <p:spPr>
          <a:xfrm>
            <a:off x="6330950" y="452438"/>
            <a:ext cx="319088"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a</a:t>
            </a:r>
          </a:p>
        </p:txBody>
      </p:sp>
      <p:sp>
        <p:nvSpPr>
          <p:cNvPr id="85020" name="Text Box 106"/>
          <p:cNvSpPr txBox="1"/>
          <p:nvPr/>
        </p:nvSpPr>
        <p:spPr>
          <a:xfrm>
            <a:off x="3455988" y="304800"/>
            <a:ext cx="319087"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a</a:t>
            </a:r>
          </a:p>
        </p:txBody>
      </p:sp>
      <p:cxnSp>
        <p:nvCxnSpPr>
          <p:cNvPr id="85021" name="AutoShape 107"/>
          <p:cNvCxnSpPr>
            <a:stCxn id="135253" idx="1"/>
            <a:endCxn id="135253" idx="7"/>
          </p:cNvCxnSpPr>
          <p:nvPr/>
        </p:nvCxnSpPr>
        <p:spPr>
          <a:xfrm rot="5400000" flipV="1">
            <a:off x="6445250" y="960438"/>
            <a:ext cx="1588" cy="339725"/>
          </a:xfrm>
          <a:prstGeom prst="curvedConnector3">
            <a:avLst>
              <a:gd name="adj1" fmla="val -19300000"/>
            </a:avLst>
          </a:prstGeom>
          <a:ln w="9525" cap="flat" cmpd="sng">
            <a:solidFill>
              <a:schemeClr val="tx1"/>
            </a:solidFill>
            <a:prstDash val="solid"/>
            <a:headEnd type="none" w="med" len="med"/>
            <a:tailEnd type="triangle" w="med" len="med"/>
          </a:ln>
        </p:spPr>
      </p:cxnSp>
      <p:cxnSp>
        <p:nvCxnSpPr>
          <p:cNvPr id="85022" name="AutoShape 108"/>
          <p:cNvCxnSpPr>
            <a:stCxn id="135253" idx="3"/>
            <a:endCxn id="135253" idx="5"/>
          </p:cNvCxnSpPr>
          <p:nvPr/>
        </p:nvCxnSpPr>
        <p:spPr>
          <a:xfrm rot="-5400000" flipH="1">
            <a:off x="6445250" y="1328738"/>
            <a:ext cx="1588" cy="339725"/>
          </a:xfrm>
          <a:prstGeom prst="curvedConnector3">
            <a:avLst>
              <a:gd name="adj1" fmla="val 19300000"/>
            </a:avLst>
          </a:prstGeom>
          <a:ln w="9525" cap="flat" cmpd="sng">
            <a:solidFill>
              <a:schemeClr val="tx1"/>
            </a:solidFill>
            <a:prstDash val="solid"/>
            <a:headEnd type="none" w="med" len="med"/>
            <a:tailEnd type="triangle" w="med" len="med"/>
          </a:ln>
        </p:spPr>
      </p:cxnSp>
      <p:sp>
        <p:nvSpPr>
          <p:cNvPr id="85023" name="Text Box 109"/>
          <p:cNvSpPr txBox="1"/>
          <p:nvPr/>
        </p:nvSpPr>
        <p:spPr>
          <a:xfrm>
            <a:off x="2009775" y="1568450"/>
            <a:ext cx="336550"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b</a:t>
            </a:r>
          </a:p>
        </p:txBody>
      </p:sp>
      <p:sp>
        <p:nvSpPr>
          <p:cNvPr id="85024" name="Text Box 110"/>
          <p:cNvSpPr txBox="1"/>
          <p:nvPr/>
        </p:nvSpPr>
        <p:spPr>
          <a:xfrm>
            <a:off x="3454400" y="1792288"/>
            <a:ext cx="336550"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b</a:t>
            </a:r>
          </a:p>
        </p:txBody>
      </p:sp>
      <p:sp>
        <p:nvSpPr>
          <p:cNvPr id="85025" name="Text Box 111"/>
          <p:cNvSpPr txBox="1"/>
          <p:nvPr/>
        </p:nvSpPr>
        <p:spPr>
          <a:xfrm>
            <a:off x="4962525" y="1719263"/>
            <a:ext cx="336550"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b</a:t>
            </a:r>
          </a:p>
        </p:txBody>
      </p:sp>
      <p:sp>
        <p:nvSpPr>
          <p:cNvPr id="85026" name="Text Box 112"/>
          <p:cNvSpPr txBox="1"/>
          <p:nvPr/>
        </p:nvSpPr>
        <p:spPr>
          <a:xfrm>
            <a:off x="6329363" y="1719263"/>
            <a:ext cx="336550"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b</a:t>
            </a:r>
          </a:p>
        </p:txBody>
      </p:sp>
      <p:sp>
        <p:nvSpPr>
          <p:cNvPr id="37" name="Rectangle 3"/>
          <p:cNvSpPr txBox="1">
            <a:spLocks noRot="1" noChangeArrowheads="1"/>
          </p:cNvSpPr>
          <p:nvPr/>
        </p:nvSpPr>
        <p:spPr>
          <a:xfrm>
            <a:off x="36513" y="409575"/>
            <a:ext cx="1573213" cy="500063"/>
          </a:xfrm>
          <a:prstGeom prst="rect">
            <a:avLst/>
          </a:prstGeom>
        </p:spPr>
        <p:txBody>
          <a:bodyPr/>
          <a:lst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tx1"/>
                </a:solidFill>
                <a:latin typeface="+mn-lt"/>
                <a:ea typeface="+mn-ea"/>
                <a:cs typeface="+mn-cs"/>
              </a:defRPr>
            </a:lvl1pPr>
            <a:lvl2pPr marL="548005"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tx1"/>
                </a:solidFill>
                <a:latin typeface="+mn-lt"/>
                <a:ea typeface="+mn-ea"/>
                <a:cs typeface="+mn-cs"/>
              </a:defRPr>
            </a:lvl3pPr>
            <a:lvl4pPr marL="1097280" indent="-228600" algn="l" rtl="0" eaLnBrk="0" fontAlgn="base" hangingPunct="0">
              <a:spcBef>
                <a:spcPts val="400"/>
              </a:spcBef>
              <a:spcAft>
                <a:spcPct val="0"/>
              </a:spcAft>
              <a:buClr>
                <a:srgbClr val="8BA2B4"/>
              </a:buClr>
              <a:buSzPct val="70000"/>
              <a:buFont typeface="Wingdings" panose="05000000000000000000"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a:lstStyle>
          <a:p>
            <a:pPr marL="274955" marR="0" lvl="1" indent="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None/>
              <a:defRPr/>
            </a:pPr>
            <a:r>
              <a:rPr kumimoji="1" lang="zh-CN" altLang="en-US" sz="2400" b="0" i="0" u="none" strike="noStrike" kern="1200" cap="none" spc="0" normalizeH="0" baseline="0" noProof="0" dirty="0">
                <a:ln>
                  <a:noFill/>
                </a:ln>
                <a:solidFill>
                  <a:srgbClr val="00823B"/>
                </a:solidFill>
                <a:effectLst/>
                <a:uLnTx/>
                <a:uFillTx/>
                <a:latin typeface="+mj-lt"/>
                <a:ea typeface="楷体_GB2312" pitchFamily="49" charset="-122"/>
                <a:cs typeface="+mn-cs"/>
              </a:rPr>
              <a:t>例</a:t>
            </a:r>
            <a:r>
              <a:rPr kumimoji="1" lang="en-US" altLang="zh-CN" sz="2400" b="0" i="0" u="none" strike="noStrike" kern="1200" cap="none" spc="0" normalizeH="0" baseline="0" noProof="0" dirty="0">
                <a:ln>
                  <a:noFill/>
                </a:ln>
                <a:solidFill>
                  <a:srgbClr val="00823B"/>
                </a:solidFill>
                <a:effectLst/>
                <a:uLnTx/>
                <a:uFillTx/>
                <a:latin typeface="+mj-lt"/>
                <a:ea typeface="楷体_GB2312" pitchFamily="49" charset="-122"/>
                <a:cs typeface="+mn-cs"/>
              </a:rPr>
              <a:t>14</a:t>
            </a:r>
            <a:r>
              <a:rPr kumimoji="1" lang="zh-CN" altLang="en-US" sz="2400" b="0" i="0" u="none" strike="noStrike" kern="1200" cap="none" spc="0" normalizeH="0" baseline="0" noProof="0" dirty="0">
                <a:ln>
                  <a:noFill/>
                </a:ln>
                <a:solidFill>
                  <a:srgbClr val="00823B"/>
                </a:solidFill>
                <a:effectLst/>
                <a:uLnTx/>
                <a:uFillTx/>
                <a:latin typeface="+mj-lt"/>
                <a:ea typeface="楷体_GB2312" pitchFamily="49" charset="-122"/>
                <a:cs typeface="+mn-cs"/>
              </a:rPr>
              <a:t>： </a:t>
            </a:r>
            <a:endParaRPr kumimoji="1" lang="en-US" altLang="zh-CN" sz="2400" b="0" i="0" u="none" strike="noStrike" kern="1200" cap="none" spc="0" normalizeH="0" baseline="0" noProof="0" dirty="0">
              <a:ln>
                <a:noFill/>
              </a:ln>
              <a:solidFill>
                <a:srgbClr val="00823B"/>
              </a:solidFill>
              <a:effectLst/>
              <a:uLnTx/>
              <a:uFillTx/>
              <a:latin typeface="+mj-lt"/>
              <a:ea typeface="楷体_GB2312" pitchFamily="49" charset="-122"/>
              <a:cs typeface="+mn-cs"/>
            </a:endParaRPr>
          </a:p>
        </p:txBody>
      </p:sp>
      <p:cxnSp>
        <p:nvCxnSpPr>
          <p:cNvPr id="2" name="AutoShape 91"/>
          <p:cNvCxnSpPr/>
          <p:nvPr/>
        </p:nvCxnSpPr>
        <p:spPr>
          <a:xfrm>
            <a:off x="611505" y="1312863"/>
            <a:ext cx="411163" cy="0"/>
          </a:xfrm>
          <a:prstGeom prst="straightConnector1">
            <a:avLst/>
          </a:prstGeom>
          <a:ln w="9525" cap="flat" cmpd="sng">
            <a:solidFill>
              <a:schemeClr val="tx1"/>
            </a:solidFill>
            <a:prstDash val="solid"/>
            <a:headEnd type="non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Example</a:t>
            </a:r>
            <a:endParaRPr lang="zh-CN" altLang="en-US" kern="1200" dirty="0">
              <a:latin typeface="+mj-lt"/>
              <a:ea typeface="宋体" panose="02010600030101010101" pitchFamily="2" charset="-122"/>
              <a:cs typeface="+mj-cs"/>
            </a:endParaRPr>
          </a:p>
        </p:txBody>
      </p:sp>
      <p:sp>
        <p:nvSpPr>
          <p:cNvPr id="28675"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ct val="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rgbClr val="00823B"/>
                </a:solidFill>
                <a:effectLst/>
                <a:uLnTx/>
                <a:uFillTx/>
                <a:latin typeface="+mj-lt"/>
                <a:ea typeface="楷体_GB2312" pitchFamily="49" charset="-122"/>
                <a:cs typeface="+mn-cs"/>
              </a:rPr>
              <a:t>例</a:t>
            </a:r>
            <a:r>
              <a:rPr kumimoji="0" lang="en-US" altLang="zh-CN" sz="2800" b="0" i="0" u="none" strike="noStrike" kern="1200" cap="none" spc="0" normalizeH="0" baseline="0" noProof="0" dirty="0">
                <a:ln>
                  <a:noFill/>
                </a:ln>
                <a:solidFill>
                  <a:srgbClr val="00823B"/>
                </a:solidFill>
                <a:effectLst/>
                <a:uLnTx/>
                <a:uFillTx/>
                <a:latin typeface="+mj-lt"/>
                <a:ea typeface="楷体_GB2312" pitchFamily="49" charset="-122"/>
                <a:cs typeface="+mn-cs"/>
              </a:rPr>
              <a:t>2</a:t>
            </a:r>
            <a:r>
              <a:rPr kumimoji="0" lang="zh-CN" altLang="en-US" sz="2800" b="0" i="0" u="none" strike="noStrike" kern="1200" cap="none" spc="0" normalizeH="0" baseline="0" noProof="0" dirty="0">
                <a:ln>
                  <a:noFill/>
                </a:ln>
                <a:solidFill>
                  <a:srgbClr val="00823B"/>
                </a:solidFill>
                <a:effectLst/>
                <a:uLnTx/>
                <a:uFillTx/>
                <a:latin typeface="+mj-lt"/>
                <a:ea typeface="楷体_GB2312" pitchFamily="49" charset="-122"/>
                <a:cs typeface="+mn-cs"/>
              </a:rPr>
              <a:t>  </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C++</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程序</a:t>
            </a:r>
            <a:endParaRPr kumimoji="0" lang="zh-CN" altLang="en-US" sz="30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ct val="0"/>
              </a:spcBef>
              <a:spcAft>
                <a:spcPct val="0"/>
              </a:spcAft>
              <a:buClr>
                <a:schemeClr val="accent2"/>
              </a:buClr>
              <a:buSzPct val="76000"/>
              <a:buFont typeface="Wingdings 3" panose="05040102010807070707" pitchFamily="18" charset="2"/>
              <a:buChar char=""/>
              <a:defRPr/>
            </a:pPr>
            <a:r>
              <a:rPr kumimoji="0" lang="en-US" altLang="zh-CN" sz="2600" b="1" i="0" u="none" strike="noStrike" kern="1200" cap="none" spc="0" normalizeH="0" baseline="0" noProof="0" dirty="0">
                <a:ln>
                  <a:noFill/>
                </a:ln>
                <a:solidFill>
                  <a:srgbClr val="F78507"/>
                </a:solidFill>
                <a:effectLst/>
                <a:uLnTx/>
                <a:uFillTx/>
                <a:latin typeface="+mj-lt"/>
                <a:ea typeface="楷体_GB2312" pitchFamily="49" charset="-122"/>
                <a:cs typeface="+mn-cs"/>
              </a:rPr>
              <a:t>if (a&gt;100) c++;</a:t>
            </a:r>
          </a:p>
          <a:p>
            <a:pPr marL="548005" marR="0" lvl="1" indent="-273050" algn="l" defTabSz="914400" rtl="0" eaLnBrk="0" fontAlgn="base" latinLnBrk="0" hangingPunct="0">
              <a:lnSpc>
                <a:spcPct val="100000"/>
              </a:lnSpc>
              <a:spcBef>
                <a:spcPct val="0"/>
              </a:spcBef>
              <a:spcAft>
                <a:spcPct val="0"/>
              </a:spcAft>
              <a:buClr>
                <a:schemeClr val="accent2"/>
              </a:buClr>
              <a:buSzPct val="76000"/>
              <a:buFont typeface="Wingdings 3" panose="05040102010807070707" pitchFamily="18" charset="2"/>
              <a:buChar char=""/>
              <a:defRPr/>
            </a:pP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输出单词符号：</a:t>
            </a:r>
          </a:p>
          <a:p>
            <a:pPr marL="548005" marR="0" lvl="1" indent="-273050" algn="l" defTabSz="914400" rtl="0" eaLnBrk="0" fontAlgn="base" latinLnBrk="0" hangingPunct="0">
              <a:lnSpc>
                <a:spcPct val="100000"/>
              </a:lnSpc>
              <a:spcBef>
                <a:spcPct val="0"/>
              </a:spcBef>
              <a:spcAft>
                <a:spcPct val="0"/>
              </a:spcAft>
              <a:buClr>
                <a:schemeClr val="accent2"/>
              </a:buClr>
              <a:buSzPct val="76000"/>
              <a:buFont typeface="Wingdings" panose="05000000000000000000" pitchFamily="2" charset="2"/>
              <a:buNone/>
              <a:defRPr/>
            </a:pPr>
            <a:endPar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 name="文本框 1"/>
          <p:cNvSpPr txBox="1"/>
          <p:nvPr/>
        </p:nvSpPr>
        <p:spPr>
          <a:xfrm>
            <a:off x="2339975" y="2636520"/>
            <a:ext cx="2392045" cy="3415030"/>
          </a:xfrm>
          <a:prstGeom prst="rect">
            <a:avLst/>
          </a:prstGeom>
          <a:noFill/>
        </p:spPr>
        <p:txBody>
          <a:bodyPr wrap="none" rtlCol="0">
            <a:spAutoFit/>
          </a:bodyPr>
          <a:lstStyle/>
          <a:p>
            <a:pPr marL="548005" marR="0" lvl="1" indent="-273050" algn="l" defTabSz="914400" rtl="0" eaLnBrk="0" fontAlgn="base" latinLnBrk="0" hangingPunct="0">
              <a:lnSpc>
                <a:spcPct val="100000"/>
              </a:lnSpc>
              <a:spcBef>
                <a:spcPct val="0"/>
              </a:spcBef>
              <a:spcAft>
                <a:spcPct val="0"/>
              </a:spcAft>
              <a:buClr>
                <a:schemeClr val="accent2"/>
              </a:buClr>
              <a:buSzPct val="76000"/>
              <a:buFont typeface="Wingdings" panose="05000000000000000000" pitchFamily="2" charset="2"/>
              <a:buNone/>
              <a:defRPr/>
            </a:pPr>
            <a:r>
              <a:rPr lang="en-US" altLang="zh-CN" noProof="0" dirty="0">
                <a:ln>
                  <a:noFill/>
                </a:ln>
                <a:effectLst/>
                <a:uLnTx/>
                <a:uFillTx/>
                <a:latin typeface="+mj-lt"/>
                <a:ea typeface="楷体_GB2312" pitchFamily="49" charset="-122"/>
                <a:sym typeface="+mn-ea"/>
              </a:rPr>
              <a:t>&lt;if, -&gt;</a:t>
            </a:r>
            <a:endParaRPr kumimoji="0" lang="en-US" altLang="zh-CN"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ct val="0"/>
              </a:spcBef>
              <a:spcAft>
                <a:spcPct val="0"/>
              </a:spcAft>
              <a:buClr>
                <a:schemeClr val="accent2"/>
              </a:buClr>
              <a:buSzPct val="76000"/>
              <a:buFont typeface="Wingdings" panose="05000000000000000000" pitchFamily="2" charset="2"/>
              <a:buNone/>
              <a:defRPr/>
            </a:pPr>
            <a:r>
              <a:rPr lang="en-US" altLang="zh-CN" noProof="0" dirty="0">
                <a:ln>
                  <a:noFill/>
                </a:ln>
                <a:effectLst/>
                <a:uLnTx/>
                <a:uFillTx/>
                <a:latin typeface="+mj-lt"/>
                <a:ea typeface="楷体_GB2312" pitchFamily="49" charset="-122"/>
                <a:sym typeface="+mn-ea"/>
              </a:rPr>
              <a:t>&lt;(, -&gt;</a:t>
            </a:r>
            <a:endParaRPr kumimoji="0" lang="en-US" altLang="zh-CN"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ct val="0"/>
              </a:spcBef>
              <a:spcAft>
                <a:spcPct val="0"/>
              </a:spcAft>
              <a:buClr>
                <a:schemeClr val="accent2"/>
              </a:buClr>
              <a:buSzPct val="76000"/>
              <a:buFont typeface="Wingdings" panose="05000000000000000000" pitchFamily="2" charset="2"/>
              <a:buNone/>
              <a:defRPr/>
            </a:pPr>
            <a:r>
              <a:rPr lang="en-US" altLang="zh-CN" noProof="0" dirty="0">
                <a:ln>
                  <a:noFill/>
                </a:ln>
                <a:effectLst/>
                <a:uLnTx/>
                <a:uFillTx/>
                <a:latin typeface="+mj-lt"/>
                <a:ea typeface="楷体_GB2312" pitchFamily="49" charset="-122"/>
                <a:sym typeface="+mn-ea"/>
              </a:rPr>
              <a:t>&lt;id, a&gt;</a:t>
            </a:r>
            <a:endParaRPr kumimoji="0" lang="en-US" altLang="zh-CN"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ct val="0"/>
              </a:spcBef>
              <a:spcAft>
                <a:spcPct val="0"/>
              </a:spcAft>
              <a:buClr>
                <a:schemeClr val="accent2"/>
              </a:buClr>
              <a:buSzPct val="76000"/>
              <a:buFont typeface="Wingdings" panose="05000000000000000000" pitchFamily="2" charset="2"/>
              <a:buNone/>
              <a:defRPr/>
            </a:pPr>
            <a:r>
              <a:rPr lang="en-US" altLang="zh-CN" noProof="0" dirty="0">
                <a:ln>
                  <a:noFill/>
                </a:ln>
                <a:effectLst/>
                <a:uLnTx/>
                <a:uFillTx/>
                <a:latin typeface="+mj-lt"/>
                <a:ea typeface="楷体_GB2312" pitchFamily="49" charset="-122"/>
                <a:sym typeface="+mn-ea"/>
              </a:rPr>
              <a:t>&lt;&gt;, -&gt;</a:t>
            </a:r>
            <a:endParaRPr kumimoji="0" lang="en-US" altLang="zh-CN"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ct val="0"/>
              </a:spcBef>
              <a:spcAft>
                <a:spcPct val="0"/>
              </a:spcAft>
              <a:buClr>
                <a:schemeClr val="accent2"/>
              </a:buClr>
              <a:buSzPct val="76000"/>
              <a:buFont typeface="Wingdings" panose="05000000000000000000" pitchFamily="2" charset="2"/>
              <a:buNone/>
              <a:defRPr/>
            </a:pPr>
            <a:r>
              <a:rPr lang="en-US" altLang="zh-CN" noProof="0" dirty="0">
                <a:ln>
                  <a:noFill/>
                </a:ln>
                <a:effectLst/>
                <a:uLnTx/>
                <a:uFillTx/>
                <a:latin typeface="+mj-lt"/>
                <a:ea typeface="楷体_GB2312" pitchFamily="49" charset="-122"/>
                <a:sym typeface="+mn-ea"/>
              </a:rPr>
              <a:t>&lt;const, 100&gt;</a:t>
            </a:r>
            <a:endParaRPr kumimoji="0" lang="en-US" altLang="zh-CN"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ct val="0"/>
              </a:spcBef>
              <a:spcAft>
                <a:spcPct val="0"/>
              </a:spcAft>
              <a:buClr>
                <a:schemeClr val="accent2"/>
              </a:buClr>
              <a:buSzPct val="76000"/>
              <a:buFont typeface="Wingdings" panose="05000000000000000000" pitchFamily="2" charset="2"/>
              <a:buNone/>
              <a:defRPr/>
            </a:pPr>
            <a:r>
              <a:rPr lang="en-US" altLang="zh-CN" noProof="0" dirty="0">
                <a:ln>
                  <a:noFill/>
                </a:ln>
                <a:effectLst/>
                <a:uLnTx/>
                <a:uFillTx/>
                <a:latin typeface="+mj-lt"/>
                <a:ea typeface="楷体_GB2312" pitchFamily="49" charset="-122"/>
                <a:sym typeface="+mn-ea"/>
              </a:rPr>
              <a:t>&lt;), -&gt;</a:t>
            </a:r>
            <a:endParaRPr kumimoji="0" lang="en-US" altLang="zh-CN"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ct val="0"/>
              </a:spcBef>
              <a:spcAft>
                <a:spcPct val="0"/>
              </a:spcAft>
              <a:buClr>
                <a:schemeClr val="accent2"/>
              </a:buClr>
              <a:buSzPct val="76000"/>
              <a:buFont typeface="Wingdings" panose="05000000000000000000" pitchFamily="2" charset="2"/>
              <a:buNone/>
              <a:defRPr/>
            </a:pPr>
            <a:r>
              <a:rPr lang="en-US" altLang="zh-CN" noProof="0" dirty="0">
                <a:ln>
                  <a:noFill/>
                </a:ln>
                <a:effectLst/>
                <a:uLnTx/>
                <a:uFillTx/>
                <a:latin typeface="+mj-lt"/>
                <a:ea typeface="楷体_GB2312" pitchFamily="49" charset="-122"/>
                <a:sym typeface="+mn-ea"/>
              </a:rPr>
              <a:t>&lt;id, c&gt;</a:t>
            </a:r>
            <a:endParaRPr kumimoji="0" lang="en-US" altLang="zh-CN"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ct val="0"/>
              </a:spcBef>
              <a:spcAft>
                <a:spcPct val="0"/>
              </a:spcAft>
              <a:buClr>
                <a:schemeClr val="accent2"/>
              </a:buClr>
              <a:buSzPct val="76000"/>
              <a:buFont typeface="Wingdings" panose="05000000000000000000" pitchFamily="2" charset="2"/>
              <a:buNone/>
              <a:defRPr/>
            </a:pPr>
            <a:r>
              <a:rPr lang="en-US" altLang="zh-CN" noProof="0" dirty="0">
                <a:ln>
                  <a:noFill/>
                </a:ln>
                <a:effectLst/>
                <a:uLnTx/>
                <a:uFillTx/>
                <a:latin typeface="+mj-lt"/>
                <a:ea typeface="楷体_GB2312" pitchFamily="49" charset="-122"/>
                <a:sym typeface="+mn-ea"/>
              </a:rPr>
              <a:t>&lt;++, -&gt;</a:t>
            </a:r>
            <a:endParaRPr kumimoji="0" lang="en-US" altLang="zh-CN"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548005" marR="0" lvl="1" indent="-273050" algn="l" defTabSz="914400" rtl="0" eaLnBrk="0" fontAlgn="base" latinLnBrk="0" hangingPunct="0">
              <a:lnSpc>
                <a:spcPct val="100000"/>
              </a:lnSpc>
              <a:spcBef>
                <a:spcPct val="0"/>
              </a:spcBef>
              <a:spcAft>
                <a:spcPct val="0"/>
              </a:spcAft>
              <a:buClr>
                <a:schemeClr val="accent2"/>
              </a:buClr>
              <a:buSzPct val="76000"/>
              <a:buFont typeface="Wingdings" panose="05000000000000000000" pitchFamily="2" charset="2"/>
              <a:buNone/>
              <a:defRPr/>
            </a:pPr>
            <a:r>
              <a:rPr lang="en-US" altLang="zh-CN" noProof="0" dirty="0">
                <a:ln>
                  <a:noFill/>
                </a:ln>
                <a:effectLst/>
                <a:uLnTx/>
                <a:uFillTx/>
                <a:latin typeface="+mj-lt"/>
                <a:ea typeface="楷体_GB2312" pitchFamily="49" charset="-122"/>
                <a:sym typeface="+mn-ea"/>
              </a:rPr>
              <a:t>&lt;;, -&gt;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247" name="Oval 79"/>
          <p:cNvSpPr>
            <a:spLocks noChangeArrowheads="1"/>
          </p:cNvSpPr>
          <p:nvPr/>
        </p:nvSpPr>
        <p:spPr bwMode="auto">
          <a:xfrm>
            <a:off x="4087813" y="1797050"/>
            <a:ext cx="477838"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4</a:t>
            </a:r>
          </a:p>
        </p:txBody>
      </p:sp>
      <p:grpSp>
        <p:nvGrpSpPr>
          <p:cNvPr id="84996" name="Group 80"/>
          <p:cNvGrpSpPr/>
          <p:nvPr/>
        </p:nvGrpSpPr>
        <p:grpSpPr>
          <a:xfrm>
            <a:off x="7234238" y="1052513"/>
            <a:ext cx="479425" cy="520700"/>
            <a:chOff x="3264" y="2256"/>
            <a:chExt cx="336" cy="336"/>
          </a:xfrm>
        </p:grpSpPr>
        <p:sp>
          <p:nvSpPr>
            <p:cNvPr id="135249" name="Oval 81"/>
            <p:cNvSpPr>
              <a:spLocks noChangeArrowheads="1"/>
            </p:cNvSpPr>
            <p:nvPr/>
          </p:nvSpPr>
          <p:spPr bwMode="auto">
            <a:xfrm>
              <a:off x="3264" y="2256"/>
              <a:ext cx="336" cy="336"/>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dk1"/>
                </a:solidFill>
                <a:effectLst/>
                <a:uLnTx/>
                <a:uFillTx/>
                <a:latin typeface="+mn-lt"/>
                <a:ea typeface="+mn-ea"/>
                <a:cs typeface="+mn-cs"/>
              </a:endParaRPr>
            </a:p>
          </p:txBody>
        </p:sp>
        <p:sp>
          <p:nvSpPr>
            <p:cNvPr id="135250" name="Oval 82"/>
            <p:cNvSpPr>
              <a:spLocks noChangeArrowheads="1"/>
            </p:cNvSpPr>
            <p:nvPr/>
          </p:nvSpPr>
          <p:spPr bwMode="auto">
            <a:xfrm>
              <a:off x="3312" y="2304"/>
              <a:ext cx="240" cy="24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f</a:t>
              </a:r>
            </a:p>
          </p:txBody>
        </p:sp>
      </p:grpSp>
      <p:sp>
        <p:nvSpPr>
          <p:cNvPr id="135251" name="Oval 83"/>
          <p:cNvSpPr>
            <a:spLocks noChangeArrowheads="1"/>
          </p:cNvSpPr>
          <p:nvPr/>
        </p:nvSpPr>
        <p:spPr bwMode="auto">
          <a:xfrm>
            <a:off x="4087813" y="384175"/>
            <a:ext cx="477838"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3</a:t>
            </a:r>
          </a:p>
        </p:txBody>
      </p:sp>
      <p:sp>
        <p:nvSpPr>
          <p:cNvPr id="135252" name="Oval 84"/>
          <p:cNvSpPr>
            <a:spLocks noChangeArrowheads="1"/>
          </p:cNvSpPr>
          <p:nvPr/>
        </p:nvSpPr>
        <p:spPr bwMode="auto">
          <a:xfrm>
            <a:off x="5113338" y="1052513"/>
            <a:ext cx="479425"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5</a:t>
            </a:r>
          </a:p>
        </p:txBody>
      </p:sp>
      <p:sp>
        <p:nvSpPr>
          <p:cNvPr id="135253" name="Oval 85"/>
          <p:cNvSpPr>
            <a:spLocks noChangeArrowheads="1"/>
          </p:cNvSpPr>
          <p:nvPr/>
        </p:nvSpPr>
        <p:spPr bwMode="auto">
          <a:xfrm>
            <a:off x="6208713" y="1052513"/>
            <a:ext cx="477838"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6</a:t>
            </a:r>
          </a:p>
        </p:txBody>
      </p:sp>
      <p:sp>
        <p:nvSpPr>
          <p:cNvPr id="135254" name="Oval 86"/>
          <p:cNvSpPr>
            <a:spLocks noChangeArrowheads="1"/>
          </p:cNvSpPr>
          <p:nvPr/>
        </p:nvSpPr>
        <p:spPr bwMode="auto">
          <a:xfrm>
            <a:off x="2992438" y="1052513"/>
            <a:ext cx="479425"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2</a:t>
            </a:r>
          </a:p>
        </p:txBody>
      </p:sp>
      <p:sp>
        <p:nvSpPr>
          <p:cNvPr id="135255" name="Oval 87"/>
          <p:cNvSpPr>
            <a:spLocks noChangeArrowheads="1"/>
          </p:cNvSpPr>
          <p:nvPr/>
        </p:nvSpPr>
        <p:spPr bwMode="auto">
          <a:xfrm>
            <a:off x="2103438" y="1052513"/>
            <a:ext cx="477838"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1</a:t>
            </a:r>
          </a:p>
        </p:txBody>
      </p:sp>
      <p:sp>
        <p:nvSpPr>
          <p:cNvPr id="135256" name="Oval 88"/>
          <p:cNvSpPr>
            <a:spLocks noChangeArrowheads="1"/>
          </p:cNvSpPr>
          <p:nvPr/>
        </p:nvSpPr>
        <p:spPr bwMode="auto">
          <a:xfrm>
            <a:off x="1008063" y="1052513"/>
            <a:ext cx="479425"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i</a:t>
            </a:r>
          </a:p>
        </p:txBody>
      </p:sp>
      <p:cxnSp>
        <p:nvCxnSpPr>
          <p:cNvPr id="85003" name="AutoShape 89"/>
          <p:cNvCxnSpPr>
            <a:stCxn id="135256" idx="6"/>
            <a:endCxn id="135255" idx="2"/>
          </p:cNvCxnSpPr>
          <p:nvPr/>
        </p:nvCxnSpPr>
        <p:spPr>
          <a:xfrm>
            <a:off x="1487488" y="1312863"/>
            <a:ext cx="615950" cy="0"/>
          </a:xfrm>
          <a:prstGeom prst="straightConnector1">
            <a:avLst/>
          </a:prstGeom>
          <a:ln w="9525" cap="flat" cmpd="sng">
            <a:solidFill>
              <a:schemeClr val="tx1"/>
            </a:solidFill>
            <a:prstDash val="solid"/>
            <a:headEnd type="none" w="med" len="med"/>
            <a:tailEnd type="triangle" w="med" len="med"/>
          </a:ln>
        </p:spPr>
      </p:cxnSp>
      <p:cxnSp>
        <p:nvCxnSpPr>
          <p:cNvPr id="85004" name="AutoShape 90"/>
          <p:cNvCxnSpPr>
            <a:stCxn id="135255" idx="3"/>
            <a:endCxn id="135255" idx="5"/>
          </p:cNvCxnSpPr>
          <p:nvPr/>
        </p:nvCxnSpPr>
        <p:spPr>
          <a:xfrm rot="-5400000" flipH="1">
            <a:off x="2339975" y="1328738"/>
            <a:ext cx="1588" cy="339725"/>
          </a:xfrm>
          <a:prstGeom prst="curvedConnector3">
            <a:avLst>
              <a:gd name="adj1" fmla="val 19300000"/>
            </a:avLst>
          </a:prstGeom>
          <a:ln w="9525" cap="flat" cmpd="sng">
            <a:solidFill>
              <a:schemeClr val="tx1"/>
            </a:solidFill>
            <a:prstDash val="solid"/>
            <a:headEnd type="none" w="med" len="med"/>
            <a:tailEnd type="triangle" w="med" len="med"/>
          </a:ln>
        </p:spPr>
      </p:cxnSp>
      <p:cxnSp>
        <p:nvCxnSpPr>
          <p:cNvPr id="85005" name="AutoShape 91"/>
          <p:cNvCxnSpPr>
            <a:stCxn id="135255" idx="6"/>
            <a:endCxn id="135254" idx="2"/>
          </p:cNvCxnSpPr>
          <p:nvPr/>
        </p:nvCxnSpPr>
        <p:spPr>
          <a:xfrm>
            <a:off x="2581275" y="1312863"/>
            <a:ext cx="411163" cy="0"/>
          </a:xfrm>
          <a:prstGeom prst="straightConnector1">
            <a:avLst/>
          </a:prstGeom>
          <a:ln w="9525" cap="flat" cmpd="sng">
            <a:solidFill>
              <a:schemeClr val="tx1"/>
            </a:solidFill>
            <a:prstDash val="solid"/>
            <a:headEnd type="none" w="med" len="med"/>
            <a:tailEnd type="triangle" w="med" len="med"/>
          </a:ln>
        </p:spPr>
      </p:cxnSp>
      <p:cxnSp>
        <p:nvCxnSpPr>
          <p:cNvPr id="85006" name="AutoShape 92"/>
          <p:cNvCxnSpPr>
            <a:stCxn id="135254" idx="7"/>
            <a:endCxn id="135251" idx="2"/>
          </p:cNvCxnSpPr>
          <p:nvPr/>
        </p:nvCxnSpPr>
        <p:spPr>
          <a:xfrm rot="-5400000">
            <a:off x="3502025" y="542925"/>
            <a:ext cx="484188" cy="685800"/>
          </a:xfrm>
          <a:prstGeom prst="curvedConnector2">
            <a:avLst/>
          </a:prstGeom>
          <a:ln w="9525" cap="flat" cmpd="sng">
            <a:solidFill>
              <a:schemeClr val="tx1"/>
            </a:solidFill>
            <a:prstDash val="solid"/>
            <a:headEnd type="none" w="med" len="med"/>
            <a:tailEnd type="triangle" w="med" len="med"/>
          </a:ln>
        </p:spPr>
      </p:cxnSp>
      <p:cxnSp>
        <p:nvCxnSpPr>
          <p:cNvPr id="85007" name="AutoShape 93"/>
          <p:cNvCxnSpPr>
            <a:stCxn id="135254" idx="5"/>
            <a:endCxn id="135247" idx="2"/>
          </p:cNvCxnSpPr>
          <p:nvPr/>
        </p:nvCxnSpPr>
        <p:spPr>
          <a:xfrm rot="-5400000" flipH="1">
            <a:off x="3465513" y="1435100"/>
            <a:ext cx="558800" cy="685800"/>
          </a:xfrm>
          <a:prstGeom prst="curvedConnector2">
            <a:avLst/>
          </a:prstGeom>
          <a:ln w="9525" cap="flat" cmpd="sng">
            <a:solidFill>
              <a:schemeClr val="tx1"/>
            </a:solidFill>
            <a:prstDash val="solid"/>
            <a:headEnd type="none" w="med" len="med"/>
            <a:tailEnd type="triangle" w="med" len="med"/>
          </a:ln>
        </p:spPr>
      </p:cxnSp>
      <p:cxnSp>
        <p:nvCxnSpPr>
          <p:cNvPr id="85008" name="AutoShape 94"/>
          <p:cNvCxnSpPr>
            <a:stCxn id="135251" idx="6"/>
            <a:endCxn id="135252" idx="1"/>
          </p:cNvCxnSpPr>
          <p:nvPr/>
        </p:nvCxnSpPr>
        <p:spPr>
          <a:xfrm>
            <a:off x="4565650" y="644525"/>
            <a:ext cx="617538" cy="484188"/>
          </a:xfrm>
          <a:prstGeom prst="curvedConnector2">
            <a:avLst/>
          </a:prstGeom>
          <a:ln w="9525" cap="flat" cmpd="sng">
            <a:solidFill>
              <a:schemeClr val="tx1"/>
            </a:solidFill>
            <a:prstDash val="solid"/>
            <a:headEnd type="none" w="med" len="med"/>
            <a:tailEnd type="triangle" w="med" len="med"/>
          </a:ln>
        </p:spPr>
      </p:cxnSp>
      <p:cxnSp>
        <p:nvCxnSpPr>
          <p:cNvPr id="85009" name="AutoShape 95"/>
          <p:cNvCxnSpPr>
            <a:stCxn id="135247" idx="6"/>
            <a:endCxn id="135252" idx="3"/>
          </p:cNvCxnSpPr>
          <p:nvPr/>
        </p:nvCxnSpPr>
        <p:spPr>
          <a:xfrm flipV="1">
            <a:off x="4565650" y="1498600"/>
            <a:ext cx="617538" cy="558800"/>
          </a:xfrm>
          <a:prstGeom prst="curvedConnector2">
            <a:avLst/>
          </a:prstGeom>
          <a:ln w="9525" cap="flat" cmpd="sng">
            <a:solidFill>
              <a:schemeClr val="tx1"/>
            </a:solidFill>
            <a:prstDash val="solid"/>
            <a:headEnd type="none" w="med" len="med"/>
            <a:tailEnd type="triangle" w="med" len="med"/>
          </a:ln>
        </p:spPr>
      </p:cxnSp>
      <p:cxnSp>
        <p:nvCxnSpPr>
          <p:cNvPr id="85010" name="AutoShape 96"/>
          <p:cNvCxnSpPr>
            <a:stCxn id="135252" idx="6"/>
            <a:endCxn id="135253" idx="2"/>
          </p:cNvCxnSpPr>
          <p:nvPr/>
        </p:nvCxnSpPr>
        <p:spPr>
          <a:xfrm>
            <a:off x="5592763" y="1312863"/>
            <a:ext cx="615950" cy="0"/>
          </a:xfrm>
          <a:prstGeom prst="straightConnector1">
            <a:avLst/>
          </a:prstGeom>
          <a:ln w="9525" cap="flat" cmpd="sng">
            <a:solidFill>
              <a:schemeClr val="tx1"/>
            </a:solidFill>
            <a:prstDash val="solid"/>
            <a:headEnd type="none" w="med" len="med"/>
            <a:tailEnd type="triangle" w="med" len="med"/>
          </a:ln>
        </p:spPr>
      </p:cxnSp>
      <p:cxnSp>
        <p:nvCxnSpPr>
          <p:cNvPr id="85011" name="AutoShape 97"/>
          <p:cNvCxnSpPr>
            <a:stCxn id="135253" idx="6"/>
            <a:endCxn id="135249" idx="2"/>
          </p:cNvCxnSpPr>
          <p:nvPr/>
        </p:nvCxnSpPr>
        <p:spPr>
          <a:xfrm>
            <a:off x="6686550" y="1312863"/>
            <a:ext cx="547688" cy="0"/>
          </a:xfrm>
          <a:prstGeom prst="straightConnector1">
            <a:avLst/>
          </a:prstGeom>
          <a:ln w="9525" cap="flat" cmpd="sng">
            <a:solidFill>
              <a:schemeClr val="tx1"/>
            </a:solidFill>
            <a:prstDash val="solid"/>
            <a:headEnd type="none" w="med" len="med"/>
            <a:tailEnd type="triangle" w="med" len="med"/>
          </a:ln>
        </p:spPr>
      </p:cxnSp>
      <p:cxnSp>
        <p:nvCxnSpPr>
          <p:cNvPr id="85012" name="AutoShape 98"/>
          <p:cNvCxnSpPr>
            <a:stCxn id="135255" idx="1"/>
            <a:endCxn id="135255" idx="7"/>
          </p:cNvCxnSpPr>
          <p:nvPr/>
        </p:nvCxnSpPr>
        <p:spPr>
          <a:xfrm rot="5400000" flipV="1">
            <a:off x="2339975" y="960438"/>
            <a:ext cx="1588" cy="339725"/>
          </a:xfrm>
          <a:prstGeom prst="curvedConnector3">
            <a:avLst>
              <a:gd name="adj1" fmla="val -19300000"/>
            </a:avLst>
          </a:prstGeom>
          <a:ln w="9525" cap="flat" cmpd="sng">
            <a:solidFill>
              <a:schemeClr val="tx1"/>
            </a:solidFill>
            <a:prstDash val="solid"/>
            <a:headEnd type="none" w="med" len="med"/>
            <a:tailEnd type="triangle" w="med" len="med"/>
          </a:ln>
        </p:spPr>
      </p:cxnSp>
      <p:sp>
        <p:nvSpPr>
          <p:cNvPr id="85013" name="Text Box 99"/>
          <p:cNvSpPr txBox="1"/>
          <p:nvPr/>
        </p:nvSpPr>
        <p:spPr>
          <a:xfrm>
            <a:off x="1609725" y="898525"/>
            <a:ext cx="317500"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endParaRPr>
          </a:p>
        </p:txBody>
      </p:sp>
      <p:sp>
        <p:nvSpPr>
          <p:cNvPr id="85014" name="Text Box 100"/>
          <p:cNvSpPr txBox="1"/>
          <p:nvPr/>
        </p:nvSpPr>
        <p:spPr>
          <a:xfrm>
            <a:off x="2635250" y="898525"/>
            <a:ext cx="317500"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endParaRPr>
          </a:p>
        </p:txBody>
      </p:sp>
      <p:sp>
        <p:nvSpPr>
          <p:cNvPr id="85015" name="Text Box 101"/>
          <p:cNvSpPr txBox="1"/>
          <p:nvPr/>
        </p:nvSpPr>
        <p:spPr>
          <a:xfrm>
            <a:off x="5715000" y="898525"/>
            <a:ext cx="317500"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endParaRPr>
          </a:p>
        </p:txBody>
      </p:sp>
      <p:sp>
        <p:nvSpPr>
          <p:cNvPr id="85016" name="Text Box 102"/>
          <p:cNvSpPr txBox="1"/>
          <p:nvPr/>
        </p:nvSpPr>
        <p:spPr>
          <a:xfrm>
            <a:off x="6807200" y="898525"/>
            <a:ext cx="317500"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endParaRPr>
          </a:p>
        </p:txBody>
      </p:sp>
      <p:sp>
        <p:nvSpPr>
          <p:cNvPr id="85017" name="Text Box 103"/>
          <p:cNvSpPr txBox="1"/>
          <p:nvPr/>
        </p:nvSpPr>
        <p:spPr>
          <a:xfrm>
            <a:off x="2084388" y="452438"/>
            <a:ext cx="319087"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a</a:t>
            </a:r>
          </a:p>
        </p:txBody>
      </p:sp>
      <p:sp>
        <p:nvSpPr>
          <p:cNvPr id="85018" name="Text Box 104"/>
          <p:cNvSpPr txBox="1"/>
          <p:nvPr/>
        </p:nvSpPr>
        <p:spPr>
          <a:xfrm>
            <a:off x="4756150" y="304800"/>
            <a:ext cx="319088"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a</a:t>
            </a:r>
          </a:p>
        </p:txBody>
      </p:sp>
      <p:sp>
        <p:nvSpPr>
          <p:cNvPr id="85019" name="Text Box 105"/>
          <p:cNvSpPr txBox="1"/>
          <p:nvPr/>
        </p:nvSpPr>
        <p:spPr>
          <a:xfrm>
            <a:off x="6330950" y="452438"/>
            <a:ext cx="319088"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a</a:t>
            </a:r>
          </a:p>
        </p:txBody>
      </p:sp>
      <p:sp>
        <p:nvSpPr>
          <p:cNvPr id="85020" name="Text Box 106"/>
          <p:cNvSpPr txBox="1"/>
          <p:nvPr/>
        </p:nvSpPr>
        <p:spPr>
          <a:xfrm>
            <a:off x="3455988" y="304800"/>
            <a:ext cx="319087"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a</a:t>
            </a:r>
          </a:p>
        </p:txBody>
      </p:sp>
      <p:cxnSp>
        <p:nvCxnSpPr>
          <p:cNvPr id="85021" name="AutoShape 107"/>
          <p:cNvCxnSpPr>
            <a:stCxn id="135253" idx="1"/>
            <a:endCxn id="135253" idx="7"/>
          </p:cNvCxnSpPr>
          <p:nvPr/>
        </p:nvCxnSpPr>
        <p:spPr>
          <a:xfrm rot="5400000" flipV="1">
            <a:off x="6445250" y="960438"/>
            <a:ext cx="1588" cy="339725"/>
          </a:xfrm>
          <a:prstGeom prst="curvedConnector3">
            <a:avLst>
              <a:gd name="adj1" fmla="val -19300000"/>
            </a:avLst>
          </a:prstGeom>
          <a:ln w="9525" cap="flat" cmpd="sng">
            <a:solidFill>
              <a:schemeClr val="tx1"/>
            </a:solidFill>
            <a:prstDash val="solid"/>
            <a:headEnd type="none" w="med" len="med"/>
            <a:tailEnd type="triangle" w="med" len="med"/>
          </a:ln>
        </p:spPr>
      </p:cxnSp>
      <p:cxnSp>
        <p:nvCxnSpPr>
          <p:cNvPr id="85022" name="AutoShape 108"/>
          <p:cNvCxnSpPr>
            <a:stCxn id="135253" idx="3"/>
            <a:endCxn id="135253" idx="5"/>
          </p:cNvCxnSpPr>
          <p:nvPr/>
        </p:nvCxnSpPr>
        <p:spPr>
          <a:xfrm rot="-5400000" flipH="1">
            <a:off x="6445250" y="1328738"/>
            <a:ext cx="1588" cy="339725"/>
          </a:xfrm>
          <a:prstGeom prst="curvedConnector3">
            <a:avLst>
              <a:gd name="adj1" fmla="val 19300000"/>
            </a:avLst>
          </a:prstGeom>
          <a:ln w="9525" cap="flat" cmpd="sng">
            <a:solidFill>
              <a:schemeClr val="tx1"/>
            </a:solidFill>
            <a:prstDash val="solid"/>
            <a:headEnd type="none" w="med" len="med"/>
            <a:tailEnd type="triangle" w="med" len="med"/>
          </a:ln>
        </p:spPr>
      </p:cxnSp>
      <p:sp>
        <p:nvSpPr>
          <p:cNvPr id="85023" name="Text Box 109"/>
          <p:cNvSpPr txBox="1"/>
          <p:nvPr/>
        </p:nvSpPr>
        <p:spPr>
          <a:xfrm>
            <a:off x="2009775" y="1568450"/>
            <a:ext cx="336550"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b</a:t>
            </a:r>
          </a:p>
        </p:txBody>
      </p:sp>
      <p:sp>
        <p:nvSpPr>
          <p:cNvPr id="85024" name="Text Box 110"/>
          <p:cNvSpPr txBox="1"/>
          <p:nvPr/>
        </p:nvSpPr>
        <p:spPr>
          <a:xfrm>
            <a:off x="3454400" y="1792288"/>
            <a:ext cx="336550"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b</a:t>
            </a:r>
          </a:p>
        </p:txBody>
      </p:sp>
      <p:sp>
        <p:nvSpPr>
          <p:cNvPr id="85025" name="Text Box 111"/>
          <p:cNvSpPr txBox="1"/>
          <p:nvPr/>
        </p:nvSpPr>
        <p:spPr>
          <a:xfrm>
            <a:off x="4962525" y="1719263"/>
            <a:ext cx="336550"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b</a:t>
            </a:r>
          </a:p>
        </p:txBody>
      </p:sp>
      <p:sp>
        <p:nvSpPr>
          <p:cNvPr id="85026" name="Text Box 112"/>
          <p:cNvSpPr txBox="1"/>
          <p:nvPr/>
        </p:nvSpPr>
        <p:spPr>
          <a:xfrm>
            <a:off x="6329363" y="1719263"/>
            <a:ext cx="336550"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b</a:t>
            </a:r>
          </a:p>
        </p:txBody>
      </p:sp>
      <p:sp>
        <p:nvSpPr>
          <p:cNvPr id="37" name="Rectangle 3"/>
          <p:cNvSpPr txBox="1">
            <a:spLocks noRot="1" noChangeArrowheads="1"/>
          </p:cNvSpPr>
          <p:nvPr/>
        </p:nvSpPr>
        <p:spPr>
          <a:xfrm>
            <a:off x="36513" y="409575"/>
            <a:ext cx="1573213" cy="500063"/>
          </a:xfrm>
          <a:prstGeom prst="rect">
            <a:avLst/>
          </a:prstGeom>
        </p:spPr>
        <p:txBody>
          <a:bodyPr/>
          <a:lstStyle>
            <a:lvl1pPr marL="273050" indent="-273050" algn="l" rtl="0" eaLnBrk="0" fontAlgn="base" hangingPunct="0">
              <a:spcBef>
                <a:spcPts val="600"/>
              </a:spcBef>
              <a:spcAft>
                <a:spcPct val="0"/>
              </a:spcAft>
              <a:buClr>
                <a:schemeClr val="accent1"/>
              </a:buClr>
              <a:buSzPct val="76000"/>
              <a:buFont typeface="Wingdings 3" panose="05040102010807070707" pitchFamily="18" charset="2"/>
              <a:buChar char=""/>
              <a:defRPr sz="2600" kern="1200">
                <a:solidFill>
                  <a:schemeClr val="tx1"/>
                </a:solidFill>
                <a:latin typeface="+mn-lt"/>
                <a:ea typeface="+mn-ea"/>
                <a:cs typeface="+mn-cs"/>
              </a:defRPr>
            </a:lvl1pPr>
            <a:lvl2pPr marL="548005"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anose="05040102010807070707" pitchFamily="18" charset="2"/>
              <a:buChar char=""/>
              <a:defRPr sz="2000" kern="1200">
                <a:solidFill>
                  <a:schemeClr val="tx1"/>
                </a:solidFill>
                <a:latin typeface="+mn-lt"/>
                <a:ea typeface="+mn-ea"/>
                <a:cs typeface="+mn-cs"/>
              </a:defRPr>
            </a:lvl3pPr>
            <a:lvl4pPr marL="1097280" indent="-228600" algn="l" rtl="0" eaLnBrk="0" fontAlgn="base" hangingPunct="0">
              <a:spcBef>
                <a:spcPts val="400"/>
              </a:spcBef>
              <a:spcAft>
                <a:spcPct val="0"/>
              </a:spcAft>
              <a:buClr>
                <a:srgbClr val="8BA2B4"/>
              </a:buClr>
              <a:buSzPct val="70000"/>
              <a:buFont typeface="Wingdings" panose="05000000000000000000" pitchFamily="2" charset="2"/>
              <a:buChar char=""/>
              <a:defRPr sz="2000"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a:lstStyle>
          <a:p>
            <a:pPr marL="274955" marR="0" lvl="1" indent="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None/>
              <a:defRPr/>
            </a:pPr>
            <a:r>
              <a:rPr kumimoji="1" lang="zh-CN" altLang="en-US" sz="2400" b="0" i="0" u="none" strike="noStrike" kern="1200" cap="none" spc="0" normalizeH="0" baseline="0" noProof="0" dirty="0">
                <a:ln>
                  <a:noFill/>
                </a:ln>
                <a:solidFill>
                  <a:srgbClr val="00823B"/>
                </a:solidFill>
                <a:effectLst/>
                <a:uLnTx/>
                <a:uFillTx/>
                <a:latin typeface="+mj-lt"/>
                <a:ea typeface="楷体_GB2312" pitchFamily="49" charset="-122"/>
                <a:cs typeface="+mn-cs"/>
              </a:rPr>
              <a:t>例</a:t>
            </a:r>
            <a:r>
              <a:rPr kumimoji="1" lang="en-US" altLang="zh-CN" sz="2400" b="0" i="0" u="none" strike="noStrike" kern="1200" cap="none" spc="0" normalizeH="0" baseline="0" noProof="0" dirty="0">
                <a:ln>
                  <a:noFill/>
                </a:ln>
                <a:solidFill>
                  <a:srgbClr val="00823B"/>
                </a:solidFill>
                <a:effectLst/>
                <a:uLnTx/>
                <a:uFillTx/>
                <a:latin typeface="+mj-lt"/>
                <a:ea typeface="楷体_GB2312" pitchFamily="49" charset="-122"/>
                <a:cs typeface="+mn-cs"/>
              </a:rPr>
              <a:t>14</a:t>
            </a:r>
            <a:r>
              <a:rPr kumimoji="1" lang="zh-CN" altLang="en-US" sz="2400" b="0" i="0" u="none" strike="noStrike" kern="1200" cap="none" spc="0" normalizeH="0" baseline="0" noProof="0" dirty="0">
                <a:ln>
                  <a:noFill/>
                </a:ln>
                <a:solidFill>
                  <a:srgbClr val="00823B"/>
                </a:solidFill>
                <a:effectLst/>
                <a:uLnTx/>
                <a:uFillTx/>
                <a:latin typeface="+mj-lt"/>
                <a:ea typeface="楷体_GB2312" pitchFamily="49" charset="-122"/>
                <a:cs typeface="+mn-cs"/>
              </a:rPr>
              <a:t>： </a:t>
            </a:r>
            <a:endParaRPr kumimoji="1" lang="en-US" altLang="zh-CN" sz="2400" b="0" i="0" u="none" strike="noStrike" kern="1200" cap="none" spc="0" normalizeH="0" baseline="0" noProof="0" dirty="0">
              <a:ln>
                <a:noFill/>
              </a:ln>
              <a:solidFill>
                <a:srgbClr val="00823B"/>
              </a:solidFill>
              <a:effectLst/>
              <a:uLnTx/>
              <a:uFillTx/>
              <a:latin typeface="+mj-lt"/>
              <a:ea typeface="楷体_GB2312" pitchFamily="49" charset="-122"/>
              <a:cs typeface="+mn-cs"/>
            </a:endParaRPr>
          </a:p>
        </p:txBody>
      </p:sp>
      <p:sp>
        <p:nvSpPr>
          <p:cNvPr id="6" name="Oval 88"/>
          <p:cNvSpPr>
            <a:spLocks noChangeArrowheads="1"/>
          </p:cNvSpPr>
          <p:nvPr/>
        </p:nvSpPr>
        <p:spPr bwMode="auto">
          <a:xfrm>
            <a:off x="1008063" y="1052513"/>
            <a:ext cx="479425" cy="520700"/>
          </a:xfrm>
          <a:prstGeom prst="ellipse">
            <a:avLst/>
          </a:prstGeom>
          <a:solidFill>
            <a:srgbClr val="FF0000"/>
          </a:solidFill>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i</a:t>
            </a:r>
          </a:p>
        </p:txBody>
      </p:sp>
      <p:grpSp>
        <p:nvGrpSpPr>
          <p:cNvPr id="5" name="组合 4"/>
          <p:cNvGrpSpPr/>
          <p:nvPr/>
        </p:nvGrpSpPr>
        <p:grpSpPr>
          <a:xfrm>
            <a:off x="1003300" y="1052830"/>
            <a:ext cx="2463165" cy="520700"/>
            <a:chOff x="1562" y="1632"/>
            <a:chExt cx="3879" cy="820"/>
          </a:xfrm>
        </p:grpSpPr>
        <p:sp>
          <p:nvSpPr>
            <p:cNvPr id="2" name="Oval 86"/>
            <p:cNvSpPr>
              <a:spLocks noChangeArrowheads="1"/>
            </p:cNvSpPr>
            <p:nvPr/>
          </p:nvSpPr>
          <p:spPr bwMode="auto">
            <a:xfrm>
              <a:off x="4687" y="1632"/>
              <a:ext cx="755" cy="820"/>
            </a:xfrm>
            <a:prstGeom prst="ellipse">
              <a:avLst/>
            </a:prstGeom>
            <a:solidFill>
              <a:srgbClr val="FF0000"/>
            </a:solidFill>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2</a:t>
              </a:r>
            </a:p>
          </p:txBody>
        </p:sp>
        <p:sp>
          <p:nvSpPr>
            <p:cNvPr id="3" name="Oval 87"/>
            <p:cNvSpPr>
              <a:spLocks noChangeArrowheads="1"/>
            </p:cNvSpPr>
            <p:nvPr/>
          </p:nvSpPr>
          <p:spPr bwMode="auto">
            <a:xfrm>
              <a:off x="3287" y="1632"/>
              <a:ext cx="753" cy="820"/>
            </a:xfrm>
            <a:prstGeom prst="ellipse">
              <a:avLst/>
            </a:prstGeom>
            <a:solidFill>
              <a:srgbClr val="FF0000"/>
            </a:solidFill>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1</a:t>
              </a:r>
            </a:p>
          </p:txBody>
        </p:sp>
        <p:sp>
          <p:nvSpPr>
            <p:cNvPr id="4" name="Oval 88"/>
            <p:cNvSpPr>
              <a:spLocks noChangeArrowheads="1"/>
            </p:cNvSpPr>
            <p:nvPr/>
          </p:nvSpPr>
          <p:spPr bwMode="auto">
            <a:xfrm>
              <a:off x="1562" y="1632"/>
              <a:ext cx="755" cy="820"/>
            </a:xfrm>
            <a:prstGeom prst="ellipse">
              <a:avLst/>
            </a:prstGeom>
            <a:solidFill>
              <a:srgbClr val="FF0000"/>
            </a:solidFill>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i</a:t>
              </a:r>
            </a:p>
          </p:txBody>
        </p:sp>
      </p:grpSp>
      <p:grpSp>
        <p:nvGrpSpPr>
          <p:cNvPr id="13" name="组合 12"/>
          <p:cNvGrpSpPr/>
          <p:nvPr/>
        </p:nvGrpSpPr>
        <p:grpSpPr>
          <a:xfrm>
            <a:off x="2091055" y="309880"/>
            <a:ext cx="2480945" cy="1268730"/>
            <a:chOff x="3483" y="680"/>
            <a:chExt cx="3907" cy="1998"/>
          </a:xfrm>
          <a:solidFill>
            <a:srgbClr val="FF0000"/>
          </a:solidFill>
        </p:grpSpPr>
        <p:sp>
          <p:nvSpPr>
            <p:cNvPr id="7" name="Oval 83"/>
            <p:cNvSpPr>
              <a:spLocks noChangeArrowheads="1"/>
            </p:cNvSpPr>
            <p:nvPr/>
          </p:nvSpPr>
          <p:spPr bwMode="auto">
            <a:xfrm>
              <a:off x="6638" y="805"/>
              <a:ext cx="753" cy="820"/>
            </a:xfrm>
            <a:prstGeom prst="ellipse">
              <a:avLst/>
            </a:prstGeom>
            <a:grpFill/>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3</a:t>
              </a:r>
            </a:p>
          </p:txBody>
        </p:sp>
        <p:sp>
          <p:nvSpPr>
            <p:cNvPr id="8" name="Oval 87"/>
            <p:cNvSpPr>
              <a:spLocks noChangeArrowheads="1"/>
            </p:cNvSpPr>
            <p:nvPr/>
          </p:nvSpPr>
          <p:spPr bwMode="auto">
            <a:xfrm>
              <a:off x="3513" y="1858"/>
              <a:ext cx="753" cy="820"/>
            </a:xfrm>
            <a:prstGeom prst="ellipse">
              <a:avLst/>
            </a:prstGeom>
            <a:grpFill/>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1</a:t>
              </a:r>
            </a:p>
          </p:txBody>
        </p:sp>
        <p:cxnSp>
          <p:nvCxnSpPr>
            <p:cNvPr id="9" name="AutoShape 92"/>
            <p:cNvCxnSpPr>
              <a:endCxn id="7" idx="2"/>
            </p:cNvCxnSpPr>
            <p:nvPr/>
          </p:nvCxnSpPr>
          <p:spPr>
            <a:xfrm rot="-5400000">
              <a:off x="5717" y="1056"/>
              <a:ext cx="763" cy="1080"/>
            </a:xfrm>
            <a:prstGeom prst="curvedConnector2">
              <a:avLst/>
            </a:prstGeom>
            <a:grpFill/>
            <a:ln w="9525" cap="flat" cmpd="sng">
              <a:solidFill>
                <a:schemeClr val="tx1"/>
              </a:solidFill>
              <a:prstDash val="solid"/>
              <a:headEnd type="none" w="med" len="med"/>
              <a:tailEnd type="triangle" w="med" len="med"/>
            </a:ln>
          </p:spPr>
        </p:cxnSp>
        <p:cxnSp>
          <p:nvCxnSpPr>
            <p:cNvPr id="10" name="AutoShape 98"/>
            <p:cNvCxnSpPr>
              <a:stCxn id="8" idx="1"/>
              <a:endCxn id="8" idx="7"/>
            </p:cNvCxnSpPr>
            <p:nvPr/>
          </p:nvCxnSpPr>
          <p:spPr>
            <a:xfrm rot="16200000">
              <a:off x="3890" y="1712"/>
              <a:ext cx="5" cy="533"/>
            </a:xfrm>
            <a:prstGeom prst="curvedConnector3">
              <a:avLst>
                <a:gd name="adj1" fmla="val 9960000"/>
              </a:avLst>
            </a:prstGeom>
            <a:grpFill/>
            <a:ln w="9525" cap="flat" cmpd="sng">
              <a:solidFill>
                <a:schemeClr val="tx1"/>
              </a:solidFill>
              <a:prstDash val="solid"/>
              <a:headEnd type="none" w="med" len="med"/>
              <a:tailEnd type="triangle" w="med" len="med"/>
            </a:ln>
          </p:spPr>
        </p:cxnSp>
        <p:sp>
          <p:nvSpPr>
            <p:cNvPr id="11" name="Text Box 103"/>
            <p:cNvSpPr txBox="1"/>
            <p:nvPr/>
          </p:nvSpPr>
          <p:spPr>
            <a:xfrm>
              <a:off x="3483" y="913"/>
              <a:ext cx="502" cy="720"/>
            </a:xfrm>
            <a:prstGeom prst="rect">
              <a:avLst/>
            </a:prstGeom>
            <a:noFill/>
            <a:ln w="9525">
              <a:noFill/>
            </a:ln>
            <a:extLst>
              <a:ext uri="{909E8E84-426E-40DD-AFC4-6F175D3DCCD1}">
                <a14:hiddenFill xmlns:a14="http://schemas.microsoft.com/office/drawing/2010/main">
                  <a:grpFill/>
                </a14:hiddenFill>
              </a:ext>
            </a:extLst>
          </p:spPr>
          <p:txBody>
            <a:bodyPr wrap="none" anchor="ctr" anchorCtr="0">
              <a:spAutoFit/>
            </a:bodyPr>
            <a:lstStyle/>
            <a:p>
              <a:pPr algn="ctr"/>
              <a:r>
                <a:rPr lang="en-US" altLang="zh-CN" dirty="0">
                  <a:solidFill>
                    <a:srgbClr val="FF0000"/>
                  </a:solidFill>
                  <a:latin typeface="Times New Roman" panose="02020603050405020304" pitchFamily="18" charset="0"/>
                </a:rPr>
                <a:t>a</a:t>
              </a:r>
            </a:p>
          </p:txBody>
        </p:sp>
        <p:sp>
          <p:nvSpPr>
            <p:cNvPr id="12" name="Text Box 106"/>
            <p:cNvSpPr txBox="1"/>
            <p:nvPr/>
          </p:nvSpPr>
          <p:spPr>
            <a:xfrm>
              <a:off x="5643" y="680"/>
              <a:ext cx="502" cy="720"/>
            </a:xfrm>
            <a:prstGeom prst="rect">
              <a:avLst/>
            </a:prstGeom>
            <a:noFill/>
            <a:ln w="9525">
              <a:noFill/>
            </a:ln>
            <a:extLst>
              <a:ext uri="{909E8E84-426E-40DD-AFC4-6F175D3DCCD1}">
                <a14:hiddenFill xmlns:a14="http://schemas.microsoft.com/office/drawing/2010/main">
                  <a:grpFill/>
                </a14:hiddenFill>
              </a:ext>
            </a:extLst>
          </p:spPr>
          <p:txBody>
            <a:bodyPr wrap="none" anchor="ctr" anchorCtr="0">
              <a:spAutoFit/>
            </a:bodyPr>
            <a:lstStyle/>
            <a:p>
              <a:pPr algn="ctr"/>
              <a:r>
                <a:rPr lang="en-US" altLang="zh-CN" dirty="0">
                  <a:solidFill>
                    <a:srgbClr val="FF0000"/>
                  </a:solidFill>
                  <a:latin typeface="Times New Roman" panose="02020603050405020304" pitchFamily="18" charset="0"/>
                </a:rPr>
                <a:t>a</a:t>
              </a:r>
            </a:p>
          </p:txBody>
        </p:sp>
      </p:grpSp>
      <p:grpSp>
        <p:nvGrpSpPr>
          <p:cNvPr id="17" name="组合 16"/>
          <p:cNvGrpSpPr/>
          <p:nvPr/>
        </p:nvGrpSpPr>
        <p:grpSpPr>
          <a:xfrm>
            <a:off x="2110105" y="399415"/>
            <a:ext cx="2461895" cy="1189355"/>
            <a:chOff x="3513" y="805"/>
            <a:chExt cx="3877" cy="1873"/>
          </a:xfrm>
          <a:solidFill>
            <a:srgbClr val="FF0000"/>
          </a:solidFill>
        </p:grpSpPr>
        <p:sp>
          <p:nvSpPr>
            <p:cNvPr id="14" name="Oval 83"/>
            <p:cNvSpPr>
              <a:spLocks noChangeArrowheads="1"/>
            </p:cNvSpPr>
            <p:nvPr/>
          </p:nvSpPr>
          <p:spPr bwMode="auto">
            <a:xfrm>
              <a:off x="6638" y="805"/>
              <a:ext cx="753" cy="820"/>
            </a:xfrm>
            <a:prstGeom prst="ellipse">
              <a:avLst/>
            </a:prstGeom>
            <a:grpFill/>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3</a:t>
              </a:r>
            </a:p>
          </p:txBody>
        </p:sp>
        <p:sp>
          <p:nvSpPr>
            <p:cNvPr id="15" name="Oval 86"/>
            <p:cNvSpPr>
              <a:spLocks noChangeArrowheads="1"/>
            </p:cNvSpPr>
            <p:nvPr/>
          </p:nvSpPr>
          <p:spPr bwMode="auto">
            <a:xfrm>
              <a:off x="4913" y="1858"/>
              <a:ext cx="755" cy="820"/>
            </a:xfrm>
            <a:prstGeom prst="ellipse">
              <a:avLst/>
            </a:prstGeom>
            <a:grpFill/>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2</a:t>
              </a:r>
            </a:p>
          </p:txBody>
        </p:sp>
        <p:sp>
          <p:nvSpPr>
            <p:cNvPr id="16" name="Oval 87"/>
            <p:cNvSpPr>
              <a:spLocks noChangeArrowheads="1"/>
            </p:cNvSpPr>
            <p:nvPr/>
          </p:nvSpPr>
          <p:spPr bwMode="auto">
            <a:xfrm>
              <a:off x="3513" y="1858"/>
              <a:ext cx="753" cy="820"/>
            </a:xfrm>
            <a:prstGeom prst="ellipse">
              <a:avLst/>
            </a:prstGeom>
            <a:grpFill/>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1</a:t>
              </a:r>
            </a:p>
          </p:txBody>
        </p:sp>
      </p:grpSp>
      <mc:AlternateContent xmlns:mc="http://schemas.openxmlformats.org/markup-compatibility/2006" xmlns:a14="http://schemas.microsoft.com/office/drawing/2010/main">
        <mc:Choice Requires="a14">
          <p:graphicFrame>
            <p:nvGraphicFramePr>
              <p:cNvPr id="18" name="表格 17"/>
              <p:cNvGraphicFramePr/>
              <p:nvPr>
                <p:custDataLst>
                  <p:tags r:id="rId1"/>
                </p:custDataLst>
              </p:nvPr>
            </p:nvGraphicFramePr>
            <p:xfrm>
              <a:off x="1046480" y="2917825"/>
              <a:ext cx="7155180" cy="2538730"/>
            </p:xfrm>
            <a:graphic>
              <a:graphicData uri="http://schemas.openxmlformats.org/drawingml/2006/table">
                <a:tbl>
                  <a:tblPr>
                    <a:tableStyleId>{5940675A-B579-460E-94D1-54222C63F5DA}</a:tableStyleId>
                  </a:tblPr>
                  <a:tblGrid>
                    <a:gridCol w="2782570">
                      <a:extLst>
                        <a:ext uri="{9D8B030D-6E8A-4147-A177-3AD203B41FA5}">
                          <a16:colId xmlns:a16="http://schemas.microsoft.com/office/drawing/2014/main" val="20000"/>
                        </a:ext>
                      </a:extLst>
                    </a:gridCol>
                    <a:gridCol w="1924685">
                      <a:extLst>
                        <a:ext uri="{9D8B030D-6E8A-4147-A177-3AD203B41FA5}">
                          <a16:colId xmlns:a16="http://schemas.microsoft.com/office/drawing/2014/main" val="20001"/>
                        </a:ext>
                      </a:extLst>
                    </a:gridCol>
                    <a:gridCol w="2447925">
                      <a:extLst>
                        <a:ext uri="{9D8B030D-6E8A-4147-A177-3AD203B41FA5}">
                          <a16:colId xmlns:a16="http://schemas.microsoft.com/office/drawing/2014/main" val="20002"/>
                        </a:ext>
                      </a:extLst>
                    </a:gridCol>
                  </a:tblGrid>
                  <a:tr h="586740">
                    <a:tc>
                      <a:txBody>
                        <a:bodyPr/>
                        <a:lstStyle/>
                        <a:p>
                          <a:pPr algn="ctr">
                            <a:buNone/>
                          </a:pPr>
                          <a:r>
                            <a:rPr lang="en-US" altLang="zh-CN" sz="2400">
                              <a:latin typeface="宋体" panose="02010600030101010101" pitchFamily="2" charset="-122"/>
                              <a:ea typeface="宋体" panose="02010600030101010101" pitchFamily="2" charset="-122"/>
                            </a:rPr>
                            <a:t>I</a:t>
                          </a:r>
                        </a:p>
                      </a:txBody>
                      <a:tcPr anchor="ctr"/>
                    </a:tc>
                    <a:tc>
                      <a:txBody>
                        <a:bodyPr/>
                        <a:lstStyle/>
                        <a:p>
                          <a:pPr algn="ctr">
                            <a:buNone/>
                          </a:pPr>
                          <a:r>
                            <a:rPr lang="en-US" altLang="zh-CN" sz="2400">
                              <a:latin typeface="Microsoft Sans Serif" panose="020B0604020202020204" charset="0"/>
                              <a:cs typeface="Microsoft Sans Serif" panose="020B0604020202020204" charset="0"/>
                            </a:rPr>
                            <a:t>{i}</a:t>
                          </a:r>
                        </a:p>
                      </a:txBody>
                      <a:tcPr anchor="ctr"/>
                    </a:tc>
                    <a:tc>
                      <a:txBody>
                        <a:bodyPr/>
                        <a:lstStyle/>
                        <a:p>
                          <a:pPr algn="ctr">
                            <a:buNone/>
                          </a:pPr>
                          <a:endParaRPr lang="en-US" altLang="zh-CN" sz="2400">
                            <a:latin typeface="宋体" panose="02010600030101010101" pitchFamily="2" charset="-122"/>
                            <a:ea typeface="宋体" panose="02010600030101010101" pitchFamily="2" charset="-122"/>
                            <a:cs typeface="Microsoft Sans Serif" panose="020B0604020202020204" charset="0"/>
                          </a:endParaRPr>
                        </a:p>
                      </a:txBody>
                      <a:tcPr anchor="ctr"/>
                    </a:tc>
                    <a:extLst>
                      <a:ext uri="{0D108BD9-81ED-4DB2-BD59-A6C34878D82A}">
                        <a16:rowId xmlns:a16="http://schemas.microsoft.com/office/drawing/2014/main" val="10000"/>
                      </a:ext>
                    </a:extLst>
                  </a:tr>
                  <a:tr h="586740">
                    <a:tc>
                      <a:txBody>
                        <a:bodyPr/>
                        <a:lstStyle/>
                        <a:p>
                          <a:pPr algn="ctr">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charset="0"/>
                                    <a:ea typeface="MS Mincho" charset="0"/>
                                    <a:cs typeface="Cambria Math" panose="02040503050406030204" charset="0"/>
                                  </a:rPr>
                                  <m:t>𝐽</m:t>
                                </m:r>
                                <m:r>
                                  <a:rPr lang="en-US" altLang="zh-CN" sz="2400" i="1">
                                    <a:latin typeface="Cambria Math" panose="02040503050406030204" charset="0"/>
                                    <a:ea typeface="MS Mincho" charset="0"/>
                                    <a:cs typeface="Cambria Math" panose="02040503050406030204" charset="0"/>
                                  </a:rPr>
                                  <m:t>=</m:t>
                                </m:r>
                                <m:r>
                                  <a:rPr lang="en-US" altLang="zh-CN" sz="2400" i="1">
                                    <a:latin typeface="Cambria Math" panose="02040503050406030204" charset="0"/>
                                    <a:ea typeface="MS Mincho" charset="0"/>
                                    <a:cs typeface="Cambria Math" panose="02040503050406030204" charset="0"/>
                                  </a:rPr>
                                  <m:t>𝜖</m:t>
                                </m:r>
                                <m:r>
                                  <a:rPr lang="en-US" altLang="zh-CN" sz="2400" i="1">
                                    <a:latin typeface="Cambria Math" panose="02040503050406030204" charset="0"/>
                                    <a:ea typeface="MS Mincho" charset="0"/>
                                    <a:cs typeface="Cambria Math" panose="02040503050406030204" charset="0"/>
                                  </a:rPr>
                                  <m:t>_</m:t>
                                </m:r>
                                <m:r>
                                  <a:rPr lang="en-US" altLang="zh-CN" sz="2400" i="1">
                                    <a:latin typeface="Cambria Math" panose="02040503050406030204" charset="0"/>
                                    <a:cs typeface="Cambria Math" panose="02040503050406030204" charset="0"/>
                                  </a:rPr>
                                  <m:t>𝑐𝑙𝑜𝑠𝑢𝑟𝑒</m:t>
                                </m:r>
                                <m:r>
                                  <a:rPr lang="en-US" altLang="zh-CN" sz="2400" i="1">
                                    <a:latin typeface="Cambria Math" panose="02040503050406030204" charset="0"/>
                                    <a:ea typeface="MS Mincho" charset="0"/>
                                    <a:cs typeface="Cambria Math" panose="02040503050406030204" charset="0"/>
                                  </a:rPr>
                                  <m:t>(</m:t>
                                </m:r>
                                <m:r>
                                  <a:rPr lang="en-US" altLang="zh-CN" sz="2400" i="1">
                                    <a:latin typeface="Cambria Math" panose="02040503050406030204" charset="0"/>
                                    <a:ea typeface="MS Mincho" charset="0"/>
                                    <a:cs typeface="Cambria Math" panose="02040503050406030204" charset="0"/>
                                  </a:rPr>
                                  <m:t>𝐼</m:t>
                                </m:r>
                                <m:r>
                                  <a:rPr lang="en-US" altLang="zh-CN" sz="2400" i="1">
                                    <a:latin typeface="Cambria Math" panose="02040503050406030204" charset="0"/>
                                    <a:ea typeface="MS Mincho" charset="0"/>
                                    <a:cs typeface="Cambria Math" panose="02040503050406030204" charset="0"/>
                                  </a:rPr>
                                  <m:t>)</m:t>
                                </m:r>
                              </m:oMath>
                            </m:oMathPara>
                          </a14:m>
                          <a:endParaRPr lang="en-US" altLang="zh-CN" sz="2400" i="1">
                            <a:latin typeface="Microsoft Sans Serif" panose="020B0604020202020204" charset="0"/>
                            <a:ea typeface="MS Mincho" charset="0"/>
                            <a:cs typeface="Microsoft Sans Serif" panose="020B0604020202020204" charset="0"/>
                          </a:endParaRPr>
                        </a:p>
                      </a:txBody>
                      <a:tcPr anchor="ctr"/>
                    </a:tc>
                    <a:tc>
                      <a:txBody>
                        <a:bodyPr/>
                        <a:lstStyle/>
                        <a:p>
                          <a:pPr algn="ctr">
                            <a:buNone/>
                          </a:pPr>
                          <a:r>
                            <a:rPr lang="en-US" altLang="zh-CN" sz="2400">
                              <a:latin typeface="Microsoft Sans Serif" panose="020B0604020202020204" charset="0"/>
                              <a:cs typeface="Microsoft Sans Serif" panose="020B0604020202020204" charset="0"/>
                            </a:rPr>
                            <a:t>{i, 1, 2}</a:t>
                          </a:r>
                        </a:p>
                      </a:txBody>
                      <a:tcPr anchor="ctr"/>
                    </a:tc>
                    <a:tc>
                      <a:txBody>
                        <a:bodyPr/>
                        <a:lstStyle/>
                        <a:p>
                          <a:pPr algn="ctr">
                            <a:buNone/>
                          </a:pPr>
                          <a:r>
                            <a:rPr lang="zh-CN" altLang="en-US" sz="2400">
                              <a:latin typeface="宋体" panose="02010600030101010101" pitchFamily="2" charset="-122"/>
                              <a:ea typeface="宋体" panose="02010600030101010101" pitchFamily="2" charset="-122"/>
                              <a:cs typeface="宋体" panose="02010600030101010101" pitchFamily="2" charset="-122"/>
                            </a:rPr>
                            <a:t>新状态</a:t>
                          </a:r>
                          <a:r>
                            <a:rPr lang="en-US" altLang="zh-CN" sz="2400">
                              <a:latin typeface="宋体" panose="02010600030101010101" pitchFamily="2" charset="-122"/>
                              <a:ea typeface="宋体" panose="02010600030101010101" pitchFamily="2" charset="-122"/>
                              <a:cs typeface="宋体" panose="02010600030101010101" pitchFamily="2" charset="-122"/>
                            </a:rPr>
                            <a:t>1</a:t>
                          </a:r>
                        </a:p>
                      </a:txBody>
                      <a:tcPr anchor="ctr"/>
                    </a:tc>
                    <a:extLst>
                      <a:ext uri="{0D108BD9-81ED-4DB2-BD59-A6C34878D82A}">
                        <a16:rowId xmlns:a16="http://schemas.microsoft.com/office/drawing/2014/main" val="10001"/>
                      </a:ext>
                    </a:extLst>
                  </a:tr>
                  <a:tr h="586740">
                    <a:tc>
                      <a:txBody>
                        <a:bodyPr/>
                        <a:lstStyle/>
                        <a:p>
                          <a:pPr algn="ctr">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charset="0"/>
                                    <a:ea typeface="MS Mincho" charset="0"/>
                                    <a:cs typeface="Cambria Math" panose="02040503050406030204" charset="0"/>
                                  </a:rPr>
                                  <m:t>𝐾</m:t>
                                </m:r>
                                <m:r>
                                  <a:rPr lang="en-US" altLang="zh-CN" sz="2400" i="1">
                                    <a:latin typeface="Cambria Math" panose="02040503050406030204" charset="0"/>
                                    <a:ea typeface="MS Mincho" charset="0"/>
                                    <a:cs typeface="Cambria Math" panose="02040503050406030204" charset="0"/>
                                  </a:rPr>
                                  <m:t>=</m:t>
                                </m:r>
                                <m:r>
                                  <a:rPr lang="en-US" altLang="zh-CN" sz="2400" i="1">
                                    <a:latin typeface="Cambria Math" panose="02040503050406030204" charset="0"/>
                                    <a:ea typeface="MS Mincho" charset="0"/>
                                    <a:cs typeface="Cambria Math" panose="02040503050406030204" charset="0"/>
                                  </a:rPr>
                                  <m:t>𝑚𝑜𝑣𝑒</m:t>
                                </m:r>
                                <m:r>
                                  <a:rPr lang="en-US" altLang="zh-CN" sz="2400" i="1">
                                    <a:latin typeface="Cambria Math" panose="02040503050406030204" charset="0"/>
                                    <a:ea typeface="MS Mincho" charset="0"/>
                                    <a:cs typeface="Cambria Math" panose="02040503050406030204" charset="0"/>
                                  </a:rPr>
                                  <m:t>(</m:t>
                                </m:r>
                                <m:r>
                                  <a:rPr lang="en-US" altLang="zh-CN" sz="2400" i="1">
                                    <a:latin typeface="Cambria Math" panose="02040503050406030204" charset="0"/>
                                    <a:ea typeface="MS Mincho" charset="0"/>
                                    <a:cs typeface="Cambria Math" panose="02040503050406030204" charset="0"/>
                                  </a:rPr>
                                  <m:t>𝐽</m:t>
                                </m:r>
                                <m:r>
                                  <a:rPr lang="en-US" altLang="zh-CN" sz="2400" i="1">
                                    <a:latin typeface="Cambria Math" panose="02040503050406030204" charset="0"/>
                                    <a:ea typeface="MS Mincho" charset="0"/>
                                    <a:cs typeface="Cambria Math" panose="02040503050406030204" charset="0"/>
                                  </a:rPr>
                                  <m:t>,</m:t>
                                </m:r>
                                <m:r>
                                  <a:rPr lang="en-US" altLang="zh-CN" sz="2400" i="1">
                                    <a:latin typeface="Cambria Math" panose="02040503050406030204" charset="0"/>
                                    <a:ea typeface="MS Mincho" charset="0"/>
                                    <a:cs typeface="Cambria Math" panose="02040503050406030204" charset="0"/>
                                  </a:rPr>
                                  <m:t>𝑎</m:t>
                                </m:r>
                                <m:r>
                                  <a:rPr lang="en-US" altLang="zh-CN" sz="2400" i="1">
                                    <a:latin typeface="Cambria Math" panose="02040503050406030204" charset="0"/>
                                    <a:ea typeface="MS Mincho" charset="0"/>
                                    <a:cs typeface="Cambria Math" panose="02040503050406030204" charset="0"/>
                                  </a:rPr>
                                  <m:t>)</m:t>
                                </m:r>
                              </m:oMath>
                            </m:oMathPara>
                          </a14:m>
                          <a:endParaRPr lang="en-US" altLang="zh-CN" sz="2400">
                            <a:latin typeface="Microsoft Sans Serif" panose="020B0604020202020204" charset="0"/>
                            <a:cs typeface="Microsoft Sans Serif" panose="020B0604020202020204" charset="0"/>
                          </a:endParaRPr>
                        </a:p>
                      </a:txBody>
                      <a:tcPr anchor="ctr"/>
                    </a:tc>
                    <a:tc>
                      <a:txBody>
                        <a:bodyPr/>
                        <a:lstStyle/>
                        <a:p>
                          <a:pPr algn="ctr">
                            <a:buNone/>
                          </a:pPr>
                          <a:r>
                            <a:rPr lang="en-US" altLang="zh-CN" sz="2400">
                              <a:latin typeface="Microsoft Sans Serif" panose="020B0604020202020204" charset="0"/>
                              <a:cs typeface="Microsoft Sans Serif" panose="020B0604020202020204" charset="0"/>
                            </a:rPr>
                            <a:t>{1, 3}</a:t>
                          </a:r>
                        </a:p>
                      </a:txBody>
                      <a:tcPr anchor="ctr"/>
                    </a:tc>
                    <a:tc>
                      <a:txBody>
                        <a:bodyPr/>
                        <a:lstStyle/>
                        <a:p>
                          <a:pPr algn="ctr">
                            <a:buNone/>
                          </a:pPr>
                          <a:endParaRPr lang="en-US" altLang="zh-CN" sz="2400">
                            <a:latin typeface="宋体" panose="02010600030101010101" pitchFamily="2" charset="-122"/>
                            <a:ea typeface="宋体" panose="02010600030101010101" pitchFamily="2" charset="-122"/>
                            <a:cs typeface="Microsoft Sans Serif" panose="020B0604020202020204" charset="0"/>
                          </a:endParaRPr>
                        </a:p>
                      </a:txBody>
                      <a:tcPr anchor="ctr"/>
                    </a:tc>
                    <a:extLst>
                      <a:ext uri="{0D108BD9-81ED-4DB2-BD59-A6C34878D82A}">
                        <a16:rowId xmlns:a16="http://schemas.microsoft.com/office/drawing/2014/main" val="10002"/>
                      </a:ext>
                    </a:extLst>
                  </a:tr>
                  <a:tr h="778510">
                    <a:tc>
                      <a:txBody>
                        <a:bodyPr/>
                        <a:lstStyle/>
                        <a:p>
                          <a:pPr algn="ctr">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charset="0"/>
                                    <a:ea typeface="MS Mincho" charset="0"/>
                                    <a:cs typeface="Cambria Math" panose="02040503050406030204" charset="0"/>
                                  </a:rPr>
                                  <m:t>𝐿</m:t>
                                </m:r>
                                <m:r>
                                  <a:rPr lang="en-US" altLang="zh-CN" sz="2400" i="1">
                                    <a:latin typeface="Cambria Math" panose="02040503050406030204" charset="0"/>
                                    <a:ea typeface="MS Mincho" charset="0"/>
                                    <a:cs typeface="Cambria Math" panose="02040503050406030204" charset="0"/>
                                  </a:rPr>
                                  <m:t>=</m:t>
                                </m:r>
                                <m:r>
                                  <a:rPr lang="en-US" altLang="zh-CN" sz="2400" i="1">
                                    <a:latin typeface="Cambria Math" panose="02040503050406030204" charset="0"/>
                                    <a:ea typeface="MS Mincho" charset="0"/>
                                    <a:cs typeface="Cambria Math" panose="02040503050406030204" charset="0"/>
                                  </a:rPr>
                                  <m:t>𝜖</m:t>
                                </m:r>
                                <m:r>
                                  <a:rPr lang="en-US" altLang="zh-CN" sz="2400" i="1">
                                    <a:latin typeface="Cambria Math" panose="02040503050406030204" charset="0"/>
                                    <a:ea typeface="MS Mincho" charset="0"/>
                                    <a:cs typeface="Cambria Math" panose="02040503050406030204" charset="0"/>
                                  </a:rPr>
                                  <m:t>_</m:t>
                                </m:r>
                                <m:r>
                                  <a:rPr lang="en-US" altLang="zh-CN" sz="2400" i="1">
                                    <a:latin typeface="Cambria Math" panose="02040503050406030204" charset="0"/>
                                    <a:cs typeface="Cambria Math" panose="02040503050406030204" charset="0"/>
                                  </a:rPr>
                                  <m:t>𝑐𝑙𝑜𝑠𝑢𝑟𝑒</m:t>
                                </m:r>
                                <m:r>
                                  <a:rPr lang="en-US" altLang="zh-CN" sz="2400" i="1">
                                    <a:latin typeface="Cambria Math" panose="02040503050406030204" charset="0"/>
                                    <a:ea typeface="MS Mincho" charset="0"/>
                                    <a:cs typeface="Cambria Math" panose="02040503050406030204" charset="0"/>
                                  </a:rPr>
                                  <m:t>(</m:t>
                                </m:r>
                                <m:r>
                                  <a:rPr lang="en-US" altLang="zh-CN" sz="2400" i="1">
                                    <a:latin typeface="Cambria Math" panose="02040503050406030204" charset="0"/>
                                    <a:ea typeface="MS Mincho" charset="0"/>
                                    <a:cs typeface="Cambria Math" panose="02040503050406030204" charset="0"/>
                                  </a:rPr>
                                  <m:t>𝐾</m:t>
                                </m:r>
                                <m:r>
                                  <a:rPr lang="en-US" altLang="zh-CN" sz="2400" i="1">
                                    <a:latin typeface="Cambria Math" panose="02040503050406030204" charset="0"/>
                                    <a:ea typeface="MS Mincho" charset="0"/>
                                    <a:cs typeface="Cambria Math" panose="02040503050406030204" charset="0"/>
                                  </a:rPr>
                                  <m:t>)</m:t>
                                </m:r>
                              </m:oMath>
                            </m:oMathPara>
                          </a14:m>
                          <a:endParaRPr lang="zh-CN" altLang="en-US" sz="2400">
                            <a:latin typeface="Microsoft Sans Serif" panose="020B0604020202020204" charset="0"/>
                            <a:cs typeface="Microsoft Sans Serif" panose="020B0604020202020204" charset="0"/>
                          </a:endParaRPr>
                        </a:p>
                      </a:txBody>
                      <a:tcPr anchor="ctr"/>
                    </a:tc>
                    <a:tc>
                      <a:txBody>
                        <a:bodyPr/>
                        <a:lstStyle/>
                        <a:p>
                          <a:pPr algn="ctr">
                            <a:buNone/>
                          </a:pPr>
                          <a:r>
                            <a:rPr lang="en-US" altLang="zh-CN" sz="2400">
                              <a:latin typeface="Microsoft Sans Serif" panose="020B0604020202020204" charset="0"/>
                              <a:cs typeface="Microsoft Sans Serif" panose="020B0604020202020204" charset="0"/>
                            </a:rPr>
                            <a:t>{1, 2, 3}</a:t>
                          </a:r>
                        </a:p>
                      </a:txBody>
                      <a:tcPr anchor="ctr"/>
                    </a:tc>
                    <a:tc>
                      <a:txBody>
                        <a:bodyPr/>
                        <a:lstStyle/>
                        <a:p>
                          <a:pPr algn="ctr">
                            <a:buNone/>
                          </a:pPr>
                          <a:r>
                            <a:rPr lang="zh-CN" altLang="en-US" sz="2400">
                              <a:latin typeface="宋体" panose="02010600030101010101" pitchFamily="2" charset="-122"/>
                              <a:ea typeface="宋体" panose="02010600030101010101" pitchFamily="2" charset="-122"/>
                              <a:cs typeface="宋体" panose="02010600030101010101" pitchFamily="2" charset="-122"/>
                            </a:rPr>
                            <a:t>新状态</a:t>
                          </a:r>
                          <a:r>
                            <a:rPr lang="en-US" altLang="zh-CN" sz="2400">
                              <a:latin typeface="宋体" panose="02010600030101010101" pitchFamily="2" charset="-122"/>
                              <a:ea typeface="宋体" panose="02010600030101010101" pitchFamily="2" charset="-122"/>
                              <a:cs typeface="宋体" panose="02010600030101010101" pitchFamily="2" charset="-122"/>
                            </a:rPr>
                            <a:t>2</a:t>
                          </a:r>
                        </a:p>
                      </a:txBody>
                      <a:tcPr anchor="ctr"/>
                    </a:tc>
                    <a:extLst>
                      <a:ext uri="{0D108BD9-81ED-4DB2-BD59-A6C34878D82A}">
                        <a16:rowId xmlns:a16="http://schemas.microsoft.com/office/drawing/2014/main" val="10003"/>
                      </a:ext>
                    </a:extLst>
                  </a:tr>
                </a:tbl>
              </a:graphicData>
            </a:graphic>
          </p:graphicFrame>
        </mc:Choice>
        <mc:Fallback xmlns="">
          <p:graphicFrame>
            <p:nvGraphicFramePr>
              <p:cNvPr id="18" name="表格 17"/>
              <p:cNvGraphicFramePr/>
              <p:nvPr>
                <p:custDataLst>
                  <p:tags r:id="rId4"/>
                </p:custDataLst>
              </p:nvPr>
            </p:nvGraphicFramePr>
            <p:xfrm>
              <a:off x="1046480" y="2917825"/>
              <a:ext cx="7155180" cy="2538730"/>
            </p:xfrm>
            <a:graphic>
              <a:graphicData uri="http://schemas.openxmlformats.org/drawingml/2006/table">
                <a:tbl>
                  <a:tblPr>
                    <a:tableStyleId>{5940675A-B579-460E-94D1-54222C63F5DA}</a:tableStyleId>
                  </a:tblPr>
                  <a:tblGrid>
                    <a:gridCol w="2782570"/>
                    <a:gridCol w="1924685"/>
                    <a:gridCol w="2447925"/>
                  </a:tblGrid>
                  <a:tr h="586740">
                    <a:tc>
                      <a:txBody>
                        <a:bodyPr/>
                        <a:p>
                          <a:pPr algn="ctr">
                            <a:buNone/>
                          </a:pPr>
                          <a:r>
                            <a:rPr lang="en-US" altLang="zh-CN" sz="2400">
                              <a:latin typeface="宋体" panose="02010600030101010101" pitchFamily="2" charset="-122"/>
                              <a:ea typeface="宋体" panose="02010600030101010101" pitchFamily="2" charset="-122"/>
                            </a:rPr>
                            <a:t>I</a:t>
                          </a:r>
                          <a:endParaRPr lang="en-US" altLang="zh-CN" sz="2400">
                            <a:latin typeface="宋体" panose="02010600030101010101" pitchFamily="2" charset="-122"/>
                            <a:ea typeface="宋体" panose="02010600030101010101" pitchFamily="2" charset="-122"/>
                          </a:endParaRPr>
                        </a:p>
                      </a:txBody>
                      <a:tcPr anchor="ctr" anchorCtr="0"/>
                    </a:tc>
                    <a:tc>
                      <a:txBody>
                        <a:bodyPr/>
                        <a:p>
                          <a:pPr algn="ctr">
                            <a:buNone/>
                          </a:pPr>
                          <a:r>
                            <a:rPr lang="en-US" altLang="zh-CN" sz="2400">
                              <a:latin typeface="Microsoft Sans Serif" panose="020B0604020202020204" charset="0"/>
                              <a:cs typeface="Microsoft Sans Serif" panose="020B0604020202020204" charset="0"/>
                            </a:rPr>
                            <a:t>{i}</a:t>
                          </a:r>
                          <a:endParaRPr lang="en-US" altLang="zh-CN" sz="2400">
                            <a:latin typeface="Microsoft Sans Serif" panose="020B0604020202020204" charset="0"/>
                            <a:cs typeface="Microsoft Sans Serif" panose="020B0604020202020204" charset="0"/>
                          </a:endParaRPr>
                        </a:p>
                      </a:txBody>
                      <a:tcPr anchor="ctr" anchorCtr="0"/>
                    </a:tc>
                    <a:tc>
                      <a:txBody>
                        <a:bodyPr/>
                        <a:p>
                          <a:pPr algn="ctr">
                            <a:buNone/>
                          </a:pPr>
                          <a:endParaRPr lang="en-US" altLang="zh-CN" sz="2400">
                            <a:latin typeface="宋体" panose="02010600030101010101" pitchFamily="2" charset="-122"/>
                            <a:ea typeface="宋体" panose="02010600030101010101" pitchFamily="2" charset="-122"/>
                            <a:cs typeface="Microsoft Sans Serif" panose="020B0604020202020204" charset="0"/>
                          </a:endParaRPr>
                        </a:p>
                      </a:txBody>
                      <a:tcPr anchor="ctr" anchorCtr="0"/>
                    </a:tc>
                  </a:tr>
                  <a:tr h="586740">
                    <a:tc>
                      <a:txBody>
                        <a:bodyPr/>
                        <a:lstStyle/>
                        <a:p>
                          <a:endParaRPr lang="zh-CN"/>
                        </a:p>
                      </a:txBody>
                      <a:tcPr anchor="ctr" anchorCtr="0">
                        <a:blipFill>
                          <a:blip r:embed="rId5"/>
                        </a:blipFill>
                      </a:tcPr>
                    </a:tc>
                    <a:tc>
                      <a:txBody>
                        <a:bodyPr/>
                        <a:p>
                          <a:pPr algn="ctr">
                            <a:buNone/>
                          </a:pPr>
                          <a:r>
                            <a:rPr lang="en-US" altLang="zh-CN" sz="2400">
                              <a:latin typeface="Microsoft Sans Serif" panose="020B0604020202020204" charset="0"/>
                              <a:cs typeface="Microsoft Sans Serif" panose="020B0604020202020204" charset="0"/>
                            </a:rPr>
                            <a:t>{i, 1, 2}</a:t>
                          </a:r>
                          <a:endParaRPr lang="en-US" altLang="zh-CN" sz="2400">
                            <a:latin typeface="Microsoft Sans Serif" panose="020B0604020202020204" charset="0"/>
                            <a:cs typeface="Microsoft Sans Serif" panose="020B0604020202020204" charset="0"/>
                          </a:endParaRPr>
                        </a:p>
                      </a:txBody>
                      <a:tcPr anchor="ctr" anchorCtr="0"/>
                    </a:tc>
                    <a:tc>
                      <a:txBody>
                        <a:bodyPr/>
                        <a:p>
                          <a:pPr algn="ctr">
                            <a:buNone/>
                          </a:pPr>
                          <a:r>
                            <a:rPr lang="zh-CN" altLang="en-US" sz="2400">
                              <a:latin typeface="宋体" panose="02010600030101010101" pitchFamily="2" charset="-122"/>
                              <a:ea typeface="宋体" panose="02010600030101010101" pitchFamily="2" charset="-122"/>
                              <a:cs typeface="宋体" panose="02010600030101010101" pitchFamily="2" charset="-122"/>
                            </a:rPr>
                            <a:t>新状态</a:t>
                          </a:r>
                          <a:r>
                            <a:rPr lang="en-US" altLang="zh-CN" sz="2400">
                              <a:latin typeface="宋体" panose="02010600030101010101" pitchFamily="2" charset="-122"/>
                              <a:ea typeface="宋体" panose="02010600030101010101" pitchFamily="2" charset="-122"/>
                              <a:cs typeface="宋体" panose="02010600030101010101" pitchFamily="2" charset="-122"/>
                            </a:rPr>
                            <a:t>1</a:t>
                          </a:r>
                          <a:endParaRPr lang="en-US" altLang="zh-CN" sz="2400">
                            <a:latin typeface="宋体" panose="02010600030101010101" pitchFamily="2" charset="-122"/>
                            <a:ea typeface="宋体" panose="02010600030101010101" pitchFamily="2" charset="-122"/>
                            <a:cs typeface="宋体" panose="02010600030101010101" pitchFamily="2" charset="-122"/>
                          </a:endParaRPr>
                        </a:p>
                      </a:txBody>
                      <a:tcPr anchor="ctr" anchorCtr="0"/>
                    </a:tc>
                  </a:tr>
                  <a:tr h="586740">
                    <a:tc>
                      <a:txBody>
                        <a:bodyPr/>
                        <a:lstStyle/>
                        <a:p>
                          <a:endParaRPr lang="zh-CN"/>
                        </a:p>
                      </a:txBody>
                      <a:tcPr anchor="ctr" anchorCtr="0">
                        <a:blipFill>
                          <a:blip r:embed="rId5"/>
                        </a:blipFill>
                      </a:tcPr>
                    </a:tc>
                    <a:tc>
                      <a:txBody>
                        <a:bodyPr/>
                        <a:p>
                          <a:pPr algn="ctr">
                            <a:buNone/>
                          </a:pPr>
                          <a:r>
                            <a:rPr lang="en-US" altLang="zh-CN" sz="2400">
                              <a:latin typeface="Microsoft Sans Serif" panose="020B0604020202020204" charset="0"/>
                              <a:cs typeface="Microsoft Sans Serif" panose="020B0604020202020204" charset="0"/>
                            </a:rPr>
                            <a:t>{1, 3}</a:t>
                          </a:r>
                          <a:endParaRPr lang="en-US" altLang="zh-CN" sz="2400">
                            <a:latin typeface="Microsoft Sans Serif" panose="020B0604020202020204" charset="0"/>
                            <a:cs typeface="Microsoft Sans Serif" panose="020B0604020202020204" charset="0"/>
                          </a:endParaRPr>
                        </a:p>
                      </a:txBody>
                      <a:tcPr anchor="ctr" anchorCtr="0"/>
                    </a:tc>
                    <a:tc>
                      <a:txBody>
                        <a:bodyPr/>
                        <a:p>
                          <a:pPr algn="ctr">
                            <a:buNone/>
                          </a:pPr>
                          <a:endParaRPr lang="en-US" altLang="zh-CN" sz="2400">
                            <a:latin typeface="宋体" panose="02010600030101010101" pitchFamily="2" charset="-122"/>
                            <a:ea typeface="宋体" panose="02010600030101010101" pitchFamily="2" charset="-122"/>
                            <a:cs typeface="Microsoft Sans Serif" panose="020B0604020202020204" charset="0"/>
                          </a:endParaRPr>
                        </a:p>
                      </a:txBody>
                      <a:tcPr anchor="ctr" anchorCtr="0"/>
                    </a:tc>
                  </a:tr>
                  <a:tr h="778510">
                    <a:tc>
                      <a:txBody>
                        <a:bodyPr/>
                        <a:lstStyle/>
                        <a:p>
                          <a:endParaRPr lang="zh-CN"/>
                        </a:p>
                      </a:txBody>
                      <a:tcPr anchor="ctr" anchorCtr="0">
                        <a:blipFill>
                          <a:blip r:embed="rId5"/>
                        </a:blipFill>
                      </a:tcPr>
                    </a:tc>
                    <a:tc>
                      <a:txBody>
                        <a:bodyPr/>
                        <a:p>
                          <a:pPr algn="ctr">
                            <a:buNone/>
                          </a:pPr>
                          <a:r>
                            <a:rPr lang="en-US" altLang="zh-CN" sz="2400">
                              <a:latin typeface="Microsoft Sans Serif" panose="020B0604020202020204" charset="0"/>
                              <a:cs typeface="Microsoft Sans Serif" panose="020B0604020202020204" charset="0"/>
                            </a:rPr>
                            <a:t>{1, 2, 3}</a:t>
                          </a:r>
                          <a:endParaRPr lang="en-US" altLang="zh-CN" sz="2400">
                            <a:latin typeface="Microsoft Sans Serif" panose="020B0604020202020204" charset="0"/>
                            <a:cs typeface="Microsoft Sans Serif" panose="020B0604020202020204" charset="0"/>
                          </a:endParaRPr>
                        </a:p>
                      </a:txBody>
                      <a:tcPr anchor="ctr" anchorCtr="0"/>
                    </a:tc>
                    <a:tc>
                      <a:txBody>
                        <a:bodyPr/>
                        <a:p>
                          <a:pPr algn="ctr">
                            <a:buNone/>
                          </a:pPr>
                          <a:r>
                            <a:rPr lang="zh-CN" altLang="en-US" sz="2400">
                              <a:latin typeface="宋体" panose="02010600030101010101" pitchFamily="2" charset="-122"/>
                              <a:ea typeface="宋体" panose="02010600030101010101" pitchFamily="2" charset="-122"/>
                              <a:cs typeface="宋体" panose="02010600030101010101" pitchFamily="2" charset="-122"/>
                            </a:rPr>
                            <a:t>新状态</a:t>
                          </a:r>
                          <a:r>
                            <a:rPr lang="en-US" altLang="zh-CN" sz="2400">
                              <a:latin typeface="宋体" panose="02010600030101010101" pitchFamily="2" charset="-122"/>
                              <a:ea typeface="宋体" panose="02010600030101010101" pitchFamily="2" charset="-122"/>
                              <a:cs typeface="宋体" panose="02010600030101010101" pitchFamily="2" charset="-122"/>
                            </a:rPr>
                            <a:t>2</a:t>
                          </a:r>
                          <a:endParaRPr lang="en-US" altLang="zh-CN" sz="2400">
                            <a:latin typeface="宋体" panose="02010600030101010101" pitchFamily="2" charset="-122"/>
                            <a:ea typeface="宋体" panose="02010600030101010101" pitchFamily="2" charset="-122"/>
                            <a:cs typeface="宋体" panose="02010600030101010101" pitchFamily="2" charset="-122"/>
                          </a:endParaRPr>
                        </a:p>
                      </a:txBody>
                      <a:tcPr anchor="ctr" anchorCtr="0"/>
                    </a:tc>
                  </a:tr>
                </a:tbl>
              </a:graphicData>
            </a:graphic>
          </p:graphicFrame>
        </mc:Fallback>
      </mc:AlternateContent>
      <p:cxnSp>
        <p:nvCxnSpPr>
          <p:cNvPr id="19" name="AutoShape 91"/>
          <p:cNvCxnSpPr/>
          <p:nvPr>
            <p:custDataLst>
              <p:tags r:id="rId2"/>
            </p:custDataLst>
          </p:nvPr>
        </p:nvCxnSpPr>
        <p:spPr>
          <a:xfrm>
            <a:off x="611505" y="1312863"/>
            <a:ext cx="411163" cy="0"/>
          </a:xfrm>
          <a:prstGeom prst="straightConnector1">
            <a:avLst/>
          </a:prstGeom>
          <a:ln w="9525" cap="flat" cmpd="sng">
            <a:solidFill>
              <a:schemeClr val="tx1"/>
            </a:solidFill>
            <a:prstDash val="soli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2"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5"/>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3"/>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18" name="Object 75"/>
          <p:cNvGraphicFramePr>
            <a:graphicFrameLocks noChangeAspect="1"/>
          </p:cNvGraphicFramePr>
          <p:nvPr/>
        </p:nvGraphicFramePr>
        <p:xfrm>
          <a:off x="819150" y="2781300"/>
          <a:ext cx="7953375" cy="3851275"/>
        </p:xfrm>
        <a:graphic>
          <a:graphicData uri="http://schemas.openxmlformats.org/presentationml/2006/ole">
            <mc:AlternateContent xmlns:mc="http://schemas.openxmlformats.org/markup-compatibility/2006">
              <mc:Choice xmlns:v="urn:schemas-microsoft-com:vml" Requires="v">
                <p:oleObj r:id="rId3" imgW="7936865" imgH="3852545" progId="Word.Document.8">
                  <p:embed/>
                </p:oleObj>
              </mc:Choice>
              <mc:Fallback>
                <p:oleObj r:id="rId3" imgW="7936865" imgH="3852545" progId="Word.Document.8">
                  <p:embed/>
                  <p:pic>
                    <p:nvPicPr>
                      <p:cNvPr id="0" name="图片 3078"/>
                      <p:cNvPicPr/>
                      <p:nvPr/>
                    </p:nvPicPr>
                    <p:blipFill>
                      <a:blip r:embed="rId4"/>
                      <a:stretch>
                        <a:fillRect/>
                      </a:stretch>
                    </p:blipFill>
                    <p:spPr>
                      <a:xfrm>
                        <a:off x="819150" y="2781300"/>
                        <a:ext cx="7953375" cy="3851275"/>
                      </a:xfrm>
                      <a:prstGeom prst="rect">
                        <a:avLst/>
                      </a:prstGeom>
                      <a:noFill/>
                      <a:ln w="38100">
                        <a:noFill/>
                        <a:miter/>
                      </a:ln>
                    </p:spPr>
                  </p:pic>
                </p:oleObj>
              </mc:Fallback>
            </mc:AlternateContent>
          </a:graphicData>
        </a:graphic>
      </p:graphicFrame>
      <p:graphicFrame>
        <p:nvGraphicFramePr>
          <p:cNvPr id="86019" name="Object 76"/>
          <p:cNvGraphicFramePr>
            <a:graphicFrameLocks noChangeAspect="1"/>
          </p:cNvGraphicFramePr>
          <p:nvPr/>
        </p:nvGraphicFramePr>
        <p:xfrm>
          <a:off x="762000" y="2778125"/>
          <a:ext cx="7956550" cy="3775075"/>
        </p:xfrm>
        <a:graphic>
          <a:graphicData uri="http://schemas.openxmlformats.org/presentationml/2006/ole">
            <mc:AlternateContent xmlns:mc="http://schemas.openxmlformats.org/markup-compatibility/2006">
              <mc:Choice xmlns:v="urn:schemas-microsoft-com:vml" Requires="v">
                <p:oleObj r:id="rId5" imgW="7936230" imgH="3766820" progId="Word.Document.8">
                  <p:embed/>
                </p:oleObj>
              </mc:Choice>
              <mc:Fallback>
                <p:oleObj r:id="rId5" imgW="7936230" imgH="3766820" progId="Word.Document.8">
                  <p:embed/>
                  <p:pic>
                    <p:nvPicPr>
                      <p:cNvPr id="0" name="图片 3079"/>
                      <p:cNvPicPr/>
                      <p:nvPr/>
                    </p:nvPicPr>
                    <p:blipFill>
                      <a:blip r:embed="rId6"/>
                      <a:stretch>
                        <a:fillRect/>
                      </a:stretch>
                    </p:blipFill>
                    <p:spPr>
                      <a:xfrm>
                        <a:off x="762000" y="2778125"/>
                        <a:ext cx="7956550" cy="3775075"/>
                      </a:xfrm>
                      <a:prstGeom prst="rect">
                        <a:avLst/>
                      </a:prstGeom>
                      <a:noFill/>
                      <a:ln w="38100">
                        <a:noFill/>
                        <a:miter/>
                      </a:ln>
                    </p:spPr>
                  </p:pic>
                </p:oleObj>
              </mc:Fallback>
            </mc:AlternateContent>
          </a:graphicData>
        </a:graphic>
      </p:graphicFrame>
      <p:sp>
        <p:nvSpPr>
          <p:cNvPr id="86020" name="AutoShape 77"/>
          <p:cNvSpPr>
            <a:spLocks noChangeAspect="1"/>
          </p:cNvSpPr>
          <p:nvPr/>
        </p:nvSpPr>
        <p:spPr>
          <a:xfrm>
            <a:off x="931863" y="2133600"/>
            <a:ext cx="6477000" cy="3429000"/>
          </a:xfrm>
          <a:prstGeom prst="rect">
            <a:avLst/>
          </a:prstGeom>
          <a:noFill/>
          <a:ln w="9525">
            <a:noFill/>
          </a:ln>
        </p:spPr>
        <p:txBody>
          <a:bodyPr/>
          <a:lstStyle/>
          <a:p>
            <a:endParaRPr lang="zh-CN" altLang="en-US" dirty="0">
              <a:latin typeface="Times New Roman" panose="02020603050405020304" pitchFamily="18" charset="0"/>
            </a:endParaRPr>
          </a:p>
        </p:txBody>
      </p:sp>
      <p:sp>
        <p:nvSpPr>
          <p:cNvPr id="135247" name="Oval 79"/>
          <p:cNvSpPr>
            <a:spLocks noChangeArrowheads="1"/>
          </p:cNvSpPr>
          <p:nvPr/>
        </p:nvSpPr>
        <p:spPr bwMode="auto">
          <a:xfrm>
            <a:off x="4087813" y="1797050"/>
            <a:ext cx="477838"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4</a:t>
            </a:r>
          </a:p>
        </p:txBody>
      </p:sp>
      <p:grpSp>
        <p:nvGrpSpPr>
          <p:cNvPr id="86022" name="Group 80"/>
          <p:cNvGrpSpPr/>
          <p:nvPr/>
        </p:nvGrpSpPr>
        <p:grpSpPr>
          <a:xfrm>
            <a:off x="7234238" y="1052513"/>
            <a:ext cx="479425" cy="520700"/>
            <a:chOff x="3264" y="2256"/>
            <a:chExt cx="336" cy="336"/>
          </a:xfrm>
        </p:grpSpPr>
        <p:sp>
          <p:nvSpPr>
            <p:cNvPr id="135249" name="Oval 81"/>
            <p:cNvSpPr>
              <a:spLocks noChangeArrowheads="1"/>
            </p:cNvSpPr>
            <p:nvPr/>
          </p:nvSpPr>
          <p:spPr bwMode="auto">
            <a:xfrm>
              <a:off x="3264" y="2256"/>
              <a:ext cx="336" cy="336"/>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dk1"/>
                </a:solidFill>
                <a:effectLst/>
                <a:uLnTx/>
                <a:uFillTx/>
                <a:latin typeface="+mn-lt"/>
                <a:ea typeface="+mn-ea"/>
                <a:cs typeface="+mn-cs"/>
              </a:endParaRPr>
            </a:p>
          </p:txBody>
        </p:sp>
        <p:sp>
          <p:nvSpPr>
            <p:cNvPr id="135250" name="Oval 82"/>
            <p:cNvSpPr>
              <a:spLocks noChangeArrowheads="1"/>
            </p:cNvSpPr>
            <p:nvPr/>
          </p:nvSpPr>
          <p:spPr bwMode="auto">
            <a:xfrm>
              <a:off x="3312" y="2304"/>
              <a:ext cx="240" cy="24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f</a:t>
              </a:r>
            </a:p>
          </p:txBody>
        </p:sp>
      </p:grpSp>
      <p:sp>
        <p:nvSpPr>
          <p:cNvPr id="135251" name="Oval 83"/>
          <p:cNvSpPr>
            <a:spLocks noChangeArrowheads="1"/>
          </p:cNvSpPr>
          <p:nvPr/>
        </p:nvSpPr>
        <p:spPr bwMode="auto">
          <a:xfrm>
            <a:off x="4087813" y="384175"/>
            <a:ext cx="477838"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3</a:t>
            </a:r>
          </a:p>
        </p:txBody>
      </p:sp>
      <p:sp>
        <p:nvSpPr>
          <p:cNvPr id="135252" name="Oval 84"/>
          <p:cNvSpPr>
            <a:spLocks noChangeArrowheads="1"/>
          </p:cNvSpPr>
          <p:nvPr/>
        </p:nvSpPr>
        <p:spPr bwMode="auto">
          <a:xfrm>
            <a:off x="5113338" y="1052513"/>
            <a:ext cx="479425"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5</a:t>
            </a:r>
          </a:p>
        </p:txBody>
      </p:sp>
      <p:sp>
        <p:nvSpPr>
          <p:cNvPr id="135253" name="Oval 85"/>
          <p:cNvSpPr>
            <a:spLocks noChangeArrowheads="1"/>
          </p:cNvSpPr>
          <p:nvPr/>
        </p:nvSpPr>
        <p:spPr bwMode="auto">
          <a:xfrm>
            <a:off x="6208713" y="1052513"/>
            <a:ext cx="477838"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6</a:t>
            </a:r>
          </a:p>
        </p:txBody>
      </p:sp>
      <p:sp>
        <p:nvSpPr>
          <p:cNvPr id="135254" name="Oval 86"/>
          <p:cNvSpPr>
            <a:spLocks noChangeArrowheads="1"/>
          </p:cNvSpPr>
          <p:nvPr/>
        </p:nvSpPr>
        <p:spPr bwMode="auto">
          <a:xfrm>
            <a:off x="2992438" y="1052513"/>
            <a:ext cx="479425"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2</a:t>
            </a:r>
          </a:p>
        </p:txBody>
      </p:sp>
      <p:sp>
        <p:nvSpPr>
          <p:cNvPr id="135255" name="Oval 87"/>
          <p:cNvSpPr>
            <a:spLocks noChangeArrowheads="1"/>
          </p:cNvSpPr>
          <p:nvPr/>
        </p:nvSpPr>
        <p:spPr bwMode="auto">
          <a:xfrm>
            <a:off x="2103438" y="1052513"/>
            <a:ext cx="477838"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1</a:t>
            </a:r>
          </a:p>
        </p:txBody>
      </p:sp>
      <p:sp>
        <p:nvSpPr>
          <p:cNvPr id="135256" name="Oval 88"/>
          <p:cNvSpPr>
            <a:spLocks noChangeArrowheads="1"/>
          </p:cNvSpPr>
          <p:nvPr/>
        </p:nvSpPr>
        <p:spPr bwMode="auto">
          <a:xfrm>
            <a:off x="1008063" y="1052513"/>
            <a:ext cx="479425" cy="5207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i</a:t>
            </a:r>
          </a:p>
        </p:txBody>
      </p:sp>
      <p:cxnSp>
        <p:nvCxnSpPr>
          <p:cNvPr id="86029" name="AutoShape 89"/>
          <p:cNvCxnSpPr>
            <a:stCxn id="135256" idx="6"/>
            <a:endCxn id="135255" idx="2"/>
          </p:cNvCxnSpPr>
          <p:nvPr/>
        </p:nvCxnSpPr>
        <p:spPr>
          <a:xfrm>
            <a:off x="1487488" y="1312863"/>
            <a:ext cx="615950" cy="0"/>
          </a:xfrm>
          <a:prstGeom prst="straightConnector1">
            <a:avLst/>
          </a:prstGeom>
          <a:ln w="9525" cap="flat" cmpd="sng">
            <a:solidFill>
              <a:schemeClr val="tx1"/>
            </a:solidFill>
            <a:prstDash val="solid"/>
            <a:headEnd type="none" w="med" len="med"/>
            <a:tailEnd type="triangle" w="med" len="med"/>
          </a:ln>
        </p:spPr>
      </p:cxnSp>
      <p:cxnSp>
        <p:nvCxnSpPr>
          <p:cNvPr id="86030" name="AutoShape 90"/>
          <p:cNvCxnSpPr>
            <a:stCxn id="135255" idx="3"/>
            <a:endCxn id="135255" idx="5"/>
          </p:cNvCxnSpPr>
          <p:nvPr/>
        </p:nvCxnSpPr>
        <p:spPr>
          <a:xfrm rot="-5400000" flipH="1">
            <a:off x="2339975" y="1328738"/>
            <a:ext cx="1588" cy="339725"/>
          </a:xfrm>
          <a:prstGeom prst="curvedConnector3">
            <a:avLst>
              <a:gd name="adj1" fmla="val 19300000"/>
            </a:avLst>
          </a:prstGeom>
          <a:ln w="9525" cap="flat" cmpd="sng">
            <a:solidFill>
              <a:schemeClr val="tx1"/>
            </a:solidFill>
            <a:prstDash val="solid"/>
            <a:headEnd type="none" w="med" len="med"/>
            <a:tailEnd type="triangle" w="med" len="med"/>
          </a:ln>
        </p:spPr>
      </p:cxnSp>
      <p:cxnSp>
        <p:nvCxnSpPr>
          <p:cNvPr id="86031" name="AutoShape 91"/>
          <p:cNvCxnSpPr>
            <a:stCxn id="135255" idx="6"/>
            <a:endCxn id="135254" idx="2"/>
          </p:cNvCxnSpPr>
          <p:nvPr/>
        </p:nvCxnSpPr>
        <p:spPr>
          <a:xfrm>
            <a:off x="2581275" y="1312863"/>
            <a:ext cx="411163" cy="0"/>
          </a:xfrm>
          <a:prstGeom prst="straightConnector1">
            <a:avLst/>
          </a:prstGeom>
          <a:ln w="9525" cap="flat" cmpd="sng">
            <a:solidFill>
              <a:schemeClr val="tx1"/>
            </a:solidFill>
            <a:prstDash val="solid"/>
            <a:headEnd type="none" w="med" len="med"/>
            <a:tailEnd type="triangle" w="med" len="med"/>
          </a:ln>
        </p:spPr>
      </p:cxnSp>
      <p:cxnSp>
        <p:nvCxnSpPr>
          <p:cNvPr id="86032" name="AutoShape 92"/>
          <p:cNvCxnSpPr>
            <a:stCxn id="135254" idx="7"/>
            <a:endCxn id="135251" idx="2"/>
          </p:cNvCxnSpPr>
          <p:nvPr/>
        </p:nvCxnSpPr>
        <p:spPr>
          <a:xfrm rot="-5400000">
            <a:off x="3502025" y="542925"/>
            <a:ext cx="484188" cy="685800"/>
          </a:xfrm>
          <a:prstGeom prst="curvedConnector2">
            <a:avLst/>
          </a:prstGeom>
          <a:ln w="9525" cap="flat" cmpd="sng">
            <a:solidFill>
              <a:schemeClr val="tx1"/>
            </a:solidFill>
            <a:prstDash val="solid"/>
            <a:headEnd type="none" w="med" len="med"/>
            <a:tailEnd type="triangle" w="med" len="med"/>
          </a:ln>
        </p:spPr>
      </p:cxnSp>
      <p:cxnSp>
        <p:nvCxnSpPr>
          <p:cNvPr id="86033" name="AutoShape 93"/>
          <p:cNvCxnSpPr>
            <a:stCxn id="135254" idx="5"/>
            <a:endCxn id="135247" idx="2"/>
          </p:cNvCxnSpPr>
          <p:nvPr/>
        </p:nvCxnSpPr>
        <p:spPr>
          <a:xfrm rot="-5400000" flipH="1">
            <a:off x="3465513" y="1435100"/>
            <a:ext cx="558800" cy="685800"/>
          </a:xfrm>
          <a:prstGeom prst="curvedConnector2">
            <a:avLst/>
          </a:prstGeom>
          <a:ln w="9525" cap="flat" cmpd="sng">
            <a:solidFill>
              <a:schemeClr val="tx1"/>
            </a:solidFill>
            <a:prstDash val="solid"/>
            <a:headEnd type="none" w="med" len="med"/>
            <a:tailEnd type="triangle" w="med" len="med"/>
          </a:ln>
        </p:spPr>
      </p:cxnSp>
      <p:cxnSp>
        <p:nvCxnSpPr>
          <p:cNvPr id="86034" name="AutoShape 94"/>
          <p:cNvCxnSpPr>
            <a:stCxn id="135251" idx="6"/>
            <a:endCxn id="135252" idx="1"/>
          </p:cNvCxnSpPr>
          <p:nvPr/>
        </p:nvCxnSpPr>
        <p:spPr>
          <a:xfrm>
            <a:off x="4565650" y="644525"/>
            <a:ext cx="617538" cy="484188"/>
          </a:xfrm>
          <a:prstGeom prst="curvedConnector2">
            <a:avLst/>
          </a:prstGeom>
          <a:ln w="9525" cap="flat" cmpd="sng">
            <a:solidFill>
              <a:schemeClr val="tx1"/>
            </a:solidFill>
            <a:prstDash val="solid"/>
            <a:headEnd type="none" w="med" len="med"/>
            <a:tailEnd type="triangle" w="med" len="med"/>
          </a:ln>
        </p:spPr>
      </p:cxnSp>
      <p:cxnSp>
        <p:nvCxnSpPr>
          <p:cNvPr id="86035" name="AutoShape 95"/>
          <p:cNvCxnSpPr>
            <a:stCxn id="135247" idx="6"/>
            <a:endCxn id="135252" idx="3"/>
          </p:cNvCxnSpPr>
          <p:nvPr/>
        </p:nvCxnSpPr>
        <p:spPr>
          <a:xfrm flipV="1">
            <a:off x="4565650" y="1498600"/>
            <a:ext cx="617538" cy="558800"/>
          </a:xfrm>
          <a:prstGeom prst="curvedConnector2">
            <a:avLst/>
          </a:prstGeom>
          <a:ln w="9525" cap="flat" cmpd="sng">
            <a:solidFill>
              <a:schemeClr val="tx1"/>
            </a:solidFill>
            <a:prstDash val="solid"/>
            <a:headEnd type="none" w="med" len="med"/>
            <a:tailEnd type="triangle" w="med" len="med"/>
          </a:ln>
        </p:spPr>
      </p:cxnSp>
      <p:cxnSp>
        <p:nvCxnSpPr>
          <p:cNvPr id="86036" name="AutoShape 96"/>
          <p:cNvCxnSpPr>
            <a:stCxn id="135252" idx="6"/>
            <a:endCxn id="135253" idx="2"/>
          </p:cNvCxnSpPr>
          <p:nvPr/>
        </p:nvCxnSpPr>
        <p:spPr>
          <a:xfrm>
            <a:off x="5592763" y="1312863"/>
            <a:ext cx="615950" cy="0"/>
          </a:xfrm>
          <a:prstGeom prst="straightConnector1">
            <a:avLst/>
          </a:prstGeom>
          <a:ln w="9525" cap="flat" cmpd="sng">
            <a:solidFill>
              <a:schemeClr val="tx1"/>
            </a:solidFill>
            <a:prstDash val="solid"/>
            <a:headEnd type="none" w="med" len="med"/>
            <a:tailEnd type="triangle" w="med" len="med"/>
          </a:ln>
        </p:spPr>
      </p:cxnSp>
      <p:cxnSp>
        <p:nvCxnSpPr>
          <p:cNvPr id="86037" name="AutoShape 97"/>
          <p:cNvCxnSpPr>
            <a:stCxn id="135253" idx="6"/>
            <a:endCxn id="135249" idx="2"/>
          </p:cNvCxnSpPr>
          <p:nvPr/>
        </p:nvCxnSpPr>
        <p:spPr>
          <a:xfrm>
            <a:off x="6686550" y="1312863"/>
            <a:ext cx="547688" cy="0"/>
          </a:xfrm>
          <a:prstGeom prst="straightConnector1">
            <a:avLst/>
          </a:prstGeom>
          <a:ln w="9525" cap="flat" cmpd="sng">
            <a:solidFill>
              <a:schemeClr val="tx1"/>
            </a:solidFill>
            <a:prstDash val="solid"/>
            <a:headEnd type="none" w="med" len="med"/>
            <a:tailEnd type="triangle" w="med" len="med"/>
          </a:ln>
        </p:spPr>
      </p:cxnSp>
      <p:cxnSp>
        <p:nvCxnSpPr>
          <p:cNvPr id="86038" name="AutoShape 98"/>
          <p:cNvCxnSpPr>
            <a:stCxn id="135255" idx="1"/>
            <a:endCxn id="135255" idx="7"/>
          </p:cNvCxnSpPr>
          <p:nvPr/>
        </p:nvCxnSpPr>
        <p:spPr>
          <a:xfrm rot="5400000" flipV="1">
            <a:off x="2339975" y="960438"/>
            <a:ext cx="1588" cy="339725"/>
          </a:xfrm>
          <a:prstGeom prst="curvedConnector3">
            <a:avLst>
              <a:gd name="adj1" fmla="val -19300000"/>
            </a:avLst>
          </a:prstGeom>
          <a:ln w="9525" cap="flat" cmpd="sng">
            <a:solidFill>
              <a:schemeClr val="tx1"/>
            </a:solidFill>
            <a:prstDash val="solid"/>
            <a:headEnd type="none" w="med" len="med"/>
            <a:tailEnd type="triangle" w="med" len="med"/>
          </a:ln>
        </p:spPr>
      </p:cxnSp>
      <p:sp>
        <p:nvSpPr>
          <p:cNvPr id="86039" name="Text Box 99"/>
          <p:cNvSpPr txBox="1"/>
          <p:nvPr/>
        </p:nvSpPr>
        <p:spPr>
          <a:xfrm>
            <a:off x="1609725" y="898525"/>
            <a:ext cx="317500"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endParaRPr>
          </a:p>
        </p:txBody>
      </p:sp>
      <p:sp>
        <p:nvSpPr>
          <p:cNvPr id="86040" name="Text Box 100"/>
          <p:cNvSpPr txBox="1"/>
          <p:nvPr/>
        </p:nvSpPr>
        <p:spPr>
          <a:xfrm>
            <a:off x="2635250" y="898525"/>
            <a:ext cx="317500"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endParaRPr>
          </a:p>
        </p:txBody>
      </p:sp>
      <p:sp>
        <p:nvSpPr>
          <p:cNvPr id="86041" name="Text Box 101"/>
          <p:cNvSpPr txBox="1"/>
          <p:nvPr/>
        </p:nvSpPr>
        <p:spPr>
          <a:xfrm>
            <a:off x="5715000" y="898525"/>
            <a:ext cx="317500"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endParaRPr>
          </a:p>
        </p:txBody>
      </p:sp>
      <p:sp>
        <p:nvSpPr>
          <p:cNvPr id="86042" name="Text Box 102"/>
          <p:cNvSpPr txBox="1"/>
          <p:nvPr/>
        </p:nvSpPr>
        <p:spPr>
          <a:xfrm>
            <a:off x="6807200" y="898525"/>
            <a:ext cx="317500"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sym typeface="Symbol" panose="05050102010706020507" pitchFamily="18" charset="2"/>
              </a:rPr>
              <a:t></a:t>
            </a:r>
            <a:endParaRPr lang="en-US" altLang="zh-CN" dirty="0">
              <a:latin typeface="Times New Roman" panose="02020603050405020304" pitchFamily="18" charset="0"/>
            </a:endParaRPr>
          </a:p>
        </p:txBody>
      </p:sp>
      <p:sp>
        <p:nvSpPr>
          <p:cNvPr id="86043" name="Text Box 103"/>
          <p:cNvSpPr txBox="1"/>
          <p:nvPr/>
        </p:nvSpPr>
        <p:spPr>
          <a:xfrm>
            <a:off x="2084388" y="452438"/>
            <a:ext cx="319087"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a</a:t>
            </a:r>
          </a:p>
        </p:txBody>
      </p:sp>
      <p:sp>
        <p:nvSpPr>
          <p:cNvPr id="86044" name="Text Box 104"/>
          <p:cNvSpPr txBox="1"/>
          <p:nvPr/>
        </p:nvSpPr>
        <p:spPr>
          <a:xfrm>
            <a:off x="4756150" y="304800"/>
            <a:ext cx="319088"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a</a:t>
            </a:r>
          </a:p>
        </p:txBody>
      </p:sp>
      <p:sp>
        <p:nvSpPr>
          <p:cNvPr id="86045" name="Text Box 105"/>
          <p:cNvSpPr txBox="1"/>
          <p:nvPr/>
        </p:nvSpPr>
        <p:spPr>
          <a:xfrm>
            <a:off x="6330950" y="452438"/>
            <a:ext cx="319088"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a</a:t>
            </a:r>
          </a:p>
        </p:txBody>
      </p:sp>
      <p:sp>
        <p:nvSpPr>
          <p:cNvPr id="86046" name="Text Box 106"/>
          <p:cNvSpPr txBox="1"/>
          <p:nvPr/>
        </p:nvSpPr>
        <p:spPr>
          <a:xfrm>
            <a:off x="3455988" y="304800"/>
            <a:ext cx="319087"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a</a:t>
            </a:r>
          </a:p>
        </p:txBody>
      </p:sp>
      <p:cxnSp>
        <p:nvCxnSpPr>
          <p:cNvPr id="86047" name="AutoShape 107"/>
          <p:cNvCxnSpPr>
            <a:stCxn id="135253" idx="1"/>
            <a:endCxn id="135253" idx="7"/>
          </p:cNvCxnSpPr>
          <p:nvPr/>
        </p:nvCxnSpPr>
        <p:spPr>
          <a:xfrm rot="5400000" flipV="1">
            <a:off x="6445250" y="960438"/>
            <a:ext cx="1588" cy="339725"/>
          </a:xfrm>
          <a:prstGeom prst="curvedConnector3">
            <a:avLst>
              <a:gd name="adj1" fmla="val -19300000"/>
            </a:avLst>
          </a:prstGeom>
          <a:ln w="9525" cap="flat" cmpd="sng">
            <a:solidFill>
              <a:schemeClr val="tx1"/>
            </a:solidFill>
            <a:prstDash val="solid"/>
            <a:headEnd type="none" w="med" len="med"/>
            <a:tailEnd type="triangle" w="med" len="med"/>
          </a:ln>
        </p:spPr>
      </p:cxnSp>
      <p:cxnSp>
        <p:nvCxnSpPr>
          <p:cNvPr id="86048" name="AutoShape 108"/>
          <p:cNvCxnSpPr>
            <a:stCxn id="135253" idx="3"/>
            <a:endCxn id="135253" idx="5"/>
          </p:cNvCxnSpPr>
          <p:nvPr/>
        </p:nvCxnSpPr>
        <p:spPr>
          <a:xfrm rot="-5400000" flipH="1">
            <a:off x="6445250" y="1328738"/>
            <a:ext cx="1588" cy="339725"/>
          </a:xfrm>
          <a:prstGeom prst="curvedConnector3">
            <a:avLst>
              <a:gd name="adj1" fmla="val 19300000"/>
            </a:avLst>
          </a:prstGeom>
          <a:ln w="9525" cap="flat" cmpd="sng">
            <a:solidFill>
              <a:schemeClr val="tx1"/>
            </a:solidFill>
            <a:prstDash val="solid"/>
            <a:headEnd type="none" w="med" len="med"/>
            <a:tailEnd type="triangle" w="med" len="med"/>
          </a:ln>
        </p:spPr>
      </p:cxnSp>
      <p:sp>
        <p:nvSpPr>
          <p:cNvPr id="86049" name="Text Box 109"/>
          <p:cNvSpPr txBox="1"/>
          <p:nvPr/>
        </p:nvSpPr>
        <p:spPr>
          <a:xfrm>
            <a:off x="2009775" y="1568450"/>
            <a:ext cx="336550"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b</a:t>
            </a:r>
          </a:p>
        </p:txBody>
      </p:sp>
      <p:sp>
        <p:nvSpPr>
          <p:cNvPr id="86050" name="Text Box 110"/>
          <p:cNvSpPr txBox="1"/>
          <p:nvPr/>
        </p:nvSpPr>
        <p:spPr>
          <a:xfrm>
            <a:off x="3454400" y="1792288"/>
            <a:ext cx="336550"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b</a:t>
            </a:r>
          </a:p>
        </p:txBody>
      </p:sp>
      <p:sp>
        <p:nvSpPr>
          <p:cNvPr id="86051" name="Text Box 111"/>
          <p:cNvSpPr txBox="1"/>
          <p:nvPr/>
        </p:nvSpPr>
        <p:spPr>
          <a:xfrm>
            <a:off x="4962525" y="1719263"/>
            <a:ext cx="336550"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b</a:t>
            </a:r>
          </a:p>
        </p:txBody>
      </p:sp>
      <p:sp>
        <p:nvSpPr>
          <p:cNvPr id="86052" name="Text Box 112"/>
          <p:cNvSpPr txBox="1"/>
          <p:nvPr/>
        </p:nvSpPr>
        <p:spPr>
          <a:xfrm>
            <a:off x="6329363" y="1719263"/>
            <a:ext cx="336550"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b</a:t>
            </a:r>
          </a:p>
        </p:txBody>
      </p:sp>
      <p:cxnSp>
        <p:nvCxnSpPr>
          <p:cNvPr id="2" name="AutoShape 91"/>
          <p:cNvCxnSpPr/>
          <p:nvPr>
            <p:custDataLst>
              <p:tags r:id="rId1"/>
            </p:custDataLst>
          </p:nvPr>
        </p:nvCxnSpPr>
        <p:spPr>
          <a:xfrm>
            <a:off x="611505" y="1312863"/>
            <a:ext cx="411163" cy="0"/>
          </a:xfrm>
          <a:prstGeom prst="straightConnector1">
            <a:avLst/>
          </a:prstGeom>
          <a:ln w="9525" cap="flat" cmpd="sng">
            <a:solidFill>
              <a:schemeClr val="tx1"/>
            </a:solidFill>
            <a:prstDash val="solid"/>
            <a:headEnd type="none" w="med" len="med"/>
            <a:tailEnd type="triangle" w="med" len="med"/>
          </a:ln>
        </p:spPr>
      </p:cxn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NFA subset construction</a:t>
            </a:r>
            <a:endParaRPr lang="zh-CN" altLang="en-US" kern="1200" dirty="0">
              <a:latin typeface="+mj-lt"/>
              <a:ea typeface="宋体" panose="02010600030101010101" pitchFamily="2" charset="-122"/>
              <a:cs typeface="+mj-cs"/>
            </a:endParaRPr>
          </a:p>
        </p:txBody>
      </p:sp>
      <p:grpSp>
        <p:nvGrpSpPr>
          <p:cNvPr id="87043" name="Group 49"/>
          <p:cNvGrpSpPr/>
          <p:nvPr/>
        </p:nvGrpSpPr>
        <p:grpSpPr>
          <a:xfrm>
            <a:off x="1035050" y="1844675"/>
            <a:ext cx="7194550" cy="3908425"/>
            <a:chOff x="1035050" y="1844824"/>
            <a:chExt cx="7194550" cy="3908276"/>
          </a:xfrm>
        </p:grpSpPr>
        <p:grpSp>
          <p:nvGrpSpPr>
            <p:cNvPr id="87044" name="Group 48"/>
            <p:cNvGrpSpPr/>
            <p:nvPr/>
          </p:nvGrpSpPr>
          <p:grpSpPr>
            <a:xfrm>
              <a:off x="1035050" y="2476500"/>
              <a:ext cx="7194550" cy="3276600"/>
              <a:chOff x="1035050" y="2476500"/>
              <a:chExt cx="7194550" cy="3276600"/>
            </a:xfrm>
          </p:grpSpPr>
          <p:grpSp>
            <p:nvGrpSpPr>
              <p:cNvPr id="87046" name="Group 9"/>
              <p:cNvGrpSpPr/>
              <p:nvPr/>
            </p:nvGrpSpPr>
            <p:grpSpPr>
              <a:xfrm>
                <a:off x="4845050" y="2476500"/>
                <a:ext cx="685800" cy="685800"/>
                <a:chOff x="4320" y="2160"/>
                <a:chExt cx="432" cy="432"/>
              </a:xfrm>
            </p:grpSpPr>
            <p:sp>
              <p:nvSpPr>
                <p:cNvPr id="42" name="Oval 10"/>
                <p:cNvSpPr>
                  <a:spLocks noChangeArrowheads="1"/>
                </p:cNvSpPr>
                <p:nvPr/>
              </p:nvSpPr>
              <p:spPr bwMode="auto">
                <a:xfrm>
                  <a:off x="4320" y="2160"/>
                  <a:ext cx="432" cy="432"/>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dk1"/>
                    </a:solidFill>
                    <a:effectLst/>
                    <a:uLnTx/>
                    <a:uFillTx/>
                    <a:latin typeface="+mn-lt"/>
                    <a:ea typeface="+mn-ea"/>
                    <a:cs typeface="+mn-cs"/>
                  </a:endParaRPr>
                </a:p>
              </p:txBody>
            </p:sp>
            <p:sp>
              <p:nvSpPr>
                <p:cNvPr id="43" name="Oval 11"/>
                <p:cNvSpPr>
                  <a:spLocks noChangeArrowheads="1"/>
                </p:cNvSpPr>
                <p:nvPr/>
              </p:nvSpPr>
              <p:spPr bwMode="auto">
                <a:xfrm>
                  <a:off x="4368" y="2208"/>
                  <a:ext cx="336" cy="336"/>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C</a:t>
                  </a:r>
                </a:p>
              </p:txBody>
            </p:sp>
          </p:grpSp>
          <p:grpSp>
            <p:nvGrpSpPr>
              <p:cNvPr id="87047" name="Group 12"/>
              <p:cNvGrpSpPr/>
              <p:nvPr/>
            </p:nvGrpSpPr>
            <p:grpSpPr>
              <a:xfrm>
                <a:off x="4845050" y="4457700"/>
                <a:ext cx="685800" cy="685800"/>
                <a:chOff x="3456" y="2688"/>
                <a:chExt cx="432" cy="432"/>
              </a:xfrm>
            </p:grpSpPr>
            <p:sp>
              <p:nvSpPr>
                <p:cNvPr id="40" name="Oval 13"/>
                <p:cNvSpPr>
                  <a:spLocks noChangeArrowheads="1"/>
                </p:cNvSpPr>
                <p:nvPr/>
              </p:nvSpPr>
              <p:spPr bwMode="auto">
                <a:xfrm>
                  <a:off x="3456" y="2688"/>
                  <a:ext cx="432" cy="432"/>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dk1"/>
                    </a:solidFill>
                    <a:effectLst/>
                    <a:uLnTx/>
                    <a:uFillTx/>
                    <a:latin typeface="+mn-lt"/>
                    <a:ea typeface="+mn-ea"/>
                    <a:cs typeface="+mn-cs"/>
                  </a:endParaRPr>
                </a:p>
              </p:txBody>
            </p:sp>
            <p:sp>
              <p:nvSpPr>
                <p:cNvPr id="41" name="Oval 14"/>
                <p:cNvSpPr>
                  <a:spLocks noChangeArrowheads="1"/>
                </p:cNvSpPr>
                <p:nvPr/>
              </p:nvSpPr>
              <p:spPr bwMode="auto">
                <a:xfrm>
                  <a:off x="3504" y="2736"/>
                  <a:ext cx="336" cy="336"/>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D</a:t>
                  </a:r>
                </a:p>
              </p:txBody>
            </p:sp>
          </p:grpSp>
          <p:sp>
            <p:nvSpPr>
              <p:cNvPr id="8" name="Oval 15"/>
              <p:cNvSpPr>
                <a:spLocks noChangeArrowheads="1"/>
              </p:cNvSpPr>
              <p:nvPr/>
            </p:nvSpPr>
            <p:spPr bwMode="auto">
              <a:xfrm>
                <a:off x="2635250" y="4457749"/>
                <a:ext cx="685800" cy="685774"/>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B</a:t>
                </a:r>
              </a:p>
            </p:txBody>
          </p:sp>
          <p:sp>
            <p:nvSpPr>
              <p:cNvPr id="9" name="Oval 16"/>
              <p:cNvSpPr>
                <a:spLocks noChangeArrowheads="1"/>
              </p:cNvSpPr>
              <p:nvPr/>
            </p:nvSpPr>
            <p:spPr bwMode="auto">
              <a:xfrm>
                <a:off x="2635250" y="2476625"/>
                <a:ext cx="685800" cy="685774"/>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A</a:t>
                </a:r>
              </a:p>
            </p:txBody>
          </p:sp>
          <p:grpSp>
            <p:nvGrpSpPr>
              <p:cNvPr id="87050" name="Group 17"/>
              <p:cNvGrpSpPr/>
              <p:nvPr/>
            </p:nvGrpSpPr>
            <p:grpSpPr>
              <a:xfrm>
                <a:off x="6978650" y="2476500"/>
                <a:ext cx="685800" cy="685800"/>
                <a:chOff x="3120" y="1536"/>
                <a:chExt cx="432" cy="432"/>
              </a:xfrm>
            </p:grpSpPr>
            <p:sp>
              <p:nvSpPr>
                <p:cNvPr id="38" name="Oval 18"/>
                <p:cNvSpPr>
                  <a:spLocks noChangeArrowheads="1"/>
                </p:cNvSpPr>
                <p:nvPr/>
              </p:nvSpPr>
              <p:spPr bwMode="auto">
                <a:xfrm>
                  <a:off x="3120" y="1536"/>
                  <a:ext cx="432" cy="432"/>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dk1"/>
                    </a:solidFill>
                    <a:effectLst/>
                    <a:uLnTx/>
                    <a:uFillTx/>
                    <a:latin typeface="+mn-lt"/>
                    <a:ea typeface="+mn-ea"/>
                    <a:cs typeface="+mn-cs"/>
                  </a:endParaRPr>
                </a:p>
              </p:txBody>
            </p:sp>
            <p:sp>
              <p:nvSpPr>
                <p:cNvPr id="39" name="Oval 19"/>
                <p:cNvSpPr>
                  <a:spLocks noChangeArrowheads="1"/>
                </p:cNvSpPr>
                <p:nvPr/>
              </p:nvSpPr>
              <p:spPr bwMode="auto">
                <a:xfrm>
                  <a:off x="3168" y="1584"/>
                  <a:ext cx="336" cy="336"/>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E</a:t>
                  </a:r>
                </a:p>
              </p:txBody>
            </p:sp>
          </p:grpSp>
          <p:grpSp>
            <p:nvGrpSpPr>
              <p:cNvPr id="87051" name="Group 20"/>
              <p:cNvGrpSpPr/>
              <p:nvPr/>
            </p:nvGrpSpPr>
            <p:grpSpPr>
              <a:xfrm>
                <a:off x="6978650" y="4457700"/>
                <a:ext cx="685800" cy="685800"/>
                <a:chOff x="4224" y="2688"/>
                <a:chExt cx="432" cy="432"/>
              </a:xfrm>
            </p:grpSpPr>
            <p:sp>
              <p:nvSpPr>
                <p:cNvPr id="36" name="Oval 21"/>
                <p:cNvSpPr>
                  <a:spLocks noChangeArrowheads="1"/>
                </p:cNvSpPr>
                <p:nvPr/>
              </p:nvSpPr>
              <p:spPr bwMode="auto">
                <a:xfrm>
                  <a:off x="4224" y="2688"/>
                  <a:ext cx="432" cy="432"/>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dk1"/>
                    </a:solidFill>
                    <a:effectLst/>
                    <a:uLnTx/>
                    <a:uFillTx/>
                    <a:latin typeface="+mn-lt"/>
                    <a:ea typeface="+mn-ea"/>
                    <a:cs typeface="+mn-cs"/>
                  </a:endParaRPr>
                </a:p>
              </p:txBody>
            </p:sp>
            <p:sp>
              <p:nvSpPr>
                <p:cNvPr id="37" name="Oval 22"/>
                <p:cNvSpPr>
                  <a:spLocks noChangeArrowheads="1"/>
                </p:cNvSpPr>
                <p:nvPr/>
              </p:nvSpPr>
              <p:spPr bwMode="auto">
                <a:xfrm>
                  <a:off x="4272" y="2736"/>
                  <a:ext cx="336" cy="336"/>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F</a:t>
                  </a:r>
                </a:p>
              </p:txBody>
            </p:sp>
          </p:grpSp>
          <p:sp>
            <p:nvSpPr>
              <p:cNvPr id="12" name="Oval 23"/>
              <p:cNvSpPr>
                <a:spLocks noChangeArrowheads="1"/>
              </p:cNvSpPr>
              <p:nvPr/>
            </p:nvSpPr>
            <p:spPr bwMode="auto">
              <a:xfrm>
                <a:off x="1035050" y="3543384"/>
                <a:ext cx="685800" cy="685774"/>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dk1"/>
                    </a:solidFill>
                    <a:effectLst/>
                    <a:uLnTx/>
                    <a:uFillTx/>
                    <a:latin typeface="Times New Roman" panose="02020603050405020304" pitchFamily="18" charset="0"/>
                    <a:ea typeface="+mn-ea"/>
                    <a:cs typeface="+mn-cs"/>
                  </a:rPr>
                  <a:t>S</a:t>
                </a:r>
              </a:p>
            </p:txBody>
          </p:sp>
          <p:cxnSp>
            <p:nvCxnSpPr>
              <p:cNvPr id="87053" name="AutoShape 24"/>
              <p:cNvCxnSpPr>
                <a:stCxn id="12" idx="0"/>
                <a:endCxn id="9" idx="2"/>
              </p:cNvCxnSpPr>
              <p:nvPr/>
            </p:nvCxnSpPr>
            <p:spPr>
              <a:xfrm rot="-5400000">
                <a:off x="1644650" y="2552700"/>
                <a:ext cx="723900" cy="1257300"/>
              </a:xfrm>
              <a:prstGeom prst="curvedConnector2">
                <a:avLst/>
              </a:prstGeom>
              <a:ln w="9525" cap="flat" cmpd="sng">
                <a:solidFill>
                  <a:schemeClr val="tx1"/>
                </a:solidFill>
                <a:prstDash val="solid"/>
                <a:headEnd type="none" w="med" len="med"/>
                <a:tailEnd type="triangle" w="med" len="med"/>
              </a:ln>
            </p:spPr>
          </p:cxnSp>
          <p:cxnSp>
            <p:nvCxnSpPr>
              <p:cNvPr id="87054" name="AutoShape 25"/>
              <p:cNvCxnSpPr>
                <a:stCxn id="12" idx="4"/>
                <a:endCxn id="8" idx="2"/>
              </p:cNvCxnSpPr>
              <p:nvPr/>
            </p:nvCxnSpPr>
            <p:spPr>
              <a:xfrm rot="-5400000" flipH="1">
                <a:off x="1720850" y="3886200"/>
                <a:ext cx="571500" cy="1257300"/>
              </a:xfrm>
              <a:prstGeom prst="curvedConnector2">
                <a:avLst/>
              </a:prstGeom>
              <a:ln w="9525" cap="flat" cmpd="sng">
                <a:solidFill>
                  <a:schemeClr val="tx1"/>
                </a:solidFill>
                <a:prstDash val="solid"/>
                <a:headEnd type="none" w="med" len="med"/>
                <a:tailEnd type="triangle" w="med" len="med"/>
              </a:ln>
            </p:spPr>
          </p:cxnSp>
          <p:cxnSp>
            <p:nvCxnSpPr>
              <p:cNvPr id="87055" name="AutoShape 26"/>
              <p:cNvCxnSpPr>
                <a:stCxn id="8" idx="7"/>
                <a:endCxn id="9" idx="5"/>
              </p:cNvCxnSpPr>
              <p:nvPr/>
            </p:nvCxnSpPr>
            <p:spPr>
              <a:xfrm rot="-5400000">
                <a:off x="2473325" y="3809999"/>
                <a:ext cx="1495425" cy="0"/>
              </a:xfrm>
              <a:prstGeom prst="straightConnector1">
                <a:avLst/>
              </a:prstGeom>
              <a:ln w="9525" cap="flat" cmpd="sng">
                <a:solidFill>
                  <a:schemeClr val="tx1"/>
                </a:solidFill>
                <a:prstDash val="solid"/>
                <a:headEnd type="none" w="med" len="med"/>
                <a:tailEnd type="triangle" w="med" len="med"/>
              </a:ln>
            </p:spPr>
          </p:cxnSp>
          <p:cxnSp>
            <p:nvCxnSpPr>
              <p:cNvPr id="87056" name="AutoShape 27"/>
              <p:cNvCxnSpPr>
                <a:stCxn id="9" idx="3"/>
                <a:endCxn id="8" idx="1"/>
              </p:cNvCxnSpPr>
              <p:nvPr/>
            </p:nvCxnSpPr>
            <p:spPr>
              <a:xfrm rot="5400000">
                <a:off x="1987550" y="3809999"/>
                <a:ext cx="1495425" cy="0"/>
              </a:xfrm>
              <a:prstGeom prst="straightConnector1">
                <a:avLst/>
              </a:prstGeom>
              <a:ln w="9525" cap="flat" cmpd="sng">
                <a:solidFill>
                  <a:schemeClr val="tx1"/>
                </a:solidFill>
                <a:prstDash val="solid"/>
                <a:headEnd type="none" w="med" len="med"/>
                <a:tailEnd type="triangle" w="med" len="med"/>
              </a:ln>
            </p:spPr>
          </p:cxnSp>
          <p:cxnSp>
            <p:nvCxnSpPr>
              <p:cNvPr id="87057" name="AutoShape 28"/>
              <p:cNvCxnSpPr>
                <a:stCxn id="9" idx="6"/>
                <a:endCxn id="42" idx="2"/>
              </p:cNvCxnSpPr>
              <p:nvPr/>
            </p:nvCxnSpPr>
            <p:spPr>
              <a:xfrm>
                <a:off x="3321050" y="2819400"/>
                <a:ext cx="1524000" cy="0"/>
              </a:xfrm>
              <a:prstGeom prst="straightConnector1">
                <a:avLst/>
              </a:prstGeom>
              <a:ln w="9525" cap="flat" cmpd="sng">
                <a:solidFill>
                  <a:schemeClr val="tx1"/>
                </a:solidFill>
                <a:prstDash val="solid"/>
                <a:headEnd type="none" w="med" len="med"/>
                <a:tailEnd type="triangle" w="med" len="med"/>
              </a:ln>
            </p:spPr>
          </p:cxnSp>
          <p:cxnSp>
            <p:nvCxnSpPr>
              <p:cNvPr id="87058" name="AutoShape 29"/>
              <p:cNvCxnSpPr>
                <a:stCxn id="8" idx="6"/>
                <a:endCxn id="40" idx="2"/>
              </p:cNvCxnSpPr>
              <p:nvPr/>
            </p:nvCxnSpPr>
            <p:spPr>
              <a:xfrm>
                <a:off x="3321050" y="4800600"/>
                <a:ext cx="1524000" cy="0"/>
              </a:xfrm>
              <a:prstGeom prst="straightConnector1">
                <a:avLst/>
              </a:prstGeom>
              <a:ln w="9525" cap="flat" cmpd="sng">
                <a:solidFill>
                  <a:schemeClr val="tx1"/>
                </a:solidFill>
                <a:prstDash val="solid"/>
                <a:headEnd type="none" w="med" len="med"/>
                <a:tailEnd type="triangle" w="med" len="med"/>
              </a:ln>
            </p:spPr>
          </p:cxnSp>
          <p:cxnSp>
            <p:nvCxnSpPr>
              <p:cNvPr id="87059" name="AutoShape 30"/>
              <p:cNvCxnSpPr>
                <a:stCxn id="40" idx="6"/>
                <a:endCxn id="36" idx="2"/>
              </p:cNvCxnSpPr>
              <p:nvPr/>
            </p:nvCxnSpPr>
            <p:spPr>
              <a:xfrm>
                <a:off x="5530850" y="4800600"/>
                <a:ext cx="1447800" cy="0"/>
              </a:xfrm>
              <a:prstGeom prst="straightConnector1">
                <a:avLst/>
              </a:prstGeom>
              <a:ln w="9525" cap="flat" cmpd="sng">
                <a:solidFill>
                  <a:schemeClr val="tx1"/>
                </a:solidFill>
                <a:prstDash val="solid"/>
                <a:headEnd type="none" w="med" len="med"/>
                <a:tailEnd type="triangle" w="med" len="med"/>
              </a:ln>
            </p:spPr>
          </p:cxnSp>
          <p:cxnSp>
            <p:nvCxnSpPr>
              <p:cNvPr id="87060" name="AutoShape 31"/>
              <p:cNvCxnSpPr>
                <a:stCxn id="42" idx="6"/>
                <a:endCxn id="38" idx="2"/>
              </p:cNvCxnSpPr>
              <p:nvPr/>
            </p:nvCxnSpPr>
            <p:spPr>
              <a:xfrm>
                <a:off x="5530850" y="2819400"/>
                <a:ext cx="1447800" cy="0"/>
              </a:xfrm>
              <a:prstGeom prst="straightConnector1">
                <a:avLst/>
              </a:prstGeom>
              <a:ln w="9525" cap="flat" cmpd="sng">
                <a:solidFill>
                  <a:schemeClr val="tx1"/>
                </a:solidFill>
                <a:prstDash val="solid"/>
                <a:headEnd type="none" w="med" len="med"/>
                <a:tailEnd type="triangle" w="med" len="med"/>
              </a:ln>
            </p:spPr>
          </p:cxnSp>
          <p:cxnSp>
            <p:nvCxnSpPr>
              <p:cNvPr id="87061" name="AutoShape 32"/>
              <p:cNvCxnSpPr>
                <a:stCxn id="38" idx="4"/>
                <a:endCxn id="36" idx="0"/>
              </p:cNvCxnSpPr>
              <p:nvPr/>
            </p:nvCxnSpPr>
            <p:spPr>
              <a:xfrm rot="5400000">
                <a:off x="6673850" y="3810000"/>
                <a:ext cx="1295400" cy="0"/>
              </a:xfrm>
              <a:prstGeom prst="straightConnector1">
                <a:avLst/>
              </a:prstGeom>
              <a:ln w="9525" cap="flat" cmpd="sng">
                <a:solidFill>
                  <a:schemeClr val="tx1"/>
                </a:solidFill>
                <a:prstDash val="solid"/>
                <a:headEnd type="none" w="med" len="med"/>
                <a:tailEnd type="triangle" w="med" len="med"/>
              </a:ln>
            </p:spPr>
          </p:cxnSp>
          <p:cxnSp>
            <p:nvCxnSpPr>
              <p:cNvPr id="87062" name="AutoShape 33"/>
              <p:cNvCxnSpPr>
                <a:stCxn id="36" idx="6"/>
                <a:endCxn id="38" idx="6"/>
              </p:cNvCxnSpPr>
              <p:nvPr/>
            </p:nvCxnSpPr>
            <p:spPr>
              <a:xfrm flipV="1">
                <a:off x="7664450" y="2819400"/>
                <a:ext cx="1588" cy="1981200"/>
              </a:xfrm>
              <a:prstGeom prst="curvedConnector3">
                <a:avLst>
                  <a:gd name="adj1" fmla="val 14400000"/>
                </a:avLst>
              </a:prstGeom>
              <a:ln w="9525" cap="flat" cmpd="sng">
                <a:solidFill>
                  <a:schemeClr val="tx1"/>
                </a:solidFill>
                <a:prstDash val="solid"/>
                <a:headEnd type="none" w="med" len="med"/>
                <a:tailEnd type="triangle" w="med" len="med"/>
              </a:ln>
            </p:spPr>
          </p:cxnSp>
          <p:cxnSp>
            <p:nvCxnSpPr>
              <p:cNvPr id="87063" name="AutoShape 34"/>
              <p:cNvCxnSpPr>
                <a:stCxn id="42" idx="1"/>
                <a:endCxn id="43" idx="7"/>
              </p:cNvCxnSpPr>
              <p:nvPr/>
            </p:nvCxnSpPr>
            <p:spPr>
              <a:xfrm rot="5400000" flipV="1">
                <a:off x="5133975" y="2387599"/>
                <a:ext cx="53975" cy="431800"/>
              </a:xfrm>
              <a:prstGeom prst="curvedConnector3">
                <a:avLst>
                  <a:gd name="adj1" fmla="val -608824"/>
                </a:avLst>
              </a:prstGeom>
              <a:ln w="9525" cap="flat" cmpd="sng">
                <a:solidFill>
                  <a:schemeClr val="tx1"/>
                </a:solidFill>
                <a:prstDash val="solid"/>
                <a:headEnd type="none" w="med" len="med"/>
                <a:tailEnd type="triangle" w="med" len="med"/>
              </a:ln>
            </p:spPr>
          </p:cxnSp>
          <p:cxnSp>
            <p:nvCxnSpPr>
              <p:cNvPr id="87064" name="AutoShape 35"/>
              <p:cNvCxnSpPr>
                <a:stCxn id="40" idx="3"/>
                <a:endCxn id="40" idx="5"/>
              </p:cNvCxnSpPr>
              <p:nvPr/>
            </p:nvCxnSpPr>
            <p:spPr>
              <a:xfrm rot="-5400000" flipH="1">
                <a:off x="5186362" y="4802188"/>
                <a:ext cx="1588" cy="485775"/>
              </a:xfrm>
              <a:prstGeom prst="curvedConnector3">
                <a:avLst>
                  <a:gd name="adj1" fmla="val 20700000"/>
                </a:avLst>
              </a:prstGeom>
              <a:ln w="9525" cap="flat" cmpd="sng">
                <a:solidFill>
                  <a:schemeClr val="tx1"/>
                </a:solidFill>
                <a:prstDash val="solid"/>
                <a:headEnd type="none" w="med" len="med"/>
                <a:tailEnd type="triangle" w="med" len="med"/>
              </a:ln>
            </p:spPr>
          </p:cxnSp>
          <p:sp>
            <p:nvSpPr>
              <p:cNvPr id="87065" name="Text Box 36"/>
              <p:cNvSpPr txBox="1"/>
              <p:nvPr/>
            </p:nvSpPr>
            <p:spPr>
              <a:xfrm>
                <a:off x="7893050" y="3695700"/>
                <a:ext cx="336550"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b</a:t>
                </a:r>
              </a:p>
            </p:txBody>
          </p:sp>
          <p:sp>
            <p:nvSpPr>
              <p:cNvPr id="87066" name="Text Box 37"/>
              <p:cNvSpPr txBox="1"/>
              <p:nvPr/>
            </p:nvSpPr>
            <p:spPr>
              <a:xfrm>
                <a:off x="1568450" y="2628900"/>
                <a:ext cx="319088"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a</a:t>
                </a:r>
              </a:p>
            </p:txBody>
          </p:sp>
          <p:sp>
            <p:nvSpPr>
              <p:cNvPr id="87067" name="Text Box 38"/>
              <p:cNvSpPr txBox="1"/>
              <p:nvPr/>
            </p:nvSpPr>
            <p:spPr>
              <a:xfrm>
                <a:off x="3168650" y="3619500"/>
                <a:ext cx="319088"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a</a:t>
                </a:r>
              </a:p>
            </p:txBody>
          </p:sp>
          <p:sp>
            <p:nvSpPr>
              <p:cNvPr id="87068" name="Text Box 39"/>
              <p:cNvSpPr txBox="1"/>
              <p:nvPr/>
            </p:nvSpPr>
            <p:spPr>
              <a:xfrm>
                <a:off x="4006850" y="2476500"/>
                <a:ext cx="319088"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a</a:t>
                </a:r>
              </a:p>
            </p:txBody>
          </p:sp>
          <p:sp>
            <p:nvSpPr>
              <p:cNvPr id="87069" name="Text Box 40"/>
              <p:cNvSpPr txBox="1"/>
              <p:nvPr/>
            </p:nvSpPr>
            <p:spPr>
              <a:xfrm>
                <a:off x="7054850" y="3619500"/>
                <a:ext cx="319088"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a</a:t>
                </a:r>
              </a:p>
            </p:txBody>
          </p:sp>
          <p:sp>
            <p:nvSpPr>
              <p:cNvPr id="87070" name="Text Box 41"/>
              <p:cNvSpPr txBox="1"/>
              <p:nvPr/>
            </p:nvSpPr>
            <p:spPr>
              <a:xfrm>
                <a:off x="6292850" y="4686300"/>
                <a:ext cx="319088"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a</a:t>
                </a:r>
              </a:p>
            </p:txBody>
          </p:sp>
          <p:sp>
            <p:nvSpPr>
              <p:cNvPr id="87071" name="Text Box 42"/>
              <p:cNvSpPr txBox="1"/>
              <p:nvPr/>
            </p:nvSpPr>
            <p:spPr>
              <a:xfrm>
                <a:off x="1797050" y="4610100"/>
                <a:ext cx="336550"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b</a:t>
                </a:r>
              </a:p>
            </p:txBody>
          </p:sp>
          <p:sp>
            <p:nvSpPr>
              <p:cNvPr id="87072" name="Text Box 43"/>
              <p:cNvSpPr txBox="1"/>
              <p:nvPr/>
            </p:nvSpPr>
            <p:spPr>
              <a:xfrm>
                <a:off x="2406650" y="3695700"/>
                <a:ext cx="336550"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b</a:t>
                </a:r>
              </a:p>
            </p:txBody>
          </p:sp>
          <p:sp>
            <p:nvSpPr>
              <p:cNvPr id="87073" name="Text Box 44"/>
              <p:cNvSpPr txBox="1"/>
              <p:nvPr/>
            </p:nvSpPr>
            <p:spPr>
              <a:xfrm>
                <a:off x="4083050" y="4762500"/>
                <a:ext cx="336550"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b</a:t>
                </a:r>
              </a:p>
            </p:txBody>
          </p:sp>
          <p:sp>
            <p:nvSpPr>
              <p:cNvPr id="87074" name="Text Box 45"/>
              <p:cNvSpPr txBox="1"/>
              <p:nvPr/>
            </p:nvSpPr>
            <p:spPr>
              <a:xfrm>
                <a:off x="6140450" y="2476500"/>
                <a:ext cx="336550"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b</a:t>
                </a:r>
              </a:p>
            </p:txBody>
          </p:sp>
          <p:sp>
            <p:nvSpPr>
              <p:cNvPr id="87075" name="Text Box 46"/>
              <p:cNvSpPr txBox="1"/>
              <p:nvPr/>
            </p:nvSpPr>
            <p:spPr>
              <a:xfrm>
                <a:off x="5073650" y="5295900"/>
                <a:ext cx="336550"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b</a:t>
                </a:r>
              </a:p>
            </p:txBody>
          </p:sp>
          <p:cxnSp>
            <p:nvCxnSpPr>
              <p:cNvPr id="87077" name="AutoShape 31"/>
              <p:cNvCxnSpPr>
                <a:stCxn id="36" idx="1"/>
                <a:endCxn id="42" idx="5"/>
              </p:cNvCxnSpPr>
              <p:nvPr/>
            </p:nvCxnSpPr>
            <p:spPr>
              <a:xfrm flipH="1" flipV="1">
                <a:off x="5430417" y="3061867"/>
                <a:ext cx="1648666" cy="1496266"/>
              </a:xfrm>
              <a:prstGeom prst="straightConnector1">
                <a:avLst/>
              </a:prstGeom>
              <a:ln w="9525" cap="flat" cmpd="sng">
                <a:solidFill>
                  <a:schemeClr val="tx1"/>
                </a:solidFill>
                <a:prstDash val="solid"/>
                <a:headEnd type="none" w="med" len="med"/>
                <a:tailEnd type="triangle" w="med" len="med"/>
              </a:ln>
            </p:spPr>
          </p:cxnSp>
          <p:cxnSp>
            <p:nvCxnSpPr>
              <p:cNvPr id="87078" name="AutoShape 31"/>
              <p:cNvCxnSpPr>
                <a:stCxn id="38" idx="3"/>
                <a:endCxn id="40" idx="7"/>
              </p:cNvCxnSpPr>
              <p:nvPr/>
            </p:nvCxnSpPr>
            <p:spPr>
              <a:xfrm flipH="1">
                <a:off x="5430417" y="3061867"/>
                <a:ext cx="1648666" cy="1496266"/>
              </a:xfrm>
              <a:prstGeom prst="straightConnector1">
                <a:avLst/>
              </a:prstGeom>
              <a:ln w="9525" cap="flat" cmpd="sng">
                <a:solidFill>
                  <a:schemeClr val="tx1"/>
                </a:solidFill>
                <a:prstDash val="solid"/>
                <a:headEnd type="none" w="med" len="med"/>
                <a:tailEnd type="triangle" w="med" len="med"/>
              </a:ln>
            </p:spPr>
          </p:cxnSp>
          <p:sp>
            <p:nvSpPr>
              <p:cNvPr id="87079" name="Text Box 41"/>
              <p:cNvSpPr txBox="1"/>
              <p:nvPr/>
            </p:nvSpPr>
            <p:spPr>
              <a:xfrm>
                <a:off x="5887546" y="3162300"/>
                <a:ext cx="319088"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a</a:t>
                </a:r>
              </a:p>
            </p:txBody>
          </p:sp>
          <p:sp>
            <p:nvSpPr>
              <p:cNvPr id="87080" name="Text Box 45"/>
              <p:cNvSpPr txBox="1"/>
              <p:nvPr/>
            </p:nvSpPr>
            <p:spPr>
              <a:xfrm>
                <a:off x="5529580" y="3810000"/>
                <a:ext cx="336550"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b</a:t>
                </a:r>
              </a:p>
            </p:txBody>
          </p:sp>
        </p:grpSp>
        <p:sp>
          <p:nvSpPr>
            <p:cNvPr id="87045" name="Text Box 41"/>
            <p:cNvSpPr txBox="1"/>
            <p:nvPr/>
          </p:nvSpPr>
          <p:spPr>
            <a:xfrm>
              <a:off x="5001418" y="1844824"/>
              <a:ext cx="319088" cy="457200"/>
            </a:xfrm>
            <a:prstGeom prst="rect">
              <a:avLst/>
            </a:prstGeom>
            <a:noFill/>
            <a:ln w="9525">
              <a:noFill/>
            </a:ln>
          </p:spPr>
          <p:txBody>
            <a:bodyPr wrap="none" anchor="ctr" anchorCtr="0">
              <a:spAutoFit/>
            </a:bodyPr>
            <a:lstStyle/>
            <a:p>
              <a:pPr algn="ctr"/>
              <a:r>
                <a:rPr lang="en-US" altLang="zh-CN" dirty="0">
                  <a:latin typeface="Times New Roman" panose="02020603050405020304" pitchFamily="18" charset="0"/>
                </a:rPr>
                <a:t>a</a:t>
              </a:r>
            </a:p>
          </p:txBody>
        </p:sp>
      </p:grpSp>
      <p:cxnSp>
        <p:nvCxnSpPr>
          <p:cNvPr id="2" name="AutoShape 91"/>
          <p:cNvCxnSpPr/>
          <p:nvPr>
            <p:custDataLst>
              <p:tags r:id="rId1"/>
            </p:custDataLst>
          </p:nvPr>
        </p:nvCxnSpPr>
        <p:spPr>
          <a:xfrm>
            <a:off x="611505" y="3885883"/>
            <a:ext cx="411163" cy="0"/>
          </a:xfrm>
          <a:prstGeom prst="straightConnector1">
            <a:avLst/>
          </a:prstGeom>
          <a:ln w="9525" cap="flat" cmpd="sng">
            <a:solidFill>
              <a:schemeClr val="tx1"/>
            </a:solidFill>
            <a:prstDash val="solid"/>
            <a:headEnd type="none" w="med" len="med"/>
            <a:tailEnd type="triangle" w="med" len="med"/>
          </a:ln>
        </p:spPr>
      </p:cxn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p:cNvSpPr>
          <p:nvPr>
            <p:ph type="title"/>
          </p:nvPr>
        </p:nvSpPr>
        <p:spPr/>
        <p:txBody>
          <a:bodyPr vert="horz" wrap="square" lIns="91440" tIns="45720" rIns="91440" bIns="45720" anchor="b" anchorCtr="0"/>
          <a:lstStyle/>
          <a:p>
            <a:r>
              <a:rPr lang="en-US" altLang="zh-CN" sz="4000" kern="1200" dirty="0">
                <a:latin typeface="+mj-lt"/>
                <a:ea typeface="宋体" panose="02010600030101010101" pitchFamily="2" charset="-122"/>
                <a:cs typeface="+mj-cs"/>
              </a:rPr>
              <a:t>RE and FA equivalence</a:t>
            </a:r>
            <a:endParaRPr lang="zh-CN" altLang="en-US" sz="4000" kern="1200" dirty="0">
              <a:latin typeface="+mj-lt"/>
              <a:ea typeface="宋体" panose="02010600030101010101" pitchFamily="2" charset="-122"/>
              <a:cs typeface="+mj-cs"/>
            </a:endParaRPr>
          </a:p>
        </p:txBody>
      </p:sp>
      <p:sp>
        <p:nvSpPr>
          <p:cNvPr id="142340" name="Rectangle 4"/>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定理：</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a:ln>
                  <a:noFill/>
                </a:ln>
                <a:solidFill>
                  <a:schemeClr val="tx2"/>
                </a:solidFill>
                <a:effectLst/>
                <a:uLnTx/>
                <a:uFillTx/>
                <a:latin typeface="+mj-lt"/>
                <a:ea typeface="楷体_GB2312" pitchFamily="49" charset="-122"/>
                <a:cs typeface="+mn-cs"/>
              </a:rPr>
              <a:t> </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1. </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上的每个</a:t>
            </a: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rPr>
              <a:t>非确定有限自动机</a:t>
            </a:r>
            <a:r>
              <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rPr>
              <a:t>M</a:t>
            </a: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rPr>
              <a:t>所能识别的字的全体</a:t>
            </a:r>
            <a:r>
              <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rPr>
              <a:t>L(M)</a:t>
            </a: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rPr>
              <a:t>是</a:t>
            </a: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a:t>
            </a: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rPr>
              <a:t>上的一个正规集。</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 </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2. </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对于</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上的</a:t>
            </a: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rPr>
              <a:t>每个正规集</a:t>
            </a:r>
            <a:r>
              <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rPr>
              <a:t>S</a:t>
            </a: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rPr>
              <a:t>，存在一个</a:t>
            </a: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a:t>
            </a: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rPr>
              <a:t>上的确定有限自动机</a:t>
            </a:r>
            <a:r>
              <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rPr>
              <a:t>M</a:t>
            </a: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rPr>
              <a:t>，使得</a:t>
            </a:r>
            <a:r>
              <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rPr>
              <a:t>S=L(M)</a:t>
            </a: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rPr>
              <a:t>。</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对转换图概念拓广，令每条弧可用一个正规式作标记。</a:t>
            </a:r>
            <a:r>
              <a:rPr kumimoji="0" lang="en-US" altLang="zh-CN" sz="2600" b="1"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对一类输入符号</a:t>
            </a:r>
            <a:r>
              <a:rPr kumimoji="0" lang="en-US" altLang="zh-CN" sz="2600" b="1" i="0" u="none" strike="noStrike" kern="1200" cap="none" spc="0" normalizeH="0" baseline="0" noProof="0" dirty="0">
                <a:ln>
                  <a:noFill/>
                </a:ln>
                <a:solidFill>
                  <a:schemeClr val="tx1"/>
                </a:solidFill>
                <a:effectLst/>
                <a:uLnTx/>
                <a:uFillTx/>
                <a:latin typeface="+mj-lt"/>
                <a:ea typeface="楷体_GB2312" pitchFamily="49" charset="-122"/>
                <a:cs typeface="+mn-cs"/>
              </a:rPr>
              <a:t>)</a:t>
            </a:r>
            <a:endPar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nvGrpSpPr>
          <p:cNvPr id="88068" name="Group 3"/>
          <p:cNvGrpSpPr/>
          <p:nvPr/>
        </p:nvGrpSpPr>
        <p:grpSpPr>
          <a:xfrm>
            <a:off x="908050" y="4157663"/>
            <a:ext cx="7429500" cy="2012950"/>
            <a:chOff x="857250" y="4188618"/>
            <a:chExt cx="7429500" cy="2013525"/>
          </a:xfrm>
        </p:grpSpPr>
        <p:sp>
          <p:nvSpPr>
            <p:cNvPr id="5" name="Text Box 4"/>
            <p:cNvSpPr txBox="1">
              <a:spLocks noChangeArrowheads="1"/>
            </p:cNvSpPr>
            <p:nvPr/>
          </p:nvSpPr>
          <p:spPr bwMode="auto">
            <a:xfrm>
              <a:off x="857250" y="4545907"/>
              <a:ext cx="2130425" cy="584367"/>
            </a:xfrm>
            <a:prstGeom prst="rect">
              <a:avLst/>
            </a:prstGeom>
            <a:solidFill>
              <a:srgbClr val="FFFF99"/>
            </a:solidFill>
            <a:ln w="38100">
              <a:solidFill>
                <a:schemeClr val="tx1"/>
              </a:solidFill>
              <a:miter lim="800000"/>
            </a:ln>
          </p:spPr>
          <p:txBody>
            <a:bodyPr>
              <a:spAutoFit/>
            </a:bodyPr>
            <a:lstStyle>
              <a:lvl1pPr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1600" b="0" i="0" u="none" strike="noStrike" kern="1200" cap="none" spc="0" normalizeH="0" baseline="0" noProof="0" dirty="0">
                  <a:ln>
                    <a:noFill/>
                  </a:ln>
                  <a:solidFill>
                    <a:schemeClr val="tx1"/>
                  </a:solidFill>
                  <a:effectLst/>
                  <a:uLnTx/>
                  <a:uFillTx/>
                  <a:latin typeface="+mj-lt"/>
                  <a:ea typeface="Arial Unicode MS" pitchFamily="34" charset="-120"/>
                  <a:cs typeface="Arial Unicode MS" pitchFamily="34" charset="-120"/>
                </a:rPr>
                <a:t>A regular</a:t>
              </a:r>
              <a:r>
                <a:rPr kumimoji="1" lang="zh-TW" altLang="en-US" sz="1600" b="0" i="0" u="none" strike="noStrike" kern="1200" cap="none" spc="0" normalizeH="0" baseline="0" noProof="0" dirty="0">
                  <a:ln>
                    <a:noFill/>
                  </a:ln>
                  <a:solidFill>
                    <a:schemeClr val="tx1"/>
                  </a:solidFill>
                  <a:effectLst/>
                  <a:uLnTx/>
                  <a:uFillTx/>
                  <a:latin typeface="+mj-lt"/>
                  <a:ea typeface="Arial Unicode MS" pitchFamily="34" charset="-120"/>
                  <a:cs typeface="Arial Unicode MS" pitchFamily="34" charset="-120"/>
                </a:rPr>
                <a:t> </a:t>
              </a:r>
              <a:r>
                <a:rPr kumimoji="1" lang="en-US" altLang="zh-TW" sz="1600" b="0" i="0" u="none" strike="noStrike" kern="1200" cap="none" spc="0" normalizeH="0" baseline="0" noProof="0" dirty="0">
                  <a:ln>
                    <a:noFill/>
                  </a:ln>
                  <a:solidFill>
                    <a:schemeClr val="tx1"/>
                  </a:solidFill>
                  <a:effectLst/>
                  <a:uLnTx/>
                  <a:uFillTx/>
                  <a:latin typeface="+mj-lt"/>
                  <a:ea typeface="Arial Unicode MS" pitchFamily="34" charset="-120"/>
                  <a:cs typeface="Arial Unicode MS" pitchFamily="34" charset="-120"/>
                </a:rPr>
                <a:t>expression</a:t>
              </a:r>
            </a:p>
          </p:txBody>
        </p:sp>
        <p:sp>
          <p:nvSpPr>
            <p:cNvPr id="6" name="Text Box 5"/>
            <p:cNvSpPr txBox="1">
              <a:spLocks noChangeArrowheads="1"/>
            </p:cNvSpPr>
            <p:nvPr/>
          </p:nvSpPr>
          <p:spPr bwMode="auto">
            <a:xfrm>
              <a:off x="3429000" y="4545907"/>
              <a:ext cx="2071688" cy="584367"/>
            </a:xfrm>
            <a:prstGeom prst="rect">
              <a:avLst/>
            </a:prstGeom>
            <a:solidFill>
              <a:srgbClr val="FFFF99"/>
            </a:solidFill>
            <a:ln w="38100">
              <a:solidFill>
                <a:schemeClr val="tx1"/>
              </a:solidFill>
              <a:miter lim="800000"/>
            </a:ln>
          </p:spPr>
          <p:txBody>
            <a:bodyPr>
              <a:spAutoFit/>
            </a:bodyPr>
            <a:lstStyle>
              <a:lvl1pPr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1600" b="0" i="0" u="none" strike="noStrike" kern="1200" cap="none" spc="0" normalizeH="0" baseline="0" noProof="0" dirty="0">
                  <a:ln>
                    <a:noFill/>
                  </a:ln>
                  <a:solidFill>
                    <a:schemeClr val="tx1"/>
                  </a:solidFill>
                  <a:effectLst/>
                  <a:uLnTx/>
                  <a:uFillTx/>
                  <a:latin typeface="+mj-lt"/>
                  <a:ea typeface="Arial Unicode MS" pitchFamily="34" charset="-120"/>
                  <a:cs typeface="Arial Unicode MS" pitchFamily="34" charset="-120"/>
                </a:rPr>
                <a:t>Nondeterministic</a:t>
              </a:r>
              <a:r>
                <a:rPr kumimoji="1" lang="zh-TW" altLang="en-US" sz="1600" b="0" i="0" u="none" strike="noStrike" kern="1200" cap="none" spc="0" normalizeH="0" baseline="0" noProof="0" dirty="0">
                  <a:ln>
                    <a:noFill/>
                  </a:ln>
                  <a:solidFill>
                    <a:schemeClr val="tx1"/>
                  </a:solidFill>
                  <a:effectLst/>
                  <a:uLnTx/>
                  <a:uFillTx/>
                  <a:latin typeface="+mj-lt"/>
                  <a:ea typeface="Arial Unicode MS" pitchFamily="34" charset="-120"/>
                  <a:cs typeface="Arial Unicode MS" pitchFamily="34" charset="-120"/>
                </a:rPr>
                <a:t> </a:t>
              </a:r>
              <a:r>
                <a:rPr kumimoji="1" lang="en-US" altLang="zh-TW" sz="1600" b="0" i="0" u="none" strike="noStrike" kern="1200" cap="none" spc="0" normalizeH="0" baseline="0" noProof="0" dirty="0">
                  <a:ln>
                    <a:noFill/>
                  </a:ln>
                  <a:solidFill>
                    <a:schemeClr val="tx1"/>
                  </a:solidFill>
                  <a:effectLst/>
                  <a:uLnTx/>
                  <a:uFillTx/>
                  <a:latin typeface="+mj-lt"/>
                  <a:ea typeface="Arial Unicode MS" pitchFamily="34" charset="-120"/>
                  <a:cs typeface="Arial Unicode MS" pitchFamily="34" charset="-120"/>
                </a:rPr>
                <a:t>FA</a:t>
              </a:r>
            </a:p>
          </p:txBody>
        </p:sp>
        <p:sp>
          <p:nvSpPr>
            <p:cNvPr id="7" name="Text Box 6"/>
            <p:cNvSpPr txBox="1">
              <a:spLocks noChangeArrowheads="1"/>
            </p:cNvSpPr>
            <p:nvPr/>
          </p:nvSpPr>
          <p:spPr bwMode="auto">
            <a:xfrm>
              <a:off x="6072188" y="4545907"/>
              <a:ext cx="1687512" cy="584367"/>
            </a:xfrm>
            <a:prstGeom prst="rect">
              <a:avLst/>
            </a:prstGeom>
            <a:solidFill>
              <a:srgbClr val="FFFF99"/>
            </a:solidFill>
            <a:ln w="38100">
              <a:solidFill>
                <a:schemeClr val="tx1"/>
              </a:solidFill>
              <a:miter lim="800000"/>
            </a:ln>
          </p:spPr>
          <p:txBody>
            <a:bodyPr>
              <a:spAutoFit/>
            </a:bodyPr>
            <a:lstStyle>
              <a:lvl1pPr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1600" b="0" i="0" u="none" strike="noStrike" kern="1200" cap="none" spc="0" normalizeH="0" baseline="0" noProof="0" dirty="0">
                  <a:ln>
                    <a:noFill/>
                  </a:ln>
                  <a:solidFill>
                    <a:schemeClr val="tx1"/>
                  </a:solidFill>
                  <a:effectLst/>
                  <a:uLnTx/>
                  <a:uFillTx/>
                  <a:latin typeface="+mj-lt"/>
                  <a:ea typeface="Arial Unicode MS" pitchFamily="34" charset="-120"/>
                  <a:cs typeface="Arial Unicode MS" pitchFamily="34" charset="-120"/>
                </a:rPr>
                <a:t>Deterministic</a:t>
              </a:r>
              <a:r>
                <a:rPr kumimoji="1" lang="zh-TW" altLang="en-US" sz="1600" b="0" i="0" u="none" strike="noStrike" kern="1200" cap="none" spc="0" normalizeH="0" baseline="0" noProof="0" dirty="0">
                  <a:ln>
                    <a:noFill/>
                  </a:ln>
                  <a:solidFill>
                    <a:schemeClr val="tx1"/>
                  </a:solidFill>
                  <a:effectLst/>
                  <a:uLnTx/>
                  <a:uFillTx/>
                  <a:latin typeface="+mj-lt"/>
                  <a:ea typeface="Arial Unicode MS" pitchFamily="34" charset="-120"/>
                  <a:cs typeface="Arial Unicode MS" pitchFamily="34" charset="-120"/>
                </a:rPr>
                <a:t> </a:t>
              </a:r>
              <a:r>
                <a:rPr kumimoji="1" lang="en-US" altLang="zh-TW" sz="1600" b="0" i="0" u="none" strike="noStrike" kern="1200" cap="none" spc="0" normalizeH="0" baseline="0" noProof="0" dirty="0">
                  <a:ln>
                    <a:noFill/>
                  </a:ln>
                  <a:solidFill>
                    <a:schemeClr val="tx1"/>
                  </a:solidFill>
                  <a:effectLst/>
                  <a:uLnTx/>
                  <a:uFillTx/>
                  <a:latin typeface="+mj-lt"/>
                  <a:ea typeface="Arial Unicode MS" pitchFamily="34" charset="-120"/>
                  <a:cs typeface="Arial Unicode MS" pitchFamily="34" charset="-120"/>
                </a:rPr>
                <a:t>FA</a:t>
              </a:r>
            </a:p>
          </p:txBody>
        </p:sp>
        <p:sp>
          <p:nvSpPr>
            <p:cNvPr id="8" name="Text Box 10"/>
            <p:cNvSpPr txBox="1">
              <a:spLocks noChangeArrowheads="1"/>
            </p:cNvSpPr>
            <p:nvPr/>
          </p:nvSpPr>
          <p:spPr bwMode="auto">
            <a:xfrm>
              <a:off x="5572125" y="5617776"/>
              <a:ext cx="2714625" cy="584367"/>
            </a:xfrm>
            <a:prstGeom prst="rect">
              <a:avLst/>
            </a:prstGeom>
            <a:solidFill>
              <a:srgbClr val="FFFF99"/>
            </a:solidFill>
            <a:ln w="38100">
              <a:solidFill>
                <a:schemeClr val="tx1"/>
              </a:solidFill>
              <a:miter lim="800000"/>
            </a:ln>
          </p:spPr>
          <p:txBody>
            <a:bodyPr>
              <a:spAutoFit/>
            </a:bodyPr>
            <a:lstStyle>
              <a:lvl1pPr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1600" b="0" i="0" u="none" strike="noStrike" kern="1200" cap="none" spc="0" normalizeH="0" baseline="0" noProof="0">
                  <a:ln>
                    <a:noFill/>
                  </a:ln>
                  <a:solidFill>
                    <a:schemeClr val="tx1"/>
                  </a:solidFill>
                  <a:effectLst/>
                  <a:uLnTx/>
                  <a:uFillTx/>
                  <a:latin typeface="+mj-lt"/>
                  <a:ea typeface="Arial Unicode MS" pitchFamily="34" charset="-120"/>
                  <a:cs typeface="Arial Unicode MS" pitchFamily="34" charset="-120"/>
                </a:rPr>
                <a:t>Optimized</a:t>
              </a:r>
              <a:r>
                <a:rPr kumimoji="1" lang="zh-TW" altLang="en-US" sz="1600" b="0" i="0" u="none" strike="noStrike" kern="1200" cap="none" spc="0" normalizeH="0" baseline="0" noProof="0">
                  <a:ln>
                    <a:noFill/>
                  </a:ln>
                  <a:solidFill>
                    <a:schemeClr val="tx1"/>
                  </a:solidFill>
                  <a:effectLst/>
                  <a:uLnTx/>
                  <a:uFillTx/>
                  <a:latin typeface="+mj-lt"/>
                  <a:ea typeface="Arial Unicode MS" pitchFamily="34" charset="-120"/>
                  <a:cs typeface="Arial Unicode MS" pitchFamily="34" charset="-120"/>
                </a:rPr>
                <a:t> </a:t>
              </a:r>
              <a:r>
                <a:rPr kumimoji="1" lang="en-US" altLang="zh-TW" sz="1600" b="0" i="0" u="none" strike="noStrike" kern="1200" cap="none" spc="0" normalizeH="0" baseline="0" noProof="0">
                  <a:ln>
                    <a:noFill/>
                  </a:ln>
                  <a:solidFill>
                    <a:schemeClr val="tx1"/>
                  </a:solidFill>
                  <a:effectLst/>
                  <a:uLnTx/>
                  <a:uFillTx/>
                  <a:latin typeface="+mj-lt"/>
                  <a:ea typeface="Arial Unicode MS" pitchFamily="34" charset="-120"/>
                  <a:cs typeface="Arial Unicode MS" pitchFamily="34" charset="-120"/>
                </a:rPr>
                <a:t>Deterministic </a:t>
              </a:r>
              <a:r>
                <a:rPr kumimoji="1" lang="zh-TW" altLang="en-US" sz="1600" b="0" i="0" u="none" strike="noStrike" kern="1200" cap="none" spc="0" normalizeH="0" baseline="0" noProof="0">
                  <a:ln>
                    <a:noFill/>
                  </a:ln>
                  <a:solidFill>
                    <a:schemeClr val="tx1"/>
                  </a:solidFill>
                  <a:effectLst/>
                  <a:uLnTx/>
                  <a:uFillTx/>
                  <a:latin typeface="+mj-lt"/>
                  <a:ea typeface="Arial Unicode MS" pitchFamily="34" charset="-120"/>
                  <a:cs typeface="Arial Unicode MS" pitchFamily="34" charset="-120"/>
                </a:rPr>
                <a:t> </a:t>
              </a:r>
              <a:r>
                <a:rPr kumimoji="1" lang="en-US" altLang="zh-TW" sz="1600" b="0" i="0" u="none" strike="noStrike" kern="1200" cap="none" spc="0" normalizeH="0" baseline="0" noProof="0">
                  <a:ln>
                    <a:noFill/>
                  </a:ln>
                  <a:solidFill>
                    <a:schemeClr val="tx1"/>
                  </a:solidFill>
                  <a:effectLst/>
                  <a:uLnTx/>
                  <a:uFillTx/>
                  <a:latin typeface="+mj-lt"/>
                  <a:ea typeface="Arial Unicode MS" pitchFamily="34" charset="-120"/>
                  <a:cs typeface="Arial Unicode MS" pitchFamily="34" charset="-120"/>
                </a:rPr>
                <a:t>FA</a:t>
              </a:r>
            </a:p>
          </p:txBody>
        </p:sp>
        <p:sp>
          <p:nvSpPr>
            <p:cNvPr id="9" name="Text Box 11"/>
            <p:cNvSpPr txBox="1">
              <a:spLocks noChangeArrowheads="1"/>
            </p:cNvSpPr>
            <p:nvPr/>
          </p:nvSpPr>
          <p:spPr bwMode="auto">
            <a:xfrm>
              <a:off x="4427538" y="5177913"/>
              <a:ext cx="2371725" cy="339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TW" sz="1600" b="1" i="0" u="none" strike="noStrike" kern="1200" cap="none" spc="0" normalizeH="0" baseline="0" noProof="0" dirty="0">
                  <a:ln>
                    <a:noFill/>
                  </a:ln>
                  <a:solidFill>
                    <a:srgbClr val="FF0000"/>
                  </a:solidFill>
                  <a:effectLst/>
                  <a:uLnTx/>
                  <a:uFillTx/>
                  <a:latin typeface="+mj-lt"/>
                  <a:ea typeface="Arial Unicode MS" pitchFamily="34" charset="-120"/>
                  <a:cs typeface="Arial Unicode MS" pitchFamily="34" charset="-120"/>
                </a:rPr>
                <a:t>minimize # of states</a:t>
              </a:r>
              <a:endParaRPr kumimoji="1" lang="zh-TW" altLang="en-US" sz="1600" b="1" i="0" u="none" strike="noStrike" kern="1200" cap="none" spc="0" normalizeH="0" baseline="0" noProof="0" dirty="0">
                <a:ln>
                  <a:noFill/>
                </a:ln>
                <a:solidFill>
                  <a:srgbClr val="FF0000"/>
                </a:solidFill>
                <a:effectLst/>
                <a:uLnTx/>
                <a:uFillTx/>
                <a:latin typeface="+mj-lt"/>
                <a:ea typeface="Arial Unicode MS" pitchFamily="34" charset="-120"/>
                <a:cs typeface="Arial Unicode MS" pitchFamily="34" charset="-120"/>
              </a:endParaRPr>
            </a:p>
          </p:txBody>
        </p:sp>
        <p:sp>
          <p:nvSpPr>
            <p:cNvPr id="10" name="Text Box 12"/>
            <p:cNvSpPr txBox="1">
              <a:spLocks noChangeArrowheads="1"/>
            </p:cNvSpPr>
            <p:nvPr/>
          </p:nvSpPr>
          <p:spPr bwMode="auto">
            <a:xfrm>
              <a:off x="4857750" y="4188618"/>
              <a:ext cx="3143250" cy="338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en-US" altLang="zh-TW" sz="1600" b="1" i="0" u="none" strike="noStrike" kern="1200" cap="none" spc="0" normalizeH="0" baseline="0" noProof="0">
                  <a:ln>
                    <a:noFill/>
                  </a:ln>
                  <a:solidFill>
                    <a:srgbClr val="FF0000"/>
                  </a:solidFill>
                  <a:effectLst/>
                  <a:uLnTx/>
                  <a:uFillTx/>
                  <a:latin typeface="+mj-lt"/>
                  <a:ea typeface="Arial Unicode MS" pitchFamily="34" charset="-120"/>
                  <a:cs typeface="Arial Unicode MS" pitchFamily="34" charset="-120"/>
                </a:rPr>
                <a:t>Importance in NFA-&gt;DFA</a:t>
              </a:r>
            </a:p>
          </p:txBody>
        </p:sp>
        <p:cxnSp>
          <p:nvCxnSpPr>
            <p:cNvPr id="11" name="直線單箭頭接點 25"/>
            <p:cNvCxnSpPr>
              <a:stCxn id="5" idx="3"/>
              <a:endCxn id="6" idx="1"/>
            </p:cNvCxnSpPr>
            <p:nvPr/>
          </p:nvCxnSpPr>
          <p:spPr>
            <a:xfrm>
              <a:off x="2987675" y="4838090"/>
              <a:ext cx="441325"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線單箭頭接點 26"/>
            <p:cNvCxnSpPr>
              <a:stCxn id="6" idx="3"/>
              <a:endCxn id="7" idx="1"/>
            </p:cNvCxnSpPr>
            <p:nvPr/>
          </p:nvCxnSpPr>
          <p:spPr>
            <a:xfrm>
              <a:off x="5500688" y="4838090"/>
              <a:ext cx="5715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線單箭頭接點 28"/>
            <p:cNvCxnSpPr>
              <a:stCxn id="7" idx="2"/>
              <a:endCxn id="8" idx="0"/>
            </p:cNvCxnSpPr>
            <p:nvPr/>
          </p:nvCxnSpPr>
          <p:spPr>
            <a:xfrm>
              <a:off x="6916738" y="5130274"/>
              <a:ext cx="12700" cy="487502"/>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p:cNvSpPr>
          <p:nvPr>
            <p:ph type="title"/>
          </p:nvPr>
        </p:nvSpPr>
        <p:spPr/>
        <p:txBody>
          <a:bodyPr vert="horz" wrap="square" lIns="91440" tIns="45720" rIns="91440" bIns="45720" anchor="b" anchorCtr="0"/>
          <a:lstStyle/>
          <a:p>
            <a:r>
              <a:rPr lang="en-US" altLang="zh-CN" sz="4000" kern="1200" dirty="0">
                <a:latin typeface="+mj-lt"/>
                <a:ea typeface="宋体" panose="02010600030101010101" pitchFamily="2" charset="-122"/>
                <a:cs typeface="+mj-cs"/>
              </a:rPr>
              <a:t>RE and FA equivalence</a:t>
            </a:r>
            <a:endParaRPr lang="zh-CN" altLang="en-US" sz="4000" kern="1200" dirty="0">
              <a:latin typeface="+mj-lt"/>
              <a:ea typeface="宋体" panose="02010600030101010101" pitchFamily="2" charset="-122"/>
              <a:cs typeface="+mj-cs"/>
            </a:endParaRPr>
          </a:p>
        </p:txBody>
      </p:sp>
      <p:sp>
        <p:nvSpPr>
          <p:cNvPr id="144387"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证明：</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600" b="1" i="0" u="none" strike="noStrike" kern="1200" cap="none" spc="0" normalizeH="0" baseline="0" noProof="0" dirty="0">
                <a:ln>
                  <a:noFill/>
                </a:ln>
                <a:solidFill>
                  <a:schemeClr val="tx1"/>
                </a:solidFill>
                <a:effectLst/>
                <a:uLnTx/>
                <a:uFillTx/>
                <a:latin typeface="+mj-lt"/>
                <a:ea typeface="楷体_GB2312" pitchFamily="49" charset="-122"/>
                <a:cs typeface="+mn-cs"/>
              </a:rPr>
              <a:t>1 </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对</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上任一</a:t>
            </a:r>
            <a:r>
              <a:rPr kumimoji="0" lang="en-US" altLang="zh-CN" sz="2600" b="1" i="0" u="none" strike="noStrike" kern="1200" cap="none" spc="0" normalizeH="0" baseline="0" noProof="0" dirty="0">
                <a:ln>
                  <a:noFill/>
                </a:ln>
                <a:solidFill>
                  <a:schemeClr val="tx1"/>
                </a:solidFill>
                <a:effectLst/>
                <a:uLnTx/>
                <a:uFillTx/>
                <a:latin typeface="+mj-lt"/>
                <a:ea typeface="楷体_GB2312" pitchFamily="49" charset="-122"/>
                <a:cs typeface="+mn-cs"/>
              </a:rPr>
              <a:t>NFA M</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，构造一个</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上的正规式</a:t>
            </a:r>
            <a:r>
              <a:rPr kumimoji="0" lang="en-US" altLang="zh-CN" sz="2600" b="1"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，使得</a:t>
            </a:r>
            <a:r>
              <a:rPr kumimoji="0" lang="en-US" altLang="zh-CN" sz="2600" b="1" i="0" u="none" strike="noStrike" kern="1200" cap="none" spc="0" normalizeH="0" baseline="0" noProof="0" dirty="0">
                <a:ln>
                  <a:noFill/>
                </a:ln>
                <a:solidFill>
                  <a:schemeClr val="tx1"/>
                </a:solidFill>
                <a:effectLst/>
                <a:uLnTx/>
                <a:uFillTx/>
                <a:latin typeface="+mj-lt"/>
                <a:ea typeface="楷体_GB2312" pitchFamily="49" charset="-122"/>
                <a:cs typeface="+mn-cs"/>
              </a:rPr>
              <a:t>L(V)=L(M)</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首先，在</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M</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的转换图上加进两个状态</a:t>
            </a:r>
            <a:r>
              <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rPr>
              <a:t>X</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和</a:t>
            </a:r>
            <a:r>
              <a:rPr kumimoji="0" lang="en-US" altLang="zh-CN" sz="2300" b="0" i="0" u="none" strike="noStrike" kern="1200" cap="none" spc="0" normalizeH="0" baseline="0" noProof="0" dirty="0">
                <a:ln>
                  <a:noFill/>
                </a:ln>
                <a:solidFill>
                  <a:srgbClr val="0000FF"/>
                </a:solidFill>
                <a:effectLst/>
                <a:uLnTx/>
                <a:uFillTx/>
                <a:latin typeface="+mj-lt"/>
                <a:ea typeface="楷体_GB2312" pitchFamily="49" charset="-122"/>
                <a:cs typeface="+mn-cs"/>
              </a:rPr>
              <a:t>Y</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，从</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X</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用</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弧连接到</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M</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的所有</a:t>
            </a: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rPr>
              <a:t>初态结点</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，从</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M</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的所有</a:t>
            </a:r>
            <a:r>
              <a:rPr kumimoji="0" lang="zh-CN" altLang="en-US" sz="2300" b="0" i="0" u="none" strike="noStrike" kern="1200" cap="none" spc="0" normalizeH="0" baseline="0" noProof="0" dirty="0">
                <a:ln>
                  <a:noFill/>
                </a:ln>
                <a:solidFill>
                  <a:srgbClr val="0000FF"/>
                </a:solidFill>
                <a:effectLst/>
                <a:uLnTx/>
                <a:uFillTx/>
                <a:latin typeface="+mj-lt"/>
                <a:ea typeface="楷体_GB2312" pitchFamily="49" charset="-122"/>
                <a:cs typeface="+mn-cs"/>
              </a:rPr>
              <a:t>终态结点</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用</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弧连接到</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Y</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，从而形成一个新的</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NFA</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，记为</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M’</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，它只有一个初态</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X</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和一个终态</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Y</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，显然</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L(M)=L(M’)</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RE and FA equivalence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然后，反复使用下面的一条规则，逐步消去的所有结点，直到只剩下</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X</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和</a:t>
            </a:r>
            <a:r>
              <a:rPr kumimoji="0" lang="en-US" altLang="zh-CN" sz="2600" b="0" i="0" u="none" strike="noStrike" kern="1200" cap="none" spc="0" normalizeH="0" baseline="0" noProof="0" dirty="0">
                <a:ln>
                  <a:noFill/>
                </a:ln>
                <a:solidFill>
                  <a:schemeClr val="tx1"/>
                </a:solidFill>
                <a:effectLst/>
                <a:uLnTx/>
                <a:uFillTx/>
                <a:latin typeface="+mj-lt"/>
                <a:ea typeface="楷体_GB2312" pitchFamily="49" charset="-122"/>
                <a:cs typeface="+mn-cs"/>
              </a:rPr>
              <a:t>Y</a:t>
            </a:r>
            <a:r>
              <a:rPr kumimoji="0" lang="zh-CN" altLang="en-US" sz="2600" b="0" i="0" u="none" strike="noStrike" kern="1200" cap="none" spc="0" normalizeH="0" baseline="0" noProof="0" dirty="0">
                <a:ln>
                  <a:noFill/>
                </a:ln>
                <a:solidFill>
                  <a:schemeClr val="tx1"/>
                </a:solidFill>
                <a:effectLst/>
                <a:uLnTx/>
                <a:uFillTx/>
                <a:latin typeface="+mj-lt"/>
                <a:ea typeface="楷体_GB2312" pitchFamily="49" charset="-122"/>
                <a:cs typeface="+mn-cs"/>
              </a:rPr>
              <a:t>为止</a:t>
            </a:r>
          </a:p>
        </p:txBody>
      </p:sp>
      <p:sp>
        <p:nvSpPr>
          <p:cNvPr id="90116"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2024/3/12</a:t>
            </a:fld>
            <a:endParaRPr lang="zh-TW" altLang="en-US" sz="1400" dirty="0">
              <a:solidFill>
                <a:schemeClr val="tx2"/>
              </a:solidFill>
            </a:endParaRPr>
          </a:p>
        </p:txBody>
      </p:sp>
      <p:sp>
        <p:nvSpPr>
          <p:cNvPr id="90117"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85</a:t>
            </a:fld>
            <a:endParaRPr lang="zh-TW" altLang="en-US" sz="1400" dirty="0">
              <a:solidFill>
                <a:schemeClr val="tx2"/>
              </a:solidFill>
            </a:endParaRPr>
          </a:p>
        </p:txBody>
      </p:sp>
      <p:grpSp>
        <p:nvGrpSpPr>
          <p:cNvPr id="90118" name="Group 49"/>
          <p:cNvGrpSpPr/>
          <p:nvPr/>
        </p:nvGrpSpPr>
        <p:grpSpPr>
          <a:xfrm>
            <a:off x="604838" y="2089150"/>
            <a:ext cx="7999412" cy="4724400"/>
            <a:chOff x="609600" y="1981200"/>
            <a:chExt cx="7999413" cy="4724400"/>
          </a:xfrm>
        </p:grpSpPr>
        <p:sp>
          <p:nvSpPr>
            <p:cNvPr id="7" name="Rectangle 4"/>
            <p:cNvSpPr>
              <a:spLocks noChangeArrowheads="1"/>
            </p:cNvSpPr>
            <p:nvPr/>
          </p:nvSpPr>
          <p:spPr bwMode="auto">
            <a:xfrm>
              <a:off x="4267200" y="2133600"/>
              <a:ext cx="1066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rgbClr val="00B050"/>
                  </a:solidFill>
                  <a:effectLst/>
                  <a:uLnTx/>
                  <a:uFillTx/>
                  <a:latin typeface="+mj-lt"/>
                  <a:ea typeface="楷体_GB2312" pitchFamily="49" charset="-122"/>
                  <a:cs typeface="+mn-cs"/>
                </a:rPr>
                <a:t>代之为</a:t>
              </a:r>
              <a:endParaRPr kumimoji="1" lang="zh-CN" altLang="en-US" sz="2400" b="0" i="0" u="none" strike="noStrike" kern="1200" cap="none" spc="0" normalizeH="0" baseline="0" noProof="0" dirty="0">
                <a:ln>
                  <a:noFill/>
                </a:ln>
                <a:solidFill>
                  <a:srgbClr val="00B050"/>
                </a:solidFill>
                <a:effectLst/>
                <a:uLnTx/>
                <a:uFillTx/>
                <a:latin typeface="+mj-lt"/>
                <a:ea typeface="楷体_GB2312" pitchFamily="49" charset="-122"/>
                <a:cs typeface="+mn-cs"/>
              </a:endParaRPr>
            </a:p>
          </p:txBody>
        </p:sp>
        <p:grpSp>
          <p:nvGrpSpPr>
            <p:cNvPr id="90120" name="Group 5"/>
            <p:cNvGrpSpPr/>
            <p:nvPr/>
          </p:nvGrpSpPr>
          <p:grpSpPr>
            <a:xfrm>
              <a:off x="609600" y="1981200"/>
              <a:ext cx="3351213" cy="762000"/>
              <a:chOff x="384" y="624"/>
              <a:chExt cx="2111" cy="480"/>
            </a:xfrm>
          </p:grpSpPr>
          <p:sp>
            <p:nvSpPr>
              <p:cNvPr id="9" name="Oval 6"/>
              <p:cNvSpPr>
                <a:spLocks noChangeArrowheads="1"/>
              </p:cNvSpPr>
              <p:nvPr/>
            </p:nvSpPr>
            <p:spPr bwMode="auto">
              <a:xfrm>
                <a:off x="384" y="768"/>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rPr>
                  <a:t>i</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0" name="Oval 7"/>
              <p:cNvSpPr>
                <a:spLocks noChangeArrowheads="1"/>
              </p:cNvSpPr>
              <p:nvPr/>
            </p:nvSpPr>
            <p:spPr bwMode="auto">
              <a:xfrm>
                <a:off x="1248" y="768"/>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j</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1" name="Line 8"/>
              <p:cNvSpPr>
                <a:spLocks noChangeShapeType="1"/>
              </p:cNvSpPr>
              <p:nvPr/>
            </p:nvSpPr>
            <p:spPr bwMode="auto">
              <a:xfrm>
                <a:off x="767" y="960"/>
                <a:ext cx="481" cy="0"/>
              </a:xfrm>
              <a:prstGeom prst="line">
                <a:avLst/>
              </a:prstGeom>
              <a:noFill/>
              <a:ln w="19050">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2" name="Line 9"/>
              <p:cNvSpPr>
                <a:spLocks noChangeShapeType="1"/>
              </p:cNvSpPr>
              <p:nvPr/>
            </p:nvSpPr>
            <p:spPr bwMode="auto">
              <a:xfrm>
                <a:off x="1632" y="960"/>
                <a:ext cx="480" cy="0"/>
              </a:xfrm>
              <a:prstGeom prst="line">
                <a:avLst/>
              </a:prstGeom>
              <a:noFill/>
              <a:ln w="19050">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3" name="Rectangle 10"/>
              <p:cNvSpPr>
                <a:spLocks noChangeArrowheads="1"/>
              </p:cNvSpPr>
              <p:nvPr/>
            </p:nvSpPr>
            <p:spPr bwMode="auto">
              <a:xfrm>
                <a:off x="720" y="624"/>
                <a:ext cx="52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1"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rPr>
                  <a:t>1</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4" name="Rectangle 11"/>
              <p:cNvSpPr>
                <a:spLocks noChangeArrowheads="1"/>
              </p:cNvSpPr>
              <p:nvPr/>
            </p:nvSpPr>
            <p:spPr bwMode="auto">
              <a:xfrm>
                <a:off x="1584" y="624"/>
                <a:ext cx="52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1"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rPr>
                  <a:t>2</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 name="Oval 12"/>
              <p:cNvSpPr>
                <a:spLocks noChangeArrowheads="1"/>
              </p:cNvSpPr>
              <p:nvPr/>
            </p:nvSpPr>
            <p:spPr bwMode="auto">
              <a:xfrm>
                <a:off x="2112" y="768"/>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k</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grpSp>
          <p:nvGrpSpPr>
            <p:cNvPr id="90121" name="Group 13"/>
            <p:cNvGrpSpPr/>
            <p:nvPr/>
          </p:nvGrpSpPr>
          <p:grpSpPr>
            <a:xfrm>
              <a:off x="5715000" y="1981200"/>
              <a:ext cx="2513013" cy="762000"/>
              <a:chOff x="3600" y="576"/>
              <a:chExt cx="1583" cy="480"/>
            </a:xfrm>
          </p:grpSpPr>
          <p:sp>
            <p:nvSpPr>
              <p:cNvPr id="17" name="Oval 14"/>
              <p:cNvSpPr>
                <a:spLocks noChangeArrowheads="1"/>
              </p:cNvSpPr>
              <p:nvPr/>
            </p:nvSpPr>
            <p:spPr bwMode="auto">
              <a:xfrm>
                <a:off x="3600" y="720"/>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rPr>
                  <a:t>i</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8" name="Oval 15"/>
              <p:cNvSpPr>
                <a:spLocks noChangeArrowheads="1"/>
              </p:cNvSpPr>
              <p:nvPr/>
            </p:nvSpPr>
            <p:spPr bwMode="auto">
              <a:xfrm>
                <a:off x="4800" y="720"/>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k</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9" name="Line 16"/>
              <p:cNvSpPr>
                <a:spLocks noChangeShapeType="1"/>
              </p:cNvSpPr>
              <p:nvPr/>
            </p:nvSpPr>
            <p:spPr bwMode="auto">
              <a:xfrm>
                <a:off x="3983" y="912"/>
                <a:ext cx="817" cy="0"/>
              </a:xfrm>
              <a:prstGeom prst="line">
                <a:avLst/>
              </a:prstGeom>
              <a:noFill/>
              <a:ln w="19050">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0" name="Rectangle 17"/>
              <p:cNvSpPr>
                <a:spLocks noChangeArrowheads="1"/>
              </p:cNvSpPr>
              <p:nvPr/>
            </p:nvSpPr>
            <p:spPr bwMode="auto">
              <a:xfrm>
                <a:off x="4080" y="576"/>
                <a:ext cx="52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1"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rPr>
                  <a:t>1</a:t>
                </a: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1"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rPr>
                  <a:t>2</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sp>
          <p:nvSpPr>
            <p:cNvPr id="21" name="Rectangle 18"/>
            <p:cNvSpPr>
              <a:spLocks noChangeArrowheads="1"/>
            </p:cNvSpPr>
            <p:nvPr/>
          </p:nvSpPr>
          <p:spPr bwMode="auto">
            <a:xfrm>
              <a:off x="4267200" y="3657600"/>
              <a:ext cx="1066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rgbClr val="00B050"/>
                  </a:solidFill>
                  <a:effectLst/>
                  <a:uLnTx/>
                  <a:uFillTx/>
                  <a:latin typeface="+mj-lt"/>
                  <a:ea typeface="楷体_GB2312" pitchFamily="49" charset="-122"/>
                  <a:cs typeface="+mn-cs"/>
                </a:rPr>
                <a:t>代之为</a:t>
              </a:r>
              <a:endParaRPr kumimoji="1" lang="zh-CN" altLang="en-US" sz="2400" b="0" i="0" u="none" strike="noStrike" kern="1200" cap="none" spc="0" normalizeH="0" baseline="0" noProof="0" dirty="0">
                <a:ln>
                  <a:noFill/>
                </a:ln>
                <a:solidFill>
                  <a:srgbClr val="00B050"/>
                </a:solidFill>
                <a:effectLst/>
                <a:uLnTx/>
                <a:uFillTx/>
                <a:latin typeface="+mj-lt"/>
                <a:ea typeface="楷体_GB2312" pitchFamily="49" charset="-122"/>
                <a:cs typeface="+mn-cs"/>
              </a:endParaRPr>
            </a:p>
          </p:txBody>
        </p:sp>
        <p:grpSp>
          <p:nvGrpSpPr>
            <p:cNvPr id="90123" name="Group 19"/>
            <p:cNvGrpSpPr/>
            <p:nvPr/>
          </p:nvGrpSpPr>
          <p:grpSpPr>
            <a:xfrm>
              <a:off x="5867400" y="3505200"/>
              <a:ext cx="2436813" cy="762000"/>
              <a:chOff x="3696" y="1632"/>
              <a:chExt cx="1535" cy="480"/>
            </a:xfrm>
          </p:grpSpPr>
          <p:sp>
            <p:nvSpPr>
              <p:cNvPr id="23" name="Oval 20"/>
              <p:cNvSpPr>
                <a:spLocks noChangeArrowheads="1"/>
              </p:cNvSpPr>
              <p:nvPr/>
            </p:nvSpPr>
            <p:spPr bwMode="auto">
              <a:xfrm>
                <a:off x="3696" y="1776"/>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rPr>
                  <a:t>i</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4" name="Oval 21"/>
              <p:cNvSpPr>
                <a:spLocks noChangeArrowheads="1"/>
              </p:cNvSpPr>
              <p:nvPr/>
            </p:nvSpPr>
            <p:spPr bwMode="auto">
              <a:xfrm>
                <a:off x="4848" y="1776"/>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j</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5" name="Line 22"/>
              <p:cNvSpPr>
                <a:spLocks noChangeShapeType="1"/>
              </p:cNvSpPr>
              <p:nvPr/>
            </p:nvSpPr>
            <p:spPr bwMode="auto">
              <a:xfrm>
                <a:off x="4079" y="1968"/>
                <a:ext cx="769" cy="0"/>
              </a:xfrm>
              <a:prstGeom prst="line">
                <a:avLst/>
              </a:prstGeom>
              <a:noFill/>
              <a:ln w="19050">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6" name="Rectangle 23"/>
              <p:cNvSpPr>
                <a:spLocks noChangeArrowheads="1"/>
              </p:cNvSpPr>
              <p:nvPr/>
            </p:nvSpPr>
            <p:spPr bwMode="auto">
              <a:xfrm>
                <a:off x="4176" y="1632"/>
                <a:ext cx="52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1"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rPr>
                  <a:t>1</a:t>
                </a: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1"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rPr>
                  <a:t>2</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grpSp>
          <p:nvGrpSpPr>
            <p:cNvPr id="90124" name="Group 24"/>
            <p:cNvGrpSpPr/>
            <p:nvPr/>
          </p:nvGrpSpPr>
          <p:grpSpPr>
            <a:xfrm>
              <a:off x="914400" y="3048000"/>
              <a:ext cx="2589213" cy="1752600"/>
              <a:chOff x="576" y="1344"/>
              <a:chExt cx="1631" cy="1104"/>
            </a:xfrm>
          </p:grpSpPr>
          <p:sp>
            <p:nvSpPr>
              <p:cNvPr id="28" name="Oval 25"/>
              <p:cNvSpPr>
                <a:spLocks noChangeArrowheads="1"/>
              </p:cNvSpPr>
              <p:nvPr/>
            </p:nvSpPr>
            <p:spPr bwMode="auto">
              <a:xfrm>
                <a:off x="576" y="1728"/>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rPr>
                  <a:t>i</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29" name="Oval 26"/>
              <p:cNvSpPr>
                <a:spLocks noChangeArrowheads="1"/>
              </p:cNvSpPr>
              <p:nvPr/>
            </p:nvSpPr>
            <p:spPr bwMode="auto">
              <a:xfrm>
                <a:off x="1824" y="1728"/>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j</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0" name="Freeform 27"/>
              <p:cNvSpPr/>
              <p:nvPr/>
            </p:nvSpPr>
            <p:spPr bwMode="auto">
              <a:xfrm>
                <a:off x="960" y="1680"/>
                <a:ext cx="864" cy="144"/>
              </a:xfrm>
              <a:custGeom>
                <a:avLst/>
                <a:gdLst>
                  <a:gd name="T0" fmla="*/ 0 w 864"/>
                  <a:gd name="T1" fmla="*/ 144 h 144"/>
                  <a:gd name="T2" fmla="*/ 384 w 864"/>
                  <a:gd name="T3" fmla="*/ 0 h 144"/>
                  <a:gd name="T4" fmla="*/ 864 w 864"/>
                  <a:gd name="T5" fmla="*/ 144 h 144"/>
                </a:gdLst>
                <a:ahLst/>
                <a:cxnLst>
                  <a:cxn ang="0">
                    <a:pos x="T0" y="T1"/>
                  </a:cxn>
                  <a:cxn ang="0">
                    <a:pos x="T2" y="T3"/>
                  </a:cxn>
                  <a:cxn ang="0">
                    <a:pos x="T4" y="T5"/>
                  </a:cxn>
                </a:cxnLst>
                <a:rect l="0" t="0" r="r" b="b"/>
                <a:pathLst>
                  <a:path w="864" h="144">
                    <a:moveTo>
                      <a:pt x="0" y="144"/>
                    </a:moveTo>
                    <a:cubicBezTo>
                      <a:pt x="120" y="72"/>
                      <a:pt x="240" y="0"/>
                      <a:pt x="384" y="0"/>
                    </a:cubicBezTo>
                    <a:cubicBezTo>
                      <a:pt x="528" y="0"/>
                      <a:pt x="696" y="72"/>
                      <a:pt x="864" y="144"/>
                    </a:cubicBez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1" name="Freeform 28"/>
              <p:cNvSpPr/>
              <p:nvPr/>
            </p:nvSpPr>
            <p:spPr bwMode="auto">
              <a:xfrm>
                <a:off x="960" y="1968"/>
                <a:ext cx="864" cy="192"/>
              </a:xfrm>
              <a:custGeom>
                <a:avLst/>
                <a:gdLst>
                  <a:gd name="T0" fmla="*/ 0 w 912"/>
                  <a:gd name="T1" fmla="*/ 0 h 192"/>
                  <a:gd name="T2" fmla="*/ 432 w 912"/>
                  <a:gd name="T3" fmla="*/ 192 h 192"/>
                  <a:gd name="T4" fmla="*/ 912 w 912"/>
                  <a:gd name="T5" fmla="*/ 0 h 192"/>
                </a:gdLst>
                <a:ahLst/>
                <a:cxnLst>
                  <a:cxn ang="0">
                    <a:pos x="T0" y="T1"/>
                  </a:cxn>
                  <a:cxn ang="0">
                    <a:pos x="T2" y="T3"/>
                  </a:cxn>
                  <a:cxn ang="0">
                    <a:pos x="T4" y="T5"/>
                  </a:cxn>
                </a:cxnLst>
                <a:rect l="0" t="0" r="r" b="b"/>
                <a:pathLst>
                  <a:path w="912" h="192">
                    <a:moveTo>
                      <a:pt x="0" y="0"/>
                    </a:moveTo>
                    <a:cubicBezTo>
                      <a:pt x="140" y="96"/>
                      <a:pt x="280" y="192"/>
                      <a:pt x="432" y="192"/>
                    </a:cubicBezTo>
                    <a:cubicBezTo>
                      <a:pt x="584" y="192"/>
                      <a:pt x="748" y="96"/>
                      <a:pt x="912" y="0"/>
                    </a:cubicBez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2" name="Rectangle 29"/>
              <p:cNvSpPr>
                <a:spLocks noChangeArrowheads="1"/>
              </p:cNvSpPr>
              <p:nvPr/>
            </p:nvSpPr>
            <p:spPr bwMode="auto">
              <a:xfrm>
                <a:off x="1104" y="2112"/>
                <a:ext cx="52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1"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rPr>
                  <a:t>2</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3" name="Rectangle 30"/>
              <p:cNvSpPr>
                <a:spLocks noChangeArrowheads="1"/>
              </p:cNvSpPr>
              <p:nvPr/>
            </p:nvSpPr>
            <p:spPr bwMode="auto">
              <a:xfrm>
                <a:off x="1104" y="1344"/>
                <a:ext cx="52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1"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rPr>
                  <a:t>1</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sp>
          <p:nvSpPr>
            <p:cNvPr id="34" name="Rectangle 31"/>
            <p:cNvSpPr>
              <a:spLocks noChangeArrowheads="1"/>
            </p:cNvSpPr>
            <p:nvPr/>
          </p:nvSpPr>
          <p:spPr bwMode="auto">
            <a:xfrm>
              <a:off x="4356100" y="5105400"/>
              <a:ext cx="1066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rgbClr val="00B050"/>
                  </a:solidFill>
                  <a:effectLst/>
                  <a:uLnTx/>
                  <a:uFillTx/>
                  <a:latin typeface="+mj-lt"/>
                  <a:ea typeface="楷体_GB2312" pitchFamily="49" charset="-122"/>
                  <a:cs typeface="+mn-cs"/>
                </a:rPr>
                <a:t>代之为</a:t>
              </a:r>
              <a:endParaRPr kumimoji="1" lang="zh-CN" altLang="en-US" sz="2400" b="0" i="0" u="none" strike="noStrike" kern="1200" cap="none" spc="0" normalizeH="0" baseline="0" noProof="0" dirty="0">
                <a:ln>
                  <a:noFill/>
                </a:ln>
                <a:solidFill>
                  <a:srgbClr val="00B050"/>
                </a:solidFill>
                <a:effectLst/>
                <a:uLnTx/>
                <a:uFillTx/>
                <a:latin typeface="+mj-lt"/>
                <a:ea typeface="楷体_GB2312" pitchFamily="49" charset="-122"/>
                <a:cs typeface="+mn-cs"/>
              </a:endParaRPr>
            </a:p>
          </p:txBody>
        </p:sp>
        <p:grpSp>
          <p:nvGrpSpPr>
            <p:cNvPr id="90126" name="Group 32"/>
            <p:cNvGrpSpPr/>
            <p:nvPr/>
          </p:nvGrpSpPr>
          <p:grpSpPr>
            <a:xfrm>
              <a:off x="5867400" y="4876800"/>
              <a:ext cx="2741613" cy="838200"/>
              <a:chOff x="3696" y="2976"/>
              <a:chExt cx="1727" cy="528"/>
            </a:xfrm>
          </p:grpSpPr>
          <p:sp>
            <p:nvSpPr>
              <p:cNvPr id="36" name="Oval 33"/>
              <p:cNvSpPr>
                <a:spLocks noChangeArrowheads="1"/>
              </p:cNvSpPr>
              <p:nvPr/>
            </p:nvSpPr>
            <p:spPr bwMode="auto">
              <a:xfrm>
                <a:off x="3696" y="3168"/>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rPr>
                  <a:t>i</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7" name="Oval 34"/>
              <p:cNvSpPr>
                <a:spLocks noChangeArrowheads="1"/>
              </p:cNvSpPr>
              <p:nvPr/>
            </p:nvSpPr>
            <p:spPr bwMode="auto">
              <a:xfrm>
                <a:off x="5040" y="3168"/>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k</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8" name="Line 35"/>
              <p:cNvSpPr>
                <a:spLocks noChangeShapeType="1"/>
              </p:cNvSpPr>
              <p:nvPr/>
            </p:nvSpPr>
            <p:spPr bwMode="auto">
              <a:xfrm>
                <a:off x="4079" y="3360"/>
                <a:ext cx="961" cy="0"/>
              </a:xfrm>
              <a:prstGeom prst="line">
                <a:avLst/>
              </a:prstGeom>
              <a:noFill/>
              <a:ln w="19050">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39" name="Rectangle 36"/>
              <p:cNvSpPr>
                <a:spLocks noChangeArrowheads="1"/>
              </p:cNvSpPr>
              <p:nvPr/>
            </p:nvSpPr>
            <p:spPr bwMode="auto">
              <a:xfrm>
                <a:off x="4176" y="2976"/>
                <a:ext cx="672"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1"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rPr>
                  <a:t>1</a:t>
                </a: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1"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rPr>
                  <a:t>2</a:t>
                </a:r>
                <a:r>
                  <a:rPr kumimoji="1" lang="en-US" altLang="zh-CN" sz="2800" b="0" i="0" u="none" strike="noStrike" kern="1200" cap="none" spc="0" normalizeH="0" baseline="30000" noProof="0" dirty="0">
                    <a:ln>
                      <a:noFill/>
                    </a:ln>
                    <a:solidFill>
                      <a:schemeClr val="tx1"/>
                    </a:solidFill>
                    <a:effectLst/>
                    <a:uLnTx/>
                    <a:uFillTx/>
                    <a:latin typeface="+mj-lt"/>
                    <a:ea typeface="楷体_GB2312" pitchFamily="49" charset="-122"/>
                    <a:cs typeface="+mn-cs"/>
                  </a:rPr>
                  <a:t>*</a:t>
                </a: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1"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rPr>
                  <a:t>3</a:t>
                </a:r>
              </a:p>
            </p:txBody>
          </p:sp>
        </p:grpSp>
        <p:grpSp>
          <p:nvGrpSpPr>
            <p:cNvPr id="90127" name="Group 37"/>
            <p:cNvGrpSpPr/>
            <p:nvPr/>
          </p:nvGrpSpPr>
          <p:grpSpPr>
            <a:xfrm>
              <a:off x="762000" y="4953000"/>
              <a:ext cx="3351213" cy="1752600"/>
              <a:chOff x="480" y="3072"/>
              <a:chExt cx="2111" cy="1104"/>
            </a:xfrm>
          </p:grpSpPr>
          <p:sp>
            <p:nvSpPr>
              <p:cNvPr id="41" name="Oval 38"/>
              <p:cNvSpPr>
                <a:spLocks noChangeArrowheads="1"/>
              </p:cNvSpPr>
              <p:nvPr/>
            </p:nvSpPr>
            <p:spPr bwMode="auto">
              <a:xfrm>
                <a:off x="480" y="3216"/>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rPr>
                  <a:t>i</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42" name="Oval 39"/>
              <p:cNvSpPr>
                <a:spLocks noChangeArrowheads="1"/>
              </p:cNvSpPr>
              <p:nvPr/>
            </p:nvSpPr>
            <p:spPr bwMode="auto">
              <a:xfrm>
                <a:off x="1344" y="3216"/>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j</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43" name="Line 40"/>
              <p:cNvSpPr>
                <a:spLocks noChangeShapeType="1"/>
              </p:cNvSpPr>
              <p:nvPr/>
            </p:nvSpPr>
            <p:spPr bwMode="auto">
              <a:xfrm>
                <a:off x="863" y="3408"/>
                <a:ext cx="481" cy="0"/>
              </a:xfrm>
              <a:prstGeom prst="line">
                <a:avLst/>
              </a:prstGeom>
              <a:noFill/>
              <a:ln w="19050">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44" name="Line 41"/>
              <p:cNvSpPr>
                <a:spLocks noChangeShapeType="1"/>
              </p:cNvSpPr>
              <p:nvPr/>
            </p:nvSpPr>
            <p:spPr bwMode="auto">
              <a:xfrm>
                <a:off x="1728" y="3408"/>
                <a:ext cx="480" cy="0"/>
              </a:xfrm>
              <a:prstGeom prst="line">
                <a:avLst/>
              </a:prstGeom>
              <a:noFill/>
              <a:ln w="19050">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45" name="Rectangle 42"/>
              <p:cNvSpPr>
                <a:spLocks noChangeArrowheads="1"/>
              </p:cNvSpPr>
              <p:nvPr/>
            </p:nvSpPr>
            <p:spPr bwMode="auto">
              <a:xfrm>
                <a:off x="816" y="3072"/>
                <a:ext cx="52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1"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rPr>
                  <a:t>1</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46" name="Rectangle 43"/>
              <p:cNvSpPr>
                <a:spLocks noChangeArrowheads="1"/>
              </p:cNvSpPr>
              <p:nvPr/>
            </p:nvSpPr>
            <p:spPr bwMode="auto">
              <a:xfrm>
                <a:off x="1680" y="3072"/>
                <a:ext cx="52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1"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rPr>
                  <a:t>3</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47" name="Oval 44"/>
              <p:cNvSpPr>
                <a:spLocks noChangeArrowheads="1"/>
              </p:cNvSpPr>
              <p:nvPr/>
            </p:nvSpPr>
            <p:spPr bwMode="auto">
              <a:xfrm>
                <a:off x="2208" y="3216"/>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k</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48" name="Rectangle 45"/>
              <p:cNvSpPr>
                <a:spLocks noChangeArrowheads="1"/>
              </p:cNvSpPr>
              <p:nvPr/>
            </p:nvSpPr>
            <p:spPr bwMode="auto">
              <a:xfrm>
                <a:off x="1296" y="3840"/>
                <a:ext cx="52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1"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rPr>
                  <a:t>2</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49" name="Freeform 46"/>
              <p:cNvSpPr/>
              <p:nvPr/>
            </p:nvSpPr>
            <p:spPr bwMode="auto">
              <a:xfrm>
                <a:off x="1392" y="3456"/>
                <a:ext cx="336" cy="440"/>
              </a:xfrm>
              <a:custGeom>
                <a:avLst/>
                <a:gdLst>
                  <a:gd name="T0" fmla="*/ 336 w 336"/>
                  <a:gd name="T1" fmla="*/ 0 h 440"/>
                  <a:gd name="T2" fmla="*/ 144 w 336"/>
                  <a:gd name="T3" fmla="*/ 432 h 440"/>
                  <a:gd name="T4" fmla="*/ 0 w 336"/>
                  <a:gd name="T5" fmla="*/ 48 h 440"/>
                </a:gdLst>
                <a:ahLst/>
                <a:cxnLst>
                  <a:cxn ang="0">
                    <a:pos x="T0" y="T1"/>
                  </a:cxn>
                  <a:cxn ang="0">
                    <a:pos x="T2" y="T3"/>
                  </a:cxn>
                  <a:cxn ang="0">
                    <a:pos x="T4" y="T5"/>
                  </a:cxn>
                </a:cxnLst>
                <a:rect l="0" t="0" r="r" b="b"/>
                <a:pathLst>
                  <a:path w="336" h="440">
                    <a:moveTo>
                      <a:pt x="336" y="0"/>
                    </a:moveTo>
                    <a:cubicBezTo>
                      <a:pt x="268" y="212"/>
                      <a:pt x="200" y="424"/>
                      <a:pt x="144" y="432"/>
                    </a:cubicBezTo>
                    <a:cubicBezTo>
                      <a:pt x="88" y="440"/>
                      <a:pt x="44" y="244"/>
                      <a:pt x="0" y="48"/>
                    </a:cubicBez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gr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RE and FA equivalence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2501900"/>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最后，</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X</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到</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Y</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的弧上标记的正规式即为所构造的正规式</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显然</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L(V)=L(M)=L(M’)</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rgbClr val="00823B"/>
                </a:solidFill>
                <a:effectLst/>
                <a:uLnTx/>
                <a:uFillTx/>
                <a:latin typeface="+mj-lt"/>
                <a:ea typeface="楷体_GB2312" pitchFamily="49" charset="-122"/>
                <a:cs typeface="+mn-cs"/>
              </a:rPr>
              <a:t>例</a:t>
            </a:r>
            <a:r>
              <a:rPr kumimoji="0" lang="en-US" altLang="zh-CN" sz="2800" b="0" i="0" u="none" strike="noStrike" kern="1200" cap="none" spc="0" normalizeH="0" baseline="0" noProof="0" dirty="0">
                <a:ln>
                  <a:noFill/>
                </a:ln>
                <a:solidFill>
                  <a:srgbClr val="00823B"/>
                </a:solidFill>
                <a:effectLst/>
                <a:uLnTx/>
                <a:uFillTx/>
                <a:latin typeface="+mj-lt"/>
                <a:ea typeface="楷体_GB2312" pitchFamily="49" charset="-122"/>
                <a:cs typeface="+mn-cs"/>
              </a:rPr>
              <a:t>15</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endPar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91140"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2024/3/12</a:t>
            </a:fld>
            <a:endParaRPr lang="zh-TW" altLang="en-US" sz="1400" dirty="0">
              <a:solidFill>
                <a:schemeClr val="tx2"/>
              </a:solidFill>
            </a:endParaRPr>
          </a:p>
        </p:txBody>
      </p:sp>
      <p:sp>
        <p:nvSpPr>
          <p:cNvPr id="91141"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86</a:t>
            </a:fld>
            <a:endParaRPr lang="zh-TW" altLang="en-US" sz="1400" dirty="0">
              <a:solidFill>
                <a:schemeClr val="tx2"/>
              </a:solidFill>
            </a:endParaRPr>
          </a:p>
        </p:txBody>
      </p:sp>
      <p:grpSp>
        <p:nvGrpSpPr>
          <p:cNvPr id="11" name="组合 10"/>
          <p:cNvGrpSpPr/>
          <p:nvPr/>
        </p:nvGrpSpPr>
        <p:grpSpPr>
          <a:xfrm>
            <a:off x="2700020" y="3573145"/>
            <a:ext cx="3966845" cy="2324100"/>
            <a:chOff x="6803" y="5412"/>
            <a:chExt cx="6247" cy="3660"/>
          </a:xfrm>
        </p:grpSpPr>
        <p:sp>
          <p:nvSpPr>
            <p:cNvPr id="2" name="椭圆 1"/>
            <p:cNvSpPr/>
            <p:nvPr/>
          </p:nvSpPr>
          <p:spPr>
            <a:xfrm>
              <a:off x="6803" y="6836"/>
              <a:ext cx="794" cy="794"/>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0</a:t>
              </a:r>
            </a:p>
          </p:txBody>
        </p:sp>
        <p:sp>
          <p:nvSpPr>
            <p:cNvPr id="4" name="椭圆 3"/>
            <p:cNvSpPr/>
            <p:nvPr/>
          </p:nvSpPr>
          <p:spPr>
            <a:xfrm>
              <a:off x="10149" y="6836"/>
              <a:ext cx="794" cy="794"/>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1</a:t>
              </a:r>
            </a:p>
          </p:txBody>
        </p:sp>
        <p:cxnSp>
          <p:nvCxnSpPr>
            <p:cNvPr id="5" name="曲线连接符 4"/>
            <p:cNvCxnSpPr>
              <a:stCxn id="2" idx="7"/>
              <a:endCxn id="4" idx="1"/>
            </p:cNvCxnSpPr>
            <p:nvPr/>
          </p:nvCxnSpPr>
          <p:spPr>
            <a:xfrm rot="16200000">
              <a:off x="8873" y="5560"/>
              <a:ext cx="5" cy="2784"/>
            </a:xfrm>
            <a:prstGeom prst="curvedConnector3">
              <a:avLst>
                <a:gd name="adj1" fmla="val 155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曲线连接符 5"/>
            <p:cNvCxnSpPr>
              <a:stCxn id="2" idx="5"/>
              <a:endCxn id="4" idx="3"/>
            </p:cNvCxnSpPr>
            <p:nvPr/>
          </p:nvCxnSpPr>
          <p:spPr>
            <a:xfrm rot="5400000" flipV="1">
              <a:off x="8873" y="6122"/>
              <a:ext cx="5" cy="2784"/>
            </a:xfrm>
            <a:prstGeom prst="curvedConnector3">
              <a:avLst>
                <a:gd name="adj1" fmla="val 158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曲线连接符 6"/>
            <p:cNvCxnSpPr>
              <a:stCxn id="4" idx="7"/>
              <a:endCxn id="4" idx="5"/>
            </p:cNvCxnSpPr>
            <p:nvPr/>
          </p:nvCxnSpPr>
          <p:spPr>
            <a:xfrm rot="16200000" flipH="1">
              <a:off x="10546" y="7233"/>
              <a:ext cx="562" cy="5"/>
            </a:xfrm>
            <a:prstGeom prst="curvedConnector5">
              <a:avLst>
                <a:gd name="adj1" fmla="val -87811"/>
                <a:gd name="adj2" fmla="val 25570000"/>
                <a:gd name="adj3" fmla="val 18692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8692" y="5412"/>
              <a:ext cx="501" cy="725"/>
            </a:xfrm>
            <a:prstGeom prst="rect">
              <a:avLst/>
            </a:prstGeom>
            <a:noFill/>
          </p:spPr>
          <p:txBody>
            <a:bodyPr wrap="none" rtlCol="0">
              <a:spAutoFit/>
            </a:bodyPr>
            <a:lstStyle/>
            <a:p>
              <a:r>
                <a:rPr lang="en-US" altLang="zh-CN"/>
                <a:t>a</a:t>
              </a:r>
            </a:p>
          </p:txBody>
        </p:sp>
        <p:sp>
          <p:nvSpPr>
            <p:cNvPr id="9" name="文本框 8"/>
            <p:cNvSpPr txBox="1"/>
            <p:nvPr/>
          </p:nvSpPr>
          <p:spPr>
            <a:xfrm>
              <a:off x="8788" y="8348"/>
              <a:ext cx="528" cy="725"/>
            </a:xfrm>
            <a:prstGeom prst="rect">
              <a:avLst/>
            </a:prstGeom>
            <a:noFill/>
          </p:spPr>
          <p:txBody>
            <a:bodyPr wrap="none" rtlCol="0">
              <a:spAutoFit/>
            </a:bodyPr>
            <a:lstStyle/>
            <a:p>
              <a:r>
                <a:rPr lang="en-US" altLang="zh-CN"/>
                <a:t>b</a:t>
              </a:r>
            </a:p>
          </p:txBody>
        </p:sp>
        <p:sp>
          <p:nvSpPr>
            <p:cNvPr id="10" name="文本框 9"/>
            <p:cNvSpPr txBox="1"/>
            <p:nvPr/>
          </p:nvSpPr>
          <p:spPr>
            <a:xfrm>
              <a:off x="12190" y="6810"/>
              <a:ext cx="861" cy="725"/>
            </a:xfrm>
            <a:prstGeom prst="rect">
              <a:avLst/>
            </a:prstGeom>
            <a:noFill/>
          </p:spPr>
          <p:txBody>
            <a:bodyPr wrap="none" rtlCol="0">
              <a:spAutoFit/>
            </a:bodyPr>
            <a:lstStyle/>
            <a:p>
              <a:r>
                <a:rPr lang="en-US" altLang="zh-CN"/>
                <a:t>a,b</a:t>
              </a:r>
            </a:p>
          </p:txBody>
        </p:sp>
      </p:gr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RE and FA equivalence</a:t>
            </a:r>
            <a:endParaRPr lang="zh-CN" altLang="en-US" kern="1200" dirty="0">
              <a:latin typeface="+mj-lt"/>
              <a:ea typeface="宋体" panose="02010600030101010101" pitchFamily="2" charset="-122"/>
              <a:cs typeface="+mj-cs"/>
            </a:endParaRPr>
          </a:p>
        </p:txBody>
      </p:sp>
      <p:sp>
        <p:nvSpPr>
          <p:cNvPr id="92163"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2024/3/12</a:t>
            </a:fld>
            <a:endParaRPr lang="zh-TW" altLang="en-US" sz="1400" dirty="0">
              <a:solidFill>
                <a:schemeClr val="tx2"/>
              </a:solidFill>
            </a:endParaRPr>
          </a:p>
        </p:txBody>
      </p:sp>
      <p:sp>
        <p:nvSpPr>
          <p:cNvPr id="92164"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87</a:t>
            </a:fld>
            <a:endParaRPr lang="zh-TW" altLang="en-US" sz="1400" dirty="0">
              <a:solidFill>
                <a:schemeClr val="tx2"/>
              </a:solidFill>
            </a:endParaRPr>
          </a:p>
        </p:txBody>
      </p:sp>
      <p:grpSp>
        <p:nvGrpSpPr>
          <p:cNvPr id="2" name="组合 1"/>
          <p:cNvGrpSpPr/>
          <p:nvPr/>
        </p:nvGrpSpPr>
        <p:grpSpPr>
          <a:xfrm>
            <a:off x="2555875" y="1228090"/>
            <a:ext cx="3966845" cy="2324100"/>
            <a:chOff x="6803" y="5412"/>
            <a:chExt cx="6247" cy="3660"/>
          </a:xfrm>
        </p:grpSpPr>
        <p:sp>
          <p:nvSpPr>
            <p:cNvPr id="3" name="椭圆 2"/>
            <p:cNvSpPr/>
            <p:nvPr/>
          </p:nvSpPr>
          <p:spPr>
            <a:xfrm>
              <a:off x="6803" y="6836"/>
              <a:ext cx="794" cy="794"/>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0</a:t>
              </a:r>
            </a:p>
          </p:txBody>
        </p:sp>
        <p:sp>
          <p:nvSpPr>
            <p:cNvPr id="4" name="椭圆 3"/>
            <p:cNvSpPr/>
            <p:nvPr/>
          </p:nvSpPr>
          <p:spPr>
            <a:xfrm>
              <a:off x="10149" y="6836"/>
              <a:ext cx="794" cy="794"/>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1</a:t>
              </a:r>
            </a:p>
          </p:txBody>
        </p:sp>
        <p:cxnSp>
          <p:nvCxnSpPr>
            <p:cNvPr id="5" name="曲线连接符 4"/>
            <p:cNvCxnSpPr>
              <a:stCxn id="3" idx="7"/>
              <a:endCxn id="4" idx="1"/>
            </p:cNvCxnSpPr>
            <p:nvPr/>
          </p:nvCxnSpPr>
          <p:spPr>
            <a:xfrm rot="16200000">
              <a:off x="8873" y="5560"/>
              <a:ext cx="5" cy="2784"/>
            </a:xfrm>
            <a:prstGeom prst="curvedConnector3">
              <a:avLst>
                <a:gd name="adj1" fmla="val 155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曲线连接符 6"/>
            <p:cNvCxnSpPr>
              <a:stCxn id="3" idx="5"/>
              <a:endCxn id="4" idx="3"/>
            </p:cNvCxnSpPr>
            <p:nvPr/>
          </p:nvCxnSpPr>
          <p:spPr>
            <a:xfrm rot="5400000" flipV="1">
              <a:off x="8873" y="6122"/>
              <a:ext cx="5" cy="2784"/>
            </a:xfrm>
            <a:prstGeom prst="curvedConnector3">
              <a:avLst>
                <a:gd name="adj1" fmla="val 158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曲线连接符 8"/>
            <p:cNvCxnSpPr>
              <a:stCxn id="4" idx="7"/>
              <a:endCxn id="4" idx="5"/>
            </p:cNvCxnSpPr>
            <p:nvPr/>
          </p:nvCxnSpPr>
          <p:spPr>
            <a:xfrm rot="16200000" flipH="1">
              <a:off x="10546" y="7233"/>
              <a:ext cx="562" cy="5"/>
            </a:xfrm>
            <a:prstGeom prst="curvedConnector5">
              <a:avLst>
                <a:gd name="adj1" fmla="val -87811"/>
                <a:gd name="adj2" fmla="val 25570000"/>
                <a:gd name="adj3" fmla="val 18692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8692" y="5412"/>
              <a:ext cx="501" cy="725"/>
            </a:xfrm>
            <a:prstGeom prst="rect">
              <a:avLst/>
            </a:prstGeom>
            <a:noFill/>
          </p:spPr>
          <p:txBody>
            <a:bodyPr wrap="none" rtlCol="0">
              <a:spAutoFit/>
            </a:bodyPr>
            <a:lstStyle/>
            <a:p>
              <a:r>
                <a:rPr lang="en-US" altLang="zh-CN"/>
                <a:t>a</a:t>
              </a:r>
            </a:p>
          </p:txBody>
        </p:sp>
        <p:sp>
          <p:nvSpPr>
            <p:cNvPr id="22" name="文本框 21"/>
            <p:cNvSpPr txBox="1"/>
            <p:nvPr/>
          </p:nvSpPr>
          <p:spPr>
            <a:xfrm>
              <a:off x="8788" y="8348"/>
              <a:ext cx="528" cy="725"/>
            </a:xfrm>
            <a:prstGeom prst="rect">
              <a:avLst/>
            </a:prstGeom>
            <a:noFill/>
          </p:spPr>
          <p:txBody>
            <a:bodyPr wrap="none" rtlCol="0">
              <a:spAutoFit/>
            </a:bodyPr>
            <a:lstStyle/>
            <a:p>
              <a:r>
                <a:rPr lang="en-US" altLang="zh-CN"/>
                <a:t>b</a:t>
              </a:r>
            </a:p>
          </p:txBody>
        </p:sp>
        <p:sp>
          <p:nvSpPr>
            <p:cNvPr id="28" name="文本框 27"/>
            <p:cNvSpPr txBox="1"/>
            <p:nvPr/>
          </p:nvSpPr>
          <p:spPr>
            <a:xfrm>
              <a:off x="12190" y="6810"/>
              <a:ext cx="861" cy="725"/>
            </a:xfrm>
            <a:prstGeom prst="rect">
              <a:avLst/>
            </a:prstGeom>
            <a:noFill/>
          </p:spPr>
          <p:txBody>
            <a:bodyPr wrap="none" rtlCol="0">
              <a:spAutoFit/>
            </a:bodyPr>
            <a:lstStyle/>
            <a:p>
              <a:r>
                <a:rPr lang="en-US" altLang="zh-CN"/>
                <a:t>a,b</a:t>
              </a:r>
            </a:p>
          </p:txBody>
        </p:sp>
      </p:grpSp>
      <p:grpSp>
        <p:nvGrpSpPr>
          <p:cNvPr id="65" name="组合 64"/>
          <p:cNvGrpSpPr/>
          <p:nvPr/>
        </p:nvGrpSpPr>
        <p:grpSpPr>
          <a:xfrm>
            <a:off x="1044575" y="3679825"/>
            <a:ext cx="5831840" cy="2324100"/>
            <a:chOff x="1645" y="5795"/>
            <a:chExt cx="9184" cy="3660"/>
          </a:xfrm>
        </p:grpSpPr>
        <p:sp>
          <p:nvSpPr>
            <p:cNvPr id="50" name="椭圆 49"/>
            <p:cNvSpPr/>
            <p:nvPr/>
          </p:nvSpPr>
          <p:spPr>
            <a:xfrm>
              <a:off x="4092" y="7219"/>
              <a:ext cx="794" cy="794"/>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0</a:t>
              </a:r>
            </a:p>
          </p:txBody>
        </p:sp>
        <p:sp>
          <p:nvSpPr>
            <p:cNvPr id="51" name="椭圆 50"/>
            <p:cNvSpPr/>
            <p:nvPr/>
          </p:nvSpPr>
          <p:spPr>
            <a:xfrm>
              <a:off x="7438" y="7219"/>
              <a:ext cx="794" cy="794"/>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1</a:t>
              </a:r>
            </a:p>
          </p:txBody>
        </p:sp>
        <p:cxnSp>
          <p:nvCxnSpPr>
            <p:cNvPr id="52" name="曲线连接符 51"/>
            <p:cNvCxnSpPr>
              <a:stCxn id="50" idx="7"/>
              <a:endCxn id="51" idx="1"/>
            </p:cNvCxnSpPr>
            <p:nvPr/>
          </p:nvCxnSpPr>
          <p:spPr>
            <a:xfrm rot="16200000">
              <a:off x="6162" y="5943"/>
              <a:ext cx="5" cy="2784"/>
            </a:xfrm>
            <a:prstGeom prst="curvedConnector3">
              <a:avLst>
                <a:gd name="adj1" fmla="val 155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曲线连接符 52"/>
            <p:cNvCxnSpPr>
              <a:stCxn id="50" idx="5"/>
              <a:endCxn id="51" idx="3"/>
            </p:cNvCxnSpPr>
            <p:nvPr/>
          </p:nvCxnSpPr>
          <p:spPr>
            <a:xfrm rot="5400000" flipV="1">
              <a:off x="6162" y="6505"/>
              <a:ext cx="5" cy="2784"/>
            </a:xfrm>
            <a:prstGeom prst="curvedConnector3">
              <a:avLst>
                <a:gd name="adj1" fmla="val 158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曲线连接符 53"/>
            <p:cNvCxnSpPr>
              <a:stCxn id="51" idx="0"/>
              <a:endCxn id="51" idx="7"/>
            </p:cNvCxnSpPr>
            <p:nvPr/>
          </p:nvCxnSpPr>
          <p:spPr>
            <a:xfrm rot="16200000" flipH="1">
              <a:off x="7917" y="7137"/>
              <a:ext cx="116" cy="281"/>
            </a:xfrm>
            <a:prstGeom prst="curvedConnector3">
              <a:avLst>
                <a:gd name="adj1" fmla="val -323707"/>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5981" y="5795"/>
              <a:ext cx="501" cy="725"/>
            </a:xfrm>
            <a:prstGeom prst="rect">
              <a:avLst/>
            </a:prstGeom>
            <a:noFill/>
          </p:spPr>
          <p:txBody>
            <a:bodyPr wrap="none" rtlCol="0">
              <a:spAutoFit/>
            </a:bodyPr>
            <a:lstStyle/>
            <a:p>
              <a:r>
                <a:rPr lang="en-US" altLang="zh-CN"/>
                <a:t>a</a:t>
              </a:r>
            </a:p>
          </p:txBody>
        </p:sp>
        <p:sp>
          <p:nvSpPr>
            <p:cNvPr id="56" name="文本框 55"/>
            <p:cNvSpPr txBox="1"/>
            <p:nvPr/>
          </p:nvSpPr>
          <p:spPr>
            <a:xfrm>
              <a:off x="6077" y="8731"/>
              <a:ext cx="528" cy="725"/>
            </a:xfrm>
            <a:prstGeom prst="rect">
              <a:avLst/>
            </a:prstGeom>
            <a:noFill/>
          </p:spPr>
          <p:txBody>
            <a:bodyPr wrap="none" rtlCol="0">
              <a:spAutoFit/>
            </a:bodyPr>
            <a:lstStyle/>
            <a:p>
              <a:r>
                <a:rPr lang="en-US" altLang="zh-CN"/>
                <a:t>b</a:t>
              </a:r>
            </a:p>
          </p:txBody>
        </p:sp>
        <p:sp>
          <p:nvSpPr>
            <p:cNvPr id="57" name="文本框 56"/>
            <p:cNvSpPr txBox="1"/>
            <p:nvPr/>
          </p:nvSpPr>
          <p:spPr>
            <a:xfrm>
              <a:off x="7835" y="6194"/>
              <a:ext cx="861" cy="725"/>
            </a:xfrm>
            <a:prstGeom prst="rect">
              <a:avLst/>
            </a:prstGeom>
            <a:noFill/>
          </p:spPr>
          <p:txBody>
            <a:bodyPr wrap="none" rtlCol="0">
              <a:spAutoFit/>
            </a:bodyPr>
            <a:lstStyle/>
            <a:p>
              <a:r>
                <a:rPr lang="en-US" altLang="zh-CN"/>
                <a:t>a,b</a:t>
              </a:r>
            </a:p>
          </p:txBody>
        </p:sp>
        <p:sp>
          <p:nvSpPr>
            <p:cNvPr id="58" name="椭圆 57"/>
            <p:cNvSpPr/>
            <p:nvPr/>
          </p:nvSpPr>
          <p:spPr>
            <a:xfrm>
              <a:off x="1645" y="7220"/>
              <a:ext cx="794" cy="794"/>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2</a:t>
              </a:r>
            </a:p>
          </p:txBody>
        </p:sp>
        <p:sp>
          <p:nvSpPr>
            <p:cNvPr id="60" name="椭圆 59"/>
            <p:cNvSpPr/>
            <p:nvPr/>
          </p:nvSpPr>
          <p:spPr>
            <a:xfrm>
              <a:off x="10035" y="7214"/>
              <a:ext cx="794" cy="794"/>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3</a:t>
              </a:r>
            </a:p>
          </p:txBody>
        </p:sp>
        <p:cxnSp>
          <p:nvCxnSpPr>
            <p:cNvPr id="61" name="直接箭头连接符 60"/>
            <p:cNvCxnSpPr>
              <a:stCxn id="58" idx="6"/>
              <a:endCxn id="50" idx="2"/>
            </p:cNvCxnSpPr>
            <p:nvPr/>
          </p:nvCxnSpPr>
          <p:spPr>
            <a:xfrm flipV="1">
              <a:off x="2439" y="7616"/>
              <a:ext cx="1653"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51" idx="6"/>
              <a:endCxn id="60" idx="2"/>
            </p:cNvCxnSpPr>
            <p:nvPr/>
          </p:nvCxnSpPr>
          <p:spPr>
            <a:xfrm flipV="1">
              <a:off x="8232" y="7611"/>
              <a:ext cx="1803" cy="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2895" y="6850"/>
              <a:ext cx="502" cy="725"/>
            </a:xfrm>
            <a:prstGeom prst="rect">
              <a:avLst/>
            </a:prstGeom>
            <a:noFill/>
          </p:spPr>
          <p:txBody>
            <a:bodyPr wrap="none" rtlCol="0">
              <a:spAutoFit/>
            </a:bodyPr>
            <a:lstStyle/>
            <a:p>
              <a:r>
                <a:rPr lang="zh-CN" altLang="en-US">
                  <a:latin typeface="Arial" panose="020B0604020202020204" pitchFamily="34" charset="0"/>
                  <a:cs typeface="Arial" panose="020B0604020202020204" pitchFamily="34" charset="0"/>
                </a:rPr>
                <a:t>ε</a:t>
              </a:r>
            </a:p>
          </p:txBody>
        </p:sp>
        <p:sp>
          <p:nvSpPr>
            <p:cNvPr id="64" name="文本框 63"/>
            <p:cNvSpPr txBox="1"/>
            <p:nvPr/>
          </p:nvSpPr>
          <p:spPr>
            <a:xfrm>
              <a:off x="8882" y="6874"/>
              <a:ext cx="502" cy="725"/>
            </a:xfrm>
            <a:prstGeom prst="rect">
              <a:avLst/>
            </a:prstGeom>
            <a:noFill/>
          </p:spPr>
          <p:txBody>
            <a:bodyPr wrap="none" rtlCol="0">
              <a:spAutoFit/>
            </a:bodyPr>
            <a:lstStyle/>
            <a:p>
              <a:r>
                <a:rPr lang="zh-CN" altLang="en-US">
                  <a:latin typeface="Arial" panose="020B0604020202020204" pitchFamily="34" charset="0"/>
                  <a:cs typeface="Arial" panose="020B0604020202020204" pitchFamily="34" charset="0"/>
                </a:rPr>
                <a:t>ε</a:t>
              </a:r>
            </a:p>
          </p:txBody>
        </p:sp>
      </p:grpSp>
      <p:grpSp>
        <p:nvGrpSpPr>
          <p:cNvPr id="26" name="组合 25"/>
          <p:cNvGrpSpPr/>
          <p:nvPr/>
        </p:nvGrpSpPr>
        <p:grpSpPr>
          <a:xfrm>
            <a:off x="972185" y="1522095"/>
            <a:ext cx="5831840" cy="1155700"/>
            <a:chOff x="1531" y="2397"/>
            <a:chExt cx="9184" cy="1820"/>
          </a:xfrm>
        </p:grpSpPr>
        <p:sp>
          <p:nvSpPr>
            <p:cNvPr id="11" name="椭圆 10"/>
            <p:cNvSpPr/>
            <p:nvPr/>
          </p:nvSpPr>
          <p:spPr>
            <a:xfrm>
              <a:off x="3978" y="3422"/>
              <a:ext cx="794" cy="794"/>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0</a:t>
              </a:r>
            </a:p>
          </p:txBody>
        </p:sp>
        <p:sp>
          <p:nvSpPr>
            <p:cNvPr id="12" name="椭圆 11"/>
            <p:cNvSpPr/>
            <p:nvPr/>
          </p:nvSpPr>
          <p:spPr>
            <a:xfrm>
              <a:off x="7324" y="3422"/>
              <a:ext cx="794" cy="794"/>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1</a:t>
              </a:r>
            </a:p>
          </p:txBody>
        </p:sp>
        <p:cxnSp>
          <p:nvCxnSpPr>
            <p:cNvPr id="13" name="曲线连接符 12"/>
            <p:cNvCxnSpPr>
              <a:stCxn id="11" idx="6"/>
              <a:endCxn id="12" idx="2"/>
            </p:cNvCxnSpPr>
            <p:nvPr/>
          </p:nvCxnSpPr>
          <p:spPr>
            <a:xfrm>
              <a:off x="4772" y="3819"/>
              <a:ext cx="2552" cy="5"/>
            </a:xfrm>
            <a:prstGeom prst="curved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曲线连接符 14"/>
            <p:cNvCxnSpPr>
              <a:stCxn id="12" idx="0"/>
              <a:endCxn id="12" idx="7"/>
            </p:cNvCxnSpPr>
            <p:nvPr/>
          </p:nvCxnSpPr>
          <p:spPr>
            <a:xfrm rot="16200000" flipH="1">
              <a:off x="7803" y="3340"/>
              <a:ext cx="116" cy="281"/>
            </a:xfrm>
            <a:prstGeom prst="curvedConnector3">
              <a:avLst>
                <a:gd name="adj1" fmla="val -323707"/>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5613" y="3132"/>
              <a:ext cx="837" cy="725"/>
            </a:xfrm>
            <a:prstGeom prst="rect">
              <a:avLst/>
            </a:prstGeom>
            <a:noFill/>
          </p:spPr>
          <p:txBody>
            <a:bodyPr wrap="none" rtlCol="0">
              <a:spAutoFit/>
            </a:bodyPr>
            <a:lstStyle/>
            <a:p>
              <a:r>
                <a:rPr lang="en-US" altLang="zh-CN"/>
                <a:t>a|b</a:t>
              </a:r>
            </a:p>
          </p:txBody>
        </p:sp>
        <p:sp>
          <p:nvSpPr>
            <p:cNvPr id="18" name="文本框 17"/>
            <p:cNvSpPr txBox="1"/>
            <p:nvPr/>
          </p:nvSpPr>
          <p:spPr>
            <a:xfrm>
              <a:off x="7721" y="2397"/>
              <a:ext cx="837" cy="725"/>
            </a:xfrm>
            <a:prstGeom prst="rect">
              <a:avLst/>
            </a:prstGeom>
            <a:noFill/>
          </p:spPr>
          <p:txBody>
            <a:bodyPr wrap="none" rtlCol="0">
              <a:spAutoFit/>
            </a:bodyPr>
            <a:lstStyle/>
            <a:p>
              <a:r>
                <a:rPr lang="en-US" altLang="zh-CN"/>
                <a:t>a|b</a:t>
              </a:r>
            </a:p>
          </p:txBody>
        </p:sp>
        <p:sp>
          <p:nvSpPr>
            <p:cNvPr id="19" name="椭圆 18"/>
            <p:cNvSpPr/>
            <p:nvPr/>
          </p:nvSpPr>
          <p:spPr>
            <a:xfrm>
              <a:off x="1531" y="3423"/>
              <a:ext cx="794" cy="794"/>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2</a:t>
              </a:r>
            </a:p>
          </p:txBody>
        </p:sp>
        <p:sp>
          <p:nvSpPr>
            <p:cNvPr id="20" name="椭圆 19"/>
            <p:cNvSpPr/>
            <p:nvPr/>
          </p:nvSpPr>
          <p:spPr>
            <a:xfrm>
              <a:off x="9921" y="3417"/>
              <a:ext cx="794" cy="794"/>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3</a:t>
              </a:r>
            </a:p>
          </p:txBody>
        </p:sp>
        <p:cxnSp>
          <p:nvCxnSpPr>
            <p:cNvPr id="21" name="直接箭头连接符 20"/>
            <p:cNvCxnSpPr>
              <a:stCxn id="19" idx="6"/>
              <a:endCxn id="11" idx="2"/>
            </p:cNvCxnSpPr>
            <p:nvPr/>
          </p:nvCxnSpPr>
          <p:spPr>
            <a:xfrm flipV="1">
              <a:off x="2325" y="3819"/>
              <a:ext cx="1653"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2" idx="6"/>
              <a:endCxn id="20" idx="2"/>
            </p:cNvCxnSpPr>
            <p:nvPr/>
          </p:nvCxnSpPr>
          <p:spPr>
            <a:xfrm flipV="1">
              <a:off x="8118" y="3814"/>
              <a:ext cx="1803" cy="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781" y="3053"/>
              <a:ext cx="502" cy="725"/>
            </a:xfrm>
            <a:prstGeom prst="rect">
              <a:avLst/>
            </a:prstGeom>
            <a:noFill/>
          </p:spPr>
          <p:txBody>
            <a:bodyPr wrap="none" rtlCol="0">
              <a:spAutoFit/>
            </a:bodyPr>
            <a:lstStyle/>
            <a:p>
              <a:r>
                <a:rPr lang="zh-CN" altLang="en-US">
                  <a:latin typeface="Arial" panose="020B0604020202020204" pitchFamily="34" charset="0"/>
                  <a:cs typeface="Arial" panose="020B0604020202020204" pitchFamily="34" charset="0"/>
                </a:rPr>
                <a:t>ε</a:t>
              </a:r>
            </a:p>
          </p:txBody>
        </p:sp>
        <p:sp>
          <p:nvSpPr>
            <p:cNvPr id="25" name="文本框 24"/>
            <p:cNvSpPr txBox="1"/>
            <p:nvPr/>
          </p:nvSpPr>
          <p:spPr>
            <a:xfrm>
              <a:off x="8768" y="3077"/>
              <a:ext cx="502" cy="725"/>
            </a:xfrm>
            <a:prstGeom prst="rect">
              <a:avLst/>
            </a:prstGeom>
            <a:noFill/>
          </p:spPr>
          <p:txBody>
            <a:bodyPr wrap="none" rtlCol="0">
              <a:spAutoFit/>
            </a:bodyPr>
            <a:lstStyle/>
            <a:p>
              <a:r>
                <a:rPr lang="zh-CN" altLang="en-US">
                  <a:latin typeface="Arial" panose="020B0604020202020204" pitchFamily="34" charset="0"/>
                  <a:cs typeface="Arial" panose="020B0604020202020204" pitchFamily="34" charset="0"/>
                </a:rPr>
                <a:t>ε</a:t>
              </a:r>
            </a:p>
          </p:txBody>
        </p:sp>
      </p:grpSp>
      <p:grpSp>
        <p:nvGrpSpPr>
          <p:cNvPr id="29" name="组合 28"/>
          <p:cNvGrpSpPr/>
          <p:nvPr/>
        </p:nvGrpSpPr>
        <p:grpSpPr>
          <a:xfrm>
            <a:off x="1702435" y="4134485"/>
            <a:ext cx="4523105" cy="739140"/>
            <a:chOff x="2681" y="6511"/>
            <a:chExt cx="7123" cy="1164"/>
          </a:xfrm>
        </p:grpSpPr>
        <p:sp>
          <p:nvSpPr>
            <p:cNvPr id="6" name="椭圆 5"/>
            <p:cNvSpPr/>
            <p:nvPr/>
          </p:nvSpPr>
          <p:spPr>
            <a:xfrm>
              <a:off x="5128" y="6880"/>
              <a:ext cx="794" cy="794"/>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0</a:t>
              </a:r>
            </a:p>
          </p:txBody>
        </p:sp>
        <p:cxnSp>
          <p:nvCxnSpPr>
            <p:cNvPr id="8" name="曲线连接符 7"/>
            <p:cNvCxnSpPr>
              <a:stCxn id="6" idx="6"/>
              <a:endCxn id="27" idx="2"/>
            </p:cNvCxnSpPr>
            <p:nvPr/>
          </p:nvCxnSpPr>
          <p:spPr>
            <a:xfrm>
              <a:off x="5922" y="7277"/>
              <a:ext cx="3088" cy="1"/>
            </a:xfrm>
            <a:prstGeom prst="curvedConnector3">
              <a:avLst>
                <a:gd name="adj1" fmla="val 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6424" y="6590"/>
              <a:ext cx="2160" cy="725"/>
            </a:xfrm>
            <a:prstGeom prst="rect">
              <a:avLst/>
            </a:prstGeom>
            <a:noFill/>
          </p:spPr>
          <p:txBody>
            <a:bodyPr wrap="none" rtlCol="0">
              <a:spAutoFit/>
            </a:bodyPr>
            <a:lstStyle/>
            <a:p>
              <a:pPr algn="l"/>
              <a:r>
                <a:rPr lang="en-US" altLang="zh-CN"/>
                <a:t>a|b(a|b)*</a:t>
              </a:r>
              <a:r>
                <a:rPr lang="zh-CN" altLang="en-US">
                  <a:latin typeface="Arial" panose="020B0604020202020204" pitchFamily="34" charset="0"/>
                  <a:cs typeface="Arial" panose="020B0604020202020204" pitchFamily="34" charset="0"/>
                  <a:sym typeface="+mn-ea"/>
                </a:rPr>
                <a:t>ε</a:t>
              </a:r>
              <a:endParaRPr lang="zh-CN" altLang="en-US">
                <a:ea typeface="宋体" panose="02010600030101010101" pitchFamily="2" charset="-122"/>
              </a:endParaRPr>
            </a:p>
          </p:txBody>
        </p:sp>
        <p:sp>
          <p:nvSpPr>
            <p:cNvPr id="17" name="椭圆 16"/>
            <p:cNvSpPr/>
            <p:nvPr/>
          </p:nvSpPr>
          <p:spPr>
            <a:xfrm>
              <a:off x="2681" y="6881"/>
              <a:ext cx="794" cy="794"/>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2</a:t>
              </a:r>
            </a:p>
          </p:txBody>
        </p:sp>
        <p:sp>
          <p:nvSpPr>
            <p:cNvPr id="27" name="椭圆 26"/>
            <p:cNvSpPr/>
            <p:nvPr/>
          </p:nvSpPr>
          <p:spPr>
            <a:xfrm>
              <a:off x="9010" y="6881"/>
              <a:ext cx="794" cy="794"/>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3</a:t>
              </a:r>
            </a:p>
          </p:txBody>
        </p:sp>
        <p:cxnSp>
          <p:nvCxnSpPr>
            <p:cNvPr id="30" name="直接箭头连接符 29"/>
            <p:cNvCxnSpPr>
              <a:stCxn id="17" idx="6"/>
              <a:endCxn id="6" idx="2"/>
            </p:cNvCxnSpPr>
            <p:nvPr/>
          </p:nvCxnSpPr>
          <p:spPr>
            <a:xfrm flipV="1">
              <a:off x="3475" y="7277"/>
              <a:ext cx="1653"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931" y="6511"/>
              <a:ext cx="502" cy="725"/>
            </a:xfrm>
            <a:prstGeom prst="rect">
              <a:avLst/>
            </a:prstGeom>
            <a:noFill/>
          </p:spPr>
          <p:txBody>
            <a:bodyPr wrap="none" rtlCol="0">
              <a:spAutoFit/>
            </a:bodyPr>
            <a:lstStyle/>
            <a:p>
              <a:r>
                <a:rPr lang="zh-CN" altLang="en-US">
                  <a:latin typeface="Arial" panose="020B0604020202020204" pitchFamily="34" charset="0"/>
                  <a:cs typeface="Arial" panose="020B0604020202020204" pitchFamily="34" charset="0"/>
                </a:rPr>
                <a:t>ε</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26"/>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65"/>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RE and FA equivalence</a:t>
            </a:r>
            <a:endParaRPr lang="zh-CN" altLang="en-US" kern="1200" dirty="0">
              <a:latin typeface="+mj-lt"/>
              <a:ea typeface="宋体" panose="02010600030101010101" pitchFamily="2" charset="-122"/>
              <a:cs typeface="+mj-cs"/>
            </a:endParaRPr>
          </a:p>
        </p:txBody>
      </p:sp>
      <p:sp>
        <p:nvSpPr>
          <p:cNvPr id="92163"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2024/3/12</a:t>
            </a:fld>
            <a:endParaRPr lang="zh-TW" altLang="en-US" sz="1400" dirty="0">
              <a:solidFill>
                <a:schemeClr val="tx2"/>
              </a:solidFill>
            </a:endParaRPr>
          </a:p>
        </p:txBody>
      </p:sp>
      <p:sp>
        <p:nvSpPr>
          <p:cNvPr id="92164"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88</a:t>
            </a:fld>
            <a:endParaRPr lang="zh-TW" altLang="en-US" sz="1400" dirty="0">
              <a:solidFill>
                <a:schemeClr val="tx2"/>
              </a:solidFill>
            </a:endParaRPr>
          </a:p>
        </p:txBody>
      </p:sp>
      <p:grpSp>
        <p:nvGrpSpPr>
          <p:cNvPr id="29" name="组合 28"/>
          <p:cNvGrpSpPr/>
          <p:nvPr/>
        </p:nvGrpSpPr>
        <p:grpSpPr>
          <a:xfrm>
            <a:off x="1702435" y="4134485"/>
            <a:ext cx="4523105" cy="739140"/>
            <a:chOff x="2681" y="6511"/>
            <a:chExt cx="7123" cy="1164"/>
          </a:xfrm>
        </p:grpSpPr>
        <p:sp>
          <p:nvSpPr>
            <p:cNvPr id="4" name="椭圆 3"/>
            <p:cNvSpPr/>
            <p:nvPr/>
          </p:nvSpPr>
          <p:spPr>
            <a:xfrm>
              <a:off x="5128" y="6880"/>
              <a:ext cx="794" cy="794"/>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0</a:t>
              </a:r>
            </a:p>
          </p:txBody>
        </p:sp>
        <p:cxnSp>
          <p:nvCxnSpPr>
            <p:cNvPr id="6" name="曲线连接符 5"/>
            <p:cNvCxnSpPr>
              <a:stCxn id="4" idx="6"/>
              <a:endCxn id="14" idx="2"/>
            </p:cNvCxnSpPr>
            <p:nvPr/>
          </p:nvCxnSpPr>
          <p:spPr>
            <a:xfrm>
              <a:off x="5922" y="7277"/>
              <a:ext cx="3088" cy="1"/>
            </a:xfrm>
            <a:prstGeom prst="curvedConnector3">
              <a:avLst>
                <a:gd name="adj1" fmla="val 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6424" y="6590"/>
              <a:ext cx="2160" cy="725"/>
            </a:xfrm>
            <a:prstGeom prst="rect">
              <a:avLst/>
            </a:prstGeom>
            <a:noFill/>
          </p:spPr>
          <p:txBody>
            <a:bodyPr wrap="none" rtlCol="0">
              <a:spAutoFit/>
            </a:bodyPr>
            <a:lstStyle/>
            <a:p>
              <a:pPr algn="l"/>
              <a:r>
                <a:rPr lang="en-US" altLang="zh-CN"/>
                <a:t>a|b(a|b)*</a:t>
              </a:r>
              <a:r>
                <a:rPr lang="zh-CN" altLang="en-US">
                  <a:latin typeface="Arial" panose="020B0604020202020204" pitchFamily="34" charset="0"/>
                  <a:cs typeface="Arial" panose="020B0604020202020204" pitchFamily="34" charset="0"/>
                  <a:sym typeface="+mn-ea"/>
                </a:rPr>
                <a:t>ε</a:t>
              </a:r>
              <a:endParaRPr lang="zh-CN" altLang="en-US">
                <a:ea typeface="宋体" panose="02010600030101010101" pitchFamily="2" charset="-122"/>
              </a:endParaRPr>
            </a:p>
          </p:txBody>
        </p:sp>
        <p:sp>
          <p:nvSpPr>
            <p:cNvPr id="10" name="椭圆 9"/>
            <p:cNvSpPr/>
            <p:nvPr/>
          </p:nvSpPr>
          <p:spPr>
            <a:xfrm>
              <a:off x="2681" y="6881"/>
              <a:ext cx="794" cy="794"/>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2</a:t>
              </a:r>
            </a:p>
          </p:txBody>
        </p:sp>
        <p:sp>
          <p:nvSpPr>
            <p:cNvPr id="14" name="椭圆 13"/>
            <p:cNvSpPr/>
            <p:nvPr/>
          </p:nvSpPr>
          <p:spPr>
            <a:xfrm>
              <a:off x="9010" y="6881"/>
              <a:ext cx="794" cy="794"/>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3</a:t>
              </a:r>
            </a:p>
          </p:txBody>
        </p:sp>
        <p:cxnSp>
          <p:nvCxnSpPr>
            <p:cNvPr id="17" name="直接箭头连接符 16"/>
            <p:cNvCxnSpPr>
              <a:stCxn id="10" idx="6"/>
              <a:endCxn id="4" idx="2"/>
            </p:cNvCxnSpPr>
            <p:nvPr/>
          </p:nvCxnSpPr>
          <p:spPr>
            <a:xfrm flipV="1">
              <a:off x="3475" y="7277"/>
              <a:ext cx="1653"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3931" y="6511"/>
              <a:ext cx="502" cy="725"/>
            </a:xfrm>
            <a:prstGeom prst="rect">
              <a:avLst/>
            </a:prstGeom>
            <a:noFill/>
          </p:spPr>
          <p:txBody>
            <a:bodyPr wrap="none" rtlCol="0">
              <a:spAutoFit/>
            </a:bodyPr>
            <a:lstStyle/>
            <a:p>
              <a:r>
                <a:rPr lang="zh-CN" altLang="en-US">
                  <a:latin typeface="Arial" panose="020B0604020202020204" pitchFamily="34" charset="0"/>
                  <a:cs typeface="Arial" panose="020B0604020202020204" pitchFamily="34" charset="0"/>
                </a:rPr>
                <a:t>ε</a:t>
              </a:r>
            </a:p>
          </p:txBody>
        </p:sp>
      </p:grpSp>
      <p:grpSp>
        <p:nvGrpSpPr>
          <p:cNvPr id="2" name="组合 1"/>
          <p:cNvGrpSpPr/>
          <p:nvPr/>
        </p:nvGrpSpPr>
        <p:grpSpPr>
          <a:xfrm>
            <a:off x="2627630" y="2060575"/>
            <a:ext cx="2969260" cy="688975"/>
            <a:chOff x="5128" y="6590"/>
            <a:chExt cx="4676" cy="1085"/>
          </a:xfrm>
        </p:grpSpPr>
        <p:sp>
          <p:nvSpPr>
            <p:cNvPr id="3" name="椭圆 2"/>
            <p:cNvSpPr/>
            <p:nvPr/>
          </p:nvSpPr>
          <p:spPr>
            <a:xfrm>
              <a:off x="5128" y="6880"/>
              <a:ext cx="794" cy="794"/>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2</a:t>
              </a:r>
            </a:p>
          </p:txBody>
        </p:sp>
        <p:cxnSp>
          <p:nvCxnSpPr>
            <p:cNvPr id="5" name="曲线连接符 4"/>
            <p:cNvCxnSpPr>
              <a:stCxn id="3" idx="6"/>
              <a:endCxn id="22" idx="2"/>
            </p:cNvCxnSpPr>
            <p:nvPr/>
          </p:nvCxnSpPr>
          <p:spPr>
            <a:xfrm>
              <a:off x="5922" y="7277"/>
              <a:ext cx="3088" cy="1"/>
            </a:xfrm>
            <a:prstGeom prst="curvedConnector3">
              <a:avLst>
                <a:gd name="adj1" fmla="val 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6424" y="6590"/>
              <a:ext cx="1946" cy="725"/>
            </a:xfrm>
            <a:prstGeom prst="rect">
              <a:avLst/>
            </a:prstGeom>
            <a:noFill/>
          </p:spPr>
          <p:txBody>
            <a:bodyPr wrap="none" rtlCol="0">
              <a:spAutoFit/>
            </a:bodyPr>
            <a:lstStyle/>
            <a:p>
              <a:pPr algn="l"/>
              <a:r>
                <a:rPr lang="en-US" altLang="zh-CN"/>
                <a:t>a|b(a|b)*</a:t>
              </a:r>
              <a:endParaRPr lang="zh-CN" altLang="en-US">
                <a:ea typeface="宋体" panose="02010600030101010101" pitchFamily="2" charset="-122"/>
              </a:endParaRPr>
            </a:p>
          </p:txBody>
        </p:sp>
        <p:sp>
          <p:nvSpPr>
            <p:cNvPr id="22" name="椭圆 21"/>
            <p:cNvSpPr/>
            <p:nvPr/>
          </p:nvSpPr>
          <p:spPr>
            <a:xfrm>
              <a:off x="9010" y="6881"/>
              <a:ext cx="794" cy="794"/>
            </a:xfrm>
            <a:prstGeom prst="ellipse">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3</a:t>
              </a:r>
            </a:p>
          </p:txBody>
        </p:sp>
      </p:gr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RE and FA equivalence</a:t>
            </a:r>
            <a:endParaRPr lang="zh-CN" altLang="en-US" kern="1200" dirty="0">
              <a:latin typeface="+mj-lt"/>
              <a:ea typeface="宋体" panose="02010600030101010101" pitchFamily="2" charset="-122"/>
              <a:cs typeface="+mj-cs"/>
            </a:endParaRPr>
          </a:p>
        </p:txBody>
      </p:sp>
      <p:sp>
        <p:nvSpPr>
          <p:cNvPr id="148483"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证明：</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en-US" altLang="zh-CN" sz="2600" b="1" i="0" u="none" strike="noStrike" kern="1200" cap="none" spc="0" normalizeH="0" baseline="0" noProof="0" dirty="0">
                <a:ln>
                  <a:noFill/>
                </a:ln>
                <a:solidFill>
                  <a:schemeClr val="tx1"/>
                </a:solidFill>
                <a:effectLst/>
                <a:uLnTx/>
                <a:uFillTx/>
                <a:latin typeface="+mj-lt"/>
                <a:ea typeface="楷体_GB2312" pitchFamily="49" charset="-122"/>
                <a:cs typeface="+mn-cs"/>
              </a:rPr>
              <a:t>2  </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对于</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上的每个正规式</a:t>
            </a:r>
            <a:r>
              <a:rPr kumimoji="0" lang="en-US" altLang="zh-CN" sz="2600" b="1"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存在一个</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上的</a:t>
            </a:r>
            <a:r>
              <a:rPr kumimoji="0" lang="en-US" altLang="zh-CN" sz="2600" b="1" i="0" u="none" strike="noStrike" kern="1200" cap="none" spc="0" normalizeH="0" baseline="0" noProof="0" dirty="0">
                <a:ln>
                  <a:noFill/>
                </a:ln>
                <a:solidFill>
                  <a:schemeClr val="tx1"/>
                </a:solidFill>
                <a:effectLst/>
                <a:uLnTx/>
                <a:uFillTx/>
                <a:latin typeface="+mj-lt"/>
                <a:ea typeface="楷体_GB2312" pitchFamily="49" charset="-122"/>
                <a:cs typeface="+mn-cs"/>
              </a:rPr>
              <a:t>DFA M</a:t>
            </a: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使得</a:t>
            </a:r>
            <a:r>
              <a:rPr kumimoji="0" lang="en-US" altLang="zh-CN" sz="2600" b="1" i="0" u="none" strike="noStrike" kern="1200" cap="none" spc="0" normalizeH="0" baseline="0" noProof="0" dirty="0">
                <a:ln>
                  <a:noFill/>
                </a:ln>
                <a:solidFill>
                  <a:schemeClr val="tx1"/>
                </a:solidFill>
                <a:effectLst/>
                <a:uLnTx/>
                <a:uFillTx/>
                <a:latin typeface="+mj-lt"/>
                <a:ea typeface="楷体_GB2312" pitchFamily="49" charset="-122"/>
                <a:cs typeface="+mn-cs"/>
              </a:rPr>
              <a:t>L(V)=L(M)</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600" b="1" i="0" u="none" strike="noStrike" kern="1200" cap="none" spc="0" normalizeH="0" baseline="0" noProof="0" dirty="0">
                <a:ln>
                  <a:noFill/>
                </a:ln>
                <a:solidFill>
                  <a:schemeClr val="tx1"/>
                </a:solidFill>
                <a:effectLst/>
                <a:uLnTx/>
                <a:uFillTx/>
                <a:latin typeface="+mj-lt"/>
                <a:ea typeface="楷体_GB2312" pitchFamily="49" charset="-122"/>
                <a:cs typeface="+mn-cs"/>
              </a:rPr>
              <a:t>分两步证明</a:t>
            </a:r>
            <a:r>
              <a:rPr kumimoji="0" lang="en-US" altLang="zh-CN" sz="2600" b="1" i="0" u="none" strike="noStrike" kern="1200" cap="none" spc="0" normalizeH="0" baseline="0" noProof="0" dirty="0">
                <a:ln>
                  <a:noFill/>
                </a:ln>
                <a:solidFill>
                  <a:schemeClr val="tx1"/>
                </a:solidFill>
                <a:effectLst/>
                <a:uLnTx/>
                <a:uFillTx/>
                <a:latin typeface="+mj-lt"/>
                <a:ea typeface="楷体_GB2312" pitchFamily="49" charset="-122"/>
                <a:cs typeface="+mn-cs"/>
              </a:rPr>
              <a:t>:</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1) </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构造</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上的</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NFA M’ </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使得 </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L(V)=L(M’)</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2) </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把</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M’</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确定化为等价的</a:t>
            </a:r>
            <a:r>
              <a:rPr kumimoji="0" lang="en-US" altLang="zh-CN" sz="2300" b="0" i="0" u="none" strike="noStrike" kern="1200" cap="none" spc="0" normalizeH="0" baseline="0" noProof="0" dirty="0">
                <a:ln>
                  <a:noFill/>
                </a:ln>
                <a:solidFill>
                  <a:schemeClr val="tx1"/>
                </a:solidFill>
                <a:effectLst/>
                <a:uLnTx/>
                <a:uFillTx/>
                <a:latin typeface="+mj-lt"/>
                <a:ea typeface="楷体_GB2312" pitchFamily="49" charset="-122"/>
                <a:cs typeface="+mn-cs"/>
              </a:rPr>
              <a:t>DFA</a:t>
            </a:r>
            <a:r>
              <a:rPr kumimoji="0" lang="zh-CN" altLang="en-US" sz="2300" b="0" i="0" u="none" strike="noStrike" kern="1200" cap="none" spc="0" normalizeH="0" baseline="0" noProof="0" dirty="0">
                <a:ln>
                  <a:noFill/>
                </a:ln>
                <a:solidFill>
                  <a:schemeClr val="tx1"/>
                </a:solidFill>
                <a:effectLst/>
                <a:uLnTx/>
                <a:uFillTx/>
                <a:latin typeface="+mj-lt"/>
                <a:ea typeface="楷体_GB2312" pitchFamily="49" charset="-122"/>
                <a:cs typeface="+mn-cs"/>
              </a:rPr>
              <a:t>。</a:t>
            </a: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en-US" altLang="zh-CN" sz="2000" b="1" i="0" u="none" strike="noStrike" kern="1200" cap="none" spc="0" normalizeH="0" baseline="0" noProof="0" dirty="0">
                <a:ln>
                  <a:noFill/>
                </a:ln>
                <a:solidFill>
                  <a:schemeClr val="tx1"/>
                </a:solidFill>
                <a:effectLst/>
                <a:uLnTx/>
                <a:uFillTx/>
                <a:latin typeface="+mj-lt"/>
                <a:ea typeface="楷体_GB2312" pitchFamily="49" charset="-122"/>
                <a:cs typeface="+mn-cs"/>
              </a:rPr>
              <a:t>NFA</a:t>
            </a:r>
            <a:r>
              <a:rPr kumimoji="0" lang="zh-CN" altLang="en-US" sz="2000" b="1" i="0" u="none" strike="noStrike" kern="1200" cap="none" spc="0" normalizeH="0" baseline="0" noProof="0" dirty="0">
                <a:ln>
                  <a:noFill/>
                </a:ln>
                <a:solidFill>
                  <a:schemeClr val="tx1"/>
                </a:solidFill>
                <a:effectLst/>
                <a:uLnTx/>
                <a:uFillTx/>
                <a:latin typeface="+mj-lt"/>
                <a:ea typeface="楷体_GB2312" pitchFamily="49" charset="-122"/>
                <a:cs typeface="+mn-cs"/>
              </a:rPr>
              <a:t>确定化</a:t>
            </a:r>
            <a:r>
              <a:rPr kumimoji="0" lang="en-US" altLang="zh-CN" sz="2000" b="1"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zh-CN" altLang="en-US" sz="2000" b="1" i="0" u="none" strike="noStrike" kern="1200" cap="none" spc="0" normalizeH="0" baseline="0" noProof="0" dirty="0">
                <a:ln>
                  <a:noFill/>
                </a:ln>
                <a:solidFill>
                  <a:schemeClr val="tx1"/>
                </a:solidFill>
                <a:effectLst/>
                <a:uLnTx/>
                <a:uFillTx/>
                <a:latin typeface="+mj-lt"/>
                <a:ea typeface="楷体_GB2312" pitchFamily="49" charset="-122"/>
                <a:cs typeface="+mn-cs"/>
              </a:rPr>
              <a:t>采用子集法</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Rot="1"/>
          </p:cNvSpPr>
          <p:nvPr>
            <p:ph sz="quarter" idx="1"/>
          </p:nvPr>
        </p:nvSpPr>
        <p:spPr>
          <a:xfrm>
            <a:off x="457200" y="1219200"/>
            <a:ext cx="8229600" cy="4937125"/>
          </a:xfrm>
        </p:spPr>
        <p:txBody>
          <a:bodyPr vert="horz" wrap="square" lIns="91440" tIns="45720" rIns="91440" bIns="45720" anchor="t" anchorCtr="0"/>
          <a:lstStyle/>
          <a:p>
            <a:r>
              <a:rPr lang="zh-CN" altLang="en-US" dirty="0">
                <a:latin typeface="楷体_GB2312" pitchFamily="49" charset="-122"/>
                <a:ea typeface="楷体_GB2312" pitchFamily="49" charset="-122"/>
              </a:rPr>
              <a:t>词法分析是作为一个独立的阶段，是否应当将其处理为一遍呢？</a:t>
            </a:r>
          </a:p>
          <a:p>
            <a:endParaRPr lang="zh-CN" altLang="en-US" dirty="0">
              <a:latin typeface="楷体_GB2312" pitchFamily="49" charset="-122"/>
              <a:ea typeface="楷体_GB2312" pitchFamily="49" charset="-122"/>
            </a:endParaRPr>
          </a:p>
          <a:p>
            <a:endParaRPr lang="zh-CN" altLang="en-US" dirty="0">
              <a:latin typeface="楷体_GB2312" pitchFamily="49" charset="-122"/>
              <a:ea typeface="楷体_GB2312" pitchFamily="49" charset="-122"/>
            </a:endParaRPr>
          </a:p>
          <a:p>
            <a:pPr lvl="1"/>
            <a:endParaRPr lang="zh-CN" altLang="en-US" dirty="0">
              <a:solidFill>
                <a:schemeClr val="tx1"/>
              </a:solidFill>
              <a:latin typeface="楷体_GB2312" pitchFamily="49" charset="-122"/>
              <a:ea typeface="楷体_GB2312" pitchFamily="49" charset="-122"/>
            </a:endParaRPr>
          </a:p>
          <a:p>
            <a:pPr lvl="1"/>
            <a:endParaRPr lang="en-US" altLang="zh-CN" dirty="0">
              <a:solidFill>
                <a:schemeClr val="tx1"/>
              </a:solidFill>
              <a:latin typeface="楷体_GB2312" pitchFamily="49" charset="-122"/>
              <a:ea typeface="楷体_GB2312" pitchFamily="49" charset="-122"/>
            </a:endParaRPr>
          </a:p>
          <a:p>
            <a:pPr lvl="1"/>
            <a:endParaRPr lang="en-US" altLang="zh-CN" dirty="0">
              <a:solidFill>
                <a:schemeClr val="tx1"/>
              </a:solidFill>
              <a:latin typeface="楷体_GB2312" pitchFamily="49" charset="-122"/>
              <a:ea typeface="楷体_GB2312" pitchFamily="49" charset="-122"/>
            </a:endParaRPr>
          </a:p>
        </p:txBody>
      </p:sp>
      <p:sp>
        <p:nvSpPr>
          <p:cNvPr id="18435"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One pass</a:t>
            </a:r>
            <a:endParaRPr lang="zh-CN" altLang="en-US" kern="1200" dirty="0">
              <a:latin typeface="+mj-lt"/>
              <a:ea typeface="宋体" panose="02010600030101010101" pitchFamily="2" charset="-122"/>
              <a:cs typeface="+mj-cs"/>
            </a:endParaRPr>
          </a:p>
        </p:txBody>
      </p:sp>
      <p:grpSp>
        <p:nvGrpSpPr>
          <p:cNvPr id="18436" name="Group 2"/>
          <p:cNvGrpSpPr/>
          <p:nvPr/>
        </p:nvGrpSpPr>
        <p:grpSpPr>
          <a:xfrm>
            <a:off x="1979613" y="3271838"/>
            <a:ext cx="4687887" cy="1731962"/>
            <a:chOff x="995978" y="1484784"/>
            <a:chExt cx="4687888" cy="1731466"/>
          </a:xfrm>
        </p:grpSpPr>
        <p:sp>
          <p:nvSpPr>
            <p:cNvPr id="8" name="Rectangle 4"/>
            <p:cNvSpPr>
              <a:spLocks noChangeArrowheads="1"/>
            </p:cNvSpPr>
            <p:nvPr/>
          </p:nvSpPr>
          <p:spPr bwMode="auto">
            <a:xfrm>
              <a:off x="2434253" y="1484784"/>
              <a:ext cx="1223962" cy="936357"/>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342900" marR="0" lvl="0" indent="-342900" algn="ctr"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dirty="0">
                  <a:ln>
                    <a:noFill/>
                  </a:ln>
                  <a:solidFill>
                    <a:srgbClr val="3333FF"/>
                  </a:solidFill>
                  <a:effectLst/>
                  <a:uLnTx/>
                  <a:uFillTx/>
                  <a:latin typeface="+mj-lt"/>
                  <a:ea typeface="Arial Unicode MS" pitchFamily="34" charset="-120"/>
                  <a:cs typeface="Arial Unicode MS" pitchFamily="34" charset="-120"/>
                </a:rPr>
                <a:t>Lexical</a:t>
              </a:r>
            </a:p>
            <a:p>
              <a:pPr marL="342900" marR="0" lvl="0" indent="-342900" algn="ctr"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dirty="0">
                  <a:ln>
                    <a:noFill/>
                  </a:ln>
                  <a:solidFill>
                    <a:srgbClr val="3333FF"/>
                  </a:solidFill>
                  <a:effectLst/>
                  <a:uLnTx/>
                  <a:uFillTx/>
                  <a:latin typeface="+mj-lt"/>
                  <a:ea typeface="Arial Unicode MS" pitchFamily="34" charset="-120"/>
                  <a:cs typeface="Arial Unicode MS" pitchFamily="34" charset="-120"/>
                </a:rPr>
                <a:t>Analyzer</a:t>
              </a:r>
            </a:p>
          </p:txBody>
        </p:sp>
        <p:sp>
          <p:nvSpPr>
            <p:cNvPr id="10" name="Rectangle 6"/>
            <p:cNvSpPr>
              <a:spLocks noChangeArrowheads="1"/>
            </p:cNvSpPr>
            <p:nvPr/>
          </p:nvSpPr>
          <p:spPr bwMode="auto">
            <a:xfrm>
              <a:off x="4210666" y="2279893"/>
              <a:ext cx="1223963" cy="936357"/>
            </a:xfrm>
            <a:prstGeom prst="rect">
              <a:avLst/>
            </a:prstGeom>
            <a:noFill/>
            <a:ln w="9525" algn="ctr">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p>
              <a:pPr marL="342900" marR="0" lvl="0" indent="-342900" algn="ctr"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dirty="0">
                  <a:ln>
                    <a:noFill/>
                  </a:ln>
                  <a:solidFill>
                    <a:srgbClr val="3333FF"/>
                  </a:solidFill>
                  <a:effectLst/>
                  <a:uLnTx/>
                  <a:uFillTx/>
                  <a:latin typeface="+mj-lt"/>
                  <a:ea typeface="Arial Unicode MS" pitchFamily="34" charset="-120"/>
                  <a:cs typeface="Arial Unicode MS" pitchFamily="34" charset="-120"/>
                </a:rPr>
                <a:t>Symbol</a:t>
              </a:r>
            </a:p>
            <a:p>
              <a:pPr marL="342900" marR="0" lvl="0" indent="-342900" algn="ctr"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dirty="0">
                  <a:ln>
                    <a:noFill/>
                  </a:ln>
                  <a:solidFill>
                    <a:srgbClr val="3333FF"/>
                  </a:solidFill>
                  <a:effectLst/>
                  <a:uLnTx/>
                  <a:uFillTx/>
                  <a:latin typeface="+mj-lt"/>
                  <a:ea typeface="Arial Unicode MS" pitchFamily="34" charset="-120"/>
                  <a:cs typeface="Arial Unicode MS" pitchFamily="34" charset="-120"/>
                </a:rPr>
                <a:t>Table</a:t>
              </a:r>
            </a:p>
          </p:txBody>
        </p:sp>
        <p:sp>
          <p:nvSpPr>
            <p:cNvPr id="11" name="Text Box 7"/>
            <p:cNvSpPr txBox="1">
              <a:spLocks noChangeArrowheads="1"/>
            </p:cNvSpPr>
            <p:nvPr/>
          </p:nvSpPr>
          <p:spPr bwMode="auto">
            <a:xfrm>
              <a:off x="995978" y="1510177"/>
              <a:ext cx="1239837" cy="769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342900" marR="0" lvl="0" indent="-342900" algn="l"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dirty="0">
                  <a:ln>
                    <a:noFill/>
                  </a:ln>
                  <a:solidFill>
                    <a:srgbClr val="3333FF"/>
                  </a:solidFill>
                  <a:effectLst/>
                  <a:uLnTx/>
                  <a:uFillTx/>
                  <a:latin typeface="+mj-lt"/>
                  <a:ea typeface="Arial Unicode MS" pitchFamily="34" charset="-120"/>
                  <a:cs typeface="Arial Unicode MS" pitchFamily="34" charset="-120"/>
                </a:rPr>
                <a:t>source</a:t>
              </a:r>
            </a:p>
            <a:p>
              <a:pPr marL="342900" marR="0" lvl="0" indent="-342900" algn="l"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2000" b="0" i="0" u="none" strike="noStrike" kern="1200" cap="none" spc="0" normalizeH="0" baseline="0" noProof="0" dirty="0">
                  <a:ln>
                    <a:noFill/>
                  </a:ln>
                  <a:solidFill>
                    <a:srgbClr val="3333FF"/>
                  </a:solidFill>
                  <a:effectLst/>
                  <a:uLnTx/>
                  <a:uFillTx/>
                  <a:latin typeface="+mj-lt"/>
                  <a:ea typeface="Arial Unicode MS" pitchFamily="34" charset="-120"/>
                  <a:cs typeface="Arial Unicode MS" pitchFamily="34" charset="-120"/>
                </a:rPr>
                <a:t>program</a:t>
              </a:r>
            </a:p>
          </p:txBody>
        </p:sp>
        <p:sp>
          <p:nvSpPr>
            <p:cNvPr id="13" name="Text Box 9"/>
            <p:cNvSpPr txBox="1">
              <a:spLocks noChangeArrowheads="1"/>
            </p:cNvSpPr>
            <p:nvPr/>
          </p:nvSpPr>
          <p:spPr bwMode="auto">
            <a:xfrm>
              <a:off x="4183679" y="1508589"/>
              <a:ext cx="800100" cy="33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kumimoji="1" sz="2400" b="1">
                  <a:solidFill>
                    <a:schemeClr val="tx1"/>
                  </a:solidFill>
                  <a:latin typeface="Times New Roman" panose="02020603050405020304" pitchFamily="18" charset="0"/>
                  <a:ea typeface="PMingLiU" pitchFamily="18" charset="-120"/>
                </a:defRPr>
              </a:lvl1pPr>
              <a:lvl2pPr marL="742950" indent="-285750" eaLnBrk="0" hangingPunct="0">
                <a:defRPr kumimoji="1" sz="2400" b="1">
                  <a:solidFill>
                    <a:schemeClr val="tx1"/>
                  </a:solidFill>
                  <a:latin typeface="Times New Roman" panose="02020603050405020304" pitchFamily="18" charset="0"/>
                  <a:ea typeface="PMingLiU" pitchFamily="18" charset="-120"/>
                </a:defRPr>
              </a:lvl2pPr>
              <a:lvl3pPr marL="1143000" indent="-228600" eaLnBrk="0" hangingPunct="0">
                <a:defRPr kumimoji="1" sz="2400" b="1">
                  <a:solidFill>
                    <a:schemeClr val="tx1"/>
                  </a:solidFill>
                  <a:latin typeface="Times New Roman" panose="02020603050405020304" pitchFamily="18" charset="0"/>
                  <a:ea typeface="PMingLiU" pitchFamily="18" charset="-120"/>
                </a:defRPr>
              </a:lvl3pPr>
              <a:lvl4pPr marL="1600200" indent="-228600" eaLnBrk="0" hangingPunct="0">
                <a:defRPr kumimoji="1" sz="2400" b="1">
                  <a:solidFill>
                    <a:schemeClr val="tx1"/>
                  </a:solidFill>
                  <a:latin typeface="Times New Roman" panose="02020603050405020304" pitchFamily="18" charset="0"/>
                  <a:ea typeface="PMingLiU" pitchFamily="18" charset="-120"/>
                </a:defRPr>
              </a:lvl4pPr>
              <a:lvl5pPr marL="2057400" indent="-228600" eaLnBrk="0" hangingPunct="0">
                <a:defRPr kumimoji="1" sz="2400" b="1">
                  <a:solidFill>
                    <a:schemeClr val="tx1"/>
                  </a:solidFill>
                  <a:latin typeface="Times New Roman" panose="02020603050405020304" pitchFamily="18" charset="0"/>
                  <a:ea typeface="PMingLiU" pitchFamily="18" charset="-120"/>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PMingLiU" pitchFamily="18" charset="-120"/>
                </a:defRPr>
              </a:lvl9pPr>
            </a:lstStyle>
            <a:p>
              <a:pPr marL="342900" marR="0" lvl="0" indent="-342900" algn="l" defTabSz="914400" rtl="0" eaLnBrk="1" fontAlgn="base" latinLnBrk="0" hangingPunct="1">
                <a:lnSpc>
                  <a:spcPct val="100000"/>
                </a:lnSpc>
                <a:spcBef>
                  <a:spcPct val="20000"/>
                </a:spcBef>
                <a:spcAft>
                  <a:spcPct val="0"/>
                </a:spcAft>
                <a:buClr>
                  <a:schemeClr val="tx1"/>
                </a:buClr>
                <a:buSzPct val="50000"/>
                <a:buFont typeface="Wingdings" panose="05000000000000000000" pitchFamily="2" charset="2"/>
                <a:buNone/>
                <a:defRPr/>
              </a:pPr>
              <a:r>
                <a:rPr kumimoji="1" lang="en-US" altLang="zh-TW" sz="1600" b="1" i="0" u="none" strike="noStrike" kern="1200" cap="none" spc="0" normalizeH="0" baseline="0" noProof="0">
                  <a:ln>
                    <a:noFill/>
                  </a:ln>
                  <a:solidFill>
                    <a:srgbClr val="C00000"/>
                  </a:solidFill>
                  <a:effectLst/>
                  <a:uLnTx/>
                  <a:uFillTx/>
                  <a:latin typeface="+mj-lt"/>
                  <a:ea typeface="Arial Unicode MS" pitchFamily="34" charset="-120"/>
                  <a:cs typeface="Arial Unicode MS" pitchFamily="34" charset="-120"/>
                </a:rPr>
                <a:t>token</a:t>
              </a:r>
            </a:p>
          </p:txBody>
        </p:sp>
        <p:sp>
          <p:nvSpPr>
            <p:cNvPr id="15" name="Line 11"/>
            <p:cNvSpPr>
              <a:spLocks noChangeShapeType="1"/>
            </p:cNvSpPr>
            <p:nvPr/>
          </p:nvSpPr>
          <p:spPr bwMode="auto">
            <a:xfrm>
              <a:off x="3667741" y="1845043"/>
              <a:ext cx="2016125" cy="0"/>
            </a:xfrm>
            <a:prstGeom prst="line">
              <a:avLst/>
            </a:prstGeom>
            <a:noFill/>
            <a:ln w="9525">
              <a:solidFill>
                <a:schemeClr val="tx1"/>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7" name="Line 13"/>
            <p:cNvSpPr>
              <a:spLocks noChangeShapeType="1"/>
            </p:cNvSpPr>
            <p:nvPr/>
          </p:nvSpPr>
          <p:spPr bwMode="auto">
            <a:xfrm>
              <a:off x="1931015" y="1918047"/>
              <a:ext cx="503238" cy="0"/>
            </a:xfrm>
            <a:prstGeom prst="line">
              <a:avLst/>
            </a:prstGeom>
            <a:noFill/>
            <a:ln w="9525">
              <a:solidFill>
                <a:schemeClr val="tx1"/>
              </a:solidFill>
              <a:roun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9" name="Line 15"/>
            <p:cNvSpPr>
              <a:spLocks noChangeShapeType="1"/>
            </p:cNvSpPr>
            <p:nvPr/>
          </p:nvSpPr>
          <p:spPr bwMode="auto">
            <a:xfrm>
              <a:off x="3010515" y="2421141"/>
              <a:ext cx="1200150" cy="326931"/>
            </a:xfrm>
            <a:prstGeom prst="line">
              <a:avLst/>
            </a:prstGeom>
            <a:noFill/>
            <a:ln w="9525">
              <a:solidFill>
                <a:schemeClr val="tx1"/>
              </a:solidFill>
              <a:round/>
              <a:headEnd type="triangle" w="med" len="med"/>
              <a:tailEnd type="stealth" w="lg" len="lg"/>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1) </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构造</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上的</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NFA M’ </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使得 </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L(V)=L(M’)</a:t>
            </a:r>
          </a:p>
          <a:p>
            <a:pPr marL="822325" marR="0" lvl="2" indent="-22860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Char char=""/>
              <a:defRPr/>
            </a:pPr>
            <a:r>
              <a:rPr kumimoji="0" lang="zh-CN" altLang="en-US" sz="2800" b="1" i="0" u="none" strike="noStrike" kern="1200" cap="none" spc="0" normalizeH="0" baseline="0" noProof="0" dirty="0">
                <a:ln>
                  <a:noFill/>
                </a:ln>
                <a:solidFill>
                  <a:schemeClr val="tx1"/>
                </a:solidFill>
                <a:effectLst/>
                <a:uLnTx/>
                <a:uFillTx/>
                <a:latin typeface="+mj-lt"/>
                <a:ea typeface="楷体_GB2312" pitchFamily="49" charset="-122"/>
                <a:cs typeface="+mn-cs"/>
              </a:rPr>
              <a:t>首先，把</a:t>
            </a:r>
            <a:r>
              <a:rPr kumimoji="0" lang="en-US" altLang="zh-CN" sz="2800" b="1"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0" lang="zh-CN" altLang="en-US" sz="2800" b="1" i="0" u="none" strike="noStrike" kern="1200" cap="none" spc="0" normalizeH="0" baseline="0" noProof="0" dirty="0">
                <a:ln>
                  <a:noFill/>
                </a:ln>
                <a:solidFill>
                  <a:schemeClr val="tx1"/>
                </a:solidFill>
                <a:effectLst/>
                <a:uLnTx/>
                <a:uFillTx/>
                <a:latin typeface="+mj-lt"/>
                <a:ea typeface="楷体_GB2312" pitchFamily="49" charset="-122"/>
                <a:cs typeface="+mn-cs"/>
              </a:rPr>
              <a:t>表示成</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32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nvGrpSpPr>
          <p:cNvPr id="149508" name="Group 4"/>
          <p:cNvGrpSpPr/>
          <p:nvPr/>
        </p:nvGrpSpPr>
        <p:grpSpPr>
          <a:xfrm>
            <a:off x="2819400" y="2971800"/>
            <a:ext cx="2436813" cy="762000"/>
            <a:chOff x="1632" y="1584"/>
            <a:chExt cx="1535" cy="480"/>
          </a:xfrm>
        </p:grpSpPr>
        <p:sp>
          <p:nvSpPr>
            <p:cNvPr id="94213" name="Oval 5"/>
            <p:cNvSpPr/>
            <p:nvPr/>
          </p:nvSpPr>
          <p:spPr>
            <a:xfrm>
              <a:off x="1632" y="1728"/>
              <a:ext cx="383" cy="336"/>
            </a:xfrm>
            <a:prstGeom prst="ellipse">
              <a:avLst/>
            </a:prstGeom>
            <a:noFill/>
            <a:ln w="19050" cap="flat" cmpd="sng">
              <a:solidFill>
                <a:schemeClr val="tx1"/>
              </a:solidFill>
              <a:prstDash val="solid"/>
              <a:headEnd type="none" w="med" len="med"/>
              <a:tailEnd type="none" w="med" len="med"/>
            </a:ln>
          </p:spPr>
          <p:txBody>
            <a:bodyPr wrap="none" anchor="ctr" anchorCtr="0"/>
            <a:lstStyle/>
            <a:p>
              <a:pPr algn="ctr"/>
              <a:r>
                <a:rPr lang="en-US" altLang="zh-CN" sz="2800" dirty="0">
                  <a:latin typeface="Times New Roman" panose="02020603050405020304" pitchFamily="18" charset="0"/>
                </a:rPr>
                <a:t>X</a:t>
              </a:r>
              <a:endParaRPr lang="en-US" altLang="zh-CN" dirty="0">
                <a:latin typeface="Times New Roman" panose="02020603050405020304" pitchFamily="18" charset="0"/>
              </a:endParaRPr>
            </a:p>
          </p:txBody>
        </p:sp>
        <p:sp>
          <p:nvSpPr>
            <p:cNvPr id="94214" name="Oval 6"/>
            <p:cNvSpPr/>
            <p:nvPr/>
          </p:nvSpPr>
          <p:spPr>
            <a:xfrm>
              <a:off x="2784" y="1728"/>
              <a:ext cx="383" cy="336"/>
            </a:xfrm>
            <a:prstGeom prst="ellipse">
              <a:avLst/>
            </a:prstGeom>
            <a:noFill/>
            <a:ln w="57150" cap="flat" cmpd="thinThick">
              <a:solidFill>
                <a:schemeClr val="tx1"/>
              </a:solidFill>
              <a:prstDash val="solid"/>
              <a:headEnd type="none" w="med" len="med"/>
              <a:tailEnd type="none" w="med" len="med"/>
            </a:ln>
          </p:spPr>
          <p:txBody>
            <a:bodyPr wrap="none" anchor="ctr" anchorCtr="0"/>
            <a:lstStyle/>
            <a:p>
              <a:pPr algn="ctr"/>
              <a:r>
                <a:rPr lang="en-US" altLang="zh-CN" sz="2800" dirty="0">
                  <a:latin typeface="Times New Roman" panose="02020603050405020304" pitchFamily="18" charset="0"/>
                </a:rPr>
                <a:t>Y</a:t>
              </a:r>
              <a:endParaRPr lang="en-US" altLang="zh-CN" dirty="0">
                <a:latin typeface="Times New Roman" panose="02020603050405020304" pitchFamily="18" charset="0"/>
              </a:endParaRPr>
            </a:p>
          </p:txBody>
        </p:sp>
        <p:sp>
          <p:nvSpPr>
            <p:cNvPr id="94215" name="Line 7"/>
            <p:cNvSpPr/>
            <p:nvPr/>
          </p:nvSpPr>
          <p:spPr>
            <a:xfrm>
              <a:off x="2015" y="1920"/>
              <a:ext cx="769" cy="0"/>
            </a:xfrm>
            <a:prstGeom prst="line">
              <a:avLst/>
            </a:prstGeom>
            <a:ln w="19050" cap="flat" cmpd="sng">
              <a:solidFill>
                <a:schemeClr val="tx1"/>
              </a:solidFill>
              <a:prstDash val="solid"/>
              <a:headEnd type="none" w="med" len="med"/>
              <a:tailEnd type="stealth" w="lg" len="lg"/>
            </a:ln>
          </p:spPr>
        </p:sp>
        <p:sp>
          <p:nvSpPr>
            <p:cNvPr id="94216" name="Rectangle 8"/>
            <p:cNvSpPr/>
            <p:nvPr/>
          </p:nvSpPr>
          <p:spPr>
            <a:xfrm>
              <a:off x="2112" y="1584"/>
              <a:ext cx="528" cy="336"/>
            </a:xfrm>
            <a:prstGeom prst="rect">
              <a:avLst/>
            </a:prstGeom>
            <a:noFill/>
            <a:ln w="19050">
              <a:noFill/>
            </a:ln>
          </p:spPr>
          <p:txBody>
            <a:bodyPr wrap="none" anchor="ctr" anchorCtr="0"/>
            <a:lstStyle/>
            <a:p>
              <a:pPr algn="ctr"/>
              <a:r>
                <a:rPr lang="en-US" altLang="zh-CN" sz="2800" dirty="0">
                  <a:latin typeface="Times New Roman" panose="02020603050405020304" pitchFamily="18" charset="0"/>
                </a:rPr>
                <a:t>V</a:t>
              </a:r>
              <a:endParaRPr lang="en-US" altLang="zh-CN" dirty="0">
                <a:latin typeface="Times New Roman" panose="02020603050405020304" pitchFamily="18" charset="0"/>
              </a:endParaRPr>
            </a:p>
          </p:txBody>
        </p:sp>
      </p:grpSp>
      <p:sp>
        <p:nvSpPr>
          <p:cNvPr id="94212" name="Rectangle 2"/>
          <p:cNvSpPr>
            <a:spLocks noGrp="1" noRot="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RE and FA equivalence</a:t>
            </a:r>
            <a:endParaRPr lang="zh-CN" altLang="en-US" kern="1200" dirty="0">
              <a:latin typeface="+mj-lt"/>
              <a:ea typeface="宋体" panose="02010600030101010101" pitchFamily="2" charset="-122"/>
              <a:cs typeface="+mj-cs"/>
            </a:endParaRPr>
          </a:p>
        </p:txBody>
      </p:sp>
      <p:cxnSp>
        <p:nvCxnSpPr>
          <p:cNvPr id="2" name="AutoShape 91"/>
          <p:cNvCxnSpPr/>
          <p:nvPr>
            <p:custDataLst>
              <p:tags r:id="rId1"/>
            </p:custDataLst>
          </p:nvPr>
        </p:nvCxnSpPr>
        <p:spPr>
          <a:xfrm>
            <a:off x="2411730" y="3500438"/>
            <a:ext cx="411163" cy="0"/>
          </a:xfrm>
          <a:prstGeom prst="straightConnector1">
            <a:avLst/>
          </a:prstGeom>
          <a:ln w="9525" cap="flat" cmpd="sng">
            <a:solidFill>
              <a:schemeClr val="tx1"/>
            </a:solidFill>
            <a:prstDash val="soli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nodeType="clickEffect">
                                  <p:stCondLst>
                                    <p:cond delay="0"/>
                                  </p:stCondLst>
                                  <p:childTnLst>
                                    <p:set>
                                      <p:cBhvr>
                                        <p:cTn id="6" dur="1" fill="hold">
                                          <p:stCondLst>
                                            <p:cond delay="0"/>
                                          </p:stCondLst>
                                        </p:cTn>
                                        <p:tgtEl>
                                          <p:spTgt spid="149508"/>
                                        </p:tgtEl>
                                        <p:attrNameLst>
                                          <p:attrName>style.visibility</p:attrName>
                                        </p:attrNameLst>
                                      </p:cBhvr>
                                      <p:to>
                                        <p:strVal val="visible"/>
                                      </p:to>
                                    </p:set>
                                    <p:anim calcmode="lin" valueType="num">
                                      <p:cBhvr additive="base">
                                        <p:cTn id="7" dur="500" fill="hold"/>
                                        <p:tgtEl>
                                          <p:spTgt spid="149508"/>
                                        </p:tgtEl>
                                        <p:attrNameLst>
                                          <p:attrName>ppt_x</p:attrName>
                                        </p:attrNameLst>
                                      </p:cBhvr>
                                      <p:tavLst>
                                        <p:tav tm="0">
                                          <p:val>
                                            <p:strVal val="1+#ppt_w/2"/>
                                          </p:val>
                                        </p:tav>
                                        <p:tav tm="100000">
                                          <p:val>
                                            <p:strVal val="#ppt_x"/>
                                          </p:val>
                                        </p:tav>
                                      </p:tavLst>
                                    </p:anim>
                                    <p:anim calcmode="lin" valueType="num">
                                      <p:cBhvr additive="base">
                                        <p:cTn id="8" dur="500" fill="hold"/>
                                        <p:tgtEl>
                                          <p:spTgt spid="1495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3"/>
          <p:cNvSpPr>
            <a:spLocks noGrp="1" noRot="1" noChangeArrowheads="1"/>
          </p:cNvSpPr>
          <p:nvPr>
            <p:ph sz="quarter" idx="1"/>
          </p:nvPr>
        </p:nvSpPr>
        <p:spPr>
          <a:xfrm>
            <a:off x="609600" y="1295400"/>
            <a:ext cx="8153400" cy="4498975"/>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ts val="600"/>
              </a:spcBef>
              <a:spcAft>
                <a:spcPct val="0"/>
              </a:spcAft>
              <a:buClr>
                <a:schemeClr val="accent1"/>
              </a:buClr>
              <a:buSzPct val="95000"/>
              <a:buFont typeface="Wingdings 3" panose="05040102010807070707" pitchFamily="18" charset="2"/>
              <a:buNone/>
              <a:defRPr/>
            </a:pP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然后，按下面的三条规则对</a:t>
            </a:r>
            <a:r>
              <a:rPr kumimoji="0" lang="en-US" altLang="zh-CN" sz="2400" b="1"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0" lang="zh-CN" altLang="en-US" sz="2400" b="1" i="0" u="none" strike="noStrike" kern="1200" cap="none" spc="0" normalizeH="0" baseline="0" noProof="0" dirty="0">
                <a:ln>
                  <a:noFill/>
                </a:ln>
                <a:solidFill>
                  <a:schemeClr val="tx1"/>
                </a:solidFill>
                <a:effectLst/>
                <a:uLnTx/>
                <a:uFillTx/>
                <a:latin typeface="+mj-lt"/>
                <a:ea typeface="楷体_GB2312" pitchFamily="49" charset="-122"/>
                <a:cs typeface="+mn-cs"/>
              </a:rPr>
              <a:t>进行分裂：</a:t>
            </a:r>
          </a:p>
        </p:txBody>
      </p:sp>
      <p:sp>
        <p:nvSpPr>
          <p:cNvPr id="150532" name="Rectangle 4"/>
          <p:cNvSpPr>
            <a:spLocks noChangeArrowheads="1"/>
          </p:cNvSpPr>
          <p:nvPr/>
        </p:nvSpPr>
        <p:spPr bwMode="auto">
          <a:xfrm>
            <a:off x="3581400" y="2209800"/>
            <a:ext cx="1066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rgbClr val="00B050"/>
                </a:solidFill>
                <a:effectLst/>
                <a:uLnTx/>
                <a:uFillTx/>
                <a:latin typeface="+mj-lt"/>
                <a:ea typeface="楷体_GB2312" pitchFamily="49" charset="-122"/>
                <a:cs typeface="+mn-cs"/>
              </a:rPr>
              <a:t>代之为</a:t>
            </a:r>
            <a:endParaRPr kumimoji="1" lang="zh-CN" altLang="en-US" sz="2400" b="0" i="0" u="none" strike="noStrike" kern="1200" cap="none" spc="0" normalizeH="0" baseline="0" noProof="0" dirty="0">
              <a:ln>
                <a:noFill/>
              </a:ln>
              <a:solidFill>
                <a:srgbClr val="00B050"/>
              </a:solidFill>
              <a:effectLst/>
              <a:uLnTx/>
              <a:uFillTx/>
              <a:latin typeface="+mj-lt"/>
              <a:ea typeface="楷体_GB2312" pitchFamily="49" charset="-122"/>
              <a:cs typeface="+mn-cs"/>
            </a:endParaRPr>
          </a:p>
        </p:txBody>
      </p:sp>
      <p:grpSp>
        <p:nvGrpSpPr>
          <p:cNvPr id="150533" name="Group 5"/>
          <p:cNvGrpSpPr/>
          <p:nvPr/>
        </p:nvGrpSpPr>
        <p:grpSpPr>
          <a:xfrm>
            <a:off x="5105400" y="2057400"/>
            <a:ext cx="3351213" cy="762000"/>
            <a:chOff x="384" y="624"/>
            <a:chExt cx="2111" cy="480"/>
          </a:xfrm>
        </p:grpSpPr>
        <p:sp>
          <p:nvSpPr>
            <p:cNvPr id="150534" name="Oval 6"/>
            <p:cNvSpPr>
              <a:spLocks noChangeArrowheads="1"/>
            </p:cNvSpPr>
            <p:nvPr/>
          </p:nvSpPr>
          <p:spPr bwMode="auto">
            <a:xfrm>
              <a:off x="384" y="768"/>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rPr>
                <a:t>i</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35" name="Oval 7"/>
            <p:cNvSpPr>
              <a:spLocks noChangeArrowheads="1"/>
            </p:cNvSpPr>
            <p:nvPr/>
          </p:nvSpPr>
          <p:spPr bwMode="auto">
            <a:xfrm>
              <a:off x="1248" y="768"/>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j</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36" name="Line 8"/>
            <p:cNvSpPr>
              <a:spLocks noChangeShapeType="1"/>
            </p:cNvSpPr>
            <p:nvPr/>
          </p:nvSpPr>
          <p:spPr bwMode="auto">
            <a:xfrm>
              <a:off x="767" y="960"/>
              <a:ext cx="481" cy="0"/>
            </a:xfrm>
            <a:prstGeom prst="line">
              <a:avLst/>
            </a:prstGeom>
            <a:noFill/>
            <a:ln w="19050">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37" name="Line 9"/>
            <p:cNvSpPr>
              <a:spLocks noChangeShapeType="1"/>
            </p:cNvSpPr>
            <p:nvPr/>
          </p:nvSpPr>
          <p:spPr bwMode="auto">
            <a:xfrm>
              <a:off x="1632" y="960"/>
              <a:ext cx="480" cy="0"/>
            </a:xfrm>
            <a:prstGeom prst="line">
              <a:avLst/>
            </a:prstGeom>
            <a:noFill/>
            <a:ln w="19050">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38" name="Rectangle 10"/>
            <p:cNvSpPr>
              <a:spLocks noChangeArrowheads="1"/>
            </p:cNvSpPr>
            <p:nvPr/>
          </p:nvSpPr>
          <p:spPr bwMode="auto">
            <a:xfrm>
              <a:off x="720" y="624"/>
              <a:ext cx="52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1"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rPr>
                <a:t>1</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39" name="Rectangle 11"/>
            <p:cNvSpPr>
              <a:spLocks noChangeArrowheads="1"/>
            </p:cNvSpPr>
            <p:nvPr/>
          </p:nvSpPr>
          <p:spPr bwMode="auto">
            <a:xfrm>
              <a:off x="1584" y="624"/>
              <a:ext cx="52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1"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rPr>
                <a:t>2</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40" name="Oval 12"/>
            <p:cNvSpPr>
              <a:spLocks noChangeArrowheads="1"/>
            </p:cNvSpPr>
            <p:nvPr/>
          </p:nvSpPr>
          <p:spPr bwMode="auto">
            <a:xfrm>
              <a:off x="2112" y="768"/>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k</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grpSp>
        <p:nvGrpSpPr>
          <p:cNvPr id="150541" name="Group 13"/>
          <p:cNvGrpSpPr/>
          <p:nvPr/>
        </p:nvGrpSpPr>
        <p:grpSpPr>
          <a:xfrm>
            <a:off x="685800" y="2057400"/>
            <a:ext cx="2513013" cy="762000"/>
            <a:chOff x="3600" y="576"/>
            <a:chExt cx="1583" cy="480"/>
          </a:xfrm>
        </p:grpSpPr>
        <p:sp>
          <p:nvSpPr>
            <p:cNvPr id="150542" name="Oval 14"/>
            <p:cNvSpPr>
              <a:spLocks noChangeArrowheads="1"/>
            </p:cNvSpPr>
            <p:nvPr/>
          </p:nvSpPr>
          <p:spPr bwMode="auto">
            <a:xfrm>
              <a:off x="3600" y="720"/>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rPr>
                <a:t>i</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43" name="Oval 15"/>
            <p:cNvSpPr>
              <a:spLocks noChangeArrowheads="1"/>
            </p:cNvSpPr>
            <p:nvPr/>
          </p:nvSpPr>
          <p:spPr bwMode="auto">
            <a:xfrm>
              <a:off x="4800" y="720"/>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k</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44" name="Line 16"/>
            <p:cNvSpPr>
              <a:spLocks noChangeShapeType="1"/>
            </p:cNvSpPr>
            <p:nvPr/>
          </p:nvSpPr>
          <p:spPr bwMode="auto">
            <a:xfrm>
              <a:off x="3983" y="912"/>
              <a:ext cx="817" cy="0"/>
            </a:xfrm>
            <a:prstGeom prst="line">
              <a:avLst/>
            </a:prstGeom>
            <a:noFill/>
            <a:ln w="19050">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45" name="Rectangle 17"/>
            <p:cNvSpPr>
              <a:spLocks noChangeArrowheads="1"/>
            </p:cNvSpPr>
            <p:nvPr/>
          </p:nvSpPr>
          <p:spPr bwMode="auto">
            <a:xfrm>
              <a:off x="4080" y="576"/>
              <a:ext cx="52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1"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rPr>
                <a:t>1</a:t>
              </a: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1"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rPr>
                <a:t>2</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sp>
        <p:nvSpPr>
          <p:cNvPr id="150546" name="Rectangle 18"/>
          <p:cNvSpPr>
            <a:spLocks noChangeArrowheads="1"/>
          </p:cNvSpPr>
          <p:nvPr/>
        </p:nvSpPr>
        <p:spPr bwMode="auto">
          <a:xfrm>
            <a:off x="3657600" y="3429000"/>
            <a:ext cx="1066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rgbClr val="00B050"/>
                </a:solidFill>
                <a:effectLst/>
                <a:uLnTx/>
                <a:uFillTx/>
                <a:latin typeface="+mj-lt"/>
                <a:ea typeface="楷体_GB2312" pitchFamily="49" charset="-122"/>
                <a:cs typeface="+mn-cs"/>
              </a:rPr>
              <a:t>代之为</a:t>
            </a:r>
            <a:endParaRPr kumimoji="1" lang="zh-CN" altLang="en-US" sz="2400" b="0" i="0" u="none" strike="noStrike" kern="1200" cap="none" spc="0" normalizeH="0" baseline="0" noProof="0" dirty="0">
              <a:ln>
                <a:noFill/>
              </a:ln>
              <a:solidFill>
                <a:srgbClr val="00B050"/>
              </a:solidFill>
              <a:effectLst/>
              <a:uLnTx/>
              <a:uFillTx/>
              <a:latin typeface="+mj-lt"/>
              <a:ea typeface="楷体_GB2312" pitchFamily="49" charset="-122"/>
              <a:cs typeface="+mn-cs"/>
            </a:endParaRPr>
          </a:p>
        </p:txBody>
      </p:sp>
      <p:grpSp>
        <p:nvGrpSpPr>
          <p:cNvPr id="150547" name="Group 19"/>
          <p:cNvGrpSpPr/>
          <p:nvPr/>
        </p:nvGrpSpPr>
        <p:grpSpPr>
          <a:xfrm>
            <a:off x="762000" y="3276600"/>
            <a:ext cx="2436813" cy="762000"/>
            <a:chOff x="3696" y="1632"/>
            <a:chExt cx="1535" cy="480"/>
          </a:xfrm>
        </p:grpSpPr>
        <p:sp>
          <p:nvSpPr>
            <p:cNvPr id="150548" name="Oval 20"/>
            <p:cNvSpPr>
              <a:spLocks noChangeArrowheads="1"/>
            </p:cNvSpPr>
            <p:nvPr/>
          </p:nvSpPr>
          <p:spPr bwMode="auto">
            <a:xfrm>
              <a:off x="3696" y="1776"/>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rPr>
                <a:t>i</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49" name="Oval 21"/>
            <p:cNvSpPr>
              <a:spLocks noChangeArrowheads="1"/>
            </p:cNvSpPr>
            <p:nvPr/>
          </p:nvSpPr>
          <p:spPr bwMode="auto">
            <a:xfrm>
              <a:off x="4848" y="1776"/>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j</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50" name="Line 22"/>
            <p:cNvSpPr>
              <a:spLocks noChangeShapeType="1"/>
            </p:cNvSpPr>
            <p:nvPr/>
          </p:nvSpPr>
          <p:spPr bwMode="auto">
            <a:xfrm>
              <a:off x="4079" y="1968"/>
              <a:ext cx="769" cy="0"/>
            </a:xfrm>
            <a:prstGeom prst="line">
              <a:avLst/>
            </a:prstGeom>
            <a:noFill/>
            <a:ln w="19050">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51" name="Rectangle 23"/>
            <p:cNvSpPr>
              <a:spLocks noChangeArrowheads="1"/>
            </p:cNvSpPr>
            <p:nvPr/>
          </p:nvSpPr>
          <p:spPr bwMode="auto">
            <a:xfrm>
              <a:off x="4176" y="1632"/>
              <a:ext cx="52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1"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rPr>
                <a:t>1</a:t>
              </a: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1"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rPr>
                <a:t>2</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grpSp>
        <p:nvGrpSpPr>
          <p:cNvPr id="150552" name="Group 24"/>
          <p:cNvGrpSpPr/>
          <p:nvPr/>
        </p:nvGrpSpPr>
        <p:grpSpPr>
          <a:xfrm>
            <a:off x="5334000" y="2895600"/>
            <a:ext cx="2589213" cy="1752600"/>
            <a:chOff x="576" y="1344"/>
            <a:chExt cx="1631" cy="1104"/>
          </a:xfrm>
        </p:grpSpPr>
        <p:sp>
          <p:nvSpPr>
            <p:cNvPr id="150553" name="Oval 25"/>
            <p:cNvSpPr>
              <a:spLocks noChangeArrowheads="1"/>
            </p:cNvSpPr>
            <p:nvPr/>
          </p:nvSpPr>
          <p:spPr bwMode="auto">
            <a:xfrm>
              <a:off x="576" y="1728"/>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rPr>
                <a:t>i</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54" name="Oval 26"/>
            <p:cNvSpPr>
              <a:spLocks noChangeArrowheads="1"/>
            </p:cNvSpPr>
            <p:nvPr/>
          </p:nvSpPr>
          <p:spPr bwMode="auto">
            <a:xfrm>
              <a:off x="1824" y="1728"/>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j</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55" name="Freeform 27"/>
            <p:cNvSpPr/>
            <p:nvPr/>
          </p:nvSpPr>
          <p:spPr bwMode="auto">
            <a:xfrm>
              <a:off x="960" y="1680"/>
              <a:ext cx="864" cy="144"/>
            </a:xfrm>
            <a:custGeom>
              <a:avLst/>
              <a:gdLst>
                <a:gd name="T0" fmla="*/ 0 w 864"/>
                <a:gd name="T1" fmla="*/ 144 h 144"/>
                <a:gd name="T2" fmla="*/ 384 w 864"/>
                <a:gd name="T3" fmla="*/ 0 h 144"/>
                <a:gd name="T4" fmla="*/ 864 w 864"/>
                <a:gd name="T5" fmla="*/ 144 h 144"/>
              </a:gdLst>
              <a:ahLst/>
              <a:cxnLst>
                <a:cxn ang="0">
                  <a:pos x="T0" y="T1"/>
                </a:cxn>
                <a:cxn ang="0">
                  <a:pos x="T2" y="T3"/>
                </a:cxn>
                <a:cxn ang="0">
                  <a:pos x="T4" y="T5"/>
                </a:cxn>
              </a:cxnLst>
              <a:rect l="0" t="0" r="r" b="b"/>
              <a:pathLst>
                <a:path w="864" h="144">
                  <a:moveTo>
                    <a:pt x="0" y="144"/>
                  </a:moveTo>
                  <a:cubicBezTo>
                    <a:pt x="120" y="72"/>
                    <a:pt x="240" y="0"/>
                    <a:pt x="384" y="0"/>
                  </a:cubicBezTo>
                  <a:cubicBezTo>
                    <a:pt x="528" y="0"/>
                    <a:pt x="696" y="72"/>
                    <a:pt x="864" y="144"/>
                  </a:cubicBez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56" name="Freeform 28"/>
            <p:cNvSpPr/>
            <p:nvPr/>
          </p:nvSpPr>
          <p:spPr bwMode="auto">
            <a:xfrm>
              <a:off x="960" y="1968"/>
              <a:ext cx="864" cy="192"/>
            </a:xfrm>
            <a:custGeom>
              <a:avLst/>
              <a:gdLst>
                <a:gd name="T0" fmla="*/ 0 w 912"/>
                <a:gd name="T1" fmla="*/ 0 h 192"/>
                <a:gd name="T2" fmla="*/ 432 w 912"/>
                <a:gd name="T3" fmla="*/ 192 h 192"/>
                <a:gd name="T4" fmla="*/ 912 w 912"/>
                <a:gd name="T5" fmla="*/ 0 h 192"/>
              </a:gdLst>
              <a:ahLst/>
              <a:cxnLst>
                <a:cxn ang="0">
                  <a:pos x="T0" y="T1"/>
                </a:cxn>
                <a:cxn ang="0">
                  <a:pos x="T2" y="T3"/>
                </a:cxn>
                <a:cxn ang="0">
                  <a:pos x="T4" y="T5"/>
                </a:cxn>
              </a:cxnLst>
              <a:rect l="0" t="0" r="r" b="b"/>
              <a:pathLst>
                <a:path w="912" h="192">
                  <a:moveTo>
                    <a:pt x="0" y="0"/>
                  </a:moveTo>
                  <a:cubicBezTo>
                    <a:pt x="140" y="96"/>
                    <a:pt x="280" y="192"/>
                    <a:pt x="432" y="192"/>
                  </a:cubicBezTo>
                  <a:cubicBezTo>
                    <a:pt x="584" y="192"/>
                    <a:pt x="748" y="96"/>
                    <a:pt x="912" y="0"/>
                  </a:cubicBez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57" name="Rectangle 29"/>
            <p:cNvSpPr>
              <a:spLocks noChangeArrowheads="1"/>
            </p:cNvSpPr>
            <p:nvPr/>
          </p:nvSpPr>
          <p:spPr bwMode="auto">
            <a:xfrm>
              <a:off x="1104" y="2112"/>
              <a:ext cx="52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1"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rPr>
                <a:t>2</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58" name="Rectangle 30"/>
            <p:cNvSpPr>
              <a:spLocks noChangeArrowheads="1"/>
            </p:cNvSpPr>
            <p:nvPr/>
          </p:nvSpPr>
          <p:spPr bwMode="auto">
            <a:xfrm>
              <a:off x="1104" y="1344"/>
              <a:ext cx="52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1"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rPr>
                <a:t>1</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sp>
        <p:nvSpPr>
          <p:cNvPr id="150559" name="Rectangle 31"/>
          <p:cNvSpPr>
            <a:spLocks noChangeArrowheads="1"/>
          </p:cNvSpPr>
          <p:nvPr/>
        </p:nvSpPr>
        <p:spPr bwMode="auto">
          <a:xfrm>
            <a:off x="3733800" y="4800600"/>
            <a:ext cx="1066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zh-CN" altLang="en-US" sz="2800" b="0" i="0" u="none" strike="noStrike" kern="1200" cap="none" spc="0" normalizeH="0" baseline="0" noProof="0" dirty="0">
                <a:ln>
                  <a:noFill/>
                </a:ln>
                <a:solidFill>
                  <a:srgbClr val="00B050"/>
                </a:solidFill>
                <a:effectLst/>
                <a:uLnTx/>
                <a:uFillTx/>
                <a:latin typeface="+mj-lt"/>
                <a:ea typeface="楷体_GB2312" pitchFamily="49" charset="-122"/>
                <a:cs typeface="+mn-cs"/>
              </a:rPr>
              <a:t>代之为</a:t>
            </a:r>
            <a:endParaRPr kumimoji="1" lang="zh-CN" altLang="en-US" sz="2400" b="0" i="0" u="none" strike="noStrike" kern="1200" cap="none" spc="0" normalizeH="0" baseline="0" noProof="0" dirty="0">
              <a:ln>
                <a:noFill/>
              </a:ln>
              <a:solidFill>
                <a:srgbClr val="00B050"/>
              </a:solidFill>
              <a:effectLst/>
              <a:uLnTx/>
              <a:uFillTx/>
              <a:latin typeface="+mj-lt"/>
              <a:ea typeface="楷体_GB2312" pitchFamily="49" charset="-122"/>
              <a:cs typeface="+mn-cs"/>
            </a:endParaRPr>
          </a:p>
        </p:txBody>
      </p:sp>
      <p:grpSp>
        <p:nvGrpSpPr>
          <p:cNvPr id="150560" name="Group 32"/>
          <p:cNvGrpSpPr/>
          <p:nvPr/>
        </p:nvGrpSpPr>
        <p:grpSpPr>
          <a:xfrm>
            <a:off x="687388" y="4572000"/>
            <a:ext cx="2741612" cy="838200"/>
            <a:chOff x="3696" y="2976"/>
            <a:chExt cx="1727" cy="528"/>
          </a:xfrm>
        </p:grpSpPr>
        <p:sp>
          <p:nvSpPr>
            <p:cNvPr id="150561" name="Oval 33"/>
            <p:cNvSpPr>
              <a:spLocks noChangeArrowheads="1"/>
            </p:cNvSpPr>
            <p:nvPr/>
          </p:nvSpPr>
          <p:spPr bwMode="auto">
            <a:xfrm>
              <a:off x="3696" y="3168"/>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rPr>
                <a:t>i</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62" name="Oval 34"/>
            <p:cNvSpPr>
              <a:spLocks noChangeArrowheads="1"/>
            </p:cNvSpPr>
            <p:nvPr/>
          </p:nvSpPr>
          <p:spPr bwMode="auto">
            <a:xfrm>
              <a:off x="5040" y="3168"/>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k</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63" name="Line 35"/>
            <p:cNvSpPr>
              <a:spLocks noChangeShapeType="1"/>
            </p:cNvSpPr>
            <p:nvPr/>
          </p:nvSpPr>
          <p:spPr bwMode="auto">
            <a:xfrm>
              <a:off x="4079" y="3360"/>
              <a:ext cx="961" cy="0"/>
            </a:xfrm>
            <a:prstGeom prst="line">
              <a:avLst/>
            </a:prstGeom>
            <a:noFill/>
            <a:ln w="19050">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64" name="Rectangle 36"/>
            <p:cNvSpPr>
              <a:spLocks noChangeArrowheads="1"/>
            </p:cNvSpPr>
            <p:nvPr/>
          </p:nvSpPr>
          <p:spPr bwMode="auto">
            <a:xfrm>
              <a:off x="4176" y="2976"/>
              <a:ext cx="672"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1"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rPr>
                <a:t>1</a:t>
              </a:r>
              <a:r>
                <a:rPr kumimoji="1" lang="en-US" altLang="zh-CN" sz="2800" b="0" i="0" u="none" strike="noStrike" kern="1200" cap="none" spc="0" normalizeH="0" baseline="30000" noProof="0" dirty="0">
                  <a:ln>
                    <a:noFill/>
                  </a:ln>
                  <a:solidFill>
                    <a:schemeClr val="tx1"/>
                  </a:solidFill>
                  <a:effectLst/>
                  <a:uLnTx/>
                  <a:uFillTx/>
                  <a:latin typeface="+mj-lt"/>
                  <a:ea typeface="楷体_GB2312" pitchFamily="49" charset="-122"/>
                  <a:cs typeface="+mn-cs"/>
                </a:rPr>
                <a:t>*</a:t>
              </a:r>
            </a:p>
          </p:txBody>
        </p:sp>
      </p:grpSp>
      <p:grpSp>
        <p:nvGrpSpPr>
          <p:cNvPr id="150565" name="Group 37"/>
          <p:cNvGrpSpPr/>
          <p:nvPr/>
        </p:nvGrpSpPr>
        <p:grpSpPr>
          <a:xfrm>
            <a:off x="5029200" y="4648200"/>
            <a:ext cx="3351213" cy="1752600"/>
            <a:chOff x="480" y="3072"/>
            <a:chExt cx="2111" cy="1104"/>
          </a:xfrm>
        </p:grpSpPr>
        <p:sp>
          <p:nvSpPr>
            <p:cNvPr id="150566" name="Oval 38"/>
            <p:cNvSpPr>
              <a:spLocks noChangeArrowheads="1"/>
            </p:cNvSpPr>
            <p:nvPr/>
          </p:nvSpPr>
          <p:spPr bwMode="auto">
            <a:xfrm>
              <a:off x="480" y="3216"/>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rPr>
                <a:t>i</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67" name="Oval 39"/>
            <p:cNvSpPr>
              <a:spLocks noChangeArrowheads="1"/>
            </p:cNvSpPr>
            <p:nvPr/>
          </p:nvSpPr>
          <p:spPr bwMode="auto">
            <a:xfrm>
              <a:off x="1344" y="3216"/>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j</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68" name="Line 40"/>
            <p:cNvSpPr>
              <a:spLocks noChangeShapeType="1"/>
            </p:cNvSpPr>
            <p:nvPr/>
          </p:nvSpPr>
          <p:spPr bwMode="auto">
            <a:xfrm>
              <a:off x="863" y="3408"/>
              <a:ext cx="481" cy="0"/>
            </a:xfrm>
            <a:prstGeom prst="line">
              <a:avLst/>
            </a:prstGeom>
            <a:noFill/>
            <a:ln w="19050">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69" name="Line 41"/>
            <p:cNvSpPr>
              <a:spLocks noChangeShapeType="1"/>
            </p:cNvSpPr>
            <p:nvPr/>
          </p:nvSpPr>
          <p:spPr bwMode="auto">
            <a:xfrm>
              <a:off x="1728" y="3408"/>
              <a:ext cx="480" cy="0"/>
            </a:xfrm>
            <a:prstGeom prst="line">
              <a:avLst/>
            </a:prstGeom>
            <a:noFill/>
            <a:ln w="19050">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70" name="Rectangle 42"/>
            <p:cNvSpPr>
              <a:spLocks noChangeArrowheads="1"/>
            </p:cNvSpPr>
            <p:nvPr/>
          </p:nvSpPr>
          <p:spPr bwMode="auto">
            <a:xfrm>
              <a:off x="816" y="3072"/>
              <a:ext cx="52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71" name="Rectangle 43"/>
            <p:cNvSpPr>
              <a:spLocks noChangeArrowheads="1"/>
            </p:cNvSpPr>
            <p:nvPr/>
          </p:nvSpPr>
          <p:spPr bwMode="auto">
            <a:xfrm>
              <a:off x="1680" y="3072"/>
              <a:ext cx="52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p>
          </p:txBody>
        </p:sp>
        <p:sp>
          <p:nvSpPr>
            <p:cNvPr id="150572" name="Oval 44"/>
            <p:cNvSpPr>
              <a:spLocks noChangeArrowheads="1"/>
            </p:cNvSpPr>
            <p:nvPr/>
          </p:nvSpPr>
          <p:spPr bwMode="auto">
            <a:xfrm>
              <a:off x="2208" y="3216"/>
              <a:ext cx="383" cy="336"/>
            </a:xfrm>
            <a:prstGeom prst="ellipse">
              <a:avLst/>
            </a:prstGeom>
            <a:noFill/>
            <a:ln w="1905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k</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73" name="Rectangle 45"/>
            <p:cNvSpPr>
              <a:spLocks noChangeArrowheads="1"/>
            </p:cNvSpPr>
            <p:nvPr/>
          </p:nvSpPr>
          <p:spPr bwMode="auto">
            <a:xfrm>
              <a:off x="1296" y="3840"/>
              <a:ext cx="52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V</a:t>
              </a:r>
              <a:r>
                <a:rPr kumimoji="1" lang="en-US" altLang="zh-CN" sz="2800" b="0" i="0" u="none" strike="noStrike" kern="1200" cap="none" spc="0" normalizeH="0" baseline="-25000" noProof="0" dirty="0">
                  <a:ln>
                    <a:noFill/>
                  </a:ln>
                  <a:solidFill>
                    <a:schemeClr val="tx1"/>
                  </a:solidFill>
                  <a:effectLst/>
                  <a:uLnTx/>
                  <a:uFillTx/>
                  <a:latin typeface="+mj-lt"/>
                  <a:ea typeface="楷体_GB2312" pitchFamily="49" charset="-122"/>
                  <a:cs typeface="+mn-cs"/>
                </a:rPr>
                <a:t>1</a:t>
              </a:r>
              <a:endParaRPr kumimoji="1" lang="en-US" altLang="zh-CN"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sp>
          <p:nvSpPr>
            <p:cNvPr id="150574" name="Freeform 46"/>
            <p:cNvSpPr/>
            <p:nvPr/>
          </p:nvSpPr>
          <p:spPr bwMode="auto">
            <a:xfrm>
              <a:off x="1392" y="3456"/>
              <a:ext cx="336" cy="440"/>
            </a:xfrm>
            <a:custGeom>
              <a:avLst/>
              <a:gdLst>
                <a:gd name="T0" fmla="*/ 336 w 336"/>
                <a:gd name="T1" fmla="*/ 0 h 440"/>
                <a:gd name="T2" fmla="*/ 144 w 336"/>
                <a:gd name="T3" fmla="*/ 432 h 440"/>
                <a:gd name="T4" fmla="*/ 0 w 336"/>
                <a:gd name="T5" fmla="*/ 48 h 440"/>
              </a:gdLst>
              <a:ahLst/>
              <a:cxnLst>
                <a:cxn ang="0">
                  <a:pos x="T0" y="T1"/>
                </a:cxn>
                <a:cxn ang="0">
                  <a:pos x="T2" y="T3"/>
                </a:cxn>
                <a:cxn ang="0">
                  <a:pos x="T4" y="T5"/>
                </a:cxn>
              </a:cxnLst>
              <a:rect l="0" t="0" r="r" b="b"/>
              <a:pathLst>
                <a:path w="336" h="440">
                  <a:moveTo>
                    <a:pt x="336" y="0"/>
                  </a:moveTo>
                  <a:cubicBezTo>
                    <a:pt x="268" y="212"/>
                    <a:pt x="200" y="424"/>
                    <a:pt x="144" y="432"/>
                  </a:cubicBezTo>
                  <a:cubicBezTo>
                    <a:pt x="88" y="440"/>
                    <a:pt x="44" y="244"/>
                    <a:pt x="0" y="48"/>
                  </a:cubicBezTo>
                </a:path>
              </a:pathLst>
            </a:custGeom>
            <a:noFill/>
            <a:ln w="19050" cap="flat"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endParaRPr>
            </a:p>
          </p:txBody>
        </p:sp>
      </p:grpSp>
      <p:sp>
        <p:nvSpPr>
          <p:cNvPr id="95244" name="Rectangle 2"/>
          <p:cNvSpPr>
            <a:spLocks noGrp="1" noRot="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RE and FA equivalence</a:t>
            </a:r>
            <a:endParaRPr lang="zh-CN" altLang="en-US" kern="1200" dirty="0">
              <a:latin typeface="+mj-lt"/>
              <a:ea typeface="宋体" panose="0201060003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 fill="hold" nodeType="clickEffect">
                                  <p:stCondLst>
                                    <p:cond delay="0"/>
                                  </p:stCondLst>
                                  <p:childTnLst>
                                    <p:set>
                                      <p:cBhvr>
                                        <p:cTn id="6" dur="1" fill="hold">
                                          <p:stCondLst>
                                            <p:cond delay="0"/>
                                          </p:stCondLst>
                                        </p:cTn>
                                        <p:tgtEl>
                                          <p:spTgt spid="150541"/>
                                        </p:tgtEl>
                                        <p:attrNameLst>
                                          <p:attrName>style.visibility</p:attrName>
                                        </p:attrNameLst>
                                      </p:cBhvr>
                                      <p:to>
                                        <p:strVal val="visible"/>
                                      </p:to>
                                    </p:set>
                                    <p:anim calcmode="lin" valueType="num">
                                      <p:cBhvr>
                                        <p:cTn id="7" dur="500" fill="hold"/>
                                        <p:tgtEl>
                                          <p:spTgt spid="150541"/>
                                        </p:tgtEl>
                                        <p:attrNameLst>
                                          <p:attrName>ppt_x</p:attrName>
                                        </p:attrNameLst>
                                      </p:cBhvr>
                                      <p:tavLst>
                                        <p:tav tm="0">
                                          <p:val>
                                            <p:strVal val="#ppt_x"/>
                                          </p:val>
                                        </p:tav>
                                        <p:tav tm="100000">
                                          <p:val>
                                            <p:strVal val="#ppt_x"/>
                                          </p:val>
                                        </p:tav>
                                      </p:tavLst>
                                    </p:anim>
                                    <p:anim calcmode="lin" valueType="num">
                                      <p:cBhvr>
                                        <p:cTn id="8" dur="500" fill="hold"/>
                                        <p:tgtEl>
                                          <p:spTgt spid="150541"/>
                                        </p:tgtEl>
                                        <p:attrNameLst>
                                          <p:attrName>ppt_y</p:attrName>
                                        </p:attrNameLst>
                                      </p:cBhvr>
                                      <p:tavLst>
                                        <p:tav tm="0">
                                          <p:val>
                                            <p:strVal val="#ppt_y-#ppt_h/2"/>
                                          </p:val>
                                        </p:tav>
                                        <p:tav tm="100000">
                                          <p:val>
                                            <p:strVal val="#ppt_y"/>
                                          </p:val>
                                        </p:tav>
                                      </p:tavLst>
                                    </p:anim>
                                    <p:anim calcmode="lin" valueType="num">
                                      <p:cBhvr>
                                        <p:cTn id="9" dur="500" fill="hold"/>
                                        <p:tgtEl>
                                          <p:spTgt spid="150541"/>
                                        </p:tgtEl>
                                        <p:attrNameLst>
                                          <p:attrName>ppt_w</p:attrName>
                                        </p:attrNameLst>
                                      </p:cBhvr>
                                      <p:tavLst>
                                        <p:tav tm="0">
                                          <p:val>
                                            <p:strVal val="#ppt_w"/>
                                          </p:val>
                                        </p:tav>
                                        <p:tav tm="100000">
                                          <p:val>
                                            <p:strVal val="#ppt_w"/>
                                          </p:val>
                                        </p:tav>
                                      </p:tavLst>
                                    </p:anim>
                                    <p:anim calcmode="lin" valueType="num">
                                      <p:cBhvr>
                                        <p:cTn id="10" dur="500" fill="hold"/>
                                        <p:tgtEl>
                                          <p:spTgt spid="150541"/>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1" fill="hold" grpId="0" nodeType="clickEffect">
                                  <p:stCondLst>
                                    <p:cond delay="0"/>
                                  </p:stCondLst>
                                  <p:childTnLst>
                                    <p:set>
                                      <p:cBhvr>
                                        <p:cTn id="14" dur="1" fill="hold">
                                          <p:stCondLst>
                                            <p:cond delay="0"/>
                                          </p:stCondLst>
                                        </p:cTn>
                                        <p:tgtEl>
                                          <p:spTgt spid="150532"/>
                                        </p:tgtEl>
                                        <p:attrNameLst>
                                          <p:attrName>style.visibility</p:attrName>
                                        </p:attrNameLst>
                                      </p:cBhvr>
                                      <p:to>
                                        <p:strVal val="visible"/>
                                      </p:to>
                                    </p:set>
                                    <p:anim calcmode="lin" valueType="num">
                                      <p:cBhvr>
                                        <p:cTn id="15" dur="500" fill="hold"/>
                                        <p:tgtEl>
                                          <p:spTgt spid="150532"/>
                                        </p:tgtEl>
                                        <p:attrNameLst>
                                          <p:attrName>ppt_x</p:attrName>
                                        </p:attrNameLst>
                                      </p:cBhvr>
                                      <p:tavLst>
                                        <p:tav tm="0">
                                          <p:val>
                                            <p:strVal val="#ppt_x"/>
                                          </p:val>
                                        </p:tav>
                                        <p:tav tm="100000">
                                          <p:val>
                                            <p:strVal val="#ppt_x"/>
                                          </p:val>
                                        </p:tav>
                                      </p:tavLst>
                                    </p:anim>
                                    <p:anim calcmode="lin" valueType="num">
                                      <p:cBhvr>
                                        <p:cTn id="16" dur="500" fill="hold"/>
                                        <p:tgtEl>
                                          <p:spTgt spid="150532"/>
                                        </p:tgtEl>
                                        <p:attrNameLst>
                                          <p:attrName>ppt_y</p:attrName>
                                        </p:attrNameLst>
                                      </p:cBhvr>
                                      <p:tavLst>
                                        <p:tav tm="0">
                                          <p:val>
                                            <p:strVal val="#ppt_y-#ppt_h/2"/>
                                          </p:val>
                                        </p:tav>
                                        <p:tav tm="100000">
                                          <p:val>
                                            <p:strVal val="#ppt_y"/>
                                          </p:val>
                                        </p:tav>
                                      </p:tavLst>
                                    </p:anim>
                                    <p:anim calcmode="lin" valueType="num">
                                      <p:cBhvr>
                                        <p:cTn id="17" dur="500" fill="hold"/>
                                        <p:tgtEl>
                                          <p:spTgt spid="150532"/>
                                        </p:tgtEl>
                                        <p:attrNameLst>
                                          <p:attrName>ppt_w</p:attrName>
                                        </p:attrNameLst>
                                      </p:cBhvr>
                                      <p:tavLst>
                                        <p:tav tm="0">
                                          <p:val>
                                            <p:strVal val="#ppt_w"/>
                                          </p:val>
                                        </p:tav>
                                        <p:tav tm="100000">
                                          <p:val>
                                            <p:strVal val="#ppt_w"/>
                                          </p:val>
                                        </p:tav>
                                      </p:tavLst>
                                    </p:anim>
                                    <p:anim calcmode="lin" valueType="num">
                                      <p:cBhvr>
                                        <p:cTn id="18" dur="500" fill="hold"/>
                                        <p:tgtEl>
                                          <p:spTgt spid="150532"/>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 fill="hold" nodeType="clickEffect">
                                  <p:stCondLst>
                                    <p:cond delay="0"/>
                                  </p:stCondLst>
                                  <p:childTnLst>
                                    <p:set>
                                      <p:cBhvr>
                                        <p:cTn id="22" dur="1" fill="hold">
                                          <p:stCondLst>
                                            <p:cond delay="0"/>
                                          </p:stCondLst>
                                        </p:cTn>
                                        <p:tgtEl>
                                          <p:spTgt spid="150533"/>
                                        </p:tgtEl>
                                        <p:attrNameLst>
                                          <p:attrName>style.visibility</p:attrName>
                                        </p:attrNameLst>
                                      </p:cBhvr>
                                      <p:to>
                                        <p:strVal val="visible"/>
                                      </p:to>
                                    </p:set>
                                    <p:anim calcmode="lin" valueType="num">
                                      <p:cBhvr>
                                        <p:cTn id="23" dur="500" fill="hold"/>
                                        <p:tgtEl>
                                          <p:spTgt spid="150533"/>
                                        </p:tgtEl>
                                        <p:attrNameLst>
                                          <p:attrName>ppt_x</p:attrName>
                                        </p:attrNameLst>
                                      </p:cBhvr>
                                      <p:tavLst>
                                        <p:tav tm="0">
                                          <p:val>
                                            <p:strVal val="#ppt_x"/>
                                          </p:val>
                                        </p:tav>
                                        <p:tav tm="100000">
                                          <p:val>
                                            <p:strVal val="#ppt_x"/>
                                          </p:val>
                                        </p:tav>
                                      </p:tavLst>
                                    </p:anim>
                                    <p:anim calcmode="lin" valueType="num">
                                      <p:cBhvr>
                                        <p:cTn id="24" dur="500" fill="hold"/>
                                        <p:tgtEl>
                                          <p:spTgt spid="150533"/>
                                        </p:tgtEl>
                                        <p:attrNameLst>
                                          <p:attrName>ppt_y</p:attrName>
                                        </p:attrNameLst>
                                      </p:cBhvr>
                                      <p:tavLst>
                                        <p:tav tm="0">
                                          <p:val>
                                            <p:strVal val="#ppt_y-#ppt_h/2"/>
                                          </p:val>
                                        </p:tav>
                                        <p:tav tm="100000">
                                          <p:val>
                                            <p:strVal val="#ppt_y"/>
                                          </p:val>
                                        </p:tav>
                                      </p:tavLst>
                                    </p:anim>
                                    <p:anim calcmode="lin" valueType="num">
                                      <p:cBhvr>
                                        <p:cTn id="25" dur="500" fill="hold"/>
                                        <p:tgtEl>
                                          <p:spTgt spid="150533"/>
                                        </p:tgtEl>
                                        <p:attrNameLst>
                                          <p:attrName>ppt_w</p:attrName>
                                        </p:attrNameLst>
                                      </p:cBhvr>
                                      <p:tavLst>
                                        <p:tav tm="0">
                                          <p:val>
                                            <p:strVal val="#ppt_w"/>
                                          </p:val>
                                        </p:tav>
                                        <p:tav tm="100000">
                                          <p:val>
                                            <p:strVal val="#ppt_w"/>
                                          </p:val>
                                        </p:tav>
                                      </p:tavLst>
                                    </p:anim>
                                    <p:anim calcmode="lin" valueType="num">
                                      <p:cBhvr>
                                        <p:cTn id="26" dur="500" fill="hold"/>
                                        <p:tgtEl>
                                          <p:spTgt spid="150533"/>
                                        </p:tgtEl>
                                        <p:attrNameLst>
                                          <p:attrName>ppt_h</p:attrName>
                                        </p:attrNameLst>
                                      </p:cBhvr>
                                      <p:tavLst>
                                        <p:tav tm="0">
                                          <p:val>
                                            <p:fltVal val="0"/>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 fill="hold" nodeType="clickEffect">
                                  <p:stCondLst>
                                    <p:cond delay="0"/>
                                  </p:stCondLst>
                                  <p:childTnLst>
                                    <p:set>
                                      <p:cBhvr>
                                        <p:cTn id="30" dur="1" fill="hold">
                                          <p:stCondLst>
                                            <p:cond delay="0"/>
                                          </p:stCondLst>
                                        </p:cTn>
                                        <p:tgtEl>
                                          <p:spTgt spid="150547"/>
                                        </p:tgtEl>
                                        <p:attrNameLst>
                                          <p:attrName>style.visibility</p:attrName>
                                        </p:attrNameLst>
                                      </p:cBhvr>
                                      <p:to>
                                        <p:strVal val="visible"/>
                                      </p:to>
                                    </p:set>
                                    <p:anim calcmode="lin" valueType="num">
                                      <p:cBhvr>
                                        <p:cTn id="31" dur="500" fill="hold"/>
                                        <p:tgtEl>
                                          <p:spTgt spid="150547"/>
                                        </p:tgtEl>
                                        <p:attrNameLst>
                                          <p:attrName>ppt_x</p:attrName>
                                        </p:attrNameLst>
                                      </p:cBhvr>
                                      <p:tavLst>
                                        <p:tav tm="0">
                                          <p:val>
                                            <p:strVal val="#ppt_x"/>
                                          </p:val>
                                        </p:tav>
                                        <p:tav tm="100000">
                                          <p:val>
                                            <p:strVal val="#ppt_x"/>
                                          </p:val>
                                        </p:tav>
                                      </p:tavLst>
                                    </p:anim>
                                    <p:anim calcmode="lin" valueType="num">
                                      <p:cBhvr>
                                        <p:cTn id="32" dur="500" fill="hold"/>
                                        <p:tgtEl>
                                          <p:spTgt spid="150547"/>
                                        </p:tgtEl>
                                        <p:attrNameLst>
                                          <p:attrName>ppt_y</p:attrName>
                                        </p:attrNameLst>
                                      </p:cBhvr>
                                      <p:tavLst>
                                        <p:tav tm="0">
                                          <p:val>
                                            <p:strVal val="#ppt_y-#ppt_h/2"/>
                                          </p:val>
                                        </p:tav>
                                        <p:tav tm="100000">
                                          <p:val>
                                            <p:strVal val="#ppt_y"/>
                                          </p:val>
                                        </p:tav>
                                      </p:tavLst>
                                    </p:anim>
                                    <p:anim calcmode="lin" valueType="num">
                                      <p:cBhvr>
                                        <p:cTn id="33" dur="500" fill="hold"/>
                                        <p:tgtEl>
                                          <p:spTgt spid="150547"/>
                                        </p:tgtEl>
                                        <p:attrNameLst>
                                          <p:attrName>ppt_w</p:attrName>
                                        </p:attrNameLst>
                                      </p:cBhvr>
                                      <p:tavLst>
                                        <p:tav tm="0">
                                          <p:val>
                                            <p:strVal val="#ppt_w"/>
                                          </p:val>
                                        </p:tav>
                                        <p:tav tm="100000">
                                          <p:val>
                                            <p:strVal val="#ppt_w"/>
                                          </p:val>
                                        </p:tav>
                                      </p:tavLst>
                                    </p:anim>
                                    <p:anim calcmode="lin" valueType="num">
                                      <p:cBhvr>
                                        <p:cTn id="34" dur="500" fill="hold"/>
                                        <p:tgtEl>
                                          <p:spTgt spid="150547"/>
                                        </p:tgtEl>
                                        <p:attrNameLst>
                                          <p:attrName>ppt_h</p:attrName>
                                        </p:attrNameLst>
                                      </p:cBhvr>
                                      <p:tavLst>
                                        <p:tav tm="0">
                                          <p:val>
                                            <p:fltVal val="0"/>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1" fill="hold" grpId="0" nodeType="clickEffect">
                                  <p:stCondLst>
                                    <p:cond delay="0"/>
                                  </p:stCondLst>
                                  <p:childTnLst>
                                    <p:set>
                                      <p:cBhvr>
                                        <p:cTn id="38" dur="1" fill="hold">
                                          <p:stCondLst>
                                            <p:cond delay="0"/>
                                          </p:stCondLst>
                                        </p:cTn>
                                        <p:tgtEl>
                                          <p:spTgt spid="150546"/>
                                        </p:tgtEl>
                                        <p:attrNameLst>
                                          <p:attrName>style.visibility</p:attrName>
                                        </p:attrNameLst>
                                      </p:cBhvr>
                                      <p:to>
                                        <p:strVal val="visible"/>
                                      </p:to>
                                    </p:set>
                                    <p:anim calcmode="lin" valueType="num">
                                      <p:cBhvr>
                                        <p:cTn id="39" dur="500" fill="hold"/>
                                        <p:tgtEl>
                                          <p:spTgt spid="150546"/>
                                        </p:tgtEl>
                                        <p:attrNameLst>
                                          <p:attrName>ppt_x</p:attrName>
                                        </p:attrNameLst>
                                      </p:cBhvr>
                                      <p:tavLst>
                                        <p:tav tm="0">
                                          <p:val>
                                            <p:strVal val="#ppt_x"/>
                                          </p:val>
                                        </p:tav>
                                        <p:tav tm="100000">
                                          <p:val>
                                            <p:strVal val="#ppt_x"/>
                                          </p:val>
                                        </p:tav>
                                      </p:tavLst>
                                    </p:anim>
                                    <p:anim calcmode="lin" valueType="num">
                                      <p:cBhvr>
                                        <p:cTn id="40" dur="500" fill="hold"/>
                                        <p:tgtEl>
                                          <p:spTgt spid="150546"/>
                                        </p:tgtEl>
                                        <p:attrNameLst>
                                          <p:attrName>ppt_y</p:attrName>
                                        </p:attrNameLst>
                                      </p:cBhvr>
                                      <p:tavLst>
                                        <p:tav tm="0">
                                          <p:val>
                                            <p:strVal val="#ppt_y-#ppt_h/2"/>
                                          </p:val>
                                        </p:tav>
                                        <p:tav tm="100000">
                                          <p:val>
                                            <p:strVal val="#ppt_y"/>
                                          </p:val>
                                        </p:tav>
                                      </p:tavLst>
                                    </p:anim>
                                    <p:anim calcmode="lin" valueType="num">
                                      <p:cBhvr>
                                        <p:cTn id="41" dur="500" fill="hold"/>
                                        <p:tgtEl>
                                          <p:spTgt spid="150546"/>
                                        </p:tgtEl>
                                        <p:attrNameLst>
                                          <p:attrName>ppt_w</p:attrName>
                                        </p:attrNameLst>
                                      </p:cBhvr>
                                      <p:tavLst>
                                        <p:tav tm="0">
                                          <p:val>
                                            <p:strVal val="#ppt_w"/>
                                          </p:val>
                                        </p:tav>
                                        <p:tav tm="100000">
                                          <p:val>
                                            <p:strVal val="#ppt_w"/>
                                          </p:val>
                                        </p:tav>
                                      </p:tavLst>
                                    </p:anim>
                                    <p:anim calcmode="lin" valueType="num">
                                      <p:cBhvr>
                                        <p:cTn id="42" dur="500" fill="hold"/>
                                        <p:tgtEl>
                                          <p:spTgt spid="150546"/>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1" fill="hold" nodeType="clickEffect">
                                  <p:stCondLst>
                                    <p:cond delay="0"/>
                                  </p:stCondLst>
                                  <p:childTnLst>
                                    <p:set>
                                      <p:cBhvr>
                                        <p:cTn id="46" dur="1" fill="hold">
                                          <p:stCondLst>
                                            <p:cond delay="0"/>
                                          </p:stCondLst>
                                        </p:cTn>
                                        <p:tgtEl>
                                          <p:spTgt spid="150552"/>
                                        </p:tgtEl>
                                        <p:attrNameLst>
                                          <p:attrName>style.visibility</p:attrName>
                                        </p:attrNameLst>
                                      </p:cBhvr>
                                      <p:to>
                                        <p:strVal val="visible"/>
                                      </p:to>
                                    </p:set>
                                    <p:anim calcmode="lin" valueType="num">
                                      <p:cBhvr>
                                        <p:cTn id="47" dur="500" fill="hold"/>
                                        <p:tgtEl>
                                          <p:spTgt spid="150552"/>
                                        </p:tgtEl>
                                        <p:attrNameLst>
                                          <p:attrName>ppt_x</p:attrName>
                                        </p:attrNameLst>
                                      </p:cBhvr>
                                      <p:tavLst>
                                        <p:tav tm="0">
                                          <p:val>
                                            <p:strVal val="#ppt_x"/>
                                          </p:val>
                                        </p:tav>
                                        <p:tav tm="100000">
                                          <p:val>
                                            <p:strVal val="#ppt_x"/>
                                          </p:val>
                                        </p:tav>
                                      </p:tavLst>
                                    </p:anim>
                                    <p:anim calcmode="lin" valueType="num">
                                      <p:cBhvr>
                                        <p:cTn id="48" dur="500" fill="hold"/>
                                        <p:tgtEl>
                                          <p:spTgt spid="150552"/>
                                        </p:tgtEl>
                                        <p:attrNameLst>
                                          <p:attrName>ppt_y</p:attrName>
                                        </p:attrNameLst>
                                      </p:cBhvr>
                                      <p:tavLst>
                                        <p:tav tm="0">
                                          <p:val>
                                            <p:strVal val="#ppt_y-#ppt_h/2"/>
                                          </p:val>
                                        </p:tav>
                                        <p:tav tm="100000">
                                          <p:val>
                                            <p:strVal val="#ppt_y"/>
                                          </p:val>
                                        </p:tav>
                                      </p:tavLst>
                                    </p:anim>
                                    <p:anim calcmode="lin" valueType="num">
                                      <p:cBhvr>
                                        <p:cTn id="49" dur="500" fill="hold"/>
                                        <p:tgtEl>
                                          <p:spTgt spid="150552"/>
                                        </p:tgtEl>
                                        <p:attrNameLst>
                                          <p:attrName>ppt_w</p:attrName>
                                        </p:attrNameLst>
                                      </p:cBhvr>
                                      <p:tavLst>
                                        <p:tav tm="0">
                                          <p:val>
                                            <p:strVal val="#ppt_w"/>
                                          </p:val>
                                        </p:tav>
                                        <p:tav tm="100000">
                                          <p:val>
                                            <p:strVal val="#ppt_w"/>
                                          </p:val>
                                        </p:tav>
                                      </p:tavLst>
                                    </p:anim>
                                    <p:anim calcmode="lin" valueType="num">
                                      <p:cBhvr>
                                        <p:cTn id="50" dur="500" fill="hold"/>
                                        <p:tgtEl>
                                          <p:spTgt spid="150552"/>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7" presetClass="entr" presetSubtype="1" fill="hold" nodeType="clickEffect">
                                  <p:stCondLst>
                                    <p:cond delay="0"/>
                                  </p:stCondLst>
                                  <p:childTnLst>
                                    <p:set>
                                      <p:cBhvr>
                                        <p:cTn id="54" dur="1" fill="hold">
                                          <p:stCondLst>
                                            <p:cond delay="0"/>
                                          </p:stCondLst>
                                        </p:cTn>
                                        <p:tgtEl>
                                          <p:spTgt spid="150560"/>
                                        </p:tgtEl>
                                        <p:attrNameLst>
                                          <p:attrName>style.visibility</p:attrName>
                                        </p:attrNameLst>
                                      </p:cBhvr>
                                      <p:to>
                                        <p:strVal val="visible"/>
                                      </p:to>
                                    </p:set>
                                    <p:anim calcmode="lin" valueType="num">
                                      <p:cBhvr>
                                        <p:cTn id="55" dur="500" fill="hold"/>
                                        <p:tgtEl>
                                          <p:spTgt spid="150560"/>
                                        </p:tgtEl>
                                        <p:attrNameLst>
                                          <p:attrName>ppt_x</p:attrName>
                                        </p:attrNameLst>
                                      </p:cBhvr>
                                      <p:tavLst>
                                        <p:tav tm="0">
                                          <p:val>
                                            <p:strVal val="#ppt_x"/>
                                          </p:val>
                                        </p:tav>
                                        <p:tav tm="100000">
                                          <p:val>
                                            <p:strVal val="#ppt_x"/>
                                          </p:val>
                                        </p:tav>
                                      </p:tavLst>
                                    </p:anim>
                                    <p:anim calcmode="lin" valueType="num">
                                      <p:cBhvr>
                                        <p:cTn id="56" dur="500" fill="hold"/>
                                        <p:tgtEl>
                                          <p:spTgt spid="150560"/>
                                        </p:tgtEl>
                                        <p:attrNameLst>
                                          <p:attrName>ppt_y</p:attrName>
                                        </p:attrNameLst>
                                      </p:cBhvr>
                                      <p:tavLst>
                                        <p:tav tm="0">
                                          <p:val>
                                            <p:strVal val="#ppt_y-#ppt_h/2"/>
                                          </p:val>
                                        </p:tav>
                                        <p:tav tm="100000">
                                          <p:val>
                                            <p:strVal val="#ppt_y"/>
                                          </p:val>
                                        </p:tav>
                                      </p:tavLst>
                                    </p:anim>
                                    <p:anim calcmode="lin" valueType="num">
                                      <p:cBhvr>
                                        <p:cTn id="57" dur="500" fill="hold"/>
                                        <p:tgtEl>
                                          <p:spTgt spid="150560"/>
                                        </p:tgtEl>
                                        <p:attrNameLst>
                                          <p:attrName>ppt_w</p:attrName>
                                        </p:attrNameLst>
                                      </p:cBhvr>
                                      <p:tavLst>
                                        <p:tav tm="0">
                                          <p:val>
                                            <p:strVal val="#ppt_w"/>
                                          </p:val>
                                        </p:tav>
                                        <p:tav tm="100000">
                                          <p:val>
                                            <p:strVal val="#ppt_w"/>
                                          </p:val>
                                        </p:tav>
                                      </p:tavLst>
                                    </p:anim>
                                    <p:anim calcmode="lin" valueType="num">
                                      <p:cBhvr>
                                        <p:cTn id="58" dur="500" fill="hold"/>
                                        <p:tgtEl>
                                          <p:spTgt spid="150560"/>
                                        </p:tgtEl>
                                        <p:attrNameLst>
                                          <p:attrName>ppt_h</p:attrName>
                                        </p:attrNameLst>
                                      </p:cBhvr>
                                      <p:tavLst>
                                        <p:tav tm="0">
                                          <p:val>
                                            <p:fltVal val="0"/>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7" presetClass="entr" presetSubtype="1" fill="hold" grpId="0" nodeType="clickEffect">
                                  <p:stCondLst>
                                    <p:cond delay="0"/>
                                  </p:stCondLst>
                                  <p:childTnLst>
                                    <p:set>
                                      <p:cBhvr>
                                        <p:cTn id="62" dur="1" fill="hold">
                                          <p:stCondLst>
                                            <p:cond delay="0"/>
                                          </p:stCondLst>
                                        </p:cTn>
                                        <p:tgtEl>
                                          <p:spTgt spid="150559"/>
                                        </p:tgtEl>
                                        <p:attrNameLst>
                                          <p:attrName>style.visibility</p:attrName>
                                        </p:attrNameLst>
                                      </p:cBhvr>
                                      <p:to>
                                        <p:strVal val="visible"/>
                                      </p:to>
                                    </p:set>
                                    <p:anim calcmode="lin" valueType="num">
                                      <p:cBhvr>
                                        <p:cTn id="63" dur="500" fill="hold"/>
                                        <p:tgtEl>
                                          <p:spTgt spid="150559"/>
                                        </p:tgtEl>
                                        <p:attrNameLst>
                                          <p:attrName>ppt_x</p:attrName>
                                        </p:attrNameLst>
                                      </p:cBhvr>
                                      <p:tavLst>
                                        <p:tav tm="0">
                                          <p:val>
                                            <p:strVal val="#ppt_x"/>
                                          </p:val>
                                        </p:tav>
                                        <p:tav tm="100000">
                                          <p:val>
                                            <p:strVal val="#ppt_x"/>
                                          </p:val>
                                        </p:tav>
                                      </p:tavLst>
                                    </p:anim>
                                    <p:anim calcmode="lin" valueType="num">
                                      <p:cBhvr>
                                        <p:cTn id="64" dur="500" fill="hold"/>
                                        <p:tgtEl>
                                          <p:spTgt spid="150559"/>
                                        </p:tgtEl>
                                        <p:attrNameLst>
                                          <p:attrName>ppt_y</p:attrName>
                                        </p:attrNameLst>
                                      </p:cBhvr>
                                      <p:tavLst>
                                        <p:tav tm="0">
                                          <p:val>
                                            <p:strVal val="#ppt_y-#ppt_h/2"/>
                                          </p:val>
                                        </p:tav>
                                        <p:tav tm="100000">
                                          <p:val>
                                            <p:strVal val="#ppt_y"/>
                                          </p:val>
                                        </p:tav>
                                      </p:tavLst>
                                    </p:anim>
                                    <p:anim calcmode="lin" valueType="num">
                                      <p:cBhvr>
                                        <p:cTn id="65" dur="500" fill="hold"/>
                                        <p:tgtEl>
                                          <p:spTgt spid="150559"/>
                                        </p:tgtEl>
                                        <p:attrNameLst>
                                          <p:attrName>ppt_w</p:attrName>
                                        </p:attrNameLst>
                                      </p:cBhvr>
                                      <p:tavLst>
                                        <p:tav tm="0">
                                          <p:val>
                                            <p:strVal val="#ppt_w"/>
                                          </p:val>
                                        </p:tav>
                                        <p:tav tm="100000">
                                          <p:val>
                                            <p:strVal val="#ppt_w"/>
                                          </p:val>
                                        </p:tav>
                                      </p:tavLst>
                                    </p:anim>
                                    <p:anim calcmode="lin" valueType="num">
                                      <p:cBhvr>
                                        <p:cTn id="66" dur="500" fill="hold"/>
                                        <p:tgtEl>
                                          <p:spTgt spid="150559"/>
                                        </p:tgtEl>
                                        <p:attrNameLst>
                                          <p:attrName>ppt_h</p:attrName>
                                        </p:attrNameLst>
                                      </p:cBhvr>
                                      <p:tavLst>
                                        <p:tav tm="0">
                                          <p:val>
                                            <p:fltVal val="0"/>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17" presetClass="entr" presetSubtype="1" fill="hold" nodeType="clickEffect">
                                  <p:stCondLst>
                                    <p:cond delay="0"/>
                                  </p:stCondLst>
                                  <p:childTnLst>
                                    <p:set>
                                      <p:cBhvr>
                                        <p:cTn id="70" dur="1" fill="hold">
                                          <p:stCondLst>
                                            <p:cond delay="0"/>
                                          </p:stCondLst>
                                        </p:cTn>
                                        <p:tgtEl>
                                          <p:spTgt spid="150565"/>
                                        </p:tgtEl>
                                        <p:attrNameLst>
                                          <p:attrName>style.visibility</p:attrName>
                                        </p:attrNameLst>
                                      </p:cBhvr>
                                      <p:to>
                                        <p:strVal val="visible"/>
                                      </p:to>
                                    </p:set>
                                    <p:anim calcmode="lin" valueType="num">
                                      <p:cBhvr>
                                        <p:cTn id="71" dur="500" fill="hold"/>
                                        <p:tgtEl>
                                          <p:spTgt spid="150565"/>
                                        </p:tgtEl>
                                        <p:attrNameLst>
                                          <p:attrName>ppt_x</p:attrName>
                                        </p:attrNameLst>
                                      </p:cBhvr>
                                      <p:tavLst>
                                        <p:tav tm="0">
                                          <p:val>
                                            <p:strVal val="#ppt_x"/>
                                          </p:val>
                                        </p:tav>
                                        <p:tav tm="100000">
                                          <p:val>
                                            <p:strVal val="#ppt_x"/>
                                          </p:val>
                                        </p:tav>
                                      </p:tavLst>
                                    </p:anim>
                                    <p:anim calcmode="lin" valueType="num">
                                      <p:cBhvr>
                                        <p:cTn id="72" dur="500" fill="hold"/>
                                        <p:tgtEl>
                                          <p:spTgt spid="150565"/>
                                        </p:tgtEl>
                                        <p:attrNameLst>
                                          <p:attrName>ppt_y</p:attrName>
                                        </p:attrNameLst>
                                      </p:cBhvr>
                                      <p:tavLst>
                                        <p:tav tm="0">
                                          <p:val>
                                            <p:strVal val="#ppt_y-#ppt_h/2"/>
                                          </p:val>
                                        </p:tav>
                                        <p:tav tm="100000">
                                          <p:val>
                                            <p:strVal val="#ppt_y"/>
                                          </p:val>
                                        </p:tav>
                                      </p:tavLst>
                                    </p:anim>
                                    <p:anim calcmode="lin" valueType="num">
                                      <p:cBhvr>
                                        <p:cTn id="73" dur="500" fill="hold"/>
                                        <p:tgtEl>
                                          <p:spTgt spid="150565"/>
                                        </p:tgtEl>
                                        <p:attrNameLst>
                                          <p:attrName>ppt_w</p:attrName>
                                        </p:attrNameLst>
                                      </p:cBhvr>
                                      <p:tavLst>
                                        <p:tav tm="0">
                                          <p:val>
                                            <p:strVal val="#ppt_w"/>
                                          </p:val>
                                        </p:tav>
                                        <p:tav tm="100000">
                                          <p:val>
                                            <p:strVal val="#ppt_w"/>
                                          </p:val>
                                        </p:tav>
                                      </p:tavLst>
                                    </p:anim>
                                    <p:anim calcmode="lin" valueType="num">
                                      <p:cBhvr>
                                        <p:cTn id="74" dur="500" fill="hold"/>
                                        <p:tgtEl>
                                          <p:spTgt spid="150565"/>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2" grpId="0"/>
      <p:bldP spid="150546" grpId="0"/>
      <p:bldP spid="150559"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3"/>
          <p:cNvSpPr>
            <a:spLocks noGrp="1" noRot="1" noChangeArrowheads="1"/>
          </p:cNvSpPr>
          <p:nvPr>
            <p:ph sz="quarter" idx="1"/>
          </p:nvPr>
        </p:nvSpPr>
        <p:spPr>
          <a:xfrm>
            <a:off x="457200" y="1219200"/>
            <a:ext cx="8229600" cy="4937125"/>
          </a:xfrm>
        </p:spPr>
        <p:txBody>
          <a:bodyPr vert="horz" wrap="square" lIns="91440" tIns="45720" rIns="91440" bIns="45720" numCol="1" anchor="t" anchorCtr="0" compatLnSpc="1"/>
          <a:lstStyle/>
          <a:p>
            <a:pPr marL="593725" marR="0" lvl="2" indent="0" algn="l" defTabSz="914400" rtl="0" eaLnBrk="0" fontAlgn="base" latinLnBrk="0" hangingPunct="0">
              <a:lnSpc>
                <a:spcPct val="100000"/>
              </a:lnSpc>
              <a:spcBef>
                <a:spcPts val="500"/>
              </a:spcBef>
              <a:spcAft>
                <a:spcPct val="0"/>
              </a:spcAft>
              <a:buClr>
                <a:srgbClr val="BCBCBC"/>
              </a:buClr>
              <a:buSzPct val="76000"/>
              <a:buFont typeface="Wingdings 3" panose="05040102010807070707" pitchFamily="18" charset="2"/>
              <a:buNone/>
              <a:defRPr/>
            </a:pPr>
            <a:r>
              <a:rPr kumimoji="0" lang="zh-CN" altLang="en-US" sz="2800" b="1" i="0" u="none" strike="noStrike" kern="1200" cap="none" spc="0" normalizeH="0" baseline="0" noProof="0" dirty="0">
                <a:ln>
                  <a:noFill/>
                </a:ln>
                <a:solidFill>
                  <a:schemeClr val="tx1"/>
                </a:solidFill>
                <a:effectLst/>
                <a:uLnTx/>
                <a:uFillTx/>
                <a:latin typeface="+mj-lt"/>
                <a:ea typeface="楷体_GB2312" pitchFamily="49" charset="-122"/>
                <a:cs typeface="+mn-cs"/>
              </a:rPr>
              <a:t>逐步把这个图转变为每条弧只标记为</a:t>
            </a:r>
            <a:r>
              <a:rPr kumimoji="0" lang="zh-CN" altLang="en-US" sz="2800" b="1"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800" b="1" i="0" u="none" strike="noStrike" kern="1200" cap="none" spc="0" normalizeH="0" baseline="0" noProof="0" dirty="0">
                <a:ln>
                  <a:noFill/>
                </a:ln>
                <a:solidFill>
                  <a:schemeClr val="tx1"/>
                </a:solidFill>
                <a:effectLst/>
                <a:uLnTx/>
                <a:uFillTx/>
                <a:latin typeface="+mj-lt"/>
                <a:ea typeface="楷体_GB2312" pitchFamily="49" charset="-122"/>
                <a:cs typeface="+mn-cs"/>
              </a:rPr>
              <a:t>上的一个字符或</a:t>
            </a:r>
            <a:r>
              <a:rPr kumimoji="0" lang="zh-CN" altLang="en-US" sz="2800" b="1" i="0" u="none" strike="noStrike" kern="1200" cap="none" spc="0" normalizeH="0" baseline="0" noProof="0" dirty="0">
                <a:ln>
                  <a:noFill/>
                </a:ln>
                <a:solidFill>
                  <a:schemeClr val="tx1"/>
                </a:solidFill>
                <a:effectLst/>
                <a:uLnTx/>
                <a:uFillTx/>
                <a:latin typeface="+mj-lt"/>
                <a:ea typeface="楷体_GB2312" pitchFamily="49" charset="-122"/>
                <a:cs typeface="+mn-cs"/>
                <a:sym typeface="Symbol" panose="05050102010706020507" pitchFamily="18" charset="2"/>
              </a:rPr>
              <a:t></a:t>
            </a:r>
            <a:r>
              <a:rPr kumimoji="0" lang="zh-CN" altLang="en-US" sz="2800" b="1" i="0" u="none" strike="noStrike" kern="1200" cap="none" spc="0" normalizeH="0" baseline="0" noProof="0" dirty="0">
                <a:ln>
                  <a:noFill/>
                </a:ln>
                <a:solidFill>
                  <a:schemeClr val="tx1"/>
                </a:solidFill>
                <a:effectLst/>
                <a:uLnTx/>
                <a:uFillTx/>
                <a:latin typeface="+mj-lt"/>
                <a:ea typeface="楷体_GB2312" pitchFamily="49" charset="-122"/>
                <a:cs typeface="+mn-cs"/>
              </a:rPr>
              <a:t>，最后得到一个</a:t>
            </a:r>
            <a:r>
              <a:rPr kumimoji="0" lang="en-US" altLang="zh-CN" sz="2800" b="1" i="0" u="none" strike="noStrike" kern="1200" cap="none" spc="0" normalizeH="0" baseline="0" noProof="0" dirty="0">
                <a:ln>
                  <a:noFill/>
                </a:ln>
                <a:solidFill>
                  <a:schemeClr val="tx1"/>
                </a:solidFill>
                <a:effectLst/>
                <a:uLnTx/>
                <a:uFillTx/>
                <a:latin typeface="+mj-lt"/>
                <a:ea typeface="楷体_GB2312" pitchFamily="49" charset="-122"/>
                <a:cs typeface="+mn-cs"/>
              </a:rPr>
              <a:t>NFA M’</a:t>
            </a:r>
            <a:r>
              <a:rPr kumimoji="0" lang="zh-CN" altLang="en-US" sz="2800" b="1" i="0" u="none" strike="noStrike" kern="1200" cap="none" spc="0" normalizeH="0" baseline="0" noProof="0" dirty="0">
                <a:ln>
                  <a:noFill/>
                </a:ln>
                <a:solidFill>
                  <a:schemeClr val="tx1"/>
                </a:solidFill>
                <a:effectLst/>
                <a:uLnTx/>
                <a:uFillTx/>
                <a:latin typeface="+mj-lt"/>
                <a:ea typeface="楷体_GB2312" pitchFamily="49" charset="-122"/>
                <a:cs typeface="+mn-cs"/>
              </a:rPr>
              <a:t>，显然</a:t>
            </a:r>
            <a:r>
              <a:rPr kumimoji="0" lang="en-US" altLang="zh-CN" sz="2800" b="1" i="0" u="none" strike="noStrike" kern="1200" cap="none" spc="0" normalizeH="0" baseline="0" noProof="0" dirty="0">
                <a:ln>
                  <a:noFill/>
                </a:ln>
                <a:solidFill>
                  <a:schemeClr val="tx1"/>
                </a:solidFill>
                <a:effectLst/>
                <a:uLnTx/>
                <a:uFillTx/>
                <a:latin typeface="+mj-lt"/>
                <a:ea typeface="楷体_GB2312" pitchFamily="49" charset="-122"/>
                <a:cs typeface="+mn-cs"/>
              </a:rPr>
              <a:t>L(M’)=L(V)</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rgbClr val="00823B"/>
                </a:solidFill>
                <a:effectLst/>
                <a:uLnTx/>
                <a:uFillTx/>
                <a:latin typeface="+mj-lt"/>
                <a:ea typeface="楷体_GB2312" pitchFamily="49" charset="-122"/>
                <a:cs typeface="+mn-cs"/>
              </a:rPr>
              <a:t>例</a:t>
            </a:r>
            <a:r>
              <a:rPr kumimoji="0" lang="en-US" altLang="zh-CN" sz="2800" b="0" i="0" u="none" strike="noStrike" kern="1200" cap="none" spc="0" normalizeH="0" baseline="0" noProof="0" dirty="0">
                <a:ln>
                  <a:noFill/>
                </a:ln>
                <a:solidFill>
                  <a:srgbClr val="00823B"/>
                </a:solidFill>
                <a:effectLst/>
                <a:uLnTx/>
                <a:uFillTx/>
                <a:latin typeface="+mj-lt"/>
                <a:ea typeface="楷体_GB2312" pitchFamily="49" charset="-122"/>
                <a:cs typeface="+mn-cs"/>
              </a:rPr>
              <a:t>16</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rPr>
              <a:t>a|b</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30000" noProof="0" dirty="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rPr>
              <a:t>aa|bb</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0" noProof="0" dirty="0" err="1">
                <a:ln>
                  <a:noFill/>
                </a:ln>
                <a:solidFill>
                  <a:schemeClr val="tx1"/>
                </a:solidFill>
                <a:effectLst/>
                <a:uLnTx/>
                <a:uFillTx/>
                <a:latin typeface="+mj-lt"/>
                <a:ea typeface="楷体_GB2312" pitchFamily="49" charset="-122"/>
                <a:cs typeface="+mn-cs"/>
              </a:rPr>
              <a:t>a|b</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r>
              <a:rPr kumimoji="0" lang="en-US" altLang="zh-CN" sz="2800" b="0" i="0" u="none" strike="noStrike" kern="1200" cap="none" spc="0" normalizeH="0" baseline="30000" noProof="0" dirty="0">
                <a:ln>
                  <a:noFill/>
                </a:ln>
                <a:solidFill>
                  <a:schemeClr val="tx1"/>
                </a:solidFill>
                <a:effectLst/>
                <a:uLnTx/>
                <a:uFillTx/>
                <a:latin typeface="+mj-lt"/>
                <a:ea typeface="楷体_GB2312" pitchFamily="49" charset="-122"/>
                <a:cs typeface="+mn-cs"/>
              </a:rPr>
              <a:t>*</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endParaRPr kumimoji="0" lang="en-US" altLang="zh-CN" sz="2300" b="0" i="0" u="none" strike="noStrike" kern="1200" cap="none" spc="0" normalizeH="0" baseline="0" noProof="0" dirty="0">
              <a:ln>
                <a:noFill/>
              </a:ln>
              <a:solidFill>
                <a:schemeClr val="tx2"/>
              </a:solidFill>
              <a:effectLst/>
              <a:uLnTx/>
              <a:uFillTx/>
              <a:latin typeface="+mn-lt"/>
              <a:ea typeface="+mn-ea"/>
              <a:cs typeface="+mn-cs"/>
            </a:endParaRPr>
          </a:p>
        </p:txBody>
      </p:sp>
      <p:grpSp>
        <p:nvGrpSpPr>
          <p:cNvPr id="151556" name="Group 4"/>
          <p:cNvGrpSpPr/>
          <p:nvPr/>
        </p:nvGrpSpPr>
        <p:grpSpPr>
          <a:xfrm>
            <a:off x="2628900" y="3352800"/>
            <a:ext cx="3886200" cy="685800"/>
            <a:chOff x="816" y="1248"/>
            <a:chExt cx="2064" cy="432"/>
          </a:xfrm>
        </p:grpSpPr>
        <p:sp>
          <p:nvSpPr>
            <p:cNvPr id="151557" name="Oval 5"/>
            <p:cNvSpPr>
              <a:spLocks noChangeArrowheads="1"/>
            </p:cNvSpPr>
            <p:nvPr/>
          </p:nvSpPr>
          <p:spPr bwMode="auto">
            <a:xfrm>
              <a:off x="816" y="1392"/>
              <a:ext cx="288" cy="288"/>
            </a:xfrm>
            <a:prstGeom prst="ellipse">
              <a:avLst/>
            </a:prstGeom>
            <a:noFill/>
            <a:ln w="12700" cap="sq">
              <a:solidFill>
                <a:schemeClr val="tx1"/>
              </a:solidFill>
              <a:rou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rPr>
                <a:t>X</a:t>
              </a:r>
            </a:p>
          </p:txBody>
        </p:sp>
        <p:sp>
          <p:nvSpPr>
            <p:cNvPr id="151558" name="Oval 6"/>
            <p:cNvSpPr>
              <a:spLocks noChangeArrowheads="1"/>
            </p:cNvSpPr>
            <p:nvPr/>
          </p:nvSpPr>
          <p:spPr bwMode="auto">
            <a:xfrm>
              <a:off x="2592" y="1392"/>
              <a:ext cx="288" cy="288"/>
            </a:xfrm>
            <a:prstGeom prst="ellipse">
              <a:avLst/>
            </a:prstGeom>
            <a:noFill/>
            <a:ln w="57150" cap="sq" cmpd="thickThin">
              <a:solidFill>
                <a:schemeClr val="tx1"/>
              </a:solidFill>
              <a:rou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PMingLiU" pitchFamily="18" charset="-120"/>
                  <a:cs typeface="+mn-cs"/>
                </a:rPr>
                <a:t>Y</a:t>
              </a:r>
            </a:p>
          </p:txBody>
        </p:sp>
        <p:sp>
          <p:nvSpPr>
            <p:cNvPr id="151559" name="Line 7"/>
            <p:cNvSpPr>
              <a:spLocks noChangeShapeType="1"/>
            </p:cNvSpPr>
            <p:nvPr/>
          </p:nvSpPr>
          <p:spPr bwMode="auto">
            <a:xfrm>
              <a:off x="1104" y="1536"/>
              <a:ext cx="1486" cy="0"/>
            </a:xfrm>
            <a:prstGeom prst="line">
              <a:avLst/>
            </a:prstGeom>
            <a:noFill/>
            <a:ln w="12700" cap="sq">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51560" name="Rectangle 8"/>
            <p:cNvSpPr>
              <a:spLocks noChangeArrowheads="1"/>
            </p:cNvSpPr>
            <p:nvPr/>
          </p:nvSpPr>
          <p:spPr bwMode="auto">
            <a:xfrm>
              <a:off x="1200" y="1248"/>
              <a:ext cx="13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dirty="0">
                  <a:ln>
                    <a:noFill/>
                  </a:ln>
                  <a:solidFill>
                    <a:schemeClr val="tx1"/>
                  </a:solidFill>
                  <a:effectLst/>
                  <a:uLnTx/>
                  <a:uFillTx/>
                  <a:latin typeface="+mj-lt"/>
                  <a:ea typeface="PMingLiU" pitchFamily="18" charset="-120"/>
                  <a:cs typeface="+mn-cs"/>
                </a:rPr>
                <a:t>(</a:t>
              </a:r>
              <a:r>
                <a:rPr kumimoji="1" lang="en-US" altLang="zh-CN" sz="2400" b="0" i="0" u="none" strike="noStrike" kern="1200" cap="none" spc="0" normalizeH="0" baseline="0" noProof="0" dirty="0" err="1">
                  <a:ln>
                    <a:noFill/>
                  </a:ln>
                  <a:solidFill>
                    <a:schemeClr val="tx1"/>
                  </a:solidFill>
                  <a:effectLst/>
                  <a:uLnTx/>
                  <a:uFillTx/>
                  <a:latin typeface="+mj-lt"/>
                  <a:ea typeface="PMingLiU" pitchFamily="18" charset="-120"/>
                  <a:cs typeface="+mn-cs"/>
                </a:rPr>
                <a:t>a|b</a:t>
              </a:r>
              <a:r>
                <a:rPr kumimoji="1" lang="en-US" altLang="zh-CN" sz="2400" b="0" i="0" u="none" strike="noStrike" kern="1200" cap="none" spc="0" normalizeH="0" baseline="0" noProof="0" dirty="0">
                  <a:ln>
                    <a:noFill/>
                  </a:ln>
                  <a:solidFill>
                    <a:schemeClr val="tx1"/>
                  </a:solidFill>
                  <a:effectLst/>
                  <a:uLnTx/>
                  <a:uFillTx/>
                  <a:latin typeface="+mj-lt"/>
                  <a:ea typeface="PMingLiU" pitchFamily="18" charset="-120"/>
                  <a:cs typeface="+mn-cs"/>
                </a:rPr>
                <a:t>)</a:t>
              </a:r>
              <a:r>
                <a:rPr kumimoji="1" lang="en-US" altLang="zh-CN" sz="2400" b="0" i="0" u="none" strike="noStrike" kern="1200" cap="none" spc="0" normalizeH="0" baseline="30000" noProof="0" dirty="0">
                  <a:ln>
                    <a:noFill/>
                  </a:ln>
                  <a:solidFill>
                    <a:schemeClr val="tx1"/>
                  </a:solidFill>
                  <a:effectLst/>
                  <a:uLnTx/>
                  <a:uFillTx/>
                  <a:latin typeface="+mj-lt"/>
                  <a:ea typeface="PMingLiU" pitchFamily="18" charset="-120"/>
                  <a:cs typeface="+mn-cs"/>
                </a:rPr>
                <a:t>*</a:t>
              </a:r>
              <a:r>
                <a:rPr kumimoji="1" lang="en-US" altLang="zh-CN" sz="2400" b="0" i="0" u="none" strike="noStrike" kern="1200" cap="none" spc="0" normalizeH="0" baseline="0" noProof="0" dirty="0">
                  <a:ln>
                    <a:noFill/>
                  </a:ln>
                  <a:solidFill>
                    <a:schemeClr val="tx1"/>
                  </a:solidFill>
                  <a:effectLst/>
                  <a:uLnTx/>
                  <a:uFillTx/>
                  <a:latin typeface="+mj-lt"/>
                  <a:ea typeface="PMingLiU" pitchFamily="18" charset="-120"/>
                  <a:cs typeface="+mn-cs"/>
                </a:rPr>
                <a:t>(</a:t>
              </a:r>
              <a:r>
                <a:rPr kumimoji="1" lang="en-US" altLang="zh-CN" sz="2400" b="0" i="0" u="none" strike="noStrike" kern="1200" cap="none" spc="0" normalizeH="0" baseline="0" noProof="0" dirty="0" err="1">
                  <a:ln>
                    <a:noFill/>
                  </a:ln>
                  <a:solidFill>
                    <a:schemeClr val="tx1"/>
                  </a:solidFill>
                  <a:effectLst/>
                  <a:uLnTx/>
                  <a:uFillTx/>
                  <a:latin typeface="+mj-lt"/>
                  <a:ea typeface="PMingLiU" pitchFamily="18" charset="-120"/>
                  <a:cs typeface="+mn-cs"/>
                </a:rPr>
                <a:t>aa|bb</a:t>
              </a:r>
              <a:r>
                <a:rPr kumimoji="1" lang="en-US" altLang="zh-CN" sz="2400" b="0" i="0" u="none" strike="noStrike" kern="1200" cap="none" spc="0" normalizeH="0" baseline="0" noProof="0" dirty="0">
                  <a:ln>
                    <a:noFill/>
                  </a:ln>
                  <a:solidFill>
                    <a:schemeClr val="tx1"/>
                  </a:solidFill>
                  <a:effectLst/>
                  <a:uLnTx/>
                  <a:uFillTx/>
                  <a:latin typeface="+mj-lt"/>
                  <a:ea typeface="PMingLiU" pitchFamily="18" charset="-120"/>
                  <a:cs typeface="+mn-cs"/>
                </a:rPr>
                <a:t>)(</a:t>
              </a:r>
              <a:r>
                <a:rPr kumimoji="1" lang="en-US" altLang="zh-CN" sz="2400" b="0" i="0" u="none" strike="noStrike" kern="1200" cap="none" spc="0" normalizeH="0" baseline="0" noProof="0" dirty="0" err="1">
                  <a:ln>
                    <a:noFill/>
                  </a:ln>
                  <a:solidFill>
                    <a:schemeClr val="tx1"/>
                  </a:solidFill>
                  <a:effectLst/>
                  <a:uLnTx/>
                  <a:uFillTx/>
                  <a:latin typeface="+mj-lt"/>
                  <a:ea typeface="PMingLiU" pitchFamily="18" charset="-120"/>
                  <a:cs typeface="+mn-cs"/>
                </a:rPr>
                <a:t>a|b</a:t>
              </a:r>
              <a:r>
                <a:rPr kumimoji="1" lang="en-US" altLang="zh-CN" sz="2400" b="0" i="0" u="none" strike="noStrike" kern="1200" cap="none" spc="0" normalizeH="0" baseline="0" noProof="0" dirty="0">
                  <a:ln>
                    <a:noFill/>
                  </a:ln>
                  <a:solidFill>
                    <a:schemeClr val="tx1"/>
                  </a:solidFill>
                  <a:effectLst/>
                  <a:uLnTx/>
                  <a:uFillTx/>
                  <a:latin typeface="+mj-lt"/>
                  <a:ea typeface="PMingLiU" pitchFamily="18" charset="-120"/>
                  <a:cs typeface="+mn-cs"/>
                </a:rPr>
                <a:t>)</a:t>
              </a:r>
              <a:r>
                <a:rPr kumimoji="1" lang="en-US" altLang="zh-CN" sz="2400" b="0" i="0" u="none" strike="noStrike" kern="1200" cap="none" spc="0" normalizeH="0" baseline="30000" noProof="0" dirty="0">
                  <a:ln>
                    <a:noFill/>
                  </a:ln>
                  <a:solidFill>
                    <a:schemeClr val="tx1"/>
                  </a:solidFill>
                  <a:effectLst/>
                  <a:uLnTx/>
                  <a:uFillTx/>
                  <a:latin typeface="+mj-lt"/>
                  <a:ea typeface="PMingLiU" pitchFamily="18" charset="-120"/>
                  <a:cs typeface="+mn-cs"/>
                </a:rPr>
                <a:t>*</a:t>
              </a:r>
            </a:p>
          </p:txBody>
        </p:sp>
      </p:grpSp>
      <p:grpSp>
        <p:nvGrpSpPr>
          <p:cNvPr id="151561" name="Group 9"/>
          <p:cNvGrpSpPr/>
          <p:nvPr/>
        </p:nvGrpSpPr>
        <p:grpSpPr>
          <a:xfrm>
            <a:off x="1447800" y="4038600"/>
            <a:ext cx="6781800" cy="2209800"/>
            <a:chOff x="912" y="1824"/>
            <a:chExt cx="4272" cy="1392"/>
          </a:xfrm>
        </p:grpSpPr>
        <p:sp>
          <p:nvSpPr>
            <p:cNvPr id="151562" name="Oval 10"/>
            <p:cNvSpPr>
              <a:spLocks noChangeArrowheads="1"/>
            </p:cNvSpPr>
            <p:nvPr/>
          </p:nvSpPr>
          <p:spPr bwMode="auto">
            <a:xfrm>
              <a:off x="912" y="2448"/>
              <a:ext cx="288" cy="288"/>
            </a:xfrm>
            <a:prstGeom prst="ellipse">
              <a:avLst/>
            </a:prstGeom>
            <a:noFill/>
            <a:ln w="15875" cap="sq">
              <a:solidFill>
                <a:schemeClr val="tx1"/>
              </a:solidFill>
              <a:rou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rPr>
                <a:t>X</a:t>
              </a:r>
            </a:p>
          </p:txBody>
        </p:sp>
        <p:sp>
          <p:nvSpPr>
            <p:cNvPr id="151563" name="Oval 11"/>
            <p:cNvSpPr>
              <a:spLocks noChangeArrowheads="1"/>
            </p:cNvSpPr>
            <p:nvPr/>
          </p:nvSpPr>
          <p:spPr bwMode="auto">
            <a:xfrm>
              <a:off x="4896" y="2448"/>
              <a:ext cx="288" cy="288"/>
            </a:xfrm>
            <a:prstGeom prst="ellipse">
              <a:avLst/>
            </a:prstGeom>
            <a:noFill/>
            <a:ln w="57150" cap="sq" cmpd="thickThin">
              <a:solidFill>
                <a:schemeClr val="tx1"/>
              </a:solidFill>
              <a:rou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rPr>
                <a:t>Y</a:t>
              </a:r>
            </a:p>
          </p:txBody>
        </p:sp>
        <p:sp>
          <p:nvSpPr>
            <p:cNvPr id="151564" name="Line 12"/>
            <p:cNvSpPr>
              <a:spLocks noChangeShapeType="1"/>
            </p:cNvSpPr>
            <p:nvPr/>
          </p:nvSpPr>
          <p:spPr bwMode="auto">
            <a:xfrm>
              <a:off x="1200" y="2592"/>
              <a:ext cx="384" cy="0"/>
            </a:xfrm>
            <a:prstGeom prst="line">
              <a:avLst/>
            </a:prstGeom>
            <a:noFill/>
            <a:ln w="15875" cap="sq">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51565" name="Rectangle 13"/>
            <p:cNvSpPr>
              <a:spLocks noChangeArrowheads="1"/>
            </p:cNvSpPr>
            <p:nvPr/>
          </p:nvSpPr>
          <p:spPr bwMode="auto">
            <a:xfrm>
              <a:off x="1200" y="230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sym typeface="Symbol" panose="05050102010706020507" pitchFamily="18" charset="2"/>
                </a:rPr>
                <a:t></a:t>
              </a:r>
            </a:p>
          </p:txBody>
        </p:sp>
        <p:sp>
          <p:nvSpPr>
            <p:cNvPr id="151566" name="Oval 14"/>
            <p:cNvSpPr>
              <a:spLocks noChangeArrowheads="1"/>
            </p:cNvSpPr>
            <p:nvPr/>
          </p:nvSpPr>
          <p:spPr bwMode="auto">
            <a:xfrm>
              <a:off x="1584" y="2448"/>
              <a:ext cx="288" cy="288"/>
            </a:xfrm>
            <a:prstGeom prst="ellipse">
              <a:avLst/>
            </a:prstGeom>
            <a:noFill/>
            <a:ln w="15875" cap="sq">
              <a:solidFill>
                <a:schemeClr val="tx1"/>
              </a:solidFill>
              <a:rou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rPr>
                <a:t>5</a:t>
              </a:r>
            </a:p>
          </p:txBody>
        </p:sp>
        <p:sp>
          <p:nvSpPr>
            <p:cNvPr id="151567" name="Freeform 15"/>
            <p:cNvSpPr/>
            <p:nvPr/>
          </p:nvSpPr>
          <p:spPr bwMode="auto">
            <a:xfrm>
              <a:off x="1520" y="2104"/>
              <a:ext cx="424" cy="392"/>
            </a:xfrm>
            <a:custGeom>
              <a:avLst/>
              <a:gdLst>
                <a:gd name="T0" fmla="*/ 304 w 424"/>
                <a:gd name="T1" fmla="*/ 392 h 392"/>
                <a:gd name="T2" fmla="*/ 400 w 424"/>
                <a:gd name="T3" fmla="*/ 296 h 392"/>
                <a:gd name="T4" fmla="*/ 400 w 424"/>
                <a:gd name="T5" fmla="*/ 104 h 392"/>
                <a:gd name="T6" fmla="*/ 256 w 424"/>
                <a:gd name="T7" fmla="*/ 8 h 392"/>
                <a:gd name="T8" fmla="*/ 64 w 424"/>
                <a:gd name="T9" fmla="*/ 56 h 392"/>
                <a:gd name="T10" fmla="*/ 16 w 424"/>
                <a:gd name="T11" fmla="*/ 152 h 392"/>
                <a:gd name="T12" fmla="*/ 16 w 424"/>
                <a:gd name="T13" fmla="*/ 296 h 392"/>
                <a:gd name="T14" fmla="*/ 112 w 424"/>
                <a:gd name="T15" fmla="*/ 392 h 3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4" h="392">
                  <a:moveTo>
                    <a:pt x="304" y="392"/>
                  </a:moveTo>
                  <a:cubicBezTo>
                    <a:pt x="344" y="368"/>
                    <a:pt x="384" y="344"/>
                    <a:pt x="400" y="296"/>
                  </a:cubicBezTo>
                  <a:cubicBezTo>
                    <a:pt x="416" y="248"/>
                    <a:pt x="424" y="152"/>
                    <a:pt x="400" y="104"/>
                  </a:cubicBezTo>
                  <a:cubicBezTo>
                    <a:pt x="376" y="56"/>
                    <a:pt x="312" y="16"/>
                    <a:pt x="256" y="8"/>
                  </a:cubicBezTo>
                  <a:cubicBezTo>
                    <a:pt x="200" y="0"/>
                    <a:pt x="104" y="32"/>
                    <a:pt x="64" y="56"/>
                  </a:cubicBezTo>
                  <a:cubicBezTo>
                    <a:pt x="24" y="80"/>
                    <a:pt x="24" y="112"/>
                    <a:pt x="16" y="152"/>
                  </a:cubicBezTo>
                  <a:cubicBezTo>
                    <a:pt x="8" y="192"/>
                    <a:pt x="0" y="256"/>
                    <a:pt x="16" y="296"/>
                  </a:cubicBezTo>
                  <a:cubicBezTo>
                    <a:pt x="32" y="336"/>
                    <a:pt x="72" y="364"/>
                    <a:pt x="112" y="392"/>
                  </a:cubicBezTo>
                </a:path>
              </a:pathLst>
            </a:custGeom>
            <a:noFill/>
            <a:ln w="15875" cap="sq"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51568" name="Freeform 16"/>
            <p:cNvSpPr/>
            <p:nvPr/>
          </p:nvSpPr>
          <p:spPr bwMode="auto">
            <a:xfrm>
              <a:off x="1480" y="2640"/>
              <a:ext cx="440" cy="344"/>
            </a:xfrm>
            <a:custGeom>
              <a:avLst/>
              <a:gdLst>
                <a:gd name="T0" fmla="*/ 392 w 440"/>
                <a:gd name="T1" fmla="*/ 0 h 344"/>
                <a:gd name="T2" fmla="*/ 440 w 440"/>
                <a:gd name="T3" fmla="*/ 96 h 344"/>
                <a:gd name="T4" fmla="*/ 392 w 440"/>
                <a:gd name="T5" fmla="*/ 240 h 344"/>
                <a:gd name="T6" fmla="*/ 200 w 440"/>
                <a:gd name="T7" fmla="*/ 336 h 344"/>
                <a:gd name="T8" fmla="*/ 56 w 440"/>
                <a:gd name="T9" fmla="*/ 288 h 344"/>
                <a:gd name="T10" fmla="*/ 8 w 440"/>
                <a:gd name="T11" fmla="*/ 144 h 344"/>
                <a:gd name="T12" fmla="*/ 104 w 440"/>
                <a:gd name="T13" fmla="*/ 48 h 344"/>
              </a:gdLst>
              <a:ahLst/>
              <a:cxnLst>
                <a:cxn ang="0">
                  <a:pos x="T0" y="T1"/>
                </a:cxn>
                <a:cxn ang="0">
                  <a:pos x="T2" y="T3"/>
                </a:cxn>
                <a:cxn ang="0">
                  <a:pos x="T4" y="T5"/>
                </a:cxn>
                <a:cxn ang="0">
                  <a:pos x="T6" y="T7"/>
                </a:cxn>
                <a:cxn ang="0">
                  <a:pos x="T8" y="T9"/>
                </a:cxn>
                <a:cxn ang="0">
                  <a:pos x="T10" y="T11"/>
                </a:cxn>
                <a:cxn ang="0">
                  <a:pos x="T12" y="T13"/>
                </a:cxn>
              </a:cxnLst>
              <a:rect l="0" t="0" r="r" b="b"/>
              <a:pathLst>
                <a:path w="440" h="344">
                  <a:moveTo>
                    <a:pt x="392" y="0"/>
                  </a:moveTo>
                  <a:cubicBezTo>
                    <a:pt x="416" y="28"/>
                    <a:pt x="440" y="56"/>
                    <a:pt x="440" y="96"/>
                  </a:cubicBezTo>
                  <a:cubicBezTo>
                    <a:pt x="440" y="136"/>
                    <a:pt x="432" y="200"/>
                    <a:pt x="392" y="240"/>
                  </a:cubicBezTo>
                  <a:cubicBezTo>
                    <a:pt x="352" y="280"/>
                    <a:pt x="256" y="328"/>
                    <a:pt x="200" y="336"/>
                  </a:cubicBezTo>
                  <a:cubicBezTo>
                    <a:pt x="144" y="344"/>
                    <a:pt x="88" y="320"/>
                    <a:pt x="56" y="288"/>
                  </a:cubicBezTo>
                  <a:cubicBezTo>
                    <a:pt x="24" y="256"/>
                    <a:pt x="0" y="184"/>
                    <a:pt x="8" y="144"/>
                  </a:cubicBezTo>
                  <a:cubicBezTo>
                    <a:pt x="16" y="104"/>
                    <a:pt x="60" y="76"/>
                    <a:pt x="104" y="48"/>
                  </a:cubicBezTo>
                </a:path>
              </a:pathLst>
            </a:custGeom>
            <a:noFill/>
            <a:ln w="15875" cap="sq"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51569" name="Line 17"/>
            <p:cNvSpPr>
              <a:spLocks noChangeShapeType="1"/>
            </p:cNvSpPr>
            <p:nvPr/>
          </p:nvSpPr>
          <p:spPr bwMode="auto">
            <a:xfrm>
              <a:off x="1872" y="2592"/>
              <a:ext cx="384" cy="0"/>
            </a:xfrm>
            <a:prstGeom prst="line">
              <a:avLst/>
            </a:prstGeom>
            <a:noFill/>
            <a:ln w="15875" cap="sq">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51570" name="Oval 18"/>
            <p:cNvSpPr>
              <a:spLocks noChangeArrowheads="1"/>
            </p:cNvSpPr>
            <p:nvPr/>
          </p:nvSpPr>
          <p:spPr bwMode="auto">
            <a:xfrm>
              <a:off x="2256" y="2448"/>
              <a:ext cx="288" cy="288"/>
            </a:xfrm>
            <a:prstGeom prst="ellipse">
              <a:avLst/>
            </a:prstGeom>
            <a:noFill/>
            <a:ln w="15875" cap="sq">
              <a:solidFill>
                <a:schemeClr val="tx1"/>
              </a:solidFill>
              <a:rou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rPr>
                <a:t>1</a:t>
              </a:r>
            </a:p>
          </p:txBody>
        </p:sp>
        <p:sp>
          <p:nvSpPr>
            <p:cNvPr id="151571" name="Oval 19"/>
            <p:cNvSpPr>
              <a:spLocks noChangeArrowheads="1"/>
            </p:cNvSpPr>
            <p:nvPr/>
          </p:nvSpPr>
          <p:spPr bwMode="auto">
            <a:xfrm>
              <a:off x="2880" y="2784"/>
              <a:ext cx="288" cy="288"/>
            </a:xfrm>
            <a:prstGeom prst="ellipse">
              <a:avLst/>
            </a:prstGeom>
            <a:noFill/>
            <a:ln w="15875" cap="sq">
              <a:solidFill>
                <a:schemeClr val="tx1"/>
              </a:solidFill>
              <a:rou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rPr>
                <a:t>4</a:t>
              </a:r>
            </a:p>
          </p:txBody>
        </p:sp>
        <p:sp>
          <p:nvSpPr>
            <p:cNvPr id="151572" name="Oval 20"/>
            <p:cNvSpPr>
              <a:spLocks noChangeArrowheads="1"/>
            </p:cNvSpPr>
            <p:nvPr/>
          </p:nvSpPr>
          <p:spPr bwMode="auto">
            <a:xfrm>
              <a:off x="3552" y="2448"/>
              <a:ext cx="288" cy="288"/>
            </a:xfrm>
            <a:prstGeom prst="ellipse">
              <a:avLst/>
            </a:prstGeom>
            <a:noFill/>
            <a:ln w="15875" cap="sq">
              <a:solidFill>
                <a:schemeClr val="tx1"/>
              </a:solidFill>
              <a:rou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rPr>
                <a:t>2</a:t>
              </a:r>
            </a:p>
          </p:txBody>
        </p:sp>
        <p:sp>
          <p:nvSpPr>
            <p:cNvPr id="151573" name="Oval 21"/>
            <p:cNvSpPr>
              <a:spLocks noChangeArrowheads="1"/>
            </p:cNvSpPr>
            <p:nvPr/>
          </p:nvSpPr>
          <p:spPr bwMode="auto">
            <a:xfrm>
              <a:off x="2880" y="2016"/>
              <a:ext cx="288" cy="288"/>
            </a:xfrm>
            <a:prstGeom prst="ellipse">
              <a:avLst/>
            </a:prstGeom>
            <a:noFill/>
            <a:ln w="15875" cap="sq">
              <a:solidFill>
                <a:schemeClr val="tx1"/>
              </a:solidFill>
              <a:rou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rPr>
                <a:t>3</a:t>
              </a:r>
            </a:p>
          </p:txBody>
        </p:sp>
        <p:sp>
          <p:nvSpPr>
            <p:cNvPr id="151574" name="Oval 22"/>
            <p:cNvSpPr>
              <a:spLocks noChangeArrowheads="1"/>
            </p:cNvSpPr>
            <p:nvPr/>
          </p:nvSpPr>
          <p:spPr bwMode="auto">
            <a:xfrm>
              <a:off x="4224" y="2448"/>
              <a:ext cx="288" cy="288"/>
            </a:xfrm>
            <a:prstGeom prst="ellipse">
              <a:avLst/>
            </a:prstGeom>
            <a:noFill/>
            <a:ln w="15875" cap="sq">
              <a:solidFill>
                <a:schemeClr val="tx1"/>
              </a:solidFill>
              <a:round/>
              <a:tailEnd type="non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rPr>
                <a:t>6</a:t>
              </a:r>
            </a:p>
          </p:txBody>
        </p:sp>
        <p:sp>
          <p:nvSpPr>
            <p:cNvPr id="151575" name="Freeform 23"/>
            <p:cNvSpPr/>
            <p:nvPr/>
          </p:nvSpPr>
          <p:spPr bwMode="auto">
            <a:xfrm>
              <a:off x="4168" y="2104"/>
              <a:ext cx="424" cy="392"/>
            </a:xfrm>
            <a:custGeom>
              <a:avLst/>
              <a:gdLst>
                <a:gd name="T0" fmla="*/ 304 w 424"/>
                <a:gd name="T1" fmla="*/ 392 h 392"/>
                <a:gd name="T2" fmla="*/ 400 w 424"/>
                <a:gd name="T3" fmla="*/ 296 h 392"/>
                <a:gd name="T4" fmla="*/ 400 w 424"/>
                <a:gd name="T5" fmla="*/ 104 h 392"/>
                <a:gd name="T6" fmla="*/ 256 w 424"/>
                <a:gd name="T7" fmla="*/ 8 h 392"/>
                <a:gd name="T8" fmla="*/ 64 w 424"/>
                <a:gd name="T9" fmla="*/ 56 h 392"/>
                <a:gd name="T10" fmla="*/ 16 w 424"/>
                <a:gd name="T11" fmla="*/ 152 h 392"/>
                <a:gd name="T12" fmla="*/ 16 w 424"/>
                <a:gd name="T13" fmla="*/ 296 h 392"/>
                <a:gd name="T14" fmla="*/ 112 w 424"/>
                <a:gd name="T15" fmla="*/ 392 h 3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4" h="392">
                  <a:moveTo>
                    <a:pt x="304" y="392"/>
                  </a:moveTo>
                  <a:cubicBezTo>
                    <a:pt x="344" y="368"/>
                    <a:pt x="384" y="344"/>
                    <a:pt x="400" y="296"/>
                  </a:cubicBezTo>
                  <a:cubicBezTo>
                    <a:pt x="416" y="248"/>
                    <a:pt x="424" y="152"/>
                    <a:pt x="400" y="104"/>
                  </a:cubicBezTo>
                  <a:cubicBezTo>
                    <a:pt x="376" y="56"/>
                    <a:pt x="312" y="16"/>
                    <a:pt x="256" y="8"/>
                  </a:cubicBezTo>
                  <a:cubicBezTo>
                    <a:pt x="200" y="0"/>
                    <a:pt x="104" y="32"/>
                    <a:pt x="64" y="56"/>
                  </a:cubicBezTo>
                  <a:cubicBezTo>
                    <a:pt x="24" y="80"/>
                    <a:pt x="24" y="112"/>
                    <a:pt x="16" y="152"/>
                  </a:cubicBezTo>
                  <a:cubicBezTo>
                    <a:pt x="8" y="192"/>
                    <a:pt x="0" y="256"/>
                    <a:pt x="16" y="296"/>
                  </a:cubicBezTo>
                  <a:cubicBezTo>
                    <a:pt x="32" y="336"/>
                    <a:pt x="72" y="364"/>
                    <a:pt x="112" y="392"/>
                  </a:cubicBezTo>
                </a:path>
              </a:pathLst>
            </a:custGeom>
            <a:noFill/>
            <a:ln w="15875" cap="sq"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51576" name="Freeform 24"/>
            <p:cNvSpPr/>
            <p:nvPr/>
          </p:nvSpPr>
          <p:spPr bwMode="auto">
            <a:xfrm>
              <a:off x="4128" y="2640"/>
              <a:ext cx="440" cy="344"/>
            </a:xfrm>
            <a:custGeom>
              <a:avLst/>
              <a:gdLst>
                <a:gd name="T0" fmla="*/ 392 w 440"/>
                <a:gd name="T1" fmla="*/ 0 h 344"/>
                <a:gd name="T2" fmla="*/ 440 w 440"/>
                <a:gd name="T3" fmla="*/ 96 h 344"/>
                <a:gd name="T4" fmla="*/ 392 w 440"/>
                <a:gd name="T5" fmla="*/ 240 h 344"/>
                <a:gd name="T6" fmla="*/ 200 w 440"/>
                <a:gd name="T7" fmla="*/ 336 h 344"/>
                <a:gd name="T8" fmla="*/ 56 w 440"/>
                <a:gd name="T9" fmla="*/ 288 h 344"/>
                <a:gd name="T10" fmla="*/ 8 w 440"/>
                <a:gd name="T11" fmla="*/ 144 h 344"/>
                <a:gd name="T12" fmla="*/ 104 w 440"/>
                <a:gd name="T13" fmla="*/ 48 h 344"/>
              </a:gdLst>
              <a:ahLst/>
              <a:cxnLst>
                <a:cxn ang="0">
                  <a:pos x="T0" y="T1"/>
                </a:cxn>
                <a:cxn ang="0">
                  <a:pos x="T2" y="T3"/>
                </a:cxn>
                <a:cxn ang="0">
                  <a:pos x="T4" y="T5"/>
                </a:cxn>
                <a:cxn ang="0">
                  <a:pos x="T6" y="T7"/>
                </a:cxn>
                <a:cxn ang="0">
                  <a:pos x="T8" y="T9"/>
                </a:cxn>
                <a:cxn ang="0">
                  <a:pos x="T10" y="T11"/>
                </a:cxn>
                <a:cxn ang="0">
                  <a:pos x="T12" y="T13"/>
                </a:cxn>
              </a:cxnLst>
              <a:rect l="0" t="0" r="r" b="b"/>
              <a:pathLst>
                <a:path w="440" h="344">
                  <a:moveTo>
                    <a:pt x="392" y="0"/>
                  </a:moveTo>
                  <a:cubicBezTo>
                    <a:pt x="416" y="28"/>
                    <a:pt x="440" y="56"/>
                    <a:pt x="440" y="96"/>
                  </a:cubicBezTo>
                  <a:cubicBezTo>
                    <a:pt x="440" y="136"/>
                    <a:pt x="432" y="200"/>
                    <a:pt x="392" y="240"/>
                  </a:cubicBezTo>
                  <a:cubicBezTo>
                    <a:pt x="352" y="280"/>
                    <a:pt x="256" y="328"/>
                    <a:pt x="200" y="336"/>
                  </a:cubicBezTo>
                  <a:cubicBezTo>
                    <a:pt x="144" y="344"/>
                    <a:pt x="88" y="320"/>
                    <a:pt x="56" y="288"/>
                  </a:cubicBezTo>
                  <a:cubicBezTo>
                    <a:pt x="24" y="256"/>
                    <a:pt x="0" y="184"/>
                    <a:pt x="8" y="144"/>
                  </a:cubicBezTo>
                  <a:cubicBezTo>
                    <a:pt x="16" y="104"/>
                    <a:pt x="60" y="76"/>
                    <a:pt x="104" y="48"/>
                  </a:cubicBezTo>
                </a:path>
              </a:pathLst>
            </a:custGeom>
            <a:noFill/>
            <a:ln w="15875" cap="sq" cmpd="sng">
              <a:solidFill>
                <a:schemeClr val="tx1"/>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51577" name="Line 25"/>
            <p:cNvSpPr>
              <a:spLocks noChangeShapeType="1"/>
            </p:cNvSpPr>
            <p:nvPr/>
          </p:nvSpPr>
          <p:spPr bwMode="auto">
            <a:xfrm flipV="1">
              <a:off x="2496" y="2208"/>
              <a:ext cx="384" cy="288"/>
            </a:xfrm>
            <a:prstGeom prst="line">
              <a:avLst/>
            </a:prstGeom>
            <a:noFill/>
            <a:ln w="15875" cap="sq">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51578" name="Line 26"/>
            <p:cNvSpPr>
              <a:spLocks noChangeShapeType="1"/>
            </p:cNvSpPr>
            <p:nvPr/>
          </p:nvSpPr>
          <p:spPr bwMode="auto">
            <a:xfrm>
              <a:off x="2496" y="2688"/>
              <a:ext cx="384" cy="192"/>
            </a:xfrm>
            <a:prstGeom prst="line">
              <a:avLst/>
            </a:prstGeom>
            <a:noFill/>
            <a:ln w="15875" cap="sq">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51579" name="Line 27"/>
            <p:cNvSpPr>
              <a:spLocks noChangeShapeType="1"/>
            </p:cNvSpPr>
            <p:nvPr/>
          </p:nvSpPr>
          <p:spPr bwMode="auto">
            <a:xfrm>
              <a:off x="3168" y="2208"/>
              <a:ext cx="432" cy="288"/>
            </a:xfrm>
            <a:prstGeom prst="line">
              <a:avLst/>
            </a:prstGeom>
            <a:noFill/>
            <a:ln w="15875" cap="sq">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51580" name="Line 28"/>
            <p:cNvSpPr>
              <a:spLocks noChangeShapeType="1"/>
            </p:cNvSpPr>
            <p:nvPr/>
          </p:nvSpPr>
          <p:spPr bwMode="auto">
            <a:xfrm flipV="1">
              <a:off x="3168" y="2736"/>
              <a:ext cx="432" cy="192"/>
            </a:xfrm>
            <a:prstGeom prst="line">
              <a:avLst/>
            </a:prstGeom>
            <a:noFill/>
            <a:ln w="15875" cap="sq">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51581" name="Line 29"/>
            <p:cNvSpPr>
              <a:spLocks noChangeShapeType="1"/>
            </p:cNvSpPr>
            <p:nvPr/>
          </p:nvSpPr>
          <p:spPr bwMode="auto">
            <a:xfrm>
              <a:off x="3840" y="2592"/>
              <a:ext cx="384" cy="0"/>
            </a:xfrm>
            <a:prstGeom prst="line">
              <a:avLst/>
            </a:prstGeom>
            <a:noFill/>
            <a:ln w="15875" cap="sq">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51582" name="Line 30"/>
            <p:cNvSpPr>
              <a:spLocks noChangeShapeType="1"/>
            </p:cNvSpPr>
            <p:nvPr/>
          </p:nvSpPr>
          <p:spPr bwMode="auto">
            <a:xfrm>
              <a:off x="4512" y="2592"/>
              <a:ext cx="384" cy="0"/>
            </a:xfrm>
            <a:prstGeom prst="line">
              <a:avLst/>
            </a:prstGeom>
            <a:noFill/>
            <a:ln w="15875" cap="sq">
              <a:solidFill>
                <a:schemeClr val="tx1"/>
              </a:solidFill>
              <a:rou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mj-lt"/>
                <a:ea typeface="PMingLiU" pitchFamily="18" charset="-120"/>
                <a:cs typeface="+mn-cs"/>
              </a:endParaRPr>
            </a:p>
          </p:txBody>
        </p:sp>
        <p:sp>
          <p:nvSpPr>
            <p:cNvPr id="151583" name="Rectangle 31"/>
            <p:cNvSpPr>
              <a:spLocks noChangeArrowheads="1"/>
            </p:cNvSpPr>
            <p:nvPr/>
          </p:nvSpPr>
          <p:spPr bwMode="auto">
            <a:xfrm>
              <a:off x="1584" y="187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sym typeface="Symbol" panose="05050102010706020507" pitchFamily="18" charset="2"/>
                </a:rPr>
                <a:t>a</a:t>
              </a:r>
            </a:p>
          </p:txBody>
        </p:sp>
        <p:sp>
          <p:nvSpPr>
            <p:cNvPr id="151584" name="Rectangle 32"/>
            <p:cNvSpPr>
              <a:spLocks noChangeArrowheads="1"/>
            </p:cNvSpPr>
            <p:nvPr/>
          </p:nvSpPr>
          <p:spPr bwMode="auto">
            <a:xfrm>
              <a:off x="1632" y="2928"/>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sym typeface="Symbol" panose="05050102010706020507" pitchFamily="18" charset="2"/>
                </a:rPr>
                <a:t>b</a:t>
              </a:r>
            </a:p>
          </p:txBody>
        </p:sp>
        <p:sp>
          <p:nvSpPr>
            <p:cNvPr id="151585" name="Rectangle 33"/>
            <p:cNvSpPr>
              <a:spLocks noChangeArrowheads="1"/>
            </p:cNvSpPr>
            <p:nvPr/>
          </p:nvSpPr>
          <p:spPr bwMode="auto">
            <a:xfrm>
              <a:off x="1920" y="230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sym typeface="Symbol" panose="05050102010706020507" pitchFamily="18" charset="2"/>
                </a:rPr>
                <a:t></a:t>
              </a:r>
            </a:p>
          </p:txBody>
        </p:sp>
        <p:sp>
          <p:nvSpPr>
            <p:cNvPr id="151586" name="Rectangle 34"/>
            <p:cNvSpPr>
              <a:spLocks noChangeArrowheads="1"/>
            </p:cNvSpPr>
            <p:nvPr/>
          </p:nvSpPr>
          <p:spPr bwMode="auto">
            <a:xfrm>
              <a:off x="3840" y="235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sym typeface="Symbol" panose="05050102010706020507" pitchFamily="18" charset="2"/>
                </a:rPr>
                <a:t></a:t>
              </a:r>
            </a:p>
          </p:txBody>
        </p:sp>
        <p:sp>
          <p:nvSpPr>
            <p:cNvPr id="151587" name="Rectangle 35"/>
            <p:cNvSpPr>
              <a:spLocks noChangeArrowheads="1"/>
            </p:cNvSpPr>
            <p:nvPr/>
          </p:nvSpPr>
          <p:spPr bwMode="auto">
            <a:xfrm>
              <a:off x="4560" y="2352"/>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sym typeface="Symbol" panose="05050102010706020507" pitchFamily="18" charset="2"/>
                </a:rPr>
                <a:t></a:t>
              </a:r>
            </a:p>
          </p:txBody>
        </p:sp>
        <p:sp>
          <p:nvSpPr>
            <p:cNvPr id="151588" name="Rectangle 36"/>
            <p:cNvSpPr>
              <a:spLocks noChangeArrowheads="1"/>
            </p:cNvSpPr>
            <p:nvPr/>
          </p:nvSpPr>
          <p:spPr bwMode="auto">
            <a:xfrm>
              <a:off x="4272" y="182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sym typeface="Symbol" panose="05050102010706020507" pitchFamily="18" charset="2"/>
                </a:rPr>
                <a:t>a</a:t>
              </a:r>
            </a:p>
          </p:txBody>
        </p:sp>
        <p:sp>
          <p:nvSpPr>
            <p:cNvPr id="151589" name="Rectangle 37"/>
            <p:cNvSpPr>
              <a:spLocks noChangeArrowheads="1"/>
            </p:cNvSpPr>
            <p:nvPr/>
          </p:nvSpPr>
          <p:spPr bwMode="auto">
            <a:xfrm>
              <a:off x="4320" y="2880"/>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sym typeface="Symbol" panose="05050102010706020507" pitchFamily="18" charset="2"/>
                </a:rPr>
                <a:t>b</a:t>
              </a:r>
            </a:p>
          </p:txBody>
        </p:sp>
        <p:sp>
          <p:nvSpPr>
            <p:cNvPr id="151590" name="Rectangle 38"/>
            <p:cNvSpPr>
              <a:spLocks noChangeArrowheads="1"/>
            </p:cNvSpPr>
            <p:nvPr/>
          </p:nvSpPr>
          <p:spPr bwMode="auto">
            <a:xfrm>
              <a:off x="2496" y="206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sym typeface="Symbol" panose="05050102010706020507" pitchFamily="18" charset="2"/>
                </a:rPr>
                <a:t>a</a:t>
              </a:r>
            </a:p>
          </p:txBody>
        </p:sp>
        <p:sp>
          <p:nvSpPr>
            <p:cNvPr id="151591" name="Rectangle 39"/>
            <p:cNvSpPr>
              <a:spLocks noChangeArrowheads="1"/>
            </p:cNvSpPr>
            <p:nvPr/>
          </p:nvSpPr>
          <p:spPr bwMode="auto">
            <a:xfrm>
              <a:off x="2496" y="273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sym typeface="Symbol" panose="05050102010706020507" pitchFamily="18" charset="2"/>
                </a:rPr>
                <a:t>b</a:t>
              </a:r>
            </a:p>
          </p:txBody>
        </p:sp>
        <p:sp>
          <p:nvSpPr>
            <p:cNvPr id="151592" name="Rectangle 40"/>
            <p:cNvSpPr>
              <a:spLocks noChangeArrowheads="1"/>
            </p:cNvSpPr>
            <p:nvPr/>
          </p:nvSpPr>
          <p:spPr bwMode="auto">
            <a:xfrm>
              <a:off x="3264" y="206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sym typeface="Symbol" panose="05050102010706020507" pitchFamily="18" charset="2"/>
                </a:rPr>
                <a:t>a</a:t>
              </a:r>
            </a:p>
          </p:txBody>
        </p:sp>
        <p:sp>
          <p:nvSpPr>
            <p:cNvPr id="151593" name="Rectangle 41"/>
            <p:cNvSpPr>
              <a:spLocks noChangeArrowheads="1"/>
            </p:cNvSpPr>
            <p:nvPr/>
          </p:nvSpPr>
          <p:spPr bwMode="auto">
            <a:xfrm>
              <a:off x="3312" y="2784"/>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1" lang="en-US" altLang="zh-CN" sz="2400" b="0" i="0" u="none" strike="noStrike" kern="1200" cap="none" spc="0" normalizeH="0" baseline="0" noProof="0">
                  <a:ln>
                    <a:noFill/>
                  </a:ln>
                  <a:solidFill>
                    <a:schemeClr val="tx1"/>
                  </a:solidFill>
                  <a:effectLst/>
                  <a:uLnTx/>
                  <a:uFillTx/>
                  <a:latin typeface="+mj-lt"/>
                  <a:ea typeface="PMingLiU" pitchFamily="18" charset="-120"/>
                  <a:cs typeface="+mn-cs"/>
                  <a:sym typeface="Symbol" panose="05050102010706020507" pitchFamily="18" charset="2"/>
                </a:rPr>
                <a:t>b</a:t>
              </a:r>
            </a:p>
          </p:txBody>
        </p:sp>
      </p:grpSp>
      <p:sp>
        <p:nvSpPr>
          <p:cNvPr id="96261" name="Rectangle 2"/>
          <p:cNvSpPr>
            <a:spLocks noGrp="1" noRot="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RE and FA equivalence</a:t>
            </a:r>
            <a:endParaRPr lang="zh-CN" altLang="en-US" kern="1200" dirty="0">
              <a:latin typeface="+mj-lt"/>
              <a:ea typeface="宋体" panose="02010600030101010101" pitchFamily="2" charset="-122"/>
              <a:cs typeface="+mj-cs"/>
            </a:endParaRPr>
          </a:p>
        </p:txBody>
      </p:sp>
      <p:cxnSp>
        <p:nvCxnSpPr>
          <p:cNvPr id="2" name="AutoShape 91"/>
          <p:cNvCxnSpPr/>
          <p:nvPr>
            <p:custDataLst>
              <p:tags r:id="rId1"/>
            </p:custDataLst>
          </p:nvPr>
        </p:nvCxnSpPr>
        <p:spPr>
          <a:xfrm>
            <a:off x="2217420" y="3821748"/>
            <a:ext cx="411163" cy="0"/>
          </a:xfrm>
          <a:prstGeom prst="straightConnector1">
            <a:avLst/>
          </a:prstGeom>
          <a:ln w="9525" cap="flat" cmpd="sng">
            <a:solidFill>
              <a:schemeClr val="tx1"/>
            </a:solidFill>
            <a:prstDash val="solid"/>
            <a:headEnd type="none" w="med" len="med"/>
            <a:tailEnd type="triangle" w="med" len="med"/>
          </a:ln>
        </p:spPr>
      </p:cxnSp>
      <p:cxnSp>
        <p:nvCxnSpPr>
          <p:cNvPr id="3" name="AutoShape 91"/>
          <p:cNvCxnSpPr/>
          <p:nvPr>
            <p:custDataLst>
              <p:tags r:id="rId2"/>
            </p:custDataLst>
          </p:nvPr>
        </p:nvCxnSpPr>
        <p:spPr>
          <a:xfrm>
            <a:off x="1043305" y="5257483"/>
            <a:ext cx="411163" cy="0"/>
          </a:xfrm>
          <a:prstGeom prst="straightConnector1">
            <a:avLst/>
          </a:prstGeom>
          <a:ln w="9525" cap="flat" cmpd="sng">
            <a:solidFill>
              <a:schemeClr val="tx1"/>
            </a:solidFill>
            <a:prstDash val="soli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151556"/>
                                        </p:tgtEl>
                                        <p:attrNameLst>
                                          <p:attrName>style.visibility</p:attrName>
                                        </p:attrNameLst>
                                      </p:cBhvr>
                                      <p:to>
                                        <p:strVal val="visible"/>
                                      </p:to>
                                    </p:set>
                                    <p:animEffect transition="in" filter="slide(fromTop)">
                                      <p:cBhvr>
                                        <p:cTn id="7" dur="500"/>
                                        <p:tgtEl>
                                          <p:spTgt spid="15155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nodeType="clickEffect">
                                  <p:stCondLst>
                                    <p:cond delay="0"/>
                                  </p:stCondLst>
                                  <p:childTnLst>
                                    <p:set>
                                      <p:cBhvr>
                                        <p:cTn id="11" dur="1" fill="hold">
                                          <p:stCondLst>
                                            <p:cond delay="0"/>
                                          </p:stCondLst>
                                        </p:cTn>
                                        <p:tgtEl>
                                          <p:spTgt spid="151561"/>
                                        </p:tgtEl>
                                        <p:attrNameLst>
                                          <p:attrName>style.visibility</p:attrName>
                                        </p:attrNameLst>
                                      </p:cBhvr>
                                      <p:to>
                                        <p:strVal val="visible"/>
                                      </p:to>
                                    </p:set>
                                    <p:animEffect transition="in" filter="slide(fromTop)">
                                      <p:cBhvr>
                                        <p:cTn id="12" dur="500"/>
                                        <p:tgtEl>
                                          <p:spTgt spid="1515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Excercise</a:t>
            </a:r>
            <a:endParaRPr lang="zh-CN" altLang="en-US" kern="1200" dirty="0">
              <a:latin typeface="+mj-lt"/>
              <a:ea typeface="宋体" panose="02010600030101010101" pitchFamily="2" charset="-122"/>
              <a:cs typeface="+mj-cs"/>
            </a:endParaRPr>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3200" b="0" i="0" u="none" strike="noStrike" kern="1200" cap="none" spc="0" normalizeH="0" baseline="0" noProof="0" dirty="0">
                <a:ln>
                  <a:noFill/>
                </a:ln>
                <a:solidFill>
                  <a:srgbClr val="00823B"/>
                </a:solidFill>
                <a:effectLst/>
                <a:uLnTx/>
                <a:uFillTx/>
                <a:latin typeface="楷体_GB2312" pitchFamily="49" charset="-122"/>
                <a:ea typeface="楷体_GB2312" pitchFamily="49" charset="-122"/>
                <a:cs typeface="+mn-cs"/>
              </a:rPr>
              <a:t>例</a:t>
            </a:r>
            <a:r>
              <a:rPr kumimoji="0" lang="en-US" altLang="zh-CN" sz="3200" b="0" i="0" u="none" strike="noStrike" kern="1200" cap="none" spc="0" normalizeH="0" baseline="0" noProof="0" dirty="0">
                <a:ln>
                  <a:noFill/>
                </a:ln>
                <a:solidFill>
                  <a:srgbClr val="00823B"/>
                </a:solidFill>
                <a:effectLst/>
                <a:uLnTx/>
                <a:uFillTx/>
                <a:latin typeface="楷体_GB2312" pitchFamily="49" charset="-122"/>
                <a:ea typeface="楷体_GB2312" pitchFamily="49" charset="-122"/>
                <a:cs typeface="+mn-cs"/>
              </a:rPr>
              <a:t>17</a:t>
            </a:r>
            <a:r>
              <a:rPr kumimoji="0" lang="zh-CN" altLang="en-US" sz="2600" b="0" i="0" u="none" strike="noStrike" kern="1200" cap="none" spc="0" normalizeH="0" baseline="0" noProof="0" dirty="0">
                <a:ln>
                  <a:noFill/>
                </a:ln>
                <a:solidFill>
                  <a:srgbClr val="00823B"/>
                </a:solidFill>
                <a:effectLst/>
                <a:uLnTx/>
                <a:uFillTx/>
                <a:latin typeface="楷体_GB2312" pitchFamily="49" charset="-122"/>
                <a:ea typeface="楷体_GB2312" pitchFamily="49" charset="-122"/>
                <a:cs typeface="+mn-cs"/>
              </a:rPr>
              <a:t>：</a:t>
            </a:r>
            <a:endParaRPr kumimoji="0" lang="en-US" altLang="zh-CN" sz="2600" b="0" i="0" u="none" strike="noStrike" kern="1200" cap="none" spc="0" normalizeH="0" baseline="0" noProof="0" dirty="0">
              <a:ln>
                <a:noFill/>
              </a:ln>
              <a:solidFill>
                <a:srgbClr val="00823B"/>
              </a:solidFill>
              <a:effectLst/>
              <a:uLnTx/>
              <a:uFillTx/>
              <a:latin typeface="楷体_GB2312" pitchFamily="49" charset="-122"/>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en-US" altLang="zh-CN" sz="3200" b="0" i="0" u="none" strike="noStrike" kern="1200" cap="none" spc="0" normalizeH="0" baseline="0" noProof="0" dirty="0">
              <a:ln>
                <a:noFill/>
              </a:ln>
              <a:solidFill>
                <a:schemeClr val="tx1"/>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3200" b="0"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0" lang="en-US" altLang="zh-CN" sz="3200" b="0" i="0" u="none" strike="noStrike" kern="1200" cap="none" spc="0" normalizeH="0" baseline="0" noProof="0" dirty="0">
                <a:ln>
                  <a:noFill/>
                </a:ln>
                <a:solidFill>
                  <a:srgbClr val="0000CC"/>
                </a:solidFill>
                <a:effectLst/>
                <a:uLnTx/>
                <a:uFillTx/>
                <a:latin typeface="+mj-lt"/>
                <a:ea typeface="楷体_GB2312" pitchFamily="49" charset="-122"/>
                <a:cs typeface="+mn-cs"/>
              </a:rPr>
              <a:t>1</a:t>
            </a:r>
            <a:r>
              <a:rPr kumimoji="0" lang="zh-CN" altLang="en-US" sz="3200" b="0"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0" lang="en-US" altLang="zh-CN" sz="3200" b="0" i="0" u="none" strike="noStrike" kern="1200" cap="none" spc="0" normalizeH="0" baseline="0" noProof="0" dirty="0">
                <a:ln>
                  <a:noFill/>
                </a:ln>
                <a:solidFill>
                  <a:srgbClr val="0000CC"/>
                </a:solidFill>
                <a:effectLst/>
                <a:uLnTx/>
                <a:uFillTx/>
                <a:latin typeface="+mj-lt"/>
                <a:ea typeface="楷体_GB2312" pitchFamily="49" charset="-122"/>
                <a:cs typeface="+mn-cs"/>
              </a:rPr>
              <a:t>L(R) =(</a:t>
            </a:r>
            <a:r>
              <a:rPr kumimoji="0" lang="en-US" altLang="zh-CN" sz="3200" b="0" i="0" u="none" strike="noStrike" kern="1200" cap="none" spc="0" normalizeH="0" baseline="0" noProof="0" dirty="0" err="1">
                <a:ln>
                  <a:noFill/>
                </a:ln>
                <a:solidFill>
                  <a:srgbClr val="0000CC"/>
                </a:solidFill>
                <a:effectLst/>
                <a:uLnTx/>
                <a:uFillTx/>
                <a:latin typeface="+mj-lt"/>
                <a:ea typeface="楷体_GB2312" pitchFamily="49" charset="-122"/>
                <a:cs typeface="+mn-cs"/>
              </a:rPr>
              <a:t>a|b</a:t>
            </a:r>
            <a:r>
              <a:rPr kumimoji="0" lang="en-US" altLang="zh-CN" sz="3200" b="0"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0" lang="en-US" altLang="zh-CN" sz="3200" b="0" i="0" u="none" strike="noStrike" kern="1200" cap="none" spc="0" normalizeH="0" baseline="30000" noProof="0" dirty="0">
                <a:ln>
                  <a:noFill/>
                </a:ln>
                <a:solidFill>
                  <a:srgbClr val="0000CC"/>
                </a:solidFill>
                <a:effectLst/>
                <a:uLnTx/>
                <a:uFillTx/>
                <a:latin typeface="+mj-lt"/>
                <a:ea typeface="楷体_GB2312" pitchFamily="49" charset="-122"/>
                <a:cs typeface="+mn-cs"/>
              </a:rPr>
              <a:t>*</a:t>
            </a:r>
            <a:r>
              <a:rPr kumimoji="0" lang="en-US" altLang="zh-CN" sz="3200" b="0" i="0" u="none" strike="noStrike" kern="1200" cap="none" spc="0" normalizeH="0" baseline="0" noProof="0" dirty="0" err="1">
                <a:ln>
                  <a:noFill/>
                </a:ln>
                <a:solidFill>
                  <a:srgbClr val="0000CC"/>
                </a:solidFill>
                <a:effectLst/>
                <a:uLnTx/>
                <a:uFillTx/>
                <a:latin typeface="+mj-lt"/>
                <a:ea typeface="楷体_GB2312" pitchFamily="49" charset="-122"/>
                <a:cs typeface="+mn-cs"/>
              </a:rPr>
              <a:t>abb</a:t>
            </a:r>
            <a:r>
              <a:rPr kumimoji="0" lang="zh-CN" altLang="en-US" sz="3200" b="0" i="0" u="none" strike="noStrike" kern="1200" cap="none" spc="0" normalizeH="0" baseline="0" noProof="0" dirty="0">
                <a:ln>
                  <a:noFill/>
                </a:ln>
                <a:solidFill>
                  <a:srgbClr val="0000CC"/>
                </a:solidFill>
                <a:effectLst/>
                <a:uLnTx/>
                <a:uFillTx/>
                <a:latin typeface="+mj-lt"/>
                <a:ea typeface="楷体_GB2312" pitchFamily="49" charset="-122"/>
                <a:cs typeface="+mn-cs"/>
              </a:rPr>
              <a:t>，构造</a:t>
            </a:r>
            <a:r>
              <a:rPr kumimoji="0" lang="en-US" altLang="zh-CN" sz="3200" b="0" i="0" u="none" strike="noStrike" kern="1200" cap="none" spc="0" normalizeH="0" baseline="0" noProof="0" dirty="0">
                <a:ln>
                  <a:noFill/>
                </a:ln>
                <a:solidFill>
                  <a:srgbClr val="0000CC"/>
                </a:solidFill>
                <a:effectLst/>
                <a:uLnTx/>
                <a:uFillTx/>
                <a:latin typeface="+mj-lt"/>
                <a:ea typeface="楷体_GB2312" pitchFamily="49" charset="-122"/>
                <a:cs typeface="+mn-cs"/>
              </a:rPr>
              <a:t>DFA M</a:t>
            </a:r>
            <a:r>
              <a:rPr kumimoji="0" lang="zh-CN" altLang="en-US" sz="3200" b="0" i="0" u="none" strike="noStrike" kern="1200" cap="none" spc="0" normalizeH="0" baseline="0" noProof="0" dirty="0">
                <a:ln>
                  <a:noFill/>
                </a:ln>
                <a:solidFill>
                  <a:srgbClr val="0000CC"/>
                </a:solidFill>
                <a:effectLst/>
                <a:uLnTx/>
                <a:uFillTx/>
                <a:latin typeface="+mj-lt"/>
                <a:ea typeface="楷体_GB2312" pitchFamily="49" charset="-122"/>
                <a:cs typeface="+mn-cs"/>
              </a:rPr>
              <a:t>使</a:t>
            </a:r>
            <a:r>
              <a:rPr kumimoji="0" lang="en-US" altLang="zh-CN" sz="3200" b="0" i="0" u="none" strike="noStrike" kern="1200" cap="none" spc="0" normalizeH="0" baseline="0" noProof="0" dirty="0">
                <a:ln>
                  <a:noFill/>
                </a:ln>
                <a:solidFill>
                  <a:srgbClr val="0000CC"/>
                </a:solidFill>
                <a:effectLst/>
                <a:uLnTx/>
                <a:uFillTx/>
                <a:latin typeface="+mj-lt"/>
                <a:ea typeface="楷体_GB2312" pitchFamily="49" charset="-122"/>
                <a:cs typeface="+mn-cs"/>
              </a:rPr>
              <a:t>L(M)=L(R)</a:t>
            </a:r>
            <a:br>
              <a:rPr kumimoji="0" lang="en-US" altLang="zh-CN" sz="3200" b="0" i="0" u="none" strike="noStrike" kern="1200" cap="none" spc="0" normalizeH="0" baseline="0" noProof="0" dirty="0">
                <a:ln>
                  <a:noFill/>
                </a:ln>
                <a:solidFill>
                  <a:srgbClr val="0000CC"/>
                </a:solidFill>
                <a:effectLst/>
                <a:uLnTx/>
                <a:uFillTx/>
                <a:latin typeface="+mj-lt"/>
                <a:ea typeface="楷体_GB2312" pitchFamily="49" charset="-122"/>
                <a:cs typeface="+mn-cs"/>
              </a:rPr>
            </a:br>
            <a:endParaRPr kumimoji="0" lang="en-US" altLang="zh-CN" sz="3200" b="0" i="0" u="none" strike="noStrike" kern="1200" cap="none" spc="0" normalizeH="0" baseline="0" noProof="0" dirty="0">
              <a:ln>
                <a:noFill/>
              </a:ln>
              <a:solidFill>
                <a:srgbClr val="0000CC"/>
              </a:solidFill>
              <a:effectLst/>
              <a:uLnTx/>
              <a:uFillTx/>
              <a:latin typeface="+mj-lt"/>
              <a:ea typeface="楷体_GB2312" pitchFamily="49"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3200" b="0"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0" lang="en-US" altLang="zh-CN" sz="3200" b="0" i="0" u="none" strike="noStrike" kern="1200" cap="none" spc="0" normalizeH="0" baseline="0" noProof="0" dirty="0">
                <a:ln>
                  <a:noFill/>
                </a:ln>
                <a:solidFill>
                  <a:srgbClr val="0000CC"/>
                </a:solidFill>
                <a:effectLst/>
                <a:uLnTx/>
                <a:uFillTx/>
                <a:latin typeface="+mj-lt"/>
                <a:ea typeface="楷体_GB2312" pitchFamily="49" charset="-122"/>
                <a:cs typeface="+mn-cs"/>
              </a:rPr>
              <a:t>2</a:t>
            </a:r>
            <a:r>
              <a:rPr kumimoji="0" lang="zh-CN" altLang="en-US" sz="3200" b="0" i="0" u="none" strike="noStrike" kern="1200" cap="none" spc="0" normalizeH="0" baseline="0" noProof="0" dirty="0">
                <a:ln>
                  <a:noFill/>
                </a:ln>
                <a:solidFill>
                  <a:srgbClr val="0000CC"/>
                </a:solidFill>
                <a:effectLst/>
                <a:uLnTx/>
                <a:uFillTx/>
                <a:latin typeface="+mj-lt"/>
                <a:ea typeface="楷体_GB2312" pitchFamily="49" charset="-122"/>
                <a:cs typeface="+mn-cs"/>
              </a:rPr>
              <a:t>）</a:t>
            </a:r>
            <a:r>
              <a:rPr kumimoji="0" lang="en-US" altLang="zh-CN" sz="3200" b="0" i="0" u="none" strike="noStrike" kern="1200" cap="none" spc="0" normalizeH="0" baseline="0" noProof="0" dirty="0">
                <a:ln>
                  <a:noFill/>
                </a:ln>
                <a:solidFill>
                  <a:srgbClr val="0000CC"/>
                </a:solidFill>
                <a:effectLst/>
                <a:uLnTx/>
                <a:uFillTx/>
                <a:latin typeface="+mj-lt"/>
                <a:ea typeface="楷体_GB2312" pitchFamily="49" charset="-122"/>
                <a:cs typeface="+mn-cs"/>
              </a:rPr>
              <a:t>L(R) =a*b</a:t>
            </a:r>
            <a:r>
              <a:rPr kumimoji="0" lang="en-US" altLang="zh-CN" sz="3200" b="0" i="0" u="none" strike="noStrike" kern="1200" cap="none" spc="0" normalizeH="0" baseline="30000" noProof="0" dirty="0">
                <a:ln>
                  <a:noFill/>
                </a:ln>
                <a:solidFill>
                  <a:srgbClr val="0000CC"/>
                </a:solidFill>
                <a:effectLst/>
                <a:uLnTx/>
                <a:uFillTx/>
                <a:latin typeface="+mj-lt"/>
                <a:ea typeface="楷体_GB2312" pitchFamily="49" charset="-122"/>
                <a:cs typeface="+mn-cs"/>
              </a:rPr>
              <a:t>*</a:t>
            </a:r>
            <a:r>
              <a:rPr kumimoji="0" lang="en-US" altLang="zh-CN" sz="3200" b="0" i="0" u="none" strike="noStrike" kern="1200" cap="none" spc="0" normalizeH="0" baseline="0" noProof="0" dirty="0" err="1">
                <a:ln>
                  <a:noFill/>
                </a:ln>
                <a:solidFill>
                  <a:srgbClr val="0000CC"/>
                </a:solidFill>
                <a:effectLst/>
                <a:uLnTx/>
                <a:uFillTx/>
                <a:latin typeface="+mj-lt"/>
                <a:ea typeface="楷体_GB2312" pitchFamily="49" charset="-122"/>
                <a:cs typeface="+mn-cs"/>
              </a:rPr>
              <a:t>abb</a:t>
            </a:r>
            <a:r>
              <a:rPr kumimoji="0" lang="zh-CN" altLang="en-US" sz="3200" b="0" i="0" u="none" strike="noStrike" kern="1200" cap="none" spc="0" normalizeH="0" baseline="0" noProof="0" dirty="0">
                <a:ln>
                  <a:noFill/>
                </a:ln>
                <a:solidFill>
                  <a:srgbClr val="0000CC"/>
                </a:solidFill>
                <a:effectLst/>
                <a:uLnTx/>
                <a:uFillTx/>
                <a:latin typeface="+mj-lt"/>
                <a:ea typeface="楷体_GB2312" pitchFamily="49" charset="-122"/>
                <a:cs typeface="+mn-cs"/>
              </a:rPr>
              <a:t>，构造</a:t>
            </a:r>
            <a:r>
              <a:rPr kumimoji="0" lang="en-US" altLang="zh-CN" sz="3200" b="0" i="0" u="none" strike="noStrike" kern="1200" cap="none" spc="0" normalizeH="0" baseline="0" noProof="0" dirty="0">
                <a:ln>
                  <a:noFill/>
                </a:ln>
                <a:solidFill>
                  <a:srgbClr val="0000CC"/>
                </a:solidFill>
                <a:effectLst/>
                <a:uLnTx/>
                <a:uFillTx/>
                <a:latin typeface="+mj-lt"/>
                <a:ea typeface="楷体_GB2312" pitchFamily="49" charset="-122"/>
                <a:cs typeface="+mn-cs"/>
              </a:rPr>
              <a:t>DFA M</a:t>
            </a:r>
            <a:r>
              <a:rPr kumimoji="0" lang="zh-CN" altLang="en-US" sz="3200" b="0" i="0" u="none" strike="noStrike" kern="1200" cap="none" spc="0" normalizeH="0" baseline="0" noProof="0" dirty="0">
                <a:ln>
                  <a:noFill/>
                </a:ln>
                <a:solidFill>
                  <a:srgbClr val="0000CC"/>
                </a:solidFill>
                <a:effectLst/>
                <a:uLnTx/>
                <a:uFillTx/>
                <a:latin typeface="+mj-lt"/>
                <a:ea typeface="楷体_GB2312" pitchFamily="49" charset="-122"/>
                <a:cs typeface="+mn-cs"/>
              </a:rPr>
              <a:t>使</a:t>
            </a:r>
            <a:r>
              <a:rPr kumimoji="0" lang="en-US" altLang="zh-CN" sz="3200" b="0" i="0" u="none" strike="noStrike" kern="1200" cap="none" spc="0" normalizeH="0" baseline="0" noProof="0" dirty="0">
                <a:ln>
                  <a:noFill/>
                </a:ln>
                <a:solidFill>
                  <a:srgbClr val="0000CC"/>
                </a:solidFill>
                <a:effectLst/>
                <a:uLnTx/>
                <a:uFillTx/>
                <a:latin typeface="+mj-lt"/>
                <a:ea typeface="楷体_GB2312" pitchFamily="49" charset="-122"/>
                <a:cs typeface="+mn-cs"/>
              </a:rPr>
              <a:t>L(M)=L(R)</a:t>
            </a:r>
            <a:br>
              <a:rPr kumimoji="0" lang="en-US" altLang="zh-CN" sz="2600" b="0" i="0" u="none" strike="noStrike" kern="1200" cap="none" spc="0" normalizeH="0" baseline="0" noProof="0" dirty="0">
                <a:ln>
                  <a:noFill/>
                </a:ln>
                <a:solidFill>
                  <a:srgbClr val="0000CC"/>
                </a:solidFill>
                <a:effectLst/>
                <a:uLnTx/>
                <a:uFillTx/>
                <a:latin typeface="Verdana" panose="020B0604030504040204" pitchFamily="34" charset="0"/>
                <a:ea typeface="宋体" panose="02010600030101010101" pitchFamily="2" charset="-122"/>
                <a:cs typeface="+mn-cs"/>
              </a:rPr>
            </a:br>
            <a:endParaRPr kumimoji="0" lang="en-US" altLang="zh-CN" sz="2600" b="0" i="0" u="none" strike="noStrike" kern="1200" cap="none" spc="0" normalizeH="0" baseline="0" noProof="0" dirty="0">
              <a:ln>
                <a:noFill/>
              </a:ln>
              <a:solidFill>
                <a:srgbClr val="0000CC"/>
              </a:solidFill>
              <a:effectLst/>
              <a:uLnTx/>
              <a:uFillTx/>
              <a:latin typeface="Verdana" panose="020B0604030504040204" pitchFamily="34" charset="0"/>
              <a:ea typeface="宋体" panose="02010600030101010101" pitchFamily="2" charset="-122"/>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endParaRPr kumimoji="0" lang="zh-CN" altLang="en-US" sz="2600" b="0"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endParaRPr>
          </a:p>
        </p:txBody>
      </p:sp>
      <p:sp>
        <p:nvSpPr>
          <p:cNvPr id="97284"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2024/3/12</a:t>
            </a:fld>
            <a:endParaRPr lang="zh-TW" altLang="en-US" sz="1400" dirty="0">
              <a:solidFill>
                <a:schemeClr val="tx2"/>
              </a:solidFill>
            </a:endParaRPr>
          </a:p>
        </p:txBody>
      </p:sp>
      <p:sp>
        <p:nvSpPr>
          <p:cNvPr id="97285"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93</a:t>
            </a:fld>
            <a:endParaRPr lang="zh-TW" altLang="en-US" sz="1400" dirty="0">
              <a:solidFill>
                <a:schemeClr val="tx2"/>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a:t>
            </a:r>
          </a:p>
        </p:txBody>
      </p:sp>
      <p:sp>
        <p:nvSpPr>
          <p:cNvPr id="3" name="内容占位符 2"/>
          <p:cNvSpPr>
            <a:spLocks noGrp="1"/>
          </p:cNvSpPr>
          <p:nvPr>
            <p:ph sz="quarter" idx="1"/>
          </p:nvPr>
        </p:nvSpPr>
        <p:spPr>
          <a:xfrm>
            <a:off x="457200" y="1219200"/>
            <a:ext cx="8229600" cy="621030"/>
          </a:xfrm>
        </p:spPr>
        <p:txBody>
          <a:bodyPr/>
          <a:lstStyle/>
          <a:p>
            <a:r>
              <a:rPr lang="en-US" altLang="zh-CN" noProof="0" dirty="0">
                <a:ln>
                  <a:noFill/>
                </a:ln>
                <a:solidFill>
                  <a:srgbClr val="0000CC"/>
                </a:solidFill>
                <a:effectLst/>
                <a:uLnTx/>
                <a:uFillTx/>
                <a:latin typeface="+mj-lt"/>
                <a:ea typeface="楷体_GB2312" pitchFamily="49" charset="-122"/>
                <a:sym typeface="+mn-ea"/>
              </a:rPr>
              <a:t>(</a:t>
            </a:r>
            <a:r>
              <a:rPr lang="en-US" altLang="zh-CN" noProof="0" dirty="0" err="1">
                <a:ln>
                  <a:noFill/>
                </a:ln>
                <a:solidFill>
                  <a:srgbClr val="0000CC"/>
                </a:solidFill>
                <a:effectLst/>
                <a:uLnTx/>
                <a:uFillTx/>
                <a:latin typeface="+mj-lt"/>
                <a:ea typeface="楷体_GB2312" pitchFamily="49" charset="-122"/>
                <a:sym typeface="+mn-ea"/>
              </a:rPr>
              <a:t>a|b</a:t>
            </a:r>
            <a:r>
              <a:rPr lang="en-US" altLang="zh-CN" noProof="0" dirty="0">
                <a:ln>
                  <a:noFill/>
                </a:ln>
                <a:solidFill>
                  <a:srgbClr val="0000CC"/>
                </a:solidFill>
                <a:effectLst/>
                <a:uLnTx/>
                <a:uFillTx/>
                <a:latin typeface="+mj-lt"/>
                <a:ea typeface="楷体_GB2312" pitchFamily="49" charset="-122"/>
                <a:sym typeface="+mn-ea"/>
              </a:rPr>
              <a:t>)</a:t>
            </a:r>
            <a:r>
              <a:rPr lang="en-US" altLang="zh-CN" baseline="30000" noProof="0" dirty="0">
                <a:ln>
                  <a:noFill/>
                </a:ln>
                <a:solidFill>
                  <a:srgbClr val="0000CC"/>
                </a:solidFill>
                <a:effectLst/>
                <a:uLnTx/>
                <a:uFillTx/>
                <a:latin typeface="+mj-lt"/>
                <a:ea typeface="楷体_GB2312" pitchFamily="49" charset="-122"/>
                <a:sym typeface="+mn-ea"/>
              </a:rPr>
              <a:t>*</a:t>
            </a:r>
            <a:r>
              <a:rPr lang="en-US" altLang="zh-CN" noProof="0" dirty="0" err="1">
                <a:ln>
                  <a:noFill/>
                </a:ln>
                <a:solidFill>
                  <a:srgbClr val="0000CC"/>
                </a:solidFill>
                <a:effectLst/>
                <a:uLnTx/>
                <a:uFillTx/>
                <a:latin typeface="+mj-lt"/>
                <a:ea typeface="楷体_GB2312" pitchFamily="49" charset="-122"/>
                <a:sym typeface="+mn-ea"/>
              </a:rPr>
              <a:t>abb -&gt; NFA -&gt; DFA</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C535A7C-053E-4156-B8A9-3AED9A407A55}"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2024/3/12</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grpSp>
        <p:nvGrpSpPr>
          <p:cNvPr id="71" name="组合 70"/>
          <p:cNvGrpSpPr/>
          <p:nvPr/>
        </p:nvGrpSpPr>
        <p:grpSpPr>
          <a:xfrm>
            <a:off x="2229485" y="2162175"/>
            <a:ext cx="3851910" cy="690245"/>
            <a:chOff x="3511" y="3405"/>
            <a:chExt cx="6066" cy="1087"/>
          </a:xfrm>
        </p:grpSpPr>
        <p:sp>
          <p:nvSpPr>
            <p:cNvPr id="56" name="椭圆 55"/>
            <p:cNvSpPr/>
            <p:nvPr/>
          </p:nvSpPr>
          <p:spPr>
            <a:xfrm>
              <a:off x="3908" y="3586"/>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0</a:t>
              </a:r>
            </a:p>
          </p:txBody>
        </p:sp>
        <p:sp>
          <p:nvSpPr>
            <p:cNvPr id="57" name="椭圆 56"/>
            <p:cNvSpPr/>
            <p:nvPr/>
          </p:nvSpPr>
          <p:spPr>
            <a:xfrm>
              <a:off x="8671" y="3586"/>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1</a:t>
              </a:r>
            </a:p>
          </p:txBody>
        </p:sp>
        <p:cxnSp>
          <p:nvCxnSpPr>
            <p:cNvPr id="58" name="直接箭头连接符 57"/>
            <p:cNvCxnSpPr>
              <a:stCxn id="56" idx="6"/>
              <a:endCxn id="57" idx="2"/>
            </p:cNvCxnSpPr>
            <p:nvPr/>
          </p:nvCxnSpPr>
          <p:spPr>
            <a:xfrm>
              <a:off x="4815" y="4040"/>
              <a:ext cx="3856"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文本框 58"/>
            <p:cNvSpPr txBox="1"/>
            <p:nvPr/>
          </p:nvSpPr>
          <p:spPr>
            <a:xfrm>
              <a:off x="5703" y="3405"/>
              <a:ext cx="2090" cy="725"/>
            </a:xfrm>
            <a:prstGeom prst="rect">
              <a:avLst/>
            </a:prstGeom>
            <a:noFill/>
          </p:spPr>
          <p:txBody>
            <a:bodyPr wrap="none" rtlCol="0">
              <a:spAutoFit/>
            </a:bodyPr>
            <a:lstStyle/>
            <a:p>
              <a:r>
                <a:rPr lang="en-US" altLang="zh-CN"/>
                <a:t>(a|b)*abb</a:t>
              </a:r>
            </a:p>
          </p:txBody>
        </p:sp>
        <p:sp>
          <p:nvSpPr>
            <p:cNvPr id="62" name="椭圆 61"/>
            <p:cNvSpPr/>
            <p:nvPr/>
          </p:nvSpPr>
          <p:spPr>
            <a:xfrm>
              <a:off x="8752" y="3709"/>
              <a:ext cx="723" cy="6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cxnSp>
          <p:nvCxnSpPr>
            <p:cNvPr id="68" name="直接箭头连接符 67"/>
            <p:cNvCxnSpPr>
              <a:endCxn id="56" idx="2"/>
            </p:cNvCxnSpPr>
            <p:nvPr/>
          </p:nvCxnSpPr>
          <p:spPr>
            <a:xfrm>
              <a:off x="3511" y="4032"/>
              <a:ext cx="397" cy="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2" name="组合 71"/>
          <p:cNvGrpSpPr/>
          <p:nvPr/>
        </p:nvGrpSpPr>
        <p:grpSpPr>
          <a:xfrm>
            <a:off x="982980" y="3512820"/>
            <a:ext cx="6541135" cy="710565"/>
            <a:chOff x="1548" y="5532"/>
            <a:chExt cx="10301" cy="1119"/>
          </a:xfrm>
        </p:grpSpPr>
        <p:sp>
          <p:nvSpPr>
            <p:cNvPr id="22" name="椭圆 21"/>
            <p:cNvSpPr/>
            <p:nvPr/>
          </p:nvSpPr>
          <p:spPr>
            <a:xfrm>
              <a:off x="1985" y="5745"/>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0</a:t>
              </a:r>
            </a:p>
          </p:txBody>
        </p:sp>
        <p:sp>
          <p:nvSpPr>
            <p:cNvPr id="23" name="椭圆 22"/>
            <p:cNvSpPr/>
            <p:nvPr/>
          </p:nvSpPr>
          <p:spPr>
            <a:xfrm>
              <a:off x="4592" y="5745"/>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1</a:t>
              </a:r>
            </a:p>
          </p:txBody>
        </p:sp>
        <p:sp>
          <p:nvSpPr>
            <p:cNvPr id="24" name="椭圆 23"/>
            <p:cNvSpPr/>
            <p:nvPr/>
          </p:nvSpPr>
          <p:spPr>
            <a:xfrm>
              <a:off x="6746" y="5745"/>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1</a:t>
              </a:r>
            </a:p>
          </p:txBody>
        </p:sp>
        <p:sp>
          <p:nvSpPr>
            <p:cNvPr id="25" name="椭圆 24"/>
            <p:cNvSpPr/>
            <p:nvPr/>
          </p:nvSpPr>
          <p:spPr>
            <a:xfrm>
              <a:off x="9014" y="5745"/>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1</a:t>
              </a:r>
            </a:p>
          </p:txBody>
        </p:sp>
        <p:sp>
          <p:nvSpPr>
            <p:cNvPr id="26" name="椭圆 25"/>
            <p:cNvSpPr/>
            <p:nvPr/>
          </p:nvSpPr>
          <p:spPr>
            <a:xfrm>
              <a:off x="10943" y="5745"/>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1</a:t>
              </a:r>
            </a:p>
          </p:txBody>
        </p:sp>
        <p:cxnSp>
          <p:nvCxnSpPr>
            <p:cNvPr id="27" name="直接箭头连接符 26"/>
            <p:cNvCxnSpPr>
              <a:stCxn id="22" idx="6"/>
              <a:endCxn id="23" idx="2"/>
            </p:cNvCxnSpPr>
            <p:nvPr/>
          </p:nvCxnSpPr>
          <p:spPr>
            <a:xfrm>
              <a:off x="2892" y="6199"/>
              <a:ext cx="170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3" idx="6"/>
              <a:endCxn id="24" idx="2"/>
            </p:cNvCxnSpPr>
            <p:nvPr/>
          </p:nvCxnSpPr>
          <p:spPr>
            <a:xfrm>
              <a:off x="5499" y="6199"/>
              <a:ext cx="124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4" idx="6"/>
              <a:endCxn id="25" idx="2"/>
            </p:cNvCxnSpPr>
            <p:nvPr/>
          </p:nvCxnSpPr>
          <p:spPr>
            <a:xfrm>
              <a:off x="7653" y="6199"/>
              <a:ext cx="136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25" idx="6"/>
              <a:endCxn id="26" idx="2"/>
            </p:cNvCxnSpPr>
            <p:nvPr/>
          </p:nvCxnSpPr>
          <p:spPr>
            <a:xfrm>
              <a:off x="9921" y="6199"/>
              <a:ext cx="102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3100" y="5532"/>
              <a:ext cx="1397" cy="725"/>
            </a:xfrm>
            <a:prstGeom prst="rect">
              <a:avLst/>
            </a:prstGeom>
            <a:noFill/>
          </p:spPr>
          <p:txBody>
            <a:bodyPr wrap="none" rtlCol="0">
              <a:spAutoFit/>
            </a:bodyPr>
            <a:lstStyle/>
            <a:p>
              <a:r>
                <a:rPr lang="en-US" altLang="zh-CN"/>
                <a:t>(a|b)*</a:t>
              </a:r>
            </a:p>
          </p:txBody>
        </p:sp>
        <p:sp>
          <p:nvSpPr>
            <p:cNvPr id="32" name="文本框 31"/>
            <p:cNvSpPr txBox="1"/>
            <p:nvPr/>
          </p:nvSpPr>
          <p:spPr>
            <a:xfrm>
              <a:off x="5784" y="5572"/>
              <a:ext cx="501" cy="725"/>
            </a:xfrm>
            <a:prstGeom prst="rect">
              <a:avLst/>
            </a:prstGeom>
            <a:noFill/>
          </p:spPr>
          <p:txBody>
            <a:bodyPr wrap="none" rtlCol="0">
              <a:spAutoFit/>
            </a:bodyPr>
            <a:lstStyle/>
            <a:p>
              <a:r>
                <a:rPr lang="en-US" altLang="zh-CN"/>
                <a:t>a</a:t>
              </a:r>
            </a:p>
          </p:txBody>
        </p:sp>
        <p:sp>
          <p:nvSpPr>
            <p:cNvPr id="33" name="文本框 32"/>
            <p:cNvSpPr txBox="1"/>
            <p:nvPr/>
          </p:nvSpPr>
          <p:spPr>
            <a:xfrm>
              <a:off x="7971" y="5572"/>
              <a:ext cx="528" cy="725"/>
            </a:xfrm>
            <a:prstGeom prst="rect">
              <a:avLst/>
            </a:prstGeom>
            <a:noFill/>
          </p:spPr>
          <p:txBody>
            <a:bodyPr wrap="none" rtlCol="0">
              <a:spAutoFit/>
            </a:bodyPr>
            <a:lstStyle/>
            <a:p>
              <a:r>
                <a:rPr lang="en-US" altLang="zh-CN"/>
                <a:t>b</a:t>
              </a:r>
            </a:p>
          </p:txBody>
        </p:sp>
        <p:sp>
          <p:nvSpPr>
            <p:cNvPr id="34" name="文本框 33"/>
            <p:cNvSpPr txBox="1"/>
            <p:nvPr/>
          </p:nvSpPr>
          <p:spPr>
            <a:xfrm>
              <a:off x="10037" y="5572"/>
              <a:ext cx="528" cy="725"/>
            </a:xfrm>
            <a:prstGeom prst="rect">
              <a:avLst/>
            </a:prstGeom>
            <a:noFill/>
          </p:spPr>
          <p:txBody>
            <a:bodyPr wrap="none" rtlCol="0">
              <a:spAutoFit/>
            </a:bodyPr>
            <a:lstStyle/>
            <a:p>
              <a:r>
                <a:rPr lang="en-US" altLang="zh-CN"/>
                <a:t>b</a:t>
              </a:r>
            </a:p>
          </p:txBody>
        </p:sp>
        <p:sp>
          <p:nvSpPr>
            <p:cNvPr id="63" name="椭圆 62"/>
            <p:cNvSpPr/>
            <p:nvPr/>
          </p:nvSpPr>
          <p:spPr>
            <a:xfrm>
              <a:off x="11026" y="5853"/>
              <a:ext cx="723" cy="6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cxnSp>
          <p:nvCxnSpPr>
            <p:cNvPr id="69" name="直接箭头连接符 68"/>
            <p:cNvCxnSpPr>
              <a:endCxn id="22" idx="2"/>
            </p:cNvCxnSpPr>
            <p:nvPr/>
          </p:nvCxnSpPr>
          <p:spPr>
            <a:xfrm>
              <a:off x="1548" y="6198"/>
              <a:ext cx="437"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73" name="组合 72"/>
          <p:cNvGrpSpPr/>
          <p:nvPr/>
        </p:nvGrpSpPr>
        <p:grpSpPr>
          <a:xfrm>
            <a:off x="971550" y="4508500"/>
            <a:ext cx="7125335" cy="1612265"/>
            <a:chOff x="1530" y="7100"/>
            <a:chExt cx="11221" cy="2539"/>
          </a:xfrm>
        </p:grpSpPr>
        <p:sp>
          <p:nvSpPr>
            <p:cNvPr id="35" name="椭圆 34"/>
            <p:cNvSpPr/>
            <p:nvPr/>
          </p:nvSpPr>
          <p:spPr>
            <a:xfrm>
              <a:off x="1983" y="8008"/>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0</a:t>
              </a:r>
            </a:p>
          </p:txBody>
        </p:sp>
        <p:sp>
          <p:nvSpPr>
            <p:cNvPr id="36" name="椭圆 35"/>
            <p:cNvSpPr/>
            <p:nvPr/>
          </p:nvSpPr>
          <p:spPr>
            <a:xfrm>
              <a:off x="6285" y="8008"/>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2</a:t>
              </a:r>
            </a:p>
          </p:txBody>
        </p:sp>
        <p:sp>
          <p:nvSpPr>
            <p:cNvPr id="37" name="椭圆 36"/>
            <p:cNvSpPr/>
            <p:nvPr/>
          </p:nvSpPr>
          <p:spPr>
            <a:xfrm>
              <a:off x="8213" y="8008"/>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3</a:t>
              </a:r>
            </a:p>
          </p:txBody>
        </p:sp>
        <p:sp>
          <p:nvSpPr>
            <p:cNvPr id="38" name="椭圆 37"/>
            <p:cNvSpPr/>
            <p:nvPr/>
          </p:nvSpPr>
          <p:spPr>
            <a:xfrm>
              <a:off x="10029" y="8008"/>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4</a:t>
              </a:r>
            </a:p>
          </p:txBody>
        </p:sp>
        <p:sp>
          <p:nvSpPr>
            <p:cNvPr id="39" name="椭圆 38"/>
            <p:cNvSpPr/>
            <p:nvPr/>
          </p:nvSpPr>
          <p:spPr>
            <a:xfrm>
              <a:off x="11845" y="8008"/>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1</a:t>
              </a:r>
            </a:p>
          </p:txBody>
        </p:sp>
        <p:cxnSp>
          <p:nvCxnSpPr>
            <p:cNvPr id="40" name="直接箭头连接符 39"/>
            <p:cNvCxnSpPr>
              <a:stCxn id="35" idx="6"/>
              <a:endCxn id="48" idx="2"/>
            </p:cNvCxnSpPr>
            <p:nvPr/>
          </p:nvCxnSpPr>
          <p:spPr>
            <a:xfrm>
              <a:off x="2890" y="8462"/>
              <a:ext cx="124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36" idx="6"/>
              <a:endCxn id="37" idx="2"/>
            </p:cNvCxnSpPr>
            <p:nvPr/>
          </p:nvCxnSpPr>
          <p:spPr>
            <a:xfrm>
              <a:off x="7192" y="8462"/>
              <a:ext cx="102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7" idx="6"/>
              <a:endCxn id="38" idx="2"/>
            </p:cNvCxnSpPr>
            <p:nvPr/>
          </p:nvCxnSpPr>
          <p:spPr>
            <a:xfrm>
              <a:off x="9120" y="8462"/>
              <a:ext cx="90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38" idx="6"/>
              <a:endCxn id="39" idx="2"/>
            </p:cNvCxnSpPr>
            <p:nvPr/>
          </p:nvCxnSpPr>
          <p:spPr>
            <a:xfrm>
              <a:off x="10936" y="8462"/>
              <a:ext cx="90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4" name="文本框 43"/>
            <p:cNvSpPr txBox="1"/>
            <p:nvPr/>
          </p:nvSpPr>
          <p:spPr>
            <a:xfrm>
              <a:off x="4683" y="7100"/>
              <a:ext cx="501" cy="725"/>
            </a:xfrm>
            <a:prstGeom prst="rect">
              <a:avLst/>
            </a:prstGeom>
            <a:noFill/>
          </p:spPr>
          <p:txBody>
            <a:bodyPr wrap="none" rtlCol="0">
              <a:spAutoFit/>
            </a:bodyPr>
            <a:lstStyle/>
            <a:p>
              <a:r>
                <a:rPr lang="en-US" altLang="zh-CN"/>
                <a:t>a</a:t>
              </a:r>
            </a:p>
          </p:txBody>
        </p:sp>
        <p:sp>
          <p:nvSpPr>
            <p:cNvPr id="45" name="文本框 44"/>
            <p:cNvSpPr txBox="1"/>
            <p:nvPr/>
          </p:nvSpPr>
          <p:spPr>
            <a:xfrm>
              <a:off x="7364" y="7835"/>
              <a:ext cx="501" cy="725"/>
            </a:xfrm>
            <a:prstGeom prst="rect">
              <a:avLst/>
            </a:prstGeom>
            <a:noFill/>
          </p:spPr>
          <p:txBody>
            <a:bodyPr wrap="none" rtlCol="0">
              <a:spAutoFit/>
            </a:bodyPr>
            <a:lstStyle/>
            <a:p>
              <a:r>
                <a:rPr lang="en-US" altLang="zh-CN"/>
                <a:t>a</a:t>
              </a:r>
            </a:p>
          </p:txBody>
        </p:sp>
        <p:sp>
          <p:nvSpPr>
            <p:cNvPr id="46" name="文本框 45"/>
            <p:cNvSpPr txBox="1"/>
            <p:nvPr/>
          </p:nvSpPr>
          <p:spPr>
            <a:xfrm>
              <a:off x="9325" y="7835"/>
              <a:ext cx="528" cy="725"/>
            </a:xfrm>
            <a:prstGeom prst="rect">
              <a:avLst/>
            </a:prstGeom>
            <a:noFill/>
          </p:spPr>
          <p:txBody>
            <a:bodyPr wrap="none" rtlCol="0">
              <a:spAutoFit/>
            </a:bodyPr>
            <a:lstStyle/>
            <a:p>
              <a:r>
                <a:rPr lang="en-US" altLang="zh-CN"/>
                <a:t>b</a:t>
              </a:r>
            </a:p>
          </p:txBody>
        </p:sp>
        <p:sp>
          <p:nvSpPr>
            <p:cNvPr id="47" name="文本框 46"/>
            <p:cNvSpPr txBox="1"/>
            <p:nvPr/>
          </p:nvSpPr>
          <p:spPr>
            <a:xfrm>
              <a:off x="11052" y="7835"/>
              <a:ext cx="528" cy="725"/>
            </a:xfrm>
            <a:prstGeom prst="rect">
              <a:avLst/>
            </a:prstGeom>
            <a:noFill/>
          </p:spPr>
          <p:txBody>
            <a:bodyPr wrap="none" rtlCol="0">
              <a:spAutoFit/>
            </a:bodyPr>
            <a:lstStyle/>
            <a:p>
              <a:r>
                <a:rPr lang="en-US" altLang="zh-CN"/>
                <a:t>b</a:t>
              </a:r>
            </a:p>
          </p:txBody>
        </p:sp>
        <p:sp>
          <p:nvSpPr>
            <p:cNvPr id="48" name="椭圆 47"/>
            <p:cNvSpPr/>
            <p:nvPr/>
          </p:nvSpPr>
          <p:spPr>
            <a:xfrm>
              <a:off x="4139" y="8008"/>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5</a:t>
              </a:r>
            </a:p>
          </p:txBody>
        </p:sp>
        <p:cxnSp>
          <p:nvCxnSpPr>
            <p:cNvPr id="49" name="直接箭头连接符 48"/>
            <p:cNvCxnSpPr>
              <a:stCxn id="48" idx="6"/>
              <a:endCxn id="36" idx="2"/>
            </p:cNvCxnSpPr>
            <p:nvPr/>
          </p:nvCxnSpPr>
          <p:spPr>
            <a:xfrm>
              <a:off x="5046" y="8462"/>
              <a:ext cx="123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曲线连接符 49"/>
            <p:cNvCxnSpPr>
              <a:stCxn id="48" idx="1"/>
              <a:endCxn id="48" idx="7"/>
            </p:cNvCxnSpPr>
            <p:nvPr/>
          </p:nvCxnSpPr>
          <p:spPr>
            <a:xfrm rot="16200000">
              <a:off x="4593" y="7821"/>
              <a:ext cx="5" cy="641"/>
            </a:xfrm>
            <a:prstGeom prst="curvedConnector3">
              <a:avLst>
                <a:gd name="adj1" fmla="val 1022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曲线连接符 50"/>
            <p:cNvCxnSpPr>
              <a:stCxn id="48" idx="3"/>
              <a:endCxn id="48" idx="5"/>
            </p:cNvCxnSpPr>
            <p:nvPr/>
          </p:nvCxnSpPr>
          <p:spPr>
            <a:xfrm rot="5400000" flipV="1">
              <a:off x="4593" y="8462"/>
              <a:ext cx="5" cy="641"/>
            </a:xfrm>
            <a:prstGeom prst="curvedConnector3">
              <a:avLst>
                <a:gd name="adj1" fmla="val 1020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4706" y="8915"/>
              <a:ext cx="528" cy="725"/>
            </a:xfrm>
            <a:prstGeom prst="rect">
              <a:avLst/>
            </a:prstGeom>
            <a:noFill/>
          </p:spPr>
          <p:txBody>
            <a:bodyPr wrap="none" rtlCol="0">
              <a:spAutoFit/>
            </a:bodyPr>
            <a:lstStyle/>
            <a:p>
              <a:r>
                <a:rPr lang="en-US" altLang="zh-CN"/>
                <a:t>b</a:t>
              </a:r>
            </a:p>
          </p:txBody>
        </p:sp>
        <p:sp>
          <p:nvSpPr>
            <p:cNvPr id="53" name="文本框 52"/>
            <p:cNvSpPr txBox="1"/>
            <p:nvPr/>
          </p:nvSpPr>
          <p:spPr>
            <a:xfrm>
              <a:off x="5387" y="7835"/>
              <a:ext cx="502" cy="725"/>
            </a:xfrm>
            <a:prstGeom prst="rect">
              <a:avLst/>
            </a:prstGeom>
            <a:noFill/>
          </p:spPr>
          <p:txBody>
            <a:bodyPr wrap="none" rtlCol="0">
              <a:spAutoFit/>
            </a:bodyPr>
            <a:lstStyle/>
            <a:p>
              <a:pPr algn="l"/>
              <a:r>
                <a:rPr lang="en-US" altLang="zh-CN">
                  <a:latin typeface="Arial" panose="020B0604020202020204" pitchFamily="34" charset="0"/>
                  <a:cs typeface="Arial" panose="020B0604020202020204" pitchFamily="34" charset="0"/>
                  <a:sym typeface="+mn-ea"/>
                </a:rPr>
                <a:t>ε</a:t>
              </a:r>
              <a:endParaRPr lang="en-US" altLang="zh-CN"/>
            </a:p>
          </p:txBody>
        </p:sp>
        <p:sp>
          <p:nvSpPr>
            <p:cNvPr id="54" name="文本框 53"/>
            <p:cNvSpPr txBox="1"/>
            <p:nvPr/>
          </p:nvSpPr>
          <p:spPr>
            <a:xfrm>
              <a:off x="3231" y="7895"/>
              <a:ext cx="502" cy="725"/>
            </a:xfrm>
            <a:prstGeom prst="rect">
              <a:avLst/>
            </a:prstGeom>
            <a:noFill/>
          </p:spPr>
          <p:txBody>
            <a:bodyPr wrap="none" rtlCol="0">
              <a:spAutoFit/>
            </a:bodyPr>
            <a:lstStyle/>
            <a:p>
              <a:r>
                <a:rPr lang="en-US" altLang="zh-CN">
                  <a:latin typeface="Arial" panose="020B0604020202020204" pitchFamily="34" charset="0"/>
                  <a:cs typeface="Arial" panose="020B0604020202020204" pitchFamily="34" charset="0"/>
                </a:rPr>
                <a:t>ε</a:t>
              </a:r>
            </a:p>
          </p:txBody>
        </p:sp>
        <p:sp>
          <p:nvSpPr>
            <p:cNvPr id="64" name="椭圆 63"/>
            <p:cNvSpPr/>
            <p:nvPr/>
          </p:nvSpPr>
          <p:spPr>
            <a:xfrm>
              <a:off x="11937" y="8121"/>
              <a:ext cx="723" cy="6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cxnSp>
          <p:nvCxnSpPr>
            <p:cNvPr id="70" name="直接箭头连接符 69"/>
            <p:cNvCxnSpPr>
              <a:endCxn id="35" idx="2"/>
            </p:cNvCxnSpPr>
            <p:nvPr/>
          </p:nvCxnSpPr>
          <p:spPr>
            <a:xfrm>
              <a:off x="1530" y="8461"/>
              <a:ext cx="453"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a:t>
            </a:r>
          </a:p>
        </p:txBody>
      </p:sp>
      <p:sp>
        <p:nvSpPr>
          <p:cNvPr id="3" name="内容占位符 2"/>
          <p:cNvSpPr>
            <a:spLocks noGrp="1"/>
          </p:cNvSpPr>
          <p:nvPr>
            <p:ph sz="quarter" idx="1"/>
          </p:nvPr>
        </p:nvSpPr>
        <p:spPr>
          <a:xfrm>
            <a:off x="457200" y="1219200"/>
            <a:ext cx="8229600" cy="621030"/>
          </a:xfrm>
        </p:spPr>
        <p:txBody>
          <a:bodyPr/>
          <a:lstStyle/>
          <a:p>
            <a:r>
              <a:rPr lang="en-US" altLang="zh-CN" noProof="0" dirty="0">
                <a:ln>
                  <a:noFill/>
                </a:ln>
                <a:solidFill>
                  <a:srgbClr val="0000CC"/>
                </a:solidFill>
                <a:effectLst/>
                <a:uLnTx/>
                <a:uFillTx/>
                <a:latin typeface="+mj-lt"/>
                <a:ea typeface="楷体_GB2312" pitchFamily="49" charset="-122"/>
                <a:sym typeface="+mn-ea"/>
              </a:rPr>
              <a:t>(</a:t>
            </a:r>
            <a:r>
              <a:rPr lang="en-US" altLang="zh-CN" noProof="0" dirty="0" err="1">
                <a:ln>
                  <a:noFill/>
                </a:ln>
                <a:solidFill>
                  <a:srgbClr val="0000CC"/>
                </a:solidFill>
                <a:effectLst/>
                <a:uLnTx/>
                <a:uFillTx/>
                <a:latin typeface="+mj-lt"/>
                <a:ea typeface="楷体_GB2312" pitchFamily="49" charset="-122"/>
                <a:sym typeface="+mn-ea"/>
              </a:rPr>
              <a:t>a|b</a:t>
            </a:r>
            <a:r>
              <a:rPr lang="en-US" altLang="zh-CN" noProof="0" dirty="0">
                <a:ln>
                  <a:noFill/>
                </a:ln>
                <a:solidFill>
                  <a:srgbClr val="0000CC"/>
                </a:solidFill>
                <a:effectLst/>
                <a:uLnTx/>
                <a:uFillTx/>
                <a:latin typeface="+mj-lt"/>
                <a:ea typeface="楷体_GB2312" pitchFamily="49" charset="-122"/>
                <a:sym typeface="+mn-ea"/>
              </a:rPr>
              <a:t>)</a:t>
            </a:r>
            <a:r>
              <a:rPr lang="en-US" altLang="zh-CN" baseline="30000" noProof="0" dirty="0">
                <a:ln>
                  <a:noFill/>
                </a:ln>
                <a:solidFill>
                  <a:srgbClr val="0000CC"/>
                </a:solidFill>
                <a:effectLst/>
                <a:uLnTx/>
                <a:uFillTx/>
                <a:latin typeface="+mj-lt"/>
                <a:ea typeface="楷体_GB2312" pitchFamily="49" charset="-122"/>
                <a:sym typeface="+mn-ea"/>
              </a:rPr>
              <a:t>*</a:t>
            </a:r>
            <a:r>
              <a:rPr lang="en-US" altLang="zh-CN" noProof="0" dirty="0" err="1">
                <a:ln>
                  <a:noFill/>
                </a:ln>
                <a:solidFill>
                  <a:srgbClr val="0000CC"/>
                </a:solidFill>
                <a:effectLst/>
                <a:uLnTx/>
                <a:uFillTx/>
                <a:latin typeface="+mj-lt"/>
                <a:ea typeface="楷体_GB2312" pitchFamily="49" charset="-122"/>
                <a:sym typeface="+mn-ea"/>
              </a:rPr>
              <a:t>abb -&gt; NFA -&gt; DFA</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C535A7C-053E-4156-B8A9-3AED9A407A55}"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2024/3/12</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graphicFrame>
        <p:nvGraphicFramePr>
          <p:cNvPr id="5" name="表格 4"/>
          <p:cNvGraphicFramePr/>
          <p:nvPr>
            <p:custDataLst>
              <p:tags r:id="rId1"/>
            </p:custDataLst>
          </p:nvPr>
        </p:nvGraphicFramePr>
        <p:xfrm>
          <a:off x="1443355" y="3983355"/>
          <a:ext cx="6398895" cy="2682240"/>
        </p:xfrm>
        <a:graphic>
          <a:graphicData uri="http://schemas.openxmlformats.org/drawingml/2006/table">
            <a:tbl>
              <a:tblPr firstRow="1" bandRow="1">
                <a:tableStyleId>{5940675A-B579-460E-94D1-54222C63F5DA}</a:tableStyleId>
              </a:tblPr>
              <a:tblGrid>
                <a:gridCol w="2132965">
                  <a:extLst>
                    <a:ext uri="{9D8B030D-6E8A-4147-A177-3AD203B41FA5}">
                      <a16:colId xmlns:a16="http://schemas.microsoft.com/office/drawing/2014/main" val="20000"/>
                    </a:ext>
                  </a:extLst>
                </a:gridCol>
                <a:gridCol w="2132965">
                  <a:extLst>
                    <a:ext uri="{9D8B030D-6E8A-4147-A177-3AD203B41FA5}">
                      <a16:colId xmlns:a16="http://schemas.microsoft.com/office/drawing/2014/main" val="20001"/>
                    </a:ext>
                  </a:extLst>
                </a:gridCol>
                <a:gridCol w="2132965">
                  <a:extLst>
                    <a:ext uri="{9D8B030D-6E8A-4147-A177-3AD203B41FA5}">
                      <a16:colId xmlns:a16="http://schemas.microsoft.com/office/drawing/2014/main" val="20002"/>
                    </a:ext>
                  </a:extLst>
                </a:gridCol>
              </a:tblGrid>
              <a:tr h="396240">
                <a:tc>
                  <a:txBody>
                    <a:bodyPr/>
                    <a:lstStyle/>
                    <a:p>
                      <a:pPr algn="ctr">
                        <a:buNone/>
                      </a:pPr>
                      <a:r>
                        <a:rPr lang="en-US" altLang="zh-CN" sz="2000" b="1">
                          <a:latin typeface="宋体" panose="02010600030101010101" pitchFamily="2" charset="-122"/>
                          <a:ea typeface="宋体" panose="02010600030101010101" pitchFamily="2" charset="-122"/>
                        </a:rPr>
                        <a:t>I</a:t>
                      </a:r>
                    </a:p>
                  </a:txBody>
                  <a:tcPr anchor="ctr"/>
                </a:tc>
                <a:tc>
                  <a:txBody>
                    <a:bodyPr/>
                    <a:lstStyle/>
                    <a:p>
                      <a:pPr algn="ctr">
                        <a:buNone/>
                      </a:pPr>
                      <a:r>
                        <a:rPr lang="en-US" altLang="zh-CN" b="1">
                          <a:latin typeface="宋体" panose="02010600030101010101" pitchFamily="2" charset="-122"/>
                          <a:ea typeface="宋体" panose="02010600030101010101" pitchFamily="2" charset="-122"/>
                        </a:rPr>
                        <a:t>I_a</a:t>
                      </a:r>
                    </a:p>
                  </a:txBody>
                  <a:tcPr anchor="ctr"/>
                </a:tc>
                <a:tc>
                  <a:txBody>
                    <a:bodyPr/>
                    <a:lstStyle/>
                    <a:p>
                      <a:pPr algn="ctr">
                        <a:buNone/>
                      </a:pPr>
                      <a:r>
                        <a:rPr lang="en-US" altLang="zh-CN" b="1">
                          <a:latin typeface="宋体" panose="02010600030101010101" pitchFamily="2" charset="-122"/>
                          <a:ea typeface="宋体" panose="02010600030101010101" pitchFamily="2" charset="-122"/>
                        </a:rPr>
                        <a:t>I_b</a:t>
                      </a:r>
                    </a:p>
                  </a:txBody>
                  <a:tcPr anchor="ctr"/>
                </a:tc>
                <a:extLst>
                  <a:ext uri="{0D108BD9-81ED-4DB2-BD59-A6C34878D82A}">
                    <a16:rowId xmlns:a16="http://schemas.microsoft.com/office/drawing/2014/main" val="10000"/>
                  </a:ext>
                </a:extLst>
              </a:tr>
              <a:tr h="381000">
                <a:tc>
                  <a:txBody>
                    <a:bodyPr/>
                    <a:lstStyle/>
                    <a:p>
                      <a:pPr algn="ctr">
                        <a:buNone/>
                      </a:pPr>
                      <a:r>
                        <a:rPr lang="en-US" altLang="zh-CN" b="1">
                          <a:latin typeface="宋体" panose="02010600030101010101" pitchFamily="2" charset="-122"/>
                          <a:ea typeface="宋体" panose="02010600030101010101" pitchFamily="2" charset="-122"/>
                        </a:rPr>
                        <a:t>{0,5,2}S</a:t>
                      </a:r>
                    </a:p>
                  </a:txBody>
                  <a:tcPr anchor="ctr"/>
                </a:tc>
                <a:tc>
                  <a:txBody>
                    <a:bodyPr/>
                    <a:lstStyle/>
                    <a:p>
                      <a:pPr algn="ctr">
                        <a:buNone/>
                      </a:pPr>
                      <a:r>
                        <a:rPr lang="en-US" altLang="zh-CN" b="1">
                          <a:latin typeface="宋体" panose="02010600030101010101" pitchFamily="2" charset="-122"/>
                          <a:ea typeface="宋体" panose="02010600030101010101" pitchFamily="2" charset="-122"/>
                        </a:rPr>
                        <a:t>{5,2,3}A</a:t>
                      </a:r>
                    </a:p>
                  </a:txBody>
                  <a:tcPr anchor="ctr"/>
                </a:tc>
                <a:tc>
                  <a:txBody>
                    <a:bodyPr/>
                    <a:lstStyle/>
                    <a:p>
                      <a:pPr algn="ctr">
                        <a:buNone/>
                      </a:pPr>
                      <a:r>
                        <a:rPr lang="en-US" altLang="zh-CN" b="1">
                          <a:latin typeface="宋体" panose="02010600030101010101" pitchFamily="2" charset="-122"/>
                          <a:ea typeface="宋体" panose="02010600030101010101" pitchFamily="2" charset="-122"/>
                        </a:rPr>
                        <a:t>{5,2}B</a:t>
                      </a:r>
                    </a:p>
                  </a:txBody>
                  <a:tcPr anchor="ctr"/>
                </a:tc>
                <a:extLst>
                  <a:ext uri="{0D108BD9-81ED-4DB2-BD59-A6C34878D82A}">
                    <a16:rowId xmlns:a16="http://schemas.microsoft.com/office/drawing/2014/main" val="10001"/>
                  </a:ext>
                </a:extLst>
              </a:tr>
              <a:tr h="381000">
                <a:tc>
                  <a:txBody>
                    <a:bodyPr/>
                    <a:lstStyle/>
                    <a:p>
                      <a:pPr algn="ctr">
                        <a:buNone/>
                      </a:pPr>
                      <a:r>
                        <a:rPr lang="en-US" altLang="zh-CN" b="1">
                          <a:latin typeface="宋体" panose="02010600030101010101" pitchFamily="2" charset="-122"/>
                          <a:ea typeface="宋体" panose="02010600030101010101" pitchFamily="2" charset="-122"/>
                        </a:rPr>
                        <a:t>{5,2,3}A</a:t>
                      </a:r>
                    </a:p>
                  </a:txBody>
                  <a:tcPr anchor="ctr"/>
                </a:tc>
                <a:tc>
                  <a:txBody>
                    <a:bodyPr/>
                    <a:lstStyle/>
                    <a:p>
                      <a:pPr algn="ctr">
                        <a:buNone/>
                      </a:pPr>
                      <a:r>
                        <a:rPr lang="en-US" altLang="zh-CN" b="1">
                          <a:latin typeface="宋体" panose="02010600030101010101" pitchFamily="2" charset="-122"/>
                          <a:ea typeface="宋体" panose="02010600030101010101" pitchFamily="2" charset="-122"/>
                        </a:rPr>
                        <a:t>{5,2,3}A</a:t>
                      </a:r>
                    </a:p>
                  </a:txBody>
                  <a:tcPr anchor="ctr"/>
                </a:tc>
                <a:tc>
                  <a:txBody>
                    <a:bodyPr/>
                    <a:lstStyle/>
                    <a:p>
                      <a:pPr algn="ctr">
                        <a:buNone/>
                      </a:pPr>
                      <a:r>
                        <a:rPr lang="en-US" altLang="zh-CN" b="1">
                          <a:latin typeface="宋体" panose="02010600030101010101" pitchFamily="2" charset="-122"/>
                          <a:ea typeface="宋体" panose="02010600030101010101" pitchFamily="2" charset="-122"/>
                        </a:rPr>
                        <a:t>{5,2,4}C</a:t>
                      </a:r>
                    </a:p>
                  </a:txBody>
                  <a:tcPr anchor="ctr"/>
                </a:tc>
                <a:extLst>
                  <a:ext uri="{0D108BD9-81ED-4DB2-BD59-A6C34878D82A}">
                    <a16:rowId xmlns:a16="http://schemas.microsoft.com/office/drawing/2014/main" val="10002"/>
                  </a:ext>
                </a:extLst>
              </a:tr>
              <a:tr h="381000">
                <a:tc>
                  <a:txBody>
                    <a:bodyPr/>
                    <a:lstStyle/>
                    <a:p>
                      <a:pPr algn="ctr">
                        <a:buNone/>
                      </a:pPr>
                      <a:r>
                        <a:rPr lang="en-US" altLang="zh-CN" b="1">
                          <a:latin typeface="宋体" panose="02010600030101010101" pitchFamily="2" charset="-122"/>
                          <a:ea typeface="宋体" panose="02010600030101010101" pitchFamily="2" charset="-122"/>
                        </a:rPr>
                        <a:t>{5,2}B</a:t>
                      </a:r>
                    </a:p>
                  </a:txBody>
                  <a:tcPr anchor="ctr"/>
                </a:tc>
                <a:tc>
                  <a:txBody>
                    <a:bodyPr/>
                    <a:lstStyle/>
                    <a:p>
                      <a:pPr algn="ctr">
                        <a:buNone/>
                      </a:pPr>
                      <a:r>
                        <a:rPr lang="en-US" altLang="zh-CN" b="1">
                          <a:latin typeface="宋体" panose="02010600030101010101" pitchFamily="2" charset="-122"/>
                          <a:ea typeface="宋体" panose="02010600030101010101" pitchFamily="2" charset="-122"/>
                        </a:rPr>
                        <a:t>{5,2,3}A</a:t>
                      </a:r>
                    </a:p>
                  </a:txBody>
                  <a:tcPr anchor="ctr"/>
                </a:tc>
                <a:tc>
                  <a:txBody>
                    <a:bodyPr/>
                    <a:lstStyle/>
                    <a:p>
                      <a:pPr algn="ctr">
                        <a:buNone/>
                      </a:pPr>
                      <a:r>
                        <a:rPr lang="en-US" altLang="zh-CN" b="1">
                          <a:latin typeface="宋体" panose="02010600030101010101" pitchFamily="2" charset="-122"/>
                          <a:ea typeface="宋体" panose="02010600030101010101" pitchFamily="2" charset="-122"/>
                        </a:rPr>
                        <a:t>{5,2}B</a:t>
                      </a:r>
                    </a:p>
                  </a:txBody>
                  <a:tcPr anchor="ctr"/>
                </a:tc>
                <a:extLst>
                  <a:ext uri="{0D108BD9-81ED-4DB2-BD59-A6C34878D82A}">
                    <a16:rowId xmlns:a16="http://schemas.microsoft.com/office/drawing/2014/main" val="10003"/>
                  </a:ext>
                </a:extLst>
              </a:tr>
              <a:tr h="381000">
                <a:tc>
                  <a:txBody>
                    <a:bodyPr/>
                    <a:lstStyle/>
                    <a:p>
                      <a:pPr algn="ctr">
                        <a:buNone/>
                      </a:pPr>
                      <a:r>
                        <a:rPr lang="en-US" altLang="zh-CN" b="1">
                          <a:latin typeface="宋体" panose="02010600030101010101" pitchFamily="2" charset="-122"/>
                          <a:ea typeface="宋体" panose="02010600030101010101" pitchFamily="2" charset="-122"/>
                        </a:rPr>
                        <a:t>{5,2,4}C</a:t>
                      </a:r>
                    </a:p>
                  </a:txBody>
                  <a:tcPr anchor="ctr"/>
                </a:tc>
                <a:tc>
                  <a:txBody>
                    <a:bodyPr/>
                    <a:lstStyle/>
                    <a:p>
                      <a:pPr algn="ctr">
                        <a:buNone/>
                      </a:pPr>
                      <a:r>
                        <a:rPr lang="en-US" altLang="zh-CN" b="1">
                          <a:latin typeface="宋体" panose="02010600030101010101" pitchFamily="2" charset="-122"/>
                          <a:ea typeface="宋体" panose="02010600030101010101" pitchFamily="2" charset="-122"/>
                        </a:rPr>
                        <a:t>{5,2,3}A</a:t>
                      </a:r>
                    </a:p>
                  </a:txBody>
                  <a:tcPr anchor="ctr"/>
                </a:tc>
                <a:tc>
                  <a:txBody>
                    <a:bodyPr/>
                    <a:lstStyle/>
                    <a:p>
                      <a:pPr algn="ctr">
                        <a:buNone/>
                      </a:pPr>
                      <a:r>
                        <a:rPr lang="en-US" altLang="zh-CN" b="1">
                          <a:latin typeface="宋体" panose="02010600030101010101" pitchFamily="2" charset="-122"/>
                          <a:ea typeface="宋体" panose="02010600030101010101" pitchFamily="2" charset="-122"/>
                        </a:rPr>
                        <a:t>{5,2,1}D</a:t>
                      </a:r>
                    </a:p>
                  </a:txBody>
                  <a:tcPr anchor="ctr"/>
                </a:tc>
                <a:extLst>
                  <a:ext uri="{0D108BD9-81ED-4DB2-BD59-A6C34878D82A}">
                    <a16:rowId xmlns:a16="http://schemas.microsoft.com/office/drawing/2014/main" val="10004"/>
                  </a:ext>
                </a:extLst>
              </a:tr>
              <a:tr h="381000">
                <a:tc>
                  <a:txBody>
                    <a:bodyPr/>
                    <a:lstStyle/>
                    <a:p>
                      <a:pPr algn="ctr">
                        <a:buNone/>
                      </a:pPr>
                      <a:r>
                        <a:rPr lang="en-US" altLang="zh-CN" b="1">
                          <a:latin typeface="宋体" panose="02010600030101010101" pitchFamily="2" charset="-122"/>
                          <a:ea typeface="宋体" panose="02010600030101010101" pitchFamily="2" charset="-122"/>
                        </a:rPr>
                        <a:t>{5,2,1}D</a:t>
                      </a:r>
                    </a:p>
                  </a:txBody>
                  <a:tcPr anchor="ctr"/>
                </a:tc>
                <a:tc>
                  <a:txBody>
                    <a:bodyPr/>
                    <a:lstStyle/>
                    <a:p>
                      <a:pPr algn="ctr">
                        <a:buNone/>
                      </a:pPr>
                      <a:r>
                        <a:rPr lang="en-US" altLang="zh-CN" b="1">
                          <a:latin typeface="宋体" panose="02010600030101010101" pitchFamily="2" charset="-122"/>
                          <a:ea typeface="宋体" panose="02010600030101010101" pitchFamily="2" charset="-122"/>
                        </a:rPr>
                        <a:t>{5,2,3}A</a:t>
                      </a:r>
                    </a:p>
                  </a:txBody>
                  <a:tcPr anchor="ctr"/>
                </a:tc>
                <a:tc>
                  <a:txBody>
                    <a:bodyPr/>
                    <a:lstStyle/>
                    <a:p>
                      <a:pPr algn="ctr">
                        <a:buNone/>
                      </a:pPr>
                      <a:r>
                        <a:rPr lang="en-US" altLang="zh-CN" b="1">
                          <a:latin typeface="宋体" panose="02010600030101010101" pitchFamily="2" charset="-122"/>
                          <a:ea typeface="宋体" panose="02010600030101010101" pitchFamily="2" charset="-122"/>
                        </a:rPr>
                        <a:t>{5,2}B</a:t>
                      </a:r>
                    </a:p>
                  </a:txBody>
                  <a:tcPr anchor="ctr"/>
                </a:tc>
                <a:extLst>
                  <a:ext uri="{0D108BD9-81ED-4DB2-BD59-A6C34878D82A}">
                    <a16:rowId xmlns:a16="http://schemas.microsoft.com/office/drawing/2014/main" val="10005"/>
                  </a:ext>
                </a:extLst>
              </a:tr>
            </a:tbl>
          </a:graphicData>
        </a:graphic>
      </p:graphicFrame>
      <p:grpSp>
        <p:nvGrpSpPr>
          <p:cNvPr id="14" name="组合 13"/>
          <p:cNvGrpSpPr/>
          <p:nvPr/>
        </p:nvGrpSpPr>
        <p:grpSpPr>
          <a:xfrm>
            <a:off x="1017270" y="1781810"/>
            <a:ext cx="7080250" cy="1612265"/>
            <a:chOff x="1602" y="2806"/>
            <a:chExt cx="11150" cy="2539"/>
          </a:xfrm>
        </p:grpSpPr>
        <p:sp>
          <p:nvSpPr>
            <p:cNvPr id="44" name="文本框 43"/>
            <p:cNvSpPr txBox="1"/>
            <p:nvPr/>
          </p:nvSpPr>
          <p:spPr>
            <a:xfrm>
              <a:off x="4684" y="2806"/>
              <a:ext cx="501" cy="725"/>
            </a:xfrm>
            <a:prstGeom prst="rect">
              <a:avLst/>
            </a:prstGeom>
            <a:noFill/>
          </p:spPr>
          <p:txBody>
            <a:bodyPr wrap="none" rtlCol="0">
              <a:spAutoFit/>
            </a:bodyPr>
            <a:lstStyle/>
            <a:p>
              <a:r>
                <a:rPr lang="en-US" altLang="zh-CN"/>
                <a:t>a</a:t>
              </a:r>
            </a:p>
          </p:txBody>
        </p:sp>
        <p:sp>
          <p:nvSpPr>
            <p:cNvPr id="35" name="椭圆 34"/>
            <p:cNvSpPr/>
            <p:nvPr/>
          </p:nvSpPr>
          <p:spPr>
            <a:xfrm>
              <a:off x="1984" y="3714"/>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0</a:t>
              </a:r>
            </a:p>
          </p:txBody>
        </p:sp>
        <p:sp>
          <p:nvSpPr>
            <p:cNvPr id="36" name="椭圆 35"/>
            <p:cNvSpPr/>
            <p:nvPr/>
          </p:nvSpPr>
          <p:spPr>
            <a:xfrm>
              <a:off x="6286" y="3714"/>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2</a:t>
              </a:r>
            </a:p>
          </p:txBody>
        </p:sp>
        <p:sp>
          <p:nvSpPr>
            <p:cNvPr id="37" name="椭圆 36"/>
            <p:cNvSpPr/>
            <p:nvPr/>
          </p:nvSpPr>
          <p:spPr>
            <a:xfrm>
              <a:off x="8214" y="3714"/>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3</a:t>
              </a:r>
            </a:p>
          </p:txBody>
        </p:sp>
        <p:sp>
          <p:nvSpPr>
            <p:cNvPr id="38" name="椭圆 37"/>
            <p:cNvSpPr/>
            <p:nvPr/>
          </p:nvSpPr>
          <p:spPr>
            <a:xfrm>
              <a:off x="10030" y="3714"/>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4</a:t>
              </a:r>
            </a:p>
          </p:txBody>
        </p:sp>
        <p:sp>
          <p:nvSpPr>
            <p:cNvPr id="39" name="椭圆 38"/>
            <p:cNvSpPr/>
            <p:nvPr/>
          </p:nvSpPr>
          <p:spPr>
            <a:xfrm>
              <a:off x="11846" y="3714"/>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1</a:t>
              </a:r>
            </a:p>
          </p:txBody>
        </p:sp>
        <p:cxnSp>
          <p:nvCxnSpPr>
            <p:cNvPr id="40" name="直接箭头连接符 39"/>
            <p:cNvCxnSpPr>
              <a:stCxn id="35" idx="6"/>
              <a:endCxn id="48" idx="2"/>
            </p:cNvCxnSpPr>
            <p:nvPr/>
          </p:nvCxnSpPr>
          <p:spPr>
            <a:xfrm>
              <a:off x="2891" y="4168"/>
              <a:ext cx="124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36" idx="6"/>
              <a:endCxn id="37" idx="2"/>
            </p:cNvCxnSpPr>
            <p:nvPr/>
          </p:nvCxnSpPr>
          <p:spPr>
            <a:xfrm>
              <a:off x="7193" y="4168"/>
              <a:ext cx="102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37" idx="6"/>
              <a:endCxn id="38" idx="2"/>
            </p:cNvCxnSpPr>
            <p:nvPr/>
          </p:nvCxnSpPr>
          <p:spPr>
            <a:xfrm>
              <a:off x="9121" y="4168"/>
              <a:ext cx="90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38" idx="6"/>
              <a:endCxn id="39" idx="2"/>
            </p:cNvCxnSpPr>
            <p:nvPr/>
          </p:nvCxnSpPr>
          <p:spPr>
            <a:xfrm>
              <a:off x="10937" y="4168"/>
              <a:ext cx="90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5" name="文本框 44"/>
            <p:cNvSpPr txBox="1"/>
            <p:nvPr/>
          </p:nvSpPr>
          <p:spPr>
            <a:xfrm>
              <a:off x="7365" y="3541"/>
              <a:ext cx="501" cy="725"/>
            </a:xfrm>
            <a:prstGeom prst="rect">
              <a:avLst/>
            </a:prstGeom>
            <a:noFill/>
          </p:spPr>
          <p:txBody>
            <a:bodyPr wrap="none" rtlCol="0">
              <a:spAutoFit/>
            </a:bodyPr>
            <a:lstStyle/>
            <a:p>
              <a:r>
                <a:rPr lang="en-US" altLang="zh-CN"/>
                <a:t>a</a:t>
              </a:r>
            </a:p>
          </p:txBody>
        </p:sp>
        <p:sp>
          <p:nvSpPr>
            <p:cNvPr id="46" name="文本框 45"/>
            <p:cNvSpPr txBox="1"/>
            <p:nvPr/>
          </p:nvSpPr>
          <p:spPr>
            <a:xfrm>
              <a:off x="9326" y="3541"/>
              <a:ext cx="528" cy="725"/>
            </a:xfrm>
            <a:prstGeom prst="rect">
              <a:avLst/>
            </a:prstGeom>
            <a:noFill/>
          </p:spPr>
          <p:txBody>
            <a:bodyPr wrap="none" rtlCol="0">
              <a:spAutoFit/>
            </a:bodyPr>
            <a:lstStyle/>
            <a:p>
              <a:r>
                <a:rPr lang="en-US" altLang="zh-CN"/>
                <a:t>b</a:t>
              </a:r>
            </a:p>
          </p:txBody>
        </p:sp>
        <p:sp>
          <p:nvSpPr>
            <p:cNvPr id="47" name="文本框 46"/>
            <p:cNvSpPr txBox="1"/>
            <p:nvPr/>
          </p:nvSpPr>
          <p:spPr>
            <a:xfrm>
              <a:off x="11053" y="3541"/>
              <a:ext cx="528" cy="725"/>
            </a:xfrm>
            <a:prstGeom prst="rect">
              <a:avLst/>
            </a:prstGeom>
            <a:noFill/>
          </p:spPr>
          <p:txBody>
            <a:bodyPr wrap="none" rtlCol="0">
              <a:spAutoFit/>
            </a:bodyPr>
            <a:lstStyle/>
            <a:p>
              <a:r>
                <a:rPr lang="en-US" altLang="zh-CN"/>
                <a:t>b</a:t>
              </a:r>
            </a:p>
          </p:txBody>
        </p:sp>
        <p:sp>
          <p:nvSpPr>
            <p:cNvPr id="48" name="椭圆 47"/>
            <p:cNvSpPr/>
            <p:nvPr/>
          </p:nvSpPr>
          <p:spPr>
            <a:xfrm>
              <a:off x="4140" y="3714"/>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5</a:t>
              </a:r>
            </a:p>
          </p:txBody>
        </p:sp>
        <p:cxnSp>
          <p:nvCxnSpPr>
            <p:cNvPr id="49" name="直接箭头连接符 48"/>
            <p:cNvCxnSpPr>
              <a:stCxn id="48" idx="6"/>
              <a:endCxn id="36" idx="2"/>
            </p:cNvCxnSpPr>
            <p:nvPr/>
          </p:nvCxnSpPr>
          <p:spPr>
            <a:xfrm>
              <a:off x="5047" y="4168"/>
              <a:ext cx="1239"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曲线连接符 49"/>
            <p:cNvCxnSpPr>
              <a:stCxn id="48" idx="1"/>
              <a:endCxn id="48" idx="7"/>
            </p:cNvCxnSpPr>
            <p:nvPr/>
          </p:nvCxnSpPr>
          <p:spPr>
            <a:xfrm rot="16200000">
              <a:off x="4594" y="3527"/>
              <a:ext cx="5" cy="641"/>
            </a:xfrm>
            <a:prstGeom prst="curvedConnector3">
              <a:avLst>
                <a:gd name="adj1" fmla="val 1022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1" name="曲线连接符 50"/>
            <p:cNvCxnSpPr>
              <a:stCxn id="48" idx="3"/>
              <a:endCxn id="48" idx="5"/>
            </p:cNvCxnSpPr>
            <p:nvPr/>
          </p:nvCxnSpPr>
          <p:spPr>
            <a:xfrm rot="5400000" flipV="1">
              <a:off x="4594" y="4168"/>
              <a:ext cx="5" cy="641"/>
            </a:xfrm>
            <a:prstGeom prst="curvedConnector3">
              <a:avLst>
                <a:gd name="adj1" fmla="val 1020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文本框 51"/>
            <p:cNvSpPr txBox="1"/>
            <p:nvPr/>
          </p:nvSpPr>
          <p:spPr>
            <a:xfrm>
              <a:off x="4707" y="4621"/>
              <a:ext cx="528" cy="725"/>
            </a:xfrm>
            <a:prstGeom prst="rect">
              <a:avLst/>
            </a:prstGeom>
            <a:noFill/>
          </p:spPr>
          <p:txBody>
            <a:bodyPr wrap="none" rtlCol="0">
              <a:spAutoFit/>
            </a:bodyPr>
            <a:lstStyle/>
            <a:p>
              <a:r>
                <a:rPr lang="en-US" altLang="zh-CN"/>
                <a:t>b</a:t>
              </a:r>
            </a:p>
          </p:txBody>
        </p:sp>
        <p:sp>
          <p:nvSpPr>
            <p:cNvPr id="53" name="文本框 52"/>
            <p:cNvSpPr txBox="1"/>
            <p:nvPr/>
          </p:nvSpPr>
          <p:spPr>
            <a:xfrm>
              <a:off x="5388" y="3541"/>
              <a:ext cx="502" cy="725"/>
            </a:xfrm>
            <a:prstGeom prst="rect">
              <a:avLst/>
            </a:prstGeom>
            <a:noFill/>
          </p:spPr>
          <p:txBody>
            <a:bodyPr wrap="none" rtlCol="0">
              <a:spAutoFit/>
            </a:bodyPr>
            <a:lstStyle/>
            <a:p>
              <a:pPr algn="l"/>
              <a:r>
                <a:rPr lang="en-US" altLang="zh-CN">
                  <a:latin typeface="Arial" panose="020B0604020202020204" pitchFamily="34" charset="0"/>
                  <a:cs typeface="Arial" panose="020B0604020202020204" pitchFamily="34" charset="0"/>
                  <a:sym typeface="+mn-ea"/>
                </a:rPr>
                <a:t>ε</a:t>
              </a:r>
              <a:endParaRPr lang="en-US" altLang="zh-CN"/>
            </a:p>
          </p:txBody>
        </p:sp>
        <p:sp>
          <p:nvSpPr>
            <p:cNvPr id="54" name="文本框 53"/>
            <p:cNvSpPr txBox="1"/>
            <p:nvPr/>
          </p:nvSpPr>
          <p:spPr>
            <a:xfrm>
              <a:off x="3232" y="3601"/>
              <a:ext cx="502" cy="725"/>
            </a:xfrm>
            <a:prstGeom prst="rect">
              <a:avLst/>
            </a:prstGeom>
            <a:noFill/>
          </p:spPr>
          <p:txBody>
            <a:bodyPr wrap="none" rtlCol="0">
              <a:spAutoFit/>
            </a:bodyPr>
            <a:lstStyle/>
            <a:p>
              <a:r>
                <a:rPr lang="en-US" altLang="zh-CN">
                  <a:latin typeface="Arial" panose="020B0604020202020204" pitchFamily="34" charset="0"/>
                  <a:cs typeface="Arial" panose="020B0604020202020204" pitchFamily="34" charset="0"/>
                </a:rPr>
                <a:t>ε</a:t>
              </a:r>
            </a:p>
          </p:txBody>
        </p:sp>
        <p:sp>
          <p:nvSpPr>
            <p:cNvPr id="11" name="椭圆 10"/>
            <p:cNvSpPr/>
            <p:nvPr/>
          </p:nvSpPr>
          <p:spPr>
            <a:xfrm>
              <a:off x="11957" y="3812"/>
              <a:ext cx="723" cy="6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cxnSp>
          <p:nvCxnSpPr>
            <p:cNvPr id="13" name="直接箭头连接符 12"/>
            <p:cNvCxnSpPr>
              <a:endCxn id="35" idx="2"/>
            </p:cNvCxnSpPr>
            <p:nvPr/>
          </p:nvCxnSpPr>
          <p:spPr>
            <a:xfrm>
              <a:off x="1602" y="4154"/>
              <a:ext cx="382" cy="1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Ex</a:t>
            </a:r>
          </a:p>
        </p:txBody>
      </p:sp>
      <p:sp>
        <p:nvSpPr>
          <p:cNvPr id="3" name="内容占位符 2"/>
          <p:cNvSpPr>
            <a:spLocks noGrp="1"/>
          </p:cNvSpPr>
          <p:nvPr>
            <p:ph sz="quarter" idx="1"/>
          </p:nvPr>
        </p:nvSpPr>
        <p:spPr>
          <a:xfrm>
            <a:off x="457200" y="1219200"/>
            <a:ext cx="8229600" cy="621030"/>
          </a:xfrm>
        </p:spPr>
        <p:txBody>
          <a:bodyPr/>
          <a:lstStyle/>
          <a:p>
            <a:r>
              <a:rPr lang="en-US" altLang="zh-CN" noProof="0" dirty="0">
                <a:ln>
                  <a:noFill/>
                </a:ln>
                <a:solidFill>
                  <a:srgbClr val="0000CC"/>
                </a:solidFill>
                <a:effectLst/>
                <a:uLnTx/>
                <a:uFillTx/>
                <a:latin typeface="+mj-lt"/>
                <a:ea typeface="楷体_GB2312" pitchFamily="49" charset="-122"/>
                <a:sym typeface="+mn-ea"/>
              </a:rPr>
              <a:t>(</a:t>
            </a:r>
            <a:r>
              <a:rPr lang="en-US" altLang="zh-CN" noProof="0" dirty="0" err="1">
                <a:ln>
                  <a:noFill/>
                </a:ln>
                <a:solidFill>
                  <a:srgbClr val="0000CC"/>
                </a:solidFill>
                <a:effectLst/>
                <a:uLnTx/>
                <a:uFillTx/>
                <a:latin typeface="+mj-lt"/>
                <a:ea typeface="楷体_GB2312" pitchFamily="49" charset="-122"/>
                <a:sym typeface="+mn-ea"/>
              </a:rPr>
              <a:t>a|b</a:t>
            </a:r>
            <a:r>
              <a:rPr lang="en-US" altLang="zh-CN" noProof="0" dirty="0">
                <a:ln>
                  <a:noFill/>
                </a:ln>
                <a:solidFill>
                  <a:srgbClr val="0000CC"/>
                </a:solidFill>
                <a:effectLst/>
                <a:uLnTx/>
                <a:uFillTx/>
                <a:latin typeface="+mj-lt"/>
                <a:ea typeface="楷体_GB2312" pitchFamily="49" charset="-122"/>
                <a:sym typeface="+mn-ea"/>
              </a:rPr>
              <a:t>)</a:t>
            </a:r>
            <a:r>
              <a:rPr lang="en-US" altLang="zh-CN" baseline="30000" noProof="0" dirty="0">
                <a:ln>
                  <a:noFill/>
                </a:ln>
                <a:solidFill>
                  <a:srgbClr val="0000CC"/>
                </a:solidFill>
                <a:effectLst/>
                <a:uLnTx/>
                <a:uFillTx/>
                <a:latin typeface="+mj-lt"/>
                <a:ea typeface="楷体_GB2312" pitchFamily="49" charset="-122"/>
                <a:sym typeface="+mn-ea"/>
              </a:rPr>
              <a:t>*</a:t>
            </a:r>
            <a:r>
              <a:rPr lang="en-US" altLang="zh-CN" noProof="0" dirty="0" err="1">
                <a:ln>
                  <a:noFill/>
                </a:ln>
                <a:solidFill>
                  <a:srgbClr val="0000CC"/>
                </a:solidFill>
                <a:effectLst/>
                <a:uLnTx/>
                <a:uFillTx/>
                <a:latin typeface="+mj-lt"/>
                <a:ea typeface="楷体_GB2312" pitchFamily="49" charset="-122"/>
                <a:sym typeface="+mn-ea"/>
              </a:rPr>
              <a:t>abb -&gt; NFA -&gt; DFA</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9C535A7C-053E-4156-B8A9-3AED9A407A55}" type="datetime1">
              <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rPr>
              <a:t>2024/3/12</a:t>
            </a:fld>
            <a:endParaRPr kumimoji="0" lang="zh-TW" altLang="en-US" sz="1400" b="0" i="0" u="none" strike="noStrike" kern="1200" cap="none" spc="0" normalizeH="0" baseline="0" noProof="0">
              <a:ln>
                <a:noFill/>
              </a:ln>
              <a:solidFill>
                <a:schemeClr val="tx2"/>
              </a:solidFill>
              <a:effectLst/>
              <a:uLnTx/>
              <a:uFillTx/>
              <a:latin typeface="Times New Roman" panose="02020603050405020304" pitchFamily="18" charset="0"/>
              <a:ea typeface="PMingLiU" pitchFamily="18" charset="-120"/>
              <a:cs typeface="+mn-cs"/>
            </a:endParaRPr>
          </a:p>
        </p:txBody>
      </p:sp>
      <p:graphicFrame>
        <p:nvGraphicFramePr>
          <p:cNvPr id="5" name="表格 4"/>
          <p:cNvGraphicFramePr/>
          <p:nvPr>
            <p:custDataLst>
              <p:tags r:id="rId1"/>
            </p:custDataLst>
          </p:nvPr>
        </p:nvGraphicFramePr>
        <p:xfrm>
          <a:off x="1443355" y="3983355"/>
          <a:ext cx="6398895" cy="2682240"/>
        </p:xfrm>
        <a:graphic>
          <a:graphicData uri="http://schemas.openxmlformats.org/drawingml/2006/table">
            <a:tbl>
              <a:tblPr firstRow="1" bandRow="1">
                <a:tableStyleId>{5940675A-B579-460E-94D1-54222C63F5DA}</a:tableStyleId>
              </a:tblPr>
              <a:tblGrid>
                <a:gridCol w="2132965">
                  <a:extLst>
                    <a:ext uri="{9D8B030D-6E8A-4147-A177-3AD203B41FA5}">
                      <a16:colId xmlns:a16="http://schemas.microsoft.com/office/drawing/2014/main" val="20000"/>
                    </a:ext>
                  </a:extLst>
                </a:gridCol>
                <a:gridCol w="2132965">
                  <a:extLst>
                    <a:ext uri="{9D8B030D-6E8A-4147-A177-3AD203B41FA5}">
                      <a16:colId xmlns:a16="http://schemas.microsoft.com/office/drawing/2014/main" val="20001"/>
                    </a:ext>
                  </a:extLst>
                </a:gridCol>
                <a:gridCol w="2132965">
                  <a:extLst>
                    <a:ext uri="{9D8B030D-6E8A-4147-A177-3AD203B41FA5}">
                      <a16:colId xmlns:a16="http://schemas.microsoft.com/office/drawing/2014/main" val="20002"/>
                    </a:ext>
                  </a:extLst>
                </a:gridCol>
              </a:tblGrid>
              <a:tr h="381000">
                <a:tc>
                  <a:txBody>
                    <a:bodyPr/>
                    <a:lstStyle/>
                    <a:p>
                      <a:pPr algn="ctr">
                        <a:buNone/>
                      </a:pPr>
                      <a:r>
                        <a:rPr lang="en-US" altLang="zh-CN" sz="2000" b="1">
                          <a:latin typeface="宋体" panose="02010600030101010101" pitchFamily="2" charset="-122"/>
                          <a:ea typeface="宋体" panose="02010600030101010101" pitchFamily="2" charset="-122"/>
                        </a:rPr>
                        <a:t>I</a:t>
                      </a:r>
                    </a:p>
                  </a:txBody>
                  <a:tcPr anchor="ctr"/>
                </a:tc>
                <a:tc>
                  <a:txBody>
                    <a:bodyPr/>
                    <a:lstStyle/>
                    <a:p>
                      <a:pPr algn="ctr">
                        <a:buNone/>
                      </a:pPr>
                      <a:r>
                        <a:rPr lang="en-US" altLang="zh-CN" b="1">
                          <a:latin typeface="宋体" panose="02010600030101010101" pitchFamily="2" charset="-122"/>
                          <a:ea typeface="宋体" panose="02010600030101010101" pitchFamily="2" charset="-122"/>
                        </a:rPr>
                        <a:t>I_a</a:t>
                      </a:r>
                    </a:p>
                  </a:txBody>
                  <a:tcPr anchor="ctr"/>
                </a:tc>
                <a:tc>
                  <a:txBody>
                    <a:bodyPr/>
                    <a:lstStyle/>
                    <a:p>
                      <a:pPr algn="ctr">
                        <a:buNone/>
                      </a:pPr>
                      <a:r>
                        <a:rPr lang="en-US" altLang="zh-CN" b="1">
                          <a:latin typeface="宋体" panose="02010600030101010101" pitchFamily="2" charset="-122"/>
                          <a:ea typeface="宋体" panose="02010600030101010101" pitchFamily="2" charset="-122"/>
                        </a:rPr>
                        <a:t>I_b</a:t>
                      </a:r>
                    </a:p>
                  </a:txBody>
                  <a:tcPr anchor="ctr"/>
                </a:tc>
                <a:extLst>
                  <a:ext uri="{0D108BD9-81ED-4DB2-BD59-A6C34878D82A}">
                    <a16:rowId xmlns:a16="http://schemas.microsoft.com/office/drawing/2014/main" val="10000"/>
                  </a:ext>
                </a:extLst>
              </a:tr>
              <a:tr h="381000">
                <a:tc>
                  <a:txBody>
                    <a:bodyPr/>
                    <a:lstStyle/>
                    <a:p>
                      <a:pPr algn="ctr">
                        <a:buNone/>
                      </a:pPr>
                      <a:r>
                        <a:rPr lang="en-US" altLang="zh-CN" b="1">
                          <a:latin typeface="宋体" panose="02010600030101010101" pitchFamily="2" charset="-122"/>
                          <a:ea typeface="宋体" panose="02010600030101010101" pitchFamily="2" charset="-122"/>
                        </a:rPr>
                        <a:t>{0,5,2}S</a:t>
                      </a:r>
                    </a:p>
                  </a:txBody>
                  <a:tcPr anchor="ctr"/>
                </a:tc>
                <a:tc>
                  <a:txBody>
                    <a:bodyPr/>
                    <a:lstStyle/>
                    <a:p>
                      <a:pPr algn="ctr">
                        <a:buNone/>
                      </a:pPr>
                      <a:r>
                        <a:rPr lang="en-US" altLang="zh-CN" b="1">
                          <a:latin typeface="宋体" panose="02010600030101010101" pitchFamily="2" charset="-122"/>
                          <a:ea typeface="宋体" panose="02010600030101010101" pitchFamily="2" charset="-122"/>
                        </a:rPr>
                        <a:t>{5,2,3}A</a:t>
                      </a:r>
                    </a:p>
                  </a:txBody>
                  <a:tcPr anchor="ctr"/>
                </a:tc>
                <a:tc>
                  <a:txBody>
                    <a:bodyPr/>
                    <a:lstStyle/>
                    <a:p>
                      <a:pPr algn="ctr">
                        <a:buNone/>
                      </a:pPr>
                      <a:r>
                        <a:rPr lang="en-US" altLang="zh-CN" b="1">
                          <a:latin typeface="宋体" panose="02010600030101010101" pitchFamily="2" charset="-122"/>
                          <a:ea typeface="宋体" panose="02010600030101010101" pitchFamily="2" charset="-122"/>
                        </a:rPr>
                        <a:t>{5,2}B</a:t>
                      </a:r>
                    </a:p>
                  </a:txBody>
                  <a:tcPr anchor="ctr"/>
                </a:tc>
                <a:extLst>
                  <a:ext uri="{0D108BD9-81ED-4DB2-BD59-A6C34878D82A}">
                    <a16:rowId xmlns:a16="http://schemas.microsoft.com/office/drawing/2014/main" val="10001"/>
                  </a:ext>
                </a:extLst>
              </a:tr>
              <a:tr h="381000">
                <a:tc>
                  <a:txBody>
                    <a:bodyPr/>
                    <a:lstStyle/>
                    <a:p>
                      <a:pPr algn="ctr">
                        <a:buNone/>
                      </a:pPr>
                      <a:r>
                        <a:rPr lang="en-US" altLang="zh-CN" b="1">
                          <a:latin typeface="宋体" panose="02010600030101010101" pitchFamily="2" charset="-122"/>
                          <a:ea typeface="宋体" panose="02010600030101010101" pitchFamily="2" charset="-122"/>
                        </a:rPr>
                        <a:t>{5,2,3}A</a:t>
                      </a:r>
                    </a:p>
                  </a:txBody>
                  <a:tcPr anchor="ctr"/>
                </a:tc>
                <a:tc>
                  <a:txBody>
                    <a:bodyPr/>
                    <a:lstStyle/>
                    <a:p>
                      <a:pPr algn="ctr">
                        <a:buNone/>
                      </a:pPr>
                      <a:r>
                        <a:rPr lang="en-US" altLang="zh-CN" b="1">
                          <a:latin typeface="宋体" panose="02010600030101010101" pitchFamily="2" charset="-122"/>
                          <a:ea typeface="宋体" panose="02010600030101010101" pitchFamily="2" charset="-122"/>
                        </a:rPr>
                        <a:t>{5,2,3}A</a:t>
                      </a:r>
                    </a:p>
                  </a:txBody>
                  <a:tcPr anchor="ctr"/>
                </a:tc>
                <a:tc>
                  <a:txBody>
                    <a:bodyPr/>
                    <a:lstStyle/>
                    <a:p>
                      <a:pPr algn="ctr">
                        <a:buNone/>
                      </a:pPr>
                      <a:r>
                        <a:rPr lang="en-US" altLang="zh-CN" b="1">
                          <a:latin typeface="宋体" panose="02010600030101010101" pitchFamily="2" charset="-122"/>
                          <a:ea typeface="宋体" panose="02010600030101010101" pitchFamily="2" charset="-122"/>
                        </a:rPr>
                        <a:t>{5,2,4}C</a:t>
                      </a:r>
                    </a:p>
                  </a:txBody>
                  <a:tcPr anchor="ctr"/>
                </a:tc>
                <a:extLst>
                  <a:ext uri="{0D108BD9-81ED-4DB2-BD59-A6C34878D82A}">
                    <a16:rowId xmlns:a16="http://schemas.microsoft.com/office/drawing/2014/main" val="10002"/>
                  </a:ext>
                </a:extLst>
              </a:tr>
              <a:tr h="381000">
                <a:tc>
                  <a:txBody>
                    <a:bodyPr/>
                    <a:lstStyle/>
                    <a:p>
                      <a:pPr algn="ctr">
                        <a:buNone/>
                      </a:pPr>
                      <a:r>
                        <a:rPr lang="en-US" altLang="zh-CN" b="1">
                          <a:latin typeface="宋体" panose="02010600030101010101" pitchFamily="2" charset="-122"/>
                          <a:ea typeface="宋体" panose="02010600030101010101" pitchFamily="2" charset="-122"/>
                        </a:rPr>
                        <a:t>{5,2}B</a:t>
                      </a:r>
                    </a:p>
                  </a:txBody>
                  <a:tcPr anchor="ctr"/>
                </a:tc>
                <a:tc>
                  <a:txBody>
                    <a:bodyPr/>
                    <a:lstStyle/>
                    <a:p>
                      <a:pPr algn="ctr">
                        <a:buNone/>
                      </a:pPr>
                      <a:r>
                        <a:rPr lang="en-US" altLang="zh-CN" b="1">
                          <a:latin typeface="宋体" panose="02010600030101010101" pitchFamily="2" charset="-122"/>
                          <a:ea typeface="宋体" panose="02010600030101010101" pitchFamily="2" charset="-122"/>
                        </a:rPr>
                        <a:t>{5,2,3}A</a:t>
                      </a:r>
                    </a:p>
                  </a:txBody>
                  <a:tcPr anchor="ctr"/>
                </a:tc>
                <a:tc>
                  <a:txBody>
                    <a:bodyPr/>
                    <a:lstStyle/>
                    <a:p>
                      <a:pPr algn="ctr">
                        <a:buNone/>
                      </a:pPr>
                      <a:r>
                        <a:rPr lang="en-US" altLang="zh-CN" b="1">
                          <a:latin typeface="宋体" panose="02010600030101010101" pitchFamily="2" charset="-122"/>
                          <a:ea typeface="宋体" panose="02010600030101010101" pitchFamily="2" charset="-122"/>
                        </a:rPr>
                        <a:t>{5,2}B</a:t>
                      </a:r>
                    </a:p>
                  </a:txBody>
                  <a:tcPr anchor="ctr"/>
                </a:tc>
                <a:extLst>
                  <a:ext uri="{0D108BD9-81ED-4DB2-BD59-A6C34878D82A}">
                    <a16:rowId xmlns:a16="http://schemas.microsoft.com/office/drawing/2014/main" val="10003"/>
                  </a:ext>
                </a:extLst>
              </a:tr>
              <a:tr h="381000">
                <a:tc>
                  <a:txBody>
                    <a:bodyPr/>
                    <a:lstStyle/>
                    <a:p>
                      <a:pPr algn="ctr">
                        <a:buNone/>
                      </a:pPr>
                      <a:r>
                        <a:rPr lang="en-US" altLang="zh-CN" b="1">
                          <a:latin typeface="宋体" panose="02010600030101010101" pitchFamily="2" charset="-122"/>
                          <a:ea typeface="宋体" panose="02010600030101010101" pitchFamily="2" charset="-122"/>
                        </a:rPr>
                        <a:t>{5,2,4}C</a:t>
                      </a:r>
                    </a:p>
                  </a:txBody>
                  <a:tcPr anchor="ctr"/>
                </a:tc>
                <a:tc>
                  <a:txBody>
                    <a:bodyPr/>
                    <a:lstStyle/>
                    <a:p>
                      <a:pPr algn="ctr">
                        <a:buNone/>
                      </a:pPr>
                      <a:r>
                        <a:rPr lang="en-US" altLang="zh-CN" b="1">
                          <a:latin typeface="宋体" panose="02010600030101010101" pitchFamily="2" charset="-122"/>
                          <a:ea typeface="宋体" panose="02010600030101010101" pitchFamily="2" charset="-122"/>
                        </a:rPr>
                        <a:t>{5,2,3}A</a:t>
                      </a:r>
                    </a:p>
                  </a:txBody>
                  <a:tcPr anchor="ctr"/>
                </a:tc>
                <a:tc>
                  <a:txBody>
                    <a:bodyPr/>
                    <a:lstStyle/>
                    <a:p>
                      <a:pPr algn="ctr">
                        <a:buNone/>
                      </a:pPr>
                      <a:r>
                        <a:rPr lang="en-US" altLang="zh-CN" b="1">
                          <a:latin typeface="宋体" panose="02010600030101010101" pitchFamily="2" charset="-122"/>
                          <a:ea typeface="宋体" panose="02010600030101010101" pitchFamily="2" charset="-122"/>
                        </a:rPr>
                        <a:t>{5,2,1}D</a:t>
                      </a:r>
                    </a:p>
                  </a:txBody>
                  <a:tcPr anchor="ctr"/>
                </a:tc>
                <a:extLst>
                  <a:ext uri="{0D108BD9-81ED-4DB2-BD59-A6C34878D82A}">
                    <a16:rowId xmlns:a16="http://schemas.microsoft.com/office/drawing/2014/main" val="10004"/>
                  </a:ext>
                </a:extLst>
              </a:tr>
              <a:tr h="381000">
                <a:tc>
                  <a:txBody>
                    <a:bodyPr/>
                    <a:lstStyle/>
                    <a:p>
                      <a:pPr algn="ctr">
                        <a:buNone/>
                      </a:pPr>
                      <a:r>
                        <a:rPr lang="en-US" altLang="zh-CN" b="1">
                          <a:latin typeface="宋体" panose="02010600030101010101" pitchFamily="2" charset="-122"/>
                          <a:ea typeface="宋体" panose="02010600030101010101" pitchFamily="2" charset="-122"/>
                        </a:rPr>
                        <a:t>{5,2,1}D</a:t>
                      </a:r>
                    </a:p>
                  </a:txBody>
                  <a:tcPr anchor="ctr"/>
                </a:tc>
                <a:tc>
                  <a:txBody>
                    <a:bodyPr/>
                    <a:lstStyle/>
                    <a:p>
                      <a:pPr algn="ctr">
                        <a:buNone/>
                      </a:pPr>
                      <a:r>
                        <a:rPr lang="en-US" altLang="zh-CN" b="1">
                          <a:latin typeface="宋体" panose="02010600030101010101" pitchFamily="2" charset="-122"/>
                          <a:ea typeface="宋体" panose="02010600030101010101" pitchFamily="2" charset="-122"/>
                        </a:rPr>
                        <a:t>{5,2,3}A</a:t>
                      </a:r>
                    </a:p>
                  </a:txBody>
                  <a:tcPr anchor="ctr"/>
                </a:tc>
                <a:tc>
                  <a:txBody>
                    <a:bodyPr/>
                    <a:lstStyle/>
                    <a:p>
                      <a:pPr algn="ctr">
                        <a:buNone/>
                      </a:pPr>
                      <a:r>
                        <a:rPr lang="en-US" altLang="zh-CN" b="1">
                          <a:latin typeface="宋体" panose="02010600030101010101" pitchFamily="2" charset="-122"/>
                          <a:ea typeface="宋体" panose="02010600030101010101" pitchFamily="2" charset="-122"/>
                        </a:rPr>
                        <a:t>{5,2}B</a:t>
                      </a:r>
                    </a:p>
                  </a:txBody>
                  <a:tcPr anchor="ctr"/>
                </a:tc>
                <a:extLst>
                  <a:ext uri="{0D108BD9-81ED-4DB2-BD59-A6C34878D82A}">
                    <a16:rowId xmlns:a16="http://schemas.microsoft.com/office/drawing/2014/main" val="10005"/>
                  </a:ext>
                </a:extLst>
              </a:tr>
            </a:tbl>
          </a:graphicData>
        </a:graphic>
      </p:graphicFrame>
      <p:grpSp>
        <p:nvGrpSpPr>
          <p:cNvPr id="55" name="组合 54"/>
          <p:cNvGrpSpPr/>
          <p:nvPr/>
        </p:nvGrpSpPr>
        <p:grpSpPr>
          <a:xfrm>
            <a:off x="2546985" y="1437640"/>
            <a:ext cx="3315335" cy="2651125"/>
            <a:chOff x="4011" y="2264"/>
            <a:chExt cx="5221" cy="4175"/>
          </a:xfrm>
        </p:grpSpPr>
        <p:sp>
          <p:nvSpPr>
            <p:cNvPr id="6" name="椭圆 5"/>
            <p:cNvSpPr/>
            <p:nvPr/>
          </p:nvSpPr>
          <p:spPr>
            <a:xfrm>
              <a:off x="4357" y="4053"/>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a:t>
              </a:r>
            </a:p>
          </p:txBody>
        </p:sp>
        <p:sp>
          <p:nvSpPr>
            <p:cNvPr id="7" name="椭圆 6"/>
            <p:cNvSpPr/>
            <p:nvPr/>
          </p:nvSpPr>
          <p:spPr>
            <a:xfrm>
              <a:off x="6171" y="2905"/>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a:t>
              </a:r>
            </a:p>
          </p:txBody>
        </p:sp>
        <p:sp>
          <p:nvSpPr>
            <p:cNvPr id="8" name="椭圆 7"/>
            <p:cNvSpPr/>
            <p:nvPr/>
          </p:nvSpPr>
          <p:spPr>
            <a:xfrm>
              <a:off x="6171" y="5057"/>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B</a:t>
              </a:r>
            </a:p>
          </p:txBody>
        </p:sp>
        <p:sp>
          <p:nvSpPr>
            <p:cNvPr id="9" name="椭圆 8"/>
            <p:cNvSpPr/>
            <p:nvPr/>
          </p:nvSpPr>
          <p:spPr>
            <a:xfrm>
              <a:off x="8326" y="2920"/>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C</a:t>
              </a:r>
            </a:p>
          </p:txBody>
        </p:sp>
        <p:sp>
          <p:nvSpPr>
            <p:cNvPr id="10" name="椭圆 9"/>
            <p:cNvSpPr/>
            <p:nvPr/>
          </p:nvSpPr>
          <p:spPr>
            <a:xfrm>
              <a:off x="8326" y="5057"/>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D</a:t>
              </a:r>
            </a:p>
          </p:txBody>
        </p:sp>
        <p:cxnSp>
          <p:nvCxnSpPr>
            <p:cNvPr id="11" name="直接箭头连接符 10"/>
            <p:cNvCxnSpPr>
              <a:stCxn id="6" idx="7"/>
              <a:endCxn id="7" idx="2"/>
            </p:cNvCxnSpPr>
            <p:nvPr/>
          </p:nvCxnSpPr>
          <p:spPr>
            <a:xfrm flipV="1">
              <a:off x="5131" y="3359"/>
              <a:ext cx="1040" cy="82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6" idx="5"/>
              <a:endCxn id="8" idx="2"/>
            </p:cNvCxnSpPr>
            <p:nvPr/>
          </p:nvCxnSpPr>
          <p:spPr>
            <a:xfrm>
              <a:off x="5131" y="4827"/>
              <a:ext cx="1040" cy="68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6"/>
              <a:endCxn id="9" idx="2"/>
            </p:cNvCxnSpPr>
            <p:nvPr/>
          </p:nvCxnSpPr>
          <p:spPr>
            <a:xfrm>
              <a:off x="7078" y="3359"/>
              <a:ext cx="1248" cy="1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曲线连接符 13"/>
            <p:cNvCxnSpPr>
              <a:stCxn id="7" idx="1"/>
              <a:endCxn id="7" idx="7"/>
            </p:cNvCxnSpPr>
            <p:nvPr/>
          </p:nvCxnSpPr>
          <p:spPr>
            <a:xfrm rot="16200000">
              <a:off x="6624" y="2718"/>
              <a:ext cx="5" cy="641"/>
            </a:xfrm>
            <a:prstGeom prst="curvedConnector3">
              <a:avLst>
                <a:gd name="adj1" fmla="val 1022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曲线连接符 14"/>
            <p:cNvCxnSpPr>
              <a:stCxn id="8" idx="3"/>
              <a:endCxn id="8" idx="5"/>
            </p:cNvCxnSpPr>
            <p:nvPr/>
          </p:nvCxnSpPr>
          <p:spPr>
            <a:xfrm rot="5400000" flipV="1">
              <a:off x="6624" y="5510"/>
              <a:ext cx="5" cy="641"/>
            </a:xfrm>
            <a:prstGeom prst="curvedConnector3">
              <a:avLst>
                <a:gd name="adj1" fmla="val 1020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8" idx="0"/>
              <a:endCxn id="7" idx="4"/>
            </p:cNvCxnSpPr>
            <p:nvPr/>
          </p:nvCxnSpPr>
          <p:spPr>
            <a:xfrm flipV="1">
              <a:off x="6625" y="3812"/>
              <a:ext cx="0" cy="124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9" idx="4"/>
              <a:endCxn id="10" idx="0"/>
            </p:cNvCxnSpPr>
            <p:nvPr/>
          </p:nvCxnSpPr>
          <p:spPr>
            <a:xfrm>
              <a:off x="8780" y="3827"/>
              <a:ext cx="0" cy="123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0" idx="2"/>
              <a:endCxn id="8" idx="6"/>
            </p:cNvCxnSpPr>
            <p:nvPr/>
          </p:nvCxnSpPr>
          <p:spPr>
            <a:xfrm flipH="1">
              <a:off x="7078" y="5511"/>
              <a:ext cx="124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0" idx="1"/>
              <a:endCxn id="7" idx="5"/>
            </p:cNvCxnSpPr>
            <p:nvPr/>
          </p:nvCxnSpPr>
          <p:spPr>
            <a:xfrm flipH="1" flipV="1">
              <a:off x="6945" y="3679"/>
              <a:ext cx="1514" cy="151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9" idx="3"/>
              <a:endCxn id="7" idx="5"/>
            </p:cNvCxnSpPr>
            <p:nvPr/>
          </p:nvCxnSpPr>
          <p:spPr>
            <a:xfrm flipH="1" flipV="1">
              <a:off x="6945" y="3679"/>
              <a:ext cx="1514" cy="15"/>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5246" y="3256"/>
              <a:ext cx="501" cy="725"/>
            </a:xfrm>
            <a:prstGeom prst="rect">
              <a:avLst/>
            </a:prstGeom>
            <a:noFill/>
          </p:spPr>
          <p:txBody>
            <a:bodyPr wrap="none" rtlCol="0">
              <a:spAutoFit/>
            </a:bodyPr>
            <a:lstStyle/>
            <a:p>
              <a:r>
                <a:rPr lang="en-US" altLang="zh-CN"/>
                <a:t>a</a:t>
              </a:r>
            </a:p>
          </p:txBody>
        </p:sp>
        <p:sp>
          <p:nvSpPr>
            <p:cNvPr id="23" name="文本框 22"/>
            <p:cNvSpPr txBox="1"/>
            <p:nvPr/>
          </p:nvSpPr>
          <p:spPr>
            <a:xfrm>
              <a:off x="5158" y="4919"/>
              <a:ext cx="528" cy="725"/>
            </a:xfrm>
            <a:prstGeom prst="rect">
              <a:avLst/>
            </a:prstGeom>
            <a:noFill/>
          </p:spPr>
          <p:txBody>
            <a:bodyPr wrap="none" rtlCol="0">
              <a:spAutoFit/>
            </a:bodyPr>
            <a:lstStyle/>
            <a:p>
              <a:r>
                <a:rPr lang="en-US" altLang="zh-CN"/>
                <a:t>b</a:t>
              </a:r>
            </a:p>
          </p:txBody>
        </p:sp>
        <p:sp>
          <p:nvSpPr>
            <p:cNvPr id="24" name="文本框 23"/>
            <p:cNvSpPr txBox="1"/>
            <p:nvPr/>
          </p:nvSpPr>
          <p:spPr>
            <a:xfrm>
              <a:off x="6860" y="5715"/>
              <a:ext cx="528" cy="725"/>
            </a:xfrm>
            <a:prstGeom prst="rect">
              <a:avLst/>
            </a:prstGeom>
            <a:noFill/>
          </p:spPr>
          <p:txBody>
            <a:bodyPr wrap="none" rtlCol="0">
              <a:spAutoFit/>
            </a:bodyPr>
            <a:lstStyle/>
            <a:p>
              <a:r>
                <a:rPr lang="en-US" altLang="zh-CN"/>
                <a:t>b</a:t>
              </a:r>
            </a:p>
          </p:txBody>
        </p:sp>
        <p:sp>
          <p:nvSpPr>
            <p:cNvPr id="25" name="文本框 24"/>
            <p:cNvSpPr txBox="1"/>
            <p:nvPr/>
          </p:nvSpPr>
          <p:spPr>
            <a:xfrm>
              <a:off x="6774" y="2264"/>
              <a:ext cx="501" cy="725"/>
            </a:xfrm>
            <a:prstGeom prst="rect">
              <a:avLst/>
            </a:prstGeom>
            <a:noFill/>
          </p:spPr>
          <p:txBody>
            <a:bodyPr wrap="none" rtlCol="0">
              <a:spAutoFit/>
            </a:bodyPr>
            <a:lstStyle/>
            <a:p>
              <a:r>
                <a:rPr lang="en-US" altLang="zh-CN"/>
                <a:t>a</a:t>
              </a:r>
            </a:p>
          </p:txBody>
        </p:sp>
        <p:sp>
          <p:nvSpPr>
            <p:cNvPr id="26" name="文本框 25"/>
            <p:cNvSpPr txBox="1"/>
            <p:nvPr/>
          </p:nvSpPr>
          <p:spPr>
            <a:xfrm>
              <a:off x="7540" y="3472"/>
              <a:ext cx="501" cy="725"/>
            </a:xfrm>
            <a:prstGeom prst="rect">
              <a:avLst/>
            </a:prstGeom>
            <a:noFill/>
          </p:spPr>
          <p:txBody>
            <a:bodyPr wrap="none" rtlCol="0">
              <a:spAutoFit/>
            </a:bodyPr>
            <a:lstStyle/>
            <a:p>
              <a:r>
                <a:rPr lang="en-US" altLang="zh-CN"/>
                <a:t>a</a:t>
              </a:r>
            </a:p>
          </p:txBody>
        </p:sp>
        <p:sp>
          <p:nvSpPr>
            <p:cNvPr id="27" name="文本框 26"/>
            <p:cNvSpPr txBox="1"/>
            <p:nvPr/>
          </p:nvSpPr>
          <p:spPr>
            <a:xfrm>
              <a:off x="7767" y="4024"/>
              <a:ext cx="501" cy="725"/>
            </a:xfrm>
            <a:prstGeom prst="rect">
              <a:avLst/>
            </a:prstGeom>
            <a:noFill/>
          </p:spPr>
          <p:txBody>
            <a:bodyPr wrap="none" rtlCol="0">
              <a:spAutoFit/>
            </a:bodyPr>
            <a:lstStyle/>
            <a:p>
              <a:r>
                <a:rPr lang="en-US" altLang="zh-CN"/>
                <a:t>a</a:t>
              </a:r>
            </a:p>
          </p:txBody>
        </p:sp>
        <p:sp>
          <p:nvSpPr>
            <p:cNvPr id="28" name="文本框 27"/>
            <p:cNvSpPr txBox="1"/>
            <p:nvPr/>
          </p:nvSpPr>
          <p:spPr>
            <a:xfrm>
              <a:off x="7427" y="5369"/>
              <a:ext cx="528" cy="725"/>
            </a:xfrm>
            <a:prstGeom prst="rect">
              <a:avLst/>
            </a:prstGeom>
            <a:noFill/>
          </p:spPr>
          <p:txBody>
            <a:bodyPr wrap="none" rtlCol="0">
              <a:spAutoFit/>
            </a:bodyPr>
            <a:lstStyle/>
            <a:p>
              <a:r>
                <a:rPr lang="en-US" altLang="zh-CN"/>
                <a:t>b</a:t>
              </a:r>
            </a:p>
          </p:txBody>
        </p:sp>
        <p:sp>
          <p:nvSpPr>
            <p:cNvPr id="29" name="文本框 28"/>
            <p:cNvSpPr txBox="1"/>
            <p:nvPr/>
          </p:nvSpPr>
          <p:spPr>
            <a:xfrm>
              <a:off x="8674" y="4023"/>
              <a:ext cx="528" cy="725"/>
            </a:xfrm>
            <a:prstGeom prst="rect">
              <a:avLst/>
            </a:prstGeom>
            <a:noFill/>
          </p:spPr>
          <p:txBody>
            <a:bodyPr wrap="none" rtlCol="0">
              <a:spAutoFit/>
            </a:bodyPr>
            <a:lstStyle/>
            <a:p>
              <a:r>
                <a:rPr lang="en-US" altLang="zh-CN"/>
                <a:t>b</a:t>
              </a:r>
            </a:p>
          </p:txBody>
        </p:sp>
        <p:sp>
          <p:nvSpPr>
            <p:cNvPr id="30" name="文本框 29"/>
            <p:cNvSpPr txBox="1"/>
            <p:nvPr/>
          </p:nvSpPr>
          <p:spPr>
            <a:xfrm>
              <a:off x="7438" y="2792"/>
              <a:ext cx="528" cy="725"/>
            </a:xfrm>
            <a:prstGeom prst="rect">
              <a:avLst/>
            </a:prstGeom>
            <a:noFill/>
          </p:spPr>
          <p:txBody>
            <a:bodyPr wrap="none" rtlCol="0">
              <a:spAutoFit/>
            </a:bodyPr>
            <a:lstStyle/>
            <a:p>
              <a:r>
                <a:rPr lang="en-US" altLang="zh-CN"/>
                <a:t>b</a:t>
              </a:r>
            </a:p>
          </p:txBody>
        </p:sp>
        <p:sp>
          <p:nvSpPr>
            <p:cNvPr id="31" name="文本框 30"/>
            <p:cNvSpPr txBox="1"/>
            <p:nvPr/>
          </p:nvSpPr>
          <p:spPr>
            <a:xfrm>
              <a:off x="6520" y="4152"/>
              <a:ext cx="501" cy="725"/>
            </a:xfrm>
            <a:prstGeom prst="rect">
              <a:avLst/>
            </a:prstGeom>
            <a:noFill/>
          </p:spPr>
          <p:txBody>
            <a:bodyPr wrap="none" rtlCol="0">
              <a:spAutoFit/>
            </a:bodyPr>
            <a:lstStyle/>
            <a:p>
              <a:r>
                <a:rPr lang="en-US" altLang="zh-CN"/>
                <a:t>a</a:t>
              </a:r>
            </a:p>
          </p:txBody>
        </p:sp>
        <p:sp>
          <p:nvSpPr>
            <p:cNvPr id="32" name="椭圆 31"/>
            <p:cNvSpPr/>
            <p:nvPr/>
          </p:nvSpPr>
          <p:spPr>
            <a:xfrm>
              <a:off x="8454" y="5168"/>
              <a:ext cx="723" cy="6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cxnSp>
          <p:nvCxnSpPr>
            <p:cNvPr id="34" name="直接箭头连接符 33"/>
            <p:cNvCxnSpPr>
              <a:endCxn id="6" idx="2"/>
            </p:cNvCxnSpPr>
            <p:nvPr/>
          </p:nvCxnSpPr>
          <p:spPr>
            <a:xfrm>
              <a:off x="4011" y="4506"/>
              <a:ext cx="346"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vert="horz" wrap="square" lIns="91440" tIns="45720" rIns="91440" bIns="45720" anchor="b" anchorCtr="0"/>
          <a:lstStyle/>
          <a:p>
            <a:r>
              <a:rPr lang="en-US" altLang="zh-CN" kern="1200" dirty="0">
                <a:latin typeface="+mj-lt"/>
                <a:ea typeface="宋体" panose="02010600030101010101" pitchFamily="2" charset="-122"/>
                <a:cs typeface="+mj-cs"/>
              </a:rPr>
              <a:t>Ex</a:t>
            </a:r>
          </a:p>
        </p:txBody>
      </p:sp>
      <p:sp>
        <p:nvSpPr>
          <p:cNvPr id="98307" name="Date Placeholder 3"/>
          <p:cNvSpPr txBox="1">
            <a:spLocks noGrp="1"/>
          </p:cNvSpPr>
          <p:nvPr>
            <p:ph type="dt" sz="half" idx="10"/>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BB962C8B-B14F-4D97-AF65-F5344CB8AC3E}" type="datetime1">
              <a:rPr lang="zh-TW" altLang="en-US" sz="1400" dirty="0">
                <a:solidFill>
                  <a:schemeClr val="tx2"/>
                </a:solidFill>
              </a:rPr>
              <a:t>2024/3/12</a:t>
            </a:fld>
            <a:endParaRPr lang="zh-TW" altLang="en-US" sz="1400" dirty="0">
              <a:solidFill>
                <a:schemeClr val="tx2"/>
              </a:solidFill>
            </a:endParaRPr>
          </a:p>
        </p:txBody>
      </p:sp>
      <p:sp>
        <p:nvSpPr>
          <p:cNvPr id="98308" name="Slide Number Placeholder 4"/>
          <p:cNvSpPr txBox="1">
            <a:spLocks noGrp="1"/>
          </p:cNvSpPr>
          <p:nvPr>
            <p:ph type="sldNum" sz="quarter" idx="12"/>
          </p:nvPr>
        </p:nvSpPr>
        <p:spPr>
          <a:noFill/>
          <a:ln>
            <a:noFill/>
          </a:ln>
        </p:spPr>
        <p:txBody>
          <a:bodyPr/>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PMingLiU" pitchFamily="18" charset="-120"/>
                <a:cs typeface="+mn-cs"/>
              </a:defRPr>
            </a:lvl5pPr>
          </a:lstStyle>
          <a:p>
            <a:pPr lvl="0" eaLnBrk="1" hangingPunct="1"/>
            <a:fld id="{9A0DB2DC-4C9A-4742-B13C-FB6460FD3503}" type="slidenum">
              <a:rPr lang="zh-TW" altLang="en-US" sz="1400" dirty="0">
                <a:solidFill>
                  <a:schemeClr val="tx2"/>
                </a:solidFill>
              </a:rPr>
              <a:t>97</a:t>
            </a:fld>
            <a:endParaRPr lang="zh-TW" altLang="en-US" sz="1400" dirty="0">
              <a:solidFill>
                <a:schemeClr val="tx2"/>
              </a:solidFill>
            </a:endParaRPr>
          </a:p>
        </p:txBody>
      </p:sp>
      <p:sp>
        <p:nvSpPr>
          <p:cNvPr id="3" name="内容占位符 2"/>
          <p:cNvSpPr>
            <a:spLocks noGrp="1"/>
          </p:cNvSpPr>
          <p:nvPr>
            <p:ph sz="quarter" idx="1"/>
          </p:nvPr>
        </p:nvSpPr>
        <p:spPr>
          <a:xfrm>
            <a:off x="457200" y="1219200"/>
            <a:ext cx="8229600" cy="621030"/>
          </a:xfrm>
        </p:spPr>
        <p:txBody>
          <a:bodyPr/>
          <a:lstStyle/>
          <a:p>
            <a:r>
              <a:rPr lang="en-US" altLang="zh-CN" noProof="0" dirty="0" err="1">
                <a:ln>
                  <a:noFill/>
                </a:ln>
                <a:solidFill>
                  <a:srgbClr val="0000CC"/>
                </a:solidFill>
                <a:effectLst/>
                <a:uLnTx/>
                <a:uFillTx/>
                <a:latin typeface="+mj-lt"/>
                <a:ea typeface="楷体_GB2312" pitchFamily="49" charset="-122"/>
                <a:sym typeface="+mn-ea"/>
              </a:rPr>
              <a:t>a*b</a:t>
            </a:r>
            <a:r>
              <a:rPr lang="en-US" altLang="zh-CN" baseline="30000" noProof="0" dirty="0">
                <a:ln>
                  <a:noFill/>
                </a:ln>
                <a:solidFill>
                  <a:srgbClr val="0000CC"/>
                </a:solidFill>
                <a:effectLst/>
                <a:uLnTx/>
                <a:uFillTx/>
                <a:latin typeface="+mj-lt"/>
                <a:ea typeface="楷体_GB2312" pitchFamily="49" charset="-122"/>
                <a:sym typeface="+mn-ea"/>
              </a:rPr>
              <a:t>*</a:t>
            </a:r>
            <a:r>
              <a:rPr lang="en-US" altLang="zh-CN" noProof="0" dirty="0" err="1">
                <a:ln>
                  <a:noFill/>
                </a:ln>
                <a:solidFill>
                  <a:srgbClr val="0000CC"/>
                </a:solidFill>
                <a:effectLst/>
                <a:uLnTx/>
                <a:uFillTx/>
                <a:latin typeface="+mj-lt"/>
                <a:ea typeface="楷体_GB2312" pitchFamily="49" charset="-122"/>
                <a:sym typeface="+mn-ea"/>
              </a:rPr>
              <a:t>abb -&gt; NFA -&gt; DFA</a:t>
            </a:r>
            <a:endParaRPr lang="zh-CN" altLang="en-US"/>
          </a:p>
        </p:txBody>
      </p:sp>
      <p:grpSp>
        <p:nvGrpSpPr>
          <p:cNvPr id="42" name="组合 41"/>
          <p:cNvGrpSpPr/>
          <p:nvPr/>
        </p:nvGrpSpPr>
        <p:grpSpPr>
          <a:xfrm>
            <a:off x="1000125" y="1988820"/>
            <a:ext cx="7531735" cy="3700145"/>
            <a:chOff x="1575" y="3132"/>
            <a:chExt cx="11861" cy="5827"/>
          </a:xfrm>
        </p:grpSpPr>
        <p:sp>
          <p:nvSpPr>
            <p:cNvPr id="6" name="椭圆 5"/>
            <p:cNvSpPr/>
            <p:nvPr/>
          </p:nvSpPr>
          <p:spPr>
            <a:xfrm>
              <a:off x="2097" y="5513"/>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S</a:t>
              </a:r>
            </a:p>
          </p:txBody>
        </p:sp>
        <p:sp>
          <p:nvSpPr>
            <p:cNvPr id="2" name="椭圆 1"/>
            <p:cNvSpPr/>
            <p:nvPr/>
          </p:nvSpPr>
          <p:spPr>
            <a:xfrm>
              <a:off x="4025" y="4152"/>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a:t>
              </a:r>
            </a:p>
          </p:txBody>
        </p:sp>
        <p:sp>
          <p:nvSpPr>
            <p:cNvPr id="4" name="椭圆 3"/>
            <p:cNvSpPr/>
            <p:nvPr/>
          </p:nvSpPr>
          <p:spPr>
            <a:xfrm>
              <a:off x="4025" y="7101"/>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B</a:t>
              </a:r>
            </a:p>
          </p:txBody>
        </p:sp>
        <p:sp>
          <p:nvSpPr>
            <p:cNvPr id="5" name="椭圆 4"/>
            <p:cNvSpPr/>
            <p:nvPr/>
          </p:nvSpPr>
          <p:spPr>
            <a:xfrm>
              <a:off x="6179" y="4152"/>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C</a:t>
              </a:r>
            </a:p>
          </p:txBody>
        </p:sp>
        <p:sp>
          <p:nvSpPr>
            <p:cNvPr id="7" name="椭圆 6"/>
            <p:cNvSpPr/>
            <p:nvPr/>
          </p:nvSpPr>
          <p:spPr>
            <a:xfrm>
              <a:off x="8447" y="4152"/>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D</a:t>
              </a:r>
            </a:p>
          </p:txBody>
        </p:sp>
        <p:sp>
          <p:nvSpPr>
            <p:cNvPr id="8" name="椭圆 7"/>
            <p:cNvSpPr/>
            <p:nvPr/>
          </p:nvSpPr>
          <p:spPr>
            <a:xfrm>
              <a:off x="10602" y="4152"/>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F</a:t>
              </a:r>
            </a:p>
          </p:txBody>
        </p:sp>
        <p:sp>
          <p:nvSpPr>
            <p:cNvPr id="9" name="椭圆 8"/>
            <p:cNvSpPr/>
            <p:nvPr/>
          </p:nvSpPr>
          <p:spPr>
            <a:xfrm>
              <a:off x="12530" y="4152"/>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G</a:t>
              </a:r>
            </a:p>
          </p:txBody>
        </p:sp>
        <p:sp>
          <p:nvSpPr>
            <p:cNvPr id="10" name="椭圆 9"/>
            <p:cNvSpPr/>
            <p:nvPr/>
          </p:nvSpPr>
          <p:spPr>
            <a:xfrm>
              <a:off x="6179" y="7101"/>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E</a:t>
              </a:r>
            </a:p>
          </p:txBody>
        </p:sp>
        <p:cxnSp>
          <p:nvCxnSpPr>
            <p:cNvPr id="11" name="直接箭头连接符 10"/>
            <p:cNvCxnSpPr>
              <a:stCxn id="6" idx="7"/>
              <a:endCxn id="2" idx="2"/>
            </p:cNvCxnSpPr>
            <p:nvPr/>
          </p:nvCxnSpPr>
          <p:spPr>
            <a:xfrm flipV="1">
              <a:off x="2871" y="4606"/>
              <a:ext cx="1154" cy="104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6" idx="5"/>
              <a:endCxn id="4" idx="2"/>
            </p:cNvCxnSpPr>
            <p:nvPr/>
          </p:nvCxnSpPr>
          <p:spPr>
            <a:xfrm>
              <a:off x="2871" y="6287"/>
              <a:ext cx="1154" cy="126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10" idx="2"/>
              <a:endCxn id="4" idx="6"/>
            </p:cNvCxnSpPr>
            <p:nvPr/>
          </p:nvCxnSpPr>
          <p:spPr>
            <a:xfrm flipH="1">
              <a:off x="4932" y="7555"/>
              <a:ext cx="124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a:stCxn id="2" idx="6"/>
              <a:endCxn id="5" idx="2"/>
            </p:cNvCxnSpPr>
            <p:nvPr/>
          </p:nvCxnSpPr>
          <p:spPr>
            <a:xfrm>
              <a:off x="4932" y="4606"/>
              <a:ext cx="1247"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5" idx="6"/>
              <a:endCxn id="7" idx="2"/>
            </p:cNvCxnSpPr>
            <p:nvPr/>
          </p:nvCxnSpPr>
          <p:spPr>
            <a:xfrm>
              <a:off x="7086" y="4606"/>
              <a:ext cx="136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7" idx="6"/>
              <a:endCxn id="8" idx="2"/>
            </p:cNvCxnSpPr>
            <p:nvPr/>
          </p:nvCxnSpPr>
          <p:spPr>
            <a:xfrm>
              <a:off x="9354" y="4606"/>
              <a:ext cx="1248"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8" idx="6"/>
              <a:endCxn id="9" idx="2"/>
            </p:cNvCxnSpPr>
            <p:nvPr/>
          </p:nvCxnSpPr>
          <p:spPr>
            <a:xfrm>
              <a:off x="11509" y="4606"/>
              <a:ext cx="102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5" idx="4"/>
              <a:endCxn id="10" idx="0"/>
            </p:cNvCxnSpPr>
            <p:nvPr/>
          </p:nvCxnSpPr>
          <p:spPr>
            <a:xfrm>
              <a:off x="6633" y="5059"/>
              <a:ext cx="0" cy="204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0" idx="7"/>
              <a:endCxn id="7" idx="3"/>
            </p:cNvCxnSpPr>
            <p:nvPr/>
          </p:nvCxnSpPr>
          <p:spPr>
            <a:xfrm flipV="1">
              <a:off x="6953" y="4926"/>
              <a:ext cx="1627" cy="230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曲线连接符 21"/>
            <p:cNvCxnSpPr>
              <a:stCxn id="2" idx="1"/>
              <a:endCxn id="2" idx="7"/>
            </p:cNvCxnSpPr>
            <p:nvPr/>
          </p:nvCxnSpPr>
          <p:spPr>
            <a:xfrm rot="16200000">
              <a:off x="4478" y="3965"/>
              <a:ext cx="5" cy="641"/>
            </a:xfrm>
            <a:prstGeom prst="curvedConnector3">
              <a:avLst>
                <a:gd name="adj1" fmla="val 1022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曲线连接符 22"/>
            <p:cNvCxnSpPr>
              <a:stCxn id="4" idx="1"/>
              <a:endCxn id="4" idx="7"/>
            </p:cNvCxnSpPr>
            <p:nvPr/>
          </p:nvCxnSpPr>
          <p:spPr>
            <a:xfrm rot="16200000">
              <a:off x="4478" y="6914"/>
              <a:ext cx="5" cy="641"/>
            </a:xfrm>
            <a:prstGeom prst="curvedConnector3">
              <a:avLst>
                <a:gd name="adj1" fmla="val 1022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3004" y="6647"/>
              <a:ext cx="528" cy="725"/>
            </a:xfrm>
            <a:prstGeom prst="rect">
              <a:avLst/>
            </a:prstGeom>
            <a:noFill/>
          </p:spPr>
          <p:txBody>
            <a:bodyPr wrap="none" rtlCol="0">
              <a:spAutoFit/>
            </a:bodyPr>
            <a:lstStyle/>
            <a:p>
              <a:r>
                <a:rPr lang="en-US" altLang="zh-CN"/>
                <a:t>b</a:t>
              </a:r>
            </a:p>
          </p:txBody>
        </p:sp>
        <p:sp>
          <p:nvSpPr>
            <p:cNvPr id="26" name="文本框 25"/>
            <p:cNvSpPr txBox="1"/>
            <p:nvPr/>
          </p:nvSpPr>
          <p:spPr>
            <a:xfrm>
              <a:off x="3106" y="4559"/>
              <a:ext cx="501" cy="725"/>
            </a:xfrm>
            <a:prstGeom prst="rect">
              <a:avLst/>
            </a:prstGeom>
            <a:noFill/>
          </p:spPr>
          <p:txBody>
            <a:bodyPr wrap="none" rtlCol="0">
              <a:spAutoFit/>
            </a:bodyPr>
            <a:lstStyle/>
            <a:p>
              <a:r>
                <a:rPr lang="en-US" altLang="zh-CN"/>
                <a:t>a</a:t>
              </a:r>
            </a:p>
          </p:txBody>
        </p:sp>
        <p:sp>
          <p:nvSpPr>
            <p:cNvPr id="27" name="文本框 26"/>
            <p:cNvSpPr txBox="1"/>
            <p:nvPr/>
          </p:nvSpPr>
          <p:spPr>
            <a:xfrm>
              <a:off x="4252" y="3132"/>
              <a:ext cx="501" cy="725"/>
            </a:xfrm>
            <a:prstGeom prst="rect">
              <a:avLst/>
            </a:prstGeom>
            <a:noFill/>
          </p:spPr>
          <p:txBody>
            <a:bodyPr wrap="none" rtlCol="0">
              <a:spAutoFit/>
            </a:bodyPr>
            <a:lstStyle/>
            <a:p>
              <a:r>
                <a:rPr lang="en-US" altLang="zh-CN"/>
                <a:t>a</a:t>
              </a:r>
            </a:p>
          </p:txBody>
        </p:sp>
        <p:sp>
          <p:nvSpPr>
            <p:cNvPr id="28" name="文本框 27"/>
            <p:cNvSpPr txBox="1"/>
            <p:nvPr/>
          </p:nvSpPr>
          <p:spPr>
            <a:xfrm>
              <a:off x="7451" y="4039"/>
              <a:ext cx="501" cy="725"/>
            </a:xfrm>
            <a:prstGeom prst="rect">
              <a:avLst/>
            </a:prstGeom>
            <a:noFill/>
          </p:spPr>
          <p:txBody>
            <a:bodyPr wrap="none" rtlCol="0">
              <a:spAutoFit/>
            </a:bodyPr>
            <a:lstStyle/>
            <a:p>
              <a:r>
                <a:rPr lang="en-US" altLang="zh-CN"/>
                <a:t>a</a:t>
              </a:r>
            </a:p>
          </p:txBody>
        </p:sp>
        <p:sp>
          <p:nvSpPr>
            <p:cNvPr id="29" name="文本框 28"/>
            <p:cNvSpPr txBox="1"/>
            <p:nvPr/>
          </p:nvSpPr>
          <p:spPr>
            <a:xfrm>
              <a:off x="7427" y="5400"/>
              <a:ext cx="501" cy="725"/>
            </a:xfrm>
            <a:prstGeom prst="rect">
              <a:avLst/>
            </a:prstGeom>
            <a:noFill/>
          </p:spPr>
          <p:txBody>
            <a:bodyPr wrap="none" rtlCol="0">
              <a:spAutoFit/>
            </a:bodyPr>
            <a:lstStyle/>
            <a:p>
              <a:r>
                <a:rPr lang="en-US" altLang="zh-CN"/>
                <a:t>a</a:t>
              </a:r>
            </a:p>
          </p:txBody>
        </p:sp>
        <p:cxnSp>
          <p:nvCxnSpPr>
            <p:cNvPr id="30" name="曲线连接符 29"/>
            <p:cNvCxnSpPr>
              <a:stCxn id="4" idx="5"/>
              <a:endCxn id="7" idx="5"/>
            </p:cNvCxnSpPr>
            <p:nvPr/>
          </p:nvCxnSpPr>
          <p:spPr>
            <a:xfrm rot="5400000" flipH="1" flipV="1">
              <a:off x="5536" y="4189"/>
              <a:ext cx="2949" cy="4422"/>
            </a:xfrm>
            <a:prstGeom prst="curvedConnector3">
              <a:avLst>
                <a:gd name="adj1" fmla="val -32807"/>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6860" y="8235"/>
              <a:ext cx="501" cy="725"/>
            </a:xfrm>
            <a:prstGeom prst="rect">
              <a:avLst/>
            </a:prstGeom>
            <a:noFill/>
          </p:spPr>
          <p:txBody>
            <a:bodyPr wrap="none" rtlCol="0">
              <a:spAutoFit/>
            </a:bodyPr>
            <a:lstStyle/>
            <a:p>
              <a:r>
                <a:rPr lang="en-US" altLang="zh-CN"/>
                <a:t>a</a:t>
              </a:r>
            </a:p>
          </p:txBody>
        </p:sp>
        <p:sp>
          <p:nvSpPr>
            <p:cNvPr id="32" name="文本框 31"/>
            <p:cNvSpPr txBox="1"/>
            <p:nvPr/>
          </p:nvSpPr>
          <p:spPr>
            <a:xfrm>
              <a:off x="4263" y="6125"/>
              <a:ext cx="528" cy="725"/>
            </a:xfrm>
            <a:prstGeom prst="rect">
              <a:avLst/>
            </a:prstGeom>
            <a:noFill/>
          </p:spPr>
          <p:txBody>
            <a:bodyPr wrap="none" rtlCol="0">
              <a:spAutoFit/>
            </a:bodyPr>
            <a:lstStyle/>
            <a:p>
              <a:r>
                <a:rPr lang="en-US" altLang="zh-CN"/>
                <a:t>b</a:t>
              </a:r>
            </a:p>
          </p:txBody>
        </p:sp>
        <p:sp>
          <p:nvSpPr>
            <p:cNvPr id="33" name="文本框 32"/>
            <p:cNvSpPr txBox="1"/>
            <p:nvPr/>
          </p:nvSpPr>
          <p:spPr>
            <a:xfrm>
              <a:off x="5265" y="4039"/>
              <a:ext cx="528" cy="725"/>
            </a:xfrm>
            <a:prstGeom prst="rect">
              <a:avLst/>
            </a:prstGeom>
            <a:noFill/>
          </p:spPr>
          <p:txBody>
            <a:bodyPr wrap="none" rtlCol="0">
              <a:spAutoFit/>
            </a:bodyPr>
            <a:lstStyle/>
            <a:p>
              <a:r>
                <a:rPr lang="en-US" altLang="zh-CN"/>
                <a:t>b</a:t>
              </a:r>
            </a:p>
          </p:txBody>
        </p:sp>
        <p:sp>
          <p:nvSpPr>
            <p:cNvPr id="34" name="文本框 33"/>
            <p:cNvSpPr txBox="1"/>
            <p:nvPr/>
          </p:nvSpPr>
          <p:spPr>
            <a:xfrm>
              <a:off x="6179" y="5562"/>
              <a:ext cx="528" cy="725"/>
            </a:xfrm>
            <a:prstGeom prst="rect">
              <a:avLst/>
            </a:prstGeom>
            <a:noFill/>
          </p:spPr>
          <p:txBody>
            <a:bodyPr wrap="none" rtlCol="0">
              <a:spAutoFit/>
            </a:bodyPr>
            <a:lstStyle/>
            <a:p>
              <a:r>
                <a:rPr lang="en-US" altLang="zh-CN"/>
                <a:t>b</a:t>
              </a:r>
            </a:p>
          </p:txBody>
        </p:sp>
        <p:sp>
          <p:nvSpPr>
            <p:cNvPr id="35" name="文本框 34"/>
            <p:cNvSpPr txBox="1"/>
            <p:nvPr/>
          </p:nvSpPr>
          <p:spPr>
            <a:xfrm>
              <a:off x="5386" y="6987"/>
              <a:ext cx="528" cy="725"/>
            </a:xfrm>
            <a:prstGeom prst="rect">
              <a:avLst/>
            </a:prstGeom>
            <a:noFill/>
          </p:spPr>
          <p:txBody>
            <a:bodyPr wrap="none" rtlCol="0">
              <a:spAutoFit/>
            </a:bodyPr>
            <a:lstStyle/>
            <a:p>
              <a:r>
                <a:rPr lang="en-US" altLang="zh-CN"/>
                <a:t>b</a:t>
              </a:r>
            </a:p>
          </p:txBody>
        </p:sp>
        <p:sp>
          <p:nvSpPr>
            <p:cNvPr id="36" name="文本框 35"/>
            <p:cNvSpPr txBox="1"/>
            <p:nvPr/>
          </p:nvSpPr>
          <p:spPr>
            <a:xfrm>
              <a:off x="9610" y="4039"/>
              <a:ext cx="528" cy="725"/>
            </a:xfrm>
            <a:prstGeom prst="rect">
              <a:avLst/>
            </a:prstGeom>
            <a:noFill/>
          </p:spPr>
          <p:txBody>
            <a:bodyPr wrap="none" rtlCol="0">
              <a:spAutoFit/>
            </a:bodyPr>
            <a:lstStyle/>
            <a:p>
              <a:r>
                <a:rPr lang="en-US" altLang="zh-CN"/>
                <a:t>b</a:t>
              </a:r>
            </a:p>
          </p:txBody>
        </p:sp>
        <p:sp>
          <p:nvSpPr>
            <p:cNvPr id="37" name="文本框 36"/>
            <p:cNvSpPr txBox="1"/>
            <p:nvPr/>
          </p:nvSpPr>
          <p:spPr>
            <a:xfrm>
              <a:off x="11736" y="4039"/>
              <a:ext cx="528" cy="725"/>
            </a:xfrm>
            <a:prstGeom prst="rect">
              <a:avLst/>
            </a:prstGeom>
            <a:noFill/>
          </p:spPr>
          <p:txBody>
            <a:bodyPr wrap="none" rtlCol="0">
              <a:spAutoFit/>
            </a:bodyPr>
            <a:lstStyle/>
            <a:p>
              <a:r>
                <a:rPr lang="en-US" altLang="zh-CN"/>
                <a:t>b</a:t>
              </a:r>
            </a:p>
          </p:txBody>
        </p:sp>
        <p:sp>
          <p:nvSpPr>
            <p:cNvPr id="38" name="椭圆 37"/>
            <p:cNvSpPr/>
            <p:nvPr/>
          </p:nvSpPr>
          <p:spPr>
            <a:xfrm>
              <a:off x="12643" y="4266"/>
              <a:ext cx="681" cy="6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39" name="椭圆 38"/>
            <p:cNvSpPr/>
            <p:nvPr/>
          </p:nvSpPr>
          <p:spPr>
            <a:xfrm>
              <a:off x="6309" y="7203"/>
              <a:ext cx="681" cy="68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cxnSp>
          <p:nvCxnSpPr>
            <p:cNvPr id="41" name="直接箭头连接符 40"/>
            <p:cNvCxnSpPr>
              <a:endCxn id="6" idx="2"/>
            </p:cNvCxnSpPr>
            <p:nvPr/>
          </p:nvCxnSpPr>
          <p:spPr>
            <a:xfrm flipV="1">
              <a:off x="1575" y="5967"/>
              <a:ext cx="522"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p:cNvSpPr>
          <p:nvPr>
            <p:ph type="title"/>
          </p:nvPr>
        </p:nvSpPr>
        <p:spPr/>
        <p:txBody>
          <a:bodyPr vert="horz" wrap="square" lIns="91440" tIns="45720" rIns="91440" bIns="45720" anchor="b" anchorCtr="0"/>
          <a:lstStyle/>
          <a:p>
            <a:r>
              <a:rPr lang="en-US" altLang="zh-CN" sz="3600" kern="1200" dirty="0">
                <a:latin typeface="+mj-lt"/>
                <a:ea typeface="宋体" panose="02010600030101010101" pitchFamily="2" charset="-122"/>
                <a:cs typeface="+mj-cs"/>
              </a:rPr>
              <a:t>Regular grammar and FA</a:t>
            </a:r>
            <a:endParaRPr lang="zh-CN" altLang="en-US" sz="3600" kern="1200" dirty="0">
              <a:latin typeface="+mj-lt"/>
              <a:ea typeface="宋体" panose="02010600030101010101" pitchFamily="2" charset="-122"/>
              <a:cs typeface="+mj-cs"/>
            </a:endParaRPr>
          </a:p>
        </p:txBody>
      </p:sp>
      <p:sp>
        <p:nvSpPr>
          <p:cNvPr id="138243" name="Rectangle 3"/>
          <p:cNvSpPr>
            <a:spLocks noGrp="1" noRot="1" noChangeArrowheads="1"/>
          </p:cNvSpPr>
          <p:nvPr>
            <p:ph sz="quarter" idx="1"/>
          </p:nvPr>
        </p:nvSpPr>
        <p:spPr>
          <a:xfrm>
            <a:off x="457200" y="1219200"/>
            <a:ext cx="8435975" cy="4937125"/>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对于正规文法</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G</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和有限自动机</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M</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，如果</a:t>
            </a:r>
            <a:r>
              <a:rPr kumimoji="0" lang="en-US" altLang="zh-CN" sz="2800" b="0" i="0" u="none" strike="noStrike" kern="1200" cap="none" spc="0" normalizeH="0" baseline="0" noProof="0" dirty="0">
                <a:ln>
                  <a:noFill/>
                </a:ln>
                <a:solidFill>
                  <a:schemeClr val="tx1"/>
                </a:solidFill>
                <a:effectLst/>
                <a:uLnTx/>
                <a:uFillTx/>
                <a:latin typeface="+mj-lt"/>
                <a:ea typeface="楷体_GB2312" pitchFamily="49" charset="-122"/>
                <a:cs typeface="+mn-cs"/>
              </a:rPr>
              <a:t>L(G)=L(M)</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，则</a:t>
            </a:r>
            <a:r>
              <a:rPr kumimoji="0" lang="zh-CN" altLang="en-US" sz="2800" b="0" i="0" u="none" strike="noStrike" kern="1200" cap="none" spc="0" normalizeH="0" baseline="0" noProof="0" dirty="0">
                <a:ln>
                  <a:noFill/>
                </a:ln>
                <a:solidFill>
                  <a:srgbClr val="FF0000"/>
                </a:solidFill>
                <a:effectLst/>
                <a:uLnTx/>
                <a:uFillTx/>
                <a:latin typeface="+mj-lt"/>
                <a:ea typeface="楷体_GB2312" pitchFamily="49" charset="-122"/>
                <a:cs typeface="+mn-cs"/>
              </a:rPr>
              <a:t>称</a:t>
            </a:r>
            <a:r>
              <a:rPr kumimoji="0" lang="en-US" altLang="zh-CN" sz="2800" b="0" i="0" u="none" strike="noStrike" kern="1200" cap="none" spc="0" normalizeH="0" baseline="0" noProof="0" dirty="0">
                <a:ln>
                  <a:noFill/>
                </a:ln>
                <a:solidFill>
                  <a:srgbClr val="FF0000"/>
                </a:solidFill>
                <a:effectLst/>
                <a:uLnTx/>
                <a:uFillTx/>
                <a:latin typeface="+mj-lt"/>
                <a:ea typeface="楷体_GB2312" pitchFamily="49" charset="-122"/>
                <a:cs typeface="+mn-cs"/>
              </a:rPr>
              <a:t>G</a:t>
            </a:r>
            <a:r>
              <a:rPr kumimoji="0" lang="zh-CN" altLang="en-US" sz="2800" b="0" i="0" u="none" strike="noStrike" kern="1200" cap="none" spc="0" normalizeH="0" baseline="0" noProof="0" dirty="0">
                <a:ln>
                  <a:noFill/>
                </a:ln>
                <a:solidFill>
                  <a:srgbClr val="FF0000"/>
                </a:solidFill>
                <a:effectLst/>
                <a:uLnTx/>
                <a:uFillTx/>
                <a:latin typeface="+mj-lt"/>
                <a:ea typeface="楷体_GB2312" pitchFamily="49" charset="-122"/>
                <a:cs typeface="+mn-cs"/>
              </a:rPr>
              <a:t>和</a:t>
            </a:r>
            <a:r>
              <a:rPr kumimoji="0" lang="en-US" altLang="zh-CN" sz="2800" b="0" i="0" u="none" strike="noStrike" kern="1200" cap="none" spc="0" normalizeH="0" baseline="0" noProof="0" dirty="0">
                <a:ln>
                  <a:noFill/>
                </a:ln>
                <a:solidFill>
                  <a:srgbClr val="FF0000"/>
                </a:solidFill>
                <a:effectLst/>
                <a:uLnTx/>
                <a:uFillTx/>
                <a:latin typeface="+mj-lt"/>
                <a:ea typeface="楷体_GB2312" pitchFamily="49" charset="-122"/>
                <a:cs typeface="+mn-cs"/>
              </a:rPr>
              <a:t>M</a:t>
            </a:r>
            <a:r>
              <a:rPr kumimoji="0" lang="zh-CN" altLang="en-US" sz="2800" b="0" i="0" u="none" strike="noStrike" kern="1200" cap="none" spc="0" normalizeH="0" baseline="0" noProof="0" dirty="0">
                <a:ln>
                  <a:noFill/>
                </a:ln>
                <a:solidFill>
                  <a:srgbClr val="FF0000"/>
                </a:solidFill>
                <a:effectLst/>
                <a:uLnTx/>
                <a:uFillTx/>
                <a:latin typeface="+mj-lt"/>
                <a:ea typeface="楷体_GB2312" pitchFamily="49" charset="-122"/>
                <a:cs typeface="+mn-cs"/>
              </a:rPr>
              <a:t>是等价的</a:t>
            </a:r>
            <a:r>
              <a:rPr kumimoji="0" lang="zh-CN" altLang="en-US" sz="2800" b="0" i="0" u="none" strike="noStrike" kern="1200" cap="none" spc="0" normalizeH="0" baseline="0" noProof="0" dirty="0">
                <a:ln>
                  <a:noFill/>
                </a:ln>
                <a:solidFill>
                  <a:schemeClr val="tx1"/>
                </a:solidFill>
                <a:effectLst/>
                <a:uLnTx/>
                <a:uFillTx/>
                <a:latin typeface="+mj-lt"/>
                <a:ea typeface="楷体_GB2312" pitchFamily="49" charset="-122"/>
                <a:cs typeface="+mn-cs"/>
              </a:rPr>
              <a:t>。</a:t>
            </a: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zh-CN" altLang="en-US" sz="2800" b="1" i="0" u="none" strike="noStrike" kern="1200" cap="none" spc="0" normalizeH="0" baseline="0" noProof="0" dirty="0">
                <a:ln>
                  <a:noFill/>
                </a:ln>
                <a:solidFill>
                  <a:schemeClr val="tx1"/>
                </a:solidFill>
                <a:effectLst/>
                <a:uLnTx/>
                <a:uFillTx/>
                <a:latin typeface="+mj-lt"/>
                <a:ea typeface="楷体_GB2312" pitchFamily="49" charset="-122"/>
                <a:cs typeface="+mn-cs"/>
              </a:rPr>
              <a:t>结论：</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1" lang="zh-CN" altLang="en-US" sz="24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1" lang="en-US" altLang="zh-CN" sz="2400" b="0" i="0" u="none" strike="noStrike" kern="1200" cap="none" spc="0" normalizeH="0" baseline="0" noProof="0" dirty="0">
                <a:ln>
                  <a:noFill/>
                </a:ln>
                <a:solidFill>
                  <a:schemeClr val="tx2"/>
                </a:solidFill>
                <a:effectLst/>
                <a:uLnTx/>
                <a:uFillTx/>
                <a:latin typeface="+mj-lt"/>
                <a:ea typeface="楷体_GB2312" pitchFamily="49" charset="-122"/>
                <a:cs typeface="+mn-cs"/>
              </a:rPr>
              <a:t>1</a:t>
            </a:r>
            <a:r>
              <a:rPr kumimoji="1" lang="zh-CN" altLang="en-US" sz="2400" b="0" i="0" u="none" strike="noStrike" kern="1200" cap="none" spc="0" normalizeH="0" baseline="0" noProof="0" dirty="0">
                <a:ln>
                  <a:noFill/>
                </a:ln>
                <a:solidFill>
                  <a:schemeClr val="tx2"/>
                </a:solidFill>
                <a:effectLst/>
                <a:uLnTx/>
                <a:uFillTx/>
                <a:latin typeface="+mj-lt"/>
                <a:ea typeface="楷体_GB2312" pitchFamily="49" charset="-122"/>
                <a:cs typeface="+mn-cs"/>
              </a:rPr>
              <a:t>）</a:t>
            </a:r>
            <a:r>
              <a:rPr kumimoji="1"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对于每一个右线性正规文法或左线性正规文法</a:t>
            </a:r>
            <a:r>
              <a:rPr kumimoji="1" lang="en-US"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G</a:t>
            </a:r>
            <a:r>
              <a:rPr kumimoji="1"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，都存在一个</a:t>
            </a:r>
            <a:r>
              <a:rPr kumimoji="1"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FA M</a:t>
            </a:r>
            <a:r>
              <a:rPr kumimoji="1"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，使</a:t>
            </a:r>
            <a:r>
              <a:rPr kumimoji="1"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L(M)=L(G)</a:t>
            </a:r>
            <a:r>
              <a:rPr kumimoji="1"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a:t>
            </a: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anose="05040102010807070707" pitchFamily="18" charset="2"/>
              <a:buChar char=""/>
              <a:defRPr/>
            </a:pPr>
            <a:r>
              <a:rPr kumimoji="1" lang="zh-CN" altLang="en-US" sz="2400" b="0" i="0" u="none" strike="noStrike" kern="1200" cap="none" spc="0" normalizeH="0" baseline="0" noProof="0" dirty="0">
                <a:ln>
                  <a:noFill/>
                </a:ln>
                <a:solidFill>
                  <a:schemeClr val="tx2"/>
                </a:solidFill>
                <a:effectLst/>
                <a:uLnTx/>
                <a:uFillTx/>
                <a:latin typeface="+mj-lt"/>
                <a:ea typeface="楷体_GB2312" pitchFamily="49" charset="-122"/>
                <a:cs typeface="+mn-cs"/>
                <a:sym typeface="Symbol" panose="05050102010706020507" pitchFamily="18" charset="2"/>
              </a:rPr>
              <a:t>（</a:t>
            </a:r>
            <a:r>
              <a:rPr kumimoji="1" lang="en-US" altLang="zh-CN" sz="2400" b="0" i="0" u="none" strike="noStrike" kern="1200" cap="none" spc="0" normalizeH="0" baseline="0" noProof="0" dirty="0">
                <a:ln>
                  <a:noFill/>
                </a:ln>
                <a:solidFill>
                  <a:schemeClr val="tx2"/>
                </a:solidFill>
                <a:effectLst/>
                <a:uLnTx/>
                <a:uFillTx/>
                <a:latin typeface="+mj-lt"/>
                <a:ea typeface="楷体_GB2312" pitchFamily="49" charset="-122"/>
                <a:cs typeface="+mn-cs"/>
                <a:sym typeface="Symbol" panose="05050102010706020507" pitchFamily="18" charset="2"/>
              </a:rPr>
              <a:t>2</a:t>
            </a:r>
            <a:r>
              <a:rPr kumimoji="1" lang="zh-CN" altLang="en-US" sz="2400" b="0" i="0" u="none" strike="noStrike" kern="1200" cap="none" spc="0" normalizeH="0" baseline="0" noProof="0" dirty="0">
                <a:ln>
                  <a:noFill/>
                </a:ln>
                <a:solidFill>
                  <a:schemeClr val="tx2"/>
                </a:solidFill>
                <a:effectLst/>
                <a:uLnTx/>
                <a:uFillTx/>
                <a:latin typeface="+mj-lt"/>
                <a:ea typeface="楷体_GB2312" pitchFamily="49" charset="-122"/>
                <a:cs typeface="+mn-cs"/>
                <a:sym typeface="Symbol" panose="05050102010706020507" pitchFamily="18" charset="2"/>
              </a:rPr>
              <a:t>）</a:t>
            </a:r>
            <a:r>
              <a:rPr kumimoji="1"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对于每一个</a:t>
            </a:r>
            <a:r>
              <a:rPr kumimoji="1"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DFA M</a:t>
            </a:r>
            <a:r>
              <a:rPr kumimoji="1"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，都存在一个右</a:t>
            </a:r>
            <a:r>
              <a:rPr kumimoji="1"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线性正规文法</a:t>
            </a:r>
            <a:r>
              <a:rPr kumimoji="1"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G</a:t>
            </a:r>
            <a:r>
              <a:rPr kumimoji="1"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和</a:t>
            </a:r>
            <a:r>
              <a:rPr kumimoji="1"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sym typeface="Symbol" panose="05050102010706020507" pitchFamily="18" charset="2"/>
              </a:rPr>
              <a:t>一个</a:t>
            </a:r>
            <a:r>
              <a:rPr kumimoji="1"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左线性正规文法</a:t>
            </a:r>
            <a:r>
              <a:rPr kumimoji="1" lang="en-US"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G’</a:t>
            </a:r>
            <a:r>
              <a:rPr kumimoji="1" lang="zh-CN" altLang="en-US" sz="2400" b="0" i="0" u="none" strike="noStrike" kern="1200" cap="none" spc="0" normalizeH="0" baseline="0" noProof="0" dirty="0">
                <a:ln>
                  <a:noFill/>
                </a:ln>
                <a:solidFill>
                  <a:srgbClr val="0000FF"/>
                </a:solidFill>
                <a:effectLst/>
                <a:uLnTx/>
                <a:uFillTx/>
                <a:latin typeface="+mj-lt"/>
                <a:ea typeface="楷体_GB2312" pitchFamily="49" charset="-122"/>
                <a:cs typeface="+mn-cs"/>
              </a:rPr>
              <a:t>，  使                  </a:t>
            </a:r>
            <a:r>
              <a:rPr kumimoji="1" lang="en-US" altLang="zh-CN" sz="2400" b="0" i="0" u="none" strike="noStrike" kern="1200" cap="none" spc="0" normalizeH="0" baseline="0" noProof="0" dirty="0">
                <a:ln>
                  <a:noFill/>
                </a:ln>
                <a:solidFill>
                  <a:srgbClr val="0000FF"/>
                </a:solidFill>
                <a:effectLst/>
                <a:uLnTx/>
                <a:uFillTx/>
                <a:latin typeface="+mj-lt"/>
                <a:ea typeface="楷体_GB2312" pitchFamily="49" charset="-122"/>
                <a:cs typeface="+mn-cs"/>
              </a:rPr>
              <a:t>L(M)=L(G)=L(G’)</a:t>
            </a:r>
            <a:r>
              <a:rPr kumimoji="1" lang="zh-CN" altLang="en-US" sz="2400" b="0" i="0" u="none" strike="noStrike" kern="1200" cap="none" spc="0" normalizeH="0" baseline="0" noProof="0" dirty="0">
                <a:ln>
                  <a:noFill/>
                </a:ln>
                <a:solidFill>
                  <a:schemeClr val="tx2"/>
                </a:solidFill>
                <a:effectLst/>
                <a:uLnTx/>
                <a:uFillTx/>
                <a:latin typeface="+mj-lt"/>
                <a:ea typeface="楷体_GB2312" pitchFamily="49" charset="-122"/>
                <a:cs typeface="+mn-cs"/>
              </a:rPr>
              <a:t>。</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p:cNvSpPr>
          <p:nvPr>
            <p:ph type="title"/>
          </p:nvPr>
        </p:nvSpPr>
        <p:spPr/>
        <p:txBody>
          <a:bodyPr vert="horz" wrap="square" lIns="91440" tIns="45720" rIns="91440" bIns="45720" anchor="b" anchorCtr="0"/>
          <a:lstStyle/>
          <a:p>
            <a:r>
              <a:rPr lang="en-US" altLang="zh-CN" sz="3600" kern="1200" dirty="0">
                <a:latin typeface="+mj-lt"/>
                <a:ea typeface="宋体" panose="02010600030101010101" pitchFamily="2" charset="-122"/>
                <a:cs typeface="+mj-cs"/>
              </a:rPr>
              <a:t>Regular grammar and FA</a:t>
            </a:r>
            <a:endParaRPr lang="zh-CN" altLang="en-US" sz="3600" kern="1200" dirty="0">
              <a:latin typeface="+mj-lt"/>
              <a:ea typeface="宋体" panose="02010600030101010101" pitchFamily="2" charset="-122"/>
              <a:cs typeface="+mj-cs"/>
            </a:endParaRPr>
          </a:p>
        </p:txBody>
      </p:sp>
      <mc:AlternateContent xmlns:mc="http://schemas.openxmlformats.org/markup-compatibility/2006" xmlns:a14="http://schemas.microsoft.com/office/drawing/2010/main">
        <mc:Choice Requires="a14">
          <p:sp>
            <p:nvSpPr>
              <p:cNvPr id="138243" name="Rectangle 3"/>
              <p:cNvSpPr>
                <a:spLocks noGrp="1" noRot="1" noChangeArrowheads="1"/>
              </p:cNvSpPr>
              <p:nvPr>
                <p:ph sz="quarter" idx="1"/>
              </p:nvPr>
            </p:nvSpPr>
            <p:spPr>
              <a:xfrm>
                <a:off x="457200" y="1219200"/>
                <a:ext cx="8435975" cy="1827530"/>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r>
                  <a:rPr kumimoji="1" lang="zh-CN" altLang="en-US" sz="2400" b="0" i="0" u="none" strike="noStrike" kern="1200" cap="none" spc="0" normalizeH="0" baseline="0" noProof="0" dirty="0">
                    <a:ln>
                      <a:noFill/>
                    </a:ln>
                    <a:solidFill>
                      <a:schemeClr val="tx1"/>
                    </a:solidFill>
                    <a:effectLst/>
                    <a:uLnTx/>
                    <a:uFillTx/>
                    <a:latin typeface="+mj-lt"/>
                    <a:ea typeface="楷体_GB2312" pitchFamily="49" charset="-122"/>
                    <a:cs typeface="+mn-cs"/>
                  </a:rPr>
                  <a:t>正规文法：</a:t>
                </a:r>
              </a:p>
              <a:p>
                <a:pPr marL="730250" marR="0" lvl="1"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14:m>
                  <m:oMath xmlns:m="http://schemas.openxmlformats.org/officeDocument/2006/math">
                    <m:r>
                      <a:rPr kumimoji="1" lang="en-US" altLang="zh-CN" sz="2120" b="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𝐴</m:t>
                    </m:r>
                    <m:r>
                      <a:rPr kumimoji="1" lang="en-US" altLang="zh-CN" sz="212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m:t>
                    </m:r>
                    <m:r>
                      <a:rPr kumimoji="1" lang="en-US" altLang="zh-CN" sz="212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𝛼</m:t>
                    </m:r>
                    <m:r>
                      <a:rPr kumimoji="1" lang="en-US" altLang="zh-CN" sz="212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𝐵</m:t>
                    </m:r>
                  </m:oMath>
                </a14:m>
                <a:endParaRPr kumimoji="1" lang="en-US" altLang="zh-CN" sz="212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endParaRPr>
              </a:p>
              <a:p>
                <a:pPr marL="730250" marR="0" lvl="1"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14:m>
                  <m:oMath xmlns:m="http://schemas.openxmlformats.org/officeDocument/2006/math">
                    <m:r>
                      <a:rPr kumimoji="1" lang="en-US" altLang="zh-CN" sz="212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𝐵</m:t>
                    </m:r>
                    <m:r>
                      <a:rPr kumimoji="1" lang="en-US" altLang="zh-CN" sz="212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m:t>
                    </m:r>
                    <m:r>
                      <a:rPr kumimoji="1" lang="en-US" altLang="zh-CN" sz="212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𝛼</m:t>
                    </m:r>
                    <m:r>
                      <a:rPr kumimoji="1" lang="en-US" altLang="zh-CN" sz="212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𝐶</m:t>
                    </m:r>
                    <m:r>
                      <a:rPr kumimoji="1" lang="en-US" altLang="zh-CN" sz="212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m:t>
                    </m:r>
                    <m:r>
                      <a:rPr kumimoji="1" lang="en-US" altLang="zh-CN" sz="212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𝛽</m:t>
                    </m:r>
                  </m:oMath>
                </a14:m>
                <a:endParaRPr kumimoji="1" lang="en-US" altLang="zh-CN" sz="212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endParaRPr>
              </a:p>
              <a:p>
                <a:pPr marL="730250" marR="0" lvl="1" indent="-273050" algn="l" defTabSz="914400" rtl="0" eaLnBrk="0" fontAlgn="base" latinLnBrk="0" hangingPunct="0">
                  <a:lnSpc>
                    <a:spcPct val="100000"/>
                  </a:lnSpc>
                  <a:spcBef>
                    <a:spcPts val="600"/>
                  </a:spcBef>
                  <a:spcAft>
                    <a:spcPct val="0"/>
                  </a:spcAft>
                  <a:buClr>
                    <a:schemeClr val="accent1"/>
                  </a:buClr>
                  <a:buSzPct val="76000"/>
                  <a:buFont typeface="Wingdings 3" panose="05040102010807070707" pitchFamily="18" charset="2"/>
                  <a:buChar char=""/>
                  <a:defRPr/>
                </a:pPr>
                <a14:m>
                  <m:oMath xmlns:m="http://schemas.openxmlformats.org/officeDocument/2006/math">
                    <m:r>
                      <a:rPr kumimoji="1" lang="en-US" altLang="zh-CN" sz="212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𝐶</m:t>
                    </m:r>
                    <m:r>
                      <a:rPr kumimoji="1" lang="en-US" altLang="zh-CN" sz="212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m:t>
                    </m:r>
                    <m:r>
                      <a:rPr kumimoji="1" lang="en-US" altLang="zh-CN" sz="212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𝛼</m:t>
                    </m:r>
                    <m:r>
                      <a:rPr kumimoji="1" lang="en-US" altLang="zh-CN" sz="212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𝐶</m:t>
                    </m:r>
                    <m:r>
                      <a:rPr kumimoji="1" lang="en-US" altLang="zh-CN" sz="2120"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m:t>
                    </m:r>
                    <m:r>
                      <a:rPr kumimoji="1" lang="en-US" altLang="zh-CN" sz="2120" i="1" u="none" strike="noStrike" kern="1200" cap="none" spc="0" normalizeH="0" baseline="0" noProof="0" dirty="0">
                        <a:ln>
                          <a:noFill/>
                        </a:ln>
                        <a:solidFill>
                          <a:schemeClr val="tx1"/>
                        </a:solidFill>
                        <a:effectLst/>
                        <a:uLnTx/>
                        <a:uFillTx/>
                        <a:latin typeface="Cambria Math" panose="02040503050406030204" charset="0"/>
                        <a:ea typeface="MS Mincho" charset="0"/>
                        <a:cs typeface="Cambria Math" panose="02040503050406030204" charset="0"/>
                      </a:rPr>
                      <m:t>𝛾</m:t>
                    </m:r>
                  </m:oMath>
                </a14:m>
                <a:endParaRPr kumimoji="1" lang="en-US" altLang="zh-CN" sz="2120" b="0" i="1" u="none" strike="noStrike" kern="1200" cap="none" spc="0" normalizeH="0" baseline="0" noProof="0" dirty="0">
                  <a:ln>
                    <a:noFill/>
                  </a:ln>
                  <a:solidFill>
                    <a:schemeClr val="tx1"/>
                  </a:solidFill>
                  <a:effectLst/>
                  <a:uLnTx/>
                  <a:uFillTx/>
                  <a:latin typeface="Cambria Math" panose="02040503050406030204" charset="0"/>
                  <a:ea typeface="MS Mincho" charset="0"/>
                  <a:cs typeface="Cambria Math" panose="02040503050406030204" charset="0"/>
                </a:endParaRPr>
              </a:p>
            </p:txBody>
          </p:sp>
        </mc:Choice>
        <mc:Fallback xmlns="">
          <p:sp>
            <p:nvSpPr>
              <p:cNvPr id="138243" name="Rectangle 3"/>
              <p:cNvSpPr>
                <a:spLocks noRot="1" noChangeAspect="1" noMove="1" noResize="1" noEditPoints="1" noAdjustHandles="1" noChangeArrowheads="1" noChangeShapeType="1" noTextEdit="1"/>
              </p:cNvSpPr>
              <p:nvPr>
                <p:ph sz="quarter" idx="1"/>
              </p:nvPr>
            </p:nvSpPr>
            <p:spPr>
              <a:xfrm>
                <a:off x="457200" y="1219200"/>
                <a:ext cx="8435975" cy="1827530"/>
              </a:xfrm>
              <a:blipFill rotWithShape="1">
                <a:blip r:embed="rId2"/>
                <a:stretch>
                  <a:fillRect/>
                </a:stretch>
              </a:blipFill>
            </p:spPr>
            <p:txBody>
              <a:bodyPr/>
              <a:lstStyle/>
              <a:p>
                <a:r>
                  <a:rPr lang="zh-CN" altLang="en-US">
                    <a:noFill/>
                  </a:rPr>
                  <a:t> </a:t>
                </a:r>
              </a:p>
            </p:txBody>
          </p:sp>
        </mc:Fallback>
      </mc:AlternateContent>
      <p:grpSp>
        <p:nvGrpSpPr>
          <p:cNvPr id="19" name="组合 18"/>
          <p:cNvGrpSpPr/>
          <p:nvPr/>
        </p:nvGrpSpPr>
        <p:grpSpPr>
          <a:xfrm>
            <a:off x="2411730" y="4221480"/>
            <a:ext cx="1798955" cy="647065"/>
            <a:chOff x="3798" y="6648"/>
            <a:chExt cx="2833" cy="1019"/>
          </a:xfrm>
        </p:grpSpPr>
        <p:sp>
          <p:nvSpPr>
            <p:cNvPr id="56" name="椭圆 55"/>
            <p:cNvSpPr/>
            <p:nvPr/>
          </p:nvSpPr>
          <p:spPr>
            <a:xfrm>
              <a:off x="3798" y="6761"/>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a:t>
              </a:r>
            </a:p>
          </p:txBody>
        </p:sp>
        <p:sp>
          <p:nvSpPr>
            <p:cNvPr id="2" name="椭圆 1"/>
            <p:cNvSpPr/>
            <p:nvPr/>
          </p:nvSpPr>
          <p:spPr>
            <a:xfrm>
              <a:off x="5725" y="6761"/>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B</a:t>
              </a:r>
            </a:p>
          </p:txBody>
        </p:sp>
        <p:cxnSp>
          <p:nvCxnSpPr>
            <p:cNvPr id="5" name="直接箭头连接符 4"/>
            <p:cNvCxnSpPr>
              <a:stCxn id="56" idx="6"/>
              <a:endCxn id="2" idx="2"/>
            </p:cNvCxnSpPr>
            <p:nvPr/>
          </p:nvCxnSpPr>
          <p:spPr>
            <a:xfrm>
              <a:off x="4705" y="7215"/>
              <a:ext cx="102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文本框 10"/>
                <p:cNvSpPr txBox="1"/>
                <p:nvPr/>
              </p:nvSpPr>
              <p:spPr>
                <a:xfrm>
                  <a:off x="4818" y="6648"/>
                  <a:ext cx="576" cy="72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zh-CN"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𝛼</m:t>
                        </m:r>
                      </m:oMath>
                    </m:oMathPara>
                  </a14:m>
                  <a:endParaRPr lang="zh-CN" altLang="en-US"/>
                </a:p>
              </p:txBody>
            </p:sp>
          </mc:Choice>
          <mc:Fallback xmlns="">
            <p:sp>
              <p:nvSpPr>
                <p:cNvPr id="11" name="文本框 10"/>
                <p:cNvSpPr txBox="1">
                  <a:spLocks noRot="1" noChangeAspect="1" noMove="1" noResize="1" noEditPoints="1" noAdjustHandles="1" noChangeArrowheads="1" noChangeShapeType="1" noTextEdit="1"/>
                </p:cNvSpPr>
                <p:nvPr/>
              </p:nvSpPr>
              <p:spPr>
                <a:xfrm>
                  <a:off x="4818" y="6648"/>
                  <a:ext cx="576" cy="725"/>
                </a:xfrm>
                <a:prstGeom prst="rect">
                  <a:avLst/>
                </a:prstGeom>
                <a:blipFill rotWithShape="1">
                  <a:blip r:embed="rId3"/>
                </a:blipFill>
              </p:spPr>
              <p:txBody>
                <a:bodyPr/>
                <a:lstStyle/>
                <a:p>
                  <a:r>
                    <a:rPr lang="zh-CN" altLang="en-US">
                      <a:noFill/>
                    </a:rPr>
                    <a:t> </a:t>
                  </a:r>
                </a:p>
              </p:txBody>
            </p:sp>
          </mc:Fallback>
        </mc:AlternateContent>
      </p:grpSp>
      <p:grpSp>
        <p:nvGrpSpPr>
          <p:cNvPr id="23" name="组合 22"/>
          <p:cNvGrpSpPr/>
          <p:nvPr/>
        </p:nvGrpSpPr>
        <p:grpSpPr>
          <a:xfrm>
            <a:off x="4199255" y="3702050"/>
            <a:ext cx="1156970" cy="1899285"/>
            <a:chOff x="6613" y="5830"/>
            <a:chExt cx="1822" cy="2991"/>
          </a:xfrm>
        </p:grpSpPr>
        <p:cxnSp>
          <p:nvCxnSpPr>
            <p:cNvPr id="7" name="直接箭头连接符 6"/>
            <p:cNvCxnSpPr>
              <a:stCxn id="3" idx="3"/>
              <a:endCxn id="4" idx="7"/>
            </p:cNvCxnSpPr>
            <p:nvPr/>
          </p:nvCxnSpPr>
          <p:spPr>
            <a:xfrm flipH="1">
              <a:off x="6613" y="7535"/>
              <a:ext cx="1173" cy="1287"/>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文本框 13"/>
                <p:cNvSpPr txBox="1"/>
                <p:nvPr/>
              </p:nvSpPr>
              <p:spPr>
                <a:xfrm>
                  <a:off x="7178" y="7775"/>
                  <a:ext cx="540" cy="72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zh-CN" i="1" u="none" strike="noStrike" kern="1200" cap="none" spc="0" normalizeH="0" baseline="0" noProof="0" dirty="0">
                            <a:ln>
                              <a:noFill/>
                            </a:ln>
                            <a:solidFill>
                              <a:schemeClr val="tx1"/>
                            </a:solidFill>
                            <a:effectLst/>
                            <a:uLnTx/>
                            <a:uFillTx/>
                            <a:latin typeface="Cambria Math" panose="02040503050406030204" charset="0"/>
                            <a:ea typeface="MS Mincho" charset="0"/>
                            <a:cs typeface="Cambria Math" panose="02040503050406030204" charset="0"/>
                          </a:rPr>
                          <m:t>𝛾</m:t>
                        </m:r>
                      </m:oMath>
                    </m:oMathPara>
                  </a14:m>
                  <a:endParaRPr lang="zh-CN" altLang="en-US"/>
                </a:p>
              </p:txBody>
            </p:sp>
          </mc:Choice>
          <mc:Fallback xmlns="">
            <p:sp>
              <p:nvSpPr>
                <p:cNvPr id="14" name="文本框 13"/>
                <p:cNvSpPr txBox="1">
                  <a:spLocks noRot="1" noChangeAspect="1" noMove="1" noResize="1" noEditPoints="1" noAdjustHandles="1" noChangeArrowheads="1" noChangeShapeType="1" noTextEdit="1"/>
                </p:cNvSpPr>
                <p:nvPr/>
              </p:nvSpPr>
              <p:spPr>
                <a:xfrm>
                  <a:off x="7178" y="7775"/>
                  <a:ext cx="540" cy="725"/>
                </a:xfrm>
                <a:prstGeom prst="rect">
                  <a:avLst/>
                </a:prstGeom>
                <a:blipFill rotWithShape="1">
                  <a:blip r:embed="rId4"/>
                </a:blipFill>
              </p:spPr>
              <p:txBody>
                <a:bodyPr/>
                <a:lstStyle/>
                <a:p>
                  <a:r>
                    <a:rPr lang="zh-CN" altLang="en-US">
                      <a:noFill/>
                    </a:rPr>
                    <a:t> </a:t>
                  </a:r>
                </a:p>
              </p:txBody>
            </p:sp>
          </mc:Fallback>
        </mc:AlternateContent>
        <p:cxnSp>
          <p:nvCxnSpPr>
            <p:cNvPr id="15" name="曲线连接符 14"/>
            <p:cNvCxnSpPr>
              <a:stCxn id="3" idx="1"/>
              <a:endCxn id="3" idx="7"/>
            </p:cNvCxnSpPr>
            <p:nvPr/>
          </p:nvCxnSpPr>
          <p:spPr>
            <a:xfrm rot="16200000">
              <a:off x="8107" y="6574"/>
              <a:ext cx="5" cy="641"/>
            </a:xfrm>
            <a:prstGeom prst="curvedConnector3">
              <a:avLst>
                <a:gd name="adj1" fmla="val 1022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文本框 15"/>
                <p:cNvSpPr txBox="1"/>
                <p:nvPr/>
              </p:nvSpPr>
              <p:spPr>
                <a:xfrm>
                  <a:off x="7859" y="5830"/>
                  <a:ext cx="576" cy="72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zh-CN"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𝛼</m:t>
                        </m:r>
                      </m:oMath>
                    </m:oMathPara>
                  </a14:m>
                  <a:endParaRPr lang="zh-CN" altLang="en-US"/>
                </a:p>
              </p:txBody>
            </p:sp>
          </mc:Choice>
          <mc:Fallback xmlns="">
            <p:sp>
              <p:nvSpPr>
                <p:cNvPr id="16" name="文本框 15"/>
                <p:cNvSpPr txBox="1">
                  <a:spLocks noRot="1" noChangeAspect="1" noMove="1" noResize="1" noEditPoints="1" noAdjustHandles="1" noChangeArrowheads="1" noChangeShapeType="1" noTextEdit="1"/>
                </p:cNvSpPr>
                <p:nvPr/>
              </p:nvSpPr>
              <p:spPr>
                <a:xfrm>
                  <a:off x="7859" y="5830"/>
                  <a:ext cx="576" cy="725"/>
                </a:xfrm>
                <a:prstGeom prst="rect">
                  <a:avLst/>
                </a:prstGeom>
                <a:blipFill rotWithShape="1">
                  <a:blip r:embed="rId3"/>
                </a:blipFill>
              </p:spPr>
              <p:txBody>
                <a:bodyPr/>
                <a:lstStyle/>
                <a:p>
                  <a:r>
                    <a:rPr lang="zh-CN" altLang="en-US">
                      <a:noFill/>
                    </a:rPr>
                    <a:t> </a:t>
                  </a:r>
                </a:p>
              </p:txBody>
            </p:sp>
          </mc:Fallback>
        </mc:AlternateContent>
      </p:grpSp>
      <p:grpSp>
        <p:nvGrpSpPr>
          <p:cNvPr id="21" name="组合 20"/>
          <p:cNvGrpSpPr/>
          <p:nvPr/>
        </p:nvGrpSpPr>
        <p:grpSpPr>
          <a:xfrm>
            <a:off x="3639820" y="4221480"/>
            <a:ext cx="1795145" cy="1871345"/>
            <a:chOff x="5732" y="6648"/>
            <a:chExt cx="2827" cy="2947"/>
          </a:xfrm>
        </p:grpSpPr>
        <p:sp>
          <p:nvSpPr>
            <p:cNvPr id="3" name="椭圆 2"/>
            <p:cNvSpPr/>
            <p:nvPr/>
          </p:nvSpPr>
          <p:spPr>
            <a:xfrm>
              <a:off x="7653" y="6761"/>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C</a:t>
              </a:r>
            </a:p>
          </p:txBody>
        </p:sp>
        <p:sp>
          <p:nvSpPr>
            <p:cNvPr id="4" name="椭圆 3"/>
            <p:cNvSpPr/>
            <p:nvPr/>
          </p:nvSpPr>
          <p:spPr>
            <a:xfrm>
              <a:off x="5839" y="8689"/>
              <a:ext cx="907" cy="9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Z</a:t>
              </a:r>
            </a:p>
          </p:txBody>
        </p:sp>
        <p:cxnSp>
          <p:nvCxnSpPr>
            <p:cNvPr id="6" name="直接箭头连接符 5"/>
            <p:cNvCxnSpPr>
              <a:stCxn id="2" idx="6"/>
              <a:endCxn id="3" idx="2"/>
            </p:cNvCxnSpPr>
            <p:nvPr/>
          </p:nvCxnSpPr>
          <p:spPr>
            <a:xfrm>
              <a:off x="6632" y="7215"/>
              <a:ext cx="102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a:stCxn id="2" idx="4"/>
              <a:endCxn id="4" idx="0"/>
            </p:cNvCxnSpPr>
            <p:nvPr/>
          </p:nvCxnSpPr>
          <p:spPr>
            <a:xfrm>
              <a:off x="6179" y="7668"/>
              <a:ext cx="114" cy="102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文本框 11"/>
                <p:cNvSpPr txBox="1"/>
                <p:nvPr/>
              </p:nvSpPr>
              <p:spPr>
                <a:xfrm>
                  <a:off x="6854" y="6648"/>
                  <a:ext cx="576" cy="72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zh-CN"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𝛼</m:t>
                        </m:r>
                      </m:oMath>
                    </m:oMathPara>
                  </a14:m>
                  <a:endParaRPr lang="zh-CN" altLang="en-US"/>
                </a:p>
              </p:txBody>
            </p:sp>
          </mc:Choice>
          <mc:Fallback xmlns="">
            <p:sp>
              <p:nvSpPr>
                <p:cNvPr id="12" name="文本框 11"/>
                <p:cNvSpPr txBox="1">
                  <a:spLocks noRot="1" noChangeAspect="1" noMove="1" noResize="1" noEditPoints="1" noAdjustHandles="1" noChangeArrowheads="1" noChangeShapeType="1" noTextEdit="1"/>
                </p:cNvSpPr>
                <p:nvPr/>
              </p:nvSpPr>
              <p:spPr>
                <a:xfrm>
                  <a:off x="6854" y="6648"/>
                  <a:ext cx="576" cy="725"/>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p:cNvSpPr txBox="1"/>
                <p:nvPr/>
              </p:nvSpPr>
              <p:spPr>
                <a:xfrm>
                  <a:off x="5732" y="7925"/>
                  <a:ext cx="579" cy="72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zh-CN" i="1" u="none" strike="noStrike" kern="1200" cap="none" spc="0" normalizeH="0" baseline="0" noProof="0" dirty="0">
                            <a:ln>
                              <a:noFill/>
                            </a:ln>
                            <a:solidFill>
                              <a:schemeClr val="tx1"/>
                            </a:solidFill>
                            <a:effectLst/>
                            <a:uLnTx/>
                            <a:uFillTx/>
                            <a:latin typeface="Cambria Math" panose="02040503050406030204" charset="0"/>
                            <a:ea typeface="楷体_GB2312" pitchFamily="49" charset="-122"/>
                            <a:cs typeface="Cambria Math" panose="02040503050406030204" charset="0"/>
                          </a:rPr>
                          <m:t>𝛽</m:t>
                        </m:r>
                      </m:oMath>
                    </m:oMathPara>
                  </a14:m>
                  <a:endParaRPr lang="zh-CN" altLang="en-US"/>
                </a:p>
              </p:txBody>
            </p:sp>
          </mc:Choice>
          <mc:Fallback xmlns="">
            <p:sp>
              <p:nvSpPr>
                <p:cNvPr id="13" name="文本框 12"/>
                <p:cNvSpPr txBox="1">
                  <a:spLocks noRot="1" noChangeAspect="1" noMove="1" noResize="1" noEditPoints="1" noAdjustHandles="1" noChangeArrowheads="1" noChangeShapeType="1" noTextEdit="1"/>
                </p:cNvSpPr>
                <p:nvPr/>
              </p:nvSpPr>
              <p:spPr>
                <a:xfrm>
                  <a:off x="5732" y="7925"/>
                  <a:ext cx="579" cy="725"/>
                </a:xfrm>
                <a:prstGeom prst="rect">
                  <a:avLst/>
                </a:prstGeom>
                <a:blipFill rotWithShape="1">
                  <a:blip r:embed="rId5"/>
                </a:blipFill>
              </p:spPr>
              <p:txBody>
                <a:bodyPr/>
                <a:lstStyle/>
                <a:p>
                  <a:r>
                    <a:rPr lang="zh-CN" altLang="en-US">
                      <a:noFill/>
                    </a:rPr>
                    <a:t> </a:t>
                  </a:r>
                </a:p>
              </p:txBody>
            </p:sp>
          </mc:Fallback>
        </mc:AlternateContent>
        <p:sp>
          <p:nvSpPr>
            <p:cNvPr id="17" name="椭圆 16"/>
            <p:cNvSpPr/>
            <p:nvPr/>
          </p:nvSpPr>
          <p:spPr>
            <a:xfrm>
              <a:off x="5952" y="8802"/>
              <a:ext cx="680" cy="6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grpSp>
      <p:sp>
        <p:nvSpPr>
          <p:cNvPr id="18" name="矩形 17"/>
          <p:cNvSpPr/>
          <p:nvPr/>
        </p:nvSpPr>
        <p:spPr>
          <a:xfrm>
            <a:off x="1187450" y="1700530"/>
            <a:ext cx="1080135" cy="2882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20" name="矩形 19"/>
          <p:cNvSpPr/>
          <p:nvPr/>
        </p:nvSpPr>
        <p:spPr>
          <a:xfrm>
            <a:off x="1187450" y="2132965"/>
            <a:ext cx="1296670" cy="2876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
        <p:nvSpPr>
          <p:cNvPr id="22" name="矩形 21"/>
          <p:cNvSpPr/>
          <p:nvPr/>
        </p:nvSpPr>
        <p:spPr>
          <a:xfrm>
            <a:off x="1187450" y="2493010"/>
            <a:ext cx="1224280" cy="3600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2"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2" nodeType="clickEffect">
                                  <p:stCondLst>
                                    <p:cond delay="0"/>
                                  </p:stCondLst>
                                  <p:childTnLst>
                                    <p:set>
                                      <p:cBhvr>
                                        <p:cTn id="38"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8" grpId="2" animBg="1"/>
      <p:bldP spid="20" grpId="0" animBg="1"/>
      <p:bldP spid="20" grpId="1" animBg="1"/>
      <p:bldP spid="22" grpId="0" animBg="1"/>
      <p:bldP spid="22" grpId="1" animBg="1"/>
      <p:bldP spid="22" grpId="2"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589391ab-db4f-4e0d-a341-e2d407b37a7e"/>
  <p:tag name="COMMONDATA" val="eyJoZGlkIjoiOWQyZTA1MDUzNjFhYjFhYzUyOGNiYmY1ZjdmMzFmMmM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UNIT_TABLE_BEAUTIFY" val="smartTable{da5b4812-abb4-4781-b094-8823093f1c7f}"/>
</p:tagLst>
</file>

<file path=ppt/tags/tag17.xml><?xml version="1.0" encoding="utf-8"?>
<p:tagLst xmlns:a="http://schemas.openxmlformats.org/drawingml/2006/main" xmlns:r="http://schemas.openxmlformats.org/officeDocument/2006/relationships" xmlns:p="http://schemas.openxmlformats.org/presentationml/2006/main">
  <p:tag name="KSO_WM_UNIT_TABLE_BEAUTIFY" val="smartTable{da5b4812-abb4-4781-b094-8823093f1c7f}"/>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fb852699-235f-483b-a7b3-e82c7eb73a56}"/>
  <p:tag name="TABLE_ENDDRAG_ORIGIN_RECT" val="464*248"/>
  <p:tag name="TABLE_ENDDRAG_RECT" val="155*230*464*248"/>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28c44673-b1a1-400b-90cc-e01363d3150b}"/>
  <p:tag name="TABLE_ENDDRAG_ORIGIN_RECT" val="463*396"/>
  <p:tag name="TABLE_ENDDRAG_RECT" val="54*102*463*396"/>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d180b89f-74b1-47c8-ab3d-84f24f9526dc}"/>
  <p:tag name="TABLE_ENDDRAG_ORIGIN_RECT" val="302*134"/>
  <p:tag name="TABLE_ENDDRAG_RECT" val="184*304*302*134"/>
</p:tagLst>
</file>

<file path=ppt/tags/tag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935,&quot;width&quot;:6885}"/>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9be208eb-9b62-48e3-8c21-44c232b66ea3}"/>
  <p:tag name="TABLE_ENDDRAG_ORIGIN_RECT" val="275*204"/>
  <p:tag name="TABLE_ENDDRAG_RECT" val="108*195*275*204"/>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UNIT_TABLE_BEAUTIFY" val="smartTable{026fc9ae-cf7d-4141-bf7d-f0c45987c5bb}"/>
  <p:tag name="TABLE_ENDDRAG_ORIGIN_RECT" val="503*261"/>
  <p:tag name="TABLE_ENDDRAG_RECT" val="116*177*503*261"/>
</p:tagLst>
</file>

<file path=ppt/tags/tag9.xml><?xml version="1.0" encoding="utf-8"?>
<p:tagLst xmlns:a="http://schemas.openxmlformats.org/drawingml/2006/main" xmlns:r="http://schemas.openxmlformats.org/officeDocument/2006/relationships" xmlns:p="http://schemas.openxmlformats.org/presentationml/2006/main">
  <p:tag name="KSO_WM_UNIT_TABLE_BEAUTIFY" val="smartTable{76fbb63e-61f2-489b-be7a-b2fd5ca2a148}"/>
  <p:tag name="TABLE_ENDDRAG_ORIGIN_RECT" val="401*206"/>
  <p:tag name="TABLE_ENDDRAG_RECT" val="138*218*401*206"/>
</p:tagLst>
</file>

<file path=ppt/tags/tag90.xml><?xml version="1.0" encoding="utf-8"?>
<p:tagLst xmlns:p="http://schemas.openxmlformats.org/presentationml/2006/main">
  <p:tag name="KSO_WM_UNIT_TABLE_BEAUTIFY" val="smartTable{76fbb63e-61f2-489b-be7a-b2fd5ca2a148}"/>
  <p:tag name="TABLE_ENDDRAG_ORIGIN_RECT" val="401*206"/>
  <p:tag name="TABLE_ENDDRAG_RECT" val="138*218*401*20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原創">
  <a:themeElements>
    <a:clrScheme name="原創">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原創">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原創">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spDef>
      <a:spPr>
        <a:noFill/>
        <a:ln>
          <a:solidFill>
            <a:schemeClr val="tx1"/>
          </a:solidFill>
        </a:ln>
      </a:spPr>
      <a:bodyPr rtlCol="0" anchor="ctr"/>
      <a:lstStyle>
        <a:defPPr algn="ctr">
          <a:defRPr lang="en-US" altLang="zh-CN">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原創">
  <a:themeElements>
    <a:clrScheme name="原創">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原創">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原創">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TotalTime>
  <Words>9342</Words>
  <Application>Microsoft Office PowerPoint</Application>
  <PresentationFormat>全屏显示(4:3)</PresentationFormat>
  <Paragraphs>1732</Paragraphs>
  <Slides>119</Slides>
  <Notes>19</Notes>
  <HiddenSlides>0</HiddenSlides>
  <MMClips>0</MMClips>
  <ScaleCrop>false</ScaleCrop>
  <HeadingPairs>
    <vt:vector size="8" baseType="variant">
      <vt:variant>
        <vt:lpstr>已用的字体</vt:lpstr>
      </vt:variant>
      <vt:variant>
        <vt:i4>17</vt:i4>
      </vt:variant>
      <vt:variant>
        <vt:lpstr>主题</vt:lpstr>
      </vt:variant>
      <vt:variant>
        <vt:i4>2</vt:i4>
      </vt:variant>
      <vt:variant>
        <vt:lpstr>嵌入 OLE 服务器</vt:lpstr>
      </vt:variant>
      <vt:variant>
        <vt:i4>2</vt:i4>
      </vt:variant>
      <vt:variant>
        <vt:lpstr>幻灯片标题</vt:lpstr>
      </vt:variant>
      <vt:variant>
        <vt:i4>119</vt:i4>
      </vt:variant>
    </vt:vector>
  </HeadingPairs>
  <TitlesOfParts>
    <vt:vector size="140" baseType="lpstr">
      <vt:lpstr>Arial Unicode MS</vt:lpstr>
      <vt:lpstr>华文新魏</vt:lpstr>
      <vt:lpstr>楷体_GB2312</vt:lpstr>
      <vt:lpstr>宋体</vt:lpstr>
      <vt:lpstr>Arial</vt:lpstr>
      <vt:lpstr>Bookman Old Style</vt:lpstr>
      <vt:lpstr>Cambria</vt:lpstr>
      <vt:lpstr>Cambria Math</vt:lpstr>
      <vt:lpstr>Gill Sans MT</vt:lpstr>
      <vt:lpstr>Microsoft Sans Serif</vt:lpstr>
      <vt:lpstr>Open Sans</vt:lpstr>
      <vt:lpstr>Symbol</vt:lpstr>
      <vt:lpstr>Times New Roman</vt:lpstr>
      <vt:lpstr>Verdana</vt:lpstr>
      <vt:lpstr>Wingdings</vt:lpstr>
      <vt:lpstr>Wingdings 2</vt:lpstr>
      <vt:lpstr>Wingdings 3</vt:lpstr>
      <vt:lpstr>原創</vt:lpstr>
      <vt:lpstr>1_原創</vt:lpstr>
      <vt:lpstr>Equation.3</vt:lpstr>
      <vt:lpstr>Microsoft Word 97 - 2003 Document</vt:lpstr>
      <vt:lpstr>Chapter 3 词法分析</vt:lpstr>
      <vt:lpstr>Outlines</vt:lpstr>
      <vt:lpstr>Requirements</vt:lpstr>
      <vt:lpstr>Function</vt:lpstr>
      <vt:lpstr>Output</vt:lpstr>
      <vt:lpstr>Notes</vt:lpstr>
      <vt:lpstr>Example</vt:lpstr>
      <vt:lpstr>Example</vt:lpstr>
      <vt:lpstr>One pass</vt:lpstr>
      <vt:lpstr>One pass</vt:lpstr>
      <vt:lpstr>Position</vt:lpstr>
      <vt:lpstr>Design</vt:lpstr>
      <vt:lpstr>Input and pre-processing</vt:lpstr>
      <vt:lpstr>Advanced search</vt:lpstr>
      <vt:lpstr>Advanced search</vt:lpstr>
      <vt:lpstr>State transition diagram</vt:lpstr>
      <vt:lpstr>State transition diagram</vt:lpstr>
      <vt:lpstr>State transition diagram</vt:lpstr>
      <vt:lpstr>State transition diagram</vt:lpstr>
      <vt:lpstr>PowerPoint 演示文稿</vt:lpstr>
      <vt:lpstr>State transition diagram</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Regular expression and Finite Automata </vt:lpstr>
      <vt:lpstr>Regular expression and Finite Automata </vt:lpstr>
      <vt:lpstr>Regular expression</vt:lpstr>
      <vt:lpstr>Regular expression</vt:lpstr>
      <vt:lpstr>Regular expression</vt:lpstr>
      <vt:lpstr>Regular expression</vt:lpstr>
      <vt:lpstr>Regular expression</vt:lpstr>
      <vt:lpstr>Example</vt:lpstr>
      <vt:lpstr>Example</vt:lpstr>
      <vt:lpstr>Regular Expression</vt:lpstr>
      <vt:lpstr>Regular Expression</vt:lpstr>
      <vt:lpstr>Regular Expression</vt:lpstr>
      <vt:lpstr>Regular Expression</vt:lpstr>
      <vt:lpstr>Regular Expression</vt:lpstr>
      <vt:lpstr>Finite Automata</vt:lpstr>
      <vt:lpstr>DFA</vt:lpstr>
      <vt:lpstr>DFA</vt:lpstr>
      <vt:lpstr>DFA matrix</vt:lpstr>
      <vt:lpstr>DFA diagram </vt:lpstr>
      <vt:lpstr>DFA digram</vt:lpstr>
      <vt:lpstr>DFA</vt:lpstr>
      <vt:lpstr>DFA acceptance</vt:lpstr>
      <vt:lpstr>DFA acceptance</vt:lpstr>
      <vt:lpstr>DFA</vt:lpstr>
      <vt:lpstr>DFA</vt:lpstr>
      <vt:lpstr>DFA program</vt:lpstr>
      <vt:lpstr>NFA</vt:lpstr>
      <vt:lpstr>NFA</vt:lpstr>
      <vt:lpstr>NFA</vt:lpstr>
      <vt:lpstr>NFA</vt:lpstr>
      <vt:lpstr>DFA &amp; NFA</vt:lpstr>
      <vt:lpstr>NFA</vt:lpstr>
      <vt:lpstr>NFA</vt:lpstr>
      <vt:lpstr>NFA</vt:lpstr>
      <vt:lpstr>NFA – 例12</vt:lpstr>
      <vt:lpstr>NFA</vt:lpstr>
      <vt:lpstr>What’s the problem with NFA?</vt:lpstr>
      <vt:lpstr>What’s the problem with NFA?</vt:lpstr>
      <vt:lpstr>NFA subset construction</vt:lpstr>
      <vt:lpstr>NFA subset construction</vt:lpstr>
      <vt:lpstr>NFA subset construction</vt:lpstr>
      <vt:lpstr>NFA subset construction</vt:lpstr>
      <vt:lpstr>NFA subset construction</vt:lpstr>
      <vt:lpstr>NFA subset construction</vt:lpstr>
      <vt:lpstr>NFA subset construction</vt:lpstr>
      <vt:lpstr>PowerPoint 演示文稿</vt:lpstr>
      <vt:lpstr>PowerPoint 演示文稿</vt:lpstr>
      <vt:lpstr>PowerPoint 演示文稿</vt:lpstr>
      <vt:lpstr>NFA subset construction</vt:lpstr>
      <vt:lpstr>RE and FA equivalence</vt:lpstr>
      <vt:lpstr>RE and FA equivalence</vt:lpstr>
      <vt:lpstr>RE and FA equivalence</vt:lpstr>
      <vt:lpstr>RE and FA equivalence</vt:lpstr>
      <vt:lpstr>RE and FA equivalence</vt:lpstr>
      <vt:lpstr>RE and FA equivalence</vt:lpstr>
      <vt:lpstr>RE and FA equivalence</vt:lpstr>
      <vt:lpstr>RE and FA equivalence</vt:lpstr>
      <vt:lpstr>RE and FA equivalence</vt:lpstr>
      <vt:lpstr>RE and FA equivalence</vt:lpstr>
      <vt:lpstr>Excercise</vt:lpstr>
      <vt:lpstr>Ex</vt:lpstr>
      <vt:lpstr>Ex</vt:lpstr>
      <vt:lpstr>Ex</vt:lpstr>
      <vt:lpstr>Ex</vt:lpstr>
      <vt:lpstr>Regular grammar and FA</vt:lpstr>
      <vt:lpstr>Regular grammar and FA</vt:lpstr>
      <vt:lpstr>Minimize number of states</vt:lpstr>
      <vt:lpstr>Minimize number of states</vt:lpstr>
      <vt:lpstr>Minimize number of states</vt:lpstr>
      <vt:lpstr>Minimize number of states</vt:lpstr>
      <vt:lpstr>Minimize number of states</vt:lpstr>
      <vt:lpstr>Minimize number of states</vt:lpstr>
      <vt:lpstr>Minimize number of states – 例19</vt:lpstr>
      <vt:lpstr>LEX</vt:lpstr>
      <vt:lpstr>Lex</vt:lpstr>
      <vt:lpstr>LEX</vt:lpstr>
      <vt:lpstr>Summary</vt:lpstr>
      <vt:lpstr>Exercise</vt:lpstr>
      <vt:lpstr>Exercise</vt:lpstr>
      <vt:lpstr>Exercise</vt:lpstr>
      <vt:lpstr>Exercise</vt:lpstr>
      <vt:lpstr>Exercise</vt:lpstr>
      <vt:lpstr>Exercise</vt:lpstr>
      <vt:lpstr>练习</vt:lpstr>
      <vt:lpstr>练习</vt:lpstr>
      <vt:lpstr>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Yeh-Ching Chung</dc:creator>
  <cp:lastModifiedBy>hibernake yang</cp:lastModifiedBy>
  <cp:revision>1049</cp:revision>
  <dcterms:created xsi:type="dcterms:W3CDTF">2022-03-13T09:33:00Z</dcterms:created>
  <dcterms:modified xsi:type="dcterms:W3CDTF">2024-03-12T10:44:25Z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8E38EF9A820948D695521A9C6D45BF60</vt:lpwstr>
  </property>
  <property fmtid="{D5CDD505-2E9C-101B-9397-08002B2CF9AE}" pid="3" name="KSOProductBuildVer">
    <vt:lpwstr>2052-11.1.0.13703</vt:lpwstr>
  </property>
</Properties>
</file>