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88" r:id="rId4"/>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tags" Target="tags/tag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59746" name="Rectangle 2"/>
          <p:cNvSpPr>
            <a:spLocks noTextEdit="1"/>
          </p:cNvSpPr>
          <p:nvPr>
            <p:ph type="sldImg"/>
          </p:nvPr>
        </p:nvSpPr>
        <p:spPr>
          <a:solidFill>
            <a:srgbClr val="FFFFFF"/>
          </a:solidFill>
        </p:spPr>
      </p:sp>
      <p:sp>
        <p:nvSpPr>
          <p:cNvPr id="159747"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78178" name="Rectangle 2"/>
          <p:cNvSpPr>
            <a:spLocks noTextEdit="1"/>
          </p:cNvSpPr>
          <p:nvPr>
            <p:ph type="sldImg"/>
          </p:nvPr>
        </p:nvSpPr>
        <p:spPr>
          <a:solidFill>
            <a:srgbClr val="FFFFFF"/>
          </a:solidFill>
        </p:spPr>
      </p:sp>
      <p:sp>
        <p:nvSpPr>
          <p:cNvPr id="178179"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80226" name="Rectangle 2"/>
          <p:cNvSpPr>
            <a:spLocks noTextEdit="1"/>
          </p:cNvSpPr>
          <p:nvPr>
            <p:ph type="sldImg"/>
          </p:nvPr>
        </p:nvSpPr>
        <p:spPr>
          <a:solidFill>
            <a:srgbClr val="FFFFFF"/>
          </a:solidFill>
        </p:spPr>
      </p:sp>
      <p:sp>
        <p:nvSpPr>
          <p:cNvPr id="180227"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82274" name="Rectangle 2"/>
          <p:cNvSpPr>
            <a:spLocks noTextEdit="1"/>
          </p:cNvSpPr>
          <p:nvPr>
            <p:ph type="sldImg"/>
          </p:nvPr>
        </p:nvSpPr>
        <p:spPr>
          <a:solidFill>
            <a:srgbClr val="FFFFFF"/>
          </a:solidFill>
        </p:spPr>
      </p:sp>
      <p:sp>
        <p:nvSpPr>
          <p:cNvPr id="182275"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84322" name="Rectangle 2"/>
          <p:cNvSpPr>
            <a:spLocks noTextEdit="1"/>
          </p:cNvSpPr>
          <p:nvPr>
            <p:ph type="sldImg"/>
          </p:nvPr>
        </p:nvSpPr>
        <p:spPr>
          <a:solidFill>
            <a:srgbClr val="FFFFFF"/>
          </a:solidFill>
        </p:spPr>
      </p:sp>
      <p:sp>
        <p:nvSpPr>
          <p:cNvPr id="184323"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86370" name="Rectangle 2"/>
          <p:cNvSpPr>
            <a:spLocks noTextEdit="1"/>
          </p:cNvSpPr>
          <p:nvPr>
            <p:ph type="sldImg"/>
          </p:nvPr>
        </p:nvSpPr>
        <p:spPr>
          <a:solidFill>
            <a:srgbClr val="FFFFFF"/>
          </a:solidFill>
        </p:spPr>
      </p:sp>
      <p:sp>
        <p:nvSpPr>
          <p:cNvPr id="186371"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88418" name="Rectangle 2"/>
          <p:cNvSpPr>
            <a:spLocks noTextEdit="1"/>
          </p:cNvSpPr>
          <p:nvPr>
            <p:ph type="sldImg"/>
          </p:nvPr>
        </p:nvSpPr>
        <p:spPr>
          <a:solidFill>
            <a:srgbClr val="FFFFFF"/>
          </a:solidFill>
        </p:spPr>
      </p:sp>
      <p:sp>
        <p:nvSpPr>
          <p:cNvPr id="188419"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90466" name="Rectangle 2"/>
          <p:cNvSpPr>
            <a:spLocks noTextEdit="1"/>
          </p:cNvSpPr>
          <p:nvPr>
            <p:ph type="sldImg"/>
          </p:nvPr>
        </p:nvSpPr>
        <p:spPr>
          <a:solidFill>
            <a:srgbClr val="FFFFFF"/>
          </a:solidFill>
        </p:spPr>
      </p:sp>
      <p:sp>
        <p:nvSpPr>
          <p:cNvPr id="190467"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92514" name="Rectangle 2"/>
          <p:cNvSpPr>
            <a:spLocks noTextEdit="1"/>
          </p:cNvSpPr>
          <p:nvPr>
            <p:ph type="sldImg"/>
          </p:nvPr>
        </p:nvSpPr>
        <p:spPr>
          <a:solidFill>
            <a:srgbClr val="FFFFFF"/>
          </a:solidFill>
        </p:spPr>
      </p:sp>
      <p:sp>
        <p:nvSpPr>
          <p:cNvPr id="192515"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94562" name="Rectangle 2"/>
          <p:cNvSpPr>
            <a:spLocks noTextEdit="1"/>
          </p:cNvSpPr>
          <p:nvPr>
            <p:ph type="sldImg"/>
          </p:nvPr>
        </p:nvSpPr>
        <p:spPr>
          <a:solidFill>
            <a:srgbClr val="FFFFFF"/>
          </a:solidFill>
        </p:spPr>
      </p:sp>
      <p:sp>
        <p:nvSpPr>
          <p:cNvPr id="194563"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96610" name="Rectangle 2"/>
          <p:cNvSpPr>
            <a:spLocks noTextEdit="1"/>
          </p:cNvSpPr>
          <p:nvPr>
            <p:ph type="sldImg"/>
          </p:nvPr>
        </p:nvSpPr>
        <p:spPr>
          <a:solidFill>
            <a:srgbClr val="FFFFFF"/>
          </a:solidFill>
        </p:spPr>
      </p:sp>
      <p:sp>
        <p:nvSpPr>
          <p:cNvPr id="196611"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61794" name="Rectangle 2"/>
          <p:cNvSpPr>
            <a:spLocks noTextEdit="1"/>
          </p:cNvSpPr>
          <p:nvPr>
            <p:ph type="sldImg"/>
          </p:nvPr>
        </p:nvSpPr>
        <p:spPr>
          <a:solidFill>
            <a:srgbClr val="FFFFFF"/>
          </a:solidFill>
        </p:spPr>
      </p:sp>
      <p:sp>
        <p:nvSpPr>
          <p:cNvPr id="161795"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98658" name="Rectangle 2"/>
          <p:cNvSpPr>
            <a:spLocks noTextEdit="1"/>
          </p:cNvSpPr>
          <p:nvPr>
            <p:ph type="sldImg"/>
          </p:nvPr>
        </p:nvSpPr>
        <p:spPr>
          <a:solidFill>
            <a:srgbClr val="FFFFFF"/>
          </a:solidFill>
        </p:spPr>
      </p:sp>
      <p:sp>
        <p:nvSpPr>
          <p:cNvPr id="198659"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200706" name="Rectangle 2"/>
          <p:cNvSpPr>
            <a:spLocks noTextEdit="1"/>
          </p:cNvSpPr>
          <p:nvPr>
            <p:ph type="sldImg"/>
          </p:nvPr>
        </p:nvSpPr>
        <p:spPr>
          <a:solidFill>
            <a:srgbClr val="FFFFFF"/>
          </a:solidFill>
        </p:spPr>
      </p:sp>
      <p:sp>
        <p:nvSpPr>
          <p:cNvPr id="200707"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202754" name="Rectangle 2"/>
          <p:cNvSpPr>
            <a:spLocks noTextEdit="1"/>
          </p:cNvSpPr>
          <p:nvPr>
            <p:ph type="sldImg"/>
          </p:nvPr>
        </p:nvSpPr>
        <p:spPr>
          <a:solidFill>
            <a:srgbClr val="FFFFFF"/>
          </a:solidFill>
        </p:spPr>
      </p:sp>
      <p:sp>
        <p:nvSpPr>
          <p:cNvPr id="202755"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204802" name="Rectangle 2"/>
          <p:cNvSpPr>
            <a:spLocks noTextEdit="1"/>
          </p:cNvSpPr>
          <p:nvPr>
            <p:ph type="sldImg"/>
          </p:nvPr>
        </p:nvSpPr>
        <p:spPr>
          <a:solidFill>
            <a:srgbClr val="FFFFFF"/>
          </a:solidFill>
        </p:spPr>
      </p:sp>
      <p:sp>
        <p:nvSpPr>
          <p:cNvPr id="204803"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206850" name="Rectangle 2"/>
          <p:cNvSpPr>
            <a:spLocks noTextEdit="1"/>
          </p:cNvSpPr>
          <p:nvPr>
            <p:ph type="sldImg"/>
          </p:nvPr>
        </p:nvSpPr>
        <p:spPr>
          <a:solidFill>
            <a:srgbClr val="FFFFFF"/>
          </a:solidFill>
        </p:spPr>
      </p:sp>
      <p:sp>
        <p:nvSpPr>
          <p:cNvPr id="206851"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208898" name="Rectangle 2"/>
          <p:cNvSpPr>
            <a:spLocks noTextEdit="1"/>
          </p:cNvSpPr>
          <p:nvPr>
            <p:ph type="sldImg"/>
          </p:nvPr>
        </p:nvSpPr>
        <p:spPr>
          <a:solidFill>
            <a:srgbClr val="FFFFFF"/>
          </a:solidFill>
        </p:spPr>
      </p:sp>
      <p:sp>
        <p:nvSpPr>
          <p:cNvPr id="208899"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210946" name="Rectangle 2"/>
          <p:cNvSpPr>
            <a:spLocks noTextEdit="1"/>
          </p:cNvSpPr>
          <p:nvPr>
            <p:ph type="sldImg"/>
          </p:nvPr>
        </p:nvSpPr>
        <p:spPr>
          <a:solidFill>
            <a:srgbClr val="FFFFFF"/>
          </a:solidFill>
        </p:spPr>
      </p:sp>
      <p:sp>
        <p:nvSpPr>
          <p:cNvPr id="210947"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212994" name="Rectangle 2"/>
          <p:cNvSpPr>
            <a:spLocks noTextEdit="1"/>
          </p:cNvSpPr>
          <p:nvPr>
            <p:ph type="sldImg"/>
          </p:nvPr>
        </p:nvSpPr>
        <p:spPr>
          <a:solidFill>
            <a:srgbClr val="FFFFFF"/>
          </a:solidFill>
        </p:spPr>
      </p:sp>
      <p:sp>
        <p:nvSpPr>
          <p:cNvPr id="212995"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215042" name="Rectangle 2"/>
          <p:cNvSpPr>
            <a:spLocks noTextEdit="1"/>
          </p:cNvSpPr>
          <p:nvPr>
            <p:ph type="sldImg"/>
          </p:nvPr>
        </p:nvSpPr>
        <p:spPr>
          <a:solidFill>
            <a:srgbClr val="FFFFFF"/>
          </a:solidFill>
        </p:spPr>
      </p:sp>
      <p:sp>
        <p:nvSpPr>
          <p:cNvPr id="215043"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217090" name="Rectangle 2"/>
          <p:cNvSpPr>
            <a:spLocks noTextEdit="1"/>
          </p:cNvSpPr>
          <p:nvPr>
            <p:ph type="sldImg"/>
          </p:nvPr>
        </p:nvSpPr>
        <p:spPr>
          <a:solidFill>
            <a:srgbClr val="FFFFFF"/>
          </a:solidFill>
        </p:spPr>
      </p:sp>
      <p:sp>
        <p:nvSpPr>
          <p:cNvPr id="217091"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63842" name="Rectangle 2"/>
          <p:cNvSpPr>
            <a:spLocks noTextEdit="1"/>
          </p:cNvSpPr>
          <p:nvPr>
            <p:ph type="sldImg"/>
          </p:nvPr>
        </p:nvSpPr>
        <p:spPr>
          <a:solidFill>
            <a:srgbClr val="FFFFFF"/>
          </a:solidFill>
        </p:spPr>
      </p:sp>
      <p:sp>
        <p:nvSpPr>
          <p:cNvPr id="163843"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5C22EC"/>
                </a:solidFill>
                <a:ea typeface="文鼎细圆" pitchFamily="49" charset="-122"/>
              </a:rPr>
              <a:t>当我们在进行可行性研究时需要了解和分析现有的系统，而系统流程图就是以图的形式表达对现有系统的认识；而且它能很清楚地表达信息在系统各部件之间流动的情况。</a:t>
            </a:r>
            <a:endParaRPr lang="zh-CN" altLang="en-US" sz="2000" dirty="0">
              <a:solidFill>
                <a:srgbClr val="5C22EC"/>
              </a:solidFill>
              <a:ea typeface="文鼎细圆" pitchFamily="49"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219138" name="Rectangle 2"/>
          <p:cNvSpPr>
            <a:spLocks noTextEdit="1"/>
          </p:cNvSpPr>
          <p:nvPr>
            <p:ph type="sldImg"/>
          </p:nvPr>
        </p:nvSpPr>
        <p:spPr>
          <a:solidFill>
            <a:srgbClr val="FFFFFF"/>
          </a:solidFill>
        </p:spPr>
      </p:sp>
      <p:sp>
        <p:nvSpPr>
          <p:cNvPr id="219139"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221186" name="Rectangle 2"/>
          <p:cNvSpPr>
            <a:spLocks noTextEdit="1"/>
          </p:cNvSpPr>
          <p:nvPr>
            <p:ph type="sldImg"/>
          </p:nvPr>
        </p:nvSpPr>
        <p:spPr>
          <a:solidFill>
            <a:srgbClr val="FFFFFF"/>
          </a:solidFill>
        </p:spPr>
      </p:sp>
      <p:sp>
        <p:nvSpPr>
          <p:cNvPr id="221187"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65890" name="Rectangle 2"/>
          <p:cNvSpPr>
            <a:spLocks noTextEdit="1"/>
          </p:cNvSpPr>
          <p:nvPr>
            <p:ph type="sldImg"/>
          </p:nvPr>
        </p:nvSpPr>
        <p:spPr>
          <a:solidFill>
            <a:srgbClr val="FFFFFF"/>
          </a:solidFill>
        </p:spPr>
      </p:sp>
      <p:sp>
        <p:nvSpPr>
          <p:cNvPr id="165891"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endParaRPr lang="zh-CN" altLang="en-US" sz="2000" dirty="0">
              <a:solidFill>
                <a:srgbClr val="5C22EC"/>
              </a:solidFill>
              <a:ea typeface="文鼎细圆"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67938" name="Rectangle 2"/>
          <p:cNvSpPr>
            <a:spLocks noTextEdit="1"/>
          </p:cNvSpPr>
          <p:nvPr>
            <p:ph type="sldImg"/>
          </p:nvPr>
        </p:nvSpPr>
        <p:spPr>
          <a:solidFill>
            <a:srgbClr val="FFFFFF"/>
          </a:solidFill>
        </p:spPr>
      </p:sp>
      <p:sp>
        <p:nvSpPr>
          <p:cNvPr id="167939"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69986" name="Rectangle 2"/>
          <p:cNvSpPr>
            <a:spLocks noTextEdit="1"/>
          </p:cNvSpPr>
          <p:nvPr>
            <p:ph type="sldImg"/>
          </p:nvPr>
        </p:nvSpPr>
        <p:spPr>
          <a:solidFill>
            <a:srgbClr val="FFFFFF"/>
          </a:solidFill>
        </p:spPr>
      </p:sp>
      <p:sp>
        <p:nvSpPr>
          <p:cNvPr id="169987" name="Rectangle 3"/>
          <p:cNvSpPr/>
          <p:nvPr>
            <p:ph type="body"/>
          </p:nvPr>
        </p:nvSpPr>
        <p:spPr>
          <a:solidFill>
            <a:srgbClr val="FFFFFF"/>
          </a:solidFill>
          <a:ln>
            <a:solidFill>
              <a:srgbClr val="000000"/>
            </a:solidFill>
            <a:miter/>
          </a:ln>
        </p:spPr>
        <p:txBody>
          <a:bodyPr wrap="square" lIns="91440" tIns="45720" rIns="91440" bIns="45720" anchor="t" anchorCtr="0"/>
          <a:p>
            <a:pPr lvl="0" eaLnBrk="1" hangingPunct="1"/>
            <a:r>
              <a:rPr lang="zh-CN" altLang="en-US" dirty="0"/>
              <a:t>   </a:t>
            </a:r>
            <a:endParaRPr lang="zh-CN" altLang="en-US" dirty="0"/>
          </a:p>
          <a:p>
            <a:pPr lvl="0" eaLnBrk="1" hangingPunct="1"/>
            <a:r>
              <a:rPr lang="zh-CN" altLang="en-US" dirty="0"/>
              <a:t> </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72034" name="Rectangle 2"/>
          <p:cNvSpPr>
            <a:spLocks noTextEdit="1"/>
          </p:cNvSpPr>
          <p:nvPr>
            <p:ph type="sldImg"/>
          </p:nvPr>
        </p:nvSpPr>
        <p:spPr>
          <a:solidFill>
            <a:srgbClr val="FFFFFF"/>
          </a:solidFill>
        </p:spPr>
      </p:sp>
      <p:sp>
        <p:nvSpPr>
          <p:cNvPr id="172035" name="Rectangle 3"/>
          <p:cNvSpPr/>
          <p:nvPr>
            <p:ph type="body"/>
          </p:nvPr>
        </p:nvSpPr>
        <p:spPr>
          <a:solidFill>
            <a:srgbClr val="FFFFFF"/>
          </a:solidFill>
          <a:ln>
            <a:solidFill>
              <a:srgbClr val="000000"/>
            </a:solidFill>
            <a:miter/>
          </a:ln>
        </p:spPr>
        <p:txBody>
          <a:bodyPr wrap="square" lIns="91440" tIns="45720" rIns="91440" bIns="45720" anchor="t" anchorCtr="0"/>
          <a:p>
            <a:pPr lvl="0" eaLnBrk="1" hangingPunct="1"/>
            <a:r>
              <a:rPr lang="zh-CN" altLang="en-US" dirty="0"/>
              <a:t>  介绍系统流程图的最好的方法是通过一个具体的例子来说明它的用法。下面是一个简单的例子：</a:t>
            </a:r>
            <a:endParaRPr lang="zh-CN" altLang="en-US" dirty="0"/>
          </a:p>
          <a:p>
            <a:pPr lvl="0" eaLnBrk="1" hangingPunct="1"/>
            <a:r>
              <a:rPr lang="zh-CN" altLang="en-US" dirty="0"/>
              <a:t> 某装配厂有一个存放零件的仓库，仓库中现有许多种零件及零件的数量等项数据。其需要加工的数据是</a:t>
            </a:r>
            <a:endParaRPr lang="zh-CN" altLang="en-US" dirty="0"/>
          </a:p>
          <a:p>
            <a:pPr lvl="0" eaLnBrk="1" hangingPunct="1"/>
            <a:r>
              <a:rPr lang="zh-CN" altLang="en-US" dirty="0"/>
              <a:t> 每当仓库中的零件数量发生变化时，就应该及时修改库存清单，如果那种零件的库存量少于它的库存临界值</a:t>
            </a:r>
            <a:endParaRPr lang="zh-CN" altLang="en-US" dirty="0"/>
          </a:p>
          <a:p>
            <a:pPr lvl="0" eaLnBrk="1" hangingPunct="1"/>
            <a:r>
              <a:rPr lang="zh-CN" altLang="en-US" dirty="0"/>
              <a:t> ，则应该报告个采购部门以便定货，规定每天向采购部门送一次定货报告。</a:t>
            </a:r>
            <a:endParaRPr lang="zh-CN" altLang="en-US" dirty="0"/>
          </a:p>
          <a:p>
            <a:pPr lvl="0" eaLnBrk="1" hangingPunct="1"/>
            <a:r>
              <a:rPr lang="zh-CN" altLang="en-US" dirty="0"/>
              <a:t>       该装配厂使用一台小型计算机处理更新库存清单库和产生定货报告的任务。在这里，我们把零件库存量</a:t>
            </a:r>
            <a:endParaRPr lang="zh-CN" altLang="en-US" dirty="0"/>
          </a:p>
          <a:p>
            <a:pPr lvl="0" eaLnBrk="1" hangingPunct="1"/>
            <a:r>
              <a:rPr lang="zh-CN" altLang="en-US" dirty="0"/>
              <a:t> 的每一次变化则称为一个事务，由放在仓库中的一台</a:t>
            </a:r>
            <a:r>
              <a:rPr lang="en-US" altLang="zh-CN" dirty="0"/>
              <a:t>CRT</a:t>
            </a:r>
            <a:r>
              <a:rPr lang="zh-CN" altLang="en-US" dirty="0"/>
              <a:t>终端输入到计算机中，系统中的库存清单程序则是</a:t>
            </a:r>
            <a:endParaRPr lang="zh-CN" altLang="en-US" dirty="0"/>
          </a:p>
          <a:p>
            <a:pPr lvl="0" eaLnBrk="1" hangingPunct="1"/>
            <a:r>
              <a:rPr lang="zh-CN" altLang="en-US" dirty="0"/>
              <a:t> 对 事务进行处理，并更新在磁盘上的库存清单主文件，并且把必要的定货信息写在磁带上 。最后由报告生成程序读一次磁带，并打印出定货报告。</a:t>
            </a:r>
            <a:endParaRPr lang="zh-CN" altLang="en-US" dirty="0"/>
          </a:p>
          <a:p>
            <a:pPr lvl="0" eaLnBrk="1" hangingPunct="1"/>
            <a:r>
              <a:rPr lang="zh-CN" altLang="en-US" dirty="0"/>
              <a:t> </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74082" name="Rectangle 2"/>
          <p:cNvSpPr>
            <a:spLocks noTextEdit="1"/>
          </p:cNvSpPr>
          <p:nvPr>
            <p:ph type="sldImg"/>
          </p:nvPr>
        </p:nvSpPr>
        <p:spPr>
          <a:solidFill>
            <a:srgbClr val="FFFFFF"/>
          </a:solidFill>
        </p:spPr>
      </p:sp>
      <p:sp>
        <p:nvSpPr>
          <p:cNvPr id="174083" name="Rectangle 3"/>
          <p:cNvSpPr/>
          <p:nvPr>
            <p:ph type="body"/>
          </p:nvPr>
        </p:nvSpPr>
        <p:spPr>
          <a:solidFill>
            <a:srgbClr val="FFFFFF"/>
          </a:solidFill>
          <a:ln>
            <a:solidFill>
              <a:srgbClr val="000000"/>
            </a:solidFill>
            <a:miter/>
          </a:ln>
        </p:spPr>
        <p:txBody>
          <a:bodyPr wrap="square" lIns="91440" tIns="45720" rIns="91440" bIns="45720" anchor="t" anchorCtr="0"/>
          <a:p>
            <a:pPr lvl="0" eaLnBrk="1" hangingPunct="1"/>
            <a:r>
              <a:rPr lang="zh-CN" altLang="en-US" dirty="0"/>
              <a:t>         为了开发系统模型，可以使用一个“结构摸板”。系统工程师把各种系统元素分配到摸板内的五个处理区域；</a:t>
            </a:r>
            <a:endParaRPr lang="zh-CN" altLang="en-US" dirty="0"/>
          </a:p>
          <a:p>
            <a:pPr lvl="0" eaLnBrk="1" hangingPunct="1"/>
            <a:r>
              <a:rPr lang="zh-CN" altLang="en-US" dirty="0"/>
              <a:t>         用户界面、输入处理、系统功能与控制、输出处理、维护与自测试。</a:t>
            </a:r>
            <a:endParaRPr lang="zh-CN" altLang="en-US" dirty="0"/>
          </a:p>
          <a:p>
            <a:pPr lvl="0" eaLnBrk="1" hangingPunct="1"/>
            <a:r>
              <a:rPr lang="zh-CN" altLang="en-US" dirty="0"/>
              <a:t>         结构摸板能够帮助系统分析员建立一个逐层细化地层次结构的系统模型。</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76130" name="Rectangle 2"/>
          <p:cNvSpPr>
            <a:spLocks noTextEdit="1"/>
          </p:cNvSpPr>
          <p:nvPr>
            <p:ph type="sldImg"/>
          </p:nvPr>
        </p:nvSpPr>
        <p:spPr>
          <a:solidFill>
            <a:srgbClr val="FFFFFF"/>
          </a:solidFill>
        </p:spPr>
      </p:sp>
      <p:sp>
        <p:nvSpPr>
          <p:cNvPr id="176131" name="Rectangle 3"/>
          <p:cNvSpPr/>
          <p:nvPr>
            <p:ph type="body"/>
          </p:nvPr>
        </p:nvSpPr>
        <p:spPr>
          <a:solidFill>
            <a:srgbClr val="FFFFFF"/>
          </a:solidFill>
          <a:ln>
            <a:solidFill>
              <a:srgbClr val="000000"/>
            </a:solidFill>
            <a:miter/>
          </a:ln>
        </p:spPr>
        <p:txBody>
          <a:bodyPr wrap="square" lIns="91440" tIns="45720" rIns="91440" bIns="45720" anchor="t" anchorCtr="0"/>
          <a:p>
            <a:pPr lvl="0">
              <a:spcBef>
                <a:spcPct val="0"/>
              </a:spcBef>
            </a:pPr>
            <a:r>
              <a:rPr lang="zh-CN" altLang="en-US" sz="2000" dirty="0">
                <a:solidFill>
                  <a:srgbClr val="006600"/>
                </a:solidFill>
                <a:ea typeface="楷体_GB2312" pitchFamily="49" charset="-122"/>
              </a:rPr>
              <a:t>             </a:t>
            </a:r>
            <a:r>
              <a:rPr lang="en-US" altLang="zh-CN" sz="2000" dirty="0">
                <a:solidFill>
                  <a:srgbClr val="006600"/>
                </a:solidFill>
                <a:ea typeface="楷体_GB2312" pitchFamily="49" charset="-122"/>
              </a:rPr>
              <a:t> </a:t>
            </a:r>
            <a:r>
              <a:rPr lang="zh-CN" altLang="en-US" sz="2000" dirty="0">
                <a:solidFill>
                  <a:srgbClr val="006600"/>
                </a:solidFill>
                <a:ea typeface="楷体_GB2312" pitchFamily="49" charset="-122"/>
              </a:rPr>
              <a:t> </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8C735A"/>
        </a:solidFill>
        <a:effectLst>
          <a:outerShdw dist="107763" dir="2699999" algn="ctr" rotWithShape="0">
            <a:srgbClr val="000000"/>
          </a:outerShdw>
        </a:effectLst>
      </p:bgPr>
    </p:bg>
    <p:spTree>
      <p:nvGrpSpPr>
        <p:cNvPr id="1" name=""/>
        <p:cNvGrpSpPr/>
        <p:nvPr/>
      </p:nvGrpSpPr>
      <p:grpSpPr>
        <a:xfrm>
          <a:off x="0" y="0"/>
          <a:ext cx="0" cy="0"/>
          <a:chOff x="0" y="0"/>
          <a:chExt cx="0" cy="0"/>
        </a:xfrm>
      </p:grpSpPr>
      <p:grpSp>
        <p:nvGrpSpPr>
          <p:cNvPr id="3074" name="Group 2"/>
          <p:cNvGrpSpPr/>
          <p:nvPr/>
        </p:nvGrpSpPr>
        <p:grpSpPr>
          <a:xfrm>
            <a:off x="508000" y="0"/>
            <a:ext cx="11322051" cy="6858000"/>
            <a:chOff x="0" y="0"/>
            <a:chExt cx="5589" cy="4320"/>
          </a:xfrm>
        </p:grpSpPr>
        <p:sp>
          <p:nvSpPr>
            <p:cNvPr id="12" name="Rectangle 3" descr="Stationery"/>
            <p:cNvSpPr>
              <a:spLocks noChangeArrowheads="1"/>
            </p:cNvSpPr>
            <p:nvPr/>
          </p:nvSpPr>
          <p:spPr bwMode="white">
            <a:xfrm>
              <a:off x="336" y="150"/>
              <a:ext cx="5253" cy="4026"/>
            </a:xfrm>
            <a:prstGeom prst="rect">
              <a:avLst/>
            </a:prstGeom>
            <a:blipFill dpi="0" rotWithShape="0">
              <a:blip r:embed="rId2"/>
              <a:srcRect/>
              <a:tile tx="0" ty="0" sx="100000" sy="100000" flip="none" algn="tl"/>
            </a:blip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3076" name="Picture 4" descr="A:\minispir.GIF"/>
            <p:cNvPicPr>
              <a:picLocks noChangeAspect="1"/>
            </p:cNvPicPr>
            <p:nvPr/>
          </p:nvPicPr>
          <p:blipFill>
            <a:blip r:embed="rId3"/>
            <a:stretch>
              <a:fillRect/>
            </a:stretch>
          </p:blipFill>
          <p:spPr>
            <a:xfrm>
              <a:off x="0" y="0"/>
              <a:ext cx="670" cy="4320"/>
            </a:xfrm>
            <a:prstGeom prst="rect">
              <a:avLst/>
            </a:prstGeom>
            <a:noFill/>
            <a:ln w="9525">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264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8C735A"/>
        </a:solidFill>
        <a:effectLst>
          <a:outerShdw dist="107763" dir="2699999" algn="ctr" rotWithShape="0">
            <a:srgbClr val="000000"/>
          </a:outerShdw>
        </a:effectLst>
      </p:bgPr>
    </p:bg>
    <p:spTree>
      <p:nvGrpSpPr>
        <p:cNvPr id="1" name=""/>
        <p:cNvGrpSpPr/>
        <p:nvPr/>
      </p:nvGrpSpPr>
      <p:grpSpPr>
        <a:xfrm>
          <a:off x="0" y="0"/>
          <a:ext cx="0" cy="0"/>
          <a:chOff x="0" y="0"/>
          <a:chExt cx="0" cy="0"/>
        </a:xfrm>
      </p:grpSpPr>
      <p:grpSp>
        <p:nvGrpSpPr>
          <p:cNvPr id="4098" name="Group 2"/>
          <p:cNvGrpSpPr/>
          <p:nvPr/>
        </p:nvGrpSpPr>
        <p:grpSpPr>
          <a:xfrm>
            <a:off x="508000" y="0"/>
            <a:ext cx="11322051" cy="6858000"/>
            <a:chOff x="0" y="0"/>
            <a:chExt cx="5589" cy="4320"/>
          </a:xfrm>
        </p:grpSpPr>
        <p:sp>
          <p:nvSpPr>
            <p:cNvPr id="12" name="Rectangle 3" descr="Stationery"/>
            <p:cNvSpPr>
              <a:spLocks noChangeArrowheads="1"/>
            </p:cNvSpPr>
            <p:nvPr/>
          </p:nvSpPr>
          <p:spPr bwMode="white">
            <a:xfrm>
              <a:off x="336" y="150"/>
              <a:ext cx="5253" cy="4026"/>
            </a:xfrm>
            <a:prstGeom prst="rect">
              <a:avLst/>
            </a:prstGeom>
            <a:blipFill dpi="0" rotWithShape="0">
              <a:blip r:embed="rId2"/>
              <a:srcRect/>
              <a:tile tx="0" ty="0" sx="100000" sy="100000" flip="none" algn="tl"/>
            </a:blip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4100" name="Picture 4" descr="A:\minispir.GIF"/>
            <p:cNvPicPr>
              <a:picLocks noChangeAspect="1"/>
            </p:cNvPicPr>
            <p:nvPr/>
          </p:nvPicPr>
          <p:blipFill>
            <a:blip r:embed="rId3"/>
            <a:stretch>
              <a:fillRect/>
            </a:stretch>
          </p:blipFill>
          <p:spPr>
            <a:xfrm>
              <a:off x="0" y="0"/>
              <a:ext cx="670" cy="4320"/>
            </a:xfrm>
            <a:prstGeom prst="rect">
              <a:avLst/>
            </a:prstGeom>
            <a:noFill/>
            <a:ln w="9525">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90000"/>
              <a:buFont typeface="Monotype Sorts"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264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90000"/>
              <a:buFont typeface="Monotype Sorts"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C735A"/>
        </a:solidFill>
        <a:effectLst>
          <a:outerShdw dist="107763" dir="2699999" algn="ctr" rotWithShape="0">
            <a:srgbClr val="000000"/>
          </a:outerShdw>
        </a:effectLst>
      </p:bgPr>
    </p:bg>
    <p:spTree>
      <p:nvGrpSpPr>
        <p:cNvPr id="1" name=""/>
        <p:cNvGrpSpPr/>
        <p:nvPr/>
      </p:nvGrpSpPr>
      <p:grpSpPr/>
      <p:grpSp>
        <p:nvGrpSpPr>
          <p:cNvPr id="1026" name="Group 2"/>
          <p:cNvGrpSpPr/>
          <p:nvPr/>
        </p:nvGrpSpPr>
        <p:grpSpPr>
          <a:xfrm>
            <a:off x="812800" y="0"/>
            <a:ext cx="11074400" cy="6858000"/>
            <a:chOff x="0" y="0"/>
            <a:chExt cx="5589" cy="4320"/>
          </a:xfrm>
        </p:grpSpPr>
        <p:sp>
          <p:nvSpPr>
            <p:cNvPr id="2051" name="Rectangle 3"/>
            <p:cNvSpPr>
              <a:spLocks noChangeArrowheads="1"/>
            </p:cNvSpPr>
            <p:nvPr/>
          </p:nvSpPr>
          <p:spPr bwMode="ltGray">
            <a:xfrm>
              <a:off x="336" y="150"/>
              <a:ext cx="5253" cy="4026"/>
            </a:xfrm>
            <a:prstGeom prst="rect">
              <a:avLst/>
            </a:prstGeom>
            <a:solidFill>
              <a:schemeClr val="bg1"/>
            </a:soli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028" name="Picture 4" descr="A:\minispir.GIF"/>
            <p:cNvPicPr>
              <a:picLocks noChangeAspect="1"/>
            </p:cNvPicPr>
            <p:nvPr/>
          </p:nvPicPr>
          <p:blipFill>
            <a:blip r:embed="rId12"/>
            <a:stretch>
              <a:fillRect/>
            </a:stretch>
          </p:blipFill>
          <p:spPr>
            <a:xfrm>
              <a:off x="0" y="0"/>
              <a:ext cx="670" cy="4320"/>
            </a:xfrm>
            <a:prstGeom prst="rect">
              <a:avLst/>
            </a:prstGeom>
            <a:noFill/>
            <a:ln w="9525">
              <a:noFill/>
            </a:ln>
          </p:spPr>
        </p:pic>
        <p:sp>
          <p:nvSpPr>
            <p:cNvPr id="2053" name="Line 5"/>
            <p:cNvSpPr>
              <a:spLocks noChangeShapeType="1"/>
            </p:cNvSpPr>
            <p:nvPr/>
          </p:nvSpPr>
          <p:spPr bwMode="ltGray">
            <a:xfrm>
              <a:off x="640" y="1008"/>
              <a:ext cx="4880" cy="0"/>
            </a:xfrm>
            <a:prstGeom prst="line">
              <a:avLst/>
            </a:prstGeom>
            <a:noFill/>
            <a:ln w="3175">
              <a:solidFill>
                <a:schemeClr val="bg2"/>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pic>
        <p:nvPicPr>
          <p:cNvPr id="1030" name="Picture 11" descr="E:\image3\a\books09.gif"/>
          <p:cNvPicPr>
            <a:picLocks noChangeAspect="1"/>
          </p:cNvPicPr>
          <p:nvPr/>
        </p:nvPicPr>
        <p:blipFill>
          <a:blip r:embed="rId13"/>
          <a:stretch>
            <a:fillRect/>
          </a:stretch>
        </p:blipFill>
        <p:spPr>
          <a:xfrm>
            <a:off x="10426700" y="604838"/>
            <a:ext cx="914400" cy="520700"/>
          </a:xfrm>
          <a:prstGeom prst="rect">
            <a:avLst/>
          </a:prstGeom>
          <a:noFill/>
          <a:ln w="9525">
            <a:noFill/>
          </a:ln>
        </p:spPr>
      </p:pic>
      <p:sp>
        <p:nvSpPr>
          <p:cNvPr id="2060" name="Text Box 12"/>
          <p:cNvSpPr txBox="1">
            <a:spLocks noChangeArrowheads="1"/>
          </p:cNvSpPr>
          <p:nvPr/>
        </p:nvSpPr>
        <p:spPr bwMode="auto">
          <a:xfrm>
            <a:off x="472653" y="1143000"/>
            <a:ext cx="551815" cy="3429000"/>
          </a:xfrm>
          <a:prstGeom prst="rect">
            <a:avLst/>
          </a:prstGeom>
          <a:noFill/>
          <a:ln w="9525">
            <a:noFill/>
            <a:miter lim="800000"/>
          </a:ln>
          <a:effectLst/>
        </p:spPr>
        <p:txBody>
          <a:bodyPr vert="eaVert">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EFEF8"/>
                </a:solidFill>
                <a:effectLst/>
                <a:uLnTx/>
                <a:uFillTx/>
                <a:latin typeface="Times New Roman" panose="02020603050405020304" pitchFamily="18" charset="0"/>
                <a:ea typeface="华文行楷" panose="02010800040101010101" pitchFamily="2" charset="-122"/>
                <a:cs typeface="+mn-cs"/>
                <a:sym typeface="+mn-ea"/>
              </a:rPr>
              <a:t>           湖 南 科 技 大 学 </a:t>
            </a:r>
            <a:endParaRPr kumimoji="0" lang="zh-CN" altLang="en-US" sz="2000" b="0" i="0" u="none" strike="noStrike" kern="1200" cap="none" spc="0" normalizeH="0" baseline="0" noProof="0" dirty="0">
              <a:ln>
                <a:noFill/>
              </a:ln>
              <a:solidFill>
                <a:srgbClr val="FEFEF8"/>
              </a:solidFill>
              <a:effectLst/>
              <a:uLnTx/>
              <a:uFillTx/>
              <a:latin typeface="Times New Roman" panose="02020603050405020304" pitchFamily="18" charset="0"/>
              <a:ea typeface="华文行楷" panose="02010800040101010101" pitchFamily="2" charset="-122"/>
              <a:cs typeface="+mn-cs"/>
              <a:sym typeface="+mn-ea"/>
            </a:endParaRPr>
          </a:p>
        </p:txBody>
      </p:sp>
      <p:sp>
        <p:nvSpPr>
          <p:cNvPr id="2061" name="Rectangle 13"/>
          <p:cNvSpPr>
            <a:spLocks noChangeArrowheads="1"/>
          </p:cNvSpPr>
          <p:nvPr/>
        </p:nvSpPr>
        <p:spPr bwMode="auto">
          <a:xfrm>
            <a:off x="1930400" y="1447800"/>
            <a:ext cx="9855200" cy="228600"/>
          </a:xfrm>
          <a:prstGeom prst="rect">
            <a:avLst/>
          </a:prstGeom>
          <a:solidFill>
            <a:schemeClr val="bg1"/>
          </a:solidFill>
          <a:ln w="9525">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2062" name="Rectangle 14"/>
          <p:cNvSpPr>
            <a:spLocks noChangeArrowheads="1"/>
          </p:cNvSpPr>
          <p:nvPr/>
        </p:nvSpPr>
        <p:spPr bwMode="auto">
          <a:xfrm>
            <a:off x="2095500" y="1214438"/>
            <a:ext cx="9448800" cy="76200"/>
          </a:xfrm>
          <a:prstGeom prst="rect">
            <a:avLst/>
          </a:prstGeom>
          <a:gradFill rotWithShape="0">
            <a:gsLst>
              <a:gs pos="0">
                <a:srgbClr val="34FA76"/>
              </a:gs>
              <a:gs pos="100000">
                <a:srgbClr val="34FA76">
                  <a:gamma/>
                  <a:shade val="46275"/>
                  <a:invGamma/>
                </a:srgbClr>
              </a:gs>
            </a:gsLst>
            <a:path path="shape">
              <a:fillToRect l="50000" t="50000" r="50000" b="50000"/>
            </a:path>
          </a:gradFill>
          <a:ln w="9525">
            <a:noFill/>
            <a:miter lim="800000"/>
          </a:ln>
          <a:effectLst>
            <a:outerShdw dist="167042" dir="4875230" algn="ctr" rotWithShape="0">
              <a:srgbClr val="84E2D9">
                <a:alpha val="50000"/>
              </a:srgb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pic>
        <p:nvPicPr>
          <p:cNvPr id="1034" name="Picture 3" descr="02校徽-正形"/>
          <p:cNvPicPr>
            <a:picLocks noChangeAspect="1"/>
          </p:cNvPicPr>
          <p:nvPr userDrawn="1"/>
        </p:nvPicPr>
        <p:blipFill>
          <a:blip r:embed="rId14">
            <a:clrChange>
              <a:clrFrom>
                <a:srgbClr val="FDFDFD"/>
              </a:clrFrom>
              <a:clrTo>
                <a:srgbClr val="FDFDFD">
                  <a:alpha val="0"/>
                </a:srgbClr>
              </a:clrTo>
            </a:clrChange>
          </a:blip>
          <a:stretch>
            <a:fillRect/>
          </a:stretch>
        </p:blipFill>
        <p:spPr>
          <a:xfrm>
            <a:off x="2095500" y="500063"/>
            <a:ext cx="762000" cy="5762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90000"/>
        <a:buFont typeface="Monotype Sorts" pitchFamily="2" charset="2"/>
        <a:buChar char="4"/>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8C735A"/>
        </a:solidFill>
        <a:effectLst>
          <a:outerShdw dist="107763" dir="2699999" algn="ctr" rotWithShape="0">
            <a:srgbClr val="000000"/>
          </a:outerShdw>
        </a:effectLst>
      </p:bgPr>
    </p:bg>
    <p:spTree>
      <p:nvGrpSpPr>
        <p:cNvPr id="1" name=""/>
        <p:cNvGrpSpPr/>
        <p:nvPr/>
      </p:nvGrpSpPr>
      <p:grpSpPr/>
      <p:grpSp>
        <p:nvGrpSpPr>
          <p:cNvPr id="2050" name="Group 2"/>
          <p:cNvGrpSpPr/>
          <p:nvPr/>
        </p:nvGrpSpPr>
        <p:grpSpPr>
          <a:xfrm>
            <a:off x="812800" y="0"/>
            <a:ext cx="11074400" cy="6858000"/>
            <a:chOff x="0" y="0"/>
            <a:chExt cx="5589" cy="4320"/>
          </a:xfrm>
        </p:grpSpPr>
        <p:sp>
          <p:nvSpPr>
            <p:cNvPr id="2051" name="Rectangle 3"/>
            <p:cNvSpPr>
              <a:spLocks noChangeArrowheads="1"/>
            </p:cNvSpPr>
            <p:nvPr/>
          </p:nvSpPr>
          <p:spPr bwMode="ltGray">
            <a:xfrm>
              <a:off x="336" y="150"/>
              <a:ext cx="5253" cy="4026"/>
            </a:xfrm>
            <a:prstGeom prst="rect">
              <a:avLst/>
            </a:prstGeom>
            <a:solidFill>
              <a:schemeClr val="bg1"/>
            </a:soli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2052" name="Picture 4" descr="A:\minispir.GIF"/>
            <p:cNvPicPr>
              <a:picLocks noChangeAspect="1"/>
            </p:cNvPicPr>
            <p:nvPr/>
          </p:nvPicPr>
          <p:blipFill>
            <a:blip r:embed="rId12"/>
            <a:stretch>
              <a:fillRect/>
            </a:stretch>
          </p:blipFill>
          <p:spPr>
            <a:xfrm>
              <a:off x="0" y="0"/>
              <a:ext cx="670" cy="4320"/>
            </a:xfrm>
            <a:prstGeom prst="rect">
              <a:avLst/>
            </a:prstGeom>
            <a:noFill/>
            <a:ln w="9525">
              <a:noFill/>
            </a:ln>
          </p:spPr>
        </p:pic>
        <p:sp>
          <p:nvSpPr>
            <p:cNvPr id="2053" name="Line 5"/>
            <p:cNvSpPr>
              <a:spLocks noChangeShapeType="1"/>
            </p:cNvSpPr>
            <p:nvPr/>
          </p:nvSpPr>
          <p:spPr bwMode="ltGray">
            <a:xfrm>
              <a:off x="640" y="1008"/>
              <a:ext cx="4880" cy="0"/>
            </a:xfrm>
            <a:prstGeom prst="line">
              <a:avLst/>
            </a:prstGeom>
            <a:noFill/>
            <a:ln w="3175">
              <a:solidFill>
                <a:schemeClr val="bg2"/>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pic>
        <p:nvPicPr>
          <p:cNvPr id="2054" name="Picture 11" descr="E:\image3\a\books09.gif"/>
          <p:cNvPicPr>
            <a:picLocks noChangeAspect="1"/>
          </p:cNvPicPr>
          <p:nvPr/>
        </p:nvPicPr>
        <p:blipFill>
          <a:blip r:embed="rId13"/>
          <a:stretch>
            <a:fillRect/>
          </a:stretch>
        </p:blipFill>
        <p:spPr>
          <a:xfrm>
            <a:off x="10426700" y="604838"/>
            <a:ext cx="914400" cy="520700"/>
          </a:xfrm>
          <a:prstGeom prst="rect">
            <a:avLst/>
          </a:prstGeom>
          <a:noFill/>
          <a:ln w="9525">
            <a:noFill/>
          </a:ln>
        </p:spPr>
      </p:pic>
      <p:sp>
        <p:nvSpPr>
          <p:cNvPr id="2060" name="Text Box 12"/>
          <p:cNvSpPr txBox="1">
            <a:spLocks noChangeArrowheads="1"/>
          </p:cNvSpPr>
          <p:nvPr/>
        </p:nvSpPr>
        <p:spPr bwMode="auto">
          <a:xfrm>
            <a:off x="472653" y="1143000"/>
            <a:ext cx="551815" cy="3429000"/>
          </a:xfrm>
          <a:prstGeom prst="rect">
            <a:avLst/>
          </a:prstGeom>
          <a:noFill/>
          <a:ln w="9525">
            <a:noFill/>
            <a:miter lim="800000"/>
          </a:ln>
          <a:effectLst/>
        </p:spPr>
        <p:txBody>
          <a:bodyPr vert="eaVert">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EFEF8"/>
                </a:solidFill>
                <a:effectLst/>
                <a:uLnTx/>
                <a:uFillTx/>
                <a:latin typeface="Times New Roman" panose="02020603050405020304" pitchFamily="18" charset="0"/>
                <a:ea typeface="华文行楷" panose="02010800040101010101" pitchFamily="2" charset="-122"/>
                <a:cs typeface="+mn-cs"/>
                <a:sym typeface="+mn-ea"/>
              </a:rPr>
              <a:t>           湖 南 科 技 大 学 </a:t>
            </a:r>
            <a:endParaRPr kumimoji="0" lang="zh-CN" altLang="en-US" sz="2000" b="0" i="0" u="none" strike="noStrike" kern="1200" cap="none" spc="0" normalizeH="0" baseline="0" noProof="0" dirty="0">
              <a:ln>
                <a:noFill/>
              </a:ln>
              <a:solidFill>
                <a:srgbClr val="FEFEF8"/>
              </a:solidFill>
              <a:effectLst/>
              <a:uLnTx/>
              <a:uFillTx/>
              <a:latin typeface="Times New Roman" panose="02020603050405020304" pitchFamily="18" charset="0"/>
              <a:ea typeface="华文行楷" panose="02010800040101010101" pitchFamily="2" charset="-122"/>
              <a:cs typeface="+mn-cs"/>
              <a:sym typeface="+mn-ea"/>
            </a:endParaRPr>
          </a:p>
        </p:txBody>
      </p:sp>
      <p:sp>
        <p:nvSpPr>
          <p:cNvPr id="2061" name="Rectangle 13"/>
          <p:cNvSpPr>
            <a:spLocks noChangeArrowheads="1"/>
          </p:cNvSpPr>
          <p:nvPr/>
        </p:nvSpPr>
        <p:spPr bwMode="auto">
          <a:xfrm>
            <a:off x="1930400" y="1447800"/>
            <a:ext cx="9855200" cy="228600"/>
          </a:xfrm>
          <a:prstGeom prst="rect">
            <a:avLst/>
          </a:prstGeom>
          <a:solidFill>
            <a:schemeClr val="bg1"/>
          </a:solidFill>
          <a:ln w="9525">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2062" name="Rectangle 14"/>
          <p:cNvSpPr>
            <a:spLocks noChangeArrowheads="1"/>
          </p:cNvSpPr>
          <p:nvPr/>
        </p:nvSpPr>
        <p:spPr bwMode="auto">
          <a:xfrm>
            <a:off x="2095500" y="1214438"/>
            <a:ext cx="9448800" cy="76200"/>
          </a:xfrm>
          <a:prstGeom prst="rect">
            <a:avLst/>
          </a:prstGeom>
          <a:gradFill rotWithShape="0">
            <a:gsLst>
              <a:gs pos="0">
                <a:srgbClr val="34FA76"/>
              </a:gs>
              <a:gs pos="100000">
                <a:srgbClr val="34FA76">
                  <a:gamma/>
                  <a:shade val="46275"/>
                  <a:invGamma/>
                </a:srgbClr>
              </a:gs>
            </a:gsLst>
            <a:path path="shape">
              <a:fillToRect l="50000" t="50000" r="50000" b="50000"/>
            </a:path>
          </a:gradFill>
          <a:ln w="9525">
            <a:noFill/>
            <a:miter lim="800000"/>
          </a:ln>
          <a:effectLst>
            <a:outerShdw dist="167042" dir="4875230" algn="ctr" rotWithShape="0">
              <a:srgbClr val="84E2D9">
                <a:alpha val="50000"/>
              </a:srgb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pic>
        <p:nvPicPr>
          <p:cNvPr id="2058" name="Picture 3" descr="02校徽-正形"/>
          <p:cNvPicPr>
            <a:picLocks noChangeAspect="1"/>
          </p:cNvPicPr>
          <p:nvPr userDrawn="1"/>
        </p:nvPicPr>
        <p:blipFill>
          <a:blip r:embed="rId14">
            <a:clrChange>
              <a:clrFrom>
                <a:srgbClr val="FDFDFD"/>
              </a:clrFrom>
              <a:clrTo>
                <a:srgbClr val="FDFDFD">
                  <a:alpha val="0"/>
                </a:srgbClr>
              </a:clrTo>
            </a:clrChange>
          </a:blip>
          <a:stretch>
            <a:fillRect/>
          </a:stretch>
        </p:blipFill>
        <p:spPr>
          <a:xfrm>
            <a:off x="2095500" y="500063"/>
            <a:ext cx="762000" cy="5762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90000"/>
        <a:buFont typeface="Monotype Sorts" pitchFamily="2" charset="2"/>
        <a:buChar char="4"/>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2"/>
          <p:cNvSpPr txBox="1"/>
          <p:nvPr/>
        </p:nvSpPr>
        <p:spPr>
          <a:xfrm>
            <a:off x="3167063" y="1857375"/>
            <a:ext cx="6929437" cy="3946525"/>
          </a:xfrm>
          <a:prstGeom prst="rect">
            <a:avLst/>
          </a:prstGeom>
          <a:noFill/>
          <a:ln w="9525">
            <a:noFill/>
          </a:ln>
        </p:spPr>
        <p:txBody>
          <a:bodyPr anchor="t" anchorCtr="0"/>
          <a:p>
            <a:pPr marL="342900" indent="-61595" eaLnBrk="0" hangingPunct="0">
              <a:spcBef>
                <a:spcPct val="20000"/>
              </a:spcBef>
              <a:buClr>
                <a:schemeClr val="accent1"/>
              </a:buClr>
              <a:buSzPct val="90000"/>
              <a:buFont typeface="Monotype Sorts" pitchFamily="2" charset="2"/>
              <a:buChar char="4"/>
            </a:pPr>
            <a:r>
              <a:rPr lang="zh-CN" altLang="en-US" sz="2800">
                <a:latin typeface="Times New Roman" panose="02020603050405020304" pitchFamily="18" charset="0"/>
                <a:ea typeface="宋体" panose="02010600030101010101" pitchFamily="2" charset="-122"/>
              </a:rPr>
              <a:t>概括地描绘</a:t>
            </a:r>
            <a:r>
              <a:rPr lang="zh-CN" altLang="en-US" sz="2800">
                <a:solidFill>
                  <a:srgbClr val="800000"/>
                </a:solidFill>
                <a:latin typeface="Times New Roman" panose="02020603050405020304" pitchFamily="18" charset="0"/>
                <a:ea typeface="宋体" panose="02010600030101010101" pitchFamily="2" charset="-122"/>
              </a:rPr>
              <a:t>物理系统</a:t>
            </a:r>
            <a:r>
              <a:rPr lang="zh-CN" altLang="en-US" sz="2800">
                <a:latin typeface="Times New Roman" panose="02020603050405020304" pitchFamily="18" charset="0"/>
                <a:ea typeface="宋体" panose="02010600030101010101" pitchFamily="2" charset="-122"/>
              </a:rPr>
              <a:t>的传统工具。</a:t>
            </a:r>
            <a:endParaRPr lang="zh-CN" altLang="en-US" sz="2800">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r>
              <a:rPr lang="zh-CN" altLang="en-US" sz="2800">
                <a:latin typeface="Times New Roman" panose="02020603050405020304" pitchFamily="18" charset="0"/>
                <a:ea typeface="宋体" panose="02010600030101010101" pitchFamily="2" charset="-122"/>
              </a:rPr>
              <a:t>用图形符号以黑盒子形式描绘组成系统的每个部件</a:t>
            </a:r>
            <a:r>
              <a:rPr lang="en-US" altLang="zh-CN" sz="2800">
                <a:latin typeface="楷体_GB2312" pitchFamily="49" charset="-122"/>
                <a:ea typeface="宋体" panose="02010600030101010101" pitchFamily="2" charset="-122"/>
              </a:rPr>
              <a:t>(</a:t>
            </a:r>
            <a:r>
              <a:rPr lang="zh-CN" altLang="en-US" sz="2800">
                <a:latin typeface="楷体_GB2312" pitchFamily="49" charset="-122"/>
                <a:ea typeface="宋体" panose="02010600030101010101" pitchFamily="2" charset="-122"/>
              </a:rPr>
              <a:t>程序，文档，数据库，人工过程等</a:t>
            </a:r>
            <a:r>
              <a:rPr lang="en-US" altLang="zh-CN" sz="2800">
                <a:latin typeface="楷体_GB2312" pitchFamily="49" charset="-122"/>
                <a:ea typeface="宋体" panose="02010600030101010101" pitchFamily="2" charset="-122"/>
              </a:rPr>
              <a:t>)</a:t>
            </a:r>
            <a:r>
              <a:rPr lang="zh-CN" altLang="en-US" sz="2800">
                <a:latin typeface="楷体_GB2312" pitchFamily="49" charset="-122"/>
                <a:ea typeface="宋体" panose="02010600030101010101" pitchFamily="2" charset="-122"/>
              </a:rPr>
              <a:t>。</a:t>
            </a:r>
            <a:endParaRPr lang="zh-CN" altLang="en-US" sz="2800">
              <a:latin typeface="楷体_GB2312" pitchFamily="49" charset="-122"/>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r>
              <a:rPr lang="zh-CN" altLang="en-US" sz="2800">
                <a:latin typeface="楷体_GB2312" pitchFamily="49" charset="-122"/>
                <a:ea typeface="宋体" panose="02010600030101010101" pitchFamily="2" charset="-122"/>
              </a:rPr>
              <a:t>表达的是</a:t>
            </a:r>
            <a:r>
              <a:rPr lang="zh-CN" altLang="en-US" sz="2800">
                <a:solidFill>
                  <a:srgbClr val="800000"/>
                </a:solidFill>
                <a:latin typeface="楷体_GB2312" pitchFamily="49" charset="-122"/>
                <a:ea typeface="宋体" panose="02010600030101010101" pitchFamily="2" charset="-122"/>
              </a:rPr>
              <a:t>数据</a:t>
            </a:r>
            <a:r>
              <a:rPr lang="zh-CN" altLang="en-US" sz="2800">
                <a:latin typeface="楷体_GB2312" pitchFamily="49" charset="-122"/>
                <a:ea typeface="宋体" panose="02010600030101010101" pitchFamily="2" charset="-122"/>
              </a:rPr>
              <a:t>在系统各部件之间流动的情况（物理数据流图），而</a:t>
            </a:r>
            <a:r>
              <a:rPr lang="zh-CN" altLang="en-US" sz="2800">
                <a:solidFill>
                  <a:srgbClr val="800000"/>
                </a:solidFill>
                <a:latin typeface="楷体_GB2312" pitchFamily="49" charset="-122"/>
                <a:ea typeface="宋体" panose="02010600030101010101" pitchFamily="2" charset="-122"/>
              </a:rPr>
              <a:t>不是对数据进行加工处理</a:t>
            </a:r>
            <a:r>
              <a:rPr lang="zh-CN" altLang="en-US" sz="2800">
                <a:latin typeface="楷体_GB2312" pitchFamily="49" charset="-122"/>
                <a:ea typeface="宋体" panose="02010600030101010101" pitchFamily="2" charset="-122"/>
              </a:rPr>
              <a:t>的控制过程</a:t>
            </a:r>
            <a:r>
              <a:rPr lang="en-US" altLang="zh-CN" sz="2800">
                <a:latin typeface="楷体_GB2312" pitchFamily="49" charset="-122"/>
                <a:ea typeface="宋体" panose="02010600030101010101" pitchFamily="2" charset="-122"/>
              </a:rPr>
              <a:t>(</a:t>
            </a:r>
            <a:r>
              <a:rPr lang="zh-CN" altLang="en-US" sz="2800">
                <a:latin typeface="楷体_GB2312" pitchFamily="49" charset="-122"/>
                <a:ea typeface="宋体" panose="02010600030101010101" pitchFamily="2" charset="-122"/>
              </a:rPr>
              <a:t>程序流程图</a:t>
            </a:r>
            <a:r>
              <a:rPr lang="en-US" altLang="zh-CN" sz="2800">
                <a:latin typeface="楷体_GB2312" pitchFamily="49" charset="-122"/>
                <a:ea typeface="宋体" panose="02010600030101010101" pitchFamily="2" charset="-122"/>
              </a:rPr>
              <a:t>)</a:t>
            </a:r>
            <a:r>
              <a:rPr lang="zh-CN" altLang="en-US" sz="2800">
                <a:latin typeface="楷体_GB2312" pitchFamily="49" charset="-122"/>
                <a:ea typeface="宋体" panose="02010600030101010101" pitchFamily="2" charset="-122"/>
              </a:rPr>
              <a:t>。</a:t>
            </a:r>
            <a:endParaRPr lang="zh-CN" altLang="en-US" sz="2800" dirty="0">
              <a:latin typeface="楷体_GB2312" pitchFamily="49" charset="-122"/>
              <a:ea typeface="宋体" panose="02010600030101010101" pitchFamily="2" charset="-122"/>
            </a:endParaRPr>
          </a:p>
        </p:txBody>
      </p:sp>
      <p:sp>
        <p:nvSpPr>
          <p:cNvPr id="4" name="矩形 3"/>
          <p:cNvSpPr/>
          <p:nvPr/>
        </p:nvSpPr>
        <p:spPr>
          <a:xfrm>
            <a:off x="5109210" y="642938"/>
            <a:ext cx="2653030" cy="52197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2.3  </a:t>
            </a:r>
            <a:r>
              <a:rPr kumimoji="1" lang="zh-CN" altLang="en-US"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系统流程图</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2"/>
          <p:cNvSpPr txBox="1"/>
          <p:nvPr/>
        </p:nvSpPr>
        <p:spPr>
          <a:xfrm>
            <a:off x="3095625" y="1785938"/>
            <a:ext cx="6858000" cy="3929062"/>
          </a:xfrm>
          <a:prstGeom prst="rect">
            <a:avLst/>
          </a:prstGeom>
          <a:noFill/>
          <a:ln w="9525">
            <a:noFill/>
          </a:ln>
        </p:spPr>
        <p:txBody>
          <a:bodyPr anchor="t" anchorCtr="0"/>
          <a:p>
            <a:pPr marL="342900" indent="-61595" eaLnBrk="0" hangingPunct="0">
              <a:spcBef>
                <a:spcPct val="20000"/>
              </a:spcBef>
              <a:buClr>
                <a:schemeClr val="accent1"/>
              </a:buClr>
              <a:buSzPct val="90000"/>
              <a:buFont typeface="Monotype Sorts" pitchFamily="2" charset="2"/>
              <a:buChar char="4"/>
            </a:pPr>
            <a:r>
              <a:rPr lang="zh-CN" altLang="en-US" sz="2800" dirty="0">
                <a:latin typeface="Times New Roman" panose="02020603050405020304" pitchFamily="18" charset="0"/>
                <a:ea typeface="宋体" panose="02010600030101010101" pitchFamily="2" charset="-122"/>
              </a:rPr>
              <a:t>在数据流图中没有任何具体的物理元素，它只是描绘信息在软件中流动和被处理的情况。</a:t>
            </a:r>
            <a:endParaRPr lang="zh-CN" altLang="en-US" sz="2800" dirty="0">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endParaRPr lang="zh-CN" altLang="en-US" sz="2800" dirty="0">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r>
              <a:rPr lang="zh-CN" altLang="en-US" sz="2800" dirty="0">
                <a:latin typeface="Times New Roman" panose="02020603050405020304" pitchFamily="18" charset="0"/>
                <a:ea typeface="宋体" panose="02010600030101010101" pitchFamily="2" charset="-122"/>
              </a:rPr>
              <a:t>因为数据流图是系统逻辑功能的图形表示，即使不是专业的计算机技术人员也容易理解它，所以是分析员与用户之间极好的沟通工具。</a:t>
            </a:r>
            <a:endParaRPr lang="zh-CN" altLang="en-US" sz="2800" dirty="0">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endParaRPr lang="zh-CN" altLang="en-US" sz="2800" dirty="0">
              <a:latin typeface="Times New Roman" panose="02020603050405020304" pitchFamily="18" charset="0"/>
              <a:ea typeface="宋体" panose="02010600030101010101" pitchFamily="2" charset="-122"/>
            </a:endParaRPr>
          </a:p>
        </p:txBody>
      </p:sp>
      <p:sp>
        <p:nvSpPr>
          <p:cNvPr id="4" name="矩形 3"/>
          <p:cNvSpPr/>
          <p:nvPr/>
        </p:nvSpPr>
        <p:spPr>
          <a:xfrm>
            <a:off x="4751547" y="642938"/>
            <a:ext cx="2909570" cy="52197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2.4 </a:t>
            </a:r>
            <a:r>
              <a:rPr kumimoji="1" lang="zh-CN" altLang="en-US"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数据流图优点</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Rectangle 2"/>
          <p:cNvSpPr txBox="1"/>
          <p:nvPr/>
        </p:nvSpPr>
        <p:spPr>
          <a:xfrm>
            <a:off x="3095625" y="1785938"/>
            <a:ext cx="7345363" cy="3929062"/>
          </a:xfrm>
          <a:prstGeom prst="rect">
            <a:avLst/>
          </a:prstGeom>
          <a:noFill/>
          <a:ln w="9525">
            <a:noFill/>
          </a:ln>
        </p:spPr>
        <p:txBody>
          <a:bodyPr anchor="t" anchorCtr="0"/>
          <a:p>
            <a:pPr marL="342900" indent="-61595" eaLnBrk="0" hangingPunct="0">
              <a:spcBef>
                <a:spcPct val="20000"/>
              </a:spcBef>
              <a:buClr>
                <a:schemeClr val="accent1"/>
              </a:buClr>
              <a:buSzPct val="90000"/>
              <a:buFont typeface="Monotype Sorts" pitchFamily="2" charset="2"/>
              <a:buChar char="4"/>
            </a:pPr>
            <a:r>
              <a:rPr lang="zh-CN" altLang="en-US" sz="2800" dirty="0">
                <a:latin typeface="Times New Roman" panose="02020603050405020304" pitchFamily="18" charset="0"/>
                <a:ea typeface="宋体" panose="02010600030101010101" pitchFamily="2" charset="-122"/>
              </a:rPr>
              <a:t>设计数据流图时只需考虑系统必须完成的基本逻辑功能，完全不需考虑怎样具体地实现这些功能，因此，它也是今后进行软件设计很好的出发点。</a:t>
            </a:r>
            <a:endParaRPr lang="zh-CN" altLang="en-US" sz="2800" dirty="0">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endParaRPr lang="zh-CN" altLang="en-US" sz="2800" dirty="0">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r>
              <a:rPr lang="zh-CN" altLang="en-US" sz="2800" dirty="0">
                <a:latin typeface="Times New Roman" panose="02020603050405020304" pitchFamily="18" charset="0"/>
                <a:ea typeface="宋体" panose="02010600030101010101" pitchFamily="2" charset="-122"/>
              </a:rPr>
              <a:t>数据流图可以在任何抽象层次上被用来表示系统或软件。事实上，数据流图可以被分层次地画，层次越低（在数据流图中1层比0层的层次更等）表现出的信息流细节和功能细节也越多。数据流图既提供了功能建模机制、也提供了信息流建模机制</a:t>
            </a:r>
            <a:endParaRPr lang="zh-CN" altLang="en-US" sz="2800" dirty="0">
              <a:latin typeface="Times New Roman" panose="02020603050405020304" pitchFamily="18" charset="0"/>
              <a:ea typeface="宋体" panose="02010600030101010101" pitchFamily="2" charset="-122"/>
            </a:endParaRPr>
          </a:p>
        </p:txBody>
      </p:sp>
      <p:sp>
        <p:nvSpPr>
          <p:cNvPr id="4" name="矩形 3"/>
          <p:cNvSpPr/>
          <p:nvPr/>
        </p:nvSpPr>
        <p:spPr>
          <a:xfrm>
            <a:off x="5107147" y="642938"/>
            <a:ext cx="2198370" cy="52197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2.4 </a:t>
            </a:r>
            <a:r>
              <a:rPr kumimoji="1" lang="zh-CN" altLang="en-US"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数据流图</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pic>
        <p:nvPicPr>
          <p:cNvPr id="181250" name="Picture 6" descr="rj12"/>
          <p:cNvPicPr>
            <a:picLocks noChangeAspect="1"/>
          </p:cNvPicPr>
          <p:nvPr/>
        </p:nvPicPr>
        <p:blipFill>
          <a:blip r:embed="rId1"/>
          <a:srcRect r="1933" b="68968"/>
          <a:stretch>
            <a:fillRect/>
          </a:stretch>
        </p:blipFill>
        <p:spPr>
          <a:xfrm>
            <a:off x="2738438" y="2143125"/>
            <a:ext cx="7286625" cy="3030538"/>
          </a:xfrm>
          <a:prstGeom prst="rect">
            <a:avLst/>
          </a:prstGeom>
          <a:noFill/>
          <a:ln w="9525">
            <a:noFill/>
          </a:ln>
        </p:spPr>
      </p:pic>
      <p:sp>
        <p:nvSpPr>
          <p:cNvPr id="4" name="矩形 3"/>
          <p:cNvSpPr/>
          <p:nvPr/>
        </p:nvSpPr>
        <p:spPr>
          <a:xfrm>
            <a:off x="5109687" y="642938"/>
            <a:ext cx="2513965" cy="52197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2.4.1 DFD</a:t>
            </a:r>
            <a:r>
              <a:rPr kumimoji="1" lang="zh-CN" altLang="en-US"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符号</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pic>
        <p:nvPicPr>
          <p:cNvPr id="183298" name="Picture 4" descr="rj12"/>
          <p:cNvPicPr>
            <a:picLocks noChangeAspect="1"/>
          </p:cNvPicPr>
          <p:nvPr/>
        </p:nvPicPr>
        <p:blipFill>
          <a:blip r:embed="rId1"/>
          <a:srcRect l="-990" t="36642" r="-424" b="3864"/>
          <a:stretch>
            <a:fillRect/>
          </a:stretch>
        </p:blipFill>
        <p:spPr>
          <a:xfrm>
            <a:off x="3595688" y="1643063"/>
            <a:ext cx="6054725" cy="4660900"/>
          </a:xfrm>
          <a:prstGeom prst="rect">
            <a:avLst/>
          </a:prstGeom>
          <a:noFill/>
          <a:ln w="9525">
            <a:noFill/>
          </a:ln>
        </p:spPr>
      </p:pic>
      <p:sp>
        <p:nvSpPr>
          <p:cNvPr id="4" name="矩形 3"/>
          <p:cNvSpPr/>
          <p:nvPr/>
        </p:nvSpPr>
        <p:spPr>
          <a:xfrm>
            <a:off x="5462112" y="642938"/>
            <a:ext cx="1783715" cy="52197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2.4.1 </a:t>
            </a:r>
            <a:r>
              <a:rPr kumimoji="1" lang="zh-CN" altLang="en-US"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符号</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sp>
        <p:nvSpPr>
          <p:cNvPr id="185346" name="Rectangle 2"/>
          <p:cNvSpPr txBox="1"/>
          <p:nvPr/>
        </p:nvSpPr>
        <p:spPr>
          <a:xfrm>
            <a:off x="3095625" y="1714500"/>
            <a:ext cx="7000875" cy="4289425"/>
          </a:xfrm>
          <a:prstGeom prst="rect">
            <a:avLst/>
          </a:prstGeom>
          <a:noFill/>
          <a:ln w="9525">
            <a:noFill/>
          </a:ln>
        </p:spPr>
        <p:txBody>
          <a:bodyPr anchor="t" anchorCtr="0"/>
          <a:p>
            <a:pPr marL="342900" indent="-61595" eaLnBrk="0" hangingPunct="0">
              <a:spcBef>
                <a:spcPct val="20000"/>
              </a:spcBef>
              <a:buClr>
                <a:schemeClr val="accent1"/>
              </a:buClr>
              <a:buSzPct val="90000"/>
              <a:buFont typeface="Monotype Sorts" pitchFamily="2" charset="2"/>
              <a:buChar char="4"/>
            </a:pPr>
            <a:r>
              <a:rPr lang="zh-CN" altLang="en-US" sz="2800" dirty="0">
                <a:latin typeface="Times New Roman" panose="02020603050405020304" pitchFamily="18" charset="0"/>
                <a:ea typeface="宋体" panose="02010600030101010101" pitchFamily="2" charset="-122"/>
              </a:rPr>
              <a:t>箭头表示</a:t>
            </a:r>
            <a:r>
              <a:rPr lang="zh-CN" altLang="en-US" sz="2800" dirty="0">
                <a:solidFill>
                  <a:schemeClr val="folHlink"/>
                </a:solidFill>
                <a:latin typeface="Times New Roman" panose="02020603050405020304" pitchFamily="18" charset="0"/>
                <a:ea typeface="宋体" panose="02010600030101010101" pitchFamily="2" charset="-122"/>
              </a:rPr>
              <a:t>数据流的流动方向</a:t>
            </a:r>
            <a:endParaRPr lang="zh-CN" altLang="en-US" sz="2800" dirty="0">
              <a:solidFill>
                <a:schemeClr val="folHlink"/>
              </a:solidFill>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r>
              <a:rPr lang="zh-CN" altLang="en-US" sz="2800" dirty="0">
                <a:solidFill>
                  <a:srgbClr val="800000"/>
                </a:solidFill>
                <a:latin typeface="Times New Roman" panose="02020603050405020304" pitchFamily="18" charset="0"/>
                <a:ea typeface="宋体" panose="02010600030101010101" pitchFamily="2" charset="-122"/>
              </a:rPr>
              <a:t>程序流程图箭头表示控制流</a:t>
            </a:r>
            <a:endParaRPr lang="zh-CN" altLang="en-US" sz="2800" dirty="0">
              <a:solidFill>
                <a:srgbClr val="800000"/>
              </a:solidFill>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r>
              <a:rPr lang="zh-CN" altLang="en-US" sz="2800" dirty="0">
                <a:latin typeface="Times New Roman" panose="02020603050405020304" pitchFamily="18" charset="0"/>
                <a:ea typeface="宋体" panose="02010600030101010101" pitchFamily="2" charset="-122"/>
              </a:rPr>
              <a:t>应该描绘所有可能的数据流向</a:t>
            </a:r>
            <a:endParaRPr lang="zh-CN" altLang="en-US" sz="2800" dirty="0">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r>
              <a:rPr lang="zh-CN" altLang="en-US" sz="2800" dirty="0">
                <a:latin typeface="Times New Roman" panose="02020603050405020304" pitchFamily="18" charset="0"/>
                <a:ea typeface="宋体" panose="02010600030101010101" pitchFamily="2" charset="-122"/>
              </a:rPr>
              <a:t>不能描绘出现某个数据流的</a:t>
            </a:r>
            <a:r>
              <a:rPr lang="zh-CN" altLang="en-US" sz="2800" dirty="0">
                <a:solidFill>
                  <a:srgbClr val="800000"/>
                </a:solidFill>
                <a:latin typeface="Times New Roman" panose="02020603050405020304" pitchFamily="18" charset="0"/>
                <a:ea typeface="宋体" panose="02010600030101010101" pitchFamily="2" charset="-122"/>
              </a:rPr>
              <a:t>条件</a:t>
            </a:r>
            <a:endParaRPr lang="zh-CN" altLang="en-US" sz="2800" dirty="0">
              <a:solidFill>
                <a:srgbClr val="800000"/>
              </a:solidFill>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r>
              <a:rPr lang="zh-CN" altLang="en-US" sz="2800" dirty="0">
                <a:latin typeface="Times New Roman" panose="02020603050405020304" pitchFamily="18" charset="0"/>
                <a:ea typeface="宋体" panose="02010600030101010101" pitchFamily="2" charset="-122"/>
              </a:rPr>
              <a:t>忽略出错处理，打开或关闭文件之类的内务处理。</a:t>
            </a:r>
            <a:endParaRPr lang="zh-CN" altLang="en-US" sz="2800" dirty="0">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r>
              <a:rPr lang="zh-CN" altLang="en-US" sz="2800" dirty="0">
                <a:latin typeface="Times New Roman" panose="02020603050405020304" pitchFamily="18" charset="0"/>
                <a:ea typeface="宋体" panose="02010600030101010101" pitchFamily="2" charset="-122"/>
              </a:rPr>
              <a:t>是描绘</a:t>
            </a:r>
            <a:r>
              <a:rPr lang="zh-CN" altLang="en-US" sz="2800" dirty="0">
                <a:latin typeface="Arial" panose="020B0604020202020204"/>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做什么</a:t>
            </a:r>
            <a:r>
              <a:rPr lang="zh-CN" altLang="en-US" sz="2800" dirty="0">
                <a:latin typeface="Arial" panose="020B0604020202020204"/>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而不考虑</a:t>
            </a:r>
            <a:r>
              <a:rPr lang="zh-CN" altLang="en-US" sz="2800" dirty="0">
                <a:latin typeface="Arial" panose="020B0604020202020204"/>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怎样做</a:t>
            </a:r>
            <a:r>
              <a:rPr lang="zh-CN" altLang="en-US" sz="2800" dirty="0">
                <a:latin typeface="Arial" panose="020B0604020202020204"/>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sp>
        <p:nvSpPr>
          <p:cNvPr id="4" name="矩形 3"/>
          <p:cNvSpPr/>
          <p:nvPr/>
        </p:nvSpPr>
        <p:spPr>
          <a:xfrm>
            <a:off x="5462112" y="642938"/>
            <a:ext cx="1783715" cy="52197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2.4.1 </a:t>
            </a:r>
            <a:r>
              <a:rPr kumimoji="1" lang="zh-CN" altLang="en-US"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符号</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pic>
        <p:nvPicPr>
          <p:cNvPr id="187394" name="Picture 2"/>
          <p:cNvPicPr>
            <a:picLocks noChangeAspect="1"/>
          </p:cNvPicPr>
          <p:nvPr/>
        </p:nvPicPr>
        <p:blipFill>
          <a:blip r:embed="rId1"/>
          <a:stretch>
            <a:fillRect/>
          </a:stretch>
        </p:blipFill>
        <p:spPr>
          <a:xfrm>
            <a:off x="3095625" y="1571625"/>
            <a:ext cx="7370763" cy="4733925"/>
          </a:xfrm>
          <a:prstGeom prst="rect">
            <a:avLst/>
          </a:prstGeom>
          <a:noFill/>
          <a:ln w="9525">
            <a:noFill/>
          </a:ln>
        </p:spPr>
      </p:pic>
      <p:sp>
        <p:nvSpPr>
          <p:cNvPr id="4" name="Text Box 3"/>
          <p:cNvSpPr txBox="1">
            <a:spLocks noChangeArrowheads="1"/>
          </p:cNvSpPr>
          <p:nvPr/>
        </p:nvSpPr>
        <p:spPr bwMode="auto">
          <a:xfrm>
            <a:off x="5120323" y="642938"/>
            <a:ext cx="2685415" cy="521970"/>
          </a:xfrm>
          <a:prstGeom prst="rect">
            <a:avLst/>
          </a:prstGeom>
          <a:noFill/>
          <a:ln w="9525">
            <a:noFill/>
            <a:miter lim="800000"/>
          </a:ln>
        </p:spPr>
        <p:txBody>
          <a:bodyPr wrap="none">
            <a:spAutoFit/>
          </a:bodyPr>
          <a:lstStyle/>
          <a:p>
            <a:pPr marR="0" algn="r" defTabSz="914400" eaLnBrk="0" hangingPunct="0">
              <a:buClrTx/>
              <a:buSzTx/>
              <a:defRPr/>
            </a:pPr>
            <a:r>
              <a:rPr kumimoji="1" lang="zh-CN" altLang="en-US" sz="2800" b="1" kern="1200" cap="none" spc="0" normalizeH="0" baseline="0" noProof="0" dirty="0">
                <a:solidFill>
                  <a:srgbClr val="FF0000"/>
                </a:solidFill>
                <a:effectLst>
                  <a:outerShdw blurRad="38100" dist="38100" dir="2700000" algn="tl">
                    <a:srgbClr val="C0C0C0"/>
                  </a:outerShdw>
                </a:effectLst>
                <a:latin typeface="Times New Roman" panose="02020603050405020304" pitchFamily="18" charset="0"/>
                <a:ea typeface="仿宋_GB2312" pitchFamily="49" charset="-122"/>
                <a:cs typeface="+mn-cs"/>
                <a:sym typeface="+mn-ea"/>
              </a:rPr>
              <a:t>分层的数据流图</a:t>
            </a:r>
            <a:endParaRPr kumimoji="1" lang="zh-CN" altLang="en-US" sz="2800" b="1" kern="1200" cap="none" spc="0" normalizeH="0" baseline="0" noProof="0" dirty="0">
              <a:solidFill>
                <a:srgbClr val="FF0000"/>
              </a:solidFill>
              <a:effectLst>
                <a:outerShdw blurRad="38100" dist="38100" dir="2700000" algn="tl">
                  <a:srgbClr val="C0C0C0"/>
                </a:outerShdw>
              </a:effectLst>
              <a:latin typeface="Times New Roman" panose="02020603050405020304" pitchFamily="18" charset="0"/>
              <a:ea typeface="仿宋_GB2312" pitchFamily="49" charset="-122"/>
              <a:cs typeface="+mn-cs"/>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sp>
        <p:nvSpPr>
          <p:cNvPr id="3" name="Rectangle 2"/>
          <p:cNvSpPr txBox="1">
            <a:spLocks noChangeArrowheads="1"/>
          </p:cNvSpPr>
          <p:nvPr/>
        </p:nvSpPr>
        <p:spPr>
          <a:xfrm>
            <a:off x="3167063" y="1785938"/>
            <a:ext cx="6786563" cy="4071938"/>
          </a:xfrm>
          <a:prstGeom prst="rect">
            <a:avLst/>
          </a:prstGeom>
        </p:spPr>
        <p:txBody>
          <a:bodyPr/>
          <a:lstStyle/>
          <a:p>
            <a:pPr marL="342900" marR="0" indent="-342900" defTabSz="914400" eaLnBrk="0" hangingPunct="0">
              <a:spcBef>
                <a:spcPct val="20000"/>
              </a:spcBef>
              <a:buClr>
                <a:schemeClr val="accent1"/>
              </a:buClr>
              <a:buSzPct val="90000"/>
              <a:buFont typeface="Monotype Sorts" pitchFamily="2" charset="2"/>
              <a:buChar char="4"/>
              <a:defRPr/>
            </a:pPr>
            <a:r>
              <a:rPr kumimoji="1" lang="zh-CN" altLang="en-US" sz="2800" kern="0" cap="none" spc="0" normalizeH="0" baseline="0" noProof="0" dirty="0">
                <a:effectLst>
                  <a:outerShdw blurRad="38100" dist="38100" dir="2700000" algn="tl">
                    <a:srgbClr val="C0C0C0"/>
                  </a:outerShdw>
                </a:effectLst>
                <a:latin typeface="Times New Roman" panose="02020603050405020304" pitchFamily="18" charset="0"/>
                <a:ea typeface="仿宋_GB2312" pitchFamily="49" charset="-122"/>
                <a:cs typeface="+mn-cs"/>
                <a:sym typeface="+mn-ea"/>
              </a:rPr>
              <a:t>在多层数据流图中，</a:t>
            </a:r>
            <a:r>
              <a:rPr kumimoji="1" lang="zh-CN" altLang="en-US" sz="2800" kern="0" cap="none" spc="0" normalizeH="0" baseline="0" noProof="0" dirty="0">
                <a:solidFill>
                  <a:srgbClr val="FF0000"/>
                </a:solidFill>
                <a:effectLst>
                  <a:outerShdw blurRad="38100" dist="38100" dir="2700000" algn="tl">
                    <a:srgbClr val="C0C0C0"/>
                  </a:outerShdw>
                </a:effectLst>
                <a:latin typeface="Times New Roman" panose="02020603050405020304" pitchFamily="18" charset="0"/>
                <a:ea typeface="仿宋_GB2312" pitchFamily="49" charset="-122"/>
                <a:cs typeface="+mn-cs"/>
                <a:sym typeface="+mn-ea"/>
              </a:rPr>
              <a:t>顶层流图</a:t>
            </a:r>
            <a:r>
              <a:rPr kumimoji="1" lang="zh-CN" altLang="en-US" sz="2800" kern="0" cap="none" spc="0" normalizeH="0" baseline="0" noProof="0" dirty="0">
                <a:effectLst>
                  <a:outerShdw blurRad="38100" dist="38100" dir="2700000" algn="tl">
                    <a:srgbClr val="C0C0C0"/>
                  </a:outerShdw>
                </a:effectLst>
                <a:latin typeface="Times New Roman" panose="02020603050405020304" pitchFamily="18" charset="0"/>
                <a:ea typeface="仿宋_GB2312" pitchFamily="49" charset="-122"/>
                <a:cs typeface="+mn-cs"/>
                <a:sym typeface="+mn-ea"/>
              </a:rPr>
              <a:t>仅包含</a:t>
            </a:r>
            <a:r>
              <a:rPr kumimoji="1" lang="zh-CN" altLang="en-US" sz="2800" kern="0" cap="none" spc="0" normalizeH="0" baseline="0" noProof="0" dirty="0">
                <a:solidFill>
                  <a:srgbClr val="0000FF"/>
                </a:solidFill>
                <a:effectLst>
                  <a:outerShdw blurRad="38100" dist="38100" dir="2700000" algn="tl">
                    <a:srgbClr val="C0C0C0"/>
                  </a:outerShdw>
                </a:effectLst>
                <a:latin typeface="Times New Roman" panose="02020603050405020304" pitchFamily="18" charset="0"/>
                <a:ea typeface="仿宋_GB2312" pitchFamily="49" charset="-122"/>
                <a:cs typeface="+mn-cs"/>
                <a:sym typeface="+mn-ea"/>
              </a:rPr>
              <a:t>一个加工</a:t>
            </a:r>
            <a:r>
              <a:rPr kumimoji="1" lang="zh-CN" altLang="en-US" sz="2800" kern="0" cap="none" spc="0" normalizeH="0" baseline="0" noProof="0" dirty="0">
                <a:effectLst>
                  <a:outerShdw blurRad="38100" dist="38100" dir="2700000" algn="tl">
                    <a:srgbClr val="C0C0C0"/>
                  </a:outerShdw>
                </a:effectLst>
                <a:latin typeface="Times New Roman" panose="02020603050405020304" pitchFamily="18" charset="0"/>
                <a:ea typeface="仿宋_GB2312" pitchFamily="49" charset="-122"/>
                <a:cs typeface="+mn-cs"/>
                <a:sym typeface="+mn-ea"/>
              </a:rPr>
              <a:t>，它代表被开发系统。它的输入流是该系统的输入数据，输出流是系统所输出数据</a:t>
            </a:r>
            <a:endParaRPr kumimoji="1" lang="zh-CN" altLang="en-US" sz="2800" kern="0" cap="none" spc="0" normalizeH="0" baseline="0" noProof="0" dirty="0">
              <a:effectLst>
                <a:outerShdw blurRad="38100" dist="38100" dir="2700000" algn="tl">
                  <a:srgbClr val="C0C0C0"/>
                </a:outerShdw>
              </a:effectLst>
              <a:latin typeface="Times New Roman" panose="02020603050405020304" pitchFamily="18" charset="0"/>
              <a:ea typeface="仿宋_GB2312" pitchFamily="49" charset="-122"/>
              <a:cs typeface="+mn-cs"/>
              <a:sym typeface="+mn-ea"/>
            </a:endParaRPr>
          </a:p>
          <a:p>
            <a:pPr marL="342900" marR="0" indent="-342900" defTabSz="914400" eaLnBrk="0" hangingPunct="0">
              <a:spcBef>
                <a:spcPct val="20000"/>
              </a:spcBef>
              <a:buClr>
                <a:schemeClr val="accent1"/>
              </a:buClr>
              <a:buSzPct val="90000"/>
              <a:buFont typeface="Monotype Sorts" pitchFamily="2" charset="2"/>
              <a:buChar char="4"/>
              <a:defRPr/>
            </a:pPr>
            <a:r>
              <a:rPr kumimoji="1" lang="zh-CN" altLang="en-US" sz="2800" kern="0" cap="none" spc="0" normalizeH="0" baseline="0" noProof="0" dirty="0">
                <a:solidFill>
                  <a:srgbClr val="FF0000"/>
                </a:solidFill>
                <a:effectLst>
                  <a:outerShdw blurRad="38100" dist="38100" dir="2700000" algn="tl">
                    <a:srgbClr val="C0C0C0"/>
                  </a:outerShdw>
                </a:effectLst>
                <a:latin typeface="Times New Roman" panose="02020603050405020304" pitchFamily="18" charset="0"/>
                <a:ea typeface="仿宋_GB2312" pitchFamily="49" charset="-122"/>
                <a:cs typeface="+mn-cs"/>
                <a:sym typeface="+mn-ea"/>
              </a:rPr>
              <a:t>底层流图</a:t>
            </a:r>
            <a:r>
              <a:rPr kumimoji="1" lang="zh-CN" altLang="en-US" sz="2800" kern="0" cap="none" spc="0" normalizeH="0" baseline="0" noProof="0" dirty="0">
                <a:effectLst>
                  <a:outerShdw blurRad="38100" dist="38100" dir="2700000" algn="tl">
                    <a:srgbClr val="C0C0C0"/>
                  </a:outerShdw>
                </a:effectLst>
                <a:latin typeface="Times New Roman" panose="02020603050405020304" pitchFamily="18" charset="0"/>
                <a:ea typeface="仿宋_GB2312" pitchFamily="49" charset="-122"/>
                <a:cs typeface="+mn-cs"/>
                <a:sym typeface="+mn-ea"/>
              </a:rPr>
              <a:t>是指其</a:t>
            </a:r>
            <a:r>
              <a:rPr kumimoji="1" lang="zh-CN" altLang="en-US" sz="2800" kern="0" cap="none" spc="0" normalizeH="0" baseline="0" noProof="0" dirty="0">
                <a:solidFill>
                  <a:srgbClr val="0000FF"/>
                </a:solidFill>
                <a:effectLst>
                  <a:outerShdw blurRad="38100" dist="38100" dir="2700000" algn="tl">
                    <a:srgbClr val="C0C0C0"/>
                  </a:outerShdw>
                </a:effectLst>
                <a:latin typeface="Times New Roman" panose="02020603050405020304" pitchFamily="18" charset="0"/>
                <a:ea typeface="仿宋_GB2312" pitchFamily="49" charset="-122"/>
                <a:cs typeface="+mn-cs"/>
                <a:sym typeface="+mn-ea"/>
              </a:rPr>
              <a:t>加工不需再做分解</a:t>
            </a:r>
            <a:r>
              <a:rPr kumimoji="1" lang="zh-CN" altLang="en-US" sz="2800" kern="0" cap="none" spc="0" normalizeH="0" baseline="0" noProof="0" dirty="0">
                <a:effectLst>
                  <a:outerShdw blurRad="38100" dist="38100" dir="2700000" algn="tl">
                    <a:srgbClr val="C0C0C0"/>
                  </a:outerShdw>
                </a:effectLst>
                <a:latin typeface="Times New Roman" panose="02020603050405020304" pitchFamily="18" charset="0"/>
                <a:ea typeface="仿宋_GB2312" pitchFamily="49" charset="-122"/>
                <a:cs typeface="+mn-cs"/>
                <a:sym typeface="+mn-ea"/>
              </a:rPr>
              <a:t>的数据流图，它处在最底层</a:t>
            </a:r>
            <a:endParaRPr kumimoji="1" lang="zh-CN" altLang="en-US" sz="2800" kern="0" cap="none" spc="0" normalizeH="0" baseline="0" noProof="0" dirty="0">
              <a:effectLst>
                <a:outerShdw blurRad="38100" dist="38100" dir="2700000" algn="tl">
                  <a:srgbClr val="C0C0C0"/>
                </a:outerShdw>
              </a:effectLst>
              <a:latin typeface="Times New Roman" panose="02020603050405020304" pitchFamily="18" charset="0"/>
              <a:ea typeface="仿宋_GB2312" pitchFamily="49" charset="-122"/>
              <a:cs typeface="+mn-cs"/>
              <a:sym typeface="+mn-ea"/>
            </a:endParaRPr>
          </a:p>
          <a:p>
            <a:pPr marL="342900" marR="0" indent="-342900" defTabSz="914400" eaLnBrk="0" hangingPunct="0">
              <a:spcBef>
                <a:spcPct val="20000"/>
              </a:spcBef>
              <a:buClr>
                <a:schemeClr val="accent1"/>
              </a:buClr>
              <a:buSzPct val="90000"/>
              <a:buFont typeface="Monotype Sorts" pitchFamily="2" charset="2"/>
              <a:buChar char="4"/>
              <a:defRPr/>
            </a:pPr>
            <a:r>
              <a:rPr kumimoji="1" lang="zh-CN" altLang="en-US" sz="2800" kern="0" cap="none" spc="0" normalizeH="0" baseline="0" noProof="0" dirty="0">
                <a:solidFill>
                  <a:srgbClr val="FF0000"/>
                </a:solidFill>
                <a:effectLst>
                  <a:outerShdw blurRad="38100" dist="38100" dir="2700000" algn="tl">
                    <a:srgbClr val="C0C0C0"/>
                  </a:outerShdw>
                </a:effectLst>
                <a:latin typeface="Times New Roman" panose="02020603050405020304" pitchFamily="18" charset="0"/>
                <a:ea typeface="仿宋_GB2312" pitchFamily="49" charset="-122"/>
                <a:cs typeface="+mn-cs"/>
                <a:sym typeface="+mn-ea"/>
              </a:rPr>
              <a:t>中间层流图</a:t>
            </a:r>
            <a:r>
              <a:rPr kumimoji="1" lang="zh-CN" altLang="en-US" sz="2800" kern="0" cap="none" spc="0" normalizeH="0" baseline="0" noProof="0" dirty="0">
                <a:effectLst>
                  <a:outerShdw blurRad="38100" dist="38100" dir="2700000" algn="tl">
                    <a:srgbClr val="C0C0C0"/>
                  </a:outerShdw>
                </a:effectLst>
                <a:latin typeface="Times New Roman" panose="02020603050405020304" pitchFamily="18" charset="0"/>
                <a:ea typeface="仿宋_GB2312" pitchFamily="49" charset="-122"/>
                <a:cs typeface="+mn-cs"/>
                <a:sym typeface="+mn-ea"/>
              </a:rPr>
              <a:t>则表示</a:t>
            </a:r>
            <a:r>
              <a:rPr kumimoji="1" lang="zh-CN" altLang="en-US" sz="2800" kern="0" cap="none" spc="0" normalizeH="0" baseline="0" noProof="0" dirty="0">
                <a:solidFill>
                  <a:srgbClr val="0000FF"/>
                </a:solidFill>
                <a:effectLst>
                  <a:outerShdw blurRad="38100" dist="38100" dir="2700000" algn="tl">
                    <a:srgbClr val="C0C0C0"/>
                  </a:outerShdw>
                </a:effectLst>
                <a:latin typeface="Times New Roman" panose="02020603050405020304" pitchFamily="18" charset="0"/>
                <a:ea typeface="仿宋_GB2312" pitchFamily="49" charset="-122"/>
                <a:cs typeface="+mn-cs"/>
                <a:sym typeface="+mn-ea"/>
              </a:rPr>
              <a:t>对其上层父图的细化</a:t>
            </a:r>
            <a:r>
              <a:rPr kumimoji="1" lang="zh-CN" altLang="en-US" sz="2800" kern="0" cap="none" spc="0" normalizeH="0" baseline="0" noProof="0" dirty="0">
                <a:effectLst>
                  <a:outerShdw blurRad="38100" dist="38100" dir="2700000" algn="tl">
                    <a:srgbClr val="C0C0C0"/>
                  </a:outerShdw>
                </a:effectLst>
                <a:latin typeface="Times New Roman" panose="02020603050405020304" pitchFamily="18" charset="0"/>
                <a:ea typeface="仿宋_GB2312" pitchFamily="49" charset="-122"/>
                <a:cs typeface="+mn-cs"/>
                <a:sym typeface="+mn-ea"/>
              </a:rPr>
              <a:t>。它的每一加工可能继续细化，形成子图。</a:t>
            </a:r>
            <a:endParaRPr kumimoji="1" lang="zh-CN" altLang="en-US" sz="2800" kern="0" cap="none" spc="0" normalizeH="0" baseline="0" noProof="0" dirty="0">
              <a:effectLst>
                <a:outerShdw blurRad="38100" dist="38100" dir="2700000" algn="tl">
                  <a:srgbClr val="C0C0C0"/>
                </a:outerShdw>
              </a:effectLst>
              <a:latin typeface="Times New Roman" panose="02020603050405020304" pitchFamily="18" charset="0"/>
              <a:ea typeface="仿宋_GB2312" pitchFamily="49" charset="-122"/>
              <a:cs typeface="+mn-c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sp>
        <p:nvSpPr>
          <p:cNvPr id="191490" name="Rectangle 2"/>
          <p:cNvSpPr txBox="1"/>
          <p:nvPr/>
        </p:nvSpPr>
        <p:spPr>
          <a:xfrm>
            <a:off x="3167063" y="1643063"/>
            <a:ext cx="6858000" cy="4803775"/>
          </a:xfrm>
          <a:prstGeom prst="rect">
            <a:avLst/>
          </a:prstGeom>
          <a:noFill/>
          <a:ln w="9525">
            <a:noFill/>
          </a:ln>
        </p:spPr>
        <p:txBody>
          <a:bodyPr anchor="t" anchorCtr="0"/>
          <a:p>
            <a:pPr marL="890905" indent="-609600" eaLnBrk="0" hangingPunct="0">
              <a:spcBef>
                <a:spcPct val="20000"/>
              </a:spcBef>
              <a:buClr>
                <a:schemeClr val="accent1"/>
              </a:buClr>
              <a:buSzPct val="90000"/>
              <a:buFont typeface="Monotype Sorts" pitchFamily="2" charset="2"/>
              <a:buChar char="4"/>
            </a:pPr>
            <a:r>
              <a:rPr lang="zh-CN" altLang="en-US" sz="2800">
                <a:solidFill>
                  <a:srgbClr val="800000"/>
                </a:solidFill>
                <a:latin typeface="Times New Roman" panose="02020603050405020304" pitchFamily="18" charset="0"/>
                <a:ea typeface="宋体" panose="02010600030101010101" pitchFamily="2" charset="-122"/>
              </a:rPr>
              <a:t> 为数据流</a:t>
            </a:r>
            <a:r>
              <a:rPr lang="en-US" altLang="zh-CN" sz="2800">
                <a:solidFill>
                  <a:srgbClr val="800000"/>
                </a:solidFill>
                <a:latin typeface="Times New Roman" panose="02020603050405020304" pitchFamily="18" charset="0"/>
                <a:ea typeface="宋体" panose="02010600030101010101" pitchFamily="2" charset="-122"/>
              </a:rPr>
              <a:t>(</a:t>
            </a:r>
            <a:r>
              <a:rPr lang="zh-CN" altLang="en-US" sz="2800">
                <a:solidFill>
                  <a:srgbClr val="800000"/>
                </a:solidFill>
                <a:latin typeface="Times New Roman" panose="02020603050405020304" pitchFamily="18" charset="0"/>
                <a:ea typeface="宋体" panose="02010600030101010101" pitchFamily="2" charset="-122"/>
              </a:rPr>
              <a:t>或数据存储</a:t>
            </a:r>
            <a:r>
              <a:rPr lang="en-US" altLang="zh-CN" sz="2800">
                <a:solidFill>
                  <a:srgbClr val="800000"/>
                </a:solidFill>
                <a:latin typeface="Times New Roman" panose="02020603050405020304" pitchFamily="18" charset="0"/>
                <a:ea typeface="宋体" panose="02010600030101010101" pitchFamily="2" charset="-122"/>
              </a:rPr>
              <a:t>)</a:t>
            </a:r>
            <a:r>
              <a:rPr lang="zh-CN" altLang="en-US" sz="2800">
                <a:solidFill>
                  <a:srgbClr val="800000"/>
                </a:solidFill>
                <a:latin typeface="Times New Roman" panose="02020603050405020304" pitchFamily="18" charset="0"/>
                <a:ea typeface="宋体" panose="02010600030101010101" pitchFamily="2" charset="-122"/>
              </a:rPr>
              <a:t>命名</a:t>
            </a:r>
            <a:endParaRPr lang="zh-CN" altLang="en-US" sz="2800">
              <a:solidFill>
                <a:srgbClr val="800000"/>
              </a:solidFill>
              <a:latin typeface="Times New Roman" panose="02020603050405020304" pitchFamily="18" charset="0"/>
              <a:ea typeface="宋体" panose="02010600030101010101" pitchFamily="2" charset="-122"/>
            </a:endParaRPr>
          </a:p>
          <a:p>
            <a:pPr marL="890905" indent="-609600" eaLnBrk="0" hangingPunct="0">
              <a:spcBef>
                <a:spcPct val="20000"/>
              </a:spcBef>
              <a:buClr>
                <a:schemeClr val="accent1"/>
              </a:buClr>
              <a:buSzPct val="90000"/>
              <a:buFont typeface="Wingdings" panose="05000000000000000000" pitchFamily="2" charset="2"/>
              <a:buAutoNum type="arabicParenBoth"/>
            </a:pPr>
            <a:r>
              <a:rPr lang="zh-CN" altLang="en-US" sz="2800">
                <a:latin typeface="Times New Roman" panose="02020603050405020304" pitchFamily="18" charset="0"/>
                <a:ea typeface="宋体" panose="02010600030101010101" pitchFamily="2" charset="-122"/>
              </a:rPr>
              <a:t>是名词或名词短语，画数据流而不是控制流，一般不画物质流（人民币）。</a:t>
            </a:r>
            <a:endParaRPr lang="zh-CN" altLang="en-US" sz="2800">
              <a:latin typeface="Times New Roman" panose="02020603050405020304" pitchFamily="18" charset="0"/>
              <a:ea typeface="宋体" panose="02010600030101010101" pitchFamily="2" charset="-122"/>
            </a:endParaRPr>
          </a:p>
          <a:p>
            <a:pPr marL="890905" indent="-609600" eaLnBrk="0" hangingPunct="0">
              <a:spcBef>
                <a:spcPct val="20000"/>
              </a:spcBef>
              <a:buClr>
                <a:schemeClr val="accent1"/>
              </a:buClr>
              <a:buSzPct val="90000"/>
              <a:buFont typeface="Wingdings" panose="05000000000000000000" pitchFamily="2" charset="2"/>
              <a:buAutoNum type="arabicParenBoth"/>
            </a:pPr>
            <a:r>
              <a:rPr lang="zh-CN" altLang="en-US" sz="2800">
                <a:latin typeface="Times New Roman" panose="02020603050405020304" pitchFamily="18" charset="0"/>
                <a:ea typeface="宋体" panose="02010600030101010101" pitchFamily="2" charset="-122"/>
              </a:rPr>
              <a:t>名字应代表整个数据流</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或数据存储</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的内容，而不是仅仅反映它的某些成分。</a:t>
            </a:r>
            <a:endParaRPr lang="zh-CN" altLang="en-US" sz="2800">
              <a:latin typeface="Times New Roman" panose="02020603050405020304" pitchFamily="18" charset="0"/>
              <a:ea typeface="宋体" panose="02010600030101010101" pitchFamily="2" charset="-122"/>
            </a:endParaRPr>
          </a:p>
          <a:p>
            <a:pPr marL="890905" indent="-609600" eaLnBrk="0" hangingPunct="0">
              <a:spcBef>
                <a:spcPct val="20000"/>
              </a:spcBef>
              <a:buClr>
                <a:schemeClr val="accent1"/>
              </a:buClr>
              <a:buSzPct val="90000"/>
              <a:buFont typeface="Wingdings" panose="05000000000000000000" pitchFamily="2" charset="2"/>
              <a:buAutoNum type="arabicParenBoth"/>
            </a:pPr>
            <a:r>
              <a:rPr lang="zh-CN" altLang="en-US" sz="2800">
                <a:latin typeface="Times New Roman" panose="02020603050405020304" pitchFamily="18" charset="0"/>
                <a:ea typeface="宋体" panose="02010600030101010101" pitchFamily="2" charset="-122"/>
              </a:rPr>
              <a:t>不要使用空洞的、缺乏具体含义的名字</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如</a:t>
            </a:r>
            <a:r>
              <a:rPr lang="zh-CN" altLang="en-US" sz="2800">
                <a:latin typeface="Arial" panose="020B0604020202020204"/>
                <a:ea typeface="宋体" panose="02010600030101010101" pitchFamily="2" charset="-122"/>
              </a:rPr>
              <a:t>“</a:t>
            </a:r>
            <a:r>
              <a:rPr lang="zh-CN" altLang="en-US" sz="2800">
                <a:latin typeface="Times New Roman" panose="02020603050405020304" pitchFamily="18" charset="0"/>
                <a:ea typeface="宋体" panose="02010600030101010101" pitchFamily="2" charset="-122"/>
              </a:rPr>
              <a:t>数据</a:t>
            </a:r>
            <a:r>
              <a:rPr lang="zh-CN" altLang="en-US" sz="2800">
                <a:latin typeface="Arial" panose="020B0604020202020204"/>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r>
              <a:rPr lang="zh-CN" altLang="en-US" sz="2800">
                <a:latin typeface="Arial" panose="020B0604020202020204"/>
                <a:ea typeface="宋体" panose="02010600030101010101" pitchFamily="2" charset="-122"/>
              </a:rPr>
              <a:t>“</a:t>
            </a:r>
            <a:r>
              <a:rPr lang="zh-CN" altLang="en-US" sz="2800">
                <a:latin typeface="Times New Roman" panose="02020603050405020304" pitchFamily="18" charset="0"/>
                <a:ea typeface="宋体" panose="02010600030101010101" pitchFamily="2" charset="-122"/>
              </a:rPr>
              <a:t>信息</a:t>
            </a:r>
            <a:r>
              <a:rPr lang="zh-CN" altLang="en-US" sz="2800">
                <a:latin typeface="Arial" panose="020B0604020202020204"/>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r>
              <a:rPr lang="zh-CN" altLang="en-US" sz="2800">
                <a:latin typeface="Arial" panose="020B0604020202020204"/>
                <a:ea typeface="宋体" panose="02010600030101010101" pitchFamily="2" charset="-122"/>
              </a:rPr>
              <a:t>“</a:t>
            </a:r>
            <a:r>
              <a:rPr lang="zh-CN" altLang="en-US" sz="2800">
                <a:latin typeface="Times New Roman" panose="02020603050405020304" pitchFamily="18" charset="0"/>
                <a:ea typeface="宋体" panose="02010600030101010101" pitchFamily="2" charset="-122"/>
              </a:rPr>
              <a:t>输入</a:t>
            </a:r>
            <a:r>
              <a:rPr lang="zh-CN" altLang="en-US" sz="2800">
                <a:latin typeface="Arial" panose="020B0604020202020204"/>
                <a:ea typeface="宋体" panose="02010600030101010101" pitchFamily="2" charset="-122"/>
              </a:rPr>
              <a:t>”</a:t>
            </a:r>
            <a:r>
              <a:rPr lang="zh-CN" altLang="en-US" sz="2800">
                <a:latin typeface="Times New Roman" panose="02020603050405020304" pitchFamily="18" charset="0"/>
                <a:ea typeface="宋体" panose="02010600030101010101" pitchFamily="2" charset="-122"/>
              </a:rPr>
              <a:t>之类</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endParaRPr lang="zh-CN" altLang="en-US" sz="2800">
              <a:latin typeface="Times New Roman" panose="02020603050405020304" pitchFamily="18" charset="0"/>
              <a:ea typeface="宋体" panose="02010600030101010101" pitchFamily="2" charset="-122"/>
            </a:endParaRPr>
          </a:p>
          <a:p>
            <a:pPr marL="890905" indent="-609600" eaLnBrk="0" hangingPunct="0">
              <a:spcBef>
                <a:spcPct val="20000"/>
              </a:spcBef>
              <a:buClr>
                <a:schemeClr val="accent1"/>
              </a:buClr>
              <a:buSzPct val="90000"/>
              <a:buFont typeface="Wingdings" panose="05000000000000000000" pitchFamily="2" charset="2"/>
              <a:buAutoNum type="arabicParenBoth"/>
            </a:pPr>
            <a:endParaRPr lang="zh-CN" altLang="en-US" sz="2800" dirty="0">
              <a:latin typeface="Times New Roman" panose="02020603050405020304" pitchFamily="18" charset="0"/>
              <a:ea typeface="宋体" panose="02010600030101010101" pitchFamily="2" charset="-122"/>
            </a:endParaRPr>
          </a:p>
        </p:txBody>
      </p:sp>
      <p:sp>
        <p:nvSpPr>
          <p:cNvPr id="4" name="矩形 3"/>
          <p:cNvSpPr/>
          <p:nvPr/>
        </p:nvSpPr>
        <p:spPr>
          <a:xfrm>
            <a:off x="5462112" y="642938"/>
            <a:ext cx="1783715" cy="52197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2.4.3 </a:t>
            </a:r>
            <a:r>
              <a:rPr kumimoji="1" lang="zh-CN" altLang="en-US"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命名</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sp>
        <p:nvSpPr>
          <p:cNvPr id="3" name="矩形 2"/>
          <p:cNvSpPr/>
          <p:nvPr/>
        </p:nvSpPr>
        <p:spPr>
          <a:xfrm>
            <a:off x="5462112" y="642938"/>
            <a:ext cx="1783715" cy="52197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2.4.3 </a:t>
            </a:r>
            <a:r>
              <a:rPr kumimoji="1" lang="zh-CN" altLang="en-US"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命名</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
        <p:nvSpPr>
          <p:cNvPr id="193539" name="Rectangle 3"/>
          <p:cNvSpPr txBox="1"/>
          <p:nvPr/>
        </p:nvSpPr>
        <p:spPr>
          <a:xfrm>
            <a:off x="3095625" y="1785938"/>
            <a:ext cx="6858000" cy="3946525"/>
          </a:xfrm>
          <a:prstGeom prst="rect">
            <a:avLst/>
          </a:prstGeom>
          <a:noFill/>
          <a:ln w="9525">
            <a:noFill/>
          </a:ln>
        </p:spPr>
        <p:txBody>
          <a:bodyPr anchor="t" anchorCtr="0"/>
          <a:p>
            <a:pPr marL="890905" indent="-609600" eaLnBrk="0" hangingPunct="0">
              <a:spcBef>
                <a:spcPct val="20000"/>
              </a:spcBef>
              <a:buClr>
                <a:schemeClr val="accent1"/>
              </a:buClr>
              <a:buSzPct val="90000"/>
              <a:buFont typeface="Monotype Sorts" pitchFamily="2" charset="2"/>
              <a:buChar char="4"/>
            </a:pPr>
            <a:r>
              <a:rPr lang="zh-CN" altLang="en-US" sz="2800" dirty="0">
                <a:solidFill>
                  <a:srgbClr val="800000"/>
                </a:solidFill>
                <a:latin typeface="Times New Roman" panose="02020603050405020304" pitchFamily="18" charset="0"/>
                <a:ea typeface="宋体" panose="02010600030101010101" pitchFamily="2" charset="-122"/>
              </a:rPr>
              <a:t> 为数据流</a:t>
            </a:r>
            <a:r>
              <a:rPr lang="en-US" altLang="zh-CN" sz="2800" dirty="0">
                <a:solidFill>
                  <a:srgbClr val="800000"/>
                </a:solidFill>
                <a:latin typeface="Times New Roman" panose="02020603050405020304" pitchFamily="18" charset="0"/>
                <a:ea typeface="宋体" panose="02010600030101010101" pitchFamily="2" charset="-122"/>
              </a:rPr>
              <a:t>(</a:t>
            </a:r>
            <a:r>
              <a:rPr lang="zh-CN" altLang="en-US" sz="2800" dirty="0">
                <a:solidFill>
                  <a:srgbClr val="800000"/>
                </a:solidFill>
                <a:latin typeface="Times New Roman" panose="02020603050405020304" pitchFamily="18" charset="0"/>
                <a:ea typeface="宋体" panose="02010600030101010101" pitchFamily="2" charset="-122"/>
              </a:rPr>
              <a:t>或数据存储</a:t>
            </a:r>
            <a:r>
              <a:rPr lang="en-US" altLang="zh-CN" sz="2800" dirty="0">
                <a:solidFill>
                  <a:srgbClr val="800000"/>
                </a:solidFill>
                <a:latin typeface="Times New Roman" panose="02020603050405020304" pitchFamily="18" charset="0"/>
                <a:ea typeface="宋体" panose="02010600030101010101" pitchFamily="2" charset="-122"/>
              </a:rPr>
              <a:t>)</a:t>
            </a:r>
            <a:r>
              <a:rPr lang="zh-CN" altLang="en-US" sz="2800" dirty="0">
                <a:solidFill>
                  <a:srgbClr val="800000"/>
                </a:solidFill>
                <a:latin typeface="Times New Roman" panose="02020603050405020304" pitchFamily="18" charset="0"/>
                <a:ea typeface="宋体" panose="02010600030101010101" pitchFamily="2" charset="-122"/>
              </a:rPr>
              <a:t>命名</a:t>
            </a:r>
            <a:endParaRPr lang="zh-CN" altLang="en-US" sz="2800" dirty="0">
              <a:solidFill>
                <a:srgbClr val="800000"/>
              </a:solidFill>
              <a:latin typeface="Times New Roman" panose="02020603050405020304" pitchFamily="18" charset="0"/>
              <a:ea typeface="宋体" panose="02010600030101010101" pitchFamily="2" charset="-122"/>
            </a:endParaRPr>
          </a:p>
          <a:p>
            <a:pPr marL="890905" indent="-609600" eaLnBrk="0" hangingPunct="0">
              <a:spcBef>
                <a:spcPct val="20000"/>
              </a:spcBef>
              <a:buClr>
                <a:schemeClr val="accent1"/>
              </a:buClr>
              <a:buSzPct val="90000"/>
              <a:buFont typeface="Wingdings" panose="05000000000000000000" pitchFamily="2" charset="2"/>
              <a:buAutoNum type="arabicParenBoth" startAt="4"/>
            </a:pPr>
            <a:r>
              <a:rPr lang="zh-CN" altLang="en-US" sz="2800" dirty="0">
                <a:latin typeface="Times New Roman" panose="02020603050405020304" pitchFamily="18" charset="0"/>
                <a:ea typeface="宋体" panose="02010600030101010101" pitchFamily="2" charset="-122"/>
              </a:rPr>
              <a:t>如果命名有困难，则很可能是因为对数据流图分解不恰当，试试重新分解。</a:t>
            </a:r>
            <a:endParaRPr lang="zh-CN" altLang="en-US" sz="2800" dirty="0">
              <a:latin typeface="Times New Roman" panose="02020603050405020304" pitchFamily="18" charset="0"/>
              <a:ea typeface="宋体" panose="02010600030101010101" pitchFamily="2" charset="-122"/>
            </a:endParaRPr>
          </a:p>
          <a:p>
            <a:pPr marL="890905" indent="-609600" eaLnBrk="0" hangingPunct="0">
              <a:spcBef>
                <a:spcPct val="20000"/>
              </a:spcBef>
              <a:buClr>
                <a:schemeClr val="accent1"/>
              </a:buClr>
              <a:buSzPct val="90000"/>
              <a:buFont typeface="Wingdings" panose="05000000000000000000" pitchFamily="2" charset="2"/>
              <a:buAutoNum type="arabicParenBoth" startAt="4"/>
            </a:pPr>
            <a:r>
              <a:rPr lang="zh-CN" altLang="en-US" sz="2800" dirty="0">
                <a:latin typeface="Times New Roman" panose="02020603050405020304" pitchFamily="18" charset="0"/>
                <a:ea typeface="宋体" panose="02010600030101010101" pitchFamily="2" charset="-122"/>
              </a:rPr>
              <a:t>每个加工至少有一个输入数据流和一个输出数据流。</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sp>
        <p:nvSpPr>
          <p:cNvPr id="195586" name="Rectangle 2"/>
          <p:cNvSpPr txBox="1"/>
          <p:nvPr/>
        </p:nvSpPr>
        <p:spPr>
          <a:xfrm>
            <a:off x="3238500" y="1785938"/>
            <a:ext cx="6715125" cy="4303712"/>
          </a:xfrm>
          <a:prstGeom prst="rect">
            <a:avLst/>
          </a:prstGeom>
          <a:noFill/>
          <a:ln w="9525">
            <a:noFill/>
          </a:ln>
        </p:spPr>
        <p:txBody>
          <a:bodyPr anchor="t" anchorCtr="0"/>
          <a:p>
            <a:pPr marL="890905" indent="-609600" eaLnBrk="0" hangingPunct="0">
              <a:spcBef>
                <a:spcPct val="20000"/>
              </a:spcBef>
              <a:buClr>
                <a:schemeClr val="accent1"/>
              </a:buClr>
              <a:buSzPct val="90000"/>
              <a:buFont typeface="Monotype Sorts" pitchFamily="2" charset="2"/>
              <a:buChar char="4"/>
            </a:pPr>
            <a:r>
              <a:rPr lang="zh-CN" altLang="en-US" sz="2800" dirty="0">
                <a:solidFill>
                  <a:srgbClr val="800000"/>
                </a:solidFill>
                <a:latin typeface="Times New Roman" panose="02020603050405020304" pitchFamily="18" charset="0"/>
                <a:ea typeface="宋体" panose="02010600030101010101" pitchFamily="2" charset="-122"/>
              </a:rPr>
              <a:t>为处理命名</a:t>
            </a:r>
            <a:endParaRPr lang="zh-CN" altLang="en-US" sz="2800" dirty="0">
              <a:solidFill>
                <a:srgbClr val="800000"/>
              </a:solidFill>
              <a:latin typeface="Times New Roman" panose="02020603050405020304" pitchFamily="18" charset="0"/>
              <a:ea typeface="宋体" panose="02010600030101010101" pitchFamily="2" charset="-122"/>
            </a:endParaRPr>
          </a:p>
          <a:p>
            <a:pPr marL="890905" indent="-609600" eaLnBrk="0" hangingPunct="0">
              <a:spcBef>
                <a:spcPct val="20000"/>
              </a:spcBef>
              <a:buClr>
                <a:schemeClr val="accent1"/>
              </a:buClr>
              <a:buSzPct val="90000"/>
              <a:buFont typeface="Wingdings" panose="05000000000000000000" pitchFamily="2" charset="2"/>
              <a:buAutoNum type="arabicParenBoth"/>
            </a:pPr>
            <a:r>
              <a:rPr lang="zh-CN" altLang="en-US" sz="2800" dirty="0">
                <a:latin typeface="Times New Roman" panose="02020603050405020304" pitchFamily="18" charset="0"/>
                <a:ea typeface="宋体" panose="02010600030101010101" pitchFamily="2" charset="-122"/>
              </a:rPr>
              <a:t>通常先为数据流命名，然后再为与之相关联的处理命名。 </a:t>
            </a:r>
            <a:endParaRPr lang="zh-CN" altLang="en-US" sz="2800" dirty="0">
              <a:latin typeface="Times New Roman" panose="02020603050405020304" pitchFamily="18" charset="0"/>
              <a:ea typeface="宋体" panose="02010600030101010101" pitchFamily="2" charset="-122"/>
            </a:endParaRPr>
          </a:p>
          <a:p>
            <a:pPr marL="890905" indent="-609600" eaLnBrk="0" hangingPunct="0">
              <a:spcBef>
                <a:spcPct val="20000"/>
              </a:spcBef>
              <a:buClr>
                <a:schemeClr val="accent1"/>
              </a:buClr>
              <a:buSzPct val="90000"/>
              <a:buFont typeface="Wingdings" panose="05000000000000000000" pitchFamily="2" charset="2"/>
              <a:buAutoNum type="arabicParenBoth"/>
            </a:pPr>
            <a:r>
              <a:rPr lang="zh-CN" altLang="en-US" sz="2800" dirty="0">
                <a:latin typeface="Times New Roman" panose="02020603050405020304" pitchFamily="18" charset="0"/>
                <a:ea typeface="宋体" panose="02010600030101010101" pitchFamily="2" charset="-122"/>
              </a:rPr>
              <a:t>名字应该反映整个处理的功能，而不是它的一部分功能。</a:t>
            </a:r>
            <a:endParaRPr lang="zh-CN" altLang="en-US" sz="2800" dirty="0">
              <a:latin typeface="Times New Roman" panose="02020603050405020304" pitchFamily="18" charset="0"/>
              <a:ea typeface="宋体" panose="02010600030101010101" pitchFamily="2" charset="-122"/>
            </a:endParaRPr>
          </a:p>
          <a:p>
            <a:pPr marL="890905" indent="-609600" eaLnBrk="0" hangingPunct="0">
              <a:spcBef>
                <a:spcPct val="20000"/>
              </a:spcBef>
              <a:buClr>
                <a:schemeClr val="accent1"/>
              </a:buClr>
              <a:buSzPct val="90000"/>
              <a:buFont typeface="Wingdings" panose="05000000000000000000" pitchFamily="2" charset="2"/>
              <a:buAutoNum type="arabicParenBoth"/>
            </a:pPr>
            <a:r>
              <a:rPr lang="zh-CN" altLang="en-US" sz="2800" dirty="0">
                <a:latin typeface="Times New Roman" panose="02020603050405020304" pitchFamily="18" charset="0"/>
                <a:ea typeface="宋体" panose="02010600030101010101" pitchFamily="2" charset="-122"/>
              </a:rPr>
              <a:t>名字最好是</a:t>
            </a:r>
            <a:r>
              <a:rPr lang="zh-CN" altLang="en-US" sz="2800" dirty="0">
                <a:latin typeface="Arial" panose="020B0604020202020204"/>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及物动词</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宾语</a:t>
            </a:r>
            <a:r>
              <a:rPr lang="zh-CN" altLang="en-US" sz="2800" dirty="0">
                <a:latin typeface="Arial" panose="020B0604020202020204"/>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结构。应该尽量避免使用</a:t>
            </a:r>
            <a:r>
              <a:rPr lang="zh-CN" altLang="en-US" sz="2800" dirty="0">
                <a:latin typeface="Arial" panose="020B0604020202020204"/>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加工</a:t>
            </a:r>
            <a:r>
              <a:rPr lang="zh-CN" altLang="en-US" sz="2800" dirty="0">
                <a:latin typeface="Arial" panose="020B0604020202020204"/>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r>
              <a:rPr lang="zh-CN" altLang="en-US" sz="2800" dirty="0">
                <a:latin typeface="Arial" panose="020B0604020202020204"/>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处理</a:t>
            </a:r>
            <a:r>
              <a:rPr lang="zh-CN" altLang="en-US" sz="2800" dirty="0">
                <a:latin typeface="Arial" panose="020B0604020202020204"/>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等。</a:t>
            </a:r>
            <a:endParaRPr lang="zh-CN" altLang="en-US" sz="2800" dirty="0">
              <a:latin typeface="Times New Roman" panose="02020603050405020304" pitchFamily="18" charset="0"/>
              <a:ea typeface="宋体" panose="02010600030101010101" pitchFamily="2" charset="-122"/>
            </a:endParaRPr>
          </a:p>
          <a:p>
            <a:pPr marL="890905" indent="-609600" eaLnBrk="0" hangingPunct="0">
              <a:spcBef>
                <a:spcPct val="20000"/>
              </a:spcBef>
              <a:buClr>
                <a:schemeClr val="accent1"/>
              </a:buClr>
              <a:buSzPct val="90000"/>
              <a:buNone/>
            </a:pPr>
            <a:endParaRPr lang="zh-CN" altLang="en-US" sz="2800" dirty="0">
              <a:latin typeface="Times New Roman" panose="02020603050405020304" pitchFamily="18" charset="0"/>
              <a:ea typeface="宋体" panose="02010600030101010101" pitchFamily="2" charset="-122"/>
            </a:endParaRPr>
          </a:p>
        </p:txBody>
      </p:sp>
      <p:sp>
        <p:nvSpPr>
          <p:cNvPr id="4" name="矩形 3"/>
          <p:cNvSpPr/>
          <p:nvPr/>
        </p:nvSpPr>
        <p:spPr>
          <a:xfrm>
            <a:off x="5462112" y="642938"/>
            <a:ext cx="1783715" cy="52197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2.4.3 </a:t>
            </a:r>
            <a:r>
              <a:rPr kumimoji="1" lang="zh-CN" altLang="en-US"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命名</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0769" name="Picture 5" descr="rj9"/>
          <p:cNvPicPr>
            <a:picLocks noChangeAspect="1"/>
          </p:cNvPicPr>
          <p:nvPr/>
        </p:nvPicPr>
        <p:blipFill>
          <a:blip r:embed="rId1"/>
          <a:stretch>
            <a:fillRect/>
          </a:stretch>
        </p:blipFill>
        <p:spPr>
          <a:xfrm>
            <a:off x="3452813" y="1714500"/>
            <a:ext cx="6288087" cy="4357688"/>
          </a:xfrm>
          <a:prstGeom prst="rect">
            <a:avLst/>
          </a:prstGeom>
          <a:noFill/>
          <a:ln w="9525">
            <a:noFill/>
          </a:ln>
        </p:spPr>
      </p:pic>
      <p:sp>
        <p:nvSpPr>
          <p:cNvPr id="4" name="矩形 3"/>
          <p:cNvSpPr/>
          <p:nvPr/>
        </p:nvSpPr>
        <p:spPr>
          <a:xfrm>
            <a:off x="5108893" y="642938"/>
            <a:ext cx="2494915" cy="52197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2.3.1 </a:t>
            </a:r>
            <a:r>
              <a:rPr kumimoji="1" lang="zh-CN" altLang="en-US"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基本符号</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sp>
        <p:nvSpPr>
          <p:cNvPr id="3" name="Rectangle 2"/>
          <p:cNvSpPr txBox="1">
            <a:spLocks noChangeArrowheads="1"/>
          </p:cNvSpPr>
          <p:nvPr/>
        </p:nvSpPr>
        <p:spPr>
          <a:xfrm>
            <a:off x="2971800" y="1714500"/>
            <a:ext cx="7053263" cy="4429125"/>
          </a:xfrm>
          <a:prstGeom prst="rect">
            <a:avLst/>
          </a:prstGeom>
          <a:noFill/>
        </p:spPr>
        <p:txBody>
          <a:bodyPr/>
          <a:lstStyle/>
          <a:p>
            <a:pPr marL="890905" marR="0" indent="-609600" defTabSz="914400" eaLnBrk="0" hangingPunct="0">
              <a:spcBef>
                <a:spcPct val="20000"/>
              </a:spcBef>
              <a:buClr>
                <a:schemeClr val="accent1"/>
              </a:buClr>
              <a:buSzPct val="90000"/>
              <a:buFont typeface="Wingdings" panose="05000000000000000000" pitchFamily="2" charset="2"/>
              <a:buAutoNum type="arabicParenBoth" startAt="4"/>
              <a:defRPr/>
            </a:pPr>
            <a:r>
              <a:rPr kumimoji="1" lang="zh-CN" altLang="en-US" sz="2800" kern="0" cap="none" spc="0" normalizeH="0" baseline="0" noProof="0" dirty="0">
                <a:latin typeface="+mn-lt"/>
                <a:ea typeface="+mn-ea"/>
                <a:cs typeface="+mn-cs"/>
                <a:sym typeface="+mn-ea"/>
              </a:rPr>
              <a:t>如果必须用两个动词才能描述整个处理的功能，则可能需要再分解。</a:t>
            </a:r>
            <a:endParaRPr kumimoji="1" lang="zh-CN" altLang="en-US" sz="2800" kern="0" cap="none" spc="0" normalizeH="0" baseline="0" noProof="0" dirty="0">
              <a:latin typeface="+mn-lt"/>
              <a:ea typeface="+mn-ea"/>
              <a:cs typeface="+mn-cs"/>
              <a:sym typeface="+mn-ea"/>
            </a:endParaRPr>
          </a:p>
          <a:p>
            <a:pPr marL="890905" marR="0" indent="-609600" defTabSz="914400" eaLnBrk="0" hangingPunct="0">
              <a:spcBef>
                <a:spcPct val="20000"/>
              </a:spcBef>
              <a:buClr>
                <a:schemeClr val="accent1"/>
              </a:buClr>
              <a:buSzPct val="90000"/>
              <a:buFont typeface="Wingdings" panose="05000000000000000000" pitchFamily="2" charset="2"/>
              <a:buAutoNum type="arabicParenBoth" startAt="4"/>
              <a:defRPr/>
            </a:pPr>
            <a:r>
              <a:rPr kumimoji="1" lang="en-US" altLang="zh-CN" sz="2800" kern="0" cap="none" spc="0" normalizeH="0" baseline="0" noProof="0" dirty="0">
                <a:latin typeface="+mn-lt"/>
                <a:ea typeface="+mn-ea"/>
                <a:cs typeface="+mn-cs"/>
                <a:sym typeface="+mn-ea"/>
              </a:rPr>
              <a:t> </a:t>
            </a:r>
            <a:r>
              <a:rPr kumimoji="1" lang="zh-CN" altLang="en-US" sz="2800" kern="0" cap="none" spc="0" normalizeH="0" baseline="0" noProof="0" dirty="0">
                <a:latin typeface="+mn-lt"/>
                <a:ea typeface="+mn-ea"/>
                <a:cs typeface="+mn-cs"/>
                <a:sym typeface="+mn-ea"/>
              </a:rPr>
              <a:t>如果某个处理不好命名，应考虑重新分解。</a:t>
            </a:r>
            <a:endParaRPr kumimoji="1" lang="zh-CN" altLang="en-US" sz="2800" kern="0" cap="none" spc="0" normalizeH="0" baseline="0" noProof="0" dirty="0">
              <a:latin typeface="+mn-lt"/>
              <a:ea typeface="+mn-ea"/>
              <a:cs typeface="+mn-cs"/>
              <a:sym typeface="+mn-ea"/>
            </a:endParaRPr>
          </a:p>
          <a:p>
            <a:pPr marL="890905" marR="0" indent="-609600" defTabSz="914400" eaLnBrk="0" hangingPunct="0">
              <a:spcBef>
                <a:spcPct val="20000"/>
              </a:spcBef>
              <a:buClr>
                <a:schemeClr val="accent1"/>
              </a:buClr>
              <a:buSzPct val="90000"/>
              <a:buFont typeface="Wingdings" panose="05000000000000000000" pitchFamily="2" charset="2"/>
              <a:buAutoNum type="arabicParenBoth" startAt="4"/>
              <a:defRPr/>
            </a:pPr>
            <a:r>
              <a:rPr kumimoji="1" lang="zh-CN" altLang="en-US" sz="2800" kern="0" cap="none" spc="0" normalizeH="0" baseline="0" noProof="0" dirty="0">
                <a:latin typeface="+mn-lt"/>
                <a:ea typeface="+mn-ea"/>
                <a:cs typeface="+mn-cs"/>
                <a:sym typeface="+mn-ea"/>
              </a:rPr>
              <a:t>分层的数据流图</a:t>
            </a:r>
            <a:endParaRPr kumimoji="1" lang="zh-CN" altLang="en-US" sz="2800" kern="0" cap="none" spc="0" normalizeH="0" baseline="0" noProof="0" dirty="0">
              <a:latin typeface="+mn-lt"/>
              <a:ea typeface="+mn-ea"/>
              <a:cs typeface="+mn-cs"/>
              <a:sym typeface="+mn-ea"/>
            </a:endParaRPr>
          </a:p>
          <a:p>
            <a:pPr marL="1011555" marR="0" lvl="1" indent="-5334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n"/>
              <a:defRPr/>
            </a:pPr>
            <a:r>
              <a:rPr kumimoji="1" lang="en-US" altLang="zh-CN" sz="2800" b="0" i="0" u="none" strike="noStrike" kern="0" cap="none" spc="0" normalizeH="0" baseline="0" noProof="0" dirty="0">
                <a:ln>
                  <a:noFill/>
                </a:ln>
                <a:solidFill>
                  <a:schemeClr val="tx1"/>
                </a:solidFill>
                <a:effectLst/>
                <a:uLnTx/>
                <a:uFillTx/>
                <a:latin typeface="+mn-lt"/>
                <a:ea typeface="+mn-ea"/>
                <a:cs typeface="+mn-cs"/>
                <a:sym typeface="+mn-ea"/>
              </a:rPr>
              <a:t>7+/-2</a:t>
            </a:r>
            <a:r>
              <a:rPr kumimoji="1" lang="zh-CN" altLang="en-US" sz="2800" b="0" i="0" u="none" strike="noStrike" kern="0" cap="none" spc="0" normalizeH="0" baseline="0" noProof="0" dirty="0">
                <a:ln>
                  <a:noFill/>
                </a:ln>
                <a:solidFill>
                  <a:schemeClr val="tx1"/>
                </a:solidFill>
                <a:effectLst/>
                <a:uLnTx/>
                <a:uFillTx/>
                <a:latin typeface="+mn-lt"/>
                <a:ea typeface="+mn-ea"/>
                <a:cs typeface="+mn-cs"/>
                <a:sym typeface="+mn-ea"/>
              </a:rPr>
              <a:t>个加工</a:t>
            </a:r>
            <a:endParaRPr kumimoji="1" lang="zh-CN" altLang="en-US" sz="2800" b="0" i="0" u="none" strike="noStrike" kern="0" cap="none" spc="0" normalizeH="0" baseline="0" noProof="0" dirty="0">
              <a:ln>
                <a:noFill/>
              </a:ln>
              <a:solidFill>
                <a:schemeClr val="tx1"/>
              </a:solidFill>
              <a:effectLst/>
              <a:uLnTx/>
              <a:uFillTx/>
              <a:latin typeface="+mn-lt"/>
              <a:ea typeface="+mn-ea"/>
              <a:cs typeface="+mn-cs"/>
              <a:sym typeface="+mn-ea"/>
            </a:endParaRPr>
          </a:p>
          <a:p>
            <a:pPr marL="1011555" marR="0" lvl="1" indent="-5334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n"/>
              <a:defRPr/>
            </a:pPr>
            <a:r>
              <a:rPr kumimoji="1" lang="zh-CN" altLang="en-US" sz="2800" b="0" i="0" u="none" strike="noStrike" kern="0" cap="none" spc="0" normalizeH="0" baseline="0" noProof="0" dirty="0">
                <a:ln>
                  <a:noFill/>
                </a:ln>
                <a:solidFill>
                  <a:schemeClr val="tx1"/>
                </a:solidFill>
                <a:effectLst/>
                <a:uLnTx/>
                <a:uFillTx/>
                <a:latin typeface="+mn-lt"/>
                <a:ea typeface="+mn-ea"/>
                <a:cs typeface="+mn-cs"/>
                <a:sym typeface="+mn-ea"/>
              </a:rPr>
              <a:t>编号要一致</a:t>
            </a:r>
            <a:endParaRPr kumimoji="1" lang="zh-CN" altLang="en-US" sz="2800" b="0" i="0" u="none" strike="noStrike" kern="0" cap="none" spc="0" normalizeH="0" baseline="0" noProof="0" dirty="0">
              <a:ln>
                <a:noFill/>
              </a:ln>
              <a:solidFill>
                <a:schemeClr val="tx1"/>
              </a:solidFill>
              <a:effectLst/>
              <a:uLnTx/>
              <a:uFillTx/>
              <a:latin typeface="+mn-lt"/>
              <a:ea typeface="+mn-ea"/>
              <a:cs typeface="+mn-cs"/>
              <a:sym typeface="+mn-ea"/>
            </a:endParaRPr>
          </a:p>
          <a:p>
            <a:pPr marL="890905" marR="0" indent="-609600" defTabSz="914400" eaLnBrk="0" hangingPunct="0">
              <a:spcBef>
                <a:spcPct val="20000"/>
              </a:spcBef>
              <a:buClr>
                <a:schemeClr val="accent1"/>
              </a:buClr>
              <a:buSzPct val="90000"/>
              <a:buFont typeface="Wingdings" panose="05000000000000000000" pitchFamily="2" charset="2"/>
              <a:buAutoNum type="arabicParenBoth" startAt="4"/>
              <a:defRPr/>
            </a:pPr>
            <a:r>
              <a:rPr kumimoji="1" lang="zh-CN" altLang="en-US" sz="2800" kern="0" cap="none" spc="0" normalizeH="0" baseline="0" noProof="0" dirty="0">
                <a:solidFill>
                  <a:schemeClr val="tx2"/>
                </a:solidFill>
                <a:latin typeface="+mn-lt"/>
                <a:ea typeface="+mn-ea"/>
                <a:cs typeface="+mn-cs"/>
                <a:sym typeface="+mn-ea"/>
              </a:rPr>
              <a:t>父图与子图的平衡</a:t>
            </a:r>
            <a:r>
              <a:rPr kumimoji="1" lang="zh-CN" altLang="en-US" sz="2800" kern="0" cap="none" spc="0" normalizeH="0" baseline="0" noProof="0" dirty="0">
                <a:latin typeface="+mn-lt"/>
                <a:ea typeface="+mn-ea"/>
                <a:cs typeface="+mn-cs"/>
                <a:sym typeface="+mn-ea"/>
              </a:rPr>
              <a:t>：保证数据流图的</a:t>
            </a:r>
            <a:r>
              <a:rPr kumimoji="1" lang="zh-CN" altLang="en-US" sz="2800" kern="0" cap="none" spc="0" normalizeH="0" baseline="0" noProof="0" dirty="0">
                <a:solidFill>
                  <a:schemeClr val="tx2"/>
                </a:solidFill>
                <a:latin typeface="+mn-lt"/>
                <a:ea typeface="+mn-ea"/>
                <a:cs typeface="+mn-cs"/>
                <a:sym typeface="+mn-ea"/>
              </a:rPr>
              <a:t>一致性</a:t>
            </a:r>
            <a:endParaRPr kumimoji="1" lang="zh-CN" altLang="en-US" sz="2800" kern="0" cap="none" spc="0" normalizeH="0" baseline="0" noProof="0" dirty="0">
              <a:solidFill>
                <a:schemeClr val="tx2"/>
              </a:solidFill>
              <a:latin typeface="+mn-lt"/>
              <a:ea typeface="+mn-ea"/>
              <a:cs typeface="+mn-cs"/>
              <a:sym typeface="+mn-ea"/>
            </a:endParaRPr>
          </a:p>
        </p:txBody>
      </p:sp>
      <p:sp>
        <p:nvSpPr>
          <p:cNvPr id="4" name="矩形 3"/>
          <p:cNvSpPr/>
          <p:nvPr/>
        </p:nvSpPr>
        <p:spPr>
          <a:xfrm>
            <a:off x="5462112" y="642938"/>
            <a:ext cx="1783715" cy="52197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2.4.3 </a:t>
            </a:r>
            <a:r>
              <a:rPr kumimoji="1" lang="zh-CN" altLang="en-US"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命名</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graphicFrame>
        <p:nvGraphicFramePr>
          <p:cNvPr id="199682" name="Object 2"/>
          <p:cNvGraphicFramePr/>
          <p:nvPr/>
        </p:nvGraphicFramePr>
        <p:xfrm>
          <a:off x="2668588" y="2286000"/>
          <a:ext cx="7999412" cy="2168525"/>
        </p:xfrm>
        <a:graphic>
          <a:graphicData uri="http://schemas.openxmlformats.org/presentationml/2006/ole">
            <mc:AlternateContent xmlns:mc="http://schemas.openxmlformats.org/markup-compatibility/2006">
              <mc:Choice xmlns:v="urn:schemas-microsoft-com:vml" Requires="v">
                <p:oleObj spid="_x0000_s3076" name="" r:id="rId1" imgW="3954780" imgH="1074420" progId="Visio.Drawing.4">
                  <p:embed/>
                </p:oleObj>
              </mc:Choice>
              <mc:Fallback>
                <p:oleObj name="" r:id="rId1" imgW="3954780" imgH="1074420" progId="Visio.Drawing.4">
                  <p:embed/>
                  <p:pic>
                    <p:nvPicPr>
                      <p:cNvPr id="0" name="图片 3075"/>
                      <p:cNvPicPr/>
                      <p:nvPr/>
                    </p:nvPicPr>
                    <p:blipFill>
                      <a:blip r:embed="rId2"/>
                      <a:stretch>
                        <a:fillRect/>
                      </a:stretch>
                    </p:blipFill>
                    <p:spPr>
                      <a:xfrm>
                        <a:off x="2668588" y="2286000"/>
                        <a:ext cx="7999412" cy="2168525"/>
                      </a:xfrm>
                      <a:prstGeom prst="rect">
                        <a:avLst/>
                      </a:prstGeom>
                      <a:noFill/>
                      <a:ln w="38100">
                        <a:noFill/>
                        <a:miter/>
                      </a:ln>
                    </p:spPr>
                  </p:pic>
                </p:oleObj>
              </mc:Fallback>
            </mc:AlternateContent>
          </a:graphicData>
        </a:graphic>
      </p:graphicFrame>
      <p:sp>
        <p:nvSpPr>
          <p:cNvPr id="199683" name="矩形 3"/>
          <p:cNvSpPr/>
          <p:nvPr/>
        </p:nvSpPr>
        <p:spPr>
          <a:xfrm>
            <a:off x="5039361" y="642938"/>
            <a:ext cx="3027680" cy="521970"/>
          </a:xfrm>
          <a:prstGeom prst="rect">
            <a:avLst/>
          </a:prstGeom>
          <a:noFill/>
          <a:ln w="9525">
            <a:noFill/>
          </a:ln>
        </p:spPr>
        <p:txBody>
          <a:bodyPr wrap="none" anchor="t" anchorCtr="0">
            <a:spAutoFit/>
          </a:bodyPr>
          <a:p>
            <a:pPr algn="ctr" eaLnBrk="0" hangingPunct="0"/>
            <a:r>
              <a:rPr lang="zh-CN" altLang="en-US" sz="2800" dirty="0">
                <a:latin typeface="Times New Roman" panose="02020603050405020304" pitchFamily="18" charset="0"/>
              </a:rPr>
              <a:t>父图与子图的平衡</a:t>
            </a:r>
            <a:endParaRPr lang="zh-CN" altLang="en-US" sz="2800"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graphicFrame>
        <p:nvGraphicFramePr>
          <p:cNvPr id="201730" name="Object 2"/>
          <p:cNvGraphicFramePr/>
          <p:nvPr/>
        </p:nvGraphicFramePr>
        <p:xfrm>
          <a:off x="2989263" y="2428875"/>
          <a:ext cx="7678737" cy="2097088"/>
        </p:xfrm>
        <a:graphic>
          <a:graphicData uri="http://schemas.openxmlformats.org/presentationml/2006/ole">
            <mc:AlternateContent xmlns:mc="http://schemas.openxmlformats.org/markup-compatibility/2006">
              <mc:Choice xmlns:v="urn:schemas-microsoft-com:vml" Requires="v">
                <p:oleObj spid="_x0000_s3077" name="" r:id="rId1" imgW="3672840" imgH="998220" progId="Visio.Drawing.4">
                  <p:embed/>
                </p:oleObj>
              </mc:Choice>
              <mc:Fallback>
                <p:oleObj name="" r:id="rId1" imgW="3672840" imgH="998220" progId="Visio.Drawing.4">
                  <p:embed/>
                  <p:pic>
                    <p:nvPicPr>
                      <p:cNvPr id="0" name="图片 3076"/>
                      <p:cNvPicPr/>
                      <p:nvPr/>
                    </p:nvPicPr>
                    <p:blipFill>
                      <a:blip r:embed="rId2"/>
                      <a:stretch>
                        <a:fillRect/>
                      </a:stretch>
                    </p:blipFill>
                    <p:spPr>
                      <a:xfrm>
                        <a:off x="2989263" y="2428875"/>
                        <a:ext cx="7678737" cy="2097088"/>
                      </a:xfrm>
                      <a:prstGeom prst="rect">
                        <a:avLst/>
                      </a:prstGeom>
                      <a:noFill/>
                      <a:ln w="38100">
                        <a:noFill/>
                        <a:miter/>
                      </a:ln>
                    </p:spPr>
                  </p:pic>
                </p:oleObj>
              </mc:Fallback>
            </mc:AlternateContent>
          </a:graphicData>
        </a:graphic>
      </p:graphicFrame>
      <p:sp>
        <p:nvSpPr>
          <p:cNvPr id="201731" name="矩形 3"/>
          <p:cNvSpPr/>
          <p:nvPr/>
        </p:nvSpPr>
        <p:spPr>
          <a:xfrm>
            <a:off x="5039361" y="642938"/>
            <a:ext cx="3027680" cy="521970"/>
          </a:xfrm>
          <a:prstGeom prst="rect">
            <a:avLst/>
          </a:prstGeom>
          <a:noFill/>
          <a:ln w="9525">
            <a:noFill/>
          </a:ln>
        </p:spPr>
        <p:txBody>
          <a:bodyPr wrap="none" anchor="t" anchorCtr="0">
            <a:spAutoFit/>
          </a:bodyPr>
          <a:p>
            <a:pPr algn="ctr" eaLnBrk="0" hangingPunct="0"/>
            <a:r>
              <a:rPr lang="zh-CN" altLang="en-US" sz="2800" dirty="0">
                <a:latin typeface="Times New Roman" panose="02020603050405020304" pitchFamily="18" charset="0"/>
              </a:rPr>
              <a:t>父图与子图的平衡</a:t>
            </a:r>
            <a:endParaRPr lang="zh-CN" altLang="en-US" sz="280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sp>
        <p:nvSpPr>
          <p:cNvPr id="3" name="Rectangle 2"/>
          <p:cNvSpPr txBox="1">
            <a:spLocks noChangeArrowheads="1"/>
          </p:cNvSpPr>
          <p:nvPr/>
        </p:nvSpPr>
        <p:spPr>
          <a:xfrm>
            <a:off x="2738438" y="1571625"/>
            <a:ext cx="7429500" cy="4643438"/>
          </a:xfrm>
          <a:prstGeom prst="rect">
            <a:avLst/>
          </a:prstGeom>
          <a:noFill/>
        </p:spPr>
        <p:txBody>
          <a:bodyPr/>
          <a:lstStyle/>
          <a:p>
            <a:pPr marL="890905" marR="0" indent="-609600" defTabSz="914400" eaLnBrk="0" hangingPunct="0">
              <a:spcBef>
                <a:spcPct val="20000"/>
              </a:spcBef>
              <a:buClr>
                <a:schemeClr val="accent1"/>
              </a:buClr>
              <a:buSzPct val="90000"/>
              <a:buFont typeface="Wingdings" panose="05000000000000000000" pitchFamily="2" charset="2"/>
              <a:buAutoNum type="arabicParenBoth"/>
              <a:defRPr/>
            </a:pPr>
            <a:r>
              <a:rPr kumimoji="1" lang="zh-CN" altLang="en-US" sz="2800" kern="0" cap="none" spc="0" normalizeH="0" baseline="0" noProof="0" dirty="0">
                <a:latin typeface="+mn-lt"/>
                <a:ea typeface="+mn-ea"/>
                <a:cs typeface="+mn-cs"/>
                <a:sym typeface="+mn-ea"/>
              </a:rPr>
              <a:t>数据源点</a:t>
            </a:r>
            <a:r>
              <a:rPr kumimoji="1" lang="en-US" altLang="zh-CN" sz="2800" kern="0" cap="none" spc="0" normalizeH="0" baseline="0" noProof="0" dirty="0">
                <a:latin typeface="+mn-lt"/>
                <a:ea typeface="+mn-ea"/>
                <a:cs typeface="+mn-cs"/>
                <a:sym typeface="+mn-ea"/>
              </a:rPr>
              <a:t>/</a:t>
            </a:r>
            <a:r>
              <a:rPr kumimoji="1" lang="zh-CN" altLang="en-US" sz="2800" kern="0" cap="none" spc="0" normalizeH="0" baseline="0" noProof="0" dirty="0">
                <a:latin typeface="+mn-lt"/>
                <a:ea typeface="+mn-ea"/>
                <a:cs typeface="+mn-cs"/>
                <a:sym typeface="+mn-ea"/>
              </a:rPr>
              <a:t>终点是目标系统的外部项（人员、外设、传感器）。</a:t>
            </a:r>
            <a:endParaRPr kumimoji="1" lang="zh-CN" altLang="en-US" sz="2800" kern="0" cap="none" spc="0" normalizeH="0" baseline="0" noProof="0" dirty="0">
              <a:latin typeface="+mn-lt"/>
              <a:ea typeface="+mn-ea"/>
              <a:cs typeface="+mn-cs"/>
              <a:sym typeface="+mn-ea"/>
            </a:endParaRPr>
          </a:p>
          <a:p>
            <a:pPr marL="890905" marR="0" indent="-609600" defTabSz="914400" eaLnBrk="0" hangingPunct="0">
              <a:spcBef>
                <a:spcPct val="20000"/>
              </a:spcBef>
              <a:buClr>
                <a:schemeClr val="accent1"/>
              </a:buClr>
              <a:buSzPct val="90000"/>
              <a:buFont typeface="Wingdings" panose="05000000000000000000" pitchFamily="2" charset="2"/>
              <a:buAutoNum type="arabicParenBoth"/>
              <a:defRPr/>
            </a:pPr>
            <a:r>
              <a:rPr kumimoji="1" lang="zh-CN" altLang="en-US" sz="2800" kern="0" cap="none" spc="0" normalizeH="0" baseline="0" noProof="0" dirty="0">
                <a:latin typeface="+mn-lt"/>
                <a:ea typeface="+mn-ea"/>
                <a:cs typeface="+mn-cs"/>
                <a:sym typeface="+mn-ea"/>
              </a:rPr>
              <a:t>局部数据存储只有当它作为某些加工的数据接口或某个加工特定的输入或输出时，就把它画出来（信息隐蔽）</a:t>
            </a:r>
            <a:endParaRPr kumimoji="1" lang="zh-CN" altLang="en-US" sz="2800" kern="0" cap="none" spc="0" normalizeH="0" baseline="0" noProof="0" dirty="0">
              <a:latin typeface="+mn-lt"/>
              <a:ea typeface="+mn-ea"/>
              <a:cs typeface="+mn-cs"/>
              <a:sym typeface="+mn-ea"/>
            </a:endParaRPr>
          </a:p>
          <a:p>
            <a:pPr marL="1371600" marR="0" lvl="2" indent="-4572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n"/>
              <a:defRPr/>
            </a:pPr>
            <a:r>
              <a:rPr kumimoji="1" lang="zh-CN" altLang="en-US" sz="2800" b="0" i="0" u="none" strike="noStrike" kern="0" cap="none" spc="0" normalizeH="0" baseline="0" noProof="0" dirty="0">
                <a:ln>
                  <a:noFill/>
                </a:ln>
                <a:solidFill>
                  <a:schemeClr val="tx1"/>
                </a:solidFill>
                <a:effectLst/>
                <a:uLnTx/>
                <a:uFillTx/>
                <a:latin typeface="+mn-lt"/>
                <a:ea typeface="+mn-ea"/>
                <a:cs typeface="+mn-cs"/>
                <a:sym typeface="+mn-ea"/>
              </a:rPr>
              <a:t>局部数据存储：不是父图中相应加工的外部接口，只是本图中某些加工之间的数据接口。</a:t>
            </a:r>
            <a:endParaRPr kumimoji="1" lang="zh-CN" altLang="en-US" sz="2800" b="0" i="0" u="none" strike="noStrike" kern="0" cap="none" spc="0" normalizeH="0" baseline="0" noProof="0" dirty="0">
              <a:ln>
                <a:noFill/>
              </a:ln>
              <a:solidFill>
                <a:schemeClr val="tx1"/>
              </a:solidFill>
              <a:effectLst/>
              <a:uLnTx/>
              <a:uFillTx/>
              <a:latin typeface="+mn-lt"/>
              <a:ea typeface="+mn-ea"/>
              <a:cs typeface="+mn-cs"/>
              <a:sym typeface="+mn-ea"/>
            </a:endParaRPr>
          </a:p>
          <a:p>
            <a:pPr marL="890905" marR="0" indent="-609600" defTabSz="914400" eaLnBrk="0" hangingPunct="0">
              <a:spcBef>
                <a:spcPct val="20000"/>
              </a:spcBef>
              <a:buClr>
                <a:schemeClr val="accent1"/>
              </a:buClr>
              <a:buSzPct val="90000"/>
              <a:buFont typeface="Wingdings" panose="05000000000000000000" pitchFamily="2" charset="2"/>
              <a:buAutoNum type="arabicParenBoth"/>
              <a:defRPr/>
            </a:pPr>
            <a:r>
              <a:rPr kumimoji="1" lang="zh-CN" altLang="en-US" sz="2800" kern="0" cap="none" spc="0" normalizeH="0" baseline="0" noProof="0" dirty="0">
                <a:latin typeface="+mn-lt"/>
                <a:ea typeface="+mn-ea"/>
                <a:cs typeface="+mn-cs"/>
                <a:sym typeface="+mn-ea"/>
              </a:rPr>
              <a:t>提高可理解性：加工功能相对独立，减少数据流的数目。 </a:t>
            </a:r>
            <a:endParaRPr kumimoji="1" lang="zh-CN" altLang="en-US" sz="2800" kern="0" cap="none" spc="0" normalizeH="0" baseline="0" noProof="0" dirty="0">
              <a:latin typeface="+mn-lt"/>
              <a:ea typeface="+mn-ea"/>
              <a:cs typeface="+mn-cs"/>
              <a:sym typeface="+mn-ea"/>
            </a:endParaRPr>
          </a:p>
        </p:txBody>
      </p:sp>
      <p:sp>
        <p:nvSpPr>
          <p:cNvPr id="203779" name="矩形 5"/>
          <p:cNvSpPr/>
          <p:nvPr/>
        </p:nvSpPr>
        <p:spPr>
          <a:xfrm>
            <a:off x="5603717" y="642938"/>
            <a:ext cx="1605280" cy="521970"/>
          </a:xfrm>
          <a:prstGeom prst="rect">
            <a:avLst/>
          </a:prstGeom>
          <a:noFill/>
          <a:ln w="9525">
            <a:noFill/>
          </a:ln>
        </p:spPr>
        <p:txBody>
          <a:bodyPr wrap="none" anchor="t" anchorCtr="0">
            <a:spAutoFit/>
          </a:bodyPr>
          <a:p>
            <a:pPr algn="ctr" eaLnBrk="0" hangingPunct="0"/>
            <a:r>
              <a:rPr lang="zh-CN" altLang="en-US" sz="2800" dirty="0">
                <a:latin typeface="Times New Roman" panose="02020603050405020304" pitchFamily="18" charset="0"/>
              </a:rPr>
              <a:t>其他元素</a:t>
            </a:r>
            <a:endParaRPr lang="zh-CN" altLang="en-US" sz="2800"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sp>
        <p:nvSpPr>
          <p:cNvPr id="3" name="Rectangle 3"/>
          <p:cNvSpPr txBox="1">
            <a:spLocks noChangeArrowheads="1"/>
          </p:cNvSpPr>
          <p:nvPr/>
        </p:nvSpPr>
        <p:spPr>
          <a:xfrm>
            <a:off x="3024188" y="1857375"/>
            <a:ext cx="7272338" cy="4114800"/>
          </a:xfrm>
          <a:prstGeom prst="rect">
            <a:avLst/>
          </a:prstGeom>
        </p:spPr>
        <p:txBody>
          <a:bodyPr/>
          <a:lstStyle/>
          <a:p>
            <a:pPr marL="342900" marR="0" indent="-342900" defTabSz="914400" eaLnBrk="0" hangingPunct="0">
              <a:spcBef>
                <a:spcPct val="20000"/>
              </a:spcBef>
              <a:buClr>
                <a:schemeClr val="accent1"/>
              </a:buClr>
              <a:buSzPct val="90000"/>
              <a:buFont typeface="Monotype Sorts" pitchFamily="2" charset="2"/>
              <a:buChar char="4"/>
              <a:defRPr/>
            </a:pPr>
            <a:r>
              <a:rPr kumimoji="1" lang="zh-CN" altLang="en-US" sz="3200" kern="0" cap="none" spc="0" normalizeH="0" baseline="0" noProof="0">
                <a:latin typeface="+mn-lt"/>
                <a:ea typeface="+mn-ea"/>
                <a:cs typeface="+mn-cs"/>
                <a:sym typeface="+mn-ea"/>
              </a:rPr>
              <a:t>一个储蓄系统，完成以下功能：</a:t>
            </a:r>
            <a:endParaRPr kumimoji="1" lang="zh-CN" altLang="en-US" sz="3200" kern="0" cap="none" spc="0" normalizeH="0" baseline="0" noProof="0">
              <a:latin typeface="+mn-lt"/>
              <a:ea typeface="+mn-ea"/>
              <a:cs typeface="+mn-cs"/>
              <a:sym typeface="+mn-ea"/>
            </a:endParaRPr>
          </a:p>
          <a:p>
            <a:pPr marL="742950" marR="0" lvl="1" indent="-285750" algn="l" defTabSz="914400" rtl="0" eaLnBrk="0" fontAlgn="base" latinLnBrk="0" hangingPunct="0">
              <a:lnSpc>
                <a:spcPct val="100000"/>
              </a:lnSpc>
              <a:spcBef>
                <a:spcPct val="20000"/>
              </a:spcBef>
              <a:spcAft>
                <a:spcPct val="0"/>
              </a:spcAft>
              <a:buClr>
                <a:schemeClr val="accent1"/>
              </a:buClr>
              <a:buSzTx/>
              <a:buFontTx/>
              <a:buChar char="–"/>
              <a:defRPr/>
            </a:pPr>
            <a:r>
              <a:rPr kumimoji="1" lang="zh-CN" altLang="en-US" sz="2800" b="0" i="0" u="none" strike="noStrike" kern="0" cap="none" spc="0" normalizeH="0" baseline="0" noProof="0">
                <a:ln>
                  <a:noFill/>
                </a:ln>
                <a:solidFill>
                  <a:schemeClr val="tx1"/>
                </a:solidFill>
                <a:effectLst/>
                <a:uLnTx/>
                <a:uFillTx/>
                <a:latin typeface="+mn-lt"/>
                <a:ea typeface="楷体_GB2312" pitchFamily="49" charset="-122"/>
                <a:cs typeface="+mn-cs"/>
                <a:sym typeface="+mn-ea"/>
              </a:rPr>
              <a:t>储户存款</a:t>
            </a:r>
            <a:endParaRPr kumimoji="1" lang="zh-CN" altLang="en-US" sz="2800" b="0" i="0" u="none" strike="noStrike" kern="0" cap="none" spc="0" normalizeH="0" baseline="0" noProof="0">
              <a:ln>
                <a:noFill/>
              </a:ln>
              <a:solidFill>
                <a:schemeClr val="tx1"/>
              </a:solidFill>
              <a:effectLst/>
              <a:uLnTx/>
              <a:uFillTx/>
              <a:latin typeface="+mn-lt"/>
              <a:ea typeface="楷体_GB2312" pitchFamily="49"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accent1"/>
              </a:buClr>
              <a:buSzTx/>
              <a:buFontTx/>
              <a:buChar char="•"/>
              <a:defRPr/>
            </a:pPr>
            <a:r>
              <a:rPr kumimoji="1" lang="zh-CN" altLang="en-US" sz="2400" b="0" i="0" u="none" strike="noStrike" kern="0" cap="none" spc="0" normalizeH="0" baseline="0" noProof="0">
                <a:ln>
                  <a:noFill/>
                </a:ln>
                <a:solidFill>
                  <a:schemeClr val="tx1"/>
                </a:solidFill>
                <a:effectLst/>
                <a:uLnTx/>
                <a:uFillTx/>
                <a:latin typeface="+mn-lt"/>
                <a:ea typeface="楷体_GB2312" pitchFamily="49" charset="-122"/>
                <a:cs typeface="+mn-cs"/>
                <a:sym typeface="+mn-ea"/>
              </a:rPr>
              <a:t>根据存款单检查帐户信息，如果是新开户，则添加此储户信息，并更新帐户；否则更新储户的帐户信息</a:t>
            </a:r>
            <a:endParaRPr kumimoji="1" lang="zh-CN" altLang="en-US" sz="2400" b="0" i="0" u="none" strike="noStrike" kern="0" cap="none" spc="0" normalizeH="0" baseline="0" noProof="0">
              <a:ln>
                <a:noFill/>
              </a:ln>
              <a:solidFill>
                <a:schemeClr val="tx1"/>
              </a:solidFill>
              <a:effectLst/>
              <a:uLnTx/>
              <a:uFillTx/>
              <a:latin typeface="+mn-lt"/>
              <a:ea typeface="楷体_GB2312" pitchFamily="49" charset="-122"/>
              <a:cs typeface="+mn-cs"/>
              <a:sym typeface="+mn-ea"/>
            </a:endParaRPr>
          </a:p>
          <a:p>
            <a:pPr marL="742950" marR="0" lvl="1" indent="-285750" algn="l" defTabSz="914400" rtl="0" eaLnBrk="0" fontAlgn="base" latinLnBrk="0" hangingPunct="0">
              <a:lnSpc>
                <a:spcPct val="100000"/>
              </a:lnSpc>
              <a:spcBef>
                <a:spcPct val="20000"/>
              </a:spcBef>
              <a:spcAft>
                <a:spcPct val="0"/>
              </a:spcAft>
              <a:buClr>
                <a:schemeClr val="accent1"/>
              </a:buClr>
              <a:buSzTx/>
              <a:buFontTx/>
              <a:buChar char="–"/>
              <a:defRPr/>
            </a:pPr>
            <a:r>
              <a:rPr kumimoji="1" lang="zh-CN" altLang="en-US" sz="2800" b="0" i="0" u="none" strike="noStrike" kern="0" cap="none" spc="0" normalizeH="0" baseline="0" noProof="0">
                <a:ln>
                  <a:noFill/>
                </a:ln>
                <a:solidFill>
                  <a:schemeClr val="tx1"/>
                </a:solidFill>
                <a:effectLst/>
                <a:uLnTx/>
                <a:uFillTx/>
                <a:latin typeface="+mn-lt"/>
                <a:ea typeface="楷体_GB2312" pitchFamily="49" charset="-122"/>
                <a:cs typeface="+mn-cs"/>
                <a:sym typeface="+mn-ea"/>
              </a:rPr>
              <a:t>储户取款</a:t>
            </a:r>
            <a:endParaRPr kumimoji="1" lang="zh-CN" altLang="en-US" sz="2800" b="0" i="0" u="none" strike="noStrike" kern="0" cap="none" spc="0" normalizeH="0" baseline="0" noProof="0">
              <a:ln>
                <a:noFill/>
              </a:ln>
              <a:solidFill>
                <a:schemeClr val="tx1"/>
              </a:solidFill>
              <a:effectLst/>
              <a:uLnTx/>
              <a:uFillTx/>
              <a:latin typeface="+mn-lt"/>
              <a:ea typeface="楷体_GB2312" pitchFamily="49"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accent1"/>
              </a:buClr>
              <a:buSzTx/>
              <a:buFontTx/>
              <a:buChar char="•"/>
              <a:defRPr/>
            </a:pPr>
            <a:r>
              <a:rPr kumimoji="1" lang="zh-CN" altLang="en-US" sz="2400" b="0" i="0" u="none" strike="noStrike" kern="0" cap="none" spc="0" normalizeH="0" baseline="0" noProof="0">
                <a:ln>
                  <a:noFill/>
                </a:ln>
                <a:solidFill>
                  <a:schemeClr val="tx1"/>
                </a:solidFill>
                <a:effectLst/>
                <a:uLnTx/>
                <a:uFillTx/>
                <a:latin typeface="+mn-lt"/>
                <a:ea typeface="楷体_GB2312" pitchFamily="49" charset="-122"/>
                <a:cs typeface="+mn-cs"/>
                <a:sym typeface="+mn-ea"/>
              </a:rPr>
              <a:t>检查取款单，如果是合法用户，更新帐户信息。</a:t>
            </a:r>
            <a:endParaRPr kumimoji="1"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sym typeface="+mn-ea"/>
            </a:endParaRPr>
          </a:p>
        </p:txBody>
      </p:sp>
      <p:sp>
        <p:nvSpPr>
          <p:cNvPr id="205827" name="矩形 3"/>
          <p:cNvSpPr/>
          <p:nvPr/>
        </p:nvSpPr>
        <p:spPr>
          <a:xfrm>
            <a:off x="4261485" y="642938"/>
            <a:ext cx="4627880" cy="521970"/>
          </a:xfrm>
          <a:prstGeom prst="rect">
            <a:avLst/>
          </a:prstGeom>
          <a:noFill/>
          <a:ln w="9525">
            <a:noFill/>
          </a:ln>
        </p:spPr>
        <p:txBody>
          <a:bodyPr wrap="none" anchor="t" anchorCtr="0">
            <a:spAutoFit/>
          </a:bodyPr>
          <a:p>
            <a:pPr algn="ctr" eaLnBrk="0" hangingPunct="0"/>
            <a:r>
              <a:rPr lang="en-US" altLang="zh-CN" sz="2800" dirty="0">
                <a:latin typeface="宋体" panose="02010600030101010101" pitchFamily="2" charset="-122"/>
              </a:rPr>
              <a:t>DFD</a:t>
            </a:r>
            <a:r>
              <a:rPr lang="zh-CN" altLang="en-US" sz="2800" dirty="0">
                <a:latin typeface="宋体" panose="02010600030101010101" pitchFamily="2" charset="-122"/>
              </a:rPr>
              <a:t>案例：储蓄系统数据流图</a:t>
            </a:r>
            <a:endParaRPr lang="zh-CN" altLang="en-US" sz="2800" dirty="0">
              <a:latin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sp>
        <p:nvSpPr>
          <p:cNvPr id="207874" name="Text Box 2"/>
          <p:cNvSpPr txBox="1"/>
          <p:nvPr/>
        </p:nvSpPr>
        <p:spPr>
          <a:xfrm>
            <a:off x="2476500" y="1016000"/>
            <a:ext cx="8039100" cy="4030980"/>
          </a:xfrm>
          <a:prstGeom prst="rect">
            <a:avLst/>
          </a:prstGeom>
          <a:noFill/>
          <a:ln w="9525">
            <a:noFill/>
          </a:ln>
        </p:spPr>
        <p:txBody>
          <a:bodyPr anchor="t" anchorCtr="0">
            <a:spAutoFit/>
          </a:bodyPr>
          <a:p>
            <a:pPr algn="ctr" eaLnBrk="0" hangingPunct="0">
              <a:spcBef>
                <a:spcPct val="50000"/>
              </a:spcBef>
            </a:pPr>
            <a:endParaRPr lang="zh-CN" altLang="en-US" sz="1600" dirty="0">
              <a:latin typeface="Times New Roman" panose="02020603050405020304" pitchFamily="18" charset="0"/>
            </a:endParaRPr>
          </a:p>
          <a:p>
            <a:pPr algn="ctr" eaLnBrk="0" hangingPunct="0">
              <a:spcBef>
                <a:spcPct val="50000"/>
              </a:spcBef>
            </a:pPr>
            <a:endParaRPr lang="zh-CN" altLang="en-US" sz="1600" dirty="0">
              <a:latin typeface="Times New Roman" panose="02020603050405020304" pitchFamily="18" charset="0"/>
            </a:endParaRPr>
          </a:p>
          <a:p>
            <a:pPr algn="ctr" eaLnBrk="0" hangingPunct="0">
              <a:spcBef>
                <a:spcPct val="50000"/>
              </a:spcBef>
            </a:pPr>
            <a:endParaRPr lang="zh-CN" altLang="en-US" sz="1600" dirty="0">
              <a:latin typeface="Times New Roman" panose="02020603050405020304" pitchFamily="18" charset="0"/>
            </a:endParaRPr>
          </a:p>
          <a:p>
            <a:pPr algn="ctr" eaLnBrk="0" hangingPunct="0">
              <a:spcBef>
                <a:spcPct val="50000"/>
              </a:spcBef>
            </a:pPr>
            <a:endParaRPr lang="zh-CN" altLang="en-US" sz="1600" dirty="0">
              <a:latin typeface="Times New Roman" panose="02020603050405020304" pitchFamily="18" charset="0"/>
            </a:endParaRPr>
          </a:p>
          <a:p>
            <a:pPr algn="ctr" eaLnBrk="0" hangingPunct="0">
              <a:spcBef>
                <a:spcPct val="50000"/>
              </a:spcBef>
            </a:pPr>
            <a:endParaRPr lang="zh-CN" altLang="en-US" sz="1600" dirty="0">
              <a:latin typeface="Times New Roman" panose="02020603050405020304" pitchFamily="18" charset="0"/>
            </a:endParaRPr>
          </a:p>
          <a:p>
            <a:pPr algn="ctr" eaLnBrk="0" hangingPunct="0">
              <a:spcBef>
                <a:spcPct val="50000"/>
              </a:spcBef>
            </a:pPr>
            <a:endParaRPr lang="zh-CN" altLang="en-US" sz="1600" dirty="0">
              <a:latin typeface="Times New Roman" panose="02020603050405020304" pitchFamily="18" charset="0"/>
            </a:endParaRPr>
          </a:p>
          <a:p>
            <a:pPr algn="ctr" eaLnBrk="0" hangingPunct="0">
              <a:spcBef>
                <a:spcPct val="50000"/>
              </a:spcBef>
            </a:pPr>
            <a:endParaRPr lang="zh-CN" altLang="en-US" sz="1600" dirty="0">
              <a:latin typeface="Times New Roman" panose="02020603050405020304" pitchFamily="18" charset="0"/>
            </a:endParaRPr>
          </a:p>
          <a:p>
            <a:pPr algn="ctr" eaLnBrk="0" hangingPunct="0">
              <a:spcBef>
                <a:spcPct val="50000"/>
              </a:spcBef>
            </a:pPr>
            <a:endParaRPr lang="zh-CN" altLang="en-US" sz="1600" dirty="0">
              <a:latin typeface="Times New Roman" panose="02020603050405020304" pitchFamily="18" charset="0"/>
            </a:endParaRPr>
          </a:p>
          <a:p>
            <a:pPr algn="ctr" eaLnBrk="0" hangingPunct="0">
              <a:spcBef>
                <a:spcPct val="50000"/>
              </a:spcBef>
            </a:pPr>
            <a:endParaRPr lang="zh-CN" altLang="en-US" sz="1600" dirty="0">
              <a:latin typeface="Times New Roman" panose="02020603050405020304" pitchFamily="18" charset="0"/>
            </a:endParaRPr>
          </a:p>
          <a:p>
            <a:pPr algn="ctr" eaLnBrk="0" hangingPunct="0">
              <a:spcBef>
                <a:spcPct val="50000"/>
              </a:spcBef>
            </a:pPr>
            <a:endParaRPr lang="zh-CN" altLang="en-US" sz="1600" dirty="0">
              <a:latin typeface="Times New Roman" panose="02020603050405020304" pitchFamily="18" charset="0"/>
            </a:endParaRPr>
          </a:p>
          <a:p>
            <a:pPr algn="ctr" eaLnBrk="0" hangingPunct="0">
              <a:spcBef>
                <a:spcPct val="50000"/>
              </a:spcBef>
            </a:pPr>
            <a:endParaRPr lang="zh-CN" altLang="en-US" sz="1600" dirty="0">
              <a:latin typeface="Times New Roman" panose="02020603050405020304" pitchFamily="18" charset="0"/>
            </a:endParaRPr>
          </a:p>
        </p:txBody>
      </p:sp>
      <p:grpSp>
        <p:nvGrpSpPr>
          <p:cNvPr id="207875" name="Group 3"/>
          <p:cNvGrpSpPr/>
          <p:nvPr/>
        </p:nvGrpSpPr>
        <p:grpSpPr>
          <a:xfrm>
            <a:off x="2476500" y="620713"/>
            <a:ext cx="6507163" cy="1176337"/>
            <a:chOff x="192" y="192"/>
            <a:chExt cx="4391" cy="910"/>
          </a:xfrm>
        </p:grpSpPr>
        <p:sp>
          <p:nvSpPr>
            <p:cNvPr id="207876" name="Text Box 4"/>
            <p:cNvSpPr txBox="1"/>
            <p:nvPr/>
          </p:nvSpPr>
          <p:spPr>
            <a:xfrm>
              <a:off x="192" y="192"/>
              <a:ext cx="1152" cy="261"/>
            </a:xfrm>
            <a:prstGeom prst="rect">
              <a:avLst/>
            </a:prstGeom>
            <a:noFill/>
            <a:ln w="28575">
              <a:noFill/>
            </a:ln>
          </p:spPr>
          <p:txBody>
            <a:bodyPr anchor="t" anchorCtr="0">
              <a:spAutoFit/>
            </a:bodyPr>
            <a:p>
              <a:pPr algn="ctr" eaLnBrk="0" hangingPunct="0">
                <a:spcBef>
                  <a:spcPct val="50000"/>
                </a:spcBef>
              </a:pPr>
              <a:r>
                <a:rPr lang="en-US" altLang="zh-CN" sz="1600" dirty="0">
                  <a:latin typeface="Times New Roman" panose="02020603050405020304" pitchFamily="18" charset="0"/>
                </a:rPr>
                <a:t>0</a:t>
              </a:r>
              <a:r>
                <a:rPr lang="zh-CN" altLang="en-US" sz="1600" dirty="0">
                  <a:latin typeface="Times New Roman" panose="02020603050405020304" pitchFamily="18" charset="0"/>
                </a:rPr>
                <a:t>层</a:t>
              </a:r>
              <a:r>
                <a:rPr lang="en-US" altLang="zh-CN" sz="1600" dirty="0">
                  <a:latin typeface="Times New Roman" panose="02020603050405020304" pitchFamily="18" charset="0"/>
                </a:rPr>
                <a:t>DFD</a:t>
              </a:r>
              <a:endParaRPr lang="en-US" altLang="zh-CN" sz="1600" dirty="0">
                <a:latin typeface="Times New Roman" panose="02020603050405020304" pitchFamily="18" charset="0"/>
              </a:endParaRPr>
            </a:p>
          </p:txBody>
        </p:sp>
        <p:sp>
          <p:nvSpPr>
            <p:cNvPr id="207877" name="Oval 5"/>
            <p:cNvSpPr/>
            <p:nvPr/>
          </p:nvSpPr>
          <p:spPr>
            <a:xfrm>
              <a:off x="1785" y="574"/>
              <a:ext cx="1440" cy="528"/>
            </a:xfrm>
            <a:prstGeom prst="ellipse">
              <a:avLst/>
            </a:prstGeom>
            <a:solidFill>
              <a:srgbClr val="FFFF99"/>
            </a:solidFill>
            <a:ln w="28575" cap="flat" cmpd="sng">
              <a:solidFill>
                <a:schemeClr val="tx1"/>
              </a:solidFill>
              <a:prstDash val="solid"/>
              <a:round/>
              <a:headEnd type="none" w="med" len="med"/>
              <a:tailEnd type="none" w="med" len="med"/>
            </a:ln>
          </p:spPr>
          <p:txBody>
            <a:bodyPr wrap="none" anchor="ctr" anchorCtr="0"/>
            <a:p>
              <a:pPr algn="ctr" eaLnBrk="0" hangingPunct="0"/>
              <a:r>
                <a:rPr lang="zh-CN" altLang="en-US" sz="1600" dirty="0">
                  <a:latin typeface="Times New Roman" panose="02020603050405020304" pitchFamily="18" charset="0"/>
                </a:rPr>
                <a:t>储蓄系统</a:t>
              </a:r>
              <a:endParaRPr lang="zh-CN" altLang="en-US" sz="1600" dirty="0">
                <a:latin typeface="Times New Roman" panose="02020603050405020304" pitchFamily="18" charset="0"/>
              </a:endParaRPr>
            </a:p>
          </p:txBody>
        </p:sp>
        <p:sp>
          <p:nvSpPr>
            <p:cNvPr id="207878" name="Rectangle 6"/>
            <p:cNvSpPr/>
            <p:nvPr/>
          </p:nvSpPr>
          <p:spPr>
            <a:xfrm>
              <a:off x="441" y="670"/>
              <a:ext cx="768" cy="336"/>
            </a:xfrm>
            <a:prstGeom prst="rect">
              <a:avLst/>
            </a:prstGeom>
            <a:solidFill>
              <a:srgbClr val="FFFF99"/>
            </a:solidFill>
            <a:ln w="28575" cap="flat" cmpd="sng">
              <a:solidFill>
                <a:schemeClr val="tx1"/>
              </a:solidFill>
              <a:prstDash val="solid"/>
              <a:miter/>
              <a:headEnd type="none" w="med" len="med"/>
              <a:tailEnd type="none" w="med" len="med"/>
            </a:ln>
          </p:spPr>
          <p:txBody>
            <a:bodyPr wrap="none" anchor="ctr" anchorCtr="0"/>
            <a:p>
              <a:pPr algn="ctr" eaLnBrk="0" hangingPunct="0"/>
              <a:r>
                <a:rPr lang="zh-CN" altLang="en-US" sz="1600" dirty="0">
                  <a:latin typeface="Times New Roman" panose="02020603050405020304" pitchFamily="18" charset="0"/>
                </a:rPr>
                <a:t>储户</a:t>
              </a:r>
              <a:endParaRPr lang="zh-CN" altLang="en-US" sz="1600" dirty="0">
                <a:latin typeface="Times New Roman" panose="02020603050405020304" pitchFamily="18" charset="0"/>
              </a:endParaRPr>
            </a:p>
          </p:txBody>
        </p:sp>
        <p:sp>
          <p:nvSpPr>
            <p:cNvPr id="207879" name="Line 7"/>
            <p:cNvSpPr/>
            <p:nvPr/>
          </p:nvSpPr>
          <p:spPr>
            <a:xfrm>
              <a:off x="1206" y="851"/>
              <a:ext cx="576" cy="0"/>
            </a:xfrm>
            <a:prstGeom prst="line">
              <a:avLst/>
            </a:prstGeom>
            <a:ln w="28575" cap="flat" cmpd="sng">
              <a:solidFill>
                <a:schemeClr val="tx1"/>
              </a:solidFill>
              <a:prstDash val="solid"/>
              <a:round/>
              <a:headEnd type="none" w="med" len="med"/>
              <a:tailEnd type="triangle" w="med" len="med"/>
            </a:ln>
          </p:spPr>
        </p:sp>
        <p:sp>
          <p:nvSpPr>
            <p:cNvPr id="207880" name="Rectangle 8"/>
            <p:cNvSpPr/>
            <p:nvPr/>
          </p:nvSpPr>
          <p:spPr>
            <a:xfrm>
              <a:off x="3815" y="688"/>
              <a:ext cx="768" cy="336"/>
            </a:xfrm>
            <a:prstGeom prst="rect">
              <a:avLst/>
            </a:prstGeom>
            <a:solidFill>
              <a:srgbClr val="FFFF99"/>
            </a:solidFill>
            <a:ln w="28575" cap="flat" cmpd="sng">
              <a:solidFill>
                <a:schemeClr val="tx1"/>
              </a:solidFill>
              <a:prstDash val="solid"/>
              <a:miter/>
              <a:headEnd type="none" w="med" len="med"/>
              <a:tailEnd type="none" w="med" len="med"/>
            </a:ln>
          </p:spPr>
          <p:txBody>
            <a:bodyPr wrap="none" anchor="ctr" anchorCtr="0"/>
            <a:p>
              <a:pPr algn="ctr" eaLnBrk="0" hangingPunct="0"/>
              <a:r>
                <a:rPr lang="zh-CN" altLang="en-US" sz="1600" dirty="0">
                  <a:latin typeface="Times New Roman" panose="02020603050405020304" pitchFamily="18" charset="0"/>
                </a:rPr>
                <a:t>储户</a:t>
              </a:r>
              <a:endParaRPr lang="zh-CN" altLang="en-US" sz="1600" dirty="0">
                <a:latin typeface="Times New Roman" panose="02020603050405020304" pitchFamily="18" charset="0"/>
              </a:endParaRPr>
            </a:p>
          </p:txBody>
        </p:sp>
        <p:sp>
          <p:nvSpPr>
            <p:cNvPr id="207881" name="Line 9"/>
            <p:cNvSpPr/>
            <p:nvPr/>
          </p:nvSpPr>
          <p:spPr>
            <a:xfrm>
              <a:off x="3236" y="841"/>
              <a:ext cx="576" cy="0"/>
            </a:xfrm>
            <a:prstGeom prst="line">
              <a:avLst/>
            </a:prstGeom>
            <a:ln w="28575" cap="flat" cmpd="sng">
              <a:solidFill>
                <a:schemeClr val="tx1"/>
              </a:solidFill>
              <a:prstDash val="solid"/>
              <a:round/>
              <a:headEnd type="none" w="med" len="med"/>
              <a:tailEnd type="triangle" w="med" len="med"/>
            </a:ln>
          </p:spPr>
        </p:sp>
        <p:sp>
          <p:nvSpPr>
            <p:cNvPr id="207882" name="Text Box 10"/>
            <p:cNvSpPr txBox="1"/>
            <p:nvPr/>
          </p:nvSpPr>
          <p:spPr>
            <a:xfrm>
              <a:off x="1161" y="430"/>
              <a:ext cx="624" cy="451"/>
            </a:xfrm>
            <a:prstGeom prst="rect">
              <a:avLst/>
            </a:prstGeom>
            <a:noFill/>
            <a:ln w="28575">
              <a:noFill/>
            </a:ln>
          </p:spPr>
          <p:txBody>
            <a:bodyPr anchor="t" anchorCtr="0">
              <a:spAutoFit/>
            </a:bodyPr>
            <a:p>
              <a:pPr algn="ctr" eaLnBrk="0" hangingPunct="0">
                <a:spcBef>
                  <a:spcPct val="50000"/>
                </a:spcBef>
              </a:pPr>
              <a:r>
                <a:rPr lang="zh-CN" altLang="en-US" sz="1600" b="1" dirty="0">
                  <a:solidFill>
                    <a:srgbClr val="FF0000"/>
                  </a:solidFill>
                  <a:latin typeface="Times New Roman" panose="02020603050405020304" pitchFamily="18" charset="0"/>
                </a:rPr>
                <a:t>存款</a:t>
              </a:r>
              <a:r>
                <a:rPr lang="en-US" altLang="zh-CN" sz="1600" b="1" dirty="0">
                  <a:solidFill>
                    <a:srgbClr val="FF0000"/>
                  </a:solidFill>
                  <a:latin typeface="Times New Roman" panose="02020603050405020304" pitchFamily="18" charset="0"/>
                </a:rPr>
                <a:t>/</a:t>
              </a:r>
              <a:r>
                <a:rPr lang="zh-CN" altLang="en-US" sz="1600" b="1" dirty="0">
                  <a:solidFill>
                    <a:srgbClr val="FF0000"/>
                  </a:solidFill>
                  <a:latin typeface="Times New Roman" panose="02020603050405020304" pitchFamily="18" charset="0"/>
                </a:rPr>
                <a:t>取款单</a:t>
              </a:r>
              <a:endParaRPr lang="zh-CN" altLang="en-US" sz="1600" b="1" dirty="0">
                <a:solidFill>
                  <a:srgbClr val="FF0000"/>
                </a:solidFill>
                <a:latin typeface="Times New Roman" panose="02020603050405020304" pitchFamily="18" charset="0"/>
              </a:endParaRPr>
            </a:p>
          </p:txBody>
        </p:sp>
        <p:sp>
          <p:nvSpPr>
            <p:cNvPr id="207883" name="Text Box 11"/>
            <p:cNvSpPr txBox="1"/>
            <p:nvPr/>
          </p:nvSpPr>
          <p:spPr>
            <a:xfrm>
              <a:off x="3129" y="430"/>
              <a:ext cx="768" cy="451"/>
            </a:xfrm>
            <a:prstGeom prst="rect">
              <a:avLst/>
            </a:prstGeom>
            <a:noFill/>
            <a:ln w="28575">
              <a:noFill/>
            </a:ln>
          </p:spPr>
          <p:txBody>
            <a:bodyPr anchor="t" anchorCtr="0">
              <a:spAutoFit/>
            </a:bodyPr>
            <a:p>
              <a:pPr algn="ctr" eaLnBrk="0" hangingPunct="0">
                <a:spcBef>
                  <a:spcPct val="50000"/>
                </a:spcBef>
              </a:pPr>
              <a:r>
                <a:rPr lang="zh-CN" altLang="en-US" sz="1600" b="1" dirty="0">
                  <a:solidFill>
                    <a:srgbClr val="0000FF"/>
                  </a:solidFill>
                  <a:latin typeface="Times New Roman" panose="02020603050405020304" pitchFamily="18" charset="0"/>
                </a:rPr>
                <a:t>存款</a:t>
              </a:r>
              <a:r>
                <a:rPr lang="en-US" altLang="zh-CN" sz="1600" b="1" dirty="0">
                  <a:solidFill>
                    <a:srgbClr val="0000FF"/>
                  </a:solidFill>
                  <a:latin typeface="Times New Roman" panose="02020603050405020304" pitchFamily="18" charset="0"/>
                </a:rPr>
                <a:t>/</a:t>
              </a:r>
              <a:r>
                <a:rPr lang="zh-CN" altLang="en-US" sz="1600" b="1" dirty="0">
                  <a:solidFill>
                    <a:srgbClr val="0000FF"/>
                  </a:solidFill>
                  <a:latin typeface="Times New Roman" panose="02020603050405020304" pitchFamily="18" charset="0"/>
                </a:rPr>
                <a:t>取款信息</a:t>
              </a:r>
              <a:endParaRPr lang="zh-CN" altLang="en-US" sz="1600" b="1" dirty="0">
                <a:solidFill>
                  <a:srgbClr val="0000FF"/>
                </a:solidFill>
                <a:latin typeface="Times New Roman" panose="02020603050405020304" pitchFamily="18" charset="0"/>
              </a:endParaRPr>
            </a:p>
          </p:txBody>
        </p:sp>
      </p:grpSp>
      <p:grpSp>
        <p:nvGrpSpPr>
          <p:cNvPr id="207884" name="Group 12"/>
          <p:cNvGrpSpPr/>
          <p:nvPr/>
        </p:nvGrpSpPr>
        <p:grpSpPr>
          <a:xfrm>
            <a:off x="2608263" y="2509838"/>
            <a:ext cx="7702550" cy="1795462"/>
            <a:chOff x="275" y="1344"/>
            <a:chExt cx="5197" cy="1390"/>
          </a:xfrm>
        </p:grpSpPr>
        <p:sp>
          <p:nvSpPr>
            <p:cNvPr id="207885" name="Text Box 13"/>
            <p:cNvSpPr txBox="1"/>
            <p:nvPr/>
          </p:nvSpPr>
          <p:spPr>
            <a:xfrm>
              <a:off x="275" y="2409"/>
              <a:ext cx="1132" cy="261"/>
            </a:xfrm>
            <a:prstGeom prst="rect">
              <a:avLst/>
            </a:prstGeom>
            <a:noFill/>
            <a:ln w="28575">
              <a:noFill/>
            </a:ln>
          </p:spPr>
          <p:txBody>
            <a:bodyPr anchor="t" anchorCtr="0">
              <a:spAutoFit/>
            </a:bodyPr>
            <a:p>
              <a:pPr algn="ctr" eaLnBrk="0" hangingPunct="0">
                <a:spcBef>
                  <a:spcPct val="50000"/>
                </a:spcBef>
              </a:pPr>
              <a:r>
                <a:rPr lang="en-US" altLang="zh-CN" sz="1600" dirty="0">
                  <a:latin typeface="Times New Roman" panose="02020603050405020304" pitchFamily="18" charset="0"/>
                </a:rPr>
                <a:t>1</a:t>
              </a:r>
              <a:r>
                <a:rPr lang="zh-CN" altLang="en-US" sz="1600" dirty="0">
                  <a:latin typeface="Times New Roman" panose="02020603050405020304" pitchFamily="18" charset="0"/>
                </a:rPr>
                <a:t>层</a:t>
              </a:r>
              <a:r>
                <a:rPr lang="en-US" altLang="zh-CN" sz="1600" dirty="0">
                  <a:latin typeface="Times New Roman" panose="02020603050405020304" pitchFamily="18" charset="0"/>
                </a:rPr>
                <a:t>DFD</a:t>
              </a:r>
              <a:endParaRPr lang="en-US" altLang="zh-CN" sz="1600" dirty="0">
                <a:latin typeface="Times New Roman" panose="02020603050405020304" pitchFamily="18" charset="0"/>
              </a:endParaRPr>
            </a:p>
          </p:txBody>
        </p:sp>
        <p:sp>
          <p:nvSpPr>
            <p:cNvPr id="207886" name="Text Box 14"/>
            <p:cNvSpPr txBox="1"/>
            <p:nvPr/>
          </p:nvSpPr>
          <p:spPr>
            <a:xfrm>
              <a:off x="2148" y="1657"/>
              <a:ext cx="471" cy="452"/>
            </a:xfrm>
            <a:prstGeom prst="rect">
              <a:avLst/>
            </a:prstGeom>
            <a:noFill/>
            <a:ln w="28575">
              <a:noFill/>
            </a:ln>
          </p:spPr>
          <p:txBody>
            <a:bodyPr anchor="t" anchorCtr="0">
              <a:spAutoFit/>
            </a:bodyPr>
            <a:p>
              <a:pPr algn="ctr" eaLnBrk="0" hangingPunct="0">
                <a:spcBef>
                  <a:spcPct val="50000"/>
                </a:spcBef>
              </a:pPr>
              <a:r>
                <a:rPr lang="zh-CN" altLang="en-US" sz="1600" dirty="0">
                  <a:latin typeface="Times New Roman" panose="02020603050405020304" pitchFamily="18" charset="0"/>
                </a:rPr>
                <a:t>存款信息</a:t>
              </a:r>
              <a:endParaRPr lang="zh-CN" altLang="en-US" sz="1600" dirty="0">
                <a:latin typeface="Times New Roman" panose="02020603050405020304" pitchFamily="18" charset="0"/>
              </a:endParaRPr>
            </a:p>
          </p:txBody>
        </p:sp>
        <p:sp>
          <p:nvSpPr>
            <p:cNvPr id="207887" name="Line 15"/>
            <p:cNvSpPr/>
            <p:nvPr/>
          </p:nvSpPr>
          <p:spPr>
            <a:xfrm>
              <a:off x="4751" y="2216"/>
              <a:ext cx="414" cy="0"/>
            </a:xfrm>
            <a:prstGeom prst="line">
              <a:avLst/>
            </a:prstGeom>
            <a:ln w="28575" cap="flat" cmpd="sng">
              <a:solidFill>
                <a:schemeClr val="tx1"/>
              </a:solidFill>
              <a:prstDash val="solid"/>
              <a:round/>
              <a:headEnd type="none" w="med" len="med"/>
              <a:tailEnd type="triangle" w="med" len="med"/>
            </a:ln>
          </p:spPr>
        </p:sp>
        <p:sp>
          <p:nvSpPr>
            <p:cNvPr id="207888" name="Freeform 16"/>
            <p:cNvSpPr/>
            <p:nvPr/>
          </p:nvSpPr>
          <p:spPr>
            <a:xfrm>
              <a:off x="3237" y="1665"/>
              <a:ext cx="1235" cy="315"/>
            </a:xfrm>
            <a:custGeom>
              <a:avLst/>
              <a:gdLst/>
              <a:ahLst/>
              <a:cxnLst>
                <a:cxn ang="0">
                  <a:pos x="0" y="0"/>
                </a:cxn>
                <a:cxn ang="0">
                  <a:pos x="430" y="2"/>
                </a:cxn>
                <a:cxn ang="0">
                  <a:pos x="865" y="10"/>
                </a:cxn>
                <a:cxn ang="0">
                  <a:pos x="1124" y="19"/>
                </a:cxn>
              </a:cxnLst>
              <a:pathLst>
                <a:path w="1248" h="432">
                  <a:moveTo>
                    <a:pt x="0" y="0"/>
                  </a:moveTo>
                  <a:cubicBezTo>
                    <a:pt x="160" y="4"/>
                    <a:pt x="320" y="8"/>
                    <a:pt x="480" y="48"/>
                  </a:cubicBezTo>
                  <a:cubicBezTo>
                    <a:pt x="640" y="88"/>
                    <a:pt x="832" y="176"/>
                    <a:pt x="960" y="240"/>
                  </a:cubicBezTo>
                  <a:cubicBezTo>
                    <a:pt x="1088" y="304"/>
                    <a:pt x="1168" y="368"/>
                    <a:pt x="1248" y="432"/>
                  </a:cubicBezTo>
                </a:path>
              </a:pathLst>
            </a:custGeom>
            <a:noFill/>
            <a:ln w="28575" cap="flat" cmpd="sng">
              <a:solidFill>
                <a:schemeClr val="tx1"/>
              </a:solidFill>
              <a:prstDash val="solid"/>
              <a:round/>
              <a:headEnd type="none" w="med" len="med"/>
              <a:tailEnd type="triangle" w="med" len="med"/>
            </a:ln>
          </p:spPr>
          <p:txBody>
            <a:bodyPr/>
            <a:p>
              <a:endParaRPr lang="zh-CN" altLang="en-US" sz="2800"/>
            </a:p>
          </p:txBody>
        </p:sp>
        <p:sp>
          <p:nvSpPr>
            <p:cNvPr id="207889" name="Line 17"/>
            <p:cNvSpPr/>
            <p:nvPr/>
          </p:nvSpPr>
          <p:spPr>
            <a:xfrm>
              <a:off x="922" y="2139"/>
              <a:ext cx="566" cy="0"/>
            </a:xfrm>
            <a:prstGeom prst="line">
              <a:avLst/>
            </a:prstGeom>
            <a:ln w="28575" cap="flat" cmpd="sng">
              <a:solidFill>
                <a:schemeClr val="tx1"/>
              </a:solidFill>
              <a:prstDash val="solid"/>
              <a:round/>
              <a:headEnd type="none" w="med" len="med"/>
              <a:tailEnd type="triangle" w="med" len="med"/>
            </a:ln>
          </p:spPr>
        </p:sp>
        <p:sp>
          <p:nvSpPr>
            <p:cNvPr id="207890" name="Text Box 18"/>
            <p:cNvSpPr txBox="1"/>
            <p:nvPr/>
          </p:nvSpPr>
          <p:spPr>
            <a:xfrm>
              <a:off x="855" y="1782"/>
              <a:ext cx="613" cy="452"/>
            </a:xfrm>
            <a:prstGeom prst="rect">
              <a:avLst/>
            </a:prstGeom>
            <a:noFill/>
            <a:ln w="28575">
              <a:noFill/>
            </a:ln>
          </p:spPr>
          <p:txBody>
            <a:bodyPr anchor="t" anchorCtr="0">
              <a:spAutoFit/>
            </a:bodyPr>
            <a:p>
              <a:pPr algn="ctr" eaLnBrk="0" hangingPunct="0">
                <a:spcBef>
                  <a:spcPct val="50000"/>
                </a:spcBef>
              </a:pPr>
              <a:r>
                <a:rPr lang="zh-CN" altLang="en-US" sz="1600" b="1" dirty="0">
                  <a:solidFill>
                    <a:srgbClr val="FF0000"/>
                  </a:solidFill>
                  <a:latin typeface="Times New Roman" panose="02020603050405020304" pitchFamily="18" charset="0"/>
                </a:rPr>
                <a:t>存款</a:t>
              </a:r>
              <a:r>
                <a:rPr lang="en-US" altLang="zh-CN" sz="1600" b="1" dirty="0">
                  <a:solidFill>
                    <a:srgbClr val="FF0000"/>
                  </a:solidFill>
                  <a:latin typeface="Times New Roman" panose="02020603050405020304" pitchFamily="18" charset="0"/>
                </a:rPr>
                <a:t>/</a:t>
              </a:r>
              <a:r>
                <a:rPr lang="zh-CN" altLang="en-US" sz="1600" b="1" dirty="0">
                  <a:solidFill>
                    <a:srgbClr val="FF0000"/>
                  </a:solidFill>
                  <a:latin typeface="Times New Roman" panose="02020603050405020304" pitchFamily="18" charset="0"/>
                </a:rPr>
                <a:t>取款单</a:t>
              </a:r>
              <a:endParaRPr lang="zh-CN" altLang="en-US" sz="1600" b="1" dirty="0">
                <a:solidFill>
                  <a:srgbClr val="FF0000"/>
                </a:solidFill>
                <a:latin typeface="Times New Roman" panose="02020603050405020304" pitchFamily="18" charset="0"/>
              </a:endParaRPr>
            </a:p>
          </p:txBody>
        </p:sp>
        <p:sp>
          <p:nvSpPr>
            <p:cNvPr id="207891" name="Oval 19"/>
            <p:cNvSpPr/>
            <p:nvPr/>
          </p:nvSpPr>
          <p:spPr>
            <a:xfrm>
              <a:off x="1462" y="1808"/>
              <a:ext cx="850" cy="639"/>
            </a:xfrm>
            <a:prstGeom prst="ellipse">
              <a:avLst/>
            </a:prstGeom>
            <a:solidFill>
              <a:srgbClr val="FFFF99"/>
            </a:solidFill>
            <a:ln w="28575" cap="flat" cmpd="sng">
              <a:solidFill>
                <a:schemeClr val="tx1"/>
              </a:solidFill>
              <a:prstDash val="solid"/>
              <a:round/>
              <a:headEnd type="none" w="med" len="med"/>
              <a:tailEnd type="none" w="med" len="med"/>
            </a:ln>
          </p:spPr>
          <p:txBody>
            <a:bodyPr wrap="none" anchor="ctr" anchorCtr="0"/>
            <a:p>
              <a:pPr algn="ctr" eaLnBrk="0" hangingPunct="0"/>
              <a:r>
                <a:rPr lang="zh-CN" altLang="en-US" sz="1600" dirty="0">
                  <a:latin typeface="Times New Roman" panose="02020603050405020304" pitchFamily="18" charset="0"/>
                </a:rPr>
                <a:t>接收并分类</a:t>
              </a:r>
              <a:endParaRPr lang="zh-CN" altLang="en-US" sz="1600" dirty="0">
                <a:latin typeface="Times New Roman" panose="02020603050405020304" pitchFamily="18" charset="0"/>
              </a:endParaRPr>
            </a:p>
          </p:txBody>
        </p:sp>
        <p:sp>
          <p:nvSpPr>
            <p:cNvPr id="207892" name="Line 20"/>
            <p:cNvSpPr/>
            <p:nvPr/>
          </p:nvSpPr>
          <p:spPr>
            <a:xfrm flipV="1">
              <a:off x="2336" y="1817"/>
              <a:ext cx="367" cy="250"/>
            </a:xfrm>
            <a:prstGeom prst="line">
              <a:avLst/>
            </a:prstGeom>
            <a:ln w="28575" cap="flat" cmpd="sng">
              <a:solidFill>
                <a:schemeClr val="tx1"/>
              </a:solidFill>
              <a:prstDash val="solid"/>
              <a:round/>
              <a:headEnd type="none" w="med" len="med"/>
              <a:tailEnd type="triangle" w="med" len="med"/>
            </a:ln>
          </p:spPr>
        </p:sp>
        <p:sp>
          <p:nvSpPr>
            <p:cNvPr id="207893" name="Line 21"/>
            <p:cNvSpPr/>
            <p:nvPr/>
          </p:nvSpPr>
          <p:spPr>
            <a:xfrm>
              <a:off x="2338" y="2224"/>
              <a:ext cx="378" cy="206"/>
            </a:xfrm>
            <a:prstGeom prst="line">
              <a:avLst/>
            </a:prstGeom>
            <a:ln w="28575" cap="flat" cmpd="sng">
              <a:solidFill>
                <a:schemeClr val="tx1"/>
              </a:solidFill>
              <a:prstDash val="solid"/>
              <a:round/>
              <a:headEnd type="none" w="med" len="med"/>
              <a:tailEnd type="triangle" w="med" len="med"/>
            </a:ln>
          </p:spPr>
        </p:sp>
        <p:sp>
          <p:nvSpPr>
            <p:cNvPr id="207894" name="Text Box 22"/>
            <p:cNvSpPr txBox="1"/>
            <p:nvPr/>
          </p:nvSpPr>
          <p:spPr>
            <a:xfrm>
              <a:off x="2289" y="2027"/>
              <a:ext cx="472" cy="452"/>
            </a:xfrm>
            <a:prstGeom prst="rect">
              <a:avLst/>
            </a:prstGeom>
            <a:noFill/>
            <a:ln w="28575">
              <a:noFill/>
            </a:ln>
          </p:spPr>
          <p:txBody>
            <a:bodyPr anchor="t" anchorCtr="0">
              <a:spAutoFit/>
            </a:bodyPr>
            <a:p>
              <a:pPr algn="ctr" eaLnBrk="0" hangingPunct="0">
                <a:spcBef>
                  <a:spcPct val="50000"/>
                </a:spcBef>
              </a:pPr>
              <a:r>
                <a:rPr lang="zh-CN" altLang="en-US" sz="1600" dirty="0">
                  <a:latin typeface="Times New Roman" panose="02020603050405020304" pitchFamily="18" charset="0"/>
                </a:rPr>
                <a:t>取款信息</a:t>
              </a:r>
              <a:endParaRPr lang="zh-CN" altLang="en-US" sz="1600" dirty="0">
                <a:latin typeface="Times New Roman" panose="02020603050405020304" pitchFamily="18" charset="0"/>
              </a:endParaRPr>
            </a:p>
          </p:txBody>
        </p:sp>
        <p:sp>
          <p:nvSpPr>
            <p:cNvPr id="207895" name="Oval 23"/>
            <p:cNvSpPr/>
            <p:nvPr/>
          </p:nvSpPr>
          <p:spPr>
            <a:xfrm>
              <a:off x="2695" y="1510"/>
              <a:ext cx="555" cy="462"/>
            </a:xfrm>
            <a:prstGeom prst="ellipse">
              <a:avLst/>
            </a:prstGeom>
            <a:solidFill>
              <a:srgbClr val="FFFF99"/>
            </a:solidFill>
            <a:ln w="28575" cap="flat" cmpd="sng">
              <a:solidFill>
                <a:schemeClr val="tx1"/>
              </a:solidFill>
              <a:prstDash val="solid"/>
              <a:round/>
              <a:headEnd type="none" w="med" len="med"/>
              <a:tailEnd type="none" w="med" len="med"/>
            </a:ln>
          </p:spPr>
          <p:txBody>
            <a:bodyPr wrap="none" anchor="ctr" anchorCtr="0"/>
            <a:p>
              <a:pPr algn="ctr" eaLnBrk="0" hangingPunct="0"/>
              <a:endParaRPr lang="zh-CN" altLang="en-US" sz="1600" dirty="0">
                <a:latin typeface="Times New Roman" panose="02020603050405020304" pitchFamily="18" charset="0"/>
              </a:endParaRPr>
            </a:p>
            <a:p>
              <a:pPr algn="ctr" eaLnBrk="0" hangingPunct="0"/>
              <a:r>
                <a:rPr lang="zh-CN" altLang="en-US" sz="1600" dirty="0">
                  <a:latin typeface="Times New Roman" panose="02020603050405020304" pitchFamily="18" charset="0"/>
                </a:rPr>
                <a:t>存款</a:t>
              </a:r>
              <a:endParaRPr lang="zh-CN" altLang="en-US" sz="1600" dirty="0">
                <a:latin typeface="Times New Roman" panose="02020603050405020304" pitchFamily="18" charset="0"/>
              </a:endParaRPr>
            </a:p>
          </p:txBody>
        </p:sp>
        <p:sp>
          <p:nvSpPr>
            <p:cNvPr id="207896" name="Oval 24"/>
            <p:cNvSpPr/>
            <p:nvPr/>
          </p:nvSpPr>
          <p:spPr>
            <a:xfrm>
              <a:off x="2648" y="2193"/>
              <a:ext cx="555" cy="541"/>
            </a:xfrm>
            <a:prstGeom prst="ellipse">
              <a:avLst/>
            </a:prstGeom>
            <a:solidFill>
              <a:srgbClr val="FFFF99"/>
            </a:solidFill>
            <a:ln w="28575" cap="flat" cmpd="sng">
              <a:solidFill>
                <a:schemeClr val="tx1"/>
              </a:solidFill>
              <a:prstDash val="solid"/>
              <a:round/>
              <a:headEnd type="none" w="med" len="med"/>
              <a:tailEnd type="none" w="med" len="med"/>
            </a:ln>
          </p:spPr>
          <p:txBody>
            <a:bodyPr wrap="none" anchor="ctr" anchorCtr="0"/>
            <a:p>
              <a:pPr algn="ctr" eaLnBrk="0" hangingPunct="0"/>
              <a:endParaRPr lang="zh-CN" altLang="en-US" sz="1600" dirty="0">
                <a:latin typeface="Times New Roman" panose="02020603050405020304" pitchFamily="18" charset="0"/>
              </a:endParaRPr>
            </a:p>
            <a:p>
              <a:pPr algn="ctr" eaLnBrk="0" hangingPunct="0"/>
              <a:r>
                <a:rPr lang="zh-CN" altLang="en-US" sz="1600" dirty="0">
                  <a:latin typeface="Times New Roman" panose="02020603050405020304" pitchFamily="18" charset="0"/>
                </a:rPr>
                <a:t>取款</a:t>
              </a:r>
              <a:endParaRPr lang="zh-CN" altLang="en-US" sz="1600" dirty="0">
                <a:latin typeface="Times New Roman" panose="02020603050405020304" pitchFamily="18" charset="0"/>
              </a:endParaRPr>
            </a:p>
          </p:txBody>
        </p:sp>
        <p:sp>
          <p:nvSpPr>
            <p:cNvPr id="207897" name="Oval 25"/>
            <p:cNvSpPr/>
            <p:nvPr/>
          </p:nvSpPr>
          <p:spPr>
            <a:xfrm>
              <a:off x="4204" y="1980"/>
              <a:ext cx="555" cy="492"/>
            </a:xfrm>
            <a:prstGeom prst="ellipse">
              <a:avLst/>
            </a:prstGeom>
            <a:solidFill>
              <a:srgbClr val="FFFF99"/>
            </a:solidFill>
            <a:ln w="28575" cap="flat" cmpd="sng">
              <a:solidFill>
                <a:schemeClr val="tx1"/>
              </a:solidFill>
              <a:prstDash val="solid"/>
              <a:round/>
              <a:headEnd type="none" w="med" len="med"/>
              <a:tailEnd type="none" w="med" len="med"/>
            </a:ln>
          </p:spPr>
          <p:txBody>
            <a:bodyPr wrap="none" anchor="ctr" anchorCtr="0"/>
            <a:p>
              <a:pPr algn="ctr" eaLnBrk="0" hangingPunct="0"/>
              <a:endParaRPr lang="zh-CN" altLang="en-US" sz="1600" dirty="0">
                <a:latin typeface="Times New Roman" panose="02020603050405020304" pitchFamily="18" charset="0"/>
              </a:endParaRPr>
            </a:p>
            <a:p>
              <a:pPr algn="ctr" eaLnBrk="0" hangingPunct="0"/>
              <a:r>
                <a:rPr lang="zh-CN" altLang="en-US" sz="1600" dirty="0">
                  <a:latin typeface="Times New Roman" panose="02020603050405020304" pitchFamily="18" charset="0"/>
                </a:rPr>
                <a:t>打印</a:t>
              </a:r>
              <a:endParaRPr lang="zh-CN" altLang="en-US" sz="1600" dirty="0">
                <a:latin typeface="Times New Roman" panose="02020603050405020304" pitchFamily="18" charset="0"/>
              </a:endParaRPr>
            </a:p>
          </p:txBody>
        </p:sp>
        <p:sp>
          <p:nvSpPr>
            <p:cNvPr id="207898" name="Freeform 26"/>
            <p:cNvSpPr/>
            <p:nvPr/>
          </p:nvSpPr>
          <p:spPr>
            <a:xfrm>
              <a:off x="3237" y="2475"/>
              <a:ext cx="1179" cy="149"/>
            </a:xfrm>
            <a:custGeom>
              <a:avLst/>
              <a:gdLst/>
              <a:ahLst/>
              <a:cxnLst>
                <a:cxn ang="0">
                  <a:pos x="0" y="1"/>
                </a:cxn>
                <a:cxn ang="0">
                  <a:pos x="443" y="1"/>
                </a:cxn>
                <a:cxn ang="0">
                  <a:pos x="845" y="1"/>
                </a:cxn>
                <a:cxn ang="0">
                  <a:pos x="1005" y="0"/>
                </a:cxn>
              </a:cxnLst>
              <a:pathLst>
                <a:path w="1200" h="256">
                  <a:moveTo>
                    <a:pt x="0" y="192"/>
                  </a:moveTo>
                  <a:cubicBezTo>
                    <a:pt x="180" y="224"/>
                    <a:pt x="360" y="256"/>
                    <a:pt x="528" y="240"/>
                  </a:cubicBezTo>
                  <a:cubicBezTo>
                    <a:pt x="696" y="224"/>
                    <a:pt x="896" y="136"/>
                    <a:pt x="1008" y="96"/>
                  </a:cubicBezTo>
                  <a:cubicBezTo>
                    <a:pt x="1120" y="56"/>
                    <a:pt x="1160" y="28"/>
                    <a:pt x="1200" y="0"/>
                  </a:cubicBezTo>
                </a:path>
              </a:pathLst>
            </a:custGeom>
            <a:noFill/>
            <a:ln w="28575" cap="flat" cmpd="sng">
              <a:solidFill>
                <a:schemeClr val="tx1"/>
              </a:solidFill>
              <a:prstDash val="solid"/>
              <a:round/>
              <a:headEnd type="none" w="med" len="med"/>
              <a:tailEnd type="triangle" w="med" len="med"/>
            </a:ln>
          </p:spPr>
          <p:txBody>
            <a:bodyPr/>
            <a:p>
              <a:endParaRPr lang="zh-CN" altLang="en-US" sz="2800"/>
            </a:p>
          </p:txBody>
        </p:sp>
        <p:sp>
          <p:nvSpPr>
            <p:cNvPr id="207899" name="Line 27"/>
            <p:cNvSpPr/>
            <p:nvPr/>
          </p:nvSpPr>
          <p:spPr>
            <a:xfrm>
              <a:off x="1468" y="2029"/>
              <a:ext cx="850" cy="0"/>
            </a:xfrm>
            <a:prstGeom prst="line">
              <a:avLst/>
            </a:prstGeom>
            <a:ln w="28575" cap="flat" cmpd="sng">
              <a:solidFill>
                <a:schemeClr val="tx1"/>
              </a:solidFill>
              <a:prstDash val="solid"/>
              <a:round/>
              <a:headEnd type="none" w="med" len="med"/>
              <a:tailEnd type="none" w="med" len="med"/>
            </a:ln>
          </p:spPr>
        </p:sp>
        <p:sp>
          <p:nvSpPr>
            <p:cNvPr id="207900" name="Text Box 28"/>
            <p:cNvSpPr txBox="1"/>
            <p:nvPr/>
          </p:nvSpPr>
          <p:spPr>
            <a:xfrm>
              <a:off x="1685" y="1811"/>
              <a:ext cx="377" cy="261"/>
            </a:xfrm>
            <a:prstGeom prst="rect">
              <a:avLst/>
            </a:prstGeom>
            <a:noFill/>
            <a:ln w="28575">
              <a:noFill/>
            </a:ln>
          </p:spPr>
          <p:txBody>
            <a:bodyPr anchor="t" anchorCtr="0">
              <a:spAutoFit/>
            </a:bodyPr>
            <a:p>
              <a:pPr algn="ctr" eaLnBrk="0" hangingPunct="0">
                <a:spcBef>
                  <a:spcPct val="50000"/>
                </a:spcBef>
              </a:pPr>
              <a:r>
                <a:rPr lang="en-US" altLang="zh-CN" sz="1600" dirty="0">
                  <a:latin typeface="Times New Roman" panose="02020603050405020304" pitchFamily="18" charset="0"/>
                </a:rPr>
                <a:t>p1</a:t>
              </a:r>
              <a:endParaRPr lang="en-US" altLang="zh-CN" sz="1600" dirty="0">
                <a:latin typeface="Times New Roman" panose="02020603050405020304" pitchFamily="18" charset="0"/>
              </a:endParaRPr>
            </a:p>
          </p:txBody>
        </p:sp>
        <p:sp>
          <p:nvSpPr>
            <p:cNvPr id="207901" name="Line 29"/>
            <p:cNvSpPr/>
            <p:nvPr/>
          </p:nvSpPr>
          <p:spPr>
            <a:xfrm>
              <a:off x="2695" y="1700"/>
              <a:ext cx="566" cy="0"/>
            </a:xfrm>
            <a:prstGeom prst="line">
              <a:avLst/>
            </a:prstGeom>
            <a:ln w="28575" cap="flat" cmpd="sng">
              <a:solidFill>
                <a:schemeClr val="tx1"/>
              </a:solidFill>
              <a:prstDash val="solid"/>
              <a:round/>
              <a:headEnd type="none" w="med" len="med"/>
              <a:tailEnd type="none" w="med" len="med"/>
            </a:ln>
          </p:spPr>
        </p:sp>
        <p:sp>
          <p:nvSpPr>
            <p:cNvPr id="207902" name="Text Box 30"/>
            <p:cNvSpPr txBox="1"/>
            <p:nvPr/>
          </p:nvSpPr>
          <p:spPr>
            <a:xfrm>
              <a:off x="2790" y="1452"/>
              <a:ext cx="378" cy="261"/>
            </a:xfrm>
            <a:prstGeom prst="rect">
              <a:avLst/>
            </a:prstGeom>
            <a:noFill/>
            <a:ln w="28575">
              <a:noFill/>
            </a:ln>
          </p:spPr>
          <p:txBody>
            <a:bodyPr anchor="t" anchorCtr="0">
              <a:spAutoFit/>
            </a:bodyPr>
            <a:p>
              <a:pPr algn="ctr" eaLnBrk="0" hangingPunct="0">
                <a:spcBef>
                  <a:spcPct val="50000"/>
                </a:spcBef>
              </a:pPr>
              <a:r>
                <a:rPr lang="en-US" altLang="zh-CN" sz="1600" dirty="0">
                  <a:latin typeface="Times New Roman" panose="02020603050405020304" pitchFamily="18" charset="0"/>
                </a:rPr>
                <a:t>p2</a:t>
              </a:r>
              <a:endParaRPr lang="en-US" altLang="zh-CN" sz="1600" dirty="0">
                <a:latin typeface="Times New Roman" panose="02020603050405020304" pitchFamily="18" charset="0"/>
              </a:endParaRPr>
            </a:p>
          </p:txBody>
        </p:sp>
        <p:sp>
          <p:nvSpPr>
            <p:cNvPr id="207903" name="Line 31"/>
            <p:cNvSpPr/>
            <p:nvPr/>
          </p:nvSpPr>
          <p:spPr>
            <a:xfrm>
              <a:off x="2695" y="2440"/>
              <a:ext cx="519" cy="0"/>
            </a:xfrm>
            <a:prstGeom prst="line">
              <a:avLst/>
            </a:prstGeom>
            <a:ln w="28575" cap="flat" cmpd="sng">
              <a:solidFill>
                <a:schemeClr val="tx1"/>
              </a:solidFill>
              <a:prstDash val="solid"/>
              <a:round/>
              <a:headEnd type="none" w="med" len="med"/>
              <a:tailEnd type="none" w="med" len="med"/>
            </a:ln>
          </p:spPr>
        </p:sp>
        <p:sp>
          <p:nvSpPr>
            <p:cNvPr id="207904" name="Text Box 32"/>
            <p:cNvSpPr txBox="1"/>
            <p:nvPr/>
          </p:nvSpPr>
          <p:spPr>
            <a:xfrm>
              <a:off x="2799" y="2180"/>
              <a:ext cx="378" cy="261"/>
            </a:xfrm>
            <a:prstGeom prst="rect">
              <a:avLst/>
            </a:prstGeom>
            <a:noFill/>
            <a:ln w="28575">
              <a:noFill/>
            </a:ln>
          </p:spPr>
          <p:txBody>
            <a:bodyPr anchor="t" anchorCtr="0">
              <a:spAutoFit/>
            </a:bodyPr>
            <a:p>
              <a:pPr algn="ctr" eaLnBrk="0" hangingPunct="0">
                <a:spcBef>
                  <a:spcPct val="50000"/>
                </a:spcBef>
              </a:pPr>
              <a:r>
                <a:rPr lang="en-US" altLang="zh-CN" sz="1600" dirty="0">
                  <a:latin typeface="Times New Roman" panose="02020603050405020304" pitchFamily="18" charset="0"/>
                </a:rPr>
                <a:t>p3</a:t>
              </a:r>
              <a:endParaRPr lang="en-US" altLang="zh-CN" sz="1600" dirty="0">
                <a:latin typeface="Times New Roman" panose="02020603050405020304" pitchFamily="18" charset="0"/>
              </a:endParaRPr>
            </a:p>
          </p:txBody>
        </p:sp>
        <p:sp>
          <p:nvSpPr>
            <p:cNvPr id="207905" name="Line 33"/>
            <p:cNvSpPr/>
            <p:nvPr/>
          </p:nvSpPr>
          <p:spPr>
            <a:xfrm>
              <a:off x="4205" y="2210"/>
              <a:ext cx="566" cy="0"/>
            </a:xfrm>
            <a:prstGeom prst="line">
              <a:avLst/>
            </a:prstGeom>
            <a:ln w="28575" cap="flat" cmpd="sng">
              <a:solidFill>
                <a:schemeClr val="tx1"/>
              </a:solidFill>
              <a:prstDash val="solid"/>
              <a:round/>
              <a:headEnd type="none" w="med" len="med"/>
              <a:tailEnd type="none" w="med" len="med"/>
            </a:ln>
          </p:spPr>
        </p:sp>
        <p:sp>
          <p:nvSpPr>
            <p:cNvPr id="207906" name="Text Box 34"/>
            <p:cNvSpPr txBox="1"/>
            <p:nvPr/>
          </p:nvSpPr>
          <p:spPr>
            <a:xfrm>
              <a:off x="4264" y="1936"/>
              <a:ext cx="377" cy="261"/>
            </a:xfrm>
            <a:prstGeom prst="rect">
              <a:avLst/>
            </a:prstGeom>
            <a:noFill/>
            <a:ln w="28575">
              <a:noFill/>
            </a:ln>
          </p:spPr>
          <p:txBody>
            <a:bodyPr anchor="t" anchorCtr="0">
              <a:spAutoFit/>
            </a:bodyPr>
            <a:p>
              <a:pPr algn="ctr" eaLnBrk="0" hangingPunct="0">
                <a:spcBef>
                  <a:spcPct val="50000"/>
                </a:spcBef>
              </a:pPr>
              <a:r>
                <a:rPr lang="en-US" altLang="zh-CN" sz="1600" dirty="0">
                  <a:latin typeface="Times New Roman" panose="02020603050405020304" pitchFamily="18" charset="0"/>
                </a:rPr>
                <a:t>p4</a:t>
              </a:r>
              <a:endParaRPr lang="en-US" altLang="zh-CN" sz="1600" dirty="0">
                <a:latin typeface="Times New Roman" panose="02020603050405020304" pitchFamily="18" charset="0"/>
              </a:endParaRPr>
            </a:p>
          </p:txBody>
        </p:sp>
        <p:sp>
          <p:nvSpPr>
            <p:cNvPr id="207907" name="Text Box 35"/>
            <p:cNvSpPr txBox="1"/>
            <p:nvPr/>
          </p:nvSpPr>
          <p:spPr>
            <a:xfrm>
              <a:off x="4717" y="1785"/>
              <a:ext cx="755" cy="452"/>
            </a:xfrm>
            <a:prstGeom prst="rect">
              <a:avLst/>
            </a:prstGeom>
            <a:noFill/>
            <a:ln w="28575">
              <a:noFill/>
            </a:ln>
          </p:spPr>
          <p:txBody>
            <a:bodyPr anchor="t" anchorCtr="0">
              <a:spAutoFit/>
            </a:bodyPr>
            <a:p>
              <a:pPr algn="ctr" eaLnBrk="0" hangingPunct="0">
                <a:spcBef>
                  <a:spcPct val="50000"/>
                </a:spcBef>
              </a:pPr>
              <a:r>
                <a:rPr lang="zh-CN" altLang="en-US" sz="1600" b="1" dirty="0">
                  <a:solidFill>
                    <a:srgbClr val="0000FF"/>
                  </a:solidFill>
                  <a:latin typeface="Times New Roman" panose="02020603050405020304" pitchFamily="18" charset="0"/>
                </a:rPr>
                <a:t>存款</a:t>
              </a:r>
              <a:r>
                <a:rPr lang="en-US" altLang="zh-CN" sz="1600" b="1" dirty="0">
                  <a:solidFill>
                    <a:srgbClr val="0000FF"/>
                  </a:solidFill>
                  <a:latin typeface="Times New Roman" panose="02020603050405020304" pitchFamily="18" charset="0"/>
                </a:rPr>
                <a:t>/</a:t>
              </a:r>
              <a:r>
                <a:rPr lang="zh-CN" altLang="en-US" sz="1600" b="1" dirty="0">
                  <a:solidFill>
                    <a:srgbClr val="0000FF"/>
                  </a:solidFill>
                  <a:latin typeface="Times New Roman" panose="02020603050405020304" pitchFamily="18" charset="0"/>
                </a:rPr>
                <a:t>取款信息</a:t>
              </a:r>
              <a:endParaRPr lang="zh-CN" altLang="en-US" sz="1600" b="1" dirty="0">
                <a:solidFill>
                  <a:srgbClr val="0000FF"/>
                </a:solidFill>
                <a:latin typeface="Times New Roman" panose="02020603050405020304" pitchFamily="18" charset="0"/>
              </a:endParaRPr>
            </a:p>
          </p:txBody>
        </p:sp>
        <p:sp>
          <p:nvSpPr>
            <p:cNvPr id="207908" name="Text Box 36"/>
            <p:cNvSpPr txBox="1"/>
            <p:nvPr/>
          </p:nvSpPr>
          <p:spPr>
            <a:xfrm>
              <a:off x="3729" y="1344"/>
              <a:ext cx="523" cy="452"/>
            </a:xfrm>
            <a:prstGeom prst="rect">
              <a:avLst/>
            </a:prstGeom>
            <a:noFill/>
            <a:ln w="28575">
              <a:noFill/>
            </a:ln>
          </p:spPr>
          <p:txBody>
            <a:bodyPr anchor="t" anchorCtr="0">
              <a:spAutoFit/>
            </a:bodyPr>
            <a:p>
              <a:pPr algn="ctr" eaLnBrk="0" hangingPunct="0">
                <a:spcBef>
                  <a:spcPct val="50000"/>
                </a:spcBef>
              </a:pPr>
              <a:r>
                <a:rPr lang="zh-CN" altLang="en-US" sz="1600" dirty="0">
                  <a:latin typeface="Times New Roman" panose="02020603050405020304" pitchFamily="18" charset="0"/>
                </a:rPr>
                <a:t>存款信息</a:t>
              </a:r>
              <a:endParaRPr lang="zh-CN" altLang="en-US" sz="1600" dirty="0">
                <a:latin typeface="Times New Roman" panose="02020603050405020304" pitchFamily="18" charset="0"/>
              </a:endParaRPr>
            </a:p>
          </p:txBody>
        </p:sp>
        <p:sp>
          <p:nvSpPr>
            <p:cNvPr id="207909" name="Text Box 37"/>
            <p:cNvSpPr txBox="1"/>
            <p:nvPr/>
          </p:nvSpPr>
          <p:spPr>
            <a:xfrm>
              <a:off x="3456" y="2160"/>
              <a:ext cx="471" cy="452"/>
            </a:xfrm>
            <a:prstGeom prst="rect">
              <a:avLst/>
            </a:prstGeom>
            <a:noFill/>
            <a:ln w="28575">
              <a:noFill/>
            </a:ln>
          </p:spPr>
          <p:txBody>
            <a:bodyPr anchor="t" anchorCtr="0">
              <a:spAutoFit/>
            </a:bodyPr>
            <a:p>
              <a:pPr algn="ctr" eaLnBrk="0" hangingPunct="0">
                <a:spcBef>
                  <a:spcPct val="50000"/>
                </a:spcBef>
              </a:pPr>
              <a:r>
                <a:rPr lang="zh-CN" altLang="en-US" sz="1600" dirty="0">
                  <a:latin typeface="Times New Roman" panose="02020603050405020304" pitchFamily="18" charset="0"/>
                </a:rPr>
                <a:t>取款信息</a:t>
              </a:r>
              <a:endParaRPr lang="zh-CN" altLang="en-US" sz="1600" dirty="0">
                <a:latin typeface="Times New Roman" panose="02020603050405020304" pitchFamily="18" charset="0"/>
              </a:endParaRPr>
            </a:p>
          </p:txBody>
        </p:sp>
      </p:grpSp>
      <p:sp>
        <p:nvSpPr>
          <p:cNvPr id="207910" name="Freeform 38"/>
          <p:cNvSpPr/>
          <p:nvPr/>
        </p:nvSpPr>
        <p:spPr>
          <a:xfrm>
            <a:off x="4381500" y="1728788"/>
            <a:ext cx="69850" cy="1614487"/>
          </a:xfrm>
          <a:custGeom>
            <a:avLst/>
            <a:gdLst/>
            <a:ahLst/>
            <a:cxnLst>
              <a:cxn ang="0">
                <a:pos x="2147483647" y="0"/>
              </a:cxn>
              <a:cxn ang="0">
                <a:pos x="2147483647" y="2147483647"/>
              </a:cxn>
              <a:cxn ang="0">
                <a:pos x="2147483647" y="2147483647"/>
              </a:cxn>
            </a:cxnLst>
            <a:pathLst>
              <a:path w="224" h="1664">
                <a:moveTo>
                  <a:pt x="224" y="0"/>
                </a:moveTo>
                <a:cubicBezTo>
                  <a:pt x="144" y="560"/>
                  <a:pt x="64" y="1120"/>
                  <a:pt x="32" y="1392"/>
                </a:cubicBezTo>
                <a:cubicBezTo>
                  <a:pt x="0" y="1664"/>
                  <a:pt x="16" y="1648"/>
                  <a:pt x="32" y="1632"/>
                </a:cubicBezTo>
              </a:path>
            </a:pathLst>
          </a:custGeom>
          <a:noFill/>
          <a:ln w="38100" cap="flat" cmpd="sng">
            <a:solidFill>
              <a:schemeClr val="tx1"/>
            </a:solidFill>
            <a:prstDash val="sysDot"/>
            <a:round/>
            <a:headEnd type="none" w="med" len="med"/>
            <a:tailEnd type="none" w="med" len="med"/>
          </a:ln>
        </p:spPr>
        <p:txBody>
          <a:bodyPr/>
          <a:p>
            <a:endParaRPr lang="zh-CN" altLang="en-US" sz="2800"/>
          </a:p>
        </p:txBody>
      </p:sp>
      <p:sp>
        <p:nvSpPr>
          <p:cNvPr id="207911" name="Freeform 39"/>
          <p:cNvSpPr/>
          <p:nvPr/>
        </p:nvSpPr>
        <p:spPr>
          <a:xfrm>
            <a:off x="7886700" y="1671638"/>
            <a:ext cx="1778000" cy="1798637"/>
          </a:xfrm>
          <a:custGeom>
            <a:avLst/>
            <a:gdLst/>
            <a:ahLst/>
            <a:cxnLst>
              <a:cxn ang="0">
                <a:pos x="0" y="0"/>
              </a:cxn>
              <a:cxn ang="0">
                <a:pos x="2147483647" y="2147483647"/>
              </a:cxn>
              <a:cxn ang="0">
                <a:pos x="2147483647" y="2147483647"/>
              </a:cxn>
              <a:cxn ang="0">
                <a:pos x="2147483647" y="2147483647"/>
              </a:cxn>
            </a:cxnLst>
            <a:pathLst>
              <a:path w="1496" h="1776">
                <a:moveTo>
                  <a:pt x="0" y="0"/>
                </a:moveTo>
                <a:cubicBezTo>
                  <a:pt x="36" y="116"/>
                  <a:pt x="72" y="232"/>
                  <a:pt x="288" y="384"/>
                </a:cubicBezTo>
                <a:cubicBezTo>
                  <a:pt x="504" y="536"/>
                  <a:pt x="1096" y="680"/>
                  <a:pt x="1296" y="912"/>
                </a:cubicBezTo>
                <a:cubicBezTo>
                  <a:pt x="1496" y="1144"/>
                  <a:pt x="1492" y="1460"/>
                  <a:pt x="1488" y="1776"/>
                </a:cubicBezTo>
              </a:path>
            </a:pathLst>
          </a:custGeom>
          <a:noFill/>
          <a:ln w="38100" cap="flat" cmpd="sng">
            <a:solidFill>
              <a:schemeClr val="tx1"/>
            </a:solidFill>
            <a:prstDash val="sysDot"/>
            <a:round/>
            <a:headEnd type="none" w="med" len="med"/>
            <a:tailEnd type="none" w="med" len="med"/>
          </a:ln>
        </p:spPr>
        <p:txBody>
          <a:bodyPr/>
          <a:p>
            <a:endParaRPr lang="zh-CN" altLang="en-US" sz="2800"/>
          </a:p>
        </p:txBody>
      </p:sp>
      <p:sp>
        <p:nvSpPr>
          <p:cNvPr id="207912" name="Freeform 40"/>
          <p:cNvSpPr/>
          <p:nvPr/>
        </p:nvSpPr>
        <p:spPr>
          <a:xfrm>
            <a:off x="4533900" y="3871913"/>
            <a:ext cx="1350963" cy="1698625"/>
          </a:xfrm>
          <a:custGeom>
            <a:avLst/>
            <a:gdLst/>
            <a:ahLst/>
            <a:cxnLst>
              <a:cxn ang="0">
                <a:pos x="2147483647" y="0"/>
              </a:cxn>
              <a:cxn ang="0">
                <a:pos x="2147483647" y="2147483647"/>
              </a:cxn>
              <a:cxn ang="0">
                <a:pos x="2147483647" y="2147483647"/>
              </a:cxn>
            </a:cxnLst>
            <a:pathLst>
              <a:path w="224" h="1664">
                <a:moveTo>
                  <a:pt x="224" y="0"/>
                </a:moveTo>
                <a:cubicBezTo>
                  <a:pt x="144" y="560"/>
                  <a:pt x="64" y="1120"/>
                  <a:pt x="32" y="1392"/>
                </a:cubicBezTo>
                <a:cubicBezTo>
                  <a:pt x="0" y="1664"/>
                  <a:pt x="16" y="1648"/>
                  <a:pt x="32" y="1632"/>
                </a:cubicBezTo>
              </a:path>
            </a:pathLst>
          </a:custGeom>
          <a:noFill/>
          <a:ln w="38100" cap="flat" cmpd="sng">
            <a:solidFill>
              <a:srgbClr val="993366"/>
            </a:solidFill>
            <a:prstDash val="sysDot"/>
            <a:round/>
            <a:headEnd type="none" w="med" len="med"/>
            <a:tailEnd type="none" w="med" len="med"/>
          </a:ln>
        </p:spPr>
        <p:txBody>
          <a:bodyPr/>
          <a:p>
            <a:endParaRPr lang="zh-CN" altLang="en-US" sz="2800"/>
          </a:p>
        </p:txBody>
      </p:sp>
      <p:sp>
        <p:nvSpPr>
          <p:cNvPr id="207913" name="Freeform 41"/>
          <p:cNvSpPr/>
          <p:nvPr/>
        </p:nvSpPr>
        <p:spPr>
          <a:xfrm>
            <a:off x="8648700" y="4365625"/>
            <a:ext cx="355600" cy="1303338"/>
          </a:xfrm>
          <a:custGeom>
            <a:avLst/>
            <a:gdLst/>
            <a:ahLst/>
            <a:cxnLst>
              <a:cxn ang="0">
                <a:pos x="0" y="0"/>
              </a:cxn>
              <a:cxn ang="0">
                <a:pos x="2147483647" y="2147483647"/>
              </a:cxn>
              <a:cxn ang="0">
                <a:pos x="2147483647" y="2147483647"/>
              </a:cxn>
              <a:cxn ang="0">
                <a:pos x="2147483647" y="2147483647"/>
              </a:cxn>
            </a:cxnLst>
            <a:pathLst>
              <a:path w="240" h="1056">
                <a:moveTo>
                  <a:pt x="0" y="0"/>
                </a:moveTo>
                <a:cubicBezTo>
                  <a:pt x="56" y="140"/>
                  <a:pt x="112" y="280"/>
                  <a:pt x="144" y="384"/>
                </a:cubicBezTo>
                <a:cubicBezTo>
                  <a:pt x="176" y="488"/>
                  <a:pt x="176" y="512"/>
                  <a:pt x="192" y="624"/>
                </a:cubicBezTo>
                <a:cubicBezTo>
                  <a:pt x="208" y="736"/>
                  <a:pt x="224" y="896"/>
                  <a:pt x="240" y="1056"/>
                </a:cubicBezTo>
              </a:path>
            </a:pathLst>
          </a:custGeom>
          <a:noFill/>
          <a:ln w="38100" cap="flat" cmpd="sng">
            <a:solidFill>
              <a:srgbClr val="993366"/>
            </a:solidFill>
            <a:prstDash val="sysDot"/>
            <a:round/>
            <a:headEnd type="none" w="med" len="med"/>
            <a:tailEnd type="none" w="med" len="med"/>
          </a:ln>
        </p:spPr>
        <p:txBody>
          <a:bodyPr/>
          <a:p>
            <a:endParaRPr lang="zh-CN" altLang="en-US" sz="2800"/>
          </a:p>
        </p:txBody>
      </p:sp>
      <p:grpSp>
        <p:nvGrpSpPr>
          <p:cNvPr id="207914" name="Group 42"/>
          <p:cNvGrpSpPr/>
          <p:nvPr/>
        </p:nvGrpSpPr>
        <p:grpSpPr>
          <a:xfrm>
            <a:off x="2732088" y="5195888"/>
            <a:ext cx="7453312" cy="1273312"/>
            <a:chOff x="353" y="3072"/>
            <a:chExt cx="5029" cy="985"/>
          </a:xfrm>
        </p:grpSpPr>
        <p:sp>
          <p:nvSpPr>
            <p:cNvPr id="207915" name="Line 43"/>
            <p:cNvSpPr/>
            <p:nvPr/>
          </p:nvSpPr>
          <p:spPr>
            <a:xfrm flipV="1">
              <a:off x="1104" y="3507"/>
              <a:ext cx="600" cy="7"/>
            </a:xfrm>
            <a:prstGeom prst="line">
              <a:avLst/>
            </a:prstGeom>
            <a:ln w="28575" cap="flat" cmpd="sng">
              <a:solidFill>
                <a:schemeClr val="tx1"/>
              </a:solidFill>
              <a:prstDash val="solid"/>
              <a:round/>
              <a:headEnd type="none" w="med" len="med"/>
              <a:tailEnd type="triangle" w="med" len="med"/>
            </a:ln>
          </p:spPr>
        </p:sp>
        <p:sp>
          <p:nvSpPr>
            <p:cNvPr id="207916" name="Text Box 44"/>
            <p:cNvSpPr txBox="1"/>
            <p:nvPr/>
          </p:nvSpPr>
          <p:spPr>
            <a:xfrm>
              <a:off x="1108" y="3072"/>
              <a:ext cx="478" cy="451"/>
            </a:xfrm>
            <a:prstGeom prst="rect">
              <a:avLst/>
            </a:prstGeom>
            <a:noFill/>
            <a:ln w="28575">
              <a:noFill/>
            </a:ln>
          </p:spPr>
          <p:txBody>
            <a:bodyPr anchor="t" anchorCtr="0">
              <a:spAutoFit/>
            </a:bodyPr>
            <a:p>
              <a:pPr algn="ctr" eaLnBrk="0" hangingPunct="0">
                <a:spcBef>
                  <a:spcPct val="50000"/>
                </a:spcBef>
              </a:pPr>
              <a:r>
                <a:rPr lang="zh-CN" altLang="en-US" sz="1600" dirty="0">
                  <a:latin typeface="Times New Roman" panose="02020603050405020304" pitchFamily="18" charset="0"/>
                </a:rPr>
                <a:t>取款信息</a:t>
              </a:r>
              <a:endParaRPr lang="zh-CN" altLang="en-US" sz="1600" dirty="0">
                <a:latin typeface="Times New Roman" panose="02020603050405020304" pitchFamily="18" charset="0"/>
              </a:endParaRPr>
            </a:p>
          </p:txBody>
        </p:sp>
        <p:sp>
          <p:nvSpPr>
            <p:cNvPr id="207917" name="Oval 45"/>
            <p:cNvSpPr/>
            <p:nvPr/>
          </p:nvSpPr>
          <p:spPr>
            <a:xfrm>
              <a:off x="1701" y="3245"/>
              <a:ext cx="622" cy="595"/>
            </a:xfrm>
            <a:prstGeom prst="ellipse">
              <a:avLst/>
            </a:prstGeom>
            <a:solidFill>
              <a:srgbClr val="FFFF99"/>
            </a:solidFill>
            <a:ln w="28575" cap="flat" cmpd="sng">
              <a:solidFill>
                <a:schemeClr val="tx1"/>
              </a:solidFill>
              <a:prstDash val="solid"/>
              <a:round/>
              <a:headEnd type="none" w="med" len="med"/>
              <a:tailEnd type="none" w="med" len="med"/>
            </a:ln>
          </p:spPr>
          <p:txBody>
            <a:bodyPr wrap="none" anchor="ctr" anchorCtr="0"/>
            <a:p>
              <a:pPr algn="ctr" eaLnBrk="0" hangingPunct="0"/>
              <a:endParaRPr lang="zh-CN" altLang="en-US" sz="1600" dirty="0">
                <a:latin typeface="Times New Roman" panose="02020603050405020304" pitchFamily="18" charset="0"/>
              </a:endParaRPr>
            </a:p>
            <a:p>
              <a:pPr algn="ctr" eaLnBrk="0" hangingPunct="0"/>
              <a:r>
                <a:rPr lang="zh-CN" altLang="en-US" sz="1600" dirty="0">
                  <a:latin typeface="Times New Roman" panose="02020603050405020304" pitchFamily="18" charset="0"/>
                </a:rPr>
                <a:t>验证身份</a:t>
              </a:r>
              <a:endParaRPr lang="zh-CN" altLang="en-US" sz="1600" dirty="0">
                <a:latin typeface="Times New Roman" panose="02020603050405020304" pitchFamily="18" charset="0"/>
              </a:endParaRPr>
            </a:p>
          </p:txBody>
        </p:sp>
        <p:sp>
          <p:nvSpPr>
            <p:cNvPr id="207918" name="Line 46"/>
            <p:cNvSpPr/>
            <p:nvPr/>
          </p:nvSpPr>
          <p:spPr>
            <a:xfrm>
              <a:off x="4508" y="3686"/>
              <a:ext cx="669" cy="0"/>
            </a:xfrm>
            <a:prstGeom prst="line">
              <a:avLst/>
            </a:prstGeom>
            <a:ln w="28575" cap="flat" cmpd="sng">
              <a:solidFill>
                <a:schemeClr val="tx1"/>
              </a:solidFill>
              <a:prstDash val="solid"/>
              <a:round/>
              <a:headEnd type="none" w="med" len="med"/>
              <a:tailEnd type="none" w="med" len="med"/>
            </a:ln>
          </p:spPr>
        </p:sp>
        <p:sp>
          <p:nvSpPr>
            <p:cNvPr id="207919" name="Line 47"/>
            <p:cNvSpPr/>
            <p:nvPr/>
          </p:nvSpPr>
          <p:spPr>
            <a:xfrm>
              <a:off x="4508" y="3960"/>
              <a:ext cx="669" cy="0"/>
            </a:xfrm>
            <a:prstGeom prst="line">
              <a:avLst/>
            </a:prstGeom>
            <a:ln w="28575" cap="flat" cmpd="sng">
              <a:solidFill>
                <a:schemeClr val="tx1"/>
              </a:solidFill>
              <a:prstDash val="solid"/>
              <a:round/>
              <a:headEnd type="none" w="med" len="med"/>
              <a:tailEnd type="none" w="med" len="med"/>
            </a:ln>
          </p:spPr>
        </p:sp>
        <p:sp>
          <p:nvSpPr>
            <p:cNvPr id="207920" name="Text Box 48"/>
            <p:cNvSpPr txBox="1"/>
            <p:nvPr/>
          </p:nvSpPr>
          <p:spPr>
            <a:xfrm>
              <a:off x="4378" y="3722"/>
              <a:ext cx="1004" cy="261"/>
            </a:xfrm>
            <a:prstGeom prst="rect">
              <a:avLst/>
            </a:prstGeom>
            <a:noFill/>
            <a:ln w="28575">
              <a:noFill/>
            </a:ln>
          </p:spPr>
          <p:txBody>
            <a:bodyPr anchor="t" anchorCtr="0">
              <a:spAutoFit/>
            </a:bodyPr>
            <a:p>
              <a:pPr algn="ctr" eaLnBrk="0" hangingPunct="0">
                <a:spcBef>
                  <a:spcPct val="50000"/>
                </a:spcBef>
              </a:pPr>
              <a:r>
                <a:rPr lang="zh-CN" altLang="en-US" sz="1600" dirty="0">
                  <a:latin typeface="Times New Roman" panose="02020603050405020304" pitchFamily="18" charset="0"/>
                </a:rPr>
                <a:t>帐户信息</a:t>
              </a:r>
              <a:endParaRPr lang="zh-CN" altLang="en-US" sz="1600" dirty="0">
                <a:latin typeface="Times New Roman" panose="02020603050405020304" pitchFamily="18" charset="0"/>
              </a:endParaRPr>
            </a:p>
          </p:txBody>
        </p:sp>
        <p:sp>
          <p:nvSpPr>
            <p:cNvPr id="207921" name="Line 49"/>
            <p:cNvSpPr/>
            <p:nvPr/>
          </p:nvSpPr>
          <p:spPr>
            <a:xfrm>
              <a:off x="1701" y="3517"/>
              <a:ext cx="622" cy="0"/>
            </a:xfrm>
            <a:prstGeom prst="line">
              <a:avLst/>
            </a:prstGeom>
            <a:ln w="28575" cap="flat" cmpd="sng">
              <a:solidFill>
                <a:schemeClr val="tx1"/>
              </a:solidFill>
              <a:prstDash val="solid"/>
              <a:round/>
              <a:headEnd type="none" w="med" len="med"/>
              <a:tailEnd type="none" w="med" len="med"/>
            </a:ln>
          </p:spPr>
        </p:sp>
        <p:sp>
          <p:nvSpPr>
            <p:cNvPr id="207922" name="Text Box 50"/>
            <p:cNvSpPr txBox="1"/>
            <p:nvPr/>
          </p:nvSpPr>
          <p:spPr>
            <a:xfrm>
              <a:off x="1796" y="3210"/>
              <a:ext cx="478" cy="261"/>
            </a:xfrm>
            <a:prstGeom prst="rect">
              <a:avLst/>
            </a:prstGeom>
            <a:noFill/>
            <a:ln w="28575">
              <a:noFill/>
            </a:ln>
          </p:spPr>
          <p:txBody>
            <a:bodyPr anchor="t" anchorCtr="0">
              <a:spAutoFit/>
            </a:bodyPr>
            <a:p>
              <a:pPr algn="ctr" eaLnBrk="0" hangingPunct="0">
                <a:spcBef>
                  <a:spcPct val="50000"/>
                </a:spcBef>
              </a:pPr>
              <a:r>
                <a:rPr lang="en-US" altLang="zh-CN" sz="1600" dirty="0">
                  <a:latin typeface="Times New Roman" panose="02020603050405020304" pitchFamily="18" charset="0"/>
                </a:rPr>
                <a:t>P3.1</a:t>
              </a:r>
              <a:endParaRPr lang="en-US" altLang="zh-CN" sz="1600" dirty="0">
                <a:latin typeface="Times New Roman" panose="02020603050405020304" pitchFamily="18" charset="0"/>
              </a:endParaRPr>
            </a:p>
          </p:txBody>
        </p:sp>
        <p:sp>
          <p:nvSpPr>
            <p:cNvPr id="207923" name="Line 51"/>
            <p:cNvSpPr/>
            <p:nvPr/>
          </p:nvSpPr>
          <p:spPr>
            <a:xfrm>
              <a:off x="2323" y="3517"/>
              <a:ext cx="382" cy="0"/>
            </a:xfrm>
            <a:prstGeom prst="line">
              <a:avLst/>
            </a:prstGeom>
            <a:ln w="28575" cap="flat" cmpd="sng">
              <a:solidFill>
                <a:schemeClr val="tx1"/>
              </a:solidFill>
              <a:prstDash val="solid"/>
              <a:round/>
              <a:headEnd type="none" w="med" len="med"/>
              <a:tailEnd type="triangle" w="med" len="med"/>
            </a:ln>
          </p:spPr>
        </p:sp>
        <p:sp>
          <p:nvSpPr>
            <p:cNvPr id="207924" name="Oval 52"/>
            <p:cNvSpPr/>
            <p:nvPr/>
          </p:nvSpPr>
          <p:spPr>
            <a:xfrm>
              <a:off x="2705" y="3291"/>
              <a:ext cx="622" cy="542"/>
            </a:xfrm>
            <a:prstGeom prst="ellipse">
              <a:avLst/>
            </a:prstGeom>
            <a:solidFill>
              <a:srgbClr val="FFFF99"/>
            </a:solidFill>
            <a:ln w="28575" cap="flat" cmpd="sng">
              <a:solidFill>
                <a:schemeClr val="tx1"/>
              </a:solidFill>
              <a:prstDash val="solid"/>
              <a:round/>
              <a:headEnd type="none" w="med" len="med"/>
              <a:tailEnd type="none" w="med" len="med"/>
            </a:ln>
          </p:spPr>
          <p:txBody>
            <a:bodyPr wrap="none" anchor="ctr" anchorCtr="0"/>
            <a:p>
              <a:pPr algn="ctr" eaLnBrk="0" hangingPunct="0"/>
              <a:endParaRPr lang="zh-CN" altLang="en-US" sz="1600" dirty="0">
                <a:latin typeface="Times New Roman" panose="02020603050405020304" pitchFamily="18" charset="0"/>
              </a:endParaRPr>
            </a:p>
            <a:p>
              <a:pPr algn="ctr" eaLnBrk="0" hangingPunct="0"/>
              <a:r>
                <a:rPr lang="zh-CN" altLang="en-US" sz="1600" dirty="0">
                  <a:latin typeface="Times New Roman" panose="02020603050405020304" pitchFamily="18" charset="0"/>
                </a:rPr>
                <a:t>验证帐户</a:t>
              </a:r>
              <a:endParaRPr lang="zh-CN" altLang="en-US" sz="1600" dirty="0">
                <a:latin typeface="Times New Roman" panose="02020603050405020304" pitchFamily="18" charset="0"/>
              </a:endParaRPr>
            </a:p>
          </p:txBody>
        </p:sp>
        <p:sp>
          <p:nvSpPr>
            <p:cNvPr id="207925" name="Line 53"/>
            <p:cNvSpPr/>
            <p:nvPr/>
          </p:nvSpPr>
          <p:spPr>
            <a:xfrm>
              <a:off x="2705" y="3562"/>
              <a:ext cx="622" cy="0"/>
            </a:xfrm>
            <a:prstGeom prst="line">
              <a:avLst/>
            </a:prstGeom>
            <a:ln w="28575" cap="flat" cmpd="sng">
              <a:solidFill>
                <a:schemeClr val="tx1"/>
              </a:solidFill>
              <a:prstDash val="solid"/>
              <a:round/>
              <a:headEnd type="none" w="med" len="med"/>
              <a:tailEnd type="none" w="med" len="med"/>
            </a:ln>
          </p:spPr>
        </p:sp>
        <p:sp>
          <p:nvSpPr>
            <p:cNvPr id="207926" name="Text Box 54"/>
            <p:cNvSpPr txBox="1"/>
            <p:nvPr/>
          </p:nvSpPr>
          <p:spPr>
            <a:xfrm>
              <a:off x="2789" y="3270"/>
              <a:ext cx="478" cy="261"/>
            </a:xfrm>
            <a:prstGeom prst="rect">
              <a:avLst/>
            </a:prstGeom>
            <a:noFill/>
            <a:ln w="28575">
              <a:noFill/>
            </a:ln>
          </p:spPr>
          <p:txBody>
            <a:bodyPr anchor="t" anchorCtr="0">
              <a:spAutoFit/>
            </a:bodyPr>
            <a:p>
              <a:pPr algn="ctr" eaLnBrk="0" hangingPunct="0">
                <a:spcBef>
                  <a:spcPct val="50000"/>
                </a:spcBef>
              </a:pPr>
              <a:r>
                <a:rPr lang="en-US" altLang="zh-CN" sz="1600" dirty="0">
                  <a:latin typeface="Times New Roman" panose="02020603050405020304" pitchFamily="18" charset="0"/>
                </a:rPr>
                <a:t>P3.2</a:t>
              </a:r>
              <a:endParaRPr lang="en-US" altLang="zh-CN" sz="1600" dirty="0">
                <a:latin typeface="Times New Roman" panose="02020603050405020304" pitchFamily="18" charset="0"/>
              </a:endParaRPr>
            </a:p>
          </p:txBody>
        </p:sp>
        <p:sp>
          <p:nvSpPr>
            <p:cNvPr id="207927" name="Line 55"/>
            <p:cNvSpPr/>
            <p:nvPr/>
          </p:nvSpPr>
          <p:spPr>
            <a:xfrm>
              <a:off x="3327" y="3562"/>
              <a:ext cx="334" cy="0"/>
            </a:xfrm>
            <a:prstGeom prst="line">
              <a:avLst/>
            </a:prstGeom>
            <a:ln w="28575" cap="flat" cmpd="sng">
              <a:solidFill>
                <a:schemeClr val="tx1"/>
              </a:solidFill>
              <a:prstDash val="solid"/>
              <a:round/>
              <a:headEnd type="none" w="med" len="med"/>
              <a:tailEnd type="triangle" w="med" len="med"/>
            </a:ln>
          </p:spPr>
        </p:sp>
        <p:sp>
          <p:nvSpPr>
            <p:cNvPr id="207928" name="Oval 56"/>
            <p:cNvSpPr/>
            <p:nvPr/>
          </p:nvSpPr>
          <p:spPr>
            <a:xfrm>
              <a:off x="3642" y="3299"/>
              <a:ext cx="622" cy="543"/>
            </a:xfrm>
            <a:prstGeom prst="ellipse">
              <a:avLst/>
            </a:prstGeom>
            <a:solidFill>
              <a:srgbClr val="FFFF99"/>
            </a:solidFill>
            <a:ln w="28575" cap="flat" cmpd="sng">
              <a:solidFill>
                <a:schemeClr val="tx1"/>
              </a:solidFill>
              <a:prstDash val="solid"/>
              <a:round/>
              <a:headEnd type="none" w="med" len="med"/>
              <a:tailEnd type="none" w="med" len="med"/>
            </a:ln>
          </p:spPr>
          <p:txBody>
            <a:bodyPr wrap="none" anchor="ctr" anchorCtr="0"/>
            <a:p>
              <a:pPr algn="ctr" eaLnBrk="0" hangingPunct="0"/>
              <a:endParaRPr lang="zh-CN" altLang="en-US" sz="1600" dirty="0">
                <a:latin typeface="Times New Roman" panose="02020603050405020304" pitchFamily="18" charset="0"/>
              </a:endParaRPr>
            </a:p>
            <a:p>
              <a:pPr algn="ctr" eaLnBrk="0" hangingPunct="0"/>
              <a:r>
                <a:rPr lang="zh-CN" altLang="en-US" sz="1600" dirty="0">
                  <a:latin typeface="Times New Roman" panose="02020603050405020304" pitchFamily="18" charset="0"/>
                </a:rPr>
                <a:t>更新帐户</a:t>
              </a:r>
              <a:endParaRPr lang="zh-CN" altLang="en-US" sz="1600" dirty="0">
                <a:latin typeface="Times New Roman" panose="02020603050405020304" pitchFamily="18" charset="0"/>
              </a:endParaRPr>
            </a:p>
          </p:txBody>
        </p:sp>
        <p:sp>
          <p:nvSpPr>
            <p:cNvPr id="207929" name="Line 57"/>
            <p:cNvSpPr/>
            <p:nvPr/>
          </p:nvSpPr>
          <p:spPr>
            <a:xfrm>
              <a:off x="3642" y="3570"/>
              <a:ext cx="622" cy="0"/>
            </a:xfrm>
            <a:prstGeom prst="line">
              <a:avLst/>
            </a:prstGeom>
            <a:ln w="28575" cap="flat" cmpd="sng">
              <a:solidFill>
                <a:schemeClr val="tx1"/>
              </a:solidFill>
              <a:prstDash val="solid"/>
              <a:round/>
              <a:headEnd type="none" w="med" len="med"/>
              <a:tailEnd type="none" w="med" len="med"/>
            </a:ln>
          </p:spPr>
        </p:sp>
        <p:sp>
          <p:nvSpPr>
            <p:cNvPr id="207930" name="Text Box 58"/>
            <p:cNvSpPr txBox="1"/>
            <p:nvPr/>
          </p:nvSpPr>
          <p:spPr>
            <a:xfrm>
              <a:off x="3726" y="3278"/>
              <a:ext cx="478" cy="261"/>
            </a:xfrm>
            <a:prstGeom prst="rect">
              <a:avLst/>
            </a:prstGeom>
            <a:noFill/>
            <a:ln w="28575">
              <a:noFill/>
            </a:ln>
          </p:spPr>
          <p:txBody>
            <a:bodyPr anchor="t" anchorCtr="0">
              <a:spAutoFit/>
            </a:bodyPr>
            <a:p>
              <a:pPr algn="ctr" eaLnBrk="0" hangingPunct="0">
                <a:spcBef>
                  <a:spcPct val="50000"/>
                </a:spcBef>
              </a:pPr>
              <a:r>
                <a:rPr lang="en-US" altLang="zh-CN" sz="1600" dirty="0">
                  <a:latin typeface="Times New Roman" panose="02020603050405020304" pitchFamily="18" charset="0"/>
                </a:rPr>
                <a:t>P3.3</a:t>
              </a:r>
              <a:endParaRPr lang="en-US" altLang="zh-CN" sz="1600" dirty="0">
                <a:latin typeface="Times New Roman" panose="02020603050405020304" pitchFamily="18" charset="0"/>
              </a:endParaRPr>
            </a:p>
          </p:txBody>
        </p:sp>
        <p:sp>
          <p:nvSpPr>
            <p:cNvPr id="207931" name="Line 59"/>
            <p:cNvSpPr/>
            <p:nvPr/>
          </p:nvSpPr>
          <p:spPr>
            <a:xfrm>
              <a:off x="4219" y="3701"/>
              <a:ext cx="296" cy="106"/>
            </a:xfrm>
            <a:prstGeom prst="line">
              <a:avLst/>
            </a:prstGeom>
            <a:ln w="28575" cap="flat" cmpd="sng">
              <a:solidFill>
                <a:schemeClr val="tx1"/>
              </a:solidFill>
              <a:prstDash val="solid"/>
              <a:round/>
              <a:headEnd type="none" w="med" len="med"/>
              <a:tailEnd type="triangle" w="med" len="med"/>
            </a:ln>
          </p:spPr>
        </p:sp>
        <p:sp>
          <p:nvSpPr>
            <p:cNvPr id="207932" name="Line 60"/>
            <p:cNvSpPr/>
            <p:nvPr/>
          </p:nvSpPr>
          <p:spPr>
            <a:xfrm>
              <a:off x="4283" y="3562"/>
              <a:ext cx="525" cy="0"/>
            </a:xfrm>
            <a:prstGeom prst="line">
              <a:avLst/>
            </a:prstGeom>
            <a:ln w="28575" cap="flat" cmpd="sng">
              <a:solidFill>
                <a:schemeClr val="tx1"/>
              </a:solidFill>
              <a:prstDash val="solid"/>
              <a:round/>
              <a:headEnd type="none" w="med" len="med"/>
              <a:tailEnd type="triangle" w="med" len="med"/>
            </a:ln>
          </p:spPr>
        </p:sp>
        <p:sp>
          <p:nvSpPr>
            <p:cNvPr id="207933" name="Text Box 61"/>
            <p:cNvSpPr txBox="1"/>
            <p:nvPr/>
          </p:nvSpPr>
          <p:spPr>
            <a:xfrm>
              <a:off x="2292" y="3098"/>
              <a:ext cx="478" cy="451"/>
            </a:xfrm>
            <a:prstGeom prst="rect">
              <a:avLst/>
            </a:prstGeom>
            <a:noFill/>
            <a:ln w="28575">
              <a:noFill/>
            </a:ln>
          </p:spPr>
          <p:txBody>
            <a:bodyPr anchor="t" anchorCtr="0">
              <a:spAutoFit/>
            </a:bodyPr>
            <a:p>
              <a:pPr algn="ctr" eaLnBrk="0" hangingPunct="0">
                <a:spcBef>
                  <a:spcPct val="50000"/>
                </a:spcBef>
              </a:pPr>
              <a:r>
                <a:rPr lang="zh-CN" altLang="en-US" sz="1600" dirty="0">
                  <a:latin typeface="Times New Roman" panose="02020603050405020304" pitchFamily="18" charset="0"/>
                </a:rPr>
                <a:t>取款信息</a:t>
              </a:r>
              <a:endParaRPr lang="zh-CN" altLang="en-US" sz="1600" dirty="0">
                <a:latin typeface="Times New Roman" panose="02020603050405020304" pitchFamily="18" charset="0"/>
              </a:endParaRPr>
            </a:p>
          </p:txBody>
        </p:sp>
        <p:sp>
          <p:nvSpPr>
            <p:cNvPr id="207934" name="Text Box 62"/>
            <p:cNvSpPr txBox="1"/>
            <p:nvPr/>
          </p:nvSpPr>
          <p:spPr>
            <a:xfrm>
              <a:off x="3230" y="3547"/>
              <a:ext cx="478" cy="451"/>
            </a:xfrm>
            <a:prstGeom prst="rect">
              <a:avLst/>
            </a:prstGeom>
            <a:noFill/>
            <a:ln w="28575">
              <a:noFill/>
            </a:ln>
          </p:spPr>
          <p:txBody>
            <a:bodyPr anchor="t" anchorCtr="0">
              <a:spAutoFit/>
            </a:bodyPr>
            <a:p>
              <a:pPr algn="ctr" eaLnBrk="0" hangingPunct="0">
                <a:spcBef>
                  <a:spcPct val="50000"/>
                </a:spcBef>
              </a:pPr>
              <a:r>
                <a:rPr lang="zh-CN" altLang="en-US" sz="1600" dirty="0">
                  <a:latin typeface="Times New Roman" panose="02020603050405020304" pitchFamily="18" charset="0"/>
                </a:rPr>
                <a:t>取款信息</a:t>
              </a:r>
              <a:endParaRPr lang="zh-CN" altLang="en-US" sz="1600" dirty="0">
                <a:latin typeface="Times New Roman" panose="02020603050405020304" pitchFamily="18" charset="0"/>
              </a:endParaRPr>
            </a:p>
          </p:txBody>
        </p:sp>
        <p:sp>
          <p:nvSpPr>
            <p:cNvPr id="207935" name="Text Box 63"/>
            <p:cNvSpPr txBox="1"/>
            <p:nvPr/>
          </p:nvSpPr>
          <p:spPr>
            <a:xfrm>
              <a:off x="4260" y="3168"/>
              <a:ext cx="478" cy="451"/>
            </a:xfrm>
            <a:prstGeom prst="rect">
              <a:avLst/>
            </a:prstGeom>
            <a:noFill/>
            <a:ln w="28575">
              <a:noFill/>
            </a:ln>
          </p:spPr>
          <p:txBody>
            <a:bodyPr anchor="t" anchorCtr="0">
              <a:spAutoFit/>
            </a:bodyPr>
            <a:p>
              <a:pPr algn="ctr" eaLnBrk="0" hangingPunct="0">
                <a:spcBef>
                  <a:spcPct val="50000"/>
                </a:spcBef>
              </a:pPr>
              <a:r>
                <a:rPr lang="zh-CN" altLang="en-US" sz="1600" dirty="0">
                  <a:latin typeface="Times New Roman" panose="02020603050405020304" pitchFamily="18" charset="0"/>
                </a:rPr>
                <a:t>取款信息</a:t>
              </a:r>
              <a:endParaRPr lang="zh-CN" altLang="en-US" sz="1600" dirty="0">
                <a:latin typeface="Times New Roman" panose="02020603050405020304" pitchFamily="18" charset="0"/>
              </a:endParaRPr>
            </a:p>
          </p:txBody>
        </p:sp>
        <p:sp>
          <p:nvSpPr>
            <p:cNvPr id="207936" name="Line 64"/>
            <p:cNvSpPr/>
            <p:nvPr/>
          </p:nvSpPr>
          <p:spPr>
            <a:xfrm>
              <a:off x="4512" y="3691"/>
              <a:ext cx="0" cy="276"/>
            </a:xfrm>
            <a:prstGeom prst="line">
              <a:avLst/>
            </a:prstGeom>
            <a:ln w="28575" cap="flat" cmpd="sng">
              <a:solidFill>
                <a:schemeClr val="tx1"/>
              </a:solidFill>
              <a:prstDash val="solid"/>
              <a:round/>
              <a:headEnd type="none" w="med" len="med"/>
              <a:tailEnd type="none" w="med" len="med"/>
            </a:ln>
          </p:spPr>
        </p:sp>
        <p:sp>
          <p:nvSpPr>
            <p:cNvPr id="207937" name="Text Box 65"/>
            <p:cNvSpPr txBox="1"/>
            <p:nvPr/>
          </p:nvSpPr>
          <p:spPr>
            <a:xfrm>
              <a:off x="353" y="3796"/>
              <a:ext cx="1152" cy="261"/>
            </a:xfrm>
            <a:prstGeom prst="rect">
              <a:avLst/>
            </a:prstGeom>
            <a:noFill/>
            <a:ln w="28575">
              <a:noFill/>
            </a:ln>
          </p:spPr>
          <p:txBody>
            <a:bodyPr anchor="t" anchorCtr="0">
              <a:spAutoFit/>
            </a:bodyPr>
            <a:p>
              <a:pPr algn="ctr" eaLnBrk="0" hangingPunct="0">
                <a:spcBef>
                  <a:spcPct val="50000"/>
                </a:spcBef>
              </a:pPr>
              <a:r>
                <a:rPr lang="en-US" altLang="zh-CN" sz="1600" dirty="0">
                  <a:latin typeface="Times New Roman" panose="02020603050405020304" pitchFamily="18" charset="0"/>
                </a:rPr>
                <a:t>2</a:t>
              </a:r>
              <a:r>
                <a:rPr lang="zh-CN" altLang="en-US" sz="1600" dirty="0">
                  <a:latin typeface="Times New Roman" panose="02020603050405020304" pitchFamily="18" charset="0"/>
                </a:rPr>
                <a:t>层</a:t>
              </a:r>
              <a:r>
                <a:rPr lang="en-US" altLang="zh-CN" sz="1600" dirty="0">
                  <a:latin typeface="Times New Roman" panose="02020603050405020304" pitchFamily="18" charset="0"/>
                </a:rPr>
                <a:t>DFD</a:t>
              </a:r>
              <a:endParaRPr lang="en-US" altLang="zh-CN" sz="1600" dirty="0">
                <a:latin typeface="Times New Roman" panose="02020603050405020304" pitchFamily="18"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sp>
        <p:nvSpPr>
          <p:cNvPr id="209922" name="矩形 2"/>
          <p:cNvSpPr/>
          <p:nvPr/>
        </p:nvSpPr>
        <p:spPr>
          <a:xfrm>
            <a:off x="3836035" y="642938"/>
            <a:ext cx="5339080" cy="521970"/>
          </a:xfrm>
          <a:prstGeom prst="rect">
            <a:avLst/>
          </a:prstGeom>
          <a:noFill/>
          <a:ln w="9525">
            <a:noFill/>
          </a:ln>
        </p:spPr>
        <p:txBody>
          <a:bodyPr wrap="none" anchor="t" anchorCtr="0">
            <a:spAutoFit/>
          </a:bodyPr>
          <a:p>
            <a:pPr algn="ctr" eaLnBrk="0" hangingPunct="0"/>
            <a:r>
              <a:rPr lang="en-US" altLang="zh-CN" sz="2800" dirty="0">
                <a:latin typeface="宋体" panose="02010600030101010101" pitchFamily="2" charset="-122"/>
              </a:rPr>
              <a:t>DFD</a:t>
            </a:r>
            <a:r>
              <a:rPr lang="zh-CN" altLang="en-US" sz="2800" dirty="0">
                <a:latin typeface="宋体" panose="02010600030101010101" pitchFamily="2" charset="-122"/>
              </a:rPr>
              <a:t>案例：订货系统基本系统模型</a:t>
            </a:r>
            <a:endParaRPr lang="zh-CN" altLang="en-US" sz="2800" dirty="0">
              <a:latin typeface="宋体" panose="02010600030101010101" pitchFamily="2" charset="-122"/>
            </a:endParaRPr>
          </a:p>
        </p:txBody>
      </p:sp>
      <p:pic>
        <p:nvPicPr>
          <p:cNvPr id="209923" name="Picture 3" descr="rj13"/>
          <p:cNvPicPr>
            <a:picLocks noChangeAspect="1"/>
          </p:cNvPicPr>
          <p:nvPr/>
        </p:nvPicPr>
        <p:blipFill>
          <a:blip r:embed="rId1"/>
          <a:stretch>
            <a:fillRect/>
          </a:stretch>
        </p:blipFill>
        <p:spPr>
          <a:xfrm>
            <a:off x="3738563" y="2500313"/>
            <a:ext cx="5832475" cy="2233612"/>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pic>
        <p:nvPicPr>
          <p:cNvPr id="211970" name="Picture 3" descr="rj14"/>
          <p:cNvPicPr>
            <a:picLocks noChangeAspect="1"/>
          </p:cNvPicPr>
          <p:nvPr/>
        </p:nvPicPr>
        <p:blipFill>
          <a:blip r:embed="rId1"/>
          <a:stretch>
            <a:fillRect/>
          </a:stretch>
        </p:blipFill>
        <p:spPr>
          <a:xfrm>
            <a:off x="3167063" y="1857375"/>
            <a:ext cx="7143750" cy="4052888"/>
          </a:xfrm>
          <a:prstGeom prst="rect">
            <a:avLst/>
          </a:prstGeom>
          <a:noFill/>
          <a:ln w="9525">
            <a:noFill/>
          </a:ln>
        </p:spPr>
      </p:pic>
      <p:sp>
        <p:nvSpPr>
          <p:cNvPr id="211971" name="矩形 3"/>
          <p:cNvSpPr/>
          <p:nvPr/>
        </p:nvSpPr>
        <p:spPr>
          <a:xfrm>
            <a:off x="4046379" y="642938"/>
            <a:ext cx="4450080" cy="521970"/>
          </a:xfrm>
          <a:prstGeom prst="rect">
            <a:avLst/>
          </a:prstGeom>
          <a:noFill/>
          <a:ln w="9525">
            <a:noFill/>
          </a:ln>
        </p:spPr>
        <p:txBody>
          <a:bodyPr wrap="none" anchor="t" anchorCtr="0">
            <a:spAutoFit/>
          </a:bodyPr>
          <a:p>
            <a:pPr algn="ctr" eaLnBrk="0" hangingPunct="0"/>
            <a:r>
              <a:rPr lang="zh-CN" altLang="en-US" sz="2800" dirty="0">
                <a:latin typeface="Times New Roman" panose="02020603050405020304" pitchFamily="18" charset="0"/>
              </a:rPr>
              <a:t>定货系统的功能级数据流图</a:t>
            </a:r>
            <a:endParaRPr lang="zh-CN" altLang="en-US" sz="2800"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pic>
        <p:nvPicPr>
          <p:cNvPr id="214018" name="Picture 3" descr="rj15"/>
          <p:cNvPicPr>
            <a:picLocks noChangeAspect="1"/>
          </p:cNvPicPr>
          <p:nvPr/>
        </p:nvPicPr>
        <p:blipFill>
          <a:blip r:embed="rId1"/>
          <a:stretch>
            <a:fillRect/>
          </a:stretch>
        </p:blipFill>
        <p:spPr>
          <a:xfrm>
            <a:off x="3167063" y="1714500"/>
            <a:ext cx="6919912" cy="4257675"/>
          </a:xfrm>
          <a:prstGeom prst="rect">
            <a:avLst/>
          </a:prstGeom>
          <a:noFill/>
          <a:ln w="9525">
            <a:noFill/>
          </a:ln>
        </p:spPr>
      </p:pic>
      <p:sp>
        <p:nvSpPr>
          <p:cNvPr id="214019" name="矩形 3"/>
          <p:cNvSpPr/>
          <p:nvPr/>
        </p:nvSpPr>
        <p:spPr>
          <a:xfrm>
            <a:off x="4329748" y="642938"/>
            <a:ext cx="4094480" cy="521970"/>
          </a:xfrm>
          <a:prstGeom prst="rect">
            <a:avLst/>
          </a:prstGeom>
          <a:noFill/>
          <a:ln w="9525">
            <a:noFill/>
          </a:ln>
        </p:spPr>
        <p:txBody>
          <a:bodyPr wrap="none" anchor="t" anchorCtr="0">
            <a:spAutoFit/>
          </a:bodyPr>
          <a:p>
            <a:pPr algn="ctr" eaLnBrk="0" hangingPunct="0"/>
            <a:r>
              <a:rPr lang="zh-CN" altLang="en-US" sz="2800" dirty="0">
                <a:latin typeface="Times New Roman" panose="02020603050405020304" pitchFamily="18" charset="0"/>
              </a:rPr>
              <a:t>进一步分解后的数据流图</a:t>
            </a:r>
            <a:endParaRPr lang="zh-CN" altLang="en-US" sz="2800"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sp>
        <p:nvSpPr>
          <p:cNvPr id="3" name="Rectangle 2"/>
          <p:cNvSpPr txBox="1">
            <a:spLocks noChangeArrowheads="1"/>
          </p:cNvSpPr>
          <p:nvPr/>
        </p:nvSpPr>
        <p:spPr>
          <a:xfrm>
            <a:off x="3024188" y="1785938"/>
            <a:ext cx="7196138" cy="3673475"/>
          </a:xfrm>
          <a:prstGeom prst="rect">
            <a:avLst/>
          </a:prstGeom>
          <a:noFill/>
        </p:spPr>
        <p:txBody>
          <a:bodyPr/>
          <a:lstStyle/>
          <a:p>
            <a:pPr marL="342900" marR="0" indent="-62230" defTabSz="914400" eaLnBrk="0" hangingPunct="0">
              <a:spcBef>
                <a:spcPct val="20000"/>
              </a:spcBef>
              <a:buClr>
                <a:schemeClr val="accent1"/>
              </a:buClr>
              <a:buSzPct val="90000"/>
              <a:buFont typeface="Monotype Sorts" pitchFamily="2" charset="2"/>
              <a:buChar char="4"/>
              <a:defRPr/>
            </a:pPr>
            <a:r>
              <a:rPr kumimoji="1" lang="zh-CN" altLang="en-US" sz="3200" kern="0" cap="none" spc="0" normalizeH="0" baseline="0" noProof="0">
                <a:latin typeface="+mn-lt"/>
                <a:ea typeface="+mn-ea"/>
                <a:cs typeface="+mn-cs"/>
                <a:sym typeface="+mn-ea"/>
              </a:rPr>
              <a:t>分析员与用户交流信息的工具</a:t>
            </a:r>
            <a:endParaRPr kumimoji="1" lang="zh-CN" altLang="en-US" sz="3200" kern="0" cap="none" spc="0" normalizeH="0" baseline="0" noProof="0">
              <a:latin typeface="+mn-lt"/>
              <a:ea typeface="+mn-ea"/>
              <a:cs typeface="+mn-cs"/>
              <a:sym typeface="+mn-ea"/>
            </a:endParaRPr>
          </a:p>
          <a:p>
            <a:pPr marL="742950" marR="0" lvl="1" indent="-285750" algn="l" defTabSz="914400" rtl="0" eaLnBrk="0" fontAlgn="base" latinLnBrk="0" hangingPunct="0">
              <a:lnSpc>
                <a:spcPct val="100000"/>
              </a:lnSpc>
              <a:spcBef>
                <a:spcPct val="20000"/>
              </a:spcBef>
              <a:spcAft>
                <a:spcPct val="0"/>
              </a:spcAft>
              <a:buClr>
                <a:schemeClr val="accent1"/>
              </a:buClr>
              <a:buSzTx/>
              <a:buFontTx/>
              <a:buChar char="–"/>
              <a:defRPr/>
            </a:pPr>
            <a:r>
              <a:rPr kumimoji="1" lang="zh-CN" altLang="en-US" sz="2800" b="0" i="0" u="none" strike="noStrike" kern="0" cap="none" spc="0" normalizeH="0" baseline="0" noProof="0">
                <a:ln>
                  <a:noFill/>
                </a:ln>
                <a:solidFill>
                  <a:schemeClr val="tx1"/>
                </a:solidFill>
                <a:effectLst/>
                <a:uLnTx/>
                <a:uFillTx/>
                <a:latin typeface="+mn-lt"/>
                <a:ea typeface="+mn-ea"/>
                <a:cs typeface="+mn-cs"/>
                <a:sym typeface="+mn-ea"/>
              </a:rPr>
              <a:t>直观</a:t>
            </a:r>
            <a:endParaRPr kumimoji="1" lang="zh-CN" altLang="en-US" sz="2800" b="0" i="0" u="none" strike="noStrike" kern="0" cap="none" spc="0" normalizeH="0" baseline="0" noProof="0">
              <a:ln>
                <a:noFill/>
              </a:ln>
              <a:solidFill>
                <a:schemeClr val="tx1"/>
              </a:solidFill>
              <a:effectLst/>
              <a:uLnTx/>
              <a:uFillTx/>
              <a:latin typeface="+mn-lt"/>
              <a:ea typeface="+mn-ea"/>
              <a:cs typeface="+mn-cs"/>
              <a:sym typeface="+mn-ea"/>
            </a:endParaRPr>
          </a:p>
          <a:p>
            <a:pPr marL="742950" marR="0" lvl="1" indent="-285750" algn="l" defTabSz="914400" rtl="0" eaLnBrk="0" fontAlgn="base" latinLnBrk="0" hangingPunct="0">
              <a:lnSpc>
                <a:spcPct val="100000"/>
              </a:lnSpc>
              <a:spcBef>
                <a:spcPct val="20000"/>
              </a:spcBef>
              <a:spcAft>
                <a:spcPct val="0"/>
              </a:spcAft>
              <a:buClr>
                <a:schemeClr val="accent1"/>
              </a:buClr>
              <a:buSzTx/>
              <a:buFontTx/>
              <a:buChar char="–"/>
              <a:defRPr/>
            </a:pPr>
            <a:r>
              <a:rPr kumimoji="1" lang="zh-CN" altLang="en-US" sz="2800" b="0" i="0" u="none" strike="noStrike" kern="0" cap="none" spc="0" normalizeH="0" baseline="0" noProof="0">
                <a:ln>
                  <a:noFill/>
                </a:ln>
                <a:solidFill>
                  <a:schemeClr val="tx1"/>
                </a:solidFill>
                <a:effectLst/>
                <a:uLnTx/>
                <a:uFillTx/>
                <a:latin typeface="+mn-lt"/>
                <a:ea typeface="+mn-ea"/>
                <a:cs typeface="+mn-cs"/>
                <a:sym typeface="+mn-ea"/>
              </a:rPr>
              <a:t>易理解</a:t>
            </a:r>
            <a:endParaRPr kumimoji="1" lang="zh-CN" altLang="en-US" sz="2800" b="0" i="0" u="none" strike="noStrike" kern="0" cap="none" spc="0" normalizeH="0" baseline="0" noProof="0">
              <a:ln>
                <a:noFill/>
              </a:ln>
              <a:solidFill>
                <a:schemeClr val="tx1"/>
              </a:solidFill>
              <a:effectLst/>
              <a:uLnTx/>
              <a:uFillTx/>
              <a:latin typeface="+mn-lt"/>
              <a:ea typeface="+mn-ea"/>
              <a:cs typeface="+mn-cs"/>
              <a:sym typeface="+mn-ea"/>
            </a:endParaRPr>
          </a:p>
          <a:p>
            <a:pPr marL="742950" marR="0" lvl="1" indent="-285750" algn="l" defTabSz="914400" rtl="0" eaLnBrk="0" fontAlgn="base" latinLnBrk="0" hangingPunct="0">
              <a:lnSpc>
                <a:spcPct val="100000"/>
              </a:lnSpc>
              <a:spcBef>
                <a:spcPct val="20000"/>
              </a:spcBef>
              <a:spcAft>
                <a:spcPct val="0"/>
              </a:spcAft>
              <a:buClr>
                <a:schemeClr val="accent1"/>
              </a:buClr>
              <a:buSzTx/>
              <a:buFontTx/>
              <a:buChar char="–"/>
              <a:defRPr/>
            </a:pPr>
            <a:r>
              <a:rPr kumimoji="1" lang="zh-CN" altLang="en-US" sz="2800" b="0" i="0" u="none" strike="noStrike" kern="0" cap="none" spc="0" normalizeH="0" baseline="0" noProof="0">
                <a:ln>
                  <a:noFill/>
                </a:ln>
                <a:solidFill>
                  <a:schemeClr val="tx1"/>
                </a:solidFill>
                <a:effectLst/>
                <a:uLnTx/>
                <a:uFillTx/>
                <a:latin typeface="+mn-lt"/>
                <a:ea typeface="+mn-ea"/>
                <a:cs typeface="+mn-cs"/>
                <a:sym typeface="+mn-ea"/>
              </a:rPr>
              <a:t>避免自然语言歧义性</a:t>
            </a:r>
            <a:endParaRPr kumimoji="1" lang="zh-CN" altLang="en-US" sz="2800" b="0" i="0" u="none" strike="noStrike" kern="0" cap="none" spc="0" normalizeH="0" baseline="0" noProof="0">
              <a:ln>
                <a:noFill/>
              </a:ln>
              <a:solidFill>
                <a:schemeClr val="tx1"/>
              </a:solidFill>
              <a:effectLst/>
              <a:uLnTx/>
              <a:uFillTx/>
              <a:latin typeface="+mn-lt"/>
              <a:ea typeface="+mn-ea"/>
              <a:cs typeface="+mn-cs"/>
              <a:sym typeface="+mn-ea"/>
            </a:endParaRPr>
          </a:p>
          <a:p>
            <a:pPr marL="342900" marR="0" indent="-62230" defTabSz="914400" eaLnBrk="0" hangingPunct="0">
              <a:spcBef>
                <a:spcPct val="20000"/>
              </a:spcBef>
              <a:buClr>
                <a:schemeClr val="accent1"/>
              </a:buClr>
              <a:buSzPct val="90000"/>
              <a:buFont typeface="Monotype Sorts" pitchFamily="2" charset="2"/>
              <a:buChar char="4"/>
              <a:defRPr/>
            </a:pPr>
            <a:r>
              <a:rPr kumimoji="1" lang="zh-CN" altLang="en-US" sz="3200" kern="0" cap="none" spc="0" normalizeH="0" baseline="0" noProof="0">
                <a:latin typeface="+mn-lt"/>
                <a:ea typeface="+mn-ea"/>
                <a:cs typeface="+mn-cs"/>
                <a:sym typeface="+mn-ea"/>
              </a:rPr>
              <a:t>分析和设计的工具</a:t>
            </a:r>
            <a:endParaRPr kumimoji="1" lang="zh-CN" altLang="en-US" sz="3200" kern="0" cap="none" spc="0" normalizeH="0" baseline="0" noProof="0">
              <a:latin typeface="+mn-lt"/>
              <a:ea typeface="+mn-ea"/>
              <a:cs typeface="+mn-cs"/>
              <a:sym typeface="+mn-ea"/>
            </a:endParaRPr>
          </a:p>
          <a:p>
            <a:pPr marL="742950" marR="0" lvl="1" indent="-285750" algn="l" defTabSz="914400" rtl="0" eaLnBrk="0" fontAlgn="base" latinLnBrk="0" hangingPunct="0">
              <a:lnSpc>
                <a:spcPct val="100000"/>
              </a:lnSpc>
              <a:spcBef>
                <a:spcPct val="20000"/>
              </a:spcBef>
              <a:spcAft>
                <a:spcPct val="0"/>
              </a:spcAft>
              <a:buClr>
                <a:schemeClr val="accent1"/>
              </a:buClr>
              <a:buSzTx/>
              <a:buFontTx/>
              <a:buChar char="–"/>
              <a:defRPr/>
            </a:pPr>
            <a:r>
              <a:rPr kumimoji="1" lang="zh-CN" altLang="en-US" sz="2800" b="0" i="0" u="none" strike="noStrike" kern="0" cap="none" spc="0" normalizeH="0" baseline="0" noProof="0">
                <a:ln>
                  <a:noFill/>
                </a:ln>
                <a:solidFill>
                  <a:schemeClr val="tx1"/>
                </a:solidFill>
                <a:effectLst/>
                <a:uLnTx/>
                <a:uFillTx/>
                <a:latin typeface="+mn-lt"/>
                <a:ea typeface="+mn-ea"/>
                <a:cs typeface="+mn-cs"/>
                <a:sym typeface="+mn-ea"/>
              </a:rPr>
              <a:t>根据系统的逻辑模型考虑系统的物理实现</a:t>
            </a:r>
            <a:endParaRPr kumimoji="1" lang="zh-CN" altLang="en-US" sz="2800" b="0" i="0" u="none" strike="noStrike" kern="0" cap="none" spc="0" normalizeH="0" baseline="0" noProof="0">
              <a:ln>
                <a:noFill/>
              </a:ln>
              <a:solidFill>
                <a:schemeClr val="tx1"/>
              </a:solidFill>
              <a:effectLst/>
              <a:uLnTx/>
              <a:uFillTx/>
              <a:latin typeface="+mn-lt"/>
              <a:ea typeface="+mn-ea"/>
              <a:cs typeface="+mn-cs"/>
              <a:sym typeface="+mn-ea"/>
            </a:endParaRPr>
          </a:p>
          <a:p>
            <a:pPr marL="742950" marR="0" lvl="1" indent="-285750" algn="l" defTabSz="914400" rtl="0" eaLnBrk="0" fontAlgn="base" latinLnBrk="0" hangingPunct="0">
              <a:lnSpc>
                <a:spcPct val="100000"/>
              </a:lnSpc>
              <a:spcBef>
                <a:spcPct val="20000"/>
              </a:spcBef>
              <a:spcAft>
                <a:spcPct val="0"/>
              </a:spcAft>
              <a:buClr>
                <a:schemeClr val="accent1"/>
              </a:buClr>
              <a:buSzTx/>
              <a:buFontTx/>
              <a:buChar char="–"/>
              <a:defRPr/>
            </a:pPr>
            <a:endParaRPr kumimoji="1" lang="zh-CN" altLang="en-US" sz="2800" b="0" i="0" u="none" strike="noStrike" kern="0" cap="none" spc="0" normalizeH="0" baseline="0" noProof="0" dirty="0">
              <a:ln>
                <a:noFill/>
              </a:ln>
              <a:solidFill>
                <a:schemeClr val="tx1"/>
              </a:solidFill>
              <a:effectLst/>
              <a:uLnTx/>
              <a:uFillTx/>
              <a:latin typeface="+mn-lt"/>
              <a:ea typeface="+mn-ea"/>
              <a:cs typeface="+mn-cs"/>
              <a:sym typeface="+mn-ea"/>
            </a:endParaRPr>
          </a:p>
        </p:txBody>
      </p:sp>
      <p:sp>
        <p:nvSpPr>
          <p:cNvPr id="4" name="矩形 3"/>
          <p:cNvSpPr/>
          <p:nvPr/>
        </p:nvSpPr>
        <p:spPr>
          <a:xfrm>
            <a:off x="5462112" y="642938"/>
            <a:ext cx="1783715" cy="52197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2.4.4 </a:t>
            </a:r>
            <a:r>
              <a:rPr kumimoji="1" lang="zh-CN" altLang="en-US"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用途</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Rectangle 7"/>
          <p:cNvSpPr/>
          <p:nvPr/>
        </p:nvSpPr>
        <p:spPr>
          <a:xfrm>
            <a:off x="3262313" y="1785938"/>
            <a:ext cx="1752600" cy="381000"/>
          </a:xfrm>
          <a:prstGeom prst="rect">
            <a:avLst/>
          </a:prstGeom>
          <a:noFill/>
          <a:ln w="9525">
            <a:noFill/>
          </a:ln>
        </p:spPr>
        <p:txBody>
          <a:bodyPr wrap="none" anchor="ctr" anchorCtr="0"/>
          <a:p>
            <a:pPr eaLnBrk="0" hangingPunct="0"/>
            <a:r>
              <a:rPr lang="zh-CN" altLang="en-US" sz="2000" dirty="0">
                <a:solidFill>
                  <a:srgbClr val="498D05"/>
                </a:solidFill>
                <a:latin typeface="幼圆" panose="02010509060101010101" pitchFamily="49" charset="-122"/>
                <a:ea typeface="幼圆" panose="02010509060101010101" pitchFamily="49" charset="-122"/>
              </a:rPr>
              <a:t>1、系统流程图:</a:t>
            </a:r>
            <a:endParaRPr lang="zh-CN" altLang="en-US" sz="2000" dirty="0">
              <a:solidFill>
                <a:srgbClr val="498D05"/>
              </a:solidFill>
              <a:latin typeface="幼圆" panose="02010509060101010101" pitchFamily="49" charset="-122"/>
              <a:ea typeface="幼圆" panose="02010509060101010101" pitchFamily="49" charset="-122"/>
            </a:endParaRPr>
          </a:p>
        </p:txBody>
      </p:sp>
      <p:sp>
        <p:nvSpPr>
          <p:cNvPr id="162818" name="Rectangle 8"/>
          <p:cNvSpPr/>
          <p:nvPr/>
        </p:nvSpPr>
        <p:spPr>
          <a:xfrm>
            <a:off x="5167313" y="1785938"/>
            <a:ext cx="4876800" cy="381000"/>
          </a:xfrm>
          <a:prstGeom prst="rect">
            <a:avLst/>
          </a:prstGeom>
          <a:noFill/>
          <a:ln w="9525">
            <a:noFill/>
          </a:ln>
        </p:spPr>
        <p:txBody>
          <a:bodyPr wrap="none" anchor="ctr" anchorCtr="0"/>
          <a:p>
            <a:pPr eaLnBrk="0" hangingPunct="0"/>
            <a:r>
              <a:rPr lang="zh-CN" altLang="en-US" sz="2000" dirty="0">
                <a:solidFill>
                  <a:srgbClr val="5C22EC"/>
                </a:solidFill>
                <a:latin typeface="Times New Roman" panose="02020603050405020304" pitchFamily="18" charset="0"/>
                <a:ea typeface="幼圆" panose="02010509060101010101" pitchFamily="49" charset="-122"/>
              </a:rPr>
              <a:t>是用来描述系统</a:t>
            </a:r>
            <a:r>
              <a:rPr lang="zh-CN" altLang="en-US" sz="2000" dirty="0">
                <a:solidFill>
                  <a:srgbClr val="DC08DC"/>
                </a:solidFill>
                <a:latin typeface="Times New Roman" panose="02020603050405020304" pitchFamily="18" charset="0"/>
                <a:ea typeface="幼圆" panose="02010509060101010101" pitchFamily="49" charset="-122"/>
              </a:rPr>
              <a:t>物理模型</a:t>
            </a:r>
            <a:r>
              <a:rPr lang="zh-CN" altLang="en-US" sz="2000" dirty="0">
                <a:solidFill>
                  <a:srgbClr val="5C22EC"/>
                </a:solidFill>
                <a:latin typeface="Times New Roman" panose="02020603050405020304" pitchFamily="18" charset="0"/>
                <a:ea typeface="幼圆" panose="02010509060101010101" pitchFamily="49" charset="-122"/>
              </a:rPr>
              <a:t>的一种传统工具。</a:t>
            </a:r>
            <a:endParaRPr lang="zh-CN" altLang="en-US" sz="2000" dirty="0">
              <a:solidFill>
                <a:srgbClr val="5C22EC"/>
              </a:solidFill>
              <a:latin typeface="Times New Roman" panose="02020603050405020304" pitchFamily="18" charset="0"/>
              <a:ea typeface="幼圆" panose="02010509060101010101" pitchFamily="49" charset="-122"/>
            </a:endParaRPr>
          </a:p>
        </p:txBody>
      </p:sp>
      <p:graphicFrame>
        <p:nvGraphicFramePr>
          <p:cNvPr id="784485" name="Group 101"/>
          <p:cNvGraphicFramePr>
            <a:graphicFrameLocks noGrp="1"/>
          </p:cNvGraphicFramePr>
          <p:nvPr/>
        </p:nvGraphicFramePr>
        <p:xfrm>
          <a:off x="3338513" y="2395538"/>
          <a:ext cx="6934200" cy="3505200"/>
        </p:xfrm>
        <a:graphic>
          <a:graphicData uri="http://schemas.openxmlformats.org/drawingml/2006/table">
            <a:tbl>
              <a:tblPr/>
              <a:tblGrid>
                <a:gridCol w="1752600"/>
                <a:gridCol w="1752600"/>
                <a:gridCol w="1828800"/>
                <a:gridCol w="1600200"/>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流程符号</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含    义</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流程符号</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含    义</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数据加工符号</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换页连接 </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输入/输出符号</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磁带符号</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连接点符号</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文档符号</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人工操作</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多文档符号</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2851" name="Rectangle 77"/>
          <p:cNvSpPr/>
          <p:nvPr/>
        </p:nvSpPr>
        <p:spPr>
          <a:xfrm>
            <a:off x="3871913" y="3081338"/>
            <a:ext cx="762000" cy="381000"/>
          </a:xfrm>
          <a:prstGeom prst="rect">
            <a:avLst/>
          </a:prstGeom>
          <a:solidFill>
            <a:schemeClr val="bg1"/>
          </a:solidFill>
          <a:ln w="28575" cap="flat" cmpd="sng">
            <a:solidFill>
              <a:srgbClr val="046C36"/>
            </a:solidFill>
            <a:prstDash val="solid"/>
            <a:miter/>
            <a:headEnd type="none" w="med" len="med"/>
            <a:tailEnd type="none" w="med" len="med"/>
          </a:ln>
        </p:spPr>
        <p:txBody>
          <a:bodyPr wrap="none" anchor="ctr" anchorCtr="0"/>
          <a:p>
            <a:pPr algn="ctr" eaLnBrk="0" hangingPunct="0"/>
            <a:endParaRPr lang="zh-CN" altLang="en-US" sz="2800" dirty="0">
              <a:latin typeface="Times New Roman" panose="02020603050405020304" pitchFamily="18" charset="0"/>
            </a:endParaRPr>
          </a:p>
        </p:txBody>
      </p:sp>
      <p:sp>
        <p:nvSpPr>
          <p:cNvPr id="162852" name="AutoShape 78"/>
          <p:cNvSpPr/>
          <p:nvPr/>
        </p:nvSpPr>
        <p:spPr>
          <a:xfrm>
            <a:off x="3643313" y="3843338"/>
            <a:ext cx="990600" cy="381000"/>
          </a:xfrm>
          <a:prstGeom prst="flowChartInputOutput">
            <a:avLst/>
          </a:prstGeom>
          <a:solidFill>
            <a:schemeClr val="bg1"/>
          </a:solidFill>
          <a:ln w="28575" cap="flat" cmpd="sng">
            <a:solidFill>
              <a:srgbClr val="046C36"/>
            </a:solidFill>
            <a:prstDash val="solid"/>
            <a:miter/>
            <a:headEnd type="none" w="med" len="med"/>
            <a:tailEnd type="none" w="med" len="med"/>
          </a:ln>
        </p:spPr>
        <p:txBody>
          <a:bodyPr wrap="none" anchor="ctr" anchorCtr="0"/>
          <a:p>
            <a:pPr algn="ctr" eaLnBrk="0" hangingPunct="0"/>
            <a:endParaRPr lang="zh-CN" altLang="en-US" sz="2800" dirty="0">
              <a:latin typeface="Times New Roman" panose="02020603050405020304" pitchFamily="18" charset="0"/>
            </a:endParaRPr>
          </a:p>
        </p:txBody>
      </p:sp>
      <p:sp>
        <p:nvSpPr>
          <p:cNvPr id="162853" name="AutoShape 80"/>
          <p:cNvSpPr/>
          <p:nvPr/>
        </p:nvSpPr>
        <p:spPr>
          <a:xfrm>
            <a:off x="3948113" y="4529138"/>
            <a:ext cx="533400" cy="457200"/>
          </a:xfrm>
          <a:prstGeom prst="flowChartConnector">
            <a:avLst/>
          </a:prstGeom>
          <a:solidFill>
            <a:schemeClr val="bg1"/>
          </a:solidFill>
          <a:ln w="28575" cap="flat" cmpd="sng">
            <a:solidFill>
              <a:srgbClr val="046C36"/>
            </a:solidFill>
            <a:prstDash val="solid"/>
            <a:round/>
            <a:headEnd type="none" w="med" len="med"/>
            <a:tailEnd type="none" w="med" len="med"/>
          </a:ln>
        </p:spPr>
        <p:txBody>
          <a:bodyPr wrap="none" anchor="ctr" anchorCtr="0"/>
          <a:p>
            <a:pPr algn="ctr" eaLnBrk="0" hangingPunct="0"/>
            <a:endParaRPr lang="zh-CN" altLang="en-US" sz="2800" dirty="0">
              <a:latin typeface="Times New Roman" panose="02020603050405020304" pitchFamily="18" charset="0"/>
            </a:endParaRPr>
          </a:p>
        </p:txBody>
      </p:sp>
      <p:sp>
        <p:nvSpPr>
          <p:cNvPr id="162854" name="AutoShape 81"/>
          <p:cNvSpPr/>
          <p:nvPr/>
        </p:nvSpPr>
        <p:spPr>
          <a:xfrm>
            <a:off x="7529513" y="3081338"/>
            <a:ext cx="457200" cy="381000"/>
          </a:xfrm>
          <a:prstGeom prst="flowChartOffpageConnector">
            <a:avLst/>
          </a:prstGeom>
          <a:solidFill>
            <a:schemeClr val="bg1"/>
          </a:solidFill>
          <a:ln w="28575" cap="flat" cmpd="sng">
            <a:solidFill>
              <a:srgbClr val="046C36"/>
            </a:solidFill>
            <a:prstDash val="solid"/>
            <a:miter/>
            <a:headEnd type="none" w="med" len="med"/>
            <a:tailEnd type="none" w="med" len="med"/>
          </a:ln>
        </p:spPr>
        <p:txBody>
          <a:bodyPr wrap="none" anchor="ctr" anchorCtr="0"/>
          <a:p>
            <a:pPr algn="ctr" eaLnBrk="0" hangingPunct="0"/>
            <a:endParaRPr lang="zh-CN" altLang="en-US" sz="2800" dirty="0">
              <a:latin typeface="Times New Roman" panose="02020603050405020304" pitchFamily="18" charset="0"/>
            </a:endParaRPr>
          </a:p>
        </p:txBody>
      </p:sp>
      <p:sp>
        <p:nvSpPr>
          <p:cNvPr id="162855" name="AutoShape 82"/>
          <p:cNvSpPr/>
          <p:nvPr/>
        </p:nvSpPr>
        <p:spPr>
          <a:xfrm>
            <a:off x="7377113" y="3767138"/>
            <a:ext cx="762000" cy="457200"/>
          </a:xfrm>
          <a:prstGeom prst="flowChartMagneticTape">
            <a:avLst/>
          </a:prstGeom>
          <a:solidFill>
            <a:schemeClr val="bg1"/>
          </a:solidFill>
          <a:ln w="28575" cap="flat" cmpd="sng">
            <a:solidFill>
              <a:srgbClr val="046C36"/>
            </a:solidFill>
            <a:prstDash val="solid"/>
            <a:miter/>
            <a:headEnd type="none" w="med" len="med"/>
            <a:tailEnd type="none" w="med" len="med"/>
          </a:ln>
        </p:spPr>
        <p:txBody>
          <a:bodyPr wrap="none" anchor="ctr" anchorCtr="0"/>
          <a:p>
            <a:pPr algn="ctr" eaLnBrk="0" hangingPunct="0"/>
            <a:endParaRPr lang="zh-CN" altLang="en-US" sz="2800" dirty="0">
              <a:latin typeface="Times New Roman" panose="02020603050405020304" pitchFamily="18" charset="0"/>
            </a:endParaRPr>
          </a:p>
        </p:txBody>
      </p:sp>
      <p:sp>
        <p:nvSpPr>
          <p:cNvPr id="162856" name="AutoShape 102"/>
          <p:cNvSpPr/>
          <p:nvPr/>
        </p:nvSpPr>
        <p:spPr>
          <a:xfrm>
            <a:off x="7453313" y="4529138"/>
            <a:ext cx="762000" cy="457200"/>
          </a:xfrm>
          <a:prstGeom prst="flowChartDocument">
            <a:avLst/>
          </a:prstGeom>
          <a:solidFill>
            <a:schemeClr val="bg1"/>
          </a:solidFill>
          <a:ln w="28575" cap="flat" cmpd="sng">
            <a:solidFill>
              <a:srgbClr val="046C36"/>
            </a:solidFill>
            <a:prstDash val="solid"/>
            <a:miter/>
            <a:headEnd type="none" w="med" len="med"/>
            <a:tailEnd type="none" w="med" len="med"/>
          </a:ln>
        </p:spPr>
        <p:txBody>
          <a:bodyPr wrap="none" anchor="ctr" anchorCtr="0"/>
          <a:p>
            <a:pPr algn="ctr" eaLnBrk="0" hangingPunct="0"/>
            <a:endParaRPr lang="zh-CN" altLang="en-US" sz="2800" dirty="0">
              <a:latin typeface="Times New Roman" panose="02020603050405020304" pitchFamily="18" charset="0"/>
            </a:endParaRPr>
          </a:p>
        </p:txBody>
      </p:sp>
      <p:sp>
        <p:nvSpPr>
          <p:cNvPr id="162857" name="AutoShape 103"/>
          <p:cNvSpPr/>
          <p:nvPr/>
        </p:nvSpPr>
        <p:spPr>
          <a:xfrm>
            <a:off x="7453313" y="5291138"/>
            <a:ext cx="762000" cy="533400"/>
          </a:xfrm>
          <a:prstGeom prst="flowChartMultidocument">
            <a:avLst/>
          </a:prstGeom>
          <a:solidFill>
            <a:schemeClr val="bg1"/>
          </a:solidFill>
          <a:ln w="28575" cap="flat" cmpd="sng">
            <a:solidFill>
              <a:srgbClr val="046C36"/>
            </a:solidFill>
            <a:prstDash val="solid"/>
            <a:miter/>
            <a:headEnd type="none" w="med" len="med"/>
            <a:tailEnd type="none" w="med" len="med"/>
          </a:ln>
        </p:spPr>
        <p:txBody>
          <a:bodyPr wrap="none" anchor="ctr" anchorCtr="0"/>
          <a:p>
            <a:pPr algn="ctr" eaLnBrk="0" hangingPunct="0"/>
            <a:endParaRPr lang="zh-CN" altLang="en-US" sz="2800" dirty="0">
              <a:latin typeface="Times New Roman" panose="02020603050405020304" pitchFamily="18" charset="0"/>
            </a:endParaRPr>
          </a:p>
        </p:txBody>
      </p:sp>
      <p:sp>
        <p:nvSpPr>
          <p:cNvPr id="162858" name="AutoShape 104"/>
          <p:cNvSpPr/>
          <p:nvPr/>
        </p:nvSpPr>
        <p:spPr>
          <a:xfrm>
            <a:off x="3795713" y="5367338"/>
            <a:ext cx="762000" cy="381000"/>
          </a:xfrm>
          <a:prstGeom prst="flowChartManualOperation">
            <a:avLst/>
          </a:prstGeom>
          <a:solidFill>
            <a:schemeClr val="bg1"/>
          </a:solidFill>
          <a:ln w="28575" cap="flat" cmpd="sng">
            <a:solidFill>
              <a:srgbClr val="046C36"/>
            </a:solidFill>
            <a:prstDash val="solid"/>
            <a:miter/>
            <a:headEnd type="none" w="med" len="med"/>
            <a:tailEnd type="none" w="med" len="med"/>
          </a:ln>
        </p:spPr>
        <p:txBody>
          <a:bodyPr wrap="none" anchor="ctr" anchorCtr="0"/>
          <a:p>
            <a:pPr algn="ctr" eaLnBrk="0" hangingPunct="0"/>
            <a:endParaRPr lang="zh-CN" altLang="en-US" sz="2800"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pic>
        <p:nvPicPr>
          <p:cNvPr id="218114" name="Picture 3" descr="rj16"/>
          <p:cNvPicPr>
            <a:picLocks noChangeAspect="1"/>
          </p:cNvPicPr>
          <p:nvPr/>
        </p:nvPicPr>
        <p:blipFill>
          <a:blip r:embed="rId1"/>
          <a:stretch>
            <a:fillRect/>
          </a:stretch>
        </p:blipFill>
        <p:spPr>
          <a:xfrm>
            <a:off x="3167063" y="2000250"/>
            <a:ext cx="7031037" cy="3714750"/>
          </a:xfrm>
          <a:prstGeom prst="rect">
            <a:avLst/>
          </a:prstGeom>
          <a:noFill/>
          <a:ln w="9525">
            <a:noFill/>
          </a:ln>
        </p:spPr>
      </p:pic>
      <p:sp>
        <p:nvSpPr>
          <p:cNvPr id="218115" name="矩形 3"/>
          <p:cNvSpPr/>
          <p:nvPr/>
        </p:nvSpPr>
        <p:spPr>
          <a:xfrm>
            <a:off x="3595688" y="714375"/>
            <a:ext cx="5643562" cy="460375"/>
          </a:xfrm>
          <a:prstGeom prst="rect">
            <a:avLst/>
          </a:prstGeom>
          <a:noFill/>
          <a:ln w="9525">
            <a:noFill/>
          </a:ln>
        </p:spPr>
        <p:txBody>
          <a:bodyPr anchor="t" anchorCtr="0">
            <a:spAutoFit/>
          </a:bodyPr>
          <a:p>
            <a:pPr algn="ctr" eaLnBrk="0" hangingPunct="0"/>
            <a:r>
              <a:rPr lang="zh-CN" altLang="en-US" sz="2400" dirty="0">
                <a:latin typeface="Times New Roman" panose="02020603050405020304" pitchFamily="18" charset="0"/>
              </a:rPr>
              <a:t>自动化边界</a:t>
            </a:r>
            <a:r>
              <a:rPr lang="en-US" altLang="zh-CN" sz="2400" dirty="0">
                <a:latin typeface="Arial" panose="020B0604020202020204" pitchFamily="34" charset="0"/>
              </a:rPr>
              <a:t>——</a:t>
            </a:r>
            <a:r>
              <a:rPr lang="zh-CN" altLang="en-US" sz="2400" dirty="0">
                <a:latin typeface="Times New Roman" panose="02020603050405020304" pitchFamily="18" charset="0"/>
              </a:rPr>
              <a:t>批量方式更新库存清单</a:t>
            </a:r>
            <a:endParaRPr lang="zh-CN" altLang="en-US" sz="2400"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p:nvPr/>
        </p:nvSpPr>
        <p:spPr>
          <a:xfrm>
            <a:off x="9144000" y="6248400"/>
            <a:ext cx="1905000" cy="457200"/>
          </a:xfrm>
          <a:prstGeom prst="rect">
            <a:avLst/>
          </a:prstGeom>
          <a:noFill/>
        </p:spPr>
        <p:txBody>
          <a:bodyPr anchor="ctr"/>
          <a:lstStyle/>
          <a:p>
            <a:pPr marR="0" defTabSz="914400" eaLnBrk="0" hangingPunct="0">
              <a:buClrTx/>
              <a:buSzTx/>
              <a:defRPr/>
            </a:pPr>
            <a:fld id="{679316C8-E403-4AEC-9DCE-CBBC34A46AD5}" type="datetime1">
              <a:rPr kumimoji="0" lang="zh-CN" altLang="en-US" sz="1200" kern="1200" cap="none" spc="0" normalizeH="0" baseline="0" noProof="0">
                <a:solidFill>
                  <a:schemeClr val="tx1">
                    <a:tint val="75000"/>
                  </a:schemeClr>
                </a:solidFill>
                <a:latin typeface="Times New Roman" panose="02020603050405020304" pitchFamily="18" charset="0"/>
                <a:ea typeface="楷体_GB2312" pitchFamily="49" charset="-122"/>
                <a:cs typeface="+mn-cs"/>
                <a:sym typeface="+mn-ea"/>
              </a:rPr>
            </a:fld>
            <a:endParaRPr kumimoji="0" lang="zh-CN" altLang="en-US" sz="1200" kern="1200" cap="none" spc="0" normalizeH="0" baseline="0" noProof="0" dirty="0">
              <a:solidFill>
                <a:schemeClr val="tx1">
                  <a:tint val="75000"/>
                </a:schemeClr>
              </a:solidFill>
              <a:latin typeface="Times New Roman" panose="02020603050405020304" pitchFamily="18" charset="0"/>
              <a:ea typeface="楷体_GB2312" pitchFamily="49" charset="-122"/>
              <a:cs typeface="+mn-cs"/>
              <a:sym typeface="+mn-ea"/>
            </a:endParaRPr>
          </a:p>
        </p:txBody>
      </p:sp>
      <p:sp>
        <p:nvSpPr>
          <p:cNvPr id="220162" name="矩形 2"/>
          <p:cNvSpPr/>
          <p:nvPr/>
        </p:nvSpPr>
        <p:spPr>
          <a:xfrm>
            <a:off x="3595688" y="714375"/>
            <a:ext cx="5643562" cy="460375"/>
          </a:xfrm>
          <a:prstGeom prst="rect">
            <a:avLst/>
          </a:prstGeom>
          <a:noFill/>
          <a:ln w="9525">
            <a:noFill/>
          </a:ln>
        </p:spPr>
        <p:txBody>
          <a:bodyPr anchor="t" anchorCtr="0">
            <a:spAutoFit/>
          </a:bodyPr>
          <a:p>
            <a:pPr algn="ctr" eaLnBrk="0" hangingPunct="0"/>
            <a:r>
              <a:rPr lang="zh-CN" altLang="en-US" sz="2400" dirty="0">
                <a:latin typeface="Times New Roman" panose="02020603050405020304" pitchFamily="18" charset="0"/>
              </a:rPr>
              <a:t>自动化边界</a:t>
            </a:r>
            <a:r>
              <a:rPr lang="en-US" altLang="zh-CN" sz="2400" dirty="0">
                <a:latin typeface="Arial" panose="020B0604020202020204" pitchFamily="34" charset="0"/>
              </a:rPr>
              <a:t>——</a:t>
            </a:r>
            <a:r>
              <a:rPr lang="zh-CN" altLang="en-US" sz="2400" dirty="0">
                <a:latin typeface="Times New Roman" panose="02020603050405020304" pitchFamily="18" charset="0"/>
              </a:rPr>
              <a:t>联机方式更新库存清单</a:t>
            </a:r>
            <a:endParaRPr lang="zh-CN" altLang="en-US" sz="2400" dirty="0">
              <a:latin typeface="Times New Roman" panose="02020603050405020304" pitchFamily="18" charset="0"/>
            </a:endParaRPr>
          </a:p>
        </p:txBody>
      </p:sp>
      <p:pic>
        <p:nvPicPr>
          <p:cNvPr id="220163" name="Picture 3" descr="rj17"/>
          <p:cNvPicPr>
            <a:picLocks noChangeAspect="1"/>
          </p:cNvPicPr>
          <p:nvPr/>
        </p:nvPicPr>
        <p:blipFill>
          <a:blip r:embed="rId1"/>
          <a:stretch>
            <a:fillRect/>
          </a:stretch>
        </p:blipFill>
        <p:spPr>
          <a:xfrm>
            <a:off x="3238500" y="1785938"/>
            <a:ext cx="6988175" cy="385762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14901" name="Group 1077"/>
          <p:cNvGraphicFramePr>
            <a:graphicFrameLocks noGrp="1"/>
          </p:cNvGraphicFramePr>
          <p:nvPr/>
        </p:nvGraphicFramePr>
        <p:xfrm>
          <a:off x="3352800" y="2667000"/>
          <a:ext cx="6705600" cy="1981200"/>
        </p:xfrm>
        <a:graphic>
          <a:graphicData uri="http://schemas.openxmlformats.org/drawingml/2006/table">
            <a:tbl>
              <a:tblPr/>
              <a:tblGrid>
                <a:gridCol w="1524000"/>
                <a:gridCol w="1981200"/>
                <a:gridCol w="1295400"/>
                <a:gridCol w="1905000"/>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流程符号</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含    义</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流程符号</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含    义</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显示器或终端机</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控制流符号</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磁盘机或数据库</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rPr>
                        <a:t>流程开始与结束</a:t>
                      </a:r>
                      <a:endParaRPr kumimoji="1" lang="zh-CN" altLang="en-US" sz="1800" b="0" i="0" u="none" strike="noStrike" cap="none" normalizeH="0" baseline="0" smtClean="0">
                        <a:ln>
                          <a:noFill/>
                        </a:ln>
                        <a:solidFill>
                          <a:srgbClr val="7A16F4"/>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887" name="AutoShape 1069"/>
          <p:cNvSpPr/>
          <p:nvPr/>
        </p:nvSpPr>
        <p:spPr>
          <a:xfrm>
            <a:off x="3810000" y="3352800"/>
            <a:ext cx="838200" cy="381000"/>
          </a:xfrm>
          <a:prstGeom prst="flowChartDisplay">
            <a:avLst/>
          </a:prstGeom>
          <a:solidFill>
            <a:schemeClr val="bg1"/>
          </a:solidFill>
          <a:ln w="28575" cap="flat" cmpd="sng">
            <a:solidFill>
              <a:srgbClr val="046C36"/>
            </a:solidFill>
            <a:prstDash val="solid"/>
            <a:miter/>
            <a:headEnd type="none" w="med" len="med"/>
            <a:tailEnd type="none" w="med" len="med"/>
          </a:ln>
        </p:spPr>
        <p:txBody>
          <a:bodyPr wrap="none" anchor="ctr" anchorCtr="0"/>
          <a:p>
            <a:pPr algn="ctr" eaLnBrk="0" hangingPunct="0"/>
            <a:endParaRPr lang="zh-CN" altLang="en-US" sz="2800" dirty="0">
              <a:latin typeface="Times New Roman" panose="02020603050405020304" pitchFamily="18" charset="0"/>
            </a:endParaRPr>
          </a:p>
        </p:txBody>
      </p:sp>
      <p:sp>
        <p:nvSpPr>
          <p:cNvPr id="164888" name="AutoShape 1070"/>
          <p:cNvSpPr/>
          <p:nvPr/>
        </p:nvSpPr>
        <p:spPr>
          <a:xfrm>
            <a:off x="3962400" y="4114800"/>
            <a:ext cx="609600" cy="381000"/>
          </a:xfrm>
          <a:prstGeom prst="flowChartMagneticDisk">
            <a:avLst/>
          </a:prstGeom>
          <a:solidFill>
            <a:schemeClr val="bg1"/>
          </a:solidFill>
          <a:ln w="28575" cap="flat" cmpd="sng">
            <a:solidFill>
              <a:srgbClr val="046C36"/>
            </a:solidFill>
            <a:prstDash val="solid"/>
            <a:round/>
            <a:headEnd type="none" w="med" len="med"/>
            <a:tailEnd type="none" w="med" len="med"/>
          </a:ln>
        </p:spPr>
        <p:txBody>
          <a:bodyPr wrap="none" anchor="ctr" anchorCtr="0"/>
          <a:p>
            <a:pPr algn="ctr" eaLnBrk="0" hangingPunct="0"/>
            <a:endParaRPr lang="zh-CN" altLang="en-US" sz="2800" dirty="0">
              <a:latin typeface="Times New Roman" panose="02020603050405020304" pitchFamily="18" charset="0"/>
            </a:endParaRPr>
          </a:p>
        </p:txBody>
      </p:sp>
      <p:sp>
        <p:nvSpPr>
          <p:cNvPr id="164889" name="Line 1071"/>
          <p:cNvSpPr/>
          <p:nvPr/>
        </p:nvSpPr>
        <p:spPr>
          <a:xfrm>
            <a:off x="7239000" y="3581400"/>
            <a:ext cx="609600" cy="0"/>
          </a:xfrm>
          <a:prstGeom prst="line">
            <a:avLst/>
          </a:prstGeom>
          <a:ln w="28575" cap="flat" cmpd="sng">
            <a:solidFill>
              <a:srgbClr val="046C36"/>
            </a:solidFill>
            <a:prstDash val="solid"/>
            <a:round/>
            <a:headEnd type="none" w="med" len="med"/>
            <a:tailEnd type="triangle" w="med" len="med"/>
          </a:ln>
        </p:spPr>
      </p:sp>
      <p:sp>
        <p:nvSpPr>
          <p:cNvPr id="164890" name="AutoShape 1072"/>
          <p:cNvSpPr/>
          <p:nvPr/>
        </p:nvSpPr>
        <p:spPr>
          <a:xfrm>
            <a:off x="7239000" y="4114800"/>
            <a:ext cx="685800" cy="381000"/>
          </a:xfrm>
          <a:prstGeom prst="flowChartTerminator">
            <a:avLst/>
          </a:prstGeom>
          <a:solidFill>
            <a:schemeClr val="bg1"/>
          </a:solidFill>
          <a:ln w="28575" cap="flat" cmpd="sng">
            <a:solidFill>
              <a:schemeClr val="tx1"/>
            </a:solidFill>
            <a:prstDash val="solid"/>
            <a:miter/>
            <a:headEnd type="none" w="med" len="med"/>
            <a:tailEnd type="none" w="med" len="med"/>
          </a:ln>
        </p:spPr>
        <p:txBody>
          <a:bodyPr wrap="none" anchor="ctr" anchorCtr="0"/>
          <a:p>
            <a:pPr algn="ctr" eaLnBrk="0" hangingPunct="0"/>
            <a:endParaRPr lang="zh-CN" altLang="en-US" sz="280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6913" name="Picture 3" descr="rj11"/>
          <p:cNvPicPr>
            <a:picLocks noChangeAspect="1"/>
          </p:cNvPicPr>
          <p:nvPr/>
        </p:nvPicPr>
        <p:blipFill>
          <a:blip r:embed="rId1"/>
          <a:stretch>
            <a:fillRect/>
          </a:stretch>
        </p:blipFill>
        <p:spPr>
          <a:xfrm>
            <a:off x="4881563" y="1785938"/>
            <a:ext cx="3094037" cy="4375150"/>
          </a:xfrm>
          <a:prstGeom prst="rect">
            <a:avLst/>
          </a:prstGeom>
          <a:noFill/>
          <a:ln w="9525">
            <a:noFill/>
          </a:ln>
        </p:spPr>
      </p:pic>
      <p:sp>
        <p:nvSpPr>
          <p:cNvPr id="166914" name="Rectangle 5"/>
          <p:cNvSpPr>
            <a:spLocks noGrp="1"/>
          </p:cNvSpPr>
          <p:nvPr>
            <p:ph type="title"/>
          </p:nvPr>
        </p:nvSpPr>
        <p:spPr>
          <a:xfrm>
            <a:off x="3952875" y="642938"/>
            <a:ext cx="4887913" cy="642937"/>
          </a:xfrm>
          <a:noFill/>
          <a:ln>
            <a:noFill/>
          </a:ln>
        </p:spPr>
        <p:txBody>
          <a:bodyPr anchor="t" anchorCtr="0"/>
          <a:p>
            <a:pPr algn="ctr"/>
            <a:r>
              <a:rPr lang="zh-CN" altLang="en-US" sz="2800" dirty="0"/>
              <a:t>库存清单系统的系统流程图</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Text Box 10"/>
          <p:cNvSpPr txBox="1"/>
          <p:nvPr/>
        </p:nvSpPr>
        <p:spPr>
          <a:xfrm>
            <a:off x="5381625" y="785813"/>
            <a:ext cx="2543810" cy="398780"/>
          </a:xfrm>
          <a:prstGeom prst="rect">
            <a:avLst/>
          </a:prstGeom>
          <a:noFill/>
          <a:ln w="9525">
            <a:noFill/>
          </a:ln>
        </p:spPr>
        <p:txBody>
          <a:bodyPr wrap="none" anchor="t" anchorCtr="0">
            <a:spAutoFit/>
          </a:bodyPr>
          <a:p>
            <a:pPr eaLnBrk="0" hangingPunct="0"/>
            <a:r>
              <a:rPr lang="zh-CN" altLang="en-US" sz="2000" b="1" dirty="0">
                <a:solidFill>
                  <a:srgbClr val="86B36F"/>
                </a:solidFill>
                <a:latin typeface="Times New Roman" panose="02020603050405020304" pitchFamily="18" charset="0"/>
                <a:ea typeface="幼圆" panose="02010509060101010101" pitchFamily="49" charset="-122"/>
              </a:rPr>
              <a:t>人工销售教材 流程图</a:t>
            </a:r>
            <a:endParaRPr lang="zh-CN" altLang="en-US" sz="2000" b="1" dirty="0">
              <a:solidFill>
                <a:srgbClr val="86B36F"/>
              </a:solidFill>
              <a:latin typeface="Times New Roman" panose="02020603050405020304" pitchFamily="18" charset="0"/>
              <a:ea typeface="幼圆" panose="02010509060101010101" pitchFamily="49" charset="-122"/>
            </a:endParaRPr>
          </a:p>
        </p:txBody>
      </p:sp>
      <p:grpSp>
        <p:nvGrpSpPr>
          <p:cNvPr id="168962" name="Group 31"/>
          <p:cNvGrpSpPr/>
          <p:nvPr/>
        </p:nvGrpSpPr>
        <p:grpSpPr>
          <a:xfrm>
            <a:off x="4495800" y="2057400"/>
            <a:ext cx="4800600" cy="4038600"/>
            <a:chOff x="1872" y="1296"/>
            <a:chExt cx="3024" cy="2544"/>
          </a:xfrm>
        </p:grpSpPr>
        <p:sp>
          <p:nvSpPr>
            <p:cNvPr id="790533" name="AutoShape 5"/>
            <p:cNvSpPr>
              <a:spLocks noChangeArrowheads="1"/>
            </p:cNvSpPr>
            <p:nvPr/>
          </p:nvSpPr>
          <p:spPr bwMode="auto">
            <a:xfrm>
              <a:off x="4272" y="1872"/>
              <a:ext cx="576" cy="240"/>
            </a:xfrm>
            <a:prstGeom prst="flowChartTerminator">
              <a:avLst/>
            </a:prstGeom>
            <a:solidFill>
              <a:schemeClr val="bg1"/>
            </a:solidFill>
            <a:ln w="12700">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结束</a:t>
              </a:r>
              <a:endParaRPr kumimoji="0" lang="zh-CN" altLang="en-US" sz="24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endParaRPr>
            </a:p>
          </p:txBody>
        </p:sp>
        <p:sp>
          <p:nvSpPr>
            <p:cNvPr id="790539" name="AutoShape 11"/>
            <p:cNvSpPr>
              <a:spLocks noChangeArrowheads="1"/>
            </p:cNvSpPr>
            <p:nvPr/>
          </p:nvSpPr>
          <p:spPr bwMode="auto">
            <a:xfrm>
              <a:off x="2016" y="1296"/>
              <a:ext cx="576" cy="240"/>
            </a:xfrm>
            <a:prstGeom prst="flowChartTerminator">
              <a:avLst/>
            </a:prstGeom>
            <a:solidFill>
              <a:schemeClr val="bg1"/>
            </a:solidFill>
            <a:ln w="12700">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学生</a:t>
              </a:r>
              <a:endParaRPr kumimoji="0" lang="zh-CN" altLang="en-US" sz="24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endParaRPr>
            </a:p>
          </p:txBody>
        </p:sp>
        <p:sp>
          <p:nvSpPr>
            <p:cNvPr id="790540" name="AutoShape 12"/>
            <p:cNvSpPr>
              <a:spLocks noChangeArrowheads="1"/>
            </p:cNvSpPr>
            <p:nvPr/>
          </p:nvSpPr>
          <p:spPr bwMode="auto">
            <a:xfrm>
              <a:off x="1968" y="1728"/>
              <a:ext cx="672" cy="480"/>
            </a:xfrm>
            <a:prstGeom prst="flowChartManualOperation">
              <a:avLst/>
            </a:prstGeom>
            <a:solidFill>
              <a:schemeClr val="bg1"/>
            </a:solidFill>
            <a:ln w="9525">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申请购</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书 </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p:txBody>
        </p:sp>
        <p:sp>
          <p:nvSpPr>
            <p:cNvPr id="168966" name="Line 13"/>
            <p:cNvSpPr/>
            <p:nvPr/>
          </p:nvSpPr>
          <p:spPr>
            <a:xfrm>
              <a:off x="2304" y="2208"/>
              <a:ext cx="0" cy="192"/>
            </a:xfrm>
            <a:prstGeom prst="line">
              <a:avLst/>
            </a:prstGeom>
            <a:ln w="12700" cap="flat" cmpd="sng">
              <a:solidFill>
                <a:srgbClr val="4E931B"/>
              </a:solidFill>
              <a:prstDash val="solid"/>
              <a:round/>
              <a:headEnd type="none" w="med" len="med"/>
              <a:tailEnd type="triangle" w="med" len="med"/>
            </a:ln>
          </p:spPr>
        </p:sp>
        <p:sp>
          <p:nvSpPr>
            <p:cNvPr id="790542" name="AutoShape 14"/>
            <p:cNvSpPr>
              <a:spLocks noChangeArrowheads="1"/>
            </p:cNvSpPr>
            <p:nvPr/>
          </p:nvSpPr>
          <p:spPr bwMode="auto">
            <a:xfrm>
              <a:off x="1872" y="2400"/>
              <a:ext cx="816" cy="384"/>
            </a:xfrm>
            <a:prstGeom prst="flowChartDocument">
              <a:avLst/>
            </a:prstGeom>
            <a:solidFill>
              <a:schemeClr val="bg1"/>
            </a:solidFill>
            <a:ln w="9525">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购书证明</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p:txBody>
        </p:sp>
        <p:sp>
          <p:nvSpPr>
            <p:cNvPr id="168968" name="Line 15"/>
            <p:cNvSpPr/>
            <p:nvPr/>
          </p:nvSpPr>
          <p:spPr>
            <a:xfrm>
              <a:off x="2304" y="2784"/>
              <a:ext cx="0" cy="192"/>
            </a:xfrm>
            <a:prstGeom prst="line">
              <a:avLst/>
            </a:prstGeom>
            <a:ln w="12700" cap="flat" cmpd="sng">
              <a:solidFill>
                <a:srgbClr val="4E931B"/>
              </a:solidFill>
              <a:prstDash val="solid"/>
              <a:round/>
              <a:headEnd type="none" w="med" len="med"/>
              <a:tailEnd type="triangle" w="med" len="med"/>
            </a:ln>
          </p:spPr>
        </p:sp>
        <p:sp>
          <p:nvSpPr>
            <p:cNvPr id="790544" name="AutoShape 16"/>
            <p:cNvSpPr>
              <a:spLocks noChangeArrowheads="1"/>
            </p:cNvSpPr>
            <p:nvPr/>
          </p:nvSpPr>
          <p:spPr bwMode="auto">
            <a:xfrm>
              <a:off x="1920" y="2976"/>
              <a:ext cx="864" cy="768"/>
            </a:xfrm>
            <a:prstGeom prst="flowChartManualOperation">
              <a:avLst/>
            </a:prstGeom>
            <a:solidFill>
              <a:schemeClr val="bg1"/>
            </a:solidFill>
            <a:ln w="9525">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检索教材</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帐本是</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否有该</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教材</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p:txBody>
        </p:sp>
        <p:sp>
          <p:nvSpPr>
            <p:cNvPr id="168970" name="Line 17"/>
            <p:cNvSpPr/>
            <p:nvPr/>
          </p:nvSpPr>
          <p:spPr>
            <a:xfrm>
              <a:off x="2688" y="3408"/>
              <a:ext cx="288" cy="0"/>
            </a:xfrm>
            <a:prstGeom prst="line">
              <a:avLst/>
            </a:prstGeom>
            <a:ln w="12700" cap="flat" cmpd="sng">
              <a:solidFill>
                <a:srgbClr val="4E931B"/>
              </a:solidFill>
              <a:prstDash val="solid"/>
              <a:round/>
              <a:headEnd type="none" w="med" len="med"/>
              <a:tailEnd type="triangle" w="med" len="med"/>
            </a:ln>
          </p:spPr>
        </p:sp>
        <p:sp>
          <p:nvSpPr>
            <p:cNvPr id="790546" name="AutoShape 18"/>
            <p:cNvSpPr>
              <a:spLocks noChangeArrowheads="1"/>
            </p:cNvSpPr>
            <p:nvPr/>
          </p:nvSpPr>
          <p:spPr bwMode="auto">
            <a:xfrm>
              <a:off x="4224" y="3024"/>
              <a:ext cx="672" cy="336"/>
            </a:xfrm>
            <a:prstGeom prst="flowChartDocument">
              <a:avLst/>
            </a:prstGeom>
            <a:solidFill>
              <a:schemeClr val="bg1"/>
            </a:solidFill>
            <a:ln w="9525">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购书单</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p:txBody>
        </p:sp>
        <p:sp>
          <p:nvSpPr>
            <p:cNvPr id="790547" name="AutoShape 19"/>
            <p:cNvSpPr>
              <a:spLocks noChangeArrowheads="1"/>
            </p:cNvSpPr>
            <p:nvPr/>
          </p:nvSpPr>
          <p:spPr bwMode="auto">
            <a:xfrm>
              <a:off x="2880" y="3024"/>
              <a:ext cx="864" cy="672"/>
            </a:xfrm>
            <a:prstGeom prst="flowChartManualOperation">
              <a:avLst/>
            </a:prstGeom>
            <a:solidFill>
              <a:schemeClr val="bg1"/>
            </a:solidFill>
            <a:ln w="9525">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开购书发</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票和购</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书单</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p:txBody>
        </p:sp>
        <p:sp>
          <p:nvSpPr>
            <p:cNvPr id="790548" name="AutoShape 20"/>
            <p:cNvSpPr>
              <a:spLocks noChangeArrowheads="1"/>
            </p:cNvSpPr>
            <p:nvPr/>
          </p:nvSpPr>
          <p:spPr bwMode="auto">
            <a:xfrm>
              <a:off x="4224" y="3504"/>
              <a:ext cx="672" cy="336"/>
            </a:xfrm>
            <a:prstGeom prst="flowChartDocument">
              <a:avLst/>
            </a:prstGeom>
            <a:solidFill>
              <a:schemeClr val="bg1"/>
            </a:solidFill>
            <a:ln w="9525">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购书发票</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p:txBody>
        </p:sp>
        <p:sp>
          <p:nvSpPr>
            <p:cNvPr id="168974" name="Line 21"/>
            <p:cNvSpPr/>
            <p:nvPr/>
          </p:nvSpPr>
          <p:spPr>
            <a:xfrm>
              <a:off x="3648" y="3408"/>
              <a:ext cx="288" cy="0"/>
            </a:xfrm>
            <a:prstGeom prst="line">
              <a:avLst/>
            </a:prstGeom>
            <a:ln w="12700" cap="flat" cmpd="sng">
              <a:solidFill>
                <a:srgbClr val="4E931B"/>
              </a:solidFill>
              <a:prstDash val="solid"/>
              <a:round/>
              <a:headEnd type="none" w="med" len="med"/>
              <a:tailEnd type="none" w="med" len="med"/>
            </a:ln>
          </p:spPr>
        </p:sp>
        <p:sp>
          <p:nvSpPr>
            <p:cNvPr id="168975" name="Line 22"/>
            <p:cNvSpPr/>
            <p:nvPr/>
          </p:nvSpPr>
          <p:spPr>
            <a:xfrm>
              <a:off x="3936" y="3168"/>
              <a:ext cx="0" cy="528"/>
            </a:xfrm>
            <a:prstGeom prst="line">
              <a:avLst/>
            </a:prstGeom>
            <a:ln w="9525" cap="flat" cmpd="sng">
              <a:solidFill>
                <a:srgbClr val="4E931B"/>
              </a:solidFill>
              <a:prstDash val="solid"/>
              <a:round/>
              <a:headEnd type="none" w="med" len="med"/>
              <a:tailEnd type="none" w="med" len="med"/>
            </a:ln>
          </p:spPr>
        </p:sp>
        <p:sp>
          <p:nvSpPr>
            <p:cNvPr id="168976" name="Line 23"/>
            <p:cNvSpPr/>
            <p:nvPr/>
          </p:nvSpPr>
          <p:spPr>
            <a:xfrm>
              <a:off x="3936" y="3168"/>
              <a:ext cx="288" cy="0"/>
            </a:xfrm>
            <a:prstGeom prst="line">
              <a:avLst/>
            </a:prstGeom>
            <a:ln w="12700" cap="flat" cmpd="sng">
              <a:solidFill>
                <a:srgbClr val="4E931B"/>
              </a:solidFill>
              <a:prstDash val="solid"/>
              <a:round/>
              <a:headEnd type="none" w="med" len="med"/>
              <a:tailEnd type="triangle" w="med" len="med"/>
            </a:ln>
          </p:spPr>
        </p:sp>
        <p:sp>
          <p:nvSpPr>
            <p:cNvPr id="168977" name="Line 24"/>
            <p:cNvSpPr/>
            <p:nvPr/>
          </p:nvSpPr>
          <p:spPr>
            <a:xfrm>
              <a:off x="3936" y="3696"/>
              <a:ext cx="288" cy="0"/>
            </a:xfrm>
            <a:prstGeom prst="line">
              <a:avLst/>
            </a:prstGeom>
            <a:ln w="12700" cap="flat" cmpd="sng">
              <a:solidFill>
                <a:srgbClr val="4E931B"/>
              </a:solidFill>
              <a:prstDash val="solid"/>
              <a:round/>
              <a:headEnd type="none" w="med" len="med"/>
              <a:tailEnd type="triangle" w="med" len="med"/>
            </a:ln>
          </p:spPr>
        </p:sp>
        <p:sp>
          <p:nvSpPr>
            <p:cNvPr id="168978" name="Line 25"/>
            <p:cNvSpPr/>
            <p:nvPr/>
          </p:nvSpPr>
          <p:spPr>
            <a:xfrm flipV="1">
              <a:off x="4560" y="2832"/>
              <a:ext cx="0" cy="192"/>
            </a:xfrm>
            <a:prstGeom prst="line">
              <a:avLst/>
            </a:prstGeom>
            <a:ln w="12700" cap="flat" cmpd="sng">
              <a:solidFill>
                <a:srgbClr val="4E931B"/>
              </a:solidFill>
              <a:prstDash val="solid"/>
              <a:round/>
              <a:headEnd type="none" w="med" len="med"/>
              <a:tailEnd type="triangle" w="med" len="med"/>
            </a:ln>
          </p:spPr>
        </p:sp>
        <p:sp>
          <p:nvSpPr>
            <p:cNvPr id="790554" name="AutoShape 26"/>
            <p:cNvSpPr>
              <a:spLocks noChangeArrowheads="1"/>
            </p:cNvSpPr>
            <p:nvPr/>
          </p:nvSpPr>
          <p:spPr bwMode="auto">
            <a:xfrm>
              <a:off x="4224" y="2352"/>
              <a:ext cx="672" cy="480"/>
            </a:xfrm>
            <a:prstGeom prst="flowChartManualOperation">
              <a:avLst/>
            </a:prstGeom>
            <a:solidFill>
              <a:schemeClr val="bg1"/>
            </a:solidFill>
            <a:ln w="9525">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到书库</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领书 </a:t>
              </a:r>
              <a:endParaRPr kumimoji="0" lang="zh-CN" altLang="en-US" sz="1800" b="1" i="0" u="none" strike="noStrike" kern="1200" cap="none" spc="0" normalizeH="0" baseline="0" noProof="0">
                <a:ln>
                  <a:noFill/>
                </a:ln>
                <a:solidFill>
                  <a:srgbClr val="1364D1"/>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p:txBody>
        </p:sp>
        <p:sp>
          <p:nvSpPr>
            <p:cNvPr id="168980" name="Line 27"/>
            <p:cNvSpPr/>
            <p:nvPr/>
          </p:nvSpPr>
          <p:spPr>
            <a:xfrm flipV="1">
              <a:off x="4560" y="2112"/>
              <a:ext cx="0" cy="240"/>
            </a:xfrm>
            <a:prstGeom prst="line">
              <a:avLst/>
            </a:prstGeom>
            <a:ln w="12700" cap="flat" cmpd="sng">
              <a:solidFill>
                <a:srgbClr val="4E931B"/>
              </a:solidFill>
              <a:prstDash val="solid"/>
              <a:round/>
              <a:headEnd type="none" w="med" len="med"/>
              <a:tailEnd type="triangle" w="med" len="med"/>
            </a:ln>
          </p:spPr>
        </p:sp>
        <p:sp>
          <p:nvSpPr>
            <p:cNvPr id="168981" name="Line 30"/>
            <p:cNvSpPr/>
            <p:nvPr/>
          </p:nvSpPr>
          <p:spPr>
            <a:xfrm>
              <a:off x="2304" y="1536"/>
              <a:ext cx="0" cy="192"/>
            </a:xfrm>
            <a:prstGeom prst="line">
              <a:avLst/>
            </a:prstGeom>
            <a:ln w="12700" cap="flat" cmpd="sng">
              <a:solidFill>
                <a:srgbClr val="4E931B"/>
              </a:solidFill>
              <a:prstDash val="solid"/>
              <a:round/>
              <a:headEnd type="none" w="med" len="med"/>
              <a:tailEnd type="triangle" w="med" len="med"/>
            </a:ln>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Text Box 9"/>
          <p:cNvSpPr txBox="1"/>
          <p:nvPr/>
        </p:nvSpPr>
        <p:spPr>
          <a:xfrm>
            <a:off x="5024438" y="714375"/>
            <a:ext cx="2722880" cy="398780"/>
          </a:xfrm>
          <a:prstGeom prst="rect">
            <a:avLst/>
          </a:prstGeom>
          <a:noFill/>
          <a:ln w="9525">
            <a:noFill/>
          </a:ln>
        </p:spPr>
        <p:txBody>
          <a:bodyPr wrap="none" anchor="t" anchorCtr="0">
            <a:spAutoFit/>
          </a:bodyPr>
          <a:p>
            <a:pPr eaLnBrk="0" hangingPunct="0"/>
            <a:r>
              <a:rPr lang="zh-CN" altLang="en-US" sz="2000" dirty="0">
                <a:solidFill>
                  <a:srgbClr val="046C36"/>
                </a:solidFill>
                <a:latin typeface="Times New Roman" panose="02020603050405020304" pitchFamily="18" charset="0"/>
                <a:ea typeface="幼圆" panose="02010509060101010101" pitchFamily="49" charset="-122"/>
              </a:rPr>
              <a:t>计算机售书系统流程图</a:t>
            </a:r>
            <a:endParaRPr lang="zh-CN" altLang="en-US" sz="2000" dirty="0">
              <a:solidFill>
                <a:srgbClr val="046C36"/>
              </a:solidFill>
              <a:latin typeface="Times New Roman" panose="02020603050405020304" pitchFamily="18" charset="0"/>
              <a:ea typeface="幼圆" panose="02010509060101010101" pitchFamily="49" charset="-122"/>
            </a:endParaRPr>
          </a:p>
        </p:txBody>
      </p:sp>
      <p:sp>
        <p:nvSpPr>
          <p:cNvPr id="171010" name="Line 3"/>
          <p:cNvSpPr/>
          <p:nvPr/>
        </p:nvSpPr>
        <p:spPr>
          <a:xfrm>
            <a:off x="5257800" y="2590800"/>
            <a:ext cx="0" cy="228600"/>
          </a:xfrm>
          <a:prstGeom prst="line">
            <a:avLst/>
          </a:prstGeom>
          <a:ln w="12700" cap="flat" cmpd="sng">
            <a:solidFill>
              <a:srgbClr val="4E931B"/>
            </a:solidFill>
            <a:prstDash val="solid"/>
            <a:round/>
            <a:headEnd type="none" w="med" len="med"/>
            <a:tailEnd type="triangle" w="med" len="med"/>
          </a:ln>
        </p:spPr>
      </p:sp>
      <p:sp>
        <p:nvSpPr>
          <p:cNvPr id="792580" name="AutoShape 4"/>
          <p:cNvSpPr>
            <a:spLocks noChangeArrowheads="1"/>
          </p:cNvSpPr>
          <p:nvPr/>
        </p:nvSpPr>
        <p:spPr bwMode="auto">
          <a:xfrm>
            <a:off x="8153400" y="3733800"/>
            <a:ext cx="914400" cy="457200"/>
          </a:xfrm>
          <a:prstGeom prst="flowChartTerminator">
            <a:avLst/>
          </a:prstGeom>
          <a:solidFill>
            <a:schemeClr val="bg1"/>
          </a:solidFill>
          <a:ln w="12700">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结束</a:t>
            </a:r>
            <a:endParaRPr kumimoji="0" lang="zh-CN" altLang="en-US" sz="24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endParaRPr>
          </a:p>
        </p:txBody>
      </p:sp>
      <p:sp>
        <p:nvSpPr>
          <p:cNvPr id="792586" name="AutoShape 10"/>
          <p:cNvSpPr>
            <a:spLocks noChangeArrowheads="1"/>
          </p:cNvSpPr>
          <p:nvPr/>
        </p:nvSpPr>
        <p:spPr bwMode="auto">
          <a:xfrm>
            <a:off x="4800600" y="2133600"/>
            <a:ext cx="914400" cy="457200"/>
          </a:xfrm>
          <a:prstGeom prst="flowChartTerminator">
            <a:avLst/>
          </a:prstGeom>
          <a:solidFill>
            <a:schemeClr val="bg1"/>
          </a:solidFill>
          <a:ln w="12700">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学生</a:t>
            </a:r>
            <a:endParaRPr kumimoji="0" lang="zh-CN" altLang="en-US" sz="24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endParaRPr>
          </a:p>
        </p:txBody>
      </p:sp>
      <p:sp>
        <p:nvSpPr>
          <p:cNvPr id="792589" name="AutoShape 13"/>
          <p:cNvSpPr>
            <a:spLocks noChangeArrowheads="1"/>
          </p:cNvSpPr>
          <p:nvPr/>
        </p:nvSpPr>
        <p:spPr bwMode="auto">
          <a:xfrm>
            <a:off x="6629400" y="3962400"/>
            <a:ext cx="1143000" cy="609600"/>
          </a:xfrm>
          <a:prstGeom prst="flowChartDocument">
            <a:avLst/>
          </a:prstGeom>
          <a:solidFill>
            <a:schemeClr val="bg1"/>
          </a:solidFill>
          <a:ln w="9525">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购书发票</a:t>
            </a:r>
            <a:endPar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p:txBody>
      </p:sp>
      <p:sp>
        <p:nvSpPr>
          <p:cNvPr id="171014" name="Line 14"/>
          <p:cNvSpPr/>
          <p:nvPr/>
        </p:nvSpPr>
        <p:spPr>
          <a:xfrm>
            <a:off x="7772400" y="4953000"/>
            <a:ext cx="381000" cy="0"/>
          </a:xfrm>
          <a:prstGeom prst="line">
            <a:avLst/>
          </a:prstGeom>
          <a:ln w="9525" cap="flat" cmpd="sng">
            <a:solidFill>
              <a:srgbClr val="4E931B"/>
            </a:solidFill>
            <a:prstDash val="solid"/>
            <a:round/>
            <a:headEnd type="none" w="med" len="med"/>
            <a:tailEnd type="triangle" w="med" len="med"/>
          </a:ln>
        </p:spPr>
      </p:sp>
      <p:sp>
        <p:nvSpPr>
          <p:cNvPr id="792594" name="AutoShape 18"/>
          <p:cNvSpPr>
            <a:spLocks noChangeArrowheads="1"/>
          </p:cNvSpPr>
          <p:nvPr/>
        </p:nvSpPr>
        <p:spPr bwMode="auto">
          <a:xfrm>
            <a:off x="8077200" y="4572000"/>
            <a:ext cx="1066800" cy="762000"/>
          </a:xfrm>
          <a:prstGeom prst="flowChartManualOperation">
            <a:avLst/>
          </a:prstGeom>
          <a:solidFill>
            <a:schemeClr val="bg1"/>
          </a:solidFill>
          <a:ln w="9525">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到书库</a:t>
            </a:r>
            <a:endPar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领书 </a:t>
            </a:r>
            <a:endPar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p:txBody>
      </p:sp>
      <p:sp>
        <p:nvSpPr>
          <p:cNvPr id="792595" name="AutoShape 19"/>
          <p:cNvSpPr>
            <a:spLocks noChangeArrowheads="1"/>
          </p:cNvSpPr>
          <p:nvPr/>
        </p:nvSpPr>
        <p:spPr bwMode="auto">
          <a:xfrm>
            <a:off x="4648200" y="2819400"/>
            <a:ext cx="1219200" cy="457200"/>
          </a:xfrm>
          <a:prstGeom prst="flowChartInputOutput">
            <a:avLst/>
          </a:prstGeom>
          <a:solidFill>
            <a:schemeClr val="bg1"/>
          </a:solidFill>
          <a:ln w="9525">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购书单</a:t>
            </a:r>
            <a:endPar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p:txBody>
      </p:sp>
      <p:sp>
        <p:nvSpPr>
          <p:cNvPr id="792596" name="AutoShape 20"/>
          <p:cNvSpPr>
            <a:spLocks noChangeArrowheads="1"/>
          </p:cNvSpPr>
          <p:nvPr/>
        </p:nvSpPr>
        <p:spPr bwMode="auto">
          <a:xfrm>
            <a:off x="4724400" y="3505200"/>
            <a:ext cx="990600" cy="457200"/>
          </a:xfrm>
          <a:prstGeom prst="flowChartDisplay">
            <a:avLst/>
          </a:prstGeom>
          <a:solidFill>
            <a:schemeClr val="bg1"/>
          </a:solidFill>
          <a:ln w="9525">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终端</a:t>
            </a:r>
            <a:endPar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p:txBody>
      </p:sp>
      <p:sp>
        <p:nvSpPr>
          <p:cNvPr id="171018" name="Line 21"/>
          <p:cNvSpPr/>
          <p:nvPr/>
        </p:nvSpPr>
        <p:spPr>
          <a:xfrm>
            <a:off x="5257800" y="3276600"/>
            <a:ext cx="0" cy="228600"/>
          </a:xfrm>
          <a:prstGeom prst="line">
            <a:avLst/>
          </a:prstGeom>
          <a:ln w="12700" cap="flat" cmpd="sng">
            <a:solidFill>
              <a:srgbClr val="4E931B"/>
            </a:solidFill>
            <a:prstDash val="solid"/>
            <a:round/>
            <a:headEnd type="none" w="med" len="med"/>
            <a:tailEnd type="triangle" w="med" len="med"/>
          </a:ln>
        </p:spPr>
      </p:sp>
      <p:sp>
        <p:nvSpPr>
          <p:cNvPr id="792598" name="AutoShape 22"/>
          <p:cNvSpPr>
            <a:spLocks noChangeArrowheads="1"/>
          </p:cNvSpPr>
          <p:nvPr/>
        </p:nvSpPr>
        <p:spPr bwMode="auto">
          <a:xfrm>
            <a:off x="4724400" y="4267200"/>
            <a:ext cx="1143000" cy="685800"/>
          </a:xfrm>
          <a:prstGeom prst="flowChartProcess">
            <a:avLst/>
          </a:prstGeom>
          <a:solidFill>
            <a:schemeClr val="bg1"/>
          </a:solidFill>
          <a:ln w="9525">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审查并</a:t>
            </a:r>
            <a:endPar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开发票</a:t>
            </a:r>
            <a:endPar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p:txBody>
      </p:sp>
      <p:sp>
        <p:nvSpPr>
          <p:cNvPr id="792600" name="AutoShape 24"/>
          <p:cNvSpPr>
            <a:spLocks noChangeArrowheads="1"/>
          </p:cNvSpPr>
          <p:nvPr/>
        </p:nvSpPr>
        <p:spPr bwMode="auto">
          <a:xfrm>
            <a:off x="4572000" y="5257800"/>
            <a:ext cx="609600" cy="609600"/>
          </a:xfrm>
          <a:prstGeom prst="flowChartMagneticDisk">
            <a:avLst/>
          </a:prstGeom>
          <a:solidFill>
            <a:schemeClr val="bg1"/>
          </a:solidFill>
          <a:ln w="9525">
            <a:solidFill>
              <a:srgbClr val="4E931B"/>
            </a:solidFill>
            <a:round/>
          </a:ln>
          <a:effectLst/>
        </p:spPr>
        <p:txBody>
          <a:bodyPr wrap="none"/>
          <a:p>
            <a:pPr marL="0" marR="0" indent="0" algn="ctr" defTabSz="914400" rtl="0" eaLnBrk="0" fontAlgn="base" latinLnBrk="0" hangingPunct="0">
              <a:lnSpc>
                <a:spcPct val="100000"/>
              </a:lnSpc>
              <a:spcBef>
                <a:spcPct val="0"/>
              </a:spcBef>
              <a:spcAft>
                <a:spcPct val="0"/>
              </a:spcAft>
              <a:buNone/>
            </a:pPr>
            <a:r>
              <a:rPr kumimoji="0" lang="zh-CN" altLang="en-US" sz="2000" b="1" i="0" u="none" strike="noStrike" kern="1200" cap="none" spc="0" normalizeH="0" baseline="0" noProof="1" dirty="0">
                <a:solidFill>
                  <a:schemeClr val="folHlink"/>
                </a:solidFill>
                <a:effectLst>
                  <a:outerShdw blurRad="38100" dist="38100" dir="2700000">
                    <a:srgbClr val="000000"/>
                  </a:outerShdw>
                </a:effectLst>
                <a:latin typeface="Times New Roman" panose="02020603050405020304" pitchFamily="18" charset="0"/>
                <a:ea typeface="楷体_GB2312" pitchFamily="49" charset="-122"/>
                <a:cs typeface="+mn-cs"/>
                <a:sym typeface="+mn-ea"/>
              </a:rPr>
              <a:t>1</a:t>
            </a:r>
            <a:endParaRPr kumimoji="0" lang="zh-CN" altLang="en-US" sz="2000" b="1" i="0" u="none" strike="noStrike" kern="1200" cap="none" spc="0" normalizeH="0" baseline="0" noProof="1" dirty="0">
              <a:solidFill>
                <a:schemeClr val="folHlink"/>
              </a:solidFill>
              <a:effectLst>
                <a:outerShdw blurRad="38100" dist="38100" dir="2700000">
                  <a:srgbClr val="000000"/>
                </a:outerShdw>
              </a:effectLst>
              <a:latin typeface="Times New Roman" panose="02020603050405020304" pitchFamily="18" charset="0"/>
              <a:ea typeface="楷体_GB2312" pitchFamily="49" charset="-122"/>
              <a:cs typeface="+mn-cs"/>
              <a:sym typeface="+mn-ea"/>
            </a:endParaRPr>
          </a:p>
        </p:txBody>
      </p:sp>
      <p:sp>
        <p:nvSpPr>
          <p:cNvPr id="792603" name="AutoShape 27"/>
          <p:cNvSpPr>
            <a:spLocks noChangeArrowheads="1"/>
          </p:cNvSpPr>
          <p:nvPr/>
        </p:nvSpPr>
        <p:spPr bwMode="auto">
          <a:xfrm>
            <a:off x="6934200" y="2133600"/>
            <a:ext cx="3048000" cy="381000"/>
          </a:xfrm>
          <a:prstGeom prst="wedgeRectCallout">
            <a:avLst>
              <a:gd name="adj1" fmla="val -15366"/>
              <a:gd name="adj2" fmla="val -833"/>
            </a:avLst>
          </a:prstGeom>
          <a:solidFill>
            <a:schemeClr val="bg1"/>
          </a:solidFill>
          <a:ln w="9525">
            <a:noFill/>
            <a:miter lim="800000"/>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1---学生各学期用书数据库</a:t>
            </a:r>
            <a:endPar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p:txBody>
      </p:sp>
      <p:sp>
        <p:nvSpPr>
          <p:cNvPr id="171022" name="Line 30"/>
          <p:cNvSpPr/>
          <p:nvPr/>
        </p:nvSpPr>
        <p:spPr>
          <a:xfrm>
            <a:off x="5257800" y="3962400"/>
            <a:ext cx="0" cy="304800"/>
          </a:xfrm>
          <a:prstGeom prst="line">
            <a:avLst/>
          </a:prstGeom>
          <a:ln w="12700" cap="flat" cmpd="sng">
            <a:solidFill>
              <a:srgbClr val="4E931B"/>
            </a:solidFill>
            <a:prstDash val="solid"/>
            <a:round/>
            <a:headEnd type="none" w="med" len="med"/>
            <a:tailEnd type="triangle" w="med" len="med"/>
          </a:ln>
        </p:spPr>
      </p:sp>
      <p:sp>
        <p:nvSpPr>
          <p:cNvPr id="171023" name="Line 31"/>
          <p:cNvSpPr/>
          <p:nvPr/>
        </p:nvSpPr>
        <p:spPr>
          <a:xfrm>
            <a:off x="5867400" y="4648200"/>
            <a:ext cx="381000" cy="0"/>
          </a:xfrm>
          <a:prstGeom prst="line">
            <a:avLst/>
          </a:prstGeom>
          <a:ln w="12700" cap="flat" cmpd="sng">
            <a:solidFill>
              <a:srgbClr val="4E931B"/>
            </a:solidFill>
            <a:prstDash val="solid"/>
            <a:round/>
            <a:headEnd type="none" w="med" len="med"/>
            <a:tailEnd type="none" w="med" len="med"/>
          </a:ln>
        </p:spPr>
      </p:sp>
      <p:sp>
        <p:nvSpPr>
          <p:cNvPr id="171024" name="Line 32"/>
          <p:cNvSpPr/>
          <p:nvPr/>
        </p:nvSpPr>
        <p:spPr>
          <a:xfrm flipV="1">
            <a:off x="6248400" y="4267200"/>
            <a:ext cx="0" cy="762000"/>
          </a:xfrm>
          <a:prstGeom prst="line">
            <a:avLst/>
          </a:prstGeom>
          <a:ln w="12700" cap="flat" cmpd="sng">
            <a:solidFill>
              <a:srgbClr val="4E931B"/>
            </a:solidFill>
            <a:prstDash val="solid"/>
            <a:round/>
            <a:headEnd type="none" w="med" len="med"/>
            <a:tailEnd type="none" w="med" len="med"/>
          </a:ln>
        </p:spPr>
      </p:sp>
      <p:sp>
        <p:nvSpPr>
          <p:cNvPr id="171025" name="Line 33"/>
          <p:cNvSpPr/>
          <p:nvPr/>
        </p:nvSpPr>
        <p:spPr>
          <a:xfrm>
            <a:off x="6248400" y="4267200"/>
            <a:ext cx="381000" cy="0"/>
          </a:xfrm>
          <a:prstGeom prst="line">
            <a:avLst/>
          </a:prstGeom>
          <a:ln w="12700" cap="flat" cmpd="sng">
            <a:solidFill>
              <a:srgbClr val="4E931B"/>
            </a:solidFill>
            <a:prstDash val="solid"/>
            <a:round/>
            <a:headEnd type="none" w="med" len="med"/>
            <a:tailEnd type="triangle" w="med" len="med"/>
          </a:ln>
        </p:spPr>
      </p:sp>
      <p:sp>
        <p:nvSpPr>
          <p:cNvPr id="792610" name="AutoShape 34"/>
          <p:cNvSpPr>
            <a:spLocks noChangeArrowheads="1"/>
          </p:cNvSpPr>
          <p:nvPr/>
        </p:nvSpPr>
        <p:spPr bwMode="auto">
          <a:xfrm>
            <a:off x="6629400" y="4724400"/>
            <a:ext cx="1143000" cy="609600"/>
          </a:xfrm>
          <a:prstGeom prst="flowChartDocument">
            <a:avLst/>
          </a:prstGeom>
          <a:solidFill>
            <a:schemeClr val="bg1"/>
          </a:solidFill>
          <a:ln w="9525">
            <a:solidFill>
              <a:srgbClr val="4E931B"/>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rPr>
              <a:t>购书单</a:t>
            </a:r>
            <a:endPar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文鼎细圆" pitchFamily="49" charset="-122"/>
              <a:cs typeface="+mn-cs"/>
              <a:sym typeface="+mn-ea"/>
            </a:endParaRPr>
          </a:p>
        </p:txBody>
      </p:sp>
      <p:sp>
        <p:nvSpPr>
          <p:cNvPr id="171027" name="Line 35"/>
          <p:cNvSpPr/>
          <p:nvPr/>
        </p:nvSpPr>
        <p:spPr>
          <a:xfrm>
            <a:off x="6248400" y="5029200"/>
            <a:ext cx="381000" cy="0"/>
          </a:xfrm>
          <a:prstGeom prst="line">
            <a:avLst/>
          </a:prstGeom>
          <a:ln w="12700" cap="flat" cmpd="sng">
            <a:solidFill>
              <a:srgbClr val="4E931B"/>
            </a:solidFill>
            <a:prstDash val="solid"/>
            <a:round/>
            <a:headEnd type="none" w="med" len="med"/>
            <a:tailEnd type="triangle" w="med" len="med"/>
          </a:ln>
        </p:spPr>
      </p:sp>
      <p:sp>
        <p:nvSpPr>
          <p:cNvPr id="171028" name="Line 36"/>
          <p:cNvSpPr/>
          <p:nvPr/>
        </p:nvSpPr>
        <p:spPr>
          <a:xfrm>
            <a:off x="8610600" y="4191000"/>
            <a:ext cx="0" cy="381000"/>
          </a:xfrm>
          <a:prstGeom prst="line">
            <a:avLst/>
          </a:prstGeom>
          <a:ln w="12700" cap="flat" cmpd="sng">
            <a:solidFill>
              <a:srgbClr val="4E931B"/>
            </a:solidFill>
            <a:prstDash val="solid"/>
            <a:round/>
            <a:headEnd type="triangle" w="med" len="med"/>
            <a:tailEnd type="none" w="med" len="med"/>
          </a:ln>
        </p:spPr>
      </p:sp>
      <p:sp>
        <p:nvSpPr>
          <p:cNvPr id="792613" name="AutoShape 37"/>
          <p:cNvSpPr>
            <a:spLocks noChangeArrowheads="1"/>
          </p:cNvSpPr>
          <p:nvPr/>
        </p:nvSpPr>
        <p:spPr bwMode="auto">
          <a:xfrm>
            <a:off x="5410200" y="5257800"/>
            <a:ext cx="609600" cy="609600"/>
          </a:xfrm>
          <a:prstGeom prst="flowChartMagneticDisk">
            <a:avLst/>
          </a:prstGeom>
          <a:solidFill>
            <a:schemeClr val="bg1"/>
          </a:solidFill>
          <a:ln w="9525">
            <a:solidFill>
              <a:srgbClr val="4E931B"/>
            </a:solidFill>
            <a:round/>
          </a:ln>
          <a:effectLst/>
        </p:spPr>
        <p:txBody>
          <a:bodyPr wrap="none"/>
          <a:p>
            <a:pPr marL="0" marR="0" indent="0" algn="ctr" defTabSz="914400" rtl="0" eaLnBrk="0" fontAlgn="base" latinLnBrk="0" hangingPunct="0">
              <a:lnSpc>
                <a:spcPct val="100000"/>
              </a:lnSpc>
              <a:spcBef>
                <a:spcPct val="0"/>
              </a:spcBef>
              <a:spcAft>
                <a:spcPct val="0"/>
              </a:spcAft>
              <a:buNone/>
            </a:pPr>
            <a:r>
              <a:rPr kumimoji="0" lang="zh-CN" altLang="en-US" sz="2000" b="1" i="0" u="none" strike="noStrike" kern="1200" cap="none" spc="0" normalizeH="0" baseline="0" noProof="1" dirty="0">
                <a:solidFill>
                  <a:schemeClr val="folHlink"/>
                </a:solidFill>
                <a:effectLst>
                  <a:outerShdw blurRad="38100" dist="38100" dir="2700000">
                    <a:srgbClr val="000000"/>
                  </a:outerShdw>
                </a:effectLst>
                <a:latin typeface="Times New Roman" panose="02020603050405020304" pitchFamily="18" charset="0"/>
                <a:ea typeface="楷体_GB2312" pitchFamily="49" charset="-122"/>
                <a:cs typeface="+mn-cs"/>
                <a:sym typeface="+mn-ea"/>
              </a:rPr>
              <a:t>2</a:t>
            </a:r>
            <a:endParaRPr kumimoji="0" lang="zh-CN" altLang="en-US" sz="2000" b="1" i="0" u="none" strike="noStrike" kern="1200" cap="none" spc="0" normalizeH="0" baseline="0" noProof="1" dirty="0">
              <a:solidFill>
                <a:schemeClr val="folHlink"/>
              </a:solidFill>
              <a:effectLst>
                <a:outerShdw blurRad="38100" dist="38100" dir="2700000">
                  <a:srgbClr val="000000"/>
                </a:outerShdw>
              </a:effectLst>
              <a:latin typeface="Times New Roman" panose="02020603050405020304" pitchFamily="18" charset="0"/>
              <a:ea typeface="楷体_GB2312" pitchFamily="49" charset="-122"/>
              <a:cs typeface="+mn-cs"/>
              <a:sym typeface="+mn-ea"/>
            </a:endParaRPr>
          </a:p>
        </p:txBody>
      </p:sp>
      <p:sp>
        <p:nvSpPr>
          <p:cNvPr id="171030" name="Line 38"/>
          <p:cNvSpPr/>
          <p:nvPr/>
        </p:nvSpPr>
        <p:spPr>
          <a:xfrm>
            <a:off x="5334000" y="4953000"/>
            <a:ext cx="0" cy="152400"/>
          </a:xfrm>
          <a:prstGeom prst="line">
            <a:avLst/>
          </a:prstGeom>
          <a:ln w="12700" cap="flat" cmpd="sng">
            <a:solidFill>
              <a:srgbClr val="4E931B"/>
            </a:solidFill>
            <a:prstDash val="solid"/>
            <a:round/>
            <a:headEnd type="none" w="med" len="med"/>
            <a:tailEnd type="none" w="med" len="med"/>
          </a:ln>
        </p:spPr>
      </p:sp>
      <p:sp>
        <p:nvSpPr>
          <p:cNvPr id="171031" name="Line 39"/>
          <p:cNvSpPr/>
          <p:nvPr/>
        </p:nvSpPr>
        <p:spPr>
          <a:xfrm>
            <a:off x="4876800" y="5105400"/>
            <a:ext cx="838200" cy="0"/>
          </a:xfrm>
          <a:prstGeom prst="line">
            <a:avLst/>
          </a:prstGeom>
          <a:ln w="12700" cap="flat" cmpd="sng">
            <a:solidFill>
              <a:srgbClr val="4E931B"/>
            </a:solidFill>
            <a:prstDash val="solid"/>
            <a:round/>
            <a:headEnd type="none" w="med" len="med"/>
            <a:tailEnd type="none" w="med" len="med"/>
          </a:ln>
        </p:spPr>
      </p:sp>
      <p:sp>
        <p:nvSpPr>
          <p:cNvPr id="171032" name="Line 40"/>
          <p:cNvSpPr/>
          <p:nvPr/>
        </p:nvSpPr>
        <p:spPr>
          <a:xfrm>
            <a:off x="4876800" y="5105400"/>
            <a:ext cx="0" cy="304800"/>
          </a:xfrm>
          <a:prstGeom prst="line">
            <a:avLst/>
          </a:prstGeom>
          <a:ln w="12700" cap="flat" cmpd="sng">
            <a:solidFill>
              <a:srgbClr val="4E931B"/>
            </a:solidFill>
            <a:prstDash val="solid"/>
            <a:round/>
            <a:headEnd type="none" w="med" len="med"/>
            <a:tailEnd type="triangle" w="med" len="med"/>
          </a:ln>
        </p:spPr>
      </p:sp>
      <p:sp>
        <p:nvSpPr>
          <p:cNvPr id="171033" name="Line 41"/>
          <p:cNvSpPr/>
          <p:nvPr/>
        </p:nvSpPr>
        <p:spPr>
          <a:xfrm>
            <a:off x="5715000" y="5105400"/>
            <a:ext cx="0" cy="304800"/>
          </a:xfrm>
          <a:prstGeom prst="line">
            <a:avLst/>
          </a:prstGeom>
          <a:ln w="12700" cap="flat" cmpd="sng">
            <a:solidFill>
              <a:srgbClr val="4E931B"/>
            </a:solidFill>
            <a:prstDash val="solid"/>
            <a:round/>
            <a:headEnd type="none" w="med" len="med"/>
            <a:tailEnd type="triangle" w="med" len="med"/>
          </a:ln>
        </p:spPr>
      </p:sp>
      <p:sp>
        <p:nvSpPr>
          <p:cNvPr id="792618" name="AutoShape 42"/>
          <p:cNvSpPr>
            <a:spLocks noChangeArrowheads="1"/>
          </p:cNvSpPr>
          <p:nvPr/>
        </p:nvSpPr>
        <p:spPr bwMode="auto">
          <a:xfrm>
            <a:off x="6934200" y="2514600"/>
            <a:ext cx="2438400" cy="381000"/>
          </a:xfrm>
          <a:prstGeom prst="wedgeRectCallout">
            <a:avLst>
              <a:gd name="adj1" fmla="val -454"/>
              <a:gd name="adj2" fmla="val -60833"/>
            </a:avLst>
          </a:prstGeom>
          <a:solidFill>
            <a:schemeClr val="bg1"/>
          </a:solidFill>
          <a:ln w="9525">
            <a:noFill/>
            <a:miter lim="800000"/>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  2---教材存量数据库</a:t>
            </a:r>
            <a:endParaRPr kumimoji="0" lang="zh-CN" altLang="en-US" sz="1800" b="1" i="0" u="none" strike="noStrike" kern="1200" cap="none" spc="0" normalizeH="0" baseline="0" noProof="0">
              <a:ln>
                <a:noFill/>
              </a:ln>
              <a:solidFill>
                <a:schemeClr val="folHlink"/>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3"/>
          <p:cNvSpPr/>
          <p:nvPr/>
        </p:nvSpPr>
        <p:spPr>
          <a:xfrm>
            <a:off x="3276600" y="2057400"/>
            <a:ext cx="1752600" cy="381000"/>
          </a:xfrm>
          <a:prstGeom prst="rect">
            <a:avLst/>
          </a:prstGeom>
          <a:noFill/>
          <a:ln w="9525">
            <a:noFill/>
          </a:ln>
        </p:spPr>
        <p:txBody>
          <a:bodyPr wrap="none" anchor="ctr" anchorCtr="0"/>
          <a:p>
            <a:pPr eaLnBrk="0" hangingPunct="0"/>
            <a:r>
              <a:rPr lang="zh-CN" altLang="en-US" sz="2000" dirty="0">
                <a:solidFill>
                  <a:srgbClr val="498D05"/>
                </a:solidFill>
                <a:latin typeface="幼圆" panose="02010509060101010101" pitchFamily="49" charset="-122"/>
                <a:ea typeface="幼圆" panose="02010509060101010101" pitchFamily="49" charset="-122"/>
              </a:rPr>
              <a:t>2、系统结构图:</a:t>
            </a:r>
            <a:endParaRPr lang="zh-CN" altLang="en-US" sz="2000" dirty="0">
              <a:solidFill>
                <a:srgbClr val="498D05"/>
              </a:solidFill>
              <a:latin typeface="幼圆" panose="02010509060101010101" pitchFamily="49" charset="-122"/>
              <a:ea typeface="幼圆" panose="02010509060101010101" pitchFamily="49" charset="-122"/>
            </a:endParaRPr>
          </a:p>
        </p:txBody>
      </p:sp>
      <p:sp>
        <p:nvSpPr>
          <p:cNvPr id="173058" name="Rectangle 4"/>
          <p:cNvSpPr/>
          <p:nvPr/>
        </p:nvSpPr>
        <p:spPr>
          <a:xfrm>
            <a:off x="5181600" y="2057400"/>
            <a:ext cx="4648200" cy="381000"/>
          </a:xfrm>
          <a:prstGeom prst="rect">
            <a:avLst/>
          </a:prstGeom>
          <a:noFill/>
          <a:ln w="9525">
            <a:noFill/>
          </a:ln>
        </p:spPr>
        <p:txBody>
          <a:bodyPr wrap="none" anchor="ctr" anchorCtr="0"/>
          <a:p>
            <a:pPr eaLnBrk="0" hangingPunct="0"/>
            <a:r>
              <a:rPr lang="zh-CN" altLang="en-US" sz="2000" dirty="0">
                <a:solidFill>
                  <a:srgbClr val="498D05"/>
                </a:solidFill>
                <a:latin typeface="幼圆" panose="02010509060101010101" pitchFamily="49" charset="-122"/>
                <a:ea typeface="幼圆" panose="02010509060101010101" pitchFamily="49" charset="-122"/>
              </a:rPr>
              <a:t>系统工程师用</a:t>
            </a:r>
            <a:r>
              <a:rPr lang="zh-CN" altLang="en-US" sz="2000" dirty="0">
                <a:solidFill>
                  <a:srgbClr val="DC08DC"/>
                </a:solidFill>
                <a:latin typeface="幼圆" panose="02010509060101010101" pitchFamily="49" charset="-122"/>
                <a:ea typeface="幼圆" panose="02010509060101010101" pitchFamily="49" charset="-122"/>
              </a:rPr>
              <a:t>结构摸板</a:t>
            </a:r>
            <a:r>
              <a:rPr lang="zh-CN" altLang="en-US" sz="2000" dirty="0">
                <a:solidFill>
                  <a:srgbClr val="498D05"/>
                </a:solidFill>
                <a:latin typeface="幼圆" panose="02010509060101010101" pitchFamily="49" charset="-122"/>
                <a:ea typeface="幼圆" panose="02010509060101010101" pitchFamily="49" charset="-122"/>
              </a:rPr>
              <a:t>开发的系统模型</a:t>
            </a:r>
            <a:endParaRPr lang="zh-CN" altLang="en-US" sz="2000" dirty="0">
              <a:solidFill>
                <a:srgbClr val="498D05"/>
              </a:solidFill>
              <a:latin typeface="幼圆" panose="02010509060101010101" pitchFamily="49" charset="-122"/>
              <a:ea typeface="幼圆" panose="02010509060101010101" pitchFamily="49" charset="-122"/>
            </a:endParaRPr>
          </a:p>
        </p:txBody>
      </p:sp>
      <p:sp>
        <p:nvSpPr>
          <p:cNvPr id="1623047" name="Rectangle 7"/>
          <p:cNvSpPr>
            <a:spLocks noChangeArrowheads="1"/>
          </p:cNvSpPr>
          <p:nvPr/>
        </p:nvSpPr>
        <p:spPr bwMode="auto">
          <a:xfrm>
            <a:off x="4648200" y="2971800"/>
            <a:ext cx="3733800" cy="533400"/>
          </a:xfrm>
          <a:prstGeom prst="rect">
            <a:avLst/>
          </a:prstGeom>
          <a:solidFill>
            <a:srgbClr val="B9EF59"/>
          </a:solidFill>
          <a:ln w="9525">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用户界面处理</a:t>
            </a:r>
            <a:endPar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p:txBody>
      </p:sp>
      <p:sp>
        <p:nvSpPr>
          <p:cNvPr id="1623048" name="Rectangle 8"/>
          <p:cNvSpPr>
            <a:spLocks noChangeArrowheads="1"/>
          </p:cNvSpPr>
          <p:nvPr/>
        </p:nvSpPr>
        <p:spPr bwMode="auto">
          <a:xfrm>
            <a:off x="4648200" y="3505200"/>
            <a:ext cx="685800" cy="2057400"/>
          </a:xfrm>
          <a:prstGeom prst="rect">
            <a:avLst/>
          </a:prstGeom>
          <a:solidFill>
            <a:srgbClr val="7AC7F2"/>
          </a:solidFill>
          <a:ln w="9525">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输</a:t>
            </a:r>
            <a:endPar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入</a:t>
            </a:r>
            <a:endPar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处</a:t>
            </a:r>
            <a:endPar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理</a:t>
            </a:r>
            <a:endPar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p:txBody>
      </p:sp>
      <p:sp>
        <p:nvSpPr>
          <p:cNvPr id="1623049" name="Rectangle 9"/>
          <p:cNvSpPr>
            <a:spLocks noChangeArrowheads="1"/>
          </p:cNvSpPr>
          <p:nvPr/>
        </p:nvSpPr>
        <p:spPr bwMode="auto">
          <a:xfrm>
            <a:off x="5334000" y="4419600"/>
            <a:ext cx="2362200" cy="1143000"/>
          </a:xfrm>
          <a:prstGeom prst="rect">
            <a:avLst/>
          </a:prstGeom>
          <a:solidFill>
            <a:srgbClr val="A28BD1"/>
          </a:solidFill>
          <a:ln w="9525">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维护和自测试</a:t>
            </a:r>
            <a:endPar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p:txBody>
      </p:sp>
      <p:sp>
        <p:nvSpPr>
          <p:cNvPr id="1623050" name="Rectangle 10"/>
          <p:cNvSpPr>
            <a:spLocks noChangeArrowheads="1"/>
          </p:cNvSpPr>
          <p:nvPr/>
        </p:nvSpPr>
        <p:spPr bwMode="auto">
          <a:xfrm>
            <a:off x="5334000" y="3505200"/>
            <a:ext cx="2362200" cy="914400"/>
          </a:xfrm>
          <a:prstGeom prst="rect">
            <a:avLst/>
          </a:prstGeom>
          <a:solidFill>
            <a:srgbClr val="E478DA"/>
          </a:solidFill>
          <a:ln w="9525">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处理和控制功能</a:t>
            </a:r>
            <a:endPar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p:txBody>
      </p:sp>
      <p:sp>
        <p:nvSpPr>
          <p:cNvPr id="1623051" name="Rectangle 11"/>
          <p:cNvSpPr>
            <a:spLocks noChangeArrowheads="1"/>
          </p:cNvSpPr>
          <p:nvPr/>
        </p:nvSpPr>
        <p:spPr bwMode="auto">
          <a:xfrm>
            <a:off x="7696200" y="3505200"/>
            <a:ext cx="685800" cy="2057400"/>
          </a:xfrm>
          <a:prstGeom prst="rect">
            <a:avLst/>
          </a:prstGeom>
          <a:solidFill>
            <a:srgbClr val="E98F67"/>
          </a:solidFill>
          <a:ln w="9525">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输</a:t>
            </a:r>
            <a:endPar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出</a:t>
            </a:r>
            <a:endPar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处</a:t>
            </a:r>
            <a:endPar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rPr>
              <a:t>理</a:t>
            </a:r>
            <a:endParaRPr kumimoji="0" lang="zh-CN" altLang="en-US" sz="20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sym typeface="+mn-ea"/>
            </a:endParaRPr>
          </a:p>
        </p:txBody>
      </p:sp>
      <p:sp>
        <p:nvSpPr>
          <p:cNvPr id="173064" name="Rectangle 12"/>
          <p:cNvSpPr/>
          <p:nvPr/>
        </p:nvSpPr>
        <p:spPr>
          <a:xfrm>
            <a:off x="5257800" y="5791200"/>
            <a:ext cx="2743200" cy="457200"/>
          </a:xfrm>
          <a:prstGeom prst="rect">
            <a:avLst/>
          </a:prstGeom>
          <a:noFill/>
          <a:ln w="9525">
            <a:noFill/>
          </a:ln>
        </p:spPr>
        <p:txBody>
          <a:bodyPr wrap="none" anchor="ctr" anchorCtr="0"/>
          <a:p>
            <a:pPr eaLnBrk="0" hangingPunct="0"/>
            <a:r>
              <a:rPr lang="zh-CN" altLang="en-US" sz="2000" dirty="0">
                <a:solidFill>
                  <a:srgbClr val="498D05"/>
                </a:solidFill>
                <a:latin typeface="幼圆" panose="02010509060101010101" pitchFamily="49" charset="-122"/>
                <a:ea typeface="幼圆" panose="02010509060101010101" pitchFamily="49" charset="-122"/>
              </a:rPr>
              <a:t> ---- </a:t>
            </a:r>
            <a:r>
              <a:rPr lang="zh-CN" altLang="en-US" sz="2000" dirty="0">
                <a:solidFill>
                  <a:srgbClr val="DC08DC"/>
                </a:solidFill>
                <a:latin typeface="幼圆" panose="02010509060101010101" pitchFamily="49" charset="-122"/>
                <a:ea typeface="幼圆" panose="02010509060101010101" pitchFamily="49" charset="-122"/>
              </a:rPr>
              <a:t>结构摸板</a:t>
            </a:r>
            <a:r>
              <a:rPr lang="zh-CN" altLang="en-US" sz="2000" dirty="0">
                <a:solidFill>
                  <a:srgbClr val="498D05"/>
                </a:solidFill>
                <a:latin typeface="幼圆" panose="02010509060101010101" pitchFamily="49" charset="-122"/>
                <a:ea typeface="幼圆" panose="02010509060101010101" pitchFamily="49" charset="-122"/>
              </a:rPr>
              <a:t> ---- </a:t>
            </a:r>
            <a:endParaRPr lang="zh-CN" altLang="en-US" sz="2000" dirty="0">
              <a:solidFill>
                <a:srgbClr val="498D05"/>
              </a:solidFill>
              <a:latin typeface="幼圆" panose="02010509060101010101" pitchFamily="49" charset="-122"/>
              <a:ea typeface="幼圆" panose="020105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2"/>
          <p:cNvSpPr txBox="1"/>
          <p:nvPr/>
        </p:nvSpPr>
        <p:spPr>
          <a:xfrm>
            <a:off x="3095625" y="1785938"/>
            <a:ext cx="6858000" cy="3929062"/>
          </a:xfrm>
          <a:prstGeom prst="rect">
            <a:avLst/>
          </a:prstGeom>
          <a:noFill/>
          <a:ln w="9525">
            <a:noFill/>
          </a:ln>
        </p:spPr>
        <p:txBody>
          <a:bodyPr anchor="t" anchorCtr="0"/>
          <a:p>
            <a:pPr marL="342900" indent="-61595" eaLnBrk="0" hangingPunct="0">
              <a:spcBef>
                <a:spcPct val="20000"/>
              </a:spcBef>
              <a:buClr>
                <a:schemeClr val="accent1"/>
              </a:buClr>
              <a:buSzPct val="90000"/>
              <a:buFont typeface="Monotype Sorts" pitchFamily="2" charset="2"/>
              <a:buChar char="4"/>
            </a:pPr>
            <a:r>
              <a:rPr lang="zh-CN" altLang="en-US" sz="2800" dirty="0">
                <a:solidFill>
                  <a:srgbClr val="FF0000"/>
                </a:solidFill>
                <a:latin typeface="Times New Roman" panose="02020603050405020304" pitchFamily="18" charset="0"/>
                <a:ea typeface="宋体" panose="02010600030101010101" pitchFamily="2" charset="-122"/>
              </a:rPr>
              <a:t>数据流图</a:t>
            </a:r>
            <a:r>
              <a:rPr lang="en-US" altLang="zh-CN" sz="2800" dirty="0">
                <a:solidFill>
                  <a:srgbClr val="FF0000"/>
                </a:solidFill>
                <a:latin typeface="Times New Roman" panose="02020603050405020304" pitchFamily="18" charset="0"/>
                <a:ea typeface="宋体" panose="02010600030101010101" pitchFamily="2" charset="-122"/>
              </a:rPr>
              <a:t>(</a:t>
            </a:r>
            <a:r>
              <a:rPr lang="en-US" altLang="zh-CN" sz="2800" dirty="0" err="1">
                <a:solidFill>
                  <a:srgbClr val="FF0000"/>
                </a:solidFill>
                <a:latin typeface="Times New Roman" panose="02020603050405020304" pitchFamily="18" charset="0"/>
                <a:ea typeface="宋体" panose="02010600030101010101" pitchFamily="2" charset="-122"/>
              </a:rPr>
              <a:t>DFD</a:t>
            </a:r>
            <a:r>
              <a:rPr lang="en-US" altLang="zh-CN" sz="2800" dirty="0">
                <a:solidFill>
                  <a:srgbClr val="FF0000"/>
                </a:solidFill>
                <a:latin typeface="Times New Roman" panose="02020603050405020304" pitchFamily="18" charset="0"/>
                <a:ea typeface="宋体" panose="02010600030101010101" pitchFamily="2" charset="-122"/>
              </a:rPr>
              <a:t>)</a:t>
            </a:r>
            <a:r>
              <a:rPr lang="zh-CN" altLang="en-US" sz="2800" dirty="0">
                <a:solidFill>
                  <a:srgbClr val="FF0000"/>
                </a:solidFill>
                <a:latin typeface="Times New Roman" panose="02020603050405020304" pitchFamily="18" charset="0"/>
                <a:ea typeface="宋体" panose="02010600030101010101" pitchFamily="2" charset="-122"/>
              </a:rPr>
              <a:t>是是系统逻辑功能的图形表示，描绘信息流和数据从输入移动到输出的变换过程。</a:t>
            </a:r>
            <a:endParaRPr lang="zh-CN" altLang="en-US" sz="2800" dirty="0">
              <a:solidFill>
                <a:srgbClr val="FF0000"/>
              </a:solidFill>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r>
              <a:rPr lang="zh-CN" altLang="en-US" sz="2800" dirty="0">
                <a:latin typeface="Times New Roman" panose="02020603050405020304" pitchFamily="18" charset="0"/>
                <a:ea typeface="宋体" panose="02010600030101010101" pitchFamily="2" charset="-122"/>
              </a:rPr>
              <a:t>不涉及具体的物理部件，只描绘</a:t>
            </a:r>
            <a:r>
              <a:rPr lang="zh-CN" altLang="en-US" sz="2800" dirty="0">
                <a:solidFill>
                  <a:srgbClr val="800000"/>
                </a:solidFill>
                <a:latin typeface="Times New Roman" panose="02020603050405020304" pitchFamily="18" charset="0"/>
                <a:ea typeface="宋体" panose="02010600030101010101" pitchFamily="2" charset="-122"/>
              </a:rPr>
              <a:t>数据在软件中流动和被处理的逻辑过程。</a:t>
            </a:r>
            <a:endParaRPr lang="zh-CN" altLang="en-US" sz="2800" dirty="0">
              <a:solidFill>
                <a:srgbClr val="800000"/>
              </a:solidFill>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r>
              <a:rPr lang="zh-CN" altLang="en-US" sz="2800" dirty="0">
                <a:latin typeface="Times New Roman" panose="02020603050405020304" pitchFamily="18" charset="0"/>
                <a:ea typeface="宋体" panose="02010600030101010101" pitchFamily="2" charset="-122"/>
              </a:rPr>
              <a:t>不需要考虑怎样具体地实现这些功能</a:t>
            </a:r>
            <a:endParaRPr lang="zh-CN" altLang="en-US" sz="2800" dirty="0">
              <a:latin typeface="Times New Roman" panose="02020603050405020304" pitchFamily="18" charset="0"/>
              <a:ea typeface="宋体" panose="02010600030101010101" pitchFamily="2" charset="-122"/>
            </a:endParaRPr>
          </a:p>
          <a:p>
            <a:pPr marL="342900" indent="-61595" eaLnBrk="0" hangingPunct="0">
              <a:spcBef>
                <a:spcPct val="20000"/>
              </a:spcBef>
              <a:buClr>
                <a:schemeClr val="accent1"/>
              </a:buClr>
              <a:buSzPct val="90000"/>
              <a:buFont typeface="Monotype Sorts" pitchFamily="2" charset="2"/>
              <a:buChar char="4"/>
            </a:pPr>
            <a:r>
              <a:rPr lang="zh-CN" altLang="en-US" sz="2800" dirty="0">
                <a:latin typeface="Times New Roman" panose="02020603050405020304" pitchFamily="18" charset="0"/>
                <a:ea typeface="宋体" panose="02010600030101010101" pitchFamily="2" charset="-122"/>
              </a:rPr>
              <a:t>是分析员与用户之间极好的通信工具</a:t>
            </a:r>
            <a:endParaRPr lang="zh-CN" altLang="en-US" sz="2800" dirty="0">
              <a:latin typeface="Times New Roman" panose="02020603050405020304" pitchFamily="18" charset="0"/>
              <a:ea typeface="宋体" panose="02010600030101010101" pitchFamily="2" charset="-122"/>
            </a:endParaRPr>
          </a:p>
        </p:txBody>
      </p:sp>
      <p:sp>
        <p:nvSpPr>
          <p:cNvPr id="4" name="矩形 3"/>
          <p:cNvSpPr/>
          <p:nvPr/>
        </p:nvSpPr>
        <p:spPr>
          <a:xfrm>
            <a:off x="5107147" y="642938"/>
            <a:ext cx="2198370" cy="52197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2.4 </a:t>
            </a:r>
            <a:r>
              <a:rPr kumimoji="1" lang="zh-CN" altLang="en-US" sz="2800" b="0" i="0" u="none" strike="noStrike" kern="0" cap="none" spc="0" normalizeH="0" baseline="0" noProof="0" dirty="0">
                <a:ln>
                  <a:noFill/>
                </a:ln>
                <a:solidFill>
                  <a:schemeClr val="tx1"/>
                </a:solidFill>
                <a:effectLst/>
                <a:uLnTx/>
                <a:uFillTx/>
                <a:latin typeface="Arial" panose="020B0604020202020204" pitchFamily="34" charset="0"/>
                <a:ea typeface="楷体_GB2312" pitchFamily="49" charset="-122"/>
                <a:cs typeface="+mn-cs"/>
                <a:sym typeface="+mn-ea"/>
              </a:rPr>
              <a:t>数据流图</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tags/tag1.xml><?xml version="1.0" encoding="utf-8"?>
<p:tagLst xmlns:p="http://schemas.openxmlformats.org/presentationml/2006/main">
  <p:tag name="COMMONDATA" val="eyJoZGlkIjoiZTdhMDA4MGIwMTNjZWE4MzRhYWRhMjdkZDViMGUwM2QifQ=="/>
</p:tagLst>
</file>

<file path=ppt/theme/theme1.xml><?xml version="1.0" encoding="utf-8"?>
<a:theme xmlns:a="http://schemas.openxmlformats.org/drawingml/2006/main" name="笔记本型模板">
  <a:themeElements>
    <a:clrScheme name="笔记本型模板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fontScheme name="笔记本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笔记本型模板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笔记本型模板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笔记本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笔记本型模板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笔记本型模板">
  <a:themeElements>
    <a:clrScheme name="笔记本型模板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fontScheme name="笔记本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笔记本型模板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笔记本型模板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笔记本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笔记本型模板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2068</Words>
  <Application>WPS 演示</Application>
  <PresentationFormat>宽屏</PresentationFormat>
  <Paragraphs>357</Paragraphs>
  <Slides>31</Slides>
  <Notes>4</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2</vt:i4>
      </vt:variant>
      <vt:variant>
        <vt:lpstr>幻灯片标题</vt:lpstr>
      </vt:variant>
      <vt:variant>
        <vt:i4>31</vt:i4>
      </vt:variant>
    </vt:vector>
  </HeadingPairs>
  <TitlesOfParts>
    <vt:vector size="52" baseType="lpstr">
      <vt:lpstr>Arial</vt:lpstr>
      <vt:lpstr>宋体</vt:lpstr>
      <vt:lpstr>Wingdings</vt:lpstr>
      <vt:lpstr>Wingdings</vt:lpstr>
      <vt:lpstr>微软雅黑</vt:lpstr>
      <vt:lpstr>Calibri</vt:lpstr>
      <vt:lpstr>Arial Unicode MS</vt:lpstr>
      <vt:lpstr>Monotype Sorts</vt:lpstr>
      <vt:lpstr>Times New Roman</vt:lpstr>
      <vt:lpstr>楷体_GB2312</vt:lpstr>
      <vt:lpstr>新宋体</vt:lpstr>
      <vt:lpstr>幼圆</vt:lpstr>
      <vt:lpstr>文鼎细圆</vt:lpstr>
      <vt:lpstr>Arial</vt:lpstr>
      <vt:lpstr>仿宋_GB2312</vt:lpstr>
      <vt:lpstr>仿宋</vt:lpstr>
      <vt:lpstr>华文行楷</vt:lpstr>
      <vt:lpstr>笔记本型模板</vt:lpstr>
      <vt:lpstr>1_笔记本型模板</vt:lpstr>
      <vt:lpstr>Visio.Drawing.4</vt:lpstr>
      <vt:lpstr>Visio.Drawing.4</vt:lpstr>
      <vt:lpstr>PowerPoint 演示文稿</vt:lpstr>
      <vt:lpstr>PowerPoint 演示文稿</vt:lpstr>
      <vt:lpstr>PowerPoint 演示文稿</vt:lpstr>
      <vt:lpstr>PowerPoint 演示文稿</vt:lpstr>
      <vt:lpstr>库存清单系统的系统流程图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172</cp:revision>
  <dcterms:created xsi:type="dcterms:W3CDTF">2019-06-19T02:08:00Z</dcterms:created>
  <dcterms:modified xsi:type="dcterms:W3CDTF">2022-09-30T12:22:58Z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E2D6F6CFE9FC499A8D9622FC1355A600</vt:lpwstr>
  </property>
</Properties>
</file>