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77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</p:sldIdLst>
  <p:sldSz cx="7559675" cy="1069213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43000" y="1799844"/>
            <a:ext cx="5295900" cy="5163311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33475" y="7452359"/>
          <a:ext cx="5883275" cy="1988185"/>
        </p:xfrm>
        <a:graphic>
          <a:graphicData uri="http://schemas.openxmlformats.org/drawingml/2006/table">
            <a:tbl>
              <a:tblPr/>
              <a:tblGrid>
                <a:gridCol w="1067435"/>
                <a:gridCol w="488950"/>
                <a:gridCol w="438150"/>
                <a:gridCol w="295275"/>
                <a:gridCol w="2847975"/>
                <a:gridCol w="304800"/>
                <a:gridCol w="440690"/>
              </a:tblGrid>
              <a:tr h="11144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28511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查检项目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marL="12192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</a:t>
                      </a:r>
                      <a:endParaRPr lang="en-US" altLang="en-US" sz="900" dirty="0"/>
                    </a:p>
                    <a:p>
                      <a:pPr marL="12128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达标</a:t>
                      </a:r>
                      <a:endParaRPr lang="en-US" altLang="en-US" sz="900" dirty="0"/>
                    </a:p>
                    <a:p>
                      <a:pPr marL="18542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3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139700" algn="l" rtl="0" eaLnBrk="0">
                        <a:lnSpc>
                          <a:spcPts val="1130"/>
                        </a:lnSpc>
                        <a:spcBef>
                          <a:spcPts val="0"/>
                        </a:spcBef>
                      </a:pPr>
                      <a:r>
                        <a:rPr sz="900" kern="0" spc="2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(≥)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6000"/>
                        </a:lnSpc>
                      </a:pPr>
                      <a:endParaRPr lang="en-US" altLang="en-US" sz="1000" dirty="0"/>
                    </a:p>
                    <a:p>
                      <a:pPr marL="9906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</a:t>
                      </a:r>
                      <a:endParaRPr lang="en-US" altLang="en-US" sz="900" dirty="0"/>
                    </a:p>
                    <a:p>
                      <a:pPr marL="9525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达标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16129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500" dirty="0"/>
                    </a:p>
                    <a:p>
                      <a:pPr marL="100330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</a:t>
                      </a:r>
                      <a:r>
                        <a:rPr sz="9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</a:t>
                      </a:r>
                      <a:r>
                        <a:rPr sz="9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样</a:t>
                      </a:r>
                      <a:r>
                        <a:rPr sz="9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r>
                        <a:rPr sz="9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量</a:t>
                      </a:r>
                      <a:endParaRPr lang="en-US" altLang="en-US" sz="900" dirty="0"/>
                    </a:p>
                  </a:txBody>
                  <a:tcPr marL="0" marR="0" marT="0" marB="0" vert="eaVert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53721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单项达标率最低条目</a:t>
                      </a:r>
                      <a:r>
                        <a:rPr sz="900" kern="0" spc="6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900" kern="0" spc="-2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6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“否</a:t>
                      </a:r>
                      <a:r>
                        <a:rPr sz="900" kern="0" spc="-3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6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500" dirty="0"/>
                    </a:p>
                    <a:p>
                      <a:pPr marL="19939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900" kern="0" spc="9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</a:t>
                      </a:r>
                      <a:r>
                        <a:rPr sz="900" kern="0" spc="1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</a:t>
                      </a:r>
                      <a:r>
                        <a:rPr sz="900" kern="0" spc="1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频</a:t>
                      </a:r>
                      <a:r>
                        <a:rPr sz="900" kern="0" spc="1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</a:t>
                      </a:r>
                      <a:endParaRPr lang="en-US" altLang="en-US" sz="900" dirty="0"/>
                    </a:p>
                  </a:txBody>
                  <a:tcPr marL="0" marR="0" marT="0" marB="0" vert="eaVert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6000"/>
                        </a:lnSpc>
                      </a:pPr>
                      <a:endParaRPr lang="en-US" altLang="en-US" sz="1000" dirty="0"/>
                    </a:p>
                    <a:p>
                      <a:pPr marL="9715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单项</a:t>
                      </a:r>
                      <a:endParaRPr lang="en-US" altLang="en-US" sz="900" dirty="0"/>
                    </a:p>
                    <a:p>
                      <a:pPr marL="9525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达标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16129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00" dirty="0"/>
                    </a:p>
                    <a:p>
                      <a:pPr marL="410845" indent="-327660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1、护理文书书写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9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9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marL="9715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900" dirty="0"/>
                    </a:p>
                    <a:p>
                      <a:pPr marL="8191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15.跌倒评分准确（与患者实际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相符）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marL="13462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9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648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4930" algn="l" rtl="0" eaLnBrk="0">
                        <a:lnSpc>
                          <a:spcPts val="1120"/>
                        </a:lnSpc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2、分级护理质量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marL="9715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400" dirty="0"/>
                    </a:p>
                    <a:p>
                      <a:pPr marL="73660" indent="-63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33.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患者皮肤、头发、</a:t>
                      </a:r>
                      <a:r>
                        <a:rPr sz="900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口腔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、会阴部清洁无异味，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指甲适中而干净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marL="12763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6"/>
          <p:cNvSpPr/>
          <p:nvPr/>
        </p:nvSpPr>
        <p:spPr>
          <a:xfrm>
            <a:off x="1137599" y="960056"/>
            <a:ext cx="4968240" cy="7448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algn="r" rtl="0" eaLnBrk="0">
              <a:lnSpc>
                <a:spcPct val="98000"/>
              </a:lnSpc>
            </a:pPr>
            <a:r>
              <a:rPr sz="2100" kern="0" spc="50" dirty="0">
                <a:ln w="797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肾内科一级质控工作</a:t>
            </a:r>
            <a:r>
              <a:rPr sz="2100" kern="0" spc="40" dirty="0">
                <a:ln w="797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简报</a:t>
            </a:r>
            <a:r>
              <a:rPr sz="2100" kern="0" spc="-3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40" dirty="0">
                <a:ln w="797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2024</a:t>
            </a:r>
            <a:r>
              <a:rPr sz="2100" kern="0" spc="-4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40" dirty="0">
                <a:ln w="797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2100" kern="0" spc="-2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40" dirty="0">
                <a:ln w="797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100" kern="0" spc="-3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40" dirty="0">
                <a:ln w="797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endParaRPr lang="en-US" altLang="en-US" sz="2100" dirty="0"/>
          </a:p>
          <a:p>
            <a:pPr algn="l" rtl="0" eaLnBrk="0">
              <a:lnSpc>
                <a:spcPct val="141000"/>
              </a:lnSpc>
            </a:pPr>
            <a:endParaRPr lang="en-US" altLang="en-US" sz="1000" dirty="0"/>
          </a:p>
          <a:p>
            <a:pPr algn="l" rtl="0" eaLnBrk="0">
              <a:lnSpc>
                <a:spcPct val="128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9000"/>
              </a:lnSpc>
            </a:pP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一、质控项目达标率数据</a:t>
            </a:r>
            <a:endParaRPr lang="en-US" altLang="en-US" sz="1000" dirty="0"/>
          </a:p>
        </p:txBody>
      </p:sp>
      <p:sp>
        <p:nvSpPr>
          <p:cNvPr id="8" name="textbox 8"/>
          <p:cNvSpPr/>
          <p:nvPr/>
        </p:nvSpPr>
        <p:spPr>
          <a:xfrm>
            <a:off x="1137599" y="7274463"/>
            <a:ext cx="1350644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二、主要问题数据分析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86587" y="2103119"/>
          <a:ext cx="6027419" cy="6984365"/>
        </p:xfrm>
        <a:graphic>
          <a:graphicData uri="http://schemas.openxmlformats.org/drawingml/2006/table">
            <a:tbl>
              <a:tblPr/>
              <a:tblGrid>
                <a:gridCol w="1406525"/>
                <a:gridCol w="419734"/>
                <a:gridCol w="419734"/>
                <a:gridCol w="419734"/>
                <a:gridCol w="419734"/>
                <a:gridCol w="419734"/>
                <a:gridCol w="419734"/>
                <a:gridCol w="419734"/>
                <a:gridCol w="419734"/>
                <a:gridCol w="419734"/>
                <a:gridCol w="419734"/>
                <a:gridCol w="423544"/>
              </a:tblGrid>
              <a:tr h="999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7810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查检项目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200" dirty="0"/>
                    </a:p>
                    <a:p>
                      <a:pPr marL="74295" algn="l" rtl="0" eaLnBrk="0">
                        <a:lnSpc>
                          <a:spcPct val="9200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达标</a:t>
                      </a:r>
                      <a:endParaRPr lang="en-US" altLang="en-US" sz="900" dirty="0"/>
                    </a:p>
                    <a:p>
                      <a:pPr marL="74930" algn="l" rtl="0" eaLnBrk="0">
                        <a:lnSpc>
                          <a:spcPts val="1560"/>
                        </a:lnSpc>
                      </a:pPr>
                      <a:r>
                        <a:rPr sz="900" kern="0" spc="3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endParaRPr lang="en-US" altLang="en-US" sz="900" dirty="0"/>
                    </a:p>
                    <a:p>
                      <a:pPr marL="140335" algn="l" rtl="0" eaLnBrk="0">
                        <a:lnSpc>
                          <a:spcPct val="92000"/>
                        </a:lnSpc>
                        <a:spcBef>
                          <a:spcPts val="565"/>
                        </a:spcBef>
                      </a:pPr>
                      <a:r>
                        <a:rPr sz="900" kern="0" spc="3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(≥</a:t>
                      </a:r>
                      <a:endParaRPr lang="en-US" altLang="en-US" sz="900" dirty="0"/>
                    </a:p>
                    <a:p>
                      <a:pPr marL="86995" algn="l" rtl="0" eaLnBrk="0">
                        <a:lnSpc>
                          <a:spcPts val="1560"/>
                        </a:lnSpc>
                      </a:pPr>
                      <a:r>
                        <a:rPr sz="900" kern="0" spc="-1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7556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消化</a:t>
                      </a:r>
                      <a:endParaRPr lang="en-US" altLang="en-US" sz="900" dirty="0"/>
                    </a:p>
                    <a:p>
                      <a:pPr marL="88265" algn="l" rtl="0" eaLnBrk="0">
                        <a:lnSpc>
                          <a:spcPts val="1560"/>
                        </a:lnSpc>
                      </a:pPr>
                      <a:r>
                        <a:rPr sz="900" kern="0" spc="1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7366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肿瘤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康复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5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/针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灸推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拿科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200" dirty="0"/>
                    </a:p>
                    <a:p>
                      <a:pPr marL="74295" algn="l" rtl="0" eaLnBrk="0">
                        <a:lnSpc>
                          <a:spcPct val="9200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神经</a:t>
                      </a:r>
                      <a:endParaRPr lang="en-US" altLang="en-US" sz="900" dirty="0"/>
                    </a:p>
                    <a:p>
                      <a:pPr marL="89535" algn="l" rtl="0" eaLnBrk="0">
                        <a:lnSpc>
                          <a:spcPts val="1560"/>
                        </a:lnSpc>
                      </a:pPr>
                      <a:r>
                        <a:rPr sz="900" kern="0" spc="1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/老</a:t>
                      </a:r>
                      <a:endParaRPr lang="en-US" altLang="en-US" sz="900" dirty="0"/>
                    </a:p>
                    <a:p>
                      <a:pPr marL="74930" algn="l" rtl="0" eaLnBrk="0">
                        <a:lnSpc>
                          <a:spcPts val="156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年医</a:t>
                      </a:r>
                      <a:endParaRPr lang="en-US" altLang="en-US" sz="900" dirty="0"/>
                    </a:p>
                    <a:p>
                      <a:pPr marL="76835" algn="l" rtl="0" eaLnBrk="0">
                        <a:lnSpc>
                          <a:spcPts val="1560"/>
                        </a:lnSpc>
                      </a:pPr>
                      <a:r>
                        <a:rPr sz="900" kern="0" spc="6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8445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肾内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8001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呼吸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8500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RICU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7747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5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心内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81280" algn="l" rtl="0" eaLnBrk="0">
                        <a:lnSpc>
                          <a:spcPct val="85000"/>
                        </a:lnSpc>
                      </a:pPr>
                      <a:r>
                        <a:rPr sz="900" kern="0" spc="1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ICU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73660" algn="l" rtl="0" eaLnBrk="0">
                        <a:lnSpc>
                          <a:spcPts val="1145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8572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1、分级护理质量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91%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7810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</a:t>
                      </a:r>
                      <a:r>
                        <a:rPr sz="900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中医特色护理质量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marL="78105" indent="63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3、急救物品、仪器设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备管理质量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6200" algn="l" rtl="0" eaLnBrk="0">
                        <a:lnSpc>
                          <a:spcPts val="112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4、用药安全管理质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9375" algn="l" rtl="0" eaLnBrk="0">
                        <a:lnSpc>
                          <a:spcPts val="1120"/>
                        </a:lnSpc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5、消毒隔离质量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6835" algn="l" rtl="0" eaLnBrk="0">
                        <a:lnSpc>
                          <a:spcPct val="124000"/>
                        </a:lnSpc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6、住院患者健康教育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4"/>
          <p:cNvSpPr/>
          <p:nvPr/>
        </p:nvSpPr>
        <p:spPr>
          <a:xfrm>
            <a:off x="1137599" y="960056"/>
            <a:ext cx="3930650" cy="1141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695450" indent="-838200" algn="l" rtl="0" eaLnBrk="0">
              <a:lnSpc>
                <a:spcPct val="111000"/>
              </a:lnSpc>
            </a:pPr>
            <a:r>
              <a:rPr sz="2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大内科二级质控工作简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报</a:t>
            </a: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2024</a:t>
            </a:r>
            <a:r>
              <a:rPr sz="2100" kern="0" spc="-4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2100" kern="0" spc="-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100" kern="0" spc="-3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endParaRPr lang="en-US" altLang="en-US" sz="21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9000"/>
              </a:lnSpc>
              <a:spcBef>
                <a:spcPts val="0"/>
              </a:spcBef>
            </a:pP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一、质控项目达标率数据图表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43000" y="957071"/>
            <a:ext cx="5413247" cy="3875532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071372" y="5690870"/>
          <a:ext cx="5427981" cy="3774440"/>
        </p:xfrm>
        <a:graphic>
          <a:graphicData uri="http://schemas.openxmlformats.org/drawingml/2006/table">
            <a:tbl>
              <a:tblPr/>
              <a:tblGrid>
                <a:gridCol w="1127760"/>
                <a:gridCol w="441959"/>
                <a:gridCol w="383539"/>
                <a:gridCol w="383539"/>
                <a:gridCol w="384175"/>
                <a:gridCol w="384175"/>
                <a:gridCol w="391795"/>
                <a:gridCol w="384175"/>
                <a:gridCol w="384175"/>
                <a:gridCol w="384175"/>
                <a:gridCol w="384809"/>
                <a:gridCol w="393700"/>
              </a:tblGrid>
              <a:tr h="11614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6835" algn="l" rtl="0" eaLnBrk="0">
                        <a:lnSpc>
                          <a:spcPct val="9500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查检项目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72390" algn="l" rtl="0" eaLnBrk="0">
                        <a:lnSpc>
                          <a:spcPct val="129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标准达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标率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500" dirty="0"/>
                    </a:p>
                    <a:p>
                      <a:pPr marL="12636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(≥)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7429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消化</a:t>
                      </a:r>
                      <a:endParaRPr lang="en-US" altLang="en-US" sz="800" dirty="0"/>
                    </a:p>
                    <a:p>
                      <a:pPr marL="84455" algn="l" rtl="0" eaLnBrk="0">
                        <a:lnSpc>
                          <a:spcPts val="1560"/>
                        </a:lnSpc>
                      </a:pPr>
                      <a:r>
                        <a:rPr sz="8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7239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肿瘤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3000"/>
                        </a:lnSpc>
                      </a:pPr>
                      <a:endParaRPr lang="en-US" altLang="en-US" sz="1000" dirty="0"/>
                    </a:p>
                    <a:p>
                      <a:pPr marL="7302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康复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/针</a:t>
                      </a:r>
                      <a:endParaRPr lang="en-US" altLang="en-US" sz="8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灸推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拿科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神经</a:t>
                      </a:r>
                      <a:endParaRPr lang="en-US" altLang="en-US" sz="800" dirty="0"/>
                    </a:p>
                    <a:p>
                      <a:pPr marL="85725" algn="l" rtl="0" eaLnBrk="0">
                        <a:lnSpc>
                          <a:spcPts val="1560"/>
                        </a:lnSpc>
                      </a:pPr>
                      <a:r>
                        <a:rPr sz="8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/老</a:t>
                      </a:r>
                      <a:endParaRPr lang="en-US" altLang="en-US" sz="8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年医</a:t>
                      </a:r>
                      <a:endParaRPr lang="en-US" altLang="en-US" sz="800" dirty="0"/>
                    </a:p>
                    <a:p>
                      <a:pPr marL="74930" algn="l" rtl="0" eaLnBrk="0">
                        <a:lnSpc>
                          <a:spcPts val="1560"/>
                        </a:lnSpc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8191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肾内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7874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呼吸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心内</a:t>
                      </a:r>
                      <a:endParaRPr lang="en-US" altLang="en-US" sz="800" dirty="0"/>
                    </a:p>
                    <a:p>
                      <a:pPr marL="72390" algn="l" rtl="0" eaLnBrk="0">
                        <a:lnSpc>
                          <a:spcPts val="156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marL="7810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marL="73025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3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71755" indent="6350" algn="l" rtl="0" eaLnBrk="0">
                        <a:lnSpc>
                          <a:spcPct val="12700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3、急救物品、仪器设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备管理质量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4033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17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83185" algn="l" rtl="0" eaLnBrk="0">
                        <a:lnSpc>
                          <a:spcPts val="1215"/>
                        </a:lnSpc>
                      </a:pP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17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208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716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1000" dirty="0"/>
                    </a:p>
                    <a:p>
                      <a:pPr marL="78740" algn="l" rtl="0" eaLnBrk="0">
                        <a:lnSpc>
                          <a:spcPct val="92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3、用药安全管理质量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4033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12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493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366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0147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2390" algn="l" rtl="0" eaLnBrk="0">
                        <a:lnSpc>
                          <a:spcPct val="9100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4、消毒隔离质量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4033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12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493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366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10"/>
          <p:cNvSpPr/>
          <p:nvPr/>
        </p:nvSpPr>
        <p:spPr>
          <a:xfrm>
            <a:off x="1137599" y="5095144"/>
            <a:ext cx="3321050" cy="464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二、汇总达标率不合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格项目数据表对比</a:t>
            </a: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100" dirty="0"/>
          </a:p>
          <a:p>
            <a:pPr algn="l" rtl="0" eaLnBrk="0">
              <a:lnSpc>
                <a:spcPct val="10000"/>
              </a:lnSpc>
            </a:pPr>
            <a:endParaRPr lang="en-US" altLang="en-US" sz="100" dirty="0"/>
          </a:p>
          <a:p>
            <a:pPr algn="r" rtl="0" eaLnBrk="0">
              <a:lnSpc>
                <a:spcPct val="91000"/>
              </a:lnSpc>
            </a:pPr>
            <a:r>
              <a:rPr sz="8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汇总达标率不合格项目数</a:t>
            </a:r>
            <a:r>
              <a:rPr sz="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据表</a:t>
            </a:r>
            <a:endParaRPr lang="en-US" alt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43000" y="987552"/>
            <a:ext cx="5295900" cy="2628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43000" y="3959352"/>
            <a:ext cx="5295900" cy="2628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43000" y="6733031"/>
            <a:ext cx="52959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43000" y="987552"/>
            <a:ext cx="5295900" cy="2628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43000" y="6534911"/>
            <a:ext cx="5295900" cy="2628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43000" y="3761232"/>
            <a:ext cx="5295900" cy="26288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1067561" y="1474469"/>
          <a:ext cx="5396865" cy="6863715"/>
        </p:xfrm>
        <a:graphic>
          <a:graphicData uri="http://schemas.openxmlformats.org/drawingml/2006/table">
            <a:tbl>
              <a:tblPr/>
              <a:tblGrid>
                <a:gridCol w="751205"/>
                <a:gridCol w="371475"/>
                <a:gridCol w="1203960"/>
                <a:gridCol w="485775"/>
                <a:gridCol w="600075"/>
                <a:gridCol w="1984375"/>
              </a:tblGrid>
              <a:tr h="6032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9000"/>
                        </a:lnSpc>
                      </a:pPr>
                      <a:endParaRPr lang="en-US" altLang="en-US" sz="1000" dirty="0"/>
                    </a:p>
                    <a:p>
                      <a:pPr marL="175895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查检项目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300" dirty="0"/>
                    </a:p>
                    <a:p>
                      <a:pPr marL="85725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查检</a:t>
                      </a:r>
                      <a:endParaRPr lang="en-US" altLang="en-US" sz="800" dirty="0"/>
                    </a:p>
                    <a:p>
                      <a:pPr marL="85725" algn="l" rtl="0" eaLnBrk="0">
                        <a:lnSpc>
                          <a:spcPct val="91000"/>
                        </a:lnSpc>
                        <a:spcBef>
                          <a:spcPts val="68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样本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/>
                    </a:p>
                    <a:p>
                      <a:pPr marL="13652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133985" indent="-64135" algn="l" rtl="0" eaLnBrk="0">
                        <a:lnSpc>
                          <a:spcPct val="139000"/>
                        </a:lnSpc>
                        <a:spcBef>
                          <a:spcPts val="5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单项达标率最低条目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</a:t>
                      </a:r>
                      <a:r>
                        <a:rPr sz="7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（“否”）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92405" indent="-100330" algn="l" rtl="0" eaLnBrk="0">
                        <a:lnSpc>
                          <a:spcPct val="12700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发生频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252095" indent="-152400" algn="l" rtl="0" eaLnBrk="0">
                        <a:lnSpc>
                          <a:spcPct val="12700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单项达标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率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8000"/>
                        </a:lnSpc>
                      </a:pPr>
                      <a:endParaRPr lang="en-US" altLang="en-US" sz="1000" dirty="0"/>
                    </a:p>
                    <a:p>
                      <a:pPr marL="78867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分布科室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1120" indent="9525" algn="l" rtl="0" eaLnBrk="0">
                        <a:lnSpc>
                          <a:spcPct val="12700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1、分级护理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marL="13144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27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73660" indent="-635" algn="l" rtl="0" eaLnBrk="0">
                        <a:lnSpc>
                          <a:spcPct val="132000"/>
                        </a:lnSpc>
                        <a:spcBef>
                          <a:spcPts val="0"/>
                        </a:spcBef>
                      </a:pP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33.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患者皮肤、头发、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口腔、会阴部清洁有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异味，指甲适中而干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净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marL="21780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200660" algn="l" rtl="0" eaLnBrk="0">
                        <a:lnSpc>
                          <a:spcPts val="1040"/>
                        </a:lnSpc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67%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0485" algn="l" rtl="0" eaLnBrk="0">
                        <a:lnSpc>
                          <a:spcPts val="104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消化内科、肿瘤科、康复/针灸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推拿科、神</a:t>
                      </a:r>
                      <a:endParaRPr lang="en-US" altLang="en-US" sz="800" dirty="0"/>
                    </a:p>
                    <a:p>
                      <a:pPr marL="88900" algn="l" rtl="0" eaLnBrk="0">
                        <a:lnSpc>
                          <a:spcPts val="1040"/>
                        </a:lnSpc>
                        <a:spcBef>
                          <a:spcPts val="520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经内科/老年医学科、肾内科、RICU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、心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500" dirty="0"/>
                    </a:p>
                    <a:p>
                      <a:pPr marL="762000"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内科、ICU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11950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9000"/>
                        </a:lnSpc>
                      </a:pPr>
                      <a:endParaRPr lang="en-US" altLang="en-US" sz="1000" dirty="0"/>
                    </a:p>
                    <a:p>
                      <a:pPr marL="71755" indent="4445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2、中医特色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护理质量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35890" algn="l" rtl="0" eaLnBrk="0">
                        <a:lnSpc>
                          <a:spcPct val="86000"/>
                        </a:lnSpc>
                      </a:pPr>
                      <a:r>
                        <a:rPr sz="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300" dirty="0"/>
                    </a:p>
                    <a:p>
                      <a:pPr marL="69215" indent="10795" algn="l" rtl="0" eaLnBrk="0">
                        <a:lnSpc>
                          <a:spcPct val="131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14.①患者不知晓中 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医外治的作用及注意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事项。18.①中医护理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方案书写及时准确。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400" dirty="0"/>
                    </a:p>
                    <a:p>
                      <a:pPr marL="69850" indent="10160" algn="l" rtl="0" eaLnBrk="0">
                        <a:lnSpc>
                          <a:spcPct val="117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16.②护士掌握专科 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疾病的康复方法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21971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marL="200025" algn="l" rtl="0" eaLnBrk="0">
                        <a:lnSpc>
                          <a:spcPts val="104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81%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marL="70485" algn="l" rtl="0" eaLnBrk="0">
                        <a:lnSpc>
                          <a:spcPts val="104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消化内科、肿瘤科、康复/针灸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推拿科、神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400" dirty="0"/>
                    </a:p>
                    <a:p>
                      <a:pPr marL="538480" indent="-431165" algn="l" rtl="0" eaLnBrk="0">
                        <a:lnSpc>
                          <a:spcPct val="135000"/>
                        </a:lnSpc>
                        <a:spcBef>
                          <a:spcPts val="0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经内科/老年医学科、肾内科、呼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吸科、 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RICU、心内科、ICU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11950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1120" indent="6350" algn="l" rtl="0" eaLnBrk="0">
                        <a:lnSpc>
                          <a:spcPct val="13900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3、急救物品、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仪器设备管理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16129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300" dirty="0"/>
                    </a:p>
                    <a:p>
                      <a:pPr marL="69215" indent="5080" algn="l" rtl="0" eaLnBrk="0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29．面罩内充气不符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合要求</a:t>
                      </a:r>
                      <a:r>
                        <a:rPr sz="9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，约 2／3～3   </a:t>
                      </a:r>
                      <a:r>
                        <a:rPr sz="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／4；成人 110～</a:t>
                      </a:r>
                      <a:endParaRPr lang="en-US" altLang="en-US" sz="900" dirty="0"/>
                    </a:p>
                    <a:p>
                      <a:pPr marL="80010" algn="l" rtl="0" eaLnBrk="0">
                        <a:lnSpc>
                          <a:spcPts val="1160"/>
                        </a:lnSpc>
                        <a:spcBef>
                          <a:spcPts val="305"/>
                        </a:spcBef>
                      </a:pPr>
                      <a:r>
                        <a:rPr sz="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120ml</a:t>
                      </a:r>
                      <a:r>
                        <a:rPr sz="9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；儿童 50～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300" dirty="0"/>
                    </a:p>
                    <a:p>
                      <a:pPr marL="70485" indent="4445" algn="l" rtl="0" eaLnBrk="0">
                        <a:lnSpc>
                          <a:spcPct val="129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60ml（触摸压力如鼻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头感）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21336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03835" algn="l" rtl="0" eaLnBrk="0">
                        <a:lnSpc>
                          <a:spcPts val="1040"/>
                        </a:lnSpc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56%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913765" indent="-843915" algn="l" rtl="0" eaLnBrk="0">
                        <a:lnSpc>
                          <a:spcPct val="135000"/>
                        </a:lnSpc>
                        <a:spcBef>
                          <a:spcPts val="5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肿瘤科、神经内科/老年医学科、呼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吸科、  </a:t>
                      </a: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71755" indent="-635" algn="l" rtl="0" eaLnBrk="0">
                        <a:lnSpc>
                          <a:spcPct val="127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4、用药安全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1000" dirty="0"/>
                    </a:p>
                    <a:p>
                      <a:pPr marL="16129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5000"/>
                        </a:lnSpc>
                      </a:pPr>
                      <a:endParaRPr lang="en-US" altLang="en-US" sz="1000" dirty="0"/>
                    </a:p>
                    <a:p>
                      <a:pPr marL="68580" indent="5715" algn="l" rtl="0" eaLnBrk="0">
                        <a:lnSpc>
                          <a:spcPct val="117000"/>
                        </a:lnSpc>
                        <a:spcBef>
                          <a:spcPts val="5"/>
                        </a:spcBef>
                      </a:pPr>
                      <a:r>
                        <a:rPr sz="9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60．基数补充不及时，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不符合日清日结要求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marL="213360" algn="l" rtl="0" eaLnBrk="0">
                        <a:lnSpc>
                          <a:spcPct val="8400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203835" algn="l" rtl="0" eaLnBrk="0">
                        <a:lnSpc>
                          <a:spcPts val="1040"/>
                        </a:lnSpc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56%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</a:pPr>
                      <a:endParaRPr lang="en-US" altLang="en-US" sz="1000" dirty="0"/>
                    </a:p>
                    <a:p>
                      <a:pPr marL="913765" indent="-843915" algn="l" rtl="0" eaLnBrk="0">
                        <a:lnSpc>
                          <a:spcPct val="135000"/>
                        </a:lnSpc>
                        <a:spcBef>
                          <a:spcPts val="5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肿瘤科、神经内科/老年医学科、肾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内科、  </a:t>
                      </a: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marL="71120" indent="7620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5、消毒隔离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16129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marL="68580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42．紫外线灯消毒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无记    </a:t>
                      </a: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录</a:t>
                      </a:r>
                      <a:r>
                        <a:rPr sz="8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，无缺漏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marL="22161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5000"/>
                        </a:lnSpc>
                      </a:pPr>
                      <a:endParaRPr lang="en-US" altLang="en-US" sz="1000" dirty="0"/>
                    </a:p>
                    <a:p>
                      <a:pPr marL="195580" algn="l" rtl="0" eaLnBrk="0">
                        <a:lnSpc>
                          <a:spcPts val="104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44%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91000"/>
                        </a:lnSpc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肾内科、呼吸科、RI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CU、心内科、ICU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marL="71755" indent="4445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6、住院患者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健康教育质量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13271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34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9215" indent="6350" algn="l" rtl="0" eaLnBrk="0">
                        <a:lnSpc>
                          <a:spcPct val="132000"/>
                        </a:lnSpc>
                      </a:pPr>
                      <a:r>
                        <a:rPr sz="9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3.患者（陪护）知晓科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主任、护长、主管医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生、责任护士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21844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200660" algn="l" rtl="0" eaLnBrk="0">
                        <a:lnSpc>
                          <a:spcPts val="1040"/>
                        </a:lnSpc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79%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marL="702945" indent="-632460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消化内科、肿瘤科、肾内科、呼</a:t>
                      </a:r>
                      <a:r>
                        <a:rPr sz="8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吸科、RICU、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心内科、ICU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6"/>
          <p:cNvSpPr/>
          <p:nvPr/>
        </p:nvSpPr>
        <p:spPr>
          <a:xfrm>
            <a:off x="1135475" y="934636"/>
            <a:ext cx="2498089" cy="4394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三、主要问题数据分析</a:t>
            </a: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800" dirty="0"/>
          </a:p>
          <a:p>
            <a:pPr algn="r" rtl="0" eaLnBrk="0">
              <a:lnSpc>
                <a:spcPts val="1060"/>
              </a:lnSpc>
              <a:spcBef>
                <a:spcPts val="5"/>
              </a:spcBef>
            </a:pPr>
            <a:r>
              <a:rPr sz="8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 年 1 月大</a:t>
            </a:r>
            <a:r>
              <a:rPr sz="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内科二级质控数据分析（主要问题）</a:t>
            </a:r>
            <a:endParaRPr lang="en-US" altLang="en-US" sz="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1130427" y="1524634"/>
          <a:ext cx="5314315" cy="6205855"/>
        </p:xfrm>
        <a:graphic>
          <a:graphicData uri="http://schemas.openxmlformats.org/drawingml/2006/table">
            <a:tbl>
              <a:tblPr/>
              <a:tblGrid>
                <a:gridCol w="807084"/>
                <a:gridCol w="1784350"/>
                <a:gridCol w="1282700"/>
                <a:gridCol w="1440180"/>
              </a:tblGrid>
              <a:tr h="4064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marL="202565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查检项目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marL="689610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存在问题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marL="439420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原因分析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marL="515620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整改措施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2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marL="82550" algn="l" rtl="0" eaLnBrk="0">
                        <a:lnSpc>
                          <a:spcPct val="8300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1、分级护理质</a:t>
                      </a:r>
                      <a:endParaRPr lang="en-US" altLang="en-US" sz="800" dirty="0"/>
                    </a:p>
                    <a:p>
                      <a:pPr marL="73660" algn="l" rtl="0" eaLnBrk="0">
                        <a:lnSpc>
                          <a:spcPts val="1525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indent="-635" algn="l" rtl="0" eaLnBrk="0">
                        <a:lnSpc>
                          <a:spcPct val="119000"/>
                        </a:lnSpc>
                      </a:pP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33.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患者皮肤、头发、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口腔、会阴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部清洁有异味，指甲适中而干净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83185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护士责任心不强</a:t>
                      </a: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，未严格</a:t>
                      </a:r>
                      <a:endParaRPr lang="en-US" altLang="en-US" sz="800" dirty="0"/>
                    </a:p>
                    <a:p>
                      <a:pPr marL="82550" algn="l" rtl="0" eaLnBrk="0">
                        <a:lnSpc>
                          <a:spcPct val="91000"/>
                        </a:lnSpc>
                        <a:spcBef>
                          <a:spcPts val="68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落实基础护理</a:t>
                      </a:r>
                      <a:r>
                        <a:rPr sz="8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，“三洁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六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387350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短”补到位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marL="107950" indent="-38100" algn="l" rtl="0" eaLnBrk="0">
                        <a:lnSpc>
                          <a:spcPct val="12700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护士加强责任心，严格落实基  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础护理</a:t>
                      </a: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，做好“三洁六短”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0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1000" dirty="0"/>
                    </a:p>
                    <a:p>
                      <a:pPr marL="72390" indent="5080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2、中医特色护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理质量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1000" dirty="0"/>
                    </a:p>
                    <a:p>
                      <a:pPr marL="79375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14.①患者不知晓中医外治的作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400" dirty="0"/>
                    </a:p>
                    <a:p>
                      <a:pPr marL="69215" indent="635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用及注意事项。18.①中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医护理方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案书写及时准确。16.②护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士掌握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专科疾病的康复方法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8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4455" algn="l" rtl="0" eaLnBrk="0">
                        <a:lnSpc>
                          <a:spcPct val="9100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宣教不到位</a:t>
                      </a:r>
                      <a:r>
                        <a:rPr sz="800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，患者不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知晓</a:t>
                      </a:r>
                      <a:endParaRPr lang="en-US" altLang="en-US" sz="800" dirty="0"/>
                    </a:p>
                    <a:p>
                      <a:pPr marL="90170" algn="l" rtl="0" eaLnBrk="0">
                        <a:lnSpc>
                          <a:spcPct val="92000"/>
                        </a:lnSpc>
                        <a:spcBef>
                          <a:spcPts val="67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中医外治的作用、注意事</a:t>
                      </a:r>
                      <a:endParaRPr lang="en-US" altLang="en-US" sz="800" dirty="0"/>
                    </a:p>
                    <a:p>
                      <a:pPr marL="133985" algn="l" rtl="0" eaLnBrk="0">
                        <a:lnSpc>
                          <a:spcPct val="92000"/>
                        </a:lnSpc>
                        <a:spcBef>
                          <a:spcPts val="67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项及专科疾病的康复方</a:t>
                      </a:r>
                      <a:endParaRPr lang="en-US" altLang="en-US" sz="800" dirty="0"/>
                    </a:p>
                    <a:p>
                      <a:pPr marL="83185" algn="l" rtl="0" eaLnBrk="0">
                        <a:lnSpc>
                          <a:spcPct val="92000"/>
                        </a:lnSpc>
                        <a:spcBef>
                          <a:spcPts val="67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法</a:t>
                      </a: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，中医护理方案书写不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540385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及时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1000" dirty="0"/>
                    </a:p>
                    <a:p>
                      <a:pPr marL="516255" indent="-446405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护士加强宣教，及时书写中医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护理方案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9893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1000" dirty="0"/>
                    </a:p>
                    <a:p>
                      <a:pPr marL="72390" indent="6350" algn="l" rtl="0" eaLnBrk="0">
                        <a:lnSpc>
                          <a:spcPct val="13900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3、急救物品、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仪器设备管理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69215" indent="4445" algn="l" rtl="0" eaLnBrk="0">
                        <a:lnSpc>
                          <a:spcPct val="133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29．面罩内充气不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符合要求</a:t>
                      </a:r>
                      <a:r>
                        <a:rPr sz="9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，约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2／3～3／4；成人</a:t>
                      </a:r>
                      <a:r>
                        <a:rPr sz="9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110 ～120ml</a:t>
                      </a:r>
                      <a:r>
                        <a:rPr sz="900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；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儿童 50～60m</a:t>
                      </a:r>
                      <a:r>
                        <a:rPr sz="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l（触摸压力如鼻头   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感）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5255" algn="l" rtl="0" eaLnBrk="0">
                        <a:lnSpc>
                          <a:spcPct val="9100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每班未按要求检查抢救</a:t>
                      </a:r>
                      <a:endParaRPr lang="en-US" altLang="en-US" sz="800" dirty="0"/>
                    </a:p>
                    <a:p>
                      <a:pPr marL="84455" algn="l" rtl="0" eaLnBrk="0">
                        <a:lnSpc>
                          <a:spcPct val="91000"/>
                        </a:lnSpc>
                        <a:spcBef>
                          <a:spcPts val="68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车，分管护士及护长监督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488950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不到位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69850" algn="l" rtl="0" eaLnBrk="0">
                        <a:lnSpc>
                          <a:spcPct val="9100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每班护士加强责任心，按要求</a:t>
                      </a:r>
                      <a:endParaRPr lang="en-US" altLang="en-US" sz="800" dirty="0"/>
                    </a:p>
                    <a:p>
                      <a:pPr marL="69850" algn="l" rtl="0" eaLnBrk="0">
                        <a:lnSpc>
                          <a:spcPct val="91000"/>
                        </a:lnSpc>
                        <a:spcBef>
                          <a:spcPts val="68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检查抢救车，分管护士及护长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515620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加强监督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3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marL="72390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4、用药安全管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理质量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215" indent="5080" algn="l" rtl="0" eaLnBrk="0">
                        <a:lnSpc>
                          <a:spcPct val="118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60．基数补充不及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时</a:t>
                      </a:r>
                      <a:r>
                        <a:rPr sz="9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，不符合日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清日结要求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marL="342900" indent="-259715" algn="l" rtl="0" eaLnBrk="0">
                        <a:lnSpc>
                          <a:spcPct val="127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护士责任心不强</a:t>
                      </a: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，使用药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品未及时补充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69850" algn="l" rtl="0" eaLnBrk="0">
                        <a:lnSpc>
                          <a:spcPct val="9100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护士加强责任心，使用后药品</a:t>
                      </a:r>
                      <a:endParaRPr lang="en-US" altLang="en-US" sz="800" dirty="0"/>
                    </a:p>
                    <a:p>
                      <a:pPr marL="70485" algn="l" rtl="0" eaLnBrk="0">
                        <a:lnSpc>
                          <a:spcPct val="91000"/>
                        </a:lnSpc>
                        <a:spcBef>
                          <a:spcPts val="68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班内及时领回补充，做到日清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632460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日结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7943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5000"/>
                        </a:lnSpc>
                      </a:pPr>
                      <a:endParaRPr lang="en-US" altLang="en-US" sz="1000" dirty="0"/>
                    </a:p>
                    <a:p>
                      <a:pPr marL="80645" algn="l" rtl="0" eaLnBrk="0">
                        <a:lnSpc>
                          <a:spcPct val="8300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5、消毒隔离质</a:t>
                      </a:r>
                      <a:endParaRPr lang="en-US" altLang="en-US" sz="800" dirty="0"/>
                    </a:p>
                    <a:p>
                      <a:pPr marL="73660" algn="l" rtl="0" eaLnBrk="0">
                        <a:lnSpc>
                          <a:spcPts val="1525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marL="68580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42．紫外线灯消毒无记录，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有缺漏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83185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护士责任心不强</a:t>
                      </a: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，紫外线</a:t>
                      </a:r>
                      <a:endParaRPr lang="en-US" altLang="en-US" sz="800" dirty="0"/>
                    </a:p>
                    <a:p>
                      <a:pPr marL="81915" algn="l" rtl="0" eaLnBrk="0">
                        <a:lnSpc>
                          <a:spcPct val="91000"/>
                        </a:lnSpc>
                        <a:spcBef>
                          <a:spcPts val="68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登记本有缺漏</a:t>
                      </a:r>
                      <a:r>
                        <a:rPr sz="800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，分管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护士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387985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未及时督查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69850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护士加强责任心，及时完成各</a:t>
                      </a:r>
                      <a:endParaRPr lang="en-US" altLang="en-US" sz="800" dirty="0"/>
                    </a:p>
                    <a:p>
                      <a:pPr marL="69215" algn="l" rtl="0" eaLnBrk="0">
                        <a:lnSpc>
                          <a:spcPct val="91000"/>
                        </a:lnSpc>
                        <a:spcBef>
                          <a:spcPts val="68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项登记本登记，分管护士加强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617855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督查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3025" indent="4445" algn="l" rtl="0" eaLnBrk="0">
                        <a:lnSpc>
                          <a:spcPct val="12700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6、住院患者健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康教育质量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1000" dirty="0"/>
                    </a:p>
                    <a:p>
                      <a:pPr marL="70485" indent="4445" algn="l" rtl="0" eaLnBrk="0">
                        <a:lnSpc>
                          <a:spcPct val="125000"/>
                        </a:lnSpc>
                      </a:pPr>
                      <a:r>
                        <a:rPr sz="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3.患者（陪护）不知晓科主任、护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长、主管医生、责任护士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marL="8255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健康宣教流于形式</a:t>
                      </a:r>
                      <a:r>
                        <a:rPr sz="800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，患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者</a:t>
                      </a:r>
                      <a:endParaRPr lang="en-US" altLang="en-US" sz="800" dirty="0"/>
                    </a:p>
                    <a:p>
                      <a:pPr marL="83185" algn="l" rtl="0" eaLnBrk="0">
                        <a:lnSpc>
                          <a:spcPct val="91000"/>
                        </a:lnSpc>
                        <a:spcBef>
                          <a:spcPts val="685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记不清主管医生、责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任护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593090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士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14935" indent="-45085" algn="l" rtl="0" eaLnBrk="0">
                        <a:lnSpc>
                          <a:spcPct val="12700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采用多种方式宣教，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宣教后反  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问患者是否知晓</a:t>
                      </a:r>
                      <a:r>
                        <a:rPr sz="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，复述一次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</a:tbl>
          </a:graphicData>
        </a:graphic>
      </p:graphicFrame>
      <p:sp>
        <p:nvSpPr>
          <p:cNvPr id="30" name="textbox 30"/>
          <p:cNvSpPr/>
          <p:nvPr/>
        </p:nvSpPr>
        <p:spPr>
          <a:xfrm>
            <a:off x="1147951" y="934636"/>
            <a:ext cx="5336540" cy="4610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四、主要问题原因分析及整改措施（分别从人、机、料、法、环等方面进行原因分析及整改）</a:t>
            </a: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1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981200" algn="l" rtl="0" eaLnBrk="0">
              <a:lnSpc>
                <a:spcPct val="92000"/>
              </a:lnSpc>
            </a:pPr>
            <a:r>
              <a:rPr sz="8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主要问题原因分析及整</a:t>
            </a:r>
            <a:r>
              <a:rPr sz="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改措施</a:t>
            </a:r>
            <a:endParaRPr lang="en-US" altLang="en-US" sz="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2"/>
          <p:cNvGraphicFramePr>
            <a:graphicFrameLocks noGrp="1"/>
          </p:cNvGraphicFramePr>
          <p:nvPr/>
        </p:nvGraphicFramePr>
        <p:xfrm>
          <a:off x="1069847" y="2193290"/>
          <a:ext cx="5557520" cy="3312159"/>
        </p:xfrm>
        <a:graphic>
          <a:graphicData uri="http://schemas.openxmlformats.org/drawingml/2006/table">
            <a:tbl>
              <a:tblPr/>
              <a:tblGrid>
                <a:gridCol w="1388110"/>
                <a:gridCol w="2089785"/>
                <a:gridCol w="2079625"/>
              </a:tblGrid>
              <a:tr h="4584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400" dirty="0"/>
                    </a:p>
                    <a:p>
                      <a:pPr marL="39243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质量改善目标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400" dirty="0"/>
                    </a:p>
                    <a:p>
                      <a:pPr marL="69850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突出问题描述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400" dirty="0"/>
                    </a:p>
                    <a:p>
                      <a:pPr marL="58293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PDCA 质量改善科</a:t>
                      </a:r>
                      <a:r>
                        <a:rPr sz="8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室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6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300" dirty="0"/>
                    </a:p>
                    <a:p>
                      <a:pPr marL="74295" indent="8890" algn="l" rtl="0" eaLnBrk="0">
                        <a:lnSpc>
                          <a:spcPct val="127000"/>
                        </a:lnSpc>
                        <a:spcBef>
                          <a:spcPts val="0"/>
                        </a:spcBef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1、提高急救物品、仪器设备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管理质量合格率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200" dirty="0"/>
                    </a:p>
                    <a:p>
                      <a:pPr marL="98425" indent="-23495" algn="l" rtl="0" eaLnBrk="0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29．面罩内充气符合要求，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约 2／3～3   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 4；成人 110 ～120m</a:t>
                      </a:r>
                      <a:r>
                        <a:rPr sz="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</a:t>
                      </a:r>
                      <a:r>
                        <a:rPr sz="900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；儿童 50 ~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200" dirty="0"/>
                    </a:p>
                    <a:p>
                      <a:pPr marL="74930" algn="l" rtl="0" eaLnBrk="0">
                        <a:lnSpc>
                          <a:spcPts val="116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60ml（触摸压力如鼻头感）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200" dirty="0"/>
                    </a:p>
                    <a:p>
                      <a:pPr marL="69215" algn="l" rtl="0" eaLnBrk="0">
                        <a:lnSpc>
                          <a:spcPts val="1040"/>
                        </a:lnSpc>
                        <a:spcBef>
                          <a:spcPts val="0"/>
                        </a:spcBef>
                      </a:pP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肿瘤科、神经内科/老年医学科、呼吸科、ICU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9950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74295" indent="5715" algn="l" rtl="0" eaLnBrk="0">
                        <a:lnSpc>
                          <a:spcPct val="12700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3、提高用药安全管</a:t>
                      </a: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理质量合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格率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300" dirty="0"/>
                    </a:p>
                    <a:p>
                      <a:pPr marL="74930" algn="l" rtl="0" eaLnBrk="0">
                        <a:lnSpc>
                          <a:spcPct val="91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60．基数补充及时，符合日清日结要求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200" dirty="0"/>
                    </a:p>
                    <a:p>
                      <a:pPr marL="69215" algn="l" rtl="0" eaLnBrk="0">
                        <a:lnSpc>
                          <a:spcPts val="1040"/>
                        </a:lnSpc>
                        <a:spcBef>
                          <a:spcPts val="0"/>
                        </a:spcBef>
                      </a:pP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肿瘤科、神经内科/老年医学科、肾内科、ICU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960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7366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4、提高消毒隔离质量合格</a:t>
                      </a: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率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300" dirty="0"/>
                    </a:p>
                    <a:p>
                      <a:pPr marL="69215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42．紫外线灯消毒有记录</a:t>
                      </a:r>
                      <a:r>
                        <a:rPr sz="8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，无缺漏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300" dirty="0"/>
                    </a:p>
                    <a:p>
                      <a:pPr marL="179705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肾内科、呼吸科、RI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CU、心内科、ICU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4"/>
          <p:cNvSpPr/>
          <p:nvPr/>
        </p:nvSpPr>
        <p:spPr>
          <a:xfrm>
            <a:off x="1135733" y="5724568"/>
            <a:ext cx="5294629" cy="1958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3335" algn="l" rtl="0" eaLnBrk="0">
              <a:lnSpc>
                <a:spcPct val="99000"/>
              </a:lnSpc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六、总结</a:t>
            </a:r>
            <a:endParaRPr lang="en-US" altLang="en-US" sz="1000" dirty="0"/>
          </a:p>
          <a:p>
            <a:pPr marL="12700" algn="l" rtl="0" eaLnBrk="0">
              <a:lnSpc>
                <a:spcPct val="138000"/>
              </a:lnSpc>
              <a:spcBef>
                <a:spcPts val="365"/>
              </a:spcBef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本月二级质控项目共</a:t>
            </a:r>
            <a:r>
              <a:rPr sz="9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sz="900" kern="0" spc="-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项，分别为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：分级护理质量、中医特色护理质量、急救物品、仪器设备管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理质量、用药安全管理质量、消毒隔离质量、住院患者健康教育质量。汇总达标率合格的项目</a:t>
            </a:r>
            <a:r>
              <a:rPr sz="900" kern="0" spc="-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项，分别为：分级护理、住院患者健康教育质量，中医特色护理质量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，用药安全管理质量，消毒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隔离质量，急救物品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、仪器设备管理质量达标率为：93%、96%、97%、97%、96%、96%。汇总达标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率不合格项目</a:t>
            </a:r>
            <a:r>
              <a:rPr sz="900" kern="0" spc="-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900" kern="0" spc="-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项，</a:t>
            </a:r>
            <a:r>
              <a:rPr sz="900" kern="0" spc="-2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已制定相应整改措施。本月达标率不合格重点项目，运用</a:t>
            </a:r>
            <a:r>
              <a:rPr sz="900" kern="0" spc="-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PDCA</a:t>
            </a:r>
            <a:r>
              <a:rPr sz="900" kern="0" spc="-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质量改善方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法进行整改，并持续改进。</a:t>
            </a:r>
            <a:endParaRPr lang="en-US" altLang="en-US" sz="9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algn="l" rtl="0" eaLnBrk="0">
              <a:lnSpc>
                <a:spcPct val="128000"/>
              </a:lnSpc>
            </a:pPr>
            <a:endParaRPr lang="en-US" altLang="en-US" sz="200" dirty="0"/>
          </a:p>
          <a:p>
            <a:pPr marL="4214495" indent="465455" algn="l" rtl="0" eaLnBrk="0">
              <a:lnSpc>
                <a:spcPct val="114000"/>
              </a:lnSpc>
              <a:spcBef>
                <a:spcPts val="0"/>
              </a:spcBef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大内科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2024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1000" kern="0" spc="-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000" kern="0" spc="-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7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</a:t>
            </a:r>
            <a:endParaRPr lang="en-US" altLang="en-US" sz="1000" dirty="0"/>
          </a:p>
        </p:txBody>
      </p:sp>
      <p:sp>
        <p:nvSpPr>
          <p:cNvPr id="36" name="textbox 36"/>
          <p:cNvSpPr/>
          <p:nvPr/>
        </p:nvSpPr>
        <p:spPr>
          <a:xfrm>
            <a:off x="1137599" y="1330876"/>
            <a:ext cx="3769359" cy="6724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五、达标率不合格重点项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目整改安排表（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PDCA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表单在</a:t>
            </a:r>
            <a:r>
              <a:rPr sz="1000" kern="0" spc="-1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OA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完善）</a:t>
            </a: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28000"/>
              </a:lnSpc>
            </a:pPr>
            <a:endParaRPr lang="en-US" altLang="en-US" sz="200" dirty="0"/>
          </a:p>
          <a:p>
            <a:pPr marL="1712595" algn="l" rtl="0" eaLnBrk="0">
              <a:lnSpc>
                <a:spcPct val="94000"/>
              </a:lnSpc>
              <a:spcBef>
                <a:spcPts val="0"/>
              </a:spcBef>
            </a:pPr>
            <a:r>
              <a:rPr sz="1000" b="1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达标率不合格项目重点整</a:t>
            </a:r>
            <a:r>
              <a:rPr sz="10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改安排表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38966" y="4462053"/>
          <a:ext cx="6239510" cy="2466975"/>
        </p:xfrm>
        <a:graphic>
          <a:graphicData uri="http://schemas.openxmlformats.org/drawingml/2006/table">
            <a:tbl>
              <a:tblPr/>
              <a:tblGrid>
                <a:gridCol w="540385"/>
                <a:gridCol w="356235"/>
                <a:gridCol w="356235"/>
                <a:gridCol w="355600"/>
                <a:gridCol w="356235"/>
                <a:gridCol w="356235"/>
                <a:gridCol w="355600"/>
                <a:gridCol w="356235"/>
                <a:gridCol w="355600"/>
                <a:gridCol w="356235"/>
                <a:gridCol w="356235"/>
                <a:gridCol w="355600"/>
                <a:gridCol w="356235"/>
                <a:gridCol w="356235"/>
                <a:gridCol w="355600"/>
                <a:gridCol w="356235"/>
                <a:gridCol w="358775"/>
              </a:tblGrid>
              <a:tr h="762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705" dirty="0"/>
                    </a:p>
                    <a:p>
                      <a:pPr marL="7683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查检项目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210" dirty="0"/>
                    </a:p>
                    <a:p>
                      <a:pPr marL="7302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合格达</a:t>
                      </a:r>
                      <a:endParaRPr lang="en-US" altLang="en-US" sz="565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标率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2390" algn="l" rtl="0" eaLnBrk="0">
                        <a:lnSpc>
                          <a:spcPct val="84000"/>
                        </a:lnSpc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重症医</a:t>
                      </a:r>
                      <a:endParaRPr lang="en-US" altLang="en-US" sz="565" dirty="0"/>
                    </a:p>
                    <a:p>
                      <a:pPr marL="74295" algn="l" rtl="0" eaLnBrk="0">
                        <a:lnSpc>
                          <a:spcPts val="1560"/>
                        </a:lnSpc>
                      </a:pPr>
                      <a:r>
                        <a:rPr sz="565" kern="0" spc="-3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学科</a:t>
                      </a:r>
                      <a:endParaRPr lang="en-US" altLang="en-US" sz="565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425" dirty="0"/>
                    </a:p>
                    <a:p>
                      <a:pPr marL="90170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565" kern="0" spc="-3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(ICU)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4295" indent="-1905" algn="l" rtl="0" eaLnBrk="0">
                        <a:lnSpc>
                          <a:spcPct val="140000"/>
                        </a:lnSpc>
                      </a:pP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肿瘤科/</a:t>
                      </a:r>
                      <a:r>
                        <a:rPr sz="56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肾内科</a:t>
                      </a:r>
                      <a:r>
                        <a:rPr sz="56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二病区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6200" algn="l" rtl="0" eaLnBrk="0">
                        <a:lnSpc>
                          <a:spcPct val="84000"/>
                        </a:lnSpc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心血管</a:t>
                      </a:r>
                      <a:endParaRPr lang="en-US" altLang="en-US" sz="565" dirty="0"/>
                    </a:p>
                    <a:p>
                      <a:pPr marL="84455" algn="l" rtl="0" eaLnBrk="0">
                        <a:lnSpc>
                          <a:spcPts val="1560"/>
                        </a:lnSpc>
                      </a:pPr>
                      <a:r>
                        <a:rPr sz="565" kern="0" spc="-7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5565" algn="l" rtl="0" eaLnBrk="0">
                        <a:lnSpc>
                          <a:spcPct val="84000"/>
                        </a:lnSpc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消化内</a:t>
                      </a:r>
                      <a:endParaRPr lang="en-US" altLang="en-US" sz="565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4930" algn="l" rtl="0" eaLnBrk="0">
                        <a:lnSpc>
                          <a:spcPct val="95000"/>
                        </a:lnSpc>
                      </a:pPr>
                      <a:r>
                        <a:rPr sz="565" kern="0" spc="-3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0645" algn="l" rtl="0" eaLnBrk="0">
                        <a:lnSpc>
                          <a:spcPct val="95000"/>
                        </a:lnSpc>
                      </a:pPr>
                      <a:r>
                        <a:rPr sz="565" kern="0" spc="-4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肾内科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140000"/>
                        </a:lnSpc>
                      </a:pP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神经外</a:t>
                      </a:r>
                      <a:r>
                        <a:rPr sz="56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科/创伤</a:t>
                      </a:r>
                      <a:r>
                        <a:rPr sz="56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骨科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2390" algn="l" rtl="0" eaLnBrk="0">
                        <a:lnSpc>
                          <a:spcPct val="140000"/>
                        </a:lnSpc>
                      </a:pP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神经内</a:t>
                      </a:r>
                      <a:r>
                        <a:rPr sz="56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科/老年</a:t>
                      </a:r>
                      <a:r>
                        <a:rPr sz="56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医学科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84000"/>
                        </a:lnSpc>
                      </a:pP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康复医</a:t>
                      </a:r>
                      <a:endParaRPr lang="en-US" altLang="en-US" sz="565" dirty="0"/>
                    </a:p>
                    <a:p>
                      <a:pPr marL="74930" algn="l" rtl="0" eaLnBrk="0">
                        <a:lnSpc>
                          <a:spcPts val="1560"/>
                        </a:lnSpc>
                      </a:pPr>
                      <a:r>
                        <a:rPr sz="565" kern="0" spc="-3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35" dirty="0"/>
                    </a:p>
                    <a:p>
                      <a:pPr marL="7810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565" kern="0" spc="-3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呼吸重</a:t>
                      </a:r>
                      <a:endParaRPr lang="en-US" altLang="en-US" sz="565" dirty="0"/>
                    </a:p>
                    <a:p>
                      <a:pPr marL="72390" algn="l" rtl="0" eaLnBrk="0">
                        <a:lnSpc>
                          <a:spcPts val="1560"/>
                        </a:lnSpc>
                      </a:pP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症医学</a:t>
                      </a:r>
                      <a:endParaRPr lang="en-US" altLang="en-US" sz="565" dirty="0"/>
                    </a:p>
                    <a:p>
                      <a:pPr marL="72390" algn="l" rtl="0" eaLnBrk="0">
                        <a:lnSpc>
                          <a:spcPts val="1560"/>
                        </a:lnSpc>
                      </a:pPr>
                      <a:r>
                        <a:rPr sz="56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565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425" dirty="0"/>
                    </a:p>
                    <a:p>
                      <a:pPr marL="126365" algn="l" rtl="0" eaLnBrk="0">
                        <a:lnSpc>
                          <a:spcPts val="945"/>
                        </a:lnSpc>
                        <a:spcBef>
                          <a:spcPts val="5"/>
                        </a:spcBef>
                      </a:pPr>
                      <a:r>
                        <a:rPr sz="495" kern="0" spc="-1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（RICU）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8740" algn="l" rtl="0" eaLnBrk="0">
                        <a:lnSpc>
                          <a:spcPct val="84000"/>
                        </a:lnSpc>
                      </a:pPr>
                      <a:r>
                        <a:rPr sz="565" kern="0" spc="-3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呼吸与</a:t>
                      </a:r>
                      <a:endParaRPr lang="en-US" altLang="en-US" sz="565" dirty="0"/>
                    </a:p>
                    <a:p>
                      <a:pPr marL="74930" algn="l" rtl="0" eaLnBrk="0">
                        <a:lnSpc>
                          <a:spcPts val="1560"/>
                        </a:lnSpc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危重症</a:t>
                      </a:r>
                      <a:endParaRPr lang="en-US" altLang="en-US" sz="565" dirty="0"/>
                    </a:p>
                    <a:p>
                      <a:pPr marL="78105" algn="l" rtl="0" eaLnBrk="0">
                        <a:lnSpc>
                          <a:spcPts val="1560"/>
                        </a:lnSpc>
                      </a:pPr>
                      <a:r>
                        <a:rPr sz="565" kern="0" spc="-3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医学科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5000"/>
                        </a:lnSpc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骨伤科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2390" algn="l" rtl="0" eaLnBrk="0">
                        <a:lnSpc>
                          <a:spcPct val="95000"/>
                        </a:lnSpc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妇产科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marL="73660" indent="1270" algn="l" rtl="0" eaLnBrk="0">
                        <a:lnSpc>
                          <a:spcPct val="129000"/>
                        </a:lnSpc>
                        <a:spcBef>
                          <a:spcPts val="5"/>
                        </a:spcBef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儿科/综</a:t>
                      </a:r>
                      <a:r>
                        <a:rPr sz="56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合科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2390" algn="l" rtl="0" eaLnBrk="0">
                        <a:lnSpc>
                          <a:spcPct val="98000"/>
                        </a:lnSpc>
                      </a:pPr>
                      <a:r>
                        <a:rPr sz="565" kern="0" spc="-20" dirty="0">
                          <a:ln w="292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63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3820" algn="l" rtl="0" eaLnBrk="0">
                        <a:lnSpc>
                          <a:spcPct val="121000"/>
                        </a:lnSpc>
                      </a:pPr>
                      <a:r>
                        <a:rPr sz="635" kern="0" spc="-3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1、护理文书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-3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书写质量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90%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84%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2085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78%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0815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66%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83%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68910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85%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80%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80%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81%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2085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79%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1450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71%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69%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1450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78%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98%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84%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80%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210" dirty="0"/>
                    </a:p>
                    <a:p>
                      <a:pPr marL="78740" indent="-1905" algn="l" rtl="0" eaLnBrk="0">
                        <a:lnSpc>
                          <a:spcPct val="12800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2、预防呼吸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机相关性肺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炎护理质量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  <a:spcBef>
                          <a:spcPts val="0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90%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  <a:spcBef>
                          <a:spcPts val="0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95%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695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060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695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060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695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060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7330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695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marL="168910" algn="l" rtl="0" eaLnBrk="0">
                        <a:lnSpc>
                          <a:spcPts val="1130"/>
                        </a:lnSpc>
                        <a:spcBef>
                          <a:spcPts val="0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94%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695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060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7330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26695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  <a:spcBef>
                          <a:spcPts val="0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94%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210" dirty="0"/>
                    </a:p>
                    <a:p>
                      <a:pPr marL="78105" indent="-635" algn="l" rtl="0" eaLnBrk="0">
                        <a:lnSpc>
                          <a:spcPct val="129000"/>
                        </a:lnSpc>
                        <a:spcBef>
                          <a:spcPts val="0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3、住院患者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跌倒风险管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理质量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90%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227330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99%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97%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93%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6891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98%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94%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97%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97%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97%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226060" algn="l" rtl="0" eaLnBrk="0">
                        <a:lnSpc>
                          <a:spcPct val="98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97%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6891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95%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97%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98%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705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96%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210" dirty="0"/>
                    </a:p>
                    <a:p>
                      <a:pPr marL="80645" indent="-5715" algn="l" rtl="0" eaLnBrk="0">
                        <a:lnSpc>
                          <a:spcPct val="12900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4、预防压力</a:t>
                      </a:r>
                      <a:r>
                        <a:rPr sz="63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性损伤护理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-5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质量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90%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96%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94%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93%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83%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891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94%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96%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90%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93%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85%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891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88%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92%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891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97%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96%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9545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91%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70180" algn="l" rtl="0" eaLnBrk="0">
                        <a:lnSpc>
                          <a:spcPts val="1130"/>
                        </a:lnSpc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92%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4"/>
          <p:cNvSpPr/>
          <p:nvPr/>
        </p:nvSpPr>
        <p:spPr>
          <a:xfrm>
            <a:off x="649274" y="3513793"/>
            <a:ext cx="4917515" cy="91050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3921760" indent="-1718945" algn="l" rtl="0" eaLnBrk="0">
              <a:lnSpc>
                <a:spcPct val="111000"/>
              </a:lnSpc>
            </a:pPr>
            <a:r>
              <a:rPr sz="1485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鹿寨县中医医院护理三级质控工作简报</a:t>
            </a:r>
            <a:r>
              <a:rPr sz="1485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85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2024</a:t>
            </a:r>
            <a:r>
              <a:rPr sz="1485" kern="0" spc="-4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85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1485" kern="0" spc="-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85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1485" kern="0" spc="-3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85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endParaRPr lang="en-US" altLang="en-US" sz="1485" dirty="0"/>
          </a:p>
          <a:p>
            <a:pPr algn="l" rtl="0" eaLnBrk="0">
              <a:lnSpc>
                <a:spcPct val="171000"/>
              </a:lnSpc>
            </a:pPr>
            <a:endParaRPr lang="en-US" altLang="en-US" sz="705" dirty="0"/>
          </a:p>
          <a:p>
            <a:pPr algn="l" rtl="0" eaLnBrk="0">
              <a:lnSpc>
                <a:spcPct val="126000"/>
              </a:lnSpc>
            </a:pPr>
            <a:endParaRPr lang="en-US" altLang="en-US" sz="210" dirty="0"/>
          </a:p>
          <a:p>
            <a:pPr marL="12700" algn="l" rtl="0" eaLnBrk="0">
              <a:lnSpc>
                <a:spcPts val="1825"/>
              </a:lnSpc>
              <a:spcBef>
                <a:spcPts val="0"/>
              </a:spcBef>
            </a:pPr>
            <a:r>
              <a:rPr sz="1060" kern="0" spc="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一、质控项目达标率数据图表：</a:t>
            </a:r>
            <a:endParaRPr lang="en-US" altLang="en-US" sz="1060" dirty="0"/>
          </a:p>
        </p:txBody>
      </p:sp>
      <p:sp>
        <p:nvSpPr>
          <p:cNvPr id="6" name="textbox 6"/>
          <p:cNvSpPr/>
          <p:nvPr/>
        </p:nvSpPr>
        <p:spPr>
          <a:xfrm>
            <a:off x="3449767" y="7477643"/>
            <a:ext cx="662673" cy="1099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635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635" kern="0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r>
              <a:rPr sz="635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635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63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27982" y="3673311"/>
            <a:ext cx="6680601" cy="3250866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3449767" y="7477643"/>
            <a:ext cx="662673" cy="1099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635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 共</a:t>
            </a:r>
            <a:r>
              <a:rPr sz="635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63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1436329" y="2834554"/>
          <a:ext cx="4359910" cy="2368550"/>
        </p:xfrm>
        <a:graphic>
          <a:graphicData uri="http://schemas.openxmlformats.org/drawingml/2006/table">
            <a:tbl>
              <a:tblPr/>
              <a:tblGrid>
                <a:gridCol w="257810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270"/>
                <a:gridCol w="255905"/>
                <a:gridCol w="255905"/>
                <a:gridCol w="255905"/>
                <a:gridCol w="255905"/>
                <a:gridCol w="255905"/>
                <a:gridCol w="264160"/>
              </a:tblGrid>
              <a:tr h="1263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92075" algn="l" rtl="0" eaLnBrk="0">
                        <a:lnSpc>
                          <a:spcPct val="8900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查检</a:t>
                      </a:r>
                      <a:endParaRPr lang="en-US" altLang="en-US" sz="495" dirty="0"/>
                    </a:p>
                    <a:p>
                      <a:pPr marL="92710" algn="l" rtl="0" eaLnBrk="0">
                        <a:lnSpc>
                          <a:spcPts val="156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705" dirty="0"/>
                    </a:p>
                    <a:p>
                      <a:pPr marL="8953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合格</a:t>
                      </a:r>
                      <a:endParaRPr lang="en-US" altLang="en-US" sz="495" dirty="0"/>
                    </a:p>
                    <a:p>
                      <a:pPr marL="88900" algn="l" rtl="0" eaLnBrk="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495" kern="0" spc="3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达标</a:t>
                      </a:r>
                      <a:endParaRPr lang="en-US" altLang="en-US" sz="49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355" dirty="0"/>
                    </a:p>
                    <a:p>
                      <a:pPr marL="13716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95" kern="0" spc="-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marL="88900" algn="l" rtl="0" eaLnBrk="0">
                        <a:lnSpc>
                          <a:spcPts val="85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重症</a:t>
                      </a:r>
                      <a:endParaRPr lang="en-US" altLang="en-US" sz="495" dirty="0"/>
                    </a:p>
                    <a:p>
                      <a:pPr marL="92710" algn="l" rtl="0" eaLnBrk="0">
                        <a:lnSpc>
                          <a:spcPts val="845"/>
                        </a:lnSpc>
                        <a:spcBef>
                          <a:spcPts val="710"/>
                        </a:spcBef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医学</a:t>
                      </a:r>
                      <a:endParaRPr lang="en-US" altLang="en-US" sz="495" dirty="0"/>
                    </a:p>
                    <a:p>
                      <a:pPr marL="137160" algn="l" rtl="0" eaLnBrk="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495" dirty="0"/>
                    </a:p>
                    <a:p>
                      <a:pPr marL="105410" algn="l" rtl="0" eaLnBrk="0">
                        <a:lnSpc>
                          <a:spcPts val="850"/>
                        </a:lnSpc>
                        <a:spcBef>
                          <a:spcPts val="720"/>
                        </a:spcBef>
                      </a:pPr>
                      <a:r>
                        <a:rPr sz="495" kern="0" spc="-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(ICU</a:t>
                      </a:r>
                      <a:endParaRPr lang="en-US" altLang="en-US" sz="495" dirty="0"/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355" dirty="0"/>
                    </a:p>
                    <a:p>
                      <a:pPr marL="160655" algn="l" rtl="0" eaLnBrk="0">
                        <a:lnSpc>
                          <a:spcPts val="850"/>
                        </a:lnSpc>
                        <a:spcBef>
                          <a:spcPts val="5"/>
                        </a:spcBef>
                      </a:pPr>
                      <a:r>
                        <a:rPr sz="495" kern="0" spc="-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8900" algn="l" rtl="0" eaLnBrk="0">
                        <a:lnSpc>
                          <a:spcPct val="89000"/>
                        </a:lnSpc>
                      </a:pPr>
                      <a:r>
                        <a:rPr sz="495" kern="0" spc="3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肿瘤</a:t>
                      </a:r>
                      <a:endParaRPr lang="en-US" altLang="en-US" sz="495" dirty="0"/>
                    </a:p>
                    <a:p>
                      <a:pPr marL="113665" algn="l" rtl="0" eaLnBrk="0">
                        <a:lnSpc>
                          <a:spcPts val="1560"/>
                        </a:lnSpc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科/</a:t>
                      </a:r>
                      <a:endParaRPr lang="en-US" altLang="en-US" sz="495" dirty="0"/>
                    </a:p>
                    <a:p>
                      <a:pPr marL="97155" algn="l" rtl="0" eaLnBrk="0">
                        <a:lnSpc>
                          <a:spcPts val="1560"/>
                        </a:lnSpc>
                      </a:pPr>
                      <a:r>
                        <a:rPr sz="495" kern="0" spc="-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肾内</a:t>
                      </a:r>
                      <a:endParaRPr lang="en-US" altLang="en-US" sz="495" dirty="0"/>
                    </a:p>
                    <a:p>
                      <a:pPr marL="89535" algn="l" rtl="0" eaLnBrk="0">
                        <a:lnSpc>
                          <a:spcPts val="1560"/>
                        </a:lnSpc>
                      </a:pPr>
                      <a:r>
                        <a:rPr sz="495" kern="0" spc="3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科二</a:t>
                      </a:r>
                      <a:endParaRPr lang="en-US" altLang="en-US" sz="495" dirty="0"/>
                    </a:p>
                    <a:p>
                      <a:pPr marL="88900" algn="l" rtl="0" eaLnBrk="0">
                        <a:lnSpc>
                          <a:spcPts val="1560"/>
                        </a:lnSpc>
                      </a:pPr>
                      <a:r>
                        <a:rPr sz="495" kern="0" spc="3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病区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92075" algn="l" rtl="0" eaLnBrk="0">
                        <a:lnSpc>
                          <a:spcPct val="89000"/>
                        </a:lnSpc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心血</a:t>
                      </a:r>
                      <a:endParaRPr lang="en-US" altLang="en-US" sz="495" dirty="0"/>
                    </a:p>
                    <a:p>
                      <a:pPr marL="90805" algn="l" rtl="0" eaLnBrk="0">
                        <a:lnSpc>
                          <a:spcPts val="156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管内</a:t>
                      </a:r>
                      <a:endParaRPr lang="en-US" altLang="en-US" sz="495" dirty="0"/>
                    </a:p>
                    <a:p>
                      <a:pPr marL="137160" algn="l" rtl="0" eaLnBrk="0">
                        <a:lnSpc>
                          <a:spcPts val="1560"/>
                        </a:lnSpc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90805" algn="l" rtl="0" eaLnBrk="0">
                        <a:lnSpc>
                          <a:spcPct val="8900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消化</a:t>
                      </a:r>
                      <a:endParaRPr lang="en-US" altLang="en-US" sz="495" dirty="0"/>
                    </a:p>
                    <a:p>
                      <a:pPr marL="100965" algn="l" rtl="0" eaLnBrk="0">
                        <a:lnSpc>
                          <a:spcPts val="1560"/>
                        </a:lnSpc>
                      </a:pPr>
                      <a:r>
                        <a:rPr sz="495" kern="0" spc="-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90170" algn="l" rtl="0" eaLnBrk="0">
                        <a:lnSpc>
                          <a:spcPct val="10000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97155" algn="l" rtl="0" eaLnBrk="0">
                        <a:lnSpc>
                          <a:spcPct val="89000"/>
                        </a:lnSpc>
                      </a:pPr>
                      <a:r>
                        <a:rPr sz="495" kern="0" spc="-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肾内</a:t>
                      </a:r>
                      <a:endParaRPr lang="en-US" altLang="en-US" sz="495" dirty="0"/>
                    </a:p>
                    <a:p>
                      <a:pPr marL="136525" algn="l" rtl="0" eaLnBrk="0">
                        <a:lnSpc>
                          <a:spcPts val="1560"/>
                        </a:lnSpc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marL="8826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495" kern="0" spc="3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神经</a:t>
                      </a:r>
                      <a:endParaRPr lang="en-US" altLang="en-US" sz="495" dirty="0"/>
                    </a:p>
                    <a:p>
                      <a:pPr marL="90170" algn="l" rtl="0" eaLnBrk="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外科</a:t>
                      </a:r>
                      <a:endParaRPr lang="en-US" altLang="en-US" sz="495" dirty="0"/>
                    </a:p>
                    <a:p>
                      <a:pPr marL="112395" algn="l" rtl="0" eaLnBrk="0">
                        <a:lnSpc>
                          <a:spcPts val="850"/>
                        </a:lnSpc>
                        <a:spcBef>
                          <a:spcPts val="720"/>
                        </a:spcBef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/创</a:t>
                      </a:r>
                      <a:endParaRPr lang="en-US" altLang="en-US" sz="495" dirty="0"/>
                    </a:p>
                    <a:p>
                      <a:pPr marL="88265" algn="l" rtl="0" eaLnBrk="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495" kern="0" spc="3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伤骨</a:t>
                      </a:r>
                      <a:endParaRPr lang="en-US" altLang="en-US" sz="49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355" dirty="0"/>
                    </a:p>
                    <a:p>
                      <a:pPr marL="13716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9535" algn="l" rtl="0" eaLnBrk="0">
                        <a:lnSpc>
                          <a:spcPct val="89000"/>
                        </a:lnSpc>
                      </a:pPr>
                      <a:r>
                        <a:rPr sz="495" kern="0" spc="3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神经</a:t>
                      </a:r>
                      <a:endParaRPr lang="en-US" altLang="en-US" sz="495" dirty="0"/>
                    </a:p>
                    <a:p>
                      <a:pPr marL="100965" algn="l" rtl="0" eaLnBrk="0">
                        <a:lnSpc>
                          <a:spcPts val="1560"/>
                        </a:lnSpc>
                      </a:pPr>
                      <a:r>
                        <a:rPr sz="495" kern="0" spc="-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495" dirty="0"/>
                    </a:p>
                    <a:p>
                      <a:pPr marL="113030" algn="l" rtl="0" eaLnBrk="0">
                        <a:lnSpc>
                          <a:spcPts val="1560"/>
                        </a:lnSpc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/老</a:t>
                      </a:r>
                      <a:endParaRPr lang="en-US" altLang="en-US" sz="495" dirty="0"/>
                    </a:p>
                    <a:p>
                      <a:pPr marL="89535" algn="l" rtl="0" eaLnBrk="0">
                        <a:lnSpc>
                          <a:spcPts val="156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年医</a:t>
                      </a:r>
                      <a:endParaRPr lang="en-US" altLang="en-US" sz="495" dirty="0"/>
                    </a:p>
                    <a:p>
                      <a:pPr marL="90805" algn="l" rtl="0" eaLnBrk="0">
                        <a:lnSpc>
                          <a:spcPts val="156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705" dirty="0"/>
                    </a:p>
                    <a:p>
                      <a:pPr marL="8826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495" kern="0" spc="3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康复</a:t>
                      </a:r>
                      <a:endParaRPr lang="en-US" altLang="en-US" sz="495" dirty="0"/>
                    </a:p>
                    <a:p>
                      <a:pPr marL="92710" algn="l" rtl="0" eaLnBrk="0">
                        <a:lnSpc>
                          <a:spcPts val="845"/>
                        </a:lnSpc>
                        <a:spcBef>
                          <a:spcPts val="720"/>
                        </a:spcBef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医学</a:t>
                      </a:r>
                      <a:endParaRPr lang="en-US" altLang="en-US" sz="495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355" dirty="0"/>
                    </a:p>
                    <a:p>
                      <a:pPr marL="13716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94615" algn="l" rtl="0" eaLnBrk="0">
                        <a:lnSpc>
                          <a:spcPct val="89000"/>
                        </a:lnSpc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呼吸</a:t>
                      </a:r>
                      <a:endParaRPr lang="en-US" altLang="en-US" sz="495" dirty="0"/>
                    </a:p>
                    <a:p>
                      <a:pPr marL="89535" algn="l" rtl="0" eaLnBrk="0">
                        <a:lnSpc>
                          <a:spcPts val="156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重症</a:t>
                      </a:r>
                      <a:endParaRPr lang="en-US" altLang="en-US" sz="495" dirty="0"/>
                    </a:p>
                    <a:p>
                      <a:pPr marL="93980" algn="l" rtl="0" eaLnBrk="0">
                        <a:lnSpc>
                          <a:spcPts val="1560"/>
                        </a:lnSpc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医学</a:t>
                      </a:r>
                      <a:endParaRPr lang="en-US" altLang="en-US" sz="495" dirty="0"/>
                    </a:p>
                    <a:p>
                      <a:pPr marL="136525" algn="l" rtl="0" eaLnBrk="0">
                        <a:lnSpc>
                          <a:spcPts val="1560"/>
                        </a:lnSpc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495" dirty="0"/>
                    </a:p>
                    <a:p>
                      <a:pPr marL="139065" algn="l" rtl="0" eaLnBrk="0">
                        <a:lnSpc>
                          <a:spcPts val="745"/>
                        </a:lnSpc>
                        <a:spcBef>
                          <a:spcPts val="815"/>
                        </a:spcBef>
                      </a:pPr>
                      <a:r>
                        <a:rPr sz="355" kern="0" spc="6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35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RI</a:t>
                      </a:r>
                      <a:endParaRPr lang="en-US" altLang="en-US" sz="355" dirty="0"/>
                    </a:p>
                    <a:p>
                      <a:pPr marL="88265" algn="l" rtl="0" eaLnBrk="0">
                        <a:lnSpc>
                          <a:spcPts val="1560"/>
                        </a:lnSpc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CU</a:t>
                      </a: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marL="93345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呼吸</a:t>
                      </a:r>
                      <a:endParaRPr lang="en-US" altLang="en-US" sz="495" dirty="0"/>
                    </a:p>
                    <a:p>
                      <a:pPr marL="90170" algn="l" rtl="0" eaLnBrk="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与危</a:t>
                      </a:r>
                      <a:endParaRPr lang="en-US" altLang="en-US" sz="495" dirty="0"/>
                    </a:p>
                    <a:p>
                      <a:pPr marL="88900" algn="l" rtl="0" eaLnBrk="0">
                        <a:lnSpc>
                          <a:spcPts val="850"/>
                        </a:lnSpc>
                        <a:spcBef>
                          <a:spcPts val="715"/>
                        </a:spcBef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重症</a:t>
                      </a:r>
                      <a:endParaRPr lang="en-US" altLang="en-US" sz="495" dirty="0"/>
                    </a:p>
                    <a:p>
                      <a:pPr marL="92710" algn="l" rtl="0" eaLnBrk="0">
                        <a:lnSpc>
                          <a:spcPts val="845"/>
                        </a:lnSpc>
                        <a:spcBef>
                          <a:spcPts val="710"/>
                        </a:spcBef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医学</a:t>
                      </a:r>
                      <a:endParaRPr lang="en-US" altLang="en-US" sz="495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355" dirty="0"/>
                    </a:p>
                    <a:p>
                      <a:pPr marL="13716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9535" algn="l" rtl="0" eaLnBrk="0">
                        <a:lnSpc>
                          <a:spcPct val="8900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骨伤</a:t>
                      </a:r>
                      <a:endParaRPr lang="en-US" altLang="en-US" sz="495" dirty="0"/>
                    </a:p>
                    <a:p>
                      <a:pPr marL="136525" algn="l" rtl="0" eaLnBrk="0">
                        <a:lnSpc>
                          <a:spcPts val="1560"/>
                        </a:lnSpc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marL="8890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妇产</a:t>
                      </a:r>
                      <a:endParaRPr lang="en-US" altLang="en-US" sz="49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355" dirty="0"/>
                    </a:p>
                    <a:p>
                      <a:pPr marL="13716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95" kern="0" spc="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90805" algn="l" rtl="0" eaLnBrk="0">
                        <a:lnSpc>
                          <a:spcPct val="8900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儿科</a:t>
                      </a:r>
                      <a:endParaRPr lang="en-US" altLang="en-US" sz="495" dirty="0"/>
                    </a:p>
                    <a:p>
                      <a:pPr marL="113030" algn="l" rtl="0" eaLnBrk="0">
                        <a:lnSpc>
                          <a:spcPts val="1560"/>
                        </a:lnSpc>
                      </a:pPr>
                      <a:r>
                        <a:rPr sz="495" kern="0" spc="1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/综</a:t>
                      </a:r>
                      <a:endParaRPr lang="en-US" altLang="en-US" sz="495" dirty="0"/>
                    </a:p>
                    <a:p>
                      <a:pPr marL="89535" algn="l" rtl="0" eaLnBrk="0">
                        <a:lnSpc>
                          <a:spcPts val="1560"/>
                        </a:lnSpc>
                      </a:pPr>
                      <a:r>
                        <a:rPr sz="495" kern="0" spc="2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合科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5" dirty="0"/>
                    </a:p>
                    <a:p>
                      <a:pPr marL="92710" algn="l" rtl="0" eaLnBrk="0">
                        <a:lnSpc>
                          <a:spcPts val="865"/>
                        </a:lnSpc>
                        <a:spcBef>
                          <a:spcPts val="0"/>
                        </a:spcBef>
                      </a:pPr>
                      <a:r>
                        <a:rPr sz="495" kern="0" spc="30" dirty="0">
                          <a:ln w="270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</a:t>
                      </a:r>
                      <a:endParaRPr lang="en-US" altLang="en-US" sz="49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1915" algn="l" rtl="0" eaLnBrk="0">
                        <a:lnSpc>
                          <a:spcPts val="905"/>
                        </a:lnSpc>
                      </a:pPr>
                      <a:r>
                        <a:rPr sz="495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1、护</a:t>
                      </a:r>
                      <a:endParaRPr lang="en-US" altLang="en-US" sz="495" dirty="0"/>
                    </a:p>
                    <a:p>
                      <a:pPr marL="88265" algn="l" rtl="0" eaLnBrk="0">
                        <a:lnSpc>
                          <a:spcPct val="96000"/>
                        </a:lnSpc>
                        <a:spcBef>
                          <a:spcPts val="660"/>
                        </a:spcBef>
                      </a:pPr>
                      <a:r>
                        <a:rPr sz="565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理文</a:t>
                      </a:r>
                      <a:endParaRPr lang="en-US" altLang="en-US" sz="565" dirty="0"/>
                    </a:p>
                    <a:p>
                      <a:pPr marL="88900" algn="l" rtl="0" eaLnBrk="0">
                        <a:lnSpc>
                          <a:spcPct val="95000"/>
                        </a:lnSpc>
                        <a:spcBef>
                          <a:spcPts val="635"/>
                        </a:spcBef>
                      </a:pPr>
                      <a:r>
                        <a:rPr sz="565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书书</a:t>
                      </a:r>
                      <a:endParaRPr lang="en-US" altLang="en-US" sz="565" dirty="0"/>
                    </a:p>
                    <a:p>
                      <a:pPr marL="89535" algn="l" rtl="0" eaLnBrk="0">
                        <a:lnSpc>
                          <a:spcPct val="96000"/>
                        </a:lnSpc>
                        <a:spcBef>
                          <a:spcPts val="645"/>
                        </a:spcBef>
                      </a:pPr>
                      <a:r>
                        <a:rPr sz="565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写质</a:t>
                      </a:r>
                      <a:endParaRPr lang="en-US" altLang="en-US" sz="565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55" dirty="0"/>
                    </a:p>
                    <a:p>
                      <a:pPr marL="13716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56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量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855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220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11760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220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66%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855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220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855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220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855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11125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11760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220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69%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11760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220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09855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13665" algn="l" rtl="0" eaLnBrk="0">
                        <a:lnSpc>
                          <a:spcPts val="1000"/>
                        </a:lnSpc>
                      </a:pPr>
                      <a:r>
                        <a:rPr sz="565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56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425015" y="6061626"/>
            <a:ext cx="4514793" cy="1956769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1920341" y="2272969"/>
            <a:ext cx="2275804" cy="182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1825"/>
              </a:lnSpc>
            </a:pPr>
            <a:r>
              <a:rPr sz="1060" kern="0" spc="2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二、汇总达标率不合格项目数据表：</a:t>
            </a:r>
            <a:endParaRPr lang="en-US" altLang="en-US" sz="1060" dirty="0"/>
          </a:p>
        </p:txBody>
      </p:sp>
      <p:sp>
        <p:nvSpPr>
          <p:cNvPr id="18" name="textbox 18"/>
          <p:cNvSpPr/>
          <p:nvPr/>
        </p:nvSpPr>
        <p:spPr>
          <a:xfrm>
            <a:off x="3450306" y="8584791"/>
            <a:ext cx="662673" cy="1099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635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635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r>
              <a:rPr sz="635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6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1130427" y="914400"/>
          <a:ext cx="5886450" cy="8860154"/>
        </p:xfrm>
        <a:graphic>
          <a:graphicData uri="http://schemas.openxmlformats.org/drawingml/2006/table">
            <a:tbl>
              <a:tblPr/>
              <a:tblGrid>
                <a:gridCol w="1070610"/>
                <a:gridCol w="488950"/>
                <a:gridCol w="438150"/>
                <a:gridCol w="295275"/>
                <a:gridCol w="2847975"/>
                <a:gridCol w="304800"/>
                <a:gridCol w="440690"/>
              </a:tblGrid>
              <a:tr h="4121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300" dirty="0"/>
                    </a:p>
                    <a:p>
                      <a:pPr marL="414020" indent="-33464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3、中医特色护理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21285" algn="l" rtl="0" eaLnBrk="0">
                        <a:lnSpc>
                          <a:spcPct val="84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300" dirty="0"/>
                    </a:p>
                    <a:p>
                      <a:pPr marL="7302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9.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开展的辨证施护符合患者症型，并能根据患者病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情变化及时调整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175" algn="l" rtl="0" eaLnBrk="0">
                        <a:lnSpc>
                          <a:spcPts val="1215"/>
                        </a:lnSpc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0" dirty="0"/>
                    </a:p>
                    <a:p>
                      <a:pPr marL="95885" indent="-1968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4、急救物品、仪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器设备管理质量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3000"/>
                        </a:lnSpc>
                      </a:pPr>
                      <a:endParaRPr lang="en-US" altLang="en-US" sz="1000" dirty="0"/>
                    </a:p>
                    <a:p>
                      <a:pPr marL="12890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1280" algn="l" rtl="0" eaLnBrk="0">
                        <a:lnSpc>
                          <a:spcPts val="112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19</a:t>
                      </a:r>
                      <a:r>
                        <a:rPr sz="9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．表面清洁、无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积尘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3000"/>
                        </a:lnSpc>
                      </a:pPr>
                      <a:endParaRPr lang="en-US" altLang="en-US" sz="10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0655" algn="l" rtl="0" eaLnBrk="0">
                        <a:lnSpc>
                          <a:spcPts val="1215"/>
                        </a:lnSpc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300" dirty="0"/>
                    </a:p>
                    <a:p>
                      <a:pPr marL="414020" indent="-33464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5、用药安全管理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12890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300" dirty="0"/>
                    </a:p>
                    <a:p>
                      <a:pPr marL="7302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9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．近期药品标识管理要求：有效期半年内的药品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有红色预警标识和登记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6065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7747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6、消毒隔离质量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2890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7112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23</a:t>
                      </a:r>
                      <a:r>
                        <a:rPr sz="9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．开启无菌溶液应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注明开启日期和签名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16065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500" dirty="0"/>
                    </a:p>
                    <a:p>
                      <a:pPr marL="73660" algn="l" rtl="0" eaLnBrk="0">
                        <a:lnSpc>
                          <a:spcPts val="1115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</a:t>
                      </a:r>
                      <a:r>
                        <a:rPr sz="900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．无菌盘干燥清洁，使用时限不超过</a:t>
                      </a:r>
                      <a:r>
                        <a:rPr sz="900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6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500" dirty="0"/>
                    </a:p>
                    <a:p>
                      <a:pPr marL="16065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8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1000"/>
                        </a:lnSpc>
                      </a:pPr>
                      <a:endParaRPr lang="en-US" altLang="en-US" sz="1000" dirty="0"/>
                    </a:p>
                    <a:p>
                      <a:pPr marL="287655" indent="-208280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7、住院患者健康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教育质量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121920" algn="l" rtl="0" eaLnBrk="0">
                        <a:lnSpc>
                          <a:spcPct val="84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400" dirty="0"/>
                    </a:p>
                    <a:p>
                      <a:pPr marL="72390" indent="8890" algn="l" rtl="0" eaLnBrk="0">
                        <a:lnSpc>
                          <a:spcPct val="13400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、患者入院</a:t>
                      </a:r>
                      <a:r>
                        <a:rPr sz="900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24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小时内完成入院宣教，内容包括：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住院须知、作息时间、生活起居、探视时间、陪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护制度、查询住院清单的方法、订餐、热食间设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施，患者（家属）知晓，理解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076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71120" algn="l" rtl="0" eaLnBrk="0">
                        <a:lnSpc>
                          <a:spcPct val="131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患者知晓：病室内设施和使用方法，</a:t>
                      </a:r>
                      <a:r>
                        <a:rPr sz="9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容包括：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床头铃、床、陪护椅、</a:t>
                      </a:r>
                      <a:r>
                        <a:rPr sz="9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电视机、活动餐桌、空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调、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厕所、晒衣处等的使用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10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200" dirty="0"/>
                    </a:p>
                    <a:p>
                      <a:pPr marL="72390" indent="63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患者（陪护）知晓科主任、护长、主管医生、责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任护士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9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287020" indent="-210185" algn="l" rtl="0" eaLnBrk="0">
                        <a:lnSpc>
                          <a:spcPct val="124000"/>
                        </a:lnSpc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8、护士查对制度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落实质量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73025" algn="l" rtl="0" eaLnBrk="0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9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．科室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床号更改需重新打印手腕带更换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1289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81280" algn="l" rtl="0" eaLnBrk="0">
                        <a:lnSpc>
                          <a:spcPts val="112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18.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发药必须携带医嘱单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6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500" dirty="0"/>
                    </a:p>
                    <a:p>
                      <a:pPr marL="1289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300" dirty="0"/>
                    </a:p>
                    <a:p>
                      <a:pPr marL="413385" indent="-33655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9、管道风险管理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0541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300" dirty="0"/>
                    </a:p>
                    <a:p>
                      <a:pPr marL="478790" indent="-372745" algn="l" rtl="0" eaLnBrk="0">
                        <a:lnSpc>
                          <a:spcPct val="126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10、输血质量管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300" dirty="0"/>
                    </a:p>
                    <a:p>
                      <a:pPr marL="414020" indent="-32321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11、6S</a:t>
                      </a:r>
                      <a:r>
                        <a:rPr sz="9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病区管理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2890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00" dirty="0"/>
                    </a:p>
                    <a:p>
                      <a:pPr marL="7239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计算机及键盘清洁无积尘，人离座后座椅摆放整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齐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60655" algn="l" rtl="0" eaLnBrk="0">
                        <a:lnSpc>
                          <a:spcPts val="1215"/>
                        </a:lnSpc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300" dirty="0"/>
                    </a:p>
                    <a:p>
                      <a:pPr marL="414020" indent="-30797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12、护士交接班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12890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300" dirty="0"/>
                    </a:p>
                    <a:p>
                      <a:pPr marL="221615" indent="-13525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21</a:t>
                      </a:r>
                      <a:r>
                        <a:rPr sz="900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．交班队伍动作迅速、整齐，进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入病房顺序符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合（交班者、接班者、护士长、其他护士）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6065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4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1000" dirty="0"/>
                    </a:p>
                    <a:p>
                      <a:pPr marL="16954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13、优质护理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10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10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12890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200" dirty="0"/>
                    </a:p>
                    <a:p>
                      <a:pPr marL="72390" indent="8890" algn="l" rtl="0" eaLnBrk="0">
                        <a:lnSpc>
                          <a:spcPct val="13800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17.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责任护士与主诊医生落实医护联合査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房制度，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责任护士每日与主诊医生联合査房，准备査房用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物符合、主动汇报护理情况，记录査房重点及治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疗护理方案，并及时调整及落实护理措施。责任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护士落实责任制整体护理工作职责，患者各项护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理工作责任落实到位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13398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1000" dirty="0"/>
                    </a:p>
                    <a:p>
                      <a:pPr marL="16065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300" dirty="0"/>
                    </a:p>
                    <a:p>
                      <a:pPr marL="97155" indent="8255" algn="l" rtl="0" eaLnBrk="0">
                        <a:lnSpc>
                          <a:spcPct val="12400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14、住院患者跌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倒风险管理质量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72390" indent="63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</a:t>
                      </a:r>
                      <a:r>
                        <a:rPr sz="900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．低度每两周评估一次，中、高危风险每周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一评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估一次（起始、周一）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27635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16065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ts val="111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r>
                        <a:rPr sz="9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．风险评估分值与患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者实际病情相符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marL="12763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60655" algn="l" rtl="0" eaLnBrk="0">
                        <a:lnSpc>
                          <a:spcPts val="1215"/>
                        </a:lnSpc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300" dirty="0"/>
                    </a:p>
                    <a:p>
                      <a:pPr marL="160655" indent="-5461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15、预防压力性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损伤护理质量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9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9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72390" indent="825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14</a:t>
                      </a:r>
                      <a:r>
                        <a:rPr sz="9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．患者／家属知晓预防压力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性损伤的主要相关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措施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26365" algn="l" rtl="0" eaLnBrk="0">
                        <a:lnSpc>
                          <a:spcPct val="84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900" dirty="0"/>
                    </a:p>
                    <a:p>
                      <a:pPr marL="13017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/>
          <p:cNvGraphicFramePr>
            <a:graphicFrameLocks noGrp="1"/>
          </p:cNvGraphicFramePr>
          <p:nvPr/>
        </p:nvGraphicFramePr>
        <p:xfrm>
          <a:off x="1864642" y="2492892"/>
          <a:ext cx="4124960" cy="5613400"/>
        </p:xfrm>
        <a:graphic>
          <a:graphicData uri="http://schemas.openxmlformats.org/drawingml/2006/table">
            <a:tbl>
              <a:tblPr/>
              <a:tblGrid>
                <a:gridCol w="654050"/>
                <a:gridCol w="409575"/>
                <a:gridCol w="1021715"/>
                <a:gridCol w="325120"/>
                <a:gridCol w="328295"/>
                <a:gridCol w="1386205"/>
              </a:tblGrid>
              <a:tr h="5219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40" dirty="0"/>
                    </a:p>
                    <a:p>
                      <a:pPr marL="79375" algn="l" rtl="0" eaLnBrk="0">
                        <a:lnSpc>
                          <a:spcPts val="1280"/>
                        </a:lnSpc>
                        <a:spcBef>
                          <a:spcPts val="0"/>
                        </a:spcBef>
                      </a:pPr>
                      <a:r>
                        <a:rPr sz="705" kern="0" spc="3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查检项目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40" dirty="0"/>
                    </a:p>
                    <a:p>
                      <a:pPr marL="75565" algn="l" rtl="0" eaLnBrk="0">
                        <a:lnSpc>
                          <a:spcPct val="119000"/>
                        </a:lnSpc>
                        <a:spcBef>
                          <a:spcPts val="0"/>
                        </a:spcBef>
                      </a:pPr>
                      <a:r>
                        <a:rPr sz="705" kern="0" spc="13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查检样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1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本量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40" dirty="0"/>
                    </a:p>
                    <a:p>
                      <a:pPr marL="128905" indent="-50165" algn="l" rtl="0" eaLnBrk="0">
                        <a:lnSpc>
                          <a:spcPct val="119000"/>
                        </a:lnSpc>
                        <a:spcBef>
                          <a:spcPts val="0"/>
                        </a:spcBef>
                      </a:pPr>
                      <a:r>
                        <a:rPr sz="705" kern="0" spc="13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单项达标率最低条目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-7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（</a:t>
                      </a:r>
                      <a:r>
                        <a:rPr sz="705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-7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“否”）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40" dirty="0"/>
                    </a:p>
                    <a:p>
                      <a:pPr marL="81280" indent="-4445" algn="l" rtl="0" eaLnBrk="0">
                        <a:lnSpc>
                          <a:spcPct val="119000"/>
                        </a:lnSpc>
                      </a:pPr>
                      <a:r>
                        <a:rPr sz="705" kern="0" spc="-6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发</a:t>
                      </a:r>
                      <a:r>
                        <a:rPr sz="705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-6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生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-1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频次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40" dirty="0"/>
                    </a:p>
                    <a:p>
                      <a:pPr marL="109220" algn="l" rtl="0" eaLnBrk="0">
                        <a:lnSpc>
                          <a:spcPct val="97000"/>
                        </a:lnSpc>
                        <a:spcBef>
                          <a:spcPts val="0"/>
                        </a:spcBef>
                      </a:pPr>
                      <a:r>
                        <a:rPr sz="705" kern="0" spc="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单项</a:t>
                      </a:r>
                      <a:endParaRPr lang="en-US" altLang="en-US" sz="705" dirty="0"/>
                    </a:p>
                    <a:p>
                      <a:pPr marL="106045" algn="l" rtl="0" eaLnBrk="0">
                        <a:lnSpc>
                          <a:spcPts val="1560"/>
                        </a:lnSpc>
                      </a:pPr>
                      <a:r>
                        <a:rPr sz="705" kern="0" spc="1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达标</a:t>
                      </a:r>
                      <a:endParaRPr lang="en-US" altLang="en-US" sz="705" dirty="0"/>
                    </a:p>
                    <a:p>
                      <a:pPr marL="177800" algn="l" rtl="0" eaLnBrk="0">
                        <a:lnSpc>
                          <a:spcPts val="1560"/>
                        </a:lnSpc>
                      </a:pPr>
                      <a:r>
                        <a:rPr sz="705" kern="0" spc="-1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率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40" dirty="0"/>
                    </a:p>
                    <a:p>
                      <a:pPr marL="76200" algn="l" rtl="0" eaLnBrk="0">
                        <a:lnSpc>
                          <a:spcPts val="1280"/>
                        </a:lnSpc>
                        <a:spcBef>
                          <a:spcPts val="0"/>
                        </a:spcBef>
                      </a:pPr>
                      <a:r>
                        <a:rPr sz="705" kern="0" spc="3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分布科室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3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8105" algn="l" rtl="0" eaLnBrk="0">
                        <a:lnSpc>
                          <a:spcPct val="93000"/>
                        </a:lnSpc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1、护理文书</a:t>
                      </a:r>
                      <a:endParaRPr lang="en-US" altLang="en-US" sz="780" dirty="0"/>
                    </a:p>
                    <a:p>
                      <a:pPr marL="86360" algn="l" rtl="0" eaLnBrk="0">
                        <a:lnSpc>
                          <a:spcPts val="3120"/>
                        </a:lnSpc>
                      </a:pPr>
                      <a:r>
                        <a:rPr sz="780" kern="0" spc="-3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书写质量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221615" algn="l" rtl="0" eaLnBrk="0">
                        <a:lnSpc>
                          <a:spcPct val="84000"/>
                        </a:lnSpc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42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3660" algn="l" rtl="0" eaLnBrk="0">
                        <a:lnSpc>
                          <a:spcPct val="93000"/>
                        </a:lnSpc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2．护理文书书写应及</a:t>
                      </a:r>
                      <a:endParaRPr lang="en-US" altLang="en-US" sz="780" dirty="0"/>
                    </a:p>
                    <a:p>
                      <a:pPr marL="83185" indent="6350" algn="l" rtl="0" eaLnBrk="0">
                        <a:lnSpc>
                          <a:spcPct val="241000"/>
                        </a:lnSpc>
                        <a:spcBef>
                          <a:spcPts val="20"/>
                        </a:spcBef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时、准确、客观、真</a:t>
                      </a:r>
                      <a:r>
                        <a:rPr sz="78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3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实、完整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marL="165100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39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marL="164465" algn="l" rtl="0" eaLnBrk="0">
                        <a:lnSpc>
                          <a:spcPts val="1485"/>
                        </a:lnSpc>
                        <a:spcBef>
                          <a:spcPts val="5"/>
                        </a:spcBef>
                      </a:pPr>
                      <a:r>
                        <a:rPr sz="780" kern="0" spc="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7%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1280" algn="l" rtl="0" eaLnBrk="0">
                        <a:lnSpc>
                          <a:spcPct val="93000"/>
                        </a:lnSpc>
                      </a:pPr>
                      <a:r>
                        <a:rPr sz="780" kern="0" spc="-7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重症医学科(ICU)、肿瘤科/肾内</a:t>
                      </a:r>
                      <a:endParaRPr lang="en-US" altLang="en-US" sz="780" dirty="0"/>
                    </a:p>
                    <a:p>
                      <a:pPr marL="76200" algn="l" rtl="0" eaLnBrk="0">
                        <a:lnSpc>
                          <a:spcPct val="237000"/>
                        </a:lnSpc>
                        <a:spcBef>
                          <a:spcPts val="85"/>
                        </a:spcBef>
                      </a:pPr>
                      <a:r>
                        <a:rPr sz="780" kern="0" spc="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科二病区、心血管内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科、消化</a:t>
                      </a:r>
                      <a:r>
                        <a:rPr sz="78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内科、外科、肾内科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、神经外</a:t>
                      </a:r>
                      <a:r>
                        <a:rPr sz="78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4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科/创伤骨科、神经内科/老年</a:t>
                      </a:r>
                      <a:r>
                        <a:rPr sz="78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780" kern="0" spc="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医学科、康复医学科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、呼吸重</a:t>
                      </a:r>
                      <a:r>
                        <a:rPr sz="78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症医学科（RICU）、呼吸与危</a:t>
                      </a:r>
                      <a:r>
                        <a:rPr sz="78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4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重症医学科、骨伤科、妇产</a:t>
                      </a:r>
                      <a:r>
                        <a:rPr sz="780" kern="0" spc="-5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科、</a:t>
                      </a:r>
                      <a:r>
                        <a:rPr sz="78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80" kern="0" spc="-5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儿科/综合科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594995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marL="7683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2、预防呼吸</a:t>
                      </a:r>
                      <a:endParaRPr lang="en-US" altLang="en-US" sz="780" dirty="0"/>
                    </a:p>
                    <a:p>
                      <a:pPr marL="81915" indent="-3175" algn="l" rtl="0" eaLnBrk="0">
                        <a:lnSpc>
                          <a:spcPct val="241000"/>
                        </a:lnSpc>
                        <a:spcBef>
                          <a:spcPts val="20"/>
                        </a:spcBef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机相关性肺</a:t>
                      </a:r>
                      <a:r>
                        <a:rPr sz="78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炎护理质量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260985" algn="l" rtl="0" eaLnBrk="0">
                        <a:lnSpc>
                          <a:spcPct val="85000"/>
                        </a:lnSpc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3000"/>
                        </a:lnSpc>
                      </a:pPr>
                      <a:r>
                        <a:rPr sz="780" kern="0" spc="-6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7.定时翻身、拍背，方</a:t>
                      </a:r>
                      <a:endParaRPr lang="en-US" altLang="en-US" sz="780" dirty="0"/>
                    </a:p>
                    <a:p>
                      <a:pPr marL="83185" algn="l" rtl="0" eaLnBrk="0">
                        <a:lnSpc>
                          <a:spcPts val="3120"/>
                        </a:lnSpc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法正确、力度适合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5" dirty="0"/>
                    </a:p>
                    <a:p>
                      <a:pPr marL="20066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705" dirty="0"/>
                    </a:p>
                    <a:p>
                      <a:pPr marL="130175" algn="l" rtl="0" eaLnBrk="0">
                        <a:lnSpc>
                          <a:spcPts val="1485"/>
                        </a:lnSpc>
                        <a:spcBef>
                          <a:spcPts val="5"/>
                        </a:spcBef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67%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705" dirty="0"/>
                    </a:p>
                    <a:p>
                      <a:pPr marL="84455" algn="l" rtl="0" eaLnBrk="0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呼吸重症医学科（RICU）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550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565" dirty="0"/>
                    </a:p>
                    <a:p>
                      <a:pPr marL="74930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780" kern="0" spc="-3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11.对预计通气时间＞</a:t>
                      </a:r>
                      <a:endParaRPr lang="en-US" altLang="en-US" sz="780" dirty="0"/>
                    </a:p>
                    <a:p>
                      <a:pPr marL="92710" indent="-19685" algn="l" rtl="0" eaLnBrk="0">
                        <a:lnSpc>
                          <a:spcPct val="241000"/>
                        </a:lnSpc>
                        <a:spcBef>
                          <a:spcPts val="15"/>
                        </a:spcBef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72</a:t>
                      </a:r>
                      <a:r>
                        <a:rPr sz="780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小时的患者常规</a:t>
                      </a: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声</a:t>
                      </a:r>
                      <a:r>
                        <a:rPr sz="78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3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门线分泌物吸引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5" dirty="0"/>
                    </a:p>
                    <a:p>
                      <a:pPr marL="20066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marL="130175" algn="l" rtl="0" eaLnBrk="0">
                        <a:lnSpc>
                          <a:spcPts val="1485"/>
                        </a:lnSpc>
                        <a:spcBef>
                          <a:spcPts val="0"/>
                        </a:spcBef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67%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marL="81280" algn="l" rtl="0" eaLnBrk="0">
                        <a:lnSpc>
                          <a:spcPts val="1375"/>
                        </a:lnSpc>
                        <a:spcBef>
                          <a:spcPts val="0"/>
                        </a:spcBef>
                      </a:pPr>
                      <a:r>
                        <a:rPr sz="780" kern="0" spc="-4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重症医学科(ICU)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5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marL="74930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3、住院患者</a:t>
                      </a:r>
                      <a:endParaRPr lang="en-US" altLang="en-US" sz="780" dirty="0"/>
                    </a:p>
                    <a:p>
                      <a:pPr marL="78740" algn="l" rtl="0" eaLnBrk="0">
                        <a:lnSpc>
                          <a:spcPct val="242000"/>
                        </a:lnSpc>
                        <a:spcBef>
                          <a:spcPts val="15"/>
                        </a:spcBef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跌倒风险管</a:t>
                      </a:r>
                      <a:r>
                        <a:rPr sz="78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理质量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224155" algn="l" rtl="0" eaLnBrk="0">
                        <a:lnSpc>
                          <a:spcPct val="86000"/>
                        </a:lnSpc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36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5" dirty="0"/>
                    </a:p>
                    <a:p>
                      <a:pPr marL="71755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780" kern="0" spc="-3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3.护士知晓跌倒伤害</a:t>
                      </a:r>
                      <a:endParaRPr lang="en-US" altLang="en-US" sz="780" dirty="0"/>
                    </a:p>
                    <a:p>
                      <a:pPr marL="76200" algn="l" rtl="0" eaLnBrk="0">
                        <a:lnSpc>
                          <a:spcPts val="3120"/>
                        </a:lnSpc>
                      </a:pPr>
                      <a:r>
                        <a:rPr sz="780" kern="0" spc="-4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分级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200660" algn="l" rtl="0" eaLnBrk="0">
                        <a:lnSpc>
                          <a:spcPct val="86000"/>
                        </a:lnSpc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marL="129540" algn="l" rtl="0" eaLnBrk="0">
                        <a:lnSpc>
                          <a:spcPts val="1485"/>
                        </a:lnSpc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75%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565" dirty="0"/>
                    </a:p>
                    <a:p>
                      <a:pPr marL="80010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780" kern="0" spc="-5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肿瘤科/肾内科二病区、心血管</a:t>
                      </a:r>
                      <a:endParaRPr lang="en-US" altLang="en-US" sz="780" dirty="0"/>
                    </a:p>
                    <a:p>
                      <a:pPr marL="76835" indent="19050" algn="l" rtl="0" eaLnBrk="0">
                        <a:lnSpc>
                          <a:spcPct val="239000"/>
                        </a:lnSpc>
                        <a:spcBef>
                          <a:spcPts val="5"/>
                        </a:spcBef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内科、外科、肾内科、神经外</a:t>
                      </a:r>
                      <a:r>
                        <a:rPr sz="78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4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科/创伤骨科、神经内科/老年</a:t>
                      </a:r>
                      <a:r>
                        <a:rPr sz="78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780" kern="0" spc="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医学科、骨伤科、妇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产科、儿</a:t>
                      </a:r>
                      <a:r>
                        <a:rPr sz="78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6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科/综合科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2"/>
          <p:cNvSpPr/>
          <p:nvPr/>
        </p:nvSpPr>
        <p:spPr>
          <a:xfrm>
            <a:off x="1919769" y="2272969"/>
            <a:ext cx="1555664" cy="18183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1820"/>
              </a:lnSpc>
            </a:pPr>
            <a:r>
              <a:rPr sz="1060" kern="0" spc="-2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三、主要问题数据分析：</a:t>
            </a:r>
            <a:endParaRPr lang="en-US" altLang="en-US" sz="1060" dirty="0"/>
          </a:p>
        </p:txBody>
      </p:sp>
      <p:sp>
        <p:nvSpPr>
          <p:cNvPr id="24" name="textbox 24"/>
          <p:cNvSpPr/>
          <p:nvPr/>
        </p:nvSpPr>
        <p:spPr>
          <a:xfrm>
            <a:off x="3450306" y="8584791"/>
            <a:ext cx="662673" cy="1099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 </a:t>
            </a: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4</a:t>
            </a:r>
            <a:r>
              <a:rPr sz="635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635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r>
              <a:rPr sz="635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63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6"/>
          <p:cNvGraphicFramePr>
            <a:graphicFrameLocks noGrp="1"/>
          </p:cNvGraphicFramePr>
          <p:nvPr/>
        </p:nvGraphicFramePr>
        <p:xfrm>
          <a:off x="1864642" y="5023259"/>
          <a:ext cx="4098290" cy="3530600"/>
        </p:xfrm>
        <a:graphic>
          <a:graphicData uri="http://schemas.openxmlformats.org/drawingml/2006/table">
            <a:tbl>
              <a:tblPr/>
              <a:tblGrid>
                <a:gridCol w="656590"/>
                <a:gridCol w="1272540"/>
                <a:gridCol w="991235"/>
                <a:gridCol w="1177925"/>
              </a:tblGrid>
              <a:tr h="2089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355" dirty="0"/>
                    </a:p>
                    <a:p>
                      <a:pPr marL="78740" algn="l" rtl="0" eaLnBrk="0">
                        <a:lnSpc>
                          <a:spcPts val="1105"/>
                        </a:lnSpc>
                      </a:pP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查检项目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355" dirty="0"/>
                    </a:p>
                    <a:p>
                      <a:pPr marL="74930" algn="l" rtl="0" eaLnBrk="0">
                        <a:lnSpc>
                          <a:spcPts val="1105"/>
                        </a:lnSpc>
                      </a:pP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存在问题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355" dirty="0"/>
                    </a:p>
                    <a:p>
                      <a:pPr marL="78740" algn="l" rtl="0" eaLnBrk="0">
                        <a:lnSpc>
                          <a:spcPts val="1105"/>
                        </a:lnSpc>
                      </a:pP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原因分析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355" dirty="0"/>
                    </a:p>
                    <a:p>
                      <a:pPr marL="77470" algn="l" rtl="0" eaLnBrk="0">
                        <a:lnSpc>
                          <a:spcPts val="1105"/>
                        </a:lnSpc>
                      </a:pP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整改措施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9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marL="81915" indent="-4445" algn="l" rtl="0" eaLnBrk="0">
                        <a:lnSpc>
                          <a:spcPct val="129000"/>
                        </a:lnSpc>
                        <a:spcBef>
                          <a:spcPts val="5"/>
                        </a:spcBef>
                      </a:pPr>
                      <a:r>
                        <a:rPr sz="635" kern="0" spc="4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1、护理文书书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6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写质量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6200" indent="1905" algn="l" rtl="0" eaLnBrk="0">
                        <a:lnSpc>
                          <a:spcPct val="129000"/>
                        </a:lnSpc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护理文书书写不及时、准确、</a:t>
                      </a:r>
                      <a:r>
                        <a:rPr sz="63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客观、真实、完整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72390" indent="1905" algn="l" rtl="0" eaLnBrk="0">
                        <a:lnSpc>
                          <a:spcPct val="139000"/>
                        </a:lnSpc>
                        <a:spcBef>
                          <a:spcPts val="0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1、科室未注重护理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书书写规范，护士长未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严格落实督查执行。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2、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护士专科理论知识不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牢固、</a:t>
                      </a:r>
                      <a:r>
                        <a:rPr sz="63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自身能力不足。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3、护士责任心不强，</a:t>
                      </a:r>
                      <a:endParaRPr lang="en-US" altLang="en-US" sz="635" dirty="0"/>
                    </a:p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40" dirty="0"/>
                    </a:p>
                    <a:p>
                      <a:pPr marL="82550" algn="l" rtl="0" eaLnBrk="0">
                        <a:lnSpc>
                          <a:spcPts val="1105"/>
                        </a:lnSpc>
                        <a:spcBef>
                          <a:spcPts val="0"/>
                        </a:spcBef>
                      </a:pP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法律意识淡薄。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40" dirty="0"/>
                    </a:p>
                    <a:p>
                      <a:pPr marL="75565" indent="-635" algn="l" rtl="0" eaLnBrk="0">
                        <a:lnSpc>
                          <a:spcPct val="140000"/>
                        </a:lnSpc>
                        <a:spcBef>
                          <a:spcPts val="0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1、加强护士长岗位管理能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力提升</a:t>
                      </a:r>
                      <a:r>
                        <a:rPr sz="635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，护理部针对护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士长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管理能力进行严格考核。2、</a:t>
                      </a:r>
                      <a:r>
                        <a:rPr sz="63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针对不达标科室按照护理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管理细则进行处理。3、护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理部加强对不达标科室进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行一对一指导，并不定期进</a:t>
                      </a:r>
                      <a:r>
                        <a:rPr sz="63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行督查。4、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6200" algn="l" rtl="0" eaLnBrk="0">
                        <a:lnSpc>
                          <a:spcPts val="1105"/>
                        </a:lnSpc>
                      </a:pPr>
                      <a:r>
                        <a:rPr sz="635" kern="0" spc="4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2、预防呼吸机</a:t>
                      </a:r>
                      <a:endParaRPr lang="en-US" altLang="en-US" sz="635" dirty="0"/>
                    </a:p>
                    <a:p>
                      <a:pPr marL="91440" algn="l" rtl="0" eaLnBrk="0">
                        <a:lnSpc>
                          <a:spcPts val="1105"/>
                        </a:lnSpc>
                        <a:spcBef>
                          <a:spcPts val="455"/>
                        </a:spcBef>
                      </a:pP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相关性肺炎护</a:t>
                      </a:r>
                      <a:endParaRPr lang="en-US" altLang="en-US" sz="635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210" dirty="0"/>
                    </a:p>
                    <a:p>
                      <a:pPr marL="280670" algn="l" rtl="0" eaLnBrk="0">
                        <a:lnSpc>
                          <a:spcPts val="1105"/>
                        </a:lnSpc>
                        <a:spcBef>
                          <a:spcPts val="5"/>
                        </a:spcBef>
                      </a:pP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理质量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40" dirty="0"/>
                    </a:p>
                    <a:p>
                      <a:pPr marL="76835" indent="-1270" algn="l" rtl="0" eaLnBrk="0">
                        <a:lnSpc>
                          <a:spcPct val="129000"/>
                        </a:lnSpc>
                        <a:spcBef>
                          <a:spcPts val="0"/>
                        </a:spcBef>
                      </a:pPr>
                      <a:r>
                        <a:rPr sz="635" kern="0" spc="10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未定时翻身、拍背，方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法不正</a:t>
                      </a:r>
                      <a:r>
                        <a:rPr sz="63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确、力度适合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40" dirty="0"/>
                    </a:p>
                    <a:p>
                      <a:pPr marL="75565" indent="-635" algn="l" rtl="0" eaLnBrk="0">
                        <a:lnSpc>
                          <a:spcPct val="140000"/>
                        </a:lnSpc>
                        <a:spcBef>
                          <a:spcPts val="0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1、护士长对重症患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者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监督不到位。2、护士</a:t>
                      </a:r>
                      <a:r>
                        <a:rPr sz="63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专科知识掌握不牢固</a:t>
                      </a:r>
                      <a:r>
                        <a:rPr sz="635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，</a:t>
                      </a:r>
                      <a:r>
                        <a:rPr sz="635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针对重症患者基础护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理落实不到位。3、护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士对急救设备性能掌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5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握不全。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51000"/>
                        </a:lnSpc>
                      </a:pPr>
                      <a:endParaRPr lang="en-US" altLang="en-US" sz="705" dirty="0"/>
                    </a:p>
                    <a:p>
                      <a:pPr marL="76835" indent="-1905" algn="l" rtl="0" eaLnBrk="0">
                        <a:lnSpc>
                          <a:spcPct val="138000"/>
                        </a:lnSpc>
                        <a:spcBef>
                          <a:spcPts val="0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1、护理部对护士长管理能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力进行严格考核。2、要求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科室定期进行专科知识培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训并严格考核。3、护理部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不定期进行督查。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405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1280" indent="-4445" algn="l" rtl="0" eaLnBrk="0">
                        <a:lnSpc>
                          <a:spcPct val="129000"/>
                        </a:lnSpc>
                      </a:pP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对预计通气时间＞72</a:t>
                      </a:r>
                      <a:r>
                        <a:rPr sz="635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小时的</a:t>
                      </a:r>
                      <a:r>
                        <a:rPr sz="635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患者未常规声门线分泌物吸引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8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9375" indent="-4445" algn="l" rtl="0" eaLnBrk="0">
                        <a:lnSpc>
                          <a:spcPct val="130000"/>
                        </a:lnSpc>
                      </a:pPr>
                      <a:r>
                        <a:rPr sz="635" kern="0" spc="4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3、住院患者跌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倒风险管理质</a:t>
                      </a:r>
                      <a:r>
                        <a:rPr sz="63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1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量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705" dirty="0"/>
                    </a:p>
                    <a:p>
                      <a:pPr marL="78740" algn="l" rtl="0" eaLnBrk="0">
                        <a:lnSpc>
                          <a:spcPts val="1105"/>
                        </a:lnSpc>
                        <a:spcBef>
                          <a:spcPts val="5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护士不知晓跌倒伤害分级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0000"/>
                        </a:lnSpc>
                      </a:pPr>
                      <a:endParaRPr lang="en-US" altLang="en-US" sz="100" dirty="0"/>
                    </a:p>
                    <a:p>
                      <a:pPr marL="75565" indent="-635" algn="l" rtl="0" eaLnBrk="0">
                        <a:lnSpc>
                          <a:spcPct val="139000"/>
                        </a:lnSpc>
                        <a:spcBef>
                          <a:spcPts val="0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1、科室未高度重视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住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院患者跌倒风险管控</a:t>
                      </a:r>
                      <a:r>
                        <a:rPr sz="635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，</a:t>
                      </a:r>
                      <a:r>
                        <a:rPr sz="635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安全管理意识淡薄。2、</a:t>
                      </a:r>
                      <a:r>
                        <a:rPr sz="635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护士长管理能力不足</a:t>
                      </a:r>
                      <a:r>
                        <a:rPr sz="635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，</a:t>
                      </a:r>
                      <a:r>
                        <a:rPr sz="635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巡视不到位。3、护士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针对住院患者风险评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估不到位，基础知识薄</a:t>
                      </a:r>
                      <a:r>
                        <a:rPr sz="63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1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弱。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</a:pPr>
                      <a:endParaRPr lang="en-US" altLang="en-US" sz="705" dirty="0"/>
                    </a:p>
                    <a:p>
                      <a:pPr marL="74930" algn="l" rtl="0" eaLnBrk="0">
                        <a:lnSpc>
                          <a:spcPct val="139000"/>
                        </a:lnSpc>
                        <a:spcBef>
                          <a:spcPts val="5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1、加强护士长管理能力督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查并严格考核。护理部不定</a:t>
                      </a:r>
                      <a:r>
                        <a:rPr sz="63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期进行督查。2、针对高危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10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科室护理部将加大督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查力</a:t>
                      </a:r>
                      <a:r>
                        <a:rPr sz="63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度，利用查房时间进行专项</a:t>
                      </a:r>
                      <a:r>
                        <a:rPr sz="63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督查指导。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1864642" y="2212737"/>
          <a:ext cx="4124960" cy="1969135"/>
        </p:xfrm>
        <a:graphic>
          <a:graphicData uri="http://schemas.openxmlformats.org/drawingml/2006/table">
            <a:tbl>
              <a:tblPr/>
              <a:tblGrid>
                <a:gridCol w="654050"/>
                <a:gridCol w="409575"/>
                <a:gridCol w="1021715"/>
                <a:gridCol w="325120"/>
                <a:gridCol w="328295"/>
                <a:gridCol w="1386205"/>
              </a:tblGrid>
              <a:tr h="19691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marL="76835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780" kern="0" spc="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4、预防压力</a:t>
                      </a:r>
                      <a:endParaRPr lang="en-US" altLang="en-US" sz="780" dirty="0"/>
                    </a:p>
                    <a:p>
                      <a:pPr marL="81915" indent="3175" algn="l" rtl="0" eaLnBrk="0">
                        <a:lnSpc>
                          <a:spcPct val="242000"/>
                        </a:lnSpc>
                        <a:spcBef>
                          <a:spcPts val="15"/>
                        </a:spcBef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性损伤护理</a:t>
                      </a:r>
                      <a:r>
                        <a:rPr sz="78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780" kern="0" spc="-5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质量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marL="221615" algn="l" rtl="0" eaLnBrk="0">
                        <a:lnSpc>
                          <a:spcPct val="84000"/>
                        </a:lnSpc>
                        <a:spcBef>
                          <a:spcPts val="0"/>
                        </a:spcBef>
                      </a:pP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42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5" dirty="0"/>
                    </a:p>
                    <a:p>
                      <a:pPr marL="71755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3．护士知晓Ⅱ期及以</a:t>
                      </a:r>
                      <a:endParaRPr lang="en-US" altLang="en-US" sz="780" dirty="0"/>
                    </a:p>
                    <a:p>
                      <a:pPr marL="74930" indent="3810" algn="l" rtl="0" eaLnBrk="0">
                        <a:lnSpc>
                          <a:spcPct val="241000"/>
                        </a:lnSpc>
                        <a:spcBef>
                          <a:spcPts val="25"/>
                        </a:spcBef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上压力性损伤的分类</a:t>
                      </a:r>
                      <a:r>
                        <a:rPr sz="78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及临床表现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5" dirty="0"/>
                    </a:p>
                    <a:p>
                      <a:pPr marL="168275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780" kern="0" spc="-5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16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marL="131445" algn="l" rtl="0" eaLnBrk="0">
                        <a:lnSpc>
                          <a:spcPts val="1485"/>
                        </a:lnSpc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62%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0010" algn="l" rtl="0" eaLnBrk="0">
                        <a:lnSpc>
                          <a:spcPct val="93000"/>
                        </a:lnSpc>
                      </a:pPr>
                      <a:r>
                        <a:rPr sz="780" kern="0" spc="-5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肿瘤科/肾内科二病区、心血管</a:t>
                      </a:r>
                      <a:endParaRPr lang="en-US" altLang="en-US" sz="780" dirty="0"/>
                    </a:p>
                    <a:p>
                      <a:pPr marL="73660" indent="22225" algn="l" rtl="0" eaLnBrk="0">
                        <a:lnSpc>
                          <a:spcPct val="238000"/>
                        </a:lnSpc>
                        <a:spcBef>
                          <a:spcPts val="15"/>
                        </a:spcBef>
                      </a:pPr>
                      <a:r>
                        <a:rPr sz="780" kern="0" spc="-2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内科、消化内科、肾内科、神</a:t>
                      </a:r>
                      <a:r>
                        <a:rPr sz="78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3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经外科/创伤骨科、</a:t>
                      </a:r>
                      <a:r>
                        <a:rPr sz="780" kern="0" spc="-4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神经内科/</a:t>
                      </a:r>
                      <a:r>
                        <a:rPr sz="78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780" kern="0" spc="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老年医学科、康复医学科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、呼</a:t>
                      </a:r>
                      <a:r>
                        <a:rPr sz="78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吸重症医学科（RICU）、呼吸</a:t>
                      </a:r>
                      <a:r>
                        <a:rPr sz="78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与危重症医学科、妇产科</a:t>
                      </a:r>
                      <a:r>
                        <a:rPr sz="780" kern="0" spc="-1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、儿</a:t>
                      </a:r>
                      <a:r>
                        <a:rPr sz="78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80" kern="0" spc="-60" dirty="0">
                          <a:ln w="4013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科/综合科</a:t>
                      </a:r>
                      <a:endParaRPr lang="en-US" altLang="en-US" sz="78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30"/>
          <p:cNvSpPr/>
          <p:nvPr/>
        </p:nvSpPr>
        <p:spPr>
          <a:xfrm>
            <a:off x="1915758" y="4522833"/>
            <a:ext cx="3784327" cy="44492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algn="r" rtl="0" eaLnBrk="0">
              <a:lnSpc>
                <a:spcPct val="91000"/>
              </a:lnSpc>
            </a:pPr>
            <a:r>
              <a:rPr sz="1060" kern="0" spc="2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四、</a:t>
            </a:r>
            <a:r>
              <a:rPr sz="1060" kern="0" spc="2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主要问题原因分析及整改措施（分别从</a:t>
            </a:r>
            <a:r>
              <a:rPr sz="1060" kern="0" spc="1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人、机、料、法、</a:t>
            </a:r>
            <a:endParaRPr lang="en-US" altLang="en-US" sz="1060" dirty="0"/>
          </a:p>
          <a:p>
            <a:pPr marL="12700" algn="l" rtl="0" eaLnBrk="0">
              <a:lnSpc>
                <a:spcPts val="3120"/>
              </a:lnSpc>
            </a:pPr>
            <a:r>
              <a:rPr sz="1060" kern="0" spc="9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环等方面进行原因分析及整改</a:t>
            </a:r>
            <a:r>
              <a:rPr sz="1060" kern="0" spc="10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sz="1060" kern="0" spc="10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en-US" altLang="en-US" sz="1060" dirty="0"/>
          </a:p>
        </p:txBody>
      </p:sp>
      <p:sp>
        <p:nvSpPr>
          <p:cNvPr id="32" name="textbox 32"/>
          <p:cNvSpPr/>
          <p:nvPr/>
        </p:nvSpPr>
        <p:spPr>
          <a:xfrm>
            <a:off x="3450306" y="8584791"/>
            <a:ext cx="662673" cy="1099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635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5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635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r>
              <a:rPr sz="635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63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1864642" y="2212737"/>
          <a:ext cx="4098290" cy="2404745"/>
        </p:xfrm>
        <a:graphic>
          <a:graphicData uri="http://schemas.openxmlformats.org/drawingml/2006/table">
            <a:tbl>
              <a:tblPr/>
              <a:tblGrid>
                <a:gridCol w="656590"/>
                <a:gridCol w="1272540"/>
                <a:gridCol w="991235"/>
                <a:gridCol w="1177925"/>
              </a:tblGrid>
              <a:tr h="9867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8105" indent="-1905" algn="l" rtl="0" eaLnBrk="0">
                        <a:lnSpc>
                          <a:spcPct val="129000"/>
                        </a:lnSpc>
                      </a:pPr>
                      <a:r>
                        <a:rPr sz="635" kern="0" spc="4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4、预防压力性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损伤护理质量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705" dirty="0"/>
                    </a:p>
                    <a:p>
                      <a:pPr marL="75565" indent="3175" algn="l" rtl="0" eaLnBrk="0">
                        <a:lnSpc>
                          <a:spcPct val="129000"/>
                        </a:lnSpc>
                        <a:spcBef>
                          <a:spcPts val="0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护士不知晓Ⅱ期及以上压力性</a:t>
                      </a:r>
                      <a:r>
                        <a:rPr sz="63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损伤的分类及临床表现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4000"/>
                        </a:lnSpc>
                      </a:pPr>
                      <a:endParaRPr lang="en-US" altLang="en-US" sz="705" dirty="0"/>
                    </a:p>
                    <a:p>
                      <a:pPr marL="78105" indent="-3175" algn="l" rtl="0" eaLnBrk="0">
                        <a:lnSpc>
                          <a:spcPct val="138000"/>
                        </a:lnSpc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1、科室未重视预防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压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力性损伤工作开展，培</a:t>
                      </a:r>
                      <a:r>
                        <a:rPr sz="63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训不到位或是培训流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于形式。2、护士基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础</a:t>
                      </a:r>
                      <a:r>
                        <a:rPr sz="63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知识掌握不牢固。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40" dirty="0"/>
                    </a:p>
                    <a:p>
                      <a:pPr marL="74930" algn="l" rtl="0" eaLnBrk="0">
                        <a:lnSpc>
                          <a:spcPct val="140000"/>
                        </a:lnSpc>
                        <a:spcBef>
                          <a:spcPts val="0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1、护理部加强对临床关于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预防压力性损伤工作开展</a:t>
                      </a:r>
                      <a:r>
                        <a:rPr sz="63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情况定期督查。2、压疮小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组定期进行总结分析</a:t>
                      </a:r>
                      <a:r>
                        <a:rPr sz="635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，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持续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改进。3、高危科室必须严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格落实工作开展，加强加强</a:t>
                      </a:r>
                      <a:r>
                        <a:rPr sz="63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4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培训。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55" dirty="0"/>
                    </a:p>
                    <a:p>
                      <a:pPr marL="78740" algn="l" rtl="0" eaLnBrk="0">
                        <a:lnSpc>
                          <a:spcPts val="1105"/>
                        </a:lnSpc>
                      </a:pP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查检项目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55" dirty="0"/>
                    </a:p>
                    <a:p>
                      <a:pPr marL="74930" algn="l" rtl="0" eaLnBrk="0">
                        <a:lnSpc>
                          <a:spcPts val="1105"/>
                        </a:lnSpc>
                      </a:pP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存在问题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55" dirty="0"/>
                    </a:p>
                    <a:p>
                      <a:pPr marL="78740" algn="l" rtl="0" eaLnBrk="0">
                        <a:lnSpc>
                          <a:spcPts val="1105"/>
                        </a:lnSpc>
                      </a:pP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原因分析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55" dirty="0"/>
                    </a:p>
                    <a:p>
                      <a:pPr marL="77470" algn="l" rtl="0" eaLnBrk="0">
                        <a:lnSpc>
                          <a:spcPts val="1105"/>
                        </a:lnSpc>
                      </a:pP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整改措施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5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marL="81915" indent="-4445" algn="l" rtl="0" eaLnBrk="0">
                        <a:lnSpc>
                          <a:spcPct val="129000"/>
                        </a:lnSpc>
                        <a:spcBef>
                          <a:spcPts val="0"/>
                        </a:spcBef>
                      </a:pPr>
                      <a:r>
                        <a:rPr sz="635" kern="0" spc="4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1、护理文书书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6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写质量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marL="76200" indent="1905" algn="l" rtl="0" eaLnBrk="0">
                        <a:lnSpc>
                          <a:spcPct val="129000"/>
                        </a:lnSpc>
                        <a:spcBef>
                          <a:spcPts val="5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护理文书书写不及时、准确、</a:t>
                      </a:r>
                      <a:r>
                        <a:rPr sz="63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客观、真实、完整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2390" indent="1905" algn="l" rtl="0" eaLnBrk="0">
                        <a:lnSpc>
                          <a:spcPct val="139000"/>
                        </a:lnSpc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1、科室未注重护理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书书写规范，护士长未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严格落实督查执行。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2、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护士专科理论知识不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牢固、</a:t>
                      </a:r>
                      <a:r>
                        <a:rPr sz="63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自身能力不足。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3、护士责任心不强，</a:t>
                      </a:r>
                      <a:endParaRPr lang="en-US" altLang="en-US" sz="635" dirty="0"/>
                    </a:p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40" dirty="0"/>
                    </a:p>
                    <a:p>
                      <a:pPr marL="82550" algn="l" rtl="0" eaLnBrk="0">
                        <a:lnSpc>
                          <a:spcPts val="1105"/>
                        </a:lnSpc>
                        <a:spcBef>
                          <a:spcPts val="0"/>
                        </a:spcBef>
                      </a:pP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法律意识淡薄。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40" dirty="0"/>
                    </a:p>
                    <a:p>
                      <a:pPr marL="75565" indent="-635" algn="l" rtl="0" eaLnBrk="0">
                        <a:lnSpc>
                          <a:spcPct val="140000"/>
                        </a:lnSpc>
                        <a:spcBef>
                          <a:spcPts val="0"/>
                        </a:spcBef>
                      </a:pP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1、加强护士长岗位管理能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力提升</a:t>
                      </a:r>
                      <a:r>
                        <a:rPr sz="635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，护理部针对护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士长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管理能力进行严格考核。2、</a:t>
                      </a:r>
                      <a:r>
                        <a:rPr sz="63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针对不达标科室按照护理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管理细则进行处理。3、护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理部加强对不达标科室进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 </a:t>
                      </a:r>
                      <a:r>
                        <a:rPr sz="635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行一对一指导，并不定期进</a:t>
                      </a:r>
                      <a:r>
                        <a:rPr sz="63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7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行督查。4、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6"/>
          <p:cNvGraphicFramePr>
            <a:graphicFrameLocks noGrp="1"/>
          </p:cNvGraphicFramePr>
          <p:nvPr/>
        </p:nvGraphicFramePr>
        <p:xfrm>
          <a:off x="1864642" y="4954118"/>
          <a:ext cx="3828415" cy="2111375"/>
        </p:xfrm>
        <a:graphic>
          <a:graphicData uri="http://schemas.openxmlformats.org/drawingml/2006/table">
            <a:tbl>
              <a:tblPr/>
              <a:tblGrid>
                <a:gridCol w="956310"/>
                <a:gridCol w="1442085"/>
                <a:gridCol w="1430020"/>
              </a:tblGrid>
              <a:tr h="2082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425" dirty="0"/>
                    </a:p>
                    <a:p>
                      <a:pPr marL="81280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质量改善目标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425" dirty="0"/>
                    </a:p>
                    <a:p>
                      <a:pPr marL="78105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突出问题描述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425" dirty="0"/>
                    </a:p>
                    <a:p>
                      <a:pPr marL="69850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PDCA</a:t>
                      </a:r>
                      <a:r>
                        <a:rPr sz="63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质量改善科室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850"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5" dirty="0"/>
                    </a:p>
                    <a:p>
                      <a:pPr marL="457200" indent="-370205" algn="l" rtl="0" eaLnBrk="0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1、提高护理文书书写质</a:t>
                      </a:r>
                      <a:r>
                        <a:rPr sz="63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量合格率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4930" algn="l" rtl="0" eaLnBrk="0">
                        <a:lnSpc>
                          <a:spcPct val="95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入院评估内容不准确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40" dirty="0"/>
                    </a:p>
                    <a:p>
                      <a:pPr marL="75565" indent="3175" algn="l" rtl="0" eaLnBrk="0">
                        <a:lnSpc>
                          <a:spcPct val="135000"/>
                        </a:lnSpc>
                        <a:spcBef>
                          <a:spcPts val="0"/>
                        </a:spcBef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重症医学科(ICU)、心血管内科、消化</a:t>
                      </a:r>
                      <a:r>
                        <a:rPr sz="63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内科、肾内科、神经外科</a:t>
                      </a:r>
                      <a:r>
                        <a:rPr sz="635" kern="0" spc="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/创伤骨科、</a:t>
                      </a:r>
                      <a:r>
                        <a:rPr sz="63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神经内科/老年医学科、</a:t>
                      </a:r>
                      <a:r>
                        <a:rPr sz="635" kern="0" spc="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康复医学科、</a:t>
                      </a:r>
                      <a:r>
                        <a:rPr sz="63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呼吸重症医学科（RICU）、呼</a:t>
                      </a: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吸与危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重症医学科、儿科/</a:t>
                      </a: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综合科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850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4930" algn="l" rtl="0" eaLnBrk="0">
                        <a:lnSpc>
                          <a:spcPct val="95000"/>
                        </a:lnSpc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健康教育单未按时完成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140" dirty="0"/>
                    </a:p>
                    <a:p>
                      <a:pPr marL="75565" indent="-635" algn="l" rtl="0" eaLnBrk="0">
                        <a:lnSpc>
                          <a:spcPct val="135000"/>
                        </a:lnSpc>
                        <a:spcBef>
                          <a:spcPts val="0"/>
                        </a:spcBef>
                      </a:pPr>
                      <a:r>
                        <a:rPr sz="635" kern="0" spc="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肿瘤科/肾内科二病区、</a:t>
                      </a:r>
                      <a:r>
                        <a:rPr sz="635" kern="0" spc="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心血管内科、</a:t>
                      </a:r>
                      <a:r>
                        <a:rPr sz="63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消化内科、外科、肾内科、神经内科/</a:t>
                      </a:r>
                      <a:r>
                        <a:rPr sz="63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635" kern="0" spc="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老年医学科、康复医学科、呼</a:t>
                      </a: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吸重症</a:t>
                      </a:r>
                      <a:r>
                        <a:rPr sz="63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医学科（RICU）、呼吸与危重症</a:t>
                      </a: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医学</a:t>
                      </a:r>
                      <a:r>
                        <a:rPr sz="63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635" kern="0" spc="-2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科、骨伤科、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</a:tr>
              <a:tr h="206375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355" dirty="0"/>
                    </a:p>
                    <a:p>
                      <a:pPr marL="7620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635" kern="0" spc="-1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产后出血记录单未及时完成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355" dirty="0"/>
                    </a:p>
                    <a:p>
                      <a:pPr marL="76200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635" kern="0" spc="-30" dirty="0">
                          <a:ln w="3268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妇产科</a:t>
                      </a:r>
                      <a:endParaRPr lang="en-US" altLang="en-US" sz="63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8"/>
          <p:cNvSpPr/>
          <p:nvPr/>
        </p:nvSpPr>
        <p:spPr>
          <a:xfrm>
            <a:off x="2204601" y="7246794"/>
            <a:ext cx="2604896" cy="182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1825"/>
              </a:lnSpc>
            </a:pPr>
            <a:r>
              <a:rPr sz="1060" kern="0" spc="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六、2024</a:t>
            </a:r>
            <a:r>
              <a:rPr sz="1060" kern="0" spc="-1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</a:t>
            </a:r>
            <a:r>
              <a:rPr sz="1060" kern="0" spc="-1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sz="1060" kern="0" spc="-1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月发生护理不良事件情况：</a:t>
            </a:r>
            <a:endParaRPr lang="en-US" altLang="en-US" sz="1060" dirty="0"/>
          </a:p>
        </p:txBody>
      </p:sp>
      <p:sp>
        <p:nvSpPr>
          <p:cNvPr id="40" name="textbox 40"/>
          <p:cNvSpPr/>
          <p:nvPr/>
        </p:nvSpPr>
        <p:spPr>
          <a:xfrm>
            <a:off x="1918050" y="4734026"/>
            <a:ext cx="2568081" cy="182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1825"/>
              </a:lnSpc>
            </a:pPr>
            <a:r>
              <a:rPr sz="1060" kern="0" spc="30" dirty="0">
                <a:ln w="579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五、达标率不合格重点项目整改安排表：</a:t>
            </a:r>
            <a:endParaRPr lang="en-US" altLang="en-US" sz="1060" dirty="0"/>
          </a:p>
        </p:txBody>
      </p:sp>
      <p:sp>
        <p:nvSpPr>
          <p:cNvPr id="42" name="textbox 42"/>
          <p:cNvSpPr/>
          <p:nvPr/>
        </p:nvSpPr>
        <p:spPr>
          <a:xfrm>
            <a:off x="3450306" y="8584791"/>
            <a:ext cx="662673" cy="1099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635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6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635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r>
              <a:rPr sz="635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63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4"/>
          <p:cNvGraphicFramePr>
            <a:graphicFrameLocks noGrp="1"/>
          </p:cNvGraphicFramePr>
          <p:nvPr/>
        </p:nvGraphicFramePr>
        <p:xfrm>
          <a:off x="1592569" y="4731880"/>
          <a:ext cx="4427220" cy="3766820"/>
        </p:xfrm>
        <a:graphic>
          <a:graphicData uri="http://schemas.openxmlformats.org/drawingml/2006/table">
            <a:tbl>
              <a:tblPr/>
              <a:tblGrid>
                <a:gridCol w="622935"/>
                <a:gridCol w="481330"/>
                <a:gridCol w="3322955"/>
              </a:tblGrid>
              <a:tr h="3105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425" dirty="0"/>
                    </a:p>
                    <a:p>
                      <a:pPr marL="102870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99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发生科室</a:t>
                      </a:r>
                      <a:endParaRPr lang="en-US" altLang="en-US" sz="99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425" dirty="0"/>
                    </a:p>
                    <a:p>
                      <a:pPr marL="175260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99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类型</a:t>
                      </a:r>
                      <a:endParaRPr lang="en-US" altLang="en-US" sz="99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425" dirty="0"/>
                    </a:p>
                    <a:p>
                      <a:pPr marL="2004695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99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事件明细</a:t>
                      </a:r>
                      <a:endParaRPr lang="en-US" altLang="en-US" sz="99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9207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肾内科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21082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跌倒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例：2024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12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日，患者周某，男，51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岁，诊断：慢性肾脏病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期、肺</a:t>
                      </a:r>
                      <a:endParaRPr lang="en-US" altLang="en-US" sz="705" dirty="0"/>
                    </a:p>
                    <a:p>
                      <a:pPr marL="76835" indent="3175" algn="l" rtl="0" eaLnBrk="0">
                        <a:lnSpc>
                          <a:spcPct val="204000"/>
                        </a:lnSpc>
                        <a:spcBef>
                          <a:spcPts val="15"/>
                        </a:spcBef>
                      </a:pP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炎。A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班，</a:t>
                      </a:r>
                      <a:r>
                        <a:rPr sz="705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当日约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13:30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分患者擅自离院，步行至北院一楼不慎</a:t>
                      </a:r>
                      <a:r>
                        <a:rPr sz="705" kern="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</a:t>
                      </a:r>
                      <a:r>
                        <a:rPr sz="705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倒，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导致左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股骨转子间骨折。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5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92075" algn="l" rtl="0" eaLnBrk="0">
                        <a:lnSpc>
                          <a:spcPct val="100000"/>
                        </a:lnSpc>
                      </a:pPr>
                      <a:r>
                        <a:rPr sz="705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肾内科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210820" algn="l" rtl="0" eaLnBrk="0">
                        <a:lnSpc>
                          <a:spcPct val="100000"/>
                        </a:lnSpc>
                      </a:pP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跌倒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89000"/>
                        </a:lnSpc>
                        <a:spcBef>
                          <a:spcPts val="0"/>
                        </a:spcBef>
                      </a:pP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例：2024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19</a:t>
                      </a:r>
                      <a:r>
                        <a:rPr sz="705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日，患者朱某，男，63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岁，诊断：慢性肾脏病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期。责</a:t>
                      </a:r>
                      <a:endParaRPr lang="en-US" altLang="en-US" sz="705" dirty="0"/>
                    </a:p>
                    <a:p>
                      <a:pPr marL="78105" indent="-635" algn="l" rtl="0" eaLnBrk="0">
                        <a:lnSpc>
                          <a:spcPct val="205000"/>
                        </a:lnSpc>
                        <a:spcBef>
                          <a:spcPts val="10"/>
                        </a:spcBef>
                      </a:pP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班，</a:t>
                      </a:r>
                      <a:r>
                        <a:rPr sz="705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当日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11:22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分患者坐位时出现头晕、乏力，滑落</a:t>
                      </a:r>
                      <a:r>
                        <a:rPr sz="705" kern="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</a:t>
                      </a:r>
                      <a:r>
                        <a:rPr sz="705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倒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在床边，头部触地导  致左眼角瘀青。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890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骨伤科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565" dirty="0"/>
                    </a:p>
                    <a:p>
                      <a:pPr marL="210820" algn="l" rtl="0" eaLnBrk="0">
                        <a:lnSpc>
                          <a:spcPct val="100000"/>
                        </a:lnSpc>
                      </a:pP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跌倒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89000"/>
                        </a:lnSpc>
                        <a:spcBef>
                          <a:spcPts val="0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例：2024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31 日，患者代某，女，85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岁，诊断：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1.重度老年性骨质疏</a:t>
                      </a:r>
                      <a:endParaRPr lang="en-US" altLang="en-US" sz="705" dirty="0"/>
                    </a:p>
                    <a:p>
                      <a:pPr marL="76835" indent="-635" algn="l" rtl="0" eaLnBrk="0">
                        <a:lnSpc>
                          <a:spcPct val="204000"/>
                        </a:lnSpc>
                        <a:spcBef>
                          <a:spcPts val="25"/>
                        </a:spcBef>
                      </a:pP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松症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2.胸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11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椎体压缩性骨折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3.腰椎间盘突出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4.腰椎滑脱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5.冠状动脉粥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样硬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化性心脏病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慢性心肌缺血</a:t>
                      </a: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综合征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心功能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II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级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6.高血压病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级（高危）。A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班，</a:t>
                      </a:r>
                      <a:endParaRPr lang="en-US" altLang="en-US" sz="705" dirty="0"/>
                    </a:p>
                    <a:p>
                      <a:pPr marL="90805" algn="l" rtl="0" eaLnBrk="0">
                        <a:lnSpc>
                          <a:spcPct val="89000"/>
                        </a:lnSpc>
                        <a:spcBef>
                          <a:spcPts val="1215"/>
                        </a:spcBef>
                      </a:pP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当日约</a:t>
                      </a:r>
                      <a:r>
                        <a:rPr sz="705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08:50</a:t>
                      </a:r>
                      <a:r>
                        <a:rPr sz="705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患者自行上厕所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时，在厕所移动坐便器时头晕不慎</a:t>
                      </a:r>
                      <a:r>
                        <a:rPr sz="705" kern="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跌倒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至额头部</a:t>
                      </a:r>
                      <a:endParaRPr lang="en-US" altLang="en-US" sz="705" dirty="0"/>
                    </a:p>
                    <a:p>
                      <a:pPr marL="76200" algn="l" rtl="0" eaLnBrk="0">
                        <a:lnSpc>
                          <a:spcPts val="2400"/>
                        </a:lnSpc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破皮伤口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1×1.5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cm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0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1915" algn="l" rtl="0" eaLnBrk="0">
                        <a:lnSpc>
                          <a:spcPct val="100000"/>
                        </a:lnSpc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血液进化室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210820" algn="l" rtl="0" eaLnBrk="0">
                        <a:lnSpc>
                          <a:spcPct val="100000"/>
                        </a:lnSpc>
                      </a:pP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跌倒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2550" algn="l" rtl="0" eaLnBrk="0">
                        <a:lnSpc>
                          <a:spcPct val="89000"/>
                        </a:lnSpc>
                      </a:pP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例：2024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31</a:t>
                      </a:r>
                      <a:r>
                        <a:rPr sz="705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日，患者黎某（肾内科患者</a:t>
                      </a:r>
                      <a:r>
                        <a:rPr sz="705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），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女，63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岁，诊断：慢性</a:t>
                      </a:r>
                      <a:endParaRPr lang="en-US" altLang="en-US" sz="705" dirty="0"/>
                    </a:p>
                    <a:p>
                      <a:pPr marL="77470" indent="11430" algn="l" rtl="0" eaLnBrk="0">
                        <a:lnSpc>
                          <a:spcPct val="203000"/>
                        </a:lnSpc>
                        <a:spcBef>
                          <a:spcPts val="25"/>
                        </a:spcBef>
                      </a:pP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肾脏病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期 肺炎。P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班，于</a:t>
                      </a:r>
                      <a:r>
                        <a:rPr sz="705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2024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31 日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17:55</a:t>
                      </a:r>
                      <a:r>
                        <a:rPr sz="705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时自行到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楼血透室行血 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液透析治疗，在进入血透室时突然肢体乏力、头晕</a:t>
                      </a:r>
                      <a:r>
                        <a:rPr sz="705" kern="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跌倒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在地，撞到头部，未见 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明显外伤。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645906" y="2338806"/>
            <a:ext cx="4213088" cy="2090381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3450306" y="8584791"/>
            <a:ext cx="662673" cy="1099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635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7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635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r>
              <a:rPr sz="635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63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50"/>
          <p:cNvGraphicFramePr>
            <a:graphicFrameLocks noGrp="1"/>
          </p:cNvGraphicFramePr>
          <p:nvPr/>
        </p:nvGraphicFramePr>
        <p:xfrm>
          <a:off x="1592569" y="2212737"/>
          <a:ext cx="4427220" cy="6576060"/>
        </p:xfrm>
        <a:graphic>
          <a:graphicData uri="http://schemas.openxmlformats.org/drawingml/2006/table">
            <a:tbl>
              <a:tblPr/>
              <a:tblGrid>
                <a:gridCol w="622935"/>
                <a:gridCol w="481330"/>
                <a:gridCol w="3322955"/>
              </a:tblGrid>
              <a:tr h="6527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350520" algn="l" rtl="0" eaLnBrk="0">
                        <a:lnSpc>
                          <a:spcPct val="100000"/>
                        </a:lnSpc>
                      </a:pPr>
                      <a:r>
                        <a:rPr sz="705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眼科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210820" algn="l" rtl="0" eaLnBrk="0">
                        <a:lnSpc>
                          <a:spcPct val="100000"/>
                        </a:lnSpc>
                      </a:pP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跌倒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89000"/>
                        </a:lnSpc>
                        <a:spcBef>
                          <a:spcPts val="0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例：2024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26 日，患者周某，女，75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岁，诊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断：1、老年性成熟期白内</a:t>
                      </a:r>
                      <a:endParaRPr lang="en-US" altLang="en-US" sz="705" dirty="0"/>
                    </a:p>
                    <a:p>
                      <a:pPr marL="84455" algn="l" rtl="0" eaLnBrk="0">
                        <a:lnSpc>
                          <a:spcPct val="205000"/>
                        </a:lnSpc>
                        <a:spcBef>
                          <a:spcPts val="5"/>
                        </a:spcBef>
                      </a:pP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障（左眼）2、人工晶体植入状态（右眼）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3、2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型糖尿病。A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班，</a:t>
                      </a:r>
                      <a:r>
                        <a:rPr sz="705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当日约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14:20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患者自行回家洗澡不慎</a:t>
                      </a:r>
                      <a:r>
                        <a:rPr sz="705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跌</a:t>
                      </a:r>
                      <a:r>
                        <a:rPr sz="705" kern="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倒，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导致左手食指骨折、左侧多发助骨骨折。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8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marL="8255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消化内科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705" dirty="0"/>
                    </a:p>
                    <a:p>
                      <a:pPr marL="7810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查对差错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2550" algn="l" rtl="0" eaLnBrk="0">
                        <a:lnSpc>
                          <a:spcPct val="89000"/>
                        </a:lnSpc>
                      </a:pP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例：2024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 日，28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床患者樊某，男，74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岁，诊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断：急性上消化道出血</a:t>
                      </a:r>
                      <a:endParaRPr lang="en-US" altLang="en-US" sz="705" dirty="0"/>
                    </a:p>
                    <a:p>
                      <a:pPr marL="76200" indent="17145" algn="l" rtl="0" eaLnBrk="0">
                        <a:lnSpc>
                          <a:spcPct val="201000"/>
                        </a:lnSpc>
                        <a:spcBef>
                          <a:spcPts val="45"/>
                        </a:spcBef>
                      </a:pP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中度贫血。A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班，当日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13:40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护士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复核新入院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19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床潘怀文的抽血医嘱，在打印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采血条码时，误把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28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床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樊全忠的次日抽血条码一起打印，没有仔细核对采血条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码信息及临时采血执行单，把贴好条码的所有采血试管一起拿到</a:t>
                      </a:r>
                      <a:r>
                        <a:rPr sz="705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19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床潘怀文床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旁采血，过程没有再次核对与患者信息及查看试管条码信息，误把</a:t>
                      </a:r>
                      <a:r>
                        <a:rPr sz="705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19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床潘怀文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的血液一并抽到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28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床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樊全忠的采血管内，采血结束回到护士站也没有再次核对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条码信息就把血标本送到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检验科。送检后发现</a:t>
                      </a:r>
                      <a:r>
                        <a:rPr sz="705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28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床樊全忠血液检验回报有结果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且较前一次相差较大，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发现抽血错误，</a:t>
                      </a:r>
                      <a:r>
                        <a:rPr sz="705" kern="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为查对错误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5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1915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泌尿外科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8105" algn="l" rtl="0" eaLnBrk="0">
                        <a:lnSpc>
                          <a:spcPct val="100000"/>
                        </a:lnSpc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给药差错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2550" algn="l" rtl="0" eaLnBrk="0">
                        <a:lnSpc>
                          <a:spcPct val="99000"/>
                        </a:lnSpc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例：2024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21 日，患者白某，男，70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岁，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诊断：输尿管结石。责班，</a:t>
                      </a:r>
                      <a:endParaRPr lang="en-US" altLang="en-US" sz="705" dirty="0"/>
                    </a:p>
                    <a:p>
                      <a:pPr marL="90805" algn="l" rtl="0" eaLnBrk="0">
                        <a:lnSpc>
                          <a:spcPct val="89000"/>
                        </a:lnSpc>
                        <a:spcBef>
                          <a:spcPts val="1210"/>
                        </a:spcBef>
                      </a:pP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当日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16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点患者正在进行膀胱冲洗，当班护士在病房床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边核对病人信息无误后让</a:t>
                      </a:r>
                      <a:endParaRPr lang="en-US" altLang="en-US" sz="705" dirty="0"/>
                    </a:p>
                    <a:p>
                      <a:pPr marL="76835" indent="2540" algn="l" rtl="0" eaLnBrk="0">
                        <a:lnSpc>
                          <a:spcPct val="201000"/>
                        </a:lnSpc>
                        <a:spcBef>
                          <a:spcPts val="35"/>
                        </a:spcBef>
                      </a:pP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实习同学单独为患者下午</a:t>
                      </a:r>
                      <a:r>
                        <a:rPr sz="705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16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点静脉输液的“0.9%氯化钠注射液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50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ml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+哌拉西林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钠他唑巴坦钠</a:t>
                      </a:r>
                      <a:r>
                        <a:rPr sz="705" kern="0" spc="-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4.5g</a:t>
                      </a:r>
                      <a:r>
                        <a:rPr sz="705" kern="0" spc="-3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”进行输液前排气，当班护士便走出病房进行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其他病人的护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理工作，让实习同学等待该患者的责任护士进行打针输液，实习同学未再次询  </a:t>
                      </a:r>
                      <a:r>
                        <a:rPr sz="705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问带教老师且未经带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教老师允许，将所排静脉输液“0.9%氯化钠注射液</a:t>
                      </a:r>
                      <a:r>
                        <a:rPr sz="705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50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ml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+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哌拉西林钠他唑巴坦钠</a:t>
                      </a:r>
                      <a:r>
                        <a:rPr sz="705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4.5g</a:t>
                      </a:r>
                      <a:r>
                        <a:rPr sz="705" kern="0" spc="-3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”接入到膀胱冲洗输液管道内，接入液体后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滴入</a:t>
                      </a:r>
                      <a:endParaRPr lang="en-US" altLang="en-US" sz="705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5" dirty="0"/>
                    </a:p>
                    <a:p>
                      <a:pPr marL="75565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5-10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ml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左右，责任护士巡查后发现，为</a:t>
                      </a:r>
                      <a:r>
                        <a:rPr sz="705" kern="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给药</a:t>
                      </a:r>
                      <a:r>
                        <a:rPr sz="705" kern="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差错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</a:pP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例：2023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12</a:t>
                      </a:r>
                      <a:r>
                        <a:rPr sz="705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21 日，患者肖某，男，61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岁，诊断：</a:t>
                      </a:r>
                      <a:r>
                        <a:rPr sz="705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呼吸衰竭。A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班，当</a:t>
                      </a:r>
                      <a:endParaRPr lang="en-US" altLang="en-US" sz="705" dirty="0"/>
                    </a:p>
                    <a:p>
                      <a:pPr marL="104775" algn="l" rtl="0" eaLnBrk="0">
                        <a:lnSpc>
                          <a:spcPts val="2400"/>
                        </a:lnSpc>
                      </a:pP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日患者烦躁，在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15:30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分自行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拔出气管插管，为</a:t>
                      </a:r>
                      <a:r>
                        <a:rPr sz="705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管道滑脱。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565" dirty="0"/>
                    </a:p>
                    <a:p>
                      <a:pPr marL="8890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5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骨伤科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意外伤害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89000"/>
                        </a:lnSpc>
                        <a:spcBef>
                          <a:spcPts val="0"/>
                        </a:spcBef>
                      </a:pP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例：2024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年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月</a:t>
                      </a:r>
                      <a:r>
                        <a:rPr sz="705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24 日，杨某，女，30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岁，诊断：腰椎间盘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突出。P</a:t>
                      </a:r>
                      <a:r>
                        <a:rPr sz="705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班，患者</a:t>
                      </a:r>
                      <a:endParaRPr lang="en-US" altLang="en-US" sz="705" dirty="0"/>
                    </a:p>
                    <a:p>
                      <a:pPr marL="76835" indent="13970" algn="l" rtl="0" eaLnBrk="0">
                        <a:lnSpc>
                          <a:spcPct val="204000"/>
                        </a:lnSpc>
                        <a:spcBef>
                          <a:spcPts val="25"/>
                        </a:spcBef>
                      </a:pP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当日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16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点签字外出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回家吃饭，21</a:t>
                      </a:r>
                      <a:r>
                        <a:rPr sz="705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点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分返回医院时在医院大门内被小车撞伤</a:t>
                      </a: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右内侧脚踝上方，事件为</a:t>
                      </a:r>
                      <a:r>
                        <a:rPr sz="705" kern="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意外伤害。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565" dirty="0"/>
                    </a:p>
                    <a:p>
                      <a:pPr marL="22098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急诊科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565" dirty="0"/>
                    </a:p>
                    <a:p>
                      <a:pPr marL="7683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利器伤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例：护士在丢利器过程中被利器盒内反方向针头刺伤左手无名指。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565" dirty="0"/>
                    </a:p>
                    <a:p>
                      <a:pPr marL="18415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康复医学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565" dirty="0"/>
                    </a:p>
                    <a:p>
                      <a:pPr marL="7683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利器伤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例：实习护士在给患者拔针时不慎被针头划伤右手中</a:t>
                      </a:r>
                      <a:r>
                        <a:rPr sz="705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指。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18415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神经内科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76835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利器伤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例：实习护士给患者拔针后出现右手中指前端刺痛，查看后是针刺伤。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12001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心血管内科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7683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利器伤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65" dirty="0"/>
                    </a:p>
                    <a:p>
                      <a:pPr marL="8255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r>
                        <a:rPr sz="705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sz="705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例：护士给患者留置针封管后从肝素帽处取出头皮针时被针头刺伤。</a:t>
                      </a:r>
                      <a:endParaRPr lang="en-US" altLang="en-US" sz="705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textbox 52"/>
          <p:cNvSpPr/>
          <p:nvPr/>
        </p:nvSpPr>
        <p:spPr>
          <a:xfrm>
            <a:off x="3450306" y="8584791"/>
            <a:ext cx="662673" cy="1099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635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8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635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r>
              <a:rPr sz="635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63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4"/>
          <p:cNvSpPr/>
          <p:nvPr/>
        </p:nvSpPr>
        <p:spPr>
          <a:xfrm>
            <a:off x="1909170" y="2469086"/>
            <a:ext cx="3783877" cy="449099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</a:pPr>
            <a:endParaRPr lang="en-US" altLang="en-US" sz="100" dirty="0"/>
          </a:p>
          <a:p>
            <a:pPr marL="21590" indent="402590" algn="l" rtl="0" eaLnBrk="0">
              <a:lnSpc>
                <a:spcPct val="130000"/>
              </a:lnSpc>
            </a:pPr>
            <a:r>
              <a:rPr sz="1060" kern="0" spc="3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2024</a:t>
            </a:r>
            <a:r>
              <a:rPr sz="1060" kern="0" spc="-22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3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</a:t>
            </a:r>
            <a:r>
              <a:rPr sz="1060" kern="0" spc="-1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3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sz="1060" kern="0" spc="-1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3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月份发生护理不良事件共</a:t>
            </a:r>
            <a:r>
              <a:rPr sz="1060" kern="0" spc="-2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2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sz="1060" kern="0" spc="-2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2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例，跌倒</a:t>
            </a:r>
            <a:r>
              <a:rPr sz="1060" kern="0" spc="-2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2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sz="1060" kern="0" spc="-2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2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例、查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对差错</a:t>
            </a:r>
            <a:r>
              <a:rPr sz="1060" kern="0" spc="-1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sz="1060" kern="0" spc="-2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例、给药差错</a:t>
            </a:r>
            <a:r>
              <a:rPr sz="1060" kern="0" spc="-1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sz="1060" kern="0" spc="-2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例、意外伤害</a:t>
            </a:r>
            <a:r>
              <a:rPr sz="1060" kern="0" spc="-1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sz="1060" kern="0" spc="-24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例。数据指标利器</a:t>
            </a:r>
            <a:r>
              <a:rPr sz="1060" kern="0" spc="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伤</a:t>
            </a:r>
            <a:r>
              <a:rPr sz="1060" kern="0" spc="-2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sz="1060" kern="0" spc="-2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例，导尿管感染</a:t>
            </a:r>
            <a:r>
              <a:rPr sz="1060" kern="0" spc="-1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sz="1060" kern="0" spc="-24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例。其中跌倒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事件一个科室发生</a:t>
            </a:r>
            <a:r>
              <a:rPr sz="1060" kern="0" spc="-2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sz="1060" kern="0" spc="-24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 </a:t>
            </a:r>
            <a:r>
              <a:rPr sz="1060" kern="0" spc="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（1</a:t>
            </a:r>
            <a:r>
              <a:rPr sz="1060" kern="0" spc="-2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例患者在血透室内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发生）</a:t>
            </a:r>
            <a:r>
              <a:rPr sz="1060" kern="0" spc="-42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sz="1060" kern="0" spc="-42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以上护理不良事件管理小组</a:t>
            </a:r>
            <a:r>
              <a:rPr sz="1060" kern="0" spc="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已经到科室参与讨论。从本月护理不良事件的例数及类别来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看，患者发生跌倒事件较多，临床科室对这一项风险管控落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实不到位，个别科室安全管理还是存在很大隐患，未能在科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室内引起高度重视，护理部将加大对临床科室风险管理的督</a:t>
            </a:r>
            <a:r>
              <a:rPr sz="1060" kern="0" spc="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查，发现问题要求科室限时整改，持续改进，降低护理不良</a:t>
            </a:r>
            <a:r>
              <a:rPr sz="1060" kern="0" spc="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事件发生率。</a:t>
            </a:r>
            <a:endParaRPr lang="en-US" altLang="en-US" sz="1060" dirty="0"/>
          </a:p>
          <a:p>
            <a:pPr marL="26035" algn="l" rtl="0" eaLnBrk="0">
              <a:lnSpc>
                <a:spcPts val="1840"/>
              </a:lnSpc>
              <a:spcBef>
                <a:spcPts val="570"/>
              </a:spcBef>
            </a:pPr>
            <a:r>
              <a:rPr sz="1060" kern="0" spc="4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七、总结：</a:t>
            </a:r>
            <a:endParaRPr lang="en-US" altLang="en-US" sz="1060" dirty="0"/>
          </a:p>
          <a:p>
            <a:pPr marL="24765" indent="403860" algn="l" rtl="0" eaLnBrk="0">
              <a:lnSpc>
                <a:spcPct val="130000"/>
              </a:lnSpc>
              <a:spcBef>
                <a:spcPts val="525"/>
              </a:spcBef>
            </a:pPr>
            <a:r>
              <a:rPr sz="1060" kern="0" spc="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本月三级质控督查项目共</a:t>
            </a:r>
            <a:r>
              <a:rPr sz="1060" kern="0" spc="-24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sz="1060" kern="0" spc="-23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项，分别为：护理文书书写</a:t>
            </a:r>
            <a:r>
              <a:rPr sz="1060" kern="0" spc="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质量、住院患者跌倒风险管理质量、预防压力性损伤护理质</a:t>
            </a:r>
            <a:r>
              <a:rPr sz="1060" kern="0" spc="3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量、预防呼吸机相关性肺炎护理质量。汇总达标率合格的项</a:t>
            </a:r>
            <a:r>
              <a:rPr sz="1060" kern="0" spc="4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目为</a:t>
            </a:r>
            <a:r>
              <a:rPr sz="1060" kern="0" spc="-23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sz="1060" kern="0" spc="-23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项，分别为：住院患者跌倒风险管理质量、预防压力</a:t>
            </a:r>
            <a:r>
              <a:rPr sz="1060" kern="0" spc="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性损伤护理质量、预防呼吸机相关性肺炎护理质量。达标率</a:t>
            </a:r>
            <a:r>
              <a:rPr sz="1060" kern="0" spc="4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为：住院患者跌倒风险管理质量</a:t>
            </a:r>
            <a:r>
              <a:rPr sz="1060" kern="0" spc="-2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96%</a:t>
            </a:r>
            <a:r>
              <a:rPr sz="1060" kern="0" spc="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、预防压力性损伤护理</a:t>
            </a:r>
            <a:r>
              <a:rPr sz="1060" kern="0" spc="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sz="1060" kern="0" spc="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质量</a:t>
            </a:r>
            <a:r>
              <a:rPr sz="1060" kern="0" spc="-2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92%、预防呼吸机相关性肺炎护理质量</a:t>
            </a:r>
            <a:r>
              <a:rPr sz="1060" kern="0" spc="-2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94%。汇总达标 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率不合格项目</a:t>
            </a:r>
            <a:r>
              <a:rPr sz="1060" kern="0" spc="-18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sz="1060" kern="0" spc="-24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项，为护理文书书写</a:t>
            </a: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质量，达标率为：80%，</a:t>
            </a:r>
            <a:r>
              <a:rPr sz="1060" kern="0" spc="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10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已制定相应整改措施。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本月达标率不合格重点项目，运用</a:t>
            </a:r>
            <a:endParaRPr lang="en-US" altLang="en-US" sz="1060" dirty="0"/>
          </a:p>
          <a:p>
            <a:pPr algn="l" rtl="0" eaLnBrk="0">
              <a:lnSpc>
                <a:spcPct val="120000"/>
              </a:lnSpc>
            </a:pPr>
            <a:endParaRPr lang="en-US" altLang="en-US" sz="285" dirty="0"/>
          </a:p>
          <a:p>
            <a:pPr marL="12700" algn="l" rtl="0" eaLnBrk="0">
              <a:lnSpc>
                <a:spcPts val="1810"/>
              </a:lnSpc>
              <a:spcBef>
                <a:spcPts val="0"/>
              </a:spcBef>
            </a:pPr>
            <a:r>
              <a:rPr sz="1060" kern="0" spc="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PDCA</a:t>
            </a:r>
            <a:r>
              <a:rPr sz="1060" kern="0" spc="-14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9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质量改善方法进行整改，并持续改进。</a:t>
            </a:r>
            <a:endParaRPr lang="en-US" altLang="en-US" sz="1060" dirty="0"/>
          </a:p>
        </p:txBody>
      </p:sp>
      <p:sp>
        <p:nvSpPr>
          <p:cNvPr id="56" name="textbox 56"/>
          <p:cNvSpPr/>
          <p:nvPr/>
        </p:nvSpPr>
        <p:spPr>
          <a:xfrm>
            <a:off x="1923063" y="7574350"/>
            <a:ext cx="3557150" cy="74124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4055110" algn="l" rtl="0" eaLnBrk="0">
              <a:lnSpc>
                <a:spcPts val="1825"/>
              </a:lnSpc>
            </a:pPr>
            <a:r>
              <a:rPr sz="1060" kern="0" spc="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护理部</a:t>
            </a:r>
            <a:endParaRPr lang="en-US" altLang="en-US" sz="1060" dirty="0"/>
          </a:p>
          <a:p>
            <a:pPr algn="r" rtl="0" eaLnBrk="0">
              <a:lnSpc>
                <a:spcPts val="1825"/>
              </a:lnSpc>
              <a:spcBef>
                <a:spcPts val="1290"/>
              </a:spcBef>
            </a:pPr>
            <a:r>
              <a:rPr sz="1060" kern="0" spc="-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2024</a:t>
            </a:r>
            <a:r>
              <a:rPr sz="1060" kern="0" spc="-21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-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</a:t>
            </a:r>
            <a:r>
              <a:rPr sz="1060" kern="0" spc="-26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-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sz="1060" kern="0" spc="-17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-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</a:t>
            </a:r>
            <a:r>
              <a:rPr sz="1060" kern="0" spc="-2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-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sz="1060" kern="0" spc="10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1060" kern="0" spc="-50" dirty="0">
                <a:solidFill>
                  <a:srgbClr val="000000">
                    <a:alpha val="100000"/>
                  </a:srgb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日</a:t>
            </a:r>
            <a:endParaRPr lang="en-US" altLang="en-US" sz="1060" dirty="0"/>
          </a:p>
          <a:p>
            <a:pPr algn="l" rtl="0" eaLnBrk="0">
              <a:lnSpc>
                <a:spcPct val="107000"/>
              </a:lnSpc>
            </a:pPr>
            <a:endParaRPr lang="en-US" altLang="en-US" sz="1060" dirty="0"/>
          </a:p>
        </p:txBody>
      </p:sp>
      <p:sp>
        <p:nvSpPr>
          <p:cNvPr id="58" name="textbox 58"/>
          <p:cNvSpPr/>
          <p:nvPr/>
        </p:nvSpPr>
        <p:spPr>
          <a:xfrm>
            <a:off x="3450306" y="8584791"/>
            <a:ext cx="662673" cy="1099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635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r>
              <a:rPr sz="635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635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r>
              <a:rPr sz="635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635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6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1130427" y="4756150"/>
          <a:ext cx="5886450" cy="4977764"/>
        </p:xfrm>
        <a:graphic>
          <a:graphicData uri="http://schemas.openxmlformats.org/drawingml/2006/table">
            <a:tbl>
              <a:tblPr/>
              <a:tblGrid>
                <a:gridCol w="1064260"/>
                <a:gridCol w="1143000"/>
                <a:gridCol w="1371600"/>
                <a:gridCol w="2307589"/>
              </a:tblGrid>
              <a:tr h="11144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28511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查检项目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31940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9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存在问题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43751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原因分析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90233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ln w="3614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整改措施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410210" indent="-32448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1、护理文书书写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3208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跌倒评分不准确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384810" indent="-18732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（与患者实际不   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相符）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435610" indent="-31432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书写护理文书时未结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合既往史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400" dirty="0"/>
                    </a:p>
                    <a:p>
                      <a:pPr marL="73025" algn="l" rtl="0" eaLnBrk="0">
                        <a:lnSpc>
                          <a:spcPct val="131000"/>
                        </a:lnSpc>
                        <a:spcBef>
                          <a:spcPts val="0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护理文书是全面记录患者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病情的途径，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应结合患者的现病史、既往史、症状、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主诉、体征等做到全面。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00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8105" algn="l" rtl="0" eaLnBrk="0">
                        <a:lnSpc>
                          <a:spcPts val="1120"/>
                        </a:lnSpc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2、分级护理质量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900" dirty="0"/>
                    </a:p>
                    <a:p>
                      <a:pPr marL="259080" indent="-18034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患者指甲长，基础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护理不到位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200" dirty="0"/>
                    </a:p>
                    <a:p>
                      <a:pPr marL="74295" indent="1270" algn="l" rtl="0" eaLnBrk="0">
                        <a:lnSpc>
                          <a:spcPct val="13100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办理入院时未督促患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者剪指甲，每日基础护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理质量不达标。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12400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加强落实交接班制度，每日责任组长、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护士长床边交班时再次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410845" indent="-331470" algn="l" rtl="0" eaLnBrk="0">
                        <a:lnSpc>
                          <a:spcPct val="124000"/>
                        </a:lnSpc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3、中医特色护理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660" algn="l" rtl="0" eaLnBrk="0">
                        <a:lnSpc>
                          <a:spcPct val="13400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开展的辨证施护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符合不患者症型，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未能根据患者病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情变化及时调整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200" dirty="0"/>
                    </a:p>
                    <a:p>
                      <a:pPr marL="73025" indent="1270" algn="l" rtl="0" eaLnBrk="0">
                        <a:lnSpc>
                          <a:spcPct val="13600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工作流于形式，未实施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个性化中医护理指导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与患者沟通方式方法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过于专业化，患者不容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易记住。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0" dirty="0"/>
                    </a:p>
                    <a:p>
                      <a:pPr marL="73025" algn="l" rtl="0" eaLnBrk="0">
                        <a:lnSpc>
                          <a:spcPct val="131000"/>
                        </a:lnSpc>
                        <a:spcBef>
                          <a:spcPts val="5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加强指导和监督，用通俗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易懂的方式方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法与病人沟通，交流过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程中注意接收患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者的反馈。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7988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0" dirty="0"/>
                    </a:p>
                    <a:p>
                      <a:pPr marL="93345" indent="-1714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4、急救物品、仪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器设备管理质量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7000"/>
                        </a:lnSpc>
                      </a:pPr>
                      <a:endParaRPr lang="en-US" altLang="en-US" sz="1000" dirty="0"/>
                    </a:p>
                    <a:p>
                      <a:pPr marL="512445" indent="-440055" algn="l" rtl="0" eaLnBrk="0">
                        <a:lnSpc>
                          <a:spcPct val="125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表面不清洁、有积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尘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200" dirty="0"/>
                    </a:p>
                    <a:p>
                      <a:pPr marL="8255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1、未定期清洁；</a:t>
                      </a:r>
                      <a:endParaRPr lang="en-US" altLang="en-US" sz="900" dirty="0"/>
                    </a:p>
                    <a:p>
                      <a:pPr marL="74295" algn="l" rtl="0" eaLnBrk="0">
                        <a:lnSpc>
                          <a:spcPct val="12400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2、分管护士未按照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抢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救车管理规范要求落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7620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0" dirty="0"/>
                    </a:p>
                    <a:p>
                      <a:pPr marL="72390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加强卫生监督，护士长每周亲自检查，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及时整改。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0" dirty="0"/>
                    </a:p>
                    <a:p>
                      <a:pPr marL="410845" indent="-331470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5、用药安全管理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7239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近期药品未按要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ct val="124000"/>
                        </a:lnSpc>
                        <a:spcBef>
                          <a:spcPts val="44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求标识：有效期半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年内的药品未有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7620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红色预警标识和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0" dirty="0"/>
                    </a:p>
                    <a:p>
                      <a:pPr marL="82550" indent="-825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分管护士未按规定时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间点进行清点、检查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0" dirty="0"/>
                    </a:p>
                    <a:p>
                      <a:pPr marL="74295" indent="-127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做到护士班班清点，分管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护士应重点核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查药品有效期，做好标识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1133475" y="914400"/>
          <a:ext cx="5883275" cy="3444875"/>
        </p:xfrm>
        <a:graphic>
          <a:graphicData uri="http://schemas.openxmlformats.org/drawingml/2006/table">
            <a:tbl>
              <a:tblPr/>
              <a:tblGrid>
                <a:gridCol w="1067435"/>
                <a:gridCol w="488950"/>
                <a:gridCol w="438150"/>
                <a:gridCol w="295275"/>
                <a:gridCol w="2847975"/>
                <a:gridCol w="304800"/>
                <a:gridCol w="440690"/>
              </a:tblGrid>
              <a:tr h="6102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300" dirty="0"/>
                    </a:p>
                    <a:p>
                      <a:pPr marL="10287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16、预防导尿管</a:t>
                      </a:r>
                      <a:endParaRPr lang="en-US" altLang="en-US" sz="900" dirty="0"/>
                    </a:p>
                    <a:p>
                      <a:pPr marL="9334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相关尿路感染护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34925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2000"/>
                        </a:lnSpc>
                      </a:pPr>
                      <a:endParaRPr lang="en-US" altLang="en-US" sz="10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2000"/>
                        </a:lnSpc>
                      </a:pPr>
                      <a:endParaRPr lang="en-US" altLang="en-US" sz="10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1000" dirty="0"/>
                    </a:p>
                    <a:p>
                      <a:pPr marL="8191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15.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导尿管标识清晰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34620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2000"/>
                        </a:lnSpc>
                      </a:pPr>
                      <a:endParaRPr lang="en-US" altLang="en-US" sz="1000" dirty="0"/>
                    </a:p>
                    <a:p>
                      <a:pPr marL="1289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0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300" dirty="0"/>
                    </a:p>
                    <a:p>
                      <a:pPr marL="10287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17、预防血管内</a:t>
                      </a:r>
                      <a:endParaRPr lang="en-US" altLang="en-US" sz="900" dirty="0"/>
                    </a:p>
                    <a:p>
                      <a:pPr marL="9652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导管相关血流感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221615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染护理质量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</a:pPr>
                      <a:endParaRPr lang="en-US" altLang="en-US" sz="10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125000"/>
                        </a:lnSpc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38</a:t>
                      </a:r>
                      <a:r>
                        <a:rPr sz="9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．无菌敷料覆盖穿刺部位，无松动、破损、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潮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湿卷边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</a:pPr>
                      <a:endParaRPr lang="en-US" altLang="en-US" sz="1000" dirty="0"/>
                    </a:p>
                    <a:p>
                      <a:pPr marL="13462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289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300" dirty="0"/>
                    </a:p>
                    <a:p>
                      <a:pPr marL="157480" indent="-5461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18、静脉血栓栓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塞症护理质量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lang="en-US" altLang="en-US" sz="200" dirty="0"/>
                    </a:p>
                    <a:p>
                      <a:pPr marL="75565" indent="571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14</a:t>
                      </a:r>
                      <a:r>
                        <a:rPr sz="9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．静脉血栓风险患者及家属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进行静脉血栓风险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告知，签署《风险告知书》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12763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16129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349250" indent="-24638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19、危重患者护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marL="1282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10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/>
                    </a:p>
                    <a:p>
                      <a:pPr marL="93345" indent="-571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6.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护士掌握患者八知道情况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③主要病情（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症状和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体征、</a:t>
                      </a:r>
                      <a:r>
                        <a:rPr sz="9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目前主要阳性检查结果、睡眠、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排泄等）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</a:pPr>
                      <a:endParaRPr lang="en-US" altLang="en-US" sz="1000" dirty="0"/>
                    </a:p>
                    <a:p>
                      <a:pPr marL="134620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marL="1289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200" dirty="0"/>
                    </a:p>
                    <a:p>
                      <a:pPr marL="81915" algn="l" rtl="0" eaLnBrk="0">
                        <a:lnSpc>
                          <a:spcPts val="111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护士掌握患者八知道情况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⑦护理措施（护理要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200" dirty="0"/>
                    </a:p>
                    <a:p>
                      <a:pPr marL="715010" algn="l" rtl="0" eaLnBrk="0">
                        <a:lnSpc>
                          <a:spcPts val="1355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点、观察要点、康复要点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marL="13462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289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00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200" dirty="0"/>
                    </a:p>
                    <a:p>
                      <a:pPr marL="124460" algn="l" rtl="0" eaLnBrk="0">
                        <a:lnSpc>
                          <a:spcPts val="111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11.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护士掌握患者八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知道情况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⑧潜在危险及预防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047750" indent="-953770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措施，具有预判和处理护理风险的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能力（风险因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素评估结果）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9000"/>
                        </a:lnSpc>
                      </a:pPr>
                      <a:endParaRPr lang="en-US" altLang="en-US" sz="1000" dirty="0"/>
                    </a:p>
                    <a:p>
                      <a:pPr marL="134620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0" dirty="0"/>
                    </a:p>
                    <a:p>
                      <a:pPr marL="1289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500" dirty="0"/>
                    </a:p>
                    <a:p>
                      <a:pPr marL="15875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20、疼痛护理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500" dirty="0"/>
                    </a:p>
                    <a:p>
                      <a:pPr marL="1543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21920" algn="l" rtl="0" eaLnBrk="0">
                        <a:lnSpc>
                          <a:spcPct val="85000"/>
                        </a:lnSpc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6"/>
          <p:cNvSpPr/>
          <p:nvPr/>
        </p:nvSpPr>
        <p:spPr>
          <a:xfrm>
            <a:off x="1135475" y="4578520"/>
            <a:ext cx="5349240" cy="175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三、主要问题原因分析及整改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措施（分别从人、机、料、法、环等方面进行原因分析及整改）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1130427" y="914400"/>
          <a:ext cx="5886450" cy="7987664"/>
        </p:xfrm>
        <a:graphic>
          <a:graphicData uri="http://schemas.openxmlformats.org/drawingml/2006/table">
            <a:tbl>
              <a:tblPr/>
              <a:tblGrid>
                <a:gridCol w="1063625"/>
                <a:gridCol w="1143000"/>
                <a:gridCol w="1371600"/>
                <a:gridCol w="2308225"/>
              </a:tblGrid>
              <a:tr h="4533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200" dirty="0"/>
                    </a:p>
                    <a:p>
                      <a:pPr marL="76200" algn="l" rtl="0" eaLnBrk="0">
                        <a:lnSpc>
                          <a:spcPts val="1145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登记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195070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7470" algn="l" rtl="0" eaLnBrk="0">
                        <a:lnSpc>
                          <a:spcPts val="1120"/>
                        </a:lnSpc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6、消毒隔离质量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200" dirty="0"/>
                    </a:p>
                    <a:p>
                      <a:pPr marL="13208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开启无菌盘时间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超过</a:t>
                      </a:r>
                      <a:r>
                        <a:rPr sz="900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sz="9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小时，抽吸</a:t>
                      </a:r>
                      <a:endParaRPr lang="en-US" altLang="en-US" sz="900" dirty="0"/>
                    </a:p>
                    <a:p>
                      <a:pPr marL="14224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的无菌溶液未放</a:t>
                      </a:r>
                      <a:endParaRPr lang="en-US" altLang="en-US" sz="900" dirty="0"/>
                    </a:p>
                    <a:p>
                      <a:pPr marL="13081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入无菌盘内应未</a:t>
                      </a:r>
                      <a:endParaRPr lang="en-US" altLang="en-US" sz="900" dirty="0"/>
                    </a:p>
                    <a:p>
                      <a:pPr marL="13144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注明开启日期和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450215" algn="l" rtl="0" eaLnBrk="0">
                        <a:lnSpc>
                          <a:spcPts val="1135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签名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73025" indent="4445" algn="l" rtl="0" eaLnBrk="0">
                        <a:lnSpc>
                          <a:spcPct val="13100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责任护士工作繁琐，未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及时发现无菌盘超时，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护士院感意识不强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4295" indent="1905" algn="l" rtl="0" eaLnBrk="0">
                        <a:lnSpc>
                          <a:spcPct val="12400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定期培训护士，提高护士院感意识，强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化无菌观念。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09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200" dirty="0"/>
                    </a:p>
                    <a:p>
                      <a:pPr marL="7429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无菌盘干燥清洁，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使用时限不超过</a:t>
                      </a:r>
                      <a:r>
                        <a:rPr sz="900" kern="0" spc="-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453390" algn="l" rtl="0" eaLnBrk="0">
                        <a:lnSpc>
                          <a:spcPts val="1130"/>
                        </a:lnSpc>
                        <a:spcBef>
                          <a:spcPts val="0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830"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285115" indent="-205740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7、住院患者健康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教育质量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</a:pPr>
                      <a:endParaRPr lang="en-US" altLang="en-US" sz="200" dirty="0"/>
                    </a:p>
                    <a:p>
                      <a:pPr marL="74930" indent="3810" algn="l" rtl="0" eaLnBrk="0">
                        <a:lnSpc>
                          <a:spcPct val="134000"/>
                        </a:lnSpc>
                        <a:spcBef>
                          <a:spcPts val="0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患者入院</a:t>
                      </a:r>
                      <a:r>
                        <a:rPr sz="9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24 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内未完成入院宣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教，患者（家属）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知晓不全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73660" indent="889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1、患者年老，对智能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手机操作不熟悉；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74930" algn="l" rtl="0" eaLnBrk="0">
                        <a:lnSpc>
                          <a:spcPct val="13100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2、护士未做到反复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宣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教，导致患者对宣教内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容掌握不全。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marL="75565" indent="698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1、向较年轻的家属进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行网上操作流程的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宣教；2、多次宣教，确认病人能理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00709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137795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患者不知晓住院</a:t>
                      </a:r>
                      <a:endParaRPr lang="en-US" altLang="en-US" sz="900" dirty="0"/>
                    </a:p>
                    <a:p>
                      <a:pPr marL="13144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清单的网上查询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450850" algn="l" rtl="0" eaLnBrk="0">
                        <a:lnSpc>
                          <a:spcPts val="1125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830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200" dirty="0"/>
                    </a:p>
                    <a:p>
                      <a:pPr marL="79375" algn="l" rtl="0" eaLnBrk="0">
                        <a:lnSpc>
                          <a:spcPts val="112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患者（陪护）不知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74930" indent="5080" algn="l" rtl="0" eaLnBrk="0">
                        <a:lnSpc>
                          <a:spcPct val="133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晓科主任、护长、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主管医生、责任护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士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284480" indent="-20764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8、护士查对制度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落实质量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200" dirty="0"/>
                    </a:p>
                    <a:p>
                      <a:pPr marL="114935" algn="l" rtl="0" eaLnBrk="0">
                        <a:lnSpc>
                          <a:spcPts val="1355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科室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床号更改未</a:t>
                      </a:r>
                      <a:endParaRPr lang="en-US" altLang="en-US" sz="900" dirty="0"/>
                    </a:p>
                    <a:p>
                      <a:pPr marL="132080" algn="l" rtl="0" eaLnBrk="0">
                        <a:lnSpc>
                          <a:spcPts val="1120"/>
                        </a:lnSpc>
                        <a:spcBef>
                          <a:spcPts val="37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重新打印手腕带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451485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更换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1000" dirty="0"/>
                    </a:p>
                    <a:p>
                      <a:pPr marL="436880" indent="-31686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护士未认真落实身份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识别制度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7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7470" algn="l" rtl="0" eaLnBrk="0">
                        <a:lnSpc>
                          <a:spcPts val="1120"/>
                        </a:lnSpc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梳理迁床流程，确保每个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环节都落实到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716280" indent="-63817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位，加强护士培训，将核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心制度渗透至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常态化工作中。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200" dirty="0"/>
                    </a:p>
                    <a:p>
                      <a:pPr marL="513080" indent="-37973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发药未携带医嘱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200" dirty="0"/>
                    </a:p>
                    <a:p>
                      <a:pPr marL="410210" indent="-33337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9、管道风险管理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900" dirty="0"/>
                    </a:p>
                    <a:p>
                      <a:pPr marL="513715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200" dirty="0"/>
                    </a:p>
                    <a:p>
                      <a:pPr marL="475615" indent="-372745" algn="l" rtl="0" eaLnBrk="0">
                        <a:lnSpc>
                          <a:spcPct val="12600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10、输血质量管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410845" indent="-323215" algn="l" rtl="0" eaLnBrk="0">
                        <a:lnSpc>
                          <a:spcPct val="124000"/>
                        </a:lnSpc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11、6S</a:t>
                      </a:r>
                      <a:r>
                        <a:rPr sz="9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病区管理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500" dirty="0"/>
                    </a:p>
                    <a:p>
                      <a:pPr marL="131445" algn="l" rtl="0" eaLnBrk="0">
                        <a:lnSpc>
                          <a:spcPts val="1115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计算机及键盘有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120"/>
                        </a:lnSpc>
                        <a:spcBef>
                          <a:spcPts val="445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积尘，座椅摆放不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45085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整齐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500" dirty="0"/>
                    </a:p>
                    <a:p>
                      <a:pPr marL="74295" algn="l" rtl="0" eaLnBrk="0">
                        <a:lnSpc>
                          <a:spcPct val="13100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护士工作繁忙，疏于整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理内务，对</a:t>
                      </a:r>
                      <a:r>
                        <a:rPr sz="900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6S</a:t>
                      </a:r>
                      <a:r>
                        <a:rPr sz="900" kern="0" spc="-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成果不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重视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500" dirty="0"/>
                    </a:p>
                    <a:p>
                      <a:pPr marL="74295" algn="l" rtl="0" eaLnBrk="0">
                        <a:lnSpc>
                          <a:spcPct val="131000"/>
                        </a:lnSpc>
                        <a:spcBef>
                          <a:spcPts val="5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增强护士责任心，划分病区责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任分区，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人人参与其中，追究到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个人，确保形成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习惯，做到用有去处、</a:t>
                      </a:r>
                      <a:r>
                        <a:rPr sz="900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回有放处。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9988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410845" indent="-307975" algn="l" rtl="0" eaLnBrk="0">
                        <a:lnSpc>
                          <a:spcPct val="12400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12、护士交接班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200" dirty="0"/>
                    </a:p>
                    <a:p>
                      <a:pPr marL="73025" indent="-635" algn="l" rtl="0" eaLnBrk="0">
                        <a:lnSpc>
                          <a:spcPct val="13600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21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．交班队伍动作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迅速、整齐，进入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病房顺序符合（交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班者、接班者、护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士长、其他护士）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marL="626110" indent="-50482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未养成规范化交班习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惯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2550" indent="-8255" algn="l" rtl="0" eaLnBrk="0">
                        <a:lnSpc>
                          <a:spcPct val="124000"/>
                        </a:lnSpc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端正态度，提高交班质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量，熟练掌握病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区情况，护士长进行不定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时提问抽查。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/>
          <p:cNvGraphicFramePr>
            <a:graphicFrameLocks noGrp="1"/>
          </p:cNvGraphicFramePr>
          <p:nvPr/>
        </p:nvGraphicFramePr>
        <p:xfrm>
          <a:off x="1130427" y="914400"/>
          <a:ext cx="5886450" cy="8714105"/>
        </p:xfrm>
        <a:graphic>
          <a:graphicData uri="http://schemas.openxmlformats.org/drawingml/2006/table">
            <a:tbl>
              <a:tblPr/>
              <a:tblGrid>
                <a:gridCol w="1064260"/>
                <a:gridCol w="1143000"/>
                <a:gridCol w="1371600"/>
                <a:gridCol w="2307589"/>
              </a:tblGrid>
              <a:tr h="31788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13、优质护理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200" dirty="0"/>
                    </a:p>
                    <a:p>
                      <a:pPr marL="73660" indent="825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17.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责任护士与主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诊医生落实医护</a:t>
                      </a:r>
                      <a:endParaRPr lang="en-US" altLang="en-US" sz="900" dirty="0"/>
                    </a:p>
                    <a:p>
                      <a:pPr marL="72390" indent="635" algn="l" rtl="0" eaLnBrk="0">
                        <a:lnSpc>
                          <a:spcPct val="124000"/>
                        </a:lnSpc>
                        <a:spcBef>
                          <a:spcPts val="44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联合査房制度，责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任护士每日与主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ct val="124000"/>
                        </a:lnSpc>
                        <a:spcBef>
                          <a:spcPts val="44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诊医生联合査房，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准备査房用物符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ct val="131000"/>
                        </a:lnSpc>
                        <a:spcBef>
                          <a:spcPts val="44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合、主动汇报护理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情况，记录査房重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点及治疗护理方</a:t>
                      </a:r>
                      <a:endParaRPr lang="en-US" altLang="en-US" sz="900" dirty="0"/>
                    </a:p>
                    <a:p>
                      <a:pPr marL="72390" indent="1270" algn="l" rtl="0" eaLnBrk="0">
                        <a:lnSpc>
                          <a:spcPct val="131000"/>
                        </a:lnSpc>
                        <a:spcBef>
                          <a:spcPts val="43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案，并及时调整及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落实护理措施。责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任护士落实责任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制整体护理工作</a:t>
                      </a:r>
                      <a:endParaRPr lang="en-US" altLang="en-US" sz="900" dirty="0"/>
                    </a:p>
                    <a:p>
                      <a:pPr marL="74295" indent="-635" algn="l" rtl="0" eaLnBrk="0">
                        <a:lnSpc>
                          <a:spcPct val="124000"/>
                        </a:lnSpc>
                        <a:spcBef>
                          <a:spcPts val="44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职责，患者各项护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理工作责任落实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7620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到位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660" indent="-635" algn="l" rtl="0" eaLnBrk="0">
                        <a:lnSpc>
                          <a:spcPct val="131000"/>
                        </a:lnSpc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缺乏时间管理能力，且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人力不足，监督和激励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力度不够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marL="73025" algn="l" rtl="0" eaLnBrk="0">
                        <a:lnSpc>
                          <a:spcPct val="136000"/>
                        </a:lnSpc>
                        <a:spcBef>
                          <a:spcPts val="5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加强护理人员医护联合查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房相关方面的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培训和指导，</a:t>
                      </a:r>
                      <a:r>
                        <a:rPr sz="900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以确保其了解医生查房的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重要性和流程，建立和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完善医患沟通机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制，让医护人员之间能更好的协作沟通，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提高工作效率。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7988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0" dirty="0"/>
                    </a:p>
                    <a:p>
                      <a:pPr marL="93980" indent="825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14、住院患者跌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倒风险管理质量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200" dirty="0"/>
                    </a:p>
                    <a:p>
                      <a:pPr marL="73025" indent="23495" algn="l" rtl="0" eaLnBrk="0">
                        <a:lnSpc>
                          <a:spcPct val="134000"/>
                        </a:lnSpc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</a:t>
                      </a:r>
                      <a:r>
                        <a:rPr sz="9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．低度每两周评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估一次，中、高危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风险每周一评估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一次（起始、周一）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4295" algn="l" rtl="0" eaLnBrk="0">
                        <a:lnSpc>
                          <a:spcPct val="13800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分管护士责任心不强，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未按时间及时复评；对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患者的了解不够全面，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无法未患者进行切实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际的评分，对于高危的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患者未引起足够重视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900" dirty="0"/>
                    </a:p>
                    <a:p>
                      <a:pPr marL="74295" indent="8255" algn="l" rtl="0" eaLnBrk="0">
                        <a:lnSpc>
                          <a:spcPct val="13100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1、与患者加强沟通，每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日下午责任护士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到病区进行宣教，内容应做到简单明了，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让患者能真正听懂。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74295" algn="l" rtl="0" eaLnBrk="0">
                        <a:lnSpc>
                          <a:spcPct val="13100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2、鼓励患者留陪护，不断提醒患者适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的安全措施，对家属做好宣教，</a:t>
                      </a:r>
                      <a:r>
                        <a:rPr sz="900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引起家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属重视，做到预防跌倒的保护措施。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96520" algn="l" rtl="0" eaLnBrk="0">
                        <a:lnSpc>
                          <a:spcPts val="111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r>
                        <a:rPr sz="9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．风险评估分值</a:t>
                      </a:r>
                      <a:endParaRPr lang="en-US" altLang="en-US" sz="900" dirty="0"/>
                    </a:p>
                    <a:p>
                      <a:pPr marL="133350" algn="l" rtl="0" eaLnBrk="0">
                        <a:lnSpc>
                          <a:spcPts val="1120"/>
                        </a:lnSpc>
                        <a:spcBef>
                          <a:spcPts val="45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与患者实际病情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44958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相符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157480" indent="-5461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15、预防压力性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损伤护理质量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81915" algn="l" rtl="0" eaLnBrk="0">
                        <a:lnSpc>
                          <a:spcPts val="1355"/>
                        </a:lnSpc>
                        <a:spcBef>
                          <a:spcPts val="0"/>
                        </a:spcBef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14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．患者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家属对知</a:t>
                      </a:r>
                      <a:endParaRPr lang="en-US" altLang="en-US" sz="900" dirty="0"/>
                    </a:p>
                    <a:p>
                      <a:pPr marL="137160" algn="l" rtl="0" eaLnBrk="0">
                        <a:lnSpc>
                          <a:spcPts val="1120"/>
                        </a:lnSpc>
                        <a:spcBef>
                          <a:spcPts val="37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晓预防压力性损</a:t>
                      </a:r>
                      <a:endParaRPr lang="en-US" altLang="en-US" sz="900" dirty="0"/>
                    </a:p>
                    <a:p>
                      <a:pPr marL="13081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伤的主要相关措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38481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施欠缺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</a:pPr>
                      <a:endParaRPr lang="en-US" altLang="en-US" sz="1000" dirty="0"/>
                    </a:p>
                    <a:p>
                      <a:pPr marL="151130" algn="l" rtl="0" eaLnBrk="0">
                        <a:lnSpc>
                          <a:spcPts val="1105"/>
                        </a:lnSpc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护士宣教,指导不到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120"/>
                        </a:lnSpc>
                        <a:spcBef>
                          <a:spcPts val="45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位，患者及家属对压疮</a:t>
                      </a:r>
                      <a:endParaRPr lang="en-US" altLang="en-US" sz="900" dirty="0"/>
                    </a:p>
                    <a:p>
                      <a:pPr marL="8318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的危害意识不到位，导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373380" algn="l" rtl="0" eaLnBrk="0">
                        <a:lnSpc>
                          <a:spcPts val="1115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致依从性差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0" dirty="0"/>
                    </a:p>
                    <a:p>
                      <a:pPr marL="72390" algn="l" rtl="0" eaLnBrk="0">
                        <a:lnSpc>
                          <a:spcPct val="136000"/>
                        </a:lnSpc>
                        <a:spcBef>
                          <a:spcPts val="5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加强沟通，告知患者及家属压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疮发生，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发展的预防知识和护理措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施；指导患者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及家属的护理，采取有效的预防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措施，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如经常改变体位，定时翻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身，保持床单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位平整清洁，经常检查皮肤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00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10287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16、预防导尿管</a:t>
                      </a:r>
                      <a:endParaRPr lang="en-US" altLang="en-US" sz="900" dirty="0"/>
                    </a:p>
                    <a:p>
                      <a:pPr marL="9334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相关尿路感染护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34925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900" dirty="0"/>
                    </a:p>
                    <a:p>
                      <a:pPr marL="517525" indent="-401955" algn="l" rtl="0" eaLnBrk="0">
                        <a:lnSpc>
                          <a:spcPct val="12500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15.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导尿管标识清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晰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7366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标签粘贴不稳，方法欠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310515" indent="-235585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牢固，责任护士交班、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宣教不到位。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marL="74930" indent="-1270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重新更换标签，集思广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益探讨更好的粘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贴方法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200" dirty="0"/>
                    </a:p>
                    <a:p>
                      <a:pPr marL="102870" algn="l" rtl="0" eaLnBrk="0">
                        <a:lnSpc>
                          <a:spcPts val="112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17、预防血管内</a:t>
                      </a:r>
                      <a:endParaRPr lang="en-US" altLang="en-US" sz="900" dirty="0"/>
                    </a:p>
                    <a:p>
                      <a:pPr marL="9652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导管相关血流感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221615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染护理质量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385445" indent="-253365" algn="l" rtl="0" eaLnBrk="0">
                        <a:lnSpc>
                          <a:spcPct val="12400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无菌敷料穿刺部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位卷边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900" dirty="0"/>
                    </a:p>
                    <a:p>
                      <a:pPr marL="563880" indent="-443230" algn="l" rtl="0" eaLnBrk="0">
                        <a:lnSpc>
                          <a:spcPct val="124000"/>
                        </a:lnSpc>
                        <a:spcBef>
                          <a:spcPts val="5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未及时查看患者导管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情况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7000"/>
                        </a:lnSpc>
                      </a:pPr>
                      <a:endParaRPr lang="en-US" altLang="en-US" sz="1000" dirty="0"/>
                    </a:p>
                    <a:p>
                      <a:pPr marL="142240" algn="l" rtl="0" eaLnBrk="0">
                        <a:lnSpc>
                          <a:spcPts val="1120"/>
                        </a:lnSpc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严格执行交接班、主动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巡视病人情况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marL="157480" indent="-5461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18、静脉血栓栓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塞症护理质量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75565" indent="5715" algn="l" rtl="0" eaLnBrk="0">
                        <a:lnSpc>
                          <a:spcPct val="134000"/>
                        </a:lnSpc>
                        <a:spcBef>
                          <a:spcPts val="0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14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．静脉血栓风险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患者及家属进行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静脉血栓风险告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知，签署《风险告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387985" algn="l" rtl="0" eaLnBrk="0">
                        <a:lnSpc>
                          <a:spcPts val="1115"/>
                        </a:lnSpc>
                        <a:spcBef>
                          <a:spcPts val="0"/>
                        </a:spcBef>
                      </a:pP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知书》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4295" indent="45085" algn="l" rtl="0" eaLnBrk="0">
                        <a:lnSpc>
                          <a:spcPct val="13100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部分护士未意识到血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栓为疾病影响的重要</a:t>
                      </a:r>
                      <a:r>
                        <a:rPr sz="9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性，未对患者、家属进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437515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行宣教。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3025" indent="2540" algn="l" rtl="0" eaLnBrk="0">
                        <a:lnSpc>
                          <a:spcPct val="12400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强化安全质量教育，提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高护理安全意识；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加强护士文书培训。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7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7000"/>
                        </a:lnSpc>
                      </a:pPr>
                      <a:endParaRPr lang="en-US" altLang="en-US" sz="1000" dirty="0"/>
                    </a:p>
                    <a:p>
                      <a:pPr marL="349250" indent="-246380" algn="l" rtl="0" eaLnBrk="0">
                        <a:lnSpc>
                          <a:spcPct val="124000"/>
                        </a:lnSpc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19、危重患者护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</a:pPr>
                      <a:endParaRPr lang="en-US" altLang="en-US" sz="200" dirty="0"/>
                    </a:p>
                    <a:p>
                      <a:pPr marL="74295" indent="2540" algn="l" rtl="0" eaLnBrk="0">
                        <a:lnSpc>
                          <a:spcPct val="134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6.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护士掌握患者八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知道情况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③主要  </a:t>
                      </a:r>
                      <a:r>
                        <a:rPr sz="9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病情（症状和体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征、</a:t>
                      </a:r>
                      <a:r>
                        <a:rPr sz="900" kern="0" spc="-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目前主要阳性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</a:pPr>
                      <a:endParaRPr lang="en-US" altLang="en-US" sz="200" dirty="0"/>
                    </a:p>
                    <a:p>
                      <a:pPr marL="73025" indent="49530" algn="l" rtl="0" eaLnBrk="0">
                        <a:lnSpc>
                          <a:spcPct val="13400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责任护士上班责任心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不强，不能完全掌握分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管患者的病情及阳性 </a:t>
                      </a:r>
                      <a:r>
                        <a:rPr sz="9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体征，对病情观察不到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marL="72390" algn="l" rtl="0" eaLnBrk="0">
                        <a:lnSpc>
                          <a:spcPct val="131000"/>
                        </a:lnSpc>
                        <a:spcBef>
                          <a:spcPts val="5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加强工作责任心，主动查看医生病程，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及各项检查回报结果，按时巡视患者，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做好病情观察。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1071372" y="4959350"/>
          <a:ext cx="5955030" cy="4816474"/>
        </p:xfrm>
        <a:graphic>
          <a:graphicData uri="http://schemas.openxmlformats.org/drawingml/2006/table">
            <a:tbl>
              <a:tblPr/>
              <a:tblGrid>
                <a:gridCol w="3146425"/>
                <a:gridCol w="939164"/>
                <a:gridCol w="750569"/>
                <a:gridCol w="1118870"/>
              </a:tblGrid>
              <a:tr h="139573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200" dirty="0"/>
                    </a:p>
                    <a:p>
                      <a:pPr marL="82550" indent="-3810" algn="l" rtl="0" eaLnBrk="0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一、</a:t>
                      </a:r>
                      <a:r>
                        <a:rPr sz="1000" kern="0" spc="1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问题描述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（描述格式：谁在什么时间+什么地点+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发生了什么问题，程度或频率、次数是多少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？）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</a:t>
                      </a:r>
                      <a:r>
                        <a:rPr sz="10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0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基础护理不到位。</a:t>
                      </a:r>
                      <a:endParaRPr lang="en-US" altLang="en-US" sz="900" dirty="0"/>
                    </a:p>
                    <a:p>
                      <a:pPr marL="77470" algn="l" rtl="0" eaLnBrk="0">
                        <a:lnSpc>
                          <a:spcPts val="1110"/>
                        </a:lnSpc>
                        <a:spcBef>
                          <a:spcPts val="39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2、跌倒风险评估分值与患者实际病情不相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符。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200" dirty="0"/>
                    </a:p>
                    <a:p>
                      <a:pPr marL="1748155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检查者：吴小翠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     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检查日期：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2024  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sz="10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   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 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20   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31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200" dirty="0"/>
                    </a:p>
                    <a:p>
                      <a:pPr marL="81915" indent="-2540" algn="l" rtl="0" eaLnBrk="0"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sz="1000" kern="0" spc="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原因分析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【①人员（医护、患者）②仪器设备②③方法（操作、制度、流程）④物品⑤环境】：                  </a:t>
                      </a: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0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、基础护理重视程度不够，认识不到基础护理对于病人疾病康复的重要性。</a:t>
                      </a: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78740" algn="l" rtl="0" eaLnBrk="0">
                        <a:lnSpc>
                          <a:spcPct val="98000"/>
                        </a:lnSpc>
                        <a:spcBef>
                          <a:spcPts val="0"/>
                        </a:spcBef>
                      </a:pP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0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、护理文书质控人员为认真履行职责，护士长督查力度不够。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589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200" dirty="0"/>
                    </a:p>
                    <a:p>
                      <a:pPr marL="77470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预期目标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（目标设定注意要有时限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要求，并尽可能是可以量化的指标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6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marL="864235" algn="l" rtl="0" eaLnBrk="0">
                        <a:lnSpc>
                          <a:spcPct val="96000"/>
                        </a:lnSpc>
                      </a:pP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（改进计划和具体措施</a:t>
                      </a: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200" dirty="0"/>
                    </a:p>
                    <a:p>
                      <a:pPr marL="772160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（实施计划、措施）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200" dirty="0"/>
                    </a:p>
                    <a:p>
                      <a:pPr marL="211455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实施日期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200" dirty="0"/>
                    </a:p>
                    <a:p>
                      <a:pPr marL="184785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责任人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200" dirty="0"/>
                    </a:p>
                    <a:p>
                      <a:pPr marL="42926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地点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1130427" y="914400"/>
          <a:ext cx="5886450" cy="3449954"/>
        </p:xfrm>
        <a:graphic>
          <a:graphicData uri="http://schemas.openxmlformats.org/drawingml/2006/table">
            <a:tbl>
              <a:tblPr/>
              <a:tblGrid>
                <a:gridCol w="1064260"/>
                <a:gridCol w="1143000"/>
                <a:gridCol w="1371600"/>
                <a:gridCol w="2307589"/>
              </a:tblGrid>
              <a:tr h="707390"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200" dirty="0"/>
                    </a:p>
                    <a:p>
                      <a:pPr marL="73025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检查结果、睡眠、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32131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排泄等）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200" dirty="0"/>
                    </a:p>
                    <a:p>
                      <a:pPr marL="626110" algn="l" rtl="0" eaLnBrk="0">
                        <a:lnSpc>
                          <a:spcPts val="1125"/>
                        </a:lnSpc>
                        <a:spcBef>
                          <a:spcPts val="0"/>
                        </a:spcBef>
                      </a:pP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996950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200" dirty="0"/>
                    </a:p>
                    <a:p>
                      <a:pPr marL="115570" algn="l" rtl="0" eaLnBrk="0">
                        <a:lnSpc>
                          <a:spcPts val="1120"/>
                        </a:lnSpc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护士掌握患者</a:t>
                      </a:r>
                      <a:endParaRPr lang="en-US" altLang="en-US" sz="900" dirty="0"/>
                    </a:p>
                    <a:p>
                      <a:pPr marL="116205" algn="l" rtl="0" eaLnBrk="0">
                        <a:lnSpc>
                          <a:spcPts val="1110"/>
                        </a:lnSpc>
                        <a:spcBef>
                          <a:spcPts val="44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八知道情况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⑦护</a:t>
                      </a:r>
                      <a:endParaRPr lang="en-US" altLang="en-US" sz="900" dirty="0"/>
                    </a:p>
                    <a:p>
                      <a:pPr marL="132715" algn="l" rtl="0" eaLnBrk="0">
                        <a:lnSpc>
                          <a:spcPts val="1120"/>
                        </a:lnSpc>
                        <a:spcBef>
                          <a:spcPts val="45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理措施（护理要</a:t>
                      </a:r>
                      <a:endParaRPr lang="en-US" altLang="en-US" sz="900" dirty="0"/>
                    </a:p>
                    <a:p>
                      <a:pPr marL="7937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点、观察要点、康</a:t>
                      </a:r>
                      <a:endParaRPr lang="en-US" altLang="en-US" sz="900" dirty="0"/>
                    </a:p>
                    <a:p>
                      <a:pPr marL="367665" algn="l" rtl="0" eaLnBrk="0">
                        <a:lnSpc>
                          <a:spcPts val="1355"/>
                        </a:lnSpc>
                        <a:spcBef>
                          <a:spcPts val="26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复要点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200" dirty="0"/>
                    </a:p>
                    <a:p>
                      <a:pPr marL="73660" algn="l" rtl="0" eaLnBrk="0">
                        <a:lnSpc>
                          <a:spcPts val="1120"/>
                        </a:lnSpc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专业知识掌握不全面，</a:t>
                      </a:r>
                      <a:endParaRPr lang="en-US" altLang="en-US" sz="900" dirty="0"/>
                    </a:p>
                    <a:p>
                      <a:pPr marL="118110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对病情演变观察不到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位，不能有效地多病人</a:t>
                      </a:r>
                      <a:endParaRPr lang="en-US" altLang="en-US" sz="900" dirty="0"/>
                    </a:p>
                    <a:p>
                      <a:pPr marL="117475" algn="l" rtl="0" eaLnBrk="0">
                        <a:lnSpc>
                          <a:spcPts val="1120"/>
                        </a:lnSpc>
                        <a:spcBef>
                          <a:spcPts val="44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进行相关护理和健康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56515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教育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marL="207010" indent="-129540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加强业务能力，提高专业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技术水平，提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高对疾病的认识及观察处理的能力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93189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200" dirty="0"/>
                    </a:p>
                    <a:p>
                      <a:pPr marL="72390" indent="42545" algn="l" rtl="0" eaLnBrk="0">
                        <a:lnSpc>
                          <a:spcPct val="138000"/>
                        </a:lnSpc>
                        <a:spcBef>
                          <a:spcPts val="0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11.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护士掌握患者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八知道情况</a:t>
                      </a:r>
                      <a:r>
                        <a:rPr sz="9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9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⑧潜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在危险及预防措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施，具有预判和处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理护理风险的能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力（风险因素评估</a:t>
                      </a:r>
                      <a:endParaRPr lang="en-US" altLang="en-US" sz="9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38862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结果）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3660" algn="l" rtl="0" eaLnBrk="0">
                        <a:lnSpc>
                          <a:spcPct val="134000"/>
                        </a:lnSpc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护士资历浅，专科知识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有所欠缺，工作经验不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足，缺少对患者潜在危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险的预判和处理能力。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124000"/>
                        </a:lnSpc>
                      </a:pP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提高业务素质，多向高年资护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士学习，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积累经验，严格掌握各项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护理应急预案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0" dirty="0"/>
                    </a:p>
                    <a:p>
                      <a:pPr marL="158750" algn="l" rtl="0" eaLnBrk="0">
                        <a:lnSpc>
                          <a:spcPts val="1120"/>
                        </a:lnSpc>
                        <a:spcBef>
                          <a:spcPts val="0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20、疼痛护理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6"/>
          <p:cNvGraphicFramePr>
            <a:graphicFrameLocks noGrp="1"/>
          </p:cNvGraphicFramePr>
          <p:nvPr/>
        </p:nvGraphicFramePr>
        <p:xfrm>
          <a:off x="1204087" y="8148319"/>
          <a:ext cx="5650865" cy="1015364"/>
        </p:xfrm>
        <a:graphic>
          <a:graphicData uri="http://schemas.openxmlformats.org/drawingml/2006/table">
            <a:tbl>
              <a:tblPr/>
              <a:tblGrid>
                <a:gridCol w="2687954"/>
                <a:gridCol w="1959610"/>
                <a:gridCol w="1003300"/>
              </a:tblGrid>
              <a:tr h="2070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200" dirty="0"/>
                    </a:p>
                    <a:p>
                      <a:pPr marL="545465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（包含改进不到位的问题）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200" dirty="0"/>
                    </a:p>
                    <a:p>
                      <a:pPr marL="719455" algn="l" rtl="0" eaLnBrk="0">
                        <a:lnSpc>
                          <a:spcPct val="99000"/>
                        </a:lnSpc>
                      </a:pP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预期目标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200" dirty="0"/>
                    </a:p>
                    <a:p>
                      <a:pPr marL="129540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目标完成时限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200" dirty="0"/>
                    </a:p>
                    <a:p>
                      <a:pPr marL="82550" algn="l" rtl="0" eaLnBrk="0">
                        <a:lnSpc>
                          <a:spcPct val="96000"/>
                        </a:lnSpc>
                      </a:pPr>
                      <a:r>
                        <a:rPr sz="10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0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基础护理不到位。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200" dirty="0"/>
                    </a:p>
                    <a:p>
                      <a:pPr marL="451485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基础护理符合要求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400" dirty="0"/>
                    </a:p>
                    <a:p>
                      <a:pPr marL="263525" algn="l" rtl="0" eaLnBrk="0">
                        <a:lnSpc>
                          <a:spcPct val="77000"/>
                        </a:lnSpc>
                        <a:spcBef>
                          <a:spcPts val="0"/>
                        </a:spcBef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2024-2-5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200" dirty="0"/>
                    </a:p>
                    <a:p>
                      <a:pPr marL="77470" algn="l" rtl="0" eaLnBrk="0">
                        <a:lnSpc>
                          <a:spcPts val="1110"/>
                        </a:lnSpc>
                        <a:spcBef>
                          <a:spcPts val="0"/>
                        </a:spcBef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2、跌倒风险评估分值与患者实际病情不相符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200" dirty="0"/>
                    </a:p>
                    <a:p>
                      <a:pPr marL="74295" algn="l" rtl="0" eaLnBrk="0">
                        <a:lnSpc>
                          <a:spcPct val="98000"/>
                        </a:lnSpc>
                        <a:spcBef>
                          <a:spcPts val="0"/>
                        </a:spcBef>
                      </a:pP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护理文书符合规范，与实际相符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8"/>
          <p:cNvSpPr/>
          <p:nvPr/>
        </p:nvSpPr>
        <p:spPr>
          <a:xfrm>
            <a:off x="1147951" y="4781212"/>
            <a:ext cx="246062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PDCA</a:t>
            </a:r>
            <a:r>
              <a:rPr sz="1000" kern="0" spc="2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问题表单（最突出的核心问题）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30"/>
          <p:cNvGraphicFramePr>
            <a:graphicFrameLocks noGrp="1"/>
          </p:cNvGraphicFramePr>
          <p:nvPr/>
        </p:nvGraphicFramePr>
        <p:xfrm>
          <a:off x="1071372" y="914400"/>
          <a:ext cx="5955030" cy="5380354"/>
        </p:xfrm>
        <a:graphic>
          <a:graphicData uri="http://schemas.openxmlformats.org/drawingml/2006/table">
            <a:tbl>
              <a:tblPr/>
              <a:tblGrid>
                <a:gridCol w="3146425"/>
                <a:gridCol w="939164"/>
                <a:gridCol w="750569"/>
                <a:gridCol w="1118870"/>
              </a:tblGrid>
              <a:tr h="25850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76200" indent="5715" algn="l" rtl="0" eaLnBrk="0">
                        <a:lnSpc>
                          <a:spcPct val="122000"/>
                        </a:lnSpc>
                        <a:spcBef>
                          <a:spcPts val="0"/>
                        </a:spcBef>
                      </a:pP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000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、落实规章制度，建立督查机制，组织护士与护工，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联合第三方盛才公司主管，再次对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基础护理进行培训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与指导，责任组长与护士长每日亲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自督查，盛才主管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每周复查。</a:t>
                      </a: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76835" indent="1270" algn="l" rtl="0" eaLnBrk="0"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0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、重新强调质控小组职责，加强培训与督导，提高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护士自身素质，加强人人参与科室管理意识。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400" dirty="0"/>
                    </a:p>
                    <a:p>
                      <a:pPr marL="166370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2024-01-20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200" dirty="0"/>
                    </a:p>
                    <a:p>
                      <a:pPr marL="181610" algn="l" rtl="0" eaLnBrk="0">
                        <a:lnSpc>
                          <a:spcPct val="87000"/>
                        </a:lnSpc>
                      </a:pP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吴小翠</a:t>
                      </a:r>
                      <a:endParaRPr lang="en-US" altLang="en-US" sz="1000" dirty="0"/>
                    </a:p>
                    <a:p>
                      <a:pPr marL="181610" algn="l" rtl="0" eaLnBrk="0">
                        <a:lnSpc>
                          <a:spcPts val="1560"/>
                        </a:lnSpc>
                      </a:pP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吴静雅</a:t>
                      </a:r>
                      <a:endParaRPr lang="en-US" altLang="en-US" sz="1000" dirty="0"/>
                    </a:p>
                    <a:p>
                      <a:pPr marL="187960" algn="l" rtl="0" eaLnBrk="0">
                        <a:lnSpc>
                          <a:spcPts val="1560"/>
                        </a:lnSpc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陶素丹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200" dirty="0"/>
                    </a:p>
                    <a:p>
                      <a:pPr marL="374015" algn="l" rtl="0" eaLnBrk="0">
                        <a:lnSpc>
                          <a:spcPct val="98000"/>
                        </a:lnSpc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肾内科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89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200" dirty="0"/>
                    </a:p>
                    <a:p>
                      <a:pPr marL="76200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计划措施调整及说明</a:t>
                      </a: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69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200" dirty="0"/>
                    </a:p>
                    <a:p>
                      <a:pPr marL="76200" algn="l" rtl="0" eaLnBrk="0">
                        <a:lnSpc>
                          <a:spcPct val="98000"/>
                        </a:lnSpc>
                        <a:spcBef>
                          <a:spcPts val="0"/>
                        </a:spcBef>
                      </a:pP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kern="0" spc="1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（检查评估效果</a:t>
                      </a:r>
                      <a:r>
                        <a:rPr sz="1000" kern="0" spc="7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）：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在措施实施日期结束后进行检查评估：改进措施是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否落实和有效？提出的目标是否达到？</a:t>
                      </a:r>
                      <a:endParaRPr lang="en-US" altLang="en-US" sz="900" dirty="0"/>
                    </a:p>
                    <a:p>
                      <a:pPr marL="78740" algn="l" rtl="0" eaLnBrk="0">
                        <a:lnSpc>
                          <a:spcPct val="99000"/>
                        </a:lnSpc>
                        <a:spcBef>
                          <a:spcPts val="380"/>
                        </a:spcBef>
                      </a:pP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2024.2.8</a:t>
                      </a:r>
                      <a:r>
                        <a:rPr sz="10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再次检查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已按要求整改。</a:t>
                      </a:r>
                      <a:endParaRPr lang="en-US" altLang="en-US" sz="10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200" dirty="0"/>
                    </a:p>
                    <a:p>
                      <a:pPr marL="3282950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检查者： 吴小翠</a:t>
                      </a:r>
                      <a:r>
                        <a:rPr sz="10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日期：</a:t>
                      </a: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2024   </a:t>
                      </a: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sz="1000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r>
                        <a:rPr sz="1000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8  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61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200" dirty="0"/>
                    </a:p>
                    <a:p>
                      <a:pPr marL="88900" indent="-15875" algn="l" rtl="0" eaLnBrk="0">
                        <a:lnSpc>
                          <a:spcPct val="117000"/>
                        </a:lnSpc>
                      </a:pP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kern="0" spc="1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（标准化与总结</a:t>
                      </a: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r>
                        <a:rPr sz="1000" kern="0" spc="10" dirty="0">
                          <a:ln w="379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有效措施转为规章制度、职责或规范、流程等文字资料；总结不足，未解决、未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达到目标的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问题继续转为下月质控重点进行跟进。</a:t>
                      </a:r>
                      <a:endParaRPr lang="en-US" altLang="en-US" sz="900" dirty="0"/>
                    </a:p>
                    <a:p>
                      <a:pPr marL="76835" algn="l" rtl="0" eaLnBrk="0">
                        <a:lnSpc>
                          <a:spcPct val="99000"/>
                        </a:lnSpc>
                        <a:spcBef>
                          <a:spcPts val="455"/>
                        </a:spcBef>
                      </a:pP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转为下月质控重点进行跟进，持续改进中。</a:t>
                      </a: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200" dirty="0"/>
                    </a:p>
                    <a:p>
                      <a:pPr marL="3316605" algn="l" rtl="0" eaLnBrk="0">
                        <a:lnSpc>
                          <a:spcPct val="99000"/>
                        </a:lnSpc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签名：吴小翠</a:t>
                      </a:r>
                      <a:r>
                        <a:rPr sz="10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日期：</a:t>
                      </a:r>
                      <a:r>
                        <a:rPr sz="10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2024</a:t>
                      </a:r>
                      <a:r>
                        <a:rPr sz="10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 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0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8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 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2"/>
          <p:cNvSpPr/>
          <p:nvPr/>
        </p:nvSpPr>
        <p:spPr>
          <a:xfrm>
            <a:off x="1135475" y="6514000"/>
            <a:ext cx="5293995" cy="9683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4605" algn="l" rtl="0" eaLnBrk="0">
              <a:lnSpc>
                <a:spcPct val="99000"/>
              </a:lnSpc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五、总结</a:t>
            </a: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300" dirty="0"/>
          </a:p>
          <a:p>
            <a:pPr marL="12700" algn="l" rtl="0" eaLnBrk="0">
              <a:lnSpc>
                <a:spcPct val="122000"/>
              </a:lnSpc>
              <a:spcBef>
                <a:spcPts val="0"/>
              </a:spcBef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本月一级质控项目共</a:t>
            </a:r>
            <a:r>
              <a:rPr sz="10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20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项，其中达标率合格项目</a:t>
            </a:r>
            <a:r>
              <a:rPr sz="1000" kern="0" spc="-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19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项，达标率不合格项目</a:t>
            </a:r>
            <a:r>
              <a:rPr sz="1000" kern="0" spc="-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项，达标率不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合格项目分别为住院患者跌倒风险管理质量，已制定相应整改措施。本月重点问题为：1、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基础护理不到位：2、跌倒风险评估分值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与患者实际病情不相符，已进入</a:t>
            </a:r>
            <a:r>
              <a:rPr sz="1000" kern="0" spc="-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PDCA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循环。科室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按整改计划进行整改，并持续改进。</a:t>
            </a:r>
            <a:endParaRPr lang="en-US" altLang="en-US" sz="1000" dirty="0"/>
          </a:p>
        </p:txBody>
      </p:sp>
      <p:sp>
        <p:nvSpPr>
          <p:cNvPr id="34" name="textbox 34"/>
          <p:cNvSpPr/>
          <p:nvPr/>
        </p:nvSpPr>
        <p:spPr>
          <a:xfrm>
            <a:off x="5337876" y="8891440"/>
            <a:ext cx="1091564" cy="374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indent="682625" algn="l" rtl="0" eaLnBrk="0">
              <a:lnSpc>
                <a:spcPct val="114000"/>
              </a:lnSpc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肾内科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2024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1000" kern="0" spc="-2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02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000" kern="0" spc="-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8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86587" y="2103119"/>
          <a:ext cx="6027419" cy="6984365"/>
        </p:xfrm>
        <a:graphic>
          <a:graphicData uri="http://schemas.openxmlformats.org/drawingml/2006/table">
            <a:tbl>
              <a:tblPr/>
              <a:tblGrid>
                <a:gridCol w="1406525"/>
                <a:gridCol w="419734"/>
                <a:gridCol w="419734"/>
                <a:gridCol w="419734"/>
                <a:gridCol w="419734"/>
                <a:gridCol w="419734"/>
                <a:gridCol w="419734"/>
                <a:gridCol w="419734"/>
                <a:gridCol w="419734"/>
                <a:gridCol w="419734"/>
                <a:gridCol w="419734"/>
                <a:gridCol w="423544"/>
              </a:tblGrid>
              <a:tr h="999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7810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8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查检项目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200" dirty="0"/>
                    </a:p>
                    <a:p>
                      <a:pPr marL="74295" algn="l" rtl="0" eaLnBrk="0">
                        <a:lnSpc>
                          <a:spcPct val="9200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达标</a:t>
                      </a:r>
                      <a:endParaRPr lang="en-US" altLang="en-US" sz="900" dirty="0"/>
                    </a:p>
                    <a:p>
                      <a:pPr marL="74930" algn="l" rtl="0" eaLnBrk="0">
                        <a:lnSpc>
                          <a:spcPts val="1560"/>
                        </a:lnSpc>
                      </a:pPr>
                      <a:r>
                        <a:rPr sz="900" kern="0" spc="3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endParaRPr lang="en-US" altLang="en-US" sz="900" dirty="0"/>
                    </a:p>
                    <a:p>
                      <a:pPr marL="140335" algn="l" rtl="0" eaLnBrk="0">
                        <a:lnSpc>
                          <a:spcPct val="92000"/>
                        </a:lnSpc>
                        <a:spcBef>
                          <a:spcPts val="565"/>
                        </a:spcBef>
                      </a:pPr>
                      <a:r>
                        <a:rPr sz="900" kern="0" spc="3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(≥</a:t>
                      </a:r>
                      <a:endParaRPr lang="en-US" altLang="en-US" sz="900" dirty="0"/>
                    </a:p>
                    <a:p>
                      <a:pPr marL="86995" algn="l" rtl="0" eaLnBrk="0">
                        <a:lnSpc>
                          <a:spcPts val="1560"/>
                        </a:lnSpc>
                      </a:pPr>
                      <a:r>
                        <a:rPr sz="900" kern="0" spc="-1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7556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消化</a:t>
                      </a:r>
                      <a:endParaRPr lang="en-US" altLang="en-US" sz="900" dirty="0"/>
                    </a:p>
                    <a:p>
                      <a:pPr marL="88265" algn="l" rtl="0" eaLnBrk="0">
                        <a:lnSpc>
                          <a:spcPts val="1560"/>
                        </a:lnSpc>
                      </a:pPr>
                      <a:r>
                        <a:rPr sz="900" kern="0" spc="1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7366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肿瘤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康复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5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/针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灸推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拿科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200" dirty="0"/>
                    </a:p>
                    <a:p>
                      <a:pPr marL="74295" algn="l" rtl="0" eaLnBrk="0">
                        <a:lnSpc>
                          <a:spcPct val="9200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神经</a:t>
                      </a:r>
                      <a:endParaRPr lang="en-US" altLang="en-US" sz="900" dirty="0"/>
                    </a:p>
                    <a:p>
                      <a:pPr marL="89535" algn="l" rtl="0" eaLnBrk="0">
                        <a:lnSpc>
                          <a:spcPts val="1560"/>
                        </a:lnSpc>
                      </a:pPr>
                      <a:r>
                        <a:rPr sz="900" kern="0" spc="1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/老</a:t>
                      </a:r>
                      <a:endParaRPr lang="en-US" altLang="en-US" sz="900" dirty="0"/>
                    </a:p>
                    <a:p>
                      <a:pPr marL="74930" algn="l" rtl="0" eaLnBrk="0">
                        <a:lnSpc>
                          <a:spcPts val="1560"/>
                        </a:lnSpc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年医</a:t>
                      </a:r>
                      <a:endParaRPr lang="en-US" altLang="en-US" sz="900" dirty="0"/>
                    </a:p>
                    <a:p>
                      <a:pPr marL="76835" algn="l" rtl="0" eaLnBrk="0">
                        <a:lnSpc>
                          <a:spcPts val="1560"/>
                        </a:lnSpc>
                      </a:pPr>
                      <a:r>
                        <a:rPr sz="900" kern="0" spc="6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8445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肾内</a:t>
                      </a:r>
                      <a:endParaRPr lang="en-US" altLang="en-US" sz="9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8001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呼吸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8500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RICU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7747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900" kern="0" spc="5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心内</a:t>
                      </a:r>
                      <a:endParaRPr lang="en-US" altLang="en-US" sz="9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900" kern="0" spc="4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81280" algn="l" rtl="0" eaLnBrk="0">
                        <a:lnSpc>
                          <a:spcPct val="85000"/>
                        </a:lnSpc>
                      </a:pPr>
                      <a:r>
                        <a:rPr sz="900" kern="0" spc="1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ICU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73660" algn="l" rtl="0" eaLnBrk="0">
                        <a:lnSpc>
                          <a:spcPts val="1145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ln w="3614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8572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1、分级护理质量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91%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7810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</a:t>
                      </a:r>
                      <a:r>
                        <a:rPr sz="900" kern="0" spc="-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中医特色护理质量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marL="78105" indent="635" algn="l" rtl="0" eaLnBrk="0">
                        <a:lnSpc>
                          <a:spcPct val="124000"/>
                        </a:lnSpc>
                        <a:spcBef>
                          <a:spcPts val="0"/>
                        </a:spcBef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3、急救物品、仪器设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备管理质量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0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6200" algn="l" rtl="0" eaLnBrk="0">
                        <a:lnSpc>
                          <a:spcPts val="1120"/>
                        </a:lnSpc>
                      </a:pP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4、用药安全管理质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9375" algn="l" rtl="0" eaLnBrk="0">
                        <a:lnSpc>
                          <a:spcPts val="1120"/>
                        </a:lnSpc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5、消毒隔离质量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6835" algn="l" rtl="0" eaLnBrk="0">
                        <a:lnSpc>
                          <a:spcPct val="124000"/>
                        </a:lnSpc>
                      </a:pP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6、住院患者健康教育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573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6370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1000" dirty="0"/>
                    </a:p>
                    <a:p>
                      <a:pPr marL="167005" algn="l" rtl="0" eaLnBrk="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4"/>
          <p:cNvSpPr/>
          <p:nvPr/>
        </p:nvSpPr>
        <p:spPr>
          <a:xfrm>
            <a:off x="1137599" y="960056"/>
            <a:ext cx="3930650" cy="1141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695450" indent="-838200" algn="l" rtl="0" eaLnBrk="0">
              <a:lnSpc>
                <a:spcPct val="111000"/>
              </a:lnSpc>
            </a:pPr>
            <a:r>
              <a:rPr sz="2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大内科二级质控工作简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报</a:t>
            </a: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2024</a:t>
            </a:r>
            <a:r>
              <a:rPr sz="2100" kern="0" spc="-4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2100" kern="0" spc="-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100" kern="0" spc="-3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endParaRPr lang="en-US" altLang="en-US" sz="21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9000"/>
              </a:lnSpc>
              <a:spcBef>
                <a:spcPts val="0"/>
              </a:spcBef>
            </a:pP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一、质控项目达标率数据图表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43000" y="957071"/>
            <a:ext cx="5413247" cy="3875532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071372" y="5690870"/>
          <a:ext cx="5427981" cy="3774440"/>
        </p:xfrm>
        <a:graphic>
          <a:graphicData uri="http://schemas.openxmlformats.org/drawingml/2006/table">
            <a:tbl>
              <a:tblPr/>
              <a:tblGrid>
                <a:gridCol w="1127760"/>
                <a:gridCol w="441959"/>
                <a:gridCol w="383539"/>
                <a:gridCol w="383539"/>
                <a:gridCol w="384175"/>
                <a:gridCol w="384175"/>
                <a:gridCol w="391795"/>
                <a:gridCol w="384175"/>
                <a:gridCol w="384175"/>
                <a:gridCol w="384175"/>
                <a:gridCol w="384809"/>
                <a:gridCol w="393700"/>
              </a:tblGrid>
              <a:tr h="11614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76835" algn="l" rtl="0" eaLnBrk="0">
                        <a:lnSpc>
                          <a:spcPct val="9500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查检项目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72390" algn="l" rtl="0" eaLnBrk="0">
                        <a:lnSpc>
                          <a:spcPct val="129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标准达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标率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500" dirty="0"/>
                    </a:p>
                    <a:p>
                      <a:pPr marL="12636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(≥)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7429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消化</a:t>
                      </a:r>
                      <a:endParaRPr lang="en-US" altLang="en-US" sz="800" dirty="0"/>
                    </a:p>
                    <a:p>
                      <a:pPr marL="84455" algn="l" rtl="0" eaLnBrk="0">
                        <a:lnSpc>
                          <a:spcPts val="1560"/>
                        </a:lnSpc>
                      </a:pPr>
                      <a:r>
                        <a:rPr sz="8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7239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肿瘤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3000"/>
                        </a:lnSpc>
                      </a:pPr>
                      <a:endParaRPr lang="en-US" altLang="en-US" sz="1000" dirty="0"/>
                    </a:p>
                    <a:p>
                      <a:pPr marL="7302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康复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/针</a:t>
                      </a:r>
                      <a:endParaRPr lang="en-US" altLang="en-US" sz="8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灸推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拿科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神经</a:t>
                      </a:r>
                      <a:endParaRPr lang="en-US" altLang="en-US" sz="800" dirty="0"/>
                    </a:p>
                    <a:p>
                      <a:pPr marL="85725" algn="l" rtl="0" eaLnBrk="0">
                        <a:lnSpc>
                          <a:spcPts val="1560"/>
                        </a:lnSpc>
                      </a:pPr>
                      <a:r>
                        <a:rPr sz="8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内科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/老</a:t>
                      </a:r>
                      <a:endParaRPr lang="en-US" altLang="en-US" sz="800" dirty="0"/>
                    </a:p>
                    <a:p>
                      <a:pPr marL="73660" algn="l" rtl="0" eaLnBrk="0">
                        <a:lnSpc>
                          <a:spcPts val="156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年医</a:t>
                      </a:r>
                      <a:endParaRPr lang="en-US" altLang="en-US" sz="800" dirty="0"/>
                    </a:p>
                    <a:p>
                      <a:pPr marL="74930" algn="l" rtl="0" eaLnBrk="0">
                        <a:lnSpc>
                          <a:spcPts val="1560"/>
                        </a:lnSpc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8191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肾内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7874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呼吸</a:t>
                      </a:r>
                      <a:endParaRPr lang="en-US" altLang="en-US" sz="800" dirty="0"/>
                    </a:p>
                    <a:p>
                      <a:pPr marL="73025" algn="l" rtl="0" eaLnBrk="0">
                        <a:lnSpc>
                          <a:spcPts val="156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心内</a:t>
                      </a:r>
                      <a:endParaRPr lang="en-US" altLang="en-US" sz="800" dirty="0"/>
                    </a:p>
                    <a:p>
                      <a:pPr marL="72390" algn="l" rtl="0" eaLnBrk="0">
                        <a:lnSpc>
                          <a:spcPts val="156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marL="7810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ICU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marL="73025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3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71755" indent="6350" algn="l" rtl="0" eaLnBrk="0">
                        <a:lnSpc>
                          <a:spcPct val="12700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3、急救物品、仪器设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备管理质量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4033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17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83185" algn="l" rtl="0" eaLnBrk="0">
                        <a:lnSpc>
                          <a:spcPts val="1215"/>
                        </a:lnSpc>
                      </a:pP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81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0175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208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7160" algn="l" rtl="0" eaLnBrk="0">
                        <a:lnSpc>
                          <a:spcPts val="1215"/>
                        </a:lnSpc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1000" dirty="0"/>
                    </a:p>
                    <a:p>
                      <a:pPr marL="78740" algn="l" rtl="0" eaLnBrk="0">
                        <a:lnSpc>
                          <a:spcPct val="92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3、用药安全管理质量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4033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12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493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113665" algn="l" rtl="0" eaLnBrk="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0147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72390" algn="l" rtl="0" eaLnBrk="0">
                        <a:lnSpc>
                          <a:spcPct val="91000"/>
                        </a:lnSpc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4、消毒隔离质量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4033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12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493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049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1760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98%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marL="113665" algn="l" rtl="0" eaLnBrk="0">
                        <a:lnSpc>
                          <a:spcPts val="1120"/>
                        </a:lnSpc>
                      </a:pP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10"/>
          <p:cNvSpPr/>
          <p:nvPr/>
        </p:nvSpPr>
        <p:spPr>
          <a:xfrm>
            <a:off x="1137599" y="5095144"/>
            <a:ext cx="3321050" cy="464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二、汇总达标率不合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格项目数据表对比</a:t>
            </a: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100" dirty="0"/>
          </a:p>
          <a:p>
            <a:pPr algn="l" rtl="0" eaLnBrk="0">
              <a:lnSpc>
                <a:spcPct val="10000"/>
              </a:lnSpc>
            </a:pPr>
            <a:endParaRPr lang="en-US" altLang="en-US" sz="100" dirty="0"/>
          </a:p>
          <a:p>
            <a:pPr algn="r" rtl="0" eaLnBrk="0">
              <a:lnSpc>
                <a:spcPct val="91000"/>
              </a:lnSpc>
            </a:pPr>
            <a:r>
              <a:rPr sz="8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汇总达标率不合格项目数</a:t>
            </a:r>
            <a:r>
              <a:rPr sz="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据表</a:t>
            </a:r>
            <a:endParaRPr lang="en-US" altLang="en-US" sz="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Y3YWEzNGQ0ZWY4MmI5M2EzY2JmZDZlOWY3MTExMTQ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16251</Words>
  <Application>WPS 演示</Application>
  <PresentationFormat/>
  <Paragraphs>3182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仿宋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吴书童      *</cp:lastModifiedBy>
  <cp:revision>3</cp:revision>
  <dcterms:created xsi:type="dcterms:W3CDTF">2024-03-11T04:01:00Z</dcterms:created>
  <dcterms:modified xsi:type="dcterms:W3CDTF">2024-03-11T08:56:34Z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2024-03-12T03:31:14Z</vt:filetime>
  </property>
  <property fmtid="{D5CDD505-2E9C-101B-9397-08002B2CF9AE}" pid="4" name="ICV">
    <vt:lpwstr>C1FDA3EF9E6744249778192B23D11981_12</vt:lpwstr>
  </property>
  <property fmtid="{D5CDD505-2E9C-101B-9397-08002B2CF9AE}" pid="5" name="KSOProductBuildVer">
    <vt:lpwstr>2052-12.1.0.16399</vt:lpwstr>
  </property>
</Properties>
</file>