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5122525" cy="10693400"/>
  <p:notesSz cx="6858000" cy="9144000"/>
  <p:defaultTextStyle>
    <a:defPPr>
      <a:defRPr lang="fr-FR"/>
    </a:defPPr>
    <a:lvl1pPr marL="0" algn="l" defTabSz="147922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9612" algn="l" defTabSz="147922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79225" algn="l" defTabSz="147922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218837" algn="l" defTabSz="147922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58450" algn="l" defTabSz="147922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98062" algn="l" defTabSz="147922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437675" algn="l" defTabSz="147922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77287" algn="l" defTabSz="147922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916900" algn="l" defTabSz="147922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8">
          <p15:clr>
            <a:srgbClr val="A4A3A4"/>
          </p15:clr>
        </p15:guide>
        <p15:guide id="2" pos="476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68" autoAdjust="0"/>
  </p:normalViewPr>
  <p:slideViewPr>
    <p:cSldViewPr>
      <p:cViewPr varScale="1">
        <p:scale>
          <a:sx n="71" d="100"/>
          <a:sy n="71" d="100"/>
        </p:scale>
        <p:origin x="54" y="294"/>
      </p:cViewPr>
      <p:guideLst>
        <p:guide orient="horz" pos="3368"/>
        <p:guide pos="47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34189" y="3321887"/>
            <a:ext cx="12854147" cy="22921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268379" y="6059593"/>
            <a:ext cx="10585767" cy="273275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39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79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218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58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98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437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772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916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4A34-A047-4B71-A71E-BF946EDA9AAB}" type="datetimeFigureOut">
              <a:rPr lang="en-US" smtClean="0"/>
              <a:t>11/26/2015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15DC2-3302-4F72-A53F-3185898564E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0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4A34-A047-4B71-A71E-BF946EDA9AAB}" type="datetimeFigureOut">
              <a:rPr lang="en-US" smtClean="0"/>
              <a:t>11/26/2015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15DC2-3302-4F72-A53F-3185898564E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4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0963831" y="428234"/>
            <a:ext cx="3402568" cy="912404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756126" y="428234"/>
            <a:ext cx="9955662" cy="912404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4A34-A047-4B71-A71E-BF946EDA9AAB}" type="datetimeFigureOut">
              <a:rPr lang="en-US" smtClean="0"/>
              <a:t>11/26/2015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15DC2-3302-4F72-A53F-3185898564E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55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4A34-A047-4B71-A71E-BF946EDA9AAB}" type="datetimeFigureOut">
              <a:rPr lang="en-US" smtClean="0"/>
              <a:t>11/26/2015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15DC2-3302-4F72-A53F-3185898564E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50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94575" y="6871501"/>
            <a:ext cx="12854147" cy="2123828"/>
          </a:xfrm>
        </p:spPr>
        <p:txBody>
          <a:bodyPr anchor="t"/>
          <a:lstStyle>
            <a:lvl1pPr algn="l">
              <a:defRPr sz="65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194575" y="4532321"/>
            <a:ext cx="12854147" cy="2339181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739612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2pPr>
            <a:lvl3pPr marL="1479225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3pPr>
            <a:lvl4pPr marL="2218837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4pPr>
            <a:lvl5pPr marL="295845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5pPr>
            <a:lvl6pPr marL="369806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6pPr>
            <a:lvl7pPr marL="4437675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7pPr>
            <a:lvl8pPr marL="5177287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8pPr>
            <a:lvl9pPr marL="591690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4A34-A047-4B71-A71E-BF946EDA9AAB}" type="datetimeFigureOut">
              <a:rPr lang="en-US" smtClean="0"/>
              <a:t>11/26/2015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15DC2-3302-4F72-A53F-3185898564E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7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756127" y="2495128"/>
            <a:ext cx="6679115" cy="7057149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7687284" y="2495128"/>
            <a:ext cx="6679115" cy="7057149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4A34-A047-4B71-A71E-BF946EDA9AAB}" type="datetimeFigureOut">
              <a:rPr lang="en-US" smtClean="0"/>
              <a:t>11/26/2015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15DC2-3302-4F72-A53F-3185898564E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23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56128" y="2393641"/>
            <a:ext cx="6681741" cy="997555"/>
          </a:xfrm>
        </p:spPr>
        <p:txBody>
          <a:bodyPr anchor="b"/>
          <a:lstStyle>
            <a:lvl1pPr marL="0" indent="0">
              <a:buNone/>
              <a:defRPr sz="3900" b="1"/>
            </a:lvl1pPr>
            <a:lvl2pPr marL="739612" indent="0">
              <a:buNone/>
              <a:defRPr sz="3200" b="1"/>
            </a:lvl2pPr>
            <a:lvl3pPr marL="1479225" indent="0">
              <a:buNone/>
              <a:defRPr sz="2900" b="1"/>
            </a:lvl3pPr>
            <a:lvl4pPr marL="2218837" indent="0">
              <a:buNone/>
              <a:defRPr sz="2500" b="1"/>
            </a:lvl4pPr>
            <a:lvl5pPr marL="2958450" indent="0">
              <a:buNone/>
              <a:defRPr sz="2500" b="1"/>
            </a:lvl5pPr>
            <a:lvl6pPr marL="3698062" indent="0">
              <a:buNone/>
              <a:defRPr sz="2500" b="1"/>
            </a:lvl6pPr>
            <a:lvl7pPr marL="4437675" indent="0">
              <a:buNone/>
              <a:defRPr sz="2500" b="1"/>
            </a:lvl7pPr>
            <a:lvl8pPr marL="5177287" indent="0">
              <a:buNone/>
              <a:defRPr sz="2500" b="1"/>
            </a:lvl8pPr>
            <a:lvl9pPr marL="5916900" indent="0">
              <a:buNone/>
              <a:defRPr sz="25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756128" y="3391195"/>
            <a:ext cx="6681741" cy="6161082"/>
          </a:xfrm>
        </p:spPr>
        <p:txBody>
          <a:bodyPr/>
          <a:lstStyle>
            <a:lvl1pPr>
              <a:defRPr sz="3900"/>
            </a:lvl1pPr>
            <a:lvl2pPr>
              <a:defRPr sz="3200"/>
            </a:lvl2pPr>
            <a:lvl3pPr>
              <a:defRPr sz="29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7682035" y="2393641"/>
            <a:ext cx="6684366" cy="997555"/>
          </a:xfrm>
        </p:spPr>
        <p:txBody>
          <a:bodyPr anchor="b"/>
          <a:lstStyle>
            <a:lvl1pPr marL="0" indent="0">
              <a:buNone/>
              <a:defRPr sz="3900" b="1"/>
            </a:lvl1pPr>
            <a:lvl2pPr marL="739612" indent="0">
              <a:buNone/>
              <a:defRPr sz="3200" b="1"/>
            </a:lvl2pPr>
            <a:lvl3pPr marL="1479225" indent="0">
              <a:buNone/>
              <a:defRPr sz="2900" b="1"/>
            </a:lvl3pPr>
            <a:lvl4pPr marL="2218837" indent="0">
              <a:buNone/>
              <a:defRPr sz="2500" b="1"/>
            </a:lvl4pPr>
            <a:lvl5pPr marL="2958450" indent="0">
              <a:buNone/>
              <a:defRPr sz="2500" b="1"/>
            </a:lvl5pPr>
            <a:lvl6pPr marL="3698062" indent="0">
              <a:buNone/>
              <a:defRPr sz="2500" b="1"/>
            </a:lvl6pPr>
            <a:lvl7pPr marL="4437675" indent="0">
              <a:buNone/>
              <a:defRPr sz="2500" b="1"/>
            </a:lvl7pPr>
            <a:lvl8pPr marL="5177287" indent="0">
              <a:buNone/>
              <a:defRPr sz="2500" b="1"/>
            </a:lvl8pPr>
            <a:lvl9pPr marL="5916900" indent="0">
              <a:buNone/>
              <a:defRPr sz="25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7682035" y="3391195"/>
            <a:ext cx="6684366" cy="6161082"/>
          </a:xfrm>
        </p:spPr>
        <p:txBody>
          <a:bodyPr/>
          <a:lstStyle>
            <a:lvl1pPr>
              <a:defRPr sz="3900"/>
            </a:lvl1pPr>
            <a:lvl2pPr>
              <a:defRPr sz="3200"/>
            </a:lvl2pPr>
            <a:lvl3pPr>
              <a:defRPr sz="29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4A34-A047-4B71-A71E-BF946EDA9AAB}" type="datetimeFigureOut">
              <a:rPr lang="en-US" smtClean="0"/>
              <a:t>11/26/2015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15DC2-3302-4F72-A53F-3185898564E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75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4A34-A047-4B71-A71E-BF946EDA9AAB}" type="datetimeFigureOut">
              <a:rPr lang="en-US" smtClean="0"/>
              <a:t>11/26/2015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15DC2-3302-4F72-A53F-3185898564E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00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4A34-A047-4B71-A71E-BF946EDA9AAB}" type="datetimeFigureOut">
              <a:rPr lang="en-US" smtClean="0"/>
              <a:t>11/26/2015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15DC2-3302-4F72-A53F-3185898564E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38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6128" y="425757"/>
            <a:ext cx="4975206" cy="1811937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912488" y="425757"/>
            <a:ext cx="8453911" cy="9126520"/>
          </a:xfrm>
        </p:spPr>
        <p:txBody>
          <a:bodyPr/>
          <a:lstStyle>
            <a:lvl1pPr>
              <a:defRPr sz="5200"/>
            </a:lvl1pPr>
            <a:lvl2pPr>
              <a:defRPr sz="4500"/>
            </a:lvl2pPr>
            <a:lvl3pPr>
              <a:defRPr sz="39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56128" y="2237695"/>
            <a:ext cx="4975206" cy="7314583"/>
          </a:xfrm>
        </p:spPr>
        <p:txBody>
          <a:bodyPr/>
          <a:lstStyle>
            <a:lvl1pPr marL="0" indent="0">
              <a:buNone/>
              <a:defRPr sz="2300"/>
            </a:lvl1pPr>
            <a:lvl2pPr marL="739612" indent="0">
              <a:buNone/>
              <a:defRPr sz="2000"/>
            </a:lvl2pPr>
            <a:lvl3pPr marL="1479225" indent="0">
              <a:buNone/>
              <a:defRPr sz="1600"/>
            </a:lvl3pPr>
            <a:lvl4pPr marL="2218837" indent="0">
              <a:buNone/>
              <a:defRPr sz="1500"/>
            </a:lvl4pPr>
            <a:lvl5pPr marL="2958450" indent="0">
              <a:buNone/>
              <a:defRPr sz="1500"/>
            </a:lvl5pPr>
            <a:lvl6pPr marL="3698062" indent="0">
              <a:buNone/>
              <a:defRPr sz="1500"/>
            </a:lvl6pPr>
            <a:lvl7pPr marL="4437675" indent="0">
              <a:buNone/>
              <a:defRPr sz="1500"/>
            </a:lvl7pPr>
            <a:lvl8pPr marL="5177287" indent="0">
              <a:buNone/>
              <a:defRPr sz="1500"/>
            </a:lvl8pPr>
            <a:lvl9pPr marL="5916900" indent="0">
              <a:buNone/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4A34-A047-4B71-A71E-BF946EDA9AAB}" type="datetimeFigureOut">
              <a:rPr lang="en-US" smtClean="0"/>
              <a:t>11/26/2015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15DC2-3302-4F72-A53F-3185898564E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6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964121" y="7485382"/>
            <a:ext cx="9073515" cy="883691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964121" y="955475"/>
            <a:ext cx="9073515" cy="6416040"/>
          </a:xfrm>
        </p:spPr>
        <p:txBody>
          <a:bodyPr/>
          <a:lstStyle>
            <a:lvl1pPr marL="0" indent="0">
              <a:buNone/>
              <a:defRPr sz="5200"/>
            </a:lvl1pPr>
            <a:lvl2pPr marL="739612" indent="0">
              <a:buNone/>
              <a:defRPr sz="4500"/>
            </a:lvl2pPr>
            <a:lvl3pPr marL="1479225" indent="0">
              <a:buNone/>
              <a:defRPr sz="3900"/>
            </a:lvl3pPr>
            <a:lvl4pPr marL="2218837" indent="0">
              <a:buNone/>
              <a:defRPr sz="3200"/>
            </a:lvl4pPr>
            <a:lvl5pPr marL="2958450" indent="0">
              <a:buNone/>
              <a:defRPr sz="3200"/>
            </a:lvl5pPr>
            <a:lvl6pPr marL="3698062" indent="0">
              <a:buNone/>
              <a:defRPr sz="3200"/>
            </a:lvl6pPr>
            <a:lvl7pPr marL="4437675" indent="0">
              <a:buNone/>
              <a:defRPr sz="3200"/>
            </a:lvl7pPr>
            <a:lvl8pPr marL="5177287" indent="0">
              <a:buNone/>
              <a:defRPr sz="3200"/>
            </a:lvl8pPr>
            <a:lvl9pPr marL="5916900" indent="0">
              <a:buNone/>
              <a:defRPr sz="32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964121" y="8369073"/>
            <a:ext cx="9073515" cy="1254989"/>
          </a:xfrm>
        </p:spPr>
        <p:txBody>
          <a:bodyPr/>
          <a:lstStyle>
            <a:lvl1pPr marL="0" indent="0">
              <a:buNone/>
              <a:defRPr sz="2300"/>
            </a:lvl1pPr>
            <a:lvl2pPr marL="739612" indent="0">
              <a:buNone/>
              <a:defRPr sz="2000"/>
            </a:lvl2pPr>
            <a:lvl3pPr marL="1479225" indent="0">
              <a:buNone/>
              <a:defRPr sz="1600"/>
            </a:lvl3pPr>
            <a:lvl4pPr marL="2218837" indent="0">
              <a:buNone/>
              <a:defRPr sz="1500"/>
            </a:lvl4pPr>
            <a:lvl5pPr marL="2958450" indent="0">
              <a:buNone/>
              <a:defRPr sz="1500"/>
            </a:lvl5pPr>
            <a:lvl6pPr marL="3698062" indent="0">
              <a:buNone/>
              <a:defRPr sz="1500"/>
            </a:lvl6pPr>
            <a:lvl7pPr marL="4437675" indent="0">
              <a:buNone/>
              <a:defRPr sz="1500"/>
            </a:lvl7pPr>
            <a:lvl8pPr marL="5177287" indent="0">
              <a:buNone/>
              <a:defRPr sz="1500"/>
            </a:lvl8pPr>
            <a:lvl9pPr marL="5916900" indent="0">
              <a:buNone/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4A34-A047-4B71-A71E-BF946EDA9AAB}" type="datetimeFigureOut">
              <a:rPr lang="en-US" smtClean="0"/>
              <a:t>11/26/2015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15DC2-3302-4F72-A53F-3185898564E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6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56126" y="428233"/>
            <a:ext cx="13610273" cy="1782233"/>
          </a:xfrm>
          <a:prstGeom prst="rect">
            <a:avLst/>
          </a:prstGeom>
        </p:spPr>
        <p:txBody>
          <a:bodyPr vert="horz" lIns="147922" tIns="73961" rIns="147922" bIns="73961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56126" y="2495128"/>
            <a:ext cx="13610273" cy="7057149"/>
          </a:xfrm>
          <a:prstGeom prst="rect">
            <a:avLst/>
          </a:prstGeom>
        </p:spPr>
        <p:txBody>
          <a:bodyPr vert="horz" lIns="147922" tIns="73961" rIns="147922" bIns="73961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56126" y="9911200"/>
            <a:ext cx="3528589" cy="569325"/>
          </a:xfrm>
          <a:prstGeom prst="rect">
            <a:avLst/>
          </a:prstGeom>
        </p:spPr>
        <p:txBody>
          <a:bodyPr vert="horz" lIns="147922" tIns="73961" rIns="147922" bIns="73961" rtlCol="0" anchor="ctr"/>
          <a:lstStyle>
            <a:lvl1pPr algn="l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54A34-A047-4B71-A71E-BF946EDA9AAB}" type="datetimeFigureOut">
              <a:rPr lang="en-US" smtClean="0"/>
              <a:t>11/26/2015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166863" y="9911200"/>
            <a:ext cx="4788800" cy="569325"/>
          </a:xfrm>
          <a:prstGeom prst="rect">
            <a:avLst/>
          </a:prstGeom>
        </p:spPr>
        <p:txBody>
          <a:bodyPr vert="horz" lIns="147922" tIns="73961" rIns="147922" bIns="73961" rtlCol="0" anchor="ctr"/>
          <a:lstStyle>
            <a:lvl1pPr algn="ct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837810" y="9911200"/>
            <a:ext cx="3528589" cy="569325"/>
          </a:xfrm>
          <a:prstGeom prst="rect">
            <a:avLst/>
          </a:prstGeom>
        </p:spPr>
        <p:txBody>
          <a:bodyPr vert="horz" lIns="147922" tIns="73961" rIns="147922" bIns="73961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15DC2-3302-4F72-A53F-3185898564E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94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79225" rtl="0" eaLnBrk="1" latinLnBrk="0" hangingPunct="1">
        <a:spcBef>
          <a:spcPct val="0"/>
        </a:spcBef>
        <a:buNone/>
        <a:defRPr sz="7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54709" indent="-554709" algn="l" defTabSz="1479225" rtl="0" eaLnBrk="1" latinLnBrk="0" hangingPunct="1">
        <a:spcBef>
          <a:spcPct val="20000"/>
        </a:spcBef>
        <a:buFont typeface="Arial" pitchFamily="34" charset="0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</a:defRPr>
      </a:lvl1pPr>
      <a:lvl2pPr marL="1201870" indent="-462258" algn="l" defTabSz="1479225" rtl="0" eaLnBrk="1" latinLnBrk="0" hangingPunct="1">
        <a:spcBef>
          <a:spcPct val="20000"/>
        </a:spcBef>
        <a:buFont typeface="Arial" pitchFamily="34" charset="0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1849031" indent="-369806" algn="l" defTabSz="1479225" rtl="0" eaLnBrk="1" latinLnBrk="0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3pPr>
      <a:lvl4pPr marL="2588644" indent="-369806" algn="l" defTabSz="1479225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328256" indent="-369806" algn="l" defTabSz="1479225" rtl="0" eaLnBrk="1" latinLnBrk="0" hangingPunct="1">
        <a:spcBef>
          <a:spcPct val="20000"/>
        </a:spcBef>
        <a:buFont typeface="Arial" pitchFamily="34" charset="0"/>
        <a:buChar char="»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7868" indent="-369806" algn="l" defTabSz="147922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07481" indent="-369806" algn="l" defTabSz="147922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47093" indent="-369806" algn="l" defTabSz="147922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86706" indent="-369806" algn="l" defTabSz="147922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47922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9612" algn="l" defTabSz="147922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9225" algn="l" defTabSz="147922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8837" algn="l" defTabSz="147922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8450" algn="l" defTabSz="147922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98062" algn="l" defTabSz="147922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37675" algn="l" defTabSz="147922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77287" algn="l" defTabSz="147922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16900" algn="l" defTabSz="147922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1.wdp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hyperlink" Target="http://www.halper.in/pubs/imdsecurity_slides_ransford_oakland08.pdf" TargetMode="External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hyperlink" Target="http://www.secure-medicine.org/public/publications/icd-study.pdf" TargetMode="External"/><Relationship Id="rId10" Type="http://schemas.openxmlformats.org/officeDocument/2006/relationships/image" Target="../media/image9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Relationship Id="rId22" Type="http://schemas.openxmlformats.org/officeDocument/2006/relationships/image" Target="../media/image2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ogner un rectangle à un seul coin 87"/>
          <p:cNvSpPr/>
          <p:nvPr/>
        </p:nvSpPr>
        <p:spPr>
          <a:xfrm flipH="1">
            <a:off x="11137563" y="8442598"/>
            <a:ext cx="3069620" cy="1491128"/>
          </a:xfrm>
          <a:prstGeom prst="snip1Rect">
            <a:avLst>
              <a:gd name="adj" fmla="val 10279"/>
            </a:avLst>
          </a:prstGeom>
          <a:noFill/>
          <a:ln w="12700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/>
          <p:cNvSpPr txBox="1"/>
          <p:nvPr/>
        </p:nvSpPr>
        <p:spPr>
          <a:xfrm>
            <a:off x="34552" y="3101965"/>
            <a:ext cx="443036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5362" lvl="1" indent="-285750" defTabSz="720000">
              <a:buFont typeface="Arial" panose="020B0604020202020204" pitchFamily="34" charset="0"/>
              <a:buChar char="•"/>
              <a:tabLst>
                <a:tab pos="720000" algn="l"/>
              </a:tabLst>
            </a:pPr>
            <a:r>
              <a:rPr lang="en-US" sz="1200" dirty="0"/>
              <a:t>Need for Reverse Engineering, Modifications</a:t>
            </a:r>
          </a:p>
          <a:p>
            <a:pPr marL="1025362" lvl="1" indent="-285750" defTabSz="720000">
              <a:buFont typeface="Arial" panose="020B0604020202020204" pitchFamily="34" charset="0"/>
              <a:buChar char="•"/>
              <a:tabLst>
                <a:tab pos="720000" algn="l"/>
              </a:tabLst>
            </a:pPr>
            <a:r>
              <a:rPr lang="en-US" sz="1200" dirty="0"/>
              <a:t>Easy to get root mode</a:t>
            </a:r>
          </a:p>
          <a:p>
            <a:pPr marL="1025362" lvl="1" indent="-285750" defTabSz="720000">
              <a:buFont typeface="Arial" panose="020B0604020202020204" pitchFamily="34" charset="0"/>
              <a:buChar char="•"/>
              <a:tabLst>
                <a:tab pos="720000" algn="l"/>
              </a:tabLst>
            </a:pPr>
            <a:r>
              <a:rPr lang="en-US" sz="1200" dirty="0"/>
              <a:t>Problem : difficult to set up</a:t>
            </a:r>
          </a:p>
          <a:p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576486" y="2826420"/>
            <a:ext cx="5400600" cy="658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720000">
              <a:buFont typeface="+mj-lt"/>
              <a:buAutoNum type="arabicPeriod"/>
              <a:tabLst>
                <a:tab pos="720000" algn="l"/>
              </a:tabLst>
            </a:pPr>
            <a:r>
              <a:rPr lang="en-US" sz="1400" b="1" dirty="0" smtClean="0"/>
              <a:t>Steal a Device Programmer</a:t>
            </a:r>
          </a:p>
          <a:p>
            <a:pPr marL="1025362" lvl="1" indent="-285750" defTabSz="720000">
              <a:buFont typeface="Arial" panose="020B0604020202020204" pitchFamily="34" charset="0"/>
              <a:buChar char="•"/>
              <a:tabLst>
                <a:tab pos="720000" algn="l"/>
              </a:tabLst>
            </a:pPr>
            <a:endParaRPr lang="en-US" sz="1200" b="1" dirty="0" smtClean="0"/>
          </a:p>
          <a:p>
            <a:pPr marL="1025362" lvl="1" indent="-285750" defTabSz="720000">
              <a:buFont typeface="Arial" panose="020B0604020202020204" pitchFamily="34" charset="0"/>
              <a:buChar char="•"/>
              <a:tabLst>
                <a:tab pos="720000" algn="l"/>
              </a:tabLst>
            </a:pPr>
            <a:endParaRPr lang="en-US" sz="1200" b="1" dirty="0"/>
          </a:p>
          <a:p>
            <a:pPr marL="1025362" lvl="1" indent="-285750" defTabSz="720000">
              <a:buFont typeface="Arial" panose="020B0604020202020204" pitchFamily="34" charset="0"/>
              <a:buChar char="•"/>
              <a:tabLst>
                <a:tab pos="720000" algn="l"/>
              </a:tabLst>
            </a:pPr>
            <a:endParaRPr lang="en-US" sz="1200" b="1" dirty="0" smtClean="0"/>
          </a:p>
          <a:p>
            <a:pPr marL="1025362" lvl="1" indent="-285750" defTabSz="720000">
              <a:buFont typeface="Arial" panose="020B0604020202020204" pitchFamily="34" charset="0"/>
              <a:buChar char="•"/>
              <a:tabLst>
                <a:tab pos="720000" algn="l"/>
              </a:tabLst>
            </a:pPr>
            <a:endParaRPr lang="en-US" sz="1200" b="1" dirty="0" smtClean="0"/>
          </a:p>
          <a:p>
            <a:pPr marL="342900" indent="-342900" defTabSz="720000">
              <a:buFont typeface="+mj-lt"/>
              <a:buAutoNum type="arabicPeriod"/>
              <a:tabLst>
                <a:tab pos="720000" algn="l"/>
              </a:tabLst>
            </a:pPr>
            <a:r>
              <a:rPr lang="en-US" sz="1400" b="1" dirty="0" smtClean="0"/>
              <a:t>Build your own Device Programmer !</a:t>
            </a:r>
            <a:endParaRPr lang="en-US" sz="1400" b="1" dirty="0"/>
          </a:p>
          <a:p>
            <a:pPr marL="285750" indent="-285750" defTabSz="720000">
              <a:buFont typeface="+mj-lt"/>
              <a:buAutoNum type="arabicPeriod"/>
              <a:tabLst>
                <a:tab pos="720000" algn="l"/>
              </a:tabLst>
            </a:pPr>
            <a:endParaRPr lang="en-US" sz="1400" b="1" dirty="0" smtClean="0"/>
          </a:p>
          <a:p>
            <a:pPr marL="285750" indent="-285750" defTabSz="720000">
              <a:buFont typeface="+mj-lt"/>
              <a:buAutoNum type="arabicPeriod"/>
              <a:tabLst>
                <a:tab pos="720000" algn="l"/>
              </a:tabLst>
            </a:pPr>
            <a:endParaRPr lang="en-US" sz="1400" b="1" dirty="0"/>
          </a:p>
          <a:p>
            <a:pPr marL="285750" indent="-285750" defTabSz="720000">
              <a:buFont typeface="+mj-lt"/>
              <a:buAutoNum type="arabicPeriod"/>
              <a:tabLst>
                <a:tab pos="720000" algn="l"/>
              </a:tabLst>
            </a:pPr>
            <a:endParaRPr lang="en-US" sz="1400" b="1" dirty="0" smtClean="0"/>
          </a:p>
          <a:p>
            <a:pPr marL="285750" indent="-285750" defTabSz="720000">
              <a:buFont typeface="+mj-lt"/>
              <a:buAutoNum type="arabicPeriod"/>
              <a:tabLst>
                <a:tab pos="720000" algn="l"/>
              </a:tabLst>
            </a:pPr>
            <a:endParaRPr lang="en-US" sz="1400" b="1" dirty="0"/>
          </a:p>
          <a:p>
            <a:pPr marL="285750" indent="-285750" defTabSz="720000">
              <a:buFont typeface="+mj-lt"/>
              <a:buAutoNum type="arabicPeriod"/>
              <a:tabLst>
                <a:tab pos="720000" algn="l"/>
              </a:tabLst>
            </a:pPr>
            <a:endParaRPr lang="en-US" sz="1400" b="1" dirty="0" smtClean="0"/>
          </a:p>
          <a:p>
            <a:pPr marL="1025362" lvl="1" indent="-285750" defTabSz="720000">
              <a:buFont typeface="Arial" panose="020B0604020202020204" pitchFamily="34" charset="0"/>
              <a:buChar char="•"/>
              <a:tabLst>
                <a:tab pos="720000" algn="l"/>
              </a:tabLst>
            </a:pPr>
            <a:endParaRPr lang="en-US" sz="1200" b="1" dirty="0" smtClean="0"/>
          </a:p>
          <a:p>
            <a:pPr marL="1025362" lvl="1" indent="-285750" defTabSz="720000">
              <a:buFont typeface="Arial" panose="020B0604020202020204" pitchFamily="34" charset="0"/>
              <a:buChar char="•"/>
              <a:tabLst>
                <a:tab pos="720000" algn="l"/>
              </a:tabLst>
            </a:pPr>
            <a:endParaRPr lang="en-US" sz="1200" b="1" dirty="0" smtClean="0"/>
          </a:p>
          <a:p>
            <a:pPr marL="1025362" lvl="1" indent="-285750" defTabSz="720000">
              <a:buFont typeface="Arial" panose="020B0604020202020204" pitchFamily="34" charset="0"/>
              <a:buChar char="•"/>
              <a:tabLst>
                <a:tab pos="720000" algn="l"/>
              </a:tabLst>
            </a:pPr>
            <a:endParaRPr lang="en-US" sz="1200" b="1" dirty="0" smtClean="0"/>
          </a:p>
          <a:p>
            <a:pPr marL="1025362" lvl="1" indent="-285750" defTabSz="720000">
              <a:buFont typeface="Arial" panose="020B0604020202020204" pitchFamily="34" charset="0"/>
              <a:buChar char="•"/>
              <a:tabLst>
                <a:tab pos="720000" algn="l"/>
              </a:tabLst>
            </a:pPr>
            <a:endParaRPr lang="en-US" sz="1200" b="1" dirty="0" smtClean="0"/>
          </a:p>
          <a:p>
            <a:pPr marL="285750" indent="-285750" defTabSz="720000">
              <a:buFont typeface="+mj-lt"/>
              <a:buAutoNum type="arabicPeriod"/>
              <a:tabLst>
                <a:tab pos="720000" algn="l"/>
              </a:tabLst>
            </a:pPr>
            <a:r>
              <a:rPr lang="en-US" sz="1400" b="1" dirty="0" smtClean="0"/>
              <a:t> Eavesdropping on private </a:t>
            </a:r>
            <a:r>
              <a:rPr lang="en-US" sz="1400" b="1" dirty="0" smtClean="0"/>
              <a:t>Information</a:t>
            </a:r>
          </a:p>
          <a:p>
            <a:pPr marL="285750" indent="-285750" defTabSz="720000">
              <a:buFont typeface="+mj-lt"/>
              <a:buAutoNum type="arabicPeriod"/>
              <a:tabLst>
                <a:tab pos="720000" algn="l"/>
              </a:tabLst>
            </a:pPr>
            <a:endParaRPr lang="en-US" sz="1400" b="1" dirty="0" smtClean="0"/>
          </a:p>
          <a:p>
            <a:pPr marL="285750" indent="-285750" defTabSz="720000">
              <a:buFont typeface="+mj-lt"/>
              <a:buAutoNum type="arabicPeriod"/>
              <a:tabLst>
                <a:tab pos="720000" algn="l"/>
              </a:tabLst>
            </a:pPr>
            <a:endParaRPr lang="en-US" sz="1400" b="1" dirty="0"/>
          </a:p>
          <a:p>
            <a:pPr marL="285750" indent="-285750" defTabSz="720000">
              <a:buFont typeface="+mj-lt"/>
              <a:buAutoNum type="arabicPeriod"/>
              <a:tabLst>
                <a:tab pos="720000" algn="l"/>
              </a:tabLst>
            </a:pPr>
            <a:endParaRPr lang="en-US" sz="1400" b="1" dirty="0" smtClean="0"/>
          </a:p>
          <a:p>
            <a:pPr defTabSz="720000">
              <a:tabLst>
                <a:tab pos="720000" algn="l"/>
              </a:tabLst>
            </a:pPr>
            <a:endParaRPr lang="en-US" sz="1200" b="1" dirty="0" smtClean="0"/>
          </a:p>
          <a:p>
            <a:pPr defTabSz="720000">
              <a:tabLst>
                <a:tab pos="720000" algn="l"/>
              </a:tabLst>
            </a:pPr>
            <a:endParaRPr lang="en-US" sz="1200" b="1" dirty="0" smtClean="0"/>
          </a:p>
          <a:p>
            <a:pPr marL="342900" indent="-342900" defTabSz="720000">
              <a:buFont typeface="+mj-lt"/>
              <a:buAutoNum type="arabicPeriod" startAt="4"/>
              <a:tabLst>
                <a:tab pos="720000" algn="l"/>
              </a:tabLst>
            </a:pPr>
            <a:r>
              <a:rPr lang="en-US" sz="1400" b="1" dirty="0" smtClean="0"/>
              <a:t>Sniff Vital </a:t>
            </a:r>
            <a:r>
              <a:rPr lang="en-US" sz="1400" b="1" dirty="0" smtClean="0"/>
              <a:t>Signs</a:t>
            </a:r>
          </a:p>
          <a:p>
            <a:pPr marL="342900" indent="-342900" defTabSz="720000">
              <a:buFont typeface="+mj-lt"/>
              <a:buAutoNum type="arabicPeriod" startAt="4"/>
              <a:tabLst>
                <a:tab pos="720000" algn="l"/>
              </a:tabLst>
            </a:pPr>
            <a:endParaRPr lang="en-US" sz="1200" b="1" dirty="0" smtClean="0"/>
          </a:p>
          <a:p>
            <a:pPr marL="1082512" lvl="1" indent="-342900" defTabSz="720000">
              <a:buFont typeface="Arial" panose="020B0604020202020204" pitchFamily="34" charset="0"/>
              <a:buChar char="•"/>
              <a:tabLst>
                <a:tab pos="720000" algn="l"/>
              </a:tabLst>
            </a:pPr>
            <a:endParaRPr lang="en-US" sz="1200" b="1" dirty="0" smtClean="0"/>
          </a:p>
          <a:p>
            <a:pPr marL="1082512" lvl="1" indent="-342900" defTabSz="720000">
              <a:buFont typeface="Arial" panose="020B0604020202020204" pitchFamily="34" charset="0"/>
              <a:buChar char="•"/>
              <a:tabLst>
                <a:tab pos="720000" algn="l"/>
              </a:tabLst>
            </a:pPr>
            <a:endParaRPr lang="en-US" sz="1200" b="1" dirty="0"/>
          </a:p>
          <a:p>
            <a:pPr marL="1082512" lvl="1" indent="-342900" defTabSz="720000">
              <a:buFont typeface="Arial" panose="020B0604020202020204" pitchFamily="34" charset="0"/>
              <a:buChar char="•"/>
              <a:tabLst>
                <a:tab pos="720000" algn="l"/>
              </a:tabLst>
            </a:pPr>
            <a:endParaRPr lang="en-US" sz="1200" b="1" dirty="0"/>
          </a:p>
          <a:p>
            <a:pPr marL="342900" indent="-342900" defTabSz="720000">
              <a:buFont typeface="+mj-lt"/>
              <a:buAutoNum type="arabicPeriod" startAt="5"/>
              <a:tabLst>
                <a:tab pos="720000" algn="l"/>
              </a:tabLst>
            </a:pPr>
            <a:r>
              <a:rPr lang="en-US" sz="1400" b="1" dirty="0" smtClean="0"/>
              <a:t>Drain energy</a:t>
            </a:r>
          </a:p>
          <a:p>
            <a:pPr marL="1082512" lvl="1" indent="-342900" defTabSz="720000">
              <a:buFont typeface="Arial" panose="020B0604020202020204" pitchFamily="34" charset="0"/>
              <a:buChar char="•"/>
              <a:tabLst>
                <a:tab pos="720000" algn="l"/>
              </a:tabLst>
            </a:pPr>
            <a:endParaRPr lang="en-US" sz="1200" dirty="0" smtClean="0"/>
          </a:p>
          <a:p>
            <a:pPr marL="1082512" lvl="1" indent="-342900" defTabSz="720000">
              <a:buFont typeface="Arial" panose="020B0604020202020204" pitchFamily="34" charset="0"/>
              <a:buChar char="•"/>
              <a:tabLst>
                <a:tab pos="720000" algn="l"/>
              </a:tabLst>
            </a:pPr>
            <a:endParaRPr lang="en-US" sz="1200" dirty="0" smtClean="0"/>
          </a:p>
          <a:p>
            <a:pPr marL="1082512" lvl="1" indent="-342900" defTabSz="720000">
              <a:buFont typeface="Arial" panose="020B0604020202020204" pitchFamily="34" charset="0"/>
              <a:buChar char="•"/>
              <a:tabLst>
                <a:tab pos="720000" algn="l"/>
              </a:tabLst>
            </a:pPr>
            <a:endParaRPr lang="en-US" sz="1200" dirty="0"/>
          </a:p>
          <a:p>
            <a:pPr marL="1082512" lvl="1" indent="-342900" defTabSz="720000">
              <a:buFont typeface="Arial" panose="020B0604020202020204" pitchFamily="34" charset="0"/>
              <a:buChar char="•"/>
              <a:tabLst>
                <a:tab pos="720000" algn="l"/>
              </a:tabLst>
            </a:pPr>
            <a:endParaRPr lang="en-US" sz="1200" dirty="0" smtClean="0"/>
          </a:p>
          <a:p>
            <a:pPr marL="342900" indent="-342900" defTabSz="720000">
              <a:buFont typeface="+mj-lt"/>
              <a:buAutoNum type="arabicPeriod" startAt="5"/>
              <a:tabLst>
                <a:tab pos="720000" algn="l"/>
              </a:tabLst>
            </a:pPr>
            <a:endParaRPr lang="en-US" sz="1200" b="1" dirty="0" smtClean="0"/>
          </a:p>
          <a:p>
            <a:pPr marL="911062" lvl="1" indent="-171450" defTabSz="720000">
              <a:buFont typeface="Arial" panose="020B0604020202020204" pitchFamily="34" charset="0"/>
              <a:buChar char="•"/>
              <a:tabLst>
                <a:tab pos="720000" algn="l"/>
              </a:tabLst>
            </a:pPr>
            <a:endParaRPr lang="en-US" sz="1200" b="1" dirty="0" smtClean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84599" y="234132"/>
            <a:ext cx="12097343" cy="1296144"/>
          </a:xfrm>
          <a:prstGeom prst="roundRect">
            <a:avLst/>
          </a:prstGeom>
          <a:ln w="38100">
            <a:solidFill>
              <a:srgbClr val="00206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3175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 fontScale="90000"/>
          </a:bodyPr>
          <a:lstStyle/>
          <a:p>
            <a:r>
              <a:rPr lang="en-US" sz="4800" b="1" dirty="0" smtClean="0">
                <a:cs typeface="Times New Roman" pitchFamily="18" charset="0"/>
              </a:rPr>
              <a:t>Pacemakers and Implantable </a:t>
            </a:r>
            <a:r>
              <a:rPr lang="en-US" sz="4800" b="1" dirty="0">
                <a:cs typeface="Times New Roman" pitchFamily="18" charset="0"/>
              </a:rPr>
              <a:t>C</a:t>
            </a:r>
            <a:r>
              <a:rPr lang="en-US" sz="4800" b="1" dirty="0" smtClean="0">
                <a:cs typeface="Times New Roman" pitchFamily="18" charset="0"/>
              </a:rPr>
              <a:t>ardiac </a:t>
            </a:r>
            <a:r>
              <a:rPr lang="en-US" sz="4800" b="1" dirty="0">
                <a:cs typeface="Times New Roman" pitchFamily="18" charset="0"/>
              </a:rPr>
              <a:t>D</a:t>
            </a:r>
            <a:r>
              <a:rPr lang="en-US" sz="4800" b="1" dirty="0" smtClean="0">
                <a:cs typeface="Times New Roman" pitchFamily="18" charset="0"/>
              </a:rPr>
              <a:t>efibrillators:</a:t>
            </a:r>
            <a:br>
              <a:rPr lang="en-US" sz="4800" b="1" dirty="0" smtClean="0">
                <a:cs typeface="Times New Roman" pitchFamily="18" charset="0"/>
              </a:rPr>
            </a:br>
            <a:r>
              <a:rPr lang="en-US" sz="4800" b="1" dirty="0" smtClean="0">
                <a:cs typeface="Times New Roman" pitchFamily="18" charset="0"/>
              </a:rPr>
              <a:t>Are they really secure ?</a:t>
            </a:r>
            <a:endParaRPr lang="en-US" sz="4800" b="1" dirty="0"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877" y="5250390"/>
            <a:ext cx="1584535" cy="1320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905" y="4105124"/>
            <a:ext cx="1342773" cy="1097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 descr="C:\Users\Lily\Desktop\Dossier Line\M1-Info\ENGLISH\POSTER\antenn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598" y="4075447"/>
            <a:ext cx="595722" cy="133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Lily\Desktop\Dossier Line\M1-Info\ENGLISH\POSTER\device programm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018" y="7653684"/>
            <a:ext cx="2093434" cy="2085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Lily\Desktop\Dossier Line\M1-Info\ENGLISH\POSTER\human_hear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6067" y="2744950"/>
            <a:ext cx="1078321" cy="152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Lily\Desktop\Dossier Line\M1-Info\ENGLISH\POSTER\sword-308836_64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838" y="2103675"/>
            <a:ext cx="695312" cy="528002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Lily\Desktop\Dossier Line\M1-Info\ENGLISH\POSTER\4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2992" y="2103675"/>
            <a:ext cx="633576" cy="6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à coins arrondis 7"/>
          <p:cNvSpPr/>
          <p:nvPr/>
        </p:nvSpPr>
        <p:spPr>
          <a:xfrm>
            <a:off x="412536" y="2034332"/>
            <a:ext cx="5924590" cy="8285721"/>
          </a:xfrm>
          <a:prstGeom prst="roundRect">
            <a:avLst/>
          </a:prstGeom>
          <a:noFill/>
          <a:ln w="38100">
            <a:solidFill>
              <a:srgbClr val="00206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3175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à coins arrondis 16"/>
          <p:cNvSpPr/>
          <p:nvPr/>
        </p:nvSpPr>
        <p:spPr>
          <a:xfrm>
            <a:off x="8822792" y="2029531"/>
            <a:ext cx="5924590" cy="8285721"/>
          </a:xfrm>
          <a:prstGeom prst="roundRect">
            <a:avLst/>
          </a:prstGeom>
          <a:noFill/>
          <a:ln w="38100">
            <a:solidFill>
              <a:srgbClr val="00206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3175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ZoneTexte 8"/>
          <p:cNvSpPr txBox="1"/>
          <p:nvPr/>
        </p:nvSpPr>
        <p:spPr>
          <a:xfrm>
            <a:off x="1224558" y="2178348"/>
            <a:ext cx="4140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Attacks</a:t>
            </a:r>
            <a:endParaRPr lang="en-US" sz="2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9714857" y="2178348"/>
            <a:ext cx="4140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Defense</a:t>
            </a:r>
            <a:endParaRPr lang="en-US" sz="2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5440">
            <a:off x="6748722" y="6426352"/>
            <a:ext cx="1687808" cy="1554686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6785877" y="4986660"/>
            <a:ext cx="1584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/>
              <a:t>ICD</a:t>
            </a:r>
            <a:endParaRPr lang="fr-FR" sz="1600" b="1" dirty="0"/>
          </a:p>
        </p:txBody>
      </p:sp>
      <p:sp>
        <p:nvSpPr>
          <p:cNvPr id="6" name="Flèche droite 5"/>
          <p:cNvSpPr/>
          <p:nvPr/>
        </p:nvSpPr>
        <p:spPr>
          <a:xfrm rot="-5400000">
            <a:off x="7343469" y="4459807"/>
            <a:ext cx="524656" cy="282217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9" name="Image 3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023" y="3115743"/>
            <a:ext cx="730047" cy="570564"/>
          </a:xfrm>
          <a:prstGeom prst="rect">
            <a:avLst/>
          </a:prstGeom>
        </p:spPr>
      </p:pic>
      <p:pic>
        <p:nvPicPr>
          <p:cNvPr id="48" name="Picture 8" descr="C:\Users\Lily\Desktop\Dossier Line\M1-Info\ENGLISH\POSTER\device programmer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145" y="3155335"/>
            <a:ext cx="468854" cy="467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Connecteur droit avec flèche 40"/>
          <p:cNvCxnSpPr/>
          <p:nvPr/>
        </p:nvCxnSpPr>
        <p:spPr>
          <a:xfrm>
            <a:off x="4166831" y="3480155"/>
            <a:ext cx="300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/>
          <p:nvPr/>
        </p:nvCxnSpPr>
        <p:spPr>
          <a:xfrm>
            <a:off x="4899617" y="3470283"/>
            <a:ext cx="300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Image 41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6688">
            <a:off x="2960670" y="5020892"/>
            <a:ext cx="4113802" cy="848989"/>
          </a:xfrm>
          <a:prstGeom prst="rect">
            <a:avLst/>
          </a:prstGeom>
          <a:effectLst>
            <a:softEdge rad="0"/>
          </a:effectLst>
        </p:spPr>
      </p:pic>
      <p:pic>
        <p:nvPicPr>
          <p:cNvPr id="44" name="Image 4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886" y="7023971"/>
            <a:ext cx="1467687" cy="915017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740" y="6190530"/>
            <a:ext cx="668338" cy="668338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76686" y="9034969"/>
            <a:ext cx="227136" cy="200163"/>
          </a:xfrm>
          <a:prstGeom prst="rect">
            <a:avLst/>
          </a:prstGeom>
        </p:spPr>
      </p:pic>
      <p:pic>
        <p:nvPicPr>
          <p:cNvPr id="59" name="Image 5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00567" y="9019108"/>
            <a:ext cx="227136" cy="200163"/>
          </a:xfrm>
          <a:prstGeom prst="rect">
            <a:avLst/>
          </a:prstGeom>
        </p:spPr>
      </p:pic>
      <p:sp>
        <p:nvSpPr>
          <p:cNvPr id="49" name="ZoneTexte 48"/>
          <p:cNvSpPr txBox="1"/>
          <p:nvPr/>
        </p:nvSpPr>
        <p:spPr>
          <a:xfrm>
            <a:off x="9057841" y="2831920"/>
            <a:ext cx="556020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Solutions </a:t>
            </a:r>
            <a:r>
              <a:rPr lang="en-US" sz="1400" b="1" dirty="0" smtClean="0"/>
              <a:t>?</a:t>
            </a:r>
          </a:p>
          <a:p>
            <a:endParaRPr lang="en-US" sz="800" b="1" dirty="0" smtClean="0"/>
          </a:p>
          <a:p>
            <a:pPr marL="1025362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Authenticate device programmers ?</a:t>
            </a:r>
          </a:p>
          <a:p>
            <a:pPr marL="1025362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Encryption ? Passwords ?</a:t>
            </a:r>
          </a:p>
          <a:p>
            <a:r>
              <a:rPr lang="en-US" sz="1400" b="1" dirty="0" smtClean="0"/>
              <a:t>Problems</a:t>
            </a:r>
          </a:p>
          <a:p>
            <a:endParaRPr lang="en-US" sz="800" b="1" dirty="0" smtClean="0"/>
          </a:p>
          <a:p>
            <a:pPr marL="1025362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Need emergency access !</a:t>
            </a:r>
          </a:p>
          <a:p>
            <a:pPr marL="1025362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Patient’s health : top priority</a:t>
            </a:r>
          </a:p>
          <a:p>
            <a:pPr marL="1025362" lvl="1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400" b="1" dirty="0" smtClean="0"/>
              <a:t>Prototypes defenses VS </a:t>
            </a:r>
            <a:r>
              <a:rPr lang="en-US" sz="1400" b="1" u="sng" dirty="0" smtClean="0"/>
              <a:t>some</a:t>
            </a:r>
            <a:r>
              <a:rPr lang="en-US" sz="1400" b="1" dirty="0" smtClean="0"/>
              <a:t> of the </a:t>
            </a:r>
            <a:r>
              <a:rPr lang="en-US" sz="1400" b="1" dirty="0" smtClean="0"/>
              <a:t>attacks</a:t>
            </a:r>
          </a:p>
          <a:p>
            <a:endParaRPr lang="en-US" sz="800" b="1" dirty="0" smtClean="0"/>
          </a:p>
          <a:p>
            <a:pPr marL="1025362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Idea : defend without using battery</a:t>
            </a:r>
          </a:p>
          <a:p>
            <a:pPr marL="1025362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External parties pays for </a:t>
            </a:r>
            <a:r>
              <a:rPr lang="en-US" sz="1200" dirty="0" smtClean="0"/>
              <a:t>power</a:t>
            </a:r>
            <a:endParaRPr lang="en-US" sz="1200" dirty="0" smtClean="0"/>
          </a:p>
        </p:txBody>
      </p:sp>
      <p:pic>
        <p:nvPicPr>
          <p:cNvPr id="61" name="Picture 2" descr="C:\Users\Lily\Desktop\Dossier Line\M1-Info\ENGLISH\POSTER\sword-308836_64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326" y="2114402"/>
            <a:ext cx="695312" cy="52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3" descr="C:\Users\Lily\Desktop\Dossier Line\M1-Info\ENGLISH\POSTER\4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8399" y="2103675"/>
            <a:ext cx="633576" cy="6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7846" y="5241044"/>
            <a:ext cx="1389337" cy="537704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880" y="8334866"/>
            <a:ext cx="1775417" cy="1639855"/>
          </a:xfrm>
          <a:prstGeom prst="rect">
            <a:avLst/>
          </a:prstGeom>
        </p:spPr>
      </p:pic>
      <p:sp>
        <p:nvSpPr>
          <p:cNvPr id="54" name="ZoneTexte 53"/>
          <p:cNvSpPr txBox="1"/>
          <p:nvPr/>
        </p:nvSpPr>
        <p:spPr>
          <a:xfrm>
            <a:off x="6642220" y="9595172"/>
            <a:ext cx="1944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 smtClean="0"/>
              <a:t>Device</a:t>
            </a:r>
            <a:r>
              <a:rPr lang="fr-FR" sz="1600" b="1" dirty="0" smtClean="0"/>
              <a:t> Programmer</a:t>
            </a:r>
            <a:endParaRPr lang="fr-FR" sz="1600" b="1" dirty="0"/>
          </a:p>
        </p:txBody>
      </p:sp>
      <p:sp>
        <p:nvSpPr>
          <p:cNvPr id="55" name="ZoneTexte 54"/>
          <p:cNvSpPr txBox="1"/>
          <p:nvPr/>
        </p:nvSpPr>
        <p:spPr>
          <a:xfrm>
            <a:off x="7650332" y="699359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smtClean="0"/>
              <a:t>control</a:t>
            </a:r>
            <a:endParaRPr lang="fr-FR" sz="1800" dirty="0"/>
          </a:p>
        </p:txBody>
      </p:sp>
      <p:pic>
        <p:nvPicPr>
          <p:cNvPr id="56" name="Image 55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378" y="8016496"/>
            <a:ext cx="1002612" cy="1002612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9050126" y="5348441"/>
            <a:ext cx="3736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Example of prototype : </a:t>
            </a:r>
            <a:r>
              <a:rPr lang="en-US" sz="1200" b="1" dirty="0"/>
              <a:t>WISP</a:t>
            </a:r>
            <a:r>
              <a:rPr lang="en-US" sz="1200" dirty="0"/>
              <a:t> = RFID + computation</a:t>
            </a:r>
          </a:p>
          <a:p>
            <a:r>
              <a:rPr lang="en-US" sz="1200" b="1" dirty="0" smtClean="0"/>
              <a:t>                                          </a:t>
            </a:r>
            <a:r>
              <a:rPr lang="en-US" sz="1200" b="1" dirty="0" err="1" smtClean="0"/>
              <a:t>WISPer</a:t>
            </a:r>
            <a:r>
              <a:rPr lang="en-US" sz="1200" dirty="0" smtClean="0"/>
              <a:t> </a:t>
            </a:r>
            <a:r>
              <a:rPr lang="en-US" sz="1200" dirty="0"/>
              <a:t>= WISP + code</a:t>
            </a:r>
          </a:p>
          <a:p>
            <a:endParaRPr lang="en-US" sz="1200" dirty="0"/>
          </a:p>
        </p:txBody>
      </p:sp>
      <p:sp>
        <p:nvSpPr>
          <p:cNvPr id="13" name="ZoneTexte 12"/>
          <p:cNvSpPr txBox="1"/>
          <p:nvPr/>
        </p:nvSpPr>
        <p:spPr>
          <a:xfrm>
            <a:off x="11152243" y="8515052"/>
            <a:ext cx="31995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</a:t>
            </a:r>
            <a:r>
              <a:rPr lang="en-US" sz="1200" dirty="0" smtClean="0"/>
              <a:t>: External party authenticate through </a:t>
            </a:r>
            <a:r>
              <a:rPr lang="en-US" sz="1200" b="1" dirty="0" err="1" smtClean="0"/>
              <a:t>WISPer</a:t>
            </a:r>
            <a:endParaRPr lang="en-US" sz="1200" b="1" dirty="0" smtClean="0"/>
          </a:p>
          <a:p>
            <a:r>
              <a:rPr lang="en-US" sz="1200" b="1" dirty="0" smtClean="0"/>
              <a:t>2</a:t>
            </a:r>
            <a:r>
              <a:rPr lang="en-US" sz="1200" dirty="0" smtClean="0"/>
              <a:t>: If successful </a:t>
            </a:r>
            <a:r>
              <a:rPr lang="en-US" sz="1200" b="1" dirty="0" err="1" smtClean="0"/>
              <a:t>WISPer</a:t>
            </a:r>
            <a:r>
              <a:rPr lang="en-US" sz="1200" b="1" dirty="0" smtClean="0"/>
              <a:t> </a:t>
            </a:r>
            <a:r>
              <a:rPr lang="en-US" sz="1200" dirty="0" smtClean="0"/>
              <a:t> says to </a:t>
            </a:r>
            <a:r>
              <a:rPr lang="en-US" sz="1200" b="1" dirty="0" smtClean="0"/>
              <a:t>ICD</a:t>
            </a:r>
            <a:r>
              <a:rPr lang="en-US" sz="1200" dirty="0" smtClean="0"/>
              <a:t> “Ok you can use radio”</a:t>
            </a:r>
          </a:p>
          <a:p>
            <a:r>
              <a:rPr lang="en-US" sz="1200" b="1" dirty="0" smtClean="0"/>
              <a:t>3</a:t>
            </a:r>
            <a:r>
              <a:rPr lang="en-US" sz="1200" dirty="0" smtClean="0"/>
              <a:t>: Then the External party can control the </a:t>
            </a:r>
            <a:r>
              <a:rPr lang="en-US" sz="1200" b="1" dirty="0" smtClean="0"/>
              <a:t>ICD</a:t>
            </a:r>
          </a:p>
          <a:p>
            <a:endParaRPr lang="en-US" sz="1200" b="1" dirty="0" smtClean="0"/>
          </a:p>
          <a:p>
            <a:r>
              <a:rPr lang="en-US" sz="1200" dirty="0" smtClean="0"/>
              <a:t>The patient is notified </a:t>
            </a:r>
            <a:r>
              <a:rPr lang="fr-FR" sz="1200" b="1" dirty="0" err="1" smtClean="0"/>
              <a:t>acoustically</a:t>
            </a:r>
            <a:r>
              <a:rPr lang="fr-FR" sz="1200" dirty="0" smtClean="0"/>
              <a:t> </a:t>
            </a:r>
            <a:r>
              <a:rPr lang="fr-FR" sz="1200" dirty="0" err="1" smtClean="0"/>
              <a:t>during</a:t>
            </a:r>
            <a:r>
              <a:rPr lang="fr-FR" sz="1200" dirty="0" smtClean="0"/>
              <a:t> the </a:t>
            </a:r>
            <a:r>
              <a:rPr lang="fr-FR" sz="1200" dirty="0" err="1" smtClean="0"/>
              <a:t>whole</a:t>
            </a:r>
            <a:r>
              <a:rPr lang="fr-FR" sz="1200" dirty="0" smtClean="0"/>
              <a:t> time.</a:t>
            </a:r>
            <a:endParaRPr lang="en-US" sz="1200" dirty="0"/>
          </a:p>
        </p:txBody>
      </p:sp>
      <p:sp>
        <p:nvSpPr>
          <p:cNvPr id="14" name="ZoneTexte 13"/>
          <p:cNvSpPr txBox="1"/>
          <p:nvPr/>
        </p:nvSpPr>
        <p:spPr>
          <a:xfrm>
            <a:off x="13033870" y="4925685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 WISP</a:t>
            </a:r>
            <a:endParaRPr lang="en-US" sz="1200" dirty="0"/>
          </a:p>
        </p:txBody>
      </p:sp>
      <p:sp>
        <p:nvSpPr>
          <p:cNvPr id="15" name="ZoneTexte 14"/>
          <p:cNvSpPr txBox="1"/>
          <p:nvPr/>
        </p:nvSpPr>
        <p:spPr>
          <a:xfrm>
            <a:off x="9001422" y="8027089"/>
            <a:ext cx="3649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The Solution</a:t>
            </a:r>
            <a:endParaRPr lang="en-US" sz="1400" b="1" dirty="0"/>
          </a:p>
        </p:txBody>
      </p:sp>
      <p:pic>
        <p:nvPicPr>
          <p:cNvPr id="52" name="Picture 6" descr="C:\Users\Lily\Desktop\Dossier Line\M1-Info\ENGLISH\POSTER\WISPer test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9494" y="6305906"/>
            <a:ext cx="1402371" cy="1121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9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6770" y="6377914"/>
            <a:ext cx="1095052" cy="1035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ZoneTexte 57"/>
          <p:cNvSpPr txBox="1"/>
          <p:nvPr/>
        </p:nvSpPr>
        <p:spPr>
          <a:xfrm>
            <a:off x="9039807" y="5882648"/>
            <a:ext cx="4357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Experimentation : acoustic notification for the patient</a:t>
            </a:r>
            <a:endParaRPr lang="en-US" sz="1400" b="1" dirty="0" smtClean="0"/>
          </a:p>
        </p:txBody>
      </p:sp>
      <p:sp>
        <p:nvSpPr>
          <p:cNvPr id="60" name="ZoneTexte 59"/>
          <p:cNvSpPr txBox="1"/>
          <p:nvPr/>
        </p:nvSpPr>
        <p:spPr>
          <a:xfrm>
            <a:off x="9129849" y="7436673"/>
            <a:ext cx="5488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WISPer</a:t>
            </a:r>
            <a:r>
              <a:rPr lang="fr-FR" sz="1200" dirty="0" smtClean="0"/>
              <a:t> </a:t>
            </a:r>
            <a:r>
              <a:rPr lang="fr-FR" sz="1200" dirty="0" err="1" smtClean="0"/>
              <a:t>emits</a:t>
            </a:r>
            <a:r>
              <a:rPr lang="fr-FR" sz="1200" dirty="0" smtClean="0"/>
              <a:t> a </a:t>
            </a:r>
            <a:r>
              <a:rPr lang="fr-FR" sz="1200" dirty="0" err="1" smtClean="0"/>
              <a:t>sound</a:t>
            </a:r>
            <a:r>
              <a:rPr lang="fr-FR" sz="1200" dirty="0" smtClean="0"/>
              <a:t> </a:t>
            </a:r>
            <a:r>
              <a:rPr lang="fr-FR" sz="1200" dirty="0" err="1" smtClean="0"/>
              <a:t>when</a:t>
            </a:r>
            <a:r>
              <a:rPr lang="fr-FR" sz="1200" dirty="0" smtClean="0"/>
              <a:t> </a:t>
            </a:r>
            <a:r>
              <a:rPr lang="fr-FR" sz="1200" dirty="0" err="1" smtClean="0"/>
              <a:t>it</a:t>
            </a:r>
            <a:r>
              <a:rPr lang="fr-FR" sz="1200" dirty="0" smtClean="0"/>
              <a:t> </a:t>
            </a:r>
            <a:r>
              <a:rPr lang="fr-FR" sz="1200" dirty="0" err="1" smtClean="0"/>
              <a:t>detects</a:t>
            </a:r>
            <a:r>
              <a:rPr lang="fr-FR" sz="1200" dirty="0" smtClean="0"/>
              <a:t> an </a:t>
            </a:r>
            <a:r>
              <a:rPr lang="fr-FR" sz="1200" dirty="0" err="1" smtClean="0"/>
              <a:t>access</a:t>
            </a:r>
            <a:r>
              <a:rPr lang="fr-FR" sz="1200" dirty="0" smtClean="0"/>
              <a:t> to the ICD </a:t>
            </a:r>
          </a:p>
          <a:p>
            <a:r>
              <a:rPr lang="fr-FR" sz="1200" dirty="0" smtClean="0"/>
              <a:t>=&gt; </a:t>
            </a:r>
            <a:r>
              <a:rPr lang="fr-FR" sz="1200" dirty="0" err="1" smtClean="0"/>
              <a:t>hearable</a:t>
            </a:r>
            <a:r>
              <a:rPr lang="fr-FR" sz="1200" dirty="0" smtClean="0"/>
              <a:t> </a:t>
            </a:r>
            <a:r>
              <a:rPr lang="fr-FR" sz="1200" dirty="0" err="1" smtClean="0"/>
              <a:t>withing</a:t>
            </a:r>
            <a:r>
              <a:rPr lang="fr-FR" sz="1200" dirty="0" smtClean="0"/>
              <a:t> 1m range (</a:t>
            </a:r>
            <a:r>
              <a:rPr lang="fr-FR" sz="1200" dirty="0" err="1" smtClean="0"/>
              <a:t>further</a:t>
            </a:r>
            <a:r>
              <a:rPr lang="fr-FR" sz="1200" dirty="0" smtClean="0"/>
              <a:t> </a:t>
            </a:r>
            <a:r>
              <a:rPr lang="fr-FR" sz="1200" dirty="0" err="1" smtClean="0"/>
              <a:t>than</a:t>
            </a:r>
            <a:r>
              <a:rPr lang="fr-FR" sz="1200" dirty="0" smtClean="0"/>
              <a:t> distance </a:t>
            </a:r>
            <a:r>
              <a:rPr lang="fr-FR" sz="1200" dirty="0" err="1" smtClean="0"/>
              <a:t>between</a:t>
            </a:r>
            <a:r>
              <a:rPr lang="fr-FR" sz="1200" dirty="0" smtClean="0"/>
              <a:t> ICD and </a:t>
            </a:r>
            <a:r>
              <a:rPr lang="fr-FR" sz="1200" dirty="0" err="1" smtClean="0"/>
              <a:t>patient’s</a:t>
            </a:r>
            <a:r>
              <a:rPr lang="fr-FR" sz="1200" dirty="0" smtClean="0"/>
              <a:t> </a:t>
            </a:r>
            <a:r>
              <a:rPr lang="fr-FR" sz="1200" dirty="0" err="1" smtClean="0"/>
              <a:t>ears</a:t>
            </a:r>
            <a:r>
              <a:rPr lang="fr-FR" sz="1200" dirty="0" smtClean="0"/>
              <a:t>)</a:t>
            </a:r>
            <a:endParaRPr lang="fr-FR" sz="1200" dirty="0"/>
          </a:p>
        </p:txBody>
      </p:sp>
      <p:pic>
        <p:nvPicPr>
          <p:cNvPr id="62" name="Image 61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2661980" y="6377914"/>
            <a:ext cx="1307994" cy="883331"/>
          </a:xfrm>
          <a:prstGeom prst="rect">
            <a:avLst/>
          </a:prstGeom>
        </p:spPr>
      </p:pic>
      <p:cxnSp>
        <p:nvCxnSpPr>
          <p:cNvPr id="64" name="Connecteur droit avec flèche 63"/>
          <p:cNvCxnSpPr/>
          <p:nvPr/>
        </p:nvCxnSpPr>
        <p:spPr>
          <a:xfrm>
            <a:off x="11102679" y="6914655"/>
            <a:ext cx="3470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7637145" y="4442886"/>
            <a:ext cx="122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err="1" smtClean="0"/>
              <a:t>regulate</a:t>
            </a:r>
            <a:endParaRPr lang="fr-FR" sz="1600" dirty="0"/>
          </a:p>
        </p:txBody>
      </p:sp>
      <p:cxnSp>
        <p:nvCxnSpPr>
          <p:cNvPr id="66" name="Connecteur droit avec flèche 65"/>
          <p:cNvCxnSpPr/>
          <p:nvPr/>
        </p:nvCxnSpPr>
        <p:spPr>
          <a:xfrm>
            <a:off x="3816846" y="7578948"/>
            <a:ext cx="3470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791040" y="5415513"/>
            <a:ext cx="186848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Total cost : 800 $</a:t>
            </a:r>
          </a:p>
          <a:p>
            <a:endParaRPr lang="fr-FR" dirty="0"/>
          </a:p>
        </p:txBody>
      </p:sp>
      <p:sp>
        <p:nvSpPr>
          <p:cNvPr id="32" name="ZoneTexte 31"/>
          <p:cNvSpPr txBox="1"/>
          <p:nvPr/>
        </p:nvSpPr>
        <p:spPr>
          <a:xfrm>
            <a:off x="72430" y="6085651"/>
            <a:ext cx="5348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5362" lvl="1" indent="-285750" defTabSz="720000">
              <a:buFont typeface="Arial" panose="020B0604020202020204" pitchFamily="34" charset="0"/>
              <a:buChar char="•"/>
              <a:tabLst>
                <a:tab pos="720000" algn="l"/>
              </a:tabLst>
            </a:pPr>
            <a:r>
              <a:rPr lang="en-US" sz="1200" dirty="0"/>
              <a:t>What kind ? =&gt; Implanting physician, Diagnosis, Hospital,</a:t>
            </a:r>
          </a:p>
          <a:p>
            <a:pPr defTabSz="720000">
              <a:tabLst>
                <a:tab pos="720000" algn="l"/>
              </a:tabLst>
            </a:pPr>
            <a:r>
              <a:rPr lang="en-US" sz="1200" dirty="0" smtClean="0"/>
              <a:t>	Device </a:t>
            </a:r>
            <a:r>
              <a:rPr lang="en-US" sz="1200" dirty="0"/>
              <a:t>state, patient name, date of birth, serial N°, etc...</a:t>
            </a:r>
          </a:p>
          <a:p>
            <a:pPr marL="911062" lvl="1" indent="-171450" defTabSz="720000">
              <a:buFont typeface="Arial" panose="020B0604020202020204" pitchFamily="34" charset="0"/>
              <a:buChar char="•"/>
              <a:tabLst>
                <a:tab pos="720000" algn="l"/>
              </a:tabLst>
            </a:pPr>
            <a:r>
              <a:rPr lang="en-US" sz="1200" dirty="0"/>
              <a:t>    The future holds some promises : devices more sophisticated</a:t>
            </a:r>
          </a:p>
          <a:p>
            <a:pPr defTabSz="720000">
              <a:tabLst>
                <a:tab pos="720000" algn="l"/>
              </a:tabLst>
            </a:pPr>
            <a:r>
              <a:rPr lang="en-US" sz="1200" dirty="0" smtClean="0"/>
              <a:t>	ergo </a:t>
            </a:r>
            <a:r>
              <a:rPr lang="en-US" sz="1200" dirty="0"/>
              <a:t>a lot more data to be divulged </a:t>
            </a:r>
            <a:r>
              <a:rPr lang="en-US" sz="1200" dirty="0" smtClean="0"/>
              <a:t>?</a:t>
            </a:r>
            <a:endParaRPr lang="en-US" sz="1200" dirty="0"/>
          </a:p>
        </p:txBody>
      </p:sp>
      <p:sp>
        <p:nvSpPr>
          <p:cNvPr id="33" name="ZoneTexte 32"/>
          <p:cNvSpPr txBox="1"/>
          <p:nvPr/>
        </p:nvSpPr>
        <p:spPr>
          <a:xfrm>
            <a:off x="55517" y="7290916"/>
            <a:ext cx="3826228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2512" lvl="1" indent="-342900" defTabSz="720000">
              <a:buFont typeface="Arial" panose="020B0604020202020204" pitchFamily="34" charset="0"/>
              <a:buChar char="•"/>
              <a:tabLst>
                <a:tab pos="720000" algn="l"/>
              </a:tabLst>
            </a:pPr>
            <a:r>
              <a:rPr lang="en-US" sz="1200" dirty="0"/>
              <a:t>Get the vital signs that the ICD emits</a:t>
            </a:r>
          </a:p>
          <a:p>
            <a:pPr marL="1082512" lvl="1" indent="-342900" defTabSz="720000">
              <a:buFont typeface="Arial" panose="020B0604020202020204" pitchFamily="34" charset="0"/>
              <a:buChar char="•"/>
              <a:tabLst>
                <a:tab pos="720000" algn="l"/>
              </a:tabLst>
            </a:pPr>
            <a:r>
              <a:rPr lang="en-US" sz="1200" dirty="0"/>
              <a:t>Need to have an Eavesdropping setup</a:t>
            </a:r>
          </a:p>
          <a:p>
            <a:endParaRPr lang="fr-FR" dirty="0"/>
          </a:p>
        </p:txBody>
      </p:sp>
      <p:sp>
        <p:nvSpPr>
          <p:cNvPr id="34" name="ZoneTexte 33"/>
          <p:cNvSpPr txBox="1"/>
          <p:nvPr/>
        </p:nvSpPr>
        <p:spPr>
          <a:xfrm>
            <a:off x="51893" y="8227020"/>
            <a:ext cx="3926089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2512" lvl="1" indent="-342900" defTabSz="720000">
              <a:buFont typeface="Arial" panose="020B0604020202020204" pitchFamily="34" charset="0"/>
              <a:buChar char="•"/>
              <a:tabLst>
                <a:tab pos="720000" algn="l"/>
              </a:tabLst>
            </a:pPr>
            <a:r>
              <a:rPr lang="en-US" sz="1200" dirty="0"/>
              <a:t>Send multiple radio signals to the ICD</a:t>
            </a:r>
          </a:p>
          <a:p>
            <a:pPr marL="1082512" lvl="1" indent="-342900" defTabSz="720000">
              <a:buFont typeface="Arial" panose="020B0604020202020204" pitchFamily="34" charset="0"/>
              <a:buChar char="•"/>
              <a:tabLst>
                <a:tab pos="720000" algn="l"/>
              </a:tabLst>
            </a:pPr>
            <a:r>
              <a:rPr lang="en-US" sz="1200" dirty="0"/>
              <a:t>=&gt; Battery lifetime decrease</a:t>
            </a:r>
          </a:p>
          <a:p>
            <a:pPr marL="1082512" lvl="1" indent="-342900" defTabSz="720000">
              <a:buFont typeface="Arial" panose="020B0604020202020204" pitchFamily="34" charset="0"/>
              <a:buChar char="•"/>
              <a:tabLst>
                <a:tab pos="720000" algn="l"/>
              </a:tabLst>
            </a:pPr>
            <a:r>
              <a:rPr lang="en-US" sz="1200" dirty="0"/>
              <a:t>Simple : transmit-only</a:t>
            </a:r>
          </a:p>
          <a:p>
            <a:endParaRPr lang="fr-FR" dirty="0"/>
          </a:p>
        </p:txBody>
      </p:sp>
      <p:sp>
        <p:nvSpPr>
          <p:cNvPr id="35" name="ZoneTexte 34"/>
          <p:cNvSpPr txBox="1"/>
          <p:nvPr/>
        </p:nvSpPr>
        <p:spPr>
          <a:xfrm>
            <a:off x="576487" y="9019108"/>
            <a:ext cx="265159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720000">
              <a:buFont typeface="+mj-lt"/>
              <a:buAutoNum type="arabicPeriod" startAt="6"/>
              <a:tabLst>
                <a:tab pos="720000" algn="l"/>
              </a:tabLst>
            </a:pPr>
            <a:r>
              <a:rPr lang="en-US" sz="1400" b="1" dirty="0"/>
              <a:t>Turn off therapies</a:t>
            </a:r>
          </a:p>
          <a:p>
            <a:pPr marL="1082512" lvl="1" indent="-342900" defTabSz="720000">
              <a:buFont typeface="Arial" panose="020B0604020202020204" pitchFamily="34" charset="0"/>
              <a:buChar char="•"/>
              <a:tabLst>
                <a:tab pos="720000" algn="l"/>
              </a:tabLst>
            </a:pPr>
            <a:endParaRPr lang="en-US" sz="1200" dirty="0"/>
          </a:p>
          <a:p>
            <a:endParaRPr 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3144132" y="8999363"/>
            <a:ext cx="2760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720000">
              <a:buFont typeface="+mj-lt"/>
              <a:buAutoNum type="arabicPeriod" startAt="7"/>
              <a:tabLst>
                <a:tab pos="720000" algn="l"/>
              </a:tabLst>
            </a:pPr>
            <a:r>
              <a:rPr lang="en-US" sz="1400" b="1" dirty="0"/>
              <a:t>Affect patient’s </a:t>
            </a:r>
            <a:r>
              <a:rPr lang="en-US" sz="1400" b="1" dirty="0" smtClean="0"/>
              <a:t>physiology</a:t>
            </a:r>
            <a:endParaRPr lang="en-US" sz="1400" b="1" dirty="0"/>
          </a:p>
        </p:txBody>
      </p:sp>
      <p:sp>
        <p:nvSpPr>
          <p:cNvPr id="38" name="ZoneTexte 37"/>
          <p:cNvSpPr txBox="1"/>
          <p:nvPr/>
        </p:nvSpPr>
        <p:spPr>
          <a:xfrm>
            <a:off x="787298" y="9340239"/>
            <a:ext cx="2633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720000">
              <a:buFont typeface="Arial" panose="020B0604020202020204" pitchFamily="34" charset="0"/>
              <a:buChar char="•"/>
              <a:tabLst>
                <a:tab pos="720000" algn="l"/>
              </a:tabLst>
            </a:pPr>
            <a:r>
              <a:rPr lang="en-US" sz="1200" dirty="0"/>
              <a:t>“Stop detecting fibrillation”</a:t>
            </a:r>
          </a:p>
          <a:p>
            <a:pPr marL="342900" indent="-342900" defTabSz="720000">
              <a:buFont typeface="Arial" panose="020B0604020202020204" pitchFamily="34" charset="0"/>
              <a:buChar char="•"/>
              <a:tabLst>
                <a:tab pos="720000" algn="l"/>
              </a:tabLst>
            </a:pPr>
            <a:r>
              <a:rPr lang="en-US" sz="1200" dirty="0"/>
              <a:t>Problem : change of the device state</a:t>
            </a:r>
          </a:p>
          <a:p>
            <a:endParaRPr lang="fr-FR" sz="1200" dirty="0"/>
          </a:p>
        </p:txBody>
      </p:sp>
      <p:sp>
        <p:nvSpPr>
          <p:cNvPr id="40" name="ZoneTexte 39"/>
          <p:cNvSpPr txBox="1"/>
          <p:nvPr/>
        </p:nvSpPr>
        <p:spPr>
          <a:xfrm>
            <a:off x="3348852" y="9335303"/>
            <a:ext cx="2826347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720000">
              <a:buFont typeface="Arial" panose="020B0604020202020204" pitchFamily="34" charset="0"/>
              <a:buChar char="•"/>
              <a:tabLst>
                <a:tab pos="720000" algn="l"/>
              </a:tabLst>
            </a:pPr>
            <a:r>
              <a:rPr lang="en-US" sz="1200" dirty="0"/>
              <a:t>Induce fibrillation, flood with drugs</a:t>
            </a:r>
          </a:p>
          <a:p>
            <a:pPr marL="342900" indent="-342900" defTabSz="720000">
              <a:buFont typeface="Arial" panose="020B0604020202020204" pitchFamily="34" charset="0"/>
              <a:buChar char="•"/>
              <a:tabLst>
                <a:tab pos="720000" algn="l"/>
              </a:tabLst>
            </a:pPr>
            <a:r>
              <a:rPr lang="en-US" sz="1200" dirty="0"/>
              <a:t>Problem : patient’s safety at great risk</a:t>
            </a:r>
          </a:p>
          <a:p>
            <a:endParaRPr lang="fr-FR" dirty="0"/>
          </a:p>
        </p:txBody>
      </p:sp>
      <p:sp>
        <p:nvSpPr>
          <p:cNvPr id="68" name="Rogner un rectangle à un seul coin 67"/>
          <p:cNvSpPr/>
          <p:nvPr/>
        </p:nvSpPr>
        <p:spPr>
          <a:xfrm>
            <a:off x="781344" y="3122576"/>
            <a:ext cx="3190684" cy="584342"/>
          </a:xfrm>
          <a:prstGeom prst="snip1Rect">
            <a:avLst/>
          </a:prstGeom>
          <a:noFill/>
          <a:ln w="12700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Rogner un rectangle à un seul coin 76"/>
          <p:cNvSpPr/>
          <p:nvPr/>
        </p:nvSpPr>
        <p:spPr>
          <a:xfrm>
            <a:off x="791040" y="5394901"/>
            <a:ext cx="1405839" cy="311839"/>
          </a:xfrm>
          <a:prstGeom prst="snip1Rect">
            <a:avLst/>
          </a:prstGeom>
          <a:noFill/>
          <a:ln w="12700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Rogner un rectangle à un seul coin 77"/>
          <p:cNvSpPr/>
          <p:nvPr/>
        </p:nvSpPr>
        <p:spPr>
          <a:xfrm>
            <a:off x="781344" y="6059606"/>
            <a:ext cx="4296700" cy="884456"/>
          </a:xfrm>
          <a:prstGeom prst="snip1Rect">
            <a:avLst/>
          </a:prstGeom>
          <a:noFill/>
          <a:ln w="12700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Rogner un rectangle à un seul coin 78"/>
          <p:cNvSpPr/>
          <p:nvPr/>
        </p:nvSpPr>
        <p:spPr>
          <a:xfrm>
            <a:off x="791040" y="7290915"/>
            <a:ext cx="2881790" cy="504057"/>
          </a:xfrm>
          <a:prstGeom prst="snip1Rect">
            <a:avLst/>
          </a:prstGeom>
          <a:noFill/>
          <a:ln w="12700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ogner un rectangle à un seul coin 79"/>
          <p:cNvSpPr/>
          <p:nvPr/>
        </p:nvSpPr>
        <p:spPr>
          <a:xfrm>
            <a:off x="791040" y="8238623"/>
            <a:ext cx="2881790" cy="631668"/>
          </a:xfrm>
          <a:prstGeom prst="snip1Rect">
            <a:avLst/>
          </a:prstGeom>
          <a:noFill/>
          <a:ln w="12700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Rogner un rectangle à un seul coin 80"/>
          <p:cNvSpPr/>
          <p:nvPr/>
        </p:nvSpPr>
        <p:spPr>
          <a:xfrm>
            <a:off x="744923" y="9347789"/>
            <a:ext cx="2423851" cy="626932"/>
          </a:xfrm>
          <a:prstGeom prst="snip1Rect">
            <a:avLst/>
          </a:prstGeom>
          <a:noFill/>
          <a:ln w="12700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Rogner un rectangle à un seul coin 81"/>
          <p:cNvSpPr/>
          <p:nvPr/>
        </p:nvSpPr>
        <p:spPr>
          <a:xfrm>
            <a:off x="3312790" y="9359401"/>
            <a:ext cx="2706670" cy="615320"/>
          </a:xfrm>
          <a:prstGeom prst="snip1Rect">
            <a:avLst/>
          </a:prstGeom>
          <a:noFill/>
          <a:ln w="12700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Rogner un rectangle à un seul coin 84"/>
          <p:cNvSpPr/>
          <p:nvPr/>
        </p:nvSpPr>
        <p:spPr>
          <a:xfrm flipH="1">
            <a:off x="9771726" y="3186460"/>
            <a:ext cx="2686080" cy="402442"/>
          </a:xfrm>
          <a:prstGeom prst="snip1Rect">
            <a:avLst/>
          </a:prstGeom>
          <a:noFill/>
          <a:ln w="12700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Rogner un rectangle à un seul coin 85"/>
          <p:cNvSpPr/>
          <p:nvPr/>
        </p:nvSpPr>
        <p:spPr>
          <a:xfrm flipH="1">
            <a:off x="9771726" y="3906540"/>
            <a:ext cx="2686080" cy="402442"/>
          </a:xfrm>
          <a:prstGeom prst="snip1Rect">
            <a:avLst/>
          </a:prstGeom>
          <a:noFill/>
          <a:ln w="12700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Rogner un rectangle à un seul coin 86"/>
          <p:cNvSpPr/>
          <p:nvPr/>
        </p:nvSpPr>
        <p:spPr>
          <a:xfrm flipH="1">
            <a:off x="9770094" y="4770636"/>
            <a:ext cx="2686080" cy="402442"/>
          </a:xfrm>
          <a:prstGeom prst="snip1Rect">
            <a:avLst/>
          </a:prstGeom>
          <a:noFill/>
          <a:ln w="12700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Rogner un rectangle à un seul coin 88"/>
          <p:cNvSpPr/>
          <p:nvPr/>
        </p:nvSpPr>
        <p:spPr>
          <a:xfrm flipH="1">
            <a:off x="9105684" y="7458916"/>
            <a:ext cx="5512361" cy="448292"/>
          </a:xfrm>
          <a:prstGeom prst="snip1Rect">
            <a:avLst>
              <a:gd name="adj" fmla="val 10279"/>
            </a:avLst>
          </a:prstGeom>
          <a:noFill/>
          <a:ln w="12700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/>
          <p:cNvSpPr txBox="1"/>
          <p:nvPr/>
        </p:nvSpPr>
        <p:spPr>
          <a:xfrm>
            <a:off x="12515604" y="10434239"/>
            <a:ext cx="3865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POUVARET Line, TURNEL Mickaël</a:t>
            </a:r>
            <a:endParaRPr lang="fr-FR" sz="1400" dirty="0"/>
          </a:p>
        </p:txBody>
      </p:sp>
      <p:sp>
        <p:nvSpPr>
          <p:cNvPr id="72" name="ZoneTexte 71"/>
          <p:cNvSpPr txBox="1"/>
          <p:nvPr/>
        </p:nvSpPr>
        <p:spPr>
          <a:xfrm>
            <a:off x="422" y="10427376"/>
            <a:ext cx="984769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>
                <a:hlinkClick r:id="rId23"/>
              </a:rPr>
              <a:t>http://</a:t>
            </a:r>
            <a:r>
              <a:rPr lang="fr-FR" sz="1200" dirty="0" smtClean="0">
                <a:hlinkClick r:id="rId23"/>
              </a:rPr>
              <a:t>www.secure-medicine.org/public/publications/icd-study.pdf</a:t>
            </a:r>
            <a:r>
              <a:rPr lang="fr-FR" sz="1200" dirty="0"/>
              <a:t> </a:t>
            </a:r>
            <a:r>
              <a:rPr lang="fr-FR" sz="1200" dirty="0" smtClean="0"/>
              <a:t>      </a:t>
            </a:r>
            <a:r>
              <a:rPr lang="fr-FR" sz="1200" dirty="0" smtClean="0">
                <a:hlinkClick r:id="rId24"/>
              </a:rPr>
              <a:t> </a:t>
            </a:r>
            <a:r>
              <a:rPr lang="fr-FR" sz="1200" dirty="0">
                <a:hlinkClick r:id="rId24"/>
              </a:rPr>
              <a:t>http://www.halper.in/pubs/imdsecurity_slides_ransford_oakland08.pdf</a:t>
            </a:r>
            <a:r>
              <a:rPr lang="fr-FR" sz="1200" dirty="0" smtClean="0"/>
              <a:t> </a:t>
            </a:r>
            <a:endParaRPr lang="fr-FR" sz="1200" dirty="0"/>
          </a:p>
        </p:txBody>
      </p:sp>
      <p:cxnSp>
        <p:nvCxnSpPr>
          <p:cNvPr id="74" name="Connecteur droit 73"/>
          <p:cNvCxnSpPr/>
          <p:nvPr/>
        </p:nvCxnSpPr>
        <p:spPr>
          <a:xfrm>
            <a:off x="2103864" y="4854831"/>
            <a:ext cx="1124213" cy="442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>
            <a:off x="2085927" y="4919106"/>
            <a:ext cx="868718" cy="4551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83"/>
          <p:cNvSpPr txBox="1"/>
          <p:nvPr/>
        </p:nvSpPr>
        <p:spPr>
          <a:xfrm>
            <a:off x="3585589" y="4338588"/>
            <a:ext cx="15994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A</a:t>
            </a:r>
            <a:r>
              <a:rPr lang="fr-FR" sz="1200" dirty="0" err="1" smtClean="0"/>
              <a:t>ntenna</a:t>
            </a:r>
            <a:endParaRPr lang="fr-FR" sz="1200" dirty="0"/>
          </a:p>
        </p:txBody>
      </p:sp>
      <p:sp>
        <p:nvSpPr>
          <p:cNvPr id="90" name="ZoneTexte 89"/>
          <p:cNvSpPr txBox="1"/>
          <p:nvPr/>
        </p:nvSpPr>
        <p:spPr>
          <a:xfrm>
            <a:off x="4795917" y="5069701"/>
            <a:ext cx="965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~10 cm</a:t>
            </a:r>
            <a:endParaRPr lang="fr-FR" sz="1200" dirty="0"/>
          </a:p>
        </p:txBody>
      </p:sp>
      <p:cxnSp>
        <p:nvCxnSpPr>
          <p:cNvPr id="99" name="Connecteur droit avec flèche 98"/>
          <p:cNvCxnSpPr/>
          <p:nvPr/>
        </p:nvCxnSpPr>
        <p:spPr>
          <a:xfrm>
            <a:off x="3294788" y="4488120"/>
            <a:ext cx="300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ZoneTexte 90"/>
          <p:cNvSpPr txBox="1"/>
          <p:nvPr/>
        </p:nvSpPr>
        <p:spPr>
          <a:xfrm>
            <a:off x="1191649" y="5136192"/>
            <a:ext cx="172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USRP </a:t>
            </a:r>
            <a:r>
              <a:rPr lang="fr-FR" sz="1200" dirty="0" err="1" smtClean="0"/>
              <a:t>board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59028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275</Words>
  <Application>Microsoft Office PowerPoint</Application>
  <PresentationFormat>Personnalisé</PresentationFormat>
  <Paragraphs>87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Thème Office</vt:lpstr>
      <vt:lpstr>Pacemakers and Implantable Cardiac Defibrillators: Are they really secure 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Pacemakers and implantable cardiac defibrillators: Are they really safe ?</dc:title>
  <dc:creator>Lily</dc:creator>
  <cp:lastModifiedBy>Line</cp:lastModifiedBy>
  <cp:revision>66</cp:revision>
  <dcterms:created xsi:type="dcterms:W3CDTF">2015-11-19T12:49:23Z</dcterms:created>
  <dcterms:modified xsi:type="dcterms:W3CDTF">2015-11-26T13:17:58Z</dcterms:modified>
</cp:coreProperties>
</file>