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  <p:sldMasterId id="2147483756" r:id="rId2"/>
  </p:sldMasterIdLst>
  <p:notesMasterIdLst>
    <p:notesMasterId r:id="rId26"/>
  </p:notesMasterIdLst>
  <p:sldIdLst>
    <p:sldId id="256" r:id="rId3"/>
    <p:sldId id="257" r:id="rId4"/>
    <p:sldId id="258" r:id="rId5"/>
    <p:sldId id="259" r:id="rId6"/>
    <p:sldId id="266" r:id="rId7"/>
    <p:sldId id="260" r:id="rId8"/>
    <p:sldId id="269" r:id="rId9"/>
    <p:sldId id="279" r:id="rId10"/>
    <p:sldId id="270" r:id="rId11"/>
    <p:sldId id="268" r:id="rId12"/>
    <p:sldId id="267" r:id="rId13"/>
    <p:sldId id="271" r:id="rId14"/>
    <p:sldId id="262" r:id="rId15"/>
    <p:sldId id="272" r:id="rId16"/>
    <p:sldId id="273" r:id="rId17"/>
    <p:sldId id="274" r:id="rId18"/>
    <p:sldId id="263" r:id="rId19"/>
    <p:sldId id="264" r:id="rId20"/>
    <p:sldId id="275" r:id="rId21"/>
    <p:sldId id="276" r:id="rId22"/>
    <p:sldId id="277" r:id="rId23"/>
    <p:sldId id="265" r:id="rId24"/>
    <p:sldId id="278" r:id="rId2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86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171" autoAdjust="0"/>
  </p:normalViewPr>
  <p:slideViewPr>
    <p:cSldViewPr>
      <p:cViewPr varScale="1">
        <p:scale>
          <a:sx n="108" d="100"/>
          <a:sy n="108" d="100"/>
        </p:scale>
        <p:origin x="167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39431-F8D8-4B53-AC78-AB15FE218EFE}" type="datetimeFigureOut">
              <a:rPr lang="fr-FR" smtClean="0"/>
              <a:t>12/04/2015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005951-6420-42DA-BAD4-8317C75734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6702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05951-6420-42DA-BAD4-8317C757346C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8384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05951-6420-42DA-BAD4-8317C757346C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1034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6634-E608-439E-BB41-7E884B58CD2E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3220A-7EED-4798-9DBE-4E7147A2067E}" type="slidenum">
              <a:rPr lang="en-US" smtClean="0"/>
              <a:t>‹N°›</a:t>
            </a:fld>
            <a:endParaRPr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6634-E608-439E-BB41-7E884B58CD2E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3220A-7EED-4798-9DBE-4E7147A2067E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6634-E608-439E-BB41-7E884B58CD2E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3220A-7EED-4798-9DBE-4E7147A2067E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6634-E608-439E-BB41-7E884B58CD2E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3220A-7EED-4798-9DBE-4E7147A2067E}" type="slidenum">
              <a:rPr lang="en-US" smtClean="0"/>
              <a:t>‹N°›</a:t>
            </a:fld>
            <a:endParaRPr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6634-E608-439E-BB41-7E884B58CD2E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3220A-7EED-4798-9DBE-4E7147A2067E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6634-E608-439E-BB41-7E884B58CD2E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CCC3220A-7EED-4798-9DBE-4E7147A2067E}" type="slidenum">
              <a:rPr lang="en-US" smtClean="0"/>
              <a:t>‹N°›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6634-E608-439E-BB41-7E884B58CD2E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3220A-7EED-4798-9DBE-4E7147A2067E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6634-E608-439E-BB41-7E884B58CD2E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3220A-7EED-4798-9DBE-4E7147A2067E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6634-E608-439E-BB41-7E884B58CD2E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3220A-7EED-4798-9DBE-4E7147A2067E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6634-E608-439E-BB41-7E884B58CD2E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3220A-7EED-4798-9DBE-4E7147A2067E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6634-E608-439E-BB41-7E884B58CD2E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3220A-7EED-4798-9DBE-4E7147A2067E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6634-E608-439E-BB41-7E884B58CD2E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3220A-7EED-4798-9DBE-4E7147A2067E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fr-FR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Cliquez sur l'icône pour ajouter une image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6634-E608-439E-BB41-7E884B58CD2E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3220A-7EED-4798-9DBE-4E7147A2067E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6634-E608-439E-BB41-7E884B58CD2E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3220A-7EED-4798-9DBE-4E7147A2067E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6634-E608-439E-BB41-7E884B58CD2E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3220A-7EED-4798-9DBE-4E7147A2067E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6634-E608-439E-BB41-7E884B58CD2E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CCC3220A-7EED-4798-9DBE-4E7147A2067E}" type="slidenum">
              <a:rPr lang="en-US" smtClean="0"/>
              <a:t>‹N°›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6634-E608-439E-BB41-7E884B58CD2E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3220A-7EED-4798-9DBE-4E7147A2067E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6634-E608-439E-BB41-7E884B58CD2E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3220A-7EED-4798-9DBE-4E7147A2067E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6634-E608-439E-BB41-7E884B58CD2E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3220A-7EED-4798-9DBE-4E7147A2067E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6634-E608-439E-BB41-7E884B58CD2E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3220A-7EED-4798-9DBE-4E7147A2067E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6634-E608-439E-BB41-7E884B58CD2E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3220A-7EED-4798-9DBE-4E7147A2067E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fr-FR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Cliquez sur l'icône pour ajouter une image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6634-E608-439E-BB41-7E884B58CD2E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3220A-7EED-4798-9DBE-4E7147A2067E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2F5D6634-E608-439E-BB41-7E884B58CD2E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CCC3220A-7EED-4798-9DBE-4E7147A2067E}" type="slidenum">
              <a:rPr lang="en-US" smtClean="0"/>
              <a:t>‹N°›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2F5D6634-E608-439E-BB41-7E884B58CD2E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CCC3220A-7EED-4798-9DBE-4E7147A2067E}" type="slidenum">
              <a:rPr lang="en-US" smtClean="0"/>
              <a:t>‹N°›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31640" y="5091300"/>
            <a:ext cx="6821098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coolSlant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fr-FR" sz="5400" b="1" cap="none" spc="0" dirty="0" smtClean="0">
                <a:ln/>
                <a:solidFill>
                  <a:schemeClr val="accent3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  <a:reflection blurRad="6350" stA="55000" endA="50" endPos="85000" dist="29997" dir="5400000" sy="-100000" algn="bl" rotWithShape="0"/>
                </a:effectLst>
              </a:rPr>
              <a:t>BRAIN COMPUTER</a:t>
            </a:r>
          </a:p>
          <a:p>
            <a:pPr algn="ctr"/>
            <a:r>
              <a:rPr lang="fr-FR" sz="5400" b="1" dirty="0" smtClean="0">
                <a:ln/>
                <a:solidFill>
                  <a:schemeClr val="accent3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  <a:reflection blurRad="6350" stA="55000" endA="50" endPos="85000" dist="29997" dir="5400000" sy="-100000" algn="bl" rotWithShape="0"/>
                </a:effectLst>
              </a:rPr>
              <a:t>INTERFACES</a:t>
            </a:r>
            <a:endParaRPr lang="fr-FR" sz="5400" b="1" cap="none" spc="0" dirty="0">
              <a:ln/>
              <a:solidFill>
                <a:schemeClr val="accent3"/>
              </a:solidFill>
              <a:effectLst>
                <a:glow rad="101600">
                  <a:schemeClr val="accent4">
                    <a:satMod val="175000"/>
                    <a:alpha val="40000"/>
                  </a:schemeClr>
                </a:glow>
                <a:outerShdw blurRad="50800" dist="38100" algn="l" rotWithShape="0">
                  <a:prstClr val="black">
                    <a:alpha val="40000"/>
                  </a:prstClr>
                </a:outerShdw>
                <a:reflection blurRad="6350" stA="55000" endA="50" endPos="85000" dist="29997" dir="5400000" sy="-100000" algn="bl" rotWithShape="0"/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55779" y="4653136"/>
            <a:ext cx="2632452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fr-FR" sz="3000" b="1" dirty="0" smtClean="0">
                <a:ln/>
                <a:solidFill>
                  <a:schemeClr val="accent3"/>
                </a:solidFill>
              </a:rPr>
              <a:t>Line Pouvaret</a:t>
            </a:r>
            <a:endParaRPr lang="fr-FR" sz="30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06076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fr-FR" dirty="0" smtClean="0">
                <a:latin typeface="+mj-lt"/>
              </a:rPr>
              <a:t>4 </a:t>
            </a:r>
            <a:r>
              <a:rPr lang="fr-FR" dirty="0" err="1" smtClean="0">
                <a:latin typeface="+mj-lt"/>
              </a:rPr>
              <a:t>sequential</a:t>
            </a:r>
            <a:r>
              <a:rPr lang="fr-FR" dirty="0" smtClean="0">
                <a:latin typeface="+mj-lt"/>
              </a:rPr>
              <a:t> components :</a:t>
            </a:r>
          </a:p>
          <a:p>
            <a:pPr lvl="1">
              <a:lnSpc>
                <a:spcPct val="150000"/>
              </a:lnSpc>
            </a:pPr>
            <a:r>
              <a:rPr lang="fr-FR" dirty="0" smtClean="0">
                <a:latin typeface="+mj-lt"/>
              </a:rPr>
              <a:t>1 – Signal acquisition</a:t>
            </a:r>
          </a:p>
          <a:p>
            <a:pPr lvl="1">
              <a:lnSpc>
                <a:spcPct val="150000"/>
              </a:lnSpc>
            </a:pPr>
            <a:r>
              <a:rPr lang="fr-FR" dirty="0" smtClean="0">
                <a:latin typeface="+mj-lt"/>
              </a:rPr>
              <a:t>2 – </a:t>
            </a:r>
            <a:r>
              <a:rPr lang="fr-FR" dirty="0" err="1" smtClean="0">
                <a:latin typeface="+mj-lt"/>
              </a:rPr>
              <a:t>Feature</a:t>
            </a:r>
            <a:r>
              <a:rPr lang="fr-FR" dirty="0" smtClean="0">
                <a:latin typeface="+mj-lt"/>
              </a:rPr>
              <a:t> extraction</a:t>
            </a:r>
          </a:p>
          <a:p>
            <a:pPr lvl="1">
              <a:lnSpc>
                <a:spcPct val="150000"/>
              </a:lnSpc>
            </a:pPr>
            <a:r>
              <a:rPr lang="fr-FR" dirty="0" smtClean="0">
                <a:latin typeface="+mj-lt"/>
              </a:rPr>
              <a:t>3 – </a:t>
            </a:r>
            <a:r>
              <a:rPr lang="fr-FR" dirty="0" err="1" smtClean="0">
                <a:latin typeface="+mj-lt"/>
              </a:rPr>
              <a:t>Feature</a:t>
            </a:r>
            <a:r>
              <a:rPr lang="fr-FR" dirty="0" smtClean="0">
                <a:latin typeface="+mj-lt"/>
              </a:rPr>
              <a:t> translation</a:t>
            </a:r>
          </a:p>
          <a:p>
            <a:pPr lvl="1">
              <a:lnSpc>
                <a:spcPct val="150000"/>
              </a:lnSpc>
            </a:pPr>
            <a:r>
              <a:rPr lang="fr-FR" dirty="0" smtClean="0">
                <a:latin typeface="+mj-lt"/>
              </a:rPr>
              <a:t>4 – </a:t>
            </a:r>
            <a:r>
              <a:rPr lang="fr-FR" dirty="0" err="1" smtClean="0">
                <a:latin typeface="+mj-lt"/>
              </a:rPr>
              <a:t>Device</a:t>
            </a:r>
            <a:r>
              <a:rPr lang="fr-FR" dirty="0" smtClean="0">
                <a:latin typeface="+mj-lt"/>
              </a:rPr>
              <a:t> output</a:t>
            </a:r>
          </a:p>
          <a:p>
            <a:pPr>
              <a:lnSpc>
                <a:spcPct val="150000"/>
              </a:lnSpc>
            </a:pPr>
            <a:r>
              <a:rPr lang="fr-FR" dirty="0" err="1" smtClean="0">
                <a:latin typeface="+mj-lt"/>
              </a:rPr>
              <a:t>Controlled</a:t>
            </a:r>
            <a:r>
              <a:rPr lang="fr-FR" dirty="0" smtClean="0">
                <a:latin typeface="+mj-lt"/>
              </a:rPr>
              <a:t> by an </a:t>
            </a:r>
            <a:r>
              <a:rPr lang="fr-FR" dirty="0" smtClean="0">
                <a:solidFill>
                  <a:srgbClr val="FFC000"/>
                </a:solidFill>
                <a:latin typeface="+mj-lt"/>
              </a:rPr>
              <a:t>operating </a:t>
            </a:r>
            <a:r>
              <a:rPr lang="fr-FR" dirty="0" err="1" smtClean="0">
                <a:solidFill>
                  <a:srgbClr val="FFC000"/>
                </a:solidFill>
                <a:latin typeface="+mj-lt"/>
              </a:rPr>
              <a:t>protocol</a:t>
            </a:r>
            <a:endParaRPr lang="fr-FR" dirty="0">
              <a:solidFill>
                <a:srgbClr val="FFC000"/>
              </a:solidFill>
              <a:latin typeface="+mj-lt"/>
            </a:endParaRPr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Components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459703" cy="404664"/>
          </a:xfrm>
          <a:prstGeom prst="rect">
            <a:avLst/>
          </a:prstGeom>
          <a:effectLst>
            <a:glow rad="101600">
              <a:schemeClr val="accent6">
                <a:satMod val="175000"/>
                <a:alpha val="40000"/>
              </a:schemeClr>
            </a:glo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1477958" y="0"/>
            <a:ext cx="1481411" cy="404664"/>
          </a:xfrm>
          <a:prstGeom prst="rect">
            <a:avLst/>
          </a:prstGeom>
          <a:effectLst>
            <a:glow rad="101600">
              <a:schemeClr val="accent6">
                <a:satMod val="175000"/>
                <a:alpha val="40000"/>
              </a:schemeClr>
            </a:glo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2966114" y="1057"/>
            <a:ext cx="1394905" cy="404664"/>
          </a:xfrm>
          <a:prstGeom prst="rect">
            <a:avLst/>
          </a:prstGeom>
          <a:effectLst>
            <a:glow rad="101600">
              <a:schemeClr val="accent6">
                <a:satMod val="175000"/>
                <a:alpha val="40000"/>
              </a:schemeClr>
            </a:glo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4364560" y="0"/>
            <a:ext cx="1607383" cy="404664"/>
          </a:xfrm>
          <a:prstGeom prst="rect">
            <a:avLst/>
          </a:prstGeom>
          <a:effectLst>
            <a:glow rad="101600">
              <a:schemeClr val="accent6">
                <a:satMod val="175000"/>
                <a:alpha val="40000"/>
              </a:schemeClr>
            </a:glo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6012160" y="0"/>
            <a:ext cx="1372352" cy="404664"/>
          </a:xfrm>
          <a:prstGeom prst="rect">
            <a:avLst/>
          </a:prstGeom>
          <a:effectLst>
            <a:glow rad="101600">
              <a:schemeClr val="accent6">
                <a:satMod val="175000"/>
                <a:alpha val="40000"/>
              </a:schemeClr>
            </a:glo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7452320" y="0"/>
            <a:ext cx="1660221" cy="404664"/>
          </a:xfrm>
          <a:prstGeom prst="rect">
            <a:avLst/>
          </a:prstGeom>
          <a:effectLst>
            <a:glow rad="101600">
              <a:schemeClr val="accent6">
                <a:satMod val="175000"/>
                <a:alpha val="40000"/>
              </a:schemeClr>
            </a:glo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7745" y="35607"/>
            <a:ext cx="14340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err="1" smtClean="0">
                <a:solidFill>
                  <a:schemeClr val="bg1"/>
                </a:solidFill>
                <a:latin typeface="+mj-lt"/>
              </a:rPr>
              <a:t>Definition</a:t>
            </a:r>
            <a:endParaRPr lang="fr-FR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1531396" y="13118"/>
            <a:ext cx="1302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err="1" smtClean="0">
                <a:solidFill>
                  <a:schemeClr val="bg1"/>
                </a:solidFill>
                <a:latin typeface="+mj-lt"/>
              </a:rPr>
              <a:t>Past</a:t>
            </a:r>
            <a:endParaRPr lang="fr-FR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2999332" y="20366"/>
            <a:ext cx="1302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err="1" smtClean="0">
                <a:solidFill>
                  <a:schemeClr val="bg1"/>
                </a:solidFill>
                <a:latin typeface="+mj-lt"/>
              </a:rPr>
              <a:t>Signals</a:t>
            </a:r>
            <a:endParaRPr lang="fr-FR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4375220" y="13118"/>
            <a:ext cx="15613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solidFill>
                  <a:srgbClr val="FFC000"/>
                </a:solidFill>
                <a:latin typeface="+mj-lt"/>
              </a:rPr>
              <a:t>Components</a:t>
            </a:r>
            <a:endParaRPr lang="fr-FR" sz="1600" b="1" dirty="0">
              <a:solidFill>
                <a:srgbClr val="FFC000"/>
              </a:solidFill>
              <a:latin typeface="+mj-lt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6042008" y="13118"/>
            <a:ext cx="1302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err="1" smtClean="0">
                <a:solidFill>
                  <a:schemeClr val="bg1"/>
                </a:solidFill>
                <a:latin typeface="+mj-lt"/>
              </a:rPr>
              <a:t>Present</a:t>
            </a:r>
            <a:endParaRPr lang="fr-FR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7631286" y="35607"/>
            <a:ext cx="1302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solidFill>
                  <a:schemeClr val="bg1"/>
                </a:solidFill>
                <a:latin typeface="+mj-lt"/>
              </a:rPr>
              <a:t>Future</a:t>
            </a:r>
            <a:endParaRPr lang="fr-FR" sz="16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78071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86" y="0"/>
            <a:ext cx="7568427" cy="6858000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899592" y="6444044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solidFill>
                  <a:schemeClr val="bg1"/>
                </a:solidFill>
                <a:latin typeface="+mj-lt"/>
              </a:rPr>
              <a:t>IEEE </a:t>
            </a:r>
            <a:r>
              <a:rPr lang="fr-FR" i="1" dirty="0" err="1">
                <a:solidFill>
                  <a:schemeClr val="bg1"/>
                </a:solidFill>
                <a:latin typeface="+mj-lt"/>
              </a:rPr>
              <a:t>Rev</a:t>
            </a:r>
            <a:r>
              <a:rPr lang="fr-FR" i="1" dirty="0">
                <a:solidFill>
                  <a:schemeClr val="bg1"/>
                </a:solidFill>
                <a:latin typeface="+mj-lt"/>
              </a:rPr>
              <a:t> </a:t>
            </a:r>
            <a:r>
              <a:rPr lang="fr-FR" i="1" dirty="0" err="1">
                <a:solidFill>
                  <a:schemeClr val="bg1"/>
                </a:solidFill>
                <a:latin typeface="+mj-lt"/>
              </a:rPr>
              <a:t>Biomed</a:t>
            </a:r>
            <a:r>
              <a:rPr lang="fr-FR" i="1" dirty="0">
                <a:solidFill>
                  <a:schemeClr val="bg1"/>
                </a:solidFill>
                <a:latin typeface="+mj-lt"/>
              </a:rPr>
              <a:t> Eng</a:t>
            </a:r>
            <a:r>
              <a:rPr lang="fr-FR" dirty="0">
                <a:solidFill>
                  <a:schemeClr val="bg1"/>
                </a:solidFill>
                <a:latin typeface="+mj-lt"/>
              </a:rPr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1542708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548680"/>
            <a:ext cx="8229600" cy="6552728"/>
          </a:xfrm>
        </p:spPr>
        <p:txBody>
          <a:bodyPr>
            <a:normAutofit/>
          </a:bodyPr>
          <a:lstStyle/>
          <a:p>
            <a:r>
              <a:rPr lang="fr-FR" sz="2600" dirty="0" smtClean="0">
                <a:solidFill>
                  <a:srgbClr val="FFC000"/>
                </a:solidFill>
                <a:latin typeface="+mj-lt"/>
              </a:rPr>
              <a:t>Signal Acquisition</a:t>
            </a:r>
          </a:p>
          <a:p>
            <a:pPr lvl="1"/>
            <a:r>
              <a:rPr lang="fr-FR" sz="2000" dirty="0" err="1" smtClean="0">
                <a:latin typeface="+mj-lt"/>
              </a:rPr>
              <a:t>Measurement</a:t>
            </a:r>
            <a:r>
              <a:rPr lang="fr-FR" sz="2000" dirty="0" smtClean="0">
                <a:latin typeface="+mj-lt"/>
              </a:rPr>
              <a:t> of </a:t>
            </a:r>
            <a:r>
              <a:rPr lang="fr-FR" sz="2000" dirty="0" err="1" smtClean="0">
                <a:latin typeface="+mj-lt"/>
              </a:rPr>
              <a:t>brain</a:t>
            </a:r>
            <a:r>
              <a:rPr lang="fr-FR" sz="2000" dirty="0" smtClean="0">
                <a:latin typeface="+mj-lt"/>
              </a:rPr>
              <a:t> </a:t>
            </a:r>
            <a:r>
              <a:rPr lang="fr-FR" sz="2000" dirty="0" err="1" smtClean="0">
                <a:latin typeface="+mj-lt"/>
              </a:rPr>
              <a:t>signals</a:t>
            </a:r>
            <a:endParaRPr lang="fr-FR" sz="2000" dirty="0" smtClean="0">
              <a:latin typeface="+mj-lt"/>
            </a:endParaRPr>
          </a:p>
          <a:p>
            <a:pPr lvl="1"/>
            <a:r>
              <a:rPr lang="fr-FR" sz="2000" dirty="0" err="1" smtClean="0">
                <a:latin typeface="+mj-lt"/>
              </a:rPr>
              <a:t>Signals</a:t>
            </a:r>
            <a:r>
              <a:rPr lang="fr-FR" sz="2000" dirty="0" smtClean="0">
                <a:latin typeface="+mj-lt"/>
              </a:rPr>
              <a:t> </a:t>
            </a:r>
            <a:r>
              <a:rPr lang="fr-FR" sz="2000" dirty="0" err="1" smtClean="0">
                <a:latin typeface="+mj-lt"/>
              </a:rPr>
              <a:t>amplified</a:t>
            </a:r>
            <a:r>
              <a:rPr lang="fr-FR" sz="2000" dirty="0" smtClean="0">
                <a:latin typeface="+mj-lt"/>
              </a:rPr>
              <a:t> to </a:t>
            </a:r>
            <a:r>
              <a:rPr lang="fr-FR" sz="2000" dirty="0" err="1" smtClean="0">
                <a:latin typeface="+mj-lt"/>
              </a:rPr>
              <a:t>levels</a:t>
            </a:r>
            <a:r>
              <a:rPr lang="fr-FR" sz="2000" dirty="0" smtClean="0">
                <a:latin typeface="+mj-lt"/>
              </a:rPr>
              <a:t> for </a:t>
            </a:r>
            <a:r>
              <a:rPr lang="fr-FR" sz="2000" dirty="0" err="1" smtClean="0">
                <a:latin typeface="+mj-lt"/>
              </a:rPr>
              <a:t>electronic</a:t>
            </a:r>
            <a:r>
              <a:rPr lang="fr-FR" sz="2000" dirty="0" smtClean="0">
                <a:latin typeface="+mj-lt"/>
              </a:rPr>
              <a:t> </a:t>
            </a:r>
            <a:r>
              <a:rPr lang="fr-FR" sz="2000" dirty="0" err="1" smtClean="0">
                <a:latin typeface="+mj-lt"/>
              </a:rPr>
              <a:t>processing</a:t>
            </a:r>
            <a:endParaRPr lang="fr-FR" sz="2000" dirty="0" smtClean="0">
              <a:latin typeface="+mj-lt"/>
            </a:endParaRPr>
          </a:p>
          <a:p>
            <a:pPr lvl="1"/>
            <a:r>
              <a:rPr lang="fr-FR" sz="2000" dirty="0" smtClean="0">
                <a:latin typeface="+mj-lt"/>
              </a:rPr>
              <a:t>+ </a:t>
            </a:r>
            <a:r>
              <a:rPr lang="fr-FR" sz="2000" dirty="0" err="1" smtClean="0">
                <a:latin typeface="+mj-lt"/>
              </a:rPr>
              <a:t>filter</a:t>
            </a:r>
            <a:r>
              <a:rPr lang="fr-FR" sz="2000" dirty="0" smtClean="0">
                <a:latin typeface="+mj-lt"/>
              </a:rPr>
              <a:t> to </a:t>
            </a:r>
            <a:r>
              <a:rPr lang="fr-FR" sz="2000" dirty="0" err="1" smtClean="0">
                <a:latin typeface="+mj-lt"/>
              </a:rPr>
              <a:t>remove</a:t>
            </a:r>
            <a:r>
              <a:rPr lang="fr-FR" sz="2000" dirty="0" smtClean="0">
                <a:latin typeface="+mj-lt"/>
              </a:rPr>
              <a:t> </a:t>
            </a:r>
            <a:r>
              <a:rPr lang="fr-FR" sz="2000" dirty="0" err="1" smtClean="0">
                <a:latin typeface="+mj-lt"/>
              </a:rPr>
              <a:t>electrical</a:t>
            </a:r>
            <a:r>
              <a:rPr lang="fr-FR" sz="2000" dirty="0" smtClean="0">
                <a:latin typeface="+mj-lt"/>
              </a:rPr>
              <a:t> noise</a:t>
            </a:r>
          </a:p>
          <a:p>
            <a:pPr lvl="1"/>
            <a:r>
              <a:rPr lang="fr-FR" sz="2000" dirty="0" smtClean="0">
                <a:latin typeface="+mj-lt"/>
              </a:rPr>
              <a:t>Signal </a:t>
            </a:r>
            <a:r>
              <a:rPr lang="fr-FR" sz="2000" dirty="0" err="1" smtClean="0">
                <a:latin typeface="+mj-lt"/>
              </a:rPr>
              <a:t>digitized</a:t>
            </a:r>
            <a:r>
              <a:rPr lang="fr-FR" sz="2000" dirty="0" smtClean="0">
                <a:latin typeface="+mj-lt"/>
              </a:rPr>
              <a:t> and </a:t>
            </a:r>
            <a:r>
              <a:rPr lang="fr-FR" sz="2000" dirty="0" err="1" smtClean="0">
                <a:latin typeface="+mj-lt"/>
              </a:rPr>
              <a:t>transmitted</a:t>
            </a:r>
            <a:endParaRPr lang="fr-FR" sz="2000" dirty="0" smtClean="0">
              <a:latin typeface="+mj-lt"/>
            </a:endParaRPr>
          </a:p>
          <a:p>
            <a:r>
              <a:rPr lang="fr-FR" sz="2600" dirty="0" err="1" smtClean="0">
                <a:solidFill>
                  <a:srgbClr val="FFC000"/>
                </a:solidFill>
                <a:latin typeface="+mj-lt"/>
              </a:rPr>
              <a:t>Feature</a:t>
            </a:r>
            <a:r>
              <a:rPr lang="fr-FR" sz="2600" dirty="0" smtClean="0">
                <a:solidFill>
                  <a:srgbClr val="FFC000"/>
                </a:solidFill>
                <a:latin typeface="+mj-lt"/>
              </a:rPr>
              <a:t> Extraction</a:t>
            </a:r>
          </a:p>
          <a:p>
            <a:pPr lvl="1"/>
            <a:r>
              <a:rPr lang="fr-FR" sz="2000" dirty="0" err="1" smtClean="0">
                <a:latin typeface="+mj-lt"/>
              </a:rPr>
              <a:t>Analyze</a:t>
            </a:r>
            <a:r>
              <a:rPr lang="fr-FR" sz="2000" dirty="0" smtClean="0">
                <a:latin typeface="+mj-lt"/>
              </a:rPr>
              <a:t> the digital </a:t>
            </a:r>
            <a:r>
              <a:rPr lang="fr-FR" sz="2000" dirty="0" err="1" smtClean="0">
                <a:latin typeface="+mj-lt"/>
              </a:rPr>
              <a:t>signals</a:t>
            </a:r>
            <a:endParaRPr lang="fr-FR" sz="2000" dirty="0" smtClean="0">
              <a:latin typeface="+mj-lt"/>
            </a:endParaRPr>
          </a:p>
          <a:p>
            <a:pPr lvl="1"/>
            <a:r>
              <a:rPr lang="fr-FR" sz="2000" dirty="0" err="1" smtClean="0">
                <a:latin typeface="+mj-lt"/>
              </a:rPr>
              <a:t>Need</a:t>
            </a:r>
            <a:r>
              <a:rPr lang="fr-FR" sz="2000" dirty="0" smtClean="0">
                <a:latin typeface="+mj-lt"/>
              </a:rPr>
              <a:t> to </a:t>
            </a:r>
            <a:r>
              <a:rPr lang="fr-FR" sz="2000" dirty="0" err="1" smtClean="0">
                <a:latin typeface="+mj-lt"/>
              </a:rPr>
              <a:t>identify</a:t>
            </a:r>
            <a:r>
              <a:rPr lang="fr-FR" sz="2000" dirty="0" smtClean="0">
                <a:latin typeface="+mj-lt"/>
              </a:rPr>
              <a:t> the </a:t>
            </a:r>
            <a:r>
              <a:rPr lang="fr-FR" sz="2000" dirty="0" err="1" smtClean="0">
                <a:latin typeface="+mj-lt"/>
              </a:rPr>
              <a:t>user’s</a:t>
            </a:r>
            <a:r>
              <a:rPr lang="fr-FR" sz="2000" dirty="0" smtClean="0">
                <a:latin typeface="+mj-lt"/>
              </a:rPr>
              <a:t> </a:t>
            </a:r>
            <a:r>
              <a:rPr lang="fr-FR" sz="2000" dirty="0" err="1" smtClean="0">
                <a:latin typeface="+mj-lt"/>
              </a:rPr>
              <a:t>intent</a:t>
            </a:r>
            <a:endParaRPr lang="fr-FR" sz="2000" dirty="0" smtClean="0">
              <a:latin typeface="+mj-lt"/>
            </a:endParaRPr>
          </a:p>
          <a:p>
            <a:r>
              <a:rPr lang="fr-FR" sz="2600" dirty="0" err="1" smtClean="0">
                <a:solidFill>
                  <a:srgbClr val="FFC000"/>
                </a:solidFill>
                <a:latin typeface="+mj-lt"/>
              </a:rPr>
              <a:t>Feature</a:t>
            </a:r>
            <a:r>
              <a:rPr lang="fr-FR" sz="2600" dirty="0" smtClean="0">
                <a:solidFill>
                  <a:srgbClr val="FFC000"/>
                </a:solidFill>
                <a:latin typeface="+mj-lt"/>
              </a:rPr>
              <a:t> Translation</a:t>
            </a:r>
          </a:p>
          <a:p>
            <a:pPr lvl="1"/>
            <a:r>
              <a:rPr lang="fr-FR" sz="2000" dirty="0">
                <a:latin typeface="+mj-lt"/>
              </a:rPr>
              <a:t>t</a:t>
            </a:r>
            <a:r>
              <a:rPr lang="fr-FR" sz="2000" dirty="0" smtClean="0">
                <a:latin typeface="+mj-lt"/>
              </a:rPr>
              <a:t>ranslation </a:t>
            </a:r>
            <a:r>
              <a:rPr lang="fr-FR" sz="2000" dirty="0" err="1" smtClean="0">
                <a:latin typeface="+mj-lt"/>
              </a:rPr>
              <a:t>algorithms</a:t>
            </a:r>
            <a:endParaRPr lang="fr-FR" sz="2000" dirty="0" smtClean="0">
              <a:latin typeface="+mj-lt"/>
            </a:endParaRPr>
          </a:p>
          <a:p>
            <a:pPr lvl="1"/>
            <a:r>
              <a:rPr lang="fr-FR" sz="2000" dirty="0" smtClean="0">
                <a:latin typeface="+mj-lt"/>
              </a:rPr>
              <a:t>Ex : power </a:t>
            </a:r>
            <a:r>
              <a:rPr lang="fr-FR" sz="2000" dirty="0" err="1" smtClean="0">
                <a:latin typeface="+mj-lt"/>
              </a:rPr>
              <a:t>decrease</a:t>
            </a:r>
            <a:r>
              <a:rPr lang="fr-FR" sz="2000" dirty="0" smtClean="0">
                <a:latin typeface="+mj-lt"/>
              </a:rPr>
              <a:t> =&gt; </a:t>
            </a:r>
            <a:r>
              <a:rPr lang="fr-FR" sz="2000" dirty="0" err="1" smtClean="0">
                <a:latin typeface="+mj-lt"/>
              </a:rPr>
              <a:t>upward</a:t>
            </a:r>
            <a:r>
              <a:rPr lang="fr-FR" sz="2000" dirty="0" smtClean="0">
                <a:latin typeface="+mj-lt"/>
              </a:rPr>
              <a:t> </a:t>
            </a:r>
            <a:r>
              <a:rPr lang="fr-FR" sz="2000" dirty="0" err="1" smtClean="0">
                <a:latin typeface="+mj-lt"/>
              </a:rPr>
              <a:t>displacement</a:t>
            </a:r>
            <a:r>
              <a:rPr lang="fr-FR" sz="2000" dirty="0" smtClean="0">
                <a:latin typeface="+mj-lt"/>
              </a:rPr>
              <a:t> of </a:t>
            </a:r>
            <a:r>
              <a:rPr lang="fr-FR" sz="2000" dirty="0" err="1" smtClean="0">
                <a:latin typeface="+mj-lt"/>
              </a:rPr>
              <a:t>cursor</a:t>
            </a:r>
            <a:endParaRPr lang="fr-FR" sz="2000" dirty="0" smtClean="0">
              <a:latin typeface="+mj-lt"/>
            </a:endParaRPr>
          </a:p>
          <a:p>
            <a:r>
              <a:rPr lang="fr-FR" sz="2600" dirty="0" err="1" smtClean="0">
                <a:solidFill>
                  <a:srgbClr val="FFC000"/>
                </a:solidFill>
                <a:latin typeface="+mj-lt"/>
              </a:rPr>
              <a:t>Device</a:t>
            </a:r>
            <a:r>
              <a:rPr lang="fr-FR" sz="2600" dirty="0" smtClean="0">
                <a:solidFill>
                  <a:srgbClr val="FFC000"/>
                </a:solidFill>
                <a:latin typeface="+mj-lt"/>
              </a:rPr>
              <a:t> </a:t>
            </a:r>
            <a:r>
              <a:rPr lang="fr-FR" sz="2600" dirty="0" err="1" smtClean="0">
                <a:solidFill>
                  <a:srgbClr val="FFC000"/>
                </a:solidFill>
                <a:latin typeface="+mj-lt"/>
              </a:rPr>
              <a:t>ouput</a:t>
            </a:r>
            <a:endParaRPr lang="fr-FR" sz="2600" dirty="0" smtClean="0">
              <a:solidFill>
                <a:srgbClr val="FFC000"/>
              </a:solidFill>
              <a:latin typeface="+mj-lt"/>
            </a:endParaRPr>
          </a:p>
          <a:p>
            <a:pPr lvl="1"/>
            <a:r>
              <a:rPr lang="fr-FR" sz="2000" dirty="0" err="1" smtClean="0">
                <a:latin typeface="+mj-lt"/>
              </a:rPr>
              <a:t>Letter</a:t>
            </a:r>
            <a:r>
              <a:rPr lang="fr-FR" sz="2000" dirty="0" smtClean="0">
                <a:latin typeface="+mj-lt"/>
              </a:rPr>
              <a:t> </a:t>
            </a:r>
            <a:r>
              <a:rPr lang="fr-FR" sz="2000" dirty="0" err="1" smtClean="0">
                <a:latin typeface="+mj-lt"/>
              </a:rPr>
              <a:t>selection</a:t>
            </a:r>
            <a:r>
              <a:rPr lang="fr-FR" sz="2000" dirty="0" smtClean="0">
                <a:latin typeface="+mj-lt"/>
              </a:rPr>
              <a:t>, </a:t>
            </a:r>
            <a:r>
              <a:rPr lang="fr-FR" sz="2000" dirty="0" err="1" smtClean="0">
                <a:latin typeface="+mj-lt"/>
              </a:rPr>
              <a:t>cursor</a:t>
            </a:r>
            <a:r>
              <a:rPr lang="fr-FR" sz="2000" dirty="0" smtClean="0">
                <a:latin typeface="+mj-lt"/>
              </a:rPr>
              <a:t> control, </a:t>
            </a:r>
            <a:r>
              <a:rPr lang="fr-FR" sz="2000" dirty="0" err="1" smtClean="0">
                <a:latin typeface="+mj-lt"/>
              </a:rPr>
              <a:t>robotic</a:t>
            </a:r>
            <a:r>
              <a:rPr lang="fr-FR" sz="2000" dirty="0" smtClean="0">
                <a:latin typeface="+mj-lt"/>
              </a:rPr>
              <a:t> arm, etc.</a:t>
            </a:r>
          </a:p>
          <a:p>
            <a:pPr lvl="1"/>
            <a:r>
              <a:rPr lang="fr-FR" sz="2000" dirty="0" smtClean="0">
                <a:latin typeface="+mj-lt"/>
              </a:rPr>
              <a:t>Feedback to the user</a:t>
            </a:r>
            <a:endParaRPr lang="fr-FR" sz="2000" dirty="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459703" cy="404664"/>
          </a:xfrm>
          <a:prstGeom prst="rect">
            <a:avLst/>
          </a:prstGeom>
          <a:effectLst>
            <a:glow rad="101600">
              <a:schemeClr val="accent6">
                <a:satMod val="175000"/>
                <a:alpha val="40000"/>
              </a:schemeClr>
            </a:glo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1477958" y="0"/>
            <a:ext cx="1481411" cy="404664"/>
          </a:xfrm>
          <a:prstGeom prst="rect">
            <a:avLst/>
          </a:prstGeom>
          <a:effectLst>
            <a:glow rad="101600">
              <a:schemeClr val="accent6">
                <a:satMod val="175000"/>
                <a:alpha val="40000"/>
              </a:schemeClr>
            </a:glo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2966114" y="1057"/>
            <a:ext cx="1394905" cy="404664"/>
          </a:xfrm>
          <a:prstGeom prst="rect">
            <a:avLst/>
          </a:prstGeom>
          <a:effectLst>
            <a:glow rad="101600">
              <a:schemeClr val="accent6">
                <a:satMod val="175000"/>
                <a:alpha val="40000"/>
              </a:schemeClr>
            </a:glo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4364560" y="0"/>
            <a:ext cx="1607383" cy="404664"/>
          </a:xfrm>
          <a:prstGeom prst="rect">
            <a:avLst/>
          </a:prstGeom>
          <a:effectLst>
            <a:glow rad="101600">
              <a:schemeClr val="accent6">
                <a:satMod val="175000"/>
                <a:alpha val="40000"/>
              </a:schemeClr>
            </a:glo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6012160" y="0"/>
            <a:ext cx="1372352" cy="404664"/>
          </a:xfrm>
          <a:prstGeom prst="rect">
            <a:avLst/>
          </a:prstGeom>
          <a:effectLst>
            <a:glow rad="101600">
              <a:schemeClr val="accent6">
                <a:satMod val="175000"/>
                <a:alpha val="40000"/>
              </a:schemeClr>
            </a:glo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7452320" y="0"/>
            <a:ext cx="1660221" cy="404664"/>
          </a:xfrm>
          <a:prstGeom prst="rect">
            <a:avLst/>
          </a:prstGeom>
          <a:effectLst>
            <a:glow rad="101600">
              <a:schemeClr val="accent6">
                <a:satMod val="175000"/>
                <a:alpha val="40000"/>
              </a:schemeClr>
            </a:glo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7745" y="35607"/>
            <a:ext cx="14340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err="1" smtClean="0">
                <a:solidFill>
                  <a:schemeClr val="bg1"/>
                </a:solidFill>
                <a:latin typeface="+mj-lt"/>
              </a:rPr>
              <a:t>Definition</a:t>
            </a:r>
            <a:endParaRPr lang="fr-FR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531396" y="13118"/>
            <a:ext cx="1302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err="1" smtClean="0">
                <a:solidFill>
                  <a:schemeClr val="bg1"/>
                </a:solidFill>
                <a:latin typeface="+mj-lt"/>
              </a:rPr>
              <a:t>Past</a:t>
            </a:r>
            <a:endParaRPr lang="fr-FR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2999332" y="20366"/>
            <a:ext cx="1302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err="1" smtClean="0">
                <a:solidFill>
                  <a:schemeClr val="bg1"/>
                </a:solidFill>
                <a:latin typeface="+mj-lt"/>
              </a:rPr>
              <a:t>Signals</a:t>
            </a:r>
            <a:endParaRPr lang="fr-FR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4375220" y="13118"/>
            <a:ext cx="15613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solidFill>
                  <a:srgbClr val="FFC000"/>
                </a:solidFill>
                <a:latin typeface="+mj-lt"/>
              </a:rPr>
              <a:t>Components</a:t>
            </a:r>
            <a:endParaRPr lang="fr-FR" sz="1600" b="1" dirty="0">
              <a:solidFill>
                <a:srgbClr val="FFC000"/>
              </a:solidFill>
              <a:latin typeface="+mj-lt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6042008" y="13118"/>
            <a:ext cx="1302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err="1" smtClean="0">
                <a:solidFill>
                  <a:schemeClr val="bg1"/>
                </a:solidFill>
                <a:latin typeface="+mj-lt"/>
              </a:rPr>
              <a:t>Present</a:t>
            </a:r>
            <a:endParaRPr lang="fr-FR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7631286" y="35607"/>
            <a:ext cx="1302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solidFill>
                  <a:schemeClr val="bg1"/>
                </a:solidFill>
                <a:latin typeface="+mj-lt"/>
              </a:rPr>
              <a:t>Future</a:t>
            </a:r>
            <a:endParaRPr lang="fr-FR" sz="16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61643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Currents BCIs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fr-FR" sz="2400" b="1" dirty="0" err="1">
                <a:solidFill>
                  <a:srgbClr val="FFC000"/>
                </a:solidFill>
                <a:latin typeface="+mj-lt"/>
              </a:rPr>
              <a:t>BCIs</a:t>
            </a:r>
            <a:r>
              <a:rPr lang="fr-FR" sz="2400" b="1" dirty="0">
                <a:solidFill>
                  <a:srgbClr val="FFC000"/>
                </a:solidFill>
                <a:latin typeface="+mj-lt"/>
              </a:rPr>
              <a:t> </a:t>
            </a:r>
            <a:r>
              <a:rPr lang="fr-FR" sz="2400" b="1" dirty="0" err="1">
                <a:solidFill>
                  <a:srgbClr val="FFC000"/>
                </a:solidFill>
                <a:latin typeface="+mj-lt"/>
              </a:rPr>
              <a:t>that</a:t>
            </a:r>
            <a:r>
              <a:rPr lang="fr-FR" sz="2400" b="1" dirty="0">
                <a:solidFill>
                  <a:srgbClr val="FFC000"/>
                </a:solidFill>
                <a:latin typeface="+mj-lt"/>
              </a:rPr>
              <a:t> use scalp-</a:t>
            </a:r>
            <a:r>
              <a:rPr lang="fr-FR" sz="2400" b="1" dirty="0" err="1">
                <a:solidFill>
                  <a:srgbClr val="FFC000"/>
                </a:solidFill>
                <a:latin typeface="+mj-lt"/>
              </a:rPr>
              <a:t>recorded</a:t>
            </a:r>
            <a:r>
              <a:rPr lang="fr-FR" sz="2400" b="1" dirty="0">
                <a:solidFill>
                  <a:srgbClr val="FFC000"/>
                </a:solidFill>
                <a:latin typeface="+mj-lt"/>
              </a:rPr>
              <a:t> </a:t>
            </a:r>
            <a:r>
              <a:rPr lang="fr-FR" sz="2400" b="1" dirty="0" smtClean="0">
                <a:solidFill>
                  <a:srgbClr val="FFC000"/>
                </a:solidFill>
                <a:latin typeface="+mj-lt"/>
              </a:rPr>
              <a:t>EEG</a:t>
            </a:r>
          </a:p>
          <a:p>
            <a:pPr marL="137160" lvl="0" indent="0">
              <a:buNone/>
            </a:pPr>
            <a:endParaRPr lang="fr-FR" sz="2400" b="1" dirty="0">
              <a:solidFill>
                <a:schemeClr val="bg1"/>
              </a:solidFill>
              <a:latin typeface="+mj-lt"/>
            </a:endParaRPr>
          </a:p>
          <a:p>
            <a:pPr lvl="1" hangingPunct="0"/>
            <a:r>
              <a:rPr lang="fr-FR" dirty="0">
                <a:latin typeface="+mj-lt"/>
              </a:rPr>
              <a:t>Non invasive EEG : </a:t>
            </a:r>
            <a:r>
              <a:rPr lang="fr-FR" dirty="0" err="1">
                <a:latin typeface="+mj-lt"/>
              </a:rPr>
              <a:t>most</a:t>
            </a:r>
            <a:r>
              <a:rPr lang="fr-FR" dirty="0">
                <a:latin typeface="+mj-lt"/>
              </a:rPr>
              <a:t> </a:t>
            </a:r>
            <a:r>
              <a:rPr lang="fr-FR" dirty="0" err="1">
                <a:latin typeface="+mj-lt"/>
              </a:rPr>
              <a:t>widely</a:t>
            </a:r>
            <a:r>
              <a:rPr lang="fr-FR" dirty="0">
                <a:latin typeface="+mj-lt"/>
              </a:rPr>
              <a:t> </a:t>
            </a:r>
            <a:r>
              <a:rPr lang="fr-FR" dirty="0" err="1">
                <a:latin typeface="+mj-lt"/>
              </a:rPr>
              <a:t>research</a:t>
            </a:r>
            <a:r>
              <a:rPr lang="fr-FR" dirty="0">
                <a:latin typeface="+mj-lt"/>
              </a:rPr>
              <a:t> program</a:t>
            </a:r>
          </a:p>
          <a:p>
            <a:pPr lvl="1" hangingPunct="0"/>
            <a:r>
              <a:rPr lang="fr-FR" dirty="0" err="1">
                <a:latin typeface="+mj-lt"/>
              </a:rPr>
              <a:t>Sensorimotors</a:t>
            </a:r>
            <a:r>
              <a:rPr lang="fr-FR" dirty="0">
                <a:latin typeface="+mj-lt"/>
              </a:rPr>
              <a:t> </a:t>
            </a:r>
            <a:r>
              <a:rPr lang="fr-FR" dirty="0" err="1">
                <a:latin typeface="+mj-lt"/>
              </a:rPr>
              <a:t>rythms</a:t>
            </a:r>
            <a:r>
              <a:rPr lang="fr-FR" dirty="0">
                <a:latin typeface="+mj-lt"/>
              </a:rPr>
              <a:t> :</a:t>
            </a:r>
          </a:p>
          <a:p>
            <a:pPr lvl="2" hangingPunct="0"/>
            <a:r>
              <a:rPr lang="fr-FR" dirty="0">
                <a:latin typeface="+mj-lt"/>
              </a:rPr>
              <a:t>1D, 2D, 3D, </a:t>
            </a:r>
            <a:r>
              <a:rPr lang="fr-FR" dirty="0" err="1">
                <a:latin typeface="+mj-lt"/>
              </a:rPr>
              <a:t>spelling</a:t>
            </a:r>
            <a:r>
              <a:rPr lang="fr-FR" dirty="0">
                <a:latin typeface="+mj-lt"/>
              </a:rPr>
              <a:t> </a:t>
            </a:r>
            <a:r>
              <a:rPr lang="fr-FR" dirty="0" err="1">
                <a:latin typeface="+mj-lt"/>
              </a:rPr>
              <a:t>device</a:t>
            </a:r>
            <a:r>
              <a:rPr lang="fr-FR" dirty="0">
                <a:latin typeface="+mj-lt"/>
              </a:rPr>
              <a:t>, </a:t>
            </a:r>
            <a:r>
              <a:rPr lang="fr-FR" dirty="0" err="1">
                <a:latin typeface="+mj-lt"/>
              </a:rPr>
              <a:t>assistive</a:t>
            </a:r>
            <a:r>
              <a:rPr lang="fr-FR" dirty="0">
                <a:latin typeface="+mj-lt"/>
              </a:rPr>
              <a:t> </a:t>
            </a:r>
            <a:r>
              <a:rPr lang="fr-FR" dirty="0" err="1">
                <a:latin typeface="+mj-lt"/>
              </a:rPr>
              <a:t>devices</a:t>
            </a:r>
            <a:r>
              <a:rPr lang="fr-FR" dirty="0">
                <a:latin typeface="+mj-lt"/>
              </a:rPr>
              <a:t>, hand </a:t>
            </a:r>
            <a:r>
              <a:rPr lang="fr-FR" dirty="0" err="1">
                <a:latin typeface="+mj-lt"/>
              </a:rPr>
              <a:t>orthosis</a:t>
            </a:r>
            <a:r>
              <a:rPr lang="fr-FR" dirty="0">
                <a:latin typeface="+mj-lt"/>
              </a:rPr>
              <a:t>, FES of </a:t>
            </a:r>
            <a:r>
              <a:rPr lang="fr-FR" dirty="0" err="1">
                <a:latin typeface="+mj-lt"/>
              </a:rPr>
              <a:t>limbs</a:t>
            </a:r>
            <a:r>
              <a:rPr lang="fr-FR" dirty="0">
                <a:latin typeface="+mj-lt"/>
              </a:rPr>
              <a:t>, </a:t>
            </a:r>
            <a:r>
              <a:rPr lang="fr-FR" dirty="0" err="1">
                <a:latin typeface="+mj-lt"/>
              </a:rPr>
              <a:t>robotic</a:t>
            </a:r>
            <a:r>
              <a:rPr lang="fr-FR" dirty="0">
                <a:latin typeface="+mj-lt"/>
              </a:rPr>
              <a:t>/</a:t>
            </a:r>
            <a:r>
              <a:rPr lang="fr-FR" dirty="0" err="1">
                <a:latin typeface="+mj-lt"/>
              </a:rPr>
              <a:t>prosthetic</a:t>
            </a:r>
            <a:r>
              <a:rPr lang="fr-FR" dirty="0">
                <a:latin typeface="+mj-lt"/>
              </a:rPr>
              <a:t> </a:t>
            </a:r>
            <a:r>
              <a:rPr lang="fr-FR" dirty="0" err="1">
                <a:latin typeface="+mj-lt"/>
              </a:rPr>
              <a:t>devices</a:t>
            </a:r>
            <a:r>
              <a:rPr lang="fr-FR" dirty="0">
                <a:latin typeface="+mj-lt"/>
              </a:rPr>
              <a:t>, </a:t>
            </a:r>
            <a:r>
              <a:rPr lang="fr-FR" dirty="0" err="1">
                <a:latin typeface="+mj-lt"/>
              </a:rPr>
              <a:t>wheelchair</a:t>
            </a:r>
            <a:r>
              <a:rPr lang="fr-FR" dirty="0">
                <a:latin typeface="+mj-lt"/>
              </a:rPr>
              <a:t>...</a:t>
            </a:r>
          </a:p>
          <a:p>
            <a:pPr lvl="1" hangingPunct="0"/>
            <a:r>
              <a:rPr lang="fr-FR" dirty="0">
                <a:latin typeface="+mj-lt"/>
              </a:rPr>
              <a:t>Most </a:t>
            </a:r>
            <a:r>
              <a:rPr lang="fr-FR" dirty="0" err="1">
                <a:latin typeface="+mj-lt"/>
              </a:rPr>
              <a:t>famous</a:t>
            </a:r>
            <a:r>
              <a:rPr lang="fr-FR" dirty="0">
                <a:latin typeface="+mj-lt"/>
              </a:rPr>
              <a:t> : </a:t>
            </a:r>
            <a:r>
              <a:rPr lang="fr-FR" dirty="0">
                <a:solidFill>
                  <a:srgbClr val="FFC000"/>
                </a:solidFill>
                <a:latin typeface="+mj-lt"/>
              </a:rPr>
              <a:t>P</a:t>
            </a:r>
            <a:r>
              <a:rPr lang="fr-FR" dirty="0" smtClean="0">
                <a:solidFill>
                  <a:srgbClr val="FFC000"/>
                </a:solidFill>
                <a:latin typeface="+mj-lt"/>
              </a:rPr>
              <a:t>300 </a:t>
            </a:r>
            <a:r>
              <a:rPr lang="fr-FR" dirty="0" err="1">
                <a:solidFill>
                  <a:srgbClr val="FFC000"/>
                </a:solidFill>
                <a:latin typeface="+mj-lt"/>
              </a:rPr>
              <a:t>speller</a:t>
            </a:r>
            <a:endParaRPr lang="fr-FR" dirty="0">
              <a:solidFill>
                <a:srgbClr val="FFC000"/>
              </a:solidFill>
              <a:latin typeface="+mj-lt"/>
            </a:endParaRPr>
          </a:p>
          <a:p>
            <a:pPr lvl="1" hangingPunct="0"/>
            <a:r>
              <a:rPr lang="fr-FR" dirty="0" err="1">
                <a:latin typeface="+mj-lt"/>
              </a:rPr>
              <a:t>Steady</a:t>
            </a:r>
            <a:r>
              <a:rPr lang="fr-FR" dirty="0">
                <a:latin typeface="+mj-lt"/>
              </a:rPr>
              <a:t>-state </a:t>
            </a:r>
            <a:r>
              <a:rPr lang="fr-FR" dirty="0" err="1">
                <a:latin typeface="+mj-lt"/>
              </a:rPr>
              <a:t>visual</a:t>
            </a:r>
            <a:r>
              <a:rPr lang="fr-FR" dirty="0">
                <a:latin typeface="+mj-lt"/>
              </a:rPr>
              <a:t> </a:t>
            </a:r>
            <a:r>
              <a:rPr lang="fr-FR" dirty="0" err="1">
                <a:latin typeface="+mj-lt"/>
              </a:rPr>
              <a:t>evoked</a:t>
            </a:r>
            <a:r>
              <a:rPr lang="fr-FR" dirty="0">
                <a:latin typeface="+mj-lt"/>
              </a:rPr>
              <a:t> </a:t>
            </a:r>
            <a:r>
              <a:rPr lang="fr-FR" dirty="0" err="1">
                <a:latin typeface="+mj-lt"/>
              </a:rPr>
              <a:t>potentials</a:t>
            </a:r>
            <a:endParaRPr lang="fr-FR" dirty="0">
              <a:latin typeface="+mj-lt"/>
            </a:endParaRPr>
          </a:p>
          <a:p>
            <a:pPr lvl="2" hangingPunct="0"/>
            <a:r>
              <a:rPr lang="fr-FR" dirty="0" err="1">
                <a:latin typeface="+mj-lt"/>
              </a:rPr>
              <a:t>Binary</a:t>
            </a:r>
            <a:r>
              <a:rPr lang="fr-FR" dirty="0">
                <a:latin typeface="+mj-lt"/>
              </a:rPr>
              <a:t> </a:t>
            </a:r>
            <a:r>
              <a:rPr lang="fr-FR" dirty="0" err="1">
                <a:latin typeface="+mj-lt"/>
              </a:rPr>
              <a:t>selection</a:t>
            </a:r>
            <a:r>
              <a:rPr lang="fr-FR" dirty="0">
                <a:latin typeface="+mj-lt"/>
              </a:rPr>
              <a:t>, </a:t>
            </a:r>
            <a:r>
              <a:rPr lang="fr-FR" dirty="0" err="1">
                <a:latin typeface="+mj-lt"/>
              </a:rPr>
              <a:t>continuous</a:t>
            </a:r>
            <a:r>
              <a:rPr lang="fr-FR" dirty="0">
                <a:latin typeface="+mj-lt"/>
              </a:rPr>
              <a:t>/discret control of a </a:t>
            </a:r>
            <a:r>
              <a:rPr lang="fr-FR" dirty="0" err="1">
                <a:latin typeface="+mj-lt"/>
              </a:rPr>
              <a:t>cursor</a:t>
            </a:r>
            <a:r>
              <a:rPr lang="fr-FR" dirty="0">
                <a:latin typeface="+mj-lt"/>
              </a:rPr>
              <a:t> (2D), </a:t>
            </a:r>
            <a:r>
              <a:rPr lang="fr-FR" dirty="0" err="1">
                <a:latin typeface="+mj-lt"/>
              </a:rPr>
              <a:t>prosthetis</a:t>
            </a:r>
            <a:r>
              <a:rPr lang="fr-FR" dirty="0">
                <a:latin typeface="+mj-lt"/>
              </a:rPr>
              <a:t> control, FES, </a:t>
            </a:r>
            <a:r>
              <a:rPr lang="fr-FR" dirty="0" err="1">
                <a:latin typeface="+mj-lt"/>
              </a:rPr>
              <a:t>spelling</a:t>
            </a:r>
            <a:r>
              <a:rPr lang="fr-FR" dirty="0">
                <a:latin typeface="+mj-lt"/>
              </a:rPr>
              <a:t>, </a:t>
            </a:r>
            <a:r>
              <a:rPr lang="fr-FR" dirty="0" err="1">
                <a:latin typeface="+mj-lt"/>
              </a:rPr>
              <a:t>environment</a:t>
            </a:r>
            <a:r>
              <a:rPr lang="fr-FR" dirty="0">
                <a:latin typeface="+mj-lt"/>
              </a:rPr>
              <a:t> control</a:t>
            </a:r>
          </a:p>
          <a:p>
            <a:pPr lvl="1" hangingPunct="0"/>
            <a:r>
              <a:rPr lang="fr-FR" dirty="0" err="1">
                <a:latin typeface="+mj-lt"/>
              </a:rPr>
              <a:t>Improve</a:t>
            </a:r>
            <a:r>
              <a:rPr lang="fr-FR" dirty="0">
                <a:latin typeface="+mj-lt"/>
              </a:rPr>
              <a:t> of </a:t>
            </a:r>
            <a:r>
              <a:rPr lang="fr-FR" dirty="0" err="1">
                <a:solidFill>
                  <a:srgbClr val="FFC000"/>
                </a:solidFill>
                <a:latin typeface="+mj-lt"/>
              </a:rPr>
              <a:t>motor</a:t>
            </a:r>
            <a:r>
              <a:rPr lang="fr-FR" dirty="0">
                <a:solidFill>
                  <a:srgbClr val="FFC000"/>
                </a:solidFill>
                <a:latin typeface="+mj-lt"/>
              </a:rPr>
              <a:t> </a:t>
            </a:r>
            <a:r>
              <a:rPr lang="fr-FR" dirty="0" err="1" smtClean="0">
                <a:solidFill>
                  <a:srgbClr val="FFC000"/>
                </a:solidFill>
                <a:latin typeface="+mj-lt"/>
              </a:rPr>
              <a:t>function</a:t>
            </a:r>
            <a:endParaRPr lang="fr-FR" dirty="0">
              <a:solidFill>
                <a:srgbClr val="FFC000"/>
              </a:solidFill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459703" cy="404664"/>
          </a:xfrm>
          <a:prstGeom prst="rect">
            <a:avLst/>
          </a:prstGeom>
          <a:effectLst>
            <a:glow rad="101600">
              <a:schemeClr val="accent6">
                <a:satMod val="175000"/>
                <a:alpha val="40000"/>
              </a:schemeClr>
            </a:glo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1477958" y="0"/>
            <a:ext cx="1481411" cy="404664"/>
          </a:xfrm>
          <a:prstGeom prst="rect">
            <a:avLst/>
          </a:prstGeom>
          <a:effectLst>
            <a:glow rad="101600">
              <a:schemeClr val="accent6">
                <a:satMod val="175000"/>
                <a:alpha val="40000"/>
              </a:schemeClr>
            </a:glo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2966114" y="1057"/>
            <a:ext cx="1394905" cy="404664"/>
          </a:xfrm>
          <a:prstGeom prst="rect">
            <a:avLst/>
          </a:prstGeom>
          <a:effectLst>
            <a:glow rad="101600">
              <a:schemeClr val="accent6">
                <a:satMod val="175000"/>
                <a:alpha val="40000"/>
              </a:schemeClr>
            </a:glo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4364560" y="0"/>
            <a:ext cx="1607383" cy="404664"/>
          </a:xfrm>
          <a:prstGeom prst="rect">
            <a:avLst/>
          </a:prstGeom>
          <a:effectLst>
            <a:glow rad="101600">
              <a:schemeClr val="accent6">
                <a:satMod val="175000"/>
                <a:alpha val="40000"/>
              </a:schemeClr>
            </a:glo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6012160" y="0"/>
            <a:ext cx="1372352" cy="404664"/>
          </a:xfrm>
          <a:prstGeom prst="rect">
            <a:avLst/>
          </a:prstGeom>
          <a:effectLst>
            <a:glow rad="101600">
              <a:schemeClr val="accent6">
                <a:satMod val="175000"/>
                <a:alpha val="40000"/>
              </a:schemeClr>
            </a:glo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7452320" y="0"/>
            <a:ext cx="1660221" cy="404664"/>
          </a:xfrm>
          <a:prstGeom prst="rect">
            <a:avLst/>
          </a:prstGeom>
          <a:effectLst>
            <a:glow rad="101600">
              <a:schemeClr val="accent6">
                <a:satMod val="175000"/>
                <a:alpha val="40000"/>
              </a:schemeClr>
            </a:glo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7745" y="35607"/>
            <a:ext cx="14340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err="1" smtClean="0">
                <a:solidFill>
                  <a:schemeClr val="bg1"/>
                </a:solidFill>
                <a:latin typeface="+mj-lt"/>
              </a:rPr>
              <a:t>Definition</a:t>
            </a:r>
            <a:endParaRPr lang="fr-FR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531396" y="13118"/>
            <a:ext cx="1302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err="1" smtClean="0">
                <a:solidFill>
                  <a:schemeClr val="bg1"/>
                </a:solidFill>
                <a:latin typeface="+mj-lt"/>
              </a:rPr>
              <a:t>Past</a:t>
            </a:r>
            <a:endParaRPr lang="fr-FR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2999332" y="20366"/>
            <a:ext cx="1302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err="1" smtClean="0">
                <a:solidFill>
                  <a:schemeClr val="bg1"/>
                </a:solidFill>
                <a:latin typeface="+mj-lt"/>
              </a:rPr>
              <a:t>Signals</a:t>
            </a:r>
            <a:endParaRPr lang="fr-FR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4375220" y="13118"/>
            <a:ext cx="15613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solidFill>
                  <a:schemeClr val="bg1"/>
                </a:solidFill>
                <a:latin typeface="+mj-lt"/>
              </a:rPr>
              <a:t>Components</a:t>
            </a:r>
            <a:endParaRPr lang="fr-FR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6042008" y="13118"/>
            <a:ext cx="1302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err="1" smtClean="0">
                <a:solidFill>
                  <a:srgbClr val="FFC000"/>
                </a:solidFill>
                <a:latin typeface="+mj-lt"/>
              </a:rPr>
              <a:t>Present</a:t>
            </a:r>
            <a:endParaRPr lang="fr-FR" sz="1600" b="1" dirty="0">
              <a:solidFill>
                <a:srgbClr val="FFC000"/>
              </a:solidFill>
              <a:latin typeface="+mj-lt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7631286" y="35607"/>
            <a:ext cx="1302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solidFill>
                  <a:schemeClr val="bg1"/>
                </a:solidFill>
                <a:latin typeface="+mj-lt"/>
              </a:rPr>
              <a:t>Future</a:t>
            </a:r>
            <a:endParaRPr lang="fr-FR" sz="16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87170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328632"/>
          </a:xfrm>
        </p:spPr>
        <p:txBody>
          <a:bodyPr/>
          <a:lstStyle/>
          <a:p>
            <a:pPr lvl="0">
              <a:lnSpc>
                <a:spcPct val="150000"/>
              </a:lnSpc>
            </a:pPr>
            <a:r>
              <a:rPr lang="fr-FR" sz="2400" b="1" dirty="0" err="1">
                <a:solidFill>
                  <a:srgbClr val="FFC000"/>
                </a:solidFill>
                <a:latin typeface="+mj-lt"/>
              </a:rPr>
              <a:t>BCIs</a:t>
            </a:r>
            <a:r>
              <a:rPr lang="fr-FR" sz="2400" b="1" dirty="0">
                <a:solidFill>
                  <a:srgbClr val="FFC000"/>
                </a:solidFill>
                <a:latin typeface="+mj-lt"/>
              </a:rPr>
              <a:t> </a:t>
            </a:r>
            <a:r>
              <a:rPr lang="fr-FR" sz="2400" b="1" dirty="0" err="1">
                <a:solidFill>
                  <a:srgbClr val="FFC000"/>
                </a:solidFill>
                <a:latin typeface="+mj-lt"/>
              </a:rPr>
              <a:t>that</a:t>
            </a:r>
            <a:r>
              <a:rPr lang="fr-FR" sz="2400" b="1" dirty="0">
                <a:solidFill>
                  <a:srgbClr val="FFC000"/>
                </a:solidFill>
                <a:latin typeface="+mj-lt"/>
              </a:rPr>
              <a:t> use </a:t>
            </a:r>
            <a:r>
              <a:rPr lang="fr-FR" sz="2400" b="1" dirty="0" err="1">
                <a:solidFill>
                  <a:srgbClr val="FFC000"/>
                </a:solidFill>
                <a:latin typeface="+mj-lt"/>
              </a:rPr>
              <a:t>EcoG</a:t>
            </a:r>
            <a:r>
              <a:rPr lang="fr-FR" sz="2400" b="1" dirty="0">
                <a:solidFill>
                  <a:srgbClr val="FFC000"/>
                </a:solidFill>
                <a:latin typeface="+mj-lt"/>
              </a:rPr>
              <a:t> </a:t>
            </a:r>
            <a:r>
              <a:rPr lang="fr-FR" sz="2400" b="1" dirty="0" err="1">
                <a:solidFill>
                  <a:srgbClr val="FFC000"/>
                </a:solidFill>
                <a:latin typeface="+mj-lt"/>
              </a:rPr>
              <a:t>activity</a:t>
            </a:r>
            <a:endParaRPr lang="fr-FR" sz="2400" b="1" dirty="0">
              <a:solidFill>
                <a:srgbClr val="FFC000"/>
              </a:solidFill>
              <a:latin typeface="+mj-lt"/>
            </a:endParaRPr>
          </a:p>
          <a:p>
            <a:pPr lvl="1" hangingPunct="0">
              <a:lnSpc>
                <a:spcPct val="150000"/>
              </a:lnSpc>
            </a:pPr>
            <a:r>
              <a:rPr lang="fr-FR" dirty="0">
                <a:latin typeface="+mj-lt"/>
              </a:rPr>
              <a:t>Implantation of a </a:t>
            </a:r>
            <a:r>
              <a:rPr lang="fr-FR" dirty="0" err="1">
                <a:latin typeface="+mj-lt"/>
              </a:rPr>
              <a:t>subdural</a:t>
            </a:r>
            <a:r>
              <a:rPr lang="fr-FR" dirty="0">
                <a:latin typeface="+mj-lt"/>
              </a:rPr>
              <a:t> or </a:t>
            </a:r>
            <a:r>
              <a:rPr lang="fr-FR" dirty="0" err="1">
                <a:latin typeface="+mj-lt"/>
              </a:rPr>
              <a:t>epidural</a:t>
            </a:r>
            <a:r>
              <a:rPr lang="fr-FR" dirty="0">
                <a:latin typeface="+mj-lt"/>
              </a:rPr>
              <a:t> </a:t>
            </a:r>
            <a:r>
              <a:rPr lang="fr-FR" dirty="0" err="1">
                <a:latin typeface="+mj-lt"/>
              </a:rPr>
              <a:t>electrode</a:t>
            </a:r>
            <a:r>
              <a:rPr lang="fr-FR" dirty="0">
                <a:latin typeface="+mj-lt"/>
              </a:rPr>
              <a:t> </a:t>
            </a:r>
            <a:r>
              <a:rPr lang="fr-FR" dirty="0" err="1">
                <a:latin typeface="+mj-lt"/>
              </a:rPr>
              <a:t>array</a:t>
            </a:r>
            <a:endParaRPr lang="fr-FR" dirty="0">
              <a:latin typeface="+mj-lt"/>
            </a:endParaRPr>
          </a:p>
          <a:p>
            <a:pPr lvl="1" hangingPunct="0">
              <a:lnSpc>
                <a:spcPct val="150000"/>
              </a:lnSpc>
            </a:pPr>
            <a:r>
              <a:rPr lang="fr-FR" dirty="0" err="1">
                <a:latin typeface="+mj-lt"/>
              </a:rPr>
              <a:t>Higher</a:t>
            </a:r>
            <a:r>
              <a:rPr lang="fr-FR" dirty="0">
                <a:latin typeface="+mj-lt"/>
              </a:rPr>
              <a:t> amplitudes, </a:t>
            </a:r>
            <a:r>
              <a:rPr lang="fr-FR" dirty="0" err="1">
                <a:latin typeface="+mj-lt"/>
              </a:rPr>
              <a:t>higher</a:t>
            </a:r>
            <a:r>
              <a:rPr lang="fr-FR" dirty="0">
                <a:latin typeface="+mj-lt"/>
              </a:rPr>
              <a:t> </a:t>
            </a:r>
            <a:r>
              <a:rPr lang="fr-FR" dirty="0" err="1">
                <a:latin typeface="+mj-lt"/>
              </a:rPr>
              <a:t>frequency</a:t>
            </a:r>
            <a:r>
              <a:rPr lang="fr-FR" dirty="0">
                <a:latin typeface="+mj-lt"/>
              </a:rPr>
              <a:t> (40-200Hz)</a:t>
            </a:r>
          </a:p>
          <a:p>
            <a:pPr lvl="1" hangingPunct="0">
              <a:lnSpc>
                <a:spcPct val="150000"/>
              </a:lnSpc>
            </a:pPr>
            <a:r>
              <a:rPr lang="fr-FR" dirty="0">
                <a:latin typeface="+mj-lt"/>
              </a:rPr>
              <a:t>Gamma </a:t>
            </a:r>
            <a:r>
              <a:rPr lang="fr-FR" dirty="0" err="1">
                <a:latin typeface="+mj-lt"/>
              </a:rPr>
              <a:t>activity</a:t>
            </a:r>
            <a:r>
              <a:rPr lang="fr-FR" dirty="0">
                <a:latin typeface="+mj-lt"/>
              </a:rPr>
              <a:t> =&gt; </a:t>
            </a:r>
            <a:r>
              <a:rPr lang="fr-FR" dirty="0" err="1">
                <a:latin typeface="+mj-lt"/>
              </a:rPr>
              <a:t>precision</a:t>
            </a:r>
            <a:r>
              <a:rPr lang="fr-FR" dirty="0">
                <a:latin typeface="+mj-lt"/>
              </a:rPr>
              <a:t>++</a:t>
            </a:r>
          </a:p>
          <a:p>
            <a:pPr lvl="1" hangingPunct="0">
              <a:lnSpc>
                <a:spcPct val="150000"/>
              </a:lnSpc>
            </a:pPr>
            <a:r>
              <a:rPr lang="fr-FR" dirty="0">
                <a:latin typeface="+mj-lt"/>
              </a:rPr>
              <a:t>Stable over 5 </a:t>
            </a:r>
            <a:r>
              <a:rPr lang="fr-FR" dirty="0" err="1">
                <a:latin typeface="+mj-lt"/>
              </a:rPr>
              <a:t>days</a:t>
            </a:r>
            <a:r>
              <a:rPr lang="fr-FR" dirty="0">
                <a:latin typeface="+mj-lt"/>
              </a:rPr>
              <a:t> (for </a:t>
            </a:r>
            <a:r>
              <a:rPr lang="fr-FR" dirty="0" err="1">
                <a:latin typeface="+mj-lt"/>
              </a:rPr>
              <a:t>humans</a:t>
            </a:r>
            <a:r>
              <a:rPr lang="fr-FR" dirty="0">
                <a:latin typeface="+mj-lt"/>
              </a:rPr>
              <a:t>), </a:t>
            </a:r>
            <a:r>
              <a:rPr lang="fr-FR" dirty="0" err="1">
                <a:latin typeface="+mj-lt"/>
              </a:rPr>
              <a:t>several</a:t>
            </a:r>
            <a:r>
              <a:rPr lang="fr-FR" dirty="0">
                <a:latin typeface="+mj-lt"/>
              </a:rPr>
              <a:t> </a:t>
            </a:r>
            <a:r>
              <a:rPr lang="fr-FR" dirty="0" err="1">
                <a:latin typeface="+mj-lt"/>
              </a:rPr>
              <a:t>months</a:t>
            </a:r>
            <a:r>
              <a:rPr lang="fr-FR" dirty="0">
                <a:latin typeface="+mj-lt"/>
              </a:rPr>
              <a:t> (</a:t>
            </a:r>
            <a:r>
              <a:rPr lang="fr-FR" dirty="0" err="1">
                <a:latin typeface="+mj-lt"/>
              </a:rPr>
              <a:t>studies</a:t>
            </a:r>
            <a:r>
              <a:rPr lang="fr-FR" dirty="0">
                <a:latin typeface="+mj-lt"/>
              </a:rPr>
              <a:t> </a:t>
            </a:r>
            <a:r>
              <a:rPr lang="fr-FR" dirty="0" err="1">
                <a:latin typeface="+mj-lt"/>
              </a:rPr>
              <a:t>with</a:t>
            </a:r>
            <a:r>
              <a:rPr lang="fr-FR" dirty="0">
                <a:latin typeface="+mj-lt"/>
              </a:rPr>
              <a:t> </a:t>
            </a:r>
            <a:r>
              <a:rPr lang="fr-FR" dirty="0" err="1">
                <a:latin typeface="+mj-lt"/>
              </a:rPr>
              <a:t>monkeys</a:t>
            </a:r>
            <a:r>
              <a:rPr lang="fr-FR" dirty="0">
                <a:latin typeface="+mj-lt"/>
              </a:rPr>
              <a:t>)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459703" cy="404664"/>
          </a:xfrm>
          <a:prstGeom prst="rect">
            <a:avLst/>
          </a:prstGeom>
          <a:effectLst>
            <a:glow rad="101600">
              <a:schemeClr val="accent6">
                <a:satMod val="175000"/>
                <a:alpha val="40000"/>
              </a:schemeClr>
            </a:glo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1477958" y="0"/>
            <a:ext cx="1481411" cy="404664"/>
          </a:xfrm>
          <a:prstGeom prst="rect">
            <a:avLst/>
          </a:prstGeom>
          <a:effectLst>
            <a:glow rad="101600">
              <a:schemeClr val="accent6">
                <a:satMod val="175000"/>
                <a:alpha val="40000"/>
              </a:schemeClr>
            </a:glo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2966114" y="1057"/>
            <a:ext cx="1394905" cy="404664"/>
          </a:xfrm>
          <a:prstGeom prst="rect">
            <a:avLst/>
          </a:prstGeom>
          <a:effectLst>
            <a:glow rad="101600">
              <a:schemeClr val="accent6">
                <a:satMod val="175000"/>
                <a:alpha val="40000"/>
              </a:schemeClr>
            </a:glo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4364560" y="0"/>
            <a:ext cx="1607383" cy="404664"/>
          </a:xfrm>
          <a:prstGeom prst="rect">
            <a:avLst/>
          </a:prstGeom>
          <a:effectLst>
            <a:glow rad="101600">
              <a:schemeClr val="accent6">
                <a:satMod val="175000"/>
                <a:alpha val="40000"/>
              </a:schemeClr>
            </a:glo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6012160" y="0"/>
            <a:ext cx="1372352" cy="404664"/>
          </a:xfrm>
          <a:prstGeom prst="rect">
            <a:avLst/>
          </a:prstGeom>
          <a:effectLst>
            <a:glow rad="101600">
              <a:schemeClr val="accent6">
                <a:satMod val="175000"/>
                <a:alpha val="40000"/>
              </a:schemeClr>
            </a:glo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7452320" y="0"/>
            <a:ext cx="1660221" cy="404664"/>
          </a:xfrm>
          <a:prstGeom prst="rect">
            <a:avLst/>
          </a:prstGeom>
          <a:effectLst>
            <a:glow rad="101600">
              <a:schemeClr val="accent6">
                <a:satMod val="175000"/>
                <a:alpha val="40000"/>
              </a:schemeClr>
            </a:glo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7745" y="35607"/>
            <a:ext cx="14340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err="1" smtClean="0">
                <a:solidFill>
                  <a:schemeClr val="bg1"/>
                </a:solidFill>
                <a:latin typeface="+mj-lt"/>
              </a:rPr>
              <a:t>Definition</a:t>
            </a:r>
            <a:endParaRPr lang="fr-FR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531396" y="13118"/>
            <a:ext cx="1302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err="1" smtClean="0">
                <a:solidFill>
                  <a:schemeClr val="bg1"/>
                </a:solidFill>
                <a:latin typeface="+mj-lt"/>
              </a:rPr>
              <a:t>Past</a:t>
            </a:r>
            <a:endParaRPr lang="fr-FR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2999332" y="20366"/>
            <a:ext cx="1302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err="1" smtClean="0">
                <a:solidFill>
                  <a:schemeClr val="bg1"/>
                </a:solidFill>
                <a:latin typeface="+mj-lt"/>
              </a:rPr>
              <a:t>Signals</a:t>
            </a:r>
            <a:endParaRPr lang="fr-FR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4375220" y="13118"/>
            <a:ext cx="15613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solidFill>
                  <a:schemeClr val="bg1"/>
                </a:solidFill>
                <a:latin typeface="+mj-lt"/>
              </a:rPr>
              <a:t>Components</a:t>
            </a:r>
            <a:endParaRPr lang="fr-FR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6042008" y="13118"/>
            <a:ext cx="1302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err="1" smtClean="0">
                <a:solidFill>
                  <a:srgbClr val="FFC000"/>
                </a:solidFill>
                <a:latin typeface="+mj-lt"/>
              </a:rPr>
              <a:t>Present</a:t>
            </a:r>
            <a:endParaRPr lang="fr-FR" sz="1600" b="1" dirty="0">
              <a:solidFill>
                <a:srgbClr val="FFC000"/>
              </a:solidFill>
              <a:latin typeface="+mj-lt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7631286" y="35607"/>
            <a:ext cx="1302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solidFill>
                  <a:schemeClr val="bg1"/>
                </a:solidFill>
                <a:latin typeface="+mj-lt"/>
              </a:rPr>
              <a:t>Future</a:t>
            </a:r>
            <a:endParaRPr lang="fr-FR" sz="16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23854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832688"/>
          </a:xfrm>
        </p:spPr>
        <p:txBody>
          <a:bodyPr/>
          <a:lstStyle/>
          <a:p>
            <a:pPr lvl="0"/>
            <a:r>
              <a:rPr lang="fr-FR" sz="2400" b="1" dirty="0" err="1">
                <a:solidFill>
                  <a:srgbClr val="FFC000"/>
                </a:solidFill>
                <a:latin typeface="+mj-lt"/>
              </a:rPr>
              <a:t>BCIs</a:t>
            </a:r>
            <a:r>
              <a:rPr lang="fr-FR" sz="2400" b="1" dirty="0">
                <a:solidFill>
                  <a:srgbClr val="FFC000"/>
                </a:solidFill>
                <a:latin typeface="+mj-lt"/>
              </a:rPr>
              <a:t> </a:t>
            </a:r>
            <a:r>
              <a:rPr lang="fr-FR" sz="2400" b="1" dirty="0" err="1">
                <a:solidFill>
                  <a:srgbClr val="FFC000"/>
                </a:solidFill>
                <a:latin typeface="+mj-lt"/>
              </a:rPr>
              <a:t>that</a:t>
            </a:r>
            <a:r>
              <a:rPr lang="fr-FR" sz="2400" b="1" dirty="0">
                <a:solidFill>
                  <a:srgbClr val="FFC000"/>
                </a:solidFill>
                <a:latin typeface="+mj-lt"/>
              </a:rPr>
              <a:t> use </a:t>
            </a:r>
            <a:r>
              <a:rPr lang="fr-FR" sz="2400" b="1" dirty="0" err="1">
                <a:solidFill>
                  <a:srgbClr val="FFC000"/>
                </a:solidFill>
                <a:latin typeface="+mj-lt"/>
              </a:rPr>
              <a:t>activity</a:t>
            </a:r>
            <a:r>
              <a:rPr lang="fr-FR" sz="2400" b="1" dirty="0">
                <a:solidFill>
                  <a:srgbClr val="FFC000"/>
                </a:solidFill>
                <a:latin typeface="+mj-lt"/>
              </a:rPr>
              <a:t> </a:t>
            </a:r>
            <a:r>
              <a:rPr lang="fr-FR" sz="2400" b="1" dirty="0" err="1">
                <a:solidFill>
                  <a:srgbClr val="FFC000"/>
                </a:solidFill>
                <a:latin typeface="+mj-lt"/>
              </a:rPr>
              <a:t>recorded</a:t>
            </a:r>
            <a:r>
              <a:rPr lang="fr-FR" sz="2400" b="1" dirty="0">
                <a:solidFill>
                  <a:srgbClr val="FFC000"/>
                </a:solidFill>
                <a:latin typeface="+mj-lt"/>
              </a:rPr>
              <a:t> </a:t>
            </a:r>
            <a:r>
              <a:rPr lang="fr-FR" sz="2400" b="1" dirty="0" err="1">
                <a:solidFill>
                  <a:srgbClr val="FFC000"/>
                </a:solidFill>
                <a:latin typeface="+mj-lt"/>
              </a:rPr>
              <a:t>within</a:t>
            </a:r>
            <a:r>
              <a:rPr lang="fr-FR" sz="2400" b="1" dirty="0">
                <a:solidFill>
                  <a:srgbClr val="FFC000"/>
                </a:solidFill>
                <a:latin typeface="+mj-lt"/>
              </a:rPr>
              <a:t> the </a:t>
            </a:r>
            <a:r>
              <a:rPr lang="fr-FR" sz="2400" b="1" dirty="0" err="1" smtClean="0">
                <a:solidFill>
                  <a:srgbClr val="FFC000"/>
                </a:solidFill>
                <a:latin typeface="+mj-lt"/>
              </a:rPr>
              <a:t>brain</a:t>
            </a:r>
            <a:endParaRPr lang="fr-FR" sz="2400" b="1" dirty="0" smtClean="0">
              <a:solidFill>
                <a:srgbClr val="FFC000"/>
              </a:solidFill>
              <a:latin typeface="+mj-lt"/>
            </a:endParaRPr>
          </a:p>
          <a:p>
            <a:pPr lvl="0"/>
            <a:endParaRPr lang="fr-FR" sz="2400" b="1" dirty="0">
              <a:solidFill>
                <a:schemeClr val="bg1"/>
              </a:solidFill>
              <a:latin typeface="+mj-lt"/>
            </a:endParaRPr>
          </a:p>
          <a:p>
            <a:pPr lvl="1" hangingPunct="0"/>
            <a:r>
              <a:rPr lang="fr-FR" dirty="0" err="1">
                <a:latin typeface="+mj-lt"/>
              </a:rPr>
              <a:t>Hochberg</a:t>
            </a:r>
            <a:r>
              <a:rPr lang="fr-FR" dirty="0">
                <a:latin typeface="+mj-lt"/>
              </a:rPr>
              <a:t> et al : </a:t>
            </a:r>
            <a:r>
              <a:rPr lang="fr-FR" dirty="0" err="1">
                <a:latin typeface="+mj-lt"/>
              </a:rPr>
              <a:t>clinical</a:t>
            </a:r>
            <a:r>
              <a:rPr lang="fr-FR" dirty="0">
                <a:latin typeface="+mj-lt"/>
              </a:rPr>
              <a:t> trials </a:t>
            </a:r>
            <a:r>
              <a:rPr lang="fr-FR" dirty="0" err="1">
                <a:latin typeface="+mj-lt"/>
              </a:rPr>
              <a:t>with</a:t>
            </a:r>
            <a:r>
              <a:rPr lang="fr-FR" dirty="0">
                <a:latin typeface="+mj-lt"/>
              </a:rPr>
              <a:t> 96-electrode </a:t>
            </a:r>
            <a:r>
              <a:rPr lang="fr-FR" dirty="0" err="1">
                <a:latin typeface="+mj-lt"/>
              </a:rPr>
              <a:t>microarray</a:t>
            </a:r>
            <a:r>
              <a:rPr lang="fr-FR" dirty="0">
                <a:latin typeface="+mj-lt"/>
              </a:rPr>
              <a:t> </a:t>
            </a:r>
            <a:r>
              <a:rPr lang="fr-FR" dirty="0" err="1">
                <a:latin typeface="+mj-lt"/>
              </a:rPr>
              <a:t>implanted</a:t>
            </a:r>
            <a:r>
              <a:rPr lang="fr-FR" dirty="0">
                <a:latin typeface="+mj-lt"/>
              </a:rPr>
              <a:t> in the right </a:t>
            </a:r>
            <a:r>
              <a:rPr lang="fr-FR" dirty="0" err="1">
                <a:solidFill>
                  <a:srgbClr val="FFC000"/>
                </a:solidFill>
                <a:latin typeface="+mj-lt"/>
              </a:rPr>
              <a:t>precentral</a:t>
            </a:r>
            <a:r>
              <a:rPr lang="fr-FR" dirty="0">
                <a:solidFill>
                  <a:srgbClr val="FFC000"/>
                </a:solidFill>
                <a:latin typeface="+mj-lt"/>
              </a:rPr>
              <a:t> gyrus </a:t>
            </a:r>
            <a:r>
              <a:rPr lang="fr-FR" dirty="0">
                <a:latin typeface="+mj-lt"/>
              </a:rPr>
              <a:t>(</a:t>
            </a:r>
            <a:r>
              <a:rPr lang="fr-FR" dirty="0" err="1">
                <a:latin typeface="+mj-lt"/>
              </a:rPr>
              <a:t>tetraplegia</a:t>
            </a:r>
            <a:r>
              <a:rPr lang="fr-FR" dirty="0">
                <a:latin typeface="+mj-lt"/>
              </a:rPr>
              <a:t>)</a:t>
            </a:r>
          </a:p>
          <a:p>
            <a:pPr lvl="2" hangingPunct="0"/>
            <a:r>
              <a:rPr lang="fr-FR" sz="2000" dirty="0">
                <a:latin typeface="+mj-lt"/>
              </a:rPr>
              <a:t>Control of </a:t>
            </a:r>
            <a:r>
              <a:rPr lang="fr-FR" sz="2000" dirty="0" err="1">
                <a:latin typeface="+mj-lt"/>
              </a:rPr>
              <a:t>robotic</a:t>
            </a:r>
            <a:r>
              <a:rPr lang="fr-FR" sz="2000" dirty="0">
                <a:latin typeface="+mj-lt"/>
              </a:rPr>
              <a:t> arm, computer </a:t>
            </a:r>
            <a:r>
              <a:rPr lang="fr-FR" sz="2000" dirty="0" err="1">
                <a:latin typeface="+mj-lt"/>
              </a:rPr>
              <a:t>cursor</a:t>
            </a:r>
            <a:r>
              <a:rPr lang="fr-FR" sz="2000" dirty="0">
                <a:latin typeface="+mj-lt"/>
              </a:rPr>
              <a:t>, lights, </a:t>
            </a:r>
            <a:r>
              <a:rPr lang="fr-FR" sz="2000" dirty="0" err="1">
                <a:latin typeface="+mj-lt"/>
              </a:rPr>
              <a:t>television</a:t>
            </a:r>
            <a:r>
              <a:rPr lang="fr-FR" sz="2000" dirty="0">
                <a:latin typeface="+mj-lt"/>
              </a:rPr>
              <a:t> (</a:t>
            </a:r>
            <a:r>
              <a:rPr lang="fr-FR" sz="2000" dirty="0" err="1">
                <a:latin typeface="+mj-lt"/>
              </a:rPr>
              <a:t>imagined</a:t>
            </a:r>
            <a:r>
              <a:rPr lang="fr-FR" sz="2000" dirty="0">
                <a:latin typeface="+mj-lt"/>
              </a:rPr>
              <a:t> arm </a:t>
            </a:r>
            <a:r>
              <a:rPr lang="fr-FR" sz="2000" dirty="0" err="1">
                <a:latin typeface="+mj-lt"/>
              </a:rPr>
              <a:t>movements</a:t>
            </a:r>
            <a:r>
              <a:rPr lang="fr-FR" sz="2000" dirty="0">
                <a:latin typeface="+mj-lt"/>
              </a:rPr>
              <a:t>)</a:t>
            </a:r>
          </a:p>
          <a:p>
            <a:pPr lvl="2" hangingPunct="0"/>
            <a:r>
              <a:rPr lang="fr-FR" sz="2000" dirty="0" err="1">
                <a:latin typeface="+mj-lt"/>
              </a:rPr>
              <a:t>Stability</a:t>
            </a:r>
            <a:r>
              <a:rPr lang="fr-FR" sz="2000" dirty="0">
                <a:latin typeface="+mj-lt"/>
              </a:rPr>
              <a:t>++ : 1000 </a:t>
            </a:r>
            <a:r>
              <a:rPr lang="fr-FR" sz="2000" dirty="0" err="1">
                <a:latin typeface="+mj-lt"/>
              </a:rPr>
              <a:t>days</a:t>
            </a:r>
            <a:r>
              <a:rPr lang="fr-FR" sz="2000" dirty="0">
                <a:latin typeface="+mj-lt"/>
              </a:rPr>
              <a:t> </a:t>
            </a:r>
            <a:r>
              <a:rPr lang="fr-FR" sz="2000" dirty="0" err="1">
                <a:latin typeface="+mj-lt"/>
              </a:rPr>
              <a:t>after</a:t>
            </a:r>
            <a:r>
              <a:rPr lang="fr-FR" sz="2000" dirty="0">
                <a:latin typeface="+mj-lt"/>
              </a:rPr>
              <a:t> </a:t>
            </a:r>
            <a:r>
              <a:rPr lang="fr-FR" sz="2000" dirty="0" err="1">
                <a:latin typeface="+mj-lt"/>
              </a:rPr>
              <a:t>implementation</a:t>
            </a:r>
            <a:endParaRPr lang="fr-FR" sz="2000" dirty="0">
              <a:latin typeface="+mj-lt"/>
            </a:endParaRPr>
          </a:p>
          <a:p>
            <a:pPr lvl="1" hangingPunct="0"/>
            <a:r>
              <a:rPr lang="fr-FR" dirty="0">
                <a:latin typeface="+mj-lt"/>
              </a:rPr>
              <a:t>Kennedy et al : </a:t>
            </a:r>
            <a:r>
              <a:rPr lang="fr-FR" dirty="0" err="1">
                <a:latin typeface="+mj-lt"/>
              </a:rPr>
              <a:t>intracortical</a:t>
            </a:r>
            <a:r>
              <a:rPr lang="fr-FR" dirty="0">
                <a:latin typeface="+mj-lt"/>
              </a:rPr>
              <a:t> </a:t>
            </a:r>
            <a:r>
              <a:rPr lang="fr-FR" dirty="0" err="1">
                <a:latin typeface="+mj-lt"/>
              </a:rPr>
              <a:t>microelectrodes</a:t>
            </a:r>
            <a:r>
              <a:rPr lang="fr-FR" dirty="0">
                <a:latin typeface="+mj-lt"/>
              </a:rPr>
              <a:t> in glass </a:t>
            </a:r>
            <a:r>
              <a:rPr lang="fr-FR" dirty="0" err="1">
                <a:latin typeface="+mj-lt"/>
              </a:rPr>
              <a:t>cones</a:t>
            </a:r>
            <a:endParaRPr lang="fr-FR" dirty="0">
              <a:latin typeface="+mj-lt"/>
            </a:endParaRPr>
          </a:p>
          <a:p>
            <a:pPr lvl="2" hangingPunct="0"/>
            <a:r>
              <a:rPr lang="fr-FR" sz="2000" dirty="0" err="1">
                <a:latin typeface="+mj-lt"/>
              </a:rPr>
              <a:t>Implanted</a:t>
            </a:r>
            <a:r>
              <a:rPr lang="fr-FR" sz="2000" dirty="0">
                <a:latin typeface="+mj-lt"/>
              </a:rPr>
              <a:t> on a patient </a:t>
            </a:r>
            <a:r>
              <a:rPr lang="fr-FR" sz="2000" dirty="0" err="1">
                <a:latin typeface="+mj-lt"/>
              </a:rPr>
              <a:t>with</a:t>
            </a:r>
            <a:r>
              <a:rPr lang="fr-FR" sz="2000" dirty="0">
                <a:latin typeface="+mj-lt"/>
              </a:rPr>
              <a:t> </a:t>
            </a:r>
            <a:r>
              <a:rPr lang="fr-FR" sz="2000" dirty="0" err="1">
                <a:latin typeface="+mj-lt"/>
              </a:rPr>
              <a:t>locked</a:t>
            </a:r>
            <a:r>
              <a:rPr lang="fr-FR" sz="2000" dirty="0">
                <a:latin typeface="+mj-lt"/>
              </a:rPr>
              <a:t>-in </a:t>
            </a:r>
            <a:r>
              <a:rPr lang="fr-FR" sz="2000" dirty="0" err="1">
                <a:latin typeface="+mj-lt"/>
              </a:rPr>
              <a:t>syndrom</a:t>
            </a:r>
            <a:r>
              <a:rPr lang="fr-FR" sz="2000" dirty="0">
                <a:latin typeface="+mj-lt"/>
              </a:rPr>
              <a:t> (4-year trial)</a:t>
            </a:r>
          </a:p>
          <a:p>
            <a:endParaRPr lang="en-US" dirty="0"/>
          </a:p>
        </p:txBody>
      </p:sp>
      <p:pic>
        <p:nvPicPr>
          <p:cNvPr id="1026" name="Picture 2" descr="G:\English\precentral gyru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0065" y="4797152"/>
            <a:ext cx="2163869" cy="1405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0"/>
            <a:ext cx="1459703" cy="404664"/>
          </a:xfrm>
          <a:prstGeom prst="rect">
            <a:avLst/>
          </a:prstGeom>
          <a:effectLst>
            <a:glow rad="101600">
              <a:schemeClr val="accent6">
                <a:satMod val="175000"/>
                <a:alpha val="40000"/>
              </a:schemeClr>
            </a:glo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1477958" y="0"/>
            <a:ext cx="1481411" cy="404664"/>
          </a:xfrm>
          <a:prstGeom prst="rect">
            <a:avLst/>
          </a:prstGeom>
          <a:effectLst>
            <a:glow rad="101600">
              <a:schemeClr val="accent6">
                <a:satMod val="175000"/>
                <a:alpha val="40000"/>
              </a:schemeClr>
            </a:glo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2966114" y="1057"/>
            <a:ext cx="1394905" cy="404664"/>
          </a:xfrm>
          <a:prstGeom prst="rect">
            <a:avLst/>
          </a:prstGeom>
          <a:effectLst>
            <a:glow rad="101600">
              <a:schemeClr val="accent6">
                <a:satMod val="175000"/>
                <a:alpha val="40000"/>
              </a:schemeClr>
            </a:glo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4364560" y="0"/>
            <a:ext cx="1607383" cy="404664"/>
          </a:xfrm>
          <a:prstGeom prst="rect">
            <a:avLst/>
          </a:prstGeom>
          <a:effectLst>
            <a:glow rad="101600">
              <a:schemeClr val="accent6">
                <a:satMod val="175000"/>
                <a:alpha val="40000"/>
              </a:schemeClr>
            </a:glo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6012160" y="0"/>
            <a:ext cx="1372352" cy="404664"/>
          </a:xfrm>
          <a:prstGeom prst="rect">
            <a:avLst/>
          </a:prstGeom>
          <a:effectLst>
            <a:glow rad="101600">
              <a:schemeClr val="accent6">
                <a:satMod val="175000"/>
                <a:alpha val="40000"/>
              </a:schemeClr>
            </a:glo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7452320" y="0"/>
            <a:ext cx="1660221" cy="404664"/>
          </a:xfrm>
          <a:prstGeom prst="rect">
            <a:avLst/>
          </a:prstGeom>
          <a:effectLst>
            <a:glow rad="101600">
              <a:schemeClr val="accent6">
                <a:satMod val="175000"/>
                <a:alpha val="40000"/>
              </a:schemeClr>
            </a:glo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7745" y="35607"/>
            <a:ext cx="14340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err="1" smtClean="0">
                <a:solidFill>
                  <a:schemeClr val="bg1"/>
                </a:solidFill>
                <a:latin typeface="+mj-lt"/>
              </a:rPr>
              <a:t>Definition</a:t>
            </a:r>
            <a:endParaRPr lang="fr-FR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531396" y="13118"/>
            <a:ext cx="1302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err="1" smtClean="0">
                <a:solidFill>
                  <a:schemeClr val="bg1"/>
                </a:solidFill>
                <a:latin typeface="+mj-lt"/>
              </a:rPr>
              <a:t>Past</a:t>
            </a:r>
            <a:endParaRPr lang="fr-FR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2999332" y="20366"/>
            <a:ext cx="1302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err="1" smtClean="0">
                <a:solidFill>
                  <a:schemeClr val="bg1"/>
                </a:solidFill>
                <a:latin typeface="+mj-lt"/>
              </a:rPr>
              <a:t>Signals</a:t>
            </a:r>
            <a:endParaRPr lang="fr-FR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4375220" y="13118"/>
            <a:ext cx="15613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solidFill>
                  <a:schemeClr val="bg1"/>
                </a:solidFill>
                <a:latin typeface="+mj-lt"/>
              </a:rPr>
              <a:t>Components</a:t>
            </a:r>
            <a:endParaRPr lang="fr-FR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6042008" y="13118"/>
            <a:ext cx="1302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err="1" smtClean="0">
                <a:solidFill>
                  <a:srgbClr val="FFC000"/>
                </a:solidFill>
                <a:latin typeface="+mj-lt"/>
              </a:rPr>
              <a:t>Present</a:t>
            </a:r>
            <a:endParaRPr lang="fr-FR" sz="1600" b="1" dirty="0">
              <a:solidFill>
                <a:srgbClr val="FFC000"/>
              </a:solidFill>
              <a:latin typeface="+mj-lt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7631286" y="35607"/>
            <a:ext cx="1302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solidFill>
                  <a:schemeClr val="bg1"/>
                </a:solidFill>
                <a:latin typeface="+mj-lt"/>
              </a:rPr>
              <a:t>Future</a:t>
            </a:r>
            <a:endParaRPr lang="fr-FR" sz="16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53855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2699986" y="6379675"/>
            <a:ext cx="56884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+mj-lt"/>
              </a:rPr>
              <a:t>Macmillan </a:t>
            </a:r>
            <a:r>
              <a:rPr lang="fr-FR" sz="1400" dirty="0" err="1">
                <a:latin typeface="+mj-lt"/>
              </a:rPr>
              <a:t>Publishers</a:t>
            </a:r>
            <a:r>
              <a:rPr lang="fr-FR" sz="1400" dirty="0">
                <a:latin typeface="+mj-lt"/>
              </a:rPr>
              <a:t> Ltd</a:t>
            </a:r>
            <a:r>
              <a:rPr lang="fr-FR" sz="1400" dirty="0" smtClean="0">
                <a:latin typeface="+mj-lt"/>
              </a:rPr>
              <a:t>.: </a:t>
            </a:r>
            <a:r>
              <a:rPr lang="fr-FR" sz="1400" i="1" dirty="0" smtClean="0">
                <a:latin typeface="+mj-lt"/>
              </a:rPr>
              <a:t>Nature</a:t>
            </a:r>
            <a:r>
              <a:rPr lang="fr-FR" sz="1400" dirty="0" smtClean="0">
                <a:latin typeface="+mj-lt"/>
              </a:rPr>
              <a:t>11</a:t>
            </a:r>
            <a:r>
              <a:rPr lang="fr-FR" sz="1400" dirty="0">
                <a:latin typeface="+mj-lt"/>
              </a:rPr>
              <a:t>, 2006.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20" y="316118"/>
            <a:ext cx="2514951" cy="2210108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7571" y="316118"/>
            <a:ext cx="3162741" cy="2210108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20" y="2526226"/>
            <a:ext cx="3048425" cy="3820058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519" y="2526226"/>
            <a:ext cx="2638793" cy="38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706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Status of Research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 algn="just"/>
            <a:r>
              <a:rPr lang="fr-FR" sz="2400" dirty="0">
                <a:latin typeface="+mj-lt"/>
              </a:rPr>
              <a:t>Restore speech by </a:t>
            </a:r>
            <a:r>
              <a:rPr lang="fr-FR" sz="2400" dirty="0" err="1">
                <a:latin typeface="+mj-lt"/>
              </a:rPr>
              <a:t>implanting</a:t>
            </a:r>
            <a:r>
              <a:rPr lang="fr-FR" sz="2400" dirty="0">
                <a:latin typeface="+mj-lt"/>
              </a:rPr>
              <a:t> in the speech </a:t>
            </a:r>
            <a:r>
              <a:rPr lang="fr-FR" sz="2400" dirty="0" err="1">
                <a:latin typeface="+mj-lt"/>
              </a:rPr>
              <a:t>motor</a:t>
            </a:r>
            <a:r>
              <a:rPr lang="fr-FR" sz="2400" dirty="0">
                <a:latin typeface="+mj-lt"/>
              </a:rPr>
              <a:t> area and </a:t>
            </a:r>
            <a:r>
              <a:rPr lang="fr-FR" sz="2400" dirty="0" err="1">
                <a:latin typeface="+mj-lt"/>
              </a:rPr>
              <a:t>decoding</a:t>
            </a:r>
            <a:r>
              <a:rPr lang="fr-FR" sz="2400" dirty="0">
                <a:latin typeface="+mj-lt"/>
              </a:rPr>
              <a:t> </a:t>
            </a:r>
            <a:r>
              <a:rPr lang="fr-FR" sz="2400" dirty="0" err="1">
                <a:latin typeface="+mj-lt"/>
              </a:rPr>
              <a:t>phonemes</a:t>
            </a:r>
            <a:r>
              <a:rPr lang="fr-FR" sz="2400" dirty="0">
                <a:latin typeface="+mj-lt"/>
              </a:rPr>
              <a:t> </a:t>
            </a:r>
            <a:r>
              <a:rPr lang="fr-FR" sz="2400" dirty="0" err="1">
                <a:latin typeface="+mj-lt"/>
              </a:rPr>
              <a:t>from</a:t>
            </a:r>
            <a:r>
              <a:rPr lang="fr-FR" sz="2400" dirty="0">
                <a:latin typeface="+mj-lt"/>
              </a:rPr>
              <a:t> </a:t>
            </a:r>
            <a:r>
              <a:rPr lang="fr-FR" sz="2400" dirty="0" err="1">
                <a:latin typeface="+mj-lt"/>
              </a:rPr>
              <a:t>imagined</a:t>
            </a:r>
            <a:r>
              <a:rPr lang="fr-FR" sz="2400" dirty="0">
                <a:latin typeface="+mj-lt"/>
              </a:rPr>
              <a:t> speech (</a:t>
            </a:r>
            <a:r>
              <a:rPr lang="fr-FR" sz="2400" dirty="0" err="1">
                <a:latin typeface="+mj-lt"/>
              </a:rPr>
              <a:t>with</a:t>
            </a:r>
            <a:r>
              <a:rPr lang="fr-FR" sz="2400" dirty="0">
                <a:latin typeface="+mj-lt"/>
              </a:rPr>
              <a:t> ARWB)</a:t>
            </a:r>
          </a:p>
          <a:p>
            <a:pPr lvl="0" algn="just"/>
            <a:r>
              <a:rPr lang="fr-FR" sz="2400" dirty="0" err="1">
                <a:latin typeface="+mj-lt"/>
              </a:rPr>
              <a:t>Need</a:t>
            </a:r>
            <a:r>
              <a:rPr lang="fr-FR" sz="2400" dirty="0">
                <a:latin typeface="+mj-lt"/>
              </a:rPr>
              <a:t> to move </a:t>
            </a:r>
            <a:r>
              <a:rPr lang="fr-FR" sz="2400" dirty="0" err="1">
                <a:latin typeface="+mj-lt"/>
              </a:rPr>
              <a:t>from</a:t>
            </a:r>
            <a:r>
              <a:rPr lang="fr-FR" sz="2400" dirty="0">
                <a:latin typeface="+mj-lt"/>
              </a:rPr>
              <a:t> </a:t>
            </a:r>
            <a:r>
              <a:rPr lang="fr-FR" sz="2400" dirty="0" err="1">
                <a:latin typeface="+mj-lt"/>
              </a:rPr>
              <a:t>laboratories</a:t>
            </a:r>
            <a:r>
              <a:rPr lang="fr-FR" sz="2400" dirty="0">
                <a:latin typeface="+mj-lt"/>
              </a:rPr>
              <a:t> to patients home !</a:t>
            </a:r>
          </a:p>
          <a:p>
            <a:pPr lvl="1" algn="just" hangingPunct="0"/>
            <a:r>
              <a:rPr lang="fr-FR" dirty="0" err="1">
                <a:solidFill>
                  <a:srgbClr val="FF0000"/>
                </a:solidFill>
                <a:latin typeface="+mj-lt"/>
              </a:rPr>
              <a:t>Tricky</a:t>
            </a:r>
            <a:r>
              <a:rPr lang="fr-FR" dirty="0">
                <a:solidFill>
                  <a:srgbClr val="FF0000"/>
                </a:solidFill>
                <a:latin typeface="+mj-lt"/>
              </a:rPr>
              <a:t> to </a:t>
            </a:r>
            <a:r>
              <a:rPr lang="fr-FR" dirty="0" err="1">
                <a:solidFill>
                  <a:srgbClr val="FF0000"/>
                </a:solidFill>
                <a:latin typeface="+mj-lt"/>
              </a:rPr>
              <a:t>be</a:t>
            </a:r>
            <a:r>
              <a:rPr lang="fr-FR" dirty="0">
                <a:solidFill>
                  <a:srgbClr val="FF0000"/>
                </a:solidFill>
                <a:latin typeface="+mj-lt"/>
              </a:rPr>
              <a:t> </a:t>
            </a:r>
            <a:r>
              <a:rPr lang="fr-FR" dirty="0" err="1">
                <a:solidFill>
                  <a:srgbClr val="FF0000"/>
                </a:solidFill>
                <a:latin typeface="+mj-lt"/>
              </a:rPr>
              <a:t>implemented</a:t>
            </a:r>
            <a:r>
              <a:rPr lang="fr-FR" dirty="0">
                <a:solidFill>
                  <a:srgbClr val="FF0000"/>
                </a:solidFill>
                <a:latin typeface="+mj-lt"/>
              </a:rPr>
              <a:t> </a:t>
            </a:r>
            <a:r>
              <a:rPr lang="fr-FR" dirty="0">
                <a:latin typeface="+mj-lt"/>
              </a:rPr>
              <a:t>: </a:t>
            </a:r>
            <a:r>
              <a:rPr lang="fr-FR" dirty="0" err="1">
                <a:latin typeface="+mj-lt"/>
              </a:rPr>
              <a:t>requires</a:t>
            </a:r>
            <a:r>
              <a:rPr lang="fr-FR" dirty="0">
                <a:latin typeface="+mj-lt"/>
              </a:rPr>
              <a:t> engineering, computer science, basic &amp; </a:t>
            </a:r>
            <a:r>
              <a:rPr lang="fr-FR" dirty="0" err="1">
                <a:latin typeface="+mj-lt"/>
              </a:rPr>
              <a:t>clinical</a:t>
            </a:r>
            <a:r>
              <a:rPr lang="fr-FR" dirty="0">
                <a:latin typeface="+mj-lt"/>
              </a:rPr>
              <a:t> neuroscience, </a:t>
            </a:r>
            <a:r>
              <a:rPr lang="fr-FR" dirty="0" err="1">
                <a:latin typeface="+mj-lt"/>
              </a:rPr>
              <a:t>assistive</a:t>
            </a:r>
            <a:r>
              <a:rPr lang="fr-FR" dirty="0">
                <a:latin typeface="+mj-lt"/>
              </a:rPr>
              <a:t> </a:t>
            </a:r>
            <a:r>
              <a:rPr lang="fr-FR" dirty="0" err="1">
                <a:latin typeface="+mj-lt"/>
              </a:rPr>
              <a:t>technology</a:t>
            </a:r>
            <a:r>
              <a:rPr lang="fr-FR" dirty="0">
                <a:latin typeface="+mj-lt"/>
              </a:rPr>
              <a:t>, </a:t>
            </a:r>
            <a:r>
              <a:rPr lang="fr-FR" dirty="0" err="1">
                <a:latin typeface="+mj-lt"/>
              </a:rPr>
              <a:t>clinical</a:t>
            </a:r>
            <a:r>
              <a:rPr lang="fr-FR" dirty="0">
                <a:latin typeface="+mj-lt"/>
              </a:rPr>
              <a:t> </a:t>
            </a:r>
            <a:r>
              <a:rPr lang="fr-FR" dirty="0" err="1">
                <a:latin typeface="+mj-lt"/>
              </a:rPr>
              <a:t>rehabilitation</a:t>
            </a:r>
            <a:endParaRPr lang="fr-FR" dirty="0">
              <a:latin typeface="+mj-lt"/>
            </a:endParaRPr>
          </a:p>
          <a:p>
            <a:pPr lvl="0" algn="just"/>
            <a:r>
              <a:rPr lang="fr-FR" sz="2400" dirty="0" err="1">
                <a:latin typeface="+mj-lt"/>
              </a:rPr>
              <a:t>Headsets</a:t>
            </a:r>
            <a:r>
              <a:rPr lang="fr-FR" sz="2400" dirty="0">
                <a:latin typeface="+mj-lt"/>
              </a:rPr>
              <a:t> </a:t>
            </a:r>
            <a:r>
              <a:rPr lang="fr-FR" sz="2400" dirty="0" err="1">
                <a:latin typeface="+mj-lt"/>
              </a:rPr>
              <a:t>with</a:t>
            </a:r>
            <a:r>
              <a:rPr lang="fr-FR" sz="2400" dirty="0">
                <a:latin typeface="+mj-lt"/>
              </a:rPr>
              <a:t> scalp </a:t>
            </a:r>
            <a:r>
              <a:rPr lang="fr-FR" sz="2400" dirty="0" err="1">
                <a:latin typeface="+mj-lt"/>
              </a:rPr>
              <a:t>sensors</a:t>
            </a:r>
            <a:r>
              <a:rPr lang="fr-FR" sz="2400" dirty="0">
                <a:latin typeface="+mj-lt"/>
              </a:rPr>
              <a:t> on the </a:t>
            </a:r>
            <a:r>
              <a:rPr lang="fr-FR" sz="2400" dirty="0" err="1">
                <a:latin typeface="+mj-lt"/>
              </a:rPr>
              <a:t>market</a:t>
            </a:r>
            <a:endParaRPr lang="fr-FR" sz="2400" dirty="0">
              <a:latin typeface="+mj-lt"/>
            </a:endParaRPr>
          </a:p>
          <a:p>
            <a:pPr lvl="1" algn="just" hangingPunct="0"/>
            <a:r>
              <a:rPr lang="fr-FR" dirty="0">
                <a:solidFill>
                  <a:srgbClr val="FF0000"/>
                </a:solidFill>
                <a:latin typeface="+mj-lt"/>
              </a:rPr>
              <a:t>Signal not </a:t>
            </a:r>
            <a:r>
              <a:rPr lang="fr-FR" dirty="0" err="1">
                <a:solidFill>
                  <a:srgbClr val="FF0000"/>
                </a:solidFill>
                <a:latin typeface="+mj-lt"/>
              </a:rPr>
              <a:t>clear</a:t>
            </a:r>
            <a:r>
              <a:rPr lang="fr-FR" dirty="0">
                <a:solidFill>
                  <a:srgbClr val="FF0000"/>
                </a:solidFill>
                <a:latin typeface="+mj-lt"/>
              </a:rPr>
              <a:t>, </a:t>
            </a:r>
            <a:r>
              <a:rPr lang="fr-FR" dirty="0" err="1">
                <a:solidFill>
                  <a:srgbClr val="FF0000"/>
                </a:solidFill>
                <a:latin typeface="+mj-lt"/>
              </a:rPr>
              <a:t>nonbrain</a:t>
            </a:r>
            <a:r>
              <a:rPr lang="fr-FR" dirty="0">
                <a:solidFill>
                  <a:srgbClr val="FF0000"/>
                </a:solidFill>
                <a:latin typeface="+mj-lt"/>
              </a:rPr>
              <a:t> </a:t>
            </a:r>
            <a:r>
              <a:rPr lang="fr-FR" dirty="0" err="1">
                <a:solidFill>
                  <a:srgbClr val="FF0000"/>
                </a:solidFill>
                <a:latin typeface="+mj-lt"/>
              </a:rPr>
              <a:t>signals</a:t>
            </a:r>
            <a:r>
              <a:rPr lang="fr-FR" dirty="0">
                <a:solidFill>
                  <a:srgbClr val="FF0000"/>
                </a:solidFill>
                <a:latin typeface="+mj-lt"/>
              </a:rPr>
              <a:t> </a:t>
            </a:r>
            <a:r>
              <a:rPr lang="fr-FR" dirty="0" err="1">
                <a:solidFill>
                  <a:srgbClr val="FF0000"/>
                </a:solidFill>
                <a:latin typeface="+mj-lt"/>
              </a:rPr>
              <a:t>recorded</a:t>
            </a:r>
            <a:r>
              <a:rPr lang="fr-FR" dirty="0">
                <a:solidFill>
                  <a:srgbClr val="FF0000"/>
                </a:solidFill>
                <a:latin typeface="+mj-lt"/>
              </a:rPr>
              <a:t> </a:t>
            </a:r>
            <a:r>
              <a:rPr lang="fr-FR" dirty="0">
                <a:latin typeface="+mj-lt"/>
              </a:rPr>
              <a:t>: not </a:t>
            </a:r>
            <a:r>
              <a:rPr lang="fr-FR" dirty="0" err="1">
                <a:latin typeface="+mj-lt"/>
              </a:rPr>
              <a:t>actual</a:t>
            </a:r>
            <a:r>
              <a:rPr lang="fr-FR" dirty="0">
                <a:latin typeface="+mj-lt"/>
              </a:rPr>
              <a:t> </a:t>
            </a:r>
            <a:r>
              <a:rPr lang="fr-FR" dirty="0" err="1">
                <a:latin typeface="+mj-lt"/>
              </a:rPr>
              <a:t>BCIs</a:t>
            </a:r>
            <a:endParaRPr lang="fr-FR" dirty="0">
              <a:latin typeface="+mj-lt"/>
            </a:endParaRPr>
          </a:p>
          <a:p>
            <a:pPr lvl="0" algn="just"/>
            <a:r>
              <a:rPr lang="fr-FR" sz="2400" dirty="0" err="1">
                <a:solidFill>
                  <a:srgbClr val="FFC000"/>
                </a:solidFill>
                <a:latin typeface="+mj-lt"/>
              </a:rPr>
              <a:t>IntendiX</a:t>
            </a:r>
            <a:r>
              <a:rPr lang="fr-FR" sz="2400" dirty="0">
                <a:latin typeface="+mj-lt"/>
              </a:rPr>
              <a:t> : EEG-</a:t>
            </a:r>
            <a:r>
              <a:rPr lang="fr-FR" sz="2400" dirty="0" err="1">
                <a:latin typeface="+mj-lt"/>
              </a:rPr>
              <a:t>based</a:t>
            </a:r>
            <a:r>
              <a:rPr lang="fr-FR" sz="2400" dirty="0">
                <a:latin typeface="+mj-lt"/>
              </a:rPr>
              <a:t> BCI </a:t>
            </a:r>
            <a:r>
              <a:rPr lang="fr-FR" sz="2400" dirty="0" err="1">
                <a:latin typeface="+mj-lt"/>
              </a:rPr>
              <a:t>with</a:t>
            </a:r>
            <a:r>
              <a:rPr lang="fr-FR" sz="2400" dirty="0">
                <a:latin typeface="+mj-lt"/>
              </a:rPr>
              <a:t> P300 </a:t>
            </a:r>
            <a:r>
              <a:rPr lang="fr-FR" sz="2400" dirty="0" err="1">
                <a:latin typeface="+mj-lt"/>
              </a:rPr>
              <a:t>speller</a:t>
            </a:r>
            <a:r>
              <a:rPr lang="fr-FR" sz="2400" dirty="0">
                <a:latin typeface="+mj-lt"/>
              </a:rPr>
              <a:t> </a:t>
            </a:r>
            <a:r>
              <a:rPr lang="fr-FR" sz="2400" dirty="0" err="1" smtClean="0">
                <a:latin typeface="+mj-lt"/>
              </a:rPr>
              <a:t>protocol</a:t>
            </a:r>
            <a:endParaRPr lang="fr-FR" sz="2400" dirty="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459703" cy="404664"/>
          </a:xfrm>
          <a:prstGeom prst="rect">
            <a:avLst/>
          </a:prstGeom>
          <a:effectLst>
            <a:glow rad="101600">
              <a:schemeClr val="accent6">
                <a:satMod val="175000"/>
                <a:alpha val="40000"/>
              </a:schemeClr>
            </a:glo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1477958" y="0"/>
            <a:ext cx="1481411" cy="404664"/>
          </a:xfrm>
          <a:prstGeom prst="rect">
            <a:avLst/>
          </a:prstGeom>
          <a:effectLst>
            <a:glow rad="101600">
              <a:schemeClr val="accent6">
                <a:satMod val="175000"/>
                <a:alpha val="40000"/>
              </a:schemeClr>
            </a:glo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2966114" y="1057"/>
            <a:ext cx="1394905" cy="404664"/>
          </a:xfrm>
          <a:prstGeom prst="rect">
            <a:avLst/>
          </a:prstGeom>
          <a:effectLst>
            <a:glow rad="101600">
              <a:schemeClr val="accent6">
                <a:satMod val="175000"/>
                <a:alpha val="40000"/>
              </a:schemeClr>
            </a:glo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4364560" y="0"/>
            <a:ext cx="1607383" cy="404664"/>
          </a:xfrm>
          <a:prstGeom prst="rect">
            <a:avLst/>
          </a:prstGeom>
          <a:effectLst>
            <a:glow rad="101600">
              <a:schemeClr val="accent6">
                <a:satMod val="175000"/>
                <a:alpha val="40000"/>
              </a:schemeClr>
            </a:glo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6012160" y="0"/>
            <a:ext cx="1372352" cy="404664"/>
          </a:xfrm>
          <a:prstGeom prst="rect">
            <a:avLst/>
          </a:prstGeom>
          <a:effectLst>
            <a:glow rad="101600">
              <a:schemeClr val="accent6">
                <a:satMod val="175000"/>
                <a:alpha val="40000"/>
              </a:schemeClr>
            </a:glo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7452320" y="0"/>
            <a:ext cx="1660221" cy="404664"/>
          </a:xfrm>
          <a:prstGeom prst="rect">
            <a:avLst/>
          </a:prstGeom>
          <a:effectLst>
            <a:glow rad="101600">
              <a:schemeClr val="accent6">
                <a:satMod val="175000"/>
                <a:alpha val="40000"/>
              </a:schemeClr>
            </a:glo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7745" y="35607"/>
            <a:ext cx="14340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err="1" smtClean="0">
                <a:solidFill>
                  <a:schemeClr val="bg1"/>
                </a:solidFill>
                <a:latin typeface="+mj-lt"/>
              </a:rPr>
              <a:t>Definition</a:t>
            </a:r>
            <a:endParaRPr lang="fr-FR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531396" y="13118"/>
            <a:ext cx="1302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err="1" smtClean="0">
                <a:solidFill>
                  <a:schemeClr val="bg1"/>
                </a:solidFill>
                <a:latin typeface="+mj-lt"/>
              </a:rPr>
              <a:t>Past</a:t>
            </a:r>
            <a:endParaRPr lang="fr-FR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2999332" y="20366"/>
            <a:ext cx="1302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err="1" smtClean="0">
                <a:solidFill>
                  <a:schemeClr val="bg1"/>
                </a:solidFill>
                <a:latin typeface="+mj-lt"/>
              </a:rPr>
              <a:t>Signals</a:t>
            </a:r>
            <a:endParaRPr lang="fr-FR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4375220" y="13118"/>
            <a:ext cx="15613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solidFill>
                  <a:schemeClr val="bg1"/>
                </a:solidFill>
                <a:latin typeface="+mj-lt"/>
              </a:rPr>
              <a:t>Components</a:t>
            </a:r>
            <a:endParaRPr lang="fr-FR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6042008" y="13118"/>
            <a:ext cx="1302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err="1" smtClean="0">
                <a:solidFill>
                  <a:srgbClr val="FFC000"/>
                </a:solidFill>
                <a:latin typeface="+mj-lt"/>
              </a:rPr>
              <a:t>Present</a:t>
            </a:r>
            <a:endParaRPr lang="fr-FR" sz="1600" b="1" dirty="0">
              <a:solidFill>
                <a:srgbClr val="FFC000"/>
              </a:solidFill>
              <a:latin typeface="+mj-lt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7631286" y="35607"/>
            <a:ext cx="1302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solidFill>
                  <a:schemeClr val="bg1"/>
                </a:solidFill>
                <a:latin typeface="+mj-lt"/>
              </a:rPr>
              <a:t>Future</a:t>
            </a:r>
            <a:endParaRPr lang="fr-FR" sz="16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97101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The Future of BCIs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608552"/>
          </a:xfrm>
        </p:spPr>
        <p:txBody>
          <a:bodyPr/>
          <a:lstStyle/>
          <a:p>
            <a:pPr lvl="0">
              <a:lnSpc>
                <a:spcPct val="150000"/>
              </a:lnSpc>
            </a:pPr>
            <a:r>
              <a:rPr lang="fr-FR" sz="2400" dirty="0">
                <a:latin typeface="+mj-lt"/>
              </a:rPr>
              <a:t>Replace or restore </a:t>
            </a:r>
            <a:r>
              <a:rPr lang="fr-FR" sz="2400" dirty="0" err="1">
                <a:latin typeface="+mj-lt"/>
              </a:rPr>
              <a:t>function</a:t>
            </a:r>
            <a:r>
              <a:rPr lang="fr-FR" sz="2400" dirty="0">
                <a:latin typeface="+mj-lt"/>
              </a:rPr>
              <a:t> (people </a:t>
            </a:r>
            <a:r>
              <a:rPr lang="fr-FR" sz="2400" dirty="0" err="1">
                <a:latin typeface="+mj-lt"/>
              </a:rPr>
              <a:t>severely</a:t>
            </a:r>
            <a:r>
              <a:rPr lang="fr-FR" sz="2400" dirty="0">
                <a:latin typeface="+mj-lt"/>
              </a:rPr>
              <a:t> </a:t>
            </a:r>
            <a:r>
              <a:rPr lang="fr-FR" sz="2400" dirty="0" err="1">
                <a:latin typeface="+mj-lt"/>
              </a:rPr>
              <a:t>disabled</a:t>
            </a:r>
            <a:r>
              <a:rPr lang="fr-FR" sz="2400" dirty="0">
                <a:latin typeface="+mj-lt"/>
              </a:rPr>
              <a:t>)</a:t>
            </a:r>
          </a:p>
          <a:p>
            <a:pPr lvl="0">
              <a:lnSpc>
                <a:spcPct val="150000"/>
              </a:lnSpc>
            </a:pPr>
            <a:r>
              <a:rPr lang="fr-FR" sz="2400" dirty="0" err="1">
                <a:latin typeface="+mj-lt"/>
              </a:rPr>
              <a:t>Improve</a:t>
            </a:r>
            <a:r>
              <a:rPr lang="fr-FR" sz="2400" dirty="0">
                <a:latin typeface="+mj-lt"/>
              </a:rPr>
              <a:t> </a:t>
            </a:r>
            <a:r>
              <a:rPr lang="fr-FR" sz="2400" dirty="0" err="1">
                <a:latin typeface="+mj-lt"/>
              </a:rPr>
              <a:t>rehabilitation</a:t>
            </a:r>
            <a:r>
              <a:rPr lang="fr-FR" sz="2400" dirty="0">
                <a:latin typeface="+mj-lt"/>
              </a:rPr>
              <a:t> (</a:t>
            </a:r>
            <a:r>
              <a:rPr lang="fr-FR" sz="2400" dirty="0" err="1">
                <a:latin typeface="+mj-lt"/>
              </a:rPr>
              <a:t>strokes</a:t>
            </a:r>
            <a:r>
              <a:rPr lang="fr-FR" sz="2400" dirty="0">
                <a:latin typeface="+mj-lt"/>
              </a:rPr>
              <a:t>, </a:t>
            </a:r>
            <a:r>
              <a:rPr lang="fr-FR" sz="2400" dirty="0" err="1">
                <a:latin typeface="+mj-lt"/>
              </a:rPr>
              <a:t>head</a:t>
            </a:r>
            <a:r>
              <a:rPr lang="fr-FR" sz="2400" dirty="0">
                <a:latin typeface="+mj-lt"/>
              </a:rPr>
              <a:t> trauma, etc.)</a:t>
            </a:r>
          </a:p>
          <a:p>
            <a:pPr lvl="0">
              <a:lnSpc>
                <a:spcPct val="150000"/>
              </a:lnSpc>
            </a:pPr>
            <a:r>
              <a:rPr lang="fr-FR" sz="2400" dirty="0" err="1">
                <a:latin typeface="+mj-lt"/>
              </a:rPr>
              <a:t>Problems</a:t>
            </a:r>
            <a:r>
              <a:rPr lang="fr-FR" sz="2400" dirty="0">
                <a:latin typeface="+mj-lt"/>
              </a:rPr>
              <a:t> in 3 </a:t>
            </a:r>
            <a:r>
              <a:rPr lang="fr-FR" sz="2400" dirty="0" err="1">
                <a:latin typeface="+mj-lt"/>
              </a:rPr>
              <a:t>critical</a:t>
            </a:r>
            <a:r>
              <a:rPr lang="fr-FR" sz="2400" dirty="0">
                <a:latin typeface="+mj-lt"/>
              </a:rPr>
              <a:t> areas :</a:t>
            </a:r>
          </a:p>
          <a:p>
            <a:pPr lvl="1" hangingPunct="0">
              <a:lnSpc>
                <a:spcPct val="150000"/>
              </a:lnSpc>
            </a:pPr>
            <a:r>
              <a:rPr lang="fr-FR" dirty="0">
                <a:latin typeface="+mj-lt"/>
              </a:rPr>
              <a:t>Signal-acquisition hardware</a:t>
            </a:r>
          </a:p>
          <a:p>
            <a:pPr lvl="1" hangingPunct="0">
              <a:lnSpc>
                <a:spcPct val="150000"/>
              </a:lnSpc>
            </a:pPr>
            <a:r>
              <a:rPr lang="fr-FR" dirty="0">
                <a:latin typeface="+mj-lt"/>
              </a:rPr>
              <a:t>BCI validation and </a:t>
            </a:r>
            <a:r>
              <a:rPr lang="fr-FR" dirty="0" err="1">
                <a:latin typeface="+mj-lt"/>
              </a:rPr>
              <a:t>dissemination</a:t>
            </a:r>
            <a:endParaRPr lang="fr-FR" dirty="0">
              <a:latin typeface="+mj-lt"/>
            </a:endParaRPr>
          </a:p>
          <a:p>
            <a:pPr lvl="1" hangingPunct="0">
              <a:lnSpc>
                <a:spcPct val="150000"/>
              </a:lnSpc>
            </a:pPr>
            <a:r>
              <a:rPr lang="fr-FR" dirty="0" err="1">
                <a:latin typeface="+mj-lt"/>
              </a:rPr>
              <a:t>Reliability</a:t>
            </a:r>
            <a:endParaRPr lang="fr-FR" dirty="0">
              <a:latin typeface="+mj-lt"/>
            </a:endParaRP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459703" cy="404664"/>
          </a:xfrm>
          <a:prstGeom prst="rect">
            <a:avLst/>
          </a:prstGeom>
          <a:effectLst>
            <a:glow rad="101600">
              <a:schemeClr val="accent6">
                <a:satMod val="175000"/>
                <a:alpha val="40000"/>
              </a:schemeClr>
            </a:glo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1477958" y="0"/>
            <a:ext cx="1481411" cy="404664"/>
          </a:xfrm>
          <a:prstGeom prst="rect">
            <a:avLst/>
          </a:prstGeom>
          <a:effectLst>
            <a:glow rad="101600">
              <a:schemeClr val="accent6">
                <a:satMod val="175000"/>
                <a:alpha val="40000"/>
              </a:schemeClr>
            </a:glo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2966114" y="1057"/>
            <a:ext cx="1394905" cy="404664"/>
          </a:xfrm>
          <a:prstGeom prst="rect">
            <a:avLst/>
          </a:prstGeom>
          <a:effectLst>
            <a:glow rad="101600">
              <a:schemeClr val="accent6">
                <a:satMod val="175000"/>
                <a:alpha val="40000"/>
              </a:schemeClr>
            </a:glo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4364560" y="0"/>
            <a:ext cx="1607383" cy="404664"/>
          </a:xfrm>
          <a:prstGeom prst="rect">
            <a:avLst/>
          </a:prstGeom>
          <a:effectLst>
            <a:glow rad="101600">
              <a:schemeClr val="accent6">
                <a:satMod val="175000"/>
                <a:alpha val="40000"/>
              </a:schemeClr>
            </a:glo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6012160" y="0"/>
            <a:ext cx="1372352" cy="404664"/>
          </a:xfrm>
          <a:prstGeom prst="rect">
            <a:avLst/>
          </a:prstGeom>
          <a:effectLst>
            <a:glow rad="101600">
              <a:schemeClr val="accent6">
                <a:satMod val="175000"/>
                <a:alpha val="40000"/>
              </a:schemeClr>
            </a:glo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7452320" y="0"/>
            <a:ext cx="1660221" cy="404664"/>
          </a:xfrm>
          <a:prstGeom prst="rect">
            <a:avLst/>
          </a:prstGeom>
          <a:effectLst>
            <a:glow rad="101600">
              <a:schemeClr val="accent6">
                <a:satMod val="175000"/>
                <a:alpha val="40000"/>
              </a:schemeClr>
            </a:glo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7745" y="35607"/>
            <a:ext cx="14340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err="1" smtClean="0">
                <a:solidFill>
                  <a:schemeClr val="bg1"/>
                </a:solidFill>
                <a:latin typeface="+mj-lt"/>
              </a:rPr>
              <a:t>Definition</a:t>
            </a:r>
            <a:endParaRPr lang="fr-FR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531396" y="13118"/>
            <a:ext cx="1302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err="1" smtClean="0">
                <a:solidFill>
                  <a:schemeClr val="bg1"/>
                </a:solidFill>
                <a:latin typeface="+mj-lt"/>
              </a:rPr>
              <a:t>Past</a:t>
            </a:r>
            <a:endParaRPr lang="fr-FR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2999332" y="20366"/>
            <a:ext cx="1302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err="1" smtClean="0">
                <a:solidFill>
                  <a:schemeClr val="bg1"/>
                </a:solidFill>
                <a:latin typeface="+mj-lt"/>
              </a:rPr>
              <a:t>Signals</a:t>
            </a:r>
            <a:endParaRPr lang="fr-FR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4375220" y="13118"/>
            <a:ext cx="15613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solidFill>
                  <a:schemeClr val="bg1"/>
                </a:solidFill>
                <a:latin typeface="+mj-lt"/>
              </a:rPr>
              <a:t>Components</a:t>
            </a:r>
            <a:endParaRPr lang="fr-FR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6042008" y="13118"/>
            <a:ext cx="1302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err="1" smtClean="0">
                <a:solidFill>
                  <a:schemeClr val="bg1"/>
                </a:solidFill>
                <a:latin typeface="+mj-lt"/>
              </a:rPr>
              <a:t>Present</a:t>
            </a:r>
            <a:endParaRPr lang="fr-FR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7631286" y="35607"/>
            <a:ext cx="1302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solidFill>
                  <a:srgbClr val="FFC000"/>
                </a:solidFill>
                <a:latin typeface="+mj-lt"/>
              </a:rPr>
              <a:t>Future</a:t>
            </a:r>
            <a:endParaRPr lang="fr-FR" sz="1600" b="1" dirty="0">
              <a:solidFill>
                <a:srgbClr val="FFC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73685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832688"/>
          </a:xfrm>
        </p:spPr>
        <p:txBody>
          <a:bodyPr/>
          <a:lstStyle/>
          <a:p>
            <a:pPr lvl="0"/>
            <a:r>
              <a:rPr lang="fr-FR" sz="2400" b="1" dirty="0">
                <a:solidFill>
                  <a:srgbClr val="FFC000"/>
                </a:solidFill>
                <a:latin typeface="+mj-lt"/>
              </a:rPr>
              <a:t>Signal-</a:t>
            </a:r>
            <a:r>
              <a:rPr lang="fr-FR" sz="2400" b="1" dirty="0" err="1">
                <a:solidFill>
                  <a:srgbClr val="FFC000"/>
                </a:solidFill>
                <a:latin typeface="+mj-lt"/>
              </a:rPr>
              <a:t>Acquistion</a:t>
            </a:r>
            <a:r>
              <a:rPr lang="fr-FR" sz="2400" b="1" dirty="0">
                <a:solidFill>
                  <a:srgbClr val="FFC000"/>
                </a:solidFill>
                <a:latin typeface="+mj-lt"/>
              </a:rPr>
              <a:t> </a:t>
            </a:r>
            <a:r>
              <a:rPr lang="fr-FR" sz="2400" b="1" dirty="0" smtClean="0">
                <a:solidFill>
                  <a:srgbClr val="FFC000"/>
                </a:solidFill>
                <a:latin typeface="+mj-lt"/>
              </a:rPr>
              <a:t>Hardware</a:t>
            </a:r>
          </a:p>
          <a:p>
            <a:pPr marL="137160" lvl="0" indent="0">
              <a:buNone/>
            </a:pPr>
            <a:endParaRPr lang="fr-FR" sz="2400" b="1" dirty="0">
              <a:solidFill>
                <a:schemeClr val="bg1"/>
              </a:solidFill>
              <a:latin typeface="+mj-lt"/>
            </a:endParaRPr>
          </a:p>
          <a:p>
            <a:pPr lvl="1" hangingPunct="0"/>
            <a:r>
              <a:rPr lang="fr-FR" b="1" dirty="0">
                <a:solidFill>
                  <a:schemeClr val="bg1"/>
                </a:solidFill>
                <a:latin typeface="+mj-lt"/>
              </a:rPr>
              <a:t>EEG-bases </a:t>
            </a:r>
            <a:r>
              <a:rPr lang="fr-FR" b="1" dirty="0" err="1">
                <a:solidFill>
                  <a:schemeClr val="bg1"/>
                </a:solidFill>
                <a:latin typeface="+mj-lt"/>
              </a:rPr>
              <a:t>BCIs</a:t>
            </a:r>
            <a:r>
              <a:rPr lang="fr-FR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fr-FR" dirty="0">
                <a:latin typeface="+mj-lt"/>
              </a:rPr>
              <a:t>: </a:t>
            </a:r>
            <a:r>
              <a:rPr lang="fr-FR" sz="2200" dirty="0">
                <a:latin typeface="+mj-lt"/>
              </a:rPr>
              <a:t>Dry </a:t>
            </a:r>
            <a:r>
              <a:rPr lang="fr-FR" sz="2200" dirty="0" err="1">
                <a:latin typeface="+mj-lt"/>
              </a:rPr>
              <a:t>electrodes</a:t>
            </a:r>
            <a:r>
              <a:rPr lang="fr-FR" sz="2200" dirty="0">
                <a:latin typeface="+mj-lt"/>
              </a:rPr>
              <a:t>, </a:t>
            </a:r>
            <a:r>
              <a:rPr lang="fr-FR" sz="2200" dirty="0" err="1">
                <a:latin typeface="+mj-lt"/>
              </a:rPr>
              <a:t>small</a:t>
            </a:r>
            <a:r>
              <a:rPr lang="fr-FR" sz="2200" dirty="0">
                <a:latin typeface="+mj-lt"/>
              </a:rPr>
              <a:t> and </a:t>
            </a:r>
            <a:r>
              <a:rPr lang="fr-FR" sz="2200" dirty="0" err="1">
                <a:latin typeface="+mj-lt"/>
              </a:rPr>
              <a:t>fully</a:t>
            </a:r>
            <a:r>
              <a:rPr lang="fr-FR" sz="2200" dirty="0">
                <a:latin typeface="+mj-lt"/>
              </a:rPr>
              <a:t> portable, </a:t>
            </a:r>
            <a:r>
              <a:rPr lang="fr-FR" sz="2200" dirty="0" err="1">
                <a:latin typeface="+mj-lt"/>
              </a:rPr>
              <a:t>comfort</a:t>
            </a:r>
            <a:r>
              <a:rPr lang="fr-FR" sz="2200" dirty="0">
                <a:latin typeface="+mj-lt"/>
              </a:rPr>
              <a:t>, </a:t>
            </a:r>
            <a:r>
              <a:rPr lang="fr-FR" sz="2200" dirty="0" err="1">
                <a:latin typeface="+mj-lt"/>
              </a:rPr>
              <a:t>easy</a:t>
            </a:r>
            <a:r>
              <a:rPr lang="fr-FR" sz="2200" dirty="0">
                <a:latin typeface="+mj-lt"/>
              </a:rPr>
              <a:t> to set up, </a:t>
            </a:r>
            <a:r>
              <a:rPr lang="fr-FR" sz="2200" dirty="0" err="1">
                <a:latin typeface="+mj-lt"/>
              </a:rPr>
              <a:t>stability</a:t>
            </a:r>
            <a:r>
              <a:rPr lang="fr-FR" sz="2200" dirty="0">
                <a:latin typeface="+mj-lt"/>
              </a:rPr>
              <a:t>, </a:t>
            </a:r>
            <a:r>
              <a:rPr lang="fr-FR" sz="2200" dirty="0" err="1">
                <a:latin typeface="+mj-lt"/>
              </a:rPr>
              <a:t>faculty</a:t>
            </a:r>
            <a:r>
              <a:rPr lang="fr-FR" sz="2200" dirty="0">
                <a:latin typeface="+mj-lt"/>
              </a:rPr>
              <a:t> to </a:t>
            </a:r>
            <a:r>
              <a:rPr lang="fr-FR" sz="2200" dirty="0" err="1">
                <a:latin typeface="+mj-lt"/>
              </a:rPr>
              <a:t>adapt</a:t>
            </a:r>
            <a:r>
              <a:rPr lang="fr-FR" sz="2200" dirty="0">
                <a:latin typeface="+mj-lt"/>
              </a:rPr>
              <a:t>, </a:t>
            </a:r>
            <a:r>
              <a:rPr lang="fr-FR" sz="2200" dirty="0" err="1">
                <a:latin typeface="+mj-lt"/>
              </a:rPr>
              <a:t>telemetry</a:t>
            </a:r>
            <a:r>
              <a:rPr lang="fr-FR" sz="2200" dirty="0">
                <a:latin typeface="+mj-lt"/>
              </a:rPr>
              <a:t> </a:t>
            </a:r>
            <a:r>
              <a:rPr lang="fr-FR" sz="2200" dirty="0" err="1">
                <a:latin typeface="+mj-lt"/>
              </a:rPr>
              <a:t>instead</a:t>
            </a:r>
            <a:r>
              <a:rPr lang="fr-FR" sz="2200" dirty="0">
                <a:latin typeface="+mj-lt"/>
              </a:rPr>
              <a:t> of </a:t>
            </a:r>
            <a:r>
              <a:rPr lang="fr-FR" sz="2200" dirty="0" err="1">
                <a:latin typeface="+mj-lt"/>
              </a:rPr>
              <a:t>wiring</a:t>
            </a:r>
            <a:r>
              <a:rPr lang="fr-FR" sz="2200" dirty="0">
                <a:latin typeface="+mj-lt"/>
              </a:rPr>
              <a:t>, interfaces </a:t>
            </a:r>
            <a:r>
              <a:rPr lang="fr-FR" sz="2200" dirty="0" err="1">
                <a:latin typeface="+mj-lt"/>
              </a:rPr>
              <a:t>with</a:t>
            </a:r>
            <a:r>
              <a:rPr lang="fr-FR" sz="2200" dirty="0">
                <a:latin typeface="+mj-lt"/>
              </a:rPr>
              <a:t> </a:t>
            </a:r>
            <a:r>
              <a:rPr lang="fr-FR" sz="2200" dirty="0" err="1">
                <a:latin typeface="+mj-lt"/>
              </a:rPr>
              <a:t>many</a:t>
            </a:r>
            <a:r>
              <a:rPr lang="fr-FR" sz="2200" dirty="0">
                <a:latin typeface="+mj-lt"/>
              </a:rPr>
              <a:t> </a:t>
            </a:r>
            <a:r>
              <a:rPr lang="fr-FR" sz="2200" dirty="0" err="1">
                <a:latin typeface="+mj-lt"/>
              </a:rPr>
              <a:t>apps</a:t>
            </a:r>
            <a:endParaRPr lang="fr-FR" sz="2200" dirty="0">
              <a:latin typeface="+mj-lt"/>
            </a:endParaRPr>
          </a:p>
          <a:p>
            <a:pPr lvl="1" hangingPunct="0"/>
            <a:r>
              <a:rPr lang="fr-FR" b="1" dirty="0" err="1">
                <a:solidFill>
                  <a:schemeClr val="bg1"/>
                </a:solidFill>
                <a:latin typeface="+mj-lt"/>
              </a:rPr>
              <a:t>BCIs</a:t>
            </a:r>
            <a:r>
              <a:rPr lang="fr-FR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fr-FR" b="1" dirty="0" err="1">
                <a:solidFill>
                  <a:schemeClr val="bg1"/>
                </a:solidFill>
                <a:latin typeface="+mj-lt"/>
              </a:rPr>
              <a:t>using</a:t>
            </a:r>
            <a:r>
              <a:rPr lang="fr-FR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fr-FR" b="1" dirty="0" err="1">
                <a:solidFill>
                  <a:schemeClr val="bg1"/>
                </a:solidFill>
                <a:latin typeface="+mj-lt"/>
              </a:rPr>
              <a:t>implanted</a:t>
            </a:r>
            <a:r>
              <a:rPr lang="fr-FR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fr-FR" b="1" dirty="0" err="1">
                <a:solidFill>
                  <a:schemeClr val="bg1"/>
                </a:solidFill>
                <a:latin typeface="+mj-lt"/>
              </a:rPr>
              <a:t>electrodes</a:t>
            </a:r>
            <a:r>
              <a:rPr lang="fr-FR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fr-FR" dirty="0">
                <a:latin typeface="+mj-lt"/>
              </a:rPr>
              <a:t>:</a:t>
            </a:r>
          </a:p>
          <a:p>
            <a:pPr lvl="2" hangingPunct="0"/>
            <a:r>
              <a:rPr lang="fr-FR" dirty="0">
                <a:latin typeface="+mj-lt"/>
              </a:rPr>
              <a:t>hardware </a:t>
            </a:r>
            <a:r>
              <a:rPr lang="fr-FR" dirty="0" err="1">
                <a:latin typeface="+mj-lt"/>
              </a:rPr>
              <a:t>safe</a:t>
            </a:r>
            <a:r>
              <a:rPr lang="fr-FR" dirty="0">
                <a:latin typeface="+mj-lt"/>
              </a:rPr>
              <a:t>, </a:t>
            </a:r>
            <a:r>
              <a:rPr lang="fr-FR" dirty="0" err="1">
                <a:latin typeface="+mj-lt"/>
              </a:rPr>
              <a:t>fully</a:t>
            </a:r>
            <a:r>
              <a:rPr lang="fr-FR" dirty="0">
                <a:latin typeface="+mj-lt"/>
              </a:rPr>
              <a:t> implantable</a:t>
            </a:r>
          </a:p>
          <a:p>
            <a:pPr lvl="2" hangingPunct="0"/>
            <a:r>
              <a:rPr lang="fr-FR" dirty="0">
                <a:latin typeface="+mj-lt"/>
              </a:rPr>
              <a:t>intact, </a:t>
            </a:r>
            <a:r>
              <a:rPr lang="fr-FR" dirty="0" err="1">
                <a:latin typeface="+mj-lt"/>
              </a:rPr>
              <a:t>functional</a:t>
            </a:r>
            <a:r>
              <a:rPr lang="fr-FR" dirty="0">
                <a:latin typeface="+mj-lt"/>
              </a:rPr>
              <a:t> and </a:t>
            </a:r>
            <a:r>
              <a:rPr lang="fr-FR" dirty="0" err="1">
                <a:latin typeface="+mj-lt"/>
              </a:rPr>
              <a:t>reliable</a:t>
            </a:r>
            <a:r>
              <a:rPr lang="fr-FR" dirty="0">
                <a:latin typeface="+mj-lt"/>
              </a:rPr>
              <a:t> for </a:t>
            </a:r>
            <a:r>
              <a:rPr lang="fr-FR" dirty="0" err="1">
                <a:latin typeface="+mj-lt"/>
              </a:rPr>
              <a:t>decades</a:t>
            </a:r>
            <a:endParaRPr lang="fr-FR" dirty="0">
              <a:latin typeface="+mj-lt"/>
            </a:endParaRPr>
          </a:p>
          <a:p>
            <a:pPr lvl="2" hangingPunct="0"/>
            <a:r>
              <a:rPr lang="fr-FR" dirty="0">
                <a:latin typeface="+mj-lt"/>
              </a:rPr>
              <a:t>Stable </a:t>
            </a:r>
            <a:r>
              <a:rPr lang="fr-FR" dirty="0" err="1">
                <a:latin typeface="+mj-lt"/>
              </a:rPr>
              <a:t>signals</a:t>
            </a:r>
            <a:r>
              <a:rPr lang="fr-FR" dirty="0">
                <a:latin typeface="+mj-lt"/>
              </a:rPr>
              <a:t> over the </a:t>
            </a:r>
            <a:r>
              <a:rPr lang="fr-FR" dirty="0" err="1">
                <a:latin typeface="+mj-lt"/>
              </a:rPr>
              <a:t>years</a:t>
            </a:r>
            <a:endParaRPr lang="fr-FR" dirty="0">
              <a:latin typeface="+mj-lt"/>
            </a:endParaRPr>
          </a:p>
          <a:p>
            <a:pPr lvl="2" hangingPunct="0"/>
            <a:r>
              <a:rPr lang="fr-FR" dirty="0" err="1">
                <a:latin typeface="+mj-lt"/>
              </a:rPr>
              <a:t>Telemetry</a:t>
            </a:r>
            <a:r>
              <a:rPr lang="fr-FR" dirty="0">
                <a:latin typeface="+mj-lt"/>
              </a:rPr>
              <a:t>, batteries</a:t>
            </a:r>
          </a:p>
          <a:p>
            <a:pPr lvl="2" hangingPunct="0"/>
            <a:r>
              <a:rPr lang="fr-FR" dirty="0" err="1">
                <a:latin typeface="+mj-lt"/>
              </a:rPr>
              <a:t>External</a:t>
            </a:r>
            <a:r>
              <a:rPr lang="fr-FR" dirty="0">
                <a:latin typeface="+mj-lt"/>
              </a:rPr>
              <a:t> </a:t>
            </a:r>
            <a:r>
              <a:rPr lang="fr-FR" dirty="0" err="1">
                <a:latin typeface="+mj-lt"/>
              </a:rPr>
              <a:t>elements</a:t>
            </a:r>
            <a:r>
              <a:rPr lang="fr-FR" dirty="0">
                <a:latin typeface="+mj-lt"/>
              </a:rPr>
              <a:t> : </a:t>
            </a:r>
            <a:r>
              <a:rPr lang="fr-FR" dirty="0" err="1">
                <a:latin typeface="+mj-lt"/>
              </a:rPr>
              <a:t>robust</a:t>
            </a:r>
            <a:r>
              <a:rPr lang="fr-FR" dirty="0">
                <a:latin typeface="+mj-lt"/>
              </a:rPr>
              <a:t>, </a:t>
            </a:r>
            <a:r>
              <a:rPr lang="fr-FR" dirty="0" err="1">
                <a:latin typeface="+mj-lt"/>
              </a:rPr>
              <a:t>comfortable</a:t>
            </a:r>
            <a:r>
              <a:rPr lang="fr-FR" dirty="0">
                <a:latin typeface="+mj-lt"/>
              </a:rPr>
              <a:t>, </a:t>
            </a:r>
            <a:r>
              <a:rPr lang="fr-FR" dirty="0" err="1">
                <a:latin typeface="+mj-lt"/>
              </a:rPr>
              <a:t>convenient</a:t>
            </a:r>
            <a:r>
              <a:rPr lang="fr-FR" dirty="0">
                <a:latin typeface="+mj-lt"/>
              </a:rPr>
              <a:t>, </a:t>
            </a:r>
            <a:r>
              <a:rPr lang="fr-FR" dirty="0" err="1">
                <a:latin typeface="+mj-lt"/>
              </a:rPr>
              <a:t>unobtrusive</a:t>
            </a:r>
            <a:endParaRPr lang="fr-FR" dirty="0">
              <a:latin typeface="+mj-lt"/>
            </a:endParaRPr>
          </a:p>
          <a:p>
            <a:pPr lvl="2" hangingPunct="0"/>
            <a:r>
              <a:rPr lang="fr-FR" dirty="0">
                <a:latin typeface="+mj-lt"/>
              </a:rPr>
              <a:t>Interfaces </a:t>
            </a:r>
            <a:r>
              <a:rPr lang="fr-FR" dirty="0" err="1">
                <a:latin typeface="+mj-lt"/>
              </a:rPr>
              <a:t>with</a:t>
            </a:r>
            <a:r>
              <a:rPr lang="fr-FR" dirty="0">
                <a:latin typeface="+mj-lt"/>
              </a:rPr>
              <a:t> </a:t>
            </a:r>
            <a:r>
              <a:rPr lang="fr-FR" dirty="0" err="1">
                <a:latin typeface="+mj-lt"/>
              </a:rPr>
              <a:t>high</a:t>
            </a:r>
            <a:r>
              <a:rPr lang="fr-FR" dirty="0">
                <a:latin typeface="+mj-lt"/>
              </a:rPr>
              <a:t> performance </a:t>
            </a:r>
            <a:r>
              <a:rPr lang="fr-FR" dirty="0" err="1">
                <a:latin typeface="+mj-lt"/>
              </a:rPr>
              <a:t>apps</a:t>
            </a:r>
            <a:endParaRPr lang="fr-FR" dirty="0">
              <a:latin typeface="+mj-lt"/>
            </a:endParaRP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459703" cy="404664"/>
          </a:xfrm>
          <a:prstGeom prst="rect">
            <a:avLst/>
          </a:prstGeom>
          <a:effectLst>
            <a:glow rad="101600">
              <a:schemeClr val="accent6">
                <a:satMod val="175000"/>
                <a:alpha val="40000"/>
              </a:schemeClr>
            </a:glo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1477958" y="0"/>
            <a:ext cx="1481411" cy="404664"/>
          </a:xfrm>
          <a:prstGeom prst="rect">
            <a:avLst/>
          </a:prstGeom>
          <a:effectLst>
            <a:glow rad="101600">
              <a:schemeClr val="accent6">
                <a:satMod val="175000"/>
                <a:alpha val="40000"/>
              </a:schemeClr>
            </a:glo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2966114" y="1057"/>
            <a:ext cx="1394905" cy="404664"/>
          </a:xfrm>
          <a:prstGeom prst="rect">
            <a:avLst/>
          </a:prstGeom>
          <a:effectLst>
            <a:glow rad="101600">
              <a:schemeClr val="accent6">
                <a:satMod val="175000"/>
                <a:alpha val="40000"/>
              </a:schemeClr>
            </a:glo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4364560" y="0"/>
            <a:ext cx="1607383" cy="404664"/>
          </a:xfrm>
          <a:prstGeom prst="rect">
            <a:avLst/>
          </a:prstGeom>
          <a:effectLst>
            <a:glow rad="101600">
              <a:schemeClr val="accent6">
                <a:satMod val="175000"/>
                <a:alpha val="40000"/>
              </a:schemeClr>
            </a:glo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6012160" y="0"/>
            <a:ext cx="1372352" cy="404664"/>
          </a:xfrm>
          <a:prstGeom prst="rect">
            <a:avLst/>
          </a:prstGeom>
          <a:effectLst>
            <a:glow rad="101600">
              <a:schemeClr val="accent6">
                <a:satMod val="175000"/>
                <a:alpha val="40000"/>
              </a:schemeClr>
            </a:glo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7452320" y="0"/>
            <a:ext cx="1660221" cy="404664"/>
          </a:xfrm>
          <a:prstGeom prst="rect">
            <a:avLst/>
          </a:prstGeom>
          <a:effectLst>
            <a:glow rad="101600">
              <a:schemeClr val="accent6">
                <a:satMod val="175000"/>
                <a:alpha val="40000"/>
              </a:schemeClr>
            </a:glo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7745" y="35607"/>
            <a:ext cx="14340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err="1" smtClean="0">
                <a:solidFill>
                  <a:schemeClr val="bg1"/>
                </a:solidFill>
                <a:latin typeface="+mj-lt"/>
              </a:rPr>
              <a:t>Definition</a:t>
            </a:r>
            <a:endParaRPr lang="fr-FR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531396" y="13118"/>
            <a:ext cx="1302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err="1" smtClean="0">
                <a:solidFill>
                  <a:schemeClr val="bg1"/>
                </a:solidFill>
                <a:latin typeface="+mj-lt"/>
              </a:rPr>
              <a:t>Past</a:t>
            </a:r>
            <a:endParaRPr lang="fr-FR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2999332" y="20366"/>
            <a:ext cx="1302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err="1" smtClean="0">
                <a:solidFill>
                  <a:schemeClr val="bg1"/>
                </a:solidFill>
                <a:latin typeface="+mj-lt"/>
              </a:rPr>
              <a:t>Signals</a:t>
            </a:r>
            <a:endParaRPr lang="fr-FR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4375220" y="13118"/>
            <a:ext cx="15613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solidFill>
                  <a:schemeClr val="bg1"/>
                </a:solidFill>
                <a:latin typeface="+mj-lt"/>
              </a:rPr>
              <a:t>Components</a:t>
            </a:r>
            <a:endParaRPr lang="fr-FR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6042008" y="13118"/>
            <a:ext cx="1302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err="1" smtClean="0">
                <a:solidFill>
                  <a:schemeClr val="bg1"/>
                </a:solidFill>
                <a:latin typeface="+mj-lt"/>
              </a:rPr>
              <a:t>Present</a:t>
            </a:r>
            <a:endParaRPr lang="fr-FR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7631286" y="35607"/>
            <a:ext cx="1302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solidFill>
                  <a:srgbClr val="FFC000"/>
                </a:solidFill>
                <a:latin typeface="+mj-lt"/>
              </a:rPr>
              <a:t>Future</a:t>
            </a:r>
            <a:endParaRPr lang="fr-FR" sz="1600" b="1" dirty="0">
              <a:solidFill>
                <a:srgbClr val="FFC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53185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Don’t be mistaken !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755576" y="1887215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latin typeface="+mj-lt"/>
              </a:rPr>
              <a:t>BCI : </a:t>
            </a:r>
            <a:endParaRPr lang="fr-FR" sz="2400" dirty="0">
              <a:latin typeface="+mj-lt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1475656" y="1877923"/>
            <a:ext cx="6624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7160" indent="0">
              <a:buNone/>
            </a:pPr>
            <a:r>
              <a:rPr lang="en-US" sz="2400" dirty="0" smtClean="0">
                <a:latin typeface="+mj-lt"/>
              </a:rPr>
              <a:t>systems </a:t>
            </a:r>
            <a:r>
              <a:rPr lang="en-US" sz="2400" dirty="0">
                <a:latin typeface="+mj-lt"/>
              </a:rPr>
              <a:t>that measure and use signals produced by the </a:t>
            </a:r>
            <a:r>
              <a:rPr lang="en-US" sz="2400" dirty="0" smtClean="0">
                <a:latin typeface="+mj-lt"/>
              </a:rPr>
              <a:t>CNS</a:t>
            </a:r>
            <a:endParaRPr lang="en-US" sz="2400" dirty="0">
              <a:latin typeface="+mj-lt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611560" y="3255367"/>
            <a:ext cx="5184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7160" indent="0">
              <a:buNone/>
            </a:pPr>
            <a:r>
              <a:rPr lang="en-US" sz="2400" dirty="0" smtClean="0">
                <a:latin typeface="+mj-lt"/>
              </a:rPr>
              <a:t>Voice </a:t>
            </a:r>
            <a:r>
              <a:rPr lang="en-US" sz="2400" dirty="0">
                <a:latin typeface="+mj-lt"/>
              </a:rPr>
              <a:t>activated communication </a:t>
            </a:r>
            <a:r>
              <a:rPr lang="en-US" sz="2400" dirty="0" smtClean="0">
                <a:latin typeface="+mj-lt"/>
              </a:rPr>
              <a:t>:</a:t>
            </a:r>
            <a:endParaRPr lang="en-US" sz="2400" dirty="0">
              <a:latin typeface="+mj-lt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755576" y="4047455"/>
            <a:ext cx="5328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latin typeface="+mj-lt"/>
              </a:rPr>
              <a:t>Muscle-</a:t>
            </a:r>
            <a:r>
              <a:rPr lang="fr-FR" sz="2400" dirty="0" err="1" smtClean="0">
                <a:latin typeface="+mj-lt"/>
              </a:rPr>
              <a:t>activated</a:t>
            </a:r>
            <a:r>
              <a:rPr lang="fr-FR" sz="2400" dirty="0" smtClean="0">
                <a:latin typeface="+mj-lt"/>
              </a:rPr>
              <a:t> communication :</a:t>
            </a:r>
            <a:endParaRPr lang="fr-FR" sz="2400" dirty="0">
              <a:latin typeface="+mj-lt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794470" y="4983559"/>
            <a:ext cx="1905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latin typeface="+mj-lt"/>
              </a:rPr>
              <a:t>EEG </a:t>
            </a:r>
            <a:r>
              <a:rPr lang="fr-FR" sz="2400" dirty="0" err="1" smtClean="0">
                <a:latin typeface="+mj-lt"/>
              </a:rPr>
              <a:t>alone</a:t>
            </a:r>
            <a:r>
              <a:rPr lang="fr-FR" sz="2400" dirty="0" smtClean="0">
                <a:latin typeface="+mj-lt"/>
              </a:rPr>
              <a:t> : </a:t>
            </a:r>
            <a:endParaRPr lang="fr-FR" sz="2400" dirty="0">
              <a:latin typeface="+mj-lt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5786958" y="3255367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latin typeface="+mj-lt"/>
              </a:rPr>
              <a:t>Not a BCI</a:t>
            </a:r>
            <a:endParaRPr lang="fr-FR" sz="2400" dirty="0">
              <a:latin typeface="+mj-lt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5940152" y="4047455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latin typeface="+mj-lt"/>
              </a:rPr>
              <a:t>Not a BCI</a:t>
            </a:r>
            <a:endParaRPr lang="fr-FR" sz="2400" dirty="0">
              <a:latin typeface="+mj-lt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2627784" y="4983559"/>
            <a:ext cx="59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latin typeface="+mj-lt"/>
              </a:rPr>
              <a:t>Not a BCI (records </a:t>
            </a:r>
            <a:r>
              <a:rPr lang="fr-FR" sz="2400" dirty="0" err="1" smtClean="0">
                <a:latin typeface="+mj-lt"/>
              </a:rPr>
              <a:t>brain</a:t>
            </a:r>
            <a:r>
              <a:rPr lang="fr-FR" sz="2400" dirty="0" smtClean="0">
                <a:latin typeface="+mj-lt"/>
              </a:rPr>
              <a:t> </a:t>
            </a:r>
            <a:r>
              <a:rPr lang="fr-FR" sz="2400" dirty="0" err="1" smtClean="0">
                <a:latin typeface="+mj-lt"/>
              </a:rPr>
              <a:t>signals</a:t>
            </a:r>
            <a:r>
              <a:rPr lang="fr-FR" sz="2400" dirty="0" smtClean="0">
                <a:latin typeface="+mj-lt"/>
              </a:rPr>
              <a:t>) </a:t>
            </a:r>
            <a:endParaRPr lang="fr-FR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91046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904696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FFC000"/>
                </a:solidFill>
                <a:latin typeface="+mj-lt"/>
              </a:rPr>
              <a:t>Validation and dissemination</a:t>
            </a:r>
          </a:p>
          <a:p>
            <a:endParaRPr lang="en-US" sz="2400" b="1" dirty="0">
              <a:solidFill>
                <a:schemeClr val="bg1"/>
              </a:solidFill>
              <a:latin typeface="+mj-lt"/>
            </a:endParaRPr>
          </a:p>
          <a:p>
            <a:pPr lvl="1"/>
            <a:r>
              <a:rPr lang="en-US" dirty="0" smtClean="0">
                <a:latin typeface="+mj-lt"/>
              </a:rPr>
              <a:t>How good a BCI can get ?</a:t>
            </a:r>
          </a:p>
          <a:p>
            <a:pPr lvl="1"/>
            <a:r>
              <a:rPr lang="en-US" dirty="0" smtClean="0">
                <a:latin typeface="+mj-lt"/>
              </a:rPr>
              <a:t>Which are the best ?</a:t>
            </a:r>
          </a:p>
          <a:p>
            <a:pPr lvl="1"/>
            <a:r>
              <a:rPr lang="en-US" dirty="0" smtClean="0">
                <a:latin typeface="+mj-lt"/>
              </a:rPr>
              <a:t>Invasive BCIs &gt; Noninvasive BCIs ?</a:t>
            </a:r>
          </a:p>
          <a:p>
            <a:pPr lvl="1"/>
            <a:r>
              <a:rPr lang="en-US" dirty="0" smtClean="0">
                <a:latin typeface="+mj-lt"/>
              </a:rPr>
              <a:t>Noninvasive EEG or </a:t>
            </a:r>
            <a:r>
              <a:rPr lang="en-US" dirty="0" err="1" smtClean="0">
                <a:latin typeface="+mj-lt"/>
              </a:rPr>
              <a:t>fNIR</a:t>
            </a:r>
            <a:r>
              <a:rPr lang="en-US" dirty="0" smtClean="0">
                <a:latin typeface="+mj-lt"/>
              </a:rPr>
              <a:t> based BCIs : basic communication</a:t>
            </a:r>
          </a:p>
          <a:p>
            <a:pPr lvl="1"/>
            <a:r>
              <a:rPr lang="en-US" dirty="0" err="1" smtClean="0">
                <a:latin typeface="+mj-lt"/>
              </a:rPr>
              <a:t>ECoG</a:t>
            </a:r>
            <a:r>
              <a:rPr lang="en-US" dirty="0" smtClean="0">
                <a:latin typeface="+mj-lt"/>
              </a:rPr>
              <a:t>/neuron-based BCIs : complex movement control</a:t>
            </a:r>
          </a:p>
          <a:p>
            <a:pPr lvl="1"/>
            <a:r>
              <a:rPr lang="en-US" dirty="0" smtClean="0">
                <a:latin typeface="+mj-lt"/>
              </a:rPr>
              <a:t>Validation of BCIs for rehabilitation</a:t>
            </a:r>
          </a:p>
          <a:p>
            <a:pPr lvl="1"/>
            <a:r>
              <a:rPr lang="en-US" dirty="0" smtClean="0">
                <a:latin typeface="+mj-lt"/>
              </a:rPr>
              <a:t>Invasive BCIs : expansive =&gt; increase number of users, reduce sophistication,  insurances</a:t>
            </a:r>
            <a:endParaRPr lang="en-US" dirty="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459703" cy="404664"/>
          </a:xfrm>
          <a:prstGeom prst="rect">
            <a:avLst/>
          </a:prstGeom>
          <a:effectLst>
            <a:glow rad="101600">
              <a:schemeClr val="accent6">
                <a:satMod val="175000"/>
                <a:alpha val="40000"/>
              </a:schemeClr>
            </a:glo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1477958" y="0"/>
            <a:ext cx="1481411" cy="404664"/>
          </a:xfrm>
          <a:prstGeom prst="rect">
            <a:avLst/>
          </a:prstGeom>
          <a:effectLst>
            <a:glow rad="101600">
              <a:schemeClr val="accent6">
                <a:satMod val="175000"/>
                <a:alpha val="40000"/>
              </a:schemeClr>
            </a:glo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2966114" y="1057"/>
            <a:ext cx="1394905" cy="404664"/>
          </a:xfrm>
          <a:prstGeom prst="rect">
            <a:avLst/>
          </a:prstGeom>
          <a:effectLst>
            <a:glow rad="101600">
              <a:schemeClr val="accent6">
                <a:satMod val="175000"/>
                <a:alpha val="40000"/>
              </a:schemeClr>
            </a:glo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4364560" y="0"/>
            <a:ext cx="1607383" cy="404664"/>
          </a:xfrm>
          <a:prstGeom prst="rect">
            <a:avLst/>
          </a:prstGeom>
          <a:effectLst>
            <a:glow rad="101600">
              <a:schemeClr val="accent6">
                <a:satMod val="175000"/>
                <a:alpha val="40000"/>
              </a:schemeClr>
            </a:glo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6012160" y="0"/>
            <a:ext cx="1372352" cy="404664"/>
          </a:xfrm>
          <a:prstGeom prst="rect">
            <a:avLst/>
          </a:prstGeom>
          <a:effectLst>
            <a:glow rad="101600">
              <a:schemeClr val="accent6">
                <a:satMod val="175000"/>
                <a:alpha val="40000"/>
              </a:schemeClr>
            </a:glo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7452320" y="0"/>
            <a:ext cx="1660221" cy="404664"/>
          </a:xfrm>
          <a:prstGeom prst="rect">
            <a:avLst/>
          </a:prstGeom>
          <a:effectLst>
            <a:glow rad="101600">
              <a:schemeClr val="accent6">
                <a:satMod val="175000"/>
                <a:alpha val="40000"/>
              </a:schemeClr>
            </a:glo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7745" y="35607"/>
            <a:ext cx="14340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err="1" smtClean="0">
                <a:solidFill>
                  <a:schemeClr val="bg1"/>
                </a:solidFill>
                <a:latin typeface="+mj-lt"/>
              </a:rPr>
              <a:t>Definition</a:t>
            </a:r>
            <a:endParaRPr lang="fr-FR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531396" y="13118"/>
            <a:ext cx="1302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err="1" smtClean="0">
                <a:solidFill>
                  <a:schemeClr val="bg1"/>
                </a:solidFill>
                <a:latin typeface="+mj-lt"/>
              </a:rPr>
              <a:t>Past</a:t>
            </a:r>
            <a:endParaRPr lang="fr-FR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2999332" y="20366"/>
            <a:ext cx="1302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err="1" smtClean="0">
                <a:solidFill>
                  <a:schemeClr val="bg1"/>
                </a:solidFill>
                <a:latin typeface="+mj-lt"/>
              </a:rPr>
              <a:t>Signals</a:t>
            </a:r>
            <a:endParaRPr lang="fr-FR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4375220" y="13118"/>
            <a:ext cx="15613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solidFill>
                  <a:schemeClr val="bg1"/>
                </a:solidFill>
                <a:latin typeface="+mj-lt"/>
              </a:rPr>
              <a:t>Components</a:t>
            </a:r>
            <a:endParaRPr lang="fr-FR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6042008" y="13118"/>
            <a:ext cx="1302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err="1" smtClean="0">
                <a:solidFill>
                  <a:schemeClr val="bg1"/>
                </a:solidFill>
                <a:latin typeface="+mj-lt"/>
              </a:rPr>
              <a:t>Present</a:t>
            </a:r>
            <a:endParaRPr lang="fr-FR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7631286" y="35607"/>
            <a:ext cx="1302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solidFill>
                  <a:srgbClr val="FFC000"/>
                </a:solidFill>
                <a:latin typeface="+mj-lt"/>
              </a:rPr>
              <a:t>Future</a:t>
            </a:r>
            <a:endParaRPr lang="fr-FR" sz="1600" b="1" dirty="0">
              <a:solidFill>
                <a:srgbClr val="FFC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71777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76068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C000"/>
                </a:solidFill>
                <a:latin typeface="+mj-lt"/>
              </a:rPr>
              <a:t>Reliability</a:t>
            </a:r>
          </a:p>
          <a:p>
            <a:pPr lvl="1"/>
            <a:endParaRPr lang="en-US" dirty="0">
              <a:latin typeface="+mj-lt"/>
            </a:endParaRPr>
          </a:p>
          <a:p>
            <a:pPr lvl="1"/>
            <a:r>
              <a:rPr lang="en-US" dirty="0">
                <a:latin typeface="+mj-lt"/>
              </a:rPr>
              <a:t>A</a:t>
            </a:r>
            <a:r>
              <a:rPr lang="en-US" dirty="0" smtClean="0">
                <a:latin typeface="+mj-lt"/>
              </a:rPr>
              <a:t>s reliable as muscle-based actions</a:t>
            </a:r>
          </a:p>
          <a:p>
            <a:pPr lvl="1"/>
            <a:r>
              <a:rPr lang="en-US" dirty="0" smtClean="0">
                <a:latin typeface="+mj-lt"/>
              </a:rPr>
              <a:t>Brain signals </a:t>
            </a:r>
            <a:r>
              <a:rPr lang="en-US" dirty="0" smtClean="0">
                <a:latin typeface="+mj-lt"/>
                <a:sym typeface="Wingdings" panose="05000000000000000000" pitchFamily="2" charset="2"/>
              </a:rPr>
              <a:t> </a:t>
            </a:r>
            <a:r>
              <a:rPr lang="en-US" dirty="0" smtClean="0">
                <a:latin typeface="+mj-lt"/>
              </a:rPr>
              <a:t>spinal motor neurons</a:t>
            </a:r>
          </a:p>
          <a:p>
            <a:pPr lvl="1"/>
            <a:r>
              <a:rPr lang="en-US" dirty="0" smtClean="0">
                <a:latin typeface="+mj-lt"/>
              </a:rPr>
              <a:t>Outputs must correspond to user’s intent</a:t>
            </a:r>
          </a:p>
          <a:p>
            <a:pPr lvl="1"/>
            <a:r>
              <a:rPr lang="en-US" dirty="0" smtClean="0">
                <a:latin typeface="+mj-lt"/>
              </a:rPr>
              <a:t>BCI and CNS must work together =&gt; reliable partnership in all situations</a:t>
            </a:r>
          </a:p>
          <a:p>
            <a:pPr lvl="1"/>
            <a:r>
              <a:rPr lang="en-US" dirty="0" smtClean="0">
                <a:latin typeface="+mj-lt"/>
              </a:rPr>
              <a:t>CNS </a:t>
            </a:r>
            <a:r>
              <a:rPr lang="en-US" dirty="0" err="1" smtClean="0">
                <a:latin typeface="+mj-lt"/>
              </a:rPr>
              <a:t>behaviour</a:t>
            </a:r>
            <a:r>
              <a:rPr lang="en-US" dirty="0" smtClean="0">
                <a:latin typeface="+mj-lt"/>
              </a:rPr>
              <a:t> : guide for designing BCIs</a:t>
            </a:r>
          </a:p>
          <a:p>
            <a:pPr lvl="1"/>
            <a:r>
              <a:rPr lang="en-US" dirty="0" smtClean="0">
                <a:latin typeface="+mj-lt"/>
              </a:rPr>
              <a:t>Use of signals from multiple brain areas</a:t>
            </a:r>
          </a:p>
          <a:p>
            <a:pPr lvl="1"/>
            <a:r>
              <a:rPr lang="en-US" dirty="0" smtClean="0">
                <a:latin typeface="+mj-lt"/>
              </a:rPr>
              <a:t>BCI self paced</a:t>
            </a:r>
          </a:p>
          <a:p>
            <a:pPr lvl="1"/>
            <a:r>
              <a:rPr lang="en-US" dirty="0" smtClean="0">
                <a:latin typeface="+mj-lt"/>
              </a:rPr>
              <a:t>Sensory feedback : faster, more precise than vision</a:t>
            </a:r>
            <a:endParaRPr lang="en-US" dirty="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459703" cy="404664"/>
          </a:xfrm>
          <a:prstGeom prst="rect">
            <a:avLst/>
          </a:prstGeom>
          <a:effectLst>
            <a:glow rad="101600">
              <a:schemeClr val="accent6">
                <a:satMod val="175000"/>
                <a:alpha val="40000"/>
              </a:schemeClr>
            </a:glo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1477958" y="0"/>
            <a:ext cx="1481411" cy="404664"/>
          </a:xfrm>
          <a:prstGeom prst="rect">
            <a:avLst/>
          </a:prstGeom>
          <a:effectLst>
            <a:glow rad="101600">
              <a:schemeClr val="accent6">
                <a:satMod val="175000"/>
                <a:alpha val="40000"/>
              </a:schemeClr>
            </a:glo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2966114" y="1057"/>
            <a:ext cx="1394905" cy="404664"/>
          </a:xfrm>
          <a:prstGeom prst="rect">
            <a:avLst/>
          </a:prstGeom>
          <a:effectLst>
            <a:glow rad="101600">
              <a:schemeClr val="accent6">
                <a:satMod val="175000"/>
                <a:alpha val="40000"/>
              </a:schemeClr>
            </a:glo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4364560" y="0"/>
            <a:ext cx="1607383" cy="404664"/>
          </a:xfrm>
          <a:prstGeom prst="rect">
            <a:avLst/>
          </a:prstGeom>
          <a:effectLst>
            <a:glow rad="101600">
              <a:schemeClr val="accent6">
                <a:satMod val="175000"/>
                <a:alpha val="40000"/>
              </a:schemeClr>
            </a:glo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6012160" y="0"/>
            <a:ext cx="1372352" cy="404664"/>
          </a:xfrm>
          <a:prstGeom prst="rect">
            <a:avLst/>
          </a:prstGeom>
          <a:effectLst>
            <a:glow rad="101600">
              <a:schemeClr val="accent6">
                <a:satMod val="175000"/>
                <a:alpha val="40000"/>
              </a:schemeClr>
            </a:glo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7452320" y="0"/>
            <a:ext cx="1660221" cy="404664"/>
          </a:xfrm>
          <a:prstGeom prst="rect">
            <a:avLst/>
          </a:prstGeom>
          <a:effectLst>
            <a:glow rad="101600">
              <a:schemeClr val="accent6">
                <a:satMod val="175000"/>
                <a:alpha val="40000"/>
              </a:schemeClr>
            </a:glo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7745" y="35607"/>
            <a:ext cx="14340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err="1" smtClean="0">
                <a:solidFill>
                  <a:schemeClr val="bg1"/>
                </a:solidFill>
                <a:latin typeface="+mj-lt"/>
              </a:rPr>
              <a:t>Definition</a:t>
            </a:r>
            <a:endParaRPr lang="fr-FR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531396" y="13118"/>
            <a:ext cx="1302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err="1" smtClean="0">
                <a:solidFill>
                  <a:schemeClr val="bg1"/>
                </a:solidFill>
                <a:latin typeface="+mj-lt"/>
              </a:rPr>
              <a:t>Past</a:t>
            </a:r>
            <a:endParaRPr lang="fr-FR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2999332" y="20366"/>
            <a:ext cx="1302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err="1" smtClean="0">
                <a:solidFill>
                  <a:schemeClr val="bg1"/>
                </a:solidFill>
                <a:latin typeface="+mj-lt"/>
              </a:rPr>
              <a:t>Signals</a:t>
            </a:r>
            <a:endParaRPr lang="fr-FR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4375220" y="13118"/>
            <a:ext cx="15613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solidFill>
                  <a:schemeClr val="bg1"/>
                </a:solidFill>
                <a:latin typeface="+mj-lt"/>
              </a:rPr>
              <a:t>Components</a:t>
            </a:r>
            <a:endParaRPr lang="fr-FR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6042008" y="13118"/>
            <a:ext cx="1302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err="1" smtClean="0">
                <a:solidFill>
                  <a:schemeClr val="bg1"/>
                </a:solidFill>
                <a:latin typeface="+mj-lt"/>
              </a:rPr>
              <a:t>Present</a:t>
            </a:r>
            <a:endParaRPr lang="fr-FR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7631286" y="35607"/>
            <a:ext cx="1302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solidFill>
                  <a:srgbClr val="FFC000"/>
                </a:solidFill>
                <a:latin typeface="+mj-lt"/>
              </a:rPr>
              <a:t>Future</a:t>
            </a:r>
            <a:endParaRPr lang="fr-FR" sz="1600" b="1" dirty="0">
              <a:solidFill>
                <a:srgbClr val="FFC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84145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Conclusion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433538"/>
            <a:ext cx="8229600" cy="470916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+mj-lt"/>
              </a:rPr>
              <a:t>BCIs were in the realm of science fiction !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+mj-lt"/>
              </a:rPr>
              <a:t>Different brain signals, recording methods, signal-processing algorithms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+mj-lt"/>
              </a:rPr>
              <a:t>Different devices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+mj-lt"/>
              </a:rPr>
              <a:t>Improved life for disabled patients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+mj-lt"/>
              </a:rPr>
              <a:t>Major new communication and control technology in the future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20080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492896"/>
            <a:ext cx="8229600" cy="1143000"/>
          </a:xfrm>
        </p:spPr>
        <p:txBody>
          <a:bodyPr>
            <a:noAutofit/>
          </a:bodyPr>
          <a:lstStyle/>
          <a:p>
            <a:r>
              <a:rPr lang="en-US" sz="7200" dirty="0" smtClean="0">
                <a:solidFill>
                  <a:srgbClr val="FFC000"/>
                </a:solidFill>
              </a:rPr>
              <a:t>Thank you !</a:t>
            </a:r>
            <a:endParaRPr lang="en-US" sz="72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2914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What’s a BCI ?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193" y="1417637"/>
            <a:ext cx="3174603" cy="1739682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956" y="1765503"/>
            <a:ext cx="1283080" cy="1391816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1417638"/>
            <a:ext cx="2151685" cy="2282974"/>
          </a:xfrm>
          <a:prstGeom prst="rect">
            <a:avLst/>
          </a:prstGeom>
        </p:spPr>
      </p:pic>
      <p:sp>
        <p:nvSpPr>
          <p:cNvPr id="9" name="Virage 8"/>
          <p:cNvSpPr/>
          <p:nvPr/>
        </p:nvSpPr>
        <p:spPr>
          <a:xfrm rot="10800000">
            <a:off x="4447792" y="4772939"/>
            <a:ext cx="3114123" cy="1872208"/>
          </a:xfrm>
          <a:prstGeom prst="bentArrow">
            <a:avLst>
              <a:gd name="adj1" fmla="val 25000"/>
              <a:gd name="adj2" fmla="val 25509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1163365"/>
            <a:ext cx="502107" cy="508545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8197" y="707194"/>
            <a:ext cx="755138" cy="762765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467" y="3908605"/>
            <a:ext cx="1502473" cy="1102179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123" y="5135255"/>
            <a:ext cx="1045685" cy="1021591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680" y="3741366"/>
            <a:ext cx="1165913" cy="1349610"/>
          </a:xfrm>
          <a:prstGeom prst="rect">
            <a:avLst/>
          </a:prstGeom>
        </p:spPr>
      </p:pic>
      <p:sp>
        <p:nvSpPr>
          <p:cNvPr id="18" name="ZoneTexte 17"/>
          <p:cNvSpPr txBox="1"/>
          <p:nvPr/>
        </p:nvSpPr>
        <p:spPr>
          <a:xfrm>
            <a:off x="1298243" y="3230848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+mj-lt"/>
              </a:rPr>
              <a:t>The </a:t>
            </a:r>
            <a:r>
              <a:rPr lang="fr-FR" dirty="0" err="1" smtClean="0">
                <a:latin typeface="+mj-lt"/>
              </a:rPr>
              <a:t>brain</a:t>
            </a:r>
            <a:endParaRPr lang="fr-FR" dirty="0">
              <a:latin typeface="+mj-lt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4051474" y="323084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+mj-lt"/>
              </a:rPr>
              <a:t>Sends</a:t>
            </a:r>
            <a:r>
              <a:rPr lang="fr-FR" dirty="0" smtClean="0">
                <a:latin typeface="+mj-lt"/>
              </a:rPr>
              <a:t> a signal</a:t>
            </a:r>
            <a:endParaRPr lang="fr-FR" dirty="0">
              <a:latin typeface="+mj-lt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6012160" y="3708227"/>
            <a:ext cx="288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+mj-lt"/>
              </a:rPr>
              <a:t>The computer </a:t>
            </a:r>
            <a:r>
              <a:rPr lang="fr-FR" dirty="0" err="1" smtClean="0">
                <a:latin typeface="+mj-lt"/>
              </a:rPr>
              <a:t>acquires</a:t>
            </a:r>
            <a:r>
              <a:rPr lang="fr-FR" dirty="0" smtClean="0">
                <a:latin typeface="+mj-lt"/>
              </a:rPr>
              <a:t> and </a:t>
            </a:r>
            <a:r>
              <a:rPr lang="fr-FR" dirty="0" err="1" smtClean="0">
                <a:latin typeface="+mj-lt"/>
              </a:rPr>
              <a:t>analyzes</a:t>
            </a:r>
            <a:r>
              <a:rPr lang="fr-FR" dirty="0">
                <a:latin typeface="+mj-lt"/>
              </a:rPr>
              <a:t> </a:t>
            </a:r>
            <a:r>
              <a:rPr lang="fr-FR" dirty="0" smtClean="0">
                <a:latin typeface="+mj-lt"/>
              </a:rPr>
              <a:t>the signal</a:t>
            </a:r>
            <a:endParaRPr lang="fr-FR" dirty="0">
              <a:latin typeface="+mj-lt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5076056" y="5124742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+mj-lt"/>
              </a:rPr>
              <a:t>Then</a:t>
            </a:r>
            <a:r>
              <a:rPr lang="fr-FR" dirty="0" smtClean="0">
                <a:latin typeface="+mj-lt"/>
              </a:rPr>
              <a:t> translates </a:t>
            </a:r>
            <a:r>
              <a:rPr lang="fr-FR" dirty="0" err="1" smtClean="0">
                <a:latin typeface="+mj-lt"/>
              </a:rPr>
              <a:t>it</a:t>
            </a:r>
            <a:r>
              <a:rPr lang="fr-FR" dirty="0" smtClean="0">
                <a:latin typeface="+mj-lt"/>
              </a:rPr>
              <a:t> to </a:t>
            </a:r>
            <a:r>
              <a:rPr lang="fr-FR" dirty="0" err="1" smtClean="0">
                <a:latin typeface="+mj-lt"/>
              </a:rPr>
              <a:t>commands</a:t>
            </a:r>
            <a:endParaRPr lang="fr-FR" dirty="0">
              <a:latin typeface="+mj-lt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611560" y="6162860"/>
            <a:ext cx="4464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+mj-lt"/>
              </a:rPr>
              <a:t>The output </a:t>
            </a:r>
            <a:r>
              <a:rPr lang="fr-FR" dirty="0" err="1" smtClean="0">
                <a:latin typeface="+mj-lt"/>
              </a:rPr>
              <a:t>device</a:t>
            </a:r>
            <a:r>
              <a:rPr lang="fr-FR" dirty="0" smtClean="0">
                <a:latin typeface="+mj-lt"/>
              </a:rPr>
              <a:t> </a:t>
            </a:r>
            <a:r>
              <a:rPr lang="fr-FR" dirty="0" err="1" smtClean="0">
                <a:latin typeface="+mj-lt"/>
              </a:rPr>
              <a:t>executes</a:t>
            </a:r>
            <a:r>
              <a:rPr lang="fr-FR" dirty="0" smtClean="0">
                <a:latin typeface="+mj-lt"/>
              </a:rPr>
              <a:t> the </a:t>
            </a:r>
            <a:r>
              <a:rPr lang="fr-FR" dirty="0" err="1" smtClean="0">
                <a:latin typeface="+mj-lt"/>
              </a:rPr>
              <a:t>desired</a:t>
            </a:r>
            <a:r>
              <a:rPr lang="fr-FR" dirty="0" smtClean="0">
                <a:latin typeface="+mj-lt"/>
              </a:rPr>
              <a:t> actions</a:t>
            </a:r>
            <a:endParaRPr lang="fr-FR" dirty="0"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1459703" cy="404664"/>
          </a:xfrm>
          <a:prstGeom prst="rect">
            <a:avLst/>
          </a:prstGeom>
          <a:effectLst>
            <a:glow rad="101600">
              <a:schemeClr val="accent6">
                <a:satMod val="175000"/>
                <a:alpha val="40000"/>
              </a:schemeClr>
            </a:glo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/>
          <p:cNvSpPr/>
          <p:nvPr/>
        </p:nvSpPr>
        <p:spPr>
          <a:xfrm>
            <a:off x="1477958" y="0"/>
            <a:ext cx="1481411" cy="404664"/>
          </a:xfrm>
          <a:prstGeom prst="rect">
            <a:avLst/>
          </a:prstGeom>
          <a:effectLst>
            <a:glow rad="101600">
              <a:schemeClr val="accent6">
                <a:satMod val="175000"/>
                <a:alpha val="40000"/>
              </a:schemeClr>
            </a:glo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/>
          <p:cNvSpPr/>
          <p:nvPr/>
        </p:nvSpPr>
        <p:spPr>
          <a:xfrm>
            <a:off x="2966114" y="1057"/>
            <a:ext cx="1394905" cy="404664"/>
          </a:xfrm>
          <a:prstGeom prst="rect">
            <a:avLst/>
          </a:prstGeom>
          <a:effectLst>
            <a:glow rad="101600">
              <a:schemeClr val="accent6">
                <a:satMod val="175000"/>
                <a:alpha val="40000"/>
              </a:schemeClr>
            </a:glo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/>
          <p:cNvSpPr/>
          <p:nvPr/>
        </p:nvSpPr>
        <p:spPr>
          <a:xfrm>
            <a:off x="4364560" y="0"/>
            <a:ext cx="1607383" cy="404664"/>
          </a:xfrm>
          <a:prstGeom prst="rect">
            <a:avLst/>
          </a:prstGeom>
          <a:effectLst>
            <a:glow rad="101600">
              <a:schemeClr val="accent6">
                <a:satMod val="175000"/>
                <a:alpha val="40000"/>
              </a:schemeClr>
            </a:glo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/>
          <p:cNvSpPr/>
          <p:nvPr/>
        </p:nvSpPr>
        <p:spPr>
          <a:xfrm>
            <a:off x="6012160" y="0"/>
            <a:ext cx="1372352" cy="404664"/>
          </a:xfrm>
          <a:prstGeom prst="rect">
            <a:avLst/>
          </a:prstGeom>
          <a:effectLst>
            <a:glow rad="101600">
              <a:schemeClr val="accent6">
                <a:satMod val="175000"/>
                <a:alpha val="40000"/>
              </a:schemeClr>
            </a:glo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/>
          <p:cNvSpPr/>
          <p:nvPr/>
        </p:nvSpPr>
        <p:spPr>
          <a:xfrm>
            <a:off x="7452320" y="0"/>
            <a:ext cx="1660221" cy="404664"/>
          </a:xfrm>
          <a:prstGeom prst="rect">
            <a:avLst/>
          </a:prstGeom>
          <a:effectLst>
            <a:glow rad="101600">
              <a:schemeClr val="accent6">
                <a:satMod val="175000"/>
                <a:alpha val="40000"/>
              </a:schemeClr>
            </a:glo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7745" y="35607"/>
            <a:ext cx="14340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err="1" smtClean="0">
                <a:solidFill>
                  <a:srgbClr val="FFC000"/>
                </a:solidFill>
                <a:latin typeface="+mj-lt"/>
              </a:rPr>
              <a:t>Definition</a:t>
            </a:r>
            <a:endParaRPr lang="fr-FR" sz="1600" b="1" dirty="0">
              <a:solidFill>
                <a:srgbClr val="FFC000"/>
              </a:solidFill>
              <a:latin typeface="+mj-lt"/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1531396" y="13118"/>
            <a:ext cx="1302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err="1" smtClean="0">
                <a:solidFill>
                  <a:schemeClr val="bg1"/>
                </a:solidFill>
                <a:latin typeface="+mj-lt"/>
              </a:rPr>
              <a:t>Past</a:t>
            </a:r>
            <a:endParaRPr lang="fr-FR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7" name="ZoneTexte 36"/>
          <p:cNvSpPr txBox="1"/>
          <p:nvPr/>
        </p:nvSpPr>
        <p:spPr>
          <a:xfrm>
            <a:off x="2999332" y="20366"/>
            <a:ext cx="1302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err="1" smtClean="0">
                <a:solidFill>
                  <a:schemeClr val="bg1"/>
                </a:solidFill>
                <a:latin typeface="+mj-lt"/>
              </a:rPr>
              <a:t>Signals</a:t>
            </a:r>
            <a:endParaRPr lang="fr-FR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8" name="ZoneTexte 37"/>
          <p:cNvSpPr txBox="1"/>
          <p:nvPr/>
        </p:nvSpPr>
        <p:spPr>
          <a:xfrm>
            <a:off x="4375220" y="13118"/>
            <a:ext cx="15613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solidFill>
                  <a:schemeClr val="bg1"/>
                </a:solidFill>
                <a:latin typeface="+mj-lt"/>
              </a:rPr>
              <a:t>Components</a:t>
            </a:r>
            <a:endParaRPr lang="fr-FR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9" name="ZoneTexte 38"/>
          <p:cNvSpPr txBox="1"/>
          <p:nvPr/>
        </p:nvSpPr>
        <p:spPr>
          <a:xfrm>
            <a:off x="6042008" y="13118"/>
            <a:ext cx="1302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err="1" smtClean="0">
                <a:solidFill>
                  <a:schemeClr val="bg1"/>
                </a:solidFill>
                <a:latin typeface="+mj-lt"/>
              </a:rPr>
              <a:t>Present</a:t>
            </a:r>
            <a:endParaRPr lang="fr-FR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0" name="ZoneTexte 39"/>
          <p:cNvSpPr txBox="1"/>
          <p:nvPr/>
        </p:nvSpPr>
        <p:spPr>
          <a:xfrm>
            <a:off x="7631286" y="35607"/>
            <a:ext cx="1302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solidFill>
                  <a:schemeClr val="bg1"/>
                </a:solidFill>
                <a:latin typeface="+mj-lt"/>
              </a:rPr>
              <a:t>Future</a:t>
            </a:r>
            <a:endParaRPr lang="fr-FR" sz="16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88694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4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6" dur="3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8" grpId="0"/>
      <p:bldP spid="19" grpId="0"/>
      <p:bldP spid="20" grpId="0"/>
      <p:bldP spid="21" grpId="0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In the Past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0" y="1628800"/>
            <a:ext cx="1512168" cy="120032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571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 smtClean="0">
                <a:solidFill>
                  <a:schemeClr val="bg1"/>
                </a:solidFill>
                <a:latin typeface="+mj-lt"/>
              </a:rPr>
              <a:t>Late</a:t>
            </a:r>
            <a:r>
              <a:rPr lang="fr-FR" dirty="0" smtClean="0">
                <a:solidFill>
                  <a:schemeClr val="bg1"/>
                </a:solidFill>
                <a:latin typeface="+mj-lt"/>
              </a:rPr>
              <a:t> 1960s</a:t>
            </a:r>
          </a:p>
          <a:p>
            <a:r>
              <a:rPr lang="fr-FR" dirty="0" err="1" smtClean="0">
                <a:solidFill>
                  <a:schemeClr val="bg1"/>
                </a:solidFill>
                <a:latin typeface="+mj-lt"/>
              </a:rPr>
              <a:t>Early</a:t>
            </a:r>
            <a:r>
              <a:rPr lang="fr-FR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fr-FR" dirty="0" err="1" smtClean="0">
                <a:solidFill>
                  <a:schemeClr val="bg1"/>
                </a:solidFill>
                <a:latin typeface="+mj-lt"/>
              </a:rPr>
              <a:t>work</a:t>
            </a:r>
            <a:r>
              <a:rPr lang="fr-FR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fr-FR" dirty="0" err="1" smtClean="0">
                <a:solidFill>
                  <a:schemeClr val="bg1"/>
                </a:solidFill>
                <a:latin typeface="+mj-lt"/>
              </a:rPr>
              <a:t>with</a:t>
            </a:r>
            <a:r>
              <a:rPr lang="fr-FR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fr-FR" dirty="0" err="1" smtClean="0">
                <a:solidFill>
                  <a:schemeClr val="bg1"/>
                </a:solidFill>
                <a:latin typeface="+mj-lt"/>
              </a:rPr>
              <a:t>Monkeys</a:t>
            </a:r>
            <a:endParaRPr lang="fr-FR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467544" y="4778567"/>
            <a:ext cx="2842614" cy="147732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571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  <a:latin typeface="+mj-lt"/>
              </a:rPr>
              <a:t>1970s :</a:t>
            </a:r>
            <a:r>
              <a:rPr lang="fr-FR" dirty="0" err="1" smtClean="0">
                <a:solidFill>
                  <a:schemeClr val="bg1"/>
                </a:solidFill>
                <a:latin typeface="+mj-lt"/>
              </a:rPr>
              <a:t>Human</a:t>
            </a:r>
            <a:r>
              <a:rPr lang="fr-FR" dirty="0" smtClean="0">
                <a:solidFill>
                  <a:schemeClr val="bg1"/>
                </a:solidFill>
                <a:latin typeface="+mj-lt"/>
              </a:rPr>
              <a:t> investigations</a:t>
            </a:r>
          </a:p>
          <a:p>
            <a:r>
              <a:rPr lang="fr-FR" dirty="0" err="1" smtClean="0">
                <a:solidFill>
                  <a:schemeClr val="bg1"/>
                </a:solidFill>
                <a:latin typeface="+mj-lt"/>
              </a:rPr>
              <a:t>Kuhlman</a:t>
            </a:r>
            <a:r>
              <a:rPr lang="fr-FR" dirty="0" smtClean="0">
                <a:solidFill>
                  <a:schemeClr val="bg1"/>
                </a:solidFill>
                <a:latin typeface="+mj-lt"/>
              </a:rPr>
              <a:t> =&gt; use of EEG</a:t>
            </a:r>
          </a:p>
          <a:p>
            <a:r>
              <a:rPr lang="fr-FR" dirty="0" err="1" smtClean="0">
                <a:solidFill>
                  <a:schemeClr val="bg1"/>
                </a:solidFill>
                <a:latin typeface="+mj-lt"/>
              </a:rPr>
              <a:t>Wolpaw</a:t>
            </a:r>
            <a:r>
              <a:rPr lang="fr-FR" dirty="0" smtClean="0">
                <a:solidFill>
                  <a:schemeClr val="bg1"/>
                </a:solidFill>
                <a:latin typeface="+mj-lt"/>
              </a:rPr>
              <a:t> et al : move a </a:t>
            </a:r>
            <a:r>
              <a:rPr lang="fr-FR" dirty="0" err="1" smtClean="0">
                <a:solidFill>
                  <a:schemeClr val="bg1"/>
                </a:solidFill>
                <a:latin typeface="+mj-lt"/>
              </a:rPr>
              <a:t>cursor</a:t>
            </a:r>
            <a:r>
              <a:rPr lang="fr-FR" dirty="0" smtClean="0">
                <a:solidFill>
                  <a:schemeClr val="bg1"/>
                </a:solidFill>
                <a:latin typeface="+mj-lt"/>
              </a:rPr>
              <a:t> in 1D/2D</a:t>
            </a:r>
            <a:endParaRPr lang="fr-FR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267744" y="1374738"/>
            <a:ext cx="2455698" cy="175432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571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  <a:latin typeface="+mj-lt"/>
              </a:rPr>
              <a:t>1980 : </a:t>
            </a:r>
            <a:r>
              <a:rPr lang="fr-FR" dirty="0" err="1" smtClean="0">
                <a:solidFill>
                  <a:schemeClr val="bg1"/>
                </a:solidFill>
                <a:latin typeface="+mj-lt"/>
              </a:rPr>
              <a:t>Elbert</a:t>
            </a:r>
            <a:r>
              <a:rPr lang="fr-FR" dirty="0" smtClean="0">
                <a:solidFill>
                  <a:schemeClr val="bg1"/>
                </a:solidFill>
                <a:latin typeface="+mj-lt"/>
              </a:rPr>
              <a:t> et al</a:t>
            </a:r>
          </a:p>
          <a:p>
            <a:r>
              <a:rPr lang="fr-FR" dirty="0" smtClean="0">
                <a:solidFill>
                  <a:schemeClr val="bg1"/>
                </a:solidFill>
                <a:latin typeface="+mj-lt"/>
              </a:rPr>
              <a:t>Control the vertical </a:t>
            </a:r>
          </a:p>
          <a:p>
            <a:r>
              <a:rPr lang="fr-FR" dirty="0" err="1" smtClean="0">
                <a:solidFill>
                  <a:schemeClr val="bg1"/>
                </a:solidFill>
                <a:latin typeface="+mj-lt"/>
              </a:rPr>
              <a:t>movements</a:t>
            </a:r>
            <a:r>
              <a:rPr lang="fr-FR" dirty="0" smtClean="0">
                <a:solidFill>
                  <a:schemeClr val="bg1"/>
                </a:solidFill>
                <a:latin typeface="+mj-lt"/>
              </a:rPr>
              <a:t> of a rocket </a:t>
            </a:r>
          </a:p>
          <a:p>
            <a:r>
              <a:rPr lang="fr-FR" dirty="0">
                <a:solidFill>
                  <a:schemeClr val="bg1"/>
                </a:solidFill>
                <a:latin typeface="+mj-lt"/>
              </a:rPr>
              <a:t>t</a:t>
            </a:r>
            <a:r>
              <a:rPr lang="fr-FR" dirty="0" smtClean="0">
                <a:solidFill>
                  <a:schemeClr val="bg1"/>
                </a:solidFill>
                <a:latin typeface="+mj-lt"/>
              </a:rPr>
              <a:t>raveling </a:t>
            </a:r>
            <a:r>
              <a:rPr lang="fr-FR" dirty="0" err="1" smtClean="0">
                <a:solidFill>
                  <a:schemeClr val="bg1"/>
                </a:solidFill>
                <a:latin typeface="+mj-lt"/>
              </a:rPr>
              <a:t>accross</a:t>
            </a:r>
            <a:r>
              <a:rPr lang="fr-FR" dirty="0" smtClean="0">
                <a:solidFill>
                  <a:schemeClr val="bg1"/>
                </a:solidFill>
                <a:latin typeface="+mj-lt"/>
              </a:rPr>
              <a:t> a </a:t>
            </a:r>
            <a:r>
              <a:rPr lang="fr-FR" dirty="0" err="1" smtClean="0">
                <a:solidFill>
                  <a:schemeClr val="bg1"/>
                </a:solidFill>
                <a:latin typeface="+mj-lt"/>
              </a:rPr>
              <a:t>screen</a:t>
            </a:r>
            <a:endParaRPr lang="fr-FR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419872" y="4793651"/>
            <a:ext cx="2424919" cy="147732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571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  <a:latin typeface="+mj-lt"/>
              </a:rPr>
              <a:t>1988 : </a:t>
            </a:r>
            <a:r>
              <a:rPr lang="fr-FR" dirty="0" err="1" smtClean="0">
                <a:solidFill>
                  <a:schemeClr val="bg1"/>
                </a:solidFill>
                <a:latin typeface="+mj-lt"/>
              </a:rPr>
              <a:t>Farwell</a:t>
            </a:r>
            <a:r>
              <a:rPr lang="fr-FR" dirty="0" smtClean="0">
                <a:solidFill>
                  <a:schemeClr val="bg1"/>
                </a:solidFill>
                <a:latin typeface="+mj-lt"/>
              </a:rPr>
              <a:t> and </a:t>
            </a:r>
            <a:r>
              <a:rPr lang="fr-FR" dirty="0" err="1" smtClean="0">
                <a:solidFill>
                  <a:schemeClr val="bg1"/>
                </a:solidFill>
                <a:latin typeface="+mj-lt"/>
              </a:rPr>
              <a:t>Donchin</a:t>
            </a:r>
            <a:r>
              <a:rPr lang="fr-FR" dirty="0" smtClean="0">
                <a:solidFill>
                  <a:schemeClr val="bg1"/>
                </a:solidFill>
                <a:latin typeface="+mj-lt"/>
              </a:rPr>
              <a:t> P300</a:t>
            </a:r>
          </a:p>
          <a:p>
            <a:r>
              <a:rPr lang="fr-FR" dirty="0" err="1" smtClean="0">
                <a:solidFill>
                  <a:schemeClr val="bg1"/>
                </a:solidFill>
                <a:latin typeface="+mj-lt"/>
              </a:rPr>
              <a:t>Allows</a:t>
            </a:r>
            <a:r>
              <a:rPr lang="fr-FR" dirty="0" smtClean="0">
                <a:solidFill>
                  <a:schemeClr val="bg1"/>
                </a:solidFill>
                <a:latin typeface="+mj-lt"/>
              </a:rPr>
              <a:t> to </a:t>
            </a:r>
            <a:r>
              <a:rPr lang="fr-FR" dirty="0" err="1" smtClean="0">
                <a:solidFill>
                  <a:schemeClr val="bg1"/>
                </a:solidFill>
                <a:latin typeface="+mj-lt"/>
              </a:rPr>
              <a:t>spell</a:t>
            </a:r>
            <a:r>
              <a:rPr lang="fr-FR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fr-FR" dirty="0" err="1" smtClean="0">
                <a:solidFill>
                  <a:schemeClr val="bg1"/>
                </a:solidFill>
                <a:latin typeface="+mj-lt"/>
              </a:rPr>
              <a:t>words</a:t>
            </a:r>
            <a:r>
              <a:rPr lang="fr-FR" dirty="0" smtClean="0">
                <a:solidFill>
                  <a:schemeClr val="bg1"/>
                </a:solidFill>
                <a:latin typeface="+mj-lt"/>
              </a:rPr>
              <a:t> on a</a:t>
            </a:r>
          </a:p>
          <a:p>
            <a:r>
              <a:rPr lang="fr-FR" dirty="0">
                <a:solidFill>
                  <a:schemeClr val="bg1"/>
                </a:solidFill>
                <a:latin typeface="+mj-lt"/>
              </a:rPr>
              <a:t>c</a:t>
            </a:r>
            <a:r>
              <a:rPr lang="fr-FR" dirty="0" smtClean="0">
                <a:solidFill>
                  <a:schemeClr val="bg1"/>
                </a:solidFill>
                <a:latin typeface="+mj-lt"/>
              </a:rPr>
              <a:t>omputer </a:t>
            </a:r>
            <a:r>
              <a:rPr lang="fr-FR" dirty="0" err="1" smtClean="0">
                <a:solidFill>
                  <a:schemeClr val="bg1"/>
                </a:solidFill>
                <a:latin typeface="+mj-lt"/>
              </a:rPr>
              <a:t>screen</a:t>
            </a:r>
            <a:endParaRPr lang="fr-FR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5652120" y="1494104"/>
            <a:ext cx="2232248" cy="147732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571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  <a:latin typeface="+mj-lt"/>
              </a:rPr>
              <a:t>By 2006 : </a:t>
            </a:r>
            <a:r>
              <a:rPr lang="fr-FR" dirty="0" err="1" smtClean="0">
                <a:solidFill>
                  <a:schemeClr val="bg1"/>
                </a:solidFill>
                <a:latin typeface="+mj-lt"/>
              </a:rPr>
              <a:t>microelectrode</a:t>
            </a:r>
            <a:r>
              <a:rPr lang="fr-FR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fr-FR" dirty="0" err="1" smtClean="0">
                <a:solidFill>
                  <a:schemeClr val="bg1"/>
                </a:solidFill>
                <a:latin typeface="+mj-lt"/>
              </a:rPr>
              <a:t>array</a:t>
            </a:r>
            <a:r>
              <a:rPr lang="fr-FR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fr-FR" dirty="0" err="1" smtClean="0">
                <a:solidFill>
                  <a:schemeClr val="bg1"/>
                </a:solidFill>
                <a:latin typeface="+mj-lt"/>
              </a:rPr>
              <a:t>implanted</a:t>
            </a:r>
            <a:r>
              <a:rPr lang="fr-FR" dirty="0" smtClean="0">
                <a:solidFill>
                  <a:schemeClr val="bg1"/>
                </a:solidFill>
                <a:latin typeface="+mj-lt"/>
              </a:rPr>
              <a:t> in a </a:t>
            </a:r>
            <a:r>
              <a:rPr lang="fr-FR" dirty="0" err="1" smtClean="0">
                <a:solidFill>
                  <a:schemeClr val="bg1"/>
                </a:solidFill>
                <a:latin typeface="+mj-lt"/>
              </a:rPr>
              <a:t>tetraplegic</a:t>
            </a:r>
            <a:r>
              <a:rPr lang="fr-FR" dirty="0" smtClean="0">
                <a:solidFill>
                  <a:schemeClr val="bg1"/>
                </a:solidFill>
                <a:latin typeface="+mj-lt"/>
              </a:rPr>
              <a:t> patient</a:t>
            </a:r>
            <a:endParaRPr lang="fr-FR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6228184" y="4802448"/>
            <a:ext cx="2628800" cy="175432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571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  <a:latin typeface="+mj-lt"/>
              </a:rPr>
              <a:t>2011 : </a:t>
            </a:r>
            <a:r>
              <a:rPr lang="fr-FR" dirty="0" err="1" smtClean="0">
                <a:solidFill>
                  <a:schemeClr val="bg1"/>
                </a:solidFill>
                <a:latin typeface="+mj-lt"/>
              </a:rPr>
              <a:t>Krusien</a:t>
            </a:r>
            <a:r>
              <a:rPr lang="fr-FR" dirty="0" smtClean="0">
                <a:solidFill>
                  <a:schemeClr val="bg1"/>
                </a:solidFill>
                <a:latin typeface="+mj-lt"/>
              </a:rPr>
              <a:t>-ski and </a:t>
            </a:r>
            <a:r>
              <a:rPr lang="fr-FR" dirty="0" err="1" smtClean="0">
                <a:solidFill>
                  <a:schemeClr val="bg1"/>
                </a:solidFill>
                <a:latin typeface="+mj-lt"/>
              </a:rPr>
              <a:t>Shih</a:t>
            </a:r>
            <a:endParaRPr lang="fr-FR" dirty="0" smtClean="0">
              <a:solidFill>
                <a:schemeClr val="bg1"/>
              </a:solidFill>
              <a:latin typeface="+mj-lt"/>
            </a:endParaRPr>
          </a:p>
          <a:p>
            <a:r>
              <a:rPr lang="fr-FR" dirty="0" err="1" smtClean="0">
                <a:solidFill>
                  <a:schemeClr val="bg1"/>
                </a:solidFill>
                <a:latin typeface="+mj-lt"/>
              </a:rPr>
              <a:t>Signals</a:t>
            </a:r>
            <a:r>
              <a:rPr lang="fr-FR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fr-FR" dirty="0" err="1" smtClean="0">
                <a:solidFill>
                  <a:schemeClr val="bg1"/>
                </a:solidFill>
                <a:latin typeface="+mj-lt"/>
              </a:rPr>
              <a:t>from</a:t>
            </a:r>
            <a:r>
              <a:rPr lang="fr-FR" dirty="0" smtClean="0">
                <a:solidFill>
                  <a:schemeClr val="bg1"/>
                </a:solidFill>
                <a:latin typeface="+mj-lt"/>
              </a:rPr>
              <a:t> the cortical-surface</a:t>
            </a:r>
          </a:p>
          <a:p>
            <a:r>
              <a:rPr lang="fr-FR" dirty="0" err="1" smtClean="0">
                <a:solidFill>
                  <a:schemeClr val="bg1"/>
                </a:solidFill>
                <a:latin typeface="+mj-lt"/>
              </a:rPr>
              <a:t>Allows</a:t>
            </a:r>
            <a:r>
              <a:rPr lang="fr-FR" dirty="0" smtClean="0">
                <a:solidFill>
                  <a:schemeClr val="bg1"/>
                </a:solidFill>
                <a:latin typeface="+mj-lt"/>
              </a:rPr>
              <a:t> to </a:t>
            </a:r>
            <a:r>
              <a:rPr lang="fr-FR" dirty="0" err="1" smtClean="0">
                <a:solidFill>
                  <a:schemeClr val="bg1"/>
                </a:solidFill>
                <a:latin typeface="+mj-lt"/>
              </a:rPr>
              <a:t>accurately</a:t>
            </a:r>
            <a:r>
              <a:rPr lang="fr-FR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fr-FR" dirty="0" err="1" smtClean="0">
                <a:solidFill>
                  <a:schemeClr val="bg1"/>
                </a:solidFill>
                <a:latin typeface="+mj-lt"/>
              </a:rPr>
              <a:t>spell</a:t>
            </a:r>
            <a:r>
              <a:rPr lang="fr-FR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fr-FR" dirty="0" err="1" smtClean="0">
                <a:solidFill>
                  <a:schemeClr val="bg1"/>
                </a:solidFill>
                <a:latin typeface="+mj-lt"/>
              </a:rPr>
              <a:t>words</a:t>
            </a:r>
            <a:endParaRPr lang="fr-FR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Flèche droite 2"/>
          <p:cNvSpPr/>
          <p:nvPr/>
        </p:nvSpPr>
        <p:spPr>
          <a:xfrm>
            <a:off x="-180528" y="3140968"/>
            <a:ext cx="9324528" cy="1349495"/>
          </a:xfrm>
          <a:prstGeom prst="rightArrow">
            <a:avLst/>
          </a:prstGeom>
          <a:solidFill>
            <a:srgbClr val="B086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Connecteur droit avec flèche 14"/>
          <p:cNvCxnSpPr>
            <a:stCxn id="4" idx="2"/>
          </p:cNvCxnSpPr>
          <p:nvPr/>
        </p:nvCxnSpPr>
        <p:spPr>
          <a:xfrm>
            <a:off x="756084" y="2829129"/>
            <a:ext cx="0" cy="59987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 flipV="1">
            <a:off x="1907704" y="4149080"/>
            <a:ext cx="0" cy="62948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/>
          <p:nvPr/>
        </p:nvCxnSpPr>
        <p:spPr>
          <a:xfrm>
            <a:off x="3491880" y="3129064"/>
            <a:ext cx="0" cy="29993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/>
          <p:nvPr/>
        </p:nvCxnSpPr>
        <p:spPr>
          <a:xfrm flipV="1">
            <a:off x="4283968" y="4149080"/>
            <a:ext cx="0" cy="62948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/>
          <p:nvPr/>
        </p:nvCxnSpPr>
        <p:spPr>
          <a:xfrm>
            <a:off x="6732240" y="2971432"/>
            <a:ext cx="0" cy="45756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 flipV="1">
            <a:off x="7524328" y="4149080"/>
            <a:ext cx="0" cy="64457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0" y="0"/>
            <a:ext cx="1459703" cy="404664"/>
          </a:xfrm>
          <a:prstGeom prst="rect">
            <a:avLst/>
          </a:prstGeom>
          <a:effectLst>
            <a:glow rad="101600">
              <a:schemeClr val="accent6">
                <a:satMod val="175000"/>
                <a:alpha val="40000"/>
              </a:schemeClr>
            </a:glo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1477958" y="0"/>
            <a:ext cx="1481411" cy="404664"/>
          </a:xfrm>
          <a:prstGeom prst="rect">
            <a:avLst/>
          </a:prstGeom>
          <a:effectLst>
            <a:glow rad="101600">
              <a:schemeClr val="accent6">
                <a:satMod val="175000"/>
                <a:alpha val="40000"/>
              </a:schemeClr>
            </a:glo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2966114" y="1057"/>
            <a:ext cx="1394905" cy="404664"/>
          </a:xfrm>
          <a:prstGeom prst="rect">
            <a:avLst/>
          </a:prstGeom>
          <a:effectLst>
            <a:glow rad="101600">
              <a:schemeClr val="accent6">
                <a:satMod val="175000"/>
                <a:alpha val="40000"/>
              </a:schemeClr>
            </a:glo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4364560" y="0"/>
            <a:ext cx="1607383" cy="404664"/>
          </a:xfrm>
          <a:prstGeom prst="rect">
            <a:avLst/>
          </a:prstGeom>
          <a:effectLst>
            <a:glow rad="101600">
              <a:schemeClr val="accent6">
                <a:satMod val="175000"/>
                <a:alpha val="40000"/>
              </a:schemeClr>
            </a:glo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6012160" y="0"/>
            <a:ext cx="1372352" cy="404664"/>
          </a:xfrm>
          <a:prstGeom prst="rect">
            <a:avLst/>
          </a:prstGeom>
          <a:effectLst>
            <a:glow rad="101600">
              <a:schemeClr val="accent6">
                <a:satMod val="175000"/>
                <a:alpha val="40000"/>
              </a:schemeClr>
            </a:glo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7452320" y="0"/>
            <a:ext cx="1660221" cy="404664"/>
          </a:xfrm>
          <a:prstGeom prst="rect">
            <a:avLst/>
          </a:prstGeom>
          <a:effectLst>
            <a:glow rad="101600">
              <a:schemeClr val="accent6">
                <a:satMod val="175000"/>
                <a:alpha val="40000"/>
              </a:schemeClr>
            </a:glo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/>
          <p:cNvSpPr txBox="1"/>
          <p:nvPr/>
        </p:nvSpPr>
        <p:spPr>
          <a:xfrm>
            <a:off x="7745" y="35607"/>
            <a:ext cx="14340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err="1" smtClean="0">
                <a:solidFill>
                  <a:schemeClr val="bg1"/>
                </a:solidFill>
                <a:latin typeface="+mj-lt"/>
              </a:rPr>
              <a:t>Definition</a:t>
            </a:r>
            <a:endParaRPr lang="fr-FR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1531396" y="13118"/>
            <a:ext cx="1302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err="1" smtClean="0">
                <a:solidFill>
                  <a:srgbClr val="FFC000"/>
                </a:solidFill>
                <a:latin typeface="+mj-lt"/>
              </a:rPr>
              <a:t>Past</a:t>
            </a:r>
            <a:endParaRPr lang="fr-FR" sz="1600" b="1" dirty="0">
              <a:solidFill>
                <a:srgbClr val="FFC000"/>
              </a:solidFill>
              <a:latin typeface="+mj-lt"/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2999332" y="20366"/>
            <a:ext cx="1302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err="1" smtClean="0">
                <a:solidFill>
                  <a:schemeClr val="bg1"/>
                </a:solidFill>
                <a:latin typeface="+mj-lt"/>
              </a:rPr>
              <a:t>Signals</a:t>
            </a:r>
            <a:endParaRPr lang="fr-FR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4375220" y="13118"/>
            <a:ext cx="15613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solidFill>
                  <a:schemeClr val="bg1"/>
                </a:solidFill>
                <a:latin typeface="+mj-lt"/>
              </a:rPr>
              <a:t>Components</a:t>
            </a:r>
            <a:endParaRPr lang="fr-FR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6042008" y="13118"/>
            <a:ext cx="1302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err="1" smtClean="0">
                <a:solidFill>
                  <a:schemeClr val="bg1"/>
                </a:solidFill>
                <a:latin typeface="+mj-lt"/>
              </a:rPr>
              <a:t>Present</a:t>
            </a:r>
            <a:endParaRPr lang="fr-FR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7631286" y="35607"/>
            <a:ext cx="1302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solidFill>
                  <a:schemeClr val="bg1"/>
                </a:solidFill>
                <a:latin typeface="+mj-lt"/>
              </a:rPr>
              <a:t>Future</a:t>
            </a:r>
            <a:endParaRPr lang="fr-FR" sz="16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8395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FFC000"/>
                </a:solidFill>
              </a:rPr>
              <a:t>A </a:t>
            </a:r>
            <a:r>
              <a:rPr lang="fr-FR" dirty="0" err="1" smtClean="0">
                <a:solidFill>
                  <a:srgbClr val="FFC000"/>
                </a:solidFill>
              </a:rPr>
              <a:t>growing</a:t>
            </a:r>
            <a:r>
              <a:rPr lang="fr-FR" dirty="0" smtClean="0">
                <a:solidFill>
                  <a:srgbClr val="FFC000"/>
                </a:solidFill>
              </a:rPr>
              <a:t> </a:t>
            </a:r>
            <a:r>
              <a:rPr lang="fr-FR" dirty="0" err="1" smtClean="0">
                <a:solidFill>
                  <a:srgbClr val="FFC000"/>
                </a:solidFill>
              </a:rPr>
              <a:t>scientific</a:t>
            </a:r>
            <a:r>
              <a:rPr lang="fr-FR" dirty="0" smtClean="0">
                <a:solidFill>
                  <a:srgbClr val="FFC000"/>
                </a:solidFill>
              </a:rPr>
              <a:t> </a:t>
            </a:r>
            <a:r>
              <a:rPr lang="fr-FR" dirty="0" err="1" smtClean="0">
                <a:solidFill>
                  <a:srgbClr val="FFC000"/>
                </a:solidFill>
              </a:rPr>
              <a:t>field</a:t>
            </a:r>
            <a:endParaRPr lang="fr-FR" dirty="0">
              <a:solidFill>
                <a:srgbClr val="FFC000"/>
              </a:solidFill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917427"/>
            <a:ext cx="4196938" cy="3383781"/>
          </a:xfrm>
        </p:spPr>
      </p:pic>
      <p:sp>
        <p:nvSpPr>
          <p:cNvPr id="5" name="ZoneTexte 4"/>
          <p:cNvSpPr txBox="1"/>
          <p:nvPr/>
        </p:nvSpPr>
        <p:spPr>
          <a:xfrm>
            <a:off x="5363666" y="1988840"/>
            <a:ext cx="3600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latin typeface="+mj-lt"/>
              </a:rPr>
              <a:t>This graph shows the </a:t>
            </a:r>
            <a:r>
              <a:rPr lang="fr-FR" sz="2000" dirty="0" err="1" smtClean="0">
                <a:latin typeface="+mj-lt"/>
              </a:rPr>
              <a:t>brain</a:t>
            </a:r>
            <a:r>
              <a:rPr lang="fr-FR" sz="2000" dirty="0" smtClean="0">
                <a:latin typeface="+mj-lt"/>
              </a:rPr>
              <a:t>-computer interface articles </a:t>
            </a:r>
            <a:r>
              <a:rPr lang="fr-FR" sz="2000" dirty="0" err="1" smtClean="0">
                <a:latin typeface="+mj-lt"/>
              </a:rPr>
              <a:t>released</a:t>
            </a:r>
            <a:r>
              <a:rPr lang="fr-FR" sz="2000" dirty="0" smtClean="0">
                <a:latin typeface="+mj-lt"/>
              </a:rPr>
              <a:t> in the </a:t>
            </a:r>
            <a:r>
              <a:rPr lang="fr-FR" sz="2000" dirty="0" err="1" smtClean="0">
                <a:latin typeface="+mj-lt"/>
              </a:rPr>
              <a:t>peer-reviewed</a:t>
            </a:r>
            <a:r>
              <a:rPr lang="fr-FR" sz="2000" dirty="0" smtClean="0">
                <a:latin typeface="+mj-lt"/>
              </a:rPr>
              <a:t> </a:t>
            </a:r>
            <a:r>
              <a:rPr lang="fr-FR" sz="2000" dirty="0" err="1" smtClean="0">
                <a:latin typeface="+mj-lt"/>
              </a:rPr>
              <a:t>scientific</a:t>
            </a:r>
            <a:r>
              <a:rPr lang="fr-FR" sz="2000" dirty="0" smtClean="0">
                <a:latin typeface="+mj-lt"/>
              </a:rPr>
              <a:t> </a:t>
            </a:r>
            <a:r>
              <a:rPr lang="fr-FR" sz="2000" dirty="0" err="1" smtClean="0">
                <a:latin typeface="+mj-lt"/>
              </a:rPr>
              <a:t>literature</a:t>
            </a:r>
            <a:endParaRPr lang="fr-FR" sz="2000" dirty="0">
              <a:latin typeface="+mj-lt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5364088" y="4077072"/>
            <a:ext cx="3600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latin typeface="+mj-lt"/>
              </a:rPr>
              <a:t>BCI </a:t>
            </a:r>
            <a:r>
              <a:rPr lang="fr-FR" sz="2000" dirty="0" err="1" smtClean="0">
                <a:latin typeface="+mj-lt"/>
              </a:rPr>
              <a:t>research</a:t>
            </a:r>
            <a:r>
              <a:rPr lang="fr-FR" sz="2000" dirty="0" smtClean="0">
                <a:latin typeface="+mj-lt"/>
              </a:rPr>
              <a:t> has </a:t>
            </a:r>
            <a:r>
              <a:rPr lang="fr-FR" sz="2000" dirty="0" err="1" smtClean="0">
                <a:latin typeface="+mj-lt"/>
              </a:rPr>
              <a:t>become</a:t>
            </a:r>
            <a:r>
              <a:rPr lang="fr-FR" sz="2000" dirty="0" smtClean="0">
                <a:latin typeface="+mj-lt"/>
              </a:rPr>
              <a:t> an </a:t>
            </a:r>
            <a:r>
              <a:rPr lang="fr-FR" sz="2000" dirty="0" err="1" smtClean="0">
                <a:latin typeface="+mj-lt"/>
              </a:rPr>
              <a:t>extremely</a:t>
            </a:r>
            <a:r>
              <a:rPr lang="fr-FR" sz="2000" dirty="0" smtClean="0">
                <a:latin typeface="+mj-lt"/>
              </a:rPr>
              <a:t> active and </a:t>
            </a:r>
            <a:r>
              <a:rPr lang="fr-FR" sz="2000" dirty="0" err="1" smtClean="0">
                <a:latin typeface="+mj-lt"/>
              </a:rPr>
              <a:t>rapidly</a:t>
            </a:r>
            <a:r>
              <a:rPr lang="fr-FR" sz="2000" dirty="0" smtClean="0">
                <a:latin typeface="+mj-lt"/>
              </a:rPr>
              <a:t> </a:t>
            </a:r>
            <a:r>
              <a:rPr lang="fr-FR" sz="2000" dirty="0" err="1" smtClean="0">
                <a:latin typeface="+mj-lt"/>
              </a:rPr>
              <a:t>growing</a:t>
            </a:r>
            <a:r>
              <a:rPr lang="fr-FR" sz="2000" dirty="0" smtClean="0">
                <a:latin typeface="+mj-lt"/>
              </a:rPr>
              <a:t> </a:t>
            </a:r>
            <a:r>
              <a:rPr lang="fr-FR" sz="2000" dirty="0" err="1" smtClean="0">
                <a:latin typeface="+mj-lt"/>
              </a:rPr>
              <a:t>scientific</a:t>
            </a:r>
            <a:r>
              <a:rPr lang="fr-FR" sz="2000" dirty="0" smtClean="0">
                <a:latin typeface="+mj-lt"/>
              </a:rPr>
              <a:t> </a:t>
            </a:r>
            <a:r>
              <a:rPr lang="fr-FR" sz="2000" dirty="0" err="1" smtClean="0">
                <a:latin typeface="+mj-lt"/>
              </a:rPr>
              <a:t>field</a:t>
            </a:r>
            <a:endParaRPr lang="fr-FR" sz="2000" dirty="0">
              <a:latin typeface="+mj-lt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187624" y="5551348"/>
            <a:ext cx="45365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 err="1" smtClean="0">
                <a:latin typeface="+mj-lt"/>
              </a:rPr>
              <a:t>Adapted</a:t>
            </a:r>
            <a:r>
              <a:rPr lang="fr-FR" sz="1050" dirty="0" smtClean="0">
                <a:latin typeface="+mj-lt"/>
              </a:rPr>
              <a:t> </a:t>
            </a:r>
            <a:r>
              <a:rPr lang="fr-FR" sz="1050" dirty="0" err="1" smtClean="0">
                <a:latin typeface="+mj-lt"/>
              </a:rPr>
              <a:t>from</a:t>
            </a:r>
            <a:r>
              <a:rPr lang="fr-FR" sz="1050" dirty="0" smtClean="0">
                <a:latin typeface="+mj-lt"/>
              </a:rPr>
              <a:t> </a:t>
            </a:r>
            <a:r>
              <a:rPr lang="fr-FR" sz="1050" i="1" dirty="0" smtClean="0">
                <a:latin typeface="+mj-lt"/>
              </a:rPr>
              <a:t>IEEE </a:t>
            </a:r>
            <a:r>
              <a:rPr lang="fr-FR" sz="1050" i="1" dirty="0" err="1" smtClean="0">
                <a:latin typeface="+mj-lt"/>
              </a:rPr>
              <a:t>Trans</a:t>
            </a:r>
            <a:r>
              <a:rPr lang="fr-FR" sz="1050" i="1" dirty="0" smtClean="0">
                <a:latin typeface="+mj-lt"/>
              </a:rPr>
              <a:t> Neural </a:t>
            </a:r>
            <a:r>
              <a:rPr lang="fr-FR" sz="1050" i="1" dirty="0" err="1" smtClean="0">
                <a:latin typeface="+mj-lt"/>
              </a:rPr>
              <a:t>Syst</a:t>
            </a:r>
            <a:r>
              <a:rPr lang="fr-FR" sz="1050" i="1" dirty="0" smtClean="0">
                <a:latin typeface="+mj-lt"/>
              </a:rPr>
              <a:t> </a:t>
            </a:r>
            <a:r>
              <a:rPr lang="fr-FR" sz="1050" i="1" dirty="0" err="1" smtClean="0">
                <a:latin typeface="+mj-lt"/>
              </a:rPr>
              <a:t>Rehabil</a:t>
            </a:r>
            <a:r>
              <a:rPr lang="fr-FR" sz="1050" i="1" dirty="0" smtClean="0">
                <a:latin typeface="+mj-lt"/>
              </a:rPr>
              <a:t> Eng</a:t>
            </a:r>
            <a:endParaRPr lang="fr-FR" sz="1050" i="1" dirty="0"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459703" cy="404664"/>
          </a:xfrm>
          <a:prstGeom prst="rect">
            <a:avLst/>
          </a:prstGeom>
          <a:effectLst>
            <a:glow rad="101600">
              <a:schemeClr val="accent6">
                <a:satMod val="175000"/>
                <a:alpha val="40000"/>
              </a:schemeClr>
            </a:glo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1477958" y="0"/>
            <a:ext cx="1481411" cy="404664"/>
          </a:xfrm>
          <a:prstGeom prst="rect">
            <a:avLst/>
          </a:prstGeom>
          <a:effectLst>
            <a:glow rad="101600">
              <a:schemeClr val="accent6">
                <a:satMod val="175000"/>
                <a:alpha val="40000"/>
              </a:schemeClr>
            </a:glo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2966114" y="1057"/>
            <a:ext cx="1394905" cy="404664"/>
          </a:xfrm>
          <a:prstGeom prst="rect">
            <a:avLst/>
          </a:prstGeom>
          <a:effectLst>
            <a:glow rad="101600">
              <a:schemeClr val="accent6">
                <a:satMod val="175000"/>
                <a:alpha val="40000"/>
              </a:schemeClr>
            </a:glo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4364560" y="0"/>
            <a:ext cx="1607383" cy="404664"/>
          </a:xfrm>
          <a:prstGeom prst="rect">
            <a:avLst/>
          </a:prstGeom>
          <a:effectLst>
            <a:glow rad="101600">
              <a:schemeClr val="accent6">
                <a:satMod val="175000"/>
                <a:alpha val="40000"/>
              </a:schemeClr>
            </a:glo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6012160" y="0"/>
            <a:ext cx="1372352" cy="404664"/>
          </a:xfrm>
          <a:prstGeom prst="rect">
            <a:avLst/>
          </a:prstGeom>
          <a:effectLst>
            <a:glow rad="101600">
              <a:schemeClr val="accent6">
                <a:satMod val="175000"/>
                <a:alpha val="40000"/>
              </a:schemeClr>
            </a:glo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7452320" y="0"/>
            <a:ext cx="1660221" cy="404664"/>
          </a:xfrm>
          <a:prstGeom prst="rect">
            <a:avLst/>
          </a:prstGeom>
          <a:effectLst>
            <a:glow rad="101600">
              <a:schemeClr val="accent6">
                <a:satMod val="175000"/>
                <a:alpha val="40000"/>
              </a:schemeClr>
            </a:glo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7745" y="35607"/>
            <a:ext cx="14340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err="1" smtClean="0">
                <a:solidFill>
                  <a:schemeClr val="bg1"/>
                </a:solidFill>
                <a:latin typeface="+mj-lt"/>
              </a:rPr>
              <a:t>Definition</a:t>
            </a:r>
            <a:endParaRPr lang="fr-FR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1531396" y="13118"/>
            <a:ext cx="1302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err="1" smtClean="0">
                <a:solidFill>
                  <a:srgbClr val="FFC000"/>
                </a:solidFill>
                <a:latin typeface="+mj-lt"/>
              </a:rPr>
              <a:t>Past</a:t>
            </a:r>
            <a:endParaRPr lang="fr-FR" sz="1600" b="1" dirty="0">
              <a:solidFill>
                <a:srgbClr val="FFC000"/>
              </a:solidFill>
              <a:latin typeface="+mj-lt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2999332" y="20366"/>
            <a:ext cx="1302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err="1" smtClean="0">
                <a:solidFill>
                  <a:schemeClr val="bg1"/>
                </a:solidFill>
                <a:latin typeface="+mj-lt"/>
              </a:rPr>
              <a:t>Signals</a:t>
            </a:r>
            <a:endParaRPr lang="fr-FR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4375220" y="13118"/>
            <a:ext cx="15613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solidFill>
                  <a:schemeClr val="bg1"/>
                </a:solidFill>
                <a:latin typeface="+mj-lt"/>
              </a:rPr>
              <a:t>Components</a:t>
            </a:r>
            <a:endParaRPr lang="fr-FR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6042008" y="13118"/>
            <a:ext cx="1302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err="1" smtClean="0">
                <a:solidFill>
                  <a:schemeClr val="bg1"/>
                </a:solidFill>
                <a:latin typeface="+mj-lt"/>
              </a:rPr>
              <a:t>Present</a:t>
            </a:r>
            <a:endParaRPr lang="fr-FR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7631286" y="35607"/>
            <a:ext cx="1302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solidFill>
                  <a:schemeClr val="bg1"/>
                </a:solidFill>
                <a:latin typeface="+mj-lt"/>
              </a:rPr>
              <a:t>Future</a:t>
            </a:r>
            <a:endParaRPr lang="fr-FR" sz="16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38838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Signals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400" dirty="0" smtClean="0">
                <a:latin typeface="+mj-lt"/>
              </a:rPr>
              <a:t>In principle : any type of brain signal</a:t>
            </a:r>
            <a:endParaRPr lang="en-US" sz="2400" dirty="0">
              <a:latin typeface="+mj-lt"/>
            </a:endParaRPr>
          </a:p>
          <a:p>
            <a:pPr>
              <a:lnSpc>
                <a:spcPct val="110000"/>
              </a:lnSpc>
            </a:pPr>
            <a:r>
              <a:rPr lang="en-US" sz="2400" dirty="0" smtClean="0">
                <a:latin typeface="+mj-lt"/>
              </a:rPr>
              <a:t>Most commonly : electrical signals produced by neuronal postsynaptic membrane polarity changes</a:t>
            </a:r>
          </a:p>
          <a:p>
            <a:pPr>
              <a:lnSpc>
                <a:spcPct val="110000"/>
              </a:lnSpc>
            </a:pPr>
            <a:r>
              <a:rPr lang="en-US" sz="2400" dirty="0" smtClean="0">
                <a:latin typeface="+mj-lt"/>
              </a:rPr>
              <a:t>Early work : </a:t>
            </a:r>
            <a:r>
              <a:rPr lang="en-US" sz="2400" dirty="0" smtClean="0">
                <a:solidFill>
                  <a:srgbClr val="FFC000"/>
                </a:solidFill>
                <a:latin typeface="+mj-lt"/>
              </a:rPr>
              <a:t>scalp EEG </a:t>
            </a:r>
            <a:r>
              <a:rPr lang="en-US" sz="2400" dirty="0" smtClean="0">
                <a:latin typeface="+mj-lt"/>
              </a:rPr>
              <a:t>(Hans Berger 1929)</a:t>
            </a:r>
          </a:p>
          <a:p>
            <a:pPr lvl="1">
              <a:lnSpc>
                <a:spcPct val="110000"/>
              </a:lnSpc>
            </a:pPr>
            <a:r>
              <a:rPr lang="en-US" dirty="0" smtClean="0">
                <a:solidFill>
                  <a:srgbClr val="00CC00"/>
                </a:solidFill>
                <a:latin typeface="+mj-lt"/>
              </a:rPr>
              <a:t> safe, easy, inexpensive to acquire</a:t>
            </a:r>
          </a:p>
          <a:p>
            <a:pPr lvl="1">
              <a:lnSpc>
                <a:spcPct val="110000"/>
              </a:lnSpc>
            </a:pPr>
            <a:r>
              <a:rPr lang="en-US" dirty="0" smtClean="0">
                <a:solidFill>
                  <a:srgbClr val="FF0000"/>
                </a:solidFill>
                <a:latin typeface="+mj-lt"/>
              </a:rPr>
              <a:t> signals attenuated (through </a:t>
            </a:r>
            <a:r>
              <a:rPr lang="en-US" dirty="0" err="1" smtClean="0">
                <a:solidFill>
                  <a:srgbClr val="FF0000"/>
                </a:solidFill>
                <a:latin typeface="+mj-lt"/>
              </a:rPr>
              <a:t>dura</a:t>
            </a:r>
            <a:r>
              <a:rPr lang="en-US" dirty="0" smtClean="0">
                <a:solidFill>
                  <a:srgbClr val="FF0000"/>
                </a:solidFill>
                <a:latin typeface="+mj-lt"/>
              </a:rPr>
              <a:t>, skull, scalp)</a:t>
            </a:r>
          </a:p>
          <a:p>
            <a:pPr>
              <a:lnSpc>
                <a:spcPct val="110000"/>
              </a:lnSpc>
            </a:pPr>
            <a:r>
              <a:rPr lang="en-US" sz="2400" dirty="0" smtClean="0">
                <a:solidFill>
                  <a:srgbClr val="FFC000"/>
                </a:solidFill>
                <a:latin typeface="+mj-lt"/>
              </a:rPr>
              <a:t>Small </a:t>
            </a:r>
            <a:r>
              <a:rPr lang="en-US" sz="2400" dirty="0" err="1" smtClean="0">
                <a:solidFill>
                  <a:srgbClr val="FFC000"/>
                </a:solidFill>
                <a:latin typeface="+mj-lt"/>
              </a:rPr>
              <a:t>intracortical</a:t>
            </a:r>
            <a:r>
              <a:rPr lang="en-US" sz="2400" dirty="0" smtClean="0">
                <a:solidFill>
                  <a:srgbClr val="FFC000"/>
                </a:solidFill>
                <a:latin typeface="+mj-lt"/>
              </a:rPr>
              <a:t> microarrays</a:t>
            </a:r>
          </a:p>
          <a:p>
            <a:pPr lvl="1">
              <a:lnSpc>
                <a:spcPct val="110000"/>
              </a:lnSpc>
            </a:pPr>
            <a:r>
              <a:rPr lang="en-US" sz="2000" dirty="0">
                <a:solidFill>
                  <a:srgbClr val="00CC00"/>
                </a:solidFill>
                <a:latin typeface="+mj-lt"/>
              </a:rPr>
              <a:t> </a:t>
            </a:r>
            <a:r>
              <a:rPr lang="en-US" dirty="0" smtClean="0">
                <a:solidFill>
                  <a:srgbClr val="00CC00"/>
                </a:solidFill>
                <a:latin typeface="+mj-lt"/>
              </a:rPr>
              <a:t>better information recorded</a:t>
            </a:r>
          </a:p>
          <a:p>
            <a:pPr lvl="1">
              <a:lnSpc>
                <a:spcPct val="110000"/>
              </a:lnSpc>
            </a:pPr>
            <a:r>
              <a:rPr lang="en-US" sz="2000" dirty="0">
                <a:latin typeface="+mj-lt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+mj-lt"/>
              </a:rPr>
              <a:t>invasive (craniotomy + neurosurgical implantation),  restricted area of recording, long-term stability ?</a:t>
            </a:r>
            <a:endParaRPr lang="en-US" dirty="0">
              <a:solidFill>
                <a:srgbClr val="FF0000"/>
              </a:solidFill>
              <a:latin typeface="+mj-lt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3470888"/>
            <a:ext cx="432048" cy="428917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780" y="3965613"/>
            <a:ext cx="410341" cy="410341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44" y="4909261"/>
            <a:ext cx="432048" cy="428917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44" y="5423094"/>
            <a:ext cx="410341" cy="41034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1459703" cy="404664"/>
          </a:xfrm>
          <a:prstGeom prst="rect">
            <a:avLst/>
          </a:prstGeom>
          <a:effectLst>
            <a:glow rad="101600">
              <a:schemeClr val="accent6">
                <a:satMod val="175000"/>
                <a:alpha val="40000"/>
              </a:schemeClr>
            </a:glo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1477958" y="0"/>
            <a:ext cx="1481411" cy="404664"/>
          </a:xfrm>
          <a:prstGeom prst="rect">
            <a:avLst/>
          </a:prstGeom>
          <a:effectLst>
            <a:glow rad="101600">
              <a:schemeClr val="accent6">
                <a:satMod val="175000"/>
                <a:alpha val="40000"/>
              </a:schemeClr>
            </a:glo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2966114" y="1057"/>
            <a:ext cx="1394905" cy="404664"/>
          </a:xfrm>
          <a:prstGeom prst="rect">
            <a:avLst/>
          </a:prstGeom>
          <a:effectLst>
            <a:glow rad="101600">
              <a:schemeClr val="accent6">
                <a:satMod val="175000"/>
                <a:alpha val="40000"/>
              </a:schemeClr>
            </a:glo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4364560" y="0"/>
            <a:ext cx="1607383" cy="404664"/>
          </a:xfrm>
          <a:prstGeom prst="rect">
            <a:avLst/>
          </a:prstGeom>
          <a:effectLst>
            <a:glow rad="101600">
              <a:schemeClr val="accent6">
                <a:satMod val="175000"/>
                <a:alpha val="40000"/>
              </a:schemeClr>
            </a:glo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6012160" y="0"/>
            <a:ext cx="1372352" cy="404664"/>
          </a:xfrm>
          <a:prstGeom prst="rect">
            <a:avLst/>
          </a:prstGeom>
          <a:effectLst>
            <a:glow rad="101600">
              <a:schemeClr val="accent6">
                <a:satMod val="175000"/>
                <a:alpha val="40000"/>
              </a:schemeClr>
            </a:glo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7452320" y="0"/>
            <a:ext cx="1660221" cy="404664"/>
          </a:xfrm>
          <a:prstGeom prst="rect">
            <a:avLst/>
          </a:prstGeom>
          <a:effectLst>
            <a:glow rad="101600">
              <a:schemeClr val="accent6">
                <a:satMod val="175000"/>
                <a:alpha val="40000"/>
              </a:schemeClr>
            </a:glo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7745" y="35607"/>
            <a:ext cx="14340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err="1" smtClean="0">
                <a:solidFill>
                  <a:schemeClr val="bg1"/>
                </a:solidFill>
                <a:latin typeface="+mj-lt"/>
              </a:rPr>
              <a:t>Definition</a:t>
            </a:r>
            <a:endParaRPr lang="fr-FR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1531396" y="13118"/>
            <a:ext cx="1302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err="1" smtClean="0">
                <a:solidFill>
                  <a:schemeClr val="bg1"/>
                </a:solidFill>
                <a:latin typeface="+mj-lt"/>
              </a:rPr>
              <a:t>Past</a:t>
            </a:r>
            <a:endParaRPr lang="fr-FR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2999332" y="20366"/>
            <a:ext cx="1302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err="1" smtClean="0">
                <a:solidFill>
                  <a:srgbClr val="FFC000"/>
                </a:solidFill>
                <a:latin typeface="+mj-lt"/>
              </a:rPr>
              <a:t>Signals</a:t>
            </a:r>
            <a:endParaRPr lang="fr-FR" sz="1600" b="1" dirty="0">
              <a:solidFill>
                <a:srgbClr val="FFC000"/>
              </a:solidFill>
              <a:latin typeface="+mj-lt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4375220" y="13118"/>
            <a:ext cx="15613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solidFill>
                  <a:schemeClr val="bg1"/>
                </a:solidFill>
                <a:latin typeface="+mj-lt"/>
              </a:rPr>
              <a:t>Components</a:t>
            </a:r>
            <a:endParaRPr lang="fr-FR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6042008" y="13118"/>
            <a:ext cx="1302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err="1" smtClean="0">
                <a:solidFill>
                  <a:schemeClr val="bg1"/>
                </a:solidFill>
                <a:latin typeface="+mj-lt"/>
              </a:rPr>
              <a:t>Present</a:t>
            </a:r>
            <a:endParaRPr lang="fr-FR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7631286" y="35607"/>
            <a:ext cx="1302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solidFill>
                  <a:schemeClr val="bg1"/>
                </a:solidFill>
                <a:latin typeface="+mj-lt"/>
              </a:rPr>
              <a:t>Future</a:t>
            </a:r>
            <a:endParaRPr lang="fr-FR" sz="16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71260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764704"/>
            <a:ext cx="8229600" cy="544522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FR" dirty="0" err="1" smtClean="0">
                <a:solidFill>
                  <a:srgbClr val="FFC000"/>
                </a:solidFill>
                <a:latin typeface="+mj-lt"/>
              </a:rPr>
              <a:t>ECoG-based</a:t>
            </a:r>
            <a:r>
              <a:rPr lang="fr-FR" dirty="0" smtClean="0">
                <a:solidFill>
                  <a:srgbClr val="FFC000"/>
                </a:solidFill>
                <a:latin typeface="+mj-lt"/>
              </a:rPr>
              <a:t> </a:t>
            </a:r>
            <a:r>
              <a:rPr lang="fr-FR" dirty="0" err="1" smtClean="0">
                <a:solidFill>
                  <a:srgbClr val="FFC000"/>
                </a:solidFill>
                <a:latin typeface="+mj-lt"/>
              </a:rPr>
              <a:t>BCIs</a:t>
            </a:r>
            <a:r>
              <a:rPr lang="fr-FR" dirty="0" smtClean="0">
                <a:solidFill>
                  <a:srgbClr val="FFC000"/>
                </a:solidFill>
                <a:latin typeface="+mj-lt"/>
              </a:rPr>
              <a:t> </a:t>
            </a:r>
            <a:r>
              <a:rPr lang="fr-FR" dirty="0" smtClean="0">
                <a:latin typeface="+mj-lt"/>
              </a:rPr>
              <a:t>: </a:t>
            </a:r>
            <a:r>
              <a:rPr lang="fr-FR" dirty="0" err="1" smtClean="0">
                <a:latin typeface="+mj-lt"/>
              </a:rPr>
              <a:t>grid</a:t>
            </a:r>
            <a:r>
              <a:rPr lang="fr-FR" dirty="0" smtClean="0">
                <a:latin typeface="+mj-lt"/>
              </a:rPr>
              <a:t> or </a:t>
            </a:r>
            <a:r>
              <a:rPr lang="fr-FR" dirty="0" err="1" smtClean="0">
                <a:latin typeface="+mj-lt"/>
              </a:rPr>
              <a:t>strip</a:t>
            </a:r>
            <a:r>
              <a:rPr lang="fr-FR" dirty="0" smtClean="0">
                <a:latin typeface="+mj-lt"/>
              </a:rPr>
              <a:t> </a:t>
            </a:r>
            <a:r>
              <a:rPr lang="fr-FR" dirty="0" err="1" smtClean="0">
                <a:latin typeface="+mj-lt"/>
              </a:rPr>
              <a:t>electrodes</a:t>
            </a:r>
            <a:r>
              <a:rPr lang="fr-FR" dirty="0" smtClean="0">
                <a:latin typeface="+mj-lt"/>
              </a:rPr>
              <a:t> on the cortical surface</a:t>
            </a:r>
          </a:p>
          <a:p>
            <a:pPr lvl="1">
              <a:lnSpc>
                <a:spcPct val="150000"/>
              </a:lnSpc>
            </a:pPr>
            <a:r>
              <a:rPr lang="fr-FR" dirty="0" smtClean="0">
                <a:solidFill>
                  <a:srgbClr val="00CC00"/>
                </a:solidFill>
                <a:latin typeface="+mj-lt"/>
              </a:rPr>
              <a:t>Records </a:t>
            </a:r>
            <a:r>
              <a:rPr lang="fr-FR" dirty="0" err="1" smtClean="0">
                <a:solidFill>
                  <a:srgbClr val="00CC00"/>
                </a:solidFill>
                <a:latin typeface="+mj-lt"/>
              </a:rPr>
              <a:t>intracranially</a:t>
            </a:r>
            <a:r>
              <a:rPr lang="fr-FR" dirty="0" smtClean="0">
                <a:solidFill>
                  <a:srgbClr val="00CC00"/>
                </a:solidFill>
                <a:latin typeface="+mj-lt"/>
              </a:rPr>
              <a:t> and </a:t>
            </a:r>
            <a:r>
              <a:rPr lang="fr-FR" dirty="0" err="1" smtClean="0">
                <a:solidFill>
                  <a:srgbClr val="00CC00"/>
                </a:solidFill>
                <a:latin typeface="+mj-lt"/>
              </a:rPr>
              <a:t>from</a:t>
            </a:r>
            <a:r>
              <a:rPr lang="fr-FR" dirty="0" smtClean="0">
                <a:solidFill>
                  <a:srgbClr val="00CC00"/>
                </a:solidFill>
                <a:latin typeface="+mj-lt"/>
              </a:rPr>
              <a:t> </a:t>
            </a:r>
            <a:r>
              <a:rPr lang="fr-FR" dirty="0" err="1" smtClean="0">
                <a:solidFill>
                  <a:srgbClr val="00CC00"/>
                </a:solidFill>
                <a:latin typeface="+mj-lt"/>
              </a:rPr>
              <a:t>larger</a:t>
            </a:r>
            <a:r>
              <a:rPr lang="fr-FR" dirty="0" smtClean="0">
                <a:solidFill>
                  <a:srgbClr val="00CC00"/>
                </a:solidFill>
                <a:latin typeface="+mj-lt"/>
              </a:rPr>
              <a:t> areas</a:t>
            </a:r>
          </a:p>
          <a:p>
            <a:pPr lvl="1">
              <a:lnSpc>
                <a:spcPct val="150000"/>
              </a:lnSpc>
            </a:pPr>
            <a:r>
              <a:rPr lang="fr-FR" dirty="0" err="1">
                <a:solidFill>
                  <a:srgbClr val="FF0000"/>
                </a:solidFill>
                <a:latin typeface="+mj-lt"/>
              </a:rPr>
              <a:t>N</a:t>
            </a:r>
            <a:r>
              <a:rPr lang="fr-FR" dirty="0" err="1" smtClean="0">
                <a:solidFill>
                  <a:srgbClr val="FF0000"/>
                </a:solidFill>
                <a:latin typeface="+mj-lt"/>
              </a:rPr>
              <a:t>eurosurgical</a:t>
            </a:r>
            <a:r>
              <a:rPr lang="fr-FR" dirty="0" smtClean="0">
                <a:solidFill>
                  <a:srgbClr val="FF0000"/>
                </a:solidFill>
                <a:latin typeface="+mj-lt"/>
              </a:rPr>
              <a:t> implantation, long-</a:t>
            </a:r>
            <a:r>
              <a:rPr lang="fr-FR" dirty="0" err="1" smtClean="0">
                <a:solidFill>
                  <a:srgbClr val="FF0000"/>
                </a:solidFill>
                <a:latin typeface="+mj-lt"/>
              </a:rPr>
              <a:t>term</a:t>
            </a:r>
            <a:r>
              <a:rPr lang="fr-FR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fr-FR" dirty="0" err="1" smtClean="0">
                <a:solidFill>
                  <a:srgbClr val="FF0000"/>
                </a:solidFill>
                <a:latin typeface="+mj-lt"/>
              </a:rPr>
              <a:t>stability</a:t>
            </a:r>
            <a:r>
              <a:rPr lang="fr-FR" dirty="0" smtClean="0">
                <a:solidFill>
                  <a:srgbClr val="FF0000"/>
                </a:solidFill>
                <a:latin typeface="+mj-lt"/>
              </a:rPr>
              <a:t> ? </a:t>
            </a:r>
          </a:p>
          <a:p>
            <a:pPr>
              <a:lnSpc>
                <a:spcPct val="150000"/>
              </a:lnSpc>
            </a:pPr>
            <a:r>
              <a:rPr lang="fr-FR" dirty="0" smtClean="0">
                <a:latin typeface="+mj-lt"/>
              </a:rPr>
              <a:t>So </a:t>
            </a:r>
            <a:r>
              <a:rPr lang="fr-FR" dirty="0" err="1" smtClean="0">
                <a:latin typeface="+mj-lt"/>
              </a:rPr>
              <a:t>what</a:t>
            </a:r>
            <a:r>
              <a:rPr lang="fr-FR" dirty="0" smtClean="0">
                <a:latin typeface="+mj-lt"/>
              </a:rPr>
              <a:t> do </a:t>
            </a:r>
            <a:r>
              <a:rPr lang="fr-FR" dirty="0" err="1" smtClean="0">
                <a:latin typeface="+mj-lt"/>
              </a:rPr>
              <a:t>we</a:t>
            </a:r>
            <a:r>
              <a:rPr lang="fr-FR" dirty="0" smtClean="0">
                <a:latin typeface="+mj-lt"/>
              </a:rPr>
              <a:t> </a:t>
            </a:r>
            <a:r>
              <a:rPr lang="fr-FR" dirty="0" err="1" smtClean="0">
                <a:latin typeface="+mj-lt"/>
              </a:rPr>
              <a:t>choose</a:t>
            </a:r>
            <a:r>
              <a:rPr lang="fr-FR" dirty="0" smtClean="0">
                <a:latin typeface="+mj-lt"/>
              </a:rPr>
              <a:t> ???</a:t>
            </a:r>
          </a:p>
          <a:p>
            <a:pPr>
              <a:lnSpc>
                <a:spcPct val="150000"/>
              </a:lnSpc>
            </a:pPr>
            <a:r>
              <a:rPr lang="fr-FR" dirty="0" err="1" smtClean="0">
                <a:latin typeface="+mj-lt"/>
              </a:rPr>
              <a:t>Things</a:t>
            </a:r>
            <a:r>
              <a:rPr lang="fr-FR" dirty="0" smtClean="0">
                <a:latin typeface="+mj-lt"/>
              </a:rPr>
              <a:t> to </a:t>
            </a:r>
            <a:r>
              <a:rPr lang="fr-FR" dirty="0" err="1" smtClean="0">
                <a:latin typeface="+mj-lt"/>
              </a:rPr>
              <a:t>consider</a:t>
            </a:r>
            <a:r>
              <a:rPr lang="fr-FR" dirty="0" smtClean="0">
                <a:latin typeface="+mj-lt"/>
              </a:rPr>
              <a:t> :</a:t>
            </a:r>
          </a:p>
          <a:p>
            <a:pPr lvl="1">
              <a:lnSpc>
                <a:spcPct val="150000"/>
              </a:lnSpc>
            </a:pPr>
            <a:r>
              <a:rPr lang="fr-FR" dirty="0" err="1" smtClean="0">
                <a:latin typeface="+mj-lt"/>
              </a:rPr>
              <a:t>Needs</a:t>
            </a:r>
            <a:r>
              <a:rPr lang="fr-FR" dirty="0" smtClean="0">
                <a:latin typeface="+mj-lt"/>
              </a:rPr>
              <a:t> of the </a:t>
            </a:r>
            <a:r>
              <a:rPr lang="fr-FR" dirty="0" err="1" smtClean="0">
                <a:latin typeface="+mj-lt"/>
              </a:rPr>
              <a:t>individual</a:t>
            </a:r>
            <a:r>
              <a:rPr lang="fr-FR" dirty="0" smtClean="0">
                <a:latin typeface="+mj-lt"/>
              </a:rPr>
              <a:t> BCI user</a:t>
            </a:r>
          </a:p>
          <a:p>
            <a:pPr lvl="1">
              <a:lnSpc>
                <a:spcPct val="150000"/>
              </a:lnSpc>
            </a:pPr>
            <a:r>
              <a:rPr lang="fr-FR" dirty="0" err="1" smtClean="0">
                <a:latin typeface="+mj-lt"/>
              </a:rPr>
              <a:t>Technological</a:t>
            </a:r>
            <a:r>
              <a:rPr lang="fr-FR" dirty="0" smtClean="0">
                <a:latin typeface="+mj-lt"/>
              </a:rPr>
              <a:t> support and </a:t>
            </a:r>
            <a:r>
              <a:rPr lang="fr-FR" dirty="0" err="1" smtClean="0">
                <a:latin typeface="+mj-lt"/>
              </a:rPr>
              <a:t>resources</a:t>
            </a:r>
            <a:r>
              <a:rPr lang="fr-FR" dirty="0" smtClean="0">
                <a:latin typeface="+mj-lt"/>
              </a:rPr>
              <a:t> </a:t>
            </a:r>
            <a:r>
              <a:rPr lang="fr-FR" dirty="0" err="1" smtClean="0">
                <a:latin typeface="+mj-lt"/>
              </a:rPr>
              <a:t>available</a:t>
            </a:r>
            <a:endParaRPr lang="fr-FR" dirty="0" smtClean="0">
              <a:latin typeface="+mj-lt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625" y="2276872"/>
            <a:ext cx="432048" cy="428917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299" y="2852936"/>
            <a:ext cx="410341" cy="41034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0"/>
            <a:ext cx="1459703" cy="404664"/>
          </a:xfrm>
          <a:prstGeom prst="rect">
            <a:avLst/>
          </a:prstGeom>
          <a:effectLst>
            <a:glow rad="101600">
              <a:schemeClr val="accent6">
                <a:satMod val="175000"/>
                <a:alpha val="40000"/>
              </a:schemeClr>
            </a:glo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1477958" y="0"/>
            <a:ext cx="1481411" cy="404664"/>
          </a:xfrm>
          <a:prstGeom prst="rect">
            <a:avLst/>
          </a:prstGeom>
          <a:effectLst>
            <a:glow rad="101600">
              <a:schemeClr val="accent6">
                <a:satMod val="175000"/>
                <a:alpha val="40000"/>
              </a:schemeClr>
            </a:glo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2966114" y="1057"/>
            <a:ext cx="1394905" cy="404664"/>
          </a:xfrm>
          <a:prstGeom prst="rect">
            <a:avLst/>
          </a:prstGeom>
          <a:effectLst>
            <a:glow rad="101600">
              <a:schemeClr val="accent6">
                <a:satMod val="175000"/>
                <a:alpha val="40000"/>
              </a:schemeClr>
            </a:glo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4364560" y="0"/>
            <a:ext cx="1607383" cy="404664"/>
          </a:xfrm>
          <a:prstGeom prst="rect">
            <a:avLst/>
          </a:prstGeom>
          <a:effectLst>
            <a:glow rad="101600">
              <a:schemeClr val="accent6">
                <a:satMod val="175000"/>
                <a:alpha val="40000"/>
              </a:schemeClr>
            </a:glo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6012160" y="0"/>
            <a:ext cx="1372352" cy="404664"/>
          </a:xfrm>
          <a:prstGeom prst="rect">
            <a:avLst/>
          </a:prstGeom>
          <a:effectLst>
            <a:glow rad="101600">
              <a:schemeClr val="accent6">
                <a:satMod val="175000"/>
                <a:alpha val="40000"/>
              </a:schemeClr>
            </a:glo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7452320" y="0"/>
            <a:ext cx="1660221" cy="404664"/>
          </a:xfrm>
          <a:prstGeom prst="rect">
            <a:avLst/>
          </a:prstGeom>
          <a:effectLst>
            <a:glow rad="101600">
              <a:schemeClr val="accent6">
                <a:satMod val="175000"/>
                <a:alpha val="40000"/>
              </a:schemeClr>
            </a:glo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7745" y="35607"/>
            <a:ext cx="14340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err="1" smtClean="0">
                <a:solidFill>
                  <a:schemeClr val="bg1"/>
                </a:solidFill>
                <a:latin typeface="+mj-lt"/>
              </a:rPr>
              <a:t>Definition</a:t>
            </a:r>
            <a:endParaRPr lang="fr-FR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1531396" y="13118"/>
            <a:ext cx="1302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err="1" smtClean="0">
                <a:solidFill>
                  <a:schemeClr val="bg1"/>
                </a:solidFill>
                <a:latin typeface="+mj-lt"/>
              </a:rPr>
              <a:t>Past</a:t>
            </a:r>
            <a:endParaRPr lang="fr-FR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2999332" y="20366"/>
            <a:ext cx="1302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err="1" smtClean="0">
                <a:solidFill>
                  <a:srgbClr val="FFC000"/>
                </a:solidFill>
                <a:latin typeface="+mj-lt"/>
              </a:rPr>
              <a:t>Signals</a:t>
            </a:r>
            <a:endParaRPr lang="fr-FR" sz="1600" b="1" dirty="0">
              <a:solidFill>
                <a:srgbClr val="FFC000"/>
              </a:solidFill>
              <a:latin typeface="+mj-lt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4375220" y="13118"/>
            <a:ext cx="15613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solidFill>
                  <a:schemeClr val="bg1"/>
                </a:solidFill>
                <a:latin typeface="+mj-lt"/>
              </a:rPr>
              <a:t>Components</a:t>
            </a:r>
            <a:endParaRPr lang="fr-FR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6042008" y="13118"/>
            <a:ext cx="1302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err="1" smtClean="0">
                <a:solidFill>
                  <a:schemeClr val="bg1"/>
                </a:solidFill>
                <a:latin typeface="+mj-lt"/>
              </a:rPr>
              <a:t>Present</a:t>
            </a:r>
            <a:endParaRPr lang="fr-FR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7631286" y="35607"/>
            <a:ext cx="1302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solidFill>
                  <a:schemeClr val="bg1"/>
                </a:solidFill>
                <a:latin typeface="+mj-lt"/>
              </a:rPr>
              <a:t>Future</a:t>
            </a:r>
            <a:endParaRPr lang="fr-FR" sz="16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44442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FFC000"/>
                </a:solidFill>
              </a:rPr>
              <a:t>(To </a:t>
            </a:r>
            <a:r>
              <a:rPr lang="fr-FR" dirty="0" err="1" smtClean="0">
                <a:solidFill>
                  <a:srgbClr val="FFC000"/>
                </a:solidFill>
              </a:rPr>
              <a:t>resume</a:t>
            </a:r>
            <a:r>
              <a:rPr lang="fr-FR" dirty="0" smtClean="0">
                <a:solidFill>
                  <a:srgbClr val="FFC000"/>
                </a:solidFill>
              </a:rPr>
              <a:t>)</a:t>
            </a:r>
            <a:endParaRPr lang="fr-FR" dirty="0">
              <a:solidFill>
                <a:srgbClr val="FFC000"/>
              </a:solidFill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158" y="2060848"/>
            <a:ext cx="8011684" cy="3363475"/>
          </a:xfrm>
        </p:spPr>
      </p:pic>
      <p:sp>
        <p:nvSpPr>
          <p:cNvPr id="5" name="Rectangle 4"/>
          <p:cNvSpPr/>
          <p:nvPr/>
        </p:nvSpPr>
        <p:spPr>
          <a:xfrm>
            <a:off x="0" y="0"/>
            <a:ext cx="1459703" cy="404664"/>
          </a:xfrm>
          <a:prstGeom prst="rect">
            <a:avLst/>
          </a:prstGeom>
          <a:effectLst>
            <a:glow rad="101600">
              <a:schemeClr val="accent6">
                <a:satMod val="175000"/>
                <a:alpha val="40000"/>
              </a:schemeClr>
            </a:glo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1477958" y="0"/>
            <a:ext cx="1481411" cy="404664"/>
          </a:xfrm>
          <a:prstGeom prst="rect">
            <a:avLst/>
          </a:prstGeom>
          <a:effectLst>
            <a:glow rad="101600">
              <a:schemeClr val="accent6">
                <a:satMod val="175000"/>
                <a:alpha val="40000"/>
              </a:schemeClr>
            </a:glo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2966114" y="1057"/>
            <a:ext cx="1394905" cy="404664"/>
          </a:xfrm>
          <a:prstGeom prst="rect">
            <a:avLst/>
          </a:prstGeom>
          <a:effectLst>
            <a:glow rad="101600">
              <a:schemeClr val="accent6">
                <a:satMod val="175000"/>
                <a:alpha val="40000"/>
              </a:schemeClr>
            </a:glo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4364560" y="0"/>
            <a:ext cx="1607383" cy="404664"/>
          </a:xfrm>
          <a:prstGeom prst="rect">
            <a:avLst/>
          </a:prstGeom>
          <a:effectLst>
            <a:glow rad="101600">
              <a:schemeClr val="accent6">
                <a:satMod val="175000"/>
                <a:alpha val="40000"/>
              </a:schemeClr>
            </a:glo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6012160" y="0"/>
            <a:ext cx="1372352" cy="404664"/>
          </a:xfrm>
          <a:prstGeom prst="rect">
            <a:avLst/>
          </a:prstGeom>
          <a:effectLst>
            <a:glow rad="101600">
              <a:schemeClr val="accent6">
                <a:satMod val="175000"/>
                <a:alpha val="40000"/>
              </a:schemeClr>
            </a:glo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7452320" y="0"/>
            <a:ext cx="1660221" cy="404664"/>
          </a:xfrm>
          <a:prstGeom prst="rect">
            <a:avLst/>
          </a:prstGeom>
          <a:effectLst>
            <a:glow rad="101600">
              <a:schemeClr val="accent6">
                <a:satMod val="175000"/>
                <a:alpha val="40000"/>
              </a:schemeClr>
            </a:glo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7745" y="35607"/>
            <a:ext cx="14340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err="1" smtClean="0">
                <a:solidFill>
                  <a:schemeClr val="bg1"/>
                </a:solidFill>
                <a:latin typeface="+mj-lt"/>
              </a:rPr>
              <a:t>Definition</a:t>
            </a:r>
            <a:endParaRPr lang="fr-FR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1531396" y="13118"/>
            <a:ext cx="1302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err="1" smtClean="0">
                <a:solidFill>
                  <a:schemeClr val="bg1"/>
                </a:solidFill>
                <a:latin typeface="+mj-lt"/>
              </a:rPr>
              <a:t>Past</a:t>
            </a:r>
            <a:endParaRPr lang="fr-FR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2999332" y="20366"/>
            <a:ext cx="1302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err="1" smtClean="0">
                <a:solidFill>
                  <a:srgbClr val="FFC000"/>
                </a:solidFill>
                <a:latin typeface="+mj-lt"/>
              </a:rPr>
              <a:t>Signals</a:t>
            </a:r>
            <a:endParaRPr lang="fr-FR" sz="1600" b="1" dirty="0">
              <a:solidFill>
                <a:srgbClr val="FFC000"/>
              </a:solidFill>
              <a:latin typeface="+mj-lt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4375220" y="13118"/>
            <a:ext cx="15613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solidFill>
                  <a:schemeClr val="bg1"/>
                </a:solidFill>
                <a:latin typeface="+mj-lt"/>
              </a:rPr>
              <a:t>Components</a:t>
            </a:r>
            <a:endParaRPr lang="fr-FR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6042008" y="13118"/>
            <a:ext cx="1302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err="1" smtClean="0">
                <a:solidFill>
                  <a:schemeClr val="bg1"/>
                </a:solidFill>
                <a:latin typeface="+mj-lt"/>
              </a:rPr>
              <a:t>Present</a:t>
            </a:r>
            <a:endParaRPr lang="fr-FR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7631286" y="35607"/>
            <a:ext cx="1302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solidFill>
                  <a:schemeClr val="bg1"/>
                </a:solidFill>
                <a:latin typeface="+mj-lt"/>
              </a:rPr>
              <a:t>Future</a:t>
            </a:r>
            <a:endParaRPr lang="fr-FR" sz="16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94570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11560" y="620688"/>
            <a:ext cx="8229600" cy="583264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fr-FR" dirty="0" err="1">
                <a:solidFill>
                  <a:srgbClr val="FFC000"/>
                </a:solidFill>
                <a:latin typeface="+mj-lt"/>
              </a:rPr>
              <a:t>Also</a:t>
            </a:r>
            <a:r>
              <a:rPr lang="fr-FR" dirty="0">
                <a:solidFill>
                  <a:srgbClr val="FFC000"/>
                </a:solidFill>
                <a:latin typeface="+mj-lt"/>
              </a:rPr>
              <a:t> MEG : </a:t>
            </a:r>
            <a:r>
              <a:rPr lang="fr-FR" dirty="0" err="1">
                <a:solidFill>
                  <a:srgbClr val="FFC000"/>
                </a:solidFill>
                <a:latin typeface="+mj-lt"/>
              </a:rPr>
              <a:t>magnetic</a:t>
            </a:r>
            <a:r>
              <a:rPr lang="fr-FR" dirty="0">
                <a:solidFill>
                  <a:srgbClr val="FFC000"/>
                </a:solidFill>
                <a:latin typeface="+mj-lt"/>
              </a:rPr>
              <a:t> </a:t>
            </a:r>
            <a:r>
              <a:rPr lang="fr-FR" dirty="0" err="1">
                <a:solidFill>
                  <a:srgbClr val="FFC000"/>
                </a:solidFill>
                <a:latin typeface="+mj-lt"/>
              </a:rPr>
              <a:t>fields</a:t>
            </a:r>
            <a:endParaRPr lang="fr-FR" dirty="0">
              <a:solidFill>
                <a:srgbClr val="FFC000"/>
              </a:solidFill>
              <a:latin typeface="+mj-lt"/>
            </a:endParaRPr>
          </a:p>
          <a:p>
            <a:pPr lvl="1">
              <a:lnSpc>
                <a:spcPct val="150000"/>
              </a:lnSpc>
            </a:pPr>
            <a:r>
              <a:rPr lang="fr-FR" dirty="0">
                <a:latin typeface="+mj-lt"/>
              </a:rPr>
              <a:t>2-dimensional BCI </a:t>
            </a:r>
            <a:r>
              <a:rPr lang="fr-FR" dirty="0" err="1">
                <a:latin typeface="+mj-lt"/>
              </a:rPr>
              <a:t>task</a:t>
            </a:r>
            <a:endParaRPr lang="fr-FR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fr-FR" dirty="0" err="1">
                <a:solidFill>
                  <a:srgbClr val="FFC000"/>
                </a:solidFill>
                <a:latin typeface="+mj-lt"/>
              </a:rPr>
              <a:t>fMRI</a:t>
            </a:r>
            <a:r>
              <a:rPr lang="fr-FR" dirty="0">
                <a:solidFill>
                  <a:srgbClr val="FFC000"/>
                </a:solidFill>
                <a:latin typeface="+mj-lt"/>
              </a:rPr>
              <a:t>, </a:t>
            </a:r>
            <a:r>
              <a:rPr lang="fr-FR" dirty="0" err="1">
                <a:solidFill>
                  <a:srgbClr val="FFC000"/>
                </a:solidFill>
                <a:latin typeface="+mj-lt"/>
              </a:rPr>
              <a:t>fNIR</a:t>
            </a:r>
            <a:r>
              <a:rPr lang="fr-FR" dirty="0">
                <a:solidFill>
                  <a:srgbClr val="FFC000"/>
                </a:solidFill>
                <a:latin typeface="+mj-lt"/>
              </a:rPr>
              <a:t> : </a:t>
            </a:r>
            <a:r>
              <a:rPr lang="fr-FR" dirty="0" err="1">
                <a:solidFill>
                  <a:srgbClr val="FFC000"/>
                </a:solidFill>
                <a:latin typeface="+mj-lt"/>
              </a:rPr>
              <a:t>blood</a:t>
            </a:r>
            <a:r>
              <a:rPr lang="fr-FR" dirty="0">
                <a:solidFill>
                  <a:srgbClr val="FFC000"/>
                </a:solidFill>
                <a:latin typeface="+mj-lt"/>
              </a:rPr>
              <a:t> </a:t>
            </a:r>
            <a:r>
              <a:rPr lang="fr-FR" dirty="0" err="1">
                <a:solidFill>
                  <a:srgbClr val="FFC000"/>
                </a:solidFill>
                <a:latin typeface="+mj-lt"/>
              </a:rPr>
              <a:t>oxygenation</a:t>
            </a:r>
            <a:endParaRPr lang="fr-FR" dirty="0">
              <a:solidFill>
                <a:srgbClr val="FFC000"/>
              </a:solidFill>
              <a:latin typeface="+mj-lt"/>
            </a:endParaRPr>
          </a:p>
          <a:p>
            <a:pPr lvl="1">
              <a:lnSpc>
                <a:spcPct val="150000"/>
              </a:lnSpc>
            </a:pPr>
            <a:r>
              <a:rPr lang="fr-FR" dirty="0" err="1">
                <a:latin typeface="+mj-lt"/>
              </a:rPr>
              <a:t>Correlates</a:t>
            </a:r>
            <a:r>
              <a:rPr lang="fr-FR" dirty="0">
                <a:latin typeface="+mj-lt"/>
              </a:rPr>
              <a:t> </a:t>
            </a:r>
            <a:r>
              <a:rPr lang="fr-FR" dirty="0" err="1">
                <a:latin typeface="+mj-lt"/>
              </a:rPr>
              <a:t>with</a:t>
            </a:r>
            <a:r>
              <a:rPr lang="fr-FR" dirty="0">
                <a:latin typeface="+mj-lt"/>
              </a:rPr>
              <a:t> neural </a:t>
            </a:r>
            <a:r>
              <a:rPr lang="fr-FR" dirty="0" err="1">
                <a:latin typeface="+mj-lt"/>
              </a:rPr>
              <a:t>activity</a:t>
            </a:r>
            <a:endParaRPr lang="fr-FR" dirty="0">
              <a:latin typeface="+mj-lt"/>
            </a:endParaRPr>
          </a:p>
          <a:p>
            <a:pPr lvl="1">
              <a:lnSpc>
                <a:spcPct val="150000"/>
              </a:lnSpc>
            </a:pPr>
            <a:r>
              <a:rPr lang="fr-FR" dirty="0">
                <a:latin typeface="+mj-lt"/>
              </a:rPr>
              <a:t>Slow </a:t>
            </a:r>
            <a:r>
              <a:rPr lang="fr-FR" dirty="0" err="1">
                <a:latin typeface="+mj-lt"/>
              </a:rPr>
              <a:t>response</a:t>
            </a:r>
            <a:r>
              <a:rPr lang="fr-FR" dirty="0">
                <a:latin typeface="+mj-lt"/>
              </a:rPr>
              <a:t> times</a:t>
            </a:r>
          </a:p>
          <a:p>
            <a:pPr>
              <a:lnSpc>
                <a:spcPct val="150000"/>
              </a:lnSpc>
            </a:pPr>
            <a:r>
              <a:rPr lang="fr-FR" dirty="0" err="1">
                <a:latin typeface="+mj-lt"/>
              </a:rPr>
              <a:t>These</a:t>
            </a:r>
            <a:r>
              <a:rPr lang="fr-FR" dirty="0">
                <a:latin typeface="+mj-lt"/>
              </a:rPr>
              <a:t> BCI : </a:t>
            </a:r>
            <a:r>
              <a:rPr lang="fr-FR" dirty="0" err="1">
                <a:latin typeface="+mj-lt"/>
              </a:rPr>
              <a:t>early</a:t>
            </a:r>
            <a:r>
              <a:rPr lang="fr-FR" dirty="0">
                <a:latin typeface="+mj-lt"/>
              </a:rPr>
              <a:t> phase of </a:t>
            </a:r>
            <a:r>
              <a:rPr lang="fr-FR" dirty="0" err="1">
                <a:latin typeface="+mj-lt"/>
              </a:rPr>
              <a:t>research</a:t>
            </a:r>
            <a:r>
              <a:rPr lang="fr-FR" dirty="0">
                <a:latin typeface="+mj-lt"/>
              </a:rPr>
              <a:t> and </a:t>
            </a:r>
            <a:r>
              <a:rPr lang="fr-FR" dirty="0" err="1" smtClean="0">
                <a:latin typeface="+mj-lt"/>
              </a:rPr>
              <a:t>development</a:t>
            </a:r>
            <a:endParaRPr lang="fr-FR" dirty="0" smtClean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fr-FR" dirty="0" smtClean="0">
                <a:latin typeface="+mj-lt"/>
              </a:rPr>
              <a:t>MEG, </a:t>
            </a:r>
            <a:r>
              <a:rPr lang="fr-FR" dirty="0" err="1" smtClean="0">
                <a:latin typeface="+mj-lt"/>
              </a:rPr>
              <a:t>fMRI</a:t>
            </a:r>
            <a:r>
              <a:rPr lang="fr-FR" dirty="0" smtClean="0">
                <a:latin typeface="+mj-lt"/>
              </a:rPr>
              <a:t> : expansive, </a:t>
            </a:r>
            <a:r>
              <a:rPr lang="fr-FR" dirty="0" err="1" smtClean="0">
                <a:latin typeface="+mj-lt"/>
              </a:rPr>
              <a:t>complicated</a:t>
            </a:r>
            <a:endParaRPr lang="fr-FR" dirty="0" smtClean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fr-FR" dirty="0" err="1" smtClean="0">
                <a:latin typeface="+mj-lt"/>
              </a:rPr>
              <a:t>Robotic</a:t>
            </a:r>
            <a:r>
              <a:rPr lang="fr-FR" dirty="0" smtClean="0">
                <a:latin typeface="+mj-lt"/>
              </a:rPr>
              <a:t> arm </a:t>
            </a:r>
            <a:r>
              <a:rPr lang="fr-FR" dirty="0" err="1" smtClean="0">
                <a:latin typeface="+mj-lt"/>
              </a:rPr>
              <a:t>with</a:t>
            </a:r>
            <a:r>
              <a:rPr lang="fr-FR" dirty="0" smtClean="0">
                <a:latin typeface="+mj-lt"/>
              </a:rPr>
              <a:t> real-time </a:t>
            </a:r>
            <a:r>
              <a:rPr lang="fr-FR" dirty="0" err="1" smtClean="0">
                <a:latin typeface="+mj-lt"/>
              </a:rPr>
              <a:t>fMRI-based</a:t>
            </a:r>
            <a:r>
              <a:rPr lang="fr-FR" dirty="0" smtClean="0">
                <a:latin typeface="+mj-lt"/>
              </a:rPr>
              <a:t> BCI</a:t>
            </a:r>
            <a:endParaRPr lang="fr-FR" dirty="0">
              <a:latin typeface="+mj-lt"/>
            </a:endParaRPr>
          </a:p>
          <a:p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459703" cy="404664"/>
          </a:xfrm>
          <a:prstGeom prst="rect">
            <a:avLst/>
          </a:prstGeom>
          <a:effectLst>
            <a:glow rad="101600">
              <a:schemeClr val="accent6">
                <a:satMod val="175000"/>
                <a:alpha val="40000"/>
              </a:schemeClr>
            </a:glo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1477958" y="0"/>
            <a:ext cx="1481411" cy="404664"/>
          </a:xfrm>
          <a:prstGeom prst="rect">
            <a:avLst/>
          </a:prstGeom>
          <a:effectLst>
            <a:glow rad="101600">
              <a:schemeClr val="accent6">
                <a:satMod val="175000"/>
                <a:alpha val="40000"/>
              </a:schemeClr>
            </a:glo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2966114" y="1057"/>
            <a:ext cx="1394905" cy="404664"/>
          </a:xfrm>
          <a:prstGeom prst="rect">
            <a:avLst/>
          </a:prstGeom>
          <a:effectLst>
            <a:glow rad="101600">
              <a:schemeClr val="accent6">
                <a:satMod val="175000"/>
                <a:alpha val="40000"/>
              </a:schemeClr>
            </a:glo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4364560" y="0"/>
            <a:ext cx="1607383" cy="404664"/>
          </a:xfrm>
          <a:prstGeom prst="rect">
            <a:avLst/>
          </a:prstGeom>
          <a:effectLst>
            <a:glow rad="101600">
              <a:schemeClr val="accent6">
                <a:satMod val="175000"/>
                <a:alpha val="40000"/>
              </a:schemeClr>
            </a:glo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6012160" y="0"/>
            <a:ext cx="1372352" cy="404664"/>
          </a:xfrm>
          <a:prstGeom prst="rect">
            <a:avLst/>
          </a:prstGeom>
          <a:effectLst>
            <a:glow rad="101600">
              <a:schemeClr val="accent6">
                <a:satMod val="175000"/>
                <a:alpha val="40000"/>
              </a:schemeClr>
            </a:glo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7452320" y="0"/>
            <a:ext cx="1660221" cy="404664"/>
          </a:xfrm>
          <a:prstGeom prst="rect">
            <a:avLst/>
          </a:prstGeom>
          <a:effectLst>
            <a:glow rad="101600">
              <a:schemeClr val="accent6">
                <a:satMod val="175000"/>
                <a:alpha val="40000"/>
              </a:schemeClr>
            </a:glo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7745" y="35607"/>
            <a:ext cx="14340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err="1" smtClean="0">
                <a:solidFill>
                  <a:schemeClr val="bg1"/>
                </a:solidFill>
                <a:latin typeface="+mj-lt"/>
              </a:rPr>
              <a:t>Definition</a:t>
            </a:r>
            <a:endParaRPr lang="fr-FR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531396" y="13118"/>
            <a:ext cx="1302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err="1" smtClean="0">
                <a:solidFill>
                  <a:schemeClr val="bg1"/>
                </a:solidFill>
                <a:latin typeface="+mj-lt"/>
              </a:rPr>
              <a:t>Past</a:t>
            </a:r>
            <a:endParaRPr lang="fr-FR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2999332" y="20366"/>
            <a:ext cx="1302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err="1" smtClean="0">
                <a:solidFill>
                  <a:srgbClr val="FFC000"/>
                </a:solidFill>
                <a:latin typeface="+mj-lt"/>
              </a:rPr>
              <a:t>Signals</a:t>
            </a:r>
            <a:endParaRPr lang="fr-FR" sz="1600" b="1" dirty="0">
              <a:solidFill>
                <a:srgbClr val="FFC000"/>
              </a:solidFill>
              <a:latin typeface="+mj-lt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4375220" y="13118"/>
            <a:ext cx="15613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solidFill>
                  <a:schemeClr val="bg1"/>
                </a:solidFill>
                <a:latin typeface="+mj-lt"/>
              </a:rPr>
              <a:t>Components</a:t>
            </a:r>
            <a:endParaRPr lang="fr-FR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6042008" y="13118"/>
            <a:ext cx="1302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err="1" smtClean="0">
                <a:solidFill>
                  <a:schemeClr val="bg1"/>
                </a:solidFill>
                <a:latin typeface="+mj-lt"/>
              </a:rPr>
              <a:t>Present</a:t>
            </a:r>
            <a:endParaRPr lang="fr-FR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7631286" y="35607"/>
            <a:ext cx="1302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solidFill>
                  <a:schemeClr val="bg1"/>
                </a:solidFill>
                <a:latin typeface="+mj-lt"/>
              </a:rPr>
              <a:t>Future</a:t>
            </a:r>
            <a:endParaRPr lang="fr-FR" sz="16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28643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Apex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596</TotalTime>
  <Words>1085</Words>
  <Application>Microsoft Office PowerPoint</Application>
  <PresentationFormat>Affichage à l'écran (4:3)</PresentationFormat>
  <Paragraphs>263</Paragraphs>
  <Slides>23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23</vt:i4>
      </vt:variant>
    </vt:vector>
  </HeadingPairs>
  <TitlesOfParts>
    <vt:vector size="31" baseType="lpstr">
      <vt:lpstr>Book Antiqua</vt:lpstr>
      <vt:lpstr>Calibri</vt:lpstr>
      <vt:lpstr>Lucida Sans</vt:lpstr>
      <vt:lpstr>Wingdings</vt:lpstr>
      <vt:lpstr>Wingdings 2</vt:lpstr>
      <vt:lpstr>Wingdings 3</vt:lpstr>
      <vt:lpstr>Apex</vt:lpstr>
      <vt:lpstr>1_Apex</vt:lpstr>
      <vt:lpstr>Présentation PowerPoint</vt:lpstr>
      <vt:lpstr>Don’t be mistaken !</vt:lpstr>
      <vt:lpstr>What’s a BCI ?</vt:lpstr>
      <vt:lpstr>In the Past</vt:lpstr>
      <vt:lpstr>A growing scientific field</vt:lpstr>
      <vt:lpstr>Signals</vt:lpstr>
      <vt:lpstr>Présentation PowerPoint</vt:lpstr>
      <vt:lpstr>(To resume)</vt:lpstr>
      <vt:lpstr>Présentation PowerPoint</vt:lpstr>
      <vt:lpstr>Components</vt:lpstr>
      <vt:lpstr>Présentation PowerPoint</vt:lpstr>
      <vt:lpstr>Présentation PowerPoint</vt:lpstr>
      <vt:lpstr>Currents BCIs</vt:lpstr>
      <vt:lpstr>Présentation PowerPoint</vt:lpstr>
      <vt:lpstr>Présentation PowerPoint</vt:lpstr>
      <vt:lpstr>Présentation PowerPoint</vt:lpstr>
      <vt:lpstr>Status of Research</vt:lpstr>
      <vt:lpstr>The Future of BCIs</vt:lpstr>
      <vt:lpstr>Présentation PowerPoint</vt:lpstr>
      <vt:lpstr>Présentation PowerPoint</vt:lpstr>
      <vt:lpstr>Présentation PowerPoint</vt:lpstr>
      <vt:lpstr>Conclusion</vt:lpstr>
      <vt:lpstr>Thank you 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Lily</dc:creator>
  <cp:lastModifiedBy>Line</cp:lastModifiedBy>
  <cp:revision>136</cp:revision>
  <dcterms:created xsi:type="dcterms:W3CDTF">2015-04-08T12:04:46Z</dcterms:created>
  <dcterms:modified xsi:type="dcterms:W3CDTF">2015-04-12T17:49:46Z</dcterms:modified>
</cp:coreProperties>
</file>