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10693400"/>
  <p:notesSz cx="6858000" cy="9144000"/>
  <p:defaultTextStyle>
    <a:defPPr>
      <a:defRPr lang="fr-FR"/>
    </a:defPPr>
    <a:lvl1pPr marL="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961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922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883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845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9806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3767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7728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1690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8" autoAdjust="0"/>
  </p:normalViewPr>
  <p:slideViewPr>
    <p:cSldViewPr>
      <p:cViewPr>
        <p:scale>
          <a:sx n="66" d="100"/>
          <a:sy n="66" d="100"/>
        </p:scale>
        <p:origin x="-858" y="-48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4189" y="3321887"/>
            <a:ext cx="12854147" cy="22921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8379" y="6059593"/>
            <a:ext cx="1058576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9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8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9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3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7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1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963831" y="428234"/>
            <a:ext cx="3402568" cy="912404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56126" y="428234"/>
            <a:ext cx="9955662" cy="912404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575" y="6871501"/>
            <a:ext cx="12854147" cy="2123828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94575" y="4532321"/>
            <a:ext cx="12854147" cy="233918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961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92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1883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84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98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376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772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169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56127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87284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8" y="2393641"/>
            <a:ext cx="6681741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6128" y="3391195"/>
            <a:ext cx="6681741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682035" y="2393641"/>
            <a:ext cx="6684366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682035" y="3391195"/>
            <a:ext cx="6684366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128" y="425757"/>
            <a:ext cx="4975206" cy="181193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2488" y="425757"/>
            <a:ext cx="8453911" cy="912652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56128" y="2237695"/>
            <a:ext cx="4975206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4121" y="7485382"/>
            <a:ext cx="9073515" cy="88369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64121" y="955475"/>
            <a:ext cx="9073515" cy="6416040"/>
          </a:xfrm>
        </p:spPr>
        <p:txBody>
          <a:bodyPr/>
          <a:lstStyle>
            <a:lvl1pPr marL="0" indent="0">
              <a:buNone/>
              <a:defRPr sz="5200"/>
            </a:lvl1pPr>
            <a:lvl2pPr marL="739612" indent="0">
              <a:buNone/>
              <a:defRPr sz="4500"/>
            </a:lvl2pPr>
            <a:lvl3pPr marL="1479225" indent="0">
              <a:buNone/>
              <a:defRPr sz="3900"/>
            </a:lvl3pPr>
            <a:lvl4pPr marL="2218837" indent="0">
              <a:buNone/>
              <a:defRPr sz="3200"/>
            </a:lvl4pPr>
            <a:lvl5pPr marL="2958450" indent="0">
              <a:buNone/>
              <a:defRPr sz="3200"/>
            </a:lvl5pPr>
            <a:lvl6pPr marL="3698062" indent="0">
              <a:buNone/>
              <a:defRPr sz="3200"/>
            </a:lvl6pPr>
            <a:lvl7pPr marL="4437675" indent="0">
              <a:buNone/>
              <a:defRPr sz="3200"/>
            </a:lvl7pPr>
            <a:lvl8pPr marL="5177287" indent="0">
              <a:buNone/>
              <a:defRPr sz="3200"/>
            </a:lvl8pPr>
            <a:lvl9pPr marL="591690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64121" y="8369073"/>
            <a:ext cx="9073515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6126" y="428233"/>
            <a:ext cx="13610273" cy="1782233"/>
          </a:xfrm>
          <a:prstGeom prst="rect">
            <a:avLst/>
          </a:prstGeom>
        </p:spPr>
        <p:txBody>
          <a:bodyPr vert="horz" lIns="147922" tIns="73961" rIns="147922" bIns="73961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6" y="2495128"/>
            <a:ext cx="13610273" cy="7057149"/>
          </a:xfrm>
          <a:prstGeom prst="rect">
            <a:avLst/>
          </a:prstGeom>
        </p:spPr>
        <p:txBody>
          <a:bodyPr vert="horz" lIns="147922" tIns="73961" rIns="147922" bIns="73961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6126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4A34-A047-4B71-A71E-BF946EDA9AA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66863" y="9911200"/>
            <a:ext cx="4788800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810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9225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4709" indent="-554709" algn="l" defTabSz="147922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1870" indent="-462258" algn="l" defTabSz="147922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903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8644" indent="-369806" algn="l" defTabSz="147922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28256" indent="-369806" algn="l" defTabSz="147922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7868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748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47093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86706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961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922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83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845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9806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3767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7728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1690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76486" y="2826420"/>
            <a:ext cx="5400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Steal a Device Programmer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Need for Reverse Engineering, Modifications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Easy to get root mode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Problem : difficult to set up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Build your own Device Programmer !</a:t>
            </a:r>
            <a:endParaRPr lang="en-US" sz="1400" b="1" dirty="0"/>
          </a:p>
          <a:p>
            <a:pPr marL="285750" indent="-285750">
              <a:buFont typeface="+mj-lt"/>
              <a:buAutoNum type="arabicPeriod"/>
            </a:pPr>
            <a:endParaRPr lang="en-US" sz="1400" b="1" dirty="0" smtClean="0"/>
          </a:p>
          <a:p>
            <a:pPr marL="285750" indent="-285750">
              <a:buFont typeface="+mj-lt"/>
              <a:buAutoNum type="arabicPeriod"/>
            </a:pPr>
            <a:endParaRPr lang="en-US" sz="1400" b="1" dirty="0"/>
          </a:p>
          <a:p>
            <a:pPr marL="285750" indent="-285750">
              <a:buFont typeface="+mj-lt"/>
              <a:buAutoNum type="arabicPeriod"/>
            </a:pPr>
            <a:endParaRPr lang="en-US" sz="1400" b="1" dirty="0" smtClean="0"/>
          </a:p>
          <a:p>
            <a:pPr marL="285750" indent="-285750">
              <a:buFont typeface="+mj-lt"/>
              <a:buAutoNum type="arabicPeriod"/>
            </a:pPr>
            <a:endParaRPr lang="en-US" sz="1400" b="1" dirty="0"/>
          </a:p>
          <a:p>
            <a:pPr marL="285750" indent="-285750">
              <a:buFont typeface="+mj-lt"/>
              <a:buAutoNum type="arabicPeriod"/>
            </a:pPr>
            <a:endParaRPr lang="en-US" sz="1400" b="1" dirty="0" smtClean="0"/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Total cost : 800 $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285750" indent="-285750">
              <a:buFont typeface="+mj-lt"/>
              <a:buAutoNum type="arabicPeriod"/>
            </a:pPr>
            <a:r>
              <a:rPr lang="en-US" sz="1400" b="1" dirty="0" smtClean="0"/>
              <a:t> Eavesdropping on private Information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What kind ? =&gt; Implanting physician, Diagnosis, Hospital,</a:t>
            </a:r>
          </a:p>
          <a:p>
            <a:r>
              <a:rPr lang="en-US" sz="1200" dirty="0" smtClean="0"/>
              <a:t>Device state, patient name, date of birth, serial N°, etc...</a:t>
            </a:r>
          </a:p>
          <a:p>
            <a:pPr marL="911062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    The future holds some promises : devices more sophisticated</a:t>
            </a:r>
          </a:p>
          <a:p>
            <a:r>
              <a:rPr lang="en-US" sz="1200" dirty="0" smtClean="0"/>
              <a:t>ergo a lot more data to be divulged ?</a:t>
            </a:r>
          </a:p>
          <a:p>
            <a:endParaRPr lang="en-US" sz="1200" b="1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sz="1400" b="1" dirty="0" smtClean="0"/>
              <a:t>Sniff Vital Signs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Get the vital signs that the ICD emits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Need to have an Eavesdropping setup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400" b="1" dirty="0" smtClean="0"/>
              <a:t>Drain energy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Send multiple radio signals to the ICD (“Are you sleeping ?”)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=&gt; Battery lifetime decrease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Simple : transmit-only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sz="1400" b="1" dirty="0" smtClean="0"/>
              <a:t>Turn off therapies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“Stop detecting fibrillation”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Problem : change of the device state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en-US" sz="1400" b="1" dirty="0" smtClean="0"/>
              <a:t>Affect patient’s physiology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Induce fibrillation, flood with drugs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Problem : patient’s safety at great risk</a:t>
            </a:r>
          </a:p>
          <a:p>
            <a:pPr marL="342900" indent="-342900">
              <a:buFont typeface="+mj-lt"/>
              <a:buAutoNum type="arabicPeriod" startAt="5"/>
            </a:pPr>
            <a:endParaRPr lang="en-US" sz="1200" b="1" dirty="0" smtClean="0"/>
          </a:p>
          <a:p>
            <a:pPr marL="911062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4599" y="234132"/>
            <a:ext cx="12097343" cy="1296144"/>
          </a:xfrm>
          <a:prstGeom prst="roundRect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cs typeface="Times New Roman" pitchFamily="18" charset="0"/>
              </a:rPr>
              <a:t>Pacemakers and Implantable </a:t>
            </a:r>
            <a:r>
              <a:rPr lang="en-US" sz="4800" b="1" dirty="0">
                <a:cs typeface="Times New Roman" pitchFamily="18" charset="0"/>
              </a:rPr>
              <a:t>C</a:t>
            </a:r>
            <a:r>
              <a:rPr lang="en-US" sz="4800" b="1" dirty="0" smtClean="0">
                <a:cs typeface="Times New Roman" pitchFamily="18" charset="0"/>
              </a:rPr>
              <a:t>ardiac </a:t>
            </a:r>
            <a:r>
              <a:rPr lang="en-US" sz="4800" b="1" dirty="0">
                <a:cs typeface="Times New Roman" pitchFamily="18" charset="0"/>
              </a:rPr>
              <a:t>D</a:t>
            </a:r>
            <a:r>
              <a:rPr lang="en-US" sz="4800" b="1" dirty="0" smtClean="0">
                <a:cs typeface="Times New Roman" pitchFamily="18" charset="0"/>
              </a:rPr>
              <a:t>efibrillators:</a:t>
            </a:r>
            <a:br>
              <a:rPr lang="en-US" sz="4800" b="1" dirty="0" smtClean="0">
                <a:cs typeface="Times New Roman" pitchFamily="18" charset="0"/>
              </a:rPr>
            </a:br>
            <a:r>
              <a:rPr lang="en-US" sz="4800" b="1" dirty="0" smtClean="0">
                <a:cs typeface="Times New Roman" pitchFamily="18" charset="0"/>
              </a:rPr>
              <a:t>Are they really secure ?</a:t>
            </a:r>
            <a:endParaRPr lang="en-US" sz="4800" b="1" dirty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07" y="5250390"/>
            <a:ext cx="1584535" cy="132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05" y="4050556"/>
            <a:ext cx="1342773" cy="109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Lily\Desktop\Dossier Line\M1-Info\ENGLISH\POSTER\WISPer te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716" y="8627788"/>
            <a:ext cx="1402371" cy="11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ily\Desktop\Dossier Line\M1-Info\ENGLISH\POSTER\anten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98" y="4075447"/>
            <a:ext cx="595722" cy="13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48" y="7653684"/>
            <a:ext cx="2093434" cy="20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283" y="8898560"/>
            <a:ext cx="1095052" cy="10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C:\Users\Lily\Desktop\Dossier Line\M1-Info\ENGLISH\POSTER\human_he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97" y="2744950"/>
            <a:ext cx="1078321" cy="15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Lily\Desktop\Dossier Line\M1-Info\ENGLISH\POSTER\sword-308836_64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38" y="2103675"/>
            <a:ext cx="695312" cy="528002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ly\Desktop\Dossier Line\M1-Info\ENGLISH\POSTER\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992" y="2103675"/>
            <a:ext cx="633576" cy="6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40528" y="2034332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6"/>
          <p:cNvSpPr/>
          <p:nvPr/>
        </p:nvSpPr>
        <p:spPr>
          <a:xfrm>
            <a:off x="8822792" y="2029531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1224558" y="2178348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Attacks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714857" y="2178348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440">
            <a:off x="6659652" y="6426352"/>
            <a:ext cx="1687808" cy="15546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96807" y="4986660"/>
            <a:ext cx="1584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ICD</a:t>
            </a:r>
            <a:endParaRPr lang="fr-FR" sz="1600" b="1" dirty="0"/>
          </a:p>
        </p:txBody>
      </p:sp>
      <p:sp>
        <p:nvSpPr>
          <p:cNvPr id="6" name="Flèche droite 5"/>
          <p:cNvSpPr/>
          <p:nvPr/>
        </p:nvSpPr>
        <p:spPr>
          <a:xfrm rot="-5400000">
            <a:off x="7275457" y="4515570"/>
            <a:ext cx="427235" cy="226912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86" y="2610396"/>
            <a:ext cx="730047" cy="570564"/>
          </a:xfrm>
          <a:prstGeom prst="rect">
            <a:avLst/>
          </a:prstGeom>
        </p:spPr>
      </p:pic>
      <p:pic>
        <p:nvPicPr>
          <p:cNvPr id="48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8" y="2649988"/>
            <a:ext cx="468854" cy="46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/>
          <p:nvPr/>
        </p:nvCxnSpPr>
        <p:spPr>
          <a:xfrm>
            <a:off x="3228076" y="2974808"/>
            <a:ext cx="300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3960862" y="2964936"/>
            <a:ext cx="300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688">
            <a:off x="2960670" y="5020892"/>
            <a:ext cx="4113802" cy="84898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70" y="6586423"/>
            <a:ext cx="1467687" cy="91501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25" y="5986508"/>
            <a:ext cx="668338" cy="66833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6686" y="8453405"/>
            <a:ext cx="227136" cy="200163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13646" y="9229632"/>
            <a:ext cx="227136" cy="200163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9057841" y="2831920"/>
            <a:ext cx="5560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Solutions ?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Authenticate device programmers ?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Encryption ? Passwords ?</a:t>
            </a:r>
          </a:p>
          <a:p>
            <a:r>
              <a:rPr lang="en-US" sz="1400" b="1" dirty="0" smtClean="0"/>
              <a:t>Problems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Need emergency access !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Patient’s health : top priority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b="1" dirty="0" smtClean="0"/>
              <a:t>Prototypes defenses VS </a:t>
            </a:r>
            <a:r>
              <a:rPr lang="en-US" sz="1400" b="1" u="sng" dirty="0" smtClean="0"/>
              <a:t>some</a:t>
            </a:r>
            <a:r>
              <a:rPr lang="en-US" sz="1400" b="1" dirty="0" smtClean="0"/>
              <a:t> of the attacks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Idea : defend without using battery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External parties pays for power</a:t>
            </a:r>
          </a:p>
        </p:txBody>
      </p:sp>
      <p:pic>
        <p:nvPicPr>
          <p:cNvPr id="61" name="Picture 2" descr="C:\Users\Lily\Desktop\Dossier Line\M1-Info\ENGLISH\POSTER\sword-308836_64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26" y="2114402"/>
            <a:ext cx="695312" cy="52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Lily\Desktop\Dossier Line\M1-Info\ENGLISH\POSTER\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399" y="2103675"/>
            <a:ext cx="633576" cy="6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306" y="5056362"/>
            <a:ext cx="1389337" cy="53770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484" y="6210796"/>
            <a:ext cx="1775417" cy="163985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53150" y="9595172"/>
            <a:ext cx="194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Device</a:t>
            </a:r>
            <a:r>
              <a:rPr lang="fr-FR" sz="1600" b="1" dirty="0" smtClean="0"/>
              <a:t> Programmer</a:t>
            </a:r>
            <a:endParaRPr lang="fr-FR" sz="16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7561262" y="69935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control</a:t>
            </a:r>
            <a:endParaRPr lang="fr-FR" sz="18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67" y="7591748"/>
            <a:ext cx="733844" cy="73384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050126" y="5193375"/>
            <a:ext cx="373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of prototype : </a:t>
            </a:r>
            <a:r>
              <a:rPr lang="en-US" sz="1200" b="1" dirty="0"/>
              <a:t>WISP</a:t>
            </a:r>
            <a:r>
              <a:rPr lang="en-US" sz="1200" dirty="0"/>
              <a:t> = RFID + computation</a:t>
            </a:r>
          </a:p>
          <a:p>
            <a:r>
              <a:rPr lang="en-US" sz="1200" b="1" dirty="0" smtClean="0"/>
              <a:t>                                          </a:t>
            </a:r>
            <a:r>
              <a:rPr lang="en-US" sz="1200" b="1" dirty="0" err="1" smtClean="0"/>
              <a:t>WISPer</a:t>
            </a:r>
            <a:r>
              <a:rPr lang="en-US" sz="1200" dirty="0" smtClean="0"/>
              <a:t> </a:t>
            </a:r>
            <a:r>
              <a:rPr lang="en-US" sz="1200" dirty="0"/>
              <a:t>= WISP + code</a:t>
            </a:r>
          </a:p>
          <a:p>
            <a:endParaRPr lang="en-US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1186847" y="6354812"/>
            <a:ext cx="3199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r>
              <a:rPr lang="en-US" sz="1200" dirty="0" smtClean="0"/>
              <a:t>: External party authenticate through </a:t>
            </a:r>
            <a:r>
              <a:rPr lang="en-US" sz="1200" b="1" dirty="0" err="1" smtClean="0"/>
              <a:t>WISPer</a:t>
            </a:r>
            <a:endParaRPr lang="en-US" sz="1200" b="1" dirty="0" smtClean="0"/>
          </a:p>
          <a:p>
            <a:r>
              <a:rPr lang="en-US" sz="1200" b="1" dirty="0" smtClean="0"/>
              <a:t>2</a:t>
            </a:r>
            <a:r>
              <a:rPr lang="en-US" sz="1200" dirty="0" smtClean="0"/>
              <a:t>: If successful </a:t>
            </a:r>
            <a:r>
              <a:rPr lang="en-US" sz="1200" b="1" dirty="0" err="1" smtClean="0"/>
              <a:t>WISPer</a:t>
            </a:r>
            <a:r>
              <a:rPr lang="en-US" sz="1200" b="1" dirty="0" smtClean="0"/>
              <a:t> </a:t>
            </a:r>
            <a:r>
              <a:rPr lang="en-US" sz="1200" dirty="0" smtClean="0"/>
              <a:t> says to </a:t>
            </a:r>
            <a:r>
              <a:rPr lang="en-US" sz="1200" b="1" dirty="0" smtClean="0"/>
              <a:t>ICD</a:t>
            </a:r>
            <a:r>
              <a:rPr lang="en-US" sz="1200" dirty="0" smtClean="0"/>
              <a:t> “Ok you can use radio”</a:t>
            </a:r>
          </a:p>
          <a:p>
            <a:r>
              <a:rPr lang="en-US" sz="1200" b="1" dirty="0" smtClean="0"/>
              <a:t>3</a:t>
            </a:r>
            <a:r>
              <a:rPr lang="en-US" sz="1200" dirty="0" smtClean="0"/>
              <a:t>: Then the External party can control the </a:t>
            </a:r>
            <a:r>
              <a:rPr lang="en-US" sz="1200" b="1" dirty="0" smtClean="0"/>
              <a:t>ICD</a:t>
            </a:r>
          </a:p>
          <a:p>
            <a:endParaRPr lang="en-US" sz="1200" b="1" dirty="0" smtClean="0"/>
          </a:p>
          <a:p>
            <a:r>
              <a:rPr lang="en-US" sz="1200" dirty="0" smtClean="0"/>
              <a:t>The patient is notified </a:t>
            </a:r>
            <a:r>
              <a:rPr lang="fr-FR" sz="1200" b="1" dirty="0" err="1" smtClean="0"/>
              <a:t>acoustically</a:t>
            </a:r>
            <a:r>
              <a:rPr lang="fr-FR" sz="1200" dirty="0" smtClean="0"/>
              <a:t> </a:t>
            </a:r>
            <a:r>
              <a:rPr lang="fr-FR" sz="1200" dirty="0" err="1" smtClean="0"/>
              <a:t>during</a:t>
            </a:r>
            <a:r>
              <a:rPr lang="fr-FR" sz="1200" dirty="0" smtClean="0"/>
              <a:t> the </a:t>
            </a:r>
            <a:r>
              <a:rPr lang="fr-FR" sz="1200" dirty="0" err="1" smtClean="0"/>
              <a:t>whole</a:t>
            </a:r>
            <a:r>
              <a:rPr lang="fr-FR" sz="1200" dirty="0" smtClean="0"/>
              <a:t> time.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3082631" y="563361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WISP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036026" y="5903019"/>
            <a:ext cx="364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Solution</a:t>
            </a:r>
            <a:endParaRPr lang="en-US" sz="1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9036025" y="7947778"/>
            <a:ext cx="364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Test</a:t>
            </a:r>
          </a:p>
        </p:txBody>
      </p:sp>
    </p:spTree>
    <p:extLst>
      <p:ext uri="{BB962C8B-B14F-4D97-AF65-F5344CB8AC3E}">
        <p14:creationId xmlns:p14="http://schemas.microsoft.com/office/powerpoint/2010/main" val="1590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264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Pacemakers and Implantable Cardiac Defibrillators: Are they really secure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Pacemakers and implantable cardiac defibrillators: Are they really safe ?</dc:title>
  <dc:creator>Lily</dc:creator>
  <cp:lastModifiedBy>Lily</cp:lastModifiedBy>
  <cp:revision>38</cp:revision>
  <dcterms:created xsi:type="dcterms:W3CDTF">2015-11-19T12:49:23Z</dcterms:created>
  <dcterms:modified xsi:type="dcterms:W3CDTF">2015-11-26T09:59:11Z</dcterms:modified>
</cp:coreProperties>
</file>