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5122525" cy="10693400"/>
  <p:notesSz cx="6858000" cy="9144000"/>
  <p:defaultTextStyle>
    <a:defPPr>
      <a:defRPr lang="fr-FR"/>
    </a:defPPr>
    <a:lvl1pPr marL="0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9612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9225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8837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58450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98062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37675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77287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916900" algn="l" defTabSz="1479225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8">
          <p15:clr>
            <a:srgbClr val="A4A3A4"/>
          </p15:clr>
        </p15:guide>
        <p15:guide id="2" pos="476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8" autoAdjust="0"/>
  </p:normalViewPr>
  <p:slideViewPr>
    <p:cSldViewPr>
      <p:cViewPr>
        <p:scale>
          <a:sx n="66" d="100"/>
          <a:sy n="66" d="100"/>
        </p:scale>
        <p:origin x="-858" y="528"/>
      </p:cViewPr>
      <p:guideLst>
        <p:guide orient="horz" pos="3368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34189" y="3321887"/>
            <a:ext cx="12854147" cy="22921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268379" y="6059593"/>
            <a:ext cx="10585767" cy="27327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96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9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88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58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98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37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772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916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4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0963831" y="428234"/>
            <a:ext cx="3402568" cy="912404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756126" y="428234"/>
            <a:ext cx="9955662" cy="912404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5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5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94575" y="6871501"/>
            <a:ext cx="12854147" cy="2123828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94575" y="4532321"/>
            <a:ext cx="12854147" cy="2339181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9612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9225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21883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5845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980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3767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77287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91690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7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756127" y="2495128"/>
            <a:ext cx="6679115" cy="705714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687284" y="2495128"/>
            <a:ext cx="6679115" cy="7057149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6128" y="2393641"/>
            <a:ext cx="6681741" cy="99755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9612" indent="0">
              <a:buNone/>
              <a:defRPr sz="3200" b="1"/>
            </a:lvl2pPr>
            <a:lvl3pPr marL="1479225" indent="0">
              <a:buNone/>
              <a:defRPr sz="2900" b="1"/>
            </a:lvl3pPr>
            <a:lvl4pPr marL="2218837" indent="0">
              <a:buNone/>
              <a:defRPr sz="2500" b="1"/>
            </a:lvl4pPr>
            <a:lvl5pPr marL="2958450" indent="0">
              <a:buNone/>
              <a:defRPr sz="2500" b="1"/>
            </a:lvl5pPr>
            <a:lvl6pPr marL="3698062" indent="0">
              <a:buNone/>
              <a:defRPr sz="2500" b="1"/>
            </a:lvl6pPr>
            <a:lvl7pPr marL="4437675" indent="0">
              <a:buNone/>
              <a:defRPr sz="2500" b="1"/>
            </a:lvl7pPr>
            <a:lvl8pPr marL="5177287" indent="0">
              <a:buNone/>
              <a:defRPr sz="2500" b="1"/>
            </a:lvl8pPr>
            <a:lvl9pPr marL="5916900" indent="0">
              <a:buNone/>
              <a:defRPr sz="2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56128" y="3391195"/>
            <a:ext cx="6681741" cy="616108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7682035" y="2393641"/>
            <a:ext cx="6684366" cy="997555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9612" indent="0">
              <a:buNone/>
              <a:defRPr sz="3200" b="1"/>
            </a:lvl2pPr>
            <a:lvl3pPr marL="1479225" indent="0">
              <a:buNone/>
              <a:defRPr sz="2900" b="1"/>
            </a:lvl3pPr>
            <a:lvl4pPr marL="2218837" indent="0">
              <a:buNone/>
              <a:defRPr sz="2500" b="1"/>
            </a:lvl4pPr>
            <a:lvl5pPr marL="2958450" indent="0">
              <a:buNone/>
              <a:defRPr sz="2500" b="1"/>
            </a:lvl5pPr>
            <a:lvl6pPr marL="3698062" indent="0">
              <a:buNone/>
              <a:defRPr sz="2500" b="1"/>
            </a:lvl6pPr>
            <a:lvl7pPr marL="4437675" indent="0">
              <a:buNone/>
              <a:defRPr sz="2500" b="1"/>
            </a:lvl7pPr>
            <a:lvl8pPr marL="5177287" indent="0">
              <a:buNone/>
              <a:defRPr sz="2500" b="1"/>
            </a:lvl8pPr>
            <a:lvl9pPr marL="5916900" indent="0">
              <a:buNone/>
              <a:defRPr sz="25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7682035" y="3391195"/>
            <a:ext cx="6684366" cy="6161082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75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0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03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6128" y="425757"/>
            <a:ext cx="4975206" cy="181193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12488" y="425757"/>
            <a:ext cx="8453911" cy="9126520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56128" y="2237695"/>
            <a:ext cx="4975206" cy="7314583"/>
          </a:xfrm>
        </p:spPr>
        <p:txBody>
          <a:bodyPr/>
          <a:lstStyle>
            <a:lvl1pPr marL="0" indent="0">
              <a:buNone/>
              <a:defRPr sz="2300"/>
            </a:lvl1pPr>
            <a:lvl2pPr marL="739612" indent="0">
              <a:buNone/>
              <a:defRPr sz="2000"/>
            </a:lvl2pPr>
            <a:lvl3pPr marL="1479225" indent="0">
              <a:buNone/>
              <a:defRPr sz="1600"/>
            </a:lvl3pPr>
            <a:lvl4pPr marL="2218837" indent="0">
              <a:buNone/>
              <a:defRPr sz="1500"/>
            </a:lvl4pPr>
            <a:lvl5pPr marL="2958450" indent="0">
              <a:buNone/>
              <a:defRPr sz="1500"/>
            </a:lvl5pPr>
            <a:lvl6pPr marL="3698062" indent="0">
              <a:buNone/>
              <a:defRPr sz="1500"/>
            </a:lvl6pPr>
            <a:lvl7pPr marL="4437675" indent="0">
              <a:buNone/>
              <a:defRPr sz="1500"/>
            </a:lvl7pPr>
            <a:lvl8pPr marL="5177287" indent="0">
              <a:buNone/>
              <a:defRPr sz="1500"/>
            </a:lvl8pPr>
            <a:lvl9pPr marL="59169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964121" y="7485382"/>
            <a:ext cx="9073515" cy="88369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964121" y="955475"/>
            <a:ext cx="9073515" cy="6416040"/>
          </a:xfrm>
        </p:spPr>
        <p:txBody>
          <a:bodyPr/>
          <a:lstStyle>
            <a:lvl1pPr marL="0" indent="0">
              <a:buNone/>
              <a:defRPr sz="5200"/>
            </a:lvl1pPr>
            <a:lvl2pPr marL="739612" indent="0">
              <a:buNone/>
              <a:defRPr sz="4500"/>
            </a:lvl2pPr>
            <a:lvl3pPr marL="1479225" indent="0">
              <a:buNone/>
              <a:defRPr sz="3900"/>
            </a:lvl3pPr>
            <a:lvl4pPr marL="2218837" indent="0">
              <a:buNone/>
              <a:defRPr sz="3200"/>
            </a:lvl4pPr>
            <a:lvl5pPr marL="2958450" indent="0">
              <a:buNone/>
              <a:defRPr sz="3200"/>
            </a:lvl5pPr>
            <a:lvl6pPr marL="3698062" indent="0">
              <a:buNone/>
              <a:defRPr sz="3200"/>
            </a:lvl6pPr>
            <a:lvl7pPr marL="4437675" indent="0">
              <a:buNone/>
              <a:defRPr sz="3200"/>
            </a:lvl7pPr>
            <a:lvl8pPr marL="5177287" indent="0">
              <a:buNone/>
              <a:defRPr sz="3200"/>
            </a:lvl8pPr>
            <a:lvl9pPr marL="5916900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964121" y="8369073"/>
            <a:ext cx="9073515" cy="1254989"/>
          </a:xfrm>
        </p:spPr>
        <p:txBody>
          <a:bodyPr/>
          <a:lstStyle>
            <a:lvl1pPr marL="0" indent="0">
              <a:buNone/>
              <a:defRPr sz="2300"/>
            </a:lvl1pPr>
            <a:lvl2pPr marL="739612" indent="0">
              <a:buNone/>
              <a:defRPr sz="2000"/>
            </a:lvl2pPr>
            <a:lvl3pPr marL="1479225" indent="0">
              <a:buNone/>
              <a:defRPr sz="1600"/>
            </a:lvl3pPr>
            <a:lvl4pPr marL="2218837" indent="0">
              <a:buNone/>
              <a:defRPr sz="1500"/>
            </a:lvl4pPr>
            <a:lvl5pPr marL="2958450" indent="0">
              <a:buNone/>
              <a:defRPr sz="1500"/>
            </a:lvl5pPr>
            <a:lvl6pPr marL="3698062" indent="0">
              <a:buNone/>
              <a:defRPr sz="1500"/>
            </a:lvl6pPr>
            <a:lvl7pPr marL="4437675" indent="0">
              <a:buNone/>
              <a:defRPr sz="1500"/>
            </a:lvl7pPr>
            <a:lvl8pPr marL="5177287" indent="0">
              <a:buNone/>
              <a:defRPr sz="1500"/>
            </a:lvl8pPr>
            <a:lvl9pPr marL="5916900" indent="0">
              <a:buNone/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756126" y="428233"/>
            <a:ext cx="13610273" cy="1782233"/>
          </a:xfrm>
          <a:prstGeom prst="rect">
            <a:avLst/>
          </a:prstGeom>
        </p:spPr>
        <p:txBody>
          <a:bodyPr vert="horz" lIns="147922" tIns="73961" rIns="147922" bIns="73961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6126" y="2495128"/>
            <a:ext cx="13610273" cy="7057149"/>
          </a:xfrm>
          <a:prstGeom prst="rect">
            <a:avLst/>
          </a:prstGeom>
        </p:spPr>
        <p:txBody>
          <a:bodyPr vert="horz" lIns="147922" tIns="73961" rIns="147922" bIns="73961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56126" y="9911200"/>
            <a:ext cx="3528589" cy="569325"/>
          </a:xfrm>
          <a:prstGeom prst="rect">
            <a:avLst/>
          </a:prstGeom>
        </p:spPr>
        <p:txBody>
          <a:bodyPr vert="horz" lIns="147922" tIns="73961" rIns="147922" bIns="73961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54A34-A047-4B71-A71E-BF946EDA9AAB}" type="datetimeFigureOut">
              <a:rPr lang="en-US" smtClean="0"/>
              <a:t>11/25/2015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166863" y="9911200"/>
            <a:ext cx="4788800" cy="569325"/>
          </a:xfrm>
          <a:prstGeom prst="rect">
            <a:avLst/>
          </a:prstGeom>
        </p:spPr>
        <p:txBody>
          <a:bodyPr vert="horz" lIns="147922" tIns="73961" rIns="147922" bIns="73961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837810" y="9911200"/>
            <a:ext cx="3528589" cy="569325"/>
          </a:xfrm>
          <a:prstGeom prst="rect">
            <a:avLst/>
          </a:prstGeom>
        </p:spPr>
        <p:txBody>
          <a:bodyPr vert="horz" lIns="147922" tIns="73961" rIns="147922" bIns="73961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15DC2-3302-4F72-A53F-3185898564E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9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79225" rtl="0" eaLnBrk="1" latinLnBrk="0" hangingPunct="1">
        <a:spcBef>
          <a:spcPct val="0"/>
        </a:spcBef>
        <a:buNone/>
        <a:defRPr sz="7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4709" indent="-554709" algn="l" defTabSz="147922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201870" indent="-462258" algn="l" defTabSz="1479225" rtl="0" eaLnBrk="1" latinLnBrk="0" hangingPunct="1">
        <a:spcBef>
          <a:spcPct val="20000"/>
        </a:spcBef>
        <a:buFont typeface="Arial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9031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8644" indent="-369806" algn="l" defTabSz="1479225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28256" indent="-369806" algn="l" defTabSz="1479225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7868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07481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47093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86706" indent="-369806" algn="l" defTabSz="147922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9612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9225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8837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58450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98062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37675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77287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916900" algn="l" defTabSz="1479225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microsoft.com/office/2007/relationships/hdphoto" Target="../media/hdphoto1.wdp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ZoneTexte 25"/>
          <p:cNvSpPr txBox="1"/>
          <p:nvPr/>
        </p:nvSpPr>
        <p:spPr>
          <a:xfrm>
            <a:off x="576486" y="2826420"/>
            <a:ext cx="54006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Steal a Device Programmer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Need for Reverse Engineering, Modifications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Easy to get root mode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Problem : difficult to set up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 smtClean="0"/>
              <a:t>Build your own Device Programmer !</a:t>
            </a:r>
            <a:endParaRPr lang="en-US" sz="1400" b="1" dirty="0"/>
          </a:p>
          <a:p>
            <a:pPr marL="285750" indent="-285750">
              <a:buFont typeface="+mj-lt"/>
              <a:buAutoNum type="arabicPeriod"/>
            </a:pPr>
            <a:endParaRPr lang="en-US" sz="1400" b="1" dirty="0" smtClean="0"/>
          </a:p>
          <a:p>
            <a:pPr marL="285750" indent="-285750">
              <a:buFont typeface="+mj-lt"/>
              <a:buAutoNum type="arabicPeriod"/>
            </a:pPr>
            <a:endParaRPr lang="en-US" sz="1400" b="1" dirty="0"/>
          </a:p>
          <a:p>
            <a:pPr marL="285750" indent="-285750">
              <a:buFont typeface="+mj-lt"/>
              <a:buAutoNum type="arabicPeriod"/>
            </a:pPr>
            <a:endParaRPr lang="en-US" sz="1400" b="1" dirty="0" smtClean="0"/>
          </a:p>
          <a:p>
            <a:pPr marL="285750" indent="-285750">
              <a:buFont typeface="+mj-lt"/>
              <a:buAutoNum type="arabicPeriod"/>
            </a:pPr>
            <a:endParaRPr lang="en-US" sz="1400" b="1" dirty="0"/>
          </a:p>
          <a:p>
            <a:pPr marL="285750" indent="-285750">
              <a:buFont typeface="+mj-lt"/>
              <a:buAutoNum type="arabicPeriod"/>
            </a:pPr>
            <a:endParaRPr lang="en-US" sz="1400" b="1" dirty="0" smtClean="0"/>
          </a:p>
          <a:p>
            <a:pPr marL="1025362" lvl="1" indent="-2857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Total cost : 800 $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endParaRPr lang="en-US" sz="1200" b="1" dirty="0" smtClean="0"/>
          </a:p>
          <a:p>
            <a:pPr marL="285750" indent="-285750">
              <a:buFont typeface="+mj-lt"/>
              <a:buAutoNum type="arabicPeriod"/>
            </a:pPr>
            <a:r>
              <a:rPr lang="en-US" sz="1400" b="1" dirty="0" smtClean="0"/>
              <a:t> Eavesdropping on private Information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What kind ? =&gt; Implanting physician, Diagnosis, Hospital,</a:t>
            </a:r>
          </a:p>
          <a:p>
            <a:r>
              <a:rPr lang="en-US" sz="1200" dirty="0" smtClean="0"/>
              <a:t>Device state, patient name, date of birth, serial N°, etc...</a:t>
            </a:r>
          </a:p>
          <a:p>
            <a:pPr marL="911062" lvl="1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    The future holds some promises : devices more sophisticated</a:t>
            </a:r>
          </a:p>
          <a:p>
            <a:r>
              <a:rPr lang="en-US" sz="1200" dirty="0" smtClean="0"/>
              <a:t>ergo a lot more data to be divulged ?</a:t>
            </a:r>
          </a:p>
          <a:p>
            <a:endParaRPr lang="en-US" sz="1200" b="1" dirty="0" smtClean="0"/>
          </a:p>
          <a:p>
            <a:pPr marL="342900" indent="-342900">
              <a:buFont typeface="+mj-lt"/>
              <a:buAutoNum type="arabicPeriod" startAt="4"/>
            </a:pPr>
            <a:r>
              <a:rPr lang="en-US" sz="1400" b="1" dirty="0" smtClean="0"/>
              <a:t>Sniff Vital Signs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Get the vital signs that the ICD emits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Need to have an Eavesdropping setup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marL="342900" indent="-342900">
              <a:buFont typeface="+mj-lt"/>
              <a:buAutoNum type="arabicPeriod" startAt="5"/>
            </a:pPr>
            <a:r>
              <a:rPr lang="en-US" sz="1400" b="1" dirty="0" smtClean="0"/>
              <a:t>Drain energy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Send multiple radio signals to the ICD (“Are you sleeping ?”)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=&gt; Battery lifetime decrease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Simple : transmit-only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342900" indent="-342900">
              <a:buFont typeface="+mj-lt"/>
              <a:buAutoNum type="arabicPeriod" startAt="6"/>
            </a:pPr>
            <a:r>
              <a:rPr lang="en-US" sz="1400" b="1" dirty="0" smtClean="0"/>
              <a:t>Turn off therapies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“Stop detecting fibrillation”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Problem : change of the device state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endParaRPr lang="en-US" sz="1200" dirty="0" smtClean="0"/>
          </a:p>
          <a:p>
            <a:pPr marL="342900" indent="-342900">
              <a:buFont typeface="+mj-lt"/>
              <a:buAutoNum type="arabicPeriod" startAt="7"/>
            </a:pPr>
            <a:r>
              <a:rPr lang="en-US" sz="1400" b="1" dirty="0" smtClean="0"/>
              <a:t>Affect patient’s physiology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Induce fibrillation, flood with drugs</a:t>
            </a:r>
          </a:p>
          <a:p>
            <a:pPr marL="1082512" lvl="1" indent="-342900">
              <a:buFont typeface="Arial" panose="020B0604020202020204" pitchFamily="34" charset="0"/>
              <a:buChar char="•"/>
            </a:pPr>
            <a:r>
              <a:rPr lang="en-US" sz="1200" dirty="0" smtClean="0"/>
              <a:t>Problem : patient’s safety at great risk</a:t>
            </a:r>
          </a:p>
          <a:p>
            <a:pPr marL="342900" indent="-342900">
              <a:buFont typeface="+mj-lt"/>
              <a:buAutoNum type="arabicPeriod" startAt="5"/>
            </a:pPr>
            <a:endParaRPr lang="en-US" sz="1200" b="1" dirty="0" smtClean="0"/>
          </a:p>
          <a:p>
            <a:pPr marL="911062" lvl="1" indent="-171450">
              <a:buFont typeface="Arial" panose="020B0604020202020204" pitchFamily="34" charset="0"/>
              <a:buChar char="•"/>
            </a:pPr>
            <a:endParaRPr lang="en-US" sz="1200" b="1" dirty="0" smtClean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84599" y="234132"/>
            <a:ext cx="12097343" cy="1296144"/>
          </a:xfrm>
          <a:prstGeom prst="roundRect">
            <a:avLst/>
          </a:prstGeom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cs typeface="Times New Roman" pitchFamily="18" charset="0"/>
              </a:rPr>
              <a:t>Pacemakers and Implantable </a:t>
            </a:r>
            <a:r>
              <a:rPr lang="en-US" sz="4800" b="1" dirty="0">
                <a:cs typeface="Times New Roman" pitchFamily="18" charset="0"/>
              </a:rPr>
              <a:t>C</a:t>
            </a:r>
            <a:r>
              <a:rPr lang="en-US" sz="4800" b="1" dirty="0" smtClean="0">
                <a:cs typeface="Times New Roman" pitchFamily="18" charset="0"/>
              </a:rPr>
              <a:t>ardiac </a:t>
            </a:r>
            <a:r>
              <a:rPr lang="en-US" sz="4800" b="1" dirty="0">
                <a:cs typeface="Times New Roman" pitchFamily="18" charset="0"/>
              </a:rPr>
              <a:t>D</a:t>
            </a:r>
            <a:r>
              <a:rPr lang="en-US" sz="4800" b="1" dirty="0" smtClean="0">
                <a:cs typeface="Times New Roman" pitchFamily="18" charset="0"/>
              </a:rPr>
              <a:t>efibrillators:</a:t>
            </a:r>
            <a:br>
              <a:rPr lang="en-US" sz="4800" b="1" dirty="0" smtClean="0">
                <a:cs typeface="Times New Roman" pitchFamily="18" charset="0"/>
              </a:rPr>
            </a:br>
            <a:r>
              <a:rPr lang="en-US" sz="4800" b="1" dirty="0" smtClean="0">
                <a:cs typeface="Times New Roman" pitchFamily="18" charset="0"/>
              </a:rPr>
              <a:t>Are they really secure ?</a:t>
            </a:r>
            <a:endParaRPr lang="en-US" sz="4800" b="1" dirty="0"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807" y="5250390"/>
            <a:ext cx="1584535" cy="1320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905" y="4050556"/>
            <a:ext cx="1342773" cy="1097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C:\Users\Lily\Desktop\Dossier Line\M1-Info\ENGLISH\POSTER\WISPer test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716" y="8627788"/>
            <a:ext cx="1402371" cy="112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Lily\Desktop\Dossier Line\M1-Info\ENGLISH\POSTER\antenn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598" y="4075447"/>
            <a:ext cx="595722" cy="133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Lily\Desktop\Dossier Line\M1-Info\ENGLISH\POSTER\device programm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948" y="7653684"/>
            <a:ext cx="2093434" cy="208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2283" y="8898560"/>
            <a:ext cx="1095052" cy="1035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C:\Users\Lily\Desktop\Dossier Line\M1-Info\ENGLISH\POSTER\human_hear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997" y="2744950"/>
            <a:ext cx="1078321" cy="152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Lily\Desktop\Dossier Line\M1-Info\ENGLISH\POSTER\sword-308836_64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838" y="2103675"/>
            <a:ext cx="695312" cy="528002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ily\Desktop\Dossier Line\M1-Info\ENGLISH\POSTER\4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2992" y="2103675"/>
            <a:ext cx="633576" cy="6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à coins arrondis 7"/>
          <p:cNvSpPr/>
          <p:nvPr/>
        </p:nvSpPr>
        <p:spPr>
          <a:xfrm>
            <a:off x="340528" y="2034332"/>
            <a:ext cx="5924590" cy="8285721"/>
          </a:xfrm>
          <a:prstGeom prst="roundRect">
            <a:avLst/>
          </a:prstGeom>
          <a:noFill/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à coins arrondis 16"/>
          <p:cNvSpPr/>
          <p:nvPr/>
        </p:nvSpPr>
        <p:spPr>
          <a:xfrm>
            <a:off x="8822792" y="2029531"/>
            <a:ext cx="5924590" cy="8285721"/>
          </a:xfrm>
          <a:prstGeom prst="roundRect">
            <a:avLst/>
          </a:prstGeom>
          <a:noFill/>
          <a:ln w="3810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/>
          <p:cNvSpPr txBox="1"/>
          <p:nvPr/>
        </p:nvSpPr>
        <p:spPr>
          <a:xfrm>
            <a:off x="1224558" y="2178348"/>
            <a:ext cx="414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Attacks</a:t>
            </a: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9714857" y="2178348"/>
            <a:ext cx="4140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Defense</a:t>
            </a: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440">
            <a:off x="6659652" y="6426352"/>
            <a:ext cx="1687808" cy="155468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696807" y="4986660"/>
            <a:ext cx="1584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ICD</a:t>
            </a:r>
            <a:endParaRPr lang="fr-FR" sz="1600" b="1" dirty="0"/>
          </a:p>
        </p:txBody>
      </p:sp>
      <p:sp>
        <p:nvSpPr>
          <p:cNvPr id="6" name="Flèche droite 5"/>
          <p:cNvSpPr/>
          <p:nvPr/>
        </p:nvSpPr>
        <p:spPr>
          <a:xfrm rot="-5400000">
            <a:off x="7275457" y="4515570"/>
            <a:ext cx="427235" cy="226912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886" y="2610396"/>
            <a:ext cx="730047" cy="570564"/>
          </a:xfrm>
          <a:prstGeom prst="rect">
            <a:avLst/>
          </a:prstGeom>
        </p:spPr>
      </p:pic>
      <p:pic>
        <p:nvPicPr>
          <p:cNvPr id="48" name="Picture 8" descr="C:\Users\Lily\Desktop\Dossier Line\M1-Info\ENGLISH\POSTER\device programmer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008" y="2649988"/>
            <a:ext cx="468854" cy="46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Connecteur droit avec flèche 40"/>
          <p:cNvCxnSpPr/>
          <p:nvPr/>
        </p:nvCxnSpPr>
        <p:spPr>
          <a:xfrm>
            <a:off x="3228076" y="2974808"/>
            <a:ext cx="300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>
            <a:off x="3960862" y="2964936"/>
            <a:ext cx="30073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Image 41"/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6688">
            <a:off x="2960670" y="5020892"/>
            <a:ext cx="4113802" cy="848989"/>
          </a:xfrm>
          <a:prstGeom prst="rect">
            <a:avLst/>
          </a:prstGeom>
          <a:effectLst>
            <a:softEdge rad="0"/>
          </a:effectLst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870" y="6586423"/>
            <a:ext cx="1467687" cy="915017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825" y="5986508"/>
            <a:ext cx="668338" cy="668338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76686" y="8453405"/>
            <a:ext cx="227136" cy="200163"/>
          </a:xfrm>
          <a:prstGeom prst="rect">
            <a:avLst/>
          </a:prstGeom>
        </p:spPr>
      </p:pic>
      <p:pic>
        <p:nvPicPr>
          <p:cNvPr id="59" name="Image 58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13646" y="9229632"/>
            <a:ext cx="227136" cy="200163"/>
          </a:xfrm>
          <a:prstGeom prst="rect">
            <a:avLst/>
          </a:prstGeom>
        </p:spPr>
      </p:pic>
      <p:sp>
        <p:nvSpPr>
          <p:cNvPr id="49" name="ZoneTexte 48"/>
          <p:cNvSpPr txBox="1"/>
          <p:nvPr/>
        </p:nvSpPr>
        <p:spPr>
          <a:xfrm>
            <a:off x="9057841" y="2831920"/>
            <a:ext cx="55602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Solutions ?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Authenticate device programmers ?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Encryption ? Passwords ?</a:t>
            </a:r>
          </a:p>
          <a:p>
            <a:r>
              <a:rPr lang="en-US" sz="1400" b="1" dirty="0" smtClean="0"/>
              <a:t>Problems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Need emergency access !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Patient’s health : top priority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r>
              <a:rPr lang="en-US" sz="1400" b="1" dirty="0" smtClean="0"/>
              <a:t>Prototypes defenses VS </a:t>
            </a:r>
            <a:r>
              <a:rPr lang="en-US" sz="1400" b="1" u="sng" dirty="0" smtClean="0"/>
              <a:t>some</a:t>
            </a:r>
            <a:r>
              <a:rPr lang="en-US" sz="1400" b="1" dirty="0" smtClean="0"/>
              <a:t> of the attacks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Idea : defend without using </a:t>
            </a:r>
            <a:r>
              <a:rPr lang="en-US" sz="1200" dirty="0" smtClean="0"/>
              <a:t>battery</a:t>
            </a:r>
          </a:p>
          <a:p>
            <a:pPr marL="1025362" lvl="1" indent="-285750">
              <a:buFont typeface="Arial" panose="020B0604020202020204" pitchFamily="34" charset="0"/>
              <a:buChar char="•"/>
            </a:pPr>
            <a:r>
              <a:rPr lang="en-US" sz="1200" dirty="0" smtClean="0"/>
              <a:t>External parties pays for power</a:t>
            </a:r>
            <a:endParaRPr lang="en-US" sz="1200" dirty="0" smtClean="0"/>
          </a:p>
        </p:txBody>
      </p:sp>
      <p:pic>
        <p:nvPicPr>
          <p:cNvPr id="61" name="Picture 2" descr="C:\Users\Lily\Desktop\Dossier Line\M1-Info\ENGLISH\POSTER\sword-308836_640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326" y="2114402"/>
            <a:ext cx="695312" cy="52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3" descr="C:\Users\Lily\Desktop\Dossier Line\M1-Info\ENGLISH\POSTER\4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8399" y="2103675"/>
            <a:ext cx="633576" cy="6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Image 49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306" y="5056362"/>
            <a:ext cx="1389337" cy="537704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484" y="6210796"/>
            <a:ext cx="1775417" cy="1639855"/>
          </a:xfrm>
          <a:prstGeom prst="rect">
            <a:avLst/>
          </a:prstGeom>
        </p:spPr>
      </p:pic>
      <p:sp>
        <p:nvSpPr>
          <p:cNvPr id="54" name="ZoneTexte 53"/>
          <p:cNvSpPr txBox="1"/>
          <p:nvPr/>
        </p:nvSpPr>
        <p:spPr>
          <a:xfrm>
            <a:off x="6553150" y="9595172"/>
            <a:ext cx="1944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 smtClean="0"/>
              <a:t>Device</a:t>
            </a:r>
            <a:r>
              <a:rPr lang="fr-FR" sz="1600" b="1" dirty="0" smtClean="0"/>
              <a:t> Programmer</a:t>
            </a:r>
            <a:endParaRPr lang="fr-FR" sz="1600" b="1" dirty="0"/>
          </a:p>
        </p:txBody>
      </p:sp>
      <p:sp>
        <p:nvSpPr>
          <p:cNvPr id="55" name="ZoneTexte 54"/>
          <p:cNvSpPr txBox="1"/>
          <p:nvPr/>
        </p:nvSpPr>
        <p:spPr>
          <a:xfrm>
            <a:off x="7561262" y="69935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smtClean="0"/>
              <a:t>control</a:t>
            </a:r>
            <a:endParaRPr lang="fr-FR" sz="1800" dirty="0"/>
          </a:p>
        </p:txBody>
      </p:sp>
      <p:pic>
        <p:nvPicPr>
          <p:cNvPr id="56" name="Image 55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367" y="7591748"/>
            <a:ext cx="733844" cy="733844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050126" y="5193375"/>
            <a:ext cx="373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Example of prototype : </a:t>
            </a:r>
            <a:r>
              <a:rPr lang="en-US" sz="1200" b="1" dirty="0"/>
              <a:t>WISP</a:t>
            </a:r>
            <a:r>
              <a:rPr lang="en-US" sz="1200" dirty="0"/>
              <a:t> = RFID + computation</a:t>
            </a:r>
          </a:p>
          <a:p>
            <a:r>
              <a:rPr lang="en-US" sz="1200" b="1" dirty="0" smtClean="0"/>
              <a:t>                                          </a:t>
            </a:r>
            <a:r>
              <a:rPr lang="en-US" sz="1200" b="1" dirty="0" err="1" smtClean="0"/>
              <a:t>WISPer</a:t>
            </a:r>
            <a:r>
              <a:rPr lang="en-US" sz="1200" dirty="0" smtClean="0"/>
              <a:t> </a:t>
            </a:r>
            <a:r>
              <a:rPr lang="en-US" sz="1200" dirty="0"/>
              <a:t>= WISP + code</a:t>
            </a:r>
          </a:p>
          <a:p>
            <a:endParaRPr lang="en-US" sz="1200" dirty="0"/>
          </a:p>
        </p:txBody>
      </p:sp>
      <p:sp>
        <p:nvSpPr>
          <p:cNvPr id="13" name="ZoneTexte 12"/>
          <p:cNvSpPr txBox="1"/>
          <p:nvPr/>
        </p:nvSpPr>
        <p:spPr>
          <a:xfrm>
            <a:off x="11186847" y="6354812"/>
            <a:ext cx="31995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1</a:t>
            </a:r>
            <a:r>
              <a:rPr lang="en-US" sz="1200" dirty="0" smtClean="0"/>
              <a:t>: External party authenticate through </a:t>
            </a:r>
            <a:r>
              <a:rPr lang="en-US" sz="1200" b="1" dirty="0" err="1" smtClean="0"/>
              <a:t>WISPer</a:t>
            </a:r>
            <a:endParaRPr lang="en-US" sz="1200" b="1" dirty="0" smtClean="0"/>
          </a:p>
          <a:p>
            <a:r>
              <a:rPr lang="en-US" sz="1200" b="1" dirty="0" smtClean="0"/>
              <a:t>2</a:t>
            </a:r>
            <a:r>
              <a:rPr lang="en-US" sz="1200" dirty="0" smtClean="0"/>
              <a:t>: If successful </a:t>
            </a:r>
            <a:r>
              <a:rPr lang="en-US" sz="1200" b="1" dirty="0" err="1" smtClean="0"/>
              <a:t>WISPer</a:t>
            </a:r>
            <a:r>
              <a:rPr lang="en-US" sz="1200" b="1" dirty="0" smtClean="0"/>
              <a:t> </a:t>
            </a:r>
            <a:r>
              <a:rPr lang="en-US" sz="1200" dirty="0" smtClean="0"/>
              <a:t> says to </a:t>
            </a:r>
            <a:r>
              <a:rPr lang="en-US" sz="1200" b="1" dirty="0" smtClean="0"/>
              <a:t>ICD</a:t>
            </a:r>
            <a:r>
              <a:rPr lang="en-US" sz="1200" dirty="0" smtClean="0"/>
              <a:t> “Ok you can use radio”</a:t>
            </a:r>
          </a:p>
          <a:p>
            <a:r>
              <a:rPr lang="en-US" sz="1200" b="1" dirty="0" smtClean="0"/>
              <a:t>3</a:t>
            </a:r>
            <a:r>
              <a:rPr lang="en-US" sz="1200" dirty="0" smtClean="0"/>
              <a:t>: Then the External party can control the </a:t>
            </a:r>
            <a:r>
              <a:rPr lang="en-US" sz="1200" b="1" dirty="0" smtClean="0"/>
              <a:t>ICD</a:t>
            </a:r>
          </a:p>
          <a:p>
            <a:endParaRPr lang="en-US" sz="1200" b="1" dirty="0" smtClean="0"/>
          </a:p>
          <a:p>
            <a:r>
              <a:rPr lang="en-US" sz="1200" dirty="0" smtClean="0"/>
              <a:t>The patient is notified </a:t>
            </a:r>
            <a:r>
              <a:rPr lang="fr-FR" sz="1200" b="1" dirty="0" err="1" smtClean="0"/>
              <a:t>acoustically</a:t>
            </a:r>
            <a:r>
              <a:rPr lang="fr-FR" sz="1200" dirty="0" smtClean="0"/>
              <a:t> </a:t>
            </a:r>
            <a:r>
              <a:rPr lang="fr-FR" sz="1200" dirty="0" err="1" smtClean="0"/>
              <a:t>during</a:t>
            </a:r>
            <a:r>
              <a:rPr lang="fr-FR" sz="1200" dirty="0" smtClean="0"/>
              <a:t> the </a:t>
            </a:r>
            <a:r>
              <a:rPr lang="fr-FR" sz="1200" dirty="0" err="1" smtClean="0"/>
              <a:t>whole</a:t>
            </a:r>
            <a:r>
              <a:rPr lang="fr-FR" sz="1200" dirty="0" smtClean="0"/>
              <a:t> time.</a:t>
            </a:r>
            <a:endParaRPr lang="en-US" sz="1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3082631" y="563361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WISP</a:t>
            </a:r>
            <a:endParaRPr lang="en-US" sz="1200" dirty="0"/>
          </a:p>
        </p:txBody>
      </p:sp>
      <p:sp>
        <p:nvSpPr>
          <p:cNvPr id="15" name="ZoneTexte 14"/>
          <p:cNvSpPr txBox="1"/>
          <p:nvPr/>
        </p:nvSpPr>
        <p:spPr>
          <a:xfrm>
            <a:off x="9036026" y="5903019"/>
            <a:ext cx="3649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Solution</a:t>
            </a:r>
            <a:endParaRPr lang="en-US" sz="1400" b="1" dirty="0"/>
          </a:p>
        </p:txBody>
      </p:sp>
      <p:sp>
        <p:nvSpPr>
          <p:cNvPr id="45" name="ZoneTexte 44"/>
          <p:cNvSpPr txBox="1"/>
          <p:nvPr/>
        </p:nvSpPr>
        <p:spPr>
          <a:xfrm>
            <a:off x="9036025" y="7947778"/>
            <a:ext cx="3649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The Test</a:t>
            </a:r>
          </a:p>
        </p:txBody>
      </p:sp>
    </p:spTree>
    <p:extLst>
      <p:ext uri="{BB962C8B-B14F-4D97-AF65-F5344CB8AC3E}">
        <p14:creationId xmlns:p14="http://schemas.microsoft.com/office/powerpoint/2010/main" val="15902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264</Words>
  <Application>Microsoft Office PowerPoint</Application>
  <PresentationFormat>Personnalisé</PresentationFormat>
  <Paragraphs>62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Pacemakers and Implantable Cardiac Defibrillators: Are they really secure 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Pacemakers and implantable cardiac defibrillators: Are they really safe ?</dc:title>
  <dc:creator>Lily</dc:creator>
  <cp:lastModifiedBy>Lily</cp:lastModifiedBy>
  <cp:revision>37</cp:revision>
  <dcterms:created xsi:type="dcterms:W3CDTF">2015-11-19T12:49:23Z</dcterms:created>
  <dcterms:modified xsi:type="dcterms:W3CDTF">2015-11-25T23:08:13Z</dcterms:modified>
</cp:coreProperties>
</file>