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  <p:sldMasterId id="2147483665" r:id="rId3"/>
  </p:sldMasterIdLst>
  <p:notesMasterIdLst>
    <p:notesMasterId r:id="rId16"/>
  </p:notesMasterIdLst>
  <p:handoutMasterIdLst>
    <p:handoutMasterId r:id="rId17"/>
  </p:handoutMasterIdLst>
  <p:sldIdLst>
    <p:sldId id="427" r:id="rId4"/>
    <p:sldId id="518" r:id="rId5"/>
    <p:sldId id="528" r:id="rId6"/>
    <p:sldId id="519" r:id="rId7"/>
    <p:sldId id="527" r:id="rId8"/>
    <p:sldId id="520" r:id="rId9"/>
    <p:sldId id="521" r:id="rId10"/>
    <p:sldId id="522" r:id="rId11"/>
    <p:sldId id="523" r:id="rId12"/>
    <p:sldId id="524" r:id="rId13"/>
    <p:sldId id="526" r:id="rId14"/>
    <p:sldId id="525" r:id="rId15"/>
  </p:sldIdLst>
  <p:sldSz cx="9144000" cy="6858000" type="screen4x3"/>
  <p:notesSz cx="6832600" cy="99631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9" userDrawn="1">
          <p15:clr>
            <a:srgbClr val="A4A3A4"/>
          </p15:clr>
        </p15:guide>
        <p15:guide id="2" pos="215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00FF"/>
    <a:srgbClr val="0000FF"/>
    <a:srgbClr val="FF7800"/>
    <a:srgbClr val="009900"/>
    <a:srgbClr val="006600"/>
    <a:srgbClr val="820021"/>
    <a:srgbClr val="CC0000"/>
    <a:srgbClr val="A50021"/>
    <a:srgbClr val="B4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3274" autoAdjust="0"/>
  </p:normalViewPr>
  <p:slideViewPr>
    <p:cSldViewPr>
      <p:cViewPr varScale="1">
        <p:scale>
          <a:sx n="93" d="100"/>
          <a:sy n="93" d="100"/>
        </p:scale>
        <p:origin x="3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08" y="-102"/>
      </p:cViewPr>
      <p:guideLst>
        <p:guide orient="horz" pos="3139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794" cy="498158"/>
          </a:xfrm>
          <a:prstGeom prst="rect">
            <a:avLst/>
          </a:prstGeom>
        </p:spPr>
        <p:txBody>
          <a:bodyPr vert="horz" lIns="92510" tIns="46255" rIns="92510" bIns="4625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70226" y="0"/>
            <a:ext cx="2960794" cy="498158"/>
          </a:xfrm>
          <a:prstGeom prst="rect">
            <a:avLst/>
          </a:prstGeom>
        </p:spPr>
        <p:txBody>
          <a:bodyPr vert="horz" lIns="92510" tIns="46255" rIns="92510" bIns="46255" rtlCol="0"/>
          <a:lstStyle>
            <a:lvl1pPr algn="r">
              <a:defRPr sz="1200"/>
            </a:lvl1pPr>
          </a:lstStyle>
          <a:p>
            <a:fld id="{1277BE76-F5E9-4244-8D33-901EDF006A3A}" type="datetimeFigureOut">
              <a:rPr kumimoji="1" lang="ja-JP" altLang="en-US" smtClean="0"/>
              <a:pPr/>
              <a:t>2017/1/19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63263"/>
            <a:ext cx="2960794" cy="498158"/>
          </a:xfrm>
          <a:prstGeom prst="rect">
            <a:avLst/>
          </a:prstGeom>
        </p:spPr>
        <p:txBody>
          <a:bodyPr vert="horz" lIns="92510" tIns="46255" rIns="92510" bIns="4625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70226" y="9463263"/>
            <a:ext cx="2960794" cy="498158"/>
          </a:xfrm>
          <a:prstGeom prst="rect">
            <a:avLst/>
          </a:prstGeom>
        </p:spPr>
        <p:txBody>
          <a:bodyPr vert="horz" lIns="92510" tIns="46255" rIns="92510" bIns="46255" rtlCol="0" anchor="b"/>
          <a:lstStyle>
            <a:lvl1pPr algn="r">
              <a:defRPr sz="1200"/>
            </a:lvl1pPr>
          </a:lstStyle>
          <a:p>
            <a:fld id="{2B337D59-3FCC-491C-AB27-1CC5931C3A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98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794" cy="49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226" y="0"/>
            <a:ext cx="2960794" cy="49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261" y="4732497"/>
            <a:ext cx="5466080" cy="448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3263"/>
            <a:ext cx="2960794" cy="49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226" y="9463263"/>
            <a:ext cx="2960794" cy="49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C29FDC-4B05-406E-B82E-CA43B6B8D4D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5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29FDC-4B05-406E-B82E-CA43B6B8D4DE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519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前日計画では入力として，負荷の予測値，ＰＶの予測値，初期蓄電量，卸売り価格の予測値が必要になる．</a:t>
            </a:r>
            <a:endParaRPr kumimoji="1" lang="en-US" altLang="ja-JP" dirty="0"/>
          </a:p>
          <a:p>
            <a:r>
              <a:rPr kumimoji="1" lang="ja-JP" altLang="en-US" dirty="0" err="1"/>
              <a:t>さきほ</a:t>
            </a:r>
            <a:r>
              <a:rPr kumimoji="1" lang="ja-JP" altLang="en-US" dirty="0"/>
              <a:t>との最適化問題を解くことで，出力として，</a:t>
            </a:r>
            <a:endParaRPr kumimoji="1" lang="en-US" altLang="ja-JP" dirty="0"/>
          </a:p>
          <a:p>
            <a:r>
              <a:rPr kumimoji="1" lang="ja-JP" altLang="en-US" dirty="0"/>
              <a:t>創電量，火力発電量，ＰＶ抑制量，充放電量，終端蓄電量が得られる．</a:t>
            </a:r>
            <a:endParaRPr kumimoji="1" lang="en-US" altLang="ja-JP" dirty="0"/>
          </a:p>
          <a:p>
            <a:r>
              <a:rPr kumimoji="1" lang="ja-JP" altLang="en-US" dirty="0"/>
              <a:t>ただし，</a:t>
            </a:r>
            <a:r>
              <a:rPr kumimoji="1" lang="en-US" altLang="ja-JP" dirty="0" err="1"/>
              <a:t>g,q,delta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s24</a:t>
            </a:r>
            <a:r>
              <a:rPr kumimoji="1" lang="ja-JP" altLang="en-US" dirty="0"/>
              <a:t>に関してはＰＶのシナリオに対応した戦略がえられる．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当日は，計画された創電量を必ず守るとして２４時間分を１</a:t>
            </a:r>
            <a:r>
              <a:rPr kumimoji="1" lang="en-US" altLang="ja-JP" dirty="0"/>
              <a:t>set</a:t>
            </a:r>
            <a:r>
              <a:rPr kumimoji="1" lang="ja-JP" altLang="en-US" dirty="0"/>
              <a:t>解く．最適化問題をとく，</a:t>
            </a:r>
            <a:endParaRPr kumimoji="1" lang="en-US" altLang="ja-JP" dirty="0"/>
          </a:p>
          <a:p>
            <a:r>
              <a:rPr kumimoji="1" lang="ja-JP" altLang="en-US" dirty="0"/>
              <a:t>入力としては，当日の負荷，当日のＰＶ，当日の初期蓄電量，当日の卸売り価格</a:t>
            </a:r>
            <a:endParaRPr kumimoji="1" lang="en-US" altLang="ja-JP" dirty="0"/>
          </a:p>
          <a:p>
            <a:r>
              <a:rPr kumimoji="1" lang="ja-JP" altLang="en-US" dirty="0"/>
              <a:t>（２４時間分は本来は０時の時点ではわからないけど，分かるものとして解く）</a:t>
            </a:r>
            <a:endParaRPr kumimoji="1" lang="en-US" altLang="ja-JP" dirty="0"/>
          </a:p>
          <a:p>
            <a:r>
              <a:rPr kumimoji="1" lang="ja-JP" altLang="en-US" dirty="0"/>
              <a:t>出力として，火力発電量，ＰＶ抑制量，充放電量，終端蓄電量が得られる．</a:t>
            </a:r>
            <a:endParaRPr kumimoji="1" lang="en-US" altLang="ja-JP" dirty="0"/>
          </a:p>
          <a:p>
            <a:r>
              <a:rPr kumimoji="1" lang="ja-JP" altLang="en-US" dirty="0"/>
              <a:t>次の日の計画はこの蓄電量を初期蓄電量として，</a:t>
            </a:r>
            <a:endParaRPr kumimoji="1" lang="en-US" altLang="ja-JP" dirty="0"/>
          </a:p>
          <a:p>
            <a:r>
              <a:rPr kumimoji="1" lang="ja-JP" altLang="en-US" dirty="0"/>
              <a:t>負荷，ＰＶ，価格の予測値はその日に対応する予測値を用いて．</a:t>
            </a:r>
            <a:endParaRPr kumimoji="1" lang="en-US" altLang="ja-JP" dirty="0"/>
          </a:p>
          <a:p>
            <a:r>
              <a:rPr kumimoji="1" lang="ja-JP" altLang="en-US" dirty="0"/>
              <a:t>繰り返す．２０１６年８月１日～８月３１日まで計画，運用を繰り返した．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今回は，この負荷を計画と同じ．ＰＶをシナリオから一本選ぶ．として採用．</a:t>
            </a:r>
            <a:endParaRPr kumimoji="1" lang="en-US" altLang="ja-JP" dirty="0"/>
          </a:p>
          <a:p>
            <a:r>
              <a:rPr kumimoji="1" lang="ja-JP" altLang="en-US" dirty="0"/>
              <a:t>なので，計画の段階で解けている戦略そのものになる．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今から，負荷，ＰＶ，創電量，</a:t>
            </a:r>
            <a:r>
              <a:rPr kumimoji="1" lang="en-US" altLang="ja-JP" dirty="0"/>
              <a:t>g,q,delta,s24</a:t>
            </a:r>
            <a:r>
              <a:rPr kumimoji="1" lang="ja-JP" altLang="en-US" dirty="0"/>
              <a:t>の値を見せる．</a:t>
            </a:r>
            <a:endParaRPr kumimoji="1" lang="en-US" altLang="ja-JP" dirty="0"/>
          </a:p>
          <a:p>
            <a:r>
              <a:rPr kumimoji="1" lang="ja-JP" altLang="en-US" dirty="0"/>
              <a:t>当日はＰＶシナリオは赤いラインを選択しているので，赤が計画でもあり，運用でもあると解釈して．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29FDC-4B05-406E-B82E-CA43B6B8D4DE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034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17" y="1583473"/>
            <a:ext cx="42005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54118" y="2551128"/>
            <a:ext cx="7046274" cy="118199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000"/>
              </a:lnSpc>
              <a:defRPr sz="3000" b="1" spc="-80" baseline="0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マスタタイトルの書式設定 </a:t>
            </a:r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75138" y="5743889"/>
            <a:ext cx="6995286" cy="86409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700"/>
              </a:lnSpc>
              <a:buFontTx/>
              <a:buNone/>
              <a:defRPr sz="2200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マスタ サブタイトルの書式設定 </a:t>
            </a:r>
            <a:r>
              <a:rPr lang="en-US" altLang="ja-JP" dirty="0" err="1"/>
              <a:t>Subtitele</a:t>
            </a:r>
            <a:endParaRPr lang="ja-JP" alt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14230" y="6531883"/>
            <a:ext cx="1389418" cy="315483"/>
          </a:xfrm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33616" y="337342"/>
            <a:ext cx="7458864" cy="632719"/>
          </a:xfrm>
          <a:prstGeom prst="rect">
            <a:avLst/>
          </a:prstGeom>
        </p:spPr>
        <p:txBody>
          <a:bodyPr wrap="square" tIns="144000" bIns="0" anchor="b">
            <a:normAutofit/>
          </a:bodyPr>
          <a:lstStyle>
            <a:lvl1pPr algn="l">
              <a:lnSpc>
                <a:spcPts val="3200"/>
              </a:lnSpc>
              <a:defRPr sz="3600" b="1" baseline="0">
                <a:latin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スライドタイトル　</a:t>
            </a:r>
            <a:r>
              <a:rPr lang="en-US" altLang="ja-JP" dirty="0"/>
              <a:t>Slide Title</a:t>
            </a:r>
            <a:endParaRPr lang="ja-JP" altLang="en-US" dirty="0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3"/>
          </p:nvPr>
        </p:nvSpPr>
        <p:spPr>
          <a:xfrm>
            <a:off x="251520" y="1279646"/>
            <a:ext cx="8640960" cy="2304256"/>
          </a:xfrm>
          <a:prstGeom prst="rect">
            <a:avLst/>
          </a:prstGeom>
        </p:spPr>
        <p:txBody>
          <a:bodyPr lIns="90000"/>
          <a:lstStyle>
            <a:lvl1pPr marL="342900" indent="-342900">
              <a:buSzPct val="90000"/>
              <a:buFontTx/>
              <a:buBlip>
                <a:blip r:embed="rId2"/>
              </a:buBlip>
              <a:defRPr sz="2600" spc="-90" baseline="0"/>
            </a:lvl1pPr>
            <a:lvl2pPr marL="742950" indent="-285750">
              <a:buSzPct val="90000"/>
              <a:buFontTx/>
              <a:buBlip>
                <a:blip r:embed="rId2"/>
              </a:buBlip>
              <a:defRPr sz="2400" spc="-90" baseline="0"/>
            </a:lvl2pPr>
            <a:lvl3pPr marL="1143000" indent="-228600">
              <a:buSzPct val="90000"/>
              <a:buFontTx/>
              <a:buBlip>
                <a:blip r:embed="rId2"/>
              </a:buBlip>
              <a:defRPr sz="2200" spc="-90" baseline="0"/>
            </a:lvl3pPr>
            <a:lvl4pPr marL="1600200" indent="-228600">
              <a:buSzPct val="90000"/>
              <a:buFontTx/>
              <a:buBlip>
                <a:blip r:embed="rId2"/>
              </a:buBlip>
              <a:defRPr sz="2200" spc="-90" baseline="0"/>
            </a:lvl4pPr>
            <a:lvl5pPr marL="2057400" indent="-228600">
              <a:buSzPct val="90000"/>
              <a:buFontTx/>
              <a:buBlip>
                <a:blip r:embed="rId2"/>
              </a:buBlip>
              <a:defRPr sz="2200" spc="-90" baseline="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7106" y="6575580"/>
            <a:ext cx="604934" cy="23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</a:defRPr>
            </a:lvl1pPr>
          </a:lstStyle>
          <a:p>
            <a:fld id="{13F8C641-748C-4978-9227-3DD012147453}" type="slidenum">
              <a:rPr lang="ja-JP" altLang="en-US" smtClean="0"/>
              <a:pPr/>
              <a:t>‹#›</a:t>
            </a:fld>
            <a:r>
              <a:rPr lang="en-US" altLang="ja-JP" dirty="0"/>
              <a:t>/23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ロゴ無し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5529" y="86704"/>
            <a:ext cx="5986518" cy="998102"/>
            <a:chOff x="5529" y="86704"/>
            <a:chExt cx="5986518" cy="998102"/>
          </a:xfrm>
        </p:grpSpPr>
        <p:sp>
          <p:nvSpPr>
            <p:cNvPr id="17" name="Freeform 20"/>
            <p:cNvSpPr>
              <a:spLocks/>
            </p:cNvSpPr>
            <p:nvPr userDrawn="1"/>
          </p:nvSpPr>
          <p:spPr bwMode="auto">
            <a:xfrm>
              <a:off x="331409" y="335570"/>
              <a:ext cx="572454" cy="748357"/>
            </a:xfrm>
            <a:custGeom>
              <a:avLst/>
              <a:gdLst/>
              <a:ahLst/>
              <a:cxnLst>
                <a:cxn ang="0">
                  <a:pos x="45" y="136"/>
                </a:cxn>
                <a:cxn ang="0">
                  <a:pos x="408" y="590"/>
                </a:cxn>
                <a:cxn ang="0">
                  <a:pos x="590" y="681"/>
                </a:cxn>
                <a:cxn ang="0">
                  <a:pos x="590" y="545"/>
                </a:cxn>
                <a:cxn ang="0">
                  <a:pos x="181" y="46"/>
                </a:cxn>
                <a:cxn ang="0">
                  <a:pos x="0" y="0"/>
                </a:cxn>
                <a:cxn ang="0">
                  <a:pos x="45" y="136"/>
                </a:cxn>
              </a:cxnLst>
              <a:rect l="0" t="0" r="r" b="b"/>
              <a:pathLst>
                <a:path w="590" h="681">
                  <a:moveTo>
                    <a:pt x="45" y="136"/>
                  </a:moveTo>
                  <a:lnTo>
                    <a:pt x="408" y="590"/>
                  </a:lnTo>
                  <a:lnTo>
                    <a:pt x="590" y="681"/>
                  </a:lnTo>
                  <a:lnTo>
                    <a:pt x="590" y="545"/>
                  </a:lnTo>
                  <a:lnTo>
                    <a:pt x="181" y="46"/>
                  </a:lnTo>
                  <a:lnTo>
                    <a:pt x="0" y="0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256742">
              <a:off x="683084" y="86704"/>
              <a:ext cx="257430" cy="998102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82"/>
                </a:cxn>
                <a:cxn ang="0">
                  <a:pos x="182" y="817"/>
                </a:cxn>
                <a:cxn ang="0">
                  <a:pos x="318" y="908"/>
                </a:cxn>
                <a:cxn ang="0">
                  <a:pos x="363" y="726"/>
                </a:cxn>
                <a:cxn ang="0">
                  <a:pos x="136" y="136"/>
                </a:cxn>
                <a:cxn ang="0">
                  <a:pos x="46" y="0"/>
                </a:cxn>
              </a:cxnLst>
              <a:rect l="0" t="0" r="r" b="b"/>
              <a:pathLst>
                <a:path w="363" h="908">
                  <a:moveTo>
                    <a:pt x="46" y="0"/>
                  </a:moveTo>
                  <a:lnTo>
                    <a:pt x="0" y="182"/>
                  </a:lnTo>
                  <a:lnTo>
                    <a:pt x="182" y="817"/>
                  </a:lnTo>
                  <a:lnTo>
                    <a:pt x="318" y="908"/>
                  </a:lnTo>
                  <a:lnTo>
                    <a:pt x="363" y="726"/>
                  </a:lnTo>
                  <a:lnTo>
                    <a:pt x="136" y="1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" name="Freeform 22"/>
            <p:cNvSpPr>
              <a:spLocks/>
            </p:cNvSpPr>
            <p:nvPr userDrawn="1"/>
          </p:nvSpPr>
          <p:spPr bwMode="auto">
            <a:xfrm>
              <a:off x="286904" y="135950"/>
              <a:ext cx="879625" cy="747477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81" y="680"/>
                </a:cxn>
                <a:cxn ang="0">
                  <a:pos x="862" y="136"/>
                </a:cxn>
                <a:cxn ang="0">
                  <a:pos x="907" y="0"/>
                </a:cxn>
                <a:cxn ang="0">
                  <a:pos x="725" y="45"/>
                </a:cxn>
                <a:cxn ang="0">
                  <a:pos x="45" y="635"/>
                </a:cxn>
                <a:cxn ang="0">
                  <a:pos x="0" y="680"/>
                </a:cxn>
              </a:cxnLst>
              <a:rect l="0" t="0" r="r" b="b"/>
              <a:pathLst>
                <a:path w="907" h="680">
                  <a:moveTo>
                    <a:pt x="0" y="680"/>
                  </a:moveTo>
                  <a:lnTo>
                    <a:pt x="181" y="680"/>
                  </a:lnTo>
                  <a:lnTo>
                    <a:pt x="862" y="136"/>
                  </a:lnTo>
                  <a:lnTo>
                    <a:pt x="907" y="0"/>
                  </a:lnTo>
                  <a:lnTo>
                    <a:pt x="725" y="45"/>
                  </a:lnTo>
                  <a:lnTo>
                    <a:pt x="45" y="635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243272" y="485945"/>
              <a:ext cx="1187668" cy="298991"/>
            </a:xfrm>
            <a:custGeom>
              <a:avLst/>
              <a:gdLst/>
              <a:ahLst/>
              <a:cxnLst>
                <a:cxn ang="0">
                  <a:pos x="408" y="91"/>
                </a:cxn>
                <a:cxn ang="0">
                  <a:pos x="907" y="136"/>
                </a:cxn>
                <a:cxn ang="0">
                  <a:pos x="1225" y="272"/>
                </a:cxn>
                <a:cxn ang="0">
                  <a:pos x="907" y="227"/>
                </a:cxn>
                <a:cxn ang="0">
                  <a:pos x="272" y="136"/>
                </a:cxn>
                <a:cxn ang="0">
                  <a:pos x="0" y="0"/>
                </a:cxn>
                <a:cxn ang="0">
                  <a:pos x="408" y="91"/>
                </a:cxn>
              </a:cxnLst>
              <a:rect l="0" t="0" r="r" b="b"/>
              <a:pathLst>
                <a:path w="1225" h="272">
                  <a:moveTo>
                    <a:pt x="408" y="91"/>
                  </a:moveTo>
                  <a:lnTo>
                    <a:pt x="907" y="136"/>
                  </a:lnTo>
                  <a:lnTo>
                    <a:pt x="1225" y="272"/>
                  </a:lnTo>
                  <a:lnTo>
                    <a:pt x="907" y="227"/>
                  </a:lnTo>
                  <a:lnTo>
                    <a:pt x="272" y="136"/>
                  </a:lnTo>
                  <a:lnTo>
                    <a:pt x="0" y="0"/>
                  </a:lnTo>
                  <a:lnTo>
                    <a:pt x="408" y="91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5529" y="370529"/>
              <a:ext cx="5986518" cy="665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0" y="580"/>
                </a:cxn>
                <a:cxn ang="0">
                  <a:pos x="5716" y="635"/>
                </a:cxn>
                <a:cxn ang="0">
                  <a:pos x="886" y="632"/>
                </a:cxn>
                <a:cxn ang="0">
                  <a:pos x="0" y="0"/>
                </a:cxn>
              </a:cxnLst>
              <a:rect l="0" t="0" r="r" b="b"/>
              <a:pathLst>
                <a:path w="5716" h="635">
                  <a:moveTo>
                    <a:pt x="0" y="0"/>
                  </a:moveTo>
                  <a:lnTo>
                    <a:pt x="910" y="580"/>
                  </a:lnTo>
                  <a:lnTo>
                    <a:pt x="5716" y="635"/>
                  </a:lnTo>
                  <a:lnTo>
                    <a:pt x="886" y="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4" name="コンテンツ プレースホルダ 8"/>
          <p:cNvSpPr>
            <a:spLocks noGrp="1"/>
          </p:cNvSpPr>
          <p:nvPr>
            <p:ph sz="quarter" idx="13"/>
          </p:nvPr>
        </p:nvSpPr>
        <p:spPr>
          <a:xfrm>
            <a:off x="251520" y="1279646"/>
            <a:ext cx="8640960" cy="2304256"/>
          </a:xfrm>
          <a:prstGeom prst="rect">
            <a:avLst/>
          </a:prstGeom>
        </p:spPr>
        <p:txBody>
          <a:bodyPr lIns="90000"/>
          <a:lstStyle>
            <a:lvl1pPr marL="342900" indent="-342900">
              <a:buSzPct val="90000"/>
              <a:buFontTx/>
              <a:buBlip>
                <a:blip r:embed="rId2"/>
              </a:buBlip>
              <a:defRPr sz="2600" spc="-90" baseline="0"/>
            </a:lvl1pPr>
            <a:lvl2pPr marL="742950" indent="-285750">
              <a:buSzPct val="90000"/>
              <a:buFontTx/>
              <a:buBlip>
                <a:blip r:embed="rId2"/>
              </a:buBlip>
              <a:defRPr sz="2400" spc="-90" baseline="0"/>
            </a:lvl2pPr>
            <a:lvl3pPr marL="1143000" indent="-228600">
              <a:buSzPct val="90000"/>
              <a:buFontTx/>
              <a:buBlip>
                <a:blip r:embed="rId2"/>
              </a:buBlip>
              <a:defRPr sz="2200" spc="-90" baseline="0"/>
            </a:lvl3pPr>
            <a:lvl4pPr marL="1600200" indent="-228600">
              <a:buSzPct val="90000"/>
              <a:buFontTx/>
              <a:buBlip>
                <a:blip r:embed="rId2"/>
              </a:buBlip>
              <a:defRPr sz="2200" spc="-90" baseline="0"/>
            </a:lvl4pPr>
            <a:lvl5pPr marL="2057400" indent="-228600">
              <a:buSzPct val="90000"/>
              <a:buFontTx/>
              <a:buBlip>
                <a:blip r:embed="rId2"/>
              </a:buBlip>
              <a:defRPr sz="2200" spc="-90" baseline="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433616" y="337342"/>
            <a:ext cx="7458864" cy="632719"/>
          </a:xfrm>
          <a:prstGeom prst="rect">
            <a:avLst/>
          </a:prstGeom>
        </p:spPr>
        <p:txBody>
          <a:bodyPr wrap="square" tIns="144000" bIns="0" anchor="b">
            <a:normAutofit/>
          </a:bodyPr>
          <a:lstStyle>
            <a:lvl1pPr algn="l">
              <a:lnSpc>
                <a:spcPts val="3200"/>
              </a:lnSpc>
              <a:defRPr sz="3600" b="1" baseline="0">
                <a:latin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スライドタイトル　</a:t>
            </a:r>
            <a:r>
              <a:rPr lang="en-US" altLang="ja-JP" dirty="0"/>
              <a:t>Slide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89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まとめ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17" y="1583473"/>
            <a:ext cx="42005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グループ化 16"/>
          <p:cNvGrpSpPr/>
          <p:nvPr userDrawn="1"/>
        </p:nvGrpSpPr>
        <p:grpSpPr>
          <a:xfrm>
            <a:off x="5529" y="86704"/>
            <a:ext cx="5986518" cy="998102"/>
            <a:chOff x="5529" y="86704"/>
            <a:chExt cx="5986518" cy="998102"/>
          </a:xfrm>
        </p:grpSpPr>
        <p:sp>
          <p:nvSpPr>
            <p:cNvPr id="18" name="Freeform 20"/>
            <p:cNvSpPr>
              <a:spLocks/>
            </p:cNvSpPr>
            <p:nvPr userDrawn="1"/>
          </p:nvSpPr>
          <p:spPr bwMode="auto">
            <a:xfrm>
              <a:off x="331409" y="335570"/>
              <a:ext cx="572454" cy="748357"/>
            </a:xfrm>
            <a:custGeom>
              <a:avLst/>
              <a:gdLst/>
              <a:ahLst/>
              <a:cxnLst>
                <a:cxn ang="0">
                  <a:pos x="45" y="136"/>
                </a:cxn>
                <a:cxn ang="0">
                  <a:pos x="408" y="590"/>
                </a:cxn>
                <a:cxn ang="0">
                  <a:pos x="590" y="681"/>
                </a:cxn>
                <a:cxn ang="0">
                  <a:pos x="590" y="545"/>
                </a:cxn>
                <a:cxn ang="0">
                  <a:pos x="181" y="46"/>
                </a:cxn>
                <a:cxn ang="0">
                  <a:pos x="0" y="0"/>
                </a:cxn>
                <a:cxn ang="0">
                  <a:pos x="45" y="136"/>
                </a:cxn>
              </a:cxnLst>
              <a:rect l="0" t="0" r="r" b="b"/>
              <a:pathLst>
                <a:path w="590" h="681">
                  <a:moveTo>
                    <a:pt x="45" y="136"/>
                  </a:moveTo>
                  <a:lnTo>
                    <a:pt x="408" y="590"/>
                  </a:lnTo>
                  <a:lnTo>
                    <a:pt x="590" y="681"/>
                  </a:lnTo>
                  <a:lnTo>
                    <a:pt x="590" y="545"/>
                  </a:lnTo>
                  <a:lnTo>
                    <a:pt x="181" y="46"/>
                  </a:lnTo>
                  <a:lnTo>
                    <a:pt x="0" y="0"/>
                  </a:lnTo>
                  <a:lnTo>
                    <a:pt x="45" y="136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" name="Freeform 21"/>
            <p:cNvSpPr>
              <a:spLocks/>
            </p:cNvSpPr>
            <p:nvPr userDrawn="1"/>
          </p:nvSpPr>
          <p:spPr bwMode="auto">
            <a:xfrm rot="256742">
              <a:off x="683084" y="86704"/>
              <a:ext cx="257430" cy="998102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82"/>
                </a:cxn>
                <a:cxn ang="0">
                  <a:pos x="182" y="817"/>
                </a:cxn>
                <a:cxn ang="0">
                  <a:pos x="318" y="908"/>
                </a:cxn>
                <a:cxn ang="0">
                  <a:pos x="363" y="726"/>
                </a:cxn>
                <a:cxn ang="0">
                  <a:pos x="136" y="136"/>
                </a:cxn>
                <a:cxn ang="0">
                  <a:pos x="46" y="0"/>
                </a:cxn>
              </a:cxnLst>
              <a:rect l="0" t="0" r="r" b="b"/>
              <a:pathLst>
                <a:path w="363" h="908">
                  <a:moveTo>
                    <a:pt x="46" y="0"/>
                  </a:moveTo>
                  <a:lnTo>
                    <a:pt x="0" y="182"/>
                  </a:lnTo>
                  <a:lnTo>
                    <a:pt x="182" y="817"/>
                  </a:lnTo>
                  <a:lnTo>
                    <a:pt x="318" y="908"/>
                  </a:lnTo>
                  <a:lnTo>
                    <a:pt x="363" y="726"/>
                  </a:lnTo>
                  <a:lnTo>
                    <a:pt x="136" y="1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auto">
            <a:xfrm>
              <a:off x="286904" y="135950"/>
              <a:ext cx="879625" cy="747477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81" y="680"/>
                </a:cxn>
                <a:cxn ang="0">
                  <a:pos x="862" y="136"/>
                </a:cxn>
                <a:cxn ang="0">
                  <a:pos x="907" y="0"/>
                </a:cxn>
                <a:cxn ang="0">
                  <a:pos x="725" y="45"/>
                </a:cxn>
                <a:cxn ang="0">
                  <a:pos x="45" y="635"/>
                </a:cxn>
                <a:cxn ang="0">
                  <a:pos x="0" y="680"/>
                </a:cxn>
              </a:cxnLst>
              <a:rect l="0" t="0" r="r" b="b"/>
              <a:pathLst>
                <a:path w="907" h="680">
                  <a:moveTo>
                    <a:pt x="0" y="680"/>
                  </a:moveTo>
                  <a:lnTo>
                    <a:pt x="181" y="680"/>
                  </a:lnTo>
                  <a:lnTo>
                    <a:pt x="862" y="136"/>
                  </a:lnTo>
                  <a:lnTo>
                    <a:pt x="907" y="0"/>
                  </a:lnTo>
                  <a:lnTo>
                    <a:pt x="725" y="45"/>
                  </a:lnTo>
                  <a:lnTo>
                    <a:pt x="45" y="635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43272" y="485945"/>
              <a:ext cx="1187668" cy="298991"/>
            </a:xfrm>
            <a:custGeom>
              <a:avLst/>
              <a:gdLst/>
              <a:ahLst/>
              <a:cxnLst>
                <a:cxn ang="0">
                  <a:pos x="408" y="91"/>
                </a:cxn>
                <a:cxn ang="0">
                  <a:pos x="907" y="136"/>
                </a:cxn>
                <a:cxn ang="0">
                  <a:pos x="1225" y="272"/>
                </a:cxn>
                <a:cxn ang="0">
                  <a:pos x="907" y="227"/>
                </a:cxn>
                <a:cxn ang="0">
                  <a:pos x="272" y="136"/>
                </a:cxn>
                <a:cxn ang="0">
                  <a:pos x="0" y="0"/>
                </a:cxn>
                <a:cxn ang="0">
                  <a:pos x="408" y="91"/>
                </a:cxn>
              </a:cxnLst>
              <a:rect l="0" t="0" r="r" b="b"/>
              <a:pathLst>
                <a:path w="1225" h="272">
                  <a:moveTo>
                    <a:pt x="408" y="91"/>
                  </a:moveTo>
                  <a:lnTo>
                    <a:pt x="907" y="136"/>
                  </a:lnTo>
                  <a:lnTo>
                    <a:pt x="1225" y="272"/>
                  </a:lnTo>
                  <a:lnTo>
                    <a:pt x="907" y="227"/>
                  </a:lnTo>
                  <a:lnTo>
                    <a:pt x="272" y="136"/>
                  </a:lnTo>
                  <a:lnTo>
                    <a:pt x="0" y="0"/>
                  </a:lnTo>
                  <a:lnTo>
                    <a:pt x="408" y="91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5529" y="370529"/>
              <a:ext cx="5986518" cy="665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0" y="580"/>
                </a:cxn>
                <a:cxn ang="0">
                  <a:pos x="5716" y="635"/>
                </a:cxn>
                <a:cxn ang="0">
                  <a:pos x="886" y="632"/>
                </a:cxn>
                <a:cxn ang="0">
                  <a:pos x="0" y="0"/>
                </a:cxn>
              </a:cxnLst>
              <a:rect l="0" t="0" r="r" b="b"/>
              <a:pathLst>
                <a:path w="5716" h="635">
                  <a:moveTo>
                    <a:pt x="0" y="0"/>
                  </a:moveTo>
                  <a:lnTo>
                    <a:pt x="910" y="580"/>
                  </a:lnTo>
                  <a:lnTo>
                    <a:pt x="5716" y="635"/>
                  </a:lnTo>
                  <a:lnTo>
                    <a:pt x="886" y="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6" name="コンテンツ プレースホルダ 8"/>
          <p:cNvSpPr>
            <a:spLocks noGrp="1"/>
          </p:cNvSpPr>
          <p:nvPr>
            <p:ph sz="quarter" idx="13"/>
          </p:nvPr>
        </p:nvSpPr>
        <p:spPr>
          <a:xfrm>
            <a:off x="251520" y="1279646"/>
            <a:ext cx="8640960" cy="2304256"/>
          </a:xfrm>
          <a:prstGeom prst="rect">
            <a:avLst/>
          </a:prstGeom>
        </p:spPr>
        <p:txBody>
          <a:bodyPr lIns="90000"/>
          <a:lstStyle>
            <a:lvl1pPr marL="342900" indent="-342900">
              <a:buSzPct val="90000"/>
              <a:buFontTx/>
              <a:buBlip>
                <a:blip r:embed="rId3"/>
              </a:buBlip>
              <a:defRPr sz="2600" spc="-90" baseline="0"/>
            </a:lvl1pPr>
            <a:lvl2pPr marL="742950" indent="-285750">
              <a:buSzPct val="90000"/>
              <a:buFontTx/>
              <a:buBlip>
                <a:blip r:embed="rId3"/>
              </a:buBlip>
              <a:defRPr sz="2400" spc="-90" baseline="0"/>
            </a:lvl2pPr>
            <a:lvl3pPr marL="1143000" indent="-228600">
              <a:buSzPct val="90000"/>
              <a:buFontTx/>
              <a:buBlip>
                <a:blip r:embed="rId3"/>
              </a:buBlip>
              <a:defRPr sz="2200" spc="-90" baseline="0"/>
            </a:lvl3pPr>
            <a:lvl4pPr marL="1600200" indent="-228600">
              <a:buSzPct val="90000"/>
              <a:buFontTx/>
              <a:buBlip>
                <a:blip r:embed="rId3"/>
              </a:buBlip>
              <a:defRPr sz="2200" spc="-90" baseline="0"/>
            </a:lvl4pPr>
            <a:lvl5pPr marL="2057400" indent="-228600">
              <a:buSzPct val="90000"/>
              <a:buFontTx/>
              <a:buBlip>
                <a:blip r:embed="rId3"/>
              </a:buBlip>
              <a:defRPr sz="2200" spc="-90" baseline="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433616" y="337342"/>
            <a:ext cx="7458864" cy="632719"/>
          </a:xfrm>
          <a:prstGeom prst="rect">
            <a:avLst/>
          </a:prstGeom>
        </p:spPr>
        <p:txBody>
          <a:bodyPr wrap="square" tIns="144000" bIns="0" anchor="b">
            <a:normAutofit/>
          </a:bodyPr>
          <a:lstStyle>
            <a:lvl1pPr algn="l">
              <a:lnSpc>
                <a:spcPts val="3200"/>
              </a:lnSpc>
              <a:defRPr sz="3600" b="1" baseline="0">
                <a:latin typeface="Times New Roman" panose="02020603050405020304" pitchFamily="18" charset="0"/>
              </a:defRPr>
            </a:lvl1pPr>
          </a:lstStyle>
          <a:p>
            <a:r>
              <a:rPr lang="ja-JP" altLang="en-US" dirty="0"/>
              <a:t>スライドタイトル　</a:t>
            </a:r>
            <a:r>
              <a:rPr lang="en-US" altLang="ja-JP" dirty="0"/>
              <a:t>Slide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77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21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ja-JP"/>
          </a:p>
        </p:txBody>
      </p:sp>
      <p:sp>
        <p:nvSpPr>
          <p:cNvPr id="8212" name="Freeform 20"/>
          <p:cNvSpPr>
            <a:spLocks/>
          </p:cNvSpPr>
          <p:nvPr userDrawn="1"/>
        </p:nvSpPr>
        <p:spPr bwMode="auto">
          <a:xfrm>
            <a:off x="331409" y="335570"/>
            <a:ext cx="572454" cy="748357"/>
          </a:xfrm>
          <a:custGeom>
            <a:avLst/>
            <a:gdLst/>
            <a:ahLst/>
            <a:cxnLst>
              <a:cxn ang="0">
                <a:pos x="45" y="136"/>
              </a:cxn>
              <a:cxn ang="0">
                <a:pos x="408" y="590"/>
              </a:cxn>
              <a:cxn ang="0">
                <a:pos x="590" y="681"/>
              </a:cxn>
              <a:cxn ang="0">
                <a:pos x="590" y="545"/>
              </a:cxn>
              <a:cxn ang="0">
                <a:pos x="181" y="46"/>
              </a:cxn>
              <a:cxn ang="0">
                <a:pos x="0" y="0"/>
              </a:cxn>
              <a:cxn ang="0">
                <a:pos x="45" y="136"/>
              </a:cxn>
            </a:cxnLst>
            <a:rect l="0" t="0" r="r" b="b"/>
            <a:pathLst>
              <a:path w="590" h="681">
                <a:moveTo>
                  <a:pt x="45" y="136"/>
                </a:moveTo>
                <a:lnTo>
                  <a:pt x="408" y="590"/>
                </a:lnTo>
                <a:lnTo>
                  <a:pt x="590" y="681"/>
                </a:lnTo>
                <a:lnTo>
                  <a:pt x="590" y="545"/>
                </a:lnTo>
                <a:lnTo>
                  <a:pt x="181" y="46"/>
                </a:lnTo>
                <a:lnTo>
                  <a:pt x="0" y="0"/>
                </a:lnTo>
                <a:lnTo>
                  <a:pt x="45" y="136"/>
                </a:lnTo>
                <a:close/>
              </a:path>
            </a:pathLst>
          </a:custGeom>
          <a:solidFill>
            <a:schemeClr val="bg2">
              <a:lumMod val="10000"/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13" name="Freeform 21"/>
          <p:cNvSpPr>
            <a:spLocks/>
          </p:cNvSpPr>
          <p:nvPr userDrawn="1"/>
        </p:nvSpPr>
        <p:spPr bwMode="auto">
          <a:xfrm rot="256742">
            <a:off x="683084" y="86704"/>
            <a:ext cx="257430" cy="998102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0" y="182"/>
              </a:cxn>
              <a:cxn ang="0">
                <a:pos x="182" y="817"/>
              </a:cxn>
              <a:cxn ang="0">
                <a:pos x="318" y="908"/>
              </a:cxn>
              <a:cxn ang="0">
                <a:pos x="363" y="726"/>
              </a:cxn>
              <a:cxn ang="0">
                <a:pos x="136" y="136"/>
              </a:cxn>
              <a:cxn ang="0">
                <a:pos x="46" y="0"/>
              </a:cxn>
            </a:cxnLst>
            <a:rect l="0" t="0" r="r" b="b"/>
            <a:pathLst>
              <a:path w="363" h="908">
                <a:moveTo>
                  <a:pt x="46" y="0"/>
                </a:moveTo>
                <a:lnTo>
                  <a:pt x="0" y="182"/>
                </a:lnTo>
                <a:lnTo>
                  <a:pt x="182" y="817"/>
                </a:lnTo>
                <a:lnTo>
                  <a:pt x="318" y="908"/>
                </a:lnTo>
                <a:lnTo>
                  <a:pt x="363" y="726"/>
                </a:lnTo>
                <a:lnTo>
                  <a:pt x="136" y="136"/>
                </a:lnTo>
                <a:lnTo>
                  <a:pt x="46" y="0"/>
                </a:lnTo>
                <a:close/>
              </a:path>
            </a:pathLst>
          </a:custGeom>
          <a:solidFill>
            <a:schemeClr val="bg2">
              <a:lumMod val="10000"/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14" name="Freeform 22"/>
          <p:cNvSpPr>
            <a:spLocks/>
          </p:cNvSpPr>
          <p:nvPr userDrawn="1"/>
        </p:nvSpPr>
        <p:spPr bwMode="auto">
          <a:xfrm>
            <a:off x="286904" y="135950"/>
            <a:ext cx="879625" cy="747477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81" y="680"/>
              </a:cxn>
              <a:cxn ang="0">
                <a:pos x="862" y="136"/>
              </a:cxn>
              <a:cxn ang="0">
                <a:pos x="907" y="0"/>
              </a:cxn>
              <a:cxn ang="0">
                <a:pos x="725" y="45"/>
              </a:cxn>
              <a:cxn ang="0">
                <a:pos x="45" y="635"/>
              </a:cxn>
              <a:cxn ang="0">
                <a:pos x="0" y="680"/>
              </a:cxn>
            </a:cxnLst>
            <a:rect l="0" t="0" r="r" b="b"/>
            <a:pathLst>
              <a:path w="907" h="680">
                <a:moveTo>
                  <a:pt x="0" y="680"/>
                </a:moveTo>
                <a:lnTo>
                  <a:pt x="181" y="680"/>
                </a:lnTo>
                <a:lnTo>
                  <a:pt x="862" y="136"/>
                </a:lnTo>
                <a:lnTo>
                  <a:pt x="907" y="0"/>
                </a:lnTo>
                <a:lnTo>
                  <a:pt x="725" y="45"/>
                </a:lnTo>
                <a:lnTo>
                  <a:pt x="45" y="635"/>
                </a:lnTo>
                <a:lnTo>
                  <a:pt x="0" y="680"/>
                </a:lnTo>
                <a:close/>
              </a:path>
            </a:pathLst>
          </a:custGeom>
          <a:solidFill>
            <a:schemeClr val="bg2">
              <a:lumMod val="10000"/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15" name="Freeform 23"/>
          <p:cNvSpPr>
            <a:spLocks/>
          </p:cNvSpPr>
          <p:nvPr userDrawn="1"/>
        </p:nvSpPr>
        <p:spPr bwMode="auto">
          <a:xfrm>
            <a:off x="243272" y="485945"/>
            <a:ext cx="1187668" cy="298991"/>
          </a:xfrm>
          <a:custGeom>
            <a:avLst/>
            <a:gdLst/>
            <a:ahLst/>
            <a:cxnLst>
              <a:cxn ang="0">
                <a:pos x="408" y="91"/>
              </a:cxn>
              <a:cxn ang="0">
                <a:pos x="907" y="136"/>
              </a:cxn>
              <a:cxn ang="0">
                <a:pos x="1225" y="272"/>
              </a:cxn>
              <a:cxn ang="0">
                <a:pos x="907" y="227"/>
              </a:cxn>
              <a:cxn ang="0">
                <a:pos x="272" y="136"/>
              </a:cxn>
              <a:cxn ang="0">
                <a:pos x="0" y="0"/>
              </a:cxn>
              <a:cxn ang="0">
                <a:pos x="408" y="91"/>
              </a:cxn>
            </a:cxnLst>
            <a:rect l="0" t="0" r="r" b="b"/>
            <a:pathLst>
              <a:path w="1225" h="272">
                <a:moveTo>
                  <a:pt x="408" y="91"/>
                </a:moveTo>
                <a:lnTo>
                  <a:pt x="907" y="136"/>
                </a:lnTo>
                <a:lnTo>
                  <a:pt x="1225" y="272"/>
                </a:lnTo>
                <a:lnTo>
                  <a:pt x="907" y="227"/>
                </a:lnTo>
                <a:lnTo>
                  <a:pt x="272" y="136"/>
                </a:lnTo>
                <a:lnTo>
                  <a:pt x="0" y="0"/>
                </a:lnTo>
                <a:lnTo>
                  <a:pt x="408" y="91"/>
                </a:lnTo>
                <a:close/>
              </a:path>
            </a:pathLst>
          </a:custGeom>
          <a:solidFill>
            <a:schemeClr val="bg2">
              <a:lumMod val="10000"/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16" name="Freeform 24"/>
          <p:cNvSpPr>
            <a:spLocks/>
          </p:cNvSpPr>
          <p:nvPr/>
        </p:nvSpPr>
        <p:spPr bwMode="auto">
          <a:xfrm>
            <a:off x="5529" y="370529"/>
            <a:ext cx="5986518" cy="66505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0" y="580"/>
              </a:cxn>
              <a:cxn ang="0">
                <a:pos x="5716" y="635"/>
              </a:cxn>
              <a:cxn ang="0">
                <a:pos x="886" y="632"/>
              </a:cxn>
              <a:cxn ang="0">
                <a:pos x="0" y="0"/>
              </a:cxn>
            </a:cxnLst>
            <a:rect l="0" t="0" r="r" b="b"/>
            <a:pathLst>
              <a:path w="5716" h="635">
                <a:moveTo>
                  <a:pt x="0" y="0"/>
                </a:moveTo>
                <a:lnTo>
                  <a:pt x="910" y="580"/>
                </a:lnTo>
                <a:lnTo>
                  <a:pt x="5716" y="635"/>
                </a:lnTo>
                <a:lnTo>
                  <a:pt x="886" y="632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936" y="6552742"/>
            <a:ext cx="755576" cy="2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13F8C641-748C-4978-9227-3DD012147453}" type="slidenum">
              <a:rPr lang="ja-JP" altLang="en-US" smtClean="0"/>
              <a:pPr/>
              <a:t>‹#›</a:t>
            </a:fld>
            <a:r>
              <a:rPr lang="en-US" altLang="ja-JP" dirty="0"/>
              <a:t>/**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862760"/>
            <a:ext cx="21431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4" r:id="rId3"/>
    <p:sldLayoutId id="2147483663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5508-D44D-4145-87AC-3F31DAA27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41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8.png"/><Relationship Id="rId7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39.png"/><Relationship Id="rId4" Type="http://schemas.openxmlformats.org/officeDocument/2006/relationships/image" Target="../media/image49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7238" y="2905837"/>
            <a:ext cx="8835468" cy="1181993"/>
          </a:xfrm>
        </p:spPr>
        <p:txBody>
          <a:bodyPr/>
          <a:lstStyle/>
          <a:p>
            <a:r>
              <a:rPr kumimoji="1" lang="ja-JP" altLang="en-US" sz="3200" b="1" dirty="0">
                <a:latin typeface="+mn-lt"/>
              </a:rPr>
              <a:t>第</a:t>
            </a:r>
            <a:r>
              <a:rPr kumimoji="1" lang="en-US" altLang="ja-JP" sz="3200" b="1" dirty="0">
                <a:latin typeface="+mn-lt"/>
              </a:rPr>
              <a:t>2</a:t>
            </a:r>
            <a:r>
              <a:rPr kumimoji="1" lang="ja-JP" altLang="en-US" sz="3200" b="1" dirty="0">
                <a:latin typeface="+mn-lt"/>
              </a:rPr>
              <a:t>回</a:t>
            </a:r>
            <a:r>
              <a:rPr kumimoji="1" lang="en-US" altLang="ja-JP" sz="3200" b="1" dirty="0">
                <a:latin typeface="+mn-lt"/>
              </a:rPr>
              <a:t>HARPCON</a:t>
            </a:r>
            <a:r>
              <a:rPr kumimoji="1" lang="ja-JP" altLang="en-US" sz="3200" b="1" dirty="0">
                <a:latin typeface="+mn-lt"/>
              </a:rPr>
              <a:t>会議で用いた数値シミュレーションプログラムの説明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0004" y="5949280"/>
            <a:ext cx="8651718" cy="414576"/>
          </a:xfrm>
        </p:spPr>
        <p:txBody>
          <a:bodyPr/>
          <a:lstStyle/>
          <a:p>
            <a:r>
              <a:rPr kumimoji="1" lang="ja-JP" altLang="en-US" dirty="0">
                <a:latin typeface="+mn-lt"/>
              </a:rPr>
              <a:t>小池雅和　（海洋大）　</a:t>
            </a:r>
            <a:r>
              <a:rPr lang="ja-JP" altLang="en-US" dirty="0"/>
              <a:t>作成</a:t>
            </a:r>
            <a:endParaRPr kumimoji="1" lang="en-US" altLang="ja-JP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71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　</a:t>
            </a:r>
            <a:r>
              <a:rPr kumimoji="1" lang="en-US" altLang="ja-JP" dirty="0" err="1"/>
              <a:t>F_inner_min.m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10</a:t>
            </a:fld>
            <a:r>
              <a:rPr lang="en-US" altLang="ja-JP"/>
              <a:t>/23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3116961" cy="26574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5" y="3998243"/>
            <a:ext cx="3120390" cy="265747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77000" y="2211817"/>
            <a:ext cx="2947465" cy="1786425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13818" y="3475022"/>
            <a:ext cx="221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構造体から必要な</a:t>
            </a:r>
            <a:br>
              <a:rPr lang="en-US" altLang="ja-JP" sz="1400" dirty="0">
                <a:solidFill>
                  <a:srgbClr val="7030A0"/>
                </a:solidFill>
                <a:latin typeface="+mn-lt"/>
              </a:rPr>
            </a:br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パラメータを取り出している</a:t>
            </a:r>
            <a:endParaRPr kumimoji="1" lang="ja-JP" altLang="en-US" sz="1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76999" y="4077072"/>
            <a:ext cx="2947465" cy="2232248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3239" y="4762790"/>
            <a:ext cx="221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制約式の係数行列を計算</a:t>
            </a:r>
            <a:endParaRPr lang="en-US" altLang="ja-JP" sz="1400" dirty="0">
              <a:solidFill>
                <a:srgbClr val="7030A0"/>
              </a:solidFill>
              <a:latin typeface="+mn-lt"/>
            </a:endParaRPr>
          </a:p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（詳細は次のページ）</a:t>
            </a:r>
            <a:endParaRPr kumimoji="1" lang="ja-JP" altLang="en-US" sz="14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61" y="3641558"/>
            <a:ext cx="3130677" cy="2667762"/>
          </a:xfrm>
          <a:prstGeom prst="rect">
            <a:avLst/>
          </a:prstGeom>
        </p:spPr>
      </p:pic>
      <p:pic>
        <p:nvPicPr>
          <p:cNvPr id="15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min_{&#10;\blue{&#10;g,q,&#10;¥delta&#10;}&#10;}&#10;\left\{&#10;\sum_{t=1}^{24}&#10;G(&#10;\blue{g_t})&#10;-\hat{\lambda}&#10;s_{24}(&#10;\blue{&#10;¥delta^{\rm in},&#10;¥delta^{\rm out}}&#10;)&#10;\right\}&#10;\ {\rm s.t.}&#10;\end{align*}&lt;/body&gt;&#10;  &lt;fcolor&gt;FF000000&lt;/fcolor&gt;&#10;  &lt;bcolor&gt;FFFFFFFF&lt;/bcolor&gt;&#10;  &lt;transparent&gt;True&lt;/transparent&gt;&#10;  &lt;resolution&gt;1800&lt;/resolution&gt;&#10;  &lt;imageh&gt;748&lt;/imageh&gt;&#10;  &lt;imagew&gt;4085&lt;/imagew&gt;&#10;  &lt;scale&gt;50&lt;/scale&gt;&#10;  &lt;cursor&gt;16&lt;/cursor&gt;&#10;&lt;/TeXTeX&g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85" y="1437225"/>
            <a:ext cx="3248151" cy="594765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7445805" y="1536226"/>
            <a:ext cx="356417" cy="334276"/>
            <a:chOff x="7047714" y="2052412"/>
            <a:chExt cx="503705" cy="480568"/>
          </a:xfrm>
        </p:grpSpPr>
        <p:sp>
          <p:nvSpPr>
            <p:cNvPr id="17" name="円/楕円 73"/>
            <p:cNvSpPr/>
            <p:nvPr/>
          </p:nvSpPr>
          <p:spPr bwMode="auto">
            <a:xfrm>
              <a:off x="7047714" y="2100980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065135" y="2052412"/>
              <a:ext cx="48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800" b="1" dirty="0">
                  <a:latin typeface="+mn-lt"/>
                </a:rPr>
                <a:t>A</a:t>
              </a:r>
              <a:endParaRPr kumimoji="1" lang="ja-JP" altLang="en-US" sz="1800" b="1" dirty="0">
                <a:latin typeface="+mn-lt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8062618" y="1536227"/>
            <a:ext cx="370475" cy="334275"/>
            <a:chOff x="7047714" y="2052413"/>
            <a:chExt cx="514466" cy="480567"/>
          </a:xfrm>
        </p:grpSpPr>
        <p:sp>
          <p:nvSpPr>
            <p:cNvPr id="20" name="円/楕円 76"/>
            <p:cNvSpPr/>
            <p:nvPr/>
          </p:nvSpPr>
          <p:spPr bwMode="auto">
            <a:xfrm>
              <a:off x="7047714" y="2100980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075896" y="2052413"/>
              <a:ext cx="486284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b="1" dirty="0">
                  <a:latin typeface="+mn-lt"/>
                </a:rPr>
                <a:t>B</a:t>
              </a:r>
              <a:endParaRPr kumimoji="1" lang="ja-JP" altLang="en-US" sz="2000" b="1" dirty="0">
                <a:latin typeface="+mn-lt"/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7762561" y="1580718"/>
            <a:ext cx="50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+mn-lt"/>
              </a:rPr>
              <a:t>&amp;</a:t>
            </a:r>
            <a:endParaRPr kumimoji="1" lang="ja-JP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57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制約式について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11</a:t>
            </a:fld>
            <a:r>
              <a:rPr lang="en-US" altLang="ja-JP"/>
              <a:t>/23</a:t>
            </a:r>
            <a:endParaRPr lang="en-US" altLang="ja-JP" dirty="0"/>
          </a:p>
        </p:txBody>
      </p:sp>
      <p:pic>
        <p:nvPicPr>
          <p:cNvPr id="5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left[&#10;\begin{array}{ccccc}&#10;0_n &amp;amp; 0_n &amp;amp; \frac{1}{\eta^{\rm in}}I_n &amp;amp; 0_n &amp;amp; 0_n \\&#10;0_n &amp;amp; 0_n &amp;amp; -\frac{1}{\eta^{\rm in}}I_n &amp;amp; 0_n &amp;amp; 0_n \\&#10;0_n &amp;amp; 0_n &amp;amp; 0_n &amp;amp; \eta^{\rm out}I_n &amp;amp; 0_n \\&#10;0_n &amp;amp; 0_n &amp;amp; 0_n &amp;amp; -\eta^{\rm out}I_n &amp;amp; 0_n \\&#10;0_n &amp;amp; 0_n &amp;amp; M &amp;amp; -M &amp;amp; 0_n \\&#10;0_n &amp;amp; 0_n &amp;amp; -M &amp;amp; M &amp;amp; 0_n \\&#10;I_n &amp;amp; 0_n &amp;amp; 0_n &amp;amp; 0_n &amp;amp; 0_n \\&#10;-I_n &amp;amp; 0_n &amp;amp; 0_n &amp;amp; 0_n &amp;amp; 0_n \\&#10;0_n &amp;amp; I_n &amp;amp; 0_n &amp;amp; 0_n &amp;amp; 0_n \\&#10;0_n &amp;amp; -I_n &amp;amp; 0_n &amp;amp; 0_n &amp;amp; 0_n &#10;\end{array}&#10;\right]&#10;\left[&#10;\begin{array}{c}&#10;q \\&#10;g \\&#10;\delta^{\rm in} \\&#10;\delta^{\rm out} \\&#10;\beta&#10;\end{array}&#10;\right]&#10;\leq&#10;\left[&#10;\begin{array}{c}&#10;\overline{\delta} {\bf 1}_n\\&#10;0  {\bf 1}_n \\&#10;\overline{\delta} {\bf 1}_n\\&#10;0  {\bf 1}_n \\&#10;\spadesuit \\&#10;\clubsuit  \\&#10;p \\&#10;0 {\bf 1}_n \\&#10;\overline{g} {\bf 1}_n\\&#10;0  {\bf 1}_n&#10;\end{array}&#10;\right]&#10;\end{align*}&lt;/body&gt;&#10;  &lt;fcolor&gt;FF000000&lt;/fcolor&gt;&#10;  &lt;bcolor&gt;FFFFFFFF&lt;/bcolor&gt;&#10;  &lt;transparent&gt;True&lt;/transparent&gt;&#10;  &lt;resolution&gt;1800&lt;/resolution&gt;&#10;  &lt;imageh&gt;3734&lt;/imageh&gt;&#10;  &lt;imagew&gt;6548&lt;/imagew&gt;&#10;  &lt;scale&gt;50&lt;/scale&gt;&#10;  &lt;cursor&gt;769&lt;/cursor&gt;&#10;&lt;/TeXTeX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3911785" cy="2230698"/>
          </a:xfrm>
          <a:prstGeom prst="rect">
            <a:avLst/>
          </a:prstGeom>
        </p:spPr>
      </p:pic>
      <p:pic>
        <p:nvPicPr>
          <p:cNvPr id="7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spadesuit :=&#10;\left[&#10;\begin{array}{c}&#10;\overline{s} {\bf 1}_{n-1}-s_0 {\bf 1}_{n-1} \\&#10;\overline{s}_n-s_0&#10;\end{array}&#10;\right]&#10;\end{align*}&lt;/body&gt;&#10;  &lt;fcolor&gt;FF000000&lt;/fcolor&gt;&#10;  &lt;bcolor&gt;FFFFFFFF&lt;/bcolor&gt;&#10;  &lt;transparent&gt;True&lt;/transparent&gt;&#10;  &lt;resolution&gt;1800&lt;/resolution&gt;&#10;  &lt;imageh&gt;747&lt;/imageh&gt;&#10;  &lt;imagew&gt;2770&lt;/imagew&gt;&#10;  &lt;scale&gt;50&lt;/scale&gt;&#10;  &lt;cursor&gt;140&lt;/cursor&gt;&#10;&lt;/TeXTeX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65104"/>
            <a:ext cx="1654802" cy="446259"/>
          </a:xfrm>
          <a:prstGeom prst="rect">
            <a:avLst/>
          </a:prstGeom>
        </p:spPr>
      </p:pic>
      <p:pic>
        <p:nvPicPr>
          <p:cNvPr id="8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clubsuit  :=-&#10;\left[&#10;\begin{array}{c}&#10;\underline{s} {\bf 1}_{n-1}-s_0 {\bf 1}_{n-1} \\&#10;\underline{s}_n-s_0&#10;\end{array}&#10;\right]&#10;\end{align*}&lt;/body&gt;&#10;  &lt;fcolor&gt;FF000000&lt;/fcolor&gt;&#10;  &lt;bcolor&gt;FFFFFFFF&lt;/bcolor&gt;&#10;  &lt;transparent&gt;True&lt;/transparent&gt;&#10;  &lt;resolution&gt;1800&lt;/resolution&gt;&#10;  &lt;imageh&gt;747&lt;/imageh&gt;&#10;  &lt;imagew&gt;3012&lt;/imagew&gt;&#10;  &lt;scale&gt;50&lt;/scale&gt;&#10;  &lt;cursor&gt;143&lt;/cursor&gt;&#10;&lt;/TeXTeX&g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80" y="4950285"/>
            <a:ext cx="1799374" cy="44625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228184" y="1191999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dirty="0">
                <a:latin typeface="+mn-lt"/>
              </a:rPr>
              <a:t>等式制約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12911" y="1259643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dirty="0">
                <a:latin typeface="+mn-lt"/>
              </a:rPr>
              <a:t>不等式制約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72930" y="2347455"/>
            <a:ext cx="4176464" cy="349029"/>
          </a:xfrm>
          <a:prstGeom prst="rect">
            <a:avLst/>
          </a:prstGeom>
          <a:solidFill>
            <a:srgbClr val="009900">
              <a:alpha val="2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84361" y="155027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solidFill>
                  <a:srgbClr val="009900"/>
                </a:solidFill>
                <a:latin typeface="+mn-lt"/>
              </a:rPr>
              <a:t>インバータ容量制約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92158" y="1882094"/>
            <a:ext cx="4176464" cy="349029"/>
          </a:xfrm>
          <a:prstGeom prst="rect">
            <a:avLst/>
          </a:prstGeom>
          <a:solidFill>
            <a:srgbClr val="009900">
              <a:alpha val="2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63721" y="2774110"/>
            <a:ext cx="4176464" cy="34902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63305" y="2658237"/>
            <a:ext cx="10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solidFill>
                  <a:srgbClr val="FF0000"/>
                </a:solidFill>
                <a:latin typeface="+mn-lt"/>
              </a:rPr>
              <a:t>SOC</a:t>
            </a:r>
            <a:r>
              <a:rPr lang="ja-JP" altLang="en-US" sz="1600" dirty="0">
                <a:solidFill>
                  <a:srgbClr val="FF0000"/>
                </a:solidFill>
                <a:latin typeface="+mn-lt"/>
              </a:rPr>
              <a:t>制約</a:t>
            </a:r>
            <a:endParaRPr kumimoji="1" lang="ja-JP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12225" y="3229806"/>
            <a:ext cx="4176464" cy="34902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85622" y="3243443"/>
            <a:ext cx="1610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solidFill>
                  <a:srgbClr val="FF7800"/>
                </a:solidFill>
                <a:latin typeface="+mn-lt"/>
              </a:rPr>
              <a:t>PV</a:t>
            </a:r>
            <a:r>
              <a:rPr lang="ja-JP" altLang="en-US" sz="1600" dirty="0">
                <a:solidFill>
                  <a:srgbClr val="FF7800"/>
                </a:solidFill>
                <a:latin typeface="+mn-lt"/>
              </a:rPr>
              <a:t>抑制制約</a:t>
            </a:r>
            <a:endParaRPr kumimoji="1" lang="ja-JP" altLang="en-US" sz="1600" dirty="0">
              <a:solidFill>
                <a:srgbClr val="FF7800"/>
              </a:solidFill>
              <a:latin typeface="+mn-lt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04195" y="3671308"/>
            <a:ext cx="4176464" cy="349029"/>
          </a:xfrm>
          <a:prstGeom prst="rect">
            <a:avLst/>
          </a:prstGeom>
          <a:solidFill>
            <a:srgbClr val="0000FF">
              <a:alpha val="2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2666" y="3642573"/>
            <a:ext cx="1429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600" dirty="0">
                <a:solidFill>
                  <a:srgbClr val="0000FF"/>
                </a:solidFill>
                <a:latin typeface="+mn-lt"/>
              </a:rPr>
              <a:t>火力機制約</a:t>
            </a:r>
            <a:endParaRPr kumimoji="1" lang="ja-JP" altLang="en-US" sz="16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28" name="直線矢印コネクタ 27"/>
          <p:cNvCxnSpPr/>
          <p:nvPr/>
        </p:nvCxnSpPr>
        <p:spPr bwMode="auto">
          <a:xfrm flipH="1">
            <a:off x="2554393" y="4509120"/>
            <a:ext cx="5133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/>
          <p:cNvCxnSpPr/>
          <p:nvPr/>
        </p:nvCxnSpPr>
        <p:spPr bwMode="auto">
          <a:xfrm flipH="1">
            <a:off x="2554394" y="4725144"/>
            <a:ext cx="5133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テキスト ボックス 29"/>
          <p:cNvSpPr txBox="1"/>
          <p:nvPr/>
        </p:nvSpPr>
        <p:spPr>
          <a:xfrm>
            <a:off x="3071578" y="4555867"/>
            <a:ext cx="286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solidFill>
                  <a:srgbClr val="FF0000"/>
                </a:solidFill>
                <a:latin typeface="+mn-lt"/>
              </a:rPr>
              <a:t>終端時刻の</a:t>
            </a:r>
            <a:r>
              <a:rPr kumimoji="1" lang="en-US" altLang="ja-JP" sz="1600" dirty="0">
                <a:solidFill>
                  <a:srgbClr val="FF0000"/>
                </a:solidFill>
                <a:latin typeface="+mn-lt"/>
              </a:rPr>
              <a:t>SOC</a:t>
            </a:r>
            <a:r>
              <a:rPr kumimoji="1" lang="ja-JP" altLang="en-US" sz="1600" dirty="0">
                <a:solidFill>
                  <a:srgbClr val="FF0000"/>
                </a:solidFill>
                <a:latin typeface="+mn-lt"/>
              </a:rPr>
              <a:t>制約（上限）</a:t>
            </a:r>
          </a:p>
        </p:txBody>
      </p:sp>
      <p:cxnSp>
        <p:nvCxnSpPr>
          <p:cNvPr id="32" name="直線矢印コネクタ 31"/>
          <p:cNvCxnSpPr/>
          <p:nvPr/>
        </p:nvCxnSpPr>
        <p:spPr bwMode="auto">
          <a:xfrm flipH="1">
            <a:off x="2771800" y="5085184"/>
            <a:ext cx="5133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>
            <a:off x="2771800" y="5301208"/>
            <a:ext cx="5133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テキスト ボックス 33"/>
          <p:cNvSpPr txBox="1"/>
          <p:nvPr/>
        </p:nvSpPr>
        <p:spPr>
          <a:xfrm>
            <a:off x="3283559" y="5131931"/>
            <a:ext cx="294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solidFill>
                  <a:srgbClr val="FF0000"/>
                </a:solidFill>
                <a:latin typeface="+mn-lt"/>
              </a:rPr>
              <a:t>終端時刻の</a:t>
            </a:r>
            <a:r>
              <a:rPr kumimoji="1" lang="en-US" altLang="ja-JP" sz="1600" dirty="0">
                <a:solidFill>
                  <a:srgbClr val="FF0000"/>
                </a:solidFill>
                <a:latin typeface="+mn-lt"/>
              </a:rPr>
              <a:t>SOC</a:t>
            </a:r>
            <a:r>
              <a:rPr kumimoji="1" lang="ja-JP" altLang="en-US" sz="1600" dirty="0">
                <a:solidFill>
                  <a:srgbClr val="FF0000"/>
                </a:solidFill>
                <a:latin typeface="+mn-lt"/>
              </a:rPr>
              <a:t>制約（下限）</a:t>
            </a:r>
          </a:p>
        </p:txBody>
      </p:sp>
      <p:pic>
        <p:nvPicPr>
          <p:cNvPr id="35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textstyle&#10;\red{&#10;x_t&#10;}&#10;=\blue{&#10;g_t}-l_t+\green{p_t}-\blue{q_t}&#10;+¥eta^{¥rm out}&#10;\blue{¥delta^{¥rm out}_t&#10;}&#10;-¥frac{1}{¥eta^{¥rm in}}&#10;\blue{¥delta^{¥rm in}_t}&#10;\end{align*}&lt;/body&gt;&#10;  &lt;fcolor&gt;FF000000&lt;/fcolor&gt;&#10;  &lt;bcolor&gt;FFFFFFFF&lt;/bcolor&gt;&#10;  &lt;transparent&gt;True&lt;/transparent&gt;&#10;  &lt;resolution&gt;1800&lt;/resolution&gt;&#10;  &lt;imageh&gt;340&lt;/imageh&gt;&#10;  &lt;imagew&gt;4313&lt;/imagew&gt;&#10;  &lt;scale&gt;50&lt;/scale&gt;&#10;  &lt;cursor&gt;67&lt;/cursor&gt;&#10;&lt;/TeXTeX&g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53" y="3279024"/>
            <a:ext cx="2576593" cy="203116"/>
          </a:xfrm>
          <a:prstGeom prst="rect">
            <a:avLst/>
          </a:prstGeom>
        </p:spPr>
      </p:pic>
      <p:sp>
        <p:nvSpPr>
          <p:cNvPr id="36" name="上下矢印 35"/>
          <p:cNvSpPr/>
          <p:nvPr/>
        </p:nvSpPr>
        <p:spPr bwMode="auto">
          <a:xfrm>
            <a:off x="6668060" y="2761671"/>
            <a:ext cx="280204" cy="468135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932740" y="2833280"/>
            <a:ext cx="10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solidFill>
                  <a:srgbClr val="FF00FF"/>
                </a:solidFill>
                <a:latin typeface="+mn-lt"/>
              </a:rPr>
              <a:t>等価</a:t>
            </a:r>
          </a:p>
        </p:txBody>
      </p:sp>
      <p:grpSp>
        <p:nvGrpSpPr>
          <p:cNvPr id="52" name="グループ化 51"/>
          <p:cNvGrpSpPr/>
          <p:nvPr/>
        </p:nvGrpSpPr>
        <p:grpSpPr>
          <a:xfrm>
            <a:off x="6194143" y="3772201"/>
            <a:ext cx="2194281" cy="2111061"/>
            <a:chOff x="6194143" y="3772201"/>
            <a:chExt cx="2194281" cy="2111061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6553444" y="4555262"/>
              <a:ext cx="1834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ja-JP" altLang="en-US" sz="1600" dirty="0">
                  <a:latin typeface="+mn-lt"/>
                </a:rPr>
                <a:t>火力機発電電力</a:t>
              </a:r>
              <a:endParaRPr kumimoji="1" lang="ja-JP" altLang="en-US" sz="1600" dirty="0">
                <a:latin typeface="+mn-lt"/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194143" y="3772201"/>
              <a:ext cx="1992636" cy="2111061"/>
              <a:chOff x="6194143" y="3772201"/>
              <a:chExt cx="1992636" cy="2111061"/>
            </a:xfrm>
          </p:grpSpPr>
          <p:pic>
            <p:nvPicPr>
              <p:cNvPr id="38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q:&#10;\end{align*}&lt;/body&gt;&#10;  &lt;fcolor&gt;FF000000&lt;/fcolor&gt;&#10;  &lt;bcolor&gt;FFFFFFFF&lt;/bcolor&gt;&#10;  &lt;transparent&gt;True&lt;/transparent&gt;&#10;  &lt;resolution&gt;1800&lt;/resolution&gt;&#10;  &lt;imageh&gt;159&lt;/imageh&gt;&#10;  &lt;imagew&gt;228&lt;/imagew&gt;&#10;  &lt;scale&gt;50&lt;/scale&gt;&#10;  &lt;cursor&gt;18&lt;/cursor&gt;&#10;&lt;/TeXTeX&gt;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6689" y="4410111"/>
                <a:ext cx="181293" cy="126427"/>
              </a:xfrm>
              <a:prstGeom prst="rect">
                <a:avLst/>
              </a:prstGeom>
            </p:spPr>
          </p:pic>
          <p:pic>
            <p:nvPicPr>
              <p:cNvPr id="39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g:&#10;\end{align*}&lt;/body&gt;&#10;  &lt;fcolor&gt;FF000000&lt;/fcolor&gt;&#10;  &lt;bcolor&gt;FFFFFFFF&lt;/bcolor&gt;&#10;  &lt;transparent&gt;True&lt;/transparent&gt;&#10;  &lt;resolution&gt;1800&lt;/resolution&gt;&#10;  &lt;imageh&gt;161&lt;/imageh&gt;&#10;  &lt;imagew&gt;242&lt;/imagew&gt;&#10;  &lt;scale&gt;50&lt;/scale&gt;&#10;  &lt;cursor&gt;18&lt;/cursor&gt;&#10;&lt;/TeXTeX&gt;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5557" y="4683345"/>
                <a:ext cx="192425" cy="128018"/>
              </a:xfrm>
              <a:prstGeom prst="rect">
                <a:avLst/>
              </a:prstGeom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6553445" y="4293096"/>
                <a:ext cx="1065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1600" dirty="0">
                    <a:latin typeface="+mn-lt"/>
                  </a:rPr>
                  <a:t>PV</a:t>
                </a:r>
                <a:r>
                  <a:rPr lang="ja-JP" altLang="en-US" sz="1600" dirty="0">
                    <a:latin typeface="+mn-lt"/>
                  </a:rPr>
                  <a:t>抑制量</a:t>
                </a:r>
                <a:endParaRPr kumimoji="1" lang="ja-JP" altLang="en-US" sz="1600" dirty="0">
                  <a:latin typeface="+mn-lt"/>
                </a:endParaRPr>
              </a:p>
            </p:txBody>
          </p:sp>
          <p:pic>
            <p:nvPicPr>
              <p:cNvPr id="43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delta^{\rm in}:&#10;\end{align*}&lt;/body&gt;&#10;  &lt;fcolor&gt;FF000000&lt;/fcolor&gt;&#10;  &lt;bcolor&gt;FFFFFFFF&lt;/bcolor&gt;&#10;  &lt;transparent&gt;True&lt;/transparent&gt;&#10;  &lt;resolution&gt;1800&lt;/resolution&gt;&#10;  &lt;imageh&gt;223&lt;/imageh&gt;&#10;  &lt;imagew&gt;406&lt;/imagew&gt;&#10;  &lt;scale&gt;50&lt;/scale&gt;&#10;  &lt;cursor&gt;32&lt;/cursor&gt;&#10;&lt;/TeXTeX&gt;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0355" y="4958170"/>
                <a:ext cx="322827" cy="177316"/>
              </a:xfrm>
              <a:prstGeom prst="rect">
                <a:avLst/>
              </a:prstGeom>
            </p:spPr>
          </p:pic>
          <p:sp>
            <p:nvSpPr>
              <p:cNvPr id="44" name="テキスト ボックス 43"/>
              <p:cNvSpPr txBox="1"/>
              <p:nvPr/>
            </p:nvSpPr>
            <p:spPr>
              <a:xfrm>
                <a:off x="6553444" y="4871346"/>
                <a:ext cx="1546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1600" dirty="0">
                    <a:latin typeface="+mn-lt"/>
                  </a:rPr>
                  <a:t>充電電力</a:t>
                </a:r>
                <a:endParaRPr kumimoji="1" lang="ja-JP" altLang="en-US" sz="1600" dirty="0">
                  <a:latin typeface="+mn-lt"/>
                </a:endParaRPr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6598395" y="5199840"/>
                <a:ext cx="1546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1600" dirty="0">
                    <a:latin typeface="+mn-lt"/>
                  </a:rPr>
                  <a:t>放電電力</a:t>
                </a:r>
                <a:endParaRPr kumimoji="1" lang="ja-JP" altLang="en-US" sz="1600" dirty="0">
                  <a:latin typeface="+mn-lt"/>
                </a:endParaRPr>
              </a:p>
            </p:txBody>
          </p:sp>
          <p:pic>
            <p:nvPicPr>
              <p:cNvPr id="47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delta^{\rm out}:&#10;\end{align*}&lt;/body&gt;&#10;  &lt;fcolor&gt;FF000000&lt;/fcolor&gt;&#10;  &lt;bcolor&gt;FFFFFFFF&lt;/bcolor&gt;&#10;  &lt;transparent&gt;True&lt;/transparent&gt;&#10;  &lt;resolution&gt;1800&lt;/resolution&gt;&#10;  &lt;imageh&gt;213&lt;/imageh&gt;&#10;  &lt;imagew&gt;527&lt;/imagew&gt;&#10;  &lt;scale&gt;50&lt;/scale&gt;&#10;  &lt;cursor&gt;31&lt;/cursor&gt;&#10;&lt;/TeXTeX&gt;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4143" y="5280231"/>
                <a:ext cx="419039" cy="169365"/>
              </a:xfrm>
              <a:prstGeom prst="rect">
                <a:avLst/>
              </a:prstGeom>
            </p:spPr>
          </p:pic>
          <p:pic>
            <p:nvPicPr>
              <p:cNvPr id="48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beta :&#10;\end{align*}&lt;/body&gt;&#10;  &lt;fcolor&gt;FF000000&lt;/fcolor&gt;&#10;  &lt;bcolor&gt;FFFFFFFF&lt;/bcolor&gt;&#10;  &lt;transparent&gt;True&lt;/transparent&gt;&#10;  &lt;resolution&gt;1800&lt;/resolution&gt;&#10;  &lt;imageh&gt;224&lt;/imageh&gt;&#10;  &lt;imagew&gt;264&lt;/imagew&gt;&#10;  &lt;scale&gt;50&lt;/scale&gt;&#10;  &lt;cursor&gt;23&lt;/cursor&gt;&#10;&lt;/TeXTeX&gt;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3265" y="5654743"/>
                <a:ext cx="209917" cy="178112"/>
              </a:xfrm>
              <a:prstGeom prst="rect">
                <a:avLst/>
              </a:prstGeom>
            </p:spPr>
          </p:pic>
          <p:sp>
            <p:nvSpPr>
              <p:cNvPr id="49" name="テキスト ボックス 48"/>
              <p:cNvSpPr txBox="1"/>
              <p:nvPr/>
            </p:nvSpPr>
            <p:spPr>
              <a:xfrm>
                <a:off x="6589268" y="5544708"/>
                <a:ext cx="1546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1600" dirty="0">
                    <a:latin typeface="+mn-lt"/>
                  </a:rPr>
                  <a:t>供給支障</a:t>
                </a:r>
                <a:endParaRPr kumimoji="1" lang="ja-JP" altLang="en-US" sz="1600" dirty="0">
                  <a:latin typeface="+mn-lt"/>
                </a:endParaRPr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6314571" y="3772201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200" dirty="0">
                    <a:latin typeface="+mn-lt"/>
                  </a:rPr>
                  <a:t>決定変数</a:t>
                </a:r>
                <a:endParaRPr kumimoji="1" lang="ja-JP" altLang="en-US" sz="2200" dirty="0">
                  <a:latin typeface="+mn-lt"/>
                </a:endParaRPr>
              </a:p>
            </p:txBody>
          </p:sp>
        </p:grpSp>
      </p:grpSp>
      <p:sp>
        <p:nvSpPr>
          <p:cNvPr id="3" name="円/楕円 2"/>
          <p:cNvSpPr/>
          <p:nvPr/>
        </p:nvSpPr>
        <p:spPr bwMode="auto">
          <a:xfrm>
            <a:off x="1812267" y="5204041"/>
            <a:ext cx="216024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2" name="円/楕円 41"/>
          <p:cNvSpPr/>
          <p:nvPr/>
        </p:nvSpPr>
        <p:spPr bwMode="auto">
          <a:xfrm>
            <a:off x="1618981" y="4602234"/>
            <a:ext cx="216024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pic>
        <p:nvPicPr>
          <p:cNvPr id="6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left[&#10;\begin{array}{ccccc}&#10;I_n &amp;amp; -I_n &amp;amp; \frac{1}{\eta^{\rm in}}I_n &amp;amp; -\eta^{\rm out} I_n &amp;amp; -I_n&#10;\end{array}&#10;\right]&#10;\left[&#10;\begin{array}{c}&#10;q \\&#10;g \\&#10;\delta^{\rm in} \\&#10;\delta^{\rm out} \\&#10;\beta&#10;\end{array}&#10;\right]&#10;=p-l-x&#10;\end{align*}&lt;/body&gt;&#10;  &lt;fcolor&gt;FF000000&lt;/fcolor&gt;&#10;  &lt;bcolor&gt;FFFFFFFF&lt;/bcolor&gt;&#10;  &lt;transparent&gt;True&lt;/transparent&gt;&#10;  &lt;resolution&gt;1800&lt;/resolution&gt;&#10;  &lt;imageh&gt;1793&lt;/imageh&gt;&#10;  &lt;imagew&gt;6306&lt;/imagew&gt;&#10;  &lt;scale&gt;50&lt;/scale&gt;&#10;  &lt;cursor&gt;110&lt;/cursor&gt;&#10;&lt;/TeXTeX&gt;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82" y="1603560"/>
            <a:ext cx="3767214" cy="10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0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　</a:t>
            </a:r>
            <a:r>
              <a:rPr kumimoji="1" lang="en-US" altLang="ja-JP" dirty="0" err="1"/>
              <a:t>F.m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12</a:t>
            </a:fld>
            <a:r>
              <a:rPr lang="en-US" altLang="ja-JP"/>
              <a:t>/23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6832"/>
            <a:ext cx="3127248" cy="2660904"/>
          </a:xfrm>
          <a:prstGeom prst="rect">
            <a:avLst/>
          </a:prstGeom>
        </p:spPr>
      </p:pic>
      <p:pic>
        <p:nvPicPr>
          <p:cNvPr id="6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F(\red{x})&#10;=&#10;\max_{\green{p}\in\mathcal{P}}\ &#10;\min_{&#10;\blue{&#10;g,q,&#10;¥delta&#10;}&#10;}&#10;\left\{&#10;\sum_{t=1}^{24}&#10;G(&#10;\blue{g_t})&#10;-\hat{\lambda}&#10;s_{24}(&#10;\blue{&#10;¥delta^{\rm in},&#10;¥delta^{\rm out}}&#10;)&#10;\right\}&#10;\ {\rm s.t.}&#10;\end{align*}&lt;/body&gt;&#10;  &lt;fcolor&gt;FF000000&lt;/fcolor&gt;&#10;  &lt;bcolor&gt;FFFFFFFF&lt;/bcolor&gt;&#10;  &lt;transparent&gt;True&lt;/transparent&gt;&#10;  &lt;resolution&gt;1800&lt;/resolution&gt;&#10;  &lt;imageh&gt;748&lt;/imageh&gt;&#10;  &lt;imagew&gt;5534&lt;/imagew&gt;&#10;  &lt;scale&gt;50&lt;/scale&gt;&#10;  &lt;cursor&gt;91&lt;/cursor&gt;&#10;&lt;/TeXTeX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87401"/>
            <a:ext cx="4400310" cy="594765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7020272" y="1277638"/>
            <a:ext cx="356417" cy="334276"/>
            <a:chOff x="7047714" y="2052412"/>
            <a:chExt cx="503705" cy="480568"/>
          </a:xfrm>
        </p:grpSpPr>
        <p:sp>
          <p:nvSpPr>
            <p:cNvPr id="8" name="円/楕円 73"/>
            <p:cNvSpPr/>
            <p:nvPr/>
          </p:nvSpPr>
          <p:spPr bwMode="auto">
            <a:xfrm>
              <a:off x="7047714" y="2100980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065135" y="2052412"/>
              <a:ext cx="48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800" b="1" dirty="0">
                  <a:latin typeface="+mn-lt"/>
                </a:rPr>
                <a:t>A</a:t>
              </a:r>
              <a:endParaRPr kumimoji="1" lang="ja-JP" altLang="en-US" sz="1800" b="1" dirty="0">
                <a:latin typeface="+mn-lt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7637085" y="1277639"/>
            <a:ext cx="370475" cy="334275"/>
            <a:chOff x="7047714" y="2052413"/>
            <a:chExt cx="514466" cy="480567"/>
          </a:xfrm>
        </p:grpSpPr>
        <p:sp>
          <p:nvSpPr>
            <p:cNvPr id="11" name="円/楕円 76"/>
            <p:cNvSpPr/>
            <p:nvPr/>
          </p:nvSpPr>
          <p:spPr bwMode="auto">
            <a:xfrm>
              <a:off x="7047714" y="2100980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075896" y="2052413"/>
              <a:ext cx="486284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b="1" dirty="0">
                  <a:latin typeface="+mn-lt"/>
                </a:rPr>
                <a:t>B</a:t>
              </a:r>
              <a:endParaRPr kumimoji="1" lang="ja-JP" altLang="en-US" sz="2000" b="1" dirty="0">
                <a:latin typeface="+mn-lt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7337028" y="1322130"/>
            <a:ext cx="50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latin typeface="+mn-lt"/>
              </a:rPr>
              <a:t>&amp;</a:t>
            </a:r>
            <a:endParaRPr kumimoji="1" lang="ja-JP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726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F(\red{x})&#10;=&#10;\max_{\green{p}\in\mathcal{P}}\ &#10;\min_{&#10;\blue{&#10;g,q,&#10;¥delta&#10;}&#10;}&#10;\left\{&#10;\sum_{t=1}^{24}&#10;G(&#10;\blue{g_t})&#10;-\hat{\lambda}&#10;s_{24}(&#10;\blue{&#10;¥delta^{\rm in},&#10;¥delta^{\rm out}}&#10;)&#10;\right\}&#10;\ {\rm s.t.}&#10;\end{align*}&lt;/body&gt;&#10;  &lt;fcolor&gt;FF000000&lt;/fcolor&gt;&#10;  &lt;bcolor&gt;FFFFFFFF&lt;/bcolor&gt;&#10;  &lt;transparent&gt;True&lt;/transparent&gt;&#10;  &lt;resolution&gt;1800&lt;/resolution&gt;&#10;  &lt;imageh&gt;748&lt;/imageh&gt;&#10;  &lt;imagew&gt;5534&lt;/imagew&gt;&#10;  &lt;scale&gt;50&lt;/scale&gt;&#10;  &lt;cursor&gt;91&lt;/cursor&gt;&#10;&lt;/TeXTeX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4" y="1811516"/>
            <a:ext cx="5856813" cy="7916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2</a:t>
            </a:fld>
            <a:r>
              <a:rPr lang="en-US" altLang="ja-JP"/>
              <a:t>/23</a:t>
            </a:r>
            <a:endParaRPr lang="en-US" altLang="ja-JP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951887" y="1962560"/>
            <a:ext cx="503705" cy="523220"/>
            <a:chOff x="7047714" y="2052412"/>
            <a:chExt cx="503705" cy="523220"/>
          </a:xfrm>
        </p:grpSpPr>
        <p:sp>
          <p:nvSpPr>
            <p:cNvPr id="8" name="円/楕円 73"/>
            <p:cNvSpPr/>
            <p:nvPr/>
          </p:nvSpPr>
          <p:spPr bwMode="auto">
            <a:xfrm>
              <a:off x="7047714" y="2100980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065135" y="2052412"/>
              <a:ext cx="486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800" b="1" dirty="0">
                  <a:latin typeface="+mn-lt"/>
                </a:rPr>
                <a:t>A</a:t>
              </a:r>
              <a:endParaRPr kumimoji="1" lang="ja-JP" altLang="en-US" sz="2800" b="1" dirty="0">
                <a:latin typeface="+mn-lt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7873935" y="1962560"/>
            <a:ext cx="514463" cy="523220"/>
            <a:chOff x="7047714" y="2052412"/>
            <a:chExt cx="514463" cy="523220"/>
          </a:xfrm>
        </p:grpSpPr>
        <p:sp>
          <p:nvSpPr>
            <p:cNvPr id="11" name="円/楕円 76"/>
            <p:cNvSpPr/>
            <p:nvPr/>
          </p:nvSpPr>
          <p:spPr bwMode="auto">
            <a:xfrm>
              <a:off x="7047714" y="2100980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075893" y="2052412"/>
              <a:ext cx="486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800" b="1" dirty="0">
                  <a:latin typeface="+mn-lt"/>
                </a:rPr>
                <a:t>B</a:t>
              </a:r>
              <a:endParaRPr kumimoji="1" lang="ja-JP" altLang="en-US" sz="2800" b="1" dirty="0">
                <a:latin typeface="+mn-lt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7455592" y="2059101"/>
            <a:ext cx="50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+mn-lt"/>
              </a:rPr>
              <a:t>&amp;</a:t>
            </a:r>
            <a:endParaRPr kumimoji="1" lang="ja-JP" altLang="en-US" sz="2000" dirty="0">
              <a:latin typeface="+mn-lt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2915816" y="2708920"/>
            <a:ext cx="3168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テキスト ボックス 23"/>
          <p:cNvSpPr txBox="1"/>
          <p:nvPr/>
        </p:nvSpPr>
        <p:spPr>
          <a:xfrm>
            <a:off x="3851920" y="2677637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 err="1">
                <a:solidFill>
                  <a:srgbClr val="009900"/>
                </a:solidFill>
                <a:latin typeface="+mn-lt"/>
              </a:rPr>
              <a:t>F_inner.m</a:t>
            </a:r>
            <a:endParaRPr kumimoji="1" lang="ja-JP" altLang="en-US" sz="2200" dirty="0">
              <a:solidFill>
                <a:srgbClr val="009900"/>
              </a:solidFill>
              <a:latin typeface="+mn-lt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2267744" y="3284984"/>
            <a:ext cx="603819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コネクタ 27"/>
          <p:cNvCxnSpPr/>
          <p:nvPr/>
        </p:nvCxnSpPr>
        <p:spPr bwMode="auto">
          <a:xfrm flipV="1">
            <a:off x="2267744" y="2459211"/>
            <a:ext cx="0" cy="8257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コネクタ 28"/>
          <p:cNvCxnSpPr/>
          <p:nvPr/>
        </p:nvCxnSpPr>
        <p:spPr bwMode="auto">
          <a:xfrm flipV="1">
            <a:off x="8305935" y="2459211"/>
            <a:ext cx="0" cy="8257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テキスト ボックス 29"/>
          <p:cNvSpPr txBox="1"/>
          <p:nvPr/>
        </p:nvSpPr>
        <p:spPr>
          <a:xfrm>
            <a:off x="3888306" y="3284984"/>
            <a:ext cx="2267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 err="1">
                <a:solidFill>
                  <a:srgbClr val="0070C0"/>
                </a:solidFill>
                <a:latin typeface="+mn-lt"/>
              </a:rPr>
              <a:t>F_inner_min.m</a:t>
            </a:r>
            <a:endParaRPr kumimoji="1" lang="ja-JP" altLang="en-US" sz="22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1619672" y="4005064"/>
            <a:ext cx="70567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コネクタ 31"/>
          <p:cNvCxnSpPr/>
          <p:nvPr/>
        </p:nvCxnSpPr>
        <p:spPr bwMode="auto">
          <a:xfrm flipV="1">
            <a:off x="1619672" y="2348880"/>
            <a:ext cx="0" cy="16561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8668732" y="2360521"/>
            <a:ext cx="0" cy="16561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テキスト ボックス 35"/>
          <p:cNvSpPr txBox="1"/>
          <p:nvPr/>
        </p:nvSpPr>
        <p:spPr>
          <a:xfrm>
            <a:off x="4470752" y="3950380"/>
            <a:ext cx="63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200" dirty="0" err="1">
                <a:solidFill>
                  <a:srgbClr val="FF0000"/>
                </a:solidFill>
                <a:latin typeface="+mn-lt"/>
              </a:rPr>
              <a:t>F.m</a:t>
            </a:r>
            <a:endParaRPr kumimoji="1" lang="ja-JP" altLang="en-US" sz="2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81254" y="5374377"/>
            <a:ext cx="1198458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 err="1">
                <a:latin typeface="+mn-lt"/>
              </a:rPr>
              <a:t>main.m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8019" y="5803915"/>
            <a:ext cx="1990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 err="1">
                <a:latin typeface="+mn-lt"/>
              </a:rPr>
              <a:t>main_loop.m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800074" y="5373028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dirty="0">
                <a:latin typeface="+mn-lt"/>
              </a:rPr>
              <a:t>：　一日の利益を計算する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19796" y="5840754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dirty="0">
                <a:latin typeface="+mn-lt"/>
              </a:rPr>
              <a:t>：　一ヶ月の利益を計算する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67544" y="4899635"/>
            <a:ext cx="1631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 err="1">
                <a:latin typeface="+mn-lt"/>
              </a:rPr>
              <a:t>parame.m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800074" y="4909815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dirty="0">
                <a:latin typeface="+mn-lt"/>
              </a:rPr>
              <a:t>：　パラメータの設定用</a:t>
            </a:r>
            <a:endParaRPr kumimoji="1" lang="ja-JP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36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3</a:t>
            </a:fld>
            <a:r>
              <a:rPr lang="en-US" altLang="ja-JP"/>
              <a:t>/XX</a:t>
            </a:r>
            <a:endParaRPr lang="en-US" altLang="ja-JP" dirty="0"/>
          </a:p>
        </p:txBody>
      </p:sp>
      <p:sp>
        <p:nvSpPr>
          <p:cNvPr id="6" name="フリーフォーム 5"/>
          <p:cNvSpPr/>
          <p:nvPr/>
        </p:nvSpPr>
        <p:spPr bwMode="auto">
          <a:xfrm>
            <a:off x="255718" y="3189298"/>
            <a:ext cx="866235" cy="599094"/>
          </a:xfrm>
          <a:custGeom>
            <a:avLst/>
            <a:gdLst>
              <a:gd name="connsiteX0" fmla="*/ 0 w 3980329"/>
              <a:gd name="connsiteY0" fmla="*/ 2275063 h 2275063"/>
              <a:gd name="connsiteX1" fmla="*/ 279698 w 3980329"/>
              <a:gd name="connsiteY1" fmla="*/ 2156729 h 2275063"/>
              <a:gd name="connsiteX2" fmla="*/ 634701 w 3980329"/>
              <a:gd name="connsiteY2" fmla="*/ 1618846 h 2275063"/>
              <a:gd name="connsiteX3" fmla="*/ 882127 w 3980329"/>
              <a:gd name="connsiteY3" fmla="*/ 962630 h 2275063"/>
              <a:gd name="connsiteX4" fmla="*/ 946672 w 3980329"/>
              <a:gd name="connsiteY4" fmla="*/ 844296 h 2275063"/>
              <a:gd name="connsiteX5" fmla="*/ 1280160 w 3980329"/>
              <a:gd name="connsiteY5" fmla="*/ 317171 h 2275063"/>
              <a:gd name="connsiteX6" fmla="*/ 1764254 w 3980329"/>
              <a:gd name="connsiteY6" fmla="*/ 5199 h 2275063"/>
              <a:gd name="connsiteX7" fmla="*/ 2119256 w 3980329"/>
              <a:gd name="connsiteY7" fmla="*/ 564597 h 2275063"/>
              <a:gd name="connsiteX8" fmla="*/ 2635623 w 3980329"/>
              <a:gd name="connsiteY8" fmla="*/ 1113237 h 2275063"/>
              <a:gd name="connsiteX9" fmla="*/ 2990625 w 3980329"/>
              <a:gd name="connsiteY9" fmla="*/ 1963091 h 2275063"/>
              <a:gd name="connsiteX10" fmla="*/ 3324112 w 3980329"/>
              <a:gd name="connsiteY10" fmla="*/ 2167486 h 2275063"/>
              <a:gd name="connsiteX11" fmla="*/ 3980329 w 3980329"/>
              <a:gd name="connsiteY11" fmla="*/ 2275063 h 22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80329" h="2275063">
                <a:moveTo>
                  <a:pt x="0" y="2275063"/>
                </a:moveTo>
                <a:cubicBezTo>
                  <a:pt x="86957" y="2270580"/>
                  <a:pt x="173915" y="2266098"/>
                  <a:pt x="279698" y="2156729"/>
                </a:cubicBezTo>
                <a:cubicBezTo>
                  <a:pt x="385481" y="2047360"/>
                  <a:pt x="534296" y="1817862"/>
                  <a:pt x="634701" y="1618846"/>
                </a:cubicBezTo>
                <a:cubicBezTo>
                  <a:pt x="735106" y="1419829"/>
                  <a:pt x="830132" y="1091722"/>
                  <a:pt x="882127" y="962630"/>
                </a:cubicBezTo>
                <a:cubicBezTo>
                  <a:pt x="934122" y="833538"/>
                  <a:pt x="880333" y="951873"/>
                  <a:pt x="946672" y="844296"/>
                </a:cubicBezTo>
                <a:cubicBezTo>
                  <a:pt x="1013011" y="736719"/>
                  <a:pt x="1143897" y="457020"/>
                  <a:pt x="1280160" y="317171"/>
                </a:cubicBezTo>
                <a:cubicBezTo>
                  <a:pt x="1416423" y="177322"/>
                  <a:pt x="1624405" y="-36039"/>
                  <a:pt x="1764254" y="5199"/>
                </a:cubicBezTo>
                <a:cubicBezTo>
                  <a:pt x="1904103" y="46437"/>
                  <a:pt x="1974028" y="379924"/>
                  <a:pt x="2119256" y="564597"/>
                </a:cubicBezTo>
                <a:cubicBezTo>
                  <a:pt x="2264484" y="749270"/>
                  <a:pt x="2490395" y="880155"/>
                  <a:pt x="2635623" y="1113237"/>
                </a:cubicBezTo>
                <a:cubicBezTo>
                  <a:pt x="2780851" y="1346319"/>
                  <a:pt x="2875877" y="1787383"/>
                  <a:pt x="2990625" y="1963091"/>
                </a:cubicBezTo>
                <a:cubicBezTo>
                  <a:pt x="3105373" y="2138799"/>
                  <a:pt x="3159161" y="2115491"/>
                  <a:pt x="3324112" y="2167486"/>
                </a:cubicBezTo>
                <a:cubicBezTo>
                  <a:pt x="3489063" y="2219481"/>
                  <a:pt x="3734696" y="2247272"/>
                  <a:pt x="3980329" y="2275063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233122" y="3775834"/>
            <a:ext cx="23545" cy="23545"/>
          </a:xfrm>
          <a:prstGeom prst="ellipse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625967" y="3171537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37" name="円/楕円 36"/>
          <p:cNvSpPr/>
          <p:nvPr/>
        </p:nvSpPr>
        <p:spPr bwMode="auto">
          <a:xfrm>
            <a:off x="232542" y="3776002"/>
            <a:ext cx="23545" cy="23545"/>
          </a:xfrm>
          <a:prstGeom prst="ellipse">
            <a:avLst/>
          </a:prstGeom>
          <a:solidFill>
            <a:srgbClr val="99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pic>
        <p:nvPicPr>
          <p:cNvPr id="42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t&#10;\end{align*}&lt;/body&gt;&#10;  &lt;fcolor&gt;FF000000&lt;/fcolor&gt;&#10;  &lt;bcolor&gt;FFFFFFFF&lt;/bcolor&gt;&#10;  &lt;transparent&gt;True&lt;/transparent&gt;&#10;  &lt;resolution&gt;1800&lt;/resolution&gt;&#10;  &lt;imageh&gt;159&lt;/imageh&gt;&#10;  &lt;imagew&gt;78&lt;/imagew&gt;&#10;  &lt;scale&gt;50&lt;/scale&gt;&#10;  &lt;cursor&gt;17&lt;/cursor&gt;&#10;&lt;/TeXTeX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21" y="3826295"/>
            <a:ext cx="26303" cy="53618"/>
          </a:xfrm>
          <a:prstGeom prst="rect">
            <a:avLst/>
          </a:prstGeom>
        </p:spPr>
      </p:pic>
      <p:cxnSp>
        <p:nvCxnSpPr>
          <p:cNvPr id="47" name="直線矢印コネクタ 46"/>
          <p:cNvCxnSpPr/>
          <p:nvPr/>
        </p:nvCxnSpPr>
        <p:spPr bwMode="auto">
          <a:xfrm>
            <a:off x="168138" y="3827830"/>
            <a:ext cx="10687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直線矢印コネクタ 47"/>
          <p:cNvCxnSpPr/>
          <p:nvPr/>
        </p:nvCxnSpPr>
        <p:spPr bwMode="auto">
          <a:xfrm flipV="1">
            <a:off x="243303" y="3103019"/>
            <a:ext cx="0" cy="7392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円/楕円 50"/>
          <p:cNvSpPr/>
          <p:nvPr/>
        </p:nvSpPr>
        <p:spPr bwMode="auto">
          <a:xfrm>
            <a:off x="547655" y="3215013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4" name="円/楕円 63"/>
          <p:cNvSpPr/>
          <p:nvPr/>
        </p:nvSpPr>
        <p:spPr bwMode="auto">
          <a:xfrm>
            <a:off x="465205" y="3340757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5" name="円/楕円 64"/>
          <p:cNvSpPr/>
          <p:nvPr/>
        </p:nvSpPr>
        <p:spPr bwMode="auto">
          <a:xfrm>
            <a:off x="385622" y="3562871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6" name="円/楕円 65"/>
          <p:cNvSpPr/>
          <p:nvPr/>
        </p:nvSpPr>
        <p:spPr bwMode="auto">
          <a:xfrm>
            <a:off x="302414" y="3718251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7" name="円/楕円 66"/>
          <p:cNvSpPr/>
          <p:nvPr/>
        </p:nvSpPr>
        <p:spPr bwMode="auto">
          <a:xfrm>
            <a:off x="706026" y="3330923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8" name="円/楕円 67"/>
          <p:cNvSpPr/>
          <p:nvPr/>
        </p:nvSpPr>
        <p:spPr bwMode="auto">
          <a:xfrm>
            <a:off x="786959" y="3419159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69" name="円/楕円 68"/>
          <p:cNvSpPr/>
          <p:nvPr/>
        </p:nvSpPr>
        <p:spPr bwMode="auto">
          <a:xfrm>
            <a:off x="1030738" y="3757266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0" name="円/楕円 69"/>
          <p:cNvSpPr/>
          <p:nvPr/>
        </p:nvSpPr>
        <p:spPr bwMode="auto">
          <a:xfrm>
            <a:off x="944316" y="3732281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1" name="円/楕円 70"/>
          <p:cNvSpPr/>
          <p:nvPr/>
        </p:nvSpPr>
        <p:spPr bwMode="auto">
          <a:xfrm>
            <a:off x="857545" y="3599056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" name="フリーフォーム 6"/>
          <p:cNvSpPr/>
          <p:nvPr/>
        </p:nvSpPr>
        <p:spPr bwMode="auto">
          <a:xfrm>
            <a:off x="231795" y="3327827"/>
            <a:ext cx="939982" cy="461538"/>
          </a:xfrm>
          <a:custGeom>
            <a:avLst/>
            <a:gdLst>
              <a:gd name="connsiteX0" fmla="*/ 0 w 3926541"/>
              <a:gd name="connsiteY0" fmla="*/ 2116367 h 2120758"/>
              <a:gd name="connsiteX1" fmla="*/ 494851 w 3926541"/>
              <a:gd name="connsiteY1" fmla="*/ 1987275 h 2120758"/>
              <a:gd name="connsiteX2" fmla="*/ 763793 w 3926541"/>
              <a:gd name="connsiteY2" fmla="*/ 1244998 h 2120758"/>
              <a:gd name="connsiteX3" fmla="*/ 1043491 w 3926541"/>
              <a:gd name="connsiteY3" fmla="*/ 1535454 h 2120758"/>
              <a:gd name="connsiteX4" fmla="*/ 1344705 w 3926541"/>
              <a:gd name="connsiteY4" fmla="*/ 244536 h 2120758"/>
              <a:gd name="connsiteX5" fmla="*/ 1721223 w 3926541"/>
              <a:gd name="connsiteY5" fmla="*/ 40141 h 2120758"/>
              <a:gd name="connsiteX6" fmla="*/ 2237590 w 3926541"/>
              <a:gd name="connsiteY6" fmla="*/ 750146 h 2120758"/>
              <a:gd name="connsiteX7" fmla="*/ 2571077 w 3926541"/>
              <a:gd name="connsiteY7" fmla="*/ 631812 h 2120758"/>
              <a:gd name="connsiteX8" fmla="*/ 3012141 w 3926541"/>
              <a:gd name="connsiteY8" fmla="*/ 1890456 h 2120758"/>
              <a:gd name="connsiteX9" fmla="*/ 3926541 w 3926541"/>
              <a:gd name="connsiteY9" fmla="*/ 2116367 h 212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6541" h="2120758">
                <a:moveTo>
                  <a:pt x="0" y="2116367"/>
                </a:moveTo>
                <a:cubicBezTo>
                  <a:pt x="183776" y="2124435"/>
                  <a:pt x="367552" y="2132503"/>
                  <a:pt x="494851" y="1987275"/>
                </a:cubicBezTo>
                <a:cubicBezTo>
                  <a:pt x="622150" y="1842047"/>
                  <a:pt x="672353" y="1320302"/>
                  <a:pt x="763793" y="1244998"/>
                </a:cubicBezTo>
                <a:cubicBezTo>
                  <a:pt x="855233" y="1169694"/>
                  <a:pt x="946672" y="1702198"/>
                  <a:pt x="1043491" y="1535454"/>
                </a:cubicBezTo>
                <a:cubicBezTo>
                  <a:pt x="1140310" y="1368710"/>
                  <a:pt x="1231750" y="493755"/>
                  <a:pt x="1344705" y="244536"/>
                </a:cubicBezTo>
                <a:cubicBezTo>
                  <a:pt x="1457660" y="-4683"/>
                  <a:pt x="1572409" y="-44127"/>
                  <a:pt x="1721223" y="40141"/>
                </a:cubicBezTo>
                <a:cubicBezTo>
                  <a:pt x="1870037" y="124409"/>
                  <a:pt x="2095948" y="651534"/>
                  <a:pt x="2237590" y="750146"/>
                </a:cubicBezTo>
                <a:cubicBezTo>
                  <a:pt x="2379232" y="848758"/>
                  <a:pt x="2441985" y="441760"/>
                  <a:pt x="2571077" y="631812"/>
                </a:cubicBezTo>
                <a:cubicBezTo>
                  <a:pt x="2700169" y="821864"/>
                  <a:pt x="2786230" y="1643030"/>
                  <a:pt x="3012141" y="1890456"/>
                </a:cubicBezTo>
                <a:cubicBezTo>
                  <a:pt x="3238052" y="2137882"/>
                  <a:pt x="3582296" y="2127124"/>
                  <a:pt x="3926541" y="2116367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2" name="円/楕円 71"/>
          <p:cNvSpPr/>
          <p:nvPr/>
        </p:nvSpPr>
        <p:spPr bwMode="auto">
          <a:xfrm>
            <a:off x="623054" y="3318215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3" name="円/楕円 72"/>
          <p:cNvSpPr/>
          <p:nvPr/>
        </p:nvSpPr>
        <p:spPr bwMode="auto">
          <a:xfrm>
            <a:off x="544542" y="3344532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4" name="円/楕円 73"/>
          <p:cNvSpPr/>
          <p:nvPr/>
        </p:nvSpPr>
        <p:spPr bwMode="auto">
          <a:xfrm>
            <a:off x="383492" y="3583727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5" name="円/楕円 74"/>
          <p:cNvSpPr/>
          <p:nvPr/>
        </p:nvSpPr>
        <p:spPr bwMode="auto">
          <a:xfrm>
            <a:off x="306091" y="3755190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6" name="円/楕円 75"/>
          <p:cNvSpPr/>
          <p:nvPr/>
        </p:nvSpPr>
        <p:spPr bwMode="auto">
          <a:xfrm>
            <a:off x="785416" y="3446124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7" name="円/楕円 76"/>
          <p:cNvSpPr/>
          <p:nvPr/>
        </p:nvSpPr>
        <p:spPr bwMode="auto">
          <a:xfrm>
            <a:off x="861067" y="3548464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8" name="円/楕円 77"/>
          <p:cNvSpPr/>
          <p:nvPr/>
        </p:nvSpPr>
        <p:spPr bwMode="auto">
          <a:xfrm>
            <a:off x="951354" y="3730524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79" name="円/楕円 78"/>
          <p:cNvSpPr/>
          <p:nvPr/>
        </p:nvSpPr>
        <p:spPr bwMode="auto">
          <a:xfrm>
            <a:off x="1031684" y="3766778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" name="フリーフォーム 7"/>
          <p:cNvSpPr/>
          <p:nvPr/>
        </p:nvSpPr>
        <p:spPr bwMode="auto">
          <a:xfrm>
            <a:off x="254473" y="3556511"/>
            <a:ext cx="772588" cy="234623"/>
          </a:xfrm>
          <a:custGeom>
            <a:avLst/>
            <a:gdLst>
              <a:gd name="connsiteX0" fmla="*/ 0 w 3550023"/>
              <a:gd name="connsiteY0" fmla="*/ 1065566 h 1078085"/>
              <a:gd name="connsiteX1" fmla="*/ 591670 w 3550023"/>
              <a:gd name="connsiteY1" fmla="*/ 1033293 h 1078085"/>
              <a:gd name="connsiteX2" fmla="*/ 935915 w 3550023"/>
              <a:gd name="connsiteY2" fmla="*/ 699806 h 1078085"/>
              <a:gd name="connsiteX3" fmla="*/ 1355463 w 3550023"/>
              <a:gd name="connsiteY3" fmla="*/ 516926 h 1078085"/>
              <a:gd name="connsiteX4" fmla="*/ 1914861 w 3550023"/>
              <a:gd name="connsiteY4" fmla="*/ 559 h 1078085"/>
              <a:gd name="connsiteX5" fmla="*/ 2560320 w 3550023"/>
              <a:gd name="connsiteY5" fmla="*/ 624502 h 1078085"/>
              <a:gd name="connsiteX6" fmla="*/ 2915322 w 3550023"/>
              <a:gd name="connsiteY6" fmla="*/ 925716 h 1078085"/>
              <a:gd name="connsiteX7" fmla="*/ 3173505 w 3550023"/>
              <a:gd name="connsiteY7" fmla="*/ 1033293 h 1078085"/>
              <a:gd name="connsiteX8" fmla="*/ 3431689 w 3550023"/>
              <a:gd name="connsiteY8" fmla="*/ 1065566 h 1078085"/>
              <a:gd name="connsiteX9" fmla="*/ 3550023 w 3550023"/>
              <a:gd name="connsiteY9" fmla="*/ 1076323 h 107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023" h="1078085">
                <a:moveTo>
                  <a:pt x="0" y="1065566"/>
                </a:moveTo>
                <a:cubicBezTo>
                  <a:pt x="217842" y="1079909"/>
                  <a:pt x="435684" y="1094253"/>
                  <a:pt x="591670" y="1033293"/>
                </a:cubicBezTo>
                <a:cubicBezTo>
                  <a:pt x="747656" y="972333"/>
                  <a:pt x="808616" y="785867"/>
                  <a:pt x="935915" y="699806"/>
                </a:cubicBezTo>
                <a:cubicBezTo>
                  <a:pt x="1063214" y="613745"/>
                  <a:pt x="1192306" y="633467"/>
                  <a:pt x="1355463" y="516926"/>
                </a:cubicBezTo>
                <a:cubicBezTo>
                  <a:pt x="1518620" y="400385"/>
                  <a:pt x="1714052" y="-17370"/>
                  <a:pt x="1914861" y="559"/>
                </a:cubicBezTo>
                <a:cubicBezTo>
                  <a:pt x="2115670" y="18488"/>
                  <a:pt x="2393576" y="470309"/>
                  <a:pt x="2560320" y="624502"/>
                </a:cubicBezTo>
                <a:cubicBezTo>
                  <a:pt x="2727064" y="778695"/>
                  <a:pt x="2813125" y="857584"/>
                  <a:pt x="2915322" y="925716"/>
                </a:cubicBezTo>
                <a:cubicBezTo>
                  <a:pt x="3017520" y="993848"/>
                  <a:pt x="3087444" y="1009985"/>
                  <a:pt x="3173505" y="1033293"/>
                </a:cubicBezTo>
                <a:cubicBezTo>
                  <a:pt x="3259566" y="1056601"/>
                  <a:pt x="3368936" y="1058394"/>
                  <a:pt x="3431689" y="1065566"/>
                </a:cubicBezTo>
                <a:cubicBezTo>
                  <a:pt x="3494442" y="1072738"/>
                  <a:pt x="3522232" y="1074530"/>
                  <a:pt x="3550023" y="1076323"/>
                </a:cubicBezTo>
              </a:path>
            </a:pathLst>
          </a:custGeom>
          <a:noFill/>
          <a:ln w="1905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0" name="円/楕円 79"/>
          <p:cNvSpPr/>
          <p:nvPr/>
        </p:nvSpPr>
        <p:spPr bwMode="auto">
          <a:xfrm>
            <a:off x="632120" y="3542015"/>
            <a:ext cx="41711" cy="41711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1" name="円/楕円 80"/>
          <p:cNvSpPr/>
          <p:nvPr/>
        </p:nvSpPr>
        <p:spPr bwMode="auto">
          <a:xfrm>
            <a:off x="547655" y="3633271"/>
            <a:ext cx="41711" cy="41711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2" name="円/楕円 81"/>
          <p:cNvSpPr/>
          <p:nvPr/>
        </p:nvSpPr>
        <p:spPr bwMode="auto">
          <a:xfrm>
            <a:off x="703343" y="3569320"/>
            <a:ext cx="41711" cy="41711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3" name="円/楕円 82"/>
          <p:cNvSpPr/>
          <p:nvPr/>
        </p:nvSpPr>
        <p:spPr bwMode="auto">
          <a:xfrm>
            <a:off x="786851" y="3668699"/>
            <a:ext cx="41711" cy="41711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4" name="円/楕円 83"/>
          <p:cNvSpPr/>
          <p:nvPr/>
        </p:nvSpPr>
        <p:spPr bwMode="auto">
          <a:xfrm>
            <a:off x="385526" y="3747654"/>
            <a:ext cx="41711" cy="41711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5" name="円/楕円 84"/>
          <p:cNvSpPr/>
          <p:nvPr/>
        </p:nvSpPr>
        <p:spPr bwMode="auto">
          <a:xfrm>
            <a:off x="944575" y="3765688"/>
            <a:ext cx="41711" cy="41711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6" name="円/楕円 85"/>
          <p:cNvSpPr/>
          <p:nvPr/>
        </p:nvSpPr>
        <p:spPr bwMode="auto">
          <a:xfrm>
            <a:off x="866793" y="3734933"/>
            <a:ext cx="41711" cy="41711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7" name="フリーフォーム 86"/>
          <p:cNvSpPr/>
          <p:nvPr/>
        </p:nvSpPr>
        <p:spPr bwMode="auto">
          <a:xfrm>
            <a:off x="262257" y="3509293"/>
            <a:ext cx="796135" cy="287582"/>
          </a:xfrm>
          <a:custGeom>
            <a:avLst/>
            <a:gdLst>
              <a:gd name="connsiteX0" fmla="*/ 0 w 1059657"/>
              <a:gd name="connsiteY0" fmla="*/ 368485 h 382772"/>
              <a:gd name="connsiteX1" fmla="*/ 159544 w 1059657"/>
              <a:gd name="connsiteY1" fmla="*/ 361341 h 382772"/>
              <a:gd name="connsiteX2" fmla="*/ 354807 w 1059657"/>
              <a:gd name="connsiteY2" fmla="*/ 170841 h 382772"/>
              <a:gd name="connsiteX3" fmla="*/ 407194 w 1059657"/>
              <a:gd name="connsiteY3" fmla="*/ 1772 h 382772"/>
              <a:gd name="connsiteX4" fmla="*/ 509588 w 1059657"/>
              <a:gd name="connsiteY4" fmla="*/ 280379 h 382772"/>
              <a:gd name="connsiteX5" fmla="*/ 616744 w 1059657"/>
              <a:gd name="connsiteY5" fmla="*/ 180366 h 382772"/>
              <a:gd name="connsiteX6" fmla="*/ 726282 w 1059657"/>
              <a:gd name="connsiteY6" fmla="*/ 113691 h 382772"/>
              <a:gd name="connsiteX7" fmla="*/ 833438 w 1059657"/>
              <a:gd name="connsiteY7" fmla="*/ 282760 h 382772"/>
              <a:gd name="connsiteX8" fmla="*/ 954882 w 1059657"/>
              <a:gd name="connsiteY8" fmla="*/ 347054 h 382772"/>
              <a:gd name="connsiteX9" fmla="*/ 1059657 w 1059657"/>
              <a:gd name="connsiteY9" fmla="*/ 382772 h 38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657" h="382772">
                <a:moveTo>
                  <a:pt x="0" y="368485"/>
                </a:moveTo>
                <a:cubicBezTo>
                  <a:pt x="50205" y="381383"/>
                  <a:pt x="100410" y="394282"/>
                  <a:pt x="159544" y="361341"/>
                </a:cubicBezTo>
                <a:cubicBezTo>
                  <a:pt x="218679" y="328400"/>
                  <a:pt x="313532" y="230769"/>
                  <a:pt x="354807" y="170841"/>
                </a:cubicBezTo>
                <a:cubicBezTo>
                  <a:pt x="396082" y="110913"/>
                  <a:pt x="381397" y="-16484"/>
                  <a:pt x="407194" y="1772"/>
                </a:cubicBezTo>
                <a:cubicBezTo>
                  <a:pt x="432991" y="20028"/>
                  <a:pt x="474663" y="250613"/>
                  <a:pt x="509588" y="280379"/>
                </a:cubicBezTo>
                <a:cubicBezTo>
                  <a:pt x="544513" y="310145"/>
                  <a:pt x="580628" y="208147"/>
                  <a:pt x="616744" y="180366"/>
                </a:cubicBezTo>
                <a:cubicBezTo>
                  <a:pt x="652860" y="152585"/>
                  <a:pt x="690166" y="96625"/>
                  <a:pt x="726282" y="113691"/>
                </a:cubicBezTo>
                <a:cubicBezTo>
                  <a:pt x="762398" y="130757"/>
                  <a:pt x="795338" y="243866"/>
                  <a:pt x="833438" y="282760"/>
                </a:cubicBezTo>
                <a:cubicBezTo>
                  <a:pt x="871538" y="321654"/>
                  <a:pt x="917179" y="330385"/>
                  <a:pt x="954882" y="347054"/>
                </a:cubicBezTo>
                <a:cubicBezTo>
                  <a:pt x="992585" y="363723"/>
                  <a:pt x="1026121" y="373247"/>
                  <a:pt x="1059657" y="382772"/>
                </a:cubicBezTo>
              </a:path>
            </a:pathLst>
          </a:cu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8" name="円/楕円 87"/>
          <p:cNvSpPr/>
          <p:nvPr/>
        </p:nvSpPr>
        <p:spPr bwMode="auto">
          <a:xfrm>
            <a:off x="543909" y="3494840"/>
            <a:ext cx="41711" cy="41711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9" name="円/楕円 88"/>
          <p:cNvSpPr/>
          <p:nvPr/>
        </p:nvSpPr>
        <p:spPr bwMode="auto">
          <a:xfrm>
            <a:off x="627980" y="3696037"/>
            <a:ext cx="41711" cy="41711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0" name="円/楕円 89"/>
          <p:cNvSpPr/>
          <p:nvPr/>
        </p:nvSpPr>
        <p:spPr bwMode="auto">
          <a:xfrm>
            <a:off x="385400" y="3741241"/>
            <a:ext cx="41711" cy="41711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1" name="円/楕円 90"/>
          <p:cNvSpPr/>
          <p:nvPr/>
        </p:nvSpPr>
        <p:spPr bwMode="auto">
          <a:xfrm>
            <a:off x="705046" y="3621616"/>
            <a:ext cx="41711" cy="41711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2" name="円/楕円 91"/>
          <p:cNvSpPr/>
          <p:nvPr/>
        </p:nvSpPr>
        <p:spPr bwMode="auto">
          <a:xfrm>
            <a:off x="783682" y="3574782"/>
            <a:ext cx="41711" cy="41711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3" name="円/楕円 92"/>
          <p:cNvSpPr/>
          <p:nvPr/>
        </p:nvSpPr>
        <p:spPr bwMode="auto">
          <a:xfrm>
            <a:off x="860110" y="3686993"/>
            <a:ext cx="41711" cy="41711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4" name="円/楕円 93"/>
          <p:cNvSpPr/>
          <p:nvPr/>
        </p:nvSpPr>
        <p:spPr bwMode="auto">
          <a:xfrm>
            <a:off x="949624" y="3744063"/>
            <a:ext cx="41711" cy="41711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9" name="円/楕円 98"/>
          <p:cNvSpPr/>
          <p:nvPr/>
        </p:nvSpPr>
        <p:spPr bwMode="auto">
          <a:xfrm>
            <a:off x="471256" y="3611031"/>
            <a:ext cx="41711" cy="41711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00" name="円/楕円 99"/>
          <p:cNvSpPr/>
          <p:nvPr/>
        </p:nvSpPr>
        <p:spPr bwMode="auto">
          <a:xfrm>
            <a:off x="467688" y="3680309"/>
            <a:ext cx="41711" cy="41711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cxnSp>
        <p:nvCxnSpPr>
          <p:cNvPr id="95" name="直線矢印コネクタ 94"/>
          <p:cNvCxnSpPr/>
          <p:nvPr/>
        </p:nvCxnSpPr>
        <p:spPr bwMode="auto">
          <a:xfrm flipV="1">
            <a:off x="231096" y="2077252"/>
            <a:ext cx="0" cy="7392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直線矢印コネクタ 96"/>
          <p:cNvCxnSpPr/>
          <p:nvPr/>
        </p:nvCxnSpPr>
        <p:spPr bwMode="auto">
          <a:xfrm>
            <a:off x="190907" y="2780561"/>
            <a:ext cx="10687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4" name="フリーフォーム 113"/>
          <p:cNvSpPr/>
          <p:nvPr/>
        </p:nvSpPr>
        <p:spPr bwMode="auto">
          <a:xfrm>
            <a:off x="243667" y="2198910"/>
            <a:ext cx="880221" cy="371551"/>
          </a:xfrm>
          <a:custGeom>
            <a:avLst/>
            <a:gdLst>
              <a:gd name="connsiteX0" fmla="*/ 0 w 1171575"/>
              <a:gd name="connsiteY0" fmla="*/ 360355 h 494534"/>
              <a:gd name="connsiteX1" fmla="*/ 245269 w 1171575"/>
              <a:gd name="connsiteY1" fmla="*/ 493705 h 494534"/>
              <a:gd name="connsiteX2" fmla="*/ 571500 w 1171575"/>
              <a:gd name="connsiteY2" fmla="*/ 417505 h 494534"/>
              <a:gd name="connsiteX3" fmla="*/ 764381 w 1171575"/>
              <a:gd name="connsiteY3" fmla="*/ 431792 h 494534"/>
              <a:gd name="connsiteX4" fmla="*/ 938212 w 1171575"/>
              <a:gd name="connsiteY4" fmla="*/ 10311 h 494534"/>
              <a:gd name="connsiteX5" fmla="*/ 1171575 w 1171575"/>
              <a:gd name="connsiteY5" fmla="*/ 119848 h 494534"/>
              <a:gd name="connsiteX6" fmla="*/ 1171575 w 1171575"/>
              <a:gd name="connsiteY6" fmla="*/ 119848 h 49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575" h="494534">
                <a:moveTo>
                  <a:pt x="0" y="360355"/>
                </a:moveTo>
                <a:cubicBezTo>
                  <a:pt x="75009" y="422267"/>
                  <a:pt x="150019" y="484180"/>
                  <a:pt x="245269" y="493705"/>
                </a:cubicBezTo>
                <a:cubicBezTo>
                  <a:pt x="340519" y="503230"/>
                  <a:pt x="484981" y="427824"/>
                  <a:pt x="571500" y="417505"/>
                </a:cubicBezTo>
                <a:cubicBezTo>
                  <a:pt x="658019" y="407186"/>
                  <a:pt x="703262" y="499658"/>
                  <a:pt x="764381" y="431792"/>
                </a:cubicBezTo>
                <a:cubicBezTo>
                  <a:pt x="825500" y="363926"/>
                  <a:pt x="870347" y="62302"/>
                  <a:pt x="938212" y="10311"/>
                </a:cubicBezTo>
                <a:cubicBezTo>
                  <a:pt x="1006077" y="-41680"/>
                  <a:pt x="1171575" y="119848"/>
                  <a:pt x="1171575" y="119848"/>
                </a:cubicBezTo>
                <a:lnTo>
                  <a:pt x="1171575" y="119848"/>
                </a:ln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15" name="円/楕円 114"/>
          <p:cNvSpPr/>
          <p:nvPr/>
        </p:nvSpPr>
        <p:spPr bwMode="auto">
          <a:xfrm>
            <a:off x="784716" y="2517338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16" name="円/楕円 115"/>
          <p:cNvSpPr/>
          <p:nvPr/>
        </p:nvSpPr>
        <p:spPr bwMode="auto">
          <a:xfrm>
            <a:off x="704224" y="2499770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17" name="円/楕円 116"/>
          <p:cNvSpPr/>
          <p:nvPr/>
        </p:nvSpPr>
        <p:spPr bwMode="auto">
          <a:xfrm>
            <a:off x="625074" y="2495301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18" name="円/楕円 117"/>
          <p:cNvSpPr/>
          <p:nvPr/>
        </p:nvSpPr>
        <p:spPr bwMode="auto">
          <a:xfrm>
            <a:off x="546699" y="2520807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19" name="円/楕円 118"/>
          <p:cNvSpPr/>
          <p:nvPr/>
        </p:nvSpPr>
        <p:spPr bwMode="auto">
          <a:xfrm>
            <a:off x="463161" y="2543648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20" name="円/楕円 119"/>
          <p:cNvSpPr/>
          <p:nvPr/>
        </p:nvSpPr>
        <p:spPr bwMode="auto">
          <a:xfrm>
            <a:off x="382737" y="2543648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21" name="円/楕円 120"/>
          <p:cNvSpPr/>
          <p:nvPr/>
        </p:nvSpPr>
        <p:spPr bwMode="auto">
          <a:xfrm>
            <a:off x="304290" y="2507907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22" name="円/楕円 121"/>
          <p:cNvSpPr/>
          <p:nvPr/>
        </p:nvSpPr>
        <p:spPr bwMode="auto">
          <a:xfrm>
            <a:off x="862212" y="2334397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23" name="円/楕円 122"/>
          <p:cNvSpPr/>
          <p:nvPr/>
        </p:nvSpPr>
        <p:spPr bwMode="auto">
          <a:xfrm>
            <a:off x="948443" y="2181309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24" name="円/楕円 123"/>
          <p:cNvSpPr/>
          <p:nvPr/>
        </p:nvSpPr>
        <p:spPr bwMode="auto">
          <a:xfrm>
            <a:off x="1027539" y="2208702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grpSp>
        <p:nvGrpSpPr>
          <p:cNvPr id="125" name="グループ化 124"/>
          <p:cNvGrpSpPr/>
          <p:nvPr/>
        </p:nvGrpSpPr>
        <p:grpSpPr>
          <a:xfrm>
            <a:off x="467202" y="5019730"/>
            <a:ext cx="447970" cy="713526"/>
            <a:chOff x="3103439" y="2620756"/>
            <a:chExt cx="262535" cy="705756"/>
          </a:xfrm>
        </p:grpSpPr>
        <p:grpSp>
          <p:nvGrpSpPr>
            <p:cNvPr id="126" name="グループ化 125"/>
            <p:cNvGrpSpPr/>
            <p:nvPr/>
          </p:nvGrpSpPr>
          <p:grpSpPr>
            <a:xfrm>
              <a:off x="3103439" y="2620756"/>
              <a:ext cx="262535" cy="705756"/>
              <a:chOff x="2627784" y="2940444"/>
              <a:chExt cx="465098" cy="1136628"/>
            </a:xfrm>
          </p:grpSpPr>
          <p:sp>
            <p:nvSpPr>
              <p:cNvPr id="128" name="正方形/長方形 127"/>
              <p:cNvSpPr/>
              <p:nvPr/>
            </p:nvSpPr>
            <p:spPr>
              <a:xfrm>
                <a:off x="2627784" y="3038053"/>
                <a:ext cx="465098" cy="10390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2760292" y="2940444"/>
                <a:ext cx="204072" cy="9525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7" name="正方形/長方形 126"/>
            <p:cNvSpPr/>
            <p:nvPr/>
          </p:nvSpPr>
          <p:spPr>
            <a:xfrm>
              <a:off x="3126221" y="2978841"/>
              <a:ext cx="216971" cy="3418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89835" y="4063853"/>
            <a:ext cx="1068725" cy="739266"/>
            <a:chOff x="140732" y="4173230"/>
            <a:chExt cx="1422474" cy="983962"/>
          </a:xfrm>
        </p:grpSpPr>
        <p:cxnSp>
          <p:nvCxnSpPr>
            <p:cNvPr id="130" name="直線矢印コネクタ 129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線矢印コネクタ 130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44" name="角丸四角形 143"/>
          <p:cNvSpPr/>
          <p:nvPr/>
        </p:nvSpPr>
        <p:spPr bwMode="auto">
          <a:xfrm>
            <a:off x="1362292" y="3336814"/>
            <a:ext cx="1548461" cy="536309"/>
          </a:xfrm>
          <a:prstGeom prst="round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grpSp>
        <p:nvGrpSpPr>
          <p:cNvPr id="209" name="グループ化 208"/>
          <p:cNvGrpSpPr/>
          <p:nvPr/>
        </p:nvGrpSpPr>
        <p:grpSpPr>
          <a:xfrm>
            <a:off x="2430814" y="5383446"/>
            <a:ext cx="447970" cy="713526"/>
            <a:chOff x="3103439" y="2620756"/>
            <a:chExt cx="262535" cy="705756"/>
          </a:xfrm>
        </p:grpSpPr>
        <p:grpSp>
          <p:nvGrpSpPr>
            <p:cNvPr id="210" name="グループ化 209"/>
            <p:cNvGrpSpPr/>
            <p:nvPr/>
          </p:nvGrpSpPr>
          <p:grpSpPr>
            <a:xfrm>
              <a:off x="3103439" y="2620756"/>
              <a:ext cx="262535" cy="705756"/>
              <a:chOff x="2627784" y="2940444"/>
              <a:chExt cx="465098" cy="1136628"/>
            </a:xfrm>
          </p:grpSpPr>
          <p:sp>
            <p:nvSpPr>
              <p:cNvPr id="212" name="正方形/長方形 211"/>
              <p:cNvSpPr/>
              <p:nvPr/>
            </p:nvSpPr>
            <p:spPr>
              <a:xfrm>
                <a:off x="2627784" y="3038053"/>
                <a:ext cx="465098" cy="10390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2760292" y="2940444"/>
                <a:ext cx="204072" cy="9525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1" name="正方形/長方形 210"/>
            <p:cNvSpPr/>
            <p:nvPr/>
          </p:nvSpPr>
          <p:spPr>
            <a:xfrm>
              <a:off x="3126221" y="2824309"/>
              <a:ext cx="216971" cy="4964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" name="グループ化 213"/>
          <p:cNvGrpSpPr/>
          <p:nvPr/>
        </p:nvGrpSpPr>
        <p:grpSpPr>
          <a:xfrm>
            <a:off x="3442851" y="5388710"/>
            <a:ext cx="447970" cy="713526"/>
            <a:chOff x="3103439" y="2620756"/>
            <a:chExt cx="262535" cy="705756"/>
          </a:xfrm>
        </p:grpSpPr>
        <p:grpSp>
          <p:nvGrpSpPr>
            <p:cNvPr id="215" name="グループ化 214"/>
            <p:cNvGrpSpPr/>
            <p:nvPr/>
          </p:nvGrpSpPr>
          <p:grpSpPr>
            <a:xfrm>
              <a:off x="3103439" y="2620756"/>
              <a:ext cx="262535" cy="705756"/>
              <a:chOff x="2627784" y="2940444"/>
              <a:chExt cx="465098" cy="1136628"/>
            </a:xfrm>
          </p:grpSpPr>
          <p:sp>
            <p:nvSpPr>
              <p:cNvPr id="217" name="正方形/長方形 216"/>
              <p:cNvSpPr/>
              <p:nvPr/>
            </p:nvSpPr>
            <p:spPr>
              <a:xfrm>
                <a:off x="2627784" y="3038053"/>
                <a:ext cx="465098" cy="10390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2760292" y="2940444"/>
                <a:ext cx="204072" cy="9525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正方形/長方形 215"/>
            <p:cNvSpPr/>
            <p:nvPr/>
          </p:nvSpPr>
          <p:spPr>
            <a:xfrm>
              <a:off x="3126221" y="2955755"/>
              <a:ext cx="216971" cy="364962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" name="グループ化 218"/>
          <p:cNvGrpSpPr/>
          <p:nvPr/>
        </p:nvGrpSpPr>
        <p:grpSpPr>
          <a:xfrm>
            <a:off x="2933455" y="5389305"/>
            <a:ext cx="447970" cy="713526"/>
            <a:chOff x="3103439" y="2620756"/>
            <a:chExt cx="262535" cy="705756"/>
          </a:xfrm>
        </p:grpSpPr>
        <p:grpSp>
          <p:nvGrpSpPr>
            <p:cNvPr id="220" name="グループ化 219"/>
            <p:cNvGrpSpPr/>
            <p:nvPr/>
          </p:nvGrpSpPr>
          <p:grpSpPr>
            <a:xfrm>
              <a:off x="3103439" y="2620756"/>
              <a:ext cx="262535" cy="705756"/>
              <a:chOff x="2627784" y="2940444"/>
              <a:chExt cx="465098" cy="1136628"/>
            </a:xfrm>
          </p:grpSpPr>
          <p:sp>
            <p:nvSpPr>
              <p:cNvPr id="222" name="正方形/長方形 221"/>
              <p:cNvSpPr/>
              <p:nvPr/>
            </p:nvSpPr>
            <p:spPr>
              <a:xfrm>
                <a:off x="2627784" y="3038053"/>
                <a:ext cx="465098" cy="10390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/>
              <p:cNvSpPr/>
              <p:nvPr/>
            </p:nvSpPr>
            <p:spPr>
              <a:xfrm>
                <a:off x="2760292" y="2940444"/>
                <a:ext cx="204072" cy="9525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1" name="正方形/長方形 220"/>
            <p:cNvSpPr/>
            <p:nvPr/>
          </p:nvSpPr>
          <p:spPr>
            <a:xfrm>
              <a:off x="3126221" y="3162283"/>
              <a:ext cx="216971" cy="15843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" name="グループ化 223"/>
          <p:cNvGrpSpPr/>
          <p:nvPr/>
        </p:nvGrpSpPr>
        <p:grpSpPr>
          <a:xfrm>
            <a:off x="3962868" y="5388710"/>
            <a:ext cx="447970" cy="713526"/>
            <a:chOff x="3103439" y="2620756"/>
            <a:chExt cx="262535" cy="705756"/>
          </a:xfrm>
        </p:grpSpPr>
        <p:grpSp>
          <p:nvGrpSpPr>
            <p:cNvPr id="225" name="グループ化 224"/>
            <p:cNvGrpSpPr/>
            <p:nvPr/>
          </p:nvGrpSpPr>
          <p:grpSpPr>
            <a:xfrm>
              <a:off x="3103439" y="2620756"/>
              <a:ext cx="262535" cy="705756"/>
              <a:chOff x="2627784" y="2940444"/>
              <a:chExt cx="465098" cy="1136628"/>
            </a:xfrm>
          </p:grpSpPr>
          <p:sp>
            <p:nvSpPr>
              <p:cNvPr id="227" name="正方形/長方形 226"/>
              <p:cNvSpPr/>
              <p:nvPr/>
            </p:nvSpPr>
            <p:spPr>
              <a:xfrm>
                <a:off x="2627784" y="3038053"/>
                <a:ext cx="465098" cy="10390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>
                <a:off x="2760292" y="2940444"/>
                <a:ext cx="204072" cy="9525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" name="正方形/長方形 225"/>
            <p:cNvSpPr/>
            <p:nvPr/>
          </p:nvSpPr>
          <p:spPr>
            <a:xfrm>
              <a:off x="3126221" y="2747877"/>
              <a:ext cx="216971" cy="57283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0" name="グループ化 229"/>
          <p:cNvGrpSpPr/>
          <p:nvPr/>
        </p:nvGrpSpPr>
        <p:grpSpPr>
          <a:xfrm>
            <a:off x="3163389" y="1437770"/>
            <a:ext cx="1068725" cy="739265"/>
            <a:chOff x="140732" y="4173230"/>
            <a:chExt cx="1422474" cy="983962"/>
          </a:xfrm>
        </p:grpSpPr>
        <p:cxnSp>
          <p:nvCxnSpPr>
            <p:cNvPr id="231" name="直線矢印コネクタ 230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2" name="直線矢印コネクタ 231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45" name="グループ化 244"/>
          <p:cNvGrpSpPr/>
          <p:nvPr/>
        </p:nvGrpSpPr>
        <p:grpSpPr>
          <a:xfrm>
            <a:off x="3201443" y="2496601"/>
            <a:ext cx="1068725" cy="739265"/>
            <a:chOff x="140732" y="4173230"/>
            <a:chExt cx="1422474" cy="983962"/>
          </a:xfrm>
        </p:grpSpPr>
        <p:cxnSp>
          <p:nvCxnSpPr>
            <p:cNvPr id="246" name="直線矢印コネクタ 245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7" name="直線矢印コネクタ 246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60" name="グループ化 259"/>
          <p:cNvGrpSpPr/>
          <p:nvPr/>
        </p:nvGrpSpPr>
        <p:grpSpPr>
          <a:xfrm>
            <a:off x="3207706" y="3419761"/>
            <a:ext cx="1068725" cy="739266"/>
            <a:chOff x="140732" y="4173230"/>
            <a:chExt cx="1422474" cy="983962"/>
          </a:xfrm>
        </p:grpSpPr>
        <p:cxnSp>
          <p:nvCxnSpPr>
            <p:cNvPr id="261" name="直線矢印コネクタ 260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2" name="直線矢印コネクタ 261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75" name="グループ化 274"/>
          <p:cNvGrpSpPr/>
          <p:nvPr/>
        </p:nvGrpSpPr>
        <p:grpSpPr>
          <a:xfrm>
            <a:off x="3215243" y="4334574"/>
            <a:ext cx="1068725" cy="739266"/>
            <a:chOff x="140732" y="4173230"/>
            <a:chExt cx="1422474" cy="983962"/>
          </a:xfrm>
        </p:grpSpPr>
        <p:cxnSp>
          <p:nvCxnSpPr>
            <p:cNvPr id="276" name="直線矢印コネクタ 275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7" name="直線矢印コネクタ 276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2" name="直線コネクタ 11"/>
          <p:cNvCxnSpPr/>
          <p:nvPr/>
        </p:nvCxnSpPr>
        <p:spPr bwMode="auto">
          <a:xfrm>
            <a:off x="4536568" y="1133888"/>
            <a:ext cx="0" cy="561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1415112" y="1222328"/>
            <a:ext cx="1482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u="sng" dirty="0">
                <a:latin typeface="+mn-lt"/>
              </a:rPr>
              <a:t>前日計画</a:t>
            </a:r>
          </a:p>
        </p:txBody>
      </p:sp>
      <p:sp>
        <p:nvSpPr>
          <p:cNvPr id="392" name="テキスト ボックス 391"/>
          <p:cNvSpPr txBox="1"/>
          <p:nvPr/>
        </p:nvSpPr>
        <p:spPr>
          <a:xfrm>
            <a:off x="6174299" y="1264007"/>
            <a:ext cx="1482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200" u="sng" dirty="0">
                <a:latin typeface="+mn-lt"/>
              </a:rPr>
              <a:t>当日運用</a:t>
            </a:r>
            <a:endParaRPr kumimoji="1" lang="ja-JP" altLang="en-US" sz="2200" u="sng" dirty="0">
              <a:latin typeface="+mn-lt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43161" y="3377062"/>
            <a:ext cx="1608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dirty="0">
                <a:latin typeface="+mn-lt"/>
              </a:rPr>
              <a:t>最適化問題</a:t>
            </a:r>
          </a:p>
        </p:txBody>
      </p:sp>
      <p:sp>
        <p:nvSpPr>
          <p:cNvPr id="396" name="テキスト ボックス 395"/>
          <p:cNvSpPr txBox="1"/>
          <p:nvPr/>
        </p:nvSpPr>
        <p:spPr>
          <a:xfrm>
            <a:off x="337149" y="1888390"/>
            <a:ext cx="2062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+mn-lt"/>
              </a:rPr>
              <a:t>負荷需要量（予測値）</a:t>
            </a:r>
          </a:p>
        </p:txBody>
      </p:sp>
      <p:sp>
        <p:nvSpPr>
          <p:cNvPr id="397" name="テキスト ボックス 396"/>
          <p:cNvSpPr txBox="1"/>
          <p:nvPr/>
        </p:nvSpPr>
        <p:spPr>
          <a:xfrm>
            <a:off x="290818" y="2891636"/>
            <a:ext cx="253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+mn-lt"/>
              </a:rPr>
              <a:t>太陽光発電量（予測値）</a:t>
            </a:r>
          </a:p>
        </p:txBody>
      </p:sp>
      <p:sp>
        <p:nvSpPr>
          <p:cNvPr id="398" name="正方形/長方形 397"/>
          <p:cNvSpPr/>
          <p:nvPr/>
        </p:nvSpPr>
        <p:spPr>
          <a:xfrm>
            <a:off x="481809" y="3982182"/>
            <a:ext cx="1445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600" dirty="0"/>
              <a:t>価格（予測値）</a:t>
            </a:r>
          </a:p>
        </p:txBody>
      </p:sp>
      <p:sp>
        <p:nvSpPr>
          <p:cNvPr id="399" name="正方形/長方形 398"/>
          <p:cNvSpPr/>
          <p:nvPr/>
        </p:nvSpPr>
        <p:spPr>
          <a:xfrm>
            <a:off x="106756" y="5716607"/>
            <a:ext cx="2121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600" dirty="0"/>
              <a:t>初期蓄電量（予測値）</a:t>
            </a: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1334596" y="2483800"/>
            <a:ext cx="417523" cy="75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0" name="直線矢印コネクタ 399"/>
          <p:cNvCxnSpPr/>
          <p:nvPr/>
        </p:nvCxnSpPr>
        <p:spPr bwMode="auto">
          <a:xfrm flipV="1">
            <a:off x="1400479" y="3942200"/>
            <a:ext cx="532726" cy="526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1" name="直線矢印コネクタ 400"/>
          <p:cNvCxnSpPr>
            <a:endCxn id="398" idx="3"/>
          </p:cNvCxnSpPr>
          <p:nvPr/>
        </p:nvCxnSpPr>
        <p:spPr bwMode="auto">
          <a:xfrm flipV="1">
            <a:off x="1245509" y="4151459"/>
            <a:ext cx="682122" cy="1194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3" name="直線矢印コネクタ 402"/>
          <p:cNvCxnSpPr/>
          <p:nvPr/>
        </p:nvCxnSpPr>
        <p:spPr bwMode="auto">
          <a:xfrm flipV="1">
            <a:off x="2579345" y="2762409"/>
            <a:ext cx="532726" cy="526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4" name="直線矢印コネクタ 403"/>
          <p:cNvCxnSpPr/>
          <p:nvPr/>
        </p:nvCxnSpPr>
        <p:spPr bwMode="auto">
          <a:xfrm flipV="1">
            <a:off x="2487168" y="1873269"/>
            <a:ext cx="592639" cy="1315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5" name="直線矢印コネクタ 404"/>
          <p:cNvCxnSpPr/>
          <p:nvPr/>
        </p:nvCxnSpPr>
        <p:spPr bwMode="auto">
          <a:xfrm>
            <a:off x="2612006" y="3996274"/>
            <a:ext cx="489262" cy="806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6" name="直線矢印コネクタ 405"/>
          <p:cNvCxnSpPr/>
          <p:nvPr/>
        </p:nvCxnSpPr>
        <p:spPr bwMode="auto">
          <a:xfrm>
            <a:off x="2402315" y="3931151"/>
            <a:ext cx="614377" cy="1298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7" name="角丸四角形 406"/>
          <p:cNvSpPr/>
          <p:nvPr/>
        </p:nvSpPr>
        <p:spPr bwMode="auto">
          <a:xfrm>
            <a:off x="6179191" y="3346234"/>
            <a:ext cx="1548461" cy="536309"/>
          </a:xfrm>
          <a:prstGeom prst="round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08" name="テキスト ボックス 407"/>
          <p:cNvSpPr txBox="1"/>
          <p:nvPr/>
        </p:nvSpPr>
        <p:spPr>
          <a:xfrm>
            <a:off x="6152919" y="3421967"/>
            <a:ext cx="1608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dirty="0">
                <a:latin typeface="+mn-lt"/>
              </a:rPr>
              <a:t>最適化問題</a:t>
            </a:r>
          </a:p>
        </p:txBody>
      </p:sp>
      <p:cxnSp>
        <p:nvCxnSpPr>
          <p:cNvPr id="409" name="直線矢印コネクタ 408"/>
          <p:cNvCxnSpPr/>
          <p:nvPr/>
        </p:nvCxnSpPr>
        <p:spPr bwMode="auto">
          <a:xfrm>
            <a:off x="5972611" y="2420384"/>
            <a:ext cx="417523" cy="75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0" name="直線矢印コネクタ 409"/>
          <p:cNvCxnSpPr/>
          <p:nvPr/>
        </p:nvCxnSpPr>
        <p:spPr bwMode="auto">
          <a:xfrm flipV="1">
            <a:off x="5953772" y="3975755"/>
            <a:ext cx="532726" cy="526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1" name="直線矢印コネクタ 410"/>
          <p:cNvCxnSpPr/>
          <p:nvPr/>
        </p:nvCxnSpPr>
        <p:spPr bwMode="auto">
          <a:xfrm flipV="1">
            <a:off x="5872806" y="4205956"/>
            <a:ext cx="682122" cy="1194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2" name="直線矢印コネクタ 461"/>
          <p:cNvCxnSpPr/>
          <p:nvPr/>
        </p:nvCxnSpPr>
        <p:spPr bwMode="auto">
          <a:xfrm flipV="1">
            <a:off x="7415887" y="2718748"/>
            <a:ext cx="532726" cy="526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3" name="直線矢印コネクタ 462"/>
          <p:cNvCxnSpPr/>
          <p:nvPr/>
        </p:nvCxnSpPr>
        <p:spPr bwMode="auto">
          <a:xfrm>
            <a:off x="7384470" y="3942037"/>
            <a:ext cx="489262" cy="806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4" name="直線矢印コネクタ 463"/>
          <p:cNvCxnSpPr/>
          <p:nvPr/>
        </p:nvCxnSpPr>
        <p:spPr bwMode="auto">
          <a:xfrm>
            <a:off x="7312160" y="4021239"/>
            <a:ext cx="614377" cy="1298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コネクタ 35"/>
          <p:cNvCxnSpPr/>
          <p:nvPr/>
        </p:nvCxnSpPr>
        <p:spPr bwMode="auto">
          <a:xfrm>
            <a:off x="4232114" y="1653215"/>
            <a:ext cx="15968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線矢印コネクタ 38"/>
          <p:cNvCxnSpPr/>
          <p:nvPr/>
        </p:nvCxnSpPr>
        <p:spPr bwMode="auto">
          <a:xfrm>
            <a:off x="5828941" y="1653215"/>
            <a:ext cx="903299" cy="1513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フリーフォーム 39"/>
          <p:cNvSpPr/>
          <p:nvPr/>
        </p:nvSpPr>
        <p:spPr bwMode="auto">
          <a:xfrm>
            <a:off x="3216275" y="1450379"/>
            <a:ext cx="885825" cy="612358"/>
          </a:xfrm>
          <a:custGeom>
            <a:avLst/>
            <a:gdLst>
              <a:gd name="connsiteX0" fmla="*/ 0 w 885825"/>
              <a:gd name="connsiteY0" fmla="*/ 295871 h 612358"/>
              <a:gd name="connsiteX1" fmla="*/ 95250 w 885825"/>
              <a:gd name="connsiteY1" fmla="*/ 600671 h 612358"/>
              <a:gd name="connsiteX2" fmla="*/ 155575 w 885825"/>
              <a:gd name="connsiteY2" fmla="*/ 549871 h 612358"/>
              <a:gd name="connsiteX3" fmla="*/ 238125 w 885825"/>
              <a:gd name="connsiteY3" fmla="*/ 556221 h 612358"/>
              <a:gd name="connsiteX4" fmla="*/ 314325 w 885825"/>
              <a:gd name="connsiteY4" fmla="*/ 149821 h 612358"/>
              <a:gd name="connsiteX5" fmla="*/ 396875 w 885825"/>
              <a:gd name="connsiteY5" fmla="*/ 530821 h 612358"/>
              <a:gd name="connsiteX6" fmla="*/ 469900 w 885825"/>
              <a:gd name="connsiteY6" fmla="*/ 254596 h 612358"/>
              <a:gd name="connsiteX7" fmla="*/ 504825 w 885825"/>
              <a:gd name="connsiteY7" fmla="*/ 419696 h 612358"/>
              <a:gd name="connsiteX8" fmla="*/ 603250 w 885825"/>
              <a:gd name="connsiteY8" fmla="*/ 596 h 612358"/>
              <a:gd name="connsiteX9" fmla="*/ 679450 w 885825"/>
              <a:gd name="connsiteY9" fmla="*/ 527646 h 612358"/>
              <a:gd name="connsiteX10" fmla="*/ 742950 w 885825"/>
              <a:gd name="connsiteY10" fmla="*/ 473671 h 612358"/>
              <a:gd name="connsiteX11" fmla="*/ 806450 w 885825"/>
              <a:gd name="connsiteY11" fmla="*/ 584796 h 612358"/>
              <a:gd name="connsiteX12" fmla="*/ 885825 w 885825"/>
              <a:gd name="connsiteY12" fmla="*/ 508596 h 61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5825" h="612358">
                <a:moveTo>
                  <a:pt x="0" y="295871"/>
                </a:moveTo>
                <a:cubicBezTo>
                  <a:pt x="34660" y="427104"/>
                  <a:pt x="69321" y="558338"/>
                  <a:pt x="95250" y="600671"/>
                </a:cubicBezTo>
                <a:cubicBezTo>
                  <a:pt x="121179" y="643004"/>
                  <a:pt x="131763" y="557279"/>
                  <a:pt x="155575" y="549871"/>
                </a:cubicBezTo>
                <a:cubicBezTo>
                  <a:pt x="179388" y="542463"/>
                  <a:pt x="211667" y="622896"/>
                  <a:pt x="238125" y="556221"/>
                </a:cubicBezTo>
                <a:cubicBezTo>
                  <a:pt x="264583" y="489546"/>
                  <a:pt x="287867" y="154054"/>
                  <a:pt x="314325" y="149821"/>
                </a:cubicBezTo>
                <a:cubicBezTo>
                  <a:pt x="340783" y="145588"/>
                  <a:pt x="370946" y="513359"/>
                  <a:pt x="396875" y="530821"/>
                </a:cubicBezTo>
                <a:cubicBezTo>
                  <a:pt x="422804" y="548283"/>
                  <a:pt x="451908" y="273117"/>
                  <a:pt x="469900" y="254596"/>
                </a:cubicBezTo>
                <a:cubicBezTo>
                  <a:pt x="487892" y="236075"/>
                  <a:pt x="482600" y="462029"/>
                  <a:pt x="504825" y="419696"/>
                </a:cubicBezTo>
                <a:cubicBezTo>
                  <a:pt x="527050" y="377363"/>
                  <a:pt x="574146" y="-17396"/>
                  <a:pt x="603250" y="596"/>
                </a:cubicBezTo>
                <a:cubicBezTo>
                  <a:pt x="632354" y="18588"/>
                  <a:pt x="656167" y="448800"/>
                  <a:pt x="679450" y="527646"/>
                </a:cubicBezTo>
                <a:cubicBezTo>
                  <a:pt x="702733" y="606492"/>
                  <a:pt x="721783" y="464146"/>
                  <a:pt x="742950" y="473671"/>
                </a:cubicBezTo>
                <a:cubicBezTo>
                  <a:pt x="764117" y="483196"/>
                  <a:pt x="782637" y="578975"/>
                  <a:pt x="806450" y="584796"/>
                </a:cubicBezTo>
                <a:cubicBezTo>
                  <a:pt x="830263" y="590617"/>
                  <a:pt x="858044" y="549606"/>
                  <a:pt x="885825" y="508596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65" name="正方形/長方形 464"/>
          <p:cNvSpPr/>
          <p:nvPr/>
        </p:nvSpPr>
        <p:spPr>
          <a:xfrm>
            <a:off x="3538960" y="115579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創電量</a:t>
            </a:r>
          </a:p>
        </p:txBody>
      </p:sp>
      <p:sp>
        <p:nvSpPr>
          <p:cNvPr id="41" name="フリーフォーム 40"/>
          <p:cNvSpPr/>
          <p:nvPr/>
        </p:nvSpPr>
        <p:spPr bwMode="auto">
          <a:xfrm>
            <a:off x="238125" y="4238625"/>
            <a:ext cx="890588" cy="419100"/>
          </a:xfrm>
          <a:custGeom>
            <a:avLst/>
            <a:gdLst>
              <a:gd name="connsiteX0" fmla="*/ 0 w 890588"/>
              <a:gd name="connsiteY0" fmla="*/ 152400 h 419100"/>
              <a:gd name="connsiteX1" fmla="*/ 83344 w 890588"/>
              <a:gd name="connsiteY1" fmla="*/ 419100 h 419100"/>
              <a:gd name="connsiteX2" fmla="*/ 252413 w 890588"/>
              <a:gd name="connsiteY2" fmla="*/ 419100 h 419100"/>
              <a:gd name="connsiteX3" fmla="*/ 321469 w 890588"/>
              <a:gd name="connsiteY3" fmla="*/ 0 h 419100"/>
              <a:gd name="connsiteX4" fmla="*/ 402431 w 890588"/>
              <a:gd name="connsiteY4" fmla="*/ 183356 h 419100"/>
              <a:gd name="connsiteX5" fmla="*/ 650081 w 890588"/>
              <a:gd name="connsiteY5" fmla="*/ 178594 h 419100"/>
              <a:gd name="connsiteX6" fmla="*/ 726281 w 890588"/>
              <a:gd name="connsiteY6" fmla="*/ 14288 h 419100"/>
              <a:gd name="connsiteX7" fmla="*/ 809625 w 890588"/>
              <a:gd name="connsiteY7" fmla="*/ 16669 h 419100"/>
              <a:gd name="connsiteX8" fmla="*/ 890588 w 890588"/>
              <a:gd name="connsiteY8" fmla="*/ 2286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88" h="419100">
                <a:moveTo>
                  <a:pt x="0" y="152400"/>
                </a:moveTo>
                <a:lnTo>
                  <a:pt x="83344" y="419100"/>
                </a:lnTo>
                <a:lnTo>
                  <a:pt x="252413" y="419100"/>
                </a:lnTo>
                <a:lnTo>
                  <a:pt x="321469" y="0"/>
                </a:lnTo>
                <a:lnTo>
                  <a:pt x="402431" y="183356"/>
                </a:lnTo>
                <a:lnTo>
                  <a:pt x="650081" y="178594"/>
                </a:lnTo>
                <a:lnTo>
                  <a:pt x="726281" y="14288"/>
                </a:lnTo>
                <a:lnTo>
                  <a:pt x="809625" y="16669"/>
                </a:lnTo>
                <a:lnTo>
                  <a:pt x="890588" y="228600"/>
                </a:ln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67" name="テキスト ボックス 466"/>
          <p:cNvSpPr txBox="1"/>
          <p:nvPr/>
        </p:nvSpPr>
        <p:spPr>
          <a:xfrm>
            <a:off x="4869518" y="1828983"/>
            <a:ext cx="1276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+mn-lt"/>
              </a:rPr>
              <a:t>負荷需要量</a:t>
            </a:r>
          </a:p>
        </p:txBody>
      </p:sp>
      <p:sp>
        <p:nvSpPr>
          <p:cNvPr id="468" name="テキスト ボックス 467"/>
          <p:cNvSpPr txBox="1"/>
          <p:nvPr/>
        </p:nvSpPr>
        <p:spPr>
          <a:xfrm>
            <a:off x="4922395" y="2868919"/>
            <a:ext cx="142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+mn-lt"/>
              </a:rPr>
              <a:t>太陽光発電量</a:t>
            </a:r>
          </a:p>
        </p:txBody>
      </p:sp>
      <p:sp>
        <p:nvSpPr>
          <p:cNvPr id="469" name="正方形/長方形 468"/>
          <p:cNvSpPr/>
          <p:nvPr/>
        </p:nvSpPr>
        <p:spPr>
          <a:xfrm>
            <a:off x="5288479" y="3944190"/>
            <a:ext cx="645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600" dirty="0"/>
              <a:t>価格</a:t>
            </a:r>
          </a:p>
        </p:txBody>
      </p:sp>
      <p:sp>
        <p:nvSpPr>
          <p:cNvPr id="470" name="正方形/長方形 469"/>
          <p:cNvSpPr/>
          <p:nvPr/>
        </p:nvSpPr>
        <p:spPr>
          <a:xfrm>
            <a:off x="4853307" y="5733213"/>
            <a:ext cx="1215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600" dirty="0"/>
              <a:t>初期蓄電量</a:t>
            </a:r>
          </a:p>
        </p:txBody>
      </p:sp>
      <p:sp>
        <p:nvSpPr>
          <p:cNvPr id="46" name="フリーフォーム 45"/>
          <p:cNvSpPr/>
          <p:nvPr/>
        </p:nvSpPr>
        <p:spPr bwMode="auto">
          <a:xfrm>
            <a:off x="3248025" y="2984496"/>
            <a:ext cx="889000" cy="218268"/>
          </a:xfrm>
          <a:custGeom>
            <a:avLst/>
            <a:gdLst>
              <a:gd name="connsiteX0" fmla="*/ 0 w 889000"/>
              <a:gd name="connsiteY0" fmla="*/ 190504 h 218268"/>
              <a:gd name="connsiteX1" fmla="*/ 260350 w 889000"/>
              <a:gd name="connsiteY1" fmla="*/ 158754 h 218268"/>
              <a:gd name="connsiteX2" fmla="*/ 431800 w 889000"/>
              <a:gd name="connsiteY2" fmla="*/ 193679 h 218268"/>
              <a:gd name="connsiteX3" fmla="*/ 571500 w 889000"/>
              <a:gd name="connsiteY3" fmla="*/ 4 h 218268"/>
              <a:gd name="connsiteX4" fmla="*/ 739775 w 889000"/>
              <a:gd name="connsiteY4" fmla="*/ 200029 h 218268"/>
              <a:gd name="connsiteX5" fmla="*/ 889000 w 889000"/>
              <a:gd name="connsiteY5" fmla="*/ 196854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00" h="218268">
                <a:moveTo>
                  <a:pt x="0" y="190504"/>
                </a:moveTo>
                <a:cubicBezTo>
                  <a:pt x="94191" y="174364"/>
                  <a:pt x="188383" y="158225"/>
                  <a:pt x="260350" y="158754"/>
                </a:cubicBezTo>
                <a:cubicBezTo>
                  <a:pt x="332317" y="159283"/>
                  <a:pt x="379942" y="220137"/>
                  <a:pt x="431800" y="193679"/>
                </a:cubicBezTo>
                <a:cubicBezTo>
                  <a:pt x="483658" y="167221"/>
                  <a:pt x="520171" y="-1054"/>
                  <a:pt x="571500" y="4"/>
                </a:cubicBezTo>
                <a:cubicBezTo>
                  <a:pt x="622829" y="1062"/>
                  <a:pt x="686858" y="167221"/>
                  <a:pt x="739775" y="200029"/>
                </a:cubicBezTo>
                <a:cubicBezTo>
                  <a:pt x="792692" y="232837"/>
                  <a:pt x="840846" y="214845"/>
                  <a:pt x="889000" y="196854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" name="フリーフォーム 48"/>
          <p:cNvSpPr/>
          <p:nvPr/>
        </p:nvSpPr>
        <p:spPr bwMode="auto">
          <a:xfrm>
            <a:off x="3248025" y="3038474"/>
            <a:ext cx="901700" cy="152531"/>
          </a:xfrm>
          <a:custGeom>
            <a:avLst/>
            <a:gdLst>
              <a:gd name="connsiteX0" fmla="*/ 0 w 901700"/>
              <a:gd name="connsiteY0" fmla="*/ 142876 h 152531"/>
              <a:gd name="connsiteX1" fmla="*/ 171450 w 901700"/>
              <a:gd name="connsiteY1" fmla="*/ 1 h 152531"/>
              <a:gd name="connsiteX2" fmla="*/ 346075 w 901700"/>
              <a:gd name="connsiteY2" fmla="*/ 139701 h 152531"/>
              <a:gd name="connsiteX3" fmla="*/ 565150 w 901700"/>
              <a:gd name="connsiteY3" fmla="*/ 136526 h 152531"/>
              <a:gd name="connsiteX4" fmla="*/ 730250 w 901700"/>
              <a:gd name="connsiteY4" fmla="*/ 53976 h 152531"/>
              <a:gd name="connsiteX5" fmla="*/ 901700 w 901700"/>
              <a:gd name="connsiteY5" fmla="*/ 139701 h 152531"/>
              <a:gd name="connsiteX6" fmla="*/ 901700 w 901700"/>
              <a:gd name="connsiteY6" fmla="*/ 139701 h 1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1700" h="152531">
                <a:moveTo>
                  <a:pt x="0" y="142876"/>
                </a:moveTo>
                <a:cubicBezTo>
                  <a:pt x="56885" y="71703"/>
                  <a:pt x="113771" y="530"/>
                  <a:pt x="171450" y="1"/>
                </a:cubicBezTo>
                <a:cubicBezTo>
                  <a:pt x="229129" y="-528"/>
                  <a:pt x="280458" y="116947"/>
                  <a:pt x="346075" y="139701"/>
                </a:cubicBezTo>
                <a:cubicBezTo>
                  <a:pt x="411692" y="162455"/>
                  <a:pt x="501121" y="150814"/>
                  <a:pt x="565150" y="136526"/>
                </a:cubicBezTo>
                <a:cubicBezTo>
                  <a:pt x="629179" y="122238"/>
                  <a:pt x="674158" y="53447"/>
                  <a:pt x="730250" y="53976"/>
                </a:cubicBezTo>
                <a:cubicBezTo>
                  <a:pt x="786342" y="54505"/>
                  <a:pt x="901700" y="139701"/>
                  <a:pt x="901700" y="139701"/>
                </a:cubicBezTo>
                <a:lnTo>
                  <a:pt x="901700" y="139701"/>
                </a:lnTo>
              </a:path>
            </a:pathLst>
          </a:cu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0" name="フリーフォーム 49"/>
          <p:cNvSpPr/>
          <p:nvPr/>
        </p:nvSpPr>
        <p:spPr bwMode="auto">
          <a:xfrm>
            <a:off x="3251200" y="2943150"/>
            <a:ext cx="901700" cy="177875"/>
          </a:xfrm>
          <a:custGeom>
            <a:avLst/>
            <a:gdLst>
              <a:gd name="connsiteX0" fmla="*/ 0 w 901700"/>
              <a:gd name="connsiteY0" fmla="*/ 9600 h 177875"/>
              <a:gd name="connsiteX1" fmla="*/ 250825 w 901700"/>
              <a:gd name="connsiteY1" fmla="*/ 101675 h 177875"/>
              <a:gd name="connsiteX2" fmla="*/ 412750 w 901700"/>
              <a:gd name="connsiteY2" fmla="*/ 142950 h 177875"/>
              <a:gd name="connsiteX3" fmla="*/ 587375 w 901700"/>
              <a:gd name="connsiteY3" fmla="*/ 75 h 177875"/>
              <a:gd name="connsiteX4" fmla="*/ 733425 w 901700"/>
              <a:gd name="connsiteY4" fmla="*/ 123900 h 177875"/>
              <a:gd name="connsiteX5" fmla="*/ 901700 w 901700"/>
              <a:gd name="connsiteY5" fmla="*/ 177875 h 17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00" h="177875">
                <a:moveTo>
                  <a:pt x="0" y="9600"/>
                </a:moveTo>
                <a:cubicBezTo>
                  <a:pt x="91017" y="44525"/>
                  <a:pt x="182034" y="79450"/>
                  <a:pt x="250825" y="101675"/>
                </a:cubicBezTo>
                <a:cubicBezTo>
                  <a:pt x="319616" y="123900"/>
                  <a:pt x="356658" y="159883"/>
                  <a:pt x="412750" y="142950"/>
                </a:cubicBezTo>
                <a:cubicBezTo>
                  <a:pt x="468842" y="126017"/>
                  <a:pt x="533929" y="3250"/>
                  <a:pt x="587375" y="75"/>
                </a:cubicBezTo>
                <a:cubicBezTo>
                  <a:pt x="640821" y="-3100"/>
                  <a:pt x="681038" y="94267"/>
                  <a:pt x="733425" y="123900"/>
                </a:cubicBezTo>
                <a:cubicBezTo>
                  <a:pt x="785812" y="153533"/>
                  <a:pt x="843756" y="165704"/>
                  <a:pt x="901700" y="177875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2" name="フリーフォーム 51"/>
          <p:cNvSpPr/>
          <p:nvPr/>
        </p:nvSpPr>
        <p:spPr bwMode="auto">
          <a:xfrm>
            <a:off x="3254375" y="3089275"/>
            <a:ext cx="885825" cy="92880"/>
          </a:xfrm>
          <a:custGeom>
            <a:avLst/>
            <a:gdLst>
              <a:gd name="connsiteX0" fmla="*/ 0 w 885825"/>
              <a:gd name="connsiteY0" fmla="*/ 0 h 92880"/>
              <a:gd name="connsiteX1" fmla="*/ 327025 w 885825"/>
              <a:gd name="connsiteY1" fmla="*/ 9525 h 92880"/>
              <a:gd name="connsiteX2" fmla="*/ 558800 w 885825"/>
              <a:gd name="connsiteY2" fmla="*/ 92075 h 92880"/>
              <a:gd name="connsiteX3" fmla="*/ 885825 w 885825"/>
              <a:gd name="connsiteY3" fmla="*/ 44450 h 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92880">
                <a:moveTo>
                  <a:pt x="0" y="0"/>
                </a:moveTo>
                <a:lnTo>
                  <a:pt x="327025" y="9525"/>
                </a:lnTo>
                <a:cubicBezTo>
                  <a:pt x="420158" y="24871"/>
                  <a:pt x="465667" y="86254"/>
                  <a:pt x="558800" y="92075"/>
                </a:cubicBezTo>
                <a:cubicBezTo>
                  <a:pt x="651933" y="97896"/>
                  <a:pt x="768879" y="71173"/>
                  <a:pt x="885825" y="44450"/>
                </a:cubicBezTo>
              </a:path>
            </a:pathLst>
          </a:cu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71" name="正方形/長方形 470"/>
          <p:cNvSpPr/>
          <p:nvPr/>
        </p:nvSpPr>
        <p:spPr>
          <a:xfrm>
            <a:off x="3279015" y="33853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火力発電量</a:t>
            </a:r>
          </a:p>
        </p:txBody>
      </p:sp>
      <p:pic>
        <p:nvPicPr>
          <p:cNvPr id="350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min_{&#10;\blue{&#10;g,q,&#10;¥delta&#10;}&#10;}&#10;\left\{&#10;\sum_{t=1}^{24}&#10;G(&#10;\blue{g_t})&#10;-\hat{\lambda}&#10;s_{24}(&#10;\blue{&#10;¥delta^{\rm in},&#10;¥delta^{\rm out}}&#10;)&#10;\right\}&#10;\ {\rm s.t.}&#10;\end{align*}&lt;/body&gt;&#10;  &lt;fcolor&gt;FF000000&lt;/fcolor&gt;&#10;  &lt;bcolor&gt;FFFFFFFF&lt;/bcolor&gt;&#10;  &lt;transparent&gt;True&lt;/transparent&gt;&#10;  &lt;resolution&gt;1800&lt;/resolution&gt;&#10;  &lt;imageh&gt;748&lt;/imageh&gt;&#10;  &lt;imagew&gt;4085&lt;/imagew&gt;&#10;  &lt;scale&gt;50&lt;/scale&gt;&#10;  &lt;cursor&gt;16&lt;/cursor&gt;&#10;&lt;/TeXTeX&g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49" y="6168638"/>
            <a:ext cx="2607514" cy="491541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8119631" y="6206277"/>
            <a:ext cx="976673" cy="352269"/>
            <a:chOff x="8119631" y="6206277"/>
            <a:chExt cx="976673" cy="352269"/>
          </a:xfrm>
        </p:grpSpPr>
        <p:grpSp>
          <p:nvGrpSpPr>
            <p:cNvPr id="393" name="グループ化 392"/>
            <p:cNvGrpSpPr/>
            <p:nvPr/>
          </p:nvGrpSpPr>
          <p:grpSpPr>
            <a:xfrm>
              <a:off x="8119631" y="6206277"/>
              <a:ext cx="346206" cy="334276"/>
              <a:chOff x="7047714" y="2052412"/>
              <a:chExt cx="503705" cy="480568"/>
            </a:xfrm>
          </p:grpSpPr>
          <p:sp>
            <p:nvSpPr>
              <p:cNvPr id="394" name="円/楕円 73"/>
              <p:cNvSpPr/>
              <p:nvPr/>
            </p:nvSpPr>
            <p:spPr bwMode="auto">
              <a:xfrm>
                <a:off x="7047714" y="210098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395" name="テキスト ボックス 394"/>
              <p:cNvSpPr txBox="1"/>
              <p:nvPr/>
            </p:nvSpPr>
            <p:spPr>
              <a:xfrm>
                <a:off x="7065135" y="2052412"/>
                <a:ext cx="48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1800" b="1" dirty="0">
                    <a:latin typeface="+mn-lt"/>
                  </a:rPr>
                  <a:t>A</a:t>
                </a:r>
                <a:endParaRPr kumimoji="1" lang="ja-JP" altLang="en-US" sz="1800" b="1" dirty="0">
                  <a:latin typeface="+mn-lt"/>
                </a:endParaRPr>
              </a:p>
            </p:txBody>
          </p:sp>
        </p:grpSp>
        <p:grpSp>
          <p:nvGrpSpPr>
            <p:cNvPr id="402" name="グループ化 401"/>
            <p:cNvGrpSpPr/>
            <p:nvPr/>
          </p:nvGrpSpPr>
          <p:grpSpPr>
            <a:xfrm>
              <a:off x="8736443" y="6206278"/>
              <a:ext cx="359861" cy="334275"/>
              <a:chOff x="7047714" y="2052413"/>
              <a:chExt cx="514466" cy="480567"/>
            </a:xfrm>
          </p:grpSpPr>
          <p:sp>
            <p:nvSpPr>
              <p:cNvPr id="466" name="円/楕円 76"/>
              <p:cNvSpPr/>
              <p:nvPr/>
            </p:nvSpPr>
            <p:spPr bwMode="auto">
              <a:xfrm>
                <a:off x="7047714" y="210098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472" name="テキスト ボックス 471"/>
              <p:cNvSpPr txBox="1"/>
              <p:nvPr/>
            </p:nvSpPr>
            <p:spPr>
              <a:xfrm>
                <a:off x="7075896" y="2052413"/>
                <a:ext cx="486284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2000" b="1" dirty="0">
                    <a:latin typeface="+mn-lt"/>
                  </a:rPr>
                  <a:t>B</a:t>
                </a:r>
                <a:endParaRPr kumimoji="1" lang="ja-JP" altLang="en-US" sz="2000" b="1" dirty="0">
                  <a:latin typeface="+mn-lt"/>
                </a:endParaRPr>
              </a:p>
            </p:txBody>
          </p:sp>
        </p:grpSp>
        <p:sp>
          <p:nvSpPr>
            <p:cNvPr id="473" name="テキスト ボックス 472"/>
            <p:cNvSpPr txBox="1"/>
            <p:nvPr/>
          </p:nvSpPr>
          <p:spPr>
            <a:xfrm>
              <a:off x="8436387" y="6250769"/>
              <a:ext cx="493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400" dirty="0">
                  <a:latin typeface="+mn-lt"/>
                </a:rPr>
                <a:t>&amp;</a:t>
              </a:r>
              <a:endParaRPr kumimoji="1" lang="ja-JP" altLang="en-US" sz="1400" dirty="0">
                <a:latin typeface="+mn-lt"/>
              </a:endParaRPr>
            </a:p>
          </p:txBody>
        </p:sp>
      </p:grpSp>
      <p:pic>
        <p:nvPicPr>
          <p:cNvPr id="474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J&#10;(\red{x})&#10;:=&#10;\sum_{t=1}^{24}&#10;\lambda_t \red{x_t}&#10;-F(\red{x})&#10;\end{align*}&lt;/body&gt;&#10;  &lt;fcolor&gt;FF000000&lt;/fcolor&gt;&#10;  &lt;bcolor&gt;FFFFFFFF&lt;/bcolor&gt;&#10;  &lt;transparent&gt;True&lt;/transparent&gt;&#10;  &lt;resolution&gt;1800&lt;/resolution&gt;&#10;  &lt;imageh&gt;722&lt;/imageh&gt;&#10;  &lt;imagew&gt;2556&lt;/imagew&gt;&#10;  &lt;scale&gt;50&lt;/scale&gt;&#10;  &lt;cursor&gt;25&lt;/cursor&gt;&#10;&lt;/TeXTeX&g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2" y="6295282"/>
            <a:ext cx="1147229" cy="324060"/>
          </a:xfrm>
          <a:prstGeom prst="rect">
            <a:avLst/>
          </a:prstGeom>
        </p:spPr>
      </p:pic>
      <p:pic>
        <p:nvPicPr>
          <p:cNvPr id="475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F(\red{x})&#10;=&#10;\max_{\green{p}\in\mathcal{P}}\ &#10;\min_{&#10;\blue{&#10;g,q,&#10;¥delta&#10;}&#10;}&#10;\left\{&#10;\sum_{t=1}^{24}&#10;G(&#10;\blue{g_t})&#10;-\hat{\lambda}&#10;s_{24}(&#10;\blue{&#10;¥delta^{\rm in},&#10;¥delta^{\rm out}}&#10;)&#10;\right\}&#10;\ {\rm s.t.}&#10;\end{align*}&lt;/body&gt;&#10;  &lt;fcolor&gt;FF000000&lt;/fcolor&gt;&#10;  &lt;bcolor&gt;FFFFFFFF&lt;/bcolor&gt;&#10;  &lt;transparent&gt;True&lt;/transparent&gt;&#10;  &lt;resolution&gt;1800&lt;/resolution&gt;&#10;  &lt;imageh&gt;748&lt;/imageh&gt;&#10;  &lt;imagew&gt;5534&lt;/imagew&gt;&#10;  &lt;scale&gt;50&lt;/scale&gt;&#10;  &lt;cursor&gt;91&lt;/cursor&gt;&#10;&lt;/TeXTeX&gt;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6297094"/>
            <a:ext cx="2732247" cy="369302"/>
          </a:xfrm>
          <a:prstGeom prst="rect">
            <a:avLst/>
          </a:prstGeom>
        </p:spPr>
      </p:pic>
      <p:grpSp>
        <p:nvGrpSpPr>
          <p:cNvPr id="476" name="グループ化 475"/>
          <p:cNvGrpSpPr/>
          <p:nvPr/>
        </p:nvGrpSpPr>
        <p:grpSpPr>
          <a:xfrm>
            <a:off x="3590659" y="6500022"/>
            <a:ext cx="976673" cy="352269"/>
            <a:chOff x="8119631" y="6206277"/>
            <a:chExt cx="976673" cy="352269"/>
          </a:xfrm>
        </p:grpSpPr>
        <p:grpSp>
          <p:nvGrpSpPr>
            <p:cNvPr id="477" name="グループ化 476"/>
            <p:cNvGrpSpPr/>
            <p:nvPr/>
          </p:nvGrpSpPr>
          <p:grpSpPr>
            <a:xfrm>
              <a:off x="8119631" y="6206277"/>
              <a:ext cx="346206" cy="334276"/>
              <a:chOff x="7047714" y="2052412"/>
              <a:chExt cx="503705" cy="480568"/>
            </a:xfrm>
          </p:grpSpPr>
          <p:sp>
            <p:nvSpPr>
              <p:cNvPr id="482" name="円/楕円 73"/>
              <p:cNvSpPr/>
              <p:nvPr/>
            </p:nvSpPr>
            <p:spPr bwMode="auto">
              <a:xfrm>
                <a:off x="7047714" y="210098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483" name="テキスト ボックス 482"/>
              <p:cNvSpPr txBox="1"/>
              <p:nvPr/>
            </p:nvSpPr>
            <p:spPr>
              <a:xfrm>
                <a:off x="7065135" y="2052412"/>
                <a:ext cx="48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1800" b="1" dirty="0">
                    <a:latin typeface="+mn-lt"/>
                  </a:rPr>
                  <a:t>A</a:t>
                </a:r>
                <a:endParaRPr kumimoji="1" lang="ja-JP" altLang="en-US" sz="1800" b="1" dirty="0">
                  <a:latin typeface="+mn-lt"/>
                </a:endParaRPr>
              </a:p>
            </p:txBody>
          </p:sp>
        </p:grpSp>
        <p:grpSp>
          <p:nvGrpSpPr>
            <p:cNvPr id="478" name="グループ化 477"/>
            <p:cNvGrpSpPr/>
            <p:nvPr/>
          </p:nvGrpSpPr>
          <p:grpSpPr>
            <a:xfrm>
              <a:off x="8736443" y="6206278"/>
              <a:ext cx="359861" cy="334275"/>
              <a:chOff x="7047714" y="2052413"/>
              <a:chExt cx="514466" cy="480567"/>
            </a:xfrm>
          </p:grpSpPr>
          <p:sp>
            <p:nvSpPr>
              <p:cNvPr id="480" name="円/楕円 76"/>
              <p:cNvSpPr/>
              <p:nvPr/>
            </p:nvSpPr>
            <p:spPr bwMode="auto">
              <a:xfrm>
                <a:off x="7047714" y="210098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481" name="テキスト ボックス 480"/>
              <p:cNvSpPr txBox="1"/>
              <p:nvPr/>
            </p:nvSpPr>
            <p:spPr>
              <a:xfrm>
                <a:off x="7075896" y="2052413"/>
                <a:ext cx="486284" cy="400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2000" b="1" dirty="0">
                    <a:latin typeface="+mn-lt"/>
                  </a:rPr>
                  <a:t>B</a:t>
                </a:r>
                <a:endParaRPr kumimoji="1" lang="ja-JP" altLang="en-US" sz="2000" b="1" dirty="0">
                  <a:latin typeface="+mn-lt"/>
                </a:endParaRPr>
              </a:p>
            </p:txBody>
          </p:sp>
        </p:grpSp>
        <p:sp>
          <p:nvSpPr>
            <p:cNvPr id="479" name="テキスト ボックス 478"/>
            <p:cNvSpPr txBox="1"/>
            <p:nvPr/>
          </p:nvSpPr>
          <p:spPr>
            <a:xfrm>
              <a:off x="8436387" y="6250769"/>
              <a:ext cx="493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400" dirty="0">
                  <a:latin typeface="+mn-lt"/>
                </a:rPr>
                <a:t>&amp;</a:t>
              </a:r>
              <a:endParaRPr kumimoji="1" lang="ja-JP" altLang="en-US" sz="1400" dirty="0">
                <a:latin typeface="+mn-lt"/>
              </a:endParaRPr>
            </a:p>
          </p:txBody>
        </p:sp>
      </p:grpSp>
      <p:sp>
        <p:nvSpPr>
          <p:cNvPr id="484" name="フリーフォーム 483"/>
          <p:cNvSpPr/>
          <p:nvPr/>
        </p:nvSpPr>
        <p:spPr bwMode="auto">
          <a:xfrm>
            <a:off x="4858033" y="3171146"/>
            <a:ext cx="866235" cy="599094"/>
          </a:xfrm>
          <a:custGeom>
            <a:avLst/>
            <a:gdLst>
              <a:gd name="connsiteX0" fmla="*/ 0 w 3980329"/>
              <a:gd name="connsiteY0" fmla="*/ 2275063 h 2275063"/>
              <a:gd name="connsiteX1" fmla="*/ 279698 w 3980329"/>
              <a:gd name="connsiteY1" fmla="*/ 2156729 h 2275063"/>
              <a:gd name="connsiteX2" fmla="*/ 634701 w 3980329"/>
              <a:gd name="connsiteY2" fmla="*/ 1618846 h 2275063"/>
              <a:gd name="connsiteX3" fmla="*/ 882127 w 3980329"/>
              <a:gd name="connsiteY3" fmla="*/ 962630 h 2275063"/>
              <a:gd name="connsiteX4" fmla="*/ 946672 w 3980329"/>
              <a:gd name="connsiteY4" fmla="*/ 844296 h 2275063"/>
              <a:gd name="connsiteX5" fmla="*/ 1280160 w 3980329"/>
              <a:gd name="connsiteY5" fmla="*/ 317171 h 2275063"/>
              <a:gd name="connsiteX6" fmla="*/ 1764254 w 3980329"/>
              <a:gd name="connsiteY6" fmla="*/ 5199 h 2275063"/>
              <a:gd name="connsiteX7" fmla="*/ 2119256 w 3980329"/>
              <a:gd name="connsiteY7" fmla="*/ 564597 h 2275063"/>
              <a:gd name="connsiteX8" fmla="*/ 2635623 w 3980329"/>
              <a:gd name="connsiteY8" fmla="*/ 1113237 h 2275063"/>
              <a:gd name="connsiteX9" fmla="*/ 2990625 w 3980329"/>
              <a:gd name="connsiteY9" fmla="*/ 1963091 h 2275063"/>
              <a:gd name="connsiteX10" fmla="*/ 3324112 w 3980329"/>
              <a:gd name="connsiteY10" fmla="*/ 2167486 h 2275063"/>
              <a:gd name="connsiteX11" fmla="*/ 3980329 w 3980329"/>
              <a:gd name="connsiteY11" fmla="*/ 2275063 h 22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80329" h="2275063">
                <a:moveTo>
                  <a:pt x="0" y="2275063"/>
                </a:moveTo>
                <a:cubicBezTo>
                  <a:pt x="86957" y="2270580"/>
                  <a:pt x="173915" y="2266098"/>
                  <a:pt x="279698" y="2156729"/>
                </a:cubicBezTo>
                <a:cubicBezTo>
                  <a:pt x="385481" y="2047360"/>
                  <a:pt x="534296" y="1817862"/>
                  <a:pt x="634701" y="1618846"/>
                </a:cubicBezTo>
                <a:cubicBezTo>
                  <a:pt x="735106" y="1419829"/>
                  <a:pt x="830132" y="1091722"/>
                  <a:pt x="882127" y="962630"/>
                </a:cubicBezTo>
                <a:cubicBezTo>
                  <a:pt x="934122" y="833538"/>
                  <a:pt x="880333" y="951873"/>
                  <a:pt x="946672" y="844296"/>
                </a:cubicBezTo>
                <a:cubicBezTo>
                  <a:pt x="1013011" y="736719"/>
                  <a:pt x="1143897" y="457020"/>
                  <a:pt x="1280160" y="317171"/>
                </a:cubicBezTo>
                <a:cubicBezTo>
                  <a:pt x="1416423" y="177322"/>
                  <a:pt x="1624405" y="-36039"/>
                  <a:pt x="1764254" y="5199"/>
                </a:cubicBezTo>
                <a:cubicBezTo>
                  <a:pt x="1904103" y="46437"/>
                  <a:pt x="1974028" y="379924"/>
                  <a:pt x="2119256" y="564597"/>
                </a:cubicBezTo>
                <a:cubicBezTo>
                  <a:pt x="2264484" y="749270"/>
                  <a:pt x="2490395" y="880155"/>
                  <a:pt x="2635623" y="1113237"/>
                </a:cubicBezTo>
                <a:cubicBezTo>
                  <a:pt x="2780851" y="1346319"/>
                  <a:pt x="2875877" y="1787383"/>
                  <a:pt x="2990625" y="1963091"/>
                </a:cubicBezTo>
                <a:cubicBezTo>
                  <a:pt x="3105373" y="2138799"/>
                  <a:pt x="3159161" y="2115491"/>
                  <a:pt x="3324112" y="2167486"/>
                </a:cubicBezTo>
                <a:cubicBezTo>
                  <a:pt x="3489063" y="2219481"/>
                  <a:pt x="3734696" y="2247272"/>
                  <a:pt x="3980329" y="2275063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5" name="円/楕円 484"/>
          <p:cNvSpPr/>
          <p:nvPr/>
        </p:nvSpPr>
        <p:spPr bwMode="auto">
          <a:xfrm>
            <a:off x="4835437" y="3757682"/>
            <a:ext cx="23545" cy="23545"/>
          </a:xfrm>
          <a:prstGeom prst="ellipse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6" name="円/楕円 485"/>
          <p:cNvSpPr/>
          <p:nvPr/>
        </p:nvSpPr>
        <p:spPr bwMode="auto">
          <a:xfrm>
            <a:off x="5228282" y="3153385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7" name="円/楕円 486"/>
          <p:cNvSpPr/>
          <p:nvPr/>
        </p:nvSpPr>
        <p:spPr bwMode="auto">
          <a:xfrm>
            <a:off x="4834857" y="3757850"/>
            <a:ext cx="23545" cy="23545"/>
          </a:xfrm>
          <a:prstGeom prst="ellipse">
            <a:avLst/>
          </a:prstGeom>
          <a:solidFill>
            <a:srgbClr val="99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pic>
        <p:nvPicPr>
          <p:cNvPr id="488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t&#10;\end{align*}&lt;/body&gt;&#10;  &lt;fcolor&gt;FF000000&lt;/fcolor&gt;&#10;  &lt;bcolor&gt;FFFFFFFF&lt;/bcolor&gt;&#10;  &lt;transparent&gt;True&lt;/transparent&gt;&#10;  &lt;resolution&gt;1800&lt;/resolution&gt;&#10;  &lt;imageh&gt;159&lt;/imageh&gt;&#10;  &lt;imagew&gt;78&lt;/imagew&gt;&#10;  &lt;scale&gt;50&lt;/scale&gt;&#10;  &lt;cursor&gt;17&lt;/cursor&gt;&#10;&lt;/TeXTeX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36" y="3808143"/>
            <a:ext cx="26303" cy="53618"/>
          </a:xfrm>
          <a:prstGeom prst="rect">
            <a:avLst/>
          </a:prstGeom>
        </p:spPr>
      </p:pic>
      <p:cxnSp>
        <p:nvCxnSpPr>
          <p:cNvPr id="489" name="直線矢印コネクタ 488"/>
          <p:cNvCxnSpPr/>
          <p:nvPr/>
        </p:nvCxnSpPr>
        <p:spPr bwMode="auto">
          <a:xfrm>
            <a:off x="4770453" y="3809678"/>
            <a:ext cx="10687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0" name="直線矢印コネクタ 489"/>
          <p:cNvCxnSpPr/>
          <p:nvPr/>
        </p:nvCxnSpPr>
        <p:spPr bwMode="auto">
          <a:xfrm flipV="1">
            <a:off x="4845618" y="3084867"/>
            <a:ext cx="0" cy="7392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1" name="円/楕円 490"/>
          <p:cNvSpPr/>
          <p:nvPr/>
        </p:nvSpPr>
        <p:spPr bwMode="auto">
          <a:xfrm>
            <a:off x="5149970" y="3196861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2" name="円/楕円 491"/>
          <p:cNvSpPr/>
          <p:nvPr/>
        </p:nvSpPr>
        <p:spPr bwMode="auto">
          <a:xfrm>
            <a:off x="5067520" y="3322605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3" name="円/楕円 492"/>
          <p:cNvSpPr/>
          <p:nvPr/>
        </p:nvSpPr>
        <p:spPr bwMode="auto">
          <a:xfrm>
            <a:off x="4987937" y="3544719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4" name="円/楕円 493"/>
          <p:cNvSpPr/>
          <p:nvPr/>
        </p:nvSpPr>
        <p:spPr bwMode="auto">
          <a:xfrm>
            <a:off x="4904729" y="3700099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5" name="円/楕円 494"/>
          <p:cNvSpPr/>
          <p:nvPr/>
        </p:nvSpPr>
        <p:spPr bwMode="auto">
          <a:xfrm>
            <a:off x="5308341" y="3312771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6" name="円/楕円 495"/>
          <p:cNvSpPr/>
          <p:nvPr/>
        </p:nvSpPr>
        <p:spPr bwMode="auto">
          <a:xfrm>
            <a:off x="5389274" y="3401007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7" name="円/楕円 496"/>
          <p:cNvSpPr/>
          <p:nvPr/>
        </p:nvSpPr>
        <p:spPr bwMode="auto">
          <a:xfrm>
            <a:off x="5633053" y="3739114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8" name="円/楕円 497"/>
          <p:cNvSpPr/>
          <p:nvPr/>
        </p:nvSpPr>
        <p:spPr bwMode="auto">
          <a:xfrm>
            <a:off x="5546631" y="3714129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99" name="円/楕円 498"/>
          <p:cNvSpPr/>
          <p:nvPr/>
        </p:nvSpPr>
        <p:spPr bwMode="auto">
          <a:xfrm>
            <a:off x="5459860" y="3580904"/>
            <a:ext cx="41711" cy="41711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cxnSp>
        <p:nvCxnSpPr>
          <p:cNvPr id="527" name="直線矢印コネクタ 526"/>
          <p:cNvCxnSpPr/>
          <p:nvPr/>
        </p:nvCxnSpPr>
        <p:spPr bwMode="auto">
          <a:xfrm flipV="1">
            <a:off x="4833411" y="2059100"/>
            <a:ext cx="0" cy="7392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8" name="直線矢印コネクタ 527"/>
          <p:cNvCxnSpPr/>
          <p:nvPr/>
        </p:nvCxnSpPr>
        <p:spPr bwMode="auto">
          <a:xfrm>
            <a:off x="4793222" y="2762409"/>
            <a:ext cx="10687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9" name="フリーフォーム 528"/>
          <p:cNvSpPr/>
          <p:nvPr/>
        </p:nvSpPr>
        <p:spPr bwMode="auto">
          <a:xfrm>
            <a:off x="4845982" y="2180758"/>
            <a:ext cx="880221" cy="371551"/>
          </a:xfrm>
          <a:custGeom>
            <a:avLst/>
            <a:gdLst>
              <a:gd name="connsiteX0" fmla="*/ 0 w 1171575"/>
              <a:gd name="connsiteY0" fmla="*/ 360355 h 494534"/>
              <a:gd name="connsiteX1" fmla="*/ 245269 w 1171575"/>
              <a:gd name="connsiteY1" fmla="*/ 493705 h 494534"/>
              <a:gd name="connsiteX2" fmla="*/ 571500 w 1171575"/>
              <a:gd name="connsiteY2" fmla="*/ 417505 h 494534"/>
              <a:gd name="connsiteX3" fmla="*/ 764381 w 1171575"/>
              <a:gd name="connsiteY3" fmla="*/ 431792 h 494534"/>
              <a:gd name="connsiteX4" fmla="*/ 938212 w 1171575"/>
              <a:gd name="connsiteY4" fmla="*/ 10311 h 494534"/>
              <a:gd name="connsiteX5" fmla="*/ 1171575 w 1171575"/>
              <a:gd name="connsiteY5" fmla="*/ 119848 h 494534"/>
              <a:gd name="connsiteX6" fmla="*/ 1171575 w 1171575"/>
              <a:gd name="connsiteY6" fmla="*/ 119848 h 49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575" h="494534">
                <a:moveTo>
                  <a:pt x="0" y="360355"/>
                </a:moveTo>
                <a:cubicBezTo>
                  <a:pt x="75009" y="422267"/>
                  <a:pt x="150019" y="484180"/>
                  <a:pt x="245269" y="493705"/>
                </a:cubicBezTo>
                <a:cubicBezTo>
                  <a:pt x="340519" y="503230"/>
                  <a:pt x="484981" y="427824"/>
                  <a:pt x="571500" y="417505"/>
                </a:cubicBezTo>
                <a:cubicBezTo>
                  <a:pt x="658019" y="407186"/>
                  <a:pt x="703262" y="499658"/>
                  <a:pt x="764381" y="431792"/>
                </a:cubicBezTo>
                <a:cubicBezTo>
                  <a:pt x="825500" y="363926"/>
                  <a:pt x="870347" y="62302"/>
                  <a:pt x="938212" y="10311"/>
                </a:cubicBezTo>
                <a:cubicBezTo>
                  <a:pt x="1006077" y="-41680"/>
                  <a:pt x="1171575" y="119848"/>
                  <a:pt x="1171575" y="119848"/>
                </a:cubicBezTo>
                <a:lnTo>
                  <a:pt x="1171575" y="119848"/>
                </a:ln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0" name="円/楕円 529"/>
          <p:cNvSpPr/>
          <p:nvPr/>
        </p:nvSpPr>
        <p:spPr bwMode="auto">
          <a:xfrm>
            <a:off x="5387031" y="2499186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1" name="円/楕円 530"/>
          <p:cNvSpPr/>
          <p:nvPr/>
        </p:nvSpPr>
        <p:spPr bwMode="auto">
          <a:xfrm>
            <a:off x="5306539" y="2481618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2" name="円/楕円 531"/>
          <p:cNvSpPr/>
          <p:nvPr/>
        </p:nvSpPr>
        <p:spPr bwMode="auto">
          <a:xfrm>
            <a:off x="5227389" y="2477149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3" name="円/楕円 532"/>
          <p:cNvSpPr/>
          <p:nvPr/>
        </p:nvSpPr>
        <p:spPr bwMode="auto">
          <a:xfrm>
            <a:off x="5149014" y="2502655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4" name="円/楕円 533"/>
          <p:cNvSpPr/>
          <p:nvPr/>
        </p:nvSpPr>
        <p:spPr bwMode="auto">
          <a:xfrm>
            <a:off x="5065476" y="2525496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5" name="円/楕円 534"/>
          <p:cNvSpPr/>
          <p:nvPr/>
        </p:nvSpPr>
        <p:spPr bwMode="auto">
          <a:xfrm>
            <a:off x="4985052" y="2525496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6" name="円/楕円 535"/>
          <p:cNvSpPr/>
          <p:nvPr/>
        </p:nvSpPr>
        <p:spPr bwMode="auto">
          <a:xfrm>
            <a:off x="4906605" y="2489755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7" name="円/楕円 536"/>
          <p:cNvSpPr/>
          <p:nvPr/>
        </p:nvSpPr>
        <p:spPr bwMode="auto">
          <a:xfrm>
            <a:off x="5464527" y="2316245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8" name="円/楕円 537"/>
          <p:cNvSpPr/>
          <p:nvPr/>
        </p:nvSpPr>
        <p:spPr bwMode="auto">
          <a:xfrm>
            <a:off x="5550758" y="2163157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539" name="円/楕円 538"/>
          <p:cNvSpPr/>
          <p:nvPr/>
        </p:nvSpPr>
        <p:spPr bwMode="auto">
          <a:xfrm>
            <a:off x="5629854" y="2190550"/>
            <a:ext cx="41711" cy="41712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grpSp>
        <p:nvGrpSpPr>
          <p:cNvPr id="540" name="グループ化 539"/>
          <p:cNvGrpSpPr/>
          <p:nvPr/>
        </p:nvGrpSpPr>
        <p:grpSpPr>
          <a:xfrm>
            <a:off x="4792150" y="4045697"/>
            <a:ext cx="1068725" cy="739265"/>
            <a:chOff x="140732" y="4173230"/>
            <a:chExt cx="1422474" cy="983962"/>
          </a:xfrm>
        </p:grpSpPr>
        <p:cxnSp>
          <p:nvCxnSpPr>
            <p:cNvPr id="541" name="直線矢印コネクタ 540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2" name="直線矢印コネクタ 541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56" name="フリーフォーム 555"/>
          <p:cNvSpPr/>
          <p:nvPr/>
        </p:nvSpPr>
        <p:spPr bwMode="auto">
          <a:xfrm>
            <a:off x="4840440" y="4220473"/>
            <a:ext cx="890588" cy="419100"/>
          </a:xfrm>
          <a:custGeom>
            <a:avLst/>
            <a:gdLst>
              <a:gd name="connsiteX0" fmla="*/ 0 w 890588"/>
              <a:gd name="connsiteY0" fmla="*/ 152400 h 419100"/>
              <a:gd name="connsiteX1" fmla="*/ 83344 w 890588"/>
              <a:gd name="connsiteY1" fmla="*/ 419100 h 419100"/>
              <a:gd name="connsiteX2" fmla="*/ 252413 w 890588"/>
              <a:gd name="connsiteY2" fmla="*/ 419100 h 419100"/>
              <a:gd name="connsiteX3" fmla="*/ 321469 w 890588"/>
              <a:gd name="connsiteY3" fmla="*/ 0 h 419100"/>
              <a:gd name="connsiteX4" fmla="*/ 402431 w 890588"/>
              <a:gd name="connsiteY4" fmla="*/ 183356 h 419100"/>
              <a:gd name="connsiteX5" fmla="*/ 650081 w 890588"/>
              <a:gd name="connsiteY5" fmla="*/ 178594 h 419100"/>
              <a:gd name="connsiteX6" fmla="*/ 726281 w 890588"/>
              <a:gd name="connsiteY6" fmla="*/ 14288 h 419100"/>
              <a:gd name="connsiteX7" fmla="*/ 809625 w 890588"/>
              <a:gd name="connsiteY7" fmla="*/ 16669 h 419100"/>
              <a:gd name="connsiteX8" fmla="*/ 890588 w 890588"/>
              <a:gd name="connsiteY8" fmla="*/ 2286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588" h="419100">
                <a:moveTo>
                  <a:pt x="0" y="152400"/>
                </a:moveTo>
                <a:lnTo>
                  <a:pt x="83344" y="419100"/>
                </a:lnTo>
                <a:lnTo>
                  <a:pt x="252413" y="419100"/>
                </a:lnTo>
                <a:lnTo>
                  <a:pt x="321469" y="0"/>
                </a:lnTo>
                <a:lnTo>
                  <a:pt x="402431" y="183356"/>
                </a:lnTo>
                <a:lnTo>
                  <a:pt x="650081" y="178594"/>
                </a:lnTo>
                <a:lnTo>
                  <a:pt x="726281" y="14288"/>
                </a:lnTo>
                <a:lnTo>
                  <a:pt x="809625" y="16669"/>
                </a:lnTo>
                <a:lnTo>
                  <a:pt x="890588" y="228600"/>
                </a:ln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grpSp>
        <p:nvGrpSpPr>
          <p:cNvPr id="557" name="グループ化 556"/>
          <p:cNvGrpSpPr/>
          <p:nvPr/>
        </p:nvGrpSpPr>
        <p:grpSpPr>
          <a:xfrm>
            <a:off x="5165179" y="5019687"/>
            <a:ext cx="447970" cy="713526"/>
            <a:chOff x="3103439" y="2620756"/>
            <a:chExt cx="262535" cy="705756"/>
          </a:xfrm>
        </p:grpSpPr>
        <p:grpSp>
          <p:nvGrpSpPr>
            <p:cNvPr id="558" name="グループ化 557"/>
            <p:cNvGrpSpPr/>
            <p:nvPr/>
          </p:nvGrpSpPr>
          <p:grpSpPr>
            <a:xfrm>
              <a:off x="3103439" y="2620756"/>
              <a:ext cx="262535" cy="705756"/>
              <a:chOff x="2627784" y="2940444"/>
              <a:chExt cx="465098" cy="1136628"/>
            </a:xfrm>
          </p:grpSpPr>
          <p:sp>
            <p:nvSpPr>
              <p:cNvPr id="560" name="正方形/長方形 559"/>
              <p:cNvSpPr/>
              <p:nvPr/>
            </p:nvSpPr>
            <p:spPr>
              <a:xfrm>
                <a:off x="2627784" y="3038053"/>
                <a:ext cx="465098" cy="10390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正方形/長方形 560"/>
              <p:cNvSpPr/>
              <p:nvPr/>
            </p:nvSpPr>
            <p:spPr>
              <a:xfrm>
                <a:off x="2760292" y="2940444"/>
                <a:ext cx="204072" cy="9525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9" name="正方形/長方形 558"/>
            <p:cNvSpPr/>
            <p:nvPr/>
          </p:nvSpPr>
          <p:spPr>
            <a:xfrm>
              <a:off x="3126221" y="2978841"/>
              <a:ext cx="216971" cy="3418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2" name="グループ化 561"/>
          <p:cNvGrpSpPr/>
          <p:nvPr/>
        </p:nvGrpSpPr>
        <p:grpSpPr>
          <a:xfrm>
            <a:off x="8235021" y="5147525"/>
            <a:ext cx="447970" cy="713526"/>
            <a:chOff x="3103439" y="2620756"/>
            <a:chExt cx="262535" cy="705756"/>
          </a:xfrm>
        </p:grpSpPr>
        <p:grpSp>
          <p:nvGrpSpPr>
            <p:cNvPr id="563" name="グループ化 562"/>
            <p:cNvGrpSpPr/>
            <p:nvPr/>
          </p:nvGrpSpPr>
          <p:grpSpPr>
            <a:xfrm>
              <a:off x="3103439" y="2620756"/>
              <a:ext cx="262535" cy="705756"/>
              <a:chOff x="2627784" y="2940444"/>
              <a:chExt cx="465098" cy="1136628"/>
            </a:xfrm>
          </p:grpSpPr>
          <p:sp>
            <p:nvSpPr>
              <p:cNvPr id="565" name="正方形/長方形 564"/>
              <p:cNvSpPr/>
              <p:nvPr/>
            </p:nvSpPr>
            <p:spPr>
              <a:xfrm>
                <a:off x="2627784" y="3038053"/>
                <a:ext cx="465098" cy="10390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正方形/長方形 565"/>
              <p:cNvSpPr/>
              <p:nvPr/>
            </p:nvSpPr>
            <p:spPr>
              <a:xfrm>
                <a:off x="2760292" y="2940444"/>
                <a:ext cx="204072" cy="9525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64" name="正方形/長方形 563"/>
            <p:cNvSpPr/>
            <p:nvPr/>
          </p:nvSpPr>
          <p:spPr>
            <a:xfrm>
              <a:off x="3126221" y="2824309"/>
              <a:ext cx="216971" cy="4964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 4"/>
          <p:cNvSpPr/>
          <p:nvPr/>
        </p:nvSpPr>
        <p:spPr bwMode="auto">
          <a:xfrm>
            <a:off x="3257550" y="4026356"/>
            <a:ext cx="890588" cy="75200"/>
          </a:xfrm>
          <a:custGeom>
            <a:avLst/>
            <a:gdLst>
              <a:gd name="connsiteX0" fmla="*/ 0 w 890588"/>
              <a:gd name="connsiteY0" fmla="*/ 21769 h 75200"/>
              <a:gd name="connsiteX1" fmla="*/ 214313 w 890588"/>
              <a:gd name="connsiteY1" fmla="*/ 2719 h 75200"/>
              <a:gd name="connsiteX2" fmla="*/ 385763 w 890588"/>
              <a:gd name="connsiteY2" fmla="*/ 74157 h 75200"/>
              <a:gd name="connsiteX3" fmla="*/ 728663 w 890588"/>
              <a:gd name="connsiteY3" fmla="*/ 45582 h 75200"/>
              <a:gd name="connsiteX4" fmla="*/ 890588 w 890588"/>
              <a:gd name="connsiteY4" fmla="*/ 50344 h 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588" h="75200">
                <a:moveTo>
                  <a:pt x="0" y="21769"/>
                </a:moveTo>
                <a:cubicBezTo>
                  <a:pt x="75009" y="7878"/>
                  <a:pt x="150019" y="-6012"/>
                  <a:pt x="214313" y="2719"/>
                </a:cubicBezTo>
                <a:cubicBezTo>
                  <a:pt x="278607" y="11450"/>
                  <a:pt x="300038" y="67013"/>
                  <a:pt x="385763" y="74157"/>
                </a:cubicBezTo>
                <a:cubicBezTo>
                  <a:pt x="471488" y="81301"/>
                  <a:pt x="644526" y="49551"/>
                  <a:pt x="728663" y="45582"/>
                </a:cubicBezTo>
                <a:cubicBezTo>
                  <a:pt x="812801" y="41613"/>
                  <a:pt x="851694" y="45978"/>
                  <a:pt x="890588" y="50344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1" name="フリーフォーム 10"/>
          <p:cNvSpPr/>
          <p:nvPr/>
        </p:nvSpPr>
        <p:spPr bwMode="auto">
          <a:xfrm>
            <a:off x="3271838" y="4028959"/>
            <a:ext cx="871537" cy="82421"/>
          </a:xfrm>
          <a:custGeom>
            <a:avLst/>
            <a:gdLst>
              <a:gd name="connsiteX0" fmla="*/ 0 w 871537"/>
              <a:gd name="connsiteY0" fmla="*/ 66791 h 82421"/>
              <a:gd name="connsiteX1" fmla="*/ 319087 w 871537"/>
              <a:gd name="connsiteY1" fmla="*/ 116 h 82421"/>
              <a:gd name="connsiteX2" fmla="*/ 533400 w 871537"/>
              <a:gd name="connsiteY2" fmla="*/ 81079 h 82421"/>
              <a:gd name="connsiteX3" fmla="*/ 871537 w 871537"/>
              <a:gd name="connsiteY3" fmla="*/ 42979 h 8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537" h="82421">
                <a:moveTo>
                  <a:pt x="0" y="66791"/>
                </a:moveTo>
                <a:cubicBezTo>
                  <a:pt x="115093" y="32263"/>
                  <a:pt x="230187" y="-2265"/>
                  <a:pt x="319087" y="116"/>
                </a:cubicBezTo>
                <a:cubicBezTo>
                  <a:pt x="407987" y="2497"/>
                  <a:pt x="441325" y="73935"/>
                  <a:pt x="533400" y="81079"/>
                </a:cubicBezTo>
                <a:cubicBezTo>
                  <a:pt x="625475" y="88223"/>
                  <a:pt x="748506" y="65601"/>
                  <a:pt x="871537" y="42979"/>
                </a:cubicBezTo>
              </a:path>
            </a:pathLst>
          </a:cu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6" name="フリーフォーム 15"/>
          <p:cNvSpPr/>
          <p:nvPr/>
        </p:nvSpPr>
        <p:spPr bwMode="auto">
          <a:xfrm>
            <a:off x="3281363" y="3948113"/>
            <a:ext cx="866775" cy="161925"/>
          </a:xfrm>
          <a:custGeom>
            <a:avLst/>
            <a:gdLst>
              <a:gd name="connsiteX0" fmla="*/ 0 w 866775"/>
              <a:gd name="connsiteY0" fmla="*/ 161925 h 161925"/>
              <a:gd name="connsiteX1" fmla="*/ 190500 w 866775"/>
              <a:gd name="connsiteY1" fmla="*/ 28575 h 161925"/>
              <a:gd name="connsiteX2" fmla="*/ 495300 w 866775"/>
              <a:gd name="connsiteY2" fmla="*/ 128587 h 161925"/>
              <a:gd name="connsiteX3" fmla="*/ 866775 w 866775"/>
              <a:gd name="connsiteY3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775" h="161925">
                <a:moveTo>
                  <a:pt x="0" y="161925"/>
                </a:moveTo>
                <a:cubicBezTo>
                  <a:pt x="53975" y="98028"/>
                  <a:pt x="107950" y="34131"/>
                  <a:pt x="190500" y="28575"/>
                </a:cubicBezTo>
                <a:cubicBezTo>
                  <a:pt x="273050" y="23019"/>
                  <a:pt x="382588" y="133349"/>
                  <a:pt x="495300" y="128587"/>
                </a:cubicBezTo>
                <a:cubicBezTo>
                  <a:pt x="608013" y="123824"/>
                  <a:pt x="737394" y="61912"/>
                  <a:pt x="866775" y="0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7" name="フリーフォーム 16"/>
          <p:cNvSpPr/>
          <p:nvPr/>
        </p:nvSpPr>
        <p:spPr bwMode="auto">
          <a:xfrm>
            <a:off x="3248025" y="3888817"/>
            <a:ext cx="904875" cy="197918"/>
          </a:xfrm>
          <a:custGeom>
            <a:avLst/>
            <a:gdLst>
              <a:gd name="connsiteX0" fmla="*/ 0 w 904875"/>
              <a:gd name="connsiteY0" fmla="*/ 106921 h 197918"/>
              <a:gd name="connsiteX1" fmla="*/ 157163 w 904875"/>
              <a:gd name="connsiteY1" fmla="*/ 2146 h 197918"/>
              <a:gd name="connsiteX2" fmla="*/ 419100 w 904875"/>
              <a:gd name="connsiteY2" fmla="*/ 192646 h 197918"/>
              <a:gd name="connsiteX3" fmla="*/ 904875 w 904875"/>
              <a:gd name="connsiteY3" fmla="*/ 125971 h 1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197918">
                <a:moveTo>
                  <a:pt x="0" y="106921"/>
                </a:moveTo>
                <a:cubicBezTo>
                  <a:pt x="43656" y="47390"/>
                  <a:pt x="87313" y="-12141"/>
                  <a:pt x="157163" y="2146"/>
                </a:cubicBezTo>
                <a:cubicBezTo>
                  <a:pt x="227013" y="16433"/>
                  <a:pt x="294481" y="172009"/>
                  <a:pt x="419100" y="192646"/>
                </a:cubicBezTo>
                <a:cubicBezTo>
                  <a:pt x="543719" y="213284"/>
                  <a:pt x="724297" y="169627"/>
                  <a:pt x="904875" y="125971"/>
                </a:cubicBezTo>
              </a:path>
            </a:pathLst>
          </a:cu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8" name="フリーフォーム 17"/>
          <p:cNvSpPr/>
          <p:nvPr/>
        </p:nvSpPr>
        <p:spPr bwMode="auto">
          <a:xfrm>
            <a:off x="3271838" y="4481206"/>
            <a:ext cx="885825" cy="455256"/>
          </a:xfrm>
          <a:custGeom>
            <a:avLst/>
            <a:gdLst>
              <a:gd name="connsiteX0" fmla="*/ 0 w 885825"/>
              <a:gd name="connsiteY0" fmla="*/ 133657 h 455256"/>
              <a:gd name="connsiteX1" fmla="*/ 128587 w 885825"/>
              <a:gd name="connsiteY1" fmla="*/ 414644 h 455256"/>
              <a:gd name="connsiteX2" fmla="*/ 357187 w 885825"/>
              <a:gd name="connsiteY2" fmla="*/ 409882 h 455256"/>
              <a:gd name="connsiteX3" fmla="*/ 419100 w 885825"/>
              <a:gd name="connsiteY3" fmla="*/ 5069 h 455256"/>
              <a:gd name="connsiteX4" fmla="*/ 695325 w 885825"/>
              <a:gd name="connsiteY4" fmla="*/ 171757 h 455256"/>
              <a:gd name="connsiteX5" fmla="*/ 771525 w 885825"/>
              <a:gd name="connsiteY5" fmla="*/ 5069 h 455256"/>
              <a:gd name="connsiteX6" fmla="*/ 885825 w 885825"/>
              <a:gd name="connsiteY6" fmla="*/ 200332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825" h="455256">
                <a:moveTo>
                  <a:pt x="0" y="133657"/>
                </a:moveTo>
                <a:cubicBezTo>
                  <a:pt x="34528" y="251132"/>
                  <a:pt x="69056" y="368607"/>
                  <a:pt x="128587" y="414644"/>
                </a:cubicBezTo>
                <a:cubicBezTo>
                  <a:pt x="188118" y="460681"/>
                  <a:pt x="308768" y="478144"/>
                  <a:pt x="357187" y="409882"/>
                </a:cubicBezTo>
                <a:cubicBezTo>
                  <a:pt x="405606" y="341620"/>
                  <a:pt x="362744" y="44757"/>
                  <a:pt x="419100" y="5069"/>
                </a:cubicBezTo>
                <a:cubicBezTo>
                  <a:pt x="475456" y="-34619"/>
                  <a:pt x="636588" y="171757"/>
                  <a:pt x="695325" y="171757"/>
                </a:cubicBezTo>
                <a:cubicBezTo>
                  <a:pt x="754062" y="171757"/>
                  <a:pt x="739775" y="307"/>
                  <a:pt x="771525" y="5069"/>
                </a:cubicBezTo>
                <a:cubicBezTo>
                  <a:pt x="803275" y="9831"/>
                  <a:pt x="844550" y="105081"/>
                  <a:pt x="885825" y="20033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9" name="フリーフォーム 18"/>
          <p:cNvSpPr/>
          <p:nvPr/>
        </p:nvSpPr>
        <p:spPr bwMode="auto">
          <a:xfrm>
            <a:off x="3281363" y="4456666"/>
            <a:ext cx="852487" cy="464859"/>
          </a:xfrm>
          <a:custGeom>
            <a:avLst/>
            <a:gdLst>
              <a:gd name="connsiteX0" fmla="*/ 0 w 852487"/>
              <a:gd name="connsiteY0" fmla="*/ 162959 h 464859"/>
              <a:gd name="connsiteX1" fmla="*/ 133350 w 852487"/>
              <a:gd name="connsiteY1" fmla="*/ 424897 h 464859"/>
              <a:gd name="connsiteX2" fmla="*/ 314325 w 852487"/>
              <a:gd name="connsiteY2" fmla="*/ 443947 h 464859"/>
              <a:gd name="connsiteX3" fmla="*/ 400050 w 852487"/>
              <a:gd name="connsiteY3" fmla="*/ 229634 h 464859"/>
              <a:gd name="connsiteX4" fmla="*/ 476250 w 852487"/>
              <a:gd name="connsiteY4" fmla="*/ 1034 h 464859"/>
              <a:gd name="connsiteX5" fmla="*/ 581025 w 852487"/>
              <a:gd name="connsiteY5" fmla="*/ 143909 h 464859"/>
              <a:gd name="connsiteX6" fmla="*/ 652462 w 852487"/>
              <a:gd name="connsiteY6" fmla="*/ 115334 h 464859"/>
              <a:gd name="connsiteX7" fmla="*/ 728662 w 852487"/>
              <a:gd name="connsiteY7" fmla="*/ 215347 h 464859"/>
              <a:gd name="connsiteX8" fmla="*/ 766762 w 852487"/>
              <a:gd name="connsiteY8" fmla="*/ 105809 h 464859"/>
              <a:gd name="connsiteX9" fmla="*/ 852487 w 852487"/>
              <a:gd name="connsiteY9" fmla="*/ 343934 h 46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2487" h="464859">
                <a:moveTo>
                  <a:pt x="0" y="162959"/>
                </a:moveTo>
                <a:cubicBezTo>
                  <a:pt x="40481" y="270512"/>
                  <a:pt x="80963" y="378066"/>
                  <a:pt x="133350" y="424897"/>
                </a:cubicBezTo>
                <a:cubicBezTo>
                  <a:pt x="185737" y="471728"/>
                  <a:pt x="269875" y="476491"/>
                  <a:pt x="314325" y="443947"/>
                </a:cubicBezTo>
                <a:cubicBezTo>
                  <a:pt x="358775" y="411403"/>
                  <a:pt x="373063" y="303453"/>
                  <a:pt x="400050" y="229634"/>
                </a:cubicBezTo>
                <a:cubicBezTo>
                  <a:pt x="427037" y="155815"/>
                  <a:pt x="446088" y="15321"/>
                  <a:pt x="476250" y="1034"/>
                </a:cubicBezTo>
                <a:cubicBezTo>
                  <a:pt x="506412" y="-13253"/>
                  <a:pt x="551656" y="124859"/>
                  <a:pt x="581025" y="143909"/>
                </a:cubicBezTo>
                <a:cubicBezTo>
                  <a:pt x="610394" y="162959"/>
                  <a:pt x="627856" y="103428"/>
                  <a:pt x="652462" y="115334"/>
                </a:cubicBezTo>
                <a:cubicBezTo>
                  <a:pt x="677068" y="127240"/>
                  <a:pt x="709612" y="216934"/>
                  <a:pt x="728662" y="215347"/>
                </a:cubicBezTo>
                <a:cubicBezTo>
                  <a:pt x="747712" y="213760"/>
                  <a:pt x="746125" y="84378"/>
                  <a:pt x="766762" y="105809"/>
                </a:cubicBezTo>
                <a:cubicBezTo>
                  <a:pt x="787400" y="127240"/>
                  <a:pt x="819943" y="235587"/>
                  <a:pt x="852487" y="343934"/>
                </a:cubicBezTo>
              </a:path>
            </a:pathLst>
          </a:custGeom>
          <a:noFill/>
          <a:ln w="1905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0" name="フリーフォーム 19"/>
          <p:cNvSpPr/>
          <p:nvPr/>
        </p:nvSpPr>
        <p:spPr bwMode="auto">
          <a:xfrm>
            <a:off x="3290888" y="4405113"/>
            <a:ext cx="862012" cy="452057"/>
          </a:xfrm>
          <a:custGeom>
            <a:avLst/>
            <a:gdLst>
              <a:gd name="connsiteX0" fmla="*/ 0 w 862012"/>
              <a:gd name="connsiteY0" fmla="*/ 157362 h 452057"/>
              <a:gd name="connsiteX1" fmla="*/ 128587 w 862012"/>
              <a:gd name="connsiteY1" fmla="*/ 405012 h 452057"/>
              <a:gd name="connsiteX2" fmla="*/ 285750 w 862012"/>
              <a:gd name="connsiteY2" fmla="*/ 428825 h 452057"/>
              <a:gd name="connsiteX3" fmla="*/ 347662 w 862012"/>
              <a:gd name="connsiteY3" fmla="*/ 147837 h 452057"/>
              <a:gd name="connsiteX4" fmla="*/ 414337 w 862012"/>
              <a:gd name="connsiteY4" fmla="*/ 200 h 452057"/>
              <a:gd name="connsiteX5" fmla="*/ 485775 w 862012"/>
              <a:gd name="connsiteY5" fmla="*/ 176412 h 452057"/>
              <a:gd name="connsiteX6" fmla="*/ 719137 w 862012"/>
              <a:gd name="connsiteY6" fmla="*/ 228800 h 452057"/>
              <a:gd name="connsiteX7" fmla="*/ 762000 w 862012"/>
              <a:gd name="connsiteY7" fmla="*/ 62112 h 452057"/>
              <a:gd name="connsiteX8" fmla="*/ 862012 w 862012"/>
              <a:gd name="connsiteY8" fmla="*/ 281187 h 45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2012" h="452057">
                <a:moveTo>
                  <a:pt x="0" y="157362"/>
                </a:moveTo>
                <a:cubicBezTo>
                  <a:pt x="40481" y="258565"/>
                  <a:pt x="80962" y="359768"/>
                  <a:pt x="128587" y="405012"/>
                </a:cubicBezTo>
                <a:cubicBezTo>
                  <a:pt x="176212" y="450256"/>
                  <a:pt x="249238" y="471688"/>
                  <a:pt x="285750" y="428825"/>
                </a:cubicBezTo>
                <a:cubicBezTo>
                  <a:pt x="322263" y="385963"/>
                  <a:pt x="326231" y="219274"/>
                  <a:pt x="347662" y="147837"/>
                </a:cubicBezTo>
                <a:cubicBezTo>
                  <a:pt x="369093" y="76400"/>
                  <a:pt x="391318" y="-4563"/>
                  <a:pt x="414337" y="200"/>
                </a:cubicBezTo>
                <a:cubicBezTo>
                  <a:pt x="437356" y="4962"/>
                  <a:pt x="434975" y="138312"/>
                  <a:pt x="485775" y="176412"/>
                </a:cubicBezTo>
                <a:cubicBezTo>
                  <a:pt x="536575" y="214512"/>
                  <a:pt x="673100" y="247850"/>
                  <a:pt x="719137" y="228800"/>
                </a:cubicBezTo>
                <a:cubicBezTo>
                  <a:pt x="765174" y="209750"/>
                  <a:pt x="738188" y="53381"/>
                  <a:pt x="762000" y="62112"/>
                </a:cubicBezTo>
                <a:cubicBezTo>
                  <a:pt x="785812" y="70843"/>
                  <a:pt x="823912" y="176015"/>
                  <a:pt x="862012" y="281187"/>
                </a:cubicBezTo>
              </a:path>
            </a:pathLst>
          </a:cu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1" name="フリーフォーム 20"/>
          <p:cNvSpPr/>
          <p:nvPr/>
        </p:nvSpPr>
        <p:spPr bwMode="auto">
          <a:xfrm>
            <a:off x="3276600" y="4412599"/>
            <a:ext cx="862013" cy="593689"/>
          </a:xfrm>
          <a:custGeom>
            <a:avLst/>
            <a:gdLst>
              <a:gd name="connsiteX0" fmla="*/ 0 w 862013"/>
              <a:gd name="connsiteY0" fmla="*/ 164164 h 593689"/>
              <a:gd name="connsiteX1" fmla="*/ 204788 w 862013"/>
              <a:gd name="connsiteY1" fmla="*/ 588026 h 593689"/>
              <a:gd name="connsiteX2" fmla="*/ 342900 w 862013"/>
              <a:gd name="connsiteY2" fmla="*/ 383239 h 593689"/>
              <a:gd name="connsiteX3" fmla="*/ 485775 w 862013"/>
              <a:gd name="connsiteY3" fmla="*/ 30814 h 593689"/>
              <a:gd name="connsiteX4" fmla="*/ 657225 w 862013"/>
              <a:gd name="connsiteY4" fmla="*/ 307039 h 593689"/>
              <a:gd name="connsiteX5" fmla="*/ 733425 w 862013"/>
              <a:gd name="connsiteY5" fmla="*/ 264176 h 593689"/>
              <a:gd name="connsiteX6" fmla="*/ 785813 w 862013"/>
              <a:gd name="connsiteY6" fmla="*/ 2239 h 593689"/>
              <a:gd name="connsiteX7" fmla="*/ 862013 w 862013"/>
              <a:gd name="connsiteY7" fmla="*/ 430864 h 59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2013" h="593689">
                <a:moveTo>
                  <a:pt x="0" y="164164"/>
                </a:moveTo>
                <a:cubicBezTo>
                  <a:pt x="73819" y="357839"/>
                  <a:pt x="147638" y="551514"/>
                  <a:pt x="204788" y="588026"/>
                </a:cubicBezTo>
                <a:cubicBezTo>
                  <a:pt x="261938" y="624539"/>
                  <a:pt x="296069" y="476108"/>
                  <a:pt x="342900" y="383239"/>
                </a:cubicBezTo>
                <a:cubicBezTo>
                  <a:pt x="389731" y="290370"/>
                  <a:pt x="433388" y="43514"/>
                  <a:pt x="485775" y="30814"/>
                </a:cubicBezTo>
                <a:cubicBezTo>
                  <a:pt x="538163" y="18114"/>
                  <a:pt x="615950" y="268145"/>
                  <a:pt x="657225" y="307039"/>
                </a:cubicBezTo>
                <a:cubicBezTo>
                  <a:pt x="698500" y="345933"/>
                  <a:pt x="711994" y="314976"/>
                  <a:pt x="733425" y="264176"/>
                </a:cubicBezTo>
                <a:cubicBezTo>
                  <a:pt x="754856" y="213376"/>
                  <a:pt x="764382" y="-25542"/>
                  <a:pt x="785813" y="2239"/>
                </a:cubicBezTo>
                <a:cubicBezTo>
                  <a:pt x="807244" y="30020"/>
                  <a:pt x="834628" y="230442"/>
                  <a:pt x="862013" y="430864"/>
                </a:cubicBezTo>
              </a:path>
            </a:pathLst>
          </a:cu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90" name="正方形/長方形 289"/>
          <p:cNvSpPr/>
          <p:nvPr/>
        </p:nvSpPr>
        <p:spPr>
          <a:xfrm>
            <a:off x="3456583" y="2446884"/>
            <a:ext cx="856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PV</a:t>
            </a:r>
            <a:r>
              <a:rPr lang="ja-JP" altLang="en-US" sz="1600" dirty="0"/>
              <a:t>抑制</a:t>
            </a:r>
          </a:p>
        </p:txBody>
      </p:sp>
      <p:sp>
        <p:nvSpPr>
          <p:cNvPr id="291" name="正方形/長方形 290"/>
          <p:cNvSpPr/>
          <p:nvPr/>
        </p:nvSpPr>
        <p:spPr>
          <a:xfrm>
            <a:off x="3473915" y="417421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充放電量</a:t>
            </a:r>
          </a:p>
        </p:txBody>
      </p:sp>
      <p:grpSp>
        <p:nvGrpSpPr>
          <p:cNvPr id="292" name="グループ化 291"/>
          <p:cNvGrpSpPr/>
          <p:nvPr/>
        </p:nvGrpSpPr>
        <p:grpSpPr>
          <a:xfrm>
            <a:off x="7956376" y="2398597"/>
            <a:ext cx="1068725" cy="739265"/>
            <a:chOff x="140732" y="4173230"/>
            <a:chExt cx="1422474" cy="983962"/>
          </a:xfrm>
        </p:grpSpPr>
        <p:cxnSp>
          <p:nvCxnSpPr>
            <p:cNvPr id="293" name="直線矢印コネクタ 292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4" name="直線矢印コネクタ 293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95" name="グループ化 294"/>
          <p:cNvGrpSpPr/>
          <p:nvPr/>
        </p:nvGrpSpPr>
        <p:grpSpPr>
          <a:xfrm>
            <a:off x="7962639" y="3321757"/>
            <a:ext cx="1068725" cy="739266"/>
            <a:chOff x="140732" y="4173230"/>
            <a:chExt cx="1422474" cy="983962"/>
          </a:xfrm>
        </p:grpSpPr>
        <p:cxnSp>
          <p:nvCxnSpPr>
            <p:cNvPr id="296" name="直線矢印コネクタ 295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7" name="直線矢印コネクタ 296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98" name="グループ化 297"/>
          <p:cNvGrpSpPr/>
          <p:nvPr/>
        </p:nvGrpSpPr>
        <p:grpSpPr>
          <a:xfrm>
            <a:off x="7970176" y="4236570"/>
            <a:ext cx="1068725" cy="739266"/>
            <a:chOff x="140732" y="4173230"/>
            <a:chExt cx="1422474" cy="983962"/>
          </a:xfrm>
        </p:grpSpPr>
        <p:cxnSp>
          <p:nvCxnSpPr>
            <p:cNvPr id="299" name="直線矢印コネクタ 298"/>
            <p:cNvCxnSpPr/>
            <p:nvPr/>
          </p:nvCxnSpPr>
          <p:spPr bwMode="auto">
            <a:xfrm flipV="1">
              <a:off x="194223" y="4173230"/>
              <a:ext cx="0" cy="983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0" name="直線矢印コネクタ 299"/>
            <p:cNvCxnSpPr/>
            <p:nvPr/>
          </p:nvCxnSpPr>
          <p:spPr bwMode="auto">
            <a:xfrm>
              <a:off x="140732" y="5109334"/>
              <a:ext cx="142247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01" name="フリーフォーム 300"/>
          <p:cNvSpPr/>
          <p:nvPr/>
        </p:nvSpPr>
        <p:spPr bwMode="auto">
          <a:xfrm>
            <a:off x="8002958" y="2886492"/>
            <a:ext cx="889000" cy="218268"/>
          </a:xfrm>
          <a:custGeom>
            <a:avLst/>
            <a:gdLst>
              <a:gd name="connsiteX0" fmla="*/ 0 w 889000"/>
              <a:gd name="connsiteY0" fmla="*/ 190504 h 218268"/>
              <a:gd name="connsiteX1" fmla="*/ 260350 w 889000"/>
              <a:gd name="connsiteY1" fmla="*/ 158754 h 218268"/>
              <a:gd name="connsiteX2" fmla="*/ 431800 w 889000"/>
              <a:gd name="connsiteY2" fmla="*/ 193679 h 218268"/>
              <a:gd name="connsiteX3" fmla="*/ 571500 w 889000"/>
              <a:gd name="connsiteY3" fmla="*/ 4 h 218268"/>
              <a:gd name="connsiteX4" fmla="*/ 739775 w 889000"/>
              <a:gd name="connsiteY4" fmla="*/ 200029 h 218268"/>
              <a:gd name="connsiteX5" fmla="*/ 889000 w 889000"/>
              <a:gd name="connsiteY5" fmla="*/ 196854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00" h="218268">
                <a:moveTo>
                  <a:pt x="0" y="190504"/>
                </a:moveTo>
                <a:cubicBezTo>
                  <a:pt x="94191" y="174364"/>
                  <a:pt x="188383" y="158225"/>
                  <a:pt x="260350" y="158754"/>
                </a:cubicBezTo>
                <a:cubicBezTo>
                  <a:pt x="332317" y="159283"/>
                  <a:pt x="379942" y="220137"/>
                  <a:pt x="431800" y="193679"/>
                </a:cubicBezTo>
                <a:cubicBezTo>
                  <a:pt x="483658" y="167221"/>
                  <a:pt x="520171" y="-1054"/>
                  <a:pt x="571500" y="4"/>
                </a:cubicBezTo>
                <a:cubicBezTo>
                  <a:pt x="622829" y="1062"/>
                  <a:pt x="686858" y="167221"/>
                  <a:pt x="739775" y="200029"/>
                </a:cubicBezTo>
                <a:cubicBezTo>
                  <a:pt x="792692" y="232837"/>
                  <a:pt x="840846" y="214845"/>
                  <a:pt x="889000" y="196854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305" name="正方形/長方形 304"/>
          <p:cNvSpPr/>
          <p:nvPr/>
        </p:nvSpPr>
        <p:spPr>
          <a:xfrm>
            <a:off x="8033948" y="328732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火力発電量</a:t>
            </a:r>
          </a:p>
        </p:txBody>
      </p:sp>
      <p:sp>
        <p:nvSpPr>
          <p:cNvPr id="306" name="フリーフォーム 305"/>
          <p:cNvSpPr/>
          <p:nvPr/>
        </p:nvSpPr>
        <p:spPr bwMode="auto">
          <a:xfrm>
            <a:off x="8012483" y="3928352"/>
            <a:ext cx="890588" cy="75200"/>
          </a:xfrm>
          <a:custGeom>
            <a:avLst/>
            <a:gdLst>
              <a:gd name="connsiteX0" fmla="*/ 0 w 890588"/>
              <a:gd name="connsiteY0" fmla="*/ 21769 h 75200"/>
              <a:gd name="connsiteX1" fmla="*/ 214313 w 890588"/>
              <a:gd name="connsiteY1" fmla="*/ 2719 h 75200"/>
              <a:gd name="connsiteX2" fmla="*/ 385763 w 890588"/>
              <a:gd name="connsiteY2" fmla="*/ 74157 h 75200"/>
              <a:gd name="connsiteX3" fmla="*/ 728663 w 890588"/>
              <a:gd name="connsiteY3" fmla="*/ 45582 h 75200"/>
              <a:gd name="connsiteX4" fmla="*/ 890588 w 890588"/>
              <a:gd name="connsiteY4" fmla="*/ 50344 h 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588" h="75200">
                <a:moveTo>
                  <a:pt x="0" y="21769"/>
                </a:moveTo>
                <a:cubicBezTo>
                  <a:pt x="75009" y="7878"/>
                  <a:pt x="150019" y="-6012"/>
                  <a:pt x="214313" y="2719"/>
                </a:cubicBezTo>
                <a:cubicBezTo>
                  <a:pt x="278607" y="11450"/>
                  <a:pt x="300038" y="67013"/>
                  <a:pt x="385763" y="74157"/>
                </a:cubicBezTo>
                <a:cubicBezTo>
                  <a:pt x="471488" y="81301"/>
                  <a:pt x="644526" y="49551"/>
                  <a:pt x="728663" y="45582"/>
                </a:cubicBezTo>
                <a:cubicBezTo>
                  <a:pt x="812801" y="41613"/>
                  <a:pt x="851694" y="45978"/>
                  <a:pt x="890588" y="50344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310" name="フリーフォーム 309"/>
          <p:cNvSpPr/>
          <p:nvPr/>
        </p:nvSpPr>
        <p:spPr bwMode="auto">
          <a:xfrm>
            <a:off x="8026771" y="4383202"/>
            <a:ext cx="885825" cy="455256"/>
          </a:xfrm>
          <a:custGeom>
            <a:avLst/>
            <a:gdLst>
              <a:gd name="connsiteX0" fmla="*/ 0 w 885825"/>
              <a:gd name="connsiteY0" fmla="*/ 133657 h 455256"/>
              <a:gd name="connsiteX1" fmla="*/ 128587 w 885825"/>
              <a:gd name="connsiteY1" fmla="*/ 414644 h 455256"/>
              <a:gd name="connsiteX2" fmla="*/ 357187 w 885825"/>
              <a:gd name="connsiteY2" fmla="*/ 409882 h 455256"/>
              <a:gd name="connsiteX3" fmla="*/ 419100 w 885825"/>
              <a:gd name="connsiteY3" fmla="*/ 5069 h 455256"/>
              <a:gd name="connsiteX4" fmla="*/ 695325 w 885825"/>
              <a:gd name="connsiteY4" fmla="*/ 171757 h 455256"/>
              <a:gd name="connsiteX5" fmla="*/ 771525 w 885825"/>
              <a:gd name="connsiteY5" fmla="*/ 5069 h 455256"/>
              <a:gd name="connsiteX6" fmla="*/ 885825 w 885825"/>
              <a:gd name="connsiteY6" fmla="*/ 200332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825" h="455256">
                <a:moveTo>
                  <a:pt x="0" y="133657"/>
                </a:moveTo>
                <a:cubicBezTo>
                  <a:pt x="34528" y="251132"/>
                  <a:pt x="69056" y="368607"/>
                  <a:pt x="128587" y="414644"/>
                </a:cubicBezTo>
                <a:cubicBezTo>
                  <a:pt x="188118" y="460681"/>
                  <a:pt x="308768" y="478144"/>
                  <a:pt x="357187" y="409882"/>
                </a:cubicBezTo>
                <a:cubicBezTo>
                  <a:pt x="405606" y="341620"/>
                  <a:pt x="362744" y="44757"/>
                  <a:pt x="419100" y="5069"/>
                </a:cubicBezTo>
                <a:cubicBezTo>
                  <a:pt x="475456" y="-34619"/>
                  <a:pt x="636588" y="171757"/>
                  <a:pt x="695325" y="171757"/>
                </a:cubicBezTo>
                <a:cubicBezTo>
                  <a:pt x="754062" y="171757"/>
                  <a:pt x="739775" y="307"/>
                  <a:pt x="771525" y="5069"/>
                </a:cubicBezTo>
                <a:cubicBezTo>
                  <a:pt x="803275" y="9831"/>
                  <a:pt x="844550" y="105081"/>
                  <a:pt x="885825" y="20033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314" name="正方形/長方形 313"/>
          <p:cNvSpPr/>
          <p:nvPr/>
        </p:nvSpPr>
        <p:spPr>
          <a:xfrm>
            <a:off x="8211516" y="2348880"/>
            <a:ext cx="856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PV</a:t>
            </a:r>
            <a:r>
              <a:rPr lang="ja-JP" altLang="en-US" sz="1600" dirty="0"/>
              <a:t>抑制</a:t>
            </a:r>
          </a:p>
        </p:txBody>
      </p:sp>
      <p:sp>
        <p:nvSpPr>
          <p:cNvPr id="315" name="正方形/長方形 314"/>
          <p:cNvSpPr/>
          <p:nvPr/>
        </p:nvSpPr>
        <p:spPr>
          <a:xfrm>
            <a:off x="8228848" y="407620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充放電量</a:t>
            </a:r>
          </a:p>
        </p:txBody>
      </p:sp>
    </p:spTree>
    <p:extLst>
      <p:ext uri="{BB962C8B-B14F-4D97-AF65-F5344CB8AC3E}">
        <p14:creationId xmlns:p14="http://schemas.microsoft.com/office/powerpoint/2010/main" val="77700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51520" y="1279646"/>
            <a:ext cx="8640960" cy="565178"/>
          </a:xfrm>
        </p:spPr>
        <p:txBody>
          <a:bodyPr/>
          <a:lstStyle/>
          <a:p>
            <a:r>
              <a:rPr kumimoji="1" lang="en-US" altLang="ja-JP" dirty="0"/>
              <a:t>Step1</a:t>
            </a:r>
            <a:r>
              <a:rPr kumimoji="1" lang="ja-JP" altLang="en-US" dirty="0"/>
              <a:t>　負荷・ＰＶ・価格データを準備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4</a:t>
            </a:fld>
            <a:r>
              <a:rPr lang="en-US" altLang="ja-JP"/>
              <a:t>/23</a:t>
            </a:r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17970" y="2927048"/>
            <a:ext cx="8640960" cy="565178"/>
          </a:xfrm>
          <a:prstGeom prst="rect">
            <a:avLst/>
          </a:prstGeom>
        </p:spPr>
        <p:txBody>
          <a:bodyPr lIns="9000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6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400" spc="-9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/>
              <a:t>Step2</a:t>
            </a:r>
            <a:r>
              <a:rPr lang="ja-JP" altLang="en-US" kern="0" dirty="0"/>
              <a:t>　パラメータの設定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17970" y="3968898"/>
            <a:ext cx="8640960" cy="565178"/>
          </a:xfrm>
          <a:prstGeom prst="rect">
            <a:avLst/>
          </a:prstGeom>
        </p:spPr>
        <p:txBody>
          <a:bodyPr lIns="9000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6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400" spc="-9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2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/>
              <a:t>Step3</a:t>
            </a:r>
            <a:r>
              <a:rPr lang="ja-JP" altLang="en-US" kern="0" dirty="0"/>
              <a:t>　</a:t>
            </a:r>
            <a:r>
              <a:rPr lang="en-US" altLang="ja-JP" kern="0" dirty="0"/>
              <a:t>main</a:t>
            </a:r>
            <a:r>
              <a:rPr lang="ja-JP" altLang="en-US" kern="0" dirty="0"/>
              <a:t>プログラムの実行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616" y="1700808"/>
            <a:ext cx="7743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>
                <a:solidFill>
                  <a:srgbClr val="00B050"/>
                </a:solidFill>
                <a:latin typeface="+mn-lt"/>
              </a:rPr>
              <a:t>interpolate_data20161215.mat</a:t>
            </a:r>
            <a:r>
              <a:rPr lang="en-US" altLang="ja-JP" sz="2200" dirty="0">
                <a:latin typeface="+mn-lt"/>
              </a:rPr>
              <a:t> </a:t>
            </a:r>
            <a:r>
              <a:rPr lang="ja-JP" altLang="en-US" sz="2200" dirty="0">
                <a:latin typeface="+mn-lt"/>
              </a:rPr>
              <a:t>← 負荷・ＰＶデータ（一ヶ月分）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9696" y="2121970"/>
            <a:ext cx="6408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>
                <a:solidFill>
                  <a:srgbClr val="00B050"/>
                </a:solidFill>
                <a:latin typeface="+mn-lt"/>
              </a:rPr>
              <a:t>lam_data20161219.mat</a:t>
            </a:r>
            <a:r>
              <a:rPr lang="en-US" altLang="ja-JP" sz="2200" dirty="0">
                <a:latin typeface="+mn-lt"/>
              </a:rPr>
              <a:t> </a:t>
            </a:r>
            <a:r>
              <a:rPr lang="ja-JP" altLang="en-US" sz="2200" dirty="0">
                <a:latin typeface="+mn-lt"/>
              </a:rPr>
              <a:t>← 価格データ（一ヶ月分）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3352202"/>
            <a:ext cx="777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 err="1">
                <a:latin typeface="+mn-lt"/>
              </a:rPr>
              <a:t>parame.m</a:t>
            </a:r>
            <a:r>
              <a:rPr lang="ja-JP" altLang="en-US" sz="2200" dirty="0">
                <a:latin typeface="+mn-lt"/>
              </a:rPr>
              <a:t>　←　ＰＶ導入量・蓄電池導入量・アグリゲートする件数</a:t>
            </a:r>
            <a:endParaRPr kumimoji="1" lang="ja-JP" altLang="en-US" sz="2200" dirty="0">
              <a:latin typeface="+mn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3929" y="4425734"/>
            <a:ext cx="81042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 err="1">
                <a:latin typeface="+mn-lt"/>
              </a:rPr>
              <a:t>main.m</a:t>
            </a:r>
            <a:r>
              <a:rPr lang="ja-JP" altLang="en-US" sz="2200" dirty="0">
                <a:latin typeface="+mn-lt"/>
              </a:rPr>
              <a:t>　←　一日の収益や創電量を計算</a:t>
            </a:r>
            <a:endParaRPr lang="en-US" altLang="ja-JP" sz="2200" dirty="0">
              <a:latin typeface="+mn-lt"/>
            </a:endParaRPr>
          </a:p>
          <a:p>
            <a:pPr algn="l"/>
            <a:r>
              <a:rPr kumimoji="1" lang="ja-JP" altLang="en-US" sz="2200" dirty="0">
                <a:latin typeface="+mn-lt"/>
              </a:rPr>
              <a:t>　　　　　　　注意：８月２日以降の</a:t>
            </a:r>
            <a:r>
              <a:rPr kumimoji="1" lang="en-US" altLang="ja-JP" sz="2200" dirty="0">
                <a:latin typeface="+mn-lt"/>
              </a:rPr>
              <a:t>simulation</a:t>
            </a:r>
            <a:r>
              <a:rPr kumimoji="1" lang="ja-JP" altLang="en-US" sz="2200" dirty="0">
                <a:latin typeface="+mn-lt"/>
              </a:rPr>
              <a:t>では初期</a:t>
            </a:r>
            <a:r>
              <a:rPr kumimoji="1" lang="en-US" altLang="ja-JP" sz="2200" dirty="0">
                <a:latin typeface="+mn-lt"/>
              </a:rPr>
              <a:t>SOC</a:t>
            </a:r>
            <a:r>
              <a:rPr kumimoji="1" lang="ja-JP" altLang="en-US" sz="2200" dirty="0">
                <a:latin typeface="+mn-lt"/>
              </a:rPr>
              <a:t>を指定する</a:t>
            </a:r>
            <a:br>
              <a:rPr kumimoji="1" lang="en-US" altLang="ja-JP" sz="2200" dirty="0">
                <a:latin typeface="+mn-lt"/>
              </a:rPr>
            </a:br>
            <a:r>
              <a:rPr kumimoji="1" lang="ja-JP" altLang="en-US" sz="2200" dirty="0">
                <a:latin typeface="+mn-lt"/>
              </a:rPr>
              <a:t>　　　　　　　　　　　必要がある．←　一度</a:t>
            </a:r>
            <a:r>
              <a:rPr lang="en-US" altLang="ja-JP" sz="2200" dirty="0">
                <a:latin typeface="+mn-lt"/>
              </a:rPr>
              <a:t> </a:t>
            </a:r>
            <a:r>
              <a:rPr lang="en-US" altLang="ja-JP" sz="2200" dirty="0" err="1">
                <a:latin typeface="+mn-lt"/>
              </a:rPr>
              <a:t>main_loop.m</a:t>
            </a:r>
            <a:r>
              <a:rPr lang="en-US" altLang="ja-JP" sz="2200" dirty="0">
                <a:latin typeface="+mn-lt"/>
              </a:rPr>
              <a:t> </a:t>
            </a:r>
            <a:r>
              <a:rPr lang="ja-JP" altLang="en-US" sz="2200" dirty="0">
                <a:latin typeface="+mn-lt"/>
              </a:rPr>
              <a:t>を実行し，</a:t>
            </a:r>
            <a:br>
              <a:rPr lang="en-US" altLang="ja-JP" sz="2200" dirty="0">
                <a:latin typeface="+mn-lt"/>
              </a:rPr>
            </a:br>
            <a:r>
              <a:rPr lang="ja-JP" altLang="en-US" sz="2200" dirty="0">
                <a:latin typeface="+mn-lt"/>
              </a:rPr>
              <a:t>　　　　　　　　　　　初期</a:t>
            </a:r>
            <a:r>
              <a:rPr lang="en-US" altLang="ja-JP" sz="2200" dirty="0">
                <a:latin typeface="+mn-lt"/>
              </a:rPr>
              <a:t>SOC</a:t>
            </a:r>
            <a:r>
              <a:rPr lang="ja-JP" altLang="en-US" sz="2200" dirty="0">
                <a:latin typeface="+mn-lt"/>
              </a:rPr>
              <a:t>の一ヶ月分を保存しとくと便利</a:t>
            </a:r>
            <a:br>
              <a:rPr lang="en-US" altLang="ja-JP" sz="2200" dirty="0">
                <a:latin typeface="+mn-lt"/>
              </a:rPr>
            </a:br>
            <a:r>
              <a:rPr lang="ja-JP" altLang="en-US" sz="2200" dirty="0">
                <a:latin typeface="+mn-lt"/>
              </a:rPr>
              <a:t>　　　　　　　　　　　このデータが　</a:t>
            </a:r>
            <a:r>
              <a:rPr lang="en-US" altLang="ja-JP" sz="2200" dirty="0">
                <a:solidFill>
                  <a:srgbClr val="00B050"/>
                </a:solidFill>
                <a:latin typeface="+mn-lt"/>
              </a:rPr>
              <a:t>data0103_PV200p_B30p.mat</a:t>
            </a:r>
            <a:endParaRPr kumimoji="1" lang="ja-JP" altLang="en-US" sz="22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5576" y="6120162"/>
            <a:ext cx="777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200" dirty="0" err="1">
                <a:latin typeface="+mn-lt"/>
              </a:rPr>
              <a:t>Main_loop.m</a:t>
            </a:r>
            <a:r>
              <a:rPr lang="ja-JP" altLang="en-US" sz="2200" dirty="0">
                <a:latin typeface="+mn-lt"/>
              </a:rPr>
              <a:t>　←　一ヶ月分の積算収益を計算</a:t>
            </a:r>
            <a:endParaRPr kumimoji="1" lang="ja-JP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026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32774" y="1147925"/>
            <a:ext cx="5351989" cy="565178"/>
          </a:xfrm>
        </p:spPr>
        <p:txBody>
          <a:bodyPr/>
          <a:lstStyle/>
          <a:p>
            <a:r>
              <a:rPr lang="en-US" altLang="ja-JP" sz="2800" dirty="0">
                <a:solidFill>
                  <a:srgbClr val="00B050"/>
                </a:solidFill>
              </a:rPr>
              <a:t>interpolate_data20161215.mat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5</a:t>
            </a:fld>
            <a:r>
              <a:rPr lang="en-US" altLang="ja-JP"/>
              <a:t>/23</a:t>
            </a:r>
            <a:endParaRPr lang="en-US" altLang="ja-JP" dirty="0"/>
          </a:p>
        </p:txBody>
      </p:sp>
      <p:pic>
        <p:nvPicPr>
          <p:cNvPr id="8" name="TexTeXPicture" descr="&lt;?xml version=&quot;1.0&quot; encoding=&quot;utf-16&quot;?&gt;&#10;&lt;TeXTeX&gt;&#10;  &lt;preamble&gt;\documentclass{jarticle}&#10;\usepackage{amsmath}&#10;\usepackage{fancyvrb}&#10;\pagestyle{empty}&lt;/preamble&gt;&#10;  &lt;body&gt;\begin{align*} &#10;i \in &#10;\{&#10;1,\ldots,31&#10;\}&#10;\end{align*}&lt;/body&gt;&#10;  &lt;fcolor&gt;FF000000&lt;/fcolor&gt;&#10;  &lt;bcolor&gt;FFFFFFFF&lt;/bcolor&gt;&#10;  &lt;transparent&gt;True&lt;/transparent&gt;&#10;  &lt;resolution&gt;1800&lt;/resolution&gt;&#10;  &lt;imageh&gt;249&lt;/imageh&gt;&#10;  &lt;imagew&gt;1540&lt;/imagew&gt;&#10;  &lt;scale&gt;50&lt;/scale&gt;&#10;  &lt;cursor&gt;37&lt;/cursor&gt;&#10;&lt;/TeXTeX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09" y="2044025"/>
            <a:ext cx="1629833" cy="263525"/>
          </a:xfrm>
          <a:prstGeom prst="rect">
            <a:avLst/>
          </a:prstGeom>
        </p:spPr>
      </p:pic>
      <p:pic>
        <p:nvPicPr>
          <p:cNvPr id="10" name="TexTeXPicture" descr="&lt;?xml version=&quot;1.0&quot; encoding=&quot;utf-16&quot;?&gt;&#10;&lt;TeXTeX&gt;&#10;  &lt;preamble&gt;\documentclass{jarticle}&#10;\usepackage{amsmath}&#10;\usepackage{fancyvrb}&#10;\pagestyle{empty}&lt;/preamble&gt;&#10;  &lt;body&gt;\begin{align*} &#10;j \in &#10;\{&#10;1,\ldots,7&#10;\}&#10;\end{align*}&lt;/body&gt;&#10;  &lt;fcolor&gt;FF000000&lt;/fcolor&gt;&#10;  &lt;bcolor&gt;FFFFFFFF&lt;/bcolor&gt;&#10;  &lt;transparent&gt;True&lt;/transparent&gt;&#10;  &lt;resolution&gt;1800&lt;/resolution&gt;&#10;  &lt;imageh&gt;249&lt;/imageh&gt;&#10;  &lt;imagew&gt;1458&lt;/imagew&gt;&#10;  &lt;scale&gt;50&lt;/scale&gt;&#10;  &lt;cursor&gt;36&lt;/cursor&gt;&#10;&lt;/TeXTeX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533495"/>
            <a:ext cx="1543050" cy="263525"/>
          </a:xfrm>
          <a:prstGeom prst="rect">
            <a:avLst/>
          </a:prstGeom>
        </p:spPr>
      </p:pic>
      <p:pic>
        <p:nvPicPr>
          <p:cNvPr id="13" name="TexTeXPicture" descr="&lt;?xml version=&quot;1.0&quot; encoding=&quot;utf-16&quot;?&gt;&#10;&lt;TeXTeX&gt;&#10;  &lt;preamble&gt;\documentclass{jarticle}&#10;\usepackage{amsmath}&#10;\usepackage{fancyvrb}&#10;\pagestyle{empty}&lt;/preamble&gt;&#10;  &lt;body&gt;\begin{align*} &#10;k\in &#10;\{&#10;1,\ldots,9&#10;\}&#10;\end{align*}&lt;/body&gt;&#10;  &lt;fcolor&gt;FF000000&lt;/fcolor&gt;&#10;  &lt;bcolor&gt;FFFFFFFF&lt;/bcolor&gt;&#10;  &lt;transparent&gt;True&lt;/transparent&gt;&#10;  &lt;resolution&gt;1800&lt;/resolution&gt;&#10;  &lt;imageh&gt;249&lt;/imageh&gt;&#10;  &lt;imagew&gt;1462&lt;/imagew&gt;&#10;  &lt;scale&gt;50&lt;/scale&gt;&#10;  &lt;cursor&gt;16&lt;/cursor&gt;&#10;&lt;/TeXTeX&g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09" y="3123957"/>
            <a:ext cx="1547283" cy="26352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505701" y="2082435"/>
            <a:ext cx="225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800" dirty="0">
                <a:latin typeface="+mn-lt"/>
              </a:rPr>
              <a:t>PV</a:t>
            </a:r>
            <a:r>
              <a:rPr kumimoji="1" lang="ja-JP" altLang="en-US" sz="1800" dirty="0">
                <a:latin typeface="+mn-lt"/>
              </a:rPr>
              <a:t>データ （</a:t>
            </a:r>
            <a:r>
              <a:rPr kumimoji="1" lang="en-US" altLang="ja-JP" sz="1800" dirty="0">
                <a:latin typeface="+mn-lt"/>
              </a:rPr>
              <a:t>MAX1kW</a:t>
            </a:r>
            <a:r>
              <a:rPr kumimoji="1" lang="ja-JP" altLang="en-US" sz="1800" dirty="0">
                <a:latin typeface="+mn-lt"/>
              </a:rPr>
              <a:t>）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7308304" y="1998748"/>
            <a:ext cx="1146380" cy="369332"/>
            <a:chOff x="3635896" y="2381616"/>
            <a:chExt cx="1146380" cy="369332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3635896" y="2381616"/>
              <a:ext cx="114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ja-JP" altLang="en-US" sz="1800" dirty="0">
                  <a:latin typeface="+mn-lt"/>
                </a:rPr>
                <a:t>８月</a:t>
              </a:r>
              <a:r>
                <a:rPr lang="ja-JP" altLang="en-US" sz="1800" dirty="0">
                  <a:latin typeface="+mn-lt"/>
                </a:rPr>
                <a:t>　日</a:t>
              </a:r>
              <a:endParaRPr kumimoji="1" lang="ja-JP" altLang="en-US" sz="1800" dirty="0">
                <a:latin typeface="+mn-lt"/>
              </a:endParaRPr>
            </a:p>
          </p:txBody>
        </p:sp>
        <p:pic>
          <p:nvPicPr>
            <p:cNvPr id="16" name="TexTeXPicture" descr="&lt;?xml version=&quot;1.0&quot; encoding=&quot;utf-16&quot;?&gt;&#10;&lt;TeXTeX&gt;&#10;  &lt;preamble&gt;\documentclass{jarticle}&#10;\usepackage{amsmath}&#10;\usepackage{fancyvrb}&#10;\pagestyle{empty}&lt;/preamble&gt;&#10;  &lt;body&gt;\begin{align*} &#10;i&#10;\end{align*}&lt;/body&gt;&#10;  &lt;fcolor&gt;FF000000&lt;/fcolor&gt;&#10;  &lt;bcolor&gt;FFFFFFFF&lt;/bcolor&gt;&#10;  &lt;transparent&gt;True&lt;/transparent&gt;&#10;  &lt;resolution&gt;1800&lt;/resolution&gt;&#10;  &lt;imageh&gt;168&lt;/imageh&gt;&#10;  &lt;imagew&gt;66&lt;/imagew&gt;&#10;  &lt;scale&gt;50&lt;/scale&gt;&#10;  &lt;cursor&gt;17&lt;/cursor&gt;&#10;&lt;/TeXTeX&gt;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36" y="2477382"/>
              <a:ext cx="69850" cy="177800"/>
            </a:xfrm>
            <a:prstGeom prst="rect">
              <a:avLst/>
            </a:prstGeom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7150792" y="2475765"/>
            <a:ext cx="8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800" dirty="0">
                <a:latin typeface="+mn-lt"/>
              </a:rPr>
              <a:t>エリア</a:t>
            </a:r>
            <a:endParaRPr kumimoji="1" lang="ja-JP" altLang="en-US" sz="1800" dirty="0">
              <a:latin typeface="+mn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50792" y="3060468"/>
            <a:ext cx="106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800" dirty="0">
                <a:latin typeface="+mn-lt"/>
              </a:rPr>
              <a:t>シナリオ</a:t>
            </a:r>
            <a:endParaRPr kumimoji="1" lang="ja-JP" altLang="en-US" sz="1800" dirty="0">
              <a:latin typeface="+mn-lt"/>
            </a:endParaRPr>
          </a:p>
        </p:txBody>
      </p:sp>
      <p:pic>
        <p:nvPicPr>
          <p:cNvPr id="23" name="TexTeXPicture" descr="&lt;?xml version=&quot;1.0&quot; encoding=&quot;utf-16&quot;?&gt;&#10;&lt;TeXTeX&gt;&#10;  &lt;preamble&gt;\documentclass{jarticle}&#10;\usepackage{amsmath}&#10;\usepackage{fancyvrb}&#10;\pagestyle{empty}&lt;/preamble&gt;&#10;  &lt;body&gt;\begin{align*} &#10;{\rm Hp} \_&#10;{\rm 60min}&#10;\{&#10;i,j,k&#10;\}&#10;\in \mathcal{R}^{24}&#10;\end{align*}&lt;/body&gt;&#10;  &lt;fcolor&gt;FF000000&lt;/fcolor&gt;&#10;  &lt;bcolor&gt;FFFFFFFF&lt;/bcolor&gt;&#10;  &lt;transparent&gt;True&lt;/transparent&gt;&#10;  &lt;resolution&gt;1800&lt;/resolution&gt;&#10;  &lt;imageh&gt;282&lt;/imageh&gt;&#10;  &lt;imagew&gt;2575&lt;/imagew&gt;&#10;  &lt;scale&gt;50&lt;/scale&gt;&#10;  &lt;cursor&gt;71&lt;/cursor&gt;&#10;&lt;/TeXTeX&gt;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9" y="1772816"/>
            <a:ext cx="2725208" cy="29845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1661424" y="3026222"/>
            <a:ext cx="30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800" dirty="0">
                <a:latin typeface="+mn-lt"/>
              </a:rPr>
              <a:t>負荷</a:t>
            </a:r>
            <a:r>
              <a:rPr kumimoji="1" lang="ja-JP" altLang="en-US" sz="1800" dirty="0">
                <a:latin typeface="+mn-lt"/>
              </a:rPr>
              <a:t>データ（一軒の需要家）</a:t>
            </a:r>
          </a:p>
        </p:txBody>
      </p:sp>
      <p:pic>
        <p:nvPicPr>
          <p:cNvPr id="29" name="TexTeXPicture" descr="&lt;?xml version=&quot;1.0&quot; encoding=&quot;utf-16&quot;?&gt;&#10;&lt;TeXTeX&gt;&#10;  &lt;preamble&gt;\documentclass{jarticle}&#10;\usepackage{amsmath}&#10;\usepackage{fancyvrb}&#10;\pagestyle{empty}&lt;/preamble&gt;&#10;  &lt;body&gt;\begin{align*} &#10;{\rm lam} \_&#10;{\rm 1h}&#10;\{&#10;i&#10;\}&#10;\in \mathcal{R}^{24}&#10;\end{align*}&lt;/body&gt;&#10;  &lt;fcolor&gt;FF000000&lt;/fcolor&gt;&#10;  &lt;bcolor&gt;FFFFFFFF&lt;/bcolor&gt;&#10;  &lt;transparent&gt;True&lt;/transparent&gt;&#10;  &lt;resolution&gt;1800&lt;/resolution&gt;&#10;  &lt;imageh&gt;282&lt;/imageh&gt;&#10;  &lt;imagew&gt;1787&lt;/imagew&gt;&#10;  &lt;scale&gt;50&lt;/scale&gt;&#10;  &lt;cursor&gt;42&lt;/cursor&gt;&#10;&lt;/TeXTeX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641538"/>
            <a:ext cx="1891242" cy="298450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1682148" y="5939988"/>
            <a:ext cx="147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800" dirty="0">
                <a:latin typeface="+mn-lt"/>
              </a:rPr>
              <a:t>価格</a:t>
            </a:r>
            <a:r>
              <a:rPr kumimoji="1" lang="ja-JP" altLang="en-US" sz="1800" dirty="0">
                <a:latin typeface="+mn-lt"/>
              </a:rPr>
              <a:t>データ</a:t>
            </a:r>
          </a:p>
        </p:txBody>
      </p:sp>
      <p:sp>
        <p:nvSpPr>
          <p:cNvPr id="32" name="コンテンツ プレースホルダー 2"/>
          <p:cNvSpPr txBox="1">
            <a:spLocks/>
          </p:cNvSpPr>
          <p:nvPr/>
        </p:nvSpPr>
        <p:spPr>
          <a:xfrm>
            <a:off x="211748" y="4924647"/>
            <a:ext cx="3953105" cy="565178"/>
          </a:xfrm>
          <a:prstGeom prst="rect">
            <a:avLst/>
          </a:prstGeom>
        </p:spPr>
        <p:txBody>
          <a:bodyPr lIns="9000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6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400" spc="-9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800" dirty="0">
                <a:solidFill>
                  <a:srgbClr val="00B050"/>
                </a:solidFill>
              </a:rPr>
              <a:t>lam_data20161219.mat</a:t>
            </a:r>
            <a:endParaRPr lang="ja-JP" altLang="en-US" kern="0" dirty="0">
              <a:solidFill>
                <a:srgbClr val="00B05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5536" y="3573016"/>
            <a:ext cx="7578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+mn-lt"/>
              </a:rPr>
              <a:t>注意：　</a:t>
            </a:r>
            <a:r>
              <a:rPr kumimoji="1" lang="ja-JP" altLang="en-US" sz="1200" dirty="0">
                <a:latin typeface="+mn-lt"/>
              </a:rPr>
              <a:t>植田Ｇ佐々木先生に作成して頂いたもの．東京都新宿区のデータ利用．シナリオは小池が作成．</a:t>
            </a:r>
          </a:p>
        </p:txBody>
      </p:sp>
      <p:pic>
        <p:nvPicPr>
          <p:cNvPr id="34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j=1:&#10;\end{align*}&lt;/body&gt;&#10;  &lt;fcolor&gt;FF000000&lt;/fcolor&gt;&#10;  &lt;bcolor&gt;FFFFFFFF&lt;/bcolor&gt;&#10;  &lt;transparent&gt;True&lt;/transparent&gt;&#10;  &lt;resolution&gt;1800&lt;/resolution&gt;&#10;  &lt;imageh&gt;218&lt;/imageh&gt;&#10;  &lt;imagew&gt;695&lt;/imagew&gt;&#10;  &lt;scale&gt;50&lt;/scale&gt;&#10;  &lt;cursor&gt;20&lt;/cursor&gt;&#10;&lt;/TeXTeX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7" y="3869084"/>
            <a:ext cx="552624" cy="173341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1219611" y="3832309"/>
            <a:ext cx="4216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+mn-lt"/>
              </a:rPr>
              <a:t>東京都千代田区（今回の</a:t>
            </a:r>
            <a:r>
              <a:rPr lang="en-US" altLang="ja-JP" sz="1200" dirty="0">
                <a:latin typeface="+mn-lt"/>
              </a:rPr>
              <a:t>simulation</a:t>
            </a:r>
            <a:r>
              <a:rPr lang="ja-JP" altLang="en-US" sz="1200" dirty="0">
                <a:latin typeface="+mn-lt"/>
              </a:rPr>
              <a:t>ではこれを採用）</a:t>
            </a:r>
            <a:endParaRPr kumimoji="1" lang="ja-JP" altLang="en-US" sz="1200" dirty="0">
              <a:latin typeface="+mn-lt"/>
            </a:endParaRPr>
          </a:p>
        </p:txBody>
      </p:sp>
      <p:pic>
        <p:nvPicPr>
          <p:cNvPr id="37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j=2:&#10;\end{align*}&lt;/body&gt;&#10;  &lt;fcolor&gt;FF000000&lt;/fcolor&gt;&#10;  &lt;bcolor&gt;FFFFFFFF&lt;/bcolor&gt;&#10;  &lt;transparent&gt;True&lt;/transparent&gt;&#10;  &lt;resolution&gt;1800&lt;/resolution&gt;&#10;  &lt;imageh&gt;218&lt;/imageh&gt;&#10;  &lt;imagew&gt;695&lt;/imagew&gt;&#10;  &lt;scale&gt;50&lt;/scale&gt;&#10;  &lt;cursor&gt;19&lt;/cursor&gt;&#10;&lt;/TeXTeX&gt;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7" y="4085254"/>
            <a:ext cx="552624" cy="173341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1233775" y="4044150"/>
            <a:ext cx="110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+mn-lt"/>
              </a:rPr>
              <a:t>東京都新宿区</a:t>
            </a:r>
            <a:endParaRPr kumimoji="1" lang="ja-JP" altLang="en-US" sz="1200" dirty="0">
              <a:latin typeface="+mn-lt"/>
            </a:endParaRPr>
          </a:p>
        </p:txBody>
      </p:sp>
      <p:pic>
        <p:nvPicPr>
          <p:cNvPr id="40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j=3:&#10;\end{align*}&lt;/body&gt;&#10;  &lt;fcolor&gt;FF000000&lt;/fcolor&gt;&#10;  &lt;bcolor&gt;FFFFFFFF&lt;/bcolor&gt;&#10;  &lt;transparent&gt;True&lt;/transparent&gt;&#10;  &lt;resolution&gt;1800&lt;/resolution&gt;&#10;  &lt;imageh&gt;218&lt;/imageh&gt;&#10;  &lt;imagew&gt;695&lt;/imagew&gt;&#10;  &lt;scale&gt;50&lt;/scale&gt;&#10;  &lt;cursor&gt;19&lt;/cursor&gt;&#10;&lt;/TeXTeX&gt;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7" y="4336298"/>
            <a:ext cx="552624" cy="17334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1233775" y="4285797"/>
            <a:ext cx="1105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latin typeface="+mn-lt"/>
              </a:rPr>
              <a:t>群馬県太田市</a:t>
            </a:r>
            <a:endParaRPr kumimoji="1" lang="ja-JP" altLang="en-US" sz="1200" dirty="0">
              <a:latin typeface="+mn-lt"/>
            </a:endParaRPr>
          </a:p>
        </p:txBody>
      </p:sp>
      <p:pic>
        <p:nvPicPr>
          <p:cNvPr id="43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j=4:&#10;\end{align*}&lt;/body&gt;&#10;  &lt;fcolor&gt;FF000000&lt;/fcolor&gt;&#10;  &lt;bcolor&gt;FFFFFFFF&lt;/bcolor&gt;&#10;  &lt;transparent&gt;True&lt;/transparent&gt;&#10;  &lt;resolution&gt;1800&lt;/resolution&gt;&#10;  &lt;imageh&gt;221&lt;/imageh&gt;&#10;  &lt;imagew&gt;695&lt;/imagew&gt;&#10;  &lt;scale&gt;50&lt;/scale&gt;&#10;  &lt;cursor&gt;19&lt;/cursor&gt;&#10;&lt;/TeXTeX&gt;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7" y="4592158"/>
            <a:ext cx="552624" cy="175726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1233775" y="4524903"/>
            <a:ext cx="146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latin typeface="+mn-lt"/>
              </a:rPr>
              <a:t>栃木県宇都宮市</a:t>
            </a:r>
            <a:endParaRPr kumimoji="1" lang="ja-JP" altLang="en-US" sz="1200" dirty="0">
              <a:latin typeface="+mn-lt"/>
            </a:endParaRPr>
          </a:p>
        </p:txBody>
      </p:sp>
      <p:pic>
        <p:nvPicPr>
          <p:cNvPr id="46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j=5:&#10;\end{align*}&lt;/body&gt;&#10;  &lt;fcolor&gt;FF000000&lt;/fcolor&gt;&#10;  &lt;bcolor&gt;FFFFFFFF&lt;/bcolor&gt;&#10;  &lt;transparent&gt;True&lt;/transparent&gt;&#10;  &lt;resolution&gt;1800&lt;/resolution&gt;&#10;  &lt;imageh&gt;218&lt;/imageh&gt;&#10;  &lt;imagew&gt;695&lt;/imagew&gt;&#10;  &lt;scale&gt;50&lt;/scale&gt;&#10;  &lt;cursor&gt;19&lt;/cursor&gt;&#10;&lt;/TeXTeX&gt;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95" y="4100513"/>
            <a:ext cx="552624" cy="173341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3975470" y="4056272"/>
            <a:ext cx="194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+mn-lt"/>
              </a:rPr>
              <a:t>神奈川県横浜市中区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83359" y="4288235"/>
            <a:ext cx="146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latin typeface="+mn-lt"/>
              </a:rPr>
              <a:t>千葉県木更津市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983359" y="4534739"/>
            <a:ext cx="146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dirty="0">
                <a:latin typeface="+mn-lt"/>
              </a:rPr>
              <a:t>千葉県船橋市</a:t>
            </a:r>
            <a:endParaRPr kumimoji="1" lang="ja-JP" altLang="en-US" sz="1200" dirty="0">
              <a:latin typeface="+mn-lt"/>
            </a:endParaRPr>
          </a:p>
        </p:txBody>
      </p:sp>
      <p:pic>
        <p:nvPicPr>
          <p:cNvPr id="52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j=6:&#10;\end{align*}&lt;/body&gt;&#10;  &lt;fcolor&gt;FF000000&lt;/fcolor&gt;&#10;  &lt;bcolor&gt;FFFFFFFF&lt;/bcolor&gt;&#10;  &lt;transparent&gt;True&lt;/transparent&gt;&#10;  &lt;resolution&gt;1800&lt;/resolution&gt;&#10;  &lt;imageh&gt;218&lt;/imageh&gt;&#10;  &lt;imagew&gt;695&lt;/imagew&gt;&#10;  &lt;scale&gt;50&lt;/scale&gt;&#10;  &lt;cursor&gt;19&lt;/cursor&gt;&#10;&lt;/TeXTeX&gt;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95" y="4333037"/>
            <a:ext cx="552624" cy="173341"/>
          </a:xfrm>
          <a:prstGeom prst="rect">
            <a:avLst/>
          </a:prstGeom>
        </p:spPr>
      </p:pic>
      <p:pic>
        <p:nvPicPr>
          <p:cNvPr id="53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j=7:&#10;\end{align*}&lt;/body&gt;&#10;  &lt;fcolor&gt;FF000000&lt;/fcolor&gt;&#10;  &lt;bcolor&gt;FFFFFFFF&lt;/bcolor&gt;&#10;  &lt;transparent&gt;True&lt;/transparent&gt;&#10;  &lt;resolution&gt;1800&lt;/resolution&gt;&#10;  &lt;imageh&gt;221&lt;/imageh&gt;&#10;  &lt;imagew&gt;695&lt;/imagew&gt;&#10;  &lt;scale&gt;50&lt;/scale&gt;&#10;  &lt;cursor&gt;19&lt;/cursor&gt;&#10;&lt;/TeXTeX&gt;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37" y="4585376"/>
            <a:ext cx="552624" cy="175726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260494" y="6502844"/>
            <a:ext cx="350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+mn-lt"/>
              </a:rPr>
              <a:t>注意：　山口</a:t>
            </a:r>
            <a:r>
              <a:rPr kumimoji="1" lang="ja-JP" altLang="en-US" sz="1200" dirty="0">
                <a:latin typeface="+mn-lt"/>
              </a:rPr>
              <a:t>Ｇ山口先生に作成して頂いたもの．</a:t>
            </a:r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35488" y="4878303"/>
            <a:ext cx="4608512" cy="565178"/>
          </a:xfrm>
          <a:prstGeom prst="rect">
            <a:avLst/>
          </a:prstGeom>
        </p:spPr>
        <p:txBody>
          <a:bodyPr lIns="9000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6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400" spc="-9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Tx/>
              <a:buBlip>
                <a:blip r:embed="rId8"/>
              </a:buBlip>
              <a:defRPr kumimoji="1" sz="2200" spc="-90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800" dirty="0">
                <a:solidFill>
                  <a:srgbClr val="00B050"/>
                </a:solidFill>
              </a:rPr>
              <a:t>data0103_PV200p_B30p.mat</a:t>
            </a:r>
            <a:endParaRPr lang="ja-JP" altLang="en-US" sz="2800" dirty="0">
              <a:solidFill>
                <a:srgbClr val="00B050"/>
              </a:solidFill>
            </a:endParaRPr>
          </a:p>
        </p:txBody>
      </p:sp>
      <p:pic>
        <p:nvPicPr>
          <p:cNvPr id="58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{\rm ss} \_&#10;s0&#10;\in \mathcal{R}^{31}&#10;\end{align*}&lt;/body&gt;&#10;  &lt;fcolor&gt;FF000000&lt;/fcolor&gt;&#10;  &lt;bcolor&gt;FFFFFFFF&lt;/bcolor&gt;&#10;  &lt;transparent&gt;True&lt;/transparent&gt;&#10;  &lt;resolution&gt;1800&lt;/resolution&gt;&#10;  &lt;imageh&gt;229&lt;/imageh&gt;&#10;  &lt;imagew&gt;1217&lt;/imagew&gt;&#10;  &lt;scale&gt;50&lt;/scale&gt;&#10;  &lt;cursor&gt;50&lt;/cursor&gt;&#10;&lt;/TeXTeX&gt;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582838"/>
            <a:ext cx="1287992" cy="242358"/>
          </a:xfrm>
          <a:prstGeom prst="rect">
            <a:avLst/>
          </a:prstGeom>
        </p:spPr>
      </p:pic>
      <p:sp>
        <p:nvSpPr>
          <p:cNvPr id="59" name="テキスト ボックス 58"/>
          <p:cNvSpPr txBox="1"/>
          <p:nvPr/>
        </p:nvSpPr>
        <p:spPr>
          <a:xfrm>
            <a:off x="5380917" y="5906990"/>
            <a:ext cx="228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800" dirty="0">
                <a:latin typeface="+mn-lt"/>
              </a:rPr>
              <a:t>各日の初期ＳＯＣ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684586" y="6309320"/>
            <a:ext cx="350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+mn-lt"/>
              </a:rPr>
              <a:t>注意：　</a:t>
            </a:r>
            <a:r>
              <a:rPr lang="en-US" altLang="ja-JP" sz="1200" dirty="0" err="1">
                <a:latin typeface="+mn-lt"/>
              </a:rPr>
              <a:t>main_loop.m</a:t>
            </a:r>
            <a:r>
              <a:rPr lang="ja-JP" altLang="en-US" sz="1200" dirty="0">
                <a:latin typeface="+mn-lt"/>
              </a:rPr>
              <a:t>を走らせて保存する．</a:t>
            </a:r>
            <a:endParaRPr kumimoji="1" lang="ja-JP" altLang="en-US" sz="1200" dirty="0">
              <a:latin typeface="+mn-lt"/>
            </a:endParaRPr>
          </a:p>
        </p:txBody>
      </p:sp>
      <p:pic>
        <p:nvPicPr>
          <p:cNvPr id="5" name="TexTeXPicture" descr="&lt;?xml version=&quot;1.0&quot; encoding=&quot;utf-16&quot;?&gt;&#10;&lt;TeXTeX&gt;&#10;  &lt;preamble&gt;\documentclass{jarticle}&#10;\usepackage{amsmath}&#10;\usepackage{fancyvrb}&#10;\pagestyle{empty}&lt;/preamble&gt;&#10;  &lt;body&gt;\begin{align*} &#10;{\rm l} \_&#10;{\rm 60min}&#10;\{&#10;i,j&#10;\}&#10;\in \mathcal{R}^{24}&#10;\end{align*}&lt;/body&gt;&#10;  &lt;fcolor&gt;FF000000&lt;/fcolor&gt;&#10;  &lt;bcolor&gt;FFFFFFFF&lt;/bcolor&gt;&#10;  &lt;transparent&gt;True&lt;/transparent&gt;&#10;  &lt;resolution&gt;1800&lt;/resolution&gt;&#10;  &lt;imageh&gt;282&lt;/imageh&gt;&#10;  &lt;imagew&gt;2085&lt;/imagew&gt;&#10;  &lt;scale&gt;50&lt;/scale&gt;&#10;  &lt;cursor&gt;45&lt;/cursor&gt;&#10;&lt;/TeXTeX&gt;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34359"/>
            <a:ext cx="2206625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8" y="4015042"/>
            <a:ext cx="3164967" cy="267804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0" y="1347589"/>
            <a:ext cx="3168396" cy="26574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arame.m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6</a:t>
            </a:fld>
            <a:r>
              <a:rPr lang="en-US" altLang="ja-JP"/>
              <a:t>/23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56176" y="2780928"/>
            <a:ext cx="2448272" cy="230425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59733" y="3712335"/>
            <a:ext cx="1635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PV</a:t>
            </a:r>
            <a:r>
              <a:rPr lang="ja-JP" altLang="en-US" sz="1400" dirty="0">
                <a:solidFill>
                  <a:srgbClr val="FF0000"/>
                </a:solidFill>
                <a:latin typeface="+mn-lt"/>
              </a:rPr>
              <a:t>所有件数・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+mn-lt"/>
              </a:rPr>
              <a:t>蓄電池所有件数</a:t>
            </a:r>
            <a:endParaRPr kumimoji="1" lang="en-US" altLang="ja-JP" sz="14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ja-JP" altLang="en-US" sz="1400" dirty="0">
                <a:solidFill>
                  <a:srgbClr val="FF0000"/>
                </a:solidFill>
                <a:latin typeface="+mn-lt"/>
              </a:rPr>
              <a:t>を選定する．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pPr algn="l"/>
            <a:endParaRPr kumimoji="1" lang="ja-JP" altLang="en-US" sz="1400" dirty="0">
              <a:latin typeface="+mn-lt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56176" y="2362186"/>
            <a:ext cx="2448272" cy="15621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82091" y="2280330"/>
            <a:ext cx="163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アグリゲートする</a:t>
            </a:r>
            <a:br>
              <a:rPr lang="en-US" altLang="ja-JP" sz="1400" dirty="0">
                <a:solidFill>
                  <a:srgbClr val="7030A0"/>
                </a:solidFill>
                <a:latin typeface="+mn-lt"/>
              </a:rPr>
            </a:br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需要家件数</a:t>
            </a:r>
            <a:endParaRPr lang="en-US" altLang="ja-JP" sz="1400" dirty="0">
              <a:solidFill>
                <a:srgbClr val="7030A0"/>
              </a:solidFill>
              <a:latin typeface="+mn-lt"/>
            </a:endParaRPr>
          </a:p>
          <a:p>
            <a:pPr algn="l"/>
            <a:endParaRPr kumimoji="1" lang="ja-JP" altLang="en-US" sz="1400" dirty="0">
              <a:latin typeface="+mn-lt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44998" y="2119550"/>
            <a:ext cx="2448272" cy="201708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80307" y="1629336"/>
            <a:ext cx="163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負荷・ＰＶ・価格のデータ読み込む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779" y="1197225"/>
            <a:ext cx="3161538" cy="2664333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456176" y="5165699"/>
            <a:ext cx="2448272" cy="36004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04448" y="5074629"/>
            <a:ext cx="210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FF0000"/>
                </a:solidFill>
                <a:latin typeface="+mn-lt"/>
              </a:rPr>
              <a:t>一件あたりの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ja-JP" altLang="en-US" sz="1400" dirty="0">
                <a:solidFill>
                  <a:srgbClr val="FF0000"/>
                </a:solidFill>
                <a:latin typeface="+mn-lt"/>
              </a:rPr>
              <a:t>蓄電池の容量等を設定</a:t>
            </a:r>
            <a:endParaRPr kumimoji="1" lang="ja-JP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33819" y="5778526"/>
            <a:ext cx="2448272" cy="924544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49664" y="5933021"/>
            <a:ext cx="261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負荷</a:t>
            </a:r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・</a:t>
            </a:r>
            <a:r>
              <a:rPr lang="en-US" altLang="ja-JP" sz="1400" dirty="0">
                <a:solidFill>
                  <a:srgbClr val="7030A0"/>
                </a:solidFill>
                <a:latin typeface="+mn-lt"/>
              </a:rPr>
              <a:t>PV</a:t>
            </a:r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データをスケーリング</a:t>
            </a:r>
            <a:endParaRPr lang="en-US" altLang="ja-JP" sz="1400" dirty="0">
              <a:solidFill>
                <a:srgbClr val="7030A0"/>
              </a:solidFill>
              <a:latin typeface="+mn-lt"/>
            </a:endParaRPr>
          </a:p>
          <a:p>
            <a:pPr algn="l"/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注意：</a:t>
            </a:r>
            <a:r>
              <a:rPr kumimoji="1" lang="en-US" altLang="ja-JP" sz="1400" dirty="0">
                <a:solidFill>
                  <a:srgbClr val="7030A0"/>
                </a:solidFill>
                <a:latin typeface="+mn-lt"/>
              </a:rPr>
              <a:t>PV</a:t>
            </a:r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パネルは</a:t>
            </a:r>
            <a:r>
              <a:rPr kumimoji="1" lang="en-US" altLang="ja-JP" sz="1400" dirty="0">
                <a:solidFill>
                  <a:srgbClr val="7030A0"/>
                </a:solidFill>
                <a:latin typeface="+mn-lt"/>
              </a:rPr>
              <a:t>3</a:t>
            </a:r>
            <a:r>
              <a:rPr lang="en-US" altLang="ja-JP" sz="1400" dirty="0">
                <a:solidFill>
                  <a:srgbClr val="7030A0"/>
                </a:solidFill>
                <a:latin typeface="+mn-lt"/>
              </a:rPr>
              <a:t>k</a:t>
            </a:r>
            <a:r>
              <a:rPr kumimoji="1" lang="en-US" altLang="ja-JP" sz="1400" dirty="0">
                <a:solidFill>
                  <a:srgbClr val="7030A0"/>
                </a:solidFill>
                <a:latin typeface="+mn-lt"/>
              </a:rPr>
              <a:t>W</a:t>
            </a:r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を基準に</a:t>
            </a:r>
            <a:endParaRPr kumimoji="1" lang="en-US" altLang="ja-JP" sz="1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094972" y="1268760"/>
            <a:ext cx="3077428" cy="2592798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00604" y="3887651"/>
            <a:ext cx="2614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構造体に格納</a:t>
            </a:r>
            <a:endParaRPr lang="en-US" altLang="ja-JP" sz="1400" dirty="0">
              <a:solidFill>
                <a:srgbClr val="7030A0"/>
              </a:solidFill>
              <a:latin typeface="+mn-lt"/>
            </a:endParaRPr>
          </a:p>
          <a:p>
            <a:pPr algn="l"/>
            <a:r>
              <a:rPr kumimoji="1" lang="en-US" altLang="ja-JP" sz="1400" dirty="0" err="1">
                <a:solidFill>
                  <a:srgbClr val="7030A0"/>
                </a:solidFill>
                <a:latin typeface="+mn-lt"/>
              </a:rPr>
              <a:t>Agg</a:t>
            </a:r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：負荷・</a:t>
            </a:r>
            <a:r>
              <a:rPr kumimoji="1" lang="en-US" altLang="ja-JP" sz="1400" dirty="0">
                <a:solidFill>
                  <a:srgbClr val="7030A0"/>
                </a:solidFill>
                <a:latin typeface="+mn-lt"/>
              </a:rPr>
              <a:t>PV</a:t>
            </a:r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・蓄電池関係</a:t>
            </a:r>
            <a:endParaRPr kumimoji="1" lang="en-US" altLang="ja-JP" sz="1400" dirty="0">
              <a:solidFill>
                <a:srgbClr val="7030A0"/>
              </a:solidFill>
              <a:latin typeface="+mn-lt"/>
            </a:endParaRPr>
          </a:p>
          <a:p>
            <a:pPr algn="l"/>
            <a:r>
              <a:rPr lang="en-US" altLang="ja-JP" sz="1400" dirty="0">
                <a:solidFill>
                  <a:srgbClr val="7030A0"/>
                </a:solidFill>
                <a:latin typeface="+mn-lt"/>
              </a:rPr>
              <a:t>Gen</a:t>
            </a:r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：発電機関係</a:t>
            </a:r>
            <a:endParaRPr kumimoji="1" lang="en-US" altLang="ja-JP" sz="14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71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ain.m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7</a:t>
            </a:fld>
            <a:r>
              <a:rPr lang="en-US" altLang="ja-JP"/>
              <a:t>/23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3151251" cy="26780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5" y="3946809"/>
            <a:ext cx="3161538" cy="266090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467544" y="3461260"/>
            <a:ext cx="2448272" cy="1297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522" y="3151077"/>
            <a:ext cx="127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FF0000"/>
                </a:solidFill>
                <a:latin typeface="+mn-lt"/>
              </a:rPr>
              <a:t>日にちを指定</a:t>
            </a:r>
            <a:endParaRPr kumimoji="1" lang="ja-JP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63898" y="3675512"/>
            <a:ext cx="2448272" cy="82041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51083" y="3716532"/>
            <a:ext cx="314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注意：初期蓄電池のデータを読み込む</a:t>
            </a:r>
            <a:endParaRPr kumimoji="1" lang="ja-JP" altLang="en-US" sz="14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75" y="1235574"/>
            <a:ext cx="3161538" cy="266776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472406" y="3955592"/>
            <a:ext cx="2947465" cy="1057584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75656" y="494445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最適化問題を解く</a:t>
            </a:r>
            <a:endParaRPr kumimoji="1" lang="ja-JP" altLang="en-US" sz="1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27852" y="5906626"/>
            <a:ext cx="2947465" cy="482844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1560" y="6378140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各シナリオにおける利益をちなみに計算</a:t>
            </a:r>
            <a:endParaRPr kumimoji="1" lang="ja-JP" altLang="en-US" sz="1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074015" y="1340768"/>
            <a:ext cx="2947465" cy="1368152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74015" y="1054123"/>
            <a:ext cx="2666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各シナリオにおける戦略を計算</a:t>
            </a:r>
          </a:p>
        </p:txBody>
      </p:sp>
    </p:spTree>
    <p:extLst>
      <p:ext uri="{BB962C8B-B14F-4D97-AF65-F5344CB8AC3E}">
        <p14:creationId xmlns:p14="http://schemas.microsoft.com/office/powerpoint/2010/main" val="348246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</a:t>
            </a:r>
            <a:r>
              <a:rPr kumimoji="1" lang="en-US" altLang="ja-JP" dirty="0" err="1"/>
              <a:t>ain_loop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8</a:t>
            </a:fld>
            <a:r>
              <a:rPr lang="en-US" altLang="ja-JP"/>
              <a:t>/23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3168396" cy="26711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0" y="3939951"/>
            <a:ext cx="3161538" cy="26711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921" y="1101629"/>
            <a:ext cx="3158109" cy="267119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400443" y="3641252"/>
            <a:ext cx="2947465" cy="882599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0647" y="451477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最適化問題を解く</a:t>
            </a:r>
            <a:endParaRPr kumimoji="1" lang="ja-JP" altLang="en-US" sz="1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07301" y="4840759"/>
            <a:ext cx="2947465" cy="882599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26184" y="5088685"/>
            <a:ext cx="221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シナリオ１を用いた運用</a:t>
            </a:r>
            <a:endParaRPr lang="en-US" altLang="ja-JP" sz="1400" dirty="0">
              <a:solidFill>
                <a:srgbClr val="7030A0"/>
              </a:solidFill>
              <a:latin typeface="+mn-lt"/>
            </a:endParaRPr>
          </a:p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⇒終端</a:t>
            </a:r>
            <a:r>
              <a:rPr lang="en-US" altLang="ja-JP" sz="1400" dirty="0">
                <a:solidFill>
                  <a:srgbClr val="7030A0"/>
                </a:solidFill>
                <a:latin typeface="+mn-lt"/>
              </a:rPr>
              <a:t>SOC</a:t>
            </a:r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が決定される</a:t>
            </a:r>
            <a:endParaRPr kumimoji="1" lang="ja-JP" altLang="en-US" sz="1400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 flipH="1">
            <a:off x="1412981" y="3262124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線矢印コネクタ 22"/>
          <p:cNvCxnSpPr/>
          <p:nvPr/>
        </p:nvCxnSpPr>
        <p:spPr bwMode="auto">
          <a:xfrm flipH="1">
            <a:off x="2942104" y="4059691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 flipH="1">
            <a:off x="1881033" y="6021288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2267744" y="311209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0070C0"/>
                </a:solidFill>
                <a:latin typeface="+mn-lt"/>
              </a:rPr>
              <a:t>8</a:t>
            </a:r>
            <a:r>
              <a:rPr kumimoji="1" lang="ja-JP" altLang="en-US" sz="1400" dirty="0">
                <a:solidFill>
                  <a:srgbClr val="0070C0"/>
                </a:solidFill>
                <a:latin typeface="+mn-lt"/>
              </a:rPr>
              <a:t>月</a:t>
            </a:r>
            <a:r>
              <a:rPr kumimoji="1" lang="en-US" altLang="ja-JP" sz="1400" dirty="0">
                <a:solidFill>
                  <a:srgbClr val="0070C0"/>
                </a:solidFill>
                <a:latin typeface="+mn-lt"/>
              </a:rPr>
              <a:t>1</a:t>
            </a:r>
            <a:r>
              <a:rPr kumimoji="1" lang="ja-JP" altLang="en-US" sz="1400" dirty="0">
                <a:solidFill>
                  <a:srgbClr val="0070C0"/>
                </a:solidFill>
                <a:latin typeface="+mn-lt"/>
              </a:rPr>
              <a:t>日の初期</a:t>
            </a:r>
            <a:r>
              <a:rPr kumimoji="1" lang="en-US" altLang="ja-JP" sz="1400" dirty="0">
                <a:solidFill>
                  <a:srgbClr val="0070C0"/>
                </a:solidFill>
                <a:latin typeface="+mn-lt"/>
              </a:rPr>
              <a:t>SOC</a:t>
            </a:r>
            <a:endParaRPr kumimoji="1" lang="ja-JP" alt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81247" y="3289571"/>
            <a:ext cx="127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70C0"/>
                </a:solidFill>
                <a:latin typeface="+mn-lt"/>
              </a:rPr>
              <a:t>初期</a:t>
            </a:r>
            <a:r>
              <a:rPr kumimoji="1" lang="en-US" altLang="ja-JP" sz="1400" dirty="0">
                <a:solidFill>
                  <a:srgbClr val="0070C0"/>
                </a:solidFill>
                <a:latin typeface="+mn-lt"/>
              </a:rPr>
              <a:t>SOC</a:t>
            </a:r>
            <a:r>
              <a:rPr kumimoji="1" lang="ja-JP" altLang="en-US" sz="1400" dirty="0">
                <a:solidFill>
                  <a:srgbClr val="0070C0"/>
                </a:solidFill>
                <a:latin typeface="+mn-lt"/>
              </a:rPr>
              <a:t>保存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61320" y="3786062"/>
            <a:ext cx="190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0070C0"/>
                </a:solidFill>
                <a:latin typeface="+mn-lt"/>
              </a:rPr>
              <a:t>注意：初期</a:t>
            </a:r>
            <a:r>
              <a:rPr kumimoji="1" lang="en-US" altLang="ja-JP" sz="1400" dirty="0">
                <a:solidFill>
                  <a:srgbClr val="0070C0"/>
                </a:solidFill>
                <a:latin typeface="+mn-lt"/>
              </a:rPr>
              <a:t>SOC</a:t>
            </a:r>
            <a:r>
              <a:rPr lang="ja-JP" altLang="en-US" sz="1400" dirty="0">
                <a:solidFill>
                  <a:srgbClr val="0070C0"/>
                </a:solidFill>
                <a:latin typeface="+mn-lt"/>
              </a:rPr>
              <a:t>が引数</a:t>
            </a:r>
            <a:endParaRPr kumimoji="1" lang="ja-JP" alt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17113" y="5856447"/>
            <a:ext cx="190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0070C0"/>
                </a:solidFill>
                <a:latin typeface="+mn-lt"/>
              </a:rPr>
              <a:t>初期</a:t>
            </a:r>
            <a:r>
              <a:rPr kumimoji="1" lang="en-US" altLang="ja-JP" sz="1400" dirty="0">
                <a:solidFill>
                  <a:srgbClr val="0070C0"/>
                </a:solidFill>
                <a:latin typeface="+mn-lt"/>
              </a:rPr>
              <a:t>SOC</a:t>
            </a:r>
            <a:r>
              <a:rPr lang="ja-JP" altLang="en-US" sz="1400" dirty="0">
                <a:solidFill>
                  <a:srgbClr val="0070C0"/>
                </a:solidFill>
                <a:latin typeface="+mn-lt"/>
              </a:rPr>
              <a:t>を更新</a:t>
            </a:r>
            <a:endParaRPr kumimoji="1" lang="ja-JP" altLang="en-US" sz="1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44448" y="3376217"/>
            <a:ext cx="2947465" cy="14371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10156" y="1980506"/>
            <a:ext cx="2069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70C0"/>
                </a:solidFill>
                <a:latin typeface="+mn-lt"/>
              </a:rPr>
              <a:t>注意：</a:t>
            </a:r>
            <a:r>
              <a:rPr kumimoji="1" lang="en-US" altLang="ja-JP" sz="1400" dirty="0" err="1">
                <a:solidFill>
                  <a:srgbClr val="0070C0"/>
                </a:solidFill>
                <a:latin typeface="+mn-lt"/>
              </a:rPr>
              <a:t>main.m</a:t>
            </a:r>
            <a:r>
              <a:rPr kumimoji="1" lang="ja-JP" altLang="en-US" sz="1400" dirty="0">
                <a:solidFill>
                  <a:srgbClr val="0070C0"/>
                </a:solidFill>
                <a:latin typeface="+mn-lt"/>
              </a:rPr>
              <a:t>で</a:t>
            </a:r>
            <a:r>
              <a:rPr kumimoji="1" lang="en-US" altLang="ja-JP" sz="1400" dirty="0">
                <a:solidFill>
                  <a:srgbClr val="0070C0"/>
                </a:solidFill>
                <a:latin typeface="+mn-lt"/>
              </a:rPr>
              <a:t>8</a:t>
            </a:r>
            <a:r>
              <a:rPr kumimoji="1" lang="ja-JP" altLang="en-US" sz="1400" dirty="0">
                <a:solidFill>
                  <a:srgbClr val="0070C0"/>
                </a:solidFill>
                <a:latin typeface="+mn-lt"/>
              </a:rPr>
              <a:t>月</a:t>
            </a:r>
            <a:r>
              <a:rPr kumimoji="1" lang="en-US" altLang="ja-JP" sz="1400" dirty="0">
                <a:solidFill>
                  <a:srgbClr val="0070C0"/>
                </a:solidFill>
                <a:latin typeface="+mn-lt"/>
              </a:rPr>
              <a:t>2</a:t>
            </a:r>
            <a:r>
              <a:rPr kumimoji="1" lang="ja-JP" altLang="en-US" sz="1400" dirty="0">
                <a:solidFill>
                  <a:srgbClr val="0070C0"/>
                </a:solidFill>
                <a:latin typeface="+mn-lt"/>
              </a:rPr>
              <a:t>日</a:t>
            </a:r>
            <a:r>
              <a:rPr lang="ja-JP" altLang="en-US" sz="1400" dirty="0">
                <a:solidFill>
                  <a:srgbClr val="0070C0"/>
                </a:solidFill>
                <a:latin typeface="+mn-lt"/>
              </a:rPr>
              <a:t>以降の</a:t>
            </a:r>
            <a:r>
              <a:rPr lang="en-US" altLang="ja-JP" sz="1400" dirty="0">
                <a:solidFill>
                  <a:srgbClr val="0070C0"/>
                </a:solidFill>
                <a:latin typeface="+mn-lt"/>
              </a:rPr>
              <a:t>simulation</a:t>
            </a:r>
            <a:r>
              <a:rPr lang="ja-JP" altLang="en-US" sz="1400" dirty="0">
                <a:solidFill>
                  <a:srgbClr val="0070C0"/>
                </a:solidFill>
                <a:latin typeface="+mn-lt"/>
              </a:rPr>
              <a:t>を実行する際に，初期</a:t>
            </a:r>
            <a:r>
              <a:rPr lang="en-US" altLang="ja-JP" sz="1400" dirty="0">
                <a:solidFill>
                  <a:srgbClr val="0070C0"/>
                </a:solidFill>
                <a:latin typeface="+mn-lt"/>
              </a:rPr>
              <a:t>SOC</a:t>
            </a:r>
            <a:r>
              <a:rPr lang="ja-JP" altLang="en-US" sz="1400" dirty="0">
                <a:solidFill>
                  <a:srgbClr val="0070C0"/>
                </a:solidFill>
                <a:latin typeface="+mn-lt"/>
              </a:rPr>
              <a:t>が必要．これを保存しておく．</a:t>
            </a:r>
            <a:endParaRPr lang="en-US" altLang="ja-JP" sz="14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4" name="直線矢印コネクタ 13"/>
          <p:cNvCxnSpPr>
            <a:stCxn id="21" idx="2"/>
            <a:endCxn id="27" idx="0"/>
          </p:cNvCxnSpPr>
          <p:nvPr/>
        </p:nvCxnSpPr>
        <p:spPr bwMode="auto">
          <a:xfrm flipH="1">
            <a:off x="4019162" y="2934613"/>
            <a:ext cx="425715" cy="35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7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関数　</a:t>
            </a:r>
            <a:r>
              <a:rPr kumimoji="1" lang="en-US" altLang="ja-JP" dirty="0" err="1"/>
              <a:t>F_inner.m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F8C641-748C-4978-9227-3DD012147453}" type="slidenum">
              <a:rPr lang="ja-JP" altLang="en-US" smtClean="0"/>
              <a:pPr/>
              <a:t>9</a:t>
            </a:fld>
            <a:r>
              <a:rPr lang="en-US" altLang="ja-JP"/>
              <a:t>/23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3123819" cy="2667762"/>
          </a:xfrm>
          <a:prstGeom prst="rect">
            <a:avLst/>
          </a:prstGeom>
        </p:spPr>
      </p:pic>
      <p:pic>
        <p:nvPicPr>
          <p:cNvPr id="9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sum_{t=1}^{24}&#10;G(&#10;\blue{g_t})&#10;-\hat{\lambda}&#10;s_{24}(&#10;\blue{&#10;¥delta^{\rm in},&#10;¥delta^{\rm out}}&#10;)&#10;\end{align*}&lt;/body&gt;&#10;  &lt;fcolor&gt;FF000000&lt;/fcolor&gt;&#10;  &lt;bcolor&gt;FFFFFFFF&lt;/bcolor&gt;&#10;  &lt;transparent&gt;True&lt;/transparent&gt;&#10;  &lt;resolution&gt;1800&lt;/resolution&gt;&#10;  &lt;imageh&gt;722&lt;/imageh&gt;&#10;  &lt;imagew&gt;2760&lt;/imagew&gt;&#10;  &lt;scale&gt;50&lt;/scale&gt;&#10;  &lt;cursor&gt;15&lt;/cursor&gt;&#10;&lt;/TeXTeX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77" y="1125548"/>
            <a:ext cx="2194589" cy="574091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6877275" y="4675912"/>
            <a:ext cx="2194281" cy="1970150"/>
            <a:chOff x="6194143" y="3913112"/>
            <a:chExt cx="2194281" cy="197015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6553444" y="4555262"/>
              <a:ext cx="1834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ja-JP" altLang="en-US" sz="1600" dirty="0">
                  <a:latin typeface="+mn-lt"/>
                </a:rPr>
                <a:t>火力機発電電力</a:t>
              </a:r>
              <a:endParaRPr kumimoji="1" lang="ja-JP" altLang="en-US" sz="1600" dirty="0">
                <a:latin typeface="+mn-lt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6194143" y="3913112"/>
              <a:ext cx="1951199" cy="1970150"/>
              <a:chOff x="6194143" y="3913112"/>
              <a:chExt cx="1951199" cy="1970150"/>
            </a:xfrm>
          </p:grpSpPr>
          <p:pic>
            <p:nvPicPr>
              <p:cNvPr id="24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q:&#10;\end{align*}&lt;/body&gt;&#10;  &lt;fcolor&gt;FF000000&lt;/fcolor&gt;&#10;  &lt;bcolor&gt;FFFFFFFF&lt;/bcolor&gt;&#10;  &lt;transparent&gt;True&lt;/transparent&gt;&#10;  &lt;resolution&gt;1800&lt;/resolution&gt;&#10;  &lt;imageh&gt;159&lt;/imageh&gt;&#10;  &lt;imagew&gt;228&lt;/imagew&gt;&#10;  &lt;scale&gt;50&lt;/scale&gt;&#10;  &lt;cursor&gt;18&lt;/cursor&gt;&#10;&lt;/TeXTeX&gt;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6689" y="4410111"/>
                <a:ext cx="181293" cy="126427"/>
              </a:xfrm>
              <a:prstGeom prst="rect">
                <a:avLst/>
              </a:prstGeom>
            </p:spPr>
          </p:pic>
          <p:pic>
            <p:nvPicPr>
              <p:cNvPr id="25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g:&#10;\end{align*}&lt;/body&gt;&#10;  &lt;fcolor&gt;FF000000&lt;/fcolor&gt;&#10;  &lt;bcolor&gt;FFFFFFFF&lt;/bcolor&gt;&#10;  &lt;transparent&gt;True&lt;/transparent&gt;&#10;  &lt;resolution&gt;1800&lt;/resolution&gt;&#10;  &lt;imageh&gt;161&lt;/imageh&gt;&#10;  &lt;imagew&gt;242&lt;/imagew&gt;&#10;  &lt;scale&gt;50&lt;/scale&gt;&#10;  &lt;cursor&gt;18&lt;/cursor&gt;&#10;&lt;/TeXTeX&gt;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5557" y="4683345"/>
                <a:ext cx="192425" cy="128018"/>
              </a:xfrm>
              <a:prstGeom prst="rect">
                <a:avLst/>
              </a:prstGeom>
            </p:spPr>
          </p:pic>
          <p:sp>
            <p:nvSpPr>
              <p:cNvPr id="26" name="テキスト ボックス 25"/>
              <p:cNvSpPr txBox="1"/>
              <p:nvPr/>
            </p:nvSpPr>
            <p:spPr>
              <a:xfrm>
                <a:off x="6553445" y="4293096"/>
                <a:ext cx="1065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1600" dirty="0">
                    <a:latin typeface="+mn-lt"/>
                  </a:rPr>
                  <a:t>PV</a:t>
                </a:r>
                <a:r>
                  <a:rPr lang="ja-JP" altLang="en-US" sz="1600" dirty="0">
                    <a:latin typeface="+mn-lt"/>
                  </a:rPr>
                  <a:t>抑制量</a:t>
                </a:r>
                <a:endParaRPr kumimoji="1" lang="ja-JP" altLang="en-US" sz="1600" dirty="0">
                  <a:latin typeface="+mn-lt"/>
                </a:endParaRPr>
              </a:p>
            </p:txBody>
          </p:sp>
          <p:pic>
            <p:nvPicPr>
              <p:cNvPr id="27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delta^{\rm in}:&#10;\end{align*}&lt;/body&gt;&#10;  &lt;fcolor&gt;FF000000&lt;/fcolor&gt;&#10;  &lt;bcolor&gt;FFFFFFFF&lt;/bcolor&gt;&#10;  &lt;transparent&gt;True&lt;/transparent&gt;&#10;  &lt;resolution&gt;1800&lt;/resolution&gt;&#10;  &lt;imageh&gt;223&lt;/imageh&gt;&#10;  &lt;imagew&gt;406&lt;/imagew&gt;&#10;  &lt;scale&gt;50&lt;/scale&gt;&#10;  &lt;cursor&gt;32&lt;/cursor&gt;&#10;&lt;/TeXTeX&gt;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0355" y="4958170"/>
                <a:ext cx="322827" cy="177316"/>
              </a:xfrm>
              <a:prstGeom prst="rect">
                <a:avLst/>
              </a:prstGeom>
            </p:spPr>
          </p:pic>
          <p:sp>
            <p:nvSpPr>
              <p:cNvPr id="28" name="テキスト ボックス 27"/>
              <p:cNvSpPr txBox="1"/>
              <p:nvPr/>
            </p:nvSpPr>
            <p:spPr>
              <a:xfrm>
                <a:off x="6553444" y="4871346"/>
                <a:ext cx="1546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1600" dirty="0">
                    <a:latin typeface="+mn-lt"/>
                  </a:rPr>
                  <a:t>充電電力</a:t>
                </a:r>
                <a:endParaRPr kumimoji="1" lang="ja-JP" altLang="en-US" sz="1600" dirty="0">
                  <a:latin typeface="+mn-lt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6598395" y="5199840"/>
                <a:ext cx="1546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1600" dirty="0">
                    <a:latin typeface="+mn-lt"/>
                  </a:rPr>
                  <a:t>放電電力</a:t>
                </a:r>
                <a:endParaRPr kumimoji="1" lang="ja-JP" altLang="en-US" sz="1600" dirty="0">
                  <a:latin typeface="+mn-lt"/>
                </a:endParaRPr>
              </a:p>
            </p:txBody>
          </p:sp>
          <p:pic>
            <p:nvPicPr>
              <p:cNvPr id="30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delta^{\rm out}:&#10;\end{align*}&lt;/body&gt;&#10;  &lt;fcolor&gt;FF000000&lt;/fcolor&gt;&#10;  &lt;bcolor&gt;FFFFFFFF&lt;/bcolor&gt;&#10;  &lt;transparent&gt;True&lt;/transparent&gt;&#10;  &lt;resolution&gt;1800&lt;/resolution&gt;&#10;  &lt;imageh&gt;213&lt;/imageh&gt;&#10;  &lt;imagew&gt;527&lt;/imagew&gt;&#10;  &lt;scale&gt;50&lt;/scale&gt;&#10;  &lt;cursor&gt;31&lt;/cursor&gt;&#10;&lt;/TeXTeX&gt;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4143" y="5280231"/>
                <a:ext cx="419039" cy="169365"/>
              </a:xfrm>
              <a:prstGeom prst="rect">
                <a:avLst/>
              </a:prstGeom>
            </p:spPr>
          </p:pic>
          <p:pic>
            <p:nvPicPr>
              <p:cNvPr id="31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beta :&#10;\end{align*}&lt;/body&gt;&#10;  &lt;fcolor&gt;FF000000&lt;/fcolor&gt;&#10;  &lt;bcolor&gt;FFFFFFFF&lt;/bcolor&gt;&#10;  &lt;transparent&gt;True&lt;/transparent&gt;&#10;  &lt;resolution&gt;1800&lt;/resolution&gt;&#10;  &lt;imageh&gt;224&lt;/imageh&gt;&#10;  &lt;imagew&gt;264&lt;/imagew&gt;&#10;  &lt;scale&gt;50&lt;/scale&gt;&#10;  &lt;cursor&gt;23&lt;/cursor&gt;&#10;&lt;/TeXTeX&gt;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3265" y="5654743"/>
                <a:ext cx="209917" cy="178112"/>
              </a:xfrm>
              <a:prstGeom prst="rect">
                <a:avLst/>
              </a:prstGeom>
            </p:spPr>
          </p:pic>
          <p:sp>
            <p:nvSpPr>
              <p:cNvPr id="32" name="テキスト ボックス 31"/>
              <p:cNvSpPr txBox="1"/>
              <p:nvPr/>
            </p:nvSpPr>
            <p:spPr>
              <a:xfrm>
                <a:off x="6589268" y="5544708"/>
                <a:ext cx="1546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1600" dirty="0">
                    <a:latin typeface="+mn-lt"/>
                  </a:rPr>
                  <a:t>供給支障</a:t>
                </a:r>
                <a:endParaRPr kumimoji="1" lang="ja-JP" altLang="en-US" sz="1600" dirty="0">
                  <a:latin typeface="+mn-lt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249346" y="3913112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200" dirty="0">
                    <a:latin typeface="+mn-lt"/>
                  </a:rPr>
                  <a:t>決定変数</a:t>
                </a:r>
                <a:endParaRPr kumimoji="1" lang="ja-JP" altLang="en-US" sz="2200" dirty="0">
                  <a:latin typeface="+mn-lt"/>
                </a:endParaRPr>
              </a:p>
            </p:txBody>
          </p:sp>
        </p:grpSp>
      </p:grpSp>
      <p:pic>
        <p:nvPicPr>
          <p:cNvPr id="34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s_{24}&#10;\end{align*}&lt;/body&gt;&#10;  &lt;fcolor&gt;FF000000&lt;/fcolor&gt;&#10;  &lt;bcolor&gt;FFFFFFFF&lt;/bcolor&gt;&#10;  &lt;transparent&gt;True&lt;/transparent&gt;&#10;  &lt;resolution&gt;1800&lt;/resolution&gt;&#10;  &lt;imageh&gt;148&lt;/imageh&gt;&#10;  &lt;imagew&gt;297&lt;/imagew&gt;&#10;  &lt;scale&gt;50&lt;/scale&gt;&#10;  &lt;cursor&gt;21&lt;/cursor&gt;&#10;&lt;/TeXTeX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56" y="4214027"/>
            <a:ext cx="236157" cy="117681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 bwMode="auto">
          <a:xfrm flipH="1">
            <a:off x="1927837" y="4258489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/>
          <p:cNvCxnSpPr/>
          <p:nvPr/>
        </p:nvCxnSpPr>
        <p:spPr bwMode="auto">
          <a:xfrm flipH="1">
            <a:off x="1331640" y="4360457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正方形/長方形 37"/>
          <p:cNvSpPr/>
          <p:nvPr/>
        </p:nvSpPr>
        <p:spPr bwMode="auto">
          <a:xfrm>
            <a:off x="416414" y="2586919"/>
            <a:ext cx="2886917" cy="482041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303331" y="258691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solidFill>
                  <a:srgbClr val="7030A0"/>
                </a:solidFill>
                <a:latin typeface="+mn-lt"/>
              </a:rPr>
              <a:t>決定変数を分割して見やすくしている</a:t>
            </a:r>
            <a:endParaRPr kumimoji="1" lang="ja-JP" altLang="en-US" sz="14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0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s_{24}&#10;\end{align*}&lt;/body&gt;&#10;  &lt;fcolor&gt;FF000000&lt;/fcolor&gt;&#10;  &lt;bcolor&gt;FFFFFFFF&lt;/bcolor&gt;&#10;  &lt;transparent&gt;True&lt;/transparent&gt;&#10;  &lt;resolution&gt;1800&lt;/resolution&gt;&#10;  &lt;imageh&gt;148&lt;/imageh&gt;&#10;  &lt;imagew&gt;297&lt;/imagew&gt;&#10;  &lt;scale&gt;50&lt;/scale&gt;&#10;  &lt;cursor&gt;21&lt;/cursor&gt;&#10;&lt;/TeXTeX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49" y="4417320"/>
            <a:ext cx="236157" cy="11768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2461711" y="4331708"/>
            <a:ext cx="274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latin typeface="+mn-lt"/>
              </a:rPr>
              <a:t>が正のときは</a:t>
            </a:r>
            <a:r>
              <a:rPr lang="en-US" altLang="ja-JP" sz="1400" dirty="0">
                <a:latin typeface="+mn-lt"/>
              </a:rPr>
              <a:t>2.5×       </a:t>
            </a:r>
            <a:r>
              <a:rPr lang="ja-JP" altLang="en-US" sz="1400" dirty="0">
                <a:latin typeface="+mn-lt"/>
              </a:rPr>
              <a:t>の値を返し</a:t>
            </a:r>
            <a:endParaRPr lang="en-US" altLang="ja-JP" sz="1400" dirty="0">
              <a:latin typeface="+mn-lt"/>
            </a:endParaRPr>
          </a:p>
        </p:txBody>
      </p:sp>
      <p:pic>
        <p:nvPicPr>
          <p:cNvPr id="42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s_{24}&#10;\end{align*}&lt;/body&gt;&#10;  &lt;fcolor&gt;FF000000&lt;/fcolor&gt;&#10;  &lt;bcolor&gt;FFFFFFFF&lt;/bcolor&gt;&#10;  &lt;transparent&gt;True&lt;/transparent&gt;&#10;  &lt;resolution&gt;1800&lt;/resolution&gt;&#10;  &lt;imageh&gt;148&lt;/imageh&gt;&#10;  &lt;imagew&gt;297&lt;/imagew&gt;&#10;  &lt;scale&gt;50&lt;/scale&gt;&#10;  &lt;cursor&gt;21&lt;/cursor&gt;&#10;&lt;/TeXTeX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69" y="4426755"/>
            <a:ext cx="236157" cy="117681"/>
          </a:xfrm>
          <a:prstGeom prst="rect">
            <a:avLst/>
          </a:prstGeom>
        </p:spPr>
      </p:pic>
      <p:pic>
        <p:nvPicPr>
          <p:cNvPr id="43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s_{24}&#10;\end{align*}&lt;/body&gt;&#10;  &lt;fcolor&gt;FF000000&lt;/fcolor&gt;&#10;  &lt;bcolor&gt;FFFFFFFF&lt;/bcolor&gt;&#10;  &lt;transparent&gt;True&lt;/transparent&gt;&#10;  &lt;resolution&gt;1800&lt;/resolution&gt;&#10;  &lt;imageh&gt;148&lt;/imageh&gt;&#10;  &lt;imagew&gt;297&lt;/imagew&gt;&#10;  &lt;scale&gt;50&lt;/scale&gt;&#10;  &lt;cursor&gt;21&lt;/cursor&gt;&#10;&lt;/TeXTeX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49" y="4642927"/>
            <a:ext cx="236157" cy="117681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2471213" y="4547880"/>
            <a:ext cx="274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 err="1">
                <a:latin typeface="+mn-lt"/>
              </a:rPr>
              <a:t>が負の</a:t>
            </a:r>
            <a:r>
              <a:rPr lang="ja-JP" altLang="en-US" sz="1400" dirty="0">
                <a:latin typeface="+mn-lt"/>
              </a:rPr>
              <a:t>ときは</a:t>
            </a:r>
            <a:r>
              <a:rPr lang="en-US" altLang="ja-JP" sz="1400" dirty="0">
                <a:latin typeface="+mn-lt"/>
              </a:rPr>
              <a:t>7.5×       </a:t>
            </a:r>
            <a:r>
              <a:rPr lang="ja-JP" altLang="en-US" sz="1400" dirty="0">
                <a:latin typeface="+mn-lt"/>
              </a:rPr>
              <a:t>の値を返す</a:t>
            </a:r>
            <a:endParaRPr lang="en-US" altLang="ja-JP" sz="1400" dirty="0">
              <a:latin typeface="+mn-lt"/>
            </a:endParaRPr>
          </a:p>
        </p:txBody>
      </p:sp>
      <p:pic>
        <p:nvPicPr>
          <p:cNvPr id="45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s_{24}&#10;\end{align*}&lt;/body&gt;&#10;  &lt;fcolor&gt;FF000000&lt;/fcolor&gt;&#10;  &lt;bcolor&gt;FFFFFFFF&lt;/bcolor&gt;&#10;  &lt;transparent&gt;True&lt;/transparent&gt;&#10;  &lt;resolution&gt;1800&lt;/resolution&gt;&#10;  &lt;imageh&gt;148&lt;/imageh&gt;&#10;  &lt;imagew&gt;297&lt;/imagew&gt;&#10;  &lt;scale&gt;50&lt;/scale&gt;&#10;  &lt;cursor&gt;21&lt;/cursor&gt;&#10;&lt;/TeXTeX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81" y="4632989"/>
            <a:ext cx="236157" cy="117681"/>
          </a:xfrm>
          <a:prstGeom prst="rect">
            <a:avLst/>
          </a:prstGeom>
        </p:spPr>
      </p:pic>
      <p:pic>
        <p:nvPicPr>
          <p:cNvPr id="51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hat{\lambda}(s_{24})s_{24}(\delta^{\rm in},\delta^{\rm out})&#10;\end{align*}&lt;/body&gt;&#10;  &lt;fcolor&gt;FF000000&lt;/fcolor&gt;&#10;  &lt;bcolor&gt;FFFFFFFF&lt;/bcolor&gt;&#10;  &lt;transparent&gt;True&lt;/transparent&gt;&#10;  &lt;resolution&gt;1800&lt;/resolution&gt;&#10;  &lt;imageh&gt;301&lt;/imageh&gt;&#10;  &lt;imagew&gt;1980&lt;/imagew&gt;&#10;  &lt;scale&gt;50&lt;/scale&gt;&#10;  &lt;cursor&gt;75&lt;/cursor&gt;&#10;&lt;/TeXTeX&gt;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85" y="2008778"/>
            <a:ext cx="1574381" cy="23933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560318" y="1714151"/>
            <a:ext cx="195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latin typeface="+mn-lt"/>
              </a:rPr>
              <a:t>用いたプログラムでは</a:t>
            </a:r>
            <a:endParaRPr lang="en-US" altLang="ja-JP" sz="1400" dirty="0">
              <a:latin typeface="+mn-lt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03857" y="2220213"/>
            <a:ext cx="10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dirty="0">
                <a:latin typeface="+mn-lt"/>
              </a:rPr>
              <a:t>としている．</a:t>
            </a:r>
            <a:endParaRPr lang="en-US" altLang="ja-JP" sz="1400" dirty="0">
              <a:latin typeface="+mn-lt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364657" y="3681003"/>
            <a:ext cx="2886917" cy="448928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30152" y="3405488"/>
            <a:ext cx="11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rgbClr val="7030A0"/>
                </a:solidFill>
                <a:latin typeface="+mn-lt"/>
              </a:rPr>
              <a:t>Ma</a:t>
            </a:r>
            <a:r>
              <a:rPr kumimoji="1" lang="ja-JP" altLang="en-US" sz="1400" dirty="0">
                <a:solidFill>
                  <a:srgbClr val="7030A0"/>
                </a:solidFill>
                <a:latin typeface="+mn-lt"/>
              </a:rPr>
              <a:t>の計算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67513" y="419361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600" dirty="0">
                <a:latin typeface="+mn-lt"/>
              </a:rPr>
              <a:t>燃料費関数</a:t>
            </a:r>
            <a:endParaRPr kumimoji="1" lang="ja-JP" altLang="en-US" sz="1600" dirty="0">
              <a:latin typeface="+mn-lt"/>
            </a:endParaRPr>
          </a:p>
        </p:txBody>
      </p:sp>
      <p:pic>
        <p:nvPicPr>
          <p:cNvPr id="18" name="TexTeXPicture" descr="&lt;?xml version=&quot;1.0&quot; encoding=&quot;utf-16&quot;?&gt;&#10;&lt;TeXTeX&gt;&#10;  &lt;preamble&gt;\documentclass{jarticle}&#10;\usepackage{amsmath}&#10;\usepackage{fancyvrb}&#10;\usepackage{amssymb}&#10;\pagestyle{empty}&lt;/preamble&gt;&#10;  &lt;body&gt;\begin{align*} &#10;M_a=&#10;\alpha_1&#10;{\delta^{\rm out}}^{\sf T}&#10;{\delta^{\rm out}}&#10;+&#10;\alpha_2&#10;{\delta^{\rm in}}^{\sf T}&#10;{\delta^{\rm in}}&#10;+&#10;\alpha_3&#10;q^{\sf T}&#10;q&#10;+(&#10;C_f g^{\sf T} g+B_f {\bf 1}_n^{\sf T}g+nA_f&#10;)&#10;+\alpha_4 \beta^{\sf T} \beta&#10;\end{align*}&lt;/body&gt;&#10;  &lt;fcolor&gt;FF000000&lt;/fcolor&gt;&#10;  &lt;bcolor&gt;FFFFFFFF&lt;/bcolor&gt;&#10;  &lt;transparent&gt;True&lt;/transparent&gt;&#10;  &lt;resolution&gt;1800&lt;/resolution&gt;&#10;  &lt;imageh&gt;353&lt;/imageh&gt;&#10;  &lt;imagew&gt;8213&lt;/imagew&gt;&#10;  &lt;scale&gt;50&lt;/scale&gt;&#10;  &lt;cursor&gt;153&lt;/cursor&gt;&#10;&lt;/TeXTeX&gt;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476" y="3772070"/>
            <a:ext cx="4906458" cy="210883"/>
          </a:xfrm>
          <a:prstGeom prst="rect">
            <a:avLst/>
          </a:prstGeom>
        </p:spPr>
      </p:pic>
      <p:pic>
        <p:nvPicPr>
          <p:cNvPr id="19" name="TexTeXPicture" descr="&lt;?xml version=&quot;1.0&quot; encoding=&quot;utf-16&quot;?&gt;&#10;&lt;TeXTeX&gt;&#10;  &lt;preamble&gt;\documentclass{jarticle}&#10;\usepackage{amsmath}&#10;\usepackage{amssymb}&#10;\usepackage{mathrsfs}&#10;\usepackage{color}&#10;\usepackage{latexsym}&#10;\pagestyle{empty}&#10;&#10;\definecolor{green}{rgb}{ .0, .7, .1}&#10;\newcommand{\red}[1]{{\color{red}#1}}&#10;\newcommand{\blue}[1]{{\color{blue}#1}}&#10;\newcommand{\green}[1]{{\color{green}#1}}&lt;/preamble&gt;&#10;  &lt;body&gt;\begin{align*} &#10;\sum_{t=1}^{24}&#10;G(&#10;\blue{g_t})&#10;\end{align*}&lt;/body&gt;&#10;  &lt;fcolor&gt;FF000000&lt;/fcolor&gt;&#10;  &lt;bcolor&gt;FFFFFFFF&lt;/bcolor&gt;&#10;  &lt;transparent&gt;True&lt;/transparent&gt;&#10;  &lt;resolution&gt;1800&lt;/resolution&gt;&#10;  &lt;imageh&gt;722&lt;/imageh&gt;&#10;  &lt;imagew&gt;960&lt;/imagew&gt;&#10;  &lt;scale&gt;50&lt;/scale&gt;&#10;  &lt;cursor&gt;47&lt;/cursor&gt;&#10;&lt;/TeXTeX&gt;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67" y="4173340"/>
            <a:ext cx="521368" cy="392112"/>
          </a:xfrm>
          <a:prstGeom prst="rect">
            <a:avLst/>
          </a:prstGeom>
        </p:spPr>
      </p:pic>
      <p:cxnSp>
        <p:nvCxnSpPr>
          <p:cNvPr id="35" name="直線コネクタ 34"/>
          <p:cNvCxnSpPr/>
          <p:nvPr/>
        </p:nvCxnSpPr>
        <p:spPr bwMode="auto">
          <a:xfrm>
            <a:off x="6155471" y="4077072"/>
            <a:ext cx="16136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線矢印コネクタ 51"/>
          <p:cNvCxnSpPr/>
          <p:nvPr/>
        </p:nvCxnSpPr>
        <p:spPr bwMode="auto">
          <a:xfrm flipV="1">
            <a:off x="6877275" y="4077072"/>
            <a:ext cx="85033" cy="136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4993261"/>
      </p:ext>
    </p:extLst>
  </p:cSld>
  <p:clrMapOvr>
    <a:masterClrMapping/>
  </p:clrMapOvr>
</p:sld>
</file>

<file path=ppt/theme/theme1.xml><?xml version="1.0" encoding="utf-8"?>
<a:theme xmlns:a="http://schemas.openxmlformats.org/drawingml/2006/main" name="Ishizaki_design_HARPS_ver.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13">
      <a:majorFont>
        <a:latin typeface="Mongolian Bait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z="2200" dirty="0" smtClean="0">
            <a:latin typeface="+mn-lt"/>
          </a:defRPr>
        </a:defPPr>
      </a:lstStyle>
    </a:txDef>
  </a:objectDefaults>
  <a:extraClrSchemeLst>
    <a:extraClrScheme>
      <a:clrScheme name="design031-silver cylinder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31-silver cylinder-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31-silver cylinder-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T e X T e X >  
     < p r e a m b l e > \ d o c u m e n t c l a s s { j a r t i c l e }  
 \ u s e p a c k a g e { a m s m a t h }  
 \ u s e p a c k a g e { f a n c y v r b }  
 \ u s e p a c k a g e { a m s s y m b }  
 \ p a g e s t y l e { e m p t y } < / p r e a m b l e >  
     < b o d y > \ b e g i n { a l i g n * }    
  
 \ e n d { a l i g n * } < / b o d y >  
     < f c o l o r > F F 0 0 0 0 0 0 < / f c o l o r >  
     < b c o l o r > F F F F F F F F < / b c o l o r >  
     < t r a n s p a r e n t > T r u e < / t r a n s p a r e n t >  
     < r e s o l u t i o n > 1 8 0 0 < / r e s o l u t i o n >  
     < i m a g e h > - 1 < / i m a g e h >  
     < i m a g e w > - 1 < / i m a g e w >  
     < s c a l e > 5 0 < / s c a l e >  
     < c u r s o r > 1 6 < / c u r s o r >  
 < / T e X T e X > 
</file>

<file path=customXml/itemProps1.xml><?xml version="1.0" encoding="utf-8"?>
<ds:datastoreItem xmlns:ds="http://schemas.openxmlformats.org/officeDocument/2006/customXml" ds:itemID="{79215969-20D7-4D3F-8EAD-50D3D5560FD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40073</TotalTime>
  <Words>740</Words>
  <Application>Microsoft Office PowerPoint</Application>
  <PresentationFormat>画面に合わせる (4:3)</PresentationFormat>
  <Paragraphs>172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ＭＳ Ｐゴシック</vt:lpstr>
      <vt:lpstr>ＭＳ Ｐ明朝</vt:lpstr>
      <vt:lpstr>游ゴシック</vt:lpstr>
      <vt:lpstr>游ゴシック Light</vt:lpstr>
      <vt:lpstr>Arial</vt:lpstr>
      <vt:lpstr>Calibri</vt:lpstr>
      <vt:lpstr>Times New Roman</vt:lpstr>
      <vt:lpstr>Ishizaki_design_HARPS_ver.</vt:lpstr>
      <vt:lpstr>デザインの設定</vt:lpstr>
      <vt:lpstr>第2回HARPCON会議で用いた数値シミュレーションプログラムの説明</vt:lpstr>
      <vt:lpstr>概要</vt:lpstr>
      <vt:lpstr>PowerPoint プレゼンテーション</vt:lpstr>
      <vt:lpstr>手順</vt:lpstr>
      <vt:lpstr>データについて</vt:lpstr>
      <vt:lpstr>parame.m</vt:lpstr>
      <vt:lpstr>main.m</vt:lpstr>
      <vt:lpstr>main_loop</vt:lpstr>
      <vt:lpstr>関数　F_inner.m</vt:lpstr>
      <vt:lpstr>関数　F_inner_min.m</vt:lpstr>
      <vt:lpstr>制約式について</vt:lpstr>
      <vt:lpstr>関数　F.m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Ishizaki Template HARPS ver.</dc:title>
  <dc:creator>Ishizaki</dc:creator>
  <cp:lastModifiedBy>crest_koike</cp:lastModifiedBy>
  <cp:revision>4806</cp:revision>
  <cp:lastPrinted>2017-01-11T08:41:48Z</cp:lastPrinted>
  <dcterms:created xsi:type="dcterms:W3CDTF">2012-03-04T19:23:09Z</dcterms:created>
  <dcterms:modified xsi:type="dcterms:W3CDTF">2017-01-19T06:54:20Z</dcterms:modified>
</cp:coreProperties>
</file>