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6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 </a:t>
            </a:r>
            <a:r>
              <a:rPr lang="en-US" dirty="0"/>
              <a:t>sum of species per continent </a:t>
            </a:r>
          </a:p>
        </c:rich>
      </c:tx>
      <c:layout>
        <c:manualLayout>
          <c:xMode val="edge"/>
          <c:yMode val="edge"/>
          <c:x val="2.2788466096522835E-2"/>
          <c:y val="1.4238493647453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166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total sum of Species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898-4024-BAE0-4E6C7D79568E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898-4024-BAE0-4E6C7D79568E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7898-4024-BAE0-4E6C7D79568E}"/>
              </c:ext>
            </c:extLst>
          </c:dPt>
          <c:dLbls>
            <c:dLbl>
              <c:idx val="0"/>
              <c:layout>
                <c:manualLayout>
                  <c:x val="0.13247752812912508"/>
                  <c:y val="9.0932081584486457E-2"/>
                </c:manualLayout>
              </c:layout>
              <c:spPr>
                <a:solidFill>
                  <a:prstClr val="white">
                    <a:alpha val="90000"/>
                  </a:prstClr>
                </a:solidFill>
                <a:ln w="12700" cap="flat" cmpd="sng" algn="ctr">
                  <a:solidFill>
                    <a:srgbClr val="F07F09"/>
                  </a:solidFill>
                  <a:round/>
                </a:ln>
                <a:effectLst>
                  <a:outerShdw blurRad="50800" dist="38100" dir="2700000" algn="tl" rotWithShape="0">
                    <a:srgbClr val="F07F09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solidFill>
                      <a:schemeClr val="lt1">
                        <a:alpha val="90000"/>
                      </a:schemeClr>
                    </a:solidFill>
                    <a:ln w="12700" cap="flat" cmpd="sng" algn="ctr">
                      <a:solidFill>
                        <a:schemeClr val="accent1"/>
                      </a:solidFill>
                      <a:round/>
                    </a:ln>
                  </c15:spPr>
                  <c15:layout>
                    <c:manualLayout>
                      <c:w val="0.24637825022776874"/>
                      <c:h val="7.31405312095288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898-4024-BAE0-4E6C7D79568E}"/>
                </c:ext>
              </c:extLst>
            </c:dLbl>
            <c:dLbl>
              <c:idx val="1"/>
              <c:layout>
                <c:manualLayout>
                  <c:x val="8.7121343273179996E-2"/>
                  <c:y val="-0.26093809410475105"/>
                </c:manualLayout>
              </c:layout>
              <c:spPr>
                <a:solidFill>
                  <a:prstClr val="white">
                    <a:alpha val="90000"/>
                  </a:prstClr>
                </a:solidFill>
                <a:ln w="12700" cap="flat" cmpd="sng" algn="ctr">
                  <a:solidFill>
                    <a:srgbClr val="F07F09"/>
                  </a:solidFill>
                  <a:round/>
                </a:ln>
                <a:effectLst>
                  <a:outerShdw blurRad="50800" dist="38100" dir="2700000" algn="tl" rotWithShape="0">
                    <a:srgbClr val="F07F09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solidFill>
                      <a:schemeClr val="lt1">
                        <a:alpha val="90000"/>
                      </a:schemeClr>
                    </a:solidFill>
                    <a:ln w="12700" cap="flat" cmpd="sng" algn="ctr">
                      <a:solidFill>
                        <a:schemeClr val="accent1"/>
                      </a:solidFill>
                      <a:round/>
                    </a:ln>
                  </c15:spPr>
                  <c15:layout>
                    <c:manualLayout>
                      <c:w val="0.25424461242013235"/>
                      <c:h val="8.941309537804721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898-4024-BAE0-4E6C7D79568E}"/>
                </c:ext>
              </c:extLst>
            </c:dLbl>
            <c:dLbl>
              <c:idx val="2"/>
              <c:layout>
                <c:manualLayout>
                  <c:x val="-0.39497679812488845"/>
                  <c:y val="-5.1017531765935181E-2"/>
                </c:manualLayout>
              </c:layout>
              <c:spPr>
                <a:solidFill>
                  <a:prstClr val="white">
                    <a:alpha val="90000"/>
                  </a:prstClr>
                </a:solidFill>
                <a:ln w="12700" cap="flat" cmpd="sng" algn="ctr">
                  <a:solidFill>
                    <a:srgbClr val="F07F09"/>
                  </a:solidFill>
                  <a:round/>
                </a:ln>
                <a:effectLst>
                  <a:outerShdw blurRad="50800" dist="38100" dir="2700000" algn="tl" rotWithShape="0">
                    <a:srgbClr val="F07F09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solidFill>
                      <a:schemeClr val="lt1">
                        <a:alpha val="90000"/>
                      </a:schemeClr>
                    </a:solidFill>
                    <a:ln w="12700" cap="flat" cmpd="sng" algn="ctr">
                      <a:solidFill>
                        <a:schemeClr val="accent1"/>
                      </a:solidFill>
                      <a:round/>
                    </a:ln>
                  </c15:spPr>
                  <c15:layout>
                    <c:manualLayout>
                      <c:w val="0.27168045712159444"/>
                      <c:h val="8.44007932554706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7898-4024-BAE0-4E6C7D79568E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F07F09"/>
                </a:solidFill>
                <a:round/>
              </a:ln>
              <a:effectLst>
                <a:outerShdw blurRad="50800" dist="38100" dir="2700000" algn="tl" rotWithShape="0">
                  <a:srgbClr val="F07F09">
                    <a:lumMod val="75000"/>
                    <a:alpha val="4000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solidFill>
                    <a:schemeClr val="lt1">
                      <a:alpha val="90000"/>
                    </a:schemeClr>
                  </a:solidFill>
                  <a:ln w="12700" cap="flat" cmpd="sng" algn="ctr">
                    <a:solidFill>
                      <a:schemeClr val="accent1"/>
                    </a:solidFill>
                    <a:round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Austrial</c:v>
                </c:pt>
                <c:pt idx="1">
                  <c:v>Central America</c:v>
                </c:pt>
                <c:pt idx="2">
                  <c:v>Africa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97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98-4024-BAE0-4E6C7D79568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/>
    <cx:plotArea>
      <cx:plotAreaRegion/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Crinia Signifera </cx:pt>
          <cx:pt idx="1">Litoria Fallax</cx:pt>
          <cx:pt idx="2">Crinia Glauerti </cx:pt>
          <cx:pt idx="3">Ranoidea Australis </cx:pt>
          <cx:pt idx="4">Agalychnis Callidryas </cx:pt>
          <cx:pt idx="5">Dendrobates Auratus</cx:pt>
          <cx:pt idx="6">Xenopus Laevis</cx:pt>
          <cx:pt idx="7">Chiromantis Xerampelina </cx:pt>
          <cx:pt idx="8">Austrochaperina Pluvialis</cx:pt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  <cx:pt idx="22"/>
          <cx:pt idx="23"/>
          <cx:pt idx="24"/>
          <cx:pt idx="25"/>
          <cx:pt idx="26"/>
          <cx:pt idx="27"/>
          <cx:pt idx="28"/>
          <cx:pt idx="29"/>
          <cx:pt idx="30"/>
          <cx:pt idx="31"/>
          <cx:pt idx="32"/>
          <cx:pt idx="33"/>
          <cx:pt idx="34"/>
          <cx:pt idx="35"/>
          <cx:pt idx="36"/>
          <cx:pt idx="37"/>
          <cx:pt idx="38"/>
          <cx:pt idx="39"/>
          <cx:pt idx="40"/>
          <cx:pt idx="41"/>
          <cx:pt idx="42"/>
          <cx:pt idx="43"/>
          <cx:pt idx="44"/>
          <cx:pt idx="45"/>
          <cx:pt idx="46"/>
          <cx:pt idx="47"/>
          <cx:pt idx="48"/>
          <cx:pt idx="49"/>
        </cx:lvl>
      </cx:strDim>
      <cx:numDim type="val">
        <cx:f>Sheet1!$B$2:$B$51</cx:f>
        <cx:lvl ptCount="50" formatCode="General">
          <cx:pt idx="0">126657</cx:pt>
          <cx:pt idx="1">47332</cx:pt>
          <cx:pt idx="2">9393</cx:pt>
          <cx:pt idx="3">4097</cx:pt>
          <cx:pt idx="4">2212</cx:pt>
          <cx:pt idx="5">1718</cx:pt>
          <cx:pt idx="6">1139</cx:pt>
          <cx:pt idx="7">702</cx:pt>
          <cx:pt idx="8">541</cx:pt>
        </cx:lvl>
      </cx:numDim>
    </cx:data>
  </cx:chartData>
  <cx:chart>
    <cx:title pos="t" align="ctr" overlay="0"/>
    <cx:plotArea>
      <cx:plotAreaRegion>
        <cx:series layoutId="clusteredColumn" uniqueId="{8D9D3D9A-C68E-4A0B-86B5-A8A13DBB55B3}">
          <cx:tx>
            <cx:txData>
              <cx:f>Sheet1!$B$1</cx:f>
              <cx:v>Total sum of species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04FDF539-5549-49D2-BCF6-B7C2E5E5A400}">
          <cx:axisId val="2"/>
        </cx:series>
      </cx:plotAreaRegion>
      <cx:axis id="0">
        <cx:catScaling gapWidth="0"/>
        <cx:tickLabels/>
        <cx:txPr>
          <a:bodyPr spcFirstLastPara="1" vertOverflow="ellipsis" wrap="square" lIns="0" tIns="0" rIns="0" bIns="0" anchor="ctr" anchorCtr="1"/>
          <a:lstStyle/>
          <a:p>
            <a:pPr>
              <a:defRPr b="1">
                <a:solidFill>
                  <a:schemeClr val="tx1"/>
                </a:solidFill>
              </a:defRPr>
            </a:pPr>
            <a:endParaRPr lang="en-US" b="1">
              <a:solidFill>
                <a:schemeClr val="tx1"/>
              </a:solidFill>
            </a:endParaRPr>
          </a:p>
        </cx:txPr>
      </cx:axis>
      <cx:axis id="1">
        <cx:valScaling/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 b="1">
                <a:solidFill>
                  <a:schemeClr val="tx1"/>
                </a:solidFill>
              </a:defRPr>
            </a:pPr>
            <a:endParaRPr lang="en-US" b="1">
              <a:solidFill>
                <a:schemeClr val="tx1"/>
              </a:solidFill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wrap="square" lIns="0" tIns="0" rIns="0" bIns="0" anchor="ctr" anchorCtr="1"/>
          <a:lstStyle/>
          <a:p>
            <a:pPr>
              <a:defRPr b="1">
                <a:solidFill>
                  <a:schemeClr val="tx1"/>
                </a:solidFill>
              </a:defRPr>
            </a:pPr>
            <a:endParaRPr lang="en-US" b="1">
              <a:solidFill>
                <a:schemeClr val="tx1"/>
              </a:solidFill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Agalychnis Callidryas</cx:pt>
          <cx:pt idx="1">Austrochaperina Pluvialis</cx:pt>
          <cx:pt idx="2">Chiromantis Xerampelina</cx:pt>
          <cx:pt idx="3">Crinia Glauerti</cx:pt>
          <cx:pt idx="4">Crinia Signifera</cx:pt>
          <cx:pt idx="5">Dendrobates Auratus</cx:pt>
          <cx:pt idx="6">Litoria Fallax</cx:pt>
          <cx:pt idx="7">Ranoidea Australis</cx:pt>
          <cx:pt idx="8">Xenopus Laevis</cx:pt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</cx:lvl>
      </cx:strDim>
      <cx:numDim type="val">
        <cx:f>Sheet1!$B$2:$B$23</cx:f>
        <cx:lvl ptCount="22" formatCode="0.00E+00">
          <cx:pt idx="0">443427.79999999999</cx:pt>
          <cx:pt idx="1">90331.229999999996</cx:pt>
          <cx:pt idx="2">36288.900000000001</cx:pt>
          <cx:pt idx="3">511493.09999999998</cx:pt>
          <cx:pt idx="4">7700863</cx:pt>
          <cx:pt idx="5">370897.29999999999</cx:pt>
          <cx:pt idx="6">3619518</cx:pt>
          <cx:pt idx="7">351061.90000000002</cx:pt>
          <cx:pt idx="8">45014.050000000003</cx:pt>
        </cx:lvl>
      </cx:numDim>
    </cx:data>
    <cx:data id="1">
      <cx:strDim type="cat">
        <cx:f>Sheet1!$A$2:$A$23</cx:f>
        <cx:lvl ptCount="22">
          <cx:pt idx="0">Agalychnis Callidryas</cx:pt>
          <cx:pt idx="1">Austrochaperina Pluvialis</cx:pt>
          <cx:pt idx="2">Chiromantis Xerampelina</cx:pt>
          <cx:pt idx="3">Crinia Glauerti</cx:pt>
          <cx:pt idx="4">Crinia Signifera</cx:pt>
          <cx:pt idx="5">Dendrobates Auratus</cx:pt>
          <cx:pt idx="6">Litoria Fallax</cx:pt>
          <cx:pt idx="7">Ranoidea Australis</cx:pt>
          <cx:pt idx="8">Xenopus Laevis</cx:pt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</cx:lvl>
      </cx:strDim>
      <cx:numDim type="val">
        <cx:f>Sheet1!$C$2:$C$23</cx:f>
        <cx:lvl ptCount="22" formatCode="0.00E+00">
          <cx:pt idx="0">275877.59999999998</cx:pt>
          <cx:pt idx="1">167304.20000000001</cx:pt>
          <cx:pt idx="2">13795.32</cx:pt>
          <cx:pt idx="3">567115.90000000002</cx:pt>
          <cx:pt idx="4">5245758</cx:pt>
          <cx:pt idx="5">243229.29999999999</cx:pt>
          <cx:pt idx="6">3366192</cx:pt>
          <cx:pt idx="7">496412.59999999998</cx:pt>
          <cx:pt idx="8">11083.02</cx:pt>
        </cx:lvl>
      </cx:numDim>
    </cx:data>
    <cx:data id="2">
      <cx:strDim type="cat">
        <cx:f>Sheet1!$A$2:$A$23</cx:f>
        <cx:lvl ptCount="22">
          <cx:pt idx="0">Agalychnis Callidryas</cx:pt>
          <cx:pt idx="1">Austrochaperina Pluvialis</cx:pt>
          <cx:pt idx="2">Chiromantis Xerampelina</cx:pt>
          <cx:pt idx="3">Crinia Glauerti</cx:pt>
          <cx:pt idx="4">Crinia Signifera</cx:pt>
          <cx:pt idx="5">Dendrobates Auratus</cx:pt>
          <cx:pt idx="6">Litoria Fallax</cx:pt>
          <cx:pt idx="7">Ranoidea Australis</cx:pt>
          <cx:pt idx="8">Xenopus Laevis</cx:pt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</cx:lvl>
      </cx:strDim>
      <cx:numDim type="val">
        <cx:f>Sheet1!$D$2:$D$23</cx:f>
        <cx:lvl ptCount="22" formatCode="General"/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Species per sum of </a:t>
            </a:r>
            <a:r>
              <a:rPr lang="en-US" b="1" dirty="0" err="1" smtClean="0">
                <a:solidFill>
                  <a:schemeClr val="tx1"/>
                </a:solidFill>
              </a:rPr>
              <a:t>soil_mean</a:t>
            </a:r>
            <a:r>
              <a:rPr lang="en-US" b="1" dirty="0" smtClean="0">
                <a:solidFill>
                  <a:schemeClr val="tx1"/>
                </a:solidFill>
              </a:rPr>
              <a:t> and </a:t>
            </a:r>
            <a:r>
              <a:rPr lang="en-US" b="1" dirty="0" err="1" smtClean="0">
                <a:solidFill>
                  <a:schemeClr val="tx1"/>
                </a:solidFill>
              </a:rPr>
              <a:t>ppt_mean</a:t>
            </a:r>
            <a:endParaRPr lang="en-US" b="1" dirty="0">
              <a:solidFill>
                <a:schemeClr val="tx1"/>
              </a:solidFill>
            </a:endParaRPr>
          </a:p>
        </cx:rich>
      </cx:tx>
    </cx:title>
    <cx:plotArea>
      <cx:plotAreaRegion>
        <cx:plotSurface>
          <cx:spPr>
            <a:ln>
              <a:solidFill>
                <a:srgbClr val="F07F09">
                  <a:alpha val="0"/>
                </a:srgbClr>
              </a:solidFill>
            </a:ln>
          </cx:spPr>
        </cx:plotSurface>
        <cx:series layoutId="boxWhisker" uniqueId="{D41B73C1-8CF9-4C2C-AC3D-724495775A09}">
          <cx:tx>
            <cx:txData>
              <cx:f>Sheet1!$B$1</cx:f>
              <cx:v>ppt_mean</cx:v>
            </cx:txData>
          </cx:tx>
          <cx:dataId val="0"/>
          <cx:layoutPr>
            <cx:visibility meanLine="1" meanMarker="0" nonoutliers="0" outliers="1"/>
            <cx:statistics quartileMethod="exclusive"/>
          </cx:layoutPr>
        </cx:series>
        <cx:series layoutId="boxWhisker" uniqueId="{B0C5DE07-FBBD-4D58-B25A-73C74F0D19E2}">
          <cx:tx>
            <cx:txData>
              <cx:f>Sheet1!$C$1</cx:f>
              <cx:v>soi_mean</cx:v>
            </cx:txData>
          </cx:tx>
          <cx:dataId val="1"/>
          <cx:layoutPr>
            <cx:visibility meanLine="1" meanMarker="0" nonoutliers="0" outliers="1"/>
            <cx:statistics quartileMethod="exclusive"/>
          </cx:layoutPr>
        </cx:series>
        <cx:series layoutId="boxWhisker" uniqueId="{36B45B2B-C3B8-402A-AAC7-198C90C55037}">
          <cx:tx>
            <cx:txData>
              <cx:f>Sheet1!$D$1</cx:f>
              <cx:v/>
            </cx:txData>
          </cx:tx>
          <cx:dataId val="2"/>
          <cx:layoutPr>
            <cx:visibility meanLine="1" meanMarker="0" nonoutliers="0" outliers="1"/>
            <cx:statistics quartileMethod="exclusive"/>
          </cx:layoutPr>
        </cx:series>
      </cx:plotAreaRegion>
      <cx:axis id="0">
        <cx:catScaling gapWidth="1.10000002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sz="1200" b="1">
                <a:solidFill>
                  <a:schemeClr val="tx1"/>
                </a:solidFill>
              </a:defRPr>
            </a:pPr>
            <a:endParaRPr lang="en-US" sz="1200" b="1">
              <a:solidFill>
                <a:schemeClr val="tx1"/>
              </a:solidFill>
            </a:endParaRPr>
          </a:p>
        </cx:txPr>
      </cx:axis>
      <cx:axis id="1">
        <cx:valScaling/>
        <cx:majorGridlines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 b="1">
                <a:solidFill>
                  <a:schemeClr val="tx1"/>
                </a:solidFill>
              </a:defRPr>
            </a:pPr>
            <a:endParaRPr lang="en-US" b="1">
              <a:solidFill>
                <a:schemeClr val="tx1"/>
              </a:solidFill>
            </a:endParaRPr>
          </a:p>
        </cx:txPr>
      </cx:axis>
    </cx:plotArea>
    <cx:legend pos="t" align="ctr" overlay="0"/>
  </cx:chart>
  <cx:spPr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  <cs:bodyPr rot="0" vert="horz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8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40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117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41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85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067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737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23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8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0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4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4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5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9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microsoft.com/office/2014/relationships/chartEx" Target="../charts/chartEx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FROG SPECIES PREDICTION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EXPLORATORY DATA ANALYSIS</a:t>
            </a:r>
          </a:p>
          <a:p>
            <a:r>
              <a:rPr lang="en-US" sz="4400" dirty="0" smtClean="0">
                <a:latin typeface="Algerian" panose="04020705040A02060702" pitchFamily="82" charset="0"/>
              </a:rPr>
              <a:t>MACHINE LEARNING 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95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Total sum of Species in each continent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291584"/>
              </p:ext>
            </p:extLst>
          </p:nvPr>
        </p:nvGraphicFramePr>
        <p:xfrm>
          <a:off x="5086350" y="614362"/>
          <a:ext cx="6729413" cy="6243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Australia has the highest number of species followed by Central America and then Africa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191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number per specie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125971665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/>
              <p:cNvGraphicFramePr/>
              <p:nvPr>
                <p:extLst>
                  <p:ext uri="{D42A27DB-BD31-4B8C-83A1-F6EECF244321}">
                    <p14:modId xmlns:p14="http://schemas.microsoft.com/office/powerpoint/2010/main" val="1472576543"/>
                  </p:ext>
                </p:extLst>
              </p:nvPr>
            </p:nvGraphicFramePr>
            <p:xfrm>
              <a:off x="657225" y="1791229"/>
              <a:ext cx="112014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Chart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225" y="1791229"/>
                <a:ext cx="112014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83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1660451637"/>
                  </p:ext>
                </p:extLst>
              </p:nvPr>
            </p:nvGraphicFramePr>
            <p:xfrm>
              <a:off x="985838" y="542926"/>
              <a:ext cx="9174162" cy="55954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838" y="542926"/>
                <a:ext cx="9174162" cy="55954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46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MACHINE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LEARNING</a:t>
            </a:r>
            <a:endParaRPr lang="en-US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ML PARAMETERS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0075" y="3243263"/>
            <a:ext cx="10744199" cy="361473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2400" dirty="0" smtClean="0"/>
              <a:t>The model KNeighborsClassifier was used from the library scikit learn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N neighbors = 5</a:t>
            </a:r>
          </a:p>
          <a:p>
            <a:pPr algn="ctr"/>
            <a:r>
              <a:rPr lang="en-US" sz="2400" dirty="0" smtClean="0"/>
              <a:t>Split data = 80%</a:t>
            </a:r>
          </a:p>
          <a:p>
            <a:pPr algn="ctr"/>
            <a:r>
              <a:rPr lang="en-US" sz="2400" dirty="0" smtClean="0"/>
              <a:t>Test data = 20&amp;</a:t>
            </a:r>
            <a:endParaRPr lang="en-US" sz="2400" dirty="0"/>
          </a:p>
          <a:p>
            <a:endParaRPr lang="en-US" dirty="0"/>
          </a:p>
          <a:p>
            <a:r>
              <a:rPr lang="en-US" dirty="0" smtClean="0"/>
              <a:t>Accuracy = 0.93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1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</TotalTime>
  <Words>85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Century Gothic</vt:lpstr>
      <vt:lpstr>Wingdings 3</vt:lpstr>
      <vt:lpstr>Ion Boardroom</vt:lpstr>
      <vt:lpstr>FROG SPECIES PREDICTION</vt:lpstr>
      <vt:lpstr>Total sum of Species in each continent</vt:lpstr>
      <vt:lpstr>Total number per specie</vt:lpstr>
      <vt:lpstr>PowerPoint Presentation</vt:lpstr>
      <vt:lpstr>MACHINE LEARNING</vt:lpstr>
      <vt:lpstr>ML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 SPECIES PREDICTION</dc:title>
  <dc:creator>Lillian</dc:creator>
  <cp:lastModifiedBy>Lillian</cp:lastModifiedBy>
  <cp:revision>14</cp:revision>
  <dcterms:created xsi:type="dcterms:W3CDTF">2022-08-05T12:59:48Z</dcterms:created>
  <dcterms:modified xsi:type="dcterms:W3CDTF">2022-08-05T15:25:30Z</dcterms:modified>
</cp:coreProperties>
</file>