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411" r:id="rId7"/>
    <p:sldId id="412" r:id="rId8"/>
    <p:sldId id="414" r:id="rId9"/>
    <p:sldId id="415" r:id="rId10"/>
    <p:sldId id="4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ABB0D-B4D8-4401-AF63-B4C0D71182F6}" v="1" dt="2024-12-06T22:23:39.494"/>
    <p1510:client id="{FF719B2D-5B5E-8E00-7D7C-1E44142A5830}" v="86" dt="2024-12-07T02:51:06.272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>
        <p:scale>
          <a:sx n="82" d="100"/>
          <a:sy n="82" d="100"/>
        </p:scale>
        <p:origin x="720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383"/>
            <a:ext cx="5486400" cy="3646744"/>
          </a:xfrm>
        </p:spPr>
        <p:txBody>
          <a:bodyPr/>
          <a:lstStyle/>
          <a:p>
            <a:r>
              <a:rPr lang="en-US" dirty="0"/>
              <a:t>Machine Learning:</a:t>
            </a:r>
            <a:br>
              <a:rPr lang="en-US" dirty="0"/>
            </a:br>
            <a:r>
              <a:rPr lang="en-US" dirty="0"/>
              <a:t>Cell Detection and Counting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46838-79AE-BDAD-22E8-71E6D6D4E426}"/>
              </a:ext>
            </a:extLst>
          </p:cNvPr>
          <p:cNvSpPr txBox="1"/>
          <p:nvPr/>
        </p:nvSpPr>
        <p:spPr>
          <a:xfrm>
            <a:off x="6309905" y="4357396"/>
            <a:ext cx="566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Mahan Miryala, John Chinnamallela, Jacob Walker, </a:t>
            </a:r>
          </a:p>
          <a:p>
            <a:r>
              <a:rPr lang="en-US" dirty="0">
                <a:solidFill>
                  <a:schemeClr val="bg1"/>
                </a:solidFill>
              </a:rPr>
              <a:t>Lulia Berianu, Elizabeth Wolters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957" y="2010650"/>
            <a:ext cx="6788150" cy="4539440"/>
          </a:xfrm>
        </p:spPr>
        <p:txBody>
          <a:bodyPr tIns="457200">
            <a:normAutofit/>
          </a:bodyPr>
          <a:lstStyle/>
          <a:p>
            <a:r>
              <a:rPr lang="en-US" u="sng" dirty="0"/>
              <a:t>Goal:</a:t>
            </a:r>
            <a:r>
              <a:rPr lang="en-US" dirty="0"/>
              <a:t> This project aims to develop an automated solution to detect and count cells in microscopy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ui-sans-serif"/>
              </a:rPr>
              <a:t>Several datasets were utilized to train the machine learning model: </a:t>
            </a:r>
          </a:p>
          <a:p>
            <a:pPr lvl="1"/>
            <a:r>
              <a:rPr lang="en-US" b="0" dirty="0">
                <a:solidFill>
                  <a:schemeClr val="bg1"/>
                </a:solidFill>
                <a:latin typeface="ui-sans-serif"/>
              </a:rPr>
              <a:t>Masaryk University Cell Image Collection(MUCIC)</a:t>
            </a:r>
          </a:p>
          <a:p>
            <a:pPr lvl="1"/>
            <a:r>
              <a:rPr lang="en-US" b="0" dirty="0">
                <a:solidFill>
                  <a:schemeClr val="bg1"/>
                </a:solidFill>
                <a:latin typeface="ui-sans-serif"/>
              </a:rPr>
              <a:t>Broad Bioimage Benchmark Collection(BBBC)</a:t>
            </a:r>
          </a:p>
          <a:p>
            <a:pPr lvl="1"/>
            <a:r>
              <a:rPr lang="en-US" b="0" dirty="0">
                <a:solidFill>
                  <a:schemeClr val="bg1"/>
                </a:solidFill>
                <a:latin typeface="ui-sans-serif"/>
              </a:rPr>
              <a:t>2018 Data Science Bowl</a:t>
            </a:r>
          </a:p>
          <a:p>
            <a:pPr lvl="1"/>
            <a:r>
              <a:rPr lang="en-US" b="0" dirty="0" err="1">
                <a:solidFill>
                  <a:schemeClr val="bg1"/>
                </a:solidFill>
                <a:latin typeface="ui-sans-serif"/>
              </a:rPr>
              <a:t>LIVECell</a:t>
            </a:r>
            <a:endParaRPr lang="en-US" dirty="0"/>
          </a:p>
          <a:p>
            <a:r>
              <a:rPr lang="en-US" sz="2000" b="0" dirty="0">
                <a:solidFill>
                  <a:schemeClr val="bg1"/>
                </a:solidFill>
                <a:latin typeface="ui-sans-serif"/>
              </a:rPr>
              <a:t>Accurate quantification of cells in biomedical images is essential for cancer diagnosis, drug development, and understanding cellular mechanisms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6D30-C729-7E19-48B0-3D275820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A99F7-FCCC-A9D9-6E84-05D1090C57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5830" y="2248729"/>
            <a:ext cx="6787747" cy="3708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need for a more efficient, scalable, and accurate approach to automate cell detection</a:t>
            </a:r>
            <a:endParaRPr lang="en-US" b="0" dirty="0">
              <a:solidFill>
                <a:schemeClr val="bg1"/>
              </a:solidFill>
            </a:endParaRPr>
          </a:p>
          <a:p>
            <a:r>
              <a:rPr lang="en-US" b="0" dirty="0">
                <a:solidFill>
                  <a:schemeClr val="bg1"/>
                </a:solidFill>
              </a:rPr>
              <a:t>Manual counting of cells in biomedical images is time-consuming</a:t>
            </a:r>
          </a:p>
          <a:p>
            <a:r>
              <a:rPr lang="en-US" b="0" dirty="0">
                <a:solidFill>
                  <a:schemeClr val="bg1"/>
                </a:solidFill>
              </a:rPr>
              <a:t>Errors due to observer bias:</a:t>
            </a:r>
          </a:p>
          <a:p>
            <a:pPr lvl="1"/>
            <a:r>
              <a:rPr lang="en-US" dirty="0"/>
              <a:t>Variability in cell shapes and sizes. </a:t>
            </a:r>
          </a:p>
          <a:p>
            <a:pPr lvl="1"/>
            <a:r>
              <a:rPr lang="en-US" dirty="0"/>
              <a:t>Presence of noise and low contrast in microscopy images.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976D7-D99B-5C6B-0988-2BAB2FC4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577" y="3742183"/>
            <a:ext cx="2258959" cy="2243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BD61A0-B1FD-F151-2CA5-C92BF483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289" y="3742183"/>
            <a:ext cx="2203051" cy="2243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BD79BD-BF81-C684-0671-0B9207C576D8}"/>
              </a:ext>
            </a:extLst>
          </p:cNvPr>
          <p:cNvSpPr txBox="1"/>
          <p:nvPr/>
        </p:nvSpPr>
        <p:spPr>
          <a:xfrm>
            <a:off x="7049164" y="6096458"/>
            <a:ext cx="4566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Raw microscopy images of cells that must be detected and counted</a:t>
            </a:r>
          </a:p>
        </p:txBody>
      </p:sp>
    </p:spTree>
    <p:extLst>
      <p:ext uri="{BB962C8B-B14F-4D97-AF65-F5344CB8AC3E}">
        <p14:creationId xmlns:p14="http://schemas.microsoft.com/office/powerpoint/2010/main" val="5116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01EB-3FD4-D1AB-3E15-409128F4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67D12-9627-7493-B3CD-031EB420BFF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Automating cell detection will significantly reduce the time and effort required for cell quantification.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 robust solution can enhance the reproducibility and accuracy of research studies in biomedical fields.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model can be applied to various research domains, improving data consistency and accelerating biomedical discoveries.</a:t>
            </a:r>
          </a:p>
        </p:txBody>
      </p:sp>
      <p:pic>
        <p:nvPicPr>
          <p:cNvPr id="2052" name="Picture 4" descr="The potential clinical benefits of CTC and ctDNA analyses in cancer... |  Download Scientific Diagram">
            <a:extLst>
              <a:ext uri="{FF2B5EF4-FFF2-40B4-BE49-F238E27FC236}">
                <a16:creationId xmlns:a16="http://schemas.microsoft.com/office/drawing/2014/main" id="{0F1EC08E-FD23-4821-8E47-D089BED9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01206"/>
            <a:ext cx="6118225" cy="400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F5B6D-580D-B7B4-BFB9-AC2DD4E488E1}"/>
              </a:ext>
            </a:extLst>
          </p:cNvPr>
          <p:cNvSpPr txBox="1"/>
          <p:nvPr/>
        </p:nvSpPr>
        <p:spPr>
          <a:xfrm>
            <a:off x="6245517" y="6043161"/>
            <a:ext cx="581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Available from: https://www.researchgate.net/figure/The-potential-clinical-benefits-of-CTC-and-ctDNA-analyses-in-cancer-care-CTC_fig1_309602089 [accessed 2 Dec 2024]</a:t>
            </a:r>
          </a:p>
        </p:txBody>
      </p:sp>
    </p:spTree>
    <p:extLst>
      <p:ext uri="{BB962C8B-B14F-4D97-AF65-F5344CB8AC3E}">
        <p14:creationId xmlns:p14="http://schemas.microsoft.com/office/powerpoint/2010/main" val="245925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A951-21EB-BF8B-03C4-0D15AAF7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5BBD-A559-8F82-CC6B-AA643DEAC5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Datasets:</a:t>
            </a:r>
          </a:p>
          <a:p>
            <a:pPr lvl="1"/>
            <a:r>
              <a:rPr lang="en-US" dirty="0"/>
              <a:t>contained annotated microscopy images from diverse cell types. </a:t>
            </a:r>
          </a:p>
          <a:p>
            <a:pPr lvl="1"/>
            <a:r>
              <a:rPr lang="en-US" dirty="0"/>
              <a:t>Images are paired with ground truth masks, showing the true cell locations in the images. </a:t>
            </a:r>
          </a:p>
          <a:p>
            <a:r>
              <a:rPr lang="en-US" dirty="0"/>
              <a:t>Data Characteristics: </a:t>
            </a:r>
          </a:p>
          <a:p>
            <a:pPr lvl="1"/>
            <a:r>
              <a:rPr lang="en-US" dirty="0"/>
              <a:t>Images are in PNG format, and the masks are also in PNG format, indicating cell locations. </a:t>
            </a:r>
          </a:p>
          <a:p>
            <a:pPr lvl="1"/>
            <a:r>
              <a:rPr lang="en-US" dirty="0"/>
              <a:t>The images are resized to a uniform size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254530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0C98-0FC2-DF73-03BA-5F077B8C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7F8E-A1C3-78D3-1AFC-B331AD0603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5155" y="2676525"/>
            <a:ext cx="4710032" cy="3597470"/>
          </a:xfrm>
        </p:spPr>
        <p:txBody>
          <a:bodyPr vert="horz" lIns="0" tIns="45720" rIns="0" bIns="0" rtlCol="0" anchor="t">
            <a:normAutofit/>
          </a:bodyPr>
          <a:lstStyle/>
          <a:p>
            <a:r>
              <a:rPr lang="en-US" sz="1700" dirty="0"/>
              <a:t>Data Preprocessing: </a:t>
            </a:r>
            <a:endParaRPr lang="en-US"/>
          </a:p>
          <a:p>
            <a:pPr marL="285750" indent="-285750">
              <a:buChar char="•"/>
            </a:pPr>
            <a:r>
              <a:rPr lang="en-US" sz="1700" dirty="0"/>
              <a:t>Starts with loading images and labels, which are passed to the model in batches</a:t>
            </a:r>
            <a:endParaRPr lang="en-US"/>
          </a:p>
          <a:p>
            <a:r>
              <a:rPr lang="en-US" sz="1700" dirty="0"/>
              <a:t>Model:</a:t>
            </a:r>
            <a:endParaRPr lang="en-US" dirty="0"/>
          </a:p>
          <a:p>
            <a:pPr marL="285750" indent="-285750">
              <a:buChar char="•"/>
            </a:pPr>
            <a:r>
              <a:rPr lang="en-US" sz="1700" dirty="0"/>
              <a:t>U-Net architecture was used for image segmentation. </a:t>
            </a:r>
            <a:endParaRPr lang="en-US" dirty="0"/>
          </a:p>
          <a:p>
            <a:pPr marL="285750" indent="-285750">
              <a:buChar char="•"/>
            </a:pPr>
            <a:r>
              <a:rPr lang="en-US" sz="1700" dirty="0"/>
              <a:t>The model is trained to predict binary masks that highlight the nuclei of cells.</a:t>
            </a:r>
            <a:endParaRPr lang="en-US"/>
          </a:p>
          <a:p>
            <a:pPr marL="285750" indent="-285750">
              <a:buChar char="•"/>
            </a:pPr>
            <a:r>
              <a:rPr lang="en-US" sz="1700" dirty="0"/>
              <a:t>After training, we evaluate the model by comparing predictions against actual labels</a:t>
            </a:r>
            <a:endParaRPr lang="en-US" dirty="0"/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A907E-3C58-DF07-14F0-DFD7406996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32" r="4270" b="-3"/>
          <a:stretch/>
        </p:blipFill>
        <p:spPr>
          <a:xfrm>
            <a:off x="5881898" y="2676525"/>
            <a:ext cx="4490827" cy="3597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19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DB99-B4B5-0946-992C-595EB95F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-403005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30587-8EA8-950D-912B-FEDBD69C5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5" y="1308422"/>
            <a:ext cx="10374604" cy="2615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DBC50-9F3D-FCE4-16BE-A65C14A8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5" y="3923700"/>
            <a:ext cx="10538402" cy="26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50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e225cd9-4156-4597-9549-d423917b1cc9" xsi:nil="true"/>
    <_activity xmlns="1e225cd9-4156-4597-9549-d423917b1cc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B483B01A246B439C7EACF90514A57D" ma:contentTypeVersion="15" ma:contentTypeDescription="Create a new document." ma:contentTypeScope="" ma:versionID="2da0c2708d0d5599971d3d0c24b9c726">
  <xsd:schema xmlns:xsd="http://www.w3.org/2001/XMLSchema" xmlns:xs="http://www.w3.org/2001/XMLSchema" xmlns:p="http://schemas.microsoft.com/office/2006/metadata/properties" xmlns:ns3="1e225cd9-4156-4597-9549-d423917b1cc9" xmlns:ns4="2537dbf6-b61e-47d9-b049-790d2459acba" targetNamespace="http://schemas.microsoft.com/office/2006/metadata/properties" ma:root="true" ma:fieldsID="2e11b14dca796c3d98dc10b0ea4d9fd1" ns3:_="" ns4:_="">
    <xsd:import namespace="1e225cd9-4156-4597-9549-d423917b1cc9"/>
    <xsd:import namespace="2537dbf6-b61e-47d9-b049-790d2459ac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225cd9-4156-4597-9549-d423917b1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7dbf6-b61e-47d9-b049-790d2459a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2537dbf6-b61e-47d9-b049-790d2459acba"/>
    <ds:schemaRef ds:uri="1e225cd9-4156-4597-9549-d423917b1cc9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C9B6CD-BC80-4EA1-9FBB-2115B4628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225cd9-4156-4597-9549-d423917b1cc9"/>
    <ds:schemaRef ds:uri="2537dbf6-b61e-47d9-b049-790d2459a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{53331949-4616-48AB-8528-472EC88A8BB3}tf78853419_win32</Template>
  <TotalTime>187</TotalTime>
  <Words>337</Words>
  <Application>Microsoft Office PowerPoint</Application>
  <PresentationFormat>Widescreen</PresentationFormat>
  <Paragraphs>40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Machine Learning: Cell Detection and Counting</vt:lpstr>
      <vt:lpstr>Project Overview</vt:lpstr>
      <vt:lpstr>Problem</vt:lpstr>
      <vt:lpstr>Significance</vt:lpstr>
      <vt:lpstr>Data</vt:lpstr>
      <vt:lpstr>Methodology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mahan.miryala@marionstudents.net</dc:creator>
  <cp:lastModifiedBy>mahan.miryala@marionstudents.net</cp:lastModifiedBy>
  <cp:revision>26</cp:revision>
  <dcterms:created xsi:type="dcterms:W3CDTF">2024-12-02T20:29:22Z</dcterms:created>
  <dcterms:modified xsi:type="dcterms:W3CDTF">2024-12-07T04:08:11Z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0x010100E0B483B01A246B439C7EACF90514A57D</vt:lpwstr>
  </property>
</Properties>
</file>