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Histogram of beta</a:t>
            </a:r>
          </a:p>
          <a:p>
            <a:pPr/>
            <a:r>
              <a:t>rural area.                            urban area. </a:t>
            </a:r>
          </a:p>
          <a:p>
            <a:pPr/>
          </a:p>
          <a:p>
            <a:pPr/>
          </a:p>
          <a:p>
            <a:pPr/>
            <a:r>
              <a:t>           </a:t>
            </a:r>
          </a:p>
        </p:txBody>
      </p:sp>
      <p:pic>
        <p:nvPicPr>
          <p:cNvPr id="141" name="屏幕快照 2019-03-03 下午12.09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278" y="4411406"/>
            <a:ext cx="5424563" cy="3926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屏幕快照 2019-03-03 下午12.19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7547" y="4401622"/>
            <a:ext cx="5424564" cy="39459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Histogram of beta</a:t>
            </a:r>
          </a:p>
          <a:p>
            <a:pPr/>
            <a:r>
              <a:t>urban area                                   rural area</a:t>
            </a:r>
          </a:p>
          <a:p>
            <a:pPr/>
          </a:p>
          <a:p>
            <a:pPr/>
          </a:p>
        </p:txBody>
      </p:sp>
      <p:pic>
        <p:nvPicPr>
          <p:cNvPr id="145" name="屏幕快照 2019-03-03 下午3.35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35" y="4813857"/>
            <a:ext cx="5409270" cy="3920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屏幕快照 2019-03-03 下午3.39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6054" y="4813857"/>
            <a:ext cx="5392152" cy="3920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"/>
          </p:nvPr>
        </p:nvSpPr>
        <p:spPr>
          <a:xfrm>
            <a:off x="952500" y="14097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2.rural area</a:t>
            </a:r>
          </a:p>
          <a:p>
            <a:pPr/>
            <a:r>
              <a:t>(a)</a:t>
            </a:r>
          </a:p>
          <a:p>
            <a:pPr/>
            <a:r>
              <a:t>mean of beta of 5 groups: 0.1196  0.1005. 0.0748. 0.0463. -0.0615</a:t>
            </a:r>
          </a:p>
          <a:p>
            <a:pPr/>
            <a:r>
              <a:t>median of beta of 5 groups: 0. 0. 0. 0. 0. </a:t>
            </a:r>
          </a:p>
          <a:p>
            <a:pPr/>
            <a:r>
              <a:t>Discussion: a tricky problem is that the mean of 5 groups are all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 urban area</a:t>
            </a:r>
          </a:p>
          <a:p>
            <a:pPr/>
            <a:r>
              <a:t>(a)</a:t>
            </a:r>
          </a:p>
          <a:p>
            <a:pPr/>
            <a:r>
              <a:t>mean of beta of 5 groups: 0.0264  0.1133. 0.1273.   0.0652.   0.0748</a:t>
            </a:r>
          </a:p>
          <a:p>
            <a:pPr/>
            <a:r>
              <a:t>median of beta of 5 groups: 0. 0. 0. 0. 0. </a:t>
            </a:r>
          </a:p>
          <a:p>
            <a:pPr/>
            <a:r>
              <a:t>Discussion: a tricky problem is that the mean of 5 groups are all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rural area</a:t>
            </a:r>
          </a:p>
          <a:p>
            <a:pPr/>
            <a:r>
              <a:t>(b)</a:t>
            </a:r>
          </a:p>
          <a:p>
            <a:pPr/>
            <a:r>
              <a:t>mean of beta of 5 groups: </a:t>
            </a:r>
          </a:p>
          <a:p>
            <a:pPr/>
            <a:r>
              <a:t>median of beta of 5 groups: 0. 0. 0. 0. 0. </a:t>
            </a:r>
          </a:p>
          <a:p>
            <a:pPr/>
            <a:r>
              <a:t>Discussion: a tricky problem is that the mean of 5 groups are all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 </a:t>
            </a:r>
          </a:p>
          <a:p>
            <a:pPr/>
            <a:r>
              <a:t>Regression of (1)</a:t>
            </a:r>
          </a:p>
          <a:p>
            <a:pPr/>
          </a:p>
          <a:p>
            <a:pPr/>
          </a:p>
          <a:p>
            <a:pPr/>
          </a:p>
        </p:txBody>
      </p:sp>
      <p:pic>
        <p:nvPicPr>
          <p:cNvPr id="155" name="屏幕快照 2019-03-02 下午5.21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806" y="4398618"/>
            <a:ext cx="6724322" cy="2989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Histogram of beta and phi</a:t>
            </a:r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23" name="屏幕快照 2019-03-02 上午11.47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351" y="2777050"/>
            <a:ext cx="5200899" cy="3772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1600" y="2834661"/>
            <a:ext cx="5029200" cy="365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Mean of consumption: 91925</a:t>
            </a:r>
          </a:p>
          <a:p>
            <a:pPr/>
            <a:r>
              <a:t>Mean of income: 5080494</a:t>
            </a:r>
          </a:p>
          <a:p>
            <a:pPr/>
            <a:r>
              <a:t>Mean of beta: 0.0463</a:t>
            </a:r>
          </a:p>
          <a:p>
            <a:pPr/>
            <a:r>
              <a:t>Mean of phi: -0.1957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idx="1"/>
          </p:nvPr>
        </p:nvSpPr>
        <p:spPr>
          <a:xfrm>
            <a:off x="13970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</a:p>
          <a:p>
            <a:pPr/>
            <a:r>
              <a:t>(a)</a:t>
            </a:r>
          </a:p>
          <a:p>
            <a:pPr/>
            <a:r>
              <a:t>mean of beta of 5 groups: -0.0092   0.0228   0.1187.   0.0173.   0.0820 </a:t>
            </a:r>
          </a:p>
          <a:p>
            <a:pPr/>
            <a:r>
              <a:t>median of beta of 5 groups: 0 0 0 0 0</a:t>
            </a:r>
          </a:p>
          <a:p>
            <a:pPr/>
            <a:r>
              <a:t>Discussion: a tricky problem is that the median of beta of 5 groups are all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(b)</a:t>
            </a:r>
          </a:p>
          <a:p>
            <a:pPr/>
            <a:r>
              <a:t>mean of beta of 5 groups: -0.0182   0.0532   0.0197   0.0769.   0.1003 </a:t>
            </a:r>
          </a:p>
          <a:p>
            <a:pPr/>
            <a:r>
              <a:t>median of beta of 5 groups: 0 0 0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(c)</a:t>
            </a:r>
          </a:p>
          <a:p>
            <a:pPr/>
            <a:r>
              <a:t>Average assets across groups: 17683523 21440560 15254079 18209660 25498278</a:t>
            </a:r>
          </a:p>
          <a:p>
            <a:pPr/>
            <a:r>
              <a:t>Average income across groups: 2926521   3204931 1642206 3259352 2561873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Beta: 0.0316</a:t>
            </a:r>
          </a:p>
          <a:p>
            <a:pPr/>
            <a:r>
              <a:t>Phi: -0.7485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