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91" r:id="rId2"/>
    <p:sldId id="463" r:id="rId3"/>
    <p:sldId id="464" r:id="rId4"/>
    <p:sldId id="472" r:id="rId5"/>
    <p:sldId id="465" r:id="rId6"/>
    <p:sldId id="471" r:id="rId7"/>
    <p:sldId id="461" r:id="rId8"/>
    <p:sldId id="469" r:id="rId9"/>
    <p:sldId id="474" r:id="rId10"/>
    <p:sldId id="468" r:id="rId11"/>
    <p:sldId id="470" r:id="rId12"/>
    <p:sldId id="475" r:id="rId13"/>
    <p:sldId id="462" r:id="rId14"/>
    <p:sldId id="476" r:id="rId15"/>
    <p:sldId id="460" r:id="rId16"/>
    <p:sldId id="4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EB184DA-75AD-4ADD-B98A-8FAFC7973348}">
          <p14:sldIdLst>
            <p14:sldId id="391"/>
            <p14:sldId id="463"/>
            <p14:sldId id="464"/>
            <p14:sldId id="472"/>
            <p14:sldId id="465"/>
            <p14:sldId id="471"/>
            <p14:sldId id="461"/>
            <p14:sldId id="469"/>
            <p14:sldId id="474"/>
            <p14:sldId id="468"/>
            <p14:sldId id="470"/>
            <p14:sldId id="475"/>
            <p14:sldId id="462"/>
            <p14:sldId id="476"/>
            <p14:sldId id="460"/>
            <p14:sldId id="4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499060-7DA4-2AC8-8A02-9DF55284002E}" name="晓蓓 李" initials="晓李" userId="4e12c7bdd017c487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NOR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6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86997" autoAdjust="0"/>
  </p:normalViewPr>
  <p:slideViewPr>
    <p:cSldViewPr snapToGrid="0">
      <p:cViewPr varScale="1">
        <p:scale>
          <a:sx n="92" d="100"/>
          <a:sy n="92" d="100"/>
        </p:scale>
        <p:origin x="1072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12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2AB3843-5A11-23C2-2B91-43E7B8B095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E34F9D-6BBB-095A-DDB3-0DE820657D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43675-2861-4D0A-B260-7E9F779C37BC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9AE9D3-9AC4-9A4D-5A0C-11C80613EF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195975-623D-5917-9B1B-39164FD658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B5378-EFBE-4FC3-BC03-A15DD20151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0996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7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104887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879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8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88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3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各位老师大家好，今天我的汇报题目是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2E3C26-C9FA-4C5A-B7DA-41A22523D7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070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A669F-629E-CF79-8034-C35E2B429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幻灯片图像占位符 1">
            <a:extLst>
              <a:ext uri="{FF2B5EF4-FFF2-40B4-BE49-F238E27FC236}">
                <a16:creationId xmlns:a16="http://schemas.microsoft.com/office/drawing/2014/main" id="{3A6F1E48-1C74-5D0C-EEA9-52CD0DA74D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26" name="文本占位符 2">
            <a:extLst>
              <a:ext uri="{FF2B5EF4-FFF2-40B4-BE49-F238E27FC236}">
                <a16:creationId xmlns:a16="http://schemas.microsoft.com/office/drawing/2014/main" id="{D719E443-6EBE-92A0-55A3-4274BB73BBC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3200" dirty="0"/>
              <a:t>蜕变关系的构建分为两类：</a:t>
            </a:r>
            <a:r>
              <a:rPr lang="zh-CN" altLang="en-US" sz="3200" b="1" dirty="0"/>
              <a:t>功能相关蜕变关系</a:t>
            </a:r>
            <a:r>
              <a:rPr lang="zh-CN" altLang="en-US" sz="3200" dirty="0"/>
              <a:t>与</a:t>
            </a:r>
            <a:r>
              <a:rPr lang="zh-CN" altLang="en-US" sz="3200" b="1" dirty="0"/>
              <a:t>性能相关蜕变关系</a:t>
            </a:r>
            <a:r>
              <a:rPr lang="zh-CN" altLang="en-US" sz="3200" dirty="0"/>
              <a:t>。</a:t>
            </a:r>
            <a:endParaRPr lang="en-US" altLang="zh-CN" sz="2000" b="1" dirty="0"/>
          </a:p>
          <a:p>
            <a:pPr>
              <a:buFont typeface="Arial" panose="020B0604020202020204" pitchFamily="34" charset="0"/>
              <a:buNone/>
            </a:pPr>
            <a:endParaRPr lang="en-US" altLang="zh-CN" sz="3200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3200" dirty="0"/>
              <a:t>功能相关的蜕变关系是依据具体的应用场景进行设计的，通常与操作的特性密切相关。例如，在图像处理应用中，常见的蜕变操作包括：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旋转、缩放、平移等。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3200" dirty="0"/>
              <a:t>/</a:t>
            </a:r>
            <a:r>
              <a:rPr lang="zh-CN" altLang="en-US" sz="3200" dirty="0"/>
              <a:t>性能相关蜕变关系的设计思路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在不同硬件环境、资源约束条件、极端输入、并发任务以及异常输入下的性能表现</a:t>
            </a:r>
            <a:r>
              <a:rPr lang="zh-CN" altLang="en-US" sz="44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4400" b="0" dirty="0">
                <a:latin typeface="宋体" panose="02010600030101010101" pitchFamily="2" charset="-122"/>
                <a:ea typeface="宋体" panose="02010600030101010101" pitchFamily="2" charset="-122"/>
              </a:rPr>
              <a:t>如右侧表中所示为几种可以考虑的蜕变关系设计</a:t>
            </a:r>
            <a:endParaRPr lang="en-US" altLang="zh-CN" sz="4400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300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B83C9-CD69-FDF3-6B7A-9E35C9BF3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幻灯片图像占位符 1">
            <a:extLst>
              <a:ext uri="{FF2B5EF4-FFF2-40B4-BE49-F238E27FC236}">
                <a16:creationId xmlns:a16="http://schemas.microsoft.com/office/drawing/2014/main" id="{9F07F635-7FF8-DE01-D3E6-3E82CCADD5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26" name="文本占位符 2">
            <a:extLst>
              <a:ext uri="{FF2B5EF4-FFF2-40B4-BE49-F238E27FC236}">
                <a16:creationId xmlns:a16="http://schemas.microsoft.com/office/drawing/2014/main" id="{72BC81B8-334B-25DA-7EAD-1560A44B8AC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spc="0" dirty="0"/>
              <a:t>在</a:t>
            </a: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测试结果判定</a:t>
            </a:r>
            <a:r>
              <a:rPr lang="zh-CN" altLang="en-US" sz="20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阶段，首先检查实验输出</a:t>
            </a:r>
            <a:r>
              <a:rPr lang="zh-CN" altLang="en-US" sz="3200" dirty="0"/>
              <a:t>是否违反蜕变关系</a:t>
            </a:r>
            <a:r>
              <a:rPr lang="zh-CN" altLang="en-US" sz="32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，识别可能存在的功能错误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>
              <a:buFont typeface="Arial" panose="020B0604020202020204" pitchFamily="34" charset="0"/>
              <a:buNone/>
            </a:pP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3200" dirty="0"/>
              <a:t>/</a:t>
            </a:r>
            <a:r>
              <a:rPr lang="zh-CN" altLang="en-US" sz="3200" dirty="0"/>
              <a:t>性能问题的识别使用了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统计学方法，如图所示通过对比原始输出序列和衍生输出序列的分布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6000" dirty="0"/>
              <a:t>执行时间、内存占用、吞吐量</a:t>
            </a:r>
            <a:r>
              <a:rPr lang="en-US" altLang="zh-CN" sz="4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是否满足蜕变关系，判定是否存在性能问题（</a:t>
            </a:r>
            <a:r>
              <a:rPr lang="zh-CN" altLang="zh-CN" sz="1800" dirty="0">
                <a:effectLst/>
                <a:ea typeface="宋体" panose="02010600030101010101" pitchFamily="2" charset="-122"/>
              </a:rPr>
              <a:t>基于分布相等性的定义</a:t>
            </a:r>
            <a:r>
              <a:rPr lang="zh-CN" altLang="en-US" sz="4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60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60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之后，将性能测试与功能测试结果关联，分析功能错误是否伴随性能异常。</a:t>
            </a:r>
            <a:endParaRPr lang="en-US" altLang="zh-CN" sz="60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zh-CN" altLang="en-US" sz="4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3200" dirty="0"/>
          </a:p>
          <a:p>
            <a:pPr>
              <a:buFont typeface="Arial" panose="020B0604020202020204" pitchFamily="34" charset="0"/>
              <a:buNone/>
            </a:pPr>
            <a:endParaRPr lang="en-US" altLang="zh-CN" sz="2000" spc="0" dirty="0"/>
          </a:p>
        </p:txBody>
      </p:sp>
    </p:spTree>
    <p:extLst>
      <p:ext uri="{BB962C8B-B14F-4D97-AF65-F5344CB8AC3E}">
        <p14:creationId xmlns:p14="http://schemas.microsoft.com/office/powerpoint/2010/main" val="3388387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1FE4E-FC68-9624-F9A3-FD8585934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幻灯片图像占位符 1">
            <a:extLst>
              <a:ext uri="{FF2B5EF4-FFF2-40B4-BE49-F238E27FC236}">
                <a16:creationId xmlns:a16="http://schemas.microsoft.com/office/drawing/2014/main" id="{717C083F-4E0E-C968-53E8-046C0CD0FC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26" name="文本占位符 2">
            <a:extLst>
              <a:ext uri="{FF2B5EF4-FFF2-40B4-BE49-F238E27FC236}">
                <a16:creationId xmlns:a16="http://schemas.microsoft.com/office/drawing/2014/main" id="{7DF9BAC6-070A-8B3C-9F23-0B5F6D9DA35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 spc="0" dirty="0"/>
              <a:t>开发的支持工具需要：</a:t>
            </a:r>
            <a:endParaRPr lang="en-US" altLang="zh-CN" sz="2000" spc="0" dirty="0"/>
          </a:p>
          <a:p>
            <a:pPr>
              <a:buFont typeface="Arial" panose="020B0604020202020204" pitchFamily="34" charset="0"/>
              <a:buNone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支持配置蜕变关系、原始测试用例以及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待测模型</a:t>
            </a:r>
            <a:endParaRPr lang="en-US" altLang="zh-CN" sz="2000" kern="100" spc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自动执行性能蜕变测试方法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000" spc="0" dirty="0"/>
              <a:t>最终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生成详细的测试报告，提供测试执行结果、蜕变关系违反的具体情况以及相关数据分析，帮助分析与优化被测模型的性能。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000" spc="0" dirty="0"/>
          </a:p>
        </p:txBody>
      </p:sp>
    </p:spTree>
    <p:extLst>
      <p:ext uri="{BB962C8B-B14F-4D97-AF65-F5344CB8AC3E}">
        <p14:creationId xmlns:p14="http://schemas.microsoft.com/office/powerpoint/2010/main" val="3530511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26177-3610-2914-4013-2B5E94D1E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幻灯片图像占位符 1">
            <a:extLst>
              <a:ext uri="{FF2B5EF4-FFF2-40B4-BE49-F238E27FC236}">
                <a16:creationId xmlns:a16="http://schemas.microsoft.com/office/drawing/2014/main" id="{169892FF-E216-19E1-B768-334E62AE0E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26" name="文本占位符 2">
            <a:extLst>
              <a:ext uri="{FF2B5EF4-FFF2-40B4-BE49-F238E27FC236}">
                <a16:creationId xmlns:a16="http://schemas.microsoft.com/office/drawing/2014/main" id="{53B5B544-3BD8-F83F-8789-33FF95928F8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实验评估将围绕以下四个问题展开：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RQ1</a:t>
            </a:r>
            <a:r>
              <a:rPr lang="zh-CN" altLang="en-US" dirty="0"/>
              <a:t>：</a:t>
            </a:r>
            <a:r>
              <a:rPr lang="en-US" altLang="zh-CN" dirty="0"/>
              <a:t>PMR</a:t>
            </a:r>
            <a:r>
              <a:rPr lang="zh-CN" altLang="en-US" dirty="0"/>
              <a:t>（性能蜕变关系）的有效性如何？是否能够识别性能错误？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RQ2</a:t>
            </a:r>
            <a:r>
              <a:rPr lang="zh-CN" altLang="en-US" dirty="0"/>
              <a:t>：在不同的数据集、不同类型的深度学习任务（如分类、检测、分割）以及不同模型结构下，性能蜕变关系方法的性能表现如何？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RQ3</a:t>
            </a:r>
            <a:r>
              <a:rPr lang="zh-CN" altLang="en-US" dirty="0"/>
              <a:t>：测试用例精简策略的效果如何？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RQ4</a:t>
            </a:r>
            <a:r>
              <a:rPr lang="zh-CN" altLang="en-US" dirty="0"/>
              <a:t>：功能与性能问题之间是否存在相互影响？</a:t>
            </a:r>
            <a:endParaRPr lang="en-US" altLang="zh-CN" dirty="0"/>
          </a:p>
          <a:p>
            <a:pPr>
              <a:buFont typeface="Arial" panose="020B0604020202020204" pitchFamily="34" charset="0"/>
              <a:buNone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/</a:t>
            </a:r>
            <a:r>
              <a:rPr lang="zh-CN" altLang="en-US" dirty="0"/>
              <a:t>真阳性率和假阳性率用于回答</a:t>
            </a:r>
            <a:r>
              <a:rPr lang="en-US" altLang="zh-CN" b="1" dirty="0"/>
              <a:t>RQ1</a:t>
            </a:r>
            <a:r>
              <a:rPr lang="zh-CN" altLang="en-US" dirty="0"/>
              <a:t>。</a:t>
            </a:r>
            <a:r>
              <a:rPr lang="en-US" altLang="zh-CN" dirty="0"/>
              <a:t>TPR</a:t>
            </a:r>
            <a:r>
              <a:rPr lang="zh-CN" altLang="en-US" dirty="0"/>
              <a:t>衡量检测到的真实性能错误比例，而</a:t>
            </a:r>
            <a:r>
              <a:rPr lang="en-US" altLang="zh-CN" dirty="0"/>
              <a:t>FPR</a:t>
            </a:r>
            <a:r>
              <a:rPr lang="zh-CN" altLang="en-US" dirty="0"/>
              <a:t>衡量错误地识别为性能问题的比例，以验证</a:t>
            </a:r>
            <a:r>
              <a:rPr lang="en-US" altLang="zh-CN" dirty="0"/>
              <a:t>PMR</a:t>
            </a:r>
            <a:r>
              <a:rPr lang="zh-CN" altLang="en-US" dirty="0"/>
              <a:t>识别性能错误的能力。</a:t>
            </a: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/RQ2</a:t>
            </a:r>
            <a:r>
              <a:rPr lang="zh-CN" altLang="en-US" b="1" dirty="0"/>
              <a:t>使用</a:t>
            </a:r>
            <a:r>
              <a:rPr lang="zh-CN" altLang="en-US" dirty="0"/>
              <a:t>方差标准差用于评估性能指标在不同场景下的稳定性，</a:t>
            </a:r>
            <a:r>
              <a:rPr lang="en-US" altLang="zh-CN" dirty="0"/>
              <a:t>(</a:t>
            </a:r>
            <a:r>
              <a:rPr lang="zh-CN" altLang="en-US"/>
              <a:t>判断性能蜕变关系在</a:t>
            </a:r>
            <a:r>
              <a:rPr lang="zh-CN" altLang="en-US" dirty="0"/>
              <a:t>不同数据规模、任务类型和模型结构下的适用性。</a:t>
            </a:r>
            <a:r>
              <a:rPr lang="en-US" altLang="zh-CN" dirty="0"/>
              <a:t>)</a:t>
            </a: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/RQ3</a:t>
            </a:r>
            <a:r>
              <a:rPr lang="zh-CN" altLang="en-US" dirty="0"/>
              <a:t>使用效率指标，评估精简策略在执行时间或资源消耗上的改进效果，</a:t>
            </a:r>
            <a:r>
              <a:rPr lang="en-US" altLang="zh-CN" dirty="0"/>
              <a:t>(</a:t>
            </a:r>
            <a:r>
              <a:rPr lang="zh-CN" altLang="en-US" dirty="0"/>
              <a:t>衡量测试用例精简策略实际效能。</a:t>
            </a:r>
            <a:r>
              <a:rPr lang="en-US" altLang="zh-CN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/RQ4</a:t>
            </a:r>
            <a:r>
              <a:rPr lang="zh-CN" altLang="en-US" b="1" dirty="0"/>
              <a:t>可以使用</a:t>
            </a:r>
            <a:r>
              <a:rPr lang="zh-CN" altLang="en-US" dirty="0"/>
              <a:t>皮尔逊相关系数用于衡量功能问题和性能问题之间的线性相关程度。交叉影响度可以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分析多种因素之间相互作用。计算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在功能或性能问题已知条件下，另一类问题发生的概率。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交叉影响度（</a:t>
            </a:r>
            <a:r>
              <a:rPr lang="en-US" altLang="zh-CN" b="1" dirty="0"/>
              <a:t>Cross Impact Analysis, </a:t>
            </a:r>
            <a:r>
              <a:rPr lang="zh-CN" altLang="en-US" b="1" dirty="0"/>
              <a:t>简称 </a:t>
            </a:r>
            <a:r>
              <a:rPr lang="en-US" altLang="zh-CN" b="1" dirty="0"/>
              <a:t>CIA</a:t>
            </a:r>
            <a:r>
              <a:rPr lang="zh-CN" altLang="en-US" b="1" dirty="0"/>
              <a:t>）</a:t>
            </a:r>
            <a:r>
              <a:rPr lang="zh-CN" altLang="en-US" dirty="0"/>
              <a:t> 是一种分析多种因素之间相互作用及其影响关系的研究方法。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定义变量集合</a:t>
            </a:r>
            <a:r>
              <a:rPr lang="zh-CN" altLang="en-US" dirty="0"/>
              <a:t>：确定系统中相关的变量（如 </a:t>
            </a:r>
            <a:r>
              <a:rPr lang="en-US" altLang="zh-CN" dirty="0"/>
              <a:t>A,B,C,DA, B, C, DA,B,C,D</a:t>
            </a:r>
            <a:r>
              <a:rPr lang="zh-CN" altLang="en-US" dirty="0"/>
              <a:t>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构建交叉影响矩阵</a:t>
            </a:r>
            <a:r>
              <a:rPr lang="zh-CN" altLang="en-US" dirty="0"/>
              <a:t>：通过专家评分、数据分析或模型计算，评估每个变量对其他变量的影响强度。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计算总影响度</a:t>
            </a:r>
            <a:r>
              <a:rPr lang="zh-CN" altLang="en-US" dirty="0"/>
              <a:t>：</a:t>
            </a:r>
            <a:r>
              <a:rPr lang="zh-CN" altLang="en-US" b="1" dirty="0"/>
              <a:t>主动影响度</a:t>
            </a:r>
            <a:r>
              <a:rPr lang="zh-CN" altLang="en-US" dirty="0"/>
              <a:t>：某变量对其他变量的影响之和</a:t>
            </a:r>
            <a:r>
              <a:rPr lang="en-US" altLang="zh-CN" b="0" dirty="0"/>
              <a:t>	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b="1" dirty="0"/>
              <a:t>被动影响度</a:t>
            </a:r>
            <a:r>
              <a:rPr lang="zh-CN" altLang="en-US" dirty="0"/>
              <a:t>：某变量受其他变量影响的总和。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识别关键变量</a:t>
            </a:r>
            <a:r>
              <a:rPr lang="zh-CN" altLang="en-US" dirty="0"/>
              <a:t>：主动影响度高的变量：系统中具有主导作用的变量。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被动影响度高的变量：系统中容易受其他因素影响的变量。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6870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3D416-8074-D358-F0AE-1D32A6FFB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幻灯片图像占位符 1">
            <a:extLst>
              <a:ext uri="{FF2B5EF4-FFF2-40B4-BE49-F238E27FC236}">
                <a16:creationId xmlns:a16="http://schemas.microsoft.com/office/drawing/2014/main" id="{5CDCAD4F-88DE-CD58-6811-3F1B2A08B0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26" name="文本占位符 2">
            <a:extLst>
              <a:ext uri="{FF2B5EF4-FFF2-40B4-BE49-F238E27FC236}">
                <a16:creationId xmlns:a16="http://schemas.microsoft.com/office/drawing/2014/main" id="{1263089A-A329-178E-6841-E9C4817F8C8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实验对象目前考虑</a:t>
            </a:r>
            <a:r>
              <a:rPr lang="en-US" altLang="zh-CN" dirty="0"/>
              <a:t>9</a:t>
            </a:r>
            <a:r>
              <a:rPr lang="zh-CN" altLang="en-US" dirty="0"/>
              <a:t>个深度学习模型，它们应用于不同的场景，需要不同的数据集进行测试</a:t>
            </a:r>
            <a:endParaRPr lang="en-US" altLang="zh-CN" dirty="0"/>
          </a:p>
          <a:p>
            <a:r>
              <a:rPr lang="en-US" altLang="zh-CN" b="1" dirty="0"/>
              <a:t>CNN</a:t>
            </a:r>
            <a:r>
              <a:rPr lang="zh-CN" altLang="en-US" b="1" dirty="0"/>
              <a:t>（卷积神经网络）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性能需求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en-US" altLang="zh-CN" dirty="0"/>
              <a:t>CNN</a:t>
            </a:r>
            <a:r>
              <a:rPr lang="zh-CN" altLang="en-US" dirty="0"/>
              <a:t>结构较为简单，但卷积操作需要大量的计算资源。对于</a:t>
            </a:r>
            <a:r>
              <a:rPr lang="en-US" altLang="zh-CN" dirty="0"/>
              <a:t>ImageNet</a:t>
            </a:r>
            <a:r>
              <a:rPr lang="zh-CN" altLang="en-US" dirty="0"/>
              <a:t>这样的大规模数据集，训练时需要高性能的</a:t>
            </a:r>
            <a:r>
              <a:rPr lang="en-US" altLang="zh-CN" dirty="0"/>
              <a:t>GPU</a:t>
            </a:r>
            <a:r>
              <a:rPr lang="zh-CN" altLang="en-US" dirty="0"/>
              <a:t>和充足的显存支持。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性能敏感度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zh-CN" altLang="en-US" dirty="0"/>
              <a:t>对输入图像的大小变化较为敏感。输入分辨率过低会导致模型准确率下降，分辨率过高则显存占用显著增加。</a:t>
            </a:r>
          </a:p>
          <a:p>
            <a:r>
              <a:rPr lang="en-US" altLang="zh-CN" b="1" dirty="0" err="1"/>
              <a:t>ResNet</a:t>
            </a:r>
            <a:r>
              <a:rPr lang="zh-CN" altLang="en-US" b="1" dirty="0"/>
              <a:t>（残差网络）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性能需求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en-US" altLang="zh-CN" dirty="0" err="1"/>
              <a:t>ResNet</a:t>
            </a:r>
            <a:r>
              <a:rPr lang="zh-CN" altLang="en-US" dirty="0"/>
              <a:t>由于引入了残差模块，允许构建更深的网络，计算量和内存需求比普通</a:t>
            </a:r>
            <a:r>
              <a:rPr lang="en-US" altLang="zh-CN" dirty="0"/>
              <a:t>CNN</a:t>
            </a:r>
            <a:r>
              <a:rPr lang="zh-CN" altLang="en-US" dirty="0"/>
              <a:t>更高。但其优化方法有效缓解了梯度消失问题，使得训练更稳定。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性能敏感度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zh-CN" altLang="en-US" dirty="0"/>
              <a:t>对数据分布的变化较为敏感。特别是当测试数据的特征分布偏离训练数据时，可能出现准确率下降。</a:t>
            </a:r>
          </a:p>
          <a:p>
            <a:r>
              <a:rPr lang="en-US" altLang="zh-CN" b="1" dirty="0"/>
              <a:t>VGG16/VGG19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性能需求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en-US" altLang="zh-CN" dirty="0"/>
              <a:t>VGG</a:t>
            </a:r>
            <a:r>
              <a:rPr lang="zh-CN" altLang="en-US" dirty="0"/>
              <a:t>模型的特点是使用大量的卷积层和全连接层，因此对显存和计算能力需求较高，推理速度相对较慢。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性能敏感度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zh-CN" altLang="en-US" dirty="0"/>
              <a:t>对输入图像尺寸的变化敏感。过大的输入图像会导致内存消耗激增，而过小的图像可能无法捕捉足够的特征信息。</a:t>
            </a:r>
          </a:p>
          <a:p>
            <a:r>
              <a:rPr lang="en-US" altLang="zh-CN" b="1" dirty="0"/>
              <a:t>GAN</a:t>
            </a:r>
            <a:r>
              <a:rPr lang="zh-CN" altLang="en-US" b="1" dirty="0"/>
              <a:t>（生成对抗网络）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性能需求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en-US" altLang="zh-CN" dirty="0"/>
              <a:t>GAN</a:t>
            </a:r>
            <a:r>
              <a:rPr lang="zh-CN" altLang="en-US" dirty="0"/>
              <a:t>需要同时训练生成器和判别器，计算复杂度较高。尤其在高分辨率图像生成任务中，显存消耗会显著增加。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性能敏感度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zh-CN" altLang="en-US" dirty="0"/>
              <a:t>对训练数据质量高度敏感。若数据分布不均匀或样本不足，</a:t>
            </a:r>
            <a:r>
              <a:rPr lang="en-US" altLang="zh-CN" dirty="0"/>
              <a:t>GAN</a:t>
            </a:r>
            <a:r>
              <a:rPr lang="zh-CN" altLang="en-US" dirty="0"/>
              <a:t>生成的图像质量可能较差。</a:t>
            </a:r>
          </a:p>
          <a:p>
            <a:r>
              <a:rPr lang="en-US" altLang="zh-CN" b="1" dirty="0"/>
              <a:t>RNN/LSTM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性能需求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zh-CN" altLang="en-US" dirty="0"/>
              <a:t>处理序列数据时，</a:t>
            </a:r>
            <a:r>
              <a:rPr lang="en-US" altLang="zh-CN" dirty="0"/>
              <a:t>RNN/LSTM</a:t>
            </a:r>
            <a:r>
              <a:rPr lang="zh-CN" altLang="en-US" dirty="0"/>
              <a:t>需要逐步计算每个时间步的输出，其计算效率低于并行性更高的模型（如</a:t>
            </a:r>
            <a:r>
              <a:rPr lang="en-US" altLang="zh-CN" dirty="0"/>
              <a:t>Transformer</a:t>
            </a:r>
            <a:r>
              <a:rPr lang="zh-CN" altLang="en-US" dirty="0"/>
              <a:t>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性能敏感度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zh-CN" altLang="en-US" dirty="0"/>
              <a:t>对序列长度较为敏感。序列过长会显著增加计算开销，同时可能出现梯度消失或梯度爆炸问题。</a:t>
            </a:r>
          </a:p>
          <a:p>
            <a:r>
              <a:rPr lang="en-US" altLang="zh-CN" b="1" dirty="0"/>
              <a:t>Transformer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性能需求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en-US" altLang="zh-CN" dirty="0"/>
              <a:t>Transformer</a:t>
            </a:r>
            <a:r>
              <a:rPr lang="zh-CN" altLang="en-US" dirty="0"/>
              <a:t>模型在处理大规模数据（如机器翻译）时，对内存和计算能力的需求较高，特别是在自注意力机制的计算过程中。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性能敏感度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zh-CN" altLang="en-US" dirty="0"/>
              <a:t>对输入长度的变化较为敏感。输入长度过长会导致计算复杂度呈指数增长。</a:t>
            </a:r>
          </a:p>
          <a:p>
            <a:r>
              <a:rPr lang="en-US" altLang="zh-CN" b="1" dirty="0" err="1"/>
              <a:t>ConvNeXt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性能需求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en-US" altLang="zh-CN" dirty="0" err="1"/>
              <a:t>ConvNeXt</a:t>
            </a:r>
            <a:r>
              <a:rPr lang="zh-CN" altLang="en-US" dirty="0"/>
              <a:t>结合了现代深度学习的优化方法（如分组卷积），相较传统</a:t>
            </a:r>
            <a:r>
              <a:rPr lang="en-US" altLang="zh-CN" dirty="0"/>
              <a:t>CNN</a:t>
            </a:r>
            <a:r>
              <a:rPr lang="zh-CN" altLang="en-US" dirty="0"/>
              <a:t>具有更高的性能需求，但计算效率更高。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性能敏感度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zh-CN" altLang="en-US" dirty="0"/>
              <a:t>对输入数据质量的变化敏感。低质量或噪声数据可能会显著影响模型输出结果。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5450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E00FB-7661-0C69-D0C8-81A5001FA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幻灯片图像占位符 1">
            <a:extLst>
              <a:ext uri="{FF2B5EF4-FFF2-40B4-BE49-F238E27FC236}">
                <a16:creationId xmlns:a16="http://schemas.microsoft.com/office/drawing/2014/main" id="{ACB291A8-DB3C-A920-432B-80F1666A5A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26" name="文本占位符 2">
            <a:extLst>
              <a:ext uri="{FF2B5EF4-FFF2-40B4-BE49-F238E27FC236}">
                <a16:creationId xmlns:a16="http://schemas.microsoft.com/office/drawing/2014/main" id="{408E8E5A-3CBE-E456-31AC-CE415E5D3EC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接下来的研究计划和时间进度安排如表所示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4596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16BD6-AA9E-73F2-9697-CFF07E4D5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E4C783-6D33-1A59-62D5-A90E4749F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32C6D9-E21B-E273-721C-2B8967417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以上就是今天的汇报内容，请各位老师批评指正，谢谢。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85134A-4625-D84D-DA48-86AD00FD0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2E3C26-C9FA-4C5A-B7DA-41A22523D72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683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B0EA8-B5D5-B3A0-CA72-0004CF321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幻灯片图像占位符 1">
            <a:extLst>
              <a:ext uri="{FF2B5EF4-FFF2-40B4-BE49-F238E27FC236}">
                <a16:creationId xmlns:a16="http://schemas.microsoft.com/office/drawing/2014/main" id="{7F1E7618-F725-DEC7-44A3-015898EE67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26" name="文本占位符 2">
            <a:extLst>
              <a:ext uri="{FF2B5EF4-FFF2-40B4-BE49-F238E27FC236}">
                <a16:creationId xmlns:a16="http://schemas.microsoft.com/office/drawing/2014/main" id="{B165C7C2-5DD2-5E61-B33C-307EE902406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下面我从这五个方面来进行汇报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523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76625-7949-C5ED-D107-A506FC899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幻灯片图像占位符 1">
            <a:extLst>
              <a:ext uri="{FF2B5EF4-FFF2-40B4-BE49-F238E27FC236}">
                <a16:creationId xmlns:a16="http://schemas.microsoft.com/office/drawing/2014/main" id="{69D8CCD0-65C6-2AAA-402D-87223EB768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26" name="文本占位符 2">
            <a:extLst>
              <a:ext uri="{FF2B5EF4-FFF2-40B4-BE49-F238E27FC236}">
                <a16:creationId xmlns:a16="http://schemas.microsoft.com/office/drawing/2014/main" id="{1C5CBD93-FF68-1A6A-4D70-DAC84F8DCAB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3200" dirty="0"/>
              <a:t>首先介绍研究背景部分。</a:t>
            </a:r>
            <a:endParaRPr lang="en-US" altLang="zh-CN" sz="3200" dirty="0"/>
          </a:p>
          <a:p>
            <a:r>
              <a:rPr lang="zh-CN" altLang="en-US" sz="3200" dirty="0"/>
              <a:t>性能测试通过自动化测试工具模拟正常、峰值以及异常负载条件，评估系统在特定条件下的响应时间、吞吐量、资源利用率等性能指标。性能测试的目标是确保软件在各种环境下能够稳定高效地运行。</a:t>
            </a:r>
          </a:p>
          <a:p>
            <a:endParaRPr lang="en-US" altLang="zh-CN" sz="3200" dirty="0"/>
          </a:p>
          <a:p>
            <a:r>
              <a:rPr lang="en-US" altLang="zh-CN" sz="3200" dirty="0"/>
              <a:t>/</a:t>
            </a:r>
            <a:r>
              <a:rPr lang="zh-CN" altLang="en-US" sz="3200" dirty="0"/>
              <a:t>这里展示的是性能测试流程：</a:t>
            </a:r>
          </a:p>
          <a:p>
            <a:pPr>
              <a:buFont typeface="+mj-lt"/>
              <a:buAutoNum type="arabicPeriod"/>
            </a:pPr>
            <a:r>
              <a:rPr lang="zh-CN" altLang="en-US" sz="3200" dirty="0"/>
              <a:t>测试人员通过</a:t>
            </a:r>
            <a:r>
              <a:rPr lang="zh-CN" altLang="en-US" sz="3200" b="1" dirty="0"/>
              <a:t>性能配置设置</a:t>
            </a:r>
            <a:r>
              <a:rPr lang="zh-CN" altLang="en-US" sz="3200" dirty="0"/>
              <a:t>定义性能测试的具体参数，生成配置文件；</a:t>
            </a:r>
          </a:p>
          <a:p>
            <a:pPr>
              <a:buFont typeface="+mj-lt"/>
              <a:buAutoNum type="arabicPeriod"/>
            </a:pPr>
            <a:r>
              <a:rPr lang="zh-CN" altLang="en-US" sz="3200" dirty="0"/>
              <a:t>配置文件会被传递给</a:t>
            </a:r>
            <a:r>
              <a:rPr lang="zh-CN" altLang="en-US" sz="3200" b="1" dirty="0"/>
              <a:t>性能分析工具</a:t>
            </a:r>
            <a:r>
              <a:rPr lang="zh-CN" altLang="en-US" sz="3200" dirty="0"/>
              <a:t>；</a:t>
            </a:r>
          </a:p>
          <a:p>
            <a:pPr>
              <a:buFont typeface="+mj-lt"/>
              <a:buAutoNum type="arabicPeriod"/>
            </a:pPr>
            <a:r>
              <a:rPr lang="zh-CN" altLang="en-US" sz="3200" dirty="0"/>
              <a:t>工具根据配置生成</a:t>
            </a:r>
            <a:r>
              <a:rPr lang="zh-CN" altLang="en-US" sz="3200" b="1" dirty="0"/>
              <a:t>用户负载</a:t>
            </a:r>
            <a:r>
              <a:rPr lang="zh-CN" altLang="en-US" sz="3200" dirty="0"/>
              <a:t>，并施加到待测系统上；</a:t>
            </a:r>
          </a:p>
          <a:p>
            <a:pPr>
              <a:buFont typeface="+mj-lt"/>
              <a:buAutoNum type="arabicPeriod"/>
            </a:pPr>
            <a:r>
              <a:rPr lang="zh-CN" altLang="en-US" sz="3200" dirty="0"/>
              <a:t>系统运行过程中，</a:t>
            </a:r>
            <a:r>
              <a:rPr lang="zh-CN" altLang="en-US" sz="3200" b="1" dirty="0"/>
              <a:t>性能监控模块</a:t>
            </a:r>
            <a:r>
              <a:rPr lang="zh-CN" altLang="en-US" sz="3200" dirty="0"/>
              <a:t>实时收集性能数据；</a:t>
            </a:r>
          </a:p>
          <a:p>
            <a:pPr>
              <a:buFont typeface="+mj-lt"/>
              <a:buAutoNum type="arabicPeriod"/>
            </a:pPr>
            <a:r>
              <a:rPr lang="zh-CN" altLang="en-US" sz="3200" dirty="0"/>
              <a:t>最后，根据性能统计数据分析哪些数据存在异常，从而发现性能问题。</a:t>
            </a:r>
          </a:p>
          <a:p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/>
              <a:t>/</a:t>
            </a:r>
            <a:r>
              <a:rPr lang="zh-CN" altLang="en-US" sz="4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性能问题</a:t>
            </a:r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3200" dirty="0">
                <a:effectLst/>
                <a:ea typeface="宋体" panose="02010600030101010101" pitchFamily="2" charset="-122"/>
              </a:rPr>
              <a:t>导致性能显著下降的编程错误</a:t>
            </a:r>
            <a:r>
              <a:rPr lang="zh-CN" altLang="en-US" sz="3200" dirty="0">
                <a:effectLst/>
                <a:ea typeface="宋体" panose="02010600030101010101" pitchFamily="2" charset="-122"/>
              </a:rPr>
              <a:t>。</a:t>
            </a:r>
            <a:endParaRPr lang="en-US" altLang="zh-CN" sz="3200" dirty="0"/>
          </a:p>
          <a:p>
            <a:r>
              <a:rPr lang="zh-CN" altLang="en-US" sz="3200" dirty="0"/>
              <a:t>性能问题与功能错误不同，性能问题通常不会直接导致程序崩溃或生成错误的输出。仅通过检查程序输出可能难以发现性能问题。</a:t>
            </a:r>
            <a:endParaRPr lang="en-US" altLang="zh-CN" sz="3200" dirty="0"/>
          </a:p>
          <a:p>
            <a:endParaRPr lang="en-US" altLang="zh-CN" sz="3200" spc="0" dirty="0"/>
          </a:p>
          <a:p>
            <a:r>
              <a:rPr lang="zh-CN" altLang="en-US" sz="3200" dirty="0"/>
              <a:t>性能问题往往只在特定的硬件配置、负载条件或使用场景下出现。这增加了检测和重现问题的难度。</a:t>
            </a:r>
            <a:endParaRPr lang="en-US" altLang="zh-CN" sz="3200" dirty="0"/>
          </a:p>
          <a:p>
            <a:endParaRPr lang="en-US" altLang="zh-CN" sz="3200" spc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/>
              <a:t>功能测试有明确的断言机制，可以通过对比预期输出和实际输出判断是否存在错误。</a:t>
            </a:r>
            <a:r>
              <a:rPr lang="zh-CN" altLang="en-US" sz="4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性能分析工具（如分析器或性能监控器）难以准确区分正常的高开销操作和无意义的资源浪费</a:t>
            </a:r>
            <a:r>
              <a:rPr lang="zh-CN" altLang="en-US" sz="3200" dirty="0"/>
              <a:t>。</a:t>
            </a:r>
            <a:r>
              <a:rPr lang="zh-CN" altLang="en-US" sz="2000" dirty="0"/>
              <a:t>因此通常需要人工手动检查。</a:t>
            </a:r>
            <a:endParaRPr lang="en-US" altLang="zh-CN" sz="2000" dirty="0"/>
          </a:p>
          <a:p>
            <a:endParaRPr lang="en-US" altLang="zh-CN" sz="2000" spc="0" dirty="0"/>
          </a:p>
        </p:txBody>
      </p:sp>
    </p:spTree>
    <p:extLst>
      <p:ext uri="{BB962C8B-B14F-4D97-AF65-F5344CB8AC3E}">
        <p14:creationId xmlns:p14="http://schemas.microsoft.com/office/powerpoint/2010/main" val="1767220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4EC1C-F2DE-FA58-5BDD-0E3CEFB10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幻灯片图像占位符 1">
            <a:extLst>
              <a:ext uri="{FF2B5EF4-FFF2-40B4-BE49-F238E27FC236}">
                <a16:creationId xmlns:a16="http://schemas.microsoft.com/office/drawing/2014/main" id="{61F7437A-DB68-41FB-E3C3-0A160015F2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26" name="文本占位符 2">
            <a:extLst>
              <a:ext uri="{FF2B5EF4-FFF2-40B4-BE49-F238E27FC236}">
                <a16:creationId xmlns:a16="http://schemas.microsoft.com/office/drawing/2014/main" id="{AABF8918-272E-56A1-5652-44F7E8CA23F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sz="6000" dirty="0"/>
              <a:t>深度学习在图像识别、自然语言处理等多个领域中得到了广泛应用</a:t>
            </a:r>
            <a:r>
              <a:rPr lang="zh-CN" altLang="en-US" sz="4400" dirty="0"/>
              <a:t>。而</a:t>
            </a:r>
            <a:r>
              <a:rPr lang="zh-CN" altLang="en-US" sz="3200" dirty="0"/>
              <a:t>在深度学习系统中，性能问题的影响较为突出，原因之一是深度学习模型的训练和推理会消耗大量时间和计算资源。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4400" dirty="0"/>
              <a:t>/</a:t>
            </a:r>
            <a:r>
              <a:rPr lang="zh-CN" altLang="en-US" sz="4400" dirty="0"/>
              <a:t>为了更好地解决性能问题，</a:t>
            </a:r>
            <a:r>
              <a:rPr lang="zh-CN" altLang="en-US" sz="3200" spc="0" dirty="0"/>
              <a:t>现有研究将深度学习模型中的性能问题分为以下几类：时间、内存和处理器。</a:t>
            </a:r>
            <a:endParaRPr lang="en-US" altLang="zh-CN" sz="3200" spc="0" dirty="0"/>
          </a:p>
          <a:p>
            <a:r>
              <a:rPr lang="zh-CN" altLang="en-US" sz="6000" b="1" dirty="0"/>
              <a:t>时间问题又可以分为：</a:t>
            </a:r>
            <a:endParaRPr lang="zh-CN" altLang="en-US" sz="6000" dirty="0"/>
          </a:p>
          <a:p>
            <a:pPr lvl="1">
              <a:buFont typeface="Arial" panose="020B0604020202020204" pitchFamily="34" charset="0"/>
              <a:buNone/>
            </a:pPr>
            <a:r>
              <a:rPr lang="zh-CN" altLang="en-US" sz="6000" b="1" dirty="0"/>
              <a:t>执行时间过慢</a:t>
            </a:r>
            <a:r>
              <a:rPr lang="zh-CN" altLang="en-US" sz="6000" dirty="0"/>
              <a:t>：模型的训练或推理速度低于预期，导致延迟增加。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zh-CN" altLang="en-US" sz="6000" b="1" dirty="0"/>
              <a:t>初始化时间过慢</a:t>
            </a:r>
            <a:r>
              <a:rPr lang="zh-CN" altLang="en-US" sz="6000" dirty="0"/>
              <a:t>：在部署时，模型加载和初始化时间过长。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zh-CN" altLang="en-US" sz="6000" b="1" dirty="0"/>
              <a:t>执行时间逐渐增加</a:t>
            </a:r>
            <a:r>
              <a:rPr lang="zh-CN" altLang="en-US" sz="6000" dirty="0"/>
              <a:t>：随着运行时间延长，性能逐步下降。</a:t>
            </a:r>
            <a:endParaRPr lang="en-US" altLang="zh-CN" sz="6000" dirty="0"/>
          </a:p>
          <a:p>
            <a:pPr lvl="1">
              <a:buFont typeface="Arial" panose="020B0604020202020204" pitchFamily="34" charset="0"/>
              <a:buNone/>
            </a:pPr>
            <a:r>
              <a:rPr lang="zh-CN" altLang="en-US" sz="6000" b="1" dirty="0"/>
              <a:t>程序挂起：</a:t>
            </a:r>
            <a:r>
              <a:rPr lang="zh-CN" altLang="en-US" sz="8000" dirty="0"/>
              <a:t>参数设置、硬件选择或数据处理等方面的配置不合理，导致模型性能下降</a:t>
            </a:r>
            <a:endParaRPr lang="zh-CN" altLang="en-US" sz="6000" b="1" dirty="0"/>
          </a:p>
          <a:p>
            <a:r>
              <a:rPr lang="zh-CN" altLang="en-US" sz="6000" b="1" dirty="0"/>
              <a:t>内存问题</a:t>
            </a:r>
            <a:endParaRPr lang="zh-CN" altLang="en-US" sz="6000" dirty="0"/>
          </a:p>
          <a:p>
            <a:pPr lvl="1">
              <a:buFont typeface="Arial" panose="020B0604020202020204" pitchFamily="34" charset="0"/>
              <a:buNone/>
            </a:pPr>
            <a:r>
              <a:rPr lang="zh-CN" altLang="en-US" sz="6000" b="1" dirty="0"/>
              <a:t>内存不足</a:t>
            </a:r>
            <a:r>
              <a:rPr lang="zh-CN" altLang="en-US" sz="6000" dirty="0"/>
              <a:t>：模型训练或推理时占用过多内存，导致无法正常运行。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zh-CN" altLang="en-US" sz="6000" b="1" dirty="0"/>
              <a:t>内存泄露</a:t>
            </a:r>
            <a:r>
              <a:rPr lang="zh-CN" altLang="en-US" sz="6000" dirty="0"/>
              <a:t>：内存使用量持续增长，直至系统崩溃。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zh-CN" sz="6000" b="1" dirty="0"/>
              <a:t>GPU</a:t>
            </a:r>
            <a:r>
              <a:rPr lang="zh-CN" altLang="en-US" sz="6000" b="1" dirty="0"/>
              <a:t>内存使用异常</a:t>
            </a:r>
            <a:r>
              <a:rPr lang="zh-CN" altLang="en-US" sz="6000" dirty="0"/>
              <a:t>：深度学习依赖</a:t>
            </a:r>
            <a:r>
              <a:rPr lang="en-US" altLang="zh-CN" sz="6000" dirty="0"/>
              <a:t>GPU</a:t>
            </a:r>
            <a:r>
              <a:rPr lang="zh-CN" altLang="en-US" sz="6000" dirty="0"/>
              <a:t>，但其内存分配和回收不当可能导致效率低下。</a:t>
            </a:r>
          </a:p>
          <a:p>
            <a:r>
              <a:rPr lang="zh-CN" altLang="en-US" sz="6000" b="1" dirty="0"/>
              <a:t>处理器问题</a:t>
            </a:r>
            <a:endParaRPr lang="zh-CN" altLang="en-US" sz="6000" dirty="0"/>
          </a:p>
          <a:p>
            <a:pPr lvl="1">
              <a:buFont typeface="Arial" panose="020B0604020202020204" pitchFamily="34" charset="0"/>
              <a:buNone/>
            </a:pPr>
            <a:r>
              <a:rPr lang="en-US" altLang="zh-CN" sz="6000" b="1" dirty="0"/>
              <a:t>GPU</a:t>
            </a:r>
            <a:r>
              <a:rPr lang="zh-CN" altLang="en-US" sz="6000" b="1" dirty="0"/>
              <a:t>利用率异常</a:t>
            </a:r>
            <a:r>
              <a:rPr lang="zh-CN" altLang="en-US" sz="6000" dirty="0"/>
              <a:t>：</a:t>
            </a:r>
            <a:r>
              <a:rPr lang="en-US" altLang="zh-CN" sz="6000" dirty="0"/>
              <a:t>GPU</a:t>
            </a:r>
            <a:r>
              <a:rPr lang="zh-CN" altLang="en-US" sz="6000" dirty="0"/>
              <a:t>未被充分利用或资源分配不均。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zh-CN" altLang="en-US" sz="6000" b="1" dirty="0"/>
              <a:t>未使用</a:t>
            </a:r>
            <a:r>
              <a:rPr lang="en-US" altLang="zh-CN" sz="6000" b="1" dirty="0"/>
              <a:t>GPU</a:t>
            </a:r>
            <a:r>
              <a:rPr lang="zh-CN" altLang="en-US" sz="6000" dirty="0"/>
              <a:t>：模型未合理调度</a:t>
            </a:r>
            <a:r>
              <a:rPr lang="en-US" altLang="zh-CN" sz="6000" dirty="0"/>
              <a:t>GPU</a:t>
            </a:r>
            <a:r>
              <a:rPr lang="zh-CN" altLang="en-US" sz="6000" dirty="0"/>
              <a:t>资源，完全依赖</a:t>
            </a:r>
            <a:r>
              <a:rPr lang="en-US" altLang="zh-CN" sz="6000" dirty="0"/>
              <a:t>CPU</a:t>
            </a:r>
            <a:r>
              <a:rPr lang="zh-CN" altLang="en-US" sz="6000" dirty="0"/>
              <a:t>运行，性能下降。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zh-CN" altLang="en-US" sz="6000" b="1" dirty="0"/>
              <a:t>配置不当</a:t>
            </a:r>
            <a:r>
              <a:rPr lang="zh-CN" altLang="en-US" sz="6000" dirty="0"/>
              <a:t>：</a:t>
            </a:r>
            <a:r>
              <a:rPr lang="zh-CN" altLang="en-US" sz="8000" dirty="0"/>
              <a:t>参数设置、硬件选择或数据处理等方面的配置不合理，导致模型性能下降</a:t>
            </a:r>
            <a:r>
              <a:rPr lang="zh-CN" altLang="en-US" sz="6000" dirty="0"/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4400" dirty="0"/>
          </a:p>
          <a:p>
            <a:endParaRPr lang="en-US" altLang="zh-CN" sz="3200" spc="0" dirty="0"/>
          </a:p>
          <a:p>
            <a:endParaRPr lang="en-US" altLang="zh-CN" sz="2000" spc="0" dirty="0"/>
          </a:p>
        </p:txBody>
      </p:sp>
    </p:spTree>
    <p:extLst>
      <p:ext uri="{BB962C8B-B14F-4D97-AF65-F5344CB8AC3E}">
        <p14:creationId xmlns:p14="http://schemas.microsoft.com/office/powerpoint/2010/main" val="378679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E02B7-D35F-F838-19B9-AC566C1BE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幻灯片图像占位符 1">
            <a:extLst>
              <a:ext uri="{FF2B5EF4-FFF2-40B4-BE49-F238E27FC236}">
                <a16:creationId xmlns:a16="http://schemas.microsoft.com/office/drawing/2014/main" id="{21AAC74F-CCA8-29A8-78DD-3572D2681B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26" name="文本占位符 2">
            <a:extLst>
              <a:ext uri="{FF2B5EF4-FFF2-40B4-BE49-F238E27FC236}">
                <a16:creationId xmlns:a16="http://schemas.microsoft.com/office/drawing/2014/main" id="{47325224-AC45-20F6-46EC-2A65C36495C9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3200" dirty="0"/>
              <a:t>为解决这些问题，目前，研究在深度学习性能测试中主要关注以下几个方向：</a:t>
            </a:r>
            <a:endParaRPr lang="en-US" altLang="zh-CN" sz="32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3200" dirty="0"/>
              <a:t>性能问题的多维度研究 分析了性能问题的分类、根本原因以及引入到暴露的各个阶段。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3200" dirty="0"/>
              <a:t>性能分析与优化方面的研究 提出了计算深度学习模型的时间成本和</a:t>
            </a:r>
            <a:r>
              <a:rPr lang="en-US" altLang="zh-CN" sz="3200" dirty="0"/>
              <a:t>GPU</a:t>
            </a:r>
            <a:r>
              <a:rPr lang="zh-CN" altLang="en-US" sz="3200" dirty="0"/>
              <a:t>内存消耗的优化方法，</a:t>
            </a:r>
            <a:endParaRPr lang="en-US" altLang="zh-CN" sz="32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3200" dirty="0"/>
              <a:t>内存管理与性能优化方面的研究 提出了动态</a:t>
            </a:r>
            <a:r>
              <a:rPr lang="en-US" altLang="zh-CN" sz="3200" dirty="0"/>
              <a:t>GPU</a:t>
            </a:r>
            <a:r>
              <a:rPr lang="zh-CN" altLang="en-US" sz="3200" dirty="0"/>
              <a:t>内存管理、剪枝技术以及模型压缩量化方法，改善了模型的运行效率和资源利用率。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3200" dirty="0"/>
              <a:t>然而，这些研究仍然存在以下问题：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3200" b="1" dirty="0"/>
              <a:t>深度学习模型的性能测试存在预期问题</a:t>
            </a:r>
            <a:r>
              <a:rPr lang="zh-CN" altLang="en-US" sz="3200" dirty="0"/>
              <a:t>，模型在特定输入下的具体性能表现很难提前量化。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3200" b="1" dirty="0"/>
              <a:t>同时，</a:t>
            </a:r>
            <a:r>
              <a:rPr lang="zh-CN" altLang="en-US" sz="3200" dirty="0"/>
              <a:t>现有研究大多聚焦于特定领域或问题，</a:t>
            </a:r>
            <a:r>
              <a:rPr lang="zh-CN" altLang="en-US" sz="3200" b="1" dirty="0"/>
              <a:t>缺乏系统化性能测试框架</a:t>
            </a:r>
            <a:r>
              <a:rPr lang="zh-CN" altLang="en-US" sz="3200" dirty="0"/>
              <a:t>。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3200" b="1" dirty="0"/>
              <a:t>此外，</a:t>
            </a:r>
            <a:r>
              <a:rPr lang="zh-CN" altLang="en-US" sz="3200" dirty="0"/>
              <a:t>功能问题可能导致性能下降，而性能瓶颈也可能掩盖潜在的功能缺陷，但现有的研究未讨论此方面的问题。</a:t>
            </a:r>
            <a:endParaRPr lang="en-US" altLang="zh-CN" sz="3200" dirty="0"/>
          </a:p>
          <a:p>
            <a:pPr>
              <a:buFont typeface="Arial" panose="020B0604020202020204" pitchFamily="34" charset="0"/>
              <a:buNone/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3200" dirty="0"/>
              <a:t>/</a:t>
            </a:r>
            <a:r>
              <a:rPr lang="zh-CN" altLang="en-US" sz="3200" dirty="0"/>
              <a:t>目前</a:t>
            </a:r>
            <a:r>
              <a:rPr lang="zh-CN" altLang="en-US" sz="4400" b="1" dirty="0">
                <a:latin typeface="Georgia" panose="0204050205040502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性能蜕变测试</a:t>
            </a:r>
            <a:r>
              <a:rPr lang="zh-CN" altLang="en-US" sz="3200" dirty="0"/>
              <a:t>领域的研究使用</a:t>
            </a: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适应度函数或统计的方法识别性能异常，提出的性能蜕变关系大多与时间指标相关。</a:t>
            </a:r>
            <a:endParaRPr lang="en-US" altLang="zh-CN" sz="32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zh-CN" sz="32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3200" dirty="0"/>
              <a:t>/</a:t>
            </a:r>
            <a:r>
              <a:rPr lang="zh-CN" altLang="en-US" sz="3200" dirty="0"/>
              <a:t>但当前性能蜕变测试的应用范围较窄，缺乏多样化的</a:t>
            </a:r>
            <a:r>
              <a:rPr lang="zh-CN" altLang="en-US" sz="4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性能蜕变关系</a:t>
            </a:r>
            <a:r>
              <a:rPr lang="zh-CN" altLang="en-US" sz="3200" dirty="0"/>
              <a:t>设计，难以适配复杂的深度学习场景。</a:t>
            </a: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CN" altLang="en-US" sz="2000" dirty="0"/>
              <a:t>（例如，测试特征模型的性能时，理论上说</a:t>
            </a:r>
            <a:r>
              <a:rPr lang="en-US" altLang="zh-CN" sz="2000" dirty="0"/>
              <a:t>……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页面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时，统计了</a:t>
            </a:r>
            <a:r>
              <a:rPr lang="zh-CN" altLang="en-US" sz="2000" dirty="0"/>
              <a:t>使用和不使用标签管理器的</a:t>
            </a:r>
            <a:r>
              <a:rPr lang="en-US" altLang="zh-CN" sz="2000" dirty="0"/>
              <a:t>web</a:t>
            </a:r>
            <a:r>
              <a:rPr lang="zh-CN" altLang="en-US" sz="2000" dirty="0"/>
              <a:t>页面上各个组件的加载时间，理论上说每个页面的加载时间分布应具有相同的模式。）</a:t>
            </a:r>
            <a:endParaRPr lang="en-US" altLang="zh-CN" sz="20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8129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33C83-4D55-1FDE-3627-5976A6540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幻灯片图像占位符 1">
            <a:extLst>
              <a:ext uri="{FF2B5EF4-FFF2-40B4-BE49-F238E27FC236}">
                <a16:creationId xmlns:a16="http://schemas.microsoft.com/office/drawing/2014/main" id="{ACCE79DE-C807-CC3F-3320-55F5CD799E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26" name="文本占位符 2">
            <a:extLst>
              <a:ext uri="{FF2B5EF4-FFF2-40B4-BE49-F238E27FC236}">
                <a16:creationId xmlns:a16="http://schemas.microsoft.com/office/drawing/2014/main" id="{24D6DA1D-3880-16E4-4587-8B2219C6CCF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/>
              <a:t>因此</a:t>
            </a:r>
            <a:r>
              <a:rPr lang="zh-CN" altLang="en-US" sz="1400" spc="0" dirty="0"/>
              <a:t>本课题拟提出一种新的性能蜕变测试框架，</a:t>
            </a:r>
            <a:r>
              <a:rPr lang="zh-CN" altLang="en-US" sz="2000" dirty="0"/>
              <a:t>结合</a:t>
            </a:r>
            <a:r>
              <a:rPr lang="zh-CN" altLang="en-US" sz="2000" b="1" dirty="0"/>
              <a:t>性能蜕变关系和统计方法</a:t>
            </a:r>
            <a:r>
              <a:rPr lang="zh-CN" altLang="en-US" sz="2000" dirty="0"/>
              <a:t>，</a:t>
            </a:r>
            <a:r>
              <a:rPr lang="zh-CN" altLang="en-US" sz="2000" b="1" dirty="0"/>
              <a:t>定位深度学习模型 在不同性能指标下的异常</a:t>
            </a:r>
            <a:r>
              <a:rPr lang="zh-CN" altLang="en-US" sz="2000" dirty="0"/>
              <a:t>，以及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性能问题与功能问题的关联，</a:t>
            </a:r>
            <a:r>
              <a:rPr lang="zh-CN" altLang="en-US" sz="2000" dirty="0"/>
              <a:t>并开发相应的支持工具。最后，通过实验验证该方法的有效性、准确性和效率。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1432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2AC58-CD92-273E-B5ED-1F6B46733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幻灯片图像占位符 1">
            <a:extLst>
              <a:ext uri="{FF2B5EF4-FFF2-40B4-BE49-F238E27FC236}">
                <a16:creationId xmlns:a16="http://schemas.microsoft.com/office/drawing/2014/main" id="{6A7EE593-F998-822B-62C8-185934B798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26" name="文本占位符 2">
            <a:extLst>
              <a:ext uri="{FF2B5EF4-FFF2-40B4-BE49-F238E27FC236}">
                <a16:creationId xmlns:a16="http://schemas.microsoft.com/office/drawing/2014/main" id="{E0F606DA-605D-06C6-0984-B21AB1ADFCC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spc="0" dirty="0"/>
              <a:t>本课题的方法框架如图所示。</a:t>
            </a:r>
            <a:endParaRPr lang="en-US" altLang="zh-CN" sz="2000" spc="0" dirty="0"/>
          </a:p>
          <a:p>
            <a:r>
              <a:rPr lang="zh-CN" altLang="en-US" sz="3200" dirty="0"/>
              <a:t>首先，</a:t>
            </a:r>
            <a:r>
              <a:rPr lang="zh-CN" altLang="en-US" sz="3200" b="1" dirty="0"/>
              <a:t>蜕变关系识别</a:t>
            </a:r>
            <a:r>
              <a:rPr lang="zh-CN" altLang="en-US" sz="3200" b="0" dirty="0"/>
              <a:t>根据</a:t>
            </a:r>
            <a:r>
              <a:rPr lang="zh-CN" altLang="en-US" sz="3200" dirty="0"/>
              <a:t>深度学习模型的特性，设计功能蜕变关系和性能蜕变关系，并将两者结合形成完整的蜕变关系集。</a:t>
            </a:r>
          </a:p>
          <a:p>
            <a:r>
              <a:rPr lang="zh-CN" altLang="en-US" sz="3200" b="1" dirty="0"/>
              <a:t>测试用例集的选择</a:t>
            </a:r>
            <a:r>
              <a:rPr lang="zh-CN" altLang="en-US" sz="3200" dirty="0"/>
              <a:t>基于覆盖率和不确定性两个维度筛选初始测试用例集，生成精简测试用例集。</a:t>
            </a:r>
            <a:endParaRPr lang="en-US" altLang="zh-CN" sz="3200" dirty="0"/>
          </a:p>
          <a:p>
            <a:r>
              <a:rPr lang="zh-CN" altLang="en-US" sz="3200" dirty="0"/>
              <a:t>在完成测试用例选择后，原始测试用例基于蜕变关系生成衍生测试用例。</a:t>
            </a:r>
          </a:p>
          <a:p>
            <a:r>
              <a:rPr lang="zh-CN" altLang="en-US" sz="3200" b="1" dirty="0"/>
              <a:t>在测试执行</a:t>
            </a:r>
            <a:r>
              <a:rPr lang="zh-CN" altLang="en-US" sz="3200" dirty="0"/>
              <a:t>阶段，利用性能监控工具对性能指标进行监测，得到性能监控日志。</a:t>
            </a:r>
          </a:p>
          <a:p>
            <a:r>
              <a:rPr lang="zh-CN" altLang="en-US" sz="3200" b="1" dirty="0"/>
              <a:t>测试结果判定</a:t>
            </a:r>
            <a:r>
              <a:rPr lang="zh-CN" altLang="en-US" sz="3200" dirty="0"/>
              <a:t>基于蜕变关系和统计分析  判定测试结果的有效性，并通过性能日志进行故障定位，输出 测试结果，并生成测试报告。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spc="0" dirty="0"/>
          </a:p>
        </p:txBody>
      </p:sp>
    </p:spTree>
    <p:extLst>
      <p:ext uri="{BB962C8B-B14F-4D97-AF65-F5344CB8AC3E}">
        <p14:creationId xmlns:p14="http://schemas.microsoft.com/office/powerpoint/2010/main" val="2317027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273CA-C8FF-C13C-BE21-50C57ECC9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幻灯片图像占位符 1">
            <a:extLst>
              <a:ext uri="{FF2B5EF4-FFF2-40B4-BE49-F238E27FC236}">
                <a16:creationId xmlns:a16="http://schemas.microsoft.com/office/drawing/2014/main" id="{9EE60DDC-B980-3881-2DAC-F80730414D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26" name="文本占位符 2">
            <a:extLst>
              <a:ext uri="{FF2B5EF4-FFF2-40B4-BE49-F238E27FC236}">
                <a16:creationId xmlns:a16="http://schemas.microsoft.com/office/drawing/2014/main" id="{5BDE5A72-92DD-4E37-4EFE-B16C43CE055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800" spc="0" dirty="0"/>
              <a:t>首先对</a:t>
            </a:r>
            <a:r>
              <a:rPr lang="zh-CN" altLang="en-US" sz="1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测试用例选择策略</a:t>
            </a:r>
            <a:r>
              <a:rPr lang="zh-CN" altLang="en-US" sz="1800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进行详细说明。</a:t>
            </a:r>
            <a:endParaRPr lang="en-US" altLang="zh-CN" sz="1800" b="0" spc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基于覆盖率的测试用例选择策略的思路是</a:t>
            </a:r>
            <a:endParaRPr lang="zh-CN" altLang="en-US" sz="2800" dirty="0"/>
          </a:p>
          <a:p>
            <a:pPr>
              <a:buFont typeface="Arial" panose="020B0604020202020204" pitchFamily="34" charset="0"/>
              <a:buNone/>
            </a:pPr>
            <a:r>
              <a:rPr lang="zh-CN" altLang="en-US" sz="1800" spc="0" dirty="0"/>
              <a:t>在深度学习模型中的覆盖率指标使用神经元进行评估。这里</a:t>
            </a:r>
            <a:r>
              <a:rPr lang="zh-CN" altLang="en-US" sz="2800" dirty="0"/>
              <a:t>采用了两种覆盖率指标：</a:t>
            </a:r>
            <a:endParaRPr lang="en-US" altLang="zh-CN" sz="2800" spc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4000" b="1" dirty="0"/>
              <a:t>神经元覆盖率（</a:t>
            </a:r>
            <a:r>
              <a:rPr lang="en-US" altLang="zh-CN" sz="4000" b="1" dirty="0"/>
              <a:t>NC</a:t>
            </a:r>
            <a:r>
              <a:rPr lang="zh-CN" altLang="en-US" sz="4000" b="1" dirty="0"/>
              <a:t>）</a:t>
            </a:r>
            <a:r>
              <a:rPr lang="zh-CN" altLang="en-US" sz="4000" dirty="0"/>
              <a:t>：衡量了测试用例激活了模型中多少比例的神经元。</a:t>
            </a:r>
            <a:endParaRPr lang="en-US" altLang="zh-CN" sz="4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4000" b="1" dirty="0"/>
              <a:t>附加神经元覆盖率（</a:t>
            </a:r>
            <a:r>
              <a:rPr lang="en-US" altLang="zh-CN" sz="4000" b="1" dirty="0"/>
              <a:t>ANC</a:t>
            </a:r>
            <a:r>
              <a:rPr lang="zh-CN" altLang="en-US" sz="4000" b="1" dirty="0"/>
              <a:t>）</a:t>
            </a:r>
            <a:r>
              <a:rPr lang="zh-CN" altLang="en-US" sz="4000" dirty="0"/>
              <a:t>：考察了测试用例是否激活了在训练集中未被激活的神经元。（这个指标可以揭示模型训练数据中未覆盖的区域，能够提高测试的全面性）</a:t>
            </a:r>
            <a:endParaRPr lang="en-US" altLang="zh-CN" sz="4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4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4000" dirty="0"/>
              <a:t>/</a:t>
            </a:r>
            <a:r>
              <a:rPr lang="zh-CN" altLang="en-US" sz="4000" dirty="0"/>
              <a:t>为了综合评估每个测试用例的质量，使用公式</a:t>
            </a:r>
            <a:r>
              <a:rPr lang="en-US" altLang="zh-CN" sz="4000" dirty="0"/>
              <a:t>P(x)</a:t>
            </a:r>
            <a:r>
              <a:rPr lang="zh-CN" altLang="en-US" sz="4000" dirty="0"/>
              <a:t>计算 ：</a:t>
            </a:r>
            <a:endParaRPr lang="en-US" altLang="zh-CN" sz="4000" dirty="0"/>
          </a:p>
          <a:p>
            <a:r>
              <a:rPr lang="zh-CN" altLang="en-US" sz="5400" dirty="0"/>
              <a:t>其中，</a:t>
            </a:r>
            <a:r>
              <a:rPr lang="en-US" altLang="zh-CN" sz="5400" dirty="0"/>
              <a:t>α</a:t>
            </a:r>
            <a:r>
              <a:rPr lang="zh-CN" altLang="en-US" sz="5400" dirty="0"/>
              <a:t>和 </a:t>
            </a:r>
            <a:r>
              <a:rPr lang="en-US" altLang="zh-CN" sz="5400" dirty="0"/>
              <a:t>β</a:t>
            </a:r>
            <a:r>
              <a:rPr lang="zh-CN" altLang="en-US" sz="5400" dirty="0"/>
              <a:t>是用于调整权重的参数。</a:t>
            </a:r>
          </a:p>
          <a:p>
            <a:endParaRPr lang="en-US" altLang="zh-CN" sz="5400" dirty="0"/>
          </a:p>
          <a:p>
            <a:r>
              <a:rPr lang="en-US" altLang="zh-CN" sz="5400" dirty="0"/>
              <a:t>/</a:t>
            </a:r>
            <a:r>
              <a:rPr lang="zh-CN" altLang="en-US" sz="5400" dirty="0"/>
              <a:t>最后计算每个初始测试用例的 </a:t>
            </a:r>
            <a:r>
              <a:rPr lang="en-US" altLang="zh-CN" sz="5400" dirty="0"/>
              <a:t>P(x</a:t>
            </a:r>
            <a:r>
              <a:rPr lang="zh-CN" altLang="en-US" sz="5400" dirty="0"/>
              <a:t>）值，并根据其值进行排序，选取覆盖率最高的前 </a:t>
            </a:r>
            <a:r>
              <a:rPr lang="en-US" altLang="zh-CN" sz="5400" dirty="0"/>
              <a:t>K</a:t>
            </a:r>
            <a:r>
              <a:rPr lang="zh-CN" altLang="en-US" sz="5400" dirty="0"/>
              <a:t>测试用例，生成精简的测试用例集。</a:t>
            </a:r>
            <a:endParaRPr lang="en-US" altLang="zh-CN" sz="4000" spc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2800" spc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2800" spc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800" spc="0" dirty="0"/>
              <a:t>如何以及已激活神经元统计神经元的：</a:t>
            </a:r>
            <a:endParaRPr lang="en-US" altLang="zh-CN" sz="2800" spc="0" dirty="0"/>
          </a:p>
          <a:p>
            <a:r>
              <a:rPr lang="zh-CN" altLang="en-US" sz="2800" dirty="0"/>
              <a:t>在深度学习模型中，每一层的输出通常是通过激活函数计算得到的激活值。激活值反映了每个神经元的输出。你可以通过以下步骤获取这些值：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/>
              <a:t>插入钩子函数</a:t>
            </a:r>
            <a:r>
              <a:rPr lang="zh-CN" altLang="en-US" sz="2800" dirty="0"/>
              <a:t>：在前向传播过程中，添加钩子函数（如 </a:t>
            </a:r>
            <a:r>
              <a:rPr lang="en-US" altLang="zh-CN" sz="2800" dirty="0" err="1"/>
              <a:t>PyTorch</a:t>
            </a:r>
            <a:r>
              <a:rPr lang="en-US" altLang="zh-CN" sz="2800" dirty="0"/>
              <a:t> </a:t>
            </a:r>
            <a:r>
              <a:rPr lang="zh-CN" altLang="en-US" sz="2800" dirty="0"/>
              <a:t>的 </a:t>
            </a:r>
            <a:r>
              <a:rPr lang="en-US" altLang="zh-CN" sz="2800" dirty="0" err="1"/>
              <a:t>register_forward_hook</a:t>
            </a:r>
            <a:r>
              <a:rPr lang="en-US" altLang="zh-CN" sz="2800" dirty="0"/>
              <a:t> </a:t>
            </a:r>
            <a:r>
              <a:rPr lang="zh-CN" altLang="en-US" sz="2800" dirty="0"/>
              <a:t>或 </a:t>
            </a:r>
            <a:r>
              <a:rPr lang="en-US" altLang="zh-CN" sz="2800" dirty="0"/>
              <a:t>TensorFlow </a:t>
            </a:r>
            <a:r>
              <a:rPr lang="zh-CN" altLang="en-US" sz="2800" dirty="0"/>
              <a:t>的 </a:t>
            </a:r>
            <a:r>
              <a:rPr lang="en-US" altLang="zh-CN" sz="2800" dirty="0" err="1"/>
              <a:t>tf.keras.layers.Lambda</a:t>
            </a:r>
            <a:r>
              <a:rPr lang="zh-CN" altLang="en-US" sz="2800" dirty="0"/>
              <a:t>）来捕获特定层的输出。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 b="1" dirty="0"/>
              <a:t>分析激活值</a:t>
            </a:r>
            <a:r>
              <a:rPr lang="zh-CN" altLang="en-US" sz="2800" dirty="0"/>
              <a:t>：记录每个神经元的激活值，通常可以通过检测是否大于零（对于 </a:t>
            </a:r>
            <a:r>
              <a:rPr lang="en-US" altLang="zh-CN" sz="2800" dirty="0" err="1"/>
              <a:t>ReLU</a:t>
            </a:r>
            <a:r>
              <a:rPr lang="en-US" altLang="zh-CN" sz="2800" dirty="0"/>
              <a:t> </a:t>
            </a:r>
            <a:r>
              <a:rPr lang="zh-CN" altLang="en-US" sz="2800" dirty="0"/>
              <a:t>激活函数）或是否超出某个阈值（对其他激活函数）来判断神经元是否被激活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800" spc="0" dirty="0"/>
          </a:p>
        </p:txBody>
      </p:sp>
    </p:spTree>
    <p:extLst>
      <p:ext uri="{BB962C8B-B14F-4D97-AF65-F5344CB8AC3E}">
        <p14:creationId xmlns:p14="http://schemas.microsoft.com/office/powerpoint/2010/main" val="622410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14A0E-1B63-817A-AF23-CFEE0E5B1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幻灯片图像占位符 1">
            <a:extLst>
              <a:ext uri="{FF2B5EF4-FFF2-40B4-BE49-F238E27FC236}">
                <a16:creationId xmlns:a16="http://schemas.microsoft.com/office/drawing/2014/main" id="{3173EC12-8132-1E89-2D6B-8E391AC9AA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1048626" name="文本占位符 2">
            <a:extLst>
              <a:ext uri="{FF2B5EF4-FFF2-40B4-BE49-F238E27FC236}">
                <a16:creationId xmlns:a16="http://schemas.microsoft.com/office/drawing/2014/main" id="{737B446E-3520-0F9D-3513-06E202B5F618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>
              <a:lnSpc>
                <a:spcPct val="130000"/>
              </a:lnSpc>
              <a:spcBef>
                <a:spcPts val="120"/>
              </a:spcBef>
              <a:spcAft>
                <a:spcPts val="120"/>
              </a:spcAft>
            </a:pPr>
            <a:r>
              <a:rPr lang="zh-CN" altLang="en-US" sz="2800" dirty="0"/>
              <a:t>深度学习模型的分类过程可以视为 将原始高维数据映射为少数几种特征。在这种映射中，模型的预测概率不仅代表了输入数据所属类别的可能性，还间接反映了输入数据特征的纯度。纯度越高，说明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输入数据被正确分类的可能性越大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120"/>
              </a:spcBef>
              <a:spcAft>
                <a:spcPts val="120"/>
              </a:spcAft>
              <a:buClrTx/>
              <a:buSzTx/>
              <a:buFontTx/>
              <a:buNone/>
              <a:tabLst/>
              <a:defRPr/>
            </a:pP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ts val="120"/>
              </a:spcBef>
              <a:spcAft>
                <a:spcPts val="12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可以通过</a:t>
            </a:r>
            <a:r>
              <a:rPr lang="zh-CN" altLang="zh-CN" sz="2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熵</a:t>
            </a:r>
            <a:r>
              <a:rPr lang="zh-CN" altLang="en-US" sz="2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基尼杂质系数</a:t>
            </a:r>
            <a:r>
              <a:rPr lang="zh-CN" altLang="en-US" sz="2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最大概率</a:t>
            </a:r>
            <a:r>
              <a:rPr lang="zh-CN" altLang="en-US" sz="2800" b="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评估数据的纯度。</a:t>
            </a:r>
            <a:endParaRPr lang="en-US" altLang="zh-CN" sz="2800" b="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spcBef>
                <a:spcPts val="120"/>
              </a:spcBef>
              <a:spcAft>
                <a:spcPts val="120"/>
              </a:spcAft>
            </a:pP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  <a:spcBef>
                <a:spcPts val="120"/>
              </a:spcBef>
              <a:spcAft>
                <a:spcPts val="120"/>
              </a:spcAft>
            </a:pPr>
            <a:r>
              <a:rPr lang="en-US" altLang="zh-CN" sz="4000" dirty="0"/>
              <a:t>/</a:t>
            </a:r>
            <a:r>
              <a:rPr lang="zh-CN" altLang="en-US" sz="4000" dirty="0"/>
              <a:t>计算测试用例的不确定性指标后将其排序，并选取不确定性最高的前 </a:t>
            </a:r>
            <a:r>
              <a:rPr lang="en-US" altLang="zh-CN" sz="4000" dirty="0"/>
              <a:t>k</a:t>
            </a:r>
            <a:r>
              <a:rPr lang="zh-CN" altLang="en-US" sz="4000" dirty="0"/>
              <a:t>个测试用例，构成精简测试用例集。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  <a:spcBef>
                <a:spcPts val="120"/>
              </a:spcBef>
              <a:spcAft>
                <a:spcPts val="120"/>
              </a:spcAft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  <a:spcBef>
                <a:spcPts val="120"/>
              </a:spcBef>
              <a:spcAft>
                <a:spcPts val="120"/>
              </a:spcAft>
            </a:pPr>
            <a:r>
              <a:rPr lang="zh-CN" altLang="zh-CN" sz="2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熵</a:t>
            </a:r>
            <a:r>
              <a:rPr lang="zh-CN" altLang="en-US" sz="2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/>
              <a:t>衡量的是模型输出预测概率分布的均匀性。熵值越大，说明模型的预测越不确定，分布越分散</a:t>
            </a:r>
            <a:endParaRPr lang="en-US" altLang="zh-CN" sz="2800" dirty="0"/>
          </a:p>
          <a:p>
            <a:pPr algn="just">
              <a:lnSpc>
                <a:spcPct val="130000"/>
              </a:lnSpc>
              <a:spcBef>
                <a:spcPts val="120"/>
              </a:spcBef>
              <a:spcAft>
                <a:spcPts val="120"/>
              </a:spcAft>
            </a:pPr>
            <a:r>
              <a:rPr lang="zh-CN" altLang="zh-CN" sz="40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基尼杂质系数</a:t>
            </a:r>
            <a:r>
              <a:rPr lang="zh-CN" altLang="en-US" sz="40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4000" dirty="0"/>
              <a:t>通过观测概率分布的偏离程度来反映模型的不确定性。</a:t>
            </a:r>
            <a:endParaRPr lang="en-US" altLang="zh-CN" sz="4000" dirty="0"/>
          </a:p>
          <a:p>
            <a:pPr algn="just">
              <a:lnSpc>
                <a:spcPct val="130000"/>
              </a:lnSpc>
              <a:spcBef>
                <a:spcPts val="120"/>
              </a:spcBef>
              <a:spcAft>
                <a:spcPts val="120"/>
              </a:spcAft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4937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C27C-1386-4817-8355-C63B6E3770E3}" type="datetime1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F43805-750B-E5D3-8C79-89D62427E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6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algn="r"/>
            <a:fld id="{691222C5-DF54-4BD7-B776-8C19CDAF53BB}" type="slidenum">
              <a:rPr lang="en-US" altLang="zh-CN" smtClean="0"/>
              <a:pPr algn="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31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4782-9083-4D4C-AFCA-8075F67562D1}" type="datetime1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84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9E548-AC09-408D-A28D-FF568FD41586}" type="datetime1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42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A5B5-6188-44BA-8410-A91169999680}" type="datetime1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530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1" y="409581"/>
            <a:ext cx="1248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216000" y="392988"/>
            <a:ext cx="6557333" cy="416571"/>
          </a:xfrm>
        </p:spPr>
        <p:txBody>
          <a:bodyPr>
            <a:normAutofit/>
          </a:bodyPr>
          <a:lstStyle>
            <a:lvl1pPr marL="0" indent="0" algn="l" defTabSz="914377" rtl="0" eaLnBrk="1" latinLnBrk="0" hangingPunct="1"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>
            <a:normAutofit/>
          </a:bodyPr>
          <a:lstStyle>
            <a:lvl1pPr marL="0" indent="0" algn="l" defTabSz="914377" rtl="0" eaLnBrk="1" latinLnBrk="0" hangingPunct="1">
              <a:buNone/>
              <a:defRPr lang="zh-CN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200743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6AE6-A0E4-44D6-AC1C-D9A197B97F87}" type="datetime1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0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9B2B1-B67A-43D0-A040-7E04C41DDA61}" type="datetime1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71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7811256" y="6517175"/>
            <a:ext cx="775136" cy="296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www.1ppt.com/jiaoan/        </a:t>
            </a:r>
          </a:p>
          <a:p>
            <a:r>
              <a:rPr lang="zh-CN" altLang="en-US" sz="133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en-US" altLang="zh-CN" sz="133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33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1980-8475-4A58-8711-275929076E03}" type="datetime1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13D5C-04BD-4454-83CD-ED774907C116}" type="datetime1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2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8A83-A209-4FFF-8D5F-E694DFD49158}" type="datetime1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71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9FDC8-B2A4-4827-A011-37BBCB1ED2A1}" type="datetime1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5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" y="409581"/>
            <a:ext cx="1248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216000" y="392988"/>
            <a:ext cx="6557333" cy="416571"/>
          </a:xfrm>
        </p:spPr>
        <p:txBody>
          <a:bodyPr>
            <a:normAutofit/>
          </a:bodyPr>
          <a:lstStyle>
            <a:lvl1pPr marL="0" indent="0" algn="l" defTabSz="914377" rtl="0" eaLnBrk="1" latinLnBrk="0" hangingPunct="1"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>
            <a:normAutofit/>
          </a:bodyPr>
          <a:lstStyle>
            <a:lvl1pPr marL="0" indent="0" algn="l" defTabSz="914377" rtl="0" eaLnBrk="1" latinLnBrk="0" hangingPunct="1">
              <a:buNone/>
              <a:defRPr lang="zh-CN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" y="409581"/>
            <a:ext cx="1248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409587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8BF1E-0D9F-4EA8-9658-015D3789B8D1}" type="datetime1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37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F003-ED46-47E4-B292-A6C7796FE092}" type="datetime1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83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zh-CN" altLang="en-US" sz="160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algn="r"/>
            <a:fld id="{691222C5-DF54-4BD7-B776-8C19CDAF53BB}" type="slidenum">
              <a:rPr lang="en-US" altLang="zh-CN" smtClean="0"/>
              <a:pPr algn="r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63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F2ACDE-099B-4713-4DEF-D7908D042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2" y="243694"/>
            <a:ext cx="2001631" cy="19446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16105"/>
            <a:ext cx="12192000" cy="454189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6745" y="2642690"/>
            <a:ext cx="10698511" cy="164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dirty="0">
                <a:solidFill>
                  <a:srgbClr val="FF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深度学习模型的性能蜕变测试方法及应用研究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98036" y="5179934"/>
            <a:ext cx="4449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65FAA">
                    <a:lumMod val="20000"/>
                    <a:lumOff val="80000"/>
                  </a:srgb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北京科技大学  计算机与通信工程学院</a:t>
            </a: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 flipV="1">
            <a:off x="7467486" y="5592140"/>
            <a:ext cx="4268248" cy="12097"/>
          </a:xfrm>
          <a:prstGeom prst="line">
            <a:avLst/>
          </a:prstGeom>
          <a:ln w="6350">
            <a:solidFill>
              <a:schemeClr val="bg1">
                <a:lumMod val="75000"/>
                <a:alpha val="7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399851" y="5616333"/>
            <a:ext cx="3604467" cy="799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3000" cap="none" normalizeH="0" noProof="0" dirty="0">
                <a:ln>
                  <a:noFill/>
                </a:ln>
                <a:solidFill>
                  <a:srgbClr val="365FAA">
                    <a:lumMod val="20000"/>
                    <a:lumOff val="80000"/>
                  </a:srgb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汇 报 </a:t>
            </a:r>
            <a:r>
              <a:rPr kumimoji="0" lang="zh-CN" altLang="en-US" sz="2000" b="0" i="0" u="none" strike="noStrike" kern="3000" cap="none" spc="600" normalizeH="0" noProof="0" dirty="0">
                <a:ln>
                  <a:noFill/>
                </a:ln>
                <a:solidFill>
                  <a:srgbClr val="365FAA">
                    <a:lumMod val="20000"/>
                    <a:lumOff val="80000"/>
                  </a:srgb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人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65FAA">
                    <a:lumMod val="20000"/>
                    <a:lumOff val="80000"/>
                  </a:srgb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：李晓蓓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365FAA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>
                <a:solidFill>
                  <a:srgbClr val="365FAA">
                    <a:lumMod val="20000"/>
                    <a:lumOff val="80000"/>
                  </a:srgb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汇报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65FAA">
                    <a:lumMod val="20000"/>
                    <a:lumOff val="80000"/>
                  </a:srgb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时间：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65FAA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2025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65FAA">
                    <a:lumMod val="20000"/>
                    <a:lumOff val="80000"/>
                  </a:srgb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年</a:t>
            </a:r>
            <a:r>
              <a:rPr lang="en-US" altLang="zh-CN" sz="2000" dirty="0">
                <a:solidFill>
                  <a:srgbClr val="365FAA">
                    <a:lumMod val="20000"/>
                    <a:lumOff val="80000"/>
                  </a:srgb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65FAA">
                    <a:lumMod val="20000"/>
                    <a:lumOff val="80000"/>
                  </a:srgb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65FAA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15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65FAA">
                    <a:lumMod val="20000"/>
                    <a:lumOff val="80000"/>
                  </a:srgbClr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365FAA">
                  <a:lumMod val="20000"/>
                  <a:lumOff val="80000"/>
                </a:srgbClr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5CE2F06-30CB-6C22-5F85-A6339C7AC322}"/>
              </a:ext>
            </a:extLst>
          </p:cNvPr>
          <p:cNvGrpSpPr/>
          <p:nvPr/>
        </p:nvGrpSpPr>
        <p:grpSpPr>
          <a:xfrm>
            <a:off x="8510360" y="282883"/>
            <a:ext cx="1622035" cy="1570401"/>
            <a:chOff x="1560409" y="3222819"/>
            <a:chExt cx="1776413" cy="17780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9FCD5E1-141A-ACFC-4457-AA885768C94E}"/>
                </a:ext>
              </a:extLst>
            </p:cNvPr>
            <p:cNvGrpSpPr/>
            <p:nvPr/>
          </p:nvGrpSpPr>
          <p:grpSpPr>
            <a:xfrm>
              <a:off x="1560409" y="3222819"/>
              <a:ext cx="1776413" cy="1778000"/>
              <a:chOff x="1560409" y="2069897"/>
              <a:chExt cx="1776413" cy="1778000"/>
            </a:xfrm>
          </p:grpSpPr>
          <p:sp>
            <p:nvSpPr>
              <p:cNvPr id="71" name="îS1îḋé">
                <a:extLst>
                  <a:ext uri="{FF2B5EF4-FFF2-40B4-BE49-F238E27FC236}">
                    <a16:creationId xmlns:a16="http://schemas.microsoft.com/office/drawing/2014/main" id="{0B2525C0-7BEA-7B84-C0F0-CF6D0C20149F}"/>
                  </a:ext>
                </a:extLst>
              </p:cNvPr>
              <p:cNvSpPr/>
              <p:nvPr/>
            </p:nvSpPr>
            <p:spPr bwMode="auto">
              <a:xfrm>
                <a:off x="1560409" y="2069897"/>
                <a:ext cx="1776413" cy="1778000"/>
              </a:xfrm>
              <a:prstGeom prst="ellipse">
                <a:avLst/>
              </a:prstGeom>
              <a:noFill/>
              <a:ln w="158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72" name="îṣḷïďé">
                <a:extLst>
                  <a:ext uri="{FF2B5EF4-FFF2-40B4-BE49-F238E27FC236}">
                    <a16:creationId xmlns:a16="http://schemas.microsoft.com/office/drawing/2014/main" id="{775D70DA-849F-965A-0104-6AC59F60B8FD}"/>
                  </a:ext>
                </a:extLst>
              </p:cNvPr>
              <p:cNvSpPr/>
              <p:nvPr/>
            </p:nvSpPr>
            <p:spPr bwMode="auto">
              <a:xfrm>
                <a:off x="1779484" y="2288972"/>
                <a:ext cx="1336675" cy="1338263"/>
              </a:xfrm>
              <a:prstGeom prst="ellips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519D572-BEA9-A96F-0D19-40BC24F89C0F}"/>
                </a:ext>
              </a:extLst>
            </p:cNvPr>
            <p:cNvGrpSpPr/>
            <p:nvPr/>
          </p:nvGrpSpPr>
          <p:grpSpPr>
            <a:xfrm>
              <a:off x="1642165" y="3280763"/>
              <a:ext cx="1612900" cy="1662113"/>
              <a:chOff x="1641372" y="4491628"/>
              <a:chExt cx="1612900" cy="1662113"/>
            </a:xfrm>
            <a:solidFill>
              <a:schemeClr val="bg1"/>
            </a:solidFill>
          </p:grpSpPr>
          <p:sp>
            <p:nvSpPr>
              <p:cNvPr id="14" name="ïś1íďê">
                <a:extLst>
                  <a:ext uri="{FF2B5EF4-FFF2-40B4-BE49-F238E27FC236}">
                    <a16:creationId xmlns:a16="http://schemas.microsoft.com/office/drawing/2014/main" id="{6AABDB28-13FD-BF96-3D70-713234471DA4}"/>
                  </a:ext>
                </a:extLst>
              </p:cNvPr>
              <p:cNvSpPr/>
              <p:nvPr/>
            </p:nvSpPr>
            <p:spPr bwMode="auto">
              <a:xfrm>
                <a:off x="2889147" y="4701178"/>
                <a:ext cx="153988" cy="138113"/>
              </a:xfrm>
              <a:custGeom>
                <a:avLst/>
                <a:gdLst>
                  <a:gd name="T0" fmla="*/ 62 w 83"/>
                  <a:gd name="T1" fmla="*/ 8 h 75"/>
                  <a:gd name="T2" fmla="*/ 53 w 83"/>
                  <a:gd name="T3" fmla="*/ 10 h 75"/>
                  <a:gd name="T4" fmla="*/ 57 w 83"/>
                  <a:gd name="T5" fmla="*/ 0 h 75"/>
                  <a:gd name="T6" fmla="*/ 44 w 83"/>
                  <a:gd name="T7" fmla="*/ 21 h 75"/>
                  <a:gd name="T8" fmla="*/ 58 w 83"/>
                  <a:gd name="T9" fmla="*/ 11 h 75"/>
                  <a:gd name="T10" fmla="*/ 54 w 83"/>
                  <a:gd name="T11" fmla="*/ 18 h 75"/>
                  <a:gd name="T12" fmla="*/ 28 w 83"/>
                  <a:gd name="T13" fmla="*/ 18 h 75"/>
                  <a:gd name="T14" fmla="*/ 19 w 83"/>
                  <a:gd name="T15" fmla="*/ 17 h 75"/>
                  <a:gd name="T16" fmla="*/ 25 w 83"/>
                  <a:gd name="T17" fmla="*/ 12 h 75"/>
                  <a:gd name="T18" fmla="*/ 1 w 83"/>
                  <a:gd name="T19" fmla="*/ 30 h 75"/>
                  <a:gd name="T20" fmla="*/ 13 w 83"/>
                  <a:gd name="T21" fmla="*/ 24 h 75"/>
                  <a:gd name="T22" fmla="*/ 36 w 83"/>
                  <a:gd name="T23" fmla="*/ 28 h 75"/>
                  <a:gd name="T24" fmla="*/ 22 w 83"/>
                  <a:gd name="T25" fmla="*/ 35 h 75"/>
                  <a:gd name="T26" fmla="*/ 45 w 83"/>
                  <a:gd name="T27" fmla="*/ 41 h 75"/>
                  <a:gd name="T28" fmla="*/ 42 w 83"/>
                  <a:gd name="T29" fmla="*/ 41 h 75"/>
                  <a:gd name="T30" fmla="*/ 35 w 83"/>
                  <a:gd name="T31" fmla="*/ 40 h 75"/>
                  <a:gd name="T32" fmla="*/ 37 w 83"/>
                  <a:gd name="T33" fmla="*/ 45 h 75"/>
                  <a:gd name="T34" fmla="*/ 12 w 83"/>
                  <a:gd name="T35" fmla="*/ 34 h 75"/>
                  <a:gd name="T36" fmla="*/ 9 w 83"/>
                  <a:gd name="T37" fmla="*/ 35 h 75"/>
                  <a:gd name="T38" fmla="*/ 20 w 83"/>
                  <a:gd name="T39" fmla="*/ 64 h 75"/>
                  <a:gd name="T40" fmla="*/ 0 w 83"/>
                  <a:gd name="T41" fmla="*/ 57 h 75"/>
                  <a:gd name="T42" fmla="*/ 35 w 83"/>
                  <a:gd name="T43" fmla="*/ 58 h 75"/>
                  <a:gd name="T44" fmla="*/ 46 w 83"/>
                  <a:gd name="T45" fmla="*/ 57 h 75"/>
                  <a:gd name="T46" fmla="*/ 42 w 83"/>
                  <a:gd name="T47" fmla="*/ 48 h 75"/>
                  <a:gd name="T48" fmla="*/ 62 w 83"/>
                  <a:gd name="T49" fmla="*/ 57 h 75"/>
                  <a:gd name="T50" fmla="*/ 61 w 83"/>
                  <a:gd name="T51" fmla="*/ 35 h 75"/>
                  <a:gd name="T52" fmla="*/ 62 w 83"/>
                  <a:gd name="T53" fmla="*/ 34 h 75"/>
                  <a:gd name="T54" fmla="*/ 66 w 83"/>
                  <a:gd name="T55" fmla="*/ 16 h 75"/>
                  <a:gd name="T56" fmla="*/ 63 w 83"/>
                  <a:gd name="T57" fmla="*/ 44 h 75"/>
                  <a:gd name="T58" fmla="*/ 54 w 83"/>
                  <a:gd name="T59" fmla="*/ 32 h 75"/>
                  <a:gd name="T60" fmla="*/ 60 w 83"/>
                  <a:gd name="T61" fmla="*/ 27 h 75"/>
                  <a:gd name="T62" fmla="*/ 67 w 83"/>
                  <a:gd name="T63" fmla="*/ 18 h 75"/>
                  <a:gd name="T64" fmla="*/ 77 w 83"/>
                  <a:gd name="T65" fmla="*/ 23 h 75"/>
                  <a:gd name="T66" fmla="*/ 60 w 83"/>
                  <a:gd name="T67" fmla="*/ 2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3" h="75">
                    <a:moveTo>
                      <a:pt x="66" y="16"/>
                    </a:moveTo>
                    <a:cubicBezTo>
                      <a:pt x="65" y="13"/>
                      <a:pt x="63" y="11"/>
                      <a:pt x="62" y="8"/>
                    </a:cubicBezTo>
                    <a:cubicBezTo>
                      <a:pt x="59" y="9"/>
                      <a:pt x="57" y="9"/>
                      <a:pt x="54" y="10"/>
                    </a:cubicBezTo>
                    <a:cubicBezTo>
                      <a:pt x="54" y="10"/>
                      <a:pt x="53" y="10"/>
                      <a:pt x="53" y="10"/>
                    </a:cubicBezTo>
                    <a:cubicBezTo>
                      <a:pt x="54" y="7"/>
                      <a:pt x="57" y="6"/>
                      <a:pt x="59" y="3"/>
                    </a:cubicBezTo>
                    <a:cubicBezTo>
                      <a:pt x="58" y="2"/>
                      <a:pt x="58" y="1"/>
                      <a:pt x="57" y="0"/>
                    </a:cubicBezTo>
                    <a:cubicBezTo>
                      <a:pt x="48" y="1"/>
                      <a:pt x="37" y="9"/>
                      <a:pt x="42" y="19"/>
                    </a:cubicBezTo>
                    <a:cubicBezTo>
                      <a:pt x="42" y="19"/>
                      <a:pt x="43" y="20"/>
                      <a:pt x="44" y="21"/>
                    </a:cubicBezTo>
                    <a:cubicBezTo>
                      <a:pt x="47" y="19"/>
                      <a:pt x="48" y="15"/>
                      <a:pt x="51" y="14"/>
                    </a:cubicBezTo>
                    <a:cubicBezTo>
                      <a:pt x="53" y="13"/>
                      <a:pt x="55" y="13"/>
                      <a:pt x="58" y="11"/>
                    </a:cubicBezTo>
                    <a:cubicBezTo>
                      <a:pt x="58" y="11"/>
                      <a:pt x="59" y="11"/>
                      <a:pt x="59" y="11"/>
                    </a:cubicBezTo>
                    <a:cubicBezTo>
                      <a:pt x="57" y="14"/>
                      <a:pt x="56" y="16"/>
                      <a:pt x="54" y="18"/>
                    </a:cubicBezTo>
                    <a:cubicBezTo>
                      <a:pt x="54" y="21"/>
                      <a:pt x="55" y="24"/>
                      <a:pt x="54" y="27"/>
                    </a:cubicBezTo>
                    <a:cubicBezTo>
                      <a:pt x="54" y="27"/>
                      <a:pt x="30" y="18"/>
                      <a:pt x="28" y="18"/>
                    </a:cubicBezTo>
                    <a:cubicBezTo>
                      <a:pt x="25" y="17"/>
                      <a:pt x="22" y="17"/>
                      <a:pt x="20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2" y="15"/>
                      <a:pt x="23" y="15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18" y="12"/>
                      <a:pt x="11" y="16"/>
                      <a:pt x="4" y="18"/>
                    </a:cubicBezTo>
                    <a:cubicBezTo>
                      <a:pt x="0" y="22"/>
                      <a:pt x="0" y="25"/>
                      <a:pt x="1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6" y="29"/>
                      <a:pt x="9" y="26"/>
                      <a:pt x="13" y="24"/>
                    </a:cubicBezTo>
                    <a:cubicBezTo>
                      <a:pt x="19" y="20"/>
                      <a:pt x="30" y="22"/>
                      <a:pt x="37" y="27"/>
                    </a:cubicBezTo>
                    <a:cubicBezTo>
                      <a:pt x="37" y="28"/>
                      <a:pt x="36" y="28"/>
                      <a:pt x="36" y="28"/>
                    </a:cubicBezTo>
                    <a:cubicBezTo>
                      <a:pt x="31" y="29"/>
                      <a:pt x="28" y="28"/>
                      <a:pt x="22" y="32"/>
                    </a:cubicBezTo>
                    <a:cubicBezTo>
                      <a:pt x="22" y="33"/>
                      <a:pt x="22" y="34"/>
                      <a:pt x="22" y="35"/>
                    </a:cubicBezTo>
                    <a:cubicBezTo>
                      <a:pt x="22" y="37"/>
                      <a:pt x="22" y="37"/>
                      <a:pt x="24" y="39"/>
                    </a:cubicBezTo>
                    <a:cubicBezTo>
                      <a:pt x="31" y="37"/>
                      <a:pt x="37" y="36"/>
                      <a:pt x="45" y="4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43" y="41"/>
                      <a:pt x="42" y="41"/>
                      <a:pt x="42" y="41"/>
                    </a:cubicBezTo>
                    <a:cubicBezTo>
                      <a:pt x="41" y="40"/>
                      <a:pt x="40" y="39"/>
                      <a:pt x="39" y="39"/>
                    </a:cubicBezTo>
                    <a:cubicBezTo>
                      <a:pt x="37" y="41"/>
                      <a:pt x="37" y="41"/>
                      <a:pt x="35" y="40"/>
                    </a:cubicBezTo>
                    <a:cubicBezTo>
                      <a:pt x="35" y="40"/>
                      <a:pt x="34" y="41"/>
                      <a:pt x="34" y="41"/>
                    </a:cubicBezTo>
                    <a:cubicBezTo>
                      <a:pt x="35" y="43"/>
                      <a:pt x="35" y="43"/>
                      <a:pt x="37" y="45"/>
                    </a:cubicBezTo>
                    <a:cubicBezTo>
                      <a:pt x="36" y="46"/>
                      <a:pt x="36" y="47"/>
                      <a:pt x="35" y="48"/>
                    </a:cubicBezTo>
                    <a:cubicBezTo>
                      <a:pt x="27" y="44"/>
                      <a:pt x="20" y="40"/>
                      <a:pt x="12" y="34"/>
                    </a:cubicBezTo>
                    <a:cubicBezTo>
                      <a:pt x="11" y="34"/>
                      <a:pt x="11" y="34"/>
                      <a:pt x="10" y="34"/>
                    </a:cubicBezTo>
                    <a:cubicBezTo>
                      <a:pt x="9" y="34"/>
                      <a:pt x="9" y="35"/>
                      <a:pt x="9" y="35"/>
                    </a:cubicBezTo>
                    <a:cubicBezTo>
                      <a:pt x="11" y="55"/>
                      <a:pt x="20" y="44"/>
                      <a:pt x="31" y="54"/>
                    </a:cubicBezTo>
                    <a:cubicBezTo>
                      <a:pt x="27" y="58"/>
                      <a:pt x="23" y="61"/>
                      <a:pt x="20" y="64"/>
                    </a:cubicBezTo>
                    <a:cubicBezTo>
                      <a:pt x="15" y="63"/>
                      <a:pt x="6" y="55"/>
                      <a:pt x="1" y="56"/>
                    </a:cubicBezTo>
                    <a:cubicBezTo>
                      <a:pt x="1" y="56"/>
                      <a:pt x="1" y="56"/>
                      <a:pt x="0" y="57"/>
                    </a:cubicBezTo>
                    <a:cubicBezTo>
                      <a:pt x="2" y="62"/>
                      <a:pt x="7" y="67"/>
                      <a:pt x="9" y="72"/>
                    </a:cubicBezTo>
                    <a:cubicBezTo>
                      <a:pt x="17" y="75"/>
                      <a:pt x="26" y="66"/>
                      <a:pt x="35" y="58"/>
                    </a:cubicBezTo>
                    <a:cubicBezTo>
                      <a:pt x="37" y="60"/>
                      <a:pt x="39" y="63"/>
                      <a:pt x="42" y="65"/>
                    </a:cubicBezTo>
                    <a:cubicBezTo>
                      <a:pt x="46" y="63"/>
                      <a:pt x="46" y="60"/>
                      <a:pt x="46" y="57"/>
                    </a:cubicBezTo>
                    <a:cubicBezTo>
                      <a:pt x="45" y="54"/>
                      <a:pt x="43" y="53"/>
                      <a:pt x="40" y="50"/>
                    </a:cubicBezTo>
                    <a:cubicBezTo>
                      <a:pt x="41" y="49"/>
                      <a:pt x="42" y="48"/>
                      <a:pt x="42" y="48"/>
                    </a:cubicBezTo>
                    <a:cubicBezTo>
                      <a:pt x="46" y="48"/>
                      <a:pt x="49" y="48"/>
                      <a:pt x="53" y="46"/>
                    </a:cubicBezTo>
                    <a:cubicBezTo>
                      <a:pt x="56" y="49"/>
                      <a:pt x="59" y="53"/>
                      <a:pt x="62" y="57"/>
                    </a:cubicBezTo>
                    <a:cubicBezTo>
                      <a:pt x="65" y="56"/>
                      <a:pt x="68" y="55"/>
                      <a:pt x="70" y="52"/>
                    </a:cubicBezTo>
                    <a:cubicBezTo>
                      <a:pt x="72" y="47"/>
                      <a:pt x="66" y="40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9" y="34"/>
                      <a:pt x="72" y="37"/>
                      <a:pt x="79" y="32"/>
                    </a:cubicBezTo>
                    <a:cubicBezTo>
                      <a:pt x="83" y="17"/>
                      <a:pt x="74" y="21"/>
                      <a:pt x="66" y="16"/>
                    </a:cubicBezTo>
                    <a:close/>
                    <a:moveTo>
                      <a:pt x="63" y="44"/>
                    </a:moveTo>
                    <a:cubicBezTo>
                      <a:pt x="63" y="44"/>
                      <a:pt x="63" y="44"/>
                      <a:pt x="63" y="44"/>
                    </a:cubicBezTo>
                    <a:cubicBezTo>
                      <a:pt x="55" y="42"/>
                      <a:pt x="46" y="34"/>
                      <a:pt x="38" y="32"/>
                    </a:cubicBezTo>
                    <a:cubicBezTo>
                      <a:pt x="43" y="28"/>
                      <a:pt x="48" y="31"/>
                      <a:pt x="54" y="32"/>
                    </a:cubicBezTo>
                    <a:cubicBezTo>
                      <a:pt x="57" y="36"/>
                      <a:pt x="60" y="40"/>
                      <a:pt x="63" y="44"/>
                    </a:cubicBezTo>
                    <a:close/>
                    <a:moveTo>
                      <a:pt x="60" y="27"/>
                    </a:moveTo>
                    <a:cubicBezTo>
                      <a:pt x="60" y="27"/>
                      <a:pt x="60" y="26"/>
                      <a:pt x="59" y="26"/>
                    </a:cubicBezTo>
                    <a:cubicBezTo>
                      <a:pt x="61" y="23"/>
                      <a:pt x="63" y="20"/>
                      <a:pt x="67" y="18"/>
                    </a:cubicBezTo>
                    <a:cubicBezTo>
                      <a:pt x="69" y="19"/>
                      <a:pt x="71" y="19"/>
                      <a:pt x="74" y="20"/>
                    </a:cubicBezTo>
                    <a:cubicBezTo>
                      <a:pt x="75" y="21"/>
                      <a:pt x="76" y="22"/>
                      <a:pt x="77" y="23"/>
                    </a:cubicBezTo>
                    <a:cubicBezTo>
                      <a:pt x="77" y="24"/>
                      <a:pt x="77" y="24"/>
                      <a:pt x="77" y="25"/>
                    </a:cubicBezTo>
                    <a:cubicBezTo>
                      <a:pt x="72" y="29"/>
                      <a:pt x="66" y="27"/>
                      <a:pt x="6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15" name="ïṩḻîḓé">
                <a:extLst>
                  <a:ext uri="{FF2B5EF4-FFF2-40B4-BE49-F238E27FC236}">
                    <a16:creationId xmlns:a16="http://schemas.microsoft.com/office/drawing/2014/main" id="{D627780B-09FF-B6BB-1C7D-2F53E2EF4A8B}"/>
                  </a:ext>
                </a:extLst>
              </p:cNvPr>
              <p:cNvSpPr/>
              <p:nvPr/>
            </p:nvSpPr>
            <p:spPr bwMode="auto">
              <a:xfrm>
                <a:off x="2728809" y="4582115"/>
                <a:ext cx="101600" cy="147638"/>
              </a:xfrm>
              <a:custGeom>
                <a:avLst/>
                <a:gdLst>
                  <a:gd name="T0" fmla="*/ 47 w 55"/>
                  <a:gd name="T1" fmla="*/ 0 h 80"/>
                  <a:gd name="T2" fmla="*/ 49 w 55"/>
                  <a:gd name="T3" fmla="*/ 20 h 80"/>
                  <a:gd name="T4" fmla="*/ 51 w 55"/>
                  <a:gd name="T5" fmla="*/ 34 h 80"/>
                  <a:gd name="T6" fmla="*/ 28 w 55"/>
                  <a:gd name="T7" fmla="*/ 38 h 80"/>
                  <a:gd name="T8" fmla="*/ 41 w 55"/>
                  <a:gd name="T9" fmla="*/ 68 h 80"/>
                  <a:gd name="T10" fmla="*/ 25 w 55"/>
                  <a:gd name="T11" fmla="*/ 74 h 80"/>
                  <a:gd name="T12" fmla="*/ 26 w 55"/>
                  <a:gd name="T13" fmla="*/ 39 h 80"/>
                  <a:gd name="T14" fmla="*/ 23 w 55"/>
                  <a:gd name="T15" fmla="*/ 40 h 80"/>
                  <a:gd name="T16" fmla="*/ 7 w 55"/>
                  <a:gd name="T17" fmla="*/ 54 h 80"/>
                  <a:gd name="T18" fmla="*/ 0 w 55"/>
                  <a:gd name="T19" fmla="*/ 43 h 80"/>
                  <a:gd name="T20" fmla="*/ 14 w 55"/>
                  <a:gd name="T21" fmla="*/ 28 h 80"/>
                  <a:gd name="T22" fmla="*/ 6 w 55"/>
                  <a:gd name="T23" fmla="*/ 15 h 80"/>
                  <a:gd name="T24" fmla="*/ 7 w 55"/>
                  <a:gd name="T25" fmla="*/ 15 h 80"/>
                  <a:gd name="T26" fmla="*/ 26 w 55"/>
                  <a:gd name="T27" fmla="*/ 18 h 80"/>
                  <a:gd name="T28" fmla="*/ 47 w 55"/>
                  <a:gd name="T2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5" h="80">
                    <a:moveTo>
                      <a:pt x="47" y="0"/>
                    </a:moveTo>
                    <a:cubicBezTo>
                      <a:pt x="55" y="7"/>
                      <a:pt x="49" y="11"/>
                      <a:pt x="49" y="20"/>
                    </a:cubicBezTo>
                    <a:cubicBezTo>
                      <a:pt x="49" y="25"/>
                      <a:pt x="55" y="25"/>
                      <a:pt x="51" y="34"/>
                    </a:cubicBezTo>
                    <a:cubicBezTo>
                      <a:pt x="44" y="37"/>
                      <a:pt x="34" y="32"/>
                      <a:pt x="28" y="38"/>
                    </a:cubicBezTo>
                    <a:cubicBezTo>
                      <a:pt x="38" y="44"/>
                      <a:pt x="45" y="59"/>
                      <a:pt x="41" y="68"/>
                    </a:cubicBezTo>
                    <a:cubicBezTo>
                      <a:pt x="39" y="74"/>
                      <a:pt x="28" y="80"/>
                      <a:pt x="25" y="74"/>
                    </a:cubicBezTo>
                    <a:cubicBezTo>
                      <a:pt x="19" y="62"/>
                      <a:pt x="39" y="55"/>
                      <a:pt x="26" y="39"/>
                    </a:cubicBezTo>
                    <a:cubicBezTo>
                      <a:pt x="25" y="39"/>
                      <a:pt x="25" y="39"/>
                      <a:pt x="23" y="40"/>
                    </a:cubicBezTo>
                    <a:cubicBezTo>
                      <a:pt x="17" y="44"/>
                      <a:pt x="14" y="52"/>
                      <a:pt x="7" y="54"/>
                    </a:cubicBezTo>
                    <a:cubicBezTo>
                      <a:pt x="2" y="51"/>
                      <a:pt x="2" y="48"/>
                      <a:pt x="0" y="43"/>
                    </a:cubicBezTo>
                    <a:cubicBezTo>
                      <a:pt x="3" y="39"/>
                      <a:pt x="14" y="30"/>
                      <a:pt x="14" y="28"/>
                    </a:cubicBezTo>
                    <a:cubicBezTo>
                      <a:pt x="14" y="25"/>
                      <a:pt x="7" y="19"/>
                      <a:pt x="6" y="15"/>
                    </a:cubicBezTo>
                    <a:cubicBezTo>
                      <a:pt x="6" y="15"/>
                      <a:pt x="7" y="15"/>
                      <a:pt x="7" y="15"/>
                    </a:cubicBezTo>
                    <a:cubicBezTo>
                      <a:pt x="13" y="15"/>
                      <a:pt x="20" y="18"/>
                      <a:pt x="26" y="18"/>
                    </a:cubicBezTo>
                    <a:cubicBezTo>
                      <a:pt x="34" y="17"/>
                      <a:pt x="41" y="5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16" name="išḷïḓe">
                <a:extLst>
                  <a:ext uri="{FF2B5EF4-FFF2-40B4-BE49-F238E27FC236}">
                    <a16:creationId xmlns:a16="http://schemas.microsoft.com/office/drawing/2014/main" id="{D8050A0B-625A-D2DA-881E-EC52E1C44B57}"/>
                  </a:ext>
                </a:extLst>
              </p:cNvPr>
              <p:cNvSpPr/>
              <p:nvPr/>
            </p:nvSpPr>
            <p:spPr bwMode="auto">
              <a:xfrm>
                <a:off x="2490684" y="4510678"/>
                <a:ext cx="144463" cy="160338"/>
              </a:xfrm>
              <a:custGeom>
                <a:avLst/>
                <a:gdLst>
                  <a:gd name="T0" fmla="*/ 55 w 78"/>
                  <a:gd name="T1" fmla="*/ 64 h 87"/>
                  <a:gd name="T2" fmla="*/ 62 w 78"/>
                  <a:gd name="T3" fmla="*/ 50 h 87"/>
                  <a:gd name="T4" fmla="*/ 54 w 78"/>
                  <a:gd name="T5" fmla="*/ 43 h 87"/>
                  <a:gd name="T6" fmla="*/ 69 w 78"/>
                  <a:gd name="T7" fmla="*/ 29 h 87"/>
                  <a:gd name="T8" fmla="*/ 67 w 78"/>
                  <a:gd name="T9" fmla="*/ 21 h 87"/>
                  <a:gd name="T10" fmla="*/ 70 w 78"/>
                  <a:gd name="T11" fmla="*/ 11 h 87"/>
                  <a:gd name="T12" fmla="*/ 69 w 78"/>
                  <a:gd name="T13" fmla="*/ 3 h 87"/>
                  <a:gd name="T14" fmla="*/ 64 w 78"/>
                  <a:gd name="T15" fmla="*/ 0 h 87"/>
                  <a:gd name="T16" fmla="*/ 63 w 78"/>
                  <a:gd name="T17" fmla="*/ 0 h 87"/>
                  <a:gd name="T18" fmla="*/ 63 w 78"/>
                  <a:gd name="T19" fmla="*/ 12 h 87"/>
                  <a:gd name="T20" fmla="*/ 42 w 78"/>
                  <a:gd name="T21" fmla="*/ 25 h 87"/>
                  <a:gd name="T22" fmla="*/ 42 w 78"/>
                  <a:gd name="T23" fmla="*/ 33 h 87"/>
                  <a:gd name="T24" fmla="*/ 33 w 78"/>
                  <a:gd name="T25" fmla="*/ 36 h 87"/>
                  <a:gd name="T26" fmla="*/ 39 w 78"/>
                  <a:gd name="T27" fmla="*/ 33 h 87"/>
                  <a:gd name="T28" fmla="*/ 39 w 78"/>
                  <a:gd name="T29" fmla="*/ 23 h 87"/>
                  <a:gd name="T30" fmla="*/ 36 w 78"/>
                  <a:gd name="T31" fmla="*/ 0 h 87"/>
                  <a:gd name="T32" fmla="*/ 36 w 78"/>
                  <a:gd name="T33" fmla="*/ 0 h 87"/>
                  <a:gd name="T34" fmla="*/ 36 w 78"/>
                  <a:gd name="T35" fmla="*/ 8 h 87"/>
                  <a:gd name="T36" fmla="*/ 30 w 78"/>
                  <a:gd name="T37" fmla="*/ 24 h 87"/>
                  <a:gd name="T38" fmla="*/ 1 w 78"/>
                  <a:gd name="T39" fmla="*/ 29 h 87"/>
                  <a:gd name="T40" fmla="*/ 0 w 78"/>
                  <a:gd name="T41" fmla="*/ 31 h 87"/>
                  <a:gd name="T42" fmla="*/ 18 w 78"/>
                  <a:gd name="T43" fmla="*/ 39 h 87"/>
                  <a:gd name="T44" fmla="*/ 25 w 78"/>
                  <a:gd name="T45" fmla="*/ 36 h 87"/>
                  <a:gd name="T46" fmla="*/ 25 w 78"/>
                  <a:gd name="T47" fmla="*/ 36 h 87"/>
                  <a:gd name="T48" fmla="*/ 3 w 78"/>
                  <a:gd name="T49" fmla="*/ 62 h 87"/>
                  <a:gd name="T50" fmla="*/ 5 w 78"/>
                  <a:gd name="T51" fmla="*/ 67 h 87"/>
                  <a:gd name="T52" fmla="*/ 12 w 78"/>
                  <a:gd name="T53" fmla="*/ 66 h 87"/>
                  <a:gd name="T54" fmla="*/ 22 w 78"/>
                  <a:gd name="T55" fmla="*/ 74 h 87"/>
                  <a:gd name="T56" fmla="*/ 25 w 78"/>
                  <a:gd name="T57" fmla="*/ 61 h 87"/>
                  <a:gd name="T58" fmla="*/ 30 w 78"/>
                  <a:gd name="T59" fmla="*/ 49 h 87"/>
                  <a:gd name="T60" fmla="*/ 48 w 78"/>
                  <a:gd name="T61" fmla="*/ 63 h 87"/>
                  <a:gd name="T62" fmla="*/ 24 w 78"/>
                  <a:gd name="T63" fmla="*/ 71 h 87"/>
                  <a:gd name="T64" fmla="*/ 48 w 78"/>
                  <a:gd name="T65" fmla="*/ 71 h 87"/>
                  <a:gd name="T66" fmla="*/ 51 w 78"/>
                  <a:gd name="T67" fmla="*/ 69 h 87"/>
                  <a:gd name="T68" fmla="*/ 77 w 78"/>
                  <a:gd name="T69" fmla="*/ 87 h 87"/>
                  <a:gd name="T70" fmla="*/ 78 w 78"/>
                  <a:gd name="T71" fmla="*/ 86 h 87"/>
                  <a:gd name="T72" fmla="*/ 55 w 78"/>
                  <a:gd name="T73" fmla="*/ 64 h 87"/>
                  <a:gd name="T74" fmla="*/ 15 w 78"/>
                  <a:gd name="T75" fmla="*/ 64 h 87"/>
                  <a:gd name="T76" fmla="*/ 15 w 78"/>
                  <a:gd name="T77" fmla="*/ 65 h 87"/>
                  <a:gd name="T78" fmla="*/ 11 w 78"/>
                  <a:gd name="T79" fmla="*/ 63 h 87"/>
                  <a:gd name="T80" fmla="*/ 12 w 78"/>
                  <a:gd name="T81" fmla="*/ 60 h 87"/>
                  <a:gd name="T82" fmla="*/ 15 w 78"/>
                  <a:gd name="T83" fmla="*/ 57 h 87"/>
                  <a:gd name="T84" fmla="*/ 17 w 78"/>
                  <a:gd name="T85" fmla="*/ 58 h 87"/>
                  <a:gd name="T86" fmla="*/ 15 w 78"/>
                  <a:gd name="T87" fmla="*/ 64 h 87"/>
                  <a:gd name="T88" fmla="*/ 32 w 78"/>
                  <a:gd name="T89" fmla="*/ 46 h 87"/>
                  <a:gd name="T90" fmla="*/ 44 w 78"/>
                  <a:gd name="T91" fmla="*/ 34 h 87"/>
                  <a:gd name="T92" fmla="*/ 52 w 78"/>
                  <a:gd name="T93" fmla="*/ 35 h 87"/>
                  <a:gd name="T94" fmla="*/ 46 w 78"/>
                  <a:gd name="T95" fmla="*/ 50 h 87"/>
                  <a:gd name="T96" fmla="*/ 48 w 78"/>
                  <a:gd name="T97" fmla="*/ 52 h 87"/>
                  <a:gd name="T98" fmla="*/ 56 w 78"/>
                  <a:gd name="T99" fmla="*/ 50 h 87"/>
                  <a:gd name="T100" fmla="*/ 52 w 78"/>
                  <a:gd name="T101" fmla="*/ 61 h 87"/>
                  <a:gd name="T102" fmla="*/ 32 w 78"/>
                  <a:gd name="T103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8" h="87">
                    <a:moveTo>
                      <a:pt x="55" y="64"/>
                    </a:moveTo>
                    <a:cubicBezTo>
                      <a:pt x="58" y="60"/>
                      <a:pt x="60" y="55"/>
                      <a:pt x="62" y="50"/>
                    </a:cubicBezTo>
                    <a:cubicBezTo>
                      <a:pt x="61" y="47"/>
                      <a:pt x="58" y="44"/>
                      <a:pt x="54" y="43"/>
                    </a:cubicBezTo>
                    <a:cubicBezTo>
                      <a:pt x="57" y="36"/>
                      <a:pt x="64" y="33"/>
                      <a:pt x="69" y="29"/>
                    </a:cubicBezTo>
                    <a:cubicBezTo>
                      <a:pt x="69" y="25"/>
                      <a:pt x="67" y="24"/>
                      <a:pt x="67" y="21"/>
                    </a:cubicBezTo>
                    <a:cubicBezTo>
                      <a:pt x="68" y="18"/>
                      <a:pt x="69" y="15"/>
                      <a:pt x="70" y="11"/>
                    </a:cubicBezTo>
                    <a:cubicBezTo>
                      <a:pt x="70" y="9"/>
                      <a:pt x="69" y="6"/>
                      <a:pt x="69" y="3"/>
                    </a:cubicBezTo>
                    <a:cubicBezTo>
                      <a:pt x="68" y="2"/>
                      <a:pt x="67" y="1"/>
                      <a:pt x="64" y="0"/>
                    </a:cubicBezTo>
                    <a:cubicBezTo>
                      <a:pt x="64" y="0"/>
                      <a:pt x="63" y="0"/>
                      <a:pt x="63" y="0"/>
                    </a:cubicBezTo>
                    <a:cubicBezTo>
                      <a:pt x="61" y="5"/>
                      <a:pt x="63" y="8"/>
                      <a:pt x="63" y="12"/>
                    </a:cubicBezTo>
                    <a:cubicBezTo>
                      <a:pt x="63" y="24"/>
                      <a:pt x="52" y="26"/>
                      <a:pt x="42" y="25"/>
                    </a:cubicBezTo>
                    <a:cubicBezTo>
                      <a:pt x="41" y="28"/>
                      <a:pt x="41" y="31"/>
                      <a:pt x="42" y="33"/>
                    </a:cubicBezTo>
                    <a:cubicBezTo>
                      <a:pt x="39" y="34"/>
                      <a:pt x="36" y="35"/>
                      <a:pt x="33" y="36"/>
                    </a:cubicBezTo>
                    <a:cubicBezTo>
                      <a:pt x="34" y="32"/>
                      <a:pt x="36" y="32"/>
                      <a:pt x="39" y="33"/>
                    </a:cubicBezTo>
                    <a:cubicBezTo>
                      <a:pt x="41" y="29"/>
                      <a:pt x="38" y="27"/>
                      <a:pt x="39" y="23"/>
                    </a:cubicBezTo>
                    <a:cubicBezTo>
                      <a:pt x="39" y="14"/>
                      <a:pt x="53" y="6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3"/>
                      <a:pt x="36" y="5"/>
                      <a:pt x="36" y="8"/>
                    </a:cubicBezTo>
                    <a:cubicBezTo>
                      <a:pt x="34" y="14"/>
                      <a:pt x="32" y="19"/>
                      <a:pt x="30" y="24"/>
                    </a:cubicBezTo>
                    <a:cubicBezTo>
                      <a:pt x="22" y="26"/>
                      <a:pt x="9" y="26"/>
                      <a:pt x="1" y="29"/>
                    </a:cubicBezTo>
                    <a:cubicBezTo>
                      <a:pt x="1" y="30"/>
                      <a:pt x="1" y="30"/>
                      <a:pt x="0" y="31"/>
                    </a:cubicBezTo>
                    <a:cubicBezTo>
                      <a:pt x="1" y="35"/>
                      <a:pt x="12" y="39"/>
                      <a:pt x="18" y="39"/>
                    </a:cubicBezTo>
                    <a:cubicBezTo>
                      <a:pt x="20" y="38"/>
                      <a:pt x="22" y="37"/>
                      <a:pt x="25" y="36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1" y="52"/>
                      <a:pt x="9" y="50"/>
                      <a:pt x="3" y="62"/>
                    </a:cubicBezTo>
                    <a:cubicBezTo>
                      <a:pt x="4" y="63"/>
                      <a:pt x="4" y="65"/>
                      <a:pt x="5" y="67"/>
                    </a:cubicBezTo>
                    <a:cubicBezTo>
                      <a:pt x="7" y="67"/>
                      <a:pt x="10" y="67"/>
                      <a:pt x="12" y="66"/>
                    </a:cubicBezTo>
                    <a:cubicBezTo>
                      <a:pt x="17" y="68"/>
                      <a:pt x="17" y="72"/>
                      <a:pt x="22" y="74"/>
                    </a:cubicBezTo>
                    <a:cubicBezTo>
                      <a:pt x="25" y="71"/>
                      <a:pt x="24" y="66"/>
                      <a:pt x="25" y="61"/>
                    </a:cubicBezTo>
                    <a:cubicBezTo>
                      <a:pt x="25" y="56"/>
                      <a:pt x="28" y="52"/>
                      <a:pt x="30" y="49"/>
                    </a:cubicBezTo>
                    <a:cubicBezTo>
                      <a:pt x="40" y="53"/>
                      <a:pt x="42" y="58"/>
                      <a:pt x="48" y="63"/>
                    </a:cubicBezTo>
                    <a:cubicBezTo>
                      <a:pt x="44" y="74"/>
                      <a:pt x="29" y="63"/>
                      <a:pt x="24" y="71"/>
                    </a:cubicBezTo>
                    <a:cubicBezTo>
                      <a:pt x="39" y="78"/>
                      <a:pt x="36" y="74"/>
                      <a:pt x="48" y="71"/>
                    </a:cubicBezTo>
                    <a:cubicBezTo>
                      <a:pt x="49" y="70"/>
                      <a:pt x="50" y="70"/>
                      <a:pt x="51" y="69"/>
                    </a:cubicBezTo>
                    <a:cubicBezTo>
                      <a:pt x="58" y="79"/>
                      <a:pt x="58" y="87"/>
                      <a:pt x="77" y="87"/>
                    </a:cubicBezTo>
                    <a:cubicBezTo>
                      <a:pt x="77" y="87"/>
                      <a:pt x="78" y="86"/>
                      <a:pt x="78" y="86"/>
                    </a:cubicBezTo>
                    <a:cubicBezTo>
                      <a:pt x="74" y="76"/>
                      <a:pt x="60" y="73"/>
                      <a:pt x="55" y="64"/>
                    </a:cubicBezTo>
                    <a:close/>
                    <a:moveTo>
                      <a:pt x="15" y="64"/>
                    </a:moveTo>
                    <a:cubicBezTo>
                      <a:pt x="15" y="65"/>
                      <a:pt x="15" y="65"/>
                      <a:pt x="15" y="65"/>
                    </a:cubicBezTo>
                    <a:cubicBezTo>
                      <a:pt x="14" y="64"/>
                      <a:pt x="13" y="64"/>
                      <a:pt x="11" y="63"/>
                    </a:cubicBezTo>
                    <a:cubicBezTo>
                      <a:pt x="11" y="62"/>
                      <a:pt x="12" y="61"/>
                      <a:pt x="12" y="60"/>
                    </a:cubicBezTo>
                    <a:cubicBezTo>
                      <a:pt x="13" y="59"/>
                      <a:pt x="14" y="58"/>
                      <a:pt x="15" y="57"/>
                    </a:cubicBezTo>
                    <a:cubicBezTo>
                      <a:pt x="16" y="57"/>
                      <a:pt x="16" y="58"/>
                      <a:pt x="17" y="58"/>
                    </a:cubicBezTo>
                    <a:cubicBezTo>
                      <a:pt x="16" y="60"/>
                      <a:pt x="16" y="62"/>
                      <a:pt x="15" y="64"/>
                    </a:cubicBezTo>
                    <a:close/>
                    <a:moveTo>
                      <a:pt x="32" y="46"/>
                    </a:moveTo>
                    <a:cubicBezTo>
                      <a:pt x="35" y="43"/>
                      <a:pt x="44" y="37"/>
                      <a:pt x="44" y="34"/>
                    </a:cubicBezTo>
                    <a:cubicBezTo>
                      <a:pt x="47" y="34"/>
                      <a:pt x="49" y="35"/>
                      <a:pt x="52" y="35"/>
                    </a:cubicBezTo>
                    <a:cubicBezTo>
                      <a:pt x="50" y="40"/>
                      <a:pt x="45" y="44"/>
                      <a:pt x="46" y="50"/>
                    </a:cubicBezTo>
                    <a:cubicBezTo>
                      <a:pt x="46" y="51"/>
                      <a:pt x="47" y="51"/>
                      <a:pt x="48" y="52"/>
                    </a:cubicBezTo>
                    <a:cubicBezTo>
                      <a:pt x="50" y="51"/>
                      <a:pt x="53" y="49"/>
                      <a:pt x="56" y="50"/>
                    </a:cubicBezTo>
                    <a:cubicBezTo>
                      <a:pt x="55" y="54"/>
                      <a:pt x="53" y="57"/>
                      <a:pt x="52" y="61"/>
                    </a:cubicBezTo>
                    <a:cubicBezTo>
                      <a:pt x="45" y="56"/>
                      <a:pt x="44" y="49"/>
                      <a:pt x="32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17" name="ï$ľíḍe">
                <a:extLst>
                  <a:ext uri="{FF2B5EF4-FFF2-40B4-BE49-F238E27FC236}">
                    <a16:creationId xmlns:a16="http://schemas.microsoft.com/office/drawing/2014/main" id="{67CA311D-84A2-ACC6-4C82-72750BF8082C}"/>
                  </a:ext>
                </a:extLst>
              </p:cNvPr>
              <p:cNvSpPr/>
              <p:nvPr/>
            </p:nvSpPr>
            <p:spPr bwMode="auto">
              <a:xfrm>
                <a:off x="2255734" y="4491628"/>
                <a:ext cx="136525" cy="174625"/>
              </a:xfrm>
              <a:custGeom>
                <a:avLst/>
                <a:gdLst>
                  <a:gd name="T0" fmla="*/ 74 w 74"/>
                  <a:gd name="T1" fmla="*/ 41 h 94"/>
                  <a:gd name="T2" fmla="*/ 64 w 74"/>
                  <a:gd name="T3" fmla="*/ 35 h 94"/>
                  <a:gd name="T4" fmla="*/ 51 w 74"/>
                  <a:gd name="T5" fmla="*/ 5 h 94"/>
                  <a:gd name="T6" fmla="*/ 58 w 74"/>
                  <a:gd name="T7" fmla="*/ 39 h 94"/>
                  <a:gd name="T8" fmla="*/ 47 w 74"/>
                  <a:gd name="T9" fmla="*/ 47 h 94"/>
                  <a:gd name="T10" fmla="*/ 55 w 74"/>
                  <a:gd name="T11" fmla="*/ 34 h 94"/>
                  <a:gd name="T12" fmla="*/ 47 w 74"/>
                  <a:gd name="T13" fmla="*/ 29 h 94"/>
                  <a:gd name="T14" fmla="*/ 54 w 74"/>
                  <a:gd name="T15" fmla="*/ 22 h 94"/>
                  <a:gd name="T16" fmla="*/ 54 w 74"/>
                  <a:gd name="T17" fmla="*/ 20 h 94"/>
                  <a:gd name="T18" fmla="*/ 54 w 74"/>
                  <a:gd name="T19" fmla="*/ 19 h 94"/>
                  <a:gd name="T20" fmla="*/ 41 w 74"/>
                  <a:gd name="T21" fmla="*/ 19 h 94"/>
                  <a:gd name="T22" fmla="*/ 44 w 74"/>
                  <a:gd name="T23" fmla="*/ 22 h 94"/>
                  <a:gd name="T24" fmla="*/ 44 w 74"/>
                  <a:gd name="T25" fmla="*/ 32 h 94"/>
                  <a:gd name="T26" fmla="*/ 48 w 74"/>
                  <a:gd name="T27" fmla="*/ 37 h 94"/>
                  <a:gd name="T28" fmla="*/ 40 w 74"/>
                  <a:gd name="T29" fmla="*/ 58 h 94"/>
                  <a:gd name="T30" fmla="*/ 44 w 74"/>
                  <a:gd name="T31" fmla="*/ 61 h 94"/>
                  <a:gd name="T32" fmla="*/ 59 w 74"/>
                  <a:gd name="T33" fmla="*/ 46 h 94"/>
                  <a:gd name="T34" fmla="*/ 59 w 74"/>
                  <a:gd name="T35" fmla="*/ 46 h 94"/>
                  <a:gd name="T36" fmla="*/ 66 w 74"/>
                  <a:gd name="T37" fmla="*/ 93 h 94"/>
                  <a:gd name="T38" fmla="*/ 68 w 74"/>
                  <a:gd name="T39" fmla="*/ 93 h 94"/>
                  <a:gd name="T40" fmla="*/ 65 w 74"/>
                  <a:gd name="T41" fmla="*/ 42 h 94"/>
                  <a:gd name="T42" fmla="*/ 73 w 74"/>
                  <a:gd name="T43" fmla="*/ 41 h 94"/>
                  <a:gd name="T44" fmla="*/ 74 w 74"/>
                  <a:gd name="T45" fmla="*/ 41 h 94"/>
                  <a:gd name="T46" fmla="*/ 43 w 74"/>
                  <a:gd name="T47" fmla="*/ 42 h 94"/>
                  <a:gd name="T48" fmla="*/ 35 w 74"/>
                  <a:gd name="T49" fmla="*/ 48 h 94"/>
                  <a:gd name="T50" fmla="*/ 39 w 74"/>
                  <a:gd name="T51" fmla="*/ 38 h 94"/>
                  <a:gd name="T52" fmla="*/ 37 w 74"/>
                  <a:gd name="T53" fmla="*/ 29 h 94"/>
                  <a:gd name="T54" fmla="*/ 40 w 74"/>
                  <a:gd name="T55" fmla="*/ 27 h 94"/>
                  <a:gd name="T56" fmla="*/ 34 w 74"/>
                  <a:gd name="T57" fmla="*/ 16 h 94"/>
                  <a:gd name="T58" fmla="*/ 32 w 74"/>
                  <a:gd name="T59" fmla="*/ 15 h 94"/>
                  <a:gd name="T60" fmla="*/ 4 w 74"/>
                  <a:gd name="T61" fmla="*/ 46 h 94"/>
                  <a:gd name="T62" fmla="*/ 30 w 74"/>
                  <a:gd name="T63" fmla="*/ 29 h 94"/>
                  <a:gd name="T64" fmla="*/ 8 w 74"/>
                  <a:gd name="T65" fmla="*/ 52 h 94"/>
                  <a:gd name="T66" fmla="*/ 0 w 74"/>
                  <a:gd name="T67" fmla="*/ 56 h 94"/>
                  <a:gd name="T68" fmla="*/ 3 w 74"/>
                  <a:gd name="T69" fmla="*/ 61 h 94"/>
                  <a:gd name="T70" fmla="*/ 23 w 74"/>
                  <a:gd name="T71" fmla="*/ 54 h 94"/>
                  <a:gd name="T72" fmla="*/ 25 w 74"/>
                  <a:gd name="T73" fmla="*/ 53 h 94"/>
                  <a:gd name="T74" fmla="*/ 25 w 74"/>
                  <a:gd name="T75" fmla="*/ 53 h 94"/>
                  <a:gd name="T76" fmla="*/ 20 w 74"/>
                  <a:gd name="T77" fmla="*/ 72 h 94"/>
                  <a:gd name="T78" fmla="*/ 25 w 74"/>
                  <a:gd name="T79" fmla="*/ 76 h 94"/>
                  <a:gd name="T80" fmla="*/ 26 w 74"/>
                  <a:gd name="T81" fmla="*/ 76 h 94"/>
                  <a:gd name="T82" fmla="*/ 30 w 74"/>
                  <a:gd name="T83" fmla="*/ 67 h 94"/>
                  <a:gd name="T84" fmla="*/ 31 w 74"/>
                  <a:gd name="T85" fmla="*/ 66 h 94"/>
                  <a:gd name="T86" fmla="*/ 32 w 74"/>
                  <a:gd name="T87" fmla="*/ 75 h 94"/>
                  <a:gd name="T88" fmla="*/ 35 w 74"/>
                  <a:gd name="T89" fmla="*/ 76 h 94"/>
                  <a:gd name="T90" fmla="*/ 38 w 74"/>
                  <a:gd name="T91" fmla="*/ 76 h 94"/>
                  <a:gd name="T92" fmla="*/ 35 w 74"/>
                  <a:gd name="T93" fmla="*/ 61 h 94"/>
                  <a:gd name="T94" fmla="*/ 43 w 74"/>
                  <a:gd name="T95" fmla="*/ 4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4" h="94">
                    <a:moveTo>
                      <a:pt x="74" y="41"/>
                    </a:moveTo>
                    <a:cubicBezTo>
                      <a:pt x="73" y="36"/>
                      <a:pt x="70" y="34"/>
                      <a:pt x="64" y="35"/>
                    </a:cubicBezTo>
                    <a:cubicBezTo>
                      <a:pt x="63" y="24"/>
                      <a:pt x="67" y="0"/>
                      <a:pt x="51" y="5"/>
                    </a:cubicBezTo>
                    <a:cubicBezTo>
                      <a:pt x="50" y="9"/>
                      <a:pt x="61" y="31"/>
                      <a:pt x="58" y="39"/>
                    </a:cubicBezTo>
                    <a:cubicBezTo>
                      <a:pt x="58" y="39"/>
                      <a:pt x="47" y="47"/>
                      <a:pt x="47" y="47"/>
                    </a:cubicBezTo>
                    <a:cubicBezTo>
                      <a:pt x="48" y="41"/>
                      <a:pt x="53" y="39"/>
                      <a:pt x="55" y="34"/>
                    </a:cubicBezTo>
                    <a:cubicBezTo>
                      <a:pt x="56" y="30"/>
                      <a:pt x="49" y="31"/>
                      <a:pt x="47" y="29"/>
                    </a:cubicBezTo>
                    <a:cubicBezTo>
                      <a:pt x="48" y="26"/>
                      <a:pt x="51" y="23"/>
                      <a:pt x="54" y="22"/>
                    </a:cubicBezTo>
                    <a:cubicBezTo>
                      <a:pt x="54" y="21"/>
                      <a:pt x="54" y="21"/>
                      <a:pt x="54" y="20"/>
                    </a:cubicBezTo>
                    <a:cubicBezTo>
                      <a:pt x="54" y="20"/>
                      <a:pt x="54" y="19"/>
                      <a:pt x="54" y="19"/>
                    </a:cubicBezTo>
                    <a:cubicBezTo>
                      <a:pt x="50" y="17"/>
                      <a:pt x="45" y="17"/>
                      <a:pt x="41" y="19"/>
                    </a:cubicBezTo>
                    <a:cubicBezTo>
                      <a:pt x="41" y="22"/>
                      <a:pt x="42" y="22"/>
                      <a:pt x="44" y="22"/>
                    </a:cubicBezTo>
                    <a:cubicBezTo>
                      <a:pt x="44" y="26"/>
                      <a:pt x="44" y="29"/>
                      <a:pt x="44" y="32"/>
                    </a:cubicBezTo>
                    <a:cubicBezTo>
                      <a:pt x="45" y="34"/>
                      <a:pt x="47" y="35"/>
                      <a:pt x="48" y="37"/>
                    </a:cubicBezTo>
                    <a:cubicBezTo>
                      <a:pt x="46" y="41"/>
                      <a:pt x="35" y="51"/>
                      <a:pt x="40" y="58"/>
                    </a:cubicBezTo>
                    <a:cubicBezTo>
                      <a:pt x="41" y="60"/>
                      <a:pt x="42" y="60"/>
                      <a:pt x="44" y="61"/>
                    </a:cubicBezTo>
                    <a:cubicBezTo>
                      <a:pt x="49" y="55"/>
                      <a:pt x="51" y="50"/>
                      <a:pt x="59" y="46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61" y="60"/>
                      <a:pt x="59" y="83"/>
                      <a:pt x="66" y="93"/>
                    </a:cubicBezTo>
                    <a:cubicBezTo>
                      <a:pt x="67" y="94"/>
                      <a:pt x="67" y="93"/>
                      <a:pt x="68" y="93"/>
                    </a:cubicBezTo>
                    <a:cubicBezTo>
                      <a:pt x="68" y="78"/>
                      <a:pt x="67" y="60"/>
                      <a:pt x="65" y="42"/>
                    </a:cubicBezTo>
                    <a:cubicBezTo>
                      <a:pt x="68" y="42"/>
                      <a:pt x="72" y="42"/>
                      <a:pt x="73" y="41"/>
                    </a:cubicBezTo>
                    <a:cubicBezTo>
                      <a:pt x="74" y="41"/>
                      <a:pt x="74" y="41"/>
                      <a:pt x="74" y="41"/>
                    </a:cubicBezTo>
                    <a:close/>
                    <a:moveTo>
                      <a:pt x="43" y="42"/>
                    </a:moveTo>
                    <a:cubicBezTo>
                      <a:pt x="39" y="44"/>
                      <a:pt x="38" y="46"/>
                      <a:pt x="35" y="48"/>
                    </a:cubicBezTo>
                    <a:cubicBezTo>
                      <a:pt x="35" y="42"/>
                      <a:pt x="39" y="42"/>
                      <a:pt x="39" y="38"/>
                    </a:cubicBezTo>
                    <a:cubicBezTo>
                      <a:pt x="40" y="35"/>
                      <a:pt x="37" y="33"/>
                      <a:pt x="37" y="29"/>
                    </a:cubicBezTo>
                    <a:cubicBezTo>
                      <a:pt x="38" y="28"/>
                      <a:pt x="39" y="28"/>
                      <a:pt x="40" y="27"/>
                    </a:cubicBezTo>
                    <a:cubicBezTo>
                      <a:pt x="41" y="24"/>
                      <a:pt x="36" y="16"/>
                      <a:pt x="34" y="16"/>
                    </a:cubicBezTo>
                    <a:cubicBezTo>
                      <a:pt x="33" y="16"/>
                      <a:pt x="32" y="15"/>
                      <a:pt x="32" y="15"/>
                    </a:cubicBezTo>
                    <a:cubicBezTo>
                      <a:pt x="22" y="28"/>
                      <a:pt x="10" y="30"/>
                      <a:pt x="4" y="46"/>
                    </a:cubicBezTo>
                    <a:cubicBezTo>
                      <a:pt x="13" y="41"/>
                      <a:pt x="17" y="31"/>
                      <a:pt x="30" y="29"/>
                    </a:cubicBezTo>
                    <a:cubicBezTo>
                      <a:pt x="29" y="39"/>
                      <a:pt x="16" y="48"/>
                      <a:pt x="8" y="52"/>
                    </a:cubicBezTo>
                    <a:cubicBezTo>
                      <a:pt x="4" y="54"/>
                      <a:pt x="2" y="52"/>
                      <a:pt x="0" y="56"/>
                    </a:cubicBezTo>
                    <a:cubicBezTo>
                      <a:pt x="0" y="59"/>
                      <a:pt x="1" y="60"/>
                      <a:pt x="3" y="61"/>
                    </a:cubicBezTo>
                    <a:cubicBezTo>
                      <a:pt x="10" y="63"/>
                      <a:pt x="22" y="58"/>
                      <a:pt x="23" y="54"/>
                    </a:cubicBezTo>
                    <a:cubicBezTo>
                      <a:pt x="24" y="54"/>
                      <a:pt x="24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9"/>
                      <a:pt x="22" y="66"/>
                      <a:pt x="20" y="72"/>
                    </a:cubicBezTo>
                    <a:cubicBezTo>
                      <a:pt x="21" y="74"/>
                      <a:pt x="23" y="75"/>
                      <a:pt x="25" y="76"/>
                    </a:cubicBezTo>
                    <a:cubicBezTo>
                      <a:pt x="25" y="76"/>
                      <a:pt x="26" y="76"/>
                      <a:pt x="26" y="76"/>
                    </a:cubicBezTo>
                    <a:cubicBezTo>
                      <a:pt x="28" y="73"/>
                      <a:pt x="29" y="70"/>
                      <a:pt x="30" y="67"/>
                    </a:cubicBezTo>
                    <a:cubicBezTo>
                      <a:pt x="31" y="67"/>
                      <a:pt x="31" y="67"/>
                      <a:pt x="31" y="66"/>
                    </a:cubicBezTo>
                    <a:cubicBezTo>
                      <a:pt x="32" y="69"/>
                      <a:pt x="32" y="72"/>
                      <a:pt x="32" y="75"/>
                    </a:cubicBezTo>
                    <a:cubicBezTo>
                      <a:pt x="33" y="75"/>
                      <a:pt x="34" y="76"/>
                      <a:pt x="35" y="76"/>
                    </a:cubicBezTo>
                    <a:cubicBezTo>
                      <a:pt x="36" y="76"/>
                      <a:pt x="37" y="76"/>
                      <a:pt x="38" y="76"/>
                    </a:cubicBezTo>
                    <a:cubicBezTo>
                      <a:pt x="37" y="71"/>
                      <a:pt x="36" y="66"/>
                      <a:pt x="35" y="61"/>
                    </a:cubicBezTo>
                    <a:cubicBezTo>
                      <a:pt x="38" y="54"/>
                      <a:pt x="40" y="48"/>
                      <a:pt x="4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18" name="î$ḻîḑe">
                <a:extLst>
                  <a:ext uri="{FF2B5EF4-FFF2-40B4-BE49-F238E27FC236}">
                    <a16:creationId xmlns:a16="http://schemas.microsoft.com/office/drawing/2014/main" id="{969DF88D-1C49-E357-B94B-9CFC5ECB4BF7}"/>
                  </a:ext>
                </a:extLst>
              </p:cNvPr>
              <p:cNvSpPr/>
              <p:nvPr/>
            </p:nvSpPr>
            <p:spPr bwMode="auto">
              <a:xfrm>
                <a:off x="2055709" y="4566240"/>
                <a:ext cx="136525" cy="150813"/>
              </a:xfrm>
              <a:custGeom>
                <a:avLst/>
                <a:gdLst>
                  <a:gd name="T0" fmla="*/ 55 w 74"/>
                  <a:gd name="T1" fmla="*/ 53 h 82"/>
                  <a:gd name="T2" fmla="*/ 54 w 74"/>
                  <a:gd name="T3" fmla="*/ 51 h 82"/>
                  <a:gd name="T4" fmla="*/ 57 w 74"/>
                  <a:gd name="T5" fmla="*/ 49 h 82"/>
                  <a:gd name="T6" fmla="*/ 56 w 74"/>
                  <a:gd name="T7" fmla="*/ 45 h 82"/>
                  <a:gd name="T8" fmla="*/ 52 w 74"/>
                  <a:gd name="T9" fmla="*/ 45 h 82"/>
                  <a:gd name="T10" fmla="*/ 51 w 74"/>
                  <a:gd name="T11" fmla="*/ 44 h 82"/>
                  <a:gd name="T12" fmla="*/ 60 w 74"/>
                  <a:gd name="T13" fmla="*/ 32 h 82"/>
                  <a:gd name="T14" fmla="*/ 60 w 74"/>
                  <a:gd name="T15" fmla="*/ 30 h 82"/>
                  <a:gd name="T16" fmla="*/ 34 w 74"/>
                  <a:gd name="T17" fmla="*/ 38 h 82"/>
                  <a:gd name="T18" fmla="*/ 33 w 74"/>
                  <a:gd name="T19" fmla="*/ 38 h 82"/>
                  <a:gd name="T20" fmla="*/ 60 w 74"/>
                  <a:gd name="T21" fmla="*/ 16 h 82"/>
                  <a:gd name="T22" fmla="*/ 61 w 74"/>
                  <a:gd name="T23" fmla="*/ 10 h 82"/>
                  <a:gd name="T24" fmla="*/ 42 w 74"/>
                  <a:gd name="T25" fmla="*/ 11 h 82"/>
                  <a:gd name="T26" fmla="*/ 27 w 74"/>
                  <a:gd name="T27" fmla="*/ 0 h 82"/>
                  <a:gd name="T28" fmla="*/ 24 w 74"/>
                  <a:gd name="T29" fmla="*/ 0 h 82"/>
                  <a:gd name="T30" fmla="*/ 29 w 74"/>
                  <a:gd name="T31" fmla="*/ 21 h 82"/>
                  <a:gd name="T32" fmla="*/ 11 w 74"/>
                  <a:gd name="T33" fmla="*/ 39 h 82"/>
                  <a:gd name="T34" fmla="*/ 1 w 74"/>
                  <a:gd name="T35" fmla="*/ 44 h 82"/>
                  <a:gd name="T36" fmla="*/ 0 w 74"/>
                  <a:gd name="T37" fmla="*/ 47 h 82"/>
                  <a:gd name="T38" fmla="*/ 35 w 74"/>
                  <a:gd name="T39" fmla="*/ 26 h 82"/>
                  <a:gd name="T40" fmla="*/ 35 w 74"/>
                  <a:gd name="T41" fmla="*/ 26 h 82"/>
                  <a:gd name="T42" fmla="*/ 30 w 74"/>
                  <a:gd name="T43" fmla="*/ 48 h 82"/>
                  <a:gd name="T44" fmla="*/ 40 w 74"/>
                  <a:gd name="T45" fmla="*/ 57 h 82"/>
                  <a:gd name="T46" fmla="*/ 35 w 74"/>
                  <a:gd name="T47" fmla="*/ 78 h 82"/>
                  <a:gd name="T48" fmla="*/ 45 w 74"/>
                  <a:gd name="T49" fmla="*/ 82 h 82"/>
                  <a:gd name="T50" fmla="*/ 47 w 74"/>
                  <a:gd name="T51" fmla="*/ 80 h 82"/>
                  <a:gd name="T52" fmla="*/ 46 w 74"/>
                  <a:gd name="T53" fmla="*/ 67 h 82"/>
                  <a:gd name="T54" fmla="*/ 47 w 74"/>
                  <a:gd name="T55" fmla="*/ 66 h 82"/>
                  <a:gd name="T56" fmla="*/ 50 w 74"/>
                  <a:gd name="T57" fmla="*/ 73 h 82"/>
                  <a:gd name="T58" fmla="*/ 58 w 74"/>
                  <a:gd name="T59" fmla="*/ 79 h 82"/>
                  <a:gd name="T60" fmla="*/ 59 w 74"/>
                  <a:gd name="T61" fmla="*/ 79 h 82"/>
                  <a:gd name="T62" fmla="*/ 53 w 74"/>
                  <a:gd name="T63" fmla="*/ 57 h 82"/>
                  <a:gd name="T64" fmla="*/ 56 w 74"/>
                  <a:gd name="T65" fmla="*/ 55 h 82"/>
                  <a:gd name="T66" fmla="*/ 56 w 74"/>
                  <a:gd name="T67" fmla="*/ 55 h 82"/>
                  <a:gd name="T68" fmla="*/ 69 w 74"/>
                  <a:gd name="T69" fmla="*/ 69 h 82"/>
                  <a:gd name="T70" fmla="*/ 74 w 74"/>
                  <a:gd name="T71" fmla="*/ 64 h 82"/>
                  <a:gd name="T72" fmla="*/ 55 w 74"/>
                  <a:gd name="T73" fmla="*/ 53 h 82"/>
                  <a:gd name="T74" fmla="*/ 40 w 74"/>
                  <a:gd name="T75" fmla="*/ 46 h 82"/>
                  <a:gd name="T76" fmla="*/ 39 w 74"/>
                  <a:gd name="T77" fmla="*/ 46 h 82"/>
                  <a:gd name="T78" fmla="*/ 38 w 74"/>
                  <a:gd name="T79" fmla="*/ 46 h 82"/>
                  <a:gd name="T80" fmla="*/ 37 w 74"/>
                  <a:gd name="T81" fmla="*/ 44 h 82"/>
                  <a:gd name="T82" fmla="*/ 44 w 74"/>
                  <a:gd name="T83" fmla="*/ 36 h 82"/>
                  <a:gd name="T84" fmla="*/ 46 w 74"/>
                  <a:gd name="T85" fmla="*/ 35 h 82"/>
                  <a:gd name="T86" fmla="*/ 46 w 74"/>
                  <a:gd name="T87" fmla="*/ 35 h 82"/>
                  <a:gd name="T88" fmla="*/ 40 w 74"/>
                  <a:gd name="T89" fmla="*/ 4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4" h="82">
                    <a:moveTo>
                      <a:pt x="55" y="53"/>
                    </a:moveTo>
                    <a:cubicBezTo>
                      <a:pt x="55" y="53"/>
                      <a:pt x="54" y="52"/>
                      <a:pt x="54" y="51"/>
                    </a:cubicBezTo>
                    <a:cubicBezTo>
                      <a:pt x="55" y="51"/>
                      <a:pt x="56" y="50"/>
                      <a:pt x="57" y="49"/>
                    </a:cubicBezTo>
                    <a:cubicBezTo>
                      <a:pt x="57" y="48"/>
                      <a:pt x="56" y="47"/>
                      <a:pt x="56" y="45"/>
                    </a:cubicBezTo>
                    <a:cubicBezTo>
                      <a:pt x="54" y="45"/>
                      <a:pt x="53" y="45"/>
                      <a:pt x="52" y="45"/>
                    </a:cubicBezTo>
                    <a:cubicBezTo>
                      <a:pt x="51" y="45"/>
                      <a:pt x="51" y="44"/>
                      <a:pt x="51" y="44"/>
                    </a:cubicBezTo>
                    <a:cubicBezTo>
                      <a:pt x="53" y="40"/>
                      <a:pt x="59" y="36"/>
                      <a:pt x="60" y="32"/>
                    </a:cubicBezTo>
                    <a:cubicBezTo>
                      <a:pt x="60" y="31"/>
                      <a:pt x="60" y="31"/>
                      <a:pt x="60" y="30"/>
                    </a:cubicBezTo>
                    <a:cubicBezTo>
                      <a:pt x="50" y="21"/>
                      <a:pt x="41" y="31"/>
                      <a:pt x="34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34" y="30"/>
                      <a:pt x="48" y="16"/>
                      <a:pt x="60" y="16"/>
                    </a:cubicBezTo>
                    <a:cubicBezTo>
                      <a:pt x="61" y="14"/>
                      <a:pt x="61" y="12"/>
                      <a:pt x="61" y="10"/>
                    </a:cubicBezTo>
                    <a:cubicBezTo>
                      <a:pt x="50" y="3"/>
                      <a:pt x="52" y="11"/>
                      <a:pt x="42" y="11"/>
                    </a:cubicBezTo>
                    <a:cubicBezTo>
                      <a:pt x="38" y="10"/>
                      <a:pt x="32" y="1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1" y="5"/>
                      <a:pt x="30" y="14"/>
                      <a:pt x="29" y="21"/>
                    </a:cubicBezTo>
                    <a:cubicBezTo>
                      <a:pt x="19" y="27"/>
                      <a:pt x="17" y="33"/>
                      <a:pt x="11" y="39"/>
                    </a:cubicBezTo>
                    <a:cubicBezTo>
                      <a:pt x="8" y="42"/>
                      <a:pt x="4" y="42"/>
                      <a:pt x="1" y="44"/>
                    </a:cubicBezTo>
                    <a:cubicBezTo>
                      <a:pt x="1" y="45"/>
                      <a:pt x="0" y="46"/>
                      <a:pt x="0" y="47"/>
                    </a:cubicBezTo>
                    <a:cubicBezTo>
                      <a:pt x="11" y="69"/>
                      <a:pt x="23" y="30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33"/>
                      <a:pt x="28" y="39"/>
                      <a:pt x="30" y="48"/>
                    </a:cubicBezTo>
                    <a:cubicBezTo>
                      <a:pt x="30" y="51"/>
                      <a:pt x="37" y="56"/>
                      <a:pt x="40" y="57"/>
                    </a:cubicBezTo>
                    <a:cubicBezTo>
                      <a:pt x="37" y="64"/>
                      <a:pt x="32" y="69"/>
                      <a:pt x="35" y="78"/>
                    </a:cubicBezTo>
                    <a:cubicBezTo>
                      <a:pt x="39" y="79"/>
                      <a:pt x="42" y="80"/>
                      <a:pt x="45" y="82"/>
                    </a:cubicBezTo>
                    <a:cubicBezTo>
                      <a:pt x="46" y="81"/>
                      <a:pt x="46" y="81"/>
                      <a:pt x="47" y="80"/>
                    </a:cubicBezTo>
                    <a:cubicBezTo>
                      <a:pt x="49" y="77"/>
                      <a:pt x="45" y="70"/>
                      <a:pt x="46" y="67"/>
                    </a:cubicBezTo>
                    <a:cubicBezTo>
                      <a:pt x="46" y="66"/>
                      <a:pt x="46" y="66"/>
                      <a:pt x="47" y="66"/>
                    </a:cubicBezTo>
                    <a:cubicBezTo>
                      <a:pt x="48" y="67"/>
                      <a:pt x="49" y="71"/>
                      <a:pt x="50" y="73"/>
                    </a:cubicBezTo>
                    <a:cubicBezTo>
                      <a:pt x="52" y="76"/>
                      <a:pt x="55" y="77"/>
                      <a:pt x="58" y="79"/>
                    </a:cubicBezTo>
                    <a:cubicBezTo>
                      <a:pt x="58" y="79"/>
                      <a:pt x="58" y="79"/>
                      <a:pt x="59" y="79"/>
                    </a:cubicBezTo>
                    <a:cubicBezTo>
                      <a:pt x="60" y="72"/>
                      <a:pt x="53" y="64"/>
                      <a:pt x="53" y="57"/>
                    </a:cubicBezTo>
                    <a:cubicBezTo>
                      <a:pt x="54" y="56"/>
                      <a:pt x="55" y="56"/>
                      <a:pt x="56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63" y="60"/>
                      <a:pt x="59" y="67"/>
                      <a:pt x="69" y="69"/>
                    </a:cubicBezTo>
                    <a:cubicBezTo>
                      <a:pt x="71" y="67"/>
                      <a:pt x="72" y="66"/>
                      <a:pt x="74" y="64"/>
                    </a:cubicBezTo>
                    <a:cubicBezTo>
                      <a:pt x="71" y="56"/>
                      <a:pt x="63" y="51"/>
                      <a:pt x="55" y="53"/>
                    </a:cubicBezTo>
                    <a:close/>
                    <a:moveTo>
                      <a:pt x="40" y="46"/>
                    </a:moveTo>
                    <a:cubicBezTo>
                      <a:pt x="40" y="46"/>
                      <a:pt x="39" y="46"/>
                      <a:pt x="39" y="46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8" y="45"/>
                      <a:pt x="37" y="45"/>
                      <a:pt x="37" y="44"/>
                    </a:cubicBezTo>
                    <a:cubicBezTo>
                      <a:pt x="39" y="41"/>
                      <a:pt x="42" y="39"/>
                      <a:pt x="44" y="36"/>
                    </a:cubicBezTo>
                    <a:cubicBezTo>
                      <a:pt x="45" y="36"/>
                      <a:pt x="45" y="35"/>
                      <a:pt x="46" y="35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4" y="39"/>
                      <a:pt x="42" y="42"/>
                      <a:pt x="4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19" name="ïşḻíḍe">
                <a:extLst>
                  <a:ext uri="{FF2B5EF4-FFF2-40B4-BE49-F238E27FC236}">
                    <a16:creationId xmlns:a16="http://schemas.microsoft.com/office/drawing/2014/main" id="{E9BEA673-117B-EFE9-3BD1-23E766E80B43}"/>
                  </a:ext>
                </a:extLst>
              </p:cNvPr>
              <p:cNvSpPr/>
              <p:nvPr/>
            </p:nvSpPr>
            <p:spPr bwMode="auto">
              <a:xfrm>
                <a:off x="1882672" y="4669428"/>
                <a:ext cx="160338" cy="169863"/>
              </a:xfrm>
              <a:custGeom>
                <a:avLst/>
                <a:gdLst>
                  <a:gd name="T0" fmla="*/ 29 w 87"/>
                  <a:gd name="T1" fmla="*/ 8 h 92"/>
                  <a:gd name="T2" fmla="*/ 52 w 87"/>
                  <a:gd name="T3" fmla="*/ 17 h 92"/>
                  <a:gd name="T4" fmla="*/ 61 w 87"/>
                  <a:gd name="T5" fmla="*/ 16 h 92"/>
                  <a:gd name="T6" fmla="*/ 62 w 87"/>
                  <a:gd name="T7" fmla="*/ 17 h 92"/>
                  <a:gd name="T8" fmla="*/ 69 w 87"/>
                  <a:gd name="T9" fmla="*/ 42 h 92"/>
                  <a:gd name="T10" fmla="*/ 86 w 87"/>
                  <a:gd name="T11" fmla="*/ 35 h 92"/>
                  <a:gd name="T12" fmla="*/ 87 w 87"/>
                  <a:gd name="T13" fmla="*/ 39 h 92"/>
                  <a:gd name="T14" fmla="*/ 76 w 87"/>
                  <a:gd name="T15" fmla="*/ 55 h 92"/>
                  <a:gd name="T16" fmla="*/ 67 w 87"/>
                  <a:gd name="T17" fmla="*/ 76 h 92"/>
                  <a:gd name="T18" fmla="*/ 65 w 87"/>
                  <a:gd name="T19" fmla="*/ 74 h 92"/>
                  <a:gd name="T20" fmla="*/ 69 w 87"/>
                  <a:gd name="T21" fmla="*/ 53 h 92"/>
                  <a:gd name="T22" fmla="*/ 55 w 87"/>
                  <a:gd name="T23" fmla="*/ 40 h 92"/>
                  <a:gd name="T24" fmla="*/ 45 w 87"/>
                  <a:gd name="T25" fmla="*/ 44 h 92"/>
                  <a:gd name="T26" fmla="*/ 46 w 87"/>
                  <a:gd name="T27" fmla="*/ 89 h 92"/>
                  <a:gd name="T28" fmla="*/ 38 w 87"/>
                  <a:gd name="T29" fmla="*/ 92 h 92"/>
                  <a:gd name="T30" fmla="*/ 27 w 87"/>
                  <a:gd name="T31" fmla="*/ 68 h 92"/>
                  <a:gd name="T32" fmla="*/ 14 w 87"/>
                  <a:gd name="T33" fmla="*/ 70 h 92"/>
                  <a:gd name="T34" fmla="*/ 12 w 87"/>
                  <a:gd name="T35" fmla="*/ 65 h 92"/>
                  <a:gd name="T36" fmla="*/ 18 w 87"/>
                  <a:gd name="T37" fmla="*/ 58 h 92"/>
                  <a:gd name="T38" fmla="*/ 0 w 87"/>
                  <a:gd name="T39" fmla="*/ 42 h 92"/>
                  <a:gd name="T40" fmla="*/ 0 w 87"/>
                  <a:gd name="T41" fmla="*/ 42 h 92"/>
                  <a:gd name="T42" fmla="*/ 21 w 87"/>
                  <a:gd name="T43" fmla="*/ 39 h 92"/>
                  <a:gd name="T44" fmla="*/ 27 w 87"/>
                  <a:gd name="T45" fmla="*/ 48 h 92"/>
                  <a:gd name="T46" fmla="*/ 34 w 87"/>
                  <a:gd name="T47" fmla="*/ 52 h 92"/>
                  <a:gd name="T48" fmla="*/ 36 w 87"/>
                  <a:gd name="T49" fmla="*/ 62 h 92"/>
                  <a:gd name="T50" fmla="*/ 39 w 87"/>
                  <a:gd name="T51" fmla="*/ 44 h 92"/>
                  <a:gd name="T52" fmla="*/ 46 w 87"/>
                  <a:gd name="T53" fmla="*/ 28 h 92"/>
                  <a:gd name="T54" fmla="*/ 29 w 87"/>
                  <a:gd name="T55" fmla="*/ 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7" h="92">
                    <a:moveTo>
                      <a:pt x="29" y="8"/>
                    </a:moveTo>
                    <a:cubicBezTo>
                      <a:pt x="42" y="0"/>
                      <a:pt x="43" y="12"/>
                      <a:pt x="52" y="17"/>
                    </a:cubicBezTo>
                    <a:cubicBezTo>
                      <a:pt x="55" y="15"/>
                      <a:pt x="58" y="15"/>
                      <a:pt x="61" y="16"/>
                    </a:cubicBezTo>
                    <a:cubicBezTo>
                      <a:pt x="61" y="16"/>
                      <a:pt x="62" y="17"/>
                      <a:pt x="62" y="17"/>
                    </a:cubicBezTo>
                    <a:cubicBezTo>
                      <a:pt x="62" y="26"/>
                      <a:pt x="58" y="33"/>
                      <a:pt x="69" y="42"/>
                    </a:cubicBezTo>
                    <a:cubicBezTo>
                      <a:pt x="75" y="35"/>
                      <a:pt x="80" y="33"/>
                      <a:pt x="86" y="35"/>
                    </a:cubicBezTo>
                    <a:cubicBezTo>
                      <a:pt x="87" y="36"/>
                      <a:pt x="87" y="38"/>
                      <a:pt x="87" y="39"/>
                    </a:cubicBezTo>
                    <a:cubicBezTo>
                      <a:pt x="83" y="45"/>
                      <a:pt x="80" y="50"/>
                      <a:pt x="76" y="55"/>
                    </a:cubicBezTo>
                    <a:cubicBezTo>
                      <a:pt x="71" y="62"/>
                      <a:pt x="71" y="70"/>
                      <a:pt x="67" y="76"/>
                    </a:cubicBezTo>
                    <a:cubicBezTo>
                      <a:pt x="66" y="75"/>
                      <a:pt x="66" y="75"/>
                      <a:pt x="65" y="74"/>
                    </a:cubicBezTo>
                    <a:cubicBezTo>
                      <a:pt x="63" y="66"/>
                      <a:pt x="67" y="60"/>
                      <a:pt x="69" y="53"/>
                    </a:cubicBezTo>
                    <a:cubicBezTo>
                      <a:pt x="64" y="51"/>
                      <a:pt x="60" y="46"/>
                      <a:pt x="55" y="40"/>
                    </a:cubicBezTo>
                    <a:cubicBezTo>
                      <a:pt x="52" y="42"/>
                      <a:pt x="49" y="41"/>
                      <a:pt x="45" y="44"/>
                    </a:cubicBezTo>
                    <a:cubicBezTo>
                      <a:pt x="40" y="59"/>
                      <a:pt x="48" y="75"/>
                      <a:pt x="46" y="89"/>
                    </a:cubicBezTo>
                    <a:cubicBezTo>
                      <a:pt x="43" y="92"/>
                      <a:pt x="41" y="91"/>
                      <a:pt x="38" y="92"/>
                    </a:cubicBezTo>
                    <a:cubicBezTo>
                      <a:pt x="31" y="83"/>
                      <a:pt x="33" y="76"/>
                      <a:pt x="27" y="68"/>
                    </a:cubicBezTo>
                    <a:cubicBezTo>
                      <a:pt x="23" y="71"/>
                      <a:pt x="18" y="71"/>
                      <a:pt x="14" y="70"/>
                    </a:cubicBezTo>
                    <a:cubicBezTo>
                      <a:pt x="12" y="68"/>
                      <a:pt x="12" y="67"/>
                      <a:pt x="12" y="65"/>
                    </a:cubicBezTo>
                    <a:cubicBezTo>
                      <a:pt x="14" y="63"/>
                      <a:pt x="16" y="60"/>
                      <a:pt x="18" y="58"/>
                    </a:cubicBezTo>
                    <a:cubicBezTo>
                      <a:pt x="13" y="49"/>
                      <a:pt x="3" y="48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39"/>
                      <a:pt x="15" y="35"/>
                      <a:pt x="21" y="39"/>
                    </a:cubicBezTo>
                    <a:cubicBezTo>
                      <a:pt x="23" y="42"/>
                      <a:pt x="25" y="45"/>
                      <a:pt x="27" y="48"/>
                    </a:cubicBezTo>
                    <a:cubicBezTo>
                      <a:pt x="29" y="50"/>
                      <a:pt x="31" y="51"/>
                      <a:pt x="34" y="52"/>
                    </a:cubicBezTo>
                    <a:cubicBezTo>
                      <a:pt x="34" y="55"/>
                      <a:pt x="35" y="58"/>
                      <a:pt x="36" y="62"/>
                    </a:cubicBezTo>
                    <a:cubicBezTo>
                      <a:pt x="39" y="56"/>
                      <a:pt x="38" y="50"/>
                      <a:pt x="39" y="44"/>
                    </a:cubicBezTo>
                    <a:cubicBezTo>
                      <a:pt x="42" y="39"/>
                      <a:pt x="44" y="34"/>
                      <a:pt x="46" y="28"/>
                    </a:cubicBezTo>
                    <a:cubicBezTo>
                      <a:pt x="42" y="22"/>
                      <a:pt x="31" y="15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20" name="íṩľíḑè">
                <a:extLst>
                  <a:ext uri="{FF2B5EF4-FFF2-40B4-BE49-F238E27FC236}">
                    <a16:creationId xmlns:a16="http://schemas.microsoft.com/office/drawing/2014/main" id="{504D6EE4-3321-67AC-8CA2-3C07BF43A21C}"/>
                  </a:ext>
                </a:extLst>
              </p:cNvPr>
              <p:cNvSpPr/>
              <p:nvPr/>
            </p:nvSpPr>
            <p:spPr bwMode="auto">
              <a:xfrm>
                <a:off x="2243034" y="6066428"/>
                <a:ext cx="22225" cy="25400"/>
              </a:xfrm>
              <a:custGeom>
                <a:avLst/>
                <a:gdLst>
                  <a:gd name="T0" fmla="*/ 0 w 14"/>
                  <a:gd name="T1" fmla="*/ 12 h 16"/>
                  <a:gd name="T2" fmla="*/ 2 w 14"/>
                  <a:gd name="T3" fmla="*/ 0 h 16"/>
                  <a:gd name="T4" fmla="*/ 14 w 14"/>
                  <a:gd name="T5" fmla="*/ 4 h 16"/>
                  <a:gd name="T6" fmla="*/ 11 w 14"/>
                  <a:gd name="T7" fmla="*/ 16 h 16"/>
                  <a:gd name="T8" fmla="*/ 0 w 14"/>
                  <a:gd name="T9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6">
                    <a:moveTo>
                      <a:pt x="0" y="12"/>
                    </a:moveTo>
                    <a:lnTo>
                      <a:pt x="2" y="0"/>
                    </a:lnTo>
                    <a:lnTo>
                      <a:pt x="14" y="4"/>
                    </a:lnTo>
                    <a:lnTo>
                      <a:pt x="11" y="16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21" name="îṣḷïḓê">
                <a:extLst>
                  <a:ext uri="{FF2B5EF4-FFF2-40B4-BE49-F238E27FC236}">
                    <a16:creationId xmlns:a16="http://schemas.microsoft.com/office/drawing/2014/main" id="{A39BB1BC-9776-ABB4-602C-D77D3DF161DC}"/>
                  </a:ext>
                </a:extLst>
              </p:cNvPr>
              <p:cNvSpPr/>
              <p:nvPr/>
            </p:nvSpPr>
            <p:spPr bwMode="auto">
              <a:xfrm>
                <a:off x="2292247" y="6042615"/>
                <a:ext cx="49213" cy="100013"/>
              </a:xfrm>
              <a:custGeom>
                <a:avLst/>
                <a:gdLst>
                  <a:gd name="T0" fmla="*/ 17 w 27"/>
                  <a:gd name="T1" fmla="*/ 54 h 54"/>
                  <a:gd name="T2" fmla="*/ 7 w 27"/>
                  <a:gd name="T3" fmla="*/ 52 h 54"/>
                  <a:gd name="T4" fmla="*/ 14 w 27"/>
                  <a:gd name="T5" fmla="*/ 15 h 54"/>
                  <a:gd name="T6" fmla="*/ 0 w 27"/>
                  <a:gd name="T7" fmla="*/ 20 h 54"/>
                  <a:gd name="T8" fmla="*/ 1 w 27"/>
                  <a:gd name="T9" fmla="*/ 11 h 54"/>
                  <a:gd name="T10" fmla="*/ 11 w 27"/>
                  <a:gd name="T11" fmla="*/ 7 h 54"/>
                  <a:gd name="T12" fmla="*/ 18 w 27"/>
                  <a:gd name="T13" fmla="*/ 0 h 54"/>
                  <a:gd name="T14" fmla="*/ 27 w 27"/>
                  <a:gd name="T15" fmla="*/ 2 h 54"/>
                  <a:gd name="T16" fmla="*/ 17 w 27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54">
                    <a:moveTo>
                      <a:pt x="17" y="54"/>
                    </a:moveTo>
                    <a:cubicBezTo>
                      <a:pt x="7" y="52"/>
                      <a:pt x="7" y="52"/>
                      <a:pt x="7" y="52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0" y="17"/>
                      <a:pt x="5" y="19"/>
                      <a:pt x="0" y="2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7" y="9"/>
                      <a:pt x="11" y="7"/>
                    </a:cubicBezTo>
                    <a:cubicBezTo>
                      <a:pt x="14" y="6"/>
                      <a:pt x="17" y="3"/>
                      <a:pt x="18" y="0"/>
                    </a:cubicBezTo>
                    <a:cubicBezTo>
                      <a:pt x="27" y="2"/>
                      <a:pt x="27" y="2"/>
                      <a:pt x="27" y="2"/>
                    </a:cubicBezTo>
                    <a:lnTo>
                      <a:pt x="17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22" name="i$ḻîḓé">
                <a:extLst>
                  <a:ext uri="{FF2B5EF4-FFF2-40B4-BE49-F238E27FC236}">
                    <a16:creationId xmlns:a16="http://schemas.microsoft.com/office/drawing/2014/main" id="{C62AC719-4798-CE1F-B9FD-ED09A3B7D2C1}"/>
                  </a:ext>
                </a:extLst>
              </p:cNvPr>
              <p:cNvSpPr/>
              <p:nvPr/>
            </p:nvSpPr>
            <p:spPr bwMode="auto">
              <a:xfrm>
                <a:off x="2363684" y="6052140"/>
                <a:ext cx="66675" cy="100013"/>
              </a:xfrm>
              <a:custGeom>
                <a:avLst/>
                <a:gdLst>
                  <a:gd name="T0" fmla="*/ 0 w 36"/>
                  <a:gd name="T1" fmla="*/ 40 h 54"/>
                  <a:gd name="T2" fmla="*/ 10 w 36"/>
                  <a:gd name="T3" fmla="*/ 39 h 54"/>
                  <a:gd name="T4" fmla="*/ 11 w 36"/>
                  <a:gd name="T5" fmla="*/ 44 h 54"/>
                  <a:gd name="T6" fmla="*/ 15 w 36"/>
                  <a:gd name="T7" fmla="*/ 46 h 54"/>
                  <a:gd name="T8" fmla="*/ 21 w 36"/>
                  <a:gd name="T9" fmla="*/ 43 h 54"/>
                  <a:gd name="T10" fmla="*/ 24 w 36"/>
                  <a:gd name="T11" fmla="*/ 31 h 54"/>
                  <a:gd name="T12" fmla="*/ 15 w 36"/>
                  <a:gd name="T13" fmla="*/ 35 h 54"/>
                  <a:gd name="T14" fmla="*/ 4 w 36"/>
                  <a:gd name="T15" fmla="*/ 30 h 54"/>
                  <a:gd name="T16" fmla="*/ 0 w 36"/>
                  <a:gd name="T17" fmla="*/ 17 h 54"/>
                  <a:gd name="T18" fmla="*/ 6 w 36"/>
                  <a:gd name="T19" fmla="*/ 4 h 54"/>
                  <a:gd name="T20" fmla="*/ 19 w 36"/>
                  <a:gd name="T21" fmla="*/ 0 h 54"/>
                  <a:gd name="T22" fmla="*/ 31 w 36"/>
                  <a:gd name="T23" fmla="*/ 7 h 54"/>
                  <a:gd name="T24" fmla="*/ 35 w 36"/>
                  <a:gd name="T25" fmla="*/ 28 h 54"/>
                  <a:gd name="T26" fmla="*/ 28 w 36"/>
                  <a:gd name="T27" fmla="*/ 49 h 54"/>
                  <a:gd name="T28" fmla="*/ 14 w 36"/>
                  <a:gd name="T29" fmla="*/ 54 h 54"/>
                  <a:gd name="T30" fmla="*/ 4 w 36"/>
                  <a:gd name="T31" fmla="*/ 50 h 54"/>
                  <a:gd name="T32" fmla="*/ 0 w 36"/>
                  <a:gd name="T33" fmla="*/ 40 h 54"/>
                  <a:gd name="T34" fmla="*/ 24 w 36"/>
                  <a:gd name="T35" fmla="*/ 19 h 54"/>
                  <a:gd name="T36" fmla="*/ 23 w 36"/>
                  <a:gd name="T37" fmla="*/ 11 h 54"/>
                  <a:gd name="T38" fmla="*/ 18 w 36"/>
                  <a:gd name="T39" fmla="*/ 8 h 54"/>
                  <a:gd name="T40" fmla="*/ 13 w 36"/>
                  <a:gd name="T41" fmla="*/ 10 h 54"/>
                  <a:gd name="T42" fmla="*/ 10 w 36"/>
                  <a:gd name="T43" fmla="*/ 17 h 54"/>
                  <a:gd name="T44" fmla="*/ 12 w 36"/>
                  <a:gd name="T45" fmla="*/ 25 h 54"/>
                  <a:gd name="T46" fmla="*/ 17 w 36"/>
                  <a:gd name="T47" fmla="*/ 28 h 54"/>
                  <a:gd name="T48" fmla="*/ 22 w 36"/>
                  <a:gd name="T49" fmla="*/ 26 h 54"/>
                  <a:gd name="T50" fmla="*/ 24 w 36"/>
                  <a:gd name="T51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" h="54">
                    <a:moveTo>
                      <a:pt x="0" y="40"/>
                    </a:move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5"/>
                      <a:pt x="14" y="46"/>
                      <a:pt x="15" y="46"/>
                    </a:cubicBezTo>
                    <a:cubicBezTo>
                      <a:pt x="17" y="46"/>
                      <a:pt x="19" y="45"/>
                      <a:pt x="21" y="43"/>
                    </a:cubicBezTo>
                    <a:cubicBezTo>
                      <a:pt x="22" y="41"/>
                      <a:pt x="24" y="37"/>
                      <a:pt x="24" y="31"/>
                    </a:cubicBezTo>
                    <a:cubicBezTo>
                      <a:pt x="22" y="34"/>
                      <a:pt x="18" y="35"/>
                      <a:pt x="15" y="35"/>
                    </a:cubicBezTo>
                    <a:cubicBezTo>
                      <a:pt x="10" y="35"/>
                      <a:pt x="7" y="33"/>
                      <a:pt x="4" y="30"/>
                    </a:cubicBezTo>
                    <a:cubicBezTo>
                      <a:pt x="1" y="26"/>
                      <a:pt x="0" y="22"/>
                      <a:pt x="0" y="17"/>
                    </a:cubicBezTo>
                    <a:cubicBezTo>
                      <a:pt x="1" y="11"/>
                      <a:pt x="3" y="7"/>
                      <a:pt x="6" y="4"/>
                    </a:cubicBezTo>
                    <a:cubicBezTo>
                      <a:pt x="10" y="1"/>
                      <a:pt x="14" y="0"/>
                      <a:pt x="19" y="0"/>
                    </a:cubicBezTo>
                    <a:cubicBezTo>
                      <a:pt x="24" y="0"/>
                      <a:pt x="28" y="3"/>
                      <a:pt x="31" y="7"/>
                    </a:cubicBezTo>
                    <a:cubicBezTo>
                      <a:pt x="35" y="12"/>
                      <a:pt x="36" y="19"/>
                      <a:pt x="35" y="28"/>
                    </a:cubicBezTo>
                    <a:cubicBezTo>
                      <a:pt x="34" y="38"/>
                      <a:pt x="32" y="44"/>
                      <a:pt x="28" y="49"/>
                    </a:cubicBezTo>
                    <a:cubicBezTo>
                      <a:pt x="24" y="53"/>
                      <a:pt x="20" y="54"/>
                      <a:pt x="14" y="54"/>
                    </a:cubicBezTo>
                    <a:cubicBezTo>
                      <a:pt x="10" y="54"/>
                      <a:pt x="7" y="52"/>
                      <a:pt x="4" y="50"/>
                    </a:cubicBezTo>
                    <a:cubicBezTo>
                      <a:pt x="2" y="48"/>
                      <a:pt x="0" y="44"/>
                      <a:pt x="0" y="40"/>
                    </a:cubicBezTo>
                    <a:close/>
                    <a:moveTo>
                      <a:pt x="24" y="19"/>
                    </a:moveTo>
                    <a:cubicBezTo>
                      <a:pt x="25" y="16"/>
                      <a:pt x="24" y="13"/>
                      <a:pt x="23" y="11"/>
                    </a:cubicBezTo>
                    <a:cubicBezTo>
                      <a:pt x="21" y="10"/>
                      <a:pt x="20" y="9"/>
                      <a:pt x="18" y="8"/>
                    </a:cubicBezTo>
                    <a:cubicBezTo>
                      <a:pt x="16" y="8"/>
                      <a:pt x="14" y="9"/>
                      <a:pt x="13" y="10"/>
                    </a:cubicBezTo>
                    <a:cubicBezTo>
                      <a:pt x="11" y="12"/>
                      <a:pt x="11" y="14"/>
                      <a:pt x="10" y="17"/>
                    </a:cubicBezTo>
                    <a:cubicBezTo>
                      <a:pt x="10" y="21"/>
                      <a:pt x="11" y="23"/>
                      <a:pt x="12" y="25"/>
                    </a:cubicBezTo>
                    <a:cubicBezTo>
                      <a:pt x="13" y="27"/>
                      <a:pt x="15" y="28"/>
                      <a:pt x="17" y="28"/>
                    </a:cubicBezTo>
                    <a:cubicBezTo>
                      <a:pt x="19" y="28"/>
                      <a:pt x="20" y="27"/>
                      <a:pt x="22" y="26"/>
                    </a:cubicBezTo>
                    <a:cubicBezTo>
                      <a:pt x="23" y="24"/>
                      <a:pt x="24" y="22"/>
                      <a:pt x="24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23" name="îṧľîḋé">
                <a:extLst>
                  <a:ext uri="{FF2B5EF4-FFF2-40B4-BE49-F238E27FC236}">
                    <a16:creationId xmlns:a16="http://schemas.microsoft.com/office/drawing/2014/main" id="{694D7C7E-D7FF-4AF0-7EFA-21AAA5882D84}"/>
                  </a:ext>
                </a:extLst>
              </p:cNvPr>
              <p:cNvSpPr/>
              <p:nvPr/>
            </p:nvSpPr>
            <p:spPr bwMode="auto">
              <a:xfrm>
                <a:off x="2446234" y="6053728"/>
                <a:ext cx="66675" cy="100013"/>
              </a:xfrm>
              <a:custGeom>
                <a:avLst/>
                <a:gdLst>
                  <a:gd name="T0" fmla="*/ 0 w 36"/>
                  <a:gd name="T1" fmla="*/ 40 h 54"/>
                  <a:gd name="T2" fmla="*/ 10 w 36"/>
                  <a:gd name="T3" fmla="*/ 39 h 54"/>
                  <a:gd name="T4" fmla="*/ 13 w 36"/>
                  <a:gd name="T5" fmla="*/ 44 h 54"/>
                  <a:gd name="T6" fmla="*/ 18 w 36"/>
                  <a:gd name="T7" fmla="*/ 46 h 54"/>
                  <a:gd name="T8" fmla="*/ 23 w 36"/>
                  <a:gd name="T9" fmla="*/ 43 h 54"/>
                  <a:gd name="T10" fmla="*/ 25 w 36"/>
                  <a:gd name="T11" fmla="*/ 35 h 54"/>
                  <a:gd name="T12" fmla="*/ 23 w 36"/>
                  <a:gd name="T13" fmla="*/ 28 h 54"/>
                  <a:gd name="T14" fmla="*/ 17 w 36"/>
                  <a:gd name="T15" fmla="*/ 26 h 54"/>
                  <a:gd name="T16" fmla="*/ 9 w 36"/>
                  <a:gd name="T17" fmla="*/ 30 h 54"/>
                  <a:gd name="T18" fmla="*/ 1 w 36"/>
                  <a:gd name="T19" fmla="*/ 29 h 54"/>
                  <a:gd name="T20" fmla="*/ 5 w 36"/>
                  <a:gd name="T21" fmla="*/ 1 h 54"/>
                  <a:gd name="T22" fmla="*/ 32 w 36"/>
                  <a:gd name="T23" fmla="*/ 0 h 54"/>
                  <a:gd name="T24" fmla="*/ 32 w 36"/>
                  <a:gd name="T25" fmla="*/ 10 h 54"/>
                  <a:gd name="T26" fmla="*/ 13 w 36"/>
                  <a:gd name="T27" fmla="*/ 10 h 54"/>
                  <a:gd name="T28" fmla="*/ 12 w 36"/>
                  <a:gd name="T29" fmla="*/ 19 h 54"/>
                  <a:gd name="T30" fmla="*/ 19 w 36"/>
                  <a:gd name="T31" fmla="*/ 17 h 54"/>
                  <a:gd name="T32" fmla="*/ 30 w 36"/>
                  <a:gd name="T33" fmla="*/ 22 h 54"/>
                  <a:gd name="T34" fmla="*/ 36 w 36"/>
                  <a:gd name="T35" fmla="*/ 34 h 54"/>
                  <a:gd name="T36" fmla="*/ 32 w 36"/>
                  <a:gd name="T37" fmla="*/ 46 h 54"/>
                  <a:gd name="T38" fmla="*/ 18 w 36"/>
                  <a:gd name="T39" fmla="*/ 54 h 54"/>
                  <a:gd name="T40" fmla="*/ 6 w 36"/>
                  <a:gd name="T41" fmla="*/ 50 h 54"/>
                  <a:gd name="T42" fmla="*/ 0 w 36"/>
                  <a:gd name="T43" fmla="*/ 4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" h="54">
                    <a:moveTo>
                      <a:pt x="0" y="40"/>
                    </a:moveTo>
                    <a:cubicBezTo>
                      <a:pt x="10" y="39"/>
                      <a:pt x="10" y="39"/>
                      <a:pt x="10" y="39"/>
                    </a:cubicBezTo>
                    <a:cubicBezTo>
                      <a:pt x="11" y="41"/>
                      <a:pt x="11" y="43"/>
                      <a:pt x="13" y="44"/>
                    </a:cubicBezTo>
                    <a:cubicBezTo>
                      <a:pt x="14" y="45"/>
                      <a:pt x="16" y="46"/>
                      <a:pt x="18" y="46"/>
                    </a:cubicBezTo>
                    <a:cubicBezTo>
                      <a:pt x="20" y="46"/>
                      <a:pt x="22" y="45"/>
                      <a:pt x="23" y="43"/>
                    </a:cubicBezTo>
                    <a:cubicBezTo>
                      <a:pt x="25" y="41"/>
                      <a:pt x="25" y="38"/>
                      <a:pt x="25" y="35"/>
                    </a:cubicBezTo>
                    <a:cubicBezTo>
                      <a:pt x="25" y="32"/>
                      <a:pt x="24" y="29"/>
                      <a:pt x="23" y="28"/>
                    </a:cubicBezTo>
                    <a:cubicBezTo>
                      <a:pt x="21" y="26"/>
                      <a:pt x="19" y="25"/>
                      <a:pt x="17" y="26"/>
                    </a:cubicBezTo>
                    <a:cubicBezTo>
                      <a:pt x="14" y="26"/>
                      <a:pt x="11" y="27"/>
                      <a:pt x="9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4" y="18"/>
                      <a:pt x="16" y="17"/>
                      <a:pt x="19" y="17"/>
                    </a:cubicBezTo>
                    <a:cubicBezTo>
                      <a:pt x="23" y="17"/>
                      <a:pt x="27" y="19"/>
                      <a:pt x="30" y="22"/>
                    </a:cubicBezTo>
                    <a:cubicBezTo>
                      <a:pt x="34" y="25"/>
                      <a:pt x="35" y="29"/>
                      <a:pt x="36" y="34"/>
                    </a:cubicBezTo>
                    <a:cubicBezTo>
                      <a:pt x="36" y="39"/>
                      <a:pt x="35" y="43"/>
                      <a:pt x="32" y="46"/>
                    </a:cubicBezTo>
                    <a:cubicBezTo>
                      <a:pt x="29" y="51"/>
                      <a:pt x="24" y="54"/>
                      <a:pt x="18" y="54"/>
                    </a:cubicBezTo>
                    <a:cubicBezTo>
                      <a:pt x="13" y="54"/>
                      <a:pt x="9" y="53"/>
                      <a:pt x="6" y="50"/>
                    </a:cubicBezTo>
                    <a:cubicBezTo>
                      <a:pt x="3" y="48"/>
                      <a:pt x="1" y="44"/>
                      <a:pt x="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24" name="i$ḻïḑê">
                <a:extLst>
                  <a:ext uri="{FF2B5EF4-FFF2-40B4-BE49-F238E27FC236}">
                    <a16:creationId xmlns:a16="http://schemas.microsoft.com/office/drawing/2014/main" id="{A49E3879-6015-E136-62E3-D5A18C2AFB93}"/>
                  </a:ext>
                </a:extLst>
              </p:cNvPr>
              <p:cNvSpPr/>
              <p:nvPr/>
            </p:nvSpPr>
            <p:spPr bwMode="auto">
              <a:xfrm>
                <a:off x="2522434" y="6045790"/>
                <a:ext cx="74613" cy="103188"/>
              </a:xfrm>
              <a:custGeom>
                <a:avLst/>
                <a:gdLst>
                  <a:gd name="T0" fmla="*/ 39 w 40"/>
                  <a:gd name="T1" fmla="*/ 42 h 56"/>
                  <a:gd name="T2" fmla="*/ 40 w 40"/>
                  <a:gd name="T3" fmla="*/ 51 h 56"/>
                  <a:gd name="T4" fmla="*/ 5 w 40"/>
                  <a:gd name="T5" fmla="*/ 56 h 56"/>
                  <a:gd name="T6" fmla="*/ 7 w 40"/>
                  <a:gd name="T7" fmla="*/ 46 h 56"/>
                  <a:gd name="T8" fmla="*/ 16 w 40"/>
                  <a:gd name="T9" fmla="*/ 32 h 56"/>
                  <a:gd name="T10" fmla="*/ 23 w 40"/>
                  <a:gd name="T11" fmla="*/ 22 h 56"/>
                  <a:gd name="T12" fmla="*/ 24 w 40"/>
                  <a:gd name="T13" fmla="*/ 15 h 56"/>
                  <a:gd name="T14" fmla="*/ 22 w 40"/>
                  <a:gd name="T15" fmla="*/ 10 h 56"/>
                  <a:gd name="T16" fmla="*/ 17 w 40"/>
                  <a:gd name="T17" fmla="*/ 9 h 56"/>
                  <a:gd name="T18" fmla="*/ 12 w 40"/>
                  <a:gd name="T19" fmla="*/ 12 h 56"/>
                  <a:gd name="T20" fmla="*/ 11 w 40"/>
                  <a:gd name="T21" fmla="*/ 19 h 56"/>
                  <a:gd name="T22" fmla="*/ 1 w 40"/>
                  <a:gd name="T23" fmla="*/ 19 h 56"/>
                  <a:gd name="T24" fmla="*/ 4 w 40"/>
                  <a:gd name="T25" fmla="*/ 6 h 56"/>
                  <a:gd name="T26" fmla="*/ 16 w 40"/>
                  <a:gd name="T27" fmla="*/ 1 h 56"/>
                  <a:gd name="T28" fmla="*/ 28 w 40"/>
                  <a:gd name="T29" fmla="*/ 3 h 56"/>
                  <a:gd name="T30" fmla="*/ 34 w 40"/>
                  <a:gd name="T31" fmla="*/ 13 h 56"/>
                  <a:gd name="T32" fmla="*/ 34 w 40"/>
                  <a:gd name="T33" fmla="*/ 20 h 56"/>
                  <a:gd name="T34" fmla="*/ 31 w 40"/>
                  <a:gd name="T35" fmla="*/ 27 h 56"/>
                  <a:gd name="T36" fmla="*/ 26 w 40"/>
                  <a:gd name="T37" fmla="*/ 35 h 56"/>
                  <a:gd name="T38" fmla="*/ 20 w 40"/>
                  <a:gd name="T39" fmla="*/ 42 h 56"/>
                  <a:gd name="T40" fmla="*/ 19 w 40"/>
                  <a:gd name="T41" fmla="*/ 45 h 56"/>
                  <a:gd name="T42" fmla="*/ 39 w 40"/>
                  <a:gd name="T43" fmla="*/ 4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56">
                    <a:moveTo>
                      <a:pt x="39" y="42"/>
                    </a:moveTo>
                    <a:cubicBezTo>
                      <a:pt x="40" y="51"/>
                      <a:pt x="40" y="51"/>
                      <a:pt x="40" y="51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5" y="53"/>
                      <a:pt x="5" y="49"/>
                      <a:pt x="7" y="46"/>
                    </a:cubicBezTo>
                    <a:cubicBezTo>
                      <a:pt x="8" y="42"/>
                      <a:pt x="11" y="38"/>
                      <a:pt x="16" y="32"/>
                    </a:cubicBezTo>
                    <a:cubicBezTo>
                      <a:pt x="20" y="27"/>
                      <a:pt x="22" y="23"/>
                      <a:pt x="23" y="22"/>
                    </a:cubicBezTo>
                    <a:cubicBezTo>
                      <a:pt x="24" y="19"/>
                      <a:pt x="25" y="17"/>
                      <a:pt x="24" y="15"/>
                    </a:cubicBezTo>
                    <a:cubicBezTo>
                      <a:pt x="24" y="13"/>
                      <a:pt x="23" y="11"/>
                      <a:pt x="22" y="10"/>
                    </a:cubicBezTo>
                    <a:cubicBezTo>
                      <a:pt x="21" y="9"/>
                      <a:pt x="19" y="9"/>
                      <a:pt x="17" y="9"/>
                    </a:cubicBezTo>
                    <a:cubicBezTo>
                      <a:pt x="15" y="10"/>
                      <a:pt x="13" y="11"/>
                      <a:pt x="12" y="12"/>
                    </a:cubicBezTo>
                    <a:cubicBezTo>
                      <a:pt x="11" y="13"/>
                      <a:pt x="10" y="16"/>
                      <a:pt x="1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3"/>
                      <a:pt x="2" y="9"/>
                      <a:pt x="4" y="6"/>
                    </a:cubicBezTo>
                    <a:cubicBezTo>
                      <a:pt x="7" y="3"/>
                      <a:pt x="11" y="2"/>
                      <a:pt x="16" y="1"/>
                    </a:cubicBezTo>
                    <a:cubicBezTo>
                      <a:pt x="21" y="0"/>
                      <a:pt x="25" y="1"/>
                      <a:pt x="28" y="3"/>
                    </a:cubicBezTo>
                    <a:cubicBezTo>
                      <a:pt x="32" y="6"/>
                      <a:pt x="34" y="9"/>
                      <a:pt x="34" y="13"/>
                    </a:cubicBezTo>
                    <a:cubicBezTo>
                      <a:pt x="35" y="15"/>
                      <a:pt x="35" y="18"/>
                      <a:pt x="34" y="20"/>
                    </a:cubicBezTo>
                    <a:cubicBezTo>
                      <a:pt x="34" y="22"/>
                      <a:pt x="33" y="25"/>
                      <a:pt x="31" y="27"/>
                    </a:cubicBezTo>
                    <a:cubicBezTo>
                      <a:pt x="30" y="29"/>
                      <a:pt x="28" y="32"/>
                      <a:pt x="26" y="35"/>
                    </a:cubicBezTo>
                    <a:cubicBezTo>
                      <a:pt x="23" y="38"/>
                      <a:pt x="21" y="41"/>
                      <a:pt x="20" y="42"/>
                    </a:cubicBezTo>
                    <a:cubicBezTo>
                      <a:pt x="20" y="43"/>
                      <a:pt x="19" y="44"/>
                      <a:pt x="19" y="45"/>
                    </a:cubicBezTo>
                    <a:lnTo>
                      <a:pt x="39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25" name="íṧlíḍe">
                <a:extLst>
                  <a:ext uri="{FF2B5EF4-FFF2-40B4-BE49-F238E27FC236}">
                    <a16:creationId xmlns:a16="http://schemas.microsoft.com/office/drawing/2014/main" id="{3EACEA8F-B21C-54FD-9B33-016FECDB75CE}"/>
                  </a:ext>
                </a:extLst>
              </p:cNvPr>
              <p:cNvSpPr/>
              <p:nvPr/>
            </p:nvSpPr>
            <p:spPr bwMode="auto">
              <a:xfrm>
                <a:off x="2611334" y="6072778"/>
                <a:ext cx="22225" cy="23813"/>
              </a:xfrm>
              <a:custGeom>
                <a:avLst/>
                <a:gdLst>
                  <a:gd name="T0" fmla="*/ 3 w 14"/>
                  <a:gd name="T1" fmla="*/ 15 h 15"/>
                  <a:gd name="T2" fmla="*/ 0 w 14"/>
                  <a:gd name="T3" fmla="*/ 3 h 15"/>
                  <a:gd name="T4" fmla="*/ 11 w 14"/>
                  <a:gd name="T5" fmla="*/ 0 h 15"/>
                  <a:gd name="T6" fmla="*/ 14 w 14"/>
                  <a:gd name="T7" fmla="*/ 12 h 15"/>
                  <a:gd name="T8" fmla="*/ 3 w 14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5">
                    <a:moveTo>
                      <a:pt x="3" y="15"/>
                    </a:moveTo>
                    <a:lnTo>
                      <a:pt x="0" y="3"/>
                    </a:lnTo>
                    <a:lnTo>
                      <a:pt x="11" y="0"/>
                    </a:lnTo>
                    <a:lnTo>
                      <a:pt x="14" y="12"/>
                    </a:lnTo>
                    <a:lnTo>
                      <a:pt x="3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26" name="îŝľîḓê">
                <a:extLst>
                  <a:ext uri="{FF2B5EF4-FFF2-40B4-BE49-F238E27FC236}">
                    <a16:creationId xmlns:a16="http://schemas.microsoft.com/office/drawing/2014/main" id="{B5F3DB18-67CD-EAF7-AA2B-8652C433292D}"/>
                  </a:ext>
                </a:extLst>
              </p:cNvPr>
              <p:cNvSpPr/>
              <p:nvPr/>
            </p:nvSpPr>
            <p:spPr bwMode="auto">
              <a:xfrm>
                <a:off x="2108097" y="5261565"/>
                <a:ext cx="141288" cy="257175"/>
              </a:xfrm>
              <a:custGeom>
                <a:avLst/>
                <a:gdLst>
                  <a:gd name="T0" fmla="*/ 12 w 77"/>
                  <a:gd name="T1" fmla="*/ 25 h 139"/>
                  <a:gd name="T2" fmla="*/ 9 w 77"/>
                  <a:gd name="T3" fmla="*/ 21 h 139"/>
                  <a:gd name="T4" fmla="*/ 12 w 77"/>
                  <a:gd name="T5" fmla="*/ 17 h 139"/>
                  <a:gd name="T6" fmla="*/ 39 w 77"/>
                  <a:gd name="T7" fmla="*/ 21 h 139"/>
                  <a:gd name="T8" fmla="*/ 46 w 77"/>
                  <a:gd name="T9" fmla="*/ 36 h 139"/>
                  <a:gd name="T10" fmla="*/ 46 w 77"/>
                  <a:gd name="T11" fmla="*/ 39 h 139"/>
                  <a:gd name="T12" fmla="*/ 61 w 77"/>
                  <a:gd name="T13" fmla="*/ 33 h 139"/>
                  <a:gd name="T14" fmla="*/ 57 w 77"/>
                  <a:gd name="T15" fmla="*/ 16 h 139"/>
                  <a:gd name="T16" fmla="*/ 35 w 77"/>
                  <a:gd name="T17" fmla="*/ 9 h 139"/>
                  <a:gd name="T18" fmla="*/ 27 w 77"/>
                  <a:gd name="T19" fmla="*/ 3 h 139"/>
                  <a:gd name="T20" fmla="*/ 32 w 77"/>
                  <a:gd name="T21" fmla="*/ 0 h 139"/>
                  <a:gd name="T22" fmla="*/ 61 w 77"/>
                  <a:gd name="T23" fmla="*/ 9 h 139"/>
                  <a:gd name="T24" fmla="*/ 72 w 77"/>
                  <a:gd name="T25" fmla="*/ 30 h 139"/>
                  <a:gd name="T26" fmla="*/ 48 w 77"/>
                  <a:gd name="T27" fmla="*/ 45 h 139"/>
                  <a:gd name="T28" fmla="*/ 45 w 77"/>
                  <a:gd name="T29" fmla="*/ 46 h 139"/>
                  <a:gd name="T30" fmla="*/ 45 w 77"/>
                  <a:gd name="T31" fmla="*/ 54 h 139"/>
                  <a:gd name="T32" fmla="*/ 59 w 77"/>
                  <a:gd name="T33" fmla="*/ 61 h 139"/>
                  <a:gd name="T34" fmla="*/ 77 w 77"/>
                  <a:gd name="T35" fmla="*/ 80 h 139"/>
                  <a:gd name="T36" fmla="*/ 75 w 77"/>
                  <a:gd name="T37" fmla="*/ 84 h 139"/>
                  <a:gd name="T38" fmla="*/ 71 w 77"/>
                  <a:gd name="T39" fmla="*/ 83 h 139"/>
                  <a:gd name="T40" fmla="*/ 59 w 77"/>
                  <a:gd name="T41" fmla="*/ 70 h 139"/>
                  <a:gd name="T42" fmla="*/ 45 w 77"/>
                  <a:gd name="T43" fmla="*/ 63 h 139"/>
                  <a:gd name="T44" fmla="*/ 45 w 77"/>
                  <a:gd name="T45" fmla="*/ 77 h 139"/>
                  <a:gd name="T46" fmla="*/ 53 w 77"/>
                  <a:gd name="T47" fmla="*/ 83 h 139"/>
                  <a:gd name="T48" fmla="*/ 66 w 77"/>
                  <a:gd name="T49" fmla="*/ 102 h 139"/>
                  <a:gd name="T50" fmla="*/ 72 w 77"/>
                  <a:gd name="T51" fmla="*/ 121 h 139"/>
                  <a:gd name="T52" fmla="*/ 70 w 77"/>
                  <a:gd name="T53" fmla="*/ 124 h 139"/>
                  <a:gd name="T54" fmla="*/ 67 w 77"/>
                  <a:gd name="T55" fmla="*/ 122 h 139"/>
                  <a:gd name="T56" fmla="*/ 64 w 77"/>
                  <a:gd name="T57" fmla="*/ 115 h 139"/>
                  <a:gd name="T58" fmla="*/ 55 w 77"/>
                  <a:gd name="T59" fmla="*/ 97 h 139"/>
                  <a:gd name="T60" fmla="*/ 45 w 77"/>
                  <a:gd name="T61" fmla="*/ 87 h 139"/>
                  <a:gd name="T62" fmla="*/ 45 w 77"/>
                  <a:gd name="T63" fmla="*/ 102 h 139"/>
                  <a:gd name="T64" fmla="*/ 44 w 77"/>
                  <a:gd name="T65" fmla="*/ 136 h 139"/>
                  <a:gd name="T66" fmla="*/ 41 w 77"/>
                  <a:gd name="T67" fmla="*/ 139 h 139"/>
                  <a:gd name="T68" fmla="*/ 38 w 77"/>
                  <a:gd name="T69" fmla="*/ 137 h 139"/>
                  <a:gd name="T70" fmla="*/ 37 w 77"/>
                  <a:gd name="T71" fmla="*/ 103 h 139"/>
                  <a:gd name="T72" fmla="*/ 37 w 77"/>
                  <a:gd name="T73" fmla="*/ 86 h 139"/>
                  <a:gd name="T74" fmla="*/ 28 w 77"/>
                  <a:gd name="T75" fmla="*/ 92 h 139"/>
                  <a:gd name="T76" fmla="*/ 19 w 77"/>
                  <a:gd name="T77" fmla="*/ 109 h 139"/>
                  <a:gd name="T78" fmla="*/ 12 w 77"/>
                  <a:gd name="T79" fmla="*/ 121 h 139"/>
                  <a:gd name="T80" fmla="*/ 8 w 77"/>
                  <a:gd name="T81" fmla="*/ 122 h 139"/>
                  <a:gd name="T82" fmla="*/ 7 w 77"/>
                  <a:gd name="T83" fmla="*/ 120 h 139"/>
                  <a:gd name="T84" fmla="*/ 8 w 77"/>
                  <a:gd name="T85" fmla="*/ 117 h 139"/>
                  <a:gd name="T86" fmla="*/ 11 w 77"/>
                  <a:gd name="T87" fmla="*/ 106 h 139"/>
                  <a:gd name="T88" fmla="*/ 22 w 77"/>
                  <a:gd name="T89" fmla="*/ 86 h 139"/>
                  <a:gd name="T90" fmla="*/ 37 w 77"/>
                  <a:gd name="T91" fmla="*/ 76 h 139"/>
                  <a:gd name="T92" fmla="*/ 37 w 77"/>
                  <a:gd name="T93" fmla="*/ 68 h 139"/>
                  <a:gd name="T94" fmla="*/ 37 w 77"/>
                  <a:gd name="T95" fmla="*/ 63 h 139"/>
                  <a:gd name="T96" fmla="*/ 24 w 77"/>
                  <a:gd name="T97" fmla="*/ 69 h 139"/>
                  <a:gd name="T98" fmla="*/ 16 w 77"/>
                  <a:gd name="T99" fmla="*/ 77 h 139"/>
                  <a:gd name="T100" fmla="*/ 9 w 77"/>
                  <a:gd name="T101" fmla="*/ 85 h 139"/>
                  <a:gd name="T102" fmla="*/ 6 w 77"/>
                  <a:gd name="T103" fmla="*/ 86 h 139"/>
                  <a:gd name="T104" fmla="*/ 5 w 77"/>
                  <a:gd name="T105" fmla="*/ 82 h 139"/>
                  <a:gd name="T106" fmla="*/ 22 w 77"/>
                  <a:gd name="T107" fmla="*/ 60 h 139"/>
                  <a:gd name="T108" fmla="*/ 37 w 77"/>
                  <a:gd name="T109" fmla="*/ 54 h 139"/>
                  <a:gd name="T110" fmla="*/ 37 w 77"/>
                  <a:gd name="T111" fmla="*/ 47 h 139"/>
                  <a:gd name="T112" fmla="*/ 3 w 77"/>
                  <a:gd name="T113" fmla="*/ 45 h 139"/>
                  <a:gd name="T114" fmla="*/ 0 w 77"/>
                  <a:gd name="T115" fmla="*/ 40 h 139"/>
                  <a:gd name="T116" fmla="*/ 5 w 77"/>
                  <a:gd name="T117" fmla="*/ 38 h 139"/>
                  <a:gd name="T118" fmla="*/ 37 w 77"/>
                  <a:gd name="T119" fmla="*/ 39 h 139"/>
                  <a:gd name="T120" fmla="*/ 37 w 77"/>
                  <a:gd name="T121" fmla="*/ 39 h 139"/>
                  <a:gd name="T122" fmla="*/ 33 w 77"/>
                  <a:gd name="T123" fmla="*/ 28 h 139"/>
                  <a:gd name="T124" fmla="*/ 12 w 77"/>
                  <a:gd name="T125" fmla="*/ 2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139">
                    <a:moveTo>
                      <a:pt x="12" y="25"/>
                    </a:moveTo>
                    <a:cubicBezTo>
                      <a:pt x="10" y="25"/>
                      <a:pt x="9" y="24"/>
                      <a:pt x="9" y="21"/>
                    </a:cubicBezTo>
                    <a:cubicBezTo>
                      <a:pt x="9" y="18"/>
                      <a:pt x="10" y="17"/>
                      <a:pt x="12" y="17"/>
                    </a:cubicBezTo>
                    <a:cubicBezTo>
                      <a:pt x="24" y="17"/>
                      <a:pt x="33" y="18"/>
                      <a:pt x="39" y="21"/>
                    </a:cubicBezTo>
                    <a:cubicBezTo>
                      <a:pt x="45" y="24"/>
                      <a:pt x="47" y="28"/>
                      <a:pt x="46" y="36"/>
                    </a:cubicBezTo>
                    <a:cubicBezTo>
                      <a:pt x="46" y="37"/>
                      <a:pt x="46" y="38"/>
                      <a:pt x="46" y="39"/>
                    </a:cubicBezTo>
                    <a:cubicBezTo>
                      <a:pt x="53" y="38"/>
                      <a:pt x="58" y="35"/>
                      <a:pt x="61" y="33"/>
                    </a:cubicBezTo>
                    <a:cubicBezTo>
                      <a:pt x="65" y="27"/>
                      <a:pt x="64" y="22"/>
                      <a:pt x="57" y="16"/>
                    </a:cubicBezTo>
                    <a:cubicBezTo>
                      <a:pt x="52" y="12"/>
                      <a:pt x="44" y="9"/>
                      <a:pt x="35" y="9"/>
                    </a:cubicBezTo>
                    <a:cubicBezTo>
                      <a:pt x="30" y="8"/>
                      <a:pt x="28" y="6"/>
                      <a:pt x="27" y="3"/>
                    </a:cubicBezTo>
                    <a:cubicBezTo>
                      <a:pt x="27" y="1"/>
                      <a:pt x="29" y="0"/>
                      <a:pt x="32" y="0"/>
                    </a:cubicBezTo>
                    <a:cubicBezTo>
                      <a:pt x="44" y="0"/>
                      <a:pt x="53" y="3"/>
                      <a:pt x="61" y="9"/>
                    </a:cubicBezTo>
                    <a:cubicBezTo>
                      <a:pt x="69" y="16"/>
                      <a:pt x="73" y="23"/>
                      <a:pt x="72" y="30"/>
                    </a:cubicBezTo>
                    <a:cubicBezTo>
                      <a:pt x="68" y="37"/>
                      <a:pt x="60" y="43"/>
                      <a:pt x="48" y="45"/>
                    </a:cubicBezTo>
                    <a:cubicBezTo>
                      <a:pt x="47" y="46"/>
                      <a:pt x="46" y="46"/>
                      <a:pt x="45" y="46"/>
                    </a:cubicBezTo>
                    <a:cubicBezTo>
                      <a:pt x="45" y="48"/>
                      <a:pt x="45" y="51"/>
                      <a:pt x="45" y="54"/>
                    </a:cubicBezTo>
                    <a:cubicBezTo>
                      <a:pt x="49" y="54"/>
                      <a:pt x="54" y="57"/>
                      <a:pt x="59" y="61"/>
                    </a:cubicBezTo>
                    <a:cubicBezTo>
                      <a:pt x="66" y="66"/>
                      <a:pt x="72" y="72"/>
                      <a:pt x="77" y="80"/>
                    </a:cubicBezTo>
                    <a:cubicBezTo>
                      <a:pt x="77" y="82"/>
                      <a:pt x="77" y="83"/>
                      <a:pt x="75" y="84"/>
                    </a:cubicBezTo>
                    <a:cubicBezTo>
                      <a:pt x="74" y="85"/>
                      <a:pt x="72" y="85"/>
                      <a:pt x="71" y="83"/>
                    </a:cubicBezTo>
                    <a:cubicBezTo>
                      <a:pt x="69" y="80"/>
                      <a:pt x="65" y="76"/>
                      <a:pt x="59" y="70"/>
                    </a:cubicBezTo>
                    <a:cubicBezTo>
                      <a:pt x="54" y="66"/>
                      <a:pt x="49" y="64"/>
                      <a:pt x="45" y="63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48" y="78"/>
                      <a:pt x="51" y="80"/>
                      <a:pt x="53" y="83"/>
                    </a:cubicBezTo>
                    <a:cubicBezTo>
                      <a:pt x="59" y="88"/>
                      <a:pt x="63" y="94"/>
                      <a:pt x="66" y="102"/>
                    </a:cubicBezTo>
                    <a:cubicBezTo>
                      <a:pt x="71" y="109"/>
                      <a:pt x="73" y="116"/>
                      <a:pt x="72" y="121"/>
                    </a:cubicBezTo>
                    <a:cubicBezTo>
                      <a:pt x="72" y="122"/>
                      <a:pt x="72" y="123"/>
                      <a:pt x="70" y="124"/>
                    </a:cubicBezTo>
                    <a:cubicBezTo>
                      <a:pt x="69" y="124"/>
                      <a:pt x="68" y="124"/>
                      <a:pt x="67" y="122"/>
                    </a:cubicBezTo>
                    <a:cubicBezTo>
                      <a:pt x="67" y="121"/>
                      <a:pt x="66" y="118"/>
                      <a:pt x="64" y="115"/>
                    </a:cubicBezTo>
                    <a:cubicBezTo>
                      <a:pt x="60" y="107"/>
                      <a:pt x="57" y="102"/>
                      <a:pt x="55" y="97"/>
                    </a:cubicBezTo>
                    <a:cubicBezTo>
                      <a:pt x="51" y="91"/>
                      <a:pt x="48" y="88"/>
                      <a:pt x="45" y="87"/>
                    </a:cubicBezTo>
                    <a:cubicBezTo>
                      <a:pt x="45" y="102"/>
                      <a:pt x="45" y="102"/>
                      <a:pt x="45" y="102"/>
                    </a:cubicBezTo>
                    <a:cubicBezTo>
                      <a:pt x="45" y="117"/>
                      <a:pt x="45" y="128"/>
                      <a:pt x="44" y="136"/>
                    </a:cubicBezTo>
                    <a:cubicBezTo>
                      <a:pt x="43" y="137"/>
                      <a:pt x="42" y="138"/>
                      <a:pt x="41" y="139"/>
                    </a:cubicBezTo>
                    <a:cubicBezTo>
                      <a:pt x="40" y="139"/>
                      <a:pt x="39" y="139"/>
                      <a:pt x="38" y="137"/>
                    </a:cubicBezTo>
                    <a:cubicBezTo>
                      <a:pt x="37" y="135"/>
                      <a:pt x="37" y="123"/>
                      <a:pt x="37" y="103"/>
                    </a:cubicBezTo>
                    <a:cubicBezTo>
                      <a:pt x="37" y="97"/>
                      <a:pt x="37" y="92"/>
                      <a:pt x="37" y="86"/>
                    </a:cubicBezTo>
                    <a:cubicBezTo>
                      <a:pt x="34" y="87"/>
                      <a:pt x="31" y="89"/>
                      <a:pt x="28" y="92"/>
                    </a:cubicBezTo>
                    <a:cubicBezTo>
                      <a:pt x="24" y="98"/>
                      <a:pt x="21" y="103"/>
                      <a:pt x="19" y="109"/>
                    </a:cubicBezTo>
                    <a:cubicBezTo>
                      <a:pt x="17" y="113"/>
                      <a:pt x="15" y="117"/>
                      <a:pt x="12" y="121"/>
                    </a:cubicBezTo>
                    <a:cubicBezTo>
                      <a:pt x="11" y="122"/>
                      <a:pt x="9" y="122"/>
                      <a:pt x="8" y="122"/>
                    </a:cubicBezTo>
                    <a:cubicBezTo>
                      <a:pt x="7" y="122"/>
                      <a:pt x="7" y="121"/>
                      <a:pt x="7" y="120"/>
                    </a:cubicBezTo>
                    <a:cubicBezTo>
                      <a:pt x="7" y="119"/>
                      <a:pt x="7" y="118"/>
                      <a:pt x="8" y="117"/>
                    </a:cubicBezTo>
                    <a:cubicBezTo>
                      <a:pt x="9" y="112"/>
                      <a:pt x="10" y="108"/>
                      <a:pt x="11" y="106"/>
                    </a:cubicBezTo>
                    <a:cubicBezTo>
                      <a:pt x="13" y="101"/>
                      <a:pt x="17" y="94"/>
                      <a:pt x="22" y="86"/>
                    </a:cubicBezTo>
                    <a:cubicBezTo>
                      <a:pt x="27" y="80"/>
                      <a:pt x="32" y="77"/>
                      <a:pt x="37" y="76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3" y="64"/>
                      <a:pt x="29" y="66"/>
                      <a:pt x="24" y="69"/>
                    </a:cubicBezTo>
                    <a:cubicBezTo>
                      <a:pt x="23" y="70"/>
                      <a:pt x="20" y="72"/>
                      <a:pt x="16" y="77"/>
                    </a:cubicBezTo>
                    <a:cubicBezTo>
                      <a:pt x="13" y="81"/>
                      <a:pt x="11" y="83"/>
                      <a:pt x="9" y="85"/>
                    </a:cubicBezTo>
                    <a:cubicBezTo>
                      <a:pt x="8" y="86"/>
                      <a:pt x="7" y="87"/>
                      <a:pt x="6" y="86"/>
                    </a:cubicBezTo>
                    <a:cubicBezTo>
                      <a:pt x="5" y="86"/>
                      <a:pt x="5" y="84"/>
                      <a:pt x="5" y="82"/>
                    </a:cubicBezTo>
                    <a:cubicBezTo>
                      <a:pt x="10" y="73"/>
                      <a:pt x="15" y="65"/>
                      <a:pt x="22" y="60"/>
                    </a:cubicBezTo>
                    <a:cubicBezTo>
                      <a:pt x="27" y="56"/>
                      <a:pt x="32" y="54"/>
                      <a:pt x="37" y="54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22" y="49"/>
                      <a:pt x="10" y="48"/>
                      <a:pt x="3" y="45"/>
                    </a:cubicBezTo>
                    <a:cubicBezTo>
                      <a:pt x="1" y="44"/>
                      <a:pt x="0" y="42"/>
                      <a:pt x="0" y="40"/>
                    </a:cubicBezTo>
                    <a:cubicBezTo>
                      <a:pt x="1" y="38"/>
                      <a:pt x="3" y="38"/>
                      <a:pt x="5" y="38"/>
                    </a:cubicBezTo>
                    <a:cubicBezTo>
                      <a:pt x="12" y="40"/>
                      <a:pt x="22" y="40"/>
                      <a:pt x="37" y="39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8" y="32"/>
                      <a:pt x="36" y="29"/>
                      <a:pt x="33" y="28"/>
                    </a:cubicBezTo>
                    <a:cubicBezTo>
                      <a:pt x="26" y="25"/>
                      <a:pt x="19" y="24"/>
                      <a:pt x="1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27" name="íṣlíḑe">
                <a:extLst>
                  <a:ext uri="{FF2B5EF4-FFF2-40B4-BE49-F238E27FC236}">
                    <a16:creationId xmlns:a16="http://schemas.microsoft.com/office/drawing/2014/main" id="{EDD8E9FD-C8FB-9493-DEA0-B30107A04CA9}"/>
                  </a:ext>
                </a:extLst>
              </p:cNvPr>
              <p:cNvSpPr/>
              <p:nvPr/>
            </p:nvSpPr>
            <p:spPr bwMode="auto">
              <a:xfrm>
                <a:off x="2273197" y="5255215"/>
                <a:ext cx="163513" cy="263525"/>
              </a:xfrm>
              <a:custGeom>
                <a:avLst/>
                <a:gdLst>
                  <a:gd name="T0" fmla="*/ 47 w 88"/>
                  <a:gd name="T1" fmla="*/ 8 h 143"/>
                  <a:gd name="T2" fmla="*/ 74 w 88"/>
                  <a:gd name="T3" fmla="*/ 14 h 143"/>
                  <a:gd name="T4" fmla="*/ 82 w 88"/>
                  <a:gd name="T5" fmla="*/ 26 h 143"/>
                  <a:gd name="T6" fmla="*/ 79 w 88"/>
                  <a:gd name="T7" fmla="*/ 75 h 143"/>
                  <a:gd name="T8" fmla="*/ 86 w 88"/>
                  <a:gd name="T9" fmla="*/ 136 h 143"/>
                  <a:gd name="T10" fmla="*/ 73 w 88"/>
                  <a:gd name="T11" fmla="*/ 45 h 143"/>
                  <a:gd name="T12" fmla="*/ 67 w 88"/>
                  <a:gd name="T13" fmla="*/ 44 h 143"/>
                  <a:gd name="T14" fmla="*/ 54 w 88"/>
                  <a:gd name="T15" fmla="*/ 58 h 143"/>
                  <a:gd name="T16" fmla="*/ 22 w 88"/>
                  <a:gd name="T17" fmla="*/ 54 h 143"/>
                  <a:gd name="T18" fmla="*/ 15 w 88"/>
                  <a:gd name="T19" fmla="*/ 45 h 143"/>
                  <a:gd name="T20" fmla="*/ 11 w 88"/>
                  <a:gd name="T21" fmla="*/ 91 h 143"/>
                  <a:gd name="T22" fmla="*/ 9 w 88"/>
                  <a:gd name="T23" fmla="*/ 118 h 143"/>
                  <a:gd name="T24" fmla="*/ 2 w 88"/>
                  <a:gd name="T25" fmla="*/ 139 h 143"/>
                  <a:gd name="T26" fmla="*/ 6 w 88"/>
                  <a:gd name="T27" fmla="*/ 80 h 143"/>
                  <a:gd name="T28" fmla="*/ 2 w 88"/>
                  <a:gd name="T29" fmla="*/ 26 h 143"/>
                  <a:gd name="T30" fmla="*/ 32 w 88"/>
                  <a:gd name="T31" fmla="*/ 10 h 143"/>
                  <a:gd name="T32" fmla="*/ 39 w 88"/>
                  <a:gd name="T33" fmla="*/ 0 h 143"/>
                  <a:gd name="T34" fmla="*/ 24 w 88"/>
                  <a:gd name="T35" fmla="*/ 23 h 143"/>
                  <a:gd name="T36" fmla="*/ 66 w 88"/>
                  <a:gd name="T37" fmla="*/ 29 h 143"/>
                  <a:gd name="T38" fmla="*/ 67 w 88"/>
                  <a:gd name="T39" fmla="*/ 37 h 143"/>
                  <a:gd name="T40" fmla="*/ 73 w 88"/>
                  <a:gd name="T41" fmla="*/ 34 h 143"/>
                  <a:gd name="T42" fmla="*/ 66 w 88"/>
                  <a:gd name="T43" fmla="*/ 20 h 143"/>
                  <a:gd name="T44" fmla="*/ 13 w 88"/>
                  <a:gd name="T45" fmla="*/ 21 h 143"/>
                  <a:gd name="T46" fmla="*/ 12 w 88"/>
                  <a:gd name="T47" fmla="*/ 32 h 143"/>
                  <a:gd name="T48" fmla="*/ 17 w 88"/>
                  <a:gd name="T49" fmla="*/ 38 h 143"/>
                  <a:gd name="T50" fmla="*/ 24 w 88"/>
                  <a:gd name="T51" fmla="*/ 23 h 143"/>
                  <a:gd name="T52" fmla="*/ 61 w 88"/>
                  <a:gd name="T53" fmla="*/ 64 h 143"/>
                  <a:gd name="T54" fmla="*/ 66 w 88"/>
                  <a:gd name="T55" fmla="*/ 96 h 143"/>
                  <a:gd name="T56" fmla="*/ 61 w 88"/>
                  <a:gd name="T57" fmla="*/ 136 h 143"/>
                  <a:gd name="T58" fmla="*/ 59 w 88"/>
                  <a:gd name="T59" fmla="*/ 143 h 143"/>
                  <a:gd name="T60" fmla="*/ 46 w 88"/>
                  <a:gd name="T61" fmla="*/ 105 h 143"/>
                  <a:gd name="T62" fmla="*/ 30 w 88"/>
                  <a:gd name="T63" fmla="*/ 140 h 143"/>
                  <a:gd name="T64" fmla="*/ 26 w 88"/>
                  <a:gd name="T65" fmla="*/ 137 h 143"/>
                  <a:gd name="T66" fmla="*/ 32 w 88"/>
                  <a:gd name="T67" fmla="*/ 121 h 143"/>
                  <a:gd name="T68" fmla="*/ 35 w 88"/>
                  <a:gd name="T69" fmla="*/ 105 h 143"/>
                  <a:gd name="T70" fmla="*/ 18 w 88"/>
                  <a:gd name="T71" fmla="*/ 75 h 143"/>
                  <a:gd name="T72" fmla="*/ 24 w 88"/>
                  <a:gd name="T73" fmla="*/ 35 h 143"/>
                  <a:gd name="T74" fmla="*/ 39 w 88"/>
                  <a:gd name="T75" fmla="*/ 37 h 143"/>
                  <a:gd name="T76" fmla="*/ 34 w 88"/>
                  <a:gd name="T77" fmla="*/ 29 h 143"/>
                  <a:gd name="T78" fmla="*/ 24 w 88"/>
                  <a:gd name="T79" fmla="*/ 35 h 143"/>
                  <a:gd name="T80" fmla="*/ 62 w 88"/>
                  <a:gd name="T81" fmla="*/ 84 h 143"/>
                  <a:gd name="T82" fmla="*/ 43 w 88"/>
                  <a:gd name="T83" fmla="*/ 81 h 143"/>
                  <a:gd name="T84" fmla="*/ 25 w 88"/>
                  <a:gd name="T85" fmla="*/ 87 h 143"/>
                  <a:gd name="T86" fmla="*/ 26 w 88"/>
                  <a:gd name="T87" fmla="*/ 48 h 143"/>
                  <a:gd name="T88" fmla="*/ 38 w 88"/>
                  <a:gd name="T89" fmla="*/ 52 h 143"/>
                  <a:gd name="T90" fmla="*/ 25 w 88"/>
                  <a:gd name="T91" fmla="*/ 44 h 143"/>
                  <a:gd name="T92" fmla="*/ 32 w 88"/>
                  <a:gd name="T93" fmla="*/ 69 h 143"/>
                  <a:gd name="T94" fmla="*/ 41 w 88"/>
                  <a:gd name="T95" fmla="*/ 75 h 143"/>
                  <a:gd name="T96" fmla="*/ 57 w 88"/>
                  <a:gd name="T97" fmla="*/ 70 h 143"/>
                  <a:gd name="T98" fmla="*/ 56 w 88"/>
                  <a:gd name="T99" fmla="*/ 98 h 143"/>
                  <a:gd name="T100" fmla="*/ 54 w 88"/>
                  <a:gd name="T101" fmla="*/ 93 h 143"/>
                  <a:gd name="T102" fmla="*/ 36 w 88"/>
                  <a:gd name="T103" fmla="*/ 93 h 143"/>
                  <a:gd name="T104" fmla="*/ 32 w 88"/>
                  <a:gd name="T105" fmla="*/ 98 h 143"/>
                  <a:gd name="T106" fmla="*/ 56 w 88"/>
                  <a:gd name="T107" fmla="*/ 29 h 143"/>
                  <a:gd name="T108" fmla="*/ 46 w 88"/>
                  <a:gd name="T109" fmla="*/ 29 h 143"/>
                  <a:gd name="T110" fmla="*/ 60 w 88"/>
                  <a:gd name="T111" fmla="*/ 37 h 143"/>
                  <a:gd name="T112" fmla="*/ 56 w 88"/>
                  <a:gd name="T113" fmla="*/ 29 h 143"/>
                  <a:gd name="T114" fmla="*/ 60 w 88"/>
                  <a:gd name="T115" fmla="*/ 43 h 143"/>
                  <a:gd name="T116" fmla="*/ 46 w 88"/>
                  <a:gd name="T117" fmla="*/ 52 h 143"/>
                  <a:gd name="T118" fmla="*/ 59 w 88"/>
                  <a:gd name="T119" fmla="*/ 48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8" h="143">
                    <a:moveTo>
                      <a:pt x="43" y="2"/>
                    </a:moveTo>
                    <a:cubicBezTo>
                      <a:pt x="45" y="3"/>
                      <a:pt x="47" y="6"/>
                      <a:pt x="47" y="8"/>
                    </a:cubicBezTo>
                    <a:cubicBezTo>
                      <a:pt x="47" y="9"/>
                      <a:pt x="48" y="10"/>
                      <a:pt x="49" y="10"/>
                    </a:cubicBezTo>
                    <a:cubicBezTo>
                      <a:pt x="57" y="10"/>
                      <a:pt x="66" y="12"/>
                      <a:pt x="74" y="14"/>
                    </a:cubicBezTo>
                    <a:cubicBezTo>
                      <a:pt x="78" y="16"/>
                      <a:pt x="81" y="18"/>
                      <a:pt x="81" y="19"/>
                    </a:cubicBezTo>
                    <a:cubicBezTo>
                      <a:pt x="82" y="21"/>
                      <a:pt x="82" y="24"/>
                      <a:pt x="82" y="26"/>
                    </a:cubicBezTo>
                    <a:cubicBezTo>
                      <a:pt x="82" y="27"/>
                      <a:pt x="82" y="27"/>
                      <a:pt x="82" y="28"/>
                    </a:cubicBezTo>
                    <a:cubicBezTo>
                      <a:pt x="79" y="39"/>
                      <a:pt x="78" y="55"/>
                      <a:pt x="79" y="75"/>
                    </a:cubicBezTo>
                    <a:cubicBezTo>
                      <a:pt x="80" y="87"/>
                      <a:pt x="83" y="106"/>
                      <a:pt x="87" y="131"/>
                    </a:cubicBezTo>
                    <a:cubicBezTo>
                      <a:pt x="88" y="134"/>
                      <a:pt x="87" y="135"/>
                      <a:pt x="86" y="136"/>
                    </a:cubicBezTo>
                    <a:cubicBezTo>
                      <a:pt x="84" y="137"/>
                      <a:pt x="82" y="136"/>
                      <a:pt x="82" y="133"/>
                    </a:cubicBezTo>
                    <a:cubicBezTo>
                      <a:pt x="74" y="106"/>
                      <a:pt x="71" y="76"/>
                      <a:pt x="73" y="45"/>
                    </a:cubicBezTo>
                    <a:cubicBezTo>
                      <a:pt x="72" y="45"/>
                      <a:pt x="71" y="44"/>
                      <a:pt x="70" y="44"/>
                    </a:cubicBezTo>
                    <a:cubicBezTo>
                      <a:pt x="69" y="44"/>
                      <a:pt x="68" y="44"/>
                      <a:pt x="67" y="44"/>
                    </a:cubicBezTo>
                    <a:cubicBezTo>
                      <a:pt x="67" y="48"/>
                      <a:pt x="66" y="51"/>
                      <a:pt x="64" y="54"/>
                    </a:cubicBezTo>
                    <a:cubicBezTo>
                      <a:pt x="62" y="57"/>
                      <a:pt x="59" y="59"/>
                      <a:pt x="54" y="58"/>
                    </a:cubicBezTo>
                    <a:cubicBezTo>
                      <a:pt x="47" y="58"/>
                      <a:pt x="39" y="58"/>
                      <a:pt x="32" y="58"/>
                    </a:cubicBezTo>
                    <a:cubicBezTo>
                      <a:pt x="28" y="59"/>
                      <a:pt x="25" y="58"/>
                      <a:pt x="22" y="54"/>
                    </a:cubicBezTo>
                    <a:cubicBezTo>
                      <a:pt x="20" y="51"/>
                      <a:pt x="19" y="48"/>
                      <a:pt x="18" y="45"/>
                    </a:cubicBezTo>
                    <a:cubicBezTo>
                      <a:pt x="17" y="45"/>
                      <a:pt x="16" y="45"/>
                      <a:pt x="15" y="45"/>
                    </a:cubicBezTo>
                    <a:cubicBezTo>
                      <a:pt x="14" y="45"/>
                      <a:pt x="13" y="45"/>
                      <a:pt x="13" y="45"/>
                    </a:cubicBezTo>
                    <a:cubicBezTo>
                      <a:pt x="13" y="60"/>
                      <a:pt x="13" y="75"/>
                      <a:pt x="11" y="91"/>
                    </a:cubicBezTo>
                    <a:cubicBezTo>
                      <a:pt x="11" y="95"/>
                      <a:pt x="11" y="102"/>
                      <a:pt x="10" y="111"/>
                    </a:cubicBezTo>
                    <a:cubicBezTo>
                      <a:pt x="10" y="108"/>
                      <a:pt x="10" y="111"/>
                      <a:pt x="9" y="118"/>
                    </a:cubicBezTo>
                    <a:cubicBezTo>
                      <a:pt x="9" y="124"/>
                      <a:pt x="8" y="130"/>
                      <a:pt x="6" y="134"/>
                    </a:cubicBezTo>
                    <a:cubicBezTo>
                      <a:pt x="5" y="138"/>
                      <a:pt x="3" y="139"/>
                      <a:pt x="2" y="139"/>
                    </a:cubicBezTo>
                    <a:cubicBezTo>
                      <a:pt x="0" y="139"/>
                      <a:pt x="0" y="137"/>
                      <a:pt x="0" y="133"/>
                    </a:cubicBezTo>
                    <a:cubicBezTo>
                      <a:pt x="3" y="112"/>
                      <a:pt x="5" y="94"/>
                      <a:pt x="6" y="80"/>
                    </a:cubicBezTo>
                    <a:cubicBezTo>
                      <a:pt x="8" y="64"/>
                      <a:pt x="7" y="51"/>
                      <a:pt x="6" y="38"/>
                    </a:cubicBezTo>
                    <a:cubicBezTo>
                      <a:pt x="5" y="34"/>
                      <a:pt x="4" y="30"/>
                      <a:pt x="2" y="26"/>
                    </a:cubicBezTo>
                    <a:cubicBezTo>
                      <a:pt x="0" y="21"/>
                      <a:pt x="1" y="17"/>
                      <a:pt x="6" y="16"/>
                    </a:cubicBezTo>
                    <a:cubicBezTo>
                      <a:pt x="14" y="12"/>
                      <a:pt x="23" y="11"/>
                      <a:pt x="32" y="10"/>
                    </a:cubicBezTo>
                    <a:cubicBezTo>
                      <a:pt x="36" y="9"/>
                      <a:pt x="38" y="7"/>
                      <a:pt x="38" y="4"/>
                    </a:cubicBezTo>
                    <a:cubicBezTo>
                      <a:pt x="38" y="2"/>
                      <a:pt x="38" y="1"/>
                      <a:pt x="39" y="0"/>
                    </a:cubicBezTo>
                    <a:cubicBezTo>
                      <a:pt x="41" y="0"/>
                      <a:pt x="42" y="0"/>
                      <a:pt x="43" y="2"/>
                    </a:cubicBezTo>
                    <a:close/>
                    <a:moveTo>
                      <a:pt x="24" y="23"/>
                    </a:moveTo>
                    <a:cubicBezTo>
                      <a:pt x="33" y="22"/>
                      <a:pt x="44" y="22"/>
                      <a:pt x="58" y="23"/>
                    </a:cubicBezTo>
                    <a:cubicBezTo>
                      <a:pt x="63" y="24"/>
                      <a:pt x="66" y="26"/>
                      <a:pt x="66" y="29"/>
                    </a:cubicBezTo>
                    <a:cubicBezTo>
                      <a:pt x="66" y="30"/>
                      <a:pt x="66" y="30"/>
                      <a:pt x="67" y="31"/>
                    </a:cubicBezTo>
                    <a:cubicBezTo>
                      <a:pt x="67" y="33"/>
                      <a:pt x="67" y="35"/>
                      <a:pt x="67" y="37"/>
                    </a:cubicBezTo>
                    <a:cubicBezTo>
                      <a:pt x="69" y="38"/>
                      <a:pt x="71" y="38"/>
                      <a:pt x="73" y="38"/>
                    </a:cubicBezTo>
                    <a:cubicBezTo>
                      <a:pt x="73" y="37"/>
                      <a:pt x="73" y="36"/>
                      <a:pt x="73" y="34"/>
                    </a:cubicBezTo>
                    <a:cubicBezTo>
                      <a:pt x="73" y="32"/>
                      <a:pt x="73" y="30"/>
                      <a:pt x="74" y="29"/>
                    </a:cubicBezTo>
                    <a:cubicBezTo>
                      <a:pt x="75" y="25"/>
                      <a:pt x="72" y="21"/>
                      <a:pt x="66" y="20"/>
                    </a:cubicBezTo>
                    <a:cubicBezTo>
                      <a:pt x="58" y="17"/>
                      <a:pt x="50" y="16"/>
                      <a:pt x="40" y="16"/>
                    </a:cubicBezTo>
                    <a:cubicBezTo>
                      <a:pt x="29" y="16"/>
                      <a:pt x="20" y="18"/>
                      <a:pt x="13" y="21"/>
                    </a:cubicBezTo>
                    <a:cubicBezTo>
                      <a:pt x="11" y="22"/>
                      <a:pt x="11" y="24"/>
                      <a:pt x="11" y="26"/>
                    </a:cubicBezTo>
                    <a:cubicBezTo>
                      <a:pt x="11" y="28"/>
                      <a:pt x="12" y="30"/>
                      <a:pt x="12" y="32"/>
                    </a:cubicBezTo>
                    <a:cubicBezTo>
                      <a:pt x="12" y="35"/>
                      <a:pt x="12" y="37"/>
                      <a:pt x="12" y="38"/>
                    </a:cubicBezTo>
                    <a:cubicBezTo>
                      <a:pt x="14" y="38"/>
                      <a:pt x="15" y="38"/>
                      <a:pt x="17" y="38"/>
                    </a:cubicBezTo>
                    <a:cubicBezTo>
                      <a:pt x="17" y="35"/>
                      <a:pt x="17" y="32"/>
                      <a:pt x="17" y="30"/>
                    </a:cubicBezTo>
                    <a:cubicBezTo>
                      <a:pt x="18" y="26"/>
                      <a:pt x="20" y="24"/>
                      <a:pt x="24" y="23"/>
                    </a:cubicBezTo>
                    <a:close/>
                    <a:moveTo>
                      <a:pt x="28" y="64"/>
                    </a:moveTo>
                    <a:cubicBezTo>
                      <a:pt x="39" y="62"/>
                      <a:pt x="50" y="62"/>
                      <a:pt x="61" y="64"/>
                    </a:cubicBezTo>
                    <a:cubicBezTo>
                      <a:pt x="65" y="65"/>
                      <a:pt x="67" y="67"/>
                      <a:pt x="67" y="71"/>
                    </a:cubicBezTo>
                    <a:cubicBezTo>
                      <a:pt x="69" y="79"/>
                      <a:pt x="68" y="88"/>
                      <a:pt x="66" y="96"/>
                    </a:cubicBezTo>
                    <a:cubicBezTo>
                      <a:pt x="65" y="102"/>
                      <a:pt x="61" y="105"/>
                      <a:pt x="54" y="105"/>
                    </a:cubicBezTo>
                    <a:cubicBezTo>
                      <a:pt x="55" y="115"/>
                      <a:pt x="57" y="125"/>
                      <a:pt x="61" y="136"/>
                    </a:cubicBezTo>
                    <a:cubicBezTo>
                      <a:pt x="63" y="138"/>
                      <a:pt x="63" y="140"/>
                      <a:pt x="61" y="142"/>
                    </a:cubicBezTo>
                    <a:cubicBezTo>
                      <a:pt x="60" y="142"/>
                      <a:pt x="59" y="143"/>
                      <a:pt x="59" y="143"/>
                    </a:cubicBezTo>
                    <a:cubicBezTo>
                      <a:pt x="58" y="143"/>
                      <a:pt x="57" y="142"/>
                      <a:pt x="57" y="141"/>
                    </a:cubicBezTo>
                    <a:cubicBezTo>
                      <a:pt x="52" y="131"/>
                      <a:pt x="48" y="120"/>
                      <a:pt x="46" y="105"/>
                    </a:cubicBezTo>
                    <a:cubicBezTo>
                      <a:pt x="41" y="105"/>
                      <a:pt x="41" y="105"/>
                      <a:pt x="41" y="105"/>
                    </a:cubicBezTo>
                    <a:cubicBezTo>
                      <a:pt x="40" y="120"/>
                      <a:pt x="37" y="131"/>
                      <a:pt x="30" y="140"/>
                    </a:cubicBezTo>
                    <a:cubicBezTo>
                      <a:pt x="29" y="141"/>
                      <a:pt x="27" y="142"/>
                      <a:pt x="26" y="142"/>
                    </a:cubicBezTo>
                    <a:cubicBezTo>
                      <a:pt x="25" y="141"/>
                      <a:pt x="25" y="139"/>
                      <a:pt x="26" y="137"/>
                    </a:cubicBezTo>
                    <a:cubicBezTo>
                      <a:pt x="26" y="137"/>
                      <a:pt x="26" y="135"/>
                      <a:pt x="28" y="132"/>
                    </a:cubicBezTo>
                    <a:cubicBezTo>
                      <a:pt x="30" y="127"/>
                      <a:pt x="32" y="123"/>
                      <a:pt x="32" y="121"/>
                    </a:cubicBezTo>
                    <a:cubicBezTo>
                      <a:pt x="33" y="118"/>
                      <a:pt x="34" y="113"/>
                      <a:pt x="35" y="107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29" y="105"/>
                      <a:pt x="25" y="103"/>
                      <a:pt x="22" y="98"/>
                    </a:cubicBezTo>
                    <a:cubicBezTo>
                      <a:pt x="19" y="93"/>
                      <a:pt x="17" y="85"/>
                      <a:pt x="18" y="75"/>
                    </a:cubicBezTo>
                    <a:cubicBezTo>
                      <a:pt x="19" y="68"/>
                      <a:pt x="22" y="65"/>
                      <a:pt x="28" y="64"/>
                    </a:cubicBezTo>
                    <a:close/>
                    <a:moveTo>
                      <a:pt x="24" y="35"/>
                    </a:moveTo>
                    <a:cubicBezTo>
                      <a:pt x="24" y="36"/>
                      <a:pt x="24" y="36"/>
                      <a:pt x="24" y="37"/>
                    </a:cubicBezTo>
                    <a:cubicBezTo>
                      <a:pt x="29" y="37"/>
                      <a:pt x="34" y="37"/>
                      <a:pt x="39" y="37"/>
                    </a:cubicBezTo>
                    <a:cubicBezTo>
                      <a:pt x="39" y="34"/>
                      <a:pt x="38" y="31"/>
                      <a:pt x="38" y="29"/>
                    </a:cubicBezTo>
                    <a:cubicBezTo>
                      <a:pt x="37" y="29"/>
                      <a:pt x="36" y="29"/>
                      <a:pt x="34" y="29"/>
                    </a:cubicBezTo>
                    <a:cubicBezTo>
                      <a:pt x="31" y="29"/>
                      <a:pt x="30" y="29"/>
                      <a:pt x="28" y="29"/>
                    </a:cubicBezTo>
                    <a:cubicBezTo>
                      <a:pt x="25" y="31"/>
                      <a:pt x="24" y="32"/>
                      <a:pt x="24" y="35"/>
                    </a:cubicBezTo>
                    <a:close/>
                    <a:moveTo>
                      <a:pt x="61" y="87"/>
                    </a:moveTo>
                    <a:cubicBezTo>
                      <a:pt x="61" y="86"/>
                      <a:pt x="62" y="85"/>
                      <a:pt x="62" y="84"/>
                    </a:cubicBezTo>
                    <a:cubicBezTo>
                      <a:pt x="62" y="83"/>
                      <a:pt x="62" y="82"/>
                      <a:pt x="62" y="82"/>
                    </a:cubicBezTo>
                    <a:cubicBezTo>
                      <a:pt x="56" y="81"/>
                      <a:pt x="50" y="80"/>
                      <a:pt x="43" y="81"/>
                    </a:cubicBezTo>
                    <a:cubicBezTo>
                      <a:pt x="37" y="81"/>
                      <a:pt x="31" y="82"/>
                      <a:pt x="24" y="83"/>
                    </a:cubicBezTo>
                    <a:cubicBezTo>
                      <a:pt x="25" y="87"/>
                      <a:pt x="25" y="87"/>
                      <a:pt x="25" y="87"/>
                    </a:cubicBezTo>
                    <a:cubicBezTo>
                      <a:pt x="35" y="86"/>
                      <a:pt x="48" y="86"/>
                      <a:pt x="61" y="87"/>
                    </a:cubicBezTo>
                    <a:close/>
                    <a:moveTo>
                      <a:pt x="26" y="48"/>
                    </a:moveTo>
                    <a:cubicBezTo>
                      <a:pt x="28" y="51"/>
                      <a:pt x="30" y="52"/>
                      <a:pt x="35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49"/>
                      <a:pt x="39" y="46"/>
                      <a:pt x="39" y="44"/>
                    </a:cubicBezTo>
                    <a:cubicBezTo>
                      <a:pt x="34" y="44"/>
                      <a:pt x="30" y="44"/>
                      <a:pt x="25" y="44"/>
                    </a:cubicBezTo>
                    <a:cubicBezTo>
                      <a:pt x="25" y="46"/>
                      <a:pt x="25" y="47"/>
                      <a:pt x="26" y="48"/>
                    </a:cubicBezTo>
                    <a:close/>
                    <a:moveTo>
                      <a:pt x="32" y="69"/>
                    </a:moveTo>
                    <a:cubicBezTo>
                      <a:pt x="28" y="70"/>
                      <a:pt x="25" y="72"/>
                      <a:pt x="25" y="76"/>
                    </a:cubicBezTo>
                    <a:cubicBezTo>
                      <a:pt x="30" y="75"/>
                      <a:pt x="35" y="75"/>
                      <a:pt x="41" y="75"/>
                    </a:cubicBezTo>
                    <a:cubicBezTo>
                      <a:pt x="46" y="74"/>
                      <a:pt x="53" y="74"/>
                      <a:pt x="61" y="75"/>
                    </a:cubicBezTo>
                    <a:cubicBezTo>
                      <a:pt x="61" y="72"/>
                      <a:pt x="59" y="71"/>
                      <a:pt x="57" y="70"/>
                    </a:cubicBezTo>
                    <a:cubicBezTo>
                      <a:pt x="49" y="68"/>
                      <a:pt x="40" y="68"/>
                      <a:pt x="32" y="69"/>
                    </a:cubicBezTo>
                    <a:close/>
                    <a:moveTo>
                      <a:pt x="56" y="98"/>
                    </a:moveTo>
                    <a:cubicBezTo>
                      <a:pt x="59" y="97"/>
                      <a:pt x="60" y="96"/>
                      <a:pt x="61" y="93"/>
                    </a:cubicBezTo>
                    <a:cubicBezTo>
                      <a:pt x="60" y="93"/>
                      <a:pt x="57" y="93"/>
                      <a:pt x="54" y="93"/>
                    </a:cubicBezTo>
                    <a:cubicBezTo>
                      <a:pt x="48" y="92"/>
                      <a:pt x="44" y="92"/>
                      <a:pt x="41" y="92"/>
                    </a:cubicBezTo>
                    <a:cubicBezTo>
                      <a:pt x="40" y="92"/>
                      <a:pt x="38" y="92"/>
                      <a:pt x="36" y="93"/>
                    </a:cubicBezTo>
                    <a:cubicBezTo>
                      <a:pt x="31" y="93"/>
                      <a:pt x="28" y="94"/>
                      <a:pt x="26" y="94"/>
                    </a:cubicBezTo>
                    <a:cubicBezTo>
                      <a:pt x="27" y="96"/>
                      <a:pt x="29" y="98"/>
                      <a:pt x="32" y="98"/>
                    </a:cubicBezTo>
                    <a:cubicBezTo>
                      <a:pt x="39" y="99"/>
                      <a:pt x="47" y="99"/>
                      <a:pt x="56" y="98"/>
                    </a:cubicBezTo>
                    <a:close/>
                    <a:moveTo>
                      <a:pt x="56" y="29"/>
                    </a:moveTo>
                    <a:cubicBezTo>
                      <a:pt x="55" y="29"/>
                      <a:pt x="53" y="29"/>
                      <a:pt x="51" y="29"/>
                    </a:cubicBezTo>
                    <a:cubicBezTo>
                      <a:pt x="49" y="29"/>
                      <a:pt x="47" y="29"/>
                      <a:pt x="46" y="29"/>
                    </a:cubicBezTo>
                    <a:cubicBezTo>
                      <a:pt x="46" y="31"/>
                      <a:pt x="46" y="34"/>
                      <a:pt x="46" y="37"/>
                    </a:cubicBezTo>
                    <a:cubicBezTo>
                      <a:pt x="50" y="37"/>
                      <a:pt x="55" y="37"/>
                      <a:pt x="60" y="37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2"/>
                      <a:pt x="58" y="30"/>
                      <a:pt x="56" y="29"/>
                    </a:cubicBezTo>
                    <a:close/>
                    <a:moveTo>
                      <a:pt x="59" y="48"/>
                    </a:moveTo>
                    <a:cubicBezTo>
                      <a:pt x="59" y="47"/>
                      <a:pt x="59" y="45"/>
                      <a:pt x="60" y="43"/>
                    </a:cubicBezTo>
                    <a:cubicBezTo>
                      <a:pt x="55" y="43"/>
                      <a:pt x="51" y="43"/>
                      <a:pt x="46" y="43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8" y="52"/>
                      <a:pt x="51" y="52"/>
                      <a:pt x="54" y="52"/>
                    </a:cubicBezTo>
                    <a:cubicBezTo>
                      <a:pt x="57" y="51"/>
                      <a:pt x="59" y="49"/>
                      <a:pt x="5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28" name="îSḻide">
                <a:extLst>
                  <a:ext uri="{FF2B5EF4-FFF2-40B4-BE49-F238E27FC236}">
                    <a16:creationId xmlns:a16="http://schemas.microsoft.com/office/drawing/2014/main" id="{EC974E01-CFA8-CED5-2656-4C82F1AB8C86}"/>
                  </a:ext>
                </a:extLst>
              </p:cNvPr>
              <p:cNvSpPr/>
              <p:nvPr/>
            </p:nvSpPr>
            <p:spPr bwMode="auto">
              <a:xfrm>
                <a:off x="2449409" y="5256803"/>
                <a:ext cx="139700" cy="265113"/>
              </a:xfrm>
              <a:custGeom>
                <a:avLst/>
                <a:gdLst>
                  <a:gd name="T0" fmla="*/ 56 w 76"/>
                  <a:gd name="T1" fmla="*/ 3 h 144"/>
                  <a:gd name="T2" fmla="*/ 61 w 76"/>
                  <a:gd name="T3" fmla="*/ 45 h 144"/>
                  <a:gd name="T4" fmla="*/ 50 w 76"/>
                  <a:gd name="T5" fmla="*/ 74 h 144"/>
                  <a:gd name="T6" fmla="*/ 68 w 76"/>
                  <a:gd name="T7" fmla="*/ 65 h 144"/>
                  <a:gd name="T8" fmla="*/ 70 w 76"/>
                  <a:gd name="T9" fmla="*/ 31 h 144"/>
                  <a:gd name="T10" fmla="*/ 74 w 76"/>
                  <a:gd name="T11" fmla="*/ 31 h 144"/>
                  <a:gd name="T12" fmla="*/ 74 w 76"/>
                  <a:gd name="T13" fmla="*/ 64 h 144"/>
                  <a:gd name="T14" fmla="*/ 50 w 76"/>
                  <a:gd name="T15" fmla="*/ 81 h 144"/>
                  <a:gd name="T16" fmla="*/ 69 w 76"/>
                  <a:gd name="T17" fmla="*/ 103 h 144"/>
                  <a:gd name="T18" fmla="*/ 74 w 76"/>
                  <a:gd name="T19" fmla="*/ 140 h 144"/>
                  <a:gd name="T20" fmla="*/ 63 w 76"/>
                  <a:gd name="T21" fmla="*/ 105 h 144"/>
                  <a:gd name="T22" fmla="*/ 52 w 76"/>
                  <a:gd name="T23" fmla="*/ 138 h 144"/>
                  <a:gd name="T24" fmla="*/ 46 w 76"/>
                  <a:gd name="T25" fmla="*/ 139 h 144"/>
                  <a:gd name="T26" fmla="*/ 42 w 76"/>
                  <a:gd name="T27" fmla="*/ 57 h 144"/>
                  <a:gd name="T28" fmla="*/ 35 w 76"/>
                  <a:gd name="T29" fmla="*/ 132 h 144"/>
                  <a:gd name="T30" fmla="*/ 27 w 76"/>
                  <a:gd name="T31" fmla="*/ 136 h 144"/>
                  <a:gd name="T32" fmla="*/ 29 w 76"/>
                  <a:gd name="T33" fmla="*/ 95 h 144"/>
                  <a:gd name="T34" fmla="*/ 5 w 76"/>
                  <a:gd name="T35" fmla="*/ 135 h 144"/>
                  <a:gd name="T36" fmla="*/ 0 w 76"/>
                  <a:gd name="T37" fmla="*/ 135 h 144"/>
                  <a:gd name="T38" fmla="*/ 30 w 76"/>
                  <a:gd name="T39" fmla="*/ 86 h 144"/>
                  <a:gd name="T40" fmla="*/ 26 w 76"/>
                  <a:gd name="T41" fmla="*/ 80 h 144"/>
                  <a:gd name="T42" fmla="*/ 5 w 76"/>
                  <a:gd name="T43" fmla="*/ 66 h 144"/>
                  <a:gd name="T44" fmla="*/ 3 w 76"/>
                  <a:gd name="T45" fmla="*/ 29 h 144"/>
                  <a:gd name="T46" fmla="*/ 9 w 76"/>
                  <a:gd name="T47" fmla="*/ 59 h 144"/>
                  <a:gd name="T48" fmla="*/ 31 w 76"/>
                  <a:gd name="T49" fmla="*/ 74 h 144"/>
                  <a:gd name="T50" fmla="*/ 32 w 76"/>
                  <a:gd name="T51" fmla="*/ 57 h 144"/>
                  <a:gd name="T52" fmla="*/ 16 w 76"/>
                  <a:gd name="T53" fmla="*/ 14 h 144"/>
                  <a:gd name="T54" fmla="*/ 22 w 76"/>
                  <a:gd name="T55" fmla="*/ 19 h 144"/>
                  <a:gd name="T56" fmla="*/ 57 w 76"/>
                  <a:gd name="T57" fmla="*/ 19 h 144"/>
                  <a:gd name="T58" fmla="*/ 50 w 76"/>
                  <a:gd name="T59" fmla="*/ 9 h 144"/>
                  <a:gd name="T60" fmla="*/ 22 w 76"/>
                  <a:gd name="T61" fmla="*/ 19 h 144"/>
                  <a:gd name="T62" fmla="*/ 23 w 76"/>
                  <a:gd name="T63" fmla="*/ 31 h 144"/>
                  <a:gd name="T64" fmla="*/ 57 w 76"/>
                  <a:gd name="T65" fmla="*/ 34 h 144"/>
                  <a:gd name="T66" fmla="*/ 22 w 76"/>
                  <a:gd name="T67" fmla="*/ 27 h 144"/>
                  <a:gd name="T68" fmla="*/ 48 w 76"/>
                  <a:gd name="T69" fmla="*/ 50 h 144"/>
                  <a:gd name="T70" fmla="*/ 57 w 76"/>
                  <a:gd name="T71" fmla="*/ 41 h 144"/>
                  <a:gd name="T72" fmla="*/ 25 w 76"/>
                  <a:gd name="T73" fmla="*/ 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6" h="144">
                    <a:moveTo>
                      <a:pt x="27" y="2"/>
                    </a:moveTo>
                    <a:cubicBezTo>
                      <a:pt x="37" y="0"/>
                      <a:pt x="47" y="0"/>
                      <a:pt x="56" y="3"/>
                    </a:cubicBezTo>
                    <a:cubicBezTo>
                      <a:pt x="60" y="3"/>
                      <a:pt x="62" y="7"/>
                      <a:pt x="63" y="15"/>
                    </a:cubicBezTo>
                    <a:cubicBezTo>
                      <a:pt x="65" y="25"/>
                      <a:pt x="64" y="35"/>
                      <a:pt x="61" y="45"/>
                    </a:cubicBezTo>
                    <a:cubicBezTo>
                      <a:pt x="60" y="53"/>
                      <a:pt x="55" y="56"/>
                      <a:pt x="49" y="57"/>
                    </a:cubicBezTo>
                    <a:cubicBezTo>
                      <a:pt x="49" y="62"/>
                      <a:pt x="50" y="68"/>
                      <a:pt x="50" y="74"/>
                    </a:cubicBezTo>
                    <a:cubicBezTo>
                      <a:pt x="53" y="74"/>
                      <a:pt x="56" y="74"/>
                      <a:pt x="58" y="74"/>
                    </a:cubicBezTo>
                    <a:cubicBezTo>
                      <a:pt x="62" y="75"/>
                      <a:pt x="66" y="72"/>
                      <a:pt x="68" y="65"/>
                    </a:cubicBezTo>
                    <a:cubicBezTo>
                      <a:pt x="69" y="62"/>
                      <a:pt x="70" y="53"/>
                      <a:pt x="70" y="39"/>
                    </a:cubicBezTo>
                    <a:cubicBezTo>
                      <a:pt x="70" y="35"/>
                      <a:pt x="70" y="32"/>
                      <a:pt x="70" y="31"/>
                    </a:cubicBezTo>
                    <a:cubicBezTo>
                      <a:pt x="71" y="31"/>
                      <a:pt x="71" y="30"/>
                      <a:pt x="72" y="30"/>
                    </a:cubicBezTo>
                    <a:cubicBezTo>
                      <a:pt x="73" y="30"/>
                      <a:pt x="74" y="30"/>
                      <a:pt x="74" y="31"/>
                    </a:cubicBezTo>
                    <a:cubicBezTo>
                      <a:pt x="75" y="33"/>
                      <a:pt x="76" y="36"/>
                      <a:pt x="76" y="41"/>
                    </a:cubicBezTo>
                    <a:cubicBezTo>
                      <a:pt x="76" y="49"/>
                      <a:pt x="75" y="56"/>
                      <a:pt x="74" y="64"/>
                    </a:cubicBezTo>
                    <a:cubicBezTo>
                      <a:pt x="72" y="75"/>
                      <a:pt x="67" y="81"/>
                      <a:pt x="58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60" y="87"/>
                      <a:pt x="66" y="92"/>
                      <a:pt x="69" y="103"/>
                    </a:cubicBezTo>
                    <a:cubicBezTo>
                      <a:pt x="72" y="112"/>
                      <a:pt x="74" y="122"/>
                      <a:pt x="76" y="134"/>
                    </a:cubicBezTo>
                    <a:cubicBezTo>
                      <a:pt x="76" y="138"/>
                      <a:pt x="75" y="140"/>
                      <a:pt x="74" y="140"/>
                    </a:cubicBezTo>
                    <a:cubicBezTo>
                      <a:pt x="72" y="141"/>
                      <a:pt x="71" y="139"/>
                      <a:pt x="70" y="136"/>
                    </a:cubicBezTo>
                    <a:cubicBezTo>
                      <a:pt x="68" y="126"/>
                      <a:pt x="66" y="116"/>
                      <a:pt x="63" y="105"/>
                    </a:cubicBezTo>
                    <a:cubicBezTo>
                      <a:pt x="61" y="98"/>
                      <a:pt x="57" y="95"/>
                      <a:pt x="50" y="95"/>
                    </a:cubicBezTo>
                    <a:cubicBezTo>
                      <a:pt x="50" y="109"/>
                      <a:pt x="51" y="123"/>
                      <a:pt x="52" y="138"/>
                    </a:cubicBezTo>
                    <a:cubicBezTo>
                      <a:pt x="52" y="141"/>
                      <a:pt x="51" y="143"/>
                      <a:pt x="49" y="144"/>
                    </a:cubicBezTo>
                    <a:cubicBezTo>
                      <a:pt x="47" y="144"/>
                      <a:pt x="46" y="142"/>
                      <a:pt x="46" y="139"/>
                    </a:cubicBezTo>
                    <a:cubicBezTo>
                      <a:pt x="44" y="134"/>
                      <a:pt x="43" y="118"/>
                      <a:pt x="43" y="92"/>
                    </a:cubicBezTo>
                    <a:cubicBezTo>
                      <a:pt x="43" y="76"/>
                      <a:pt x="43" y="64"/>
                      <a:pt x="42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6" y="88"/>
                      <a:pt x="35" y="113"/>
                      <a:pt x="35" y="132"/>
                    </a:cubicBezTo>
                    <a:cubicBezTo>
                      <a:pt x="35" y="138"/>
                      <a:pt x="33" y="142"/>
                      <a:pt x="31" y="142"/>
                    </a:cubicBezTo>
                    <a:cubicBezTo>
                      <a:pt x="29" y="142"/>
                      <a:pt x="27" y="140"/>
                      <a:pt x="27" y="136"/>
                    </a:cubicBezTo>
                    <a:cubicBezTo>
                      <a:pt x="27" y="136"/>
                      <a:pt x="27" y="134"/>
                      <a:pt x="27" y="132"/>
                    </a:cubicBezTo>
                    <a:cubicBezTo>
                      <a:pt x="28" y="118"/>
                      <a:pt x="29" y="105"/>
                      <a:pt x="29" y="95"/>
                    </a:cubicBezTo>
                    <a:cubicBezTo>
                      <a:pt x="19" y="95"/>
                      <a:pt x="14" y="98"/>
                      <a:pt x="13" y="105"/>
                    </a:cubicBezTo>
                    <a:cubicBezTo>
                      <a:pt x="10" y="114"/>
                      <a:pt x="7" y="124"/>
                      <a:pt x="5" y="135"/>
                    </a:cubicBezTo>
                    <a:cubicBezTo>
                      <a:pt x="4" y="137"/>
                      <a:pt x="3" y="139"/>
                      <a:pt x="2" y="139"/>
                    </a:cubicBezTo>
                    <a:cubicBezTo>
                      <a:pt x="1" y="140"/>
                      <a:pt x="0" y="138"/>
                      <a:pt x="0" y="135"/>
                    </a:cubicBezTo>
                    <a:cubicBezTo>
                      <a:pt x="0" y="125"/>
                      <a:pt x="2" y="115"/>
                      <a:pt x="7" y="104"/>
                    </a:cubicBezTo>
                    <a:cubicBezTo>
                      <a:pt x="11" y="92"/>
                      <a:pt x="18" y="86"/>
                      <a:pt x="30" y="86"/>
                    </a:cubicBezTo>
                    <a:cubicBezTo>
                      <a:pt x="30" y="85"/>
                      <a:pt x="30" y="83"/>
                      <a:pt x="31" y="80"/>
                    </a:cubicBezTo>
                    <a:cubicBezTo>
                      <a:pt x="29" y="81"/>
                      <a:pt x="28" y="81"/>
                      <a:pt x="26" y="80"/>
                    </a:cubicBezTo>
                    <a:cubicBezTo>
                      <a:pt x="24" y="80"/>
                      <a:pt x="23" y="80"/>
                      <a:pt x="22" y="80"/>
                    </a:cubicBezTo>
                    <a:cubicBezTo>
                      <a:pt x="14" y="81"/>
                      <a:pt x="8" y="76"/>
                      <a:pt x="5" y="66"/>
                    </a:cubicBezTo>
                    <a:cubicBezTo>
                      <a:pt x="2" y="59"/>
                      <a:pt x="0" y="49"/>
                      <a:pt x="0" y="37"/>
                    </a:cubicBezTo>
                    <a:cubicBezTo>
                      <a:pt x="0" y="32"/>
                      <a:pt x="1" y="29"/>
                      <a:pt x="3" y="29"/>
                    </a:cubicBezTo>
                    <a:cubicBezTo>
                      <a:pt x="6" y="31"/>
                      <a:pt x="8" y="35"/>
                      <a:pt x="8" y="39"/>
                    </a:cubicBezTo>
                    <a:cubicBezTo>
                      <a:pt x="7" y="45"/>
                      <a:pt x="7" y="52"/>
                      <a:pt x="9" y="59"/>
                    </a:cubicBezTo>
                    <a:cubicBezTo>
                      <a:pt x="10" y="68"/>
                      <a:pt x="16" y="73"/>
                      <a:pt x="24" y="74"/>
                    </a:cubicBezTo>
                    <a:cubicBezTo>
                      <a:pt x="26" y="74"/>
                      <a:pt x="29" y="74"/>
                      <a:pt x="31" y="74"/>
                    </a:cubicBezTo>
                    <a:cubicBezTo>
                      <a:pt x="31" y="72"/>
                      <a:pt x="31" y="69"/>
                      <a:pt x="31" y="65"/>
                    </a:cubicBezTo>
                    <a:cubicBezTo>
                      <a:pt x="31" y="61"/>
                      <a:pt x="32" y="58"/>
                      <a:pt x="32" y="57"/>
                    </a:cubicBezTo>
                    <a:cubicBezTo>
                      <a:pt x="25" y="56"/>
                      <a:pt x="20" y="53"/>
                      <a:pt x="19" y="48"/>
                    </a:cubicBezTo>
                    <a:cubicBezTo>
                      <a:pt x="15" y="36"/>
                      <a:pt x="14" y="25"/>
                      <a:pt x="16" y="14"/>
                    </a:cubicBezTo>
                    <a:cubicBezTo>
                      <a:pt x="17" y="6"/>
                      <a:pt x="21" y="2"/>
                      <a:pt x="27" y="2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30" y="20"/>
                      <a:pt x="42" y="19"/>
                      <a:pt x="57" y="19"/>
                    </a:cubicBezTo>
                    <a:cubicBezTo>
                      <a:pt x="57" y="18"/>
                      <a:pt x="57" y="17"/>
                      <a:pt x="57" y="16"/>
                    </a:cubicBezTo>
                    <a:cubicBezTo>
                      <a:pt x="56" y="13"/>
                      <a:pt x="54" y="10"/>
                      <a:pt x="50" y="9"/>
                    </a:cubicBezTo>
                    <a:cubicBezTo>
                      <a:pt x="44" y="8"/>
                      <a:pt x="37" y="7"/>
                      <a:pt x="31" y="9"/>
                    </a:cubicBezTo>
                    <a:cubicBezTo>
                      <a:pt x="25" y="11"/>
                      <a:pt x="22" y="14"/>
                      <a:pt x="22" y="19"/>
                    </a:cubicBezTo>
                    <a:close/>
                    <a:moveTo>
                      <a:pt x="22" y="27"/>
                    </a:moveTo>
                    <a:cubicBezTo>
                      <a:pt x="22" y="28"/>
                      <a:pt x="22" y="29"/>
                      <a:pt x="23" y="31"/>
                    </a:cubicBezTo>
                    <a:cubicBezTo>
                      <a:pt x="23" y="32"/>
                      <a:pt x="23" y="33"/>
                      <a:pt x="23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45" y="26"/>
                      <a:pt x="33" y="26"/>
                      <a:pt x="22" y="27"/>
                    </a:cubicBezTo>
                    <a:close/>
                    <a:moveTo>
                      <a:pt x="35" y="50"/>
                    </a:moveTo>
                    <a:cubicBezTo>
                      <a:pt x="48" y="50"/>
                      <a:pt x="48" y="50"/>
                      <a:pt x="48" y="50"/>
                    </a:cubicBezTo>
                    <a:cubicBezTo>
                      <a:pt x="53" y="50"/>
                      <a:pt x="55" y="47"/>
                      <a:pt x="57" y="42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43" y="41"/>
                      <a:pt x="32" y="41"/>
                      <a:pt x="24" y="42"/>
                    </a:cubicBezTo>
                    <a:cubicBezTo>
                      <a:pt x="24" y="43"/>
                      <a:pt x="24" y="43"/>
                      <a:pt x="25" y="44"/>
                    </a:cubicBezTo>
                    <a:cubicBezTo>
                      <a:pt x="27" y="48"/>
                      <a:pt x="30" y="50"/>
                      <a:pt x="35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29" name="iṣlîḋè">
                <a:extLst>
                  <a:ext uri="{FF2B5EF4-FFF2-40B4-BE49-F238E27FC236}">
                    <a16:creationId xmlns:a16="http://schemas.microsoft.com/office/drawing/2014/main" id="{332D1CF3-E686-8C85-771D-D4DA5429FBC0}"/>
                  </a:ext>
                </a:extLst>
              </p:cNvPr>
              <p:cNvSpPr/>
              <p:nvPr/>
            </p:nvSpPr>
            <p:spPr bwMode="auto">
              <a:xfrm>
                <a:off x="2604984" y="5259978"/>
                <a:ext cx="177800" cy="255588"/>
              </a:xfrm>
              <a:custGeom>
                <a:avLst/>
                <a:gdLst>
                  <a:gd name="T0" fmla="*/ 5 w 96"/>
                  <a:gd name="T1" fmla="*/ 37 h 138"/>
                  <a:gd name="T2" fmla="*/ 24 w 96"/>
                  <a:gd name="T3" fmla="*/ 49 h 138"/>
                  <a:gd name="T4" fmla="*/ 7 w 96"/>
                  <a:gd name="T5" fmla="*/ 26 h 138"/>
                  <a:gd name="T6" fmla="*/ 0 w 96"/>
                  <a:gd name="T7" fmla="*/ 22 h 138"/>
                  <a:gd name="T8" fmla="*/ 44 w 96"/>
                  <a:gd name="T9" fmla="*/ 19 h 138"/>
                  <a:gd name="T10" fmla="*/ 40 w 96"/>
                  <a:gd name="T11" fmla="*/ 26 h 138"/>
                  <a:gd name="T12" fmla="*/ 29 w 96"/>
                  <a:gd name="T13" fmla="*/ 49 h 138"/>
                  <a:gd name="T14" fmla="*/ 42 w 96"/>
                  <a:gd name="T15" fmla="*/ 39 h 138"/>
                  <a:gd name="T16" fmla="*/ 36 w 96"/>
                  <a:gd name="T17" fmla="*/ 64 h 138"/>
                  <a:gd name="T18" fmla="*/ 44 w 96"/>
                  <a:gd name="T19" fmla="*/ 70 h 138"/>
                  <a:gd name="T20" fmla="*/ 30 w 96"/>
                  <a:gd name="T21" fmla="*/ 78 h 138"/>
                  <a:gd name="T22" fmla="*/ 48 w 96"/>
                  <a:gd name="T23" fmla="*/ 111 h 138"/>
                  <a:gd name="T24" fmla="*/ 42 w 96"/>
                  <a:gd name="T25" fmla="*/ 124 h 138"/>
                  <a:gd name="T26" fmla="*/ 33 w 96"/>
                  <a:gd name="T27" fmla="*/ 93 h 138"/>
                  <a:gd name="T28" fmla="*/ 30 w 96"/>
                  <a:gd name="T29" fmla="*/ 116 h 138"/>
                  <a:gd name="T30" fmla="*/ 24 w 96"/>
                  <a:gd name="T31" fmla="*/ 133 h 138"/>
                  <a:gd name="T32" fmla="*/ 20 w 96"/>
                  <a:gd name="T33" fmla="*/ 93 h 138"/>
                  <a:gd name="T34" fmla="*/ 11 w 96"/>
                  <a:gd name="T35" fmla="*/ 122 h 138"/>
                  <a:gd name="T36" fmla="*/ 8 w 96"/>
                  <a:gd name="T37" fmla="*/ 102 h 138"/>
                  <a:gd name="T38" fmla="*/ 24 w 96"/>
                  <a:gd name="T39" fmla="*/ 81 h 138"/>
                  <a:gd name="T40" fmla="*/ 3 w 96"/>
                  <a:gd name="T41" fmla="*/ 77 h 138"/>
                  <a:gd name="T42" fmla="*/ 14 w 96"/>
                  <a:gd name="T43" fmla="*/ 70 h 138"/>
                  <a:gd name="T44" fmla="*/ 20 w 96"/>
                  <a:gd name="T45" fmla="*/ 65 h 138"/>
                  <a:gd name="T46" fmla="*/ 2 w 96"/>
                  <a:gd name="T47" fmla="*/ 37 h 138"/>
                  <a:gd name="T48" fmla="*/ 40 w 96"/>
                  <a:gd name="T49" fmla="*/ 3 h 138"/>
                  <a:gd name="T50" fmla="*/ 14 w 96"/>
                  <a:gd name="T51" fmla="*/ 11 h 138"/>
                  <a:gd name="T52" fmla="*/ 5 w 96"/>
                  <a:gd name="T53" fmla="*/ 6 h 138"/>
                  <a:gd name="T54" fmla="*/ 33 w 96"/>
                  <a:gd name="T55" fmla="*/ 26 h 138"/>
                  <a:gd name="T56" fmla="*/ 27 w 96"/>
                  <a:gd name="T57" fmla="*/ 45 h 138"/>
                  <a:gd name="T58" fmla="*/ 54 w 96"/>
                  <a:gd name="T59" fmla="*/ 2 h 138"/>
                  <a:gd name="T60" fmla="*/ 58 w 96"/>
                  <a:gd name="T61" fmla="*/ 10 h 138"/>
                  <a:gd name="T62" fmla="*/ 88 w 96"/>
                  <a:gd name="T63" fmla="*/ 22 h 138"/>
                  <a:gd name="T64" fmla="*/ 74 w 96"/>
                  <a:gd name="T65" fmla="*/ 37 h 138"/>
                  <a:gd name="T66" fmla="*/ 62 w 96"/>
                  <a:gd name="T67" fmla="*/ 66 h 138"/>
                  <a:gd name="T68" fmla="*/ 53 w 96"/>
                  <a:gd name="T69" fmla="*/ 136 h 138"/>
                  <a:gd name="T70" fmla="*/ 48 w 96"/>
                  <a:gd name="T71" fmla="*/ 130 h 138"/>
                  <a:gd name="T72" fmla="*/ 55 w 96"/>
                  <a:gd name="T73" fmla="*/ 48 h 138"/>
                  <a:gd name="T74" fmla="*/ 76 w 96"/>
                  <a:gd name="T75" fmla="*/ 31 h 138"/>
                  <a:gd name="T76" fmla="*/ 65 w 96"/>
                  <a:gd name="T77" fmla="*/ 18 h 138"/>
                  <a:gd name="T78" fmla="*/ 52 w 96"/>
                  <a:gd name="T79" fmla="*/ 13 h 138"/>
                  <a:gd name="T80" fmla="*/ 94 w 96"/>
                  <a:gd name="T81" fmla="*/ 74 h 138"/>
                  <a:gd name="T82" fmla="*/ 76 w 96"/>
                  <a:gd name="T83" fmla="*/ 54 h 138"/>
                  <a:gd name="T84" fmla="*/ 83 w 96"/>
                  <a:gd name="T85" fmla="*/ 119 h 138"/>
                  <a:gd name="T86" fmla="*/ 88 w 96"/>
                  <a:gd name="T87" fmla="*/ 133 h 138"/>
                  <a:gd name="T88" fmla="*/ 70 w 96"/>
                  <a:gd name="T89" fmla="*/ 93 h 138"/>
                  <a:gd name="T90" fmla="*/ 70 w 96"/>
                  <a:gd name="T91" fmla="*/ 42 h 138"/>
                  <a:gd name="T92" fmla="*/ 95 w 96"/>
                  <a:gd name="T93" fmla="*/ 7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6" h="138">
                    <a:moveTo>
                      <a:pt x="2" y="37"/>
                    </a:moveTo>
                    <a:cubicBezTo>
                      <a:pt x="2" y="36"/>
                      <a:pt x="2" y="35"/>
                      <a:pt x="3" y="35"/>
                    </a:cubicBezTo>
                    <a:cubicBezTo>
                      <a:pt x="4" y="35"/>
                      <a:pt x="5" y="36"/>
                      <a:pt x="5" y="37"/>
                    </a:cubicBezTo>
                    <a:cubicBezTo>
                      <a:pt x="9" y="49"/>
                      <a:pt x="14" y="56"/>
                      <a:pt x="21" y="59"/>
                    </a:cubicBezTo>
                    <a:cubicBezTo>
                      <a:pt x="21" y="59"/>
                      <a:pt x="22" y="60"/>
                      <a:pt x="24" y="60"/>
                    </a:cubicBezTo>
                    <a:cubicBezTo>
                      <a:pt x="24" y="56"/>
                      <a:pt x="24" y="53"/>
                      <a:pt x="24" y="49"/>
                    </a:cubicBezTo>
                    <a:cubicBezTo>
                      <a:pt x="21" y="48"/>
                      <a:pt x="18" y="46"/>
                      <a:pt x="16" y="42"/>
                    </a:cubicBezTo>
                    <a:cubicBezTo>
                      <a:pt x="13" y="38"/>
                      <a:pt x="12" y="33"/>
                      <a:pt x="12" y="26"/>
                    </a:cubicBezTo>
                    <a:cubicBezTo>
                      <a:pt x="9" y="26"/>
                      <a:pt x="8" y="26"/>
                      <a:pt x="7" y="26"/>
                    </a:cubicBezTo>
                    <a:cubicBezTo>
                      <a:pt x="4" y="27"/>
                      <a:pt x="2" y="27"/>
                      <a:pt x="1" y="25"/>
                    </a:cubicBezTo>
                    <a:cubicBezTo>
                      <a:pt x="0" y="24"/>
                      <a:pt x="0" y="23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9"/>
                      <a:pt x="2" y="18"/>
                      <a:pt x="4" y="19"/>
                    </a:cubicBezTo>
                    <a:cubicBezTo>
                      <a:pt x="6" y="19"/>
                      <a:pt x="8" y="19"/>
                      <a:pt x="11" y="19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6" y="19"/>
                      <a:pt x="48" y="20"/>
                      <a:pt x="48" y="23"/>
                    </a:cubicBezTo>
                    <a:cubicBezTo>
                      <a:pt x="47" y="25"/>
                      <a:pt x="45" y="26"/>
                      <a:pt x="42" y="26"/>
                    </a:cubicBezTo>
                    <a:cubicBezTo>
                      <a:pt x="42" y="26"/>
                      <a:pt x="41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9" y="34"/>
                      <a:pt x="38" y="39"/>
                      <a:pt x="37" y="42"/>
                    </a:cubicBezTo>
                    <a:cubicBezTo>
                      <a:pt x="34" y="46"/>
                      <a:pt x="32" y="49"/>
                      <a:pt x="29" y="49"/>
                    </a:cubicBezTo>
                    <a:cubicBezTo>
                      <a:pt x="30" y="53"/>
                      <a:pt x="30" y="56"/>
                      <a:pt x="30" y="60"/>
                    </a:cubicBezTo>
                    <a:cubicBezTo>
                      <a:pt x="31" y="60"/>
                      <a:pt x="32" y="59"/>
                      <a:pt x="33" y="58"/>
                    </a:cubicBezTo>
                    <a:cubicBezTo>
                      <a:pt x="39" y="56"/>
                      <a:pt x="42" y="49"/>
                      <a:pt x="42" y="39"/>
                    </a:cubicBezTo>
                    <a:cubicBezTo>
                      <a:pt x="43" y="37"/>
                      <a:pt x="44" y="36"/>
                      <a:pt x="46" y="36"/>
                    </a:cubicBezTo>
                    <a:cubicBezTo>
                      <a:pt x="47" y="36"/>
                      <a:pt x="48" y="37"/>
                      <a:pt x="48" y="39"/>
                    </a:cubicBezTo>
                    <a:cubicBezTo>
                      <a:pt x="49" y="49"/>
                      <a:pt x="45" y="57"/>
                      <a:pt x="36" y="64"/>
                    </a:cubicBezTo>
                    <a:cubicBezTo>
                      <a:pt x="34" y="65"/>
                      <a:pt x="32" y="66"/>
                      <a:pt x="30" y="66"/>
                    </a:cubicBezTo>
                    <a:cubicBezTo>
                      <a:pt x="30" y="70"/>
                      <a:pt x="30" y="70"/>
                      <a:pt x="30" y="70"/>
                    </a:cubicBezTo>
                    <a:cubicBezTo>
                      <a:pt x="44" y="70"/>
                      <a:pt x="44" y="70"/>
                      <a:pt x="44" y="70"/>
                    </a:cubicBezTo>
                    <a:cubicBezTo>
                      <a:pt x="47" y="70"/>
                      <a:pt x="49" y="71"/>
                      <a:pt x="49" y="73"/>
                    </a:cubicBezTo>
                    <a:cubicBezTo>
                      <a:pt x="49" y="76"/>
                      <a:pt x="47" y="77"/>
                      <a:pt x="43" y="77"/>
                    </a:cubicBezTo>
                    <a:cubicBezTo>
                      <a:pt x="37" y="77"/>
                      <a:pt x="33" y="77"/>
                      <a:pt x="30" y="78"/>
                    </a:cubicBezTo>
                    <a:cubicBezTo>
                      <a:pt x="30" y="80"/>
                      <a:pt x="30" y="82"/>
                      <a:pt x="30" y="84"/>
                    </a:cubicBezTo>
                    <a:cubicBezTo>
                      <a:pt x="34" y="84"/>
                      <a:pt x="37" y="87"/>
                      <a:pt x="40" y="91"/>
                    </a:cubicBezTo>
                    <a:cubicBezTo>
                      <a:pt x="44" y="96"/>
                      <a:pt x="46" y="103"/>
                      <a:pt x="48" y="111"/>
                    </a:cubicBezTo>
                    <a:cubicBezTo>
                      <a:pt x="49" y="116"/>
                      <a:pt x="49" y="120"/>
                      <a:pt x="48" y="124"/>
                    </a:cubicBezTo>
                    <a:cubicBezTo>
                      <a:pt x="47" y="125"/>
                      <a:pt x="46" y="125"/>
                      <a:pt x="45" y="125"/>
                    </a:cubicBezTo>
                    <a:cubicBezTo>
                      <a:pt x="44" y="125"/>
                      <a:pt x="43" y="125"/>
                      <a:pt x="42" y="124"/>
                    </a:cubicBezTo>
                    <a:cubicBezTo>
                      <a:pt x="42" y="123"/>
                      <a:pt x="42" y="121"/>
                      <a:pt x="42" y="118"/>
                    </a:cubicBezTo>
                    <a:cubicBezTo>
                      <a:pt x="41" y="116"/>
                      <a:pt x="41" y="114"/>
                      <a:pt x="41" y="113"/>
                    </a:cubicBezTo>
                    <a:cubicBezTo>
                      <a:pt x="40" y="104"/>
                      <a:pt x="37" y="97"/>
                      <a:pt x="33" y="93"/>
                    </a:cubicBezTo>
                    <a:cubicBezTo>
                      <a:pt x="33" y="92"/>
                      <a:pt x="32" y="91"/>
                      <a:pt x="30" y="91"/>
                    </a:cubicBezTo>
                    <a:cubicBezTo>
                      <a:pt x="31" y="97"/>
                      <a:pt x="31" y="101"/>
                      <a:pt x="31" y="105"/>
                    </a:cubicBezTo>
                    <a:cubicBezTo>
                      <a:pt x="31" y="107"/>
                      <a:pt x="31" y="111"/>
                      <a:pt x="30" y="116"/>
                    </a:cubicBezTo>
                    <a:cubicBezTo>
                      <a:pt x="30" y="124"/>
                      <a:pt x="30" y="129"/>
                      <a:pt x="29" y="133"/>
                    </a:cubicBezTo>
                    <a:cubicBezTo>
                      <a:pt x="29" y="136"/>
                      <a:pt x="28" y="137"/>
                      <a:pt x="27" y="137"/>
                    </a:cubicBezTo>
                    <a:cubicBezTo>
                      <a:pt x="26" y="137"/>
                      <a:pt x="25" y="136"/>
                      <a:pt x="24" y="133"/>
                    </a:cubicBezTo>
                    <a:cubicBezTo>
                      <a:pt x="24" y="120"/>
                      <a:pt x="24" y="111"/>
                      <a:pt x="24" y="105"/>
                    </a:cubicBezTo>
                    <a:cubicBezTo>
                      <a:pt x="24" y="100"/>
                      <a:pt x="24" y="95"/>
                      <a:pt x="24" y="90"/>
                    </a:cubicBezTo>
                    <a:cubicBezTo>
                      <a:pt x="22" y="91"/>
                      <a:pt x="21" y="92"/>
                      <a:pt x="20" y="93"/>
                    </a:cubicBezTo>
                    <a:cubicBezTo>
                      <a:pt x="18" y="94"/>
                      <a:pt x="16" y="98"/>
                      <a:pt x="14" y="102"/>
                    </a:cubicBezTo>
                    <a:cubicBezTo>
                      <a:pt x="13" y="104"/>
                      <a:pt x="13" y="104"/>
                      <a:pt x="13" y="104"/>
                    </a:cubicBezTo>
                    <a:cubicBezTo>
                      <a:pt x="12" y="108"/>
                      <a:pt x="11" y="114"/>
                      <a:pt x="11" y="122"/>
                    </a:cubicBezTo>
                    <a:cubicBezTo>
                      <a:pt x="10" y="124"/>
                      <a:pt x="9" y="125"/>
                      <a:pt x="7" y="125"/>
                    </a:cubicBezTo>
                    <a:cubicBezTo>
                      <a:pt x="6" y="125"/>
                      <a:pt x="5" y="124"/>
                      <a:pt x="5" y="122"/>
                    </a:cubicBezTo>
                    <a:cubicBezTo>
                      <a:pt x="6" y="115"/>
                      <a:pt x="7" y="108"/>
                      <a:pt x="8" y="102"/>
                    </a:cubicBezTo>
                    <a:cubicBezTo>
                      <a:pt x="9" y="97"/>
                      <a:pt x="11" y="92"/>
                      <a:pt x="14" y="89"/>
                    </a:cubicBezTo>
                    <a:cubicBezTo>
                      <a:pt x="17" y="86"/>
                      <a:pt x="20" y="84"/>
                      <a:pt x="24" y="8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0"/>
                      <a:pt x="24" y="79"/>
                      <a:pt x="24" y="78"/>
                    </a:cubicBezTo>
                    <a:cubicBezTo>
                      <a:pt x="14" y="78"/>
                      <a:pt x="9" y="78"/>
                      <a:pt x="9" y="78"/>
                    </a:cubicBezTo>
                    <a:cubicBezTo>
                      <a:pt x="6" y="79"/>
                      <a:pt x="4" y="79"/>
                      <a:pt x="3" y="77"/>
                    </a:cubicBezTo>
                    <a:cubicBezTo>
                      <a:pt x="2" y="76"/>
                      <a:pt x="2" y="74"/>
                      <a:pt x="3" y="72"/>
                    </a:cubicBezTo>
                    <a:cubicBezTo>
                      <a:pt x="3" y="70"/>
                      <a:pt x="4" y="70"/>
                      <a:pt x="7" y="70"/>
                    </a:cubicBezTo>
                    <a:cubicBezTo>
                      <a:pt x="8" y="70"/>
                      <a:pt x="10" y="70"/>
                      <a:pt x="14" y="70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2" y="66"/>
                      <a:pt x="21" y="66"/>
                      <a:pt x="20" y="65"/>
                    </a:cubicBezTo>
                    <a:cubicBezTo>
                      <a:pt x="12" y="62"/>
                      <a:pt x="6" y="56"/>
                      <a:pt x="2" y="46"/>
                    </a:cubicBezTo>
                    <a:cubicBezTo>
                      <a:pt x="2" y="46"/>
                      <a:pt x="2" y="43"/>
                      <a:pt x="2" y="40"/>
                    </a:cubicBezTo>
                    <a:cubicBezTo>
                      <a:pt x="2" y="39"/>
                      <a:pt x="2" y="38"/>
                      <a:pt x="2" y="37"/>
                    </a:cubicBezTo>
                    <a:close/>
                    <a:moveTo>
                      <a:pt x="9" y="3"/>
                    </a:moveTo>
                    <a:cubicBezTo>
                      <a:pt x="11" y="3"/>
                      <a:pt x="15" y="3"/>
                      <a:pt x="19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3" y="3"/>
                      <a:pt x="44" y="5"/>
                      <a:pt x="44" y="7"/>
                    </a:cubicBezTo>
                    <a:cubicBezTo>
                      <a:pt x="44" y="9"/>
                      <a:pt x="42" y="10"/>
                      <a:pt x="39" y="10"/>
                    </a:cubicBezTo>
                    <a:cubicBezTo>
                      <a:pt x="34" y="10"/>
                      <a:pt x="25" y="10"/>
                      <a:pt x="14" y="11"/>
                    </a:cubicBezTo>
                    <a:cubicBezTo>
                      <a:pt x="13" y="11"/>
                      <a:pt x="12" y="11"/>
                      <a:pt x="11" y="11"/>
                    </a:cubicBezTo>
                    <a:cubicBezTo>
                      <a:pt x="7" y="11"/>
                      <a:pt x="5" y="11"/>
                      <a:pt x="5" y="9"/>
                    </a:cubicBezTo>
                    <a:cubicBezTo>
                      <a:pt x="5" y="9"/>
                      <a:pt x="4" y="8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6" y="3"/>
                      <a:pt x="9" y="3"/>
                    </a:cubicBezTo>
                    <a:close/>
                    <a:moveTo>
                      <a:pt x="33" y="26"/>
                    </a:moveTo>
                    <a:cubicBezTo>
                      <a:pt x="28" y="26"/>
                      <a:pt x="23" y="26"/>
                      <a:pt x="17" y="26"/>
                    </a:cubicBezTo>
                    <a:cubicBezTo>
                      <a:pt x="18" y="32"/>
                      <a:pt x="20" y="38"/>
                      <a:pt x="24" y="42"/>
                    </a:cubicBezTo>
                    <a:cubicBezTo>
                      <a:pt x="25" y="44"/>
                      <a:pt x="26" y="45"/>
                      <a:pt x="27" y="45"/>
                    </a:cubicBezTo>
                    <a:cubicBezTo>
                      <a:pt x="28" y="45"/>
                      <a:pt x="29" y="44"/>
                      <a:pt x="29" y="42"/>
                    </a:cubicBezTo>
                    <a:cubicBezTo>
                      <a:pt x="32" y="38"/>
                      <a:pt x="33" y="33"/>
                      <a:pt x="33" y="26"/>
                    </a:cubicBezTo>
                    <a:close/>
                    <a:moveTo>
                      <a:pt x="54" y="2"/>
                    </a:moveTo>
                    <a:cubicBezTo>
                      <a:pt x="55" y="0"/>
                      <a:pt x="57" y="0"/>
                      <a:pt x="58" y="1"/>
                    </a:cubicBezTo>
                    <a:cubicBezTo>
                      <a:pt x="59" y="2"/>
                      <a:pt x="60" y="4"/>
                      <a:pt x="59" y="6"/>
                    </a:cubicBezTo>
                    <a:cubicBezTo>
                      <a:pt x="57" y="8"/>
                      <a:pt x="57" y="9"/>
                      <a:pt x="58" y="10"/>
                    </a:cubicBezTo>
                    <a:cubicBezTo>
                      <a:pt x="59" y="11"/>
                      <a:pt x="61" y="12"/>
                      <a:pt x="63" y="11"/>
                    </a:cubicBezTo>
                    <a:cubicBezTo>
                      <a:pt x="67" y="9"/>
                      <a:pt x="73" y="9"/>
                      <a:pt x="80" y="11"/>
                    </a:cubicBezTo>
                    <a:cubicBezTo>
                      <a:pt x="84" y="13"/>
                      <a:pt x="87" y="16"/>
                      <a:pt x="88" y="22"/>
                    </a:cubicBezTo>
                    <a:cubicBezTo>
                      <a:pt x="89" y="27"/>
                      <a:pt x="88" y="32"/>
                      <a:pt x="85" y="35"/>
                    </a:cubicBezTo>
                    <a:cubicBezTo>
                      <a:pt x="84" y="38"/>
                      <a:pt x="81" y="39"/>
                      <a:pt x="75" y="37"/>
                    </a:cubicBezTo>
                    <a:cubicBezTo>
                      <a:pt x="75" y="37"/>
                      <a:pt x="74" y="37"/>
                      <a:pt x="74" y="37"/>
                    </a:cubicBezTo>
                    <a:cubicBezTo>
                      <a:pt x="69" y="37"/>
                      <a:pt x="66" y="37"/>
                      <a:pt x="63" y="38"/>
                    </a:cubicBezTo>
                    <a:cubicBezTo>
                      <a:pt x="62" y="38"/>
                      <a:pt x="61" y="40"/>
                      <a:pt x="61" y="43"/>
                    </a:cubicBezTo>
                    <a:cubicBezTo>
                      <a:pt x="62" y="48"/>
                      <a:pt x="62" y="56"/>
                      <a:pt x="62" y="66"/>
                    </a:cubicBezTo>
                    <a:cubicBezTo>
                      <a:pt x="62" y="70"/>
                      <a:pt x="61" y="76"/>
                      <a:pt x="61" y="84"/>
                    </a:cubicBezTo>
                    <a:cubicBezTo>
                      <a:pt x="59" y="99"/>
                      <a:pt x="58" y="110"/>
                      <a:pt x="57" y="116"/>
                    </a:cubicBezTo>
                    <a:cubicBezTo>
                      <a:pt x="57" y="122"/>
                      <a:pt x="55" y="128"/>
                      <a:pt x="53" y="136"/>
                    </a:cubicBezTo>
                    <a:cubicBezTo>
                      <a:pt x="52" y="137"/>
                      <a:pt x="51" y="138"/>
                      <a:pt x="50" y="138"/>
                    </a:cubicBezTo>
                    <a:cubicBezTo>
                      <a:pt x="48" y="138"/>
                      <a:pt x="48" y="137"/>
                      <a:pt x="48" y="136"/>
                    </a:cubicBezTo>
                    <a:cubicBezTo>
                      <a:pt x="48" y="135"/>
                      <a:pt x="48" y="133"/>
                      <a:pt x="48" y="130"/>
                    </a:cubicBezTo>
                    <a:cubicBezTo>
                      <a:pt x="49" y="127"/>
                      <a:pt x="49" y="126"/>
                      <a:pt x="49" y="125"/>
                    </a:cubicBezTo>
                    <a:cubicBezTo>
                      <a:pt x="53" y="104"/>
                      <a:pt x="55" y="85"/>
                      <a:pt x="55" y="68"/>
                    </a:cubicBezTo>
                    <a:cubicBezTo>
                      <a:pt x="56" y="60"/>
                      <a:pt x="56" y="54"/>
                      <a:pt x="55" y="48"/>
                    </a:cubicBezTo>
                    <a:cubicBezTo>
                      <a:pt x="54" y="45"/>
                      <a:pt x="53" y="42"/>
                      <a:pt x="52" y="40"/>
                    </a:cubicBezTo>
                    <a:cubicBezTo>
                      <a:pt x="50" y="38"/>
                      <a:pt x="51" y="36"/>
                      <a:pt x="54" y="34"/>
                    </a:cubicBezTo>
                    <a:cubicBezTo>
                      <a:pt x="58" y="30"/>
                      <a:pt x="66" y="29"/>
                      <a:pt x="76" y="31"/>
                    </a:cubicBezTo>
                    <a:cubicBezTo>
                      <a:pt x="81" y="32"/>
                      <a:pt x="83" y="30"/>
                      <a:pt x="83" y="25"/>
                    </a:cubicBezTo>
                    <a:cubicBezTo>
                      <a:pt x="83" y="21"/>
                      <a:pt x="81" y="18"/>
                      <a:pt x="77" y="18"/>
                    </a:cubicBezTo>
                    <a:cubicBezTo>
                      <a:pt x="70" y="17"/>
                      <a:pt x="66" y="17"/>
                      <a:pt x="65" y="18"/>
                    </a:cubicBezTo>
                    <a:cubicBezTo>
                      <a:pt x="63" y="19"/>
                      <a:pt x="60" y="19"/>
                      <a:pt x="57" y="19"/>
                    </a:cubicBezTo>
                    <a:cubicBezTo>
                      <a:pt x="57" y="18"/>
                      <a:pt x="55" y="17"/>
                      <a:pt x="53" y="15"/>
                    </a:cubicBezTo>
                    <a:cubicBezTo>
                      <a:pt x="53" y="14"/>
                      <a:pt x="52" y="14"/>
                      <a:pt x="52" y="13"/>
                    </a:cubicBezTo>
                    <a:cubicBezTo>
                      <a:pt x="50" y="10"/>
                      <a:pt x="51" y="6"/>
                      <a:pt x="54" y="2"/>
                    </a:cubicBezTo>
                    <a:close/>
                    <a:moveTo>
                      <a:pt x="95" y="70"/>
                    </a:moveTo>
                    <a:cubicBezTo>
                      <a:pt x="96" y="72"/>
                      <a:pt x="95" y="73"/>
                      <a:pt x="94" y="74"/>
                    </a:cubicBezTo>
                    <a:cubicBezTo>
                      <a:pt x="92" y="74"/>
                      <a:pt x="91" y="74"/>
                      <a:pt x="90" y="72"/>
                    </a:cubicBezTo>
                    <a:cubicBezTo>
                      <a:pt x="88" y="67"/>
                      <a:pt x="84" y="62"/>
                      <a:pt x="78" y="56"/>
                    </a:cubicBezTo>
                    <a:cubicBezTo>
                      <a:pt x="77" y="55"/>
                      <a:pt x="76" y="54"/>
                      <a:pt x="76" y="54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61"/>
                      <a:pt x="75" y="73"/>
                      <a:pt x="77" y="93"/>
                    </a:cubicBezTo>
                    <a:cubicBezTo>
                      <a:pt x="78" y="99"/>
                      <a:pt x="80" y="107"/>
                      <a:pt x="83" y="119"/>
                    </a:cubicBezTo>
                    <a:cubicBezTo>
                      <a:pt x="84" y="122"/>
                      <a:pt x="85" y="124"/>
                      <a:pt x="85" y="124"/>
                    </a:cubicBezTo>
                    <a:cubicBezTo>
                      <a:pt x="86" y="126"/>
                      <a:pt x="86" y="128"/>
                      <a:pt x="87" y="131"/>
                    </a:cubicBezTo>
                    <a:cubicBezTo>
                      <a:pt x="88" y="132"/>
                      <a:pt x="88" y="133"/>
                      <a:pt x="88" y="133"/>
                    </a:cubicBezTo>
                    <a:cubicBezTo>
                      <a:pt x="88" y="135"/>
                      <a:pt x="88" y="136"/>
                      <a:pt x="86" y="136"/>
                    </a:cubicBezTo>
                    <a:cubicBezTo>
                      <a:pt x="84" y="136"/>
                      <a:pt x="83" y="135"/>
                      <a:pt x="82" y="133"/>
                    </a:cubicBezTo>
                    <a:cubicBezTo>
                      <a:pt x="77" y="123"/>
                      <a:pt x="73" y="110"/>
                      <a:pt x="70" y="93"/>
                    </a:cubicBezTo>
                    <a:cubicBezTo>
                      <a:pt x="69" y="79"/>
                      <a:pt x="68" y="68"/>
                      <a:pt x="68" y="58"/>
                    </a:cubicBezTo>
                    <a:cubicBezTo>
                      <a:pt x="68" y="51"/>
                      <a:pt x="68" y="46"/>
                      <a:pt x="68" y="44"/>
                    </a:cubicBezTo>
                    <a:cubicBezTo>
                      <a:pt x="68" y="43"/>
                      <a:pt x="69" y="42"/>
                      <a:pt x="70" y="42"/>
                    </a:cubicBezTo>
                    <a:cubicBezTo>
                      <a:pt x="71" y="41"/>
                      <a:pt x="71" y="41"/>
                      <a:pt x="72" y="42"/>
                    </a:cubicBezTo>
                    <a:cubicBezTo>
                      <a:pt x="76" y="45"/>
                      <a:pt x="78" y="48"/>
                      <a:pt x="80" y="49"/>
                    </a:cubicBezTo>
                    <a:cubicBezTo>
                      <a:pt x="86" y="54"/>
                      <a:pt x="91" y="61"/>
                      <a:pt x="95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30" name="íṣ1ïḑe">
                <a:extLst>
                  <a:ext uri="{FF2B5EF4-FFF2-40B4-BE49-F238E27FC236}">
                    <a16:creationId xmlns:a16="http://schemas.microsoft.com/office/drawing/2014/main" id="{75A30C04-B778-939F-867E-3714330C1517}"/>
                  </a:ext>
                </a:extLst>
              </p:cNvPr>
              <p:cNvSpPr/>
              <p:nvPr/>
            </p:nvSpPr>
            <p:spPr bwMode="auto">
              <a:xfrm>
                <a:off x="1750909" y="4905965"/>
                <a:ext cx="93663" cy="87313"/>
              </a:xfrm>
              <a:custGeom>
                <a:avLst/>
                <a:gdLst>
                  <a:gd name="T0" fmla="*/ 51 w 51"/>
                  <a:gd name="T1" fmla="*/ 17 h 47"/>
                  <a:gd name="T2" fmla="*/ 46 w 51"/>
                  <a:gd name="T3" fmla="*/ 25 h 47"/>
                  <a:gd name="T4" fmla="*/ 26 w 51"/>
                  <a:gd name="T5" fmla="*/ 13 h 47"/>
                  <a:gd name="T6" fmla="*/ 20 w 51"/>
                  <a:gd name="T7" fmla="*/ 9 h 47"/>
                  <a:gd name="T8" fmla="*/ 14 w 51"/>
                  <a:gd name="T9" fmla="*/ 9 h 47"/>
                  <a:gd name="T10" fmla="*/ 10 w 51"/>
                  <a:gd name="T11" fmla="*/ 13 h 47"/>
                  <a:gd name="T12" fmla="*/ 8 w 51"/>
                  <a:gd name="T13" fmla="*/ 19 h 47"/>
                  <a:gd name="T14" fmla="*/ 10 w 51"/>
                  <a:gd name="T15" fmla="*/ 23 h 47"/>
                  <a:gd name="T16" fmla="*/ 17 w 51"/>
                  <a:gd name="T17" fmla="*/ 27 h 47"/>
                  <a:gd name="T18" fmla="*/ 37 w 51"/>
                  <a:gd name="T19" fmla="*/ 40 h 47"/>
                  <a:gd name="T20" fmla="*/ 33 w 51"/>
                  <a:gd name="T21" fmla="*/ 47 h 47"/>
                  <a:gd name="T22" fmla="*/ 13 w 51"/>
                  <a:gd name="T23" fmla="*/ 35 h 47"/>
                  <a:gd name="T24" fmla="*/ 4 w 51"/>
                  <a:gd name="T25" fmla="*/ 29 h 47"/>
                  <a:gd name="T26" fmla="*/ 1 w 51"/>
                  <a:gd name="T27" fmla="*/ 24 h 47"/>
                  <a:gd name="T28" fmla="*/ 0 w 51"/>
                  <a:gd name="T29" fmla="*/ 18 h 47"/>
                  <a:gd name="T30" fmla="*/ 3 w 51"/>
                  <a:gd name="T31" fmla="*/ 10 h 47"/>
                  <a:gd name="T32" fmla="*/ 10 w 51"/>
                  <a:gd name="T33" fmla="*/ 2 h 47"/>
                  <a:gd name="T34" fmla="*/ 15 w 51"/>
                  <a:gd name="T35" fmla="*/ 0 h 47"/>
                  <a:gd name="T36" fmla="*/ 21 w 51"/>
                  <a:gd name="T37" fmla="*/ 0 h 47"/>
                  <a:gd name="T38" fmla="*/ 31 w 51"/>
                  <a:gd name="T39" fmla="*/ 5 h 47"/>
                  <a:gd name="T40" fmla="*/ 51 w 51"/>
                  <a:gd name="T41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1" h="47">
                    <a:moveTo>
                      <a:pt x="51" y="17"/>
                    </a:moveTo>
                    <a:cubicBezTo>
                      <a:pt x="46" y="25"/>
                      <a:pt x="46" y="25"/>
                      <a:pt x="46" y="25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3" y="11"/>
                      <a:pt x="21" y="10"/>
                      <a:pt x="20" y="9"/>
                    </a:cubicBezTo>
                    <a:cubicBezTo>
                      <a:pt x="18" y="9"/>
                      <a:pt x="16" y="9"/>
                      <a:pt x="14" y="9"/>
                    </a:cubicBezTo>
                    <a:cubicBezTo>
                      <a:pt x="13" y="10"/>
                      <a:pt x="11" y="11"/>
                      <a:pt x="10" y="13"/>
                    </a:cubicBezTo>
                    <a:cubicBezTo>
                      <a:pt x="9" y="16"/>
                      <a:pt x="8" y="17"/>
                      <a:pt x="8" y="19"/>
                    </a:cubicBezTo>
                    <a:cubicBezTo>
                      <a:pt x="9" y="21"/>
                      <a:pt x="9" y="22"/>
                      <a:pt x="10" y="23"/>
                    </a:cubicBezTo>
                    <a:cubicBezTo>
                      <a:pt x="12" y="24"/>
                      <a:pt x="14" y="25"/>
                      <a:pt x="17" y="27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9" y="33"/>
                      <a:pt x="6" y="31"/>
                      <a:pt x="4" y="29"/>
                    </a:cubicBezTo>
                    <a:cubicBezTo>
                      <a:pt x="2" y="28"/>
                      <a:pt x="1" y="26"/>
                      <a:pt x="1" y="24"/>
                    </a:cubicBezTo>
                    <a:cubicBezTo>
                      <a:pt x="0" y="22"/>
                      <a:pt x="0" y="20"/>
                      <a:pt x="0" y="18"/>
                    </a:cubicBezTo>
                    <a:cubicBezTo>
                      <a:pt x="0" y="15"/>
                      <a:pt x="2" y="13"/>
                      <a:pt x="3" y="10"/>
                    </a:cubicBezTo>
                    <a:cubicBezTo>
                      <a:pt x="6" y="6"/>
                      <a:pt x="8" y="4"/>
                      <a:pt x="10" y="2"/>
                    </a:cubicBezTo>
                    <a:cubicBezTo>
                      <a:pt x="11" y="1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0"/>
                    </a:cubicBezTo>
                    <a:cubicBezTo>
                      <a:pt x="23" y="1"/>
                      <a:pt x="27" y="3"/>
                      <a:pt x="31" y="5"/>
                    </a:cubicBezTo>
                    <a:lnTo>
                      <a:pt x="51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31" name="íṧḷîde">
                <a:extLst>
                  <a:ext uri="{FF2B5EF4-FFF2-40B4-BE49-F238E27FC236}">
                    <a16:creationId xmlns:a16="http://schemas.microsoft.com/office/drawing/2014/main" id="{8A6FB4FB-86A0-DDE0-6872-4F9D16DE069A}"/>
                  </a:ext>
                </a:extLst>
              </p:cNvPr>
              <p:cNvSpPr/>
              <p:nvPr/>
            </p:nvSpPr>
            <p:spPr bwMode="auto">
              <a:xfrm>
                <a:off x="1704872" y="4971053"/>
                <a:ext cx="100013" cy="92075"/>
              </a:xfrm>
              <a:custGeom>
                <a:avLst/>
                <a:gdLst>
                  <a:gd name="T0" fmla="*/ 17 w 63"/>
                  <a:gd name="T1" fmla="*/ 0 h 58"/>
                  <a:gd name="T2" fmla="*/ 63 w 63"/>
                  <a:gd name="T3" fmla="*/ 21 h 58"/>
                  <a:gd name="T4" fmla="*/ 59 w 63"/>
                  <a:gd name="T5" fmla="*/ 30 h 58"/>
                  <a:gd name="T6" fmla="*/ 19 w 63"/>
                  <a:gd name="T7" fmla="*/ 35 h 58"/>
                  <a:gd name="T8" fmla="*/ 50 w 63"/>
                  <a:gd name="T9" fmla="*/ 50 h 58"/>
                  <a:gd name="T10" fmla="*/ 46 w 63"/>
                  <a:gd name="T11" fmla="*/ 58 h 58"/>
                  <a:gd name="T12" fmla="*/ 0 w 63"/>
                  <a:gd name="T13" fmla="*/ 37 h 58"/>
                  <a:gd name="T14" fmla="*/ 4 w 63"/>
                  <a:gd name="T15" fmla="*/ 26 h 58"/>
                  <a:gd name="T16" fmla="*/ 43 w 63"/>
                  <a:gd name="T17" fmla="*/ 22 h 58"/>
                  <a:gd name="T18" fmla="*/ 12 w 63"/>
                  <a:gd name="T19" fmla="*/ 8 h 58"/>
                  <a:gd name="T20" fmla="*/ 17 w 63"/>
                  <a:gd name="T2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58">
                    <a:moveTo>
                      <a:pt x="17" y="0"/>
                    </a:moveTo>
                    <a:lnTo>
                      <a:pt x="63" y="21"/>
                    </a:lnTo>
                    <a:lnTo>
                      <a:pt x="59" y="30"/>
                    </a:lnTo>
                    <a:lnTo>
                      <a:pt x="19" y="35"/>
                    </a:lnTo>
                    <a:lnTo>
                      <a:pt x="50" y="50"/>
                    </a:lnTo>
                    <a:lnTo>
                      <a:pt x="46" y="58"/>
                    </a:lnTo>
                    <a:lnTo>
                      <a:pt x="0" y="37"/>
                    </a:lnTo>
                    <a:lnTo>
                      <a:pt x="4" y="26"/>
                    </a:lnTo>
                    <a:lnTo>
                      <a:pt x="43" y="22"/>
                    </a:lnTo>
                    <a:lnTo>
                      <a:pt x="12" y="8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32" name="íS1îḍé">
                <a:extLst>
                  <a:ext uri="{FF2B5EF4-FFF2-40B4-BE49-F238E27FC236}">
                    <a16:creationId xmlns:a16="http://schemas.microsoft.com/office/drawing/2014/main" id="{3D32F599-F54D-4262-87A3-38D14397B9FC}"/>
                  </a:ext>
                </a:extLst>
              </p:cNvPr>
              <p:cNvSpPr/>
              <p:nvPr/>
            </p:nvSpPr>
            <p:spPr bwMode="auto">
              <a:xfrm>
                <a:off x="1690584" y="5045665"/>
                <a:ext cx="84138" cy="44450"/>
              </a:xfrm>
              <a:custGeom>
                <a:avLst/>
                <a:gdLst>
                  <a:gd name="T0" fmla="*/ 5 w 53"/>
                  <a:gd name="T1" fmla="*/ 0 h 28"/>
                  <a:gd name="T2" fmla="*/ 53 w 53"/>
                  <a:gd name="T3" fmla="*/ 19 h 28"/>
                  <a:gd name="T4" fmla="*/ 49 w 53"/>
                  <a:gd name="T5" fmla="*/ 28 h 28"/>
                  <a:gd name="T6" fmla="*/ 0 w 53"/>
                  <a:gd name="T7" fmla="*/ 10 h 28"/>
                  <a:gd name="T8" fmla="*/ 5 w 53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28">
                    <a:moveTo>
                      <a:pt x="5" y="0"/>
                    </a:moveTo>
                    <a:lnTo>
                      <a:pt x="53" y="19"/>
                    </a:lnTo>
                    <a:lnTo>
                      <a:pt x="49" y="28"/>
                    </a:lnTo>
                    <a:lnTo>
                      <a:pt x="0" y="1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33" name="íṧļïḋè">
                <a:extLst>
                  <a:ext uri="{FF2B5EF4-FFF2-40B4-BE49-F238E27FC236}">
                    <a16:creationId xmlns:a16="http://schemas.microsoft.com/office/drawing/2014/main" id="{2E98B60B-F674-0A32-B37F-0EA2587E5175}"/>
                  </a:ext>
                </a:extLst>
              </p:cNvPr>
              <p:cNvSpPr/>
              <p:nvPr/>
            </p:nvSpPr>
            <p:spPr bwMode="auto">
              <a:xfrm>
                <a:off x="1674709" y="5091703"/>
                <a:ext cx="92075" cy="73025"/>
              </a:xfrm>
              <a:custGeom>
                <a:avLst/>
                <a:gdLst>
                  <a:gd name="T0" fmla="*/ 4 w 58"/>
                  <a:gd name="T1" fmla="*/ 3 h 46"/>
                  <a:gd name="T2" fmla="*/ 58 w 58"/>
                  <a:gd name="T3" fmla="*/ 0 h 46"/>
                  <a:gd name="T4" fmla="*/ 55 w 58"/>
                  <a:gd name="T5" fmla="*/ 11 h 46"/>
                  <a:gd name="T6" fmla="*/ 14 w 58"/>
                  <a:gd name="T7" fmla="*/ 13 h 46"/>
                  <a:gd name="T8" fmla="*/ 46 w 58"/>
                  <a:gd name="T9" fmla="*/ 35 h 46"/>
                  <a:gd name="T10" fmla="*/ 44 w 58"/>
                  <a:gd name="T11" fmla="*/ 46 h 46"/>
                  <a:gd name="T12" fmla="*/ 0 w 58"/>
                  <a:gd name="T13" fmla="*/ 14 h 46"/>
                  <a:gd name="T14" fmla="*/ 4 w 58"/>
                  <a:gd name="T15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46">
                    <a:moveTo>
                      <a:pt x="4" y="3"/>
                    </a:moveTo>
                    <a:lnTo>
                      <a:pt x="58" y="0"/>
                    </a:lnTo>
                    <a:lnTo>
                      <a:pt x="55" y="11"/>
                    </a:lnTo>
                    <a:lnTo>
                      <a:pt x="14" y="13"/>
                    </a:lnTo>
                    <a:lnTo>
                      <a:pt x="46" y="35"/>
                    </a:lnTo>
                    <a:lnTo>
                      <a:pt x="44" y="46"/>
                    </a:lnTo>
                    <a:lnTo>
                      <a:pt x="0" y="14"/>
                    </a:lnTo>
                    <a:lnTo>
                      <a:pt x="4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34" name="ïṡḷiḋé">
                <a:extLst>
                  <a:ext uri="{FF2B5EF4-FFF2-40B4-BE49-F238E27FC236}">
                    <a16:creationId xmlns:a16="http://schemas.microsoft.com/office/drawing/2014/main" id="{5F4821F3-F683-843A-E750-A3DD251B59F2}"/>
                  </a:ext>
                </a:extLst>
              </p:cNvPr>
              <p:cNvSpPr/>
              <p:nvPr/>
            </p:nvSpPr>
            <p:spPr bwMode="auto">
              <a:xfrm>
                <a:off x="1652484" y="5153615"/>
                <a:ext cx="90488" cy="73025"/>
              </a:xfrm>
              <a:custGeom>
                <a:avLst/>
                <a:gdLst>
                  <a:gd name="T0" fmla="*/ 7 w 57"/>
                  <a:gd name="T1" fmla="*/ 0 h 46"/>
                  <a:gd name="T2" fmla="*/ 57 w 57"/>
                  <a:gd name="T3" fmla="*/ 10 h 46"/>
                  <a:gd name="T4" fmla="*/ 50 w 57"/>
                  <a:gd name="T5" fmla="*/ 46 h 46"/>
                  <a:gd name="T6" fmla="*/ 42 w 57"/>
                  <a:gd name="T7" fmla="*/ 45 h 46"/>
                  <a:gd name="T8" fmla="*/ 47 w 57"/>
                  <a:gd name="T9" fmla="*/ 18 h 46"/>
                  <a:gd name="T10" fmla="*/ 36 w 57"/>
                  <a:gd name="T11" fmla="*/ 16 h 46"/>
                  <a:gd name="T12" fmla="*/ 30 w 57"/>
                  <a:gd name="T13" fmla="*/ 40 h 46"/>
                  <a:gd name="T14" fmla="*/ 22 w 57"/>
                  <a:gd name="T15" fmla="*/ 39 h 46"/>
                  <a:gd name="T16" fmla="*/ 27 w 57"/>
                  <a:gd name="T17" fmla="*/ 14 h 46"/>
                  <a:gd name="T18" fmla="*/ 14 w 57"/>
                  <a:gd name="T19" fmla="*/ 11 h 46"/>
                  <a:gd name="T20" fmla="*/ 8 w 57"/>
                  <a:gd name="T21" fmla="*/ 39 h 46"/>
                  <a:gd name="T22" fmla="*/ 0 w 57"/>
                  <a:gd name="T23" fmla="*/ 38 h 46"/>
                  <a:gd name="T24" fmla="*/ 7 w 57"/>
                  <a:gd name="T2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46">
                    <a:moveTo>
                      <a:pt x="7" y="0"/>
                    </a:moveTo>
                    <a:lnTo>
                      <a:pt x="57" y="10"/>
                    </a:lnTo>
                    <a:lnTo>
                      <a:pt x="50" y="46"/>
                    </a:lnTo>
                    <a:lnTo>
                      <a:pt x="42" y="45"/>
                    </a:lnTo>
                    <a:lnTo>
                      <a:pt x="47" y="18"/>
                    </a:lnTo>
                    <a:lnTo>
                      <a:pt x="36" y="16"/>
                    </a:lnTo>
                    <a:lnTo>
                      <a:pt x="30" y="40"/>
                    </a:lnTo>
                    <a:lnTo>
                      <a:pt x="22" y="39"/>
                    </a:lnTo>
                    <a:lnTo>
                      <a:pt x="27" y="14"/>
                    </a:lnTo>
                    <a:lnTo>
                      <a:pt x="14" y="11"/>
                    </a:lnTo>
                    <a:lnTo>
                      <a:pt x="8" y="39"/>
                    </a:lnTo>
                    <a:lnTo>
                      <a:pt x="0" y="38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35" name="ïşļiḋe">
                <a:extLst>
                  <a:ext uri="{FF2B5EF4-FFF2-40B4-BE49-F238E27FC236}">
                    <a16:creationId xmlns:a16="http://schemas.microsoft.com/office/drawing/2014/main" id="{793B0B23-A289-7AA9-FD2B-1804B4AC1EA1}"/>
                  </a:ext>
                </a:extLst>
              </p:cNvPr>
              <p:cNvSpPr/>
              <p:nvPr/>
            </p:nvSpPr>
            <p:spPr bwMode="auto">
              <a:xfrm>
                <a:off x="1641372" y="5231403"/>
                <a:ext cx="88900" cy="71438"/>
              </a:xfrm>
              <a:custGeom>
                <a:avLst/>
                <a:gdLst>
                  <a:gd name="T0" fmla="*/ 4 w 48"/>
                  <a:gd name="T1" fmla="*/ 0 h 39"/>
                  <a:gd name="T2" fmla="*/ 48 w 48"/>
                  <a:gd name="T3" fmla="*/ 4 h 39"/>
                  <a:gd name="T4" fmla="*/ 46 w 48"/>
                  <a:gd name="T5" fmla="*/ 23 h 39"/>
                  <a:gd name="T6" fmla="*/ 44 w 48"/>
                  <a:gd name="T7" fmla="*/ 33 h 39"/>
                  <a:gd name="T8" fmla="*/ 39 w 48"/>
                  <a:gd name="T9" fmla="*/ 38 h 39"/>
                  <a:gd name="T10" fmla="*/ 32 w 48"/>
                  <a:gd name="T11" fmla="*/ 39 h 39"/>
                  <a:gd name="T12" fmla="*/ 24 w 48"/>
                  <a:gd name="T13" fmla="*/ 35 h 39"/>
                  <a:gd name="T14" fmla="*/ 21 w 48"/>
                  <a:gd name="T15" fmla="*/ 26 h 39"/>
                  <a:gd name="T16" fmla="*/ 17 w 48"/>
                  <a:gd name="T17" fmla="*/ 30 h 39"/>
                  <a:gd name="T18" fmla="*/ 9 w 48"/>
                  <a:gd name="T19" fmla="*/ 35 h 39"/>
                  <a:gd name="T20" fmla="*/ 0 w 48"/>
                  <a:gd name="T21" fmla="*/ 39 h 39"/>
                  <a:gd name="T22" fmla="*/ 1 w 48"/>
                  <a:gd name="T23" fmla="*/ 29 h 39"/>
                  <a:gd name="T24" fmla="*/ 12 w 48"/>
                  <a:gd name="T25" fmla="*/ 23 h 39"/>
                  <a:gd name="T26" fmla="*/ 18 w 48"/>
                  <a:gd name="T27" fmla="*/ 19 h 39"/>
                  <a:gd name="T28" fmla="*/ 20 w 48"/>
                  <a:gd name="T29" fmla="*/ 17 h 39"/>
                  <a:gd name="T30" fmla="*/ 21 w 48"/>
                  <a:gd name="T31" fmla="*/ 12 h 39"/>
                  <a:gd name="T32" fmla="*/ 22 w 48"/>
                  <a:gd name="T33" fmla="*/ 11 h 39"/>
                  <a:gd name="T34" fmla="*/ 3 w 48"/>
                  <a:gd name="T35" fmla="*/ 9 h 39"/>
                  <a:gd name="T36" fmla="*/ 4 w 48"/>
                  <a:gd name="T37" fmla="*/ 0 h 39"/>
                  <a:gd name="T38" fmla="*/ 29 w 48"/>
                  <a:gd name="T39" fmla="*/ 11 h 39"/>
                  <a:gd name="T40" fmla="*/ 28 w 48"/>
                  <a:gd name="T41" fmla="*/ 18 h 39"/>
                  <a:gd name="T42" fmla="*/ 28 w 48"/>
                  <a:gd name="T43" fmla="*/ 26 h 39"/>
                  <a:gd name="T44" fmla="*/ 29 w 48"/>
                  <a:gd name="T45" fmla="*/ 28 h 39"/>
                  <a:gd name="T46" fmla="*/ 32 w 48"/>
                  <a:gd name="T47" fmla="*/ 30 h 39"/>
                  <a:gd name="T48" fmla="*/ 36 w 48"/>
                  <a:gd name="T49" fmla="*/ 29 h 39"/>
                  <a:gd name="T50" fmla="*/ 38 w 48"/>
                  <a:gd name="T51" fmla="*/ 26 h 39"/>
                  <a:gd name="T52" fmla="*/ 39 w 48"/>
                  <a:gd name="T53" fmla="*/ 19 h 39"/>
                  <a:gd name="T54" fmla="*/ 40 w 48"/>
                  <a:gd name="T55" fmla="*/ 12 h 39"/>
                  <a:gd name="T56" fmla="*/ 29 w 48"/>
                  <a:gd name="T57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" h="39">
                    <a:moveTo>
                      <a:pt x="4" y="0"/>
                    </a:moveTo>
                    <a:cubicBezTo>
                      <a:pt x="48" y="4"/>
                      <a:pt x="48" y="4"/>
                      <a:pt x="48" y="4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7"/>
                      <a:pt x="45" y="31"/>
                      <a:pt x="44" y="33"/>
                    </a:cubicBezTo>
                    <a:cubicBezTo>
                      <a:pt x="43" y="35"/>
                      <a:pt x="41" y="36"/>
                      <a:pt x="39" y="38"/>
                    </a:cubicBezTo>
                    <a:cubicBezTo>
                      <a:pt x="37" y="39"/>
                      <a:pt x="35" y="39"/>
                      <a:pt x="32" y="39"/>
                    </a:cubicBezTo>
                    <a:cubicBezTo>
                      <a:pt x="29" y="38"/>
                      <a:pt x="26" y="37"/>
                      <a:pt x="24" y="35"/>
                    </a:cubicBezTo>
                    <a:cubicBezTo>
                      <a:pt x="22" y="33"/>
                      <a:pt x="21" y="30"/>
                      <a:pt x="21" y="26"/>
                    </a:cubicBezTo>
                    <a:cubicBezTo>
                      <a:pt x="20" y="28"/>
                      <a:pt x="18" y="29"/>
                      <a:pt x="17" y="30"/>
                    </a:cubicBezTo>
                    <a:cubicBezTo>
                      <a:pt x="16" y="32"/>
                      <a:pt x="13" y="33"/>
                      <a:pt x="9" y="3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5" y="21"/>
                      <a:pt x="17" y="20"/>
                      <a:pt x="18" y="19"/>
                    </a:cubicBezTo>
                    <a:cubicBezTo>
                      <a:pt x="19" y="18"/>
                      <a:pt x="20" y="18"/>
                      <a:pt x="20" y="17"/>
                    </a:cubicBezTo>
                    <a:cubicBezTo>
                      <a:pt x="21" y="16"/>
                      <a:pt x="21" y="14"/>
                      <a:pt x="21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3" y="9"/>
                      <a:pt x="3" y="9"/>
                      <a:pt x="3" y="9"/>
                    </a:cubicBezTo>
                    <a:lnTo>
                      <a:pt x="4" y="0"/>
                    </a:lnTo>
                    <a:close/>
                    <a:moveTo>
                      <a:pt x="29" y="11"/>
                    </a:move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22"/>
                      <a:pt x="27" y="25"/>
                      <a:pt x="28" y="26"/>
                    </a:cubicBezTo>
                    <a:cubicBezTo>
                      <a:pt x="28" y="27"/>
                      <a:pt x="28" y="28"/>
                      <a:pt x="29" y="28"/>
                    </a:cubicBezTo>
                    <a:cubicBezTo>
                      <a:pt x="30" y="29"/>
                      <a:pt x="31" y="30"/>
                      <a:pt x="32" y="30"/>
                    </a:cubicBezTo>
                    <a:cubicBezTo>
                      <a:pt x="34" y="30"/>
                      <a:pt x="35" y="30"/>
                      <a:pt x="36" y="29"/>
                    </a:cubicBezTo>
                    <a:cubicBezTo>
                      <a:pt x="37" y="28"/>
                      <a:pt x="38" y="27"/>
                      <a:pt x="38" y="26"/>
                    </a:cubicBezTo>
                    <a:cubicBezTo>
                      <a:pt x="38" y="25"/>
                      <a:pt x="39" y="23"/>
                      <a:pt x="39" y="19"/>
                    </a:cubicBezTo>
                    <a:cubicBezTo>
                      <a:pt x="40" y="12"/>
                      <a:pt x="40" y="12"/>
                      <a:pt x="40" y="12"/>
                    </a:cubicBezTo>
                    <a:lnTo>
                      <a:pt x="2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36" name="îś1iḓê">
                <a:extLst>
                  <a:ext uri="{FF2B5EF4-FFF2-40B4-BE49-F238E27FC236}">
                    <a16:creationId xmlns:a16="http://schemas.microsoft.com/office/drawing/2014/main" id="{9F55AFA8-7F89-D8A2-2CFA-DD0B86365117}"/>
                  </a:ext>
                </a:extLst>
              </p:cNvPr>
              <p:cNvSpPr/>
              <p:nvPr/>
            </p:nvSpPr>
            <p:spPr bwMode="auto">
              <a:xfrm>
                <a:off x="1641372" y="5312365"/>
                <a:ext cx="82550" cy="66675"/>
              </a:xfrm>
              <a:custGeom>
                <a:avLst/>
                <a:gdLst>
                  <a:gd name="T0" fmla="*/ 15 w 45"/>
                  <a:gd name="T1" fmla="*/ 0 h 36"/>
                  <a:gd name="T2" fmla="*/ 16 w 45"/>
                  <a:gd name="T3" fmla="*/ 8 h 36"/>
                  <a:gd name="T4" fmla="*/ 9 w 45"/>
                  <a:gd name="T5" fmla="*/ 12 h 36"/>
                  <a:gd name="T6" fmla="*/ 7 w 45"/>
                  <a:gd name="T7" fmla="*/ 18 h 36"/>
                  <a:gd name="T8" fmla="*/ 9 w 45"/>
                  <a:gd name="T9" fmla="*/ 25 h 36"/>
                  <a:gd name="T10" fmla="*/ 13 w 45"/>
                  <a:gd name="T11" fmla="*/ 27 h 36"/>
                  <a:gd name="T12" fmla="*/ 16 w 45"/>
                  <a:gd name="T13" fmla="*/ 26 h 36"/>
                  <a:gd name="T14" fmla="*/ 18 w 45"/>
                  <a:gd name="T15" fmla="*/ 23 h 36"/>
                  <a:gd name="T16" fmla="*/ 20 w 45"/>
                  <a:gd name="T17" fmla="*/ 15 h 36"/>
                  <a:gd name="T18" fmla="*/ 24 w 45"/>
                  <a:gd name="T19" fmla="*/ 5 h 36"/>
                  <a:gd name="T20" fmla="*/ 33 w 45"/>
                  <a:gd name="T21" fmla="*/ 1 h 36"/>
                  <a:gd name="T22" fmla="*/ 39 w 45"/>
                  <a:gd name="T23" fmla="*/ 3 h 36"/>
                  <a:gd name="T24" fmla="*/ 44 w 45"/>
                  <a:gd name="T25" fmla="*/ 9 h 36"/>
                  <a:gd name="T26" fmla="*/ 45 w 45"/>
                  <a:gd name="T27" fmla="*/ 17 h 36"/>
                  <a:gd name="T28" fmla="*/ 42 w 45"/>
                  <a:gd name="T29" fmla="*/ 30 h 36"/>
                  <a:gd name="T30" fmla="*/ 32 w 45"/>
                  <a:gd name="T31" fmla="*/ 34 h 36"/>
                  <a:gd name="T32" fmla="*/ 31 w 45"/>
                  <a:gd name="T33" fmla="*/ 25 h 36"/>
                  <a:gd name="T34" fmla="*/ 36 w 45"/>
                  <a:gd name="T35" fmla="*/ 23 h 36"/>
                  <a:gd name="T36" fmla="*/ 38 w 45"/>
                  <a:gd name="T37" fmla="*/ 17 h 36"/>
                  <a:gd name="T38" fmla="*/ 36 w 45"/>
                  <a:gd name="T39" fmla="*/ 11 h 36"/>
                  <a:gd name="T40" fmla="*/ 33 w 45"/>
                  <a:gd name="T41" fmla="*/ 10 h 36"/>
                  <a:gd name="T42" fmla="*/ 31 w 45"/>
                  <a:gd name="T43" fmla="*/ 11 h 36"/>
                  <a:gd name="T44" fmla="*/ 28 w 45"/>
                  <a:gd name="T45" fmla="*/ 19 h 36"/>
                  <a:gd name="T46" fmla="*/ 25 w 45"/>
                  <a:gd name="T47" fmla="*/ 29 h 36"/>
                  <a:gd name="T48" fmla="*/ 20 w 45"/>
                  <a:gd name="T49" fmla="*/ 34 h 36"/>
                  <a:gd name="T50" fmla="*/ 13 w 45"/>
                  <a:gd name="T51" fmla="*/ 36 h 36"/>
                  <a:gd name="T52" fmla="*/ 6 w 45"/>
                  <a:gd name="T53" fmla="*/ 33 h 36"/>
                  <a:gd name="T54" fmla="*/ 1 w 45"/>
                  <a:gd name="T55" fmla="*/ 28 h 36"/>
                  <a:gd name="T56" fmla="*/ 0 w 45"/>
                  <a:gd name="T57" fmla="*/ 18 h 36"/>
                  <a:gd name="T58" fmla="*/ 3 w 45"/>
                  <a:gd name="T59" fmla="*/ 5 h 36"/>
                  <a:gd name="T60" fmla="*/ 15 w 45"/>
                  <a:gd name="T6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5" h="36">
                    <a:moveTo>
                      <a:pt x="15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3" y="9"/>
                      <a:pt x="10" y="10"/>
                      <a:pt x="9" y="12"/>
                    </a:cubicBezTo>
                    <a:cubicBezTo>
                      <a:pt x="8" y="13"/>
                      <a:pt x="7" y="15"/>
                      <a:pt x="7" y="18"/>
                    </a:cubicBezTo>
                    <a:cubicBezTo>
                      <a:pt x="7" y="21"/>
                      <a:pt x="8" y="23"/>
                      <a:pt x="9" y="25"/>
                    </a:cubicBezTo>
                    <a:cubicBezTo>
                      <a:pt x="10" y="26"/>
                      <a:pt x="12" y="27"/>
                      <a:pt x="13" y="27"/>
                    </a:cubicBezTo>
                    <a:cubicBezTo>
                      <a:pt x="14" y="27"/>
                      <a:pt x="15" y="26"/>
                      <a:pt x="16" y="26"/>
                    </a:cubicBezTo>
                    <a:cubicBezTo>
                      <a:pt x="17" y="25"/>
                      <a:pt x="17" y="24"/>
                      <a:pt x="18" y="23"/>
                    </a:cubicBezTo>
                    <a:cubicBezTo>
                      <a:pt x="18" y="22"/>
                      <a:pt x="19" y="19"/>
                      <a:pt x="20" y="15"/>
                    </a:cubicBezTo>
                    <a:cubicBezTo>
                      <a:pt x="21" y="11"/>
                      <a:pt x="22" y="7"/>
                      <a:pt x="24" y="5"/>
                    </a:cubicBezTo>
                    <a:cubicBezTo>
                      <a:pt x="26" y="3"/>
                      <a:pt x="29" y="1"/>
                      <a:pt x="33" y="1"/>
                    </a:cubicBezTo>
                    <a:cubicBezTo>
                      <a:pt x="35" y="1"/>
                      <a:pt x="37" y="2"/>
                      <a:pt x="39" y="3"/>
                    </a:cubicBezTo>
                    <a:cubicBezTo>
                      <a:pt x="41" y="4"/>
                      <a:pt x="43" y="6"/>
                      <a:pt x="44" y="9"/>
                    </a:cubicBezTo>
                    <a:cubicBezTo>
                      <a:pt x="45" y="11"/>
                      <a:pt x="45" y="14"/>
                      <a:pt x="45" y="17"/>
                    </a:cubicBezTo>
                    <a:cubicBezTo>
                      <a:pt x="45" y="23"/>
                      <a:pt x="44" y="27"/>
                      <a:pt x="42" y="30"/>
                    </a:cubicBezTo>
                    <a:cubicBezTo>
                      <a:pt x="39" y="33"/>
                      <a:pt x="36" y="34"/>
                      <a:pt x="32" y="34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4" y="25"/>
                      <a:pt x="35" y="24"/>
                      <a:pt x="36" y="23"/>
                    </a:cubicBezTo>
                    <a:cubicBezTo>
                      <a:pt x="37" y="22"/>
                      <a:pt x="38" y="20"/>
                      <a:pt x="38" y="17"/>
                    </a:cubicBezTo>
                    <a:cubicBezTo>
                      <a:pt x="38" y="15"/>
                      <a:pt x="37" y="13"/>
                      <a:pt x="36" y="11"/>
                    </a:cubicBezTo>
                    <a:cubicBezTo>
                      <a:pt x="35" y="10"/>
                      <a:pt x="35" y="10"/>
                      <a:pt x="33" y="10"/>
                    </a:cubicBezTo>
                    <a:cubicBezTo>
                      <a:pt x="32" y="10"/>
                      <a:pt x="31" y="10"/>
                      <a:pt x="31" y="11"/>
                    </a:cubicBezTo>
                    <a:cubicBezTo>
                      <a:pt x="30" y="12"/>
                      <a:pt x="29" y="15"/>
                      <a:pt x="28" y="19"/>
                    </a:cubicBezTo>
                    <a:cubicBezTo>
                      <a:pt x="27" y="24"/>
                      <a:pt x="26" y="27"/>
                      <a:pt x="25" y="29"/>
                    </a:cubicBezTo>
                    <a:cubicBezTo>
                      <a:pt x="24" y="31"/>
                      <a:pt x="22" y="33"/>
                      <a:pt x="20" y="34"/>
                    </a:cubicBezTo>
                    <a:cubicBezTo>
                      <a:pt x="18" y="35"/>
                      <a:pt x="16" y="36"/>
                      <a:pt x="13" y="36"/>
                    </a:cubicBezTo>
                    <a:cubicBezTo>
                      <a:pt x="11" y="36"/>
                      <a:pt x="8" y="35"/>
                      <a:pt x="6" y="33"/>
                    </a:cubicBezTo>
                    <a:cubicBezTo>
                      <a:pt x="4" y="32"/>
                      <a:pt x="2" y="30"/>
                      <a:pt x="1" y="28"/>
                    </a:cubicBezTo>
                    <a:cubicBezTo>
                      <a:pt x="0" y="25"/>
                      <a:pt x="0" y="22"/>
                      <a:pt x="0" y="18"/>
                    </a:cubicBezTo>
                    <a:cubicBezTo>
                      <a:pt x="0" y="12"/>
                      <a:pt x="1" y="8"/>
                      <a:pt x="3" y="5"/>
                    </a:cubicBezTo>
                    <a:cubicBezTo>
                      <a:pt x="6" y="2"/>
                      <a:pt x="10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37" name="íş1ïḓe">
                <a:extLst>
                  <a:ext uri="{FF2B5EF4-FFF2-40B4-BE49-F238E27FC236}">
                    <a16:creationId xmlns:a16="http://schemas.microsoft.com/office/drawing/2014/main" id="{95AD77B0-BF12-D5CB-6335-CBBA3D747A84}"/>
                  </a:ext>
                </a:extLst>
              </p:cNvPr>
              <p:cNvSpPr/>
              <p:nvPr/>
            </p:nvSpPr>
            <p:spPr bwMode="auto">
              <a:xfrm>
                <a:off x="1642959" y="5385390"/>
                <a:ext cx="84138" cy="22225"/>
              </a:xfrm>
              <a:custGeom>
                <a:avLst/>
                <a:gdLst>
                  <a:gd name="T0" fmla="*/ 0 w 53"/>
                  <a:gd name="T1" fmla="*/ 5 h 14"/>
                  <a:gd name="T2" fmla="*/ 51 w 53"/>
                  <a:gd name="T3" fmla="*/ 0 h 14"/>
                  <a:gd name="T4" fmla="*/ 53 w 53"/>
                  <a:gd name="T5" fmla="*/ 11 h 14"/>
                  <a:gd name="T6" fmla="*/ 1 w 53"/>
                  <a:gd name="T7" fmla="*/ 14 h 14"/>
                  <a:gd name="T8" fmla="*/ 0 w 53"/>
                  <a:gd name="T9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4">
                    <a:moveTo>
                      <a:pt x="0" y="5"/>
                    </a:moveTo>
                    <a:lnTo>
                      <a:pt x="51" y="0"/>
                    </a:lnTo>
                    <a:lnTo>
                      <a:pt x="53" y="11"/>
                    </a:lnTo>
                    <a:lnTo>
                      <a:pt x="1" y="14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38" name="ïṩlîḋè">
                <a:extLst>
                  <a:ext uri="{FF2B5EF4-FFF2-40B4-BE49-F238E27FC236}">
                    <a16:creationId xmlns:a16="http://schemas.microsoft.com/office/drawing/2014/main" id="{0B28F033-A07D-EDDE-7E7D-96336ADB8F5D}"/>
                  </a:ext>
                </a:extLst>
              </p:cNvPr>
              <p:cNvSpPr/>
              <p:nvPr/>
            </p:nvSpPr>
            <p:spPr bwMode="auto">
              <a:xfrm>
                <a:off x="1649309" y="5407615"/>
                <a:ext cx="84138" cy="66675"/>
              </a:xfrm>
              <a:custGeom>
                <a:avLst/>
                <a:gdLst>
                  <a:gd name="T0" fmla="*/ 0 w 53"/>
                  <a:gd name="T1" fmla="*/ 22 h 42"/>
                  <a:gd name="T2" fmla="*/ 42 w 53"/>
                  <a:gd name="T3" fmla="*/ 17 h 42"/>
                  <a:gd name="T4" fmla="*/ 39 w 53"/>
                  <a:gd name="T5" fmla="*/ 1 h 42"/>
                  <a:gd name="T6" fmla="*/ 49 w 53"/>
                  <a:gd name="T7" fmla="*/ 0 h 42"/>
                  <a:gd name="T8" fmla="*/ 53 w 53"/>
                  <a:gd name="T9" fmla="*/ 41 h 42"/>
                  <a:gd name="T10" fmla="*/ 45 w 53"/>
                  <a:gd name="T11" fmla="*/ 42 h 42"/>
                  <a:gd name="T12" fmla="*/ 43 w 53"/>
                  <a:gd name="T13" fmla="*/ 27 h 42"/>
                  <a:gd name="T14" fmla="*/ 1 w 53"/>
                  <a:gd name="T15" fmla="*/ 33 h 42"/>
                  <a:gd name="T16" fmla="*/ 0 w 53"/>
                  <a:gd name="T17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42">
                    <a:moveTo>
                      <a:pt x="0" y="22"/>
                    </a:moveTo>
                    <a:lnTo>
                      <a:pt x="42" y="17"/>
                    </a:lnTo>
                    <a:lnTo>
                      <a:pt x="39" y="1"/>
                    </a:lnTo>
                    <a:lnTo>
                      <a:pt x="49" y="0"/>
                    </a:lnTo>
                    <a:lnTo>
                      <a:pt x="53" y="41"/>
                    </a:lnTo>
                    <a:lnTo>
                      <a:pt x="45" y="42"/>
                    </a:lnTo>
                    <a:lnTo>
                      <a:pt x="43" y="27"/>
                    </a:lnTo>
                    <a:lnTo>
                      <a:pt x="1" y="33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39" name="ïṣľîďe">
                <a:extLst>
                  <a:ext uri="{FF2B5EF4-FFF2-40B4-BE49-F238E27FC236}">
                    <a16:creationId xmlns:a16="http://schemas.microsoft.com/office/drawing/2014/main" id="{3BB0B31F-2B54-393F-FDCE-E7B1F40D73B0}"/>
                  </a:ext>
                </a:extLst>
              </p:cNvPr>
              <p:cNvSpPr/>
              <p:nvPr/>
            </p:nvSpPr>
            <p:spPr bwMode="auto">
              <a:xfrm>
                <a:off x="1662009" y="5471115"/>
                <a:ext cx="90488" cy="73025"/>
              </a:xfrm>
              <a:custGeom>
                <a:avLst/>
                <a:gdLst>
                  <a:gd name="T0" fmla="*/ 0 w 57"/>
                  <a:gd name="T1" fmla="*/ 29 h 46"/>
                  <a:gd name="T2" fmla="*/ 21 w 57"/>
                  <a:gd name="T3" fmla="*/ 24 h 46"/>
                  <a:gd name="T4" fmla="*/ 45 w 57"/>
                  <a:gd name="T5" fmla="*/ 0 h 46"/>
                  <a:gd name="T6" fmla="*/ 49 w 57"/>
                  <a:gd name="T7" fmla="*/ 11 h 46"/>
                  <a:gd name="T8" fmla="*/ 31 w 57"/>
                  <a:gd name="T9" fmla="*/ 28 h 46"/>
                  <a:gd name="T10" fmla="*/ 53 w 57"/>
                  <a:gd name="T11" fmla="*/ 35 h 46"/>
                  <a:gd name="T12" fmla="*/ 57 w 57"/>
                  <a:gd name="T13" fmla="*/ 46 h 46"/>
                  <a:gd name="T14" fmla="*/ 23 w 57"/>
                  <a:gd name="T15" fmla="*/ 35 h 46"/>
                  <a:gd name="T16" fmla="*/ 2 w 57"/>
                  <a:gd name="T17" fmla="*/ 39 h 46"/>
                  <a:gd name="T18" fmla="*/ 0 w 57"/>
                  <a:gd name="T19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46">
                    <a:moveTo>
                      <a:pt x="0" y="29"/>
                    </a:moveTo>
                    <a:lnTo>
                      <a:pt x="21" y="24"/>
                    </a:lnTo>
                    <a:lnTo>
                      <a:pt x="45" y="0"/>
                    </a:lnTo>
                    <a:lnTo>
                      <a:pt x="49" y="11"/>
                    </a:lnTo>
                    <a:lnTo>
                      <a:pt x="31" y="28"/>
                    </a:lnTo>
                    <a:lnTo>
                      <a:pt x="53" y="35"/>
                    </a:lnTo>
                    <a:lnTo>
                      <a:pt x="57" y="46"/>
                    </a:lnTo>
                    <a:lnTo>
                      <a:pt x="23" y="35"/>
                    </a:lnTo>
                    <a:lnTo>
                      <a:pt x="2" y="39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40" name="íśļiḓe">
                <a:extLst>
                  <a:ext uri="{FF2B5EF4-FFF2-40B4-BE49-F238E27FC236}">
                    <a16:creationId xmlns:a16="http://schemas.microsoft.com/office/drawing/2014/main" id="{9F059B65-E5B3-0A39-5656-E911030D438B}"/>
                  </a:ext>
                </a:extLst>
              </p:cNvPr>
              <p:cNvSpPr/>
              <p:nvPr/>
            </p:nvSpPr>
            <p:spPr bwMode="auto">
              <a:xfrm>
                <a:off x="1704872" y="5609228"/>
                <a:ext cx="85725" cy="80963"/>
              </a:xfrm>
              <a:custGeom>
                <a:avLst/>
                <a:gdLst>
                  <a:gd name="T0" fmla="*/ 15 w 47"/>
                  <a:gd name="T1" fmla="*/ 2 h 44"/>
                  <a:gd name="T2" fmla="*/ 26 w 47"/>
                  <a:gd name="T3" fmla="*/ 0 h 44"/>
                  <a:gd name="T4" fmla="*/ 33 w 47"/>
                  <a:gd name="T5" fmla="*/ 1 h 44"/>
                  <a:gd name="T6" fmla="*/ 39 w 47"/>
                  <a:gd name="T7" fmla="*/ 4 h 44"/>
                  <a:gd name="T8" fmla="*/ 44 w 47"/>
                  <a:gd name="T9" fmla="*/ 12 h 44"/>
                  <a:gd name="T10" fmla="*/ 45 w 47"/>
                  <a:gd name="T11" fmla="*/ 29 h 44"/>
                  <a:gd name="T12" fmla="*/ 32 w 47"/>
                  <a:gd name="T13" fmla="*/ 41 h 44"/>
                  <a:gd name="T14" fmla="*/ 15 w 47"/>
                  <a:gd name="T15" fmla="*/ 43 h 44"/>
                  <a:gd name="T16" fmla="*/ 3 w 47"/>
                  <a:gd name="T17" fmla="*/ 31 h 44"/>
                  <a:gd name="T18" fmla="*/ 2 w 47"/>
                  <a:gd name="T19" fmla="*/ 14 h 44"/>
                  <a:gd name="T20" fmla="*/ 15 w 47"/>
                  <a:gd name="T21" fmla="*/ 2 h 44"/>
                  <a:gd name="T22" fmla="*/ 19 w 47"/>
                  <a:gd name="T23" fmla="*/ 10 h 44"/>
                  <a:gd name="T24" fmla="*/ 10 w 47"/>
                  <a:gd name="T25" fmla="*/ 18 h 44"/>
                  <a:gd name="T26" fmla="*/ 10 w 47"/>
                  <a:gd name="T27" fmla="*/ 28 h 44"/>
                  <a:gd name="T28" fmla="*/ 17 w 47"/>
                  <a:gd name="T29" fmla="*/ 34 h 44"/>
                  <a:gd name="T30" fmla="*/ 29 w 47"/>
                  <a:gd name="T31" fmla="*/ 33 h 44"/>
                  <a:gd name="T32" fmla="*/ 38 w 47"/>
                  <a:gd name="T33" fmla="*/ 25 h 44"/>
                  <a:gd name="T34" fmla="*/ 37 w 47"/>
                  <a:gd name="T35" fmla="*/ 16 h 44"/>
                  <a:gd name="T36" fmla="*/ 30 w 47"/>
                  <a:gd name="T37" fmla="*/ 9 h 44"/>
                  <a:gd name="T38" fmla="*/ 19 w 47"/>
                  <a:gd name="T39" fmla="*/ 1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7" h="44">
                    <a:moveTo>
                      <a:pt x="15" y="2"/>
                    </a:moveTo>
                    <a:cubicBezTo>
                      <a:pt x="19" y="0"/>
                      <a:pt x="23" y="0"/>
                      <a:pt x="26" y="0"/>
                    </a:cubicBezTo>
                    <a:cubicBezTo>
                      <a:pt x="28" y="0"/>
                      <a:pt x="31" y="0"/>
                      <a:pt x="33" y="1"/>
                    </a:cubicBezTo>
                    <a:cubicBezTo>
                      <a:pt x="35" y="2"/>
                      <a:pt x="37" y="3"/>
                      <a:pt x="39" y="4"/>
                    </a:cubicBezTo>
                    <a:cubicBezTo>
                      <a:pt x="41" y="6"/>
                      <a:pt x="43" y="9"/>
                      <a:pt x="44" y="12"/>
                    </a:cubicBezTo>
                    <a:cubicBezTo>
                      <a:pt x="47" y="18"/>
                      <a:pt x="47" y="24"/>
                      <a:pt x="45" y="29"/>
                    </a:cubicBezTo>
                    <a:cubicBezTo>
                      <a:pt x="43" y="34"/>
                      <a:pt x="39" y="38"/>
                      <a:pt x="32" y="41"/>
                    </a:cubicBezTo>
                    <a:cubicBezTo>
                      <a:pt x="26" y="44"/>
                      <a:pt x="20" y="44"/>
                      <a:pt x="15" y="43"/>
                    </a:cubicBezTo>
                    <a:cubicBezTo>
                      <a:pt x="9" y="41"/>
                      <a:pt x="5" y="37"/>
                      <a:pt x="3" y="31"/>
                    </a:cubicBezTo>
                    <a:cubicBezTo>
                      <a:pt x="0" y="25"/>
                      <a:pt x="0" y="19"/>
                      <a:pt x="2" y="14"/>
                    </a:cubicBezTo>
                    <a:cubicBezTo>
                      <a:pt x="4" y="9"/>
                      <a:pt x="8" y="5"/>
                      <a:pt x="15" y="2"/>
                    </a:cubicBezTo>
                    <a:close/>
                    <a:moveTo>
                      <a:pt x="19" y="10"/>
                    </a:moveTo>
                    <a:cubicBezTo>
                      <a:pt x="14" y="12"/>
                      <a:pt x="11" y="15"/>
                      <a:pt x="10" y="18"/>
                    </a:cubicBezTo>
                    <a:cubicBezTo>
                      <a:pt x="8" y="21"/>
                      <a:pt x="8" y="24"/>
                      <a:pt x="10" y="28"/>
                    </a:cubicBezTo>
                    <a:cubicBezTo>
                      <a:pt x="11" y="31"/>
                      <a:pt x="13" y="33"/>
                      <a:pt x="17" y="34"/>
                    </a:cubicBezTo>
                    <a:cubicBezTo>
                      <a:pt x="20" y="35"/>
                      <a:pt x="24" y="35"/>
                      <a:pt x="29" y="33"/>
                    </a:cubicBezTo>
                    <a:cubicBezTo>
                      <a:pt x="33" y="31"/>
                      <a:pt x="36" y="28"/>
                      <a:pt x="38" y="25"/>
                    </a:cubicBezTo>
                    <a:cubicBezTo>
                      <a:pt x="39" y="22"/>
                      <a:pt x="39" y="19"/>
                      <a:pt x="37" y="16"/>
                    </a:cubicBezTo>
                    <a:cubicBezTo>
                      <a:pt x="36" y="12"/>
                      <a:pt x="34" y="10"/>
                      <a:pt x="30" y="9"/>
                    </a:cubicBezTo>
                    <a:cubicBezTo>
                      <a:pt x="27" y="8"/>
                      <a:pt x="23" y="8"/>
                      <a:pt x="1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41" name="î$ḷïďe">
                <a:extLst>
                  <a:ext uri="{FF2B5EF4-FFF2-40B4-BE49-F238E27FC236}">
                    <a16:creationId xmlns:a16="http://schemas.microsoft.com/office/drawing/2014/main" id="{A7F6369F-79A5-E819-F788-241F20EA23F2}"/>
                  </a:ext>
                </a:extLst>
              </p:cNvPr>
              <p:cNvSpPr/>
              <p:nvPr/>
            </p:nvSpPr>
            <p:spPr bwMode="auto">
              <a:xfrm>
                <a:off x="1733447" y="5675903"/>
                <a:ext cx="98425" cy="66675"/>
              </a:xfrm>
              <a:custGeom>
                <a:avLst/>
                <a:gdLst>
                  <a:gd name="T0" fmla="*/ 0 w 62"/>
                  <a:gd name="T1" fmla="*/ 26 h 42"/>
                  <a:gd name="T2" fmla="*/ 45 w 62"/>
                  <a:gd name="T3" fmla="*/ 0 h 42"/>
                  <a:gd name="T4" fmla="*/ 62 w 62"/>
                  <a:gd name="T5" fmla="*/ 30 h 42"/>
                  <a:gd name="T6" fmla="*/ 55 w 62"/>
                  <a:gd name="T7" fmla="*/ 35 h 42"/>
                  <a:gd name="T8" fmla="*/ 43 w 62"/>
                  <a:gd name="T9" fmla="*/ 14 h 42"/>
                  <a:gd name="T10" fmla="*/ 32 w 62"/>
                  <a:gd name="T11" fmla="*/ 20 h 42"/>
                  <a:gd name="T12" fmla="*/ 43 w 62"/>
                  <a:gd name="T13" fmla="*/ 38 h 42"/>
                  <a:gd name="T14" fmla="*/ 35 w 62"/>
                  <a:gd name="T15" fmla="*/ 42 h 42"/>
                  <a:gd name="T16" fmla="*/ 25 w 62"/>
                  <a:gd name="T17" fmla="*/ 23 h 42"/>
                  <a:gd name="T18" fmla="*/ 6 w 62"/>
                  <a:gd name="T19" fmla="*/ 35 h 42"/>
                  <a:gd name="T20" fmla="*/ 0 w 62"/>
                  <a:gd name="T21" fmla="*/ 2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42">
                    <a:moveTo>
                      <a:pt x="0" y="26"/>
                    </a:moveTo>
                    <a:lnTo>
                      <a:pt x="45" y="0"/>
                    </a:lnTo>
                    <a:lnTo>
                      <a:pt x="62" y="30"/>
                    </a:lnTo>
                    <a:lnTo>
                      <a:pt x="55" y="35"/>
                    </a:lnTo>
                    <a:lnTo>
                      <a:pt x="43" y="14"/>
                    </a:lnTo>
                    <a:lnTo>
                      <a:pt x="32" y="20"/>
                    </a:lnTo>
                    <a:lnTo>
                      <a:pt x="43" y="38"/>
                    </a:lnTo>
                    <a:lnTo>
                      <a:pt x="35" y="42"/>
                    </a:lnTo>
                    <a:lnTo>
                      <a:pt x="25" y="23"/>
                    </a:lnTo>
                    <a:lnTo>
                      <a:pt x="6" y="35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42" name="îśḻîḍe">
                <a:extLst>
                  <a:ext uri="{FF2B5EF4-FFF2-40B4-BE49-F238E27FC236}">
                    <a16:creationId xmlns:a16="http://schemas.microsoft.com/office/drawing/2014/main" id="{95171BB3-8883-58F1-168E-B76AFA14DCAF}"/>
                  </a:ext>
                </a:extLst>
              </p:cNvPr>
              <p:cNvSpPr/>
              <p:nvPr/>
            </p:nvSpPr>
            <p:spPr bwMode="auto">
              <a:xfrm>
                <a:off x="1812822" y="5785440"/>
                <a:ext cx="85725" cy="82550"/>
              </a:xfrm>
              <a:custGeom>
                <a:avLst/>
                <a:gdLst>
                  <a:gd name="T0" fmla="*/ 6 w 46"/>
                  <a:gd name="T1" fmla="*/ 13 h 45"/>
                  <a:gd name="T2" fmla="*/ 12 w 46"/>
                  <a:gd name="T3" fmla="*/ 19 h 45"/>
                  <a:gd name="T4" fmla="*/ 9 w 46"/>
                  <a:gd name="T5" fmla="*/ 26 h 45"/>
                  <a:gd name="T6" fmla="*/ 11 w 46"/>
                  <a:gd name="T7" fmla="*/ 32 h 45"/>
                  <a:gd name="T8" fmla="*/ 17 w 46"/>
                  <a:gd name="T9" fmla="*/ 36 h 45"/>
                  <a:gd name="T10" fmla="*/ 22 w 46"/>
                  <a:gd name="T11" fmla="*/ 35 h 45"/>
                  <a:gd name="T12" fmla="*/ 23 w 46"/>
                  <a:gd name="T13" fmla="*/ 32 h 45"/>
                  <a:gd name="T14" fmla="*/ 22 w 46"/>
                  <a:gd name="T15" fmla="*/ 29 h 45"/>
                  <a:gd name="T16" fmla="*/ 19 w 46"/>
                  <a:gd name="T17" fmla="*/ 22 h 45"/>
                  <a:gd name="T18" fmla="*/ 16 w 46"/>
                  <a:gd name="T19" fmla="*/ 12 h 45"/>
                  <a:gd name="T20" fmla="*/ 21 w 46"/>
                  <a:gd name="T21" fmla="*/ 3 h 45"/>
                  <a:gd name="T22" fmla="*/ 27 w 46"/>
                  <a:gd name="T23" fmla="*/ 0 h 45"/>
                  <a:gd name="T24" fmla="*/ 34 w 46"/>
                  <a:gd name="T25" fmla="*/ 2 h 45"/>
                  <a:gd name="T26" fmla="*/ 40 w 46"/>
                  <a:gd name="T27" fmla="*/ 8 h 45"/>
                  <a:gd name="T28" fmla="*/ 45 w 46"/>
                  <a:gd name="T29" fmla="*/ 19 h 45"/>
                  <a:gd name="T30" fmla="*/ 41 w 46"/>
                  <a:gd name="T31" fmla="*/ 29 h 45"/>
                  <a:gd name="T32" fmla="*/ 35 w 46"/>
                  <a:gd name="T33" fmla="*/ 22 h 45"/>
                  <a:gd name="T34" fmla="*/ 37 w 46"/>
                  <a:gd name="T35" fmla="*/ 17 h 45"/>
                  <a:gd name="T36" fmla="*/ 35 w 46"/>
                  <a:gd name="T37" fmla="*/ 12 h 45"/>
                  <a:gd name="T38" fmla="*/ 30 w 46"/>
                  <a:gd name="T39" fmla="*/ 8 h 45"/>
                  <a:gd name="T40" fmla="*/ 27 w 46"/>
                  <a:gd name="T41" fmla="*/ 9 h 45"/>
                  <a:gd name="T42" fmla="*/ 25 w 46"/>
                  <a:gd name="T43" fmla="*/ 12 h 45"/>
                  <a:gd name="T44" fmla="*/ 28 w 46"/>
                  <a:gd name="T45" fmla="*/ 20 h 45"/>
                  <a:gd name="T46" fmla="*/ 32 w 46"/>
                  <a:gd name="T47" fmla="*/ 29 h 45"/>
                  <a:gd name="T48" fmla="*/ 31 w 46"/>
                  <a:gd name="T49" fmla="*/ 36 h 45"/>
                  <a:gd name="T50" fmla="*/ 27 w 46"/>
                  <a:gd name="T51" fmla="*/ 42 h 45"/>
                  <a:gd name="T52" fmla="*/ 20 w 46"/>
                  <a:gd name="T53" fmla="*/ 45 h 45"/>
                  <a:gd name="T54" fmla="*/ 13 w 46"/>
                  <a:gd name="T55" fmla="*/ 43 h 45"/>
                  <a:gd name="T56" fmla="*/ 6 w 46"/>
                  <a:gd name="T57" fmla="*/ 37 h 45"/>
                  <a:gd name="T58" fmla="*/ 0 w 46"/>
                  <a:gd name="T59" fmla="*/ 24 h 45"/>
                  <a:gd name="T60" fmla="*/ 6 w 46"/>
                  <a:gd name="T61" fmla="*/ 1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6" h="45">
                    <a:moveTo>
                      <a:pt x="6" y="13"/>
                    </a:moveTo>
                    <a:cubicBezTo>
                      <a:pt x="12" y="19"/>
                      <a:pt x="12" y="19"/>
                      <a:pt x="12" y="19"/>
                    </a:cubicBezTo>
                    <a:cubicBezTo>
                      <a:pt x="10" y="21"/>
                      <a:pt x="9" y="24"/>
                      <a:pt x="9" y="26"/>
                    </a:cubicBezTo>
                    <a:cubicBezTo>
                      <a:pt x="9" y="28"/>
                      <a:pt x="10" y="30"/>
                      <a:pt x="11" y="32"/>
                    </a:cubicBezTo>
                    <a:cubicBezTo>
                      <a:pt x="13" y="34"/>
                      <a:pt x="15" y="35"/>
                      <a:pt x="17" y="36"/>
                    </a:cubicBezTo>
                    <a:cubicBezTo>
                      <a:pt x="19" y="36"/>
                      <a:pt x="20" y="36"/>
                      <a:pt x="22" y="35"/>
                    </a:cubicBezTo>
                    <a:cubicBezTo>
                      <a:pt x="22" y="34"/>
                      <a:pt x="23" y="33"/>
                      <a:pt x="23" y="32"/>
                    </a:cubicBezTo>
                    <a:cubicBezTo>
                      <a:pt x="23" y="32"/>
                      <a:pt x="23" y="30"/>
                      <a:pt x="22" y="29"/>
                    </a:cubicBezTo>
                    <a:cubicBezTo>
                      <a:pt x="22" y="28"/>
                      <a:pt x="21" y="26"/>
                      <a:pt x="19" y="22"/>
                    </a:cubicBezTo>
                    <a:cubicBezTo>
                      <a:pt x="17" y="18"/>
                      <a:pt x="16" y="14"/>
                      <a:pt x="16" y="12"/>
                    </a:cubicBezTo>
                    <a:cubicBezTo>
                      <a:pt x="17" y="8"/>
                      <a:pt x="18" y="5"/>
                      <a:pt x="21" y="3"/>
                    </a:cubicBezTo>
                    <a:cubicBezTo>
                      <a:pt x="23" y="1"/>
                      <a:pt x="25" y="1"/>
                      <a:pt x="27" y="0"/>
                    </a:cubicBezTo>
                    <a:cubicBezTo>
                      <a:pt x="29" y="0"/>
                      <a:pt x="31" y="1"/>
                      <a:pt x="34" y="2"/>
                    </a:cubicBezTo>
                    <a:cubicBezTo>
                      <a:pt x="36" y="3"/>
                      <a:pt x="38" y="5"/>
                      <a:pt x="40" y="8"/>
                    </a:cubicBezTo>
                    <a:cubicBezTo>
                      <a:pt x="44" y="12"/>
                      <a:pt x="46" y="16"/>
                      <a:pt x="45" y="19"/>
                    </a:cubicBezTo>
                    <a:cubicBezTo>
                      <a:pt x="45" y="23"/>
                      <a:pt x="44" y="26"/>
                      <a:pt x="41" y="29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6" y="21"/>
                      <a:pt x="37" y="19"/>
                      <a:pt x="37" y="17"/>
                    </a:cubicBezTo>
                    <a:cubicBezTo>
                      <a:pt x="37" y="16"/>
                      <a:pt x="36" y="14"/>
                      <a:pt x="35" y="12"/>
                    </a:cubicBezTo>
                    <a:cubicBezTo>
                      <a:pt x="33" y="10"/>
                      <a:pt x="31" y="9"/>
                      <a:pt x="30" y="8"/>
                    </a:cubicBezTo>
                    <a:cubicBezTo>
                      <a:pt x="28" y="8"/>
                      <a:pt x="27" y="8"/>
                      <a:pt x="27" y="9"/>
                    </a:cubicBezTo>
                    <a:cubicBezTo>
                      <a:pt x="26" y="10"/>
                      <a:pt x="25" y="11"/>
                      <a:pt x="25" y="12"/>
                    </a:cubicBezTo>
                    <a:cubicBezTo>
                      <a:pt x="25" y="13"/>
                      <a:pt x="26" y="16"/>
                      <a:pt x="28" y="20"/>
                    </a:cubicBezTo>
                    <a:cubicBezTo>
                      <a:pt x="30" y="24"/>
                      <a:pt x="31" y="27"/>
                      <a:pt x="32" y="29"/>
                    </a:cubicBezTo>
                    <a:cubicBezTo>
                      <a:pt x="32" y="32"/>
                      <a:pt x="32" y="34"/>
                      <a:pt x="31" y="36"/>
                    </a:cubicBezTo>
                    <a:cubicBezTo>
                      <a:pt x="31" y="38"/>
                      <a:pt x="29" y="40"/>
                      <a:pt x="27" y="42"/>
                    </a:cubicBezTo>
                    <a:cubicBezTo>
                      <a:pt x="25" y="43"/>
                      <a:pt x="23" y="44"/>
                      <a:pt x="20" y="45"/>
                    </a:cubicBezTo>
                    <a:cubicBezTo>
                      <a:pt x="18" y="45"/>
                      <a:pt x="15" y="44"/>
                      <a:pt x="13" y="43"/>
                    </a:cubicBezTo>
                    <a:cubicBezTo>
                      <a:pt x="10" y="42"/>
                      <a:pt x="8" y="40"/>
                      <a:pt x="6" y="37"/>
                    </a:cubicBezTo>
                    <a:cubicBezTo>
                      <a:pt x="2" y="32"/>
                      <a:pt x="0" y="28"/>
                      <a:pt x="0" y="24"/>
                    </a:cubicBezTo>
                    <a:cubicBezTo>
                      <a:pt x="1" y="20"/>
                      <a:pt x="2" y="17"/>
                      <a:pt x="6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43" name="í$ļîḋê">
                <a:extLst>
                  <a:ext uri="{FF2B5EF4-FFF2-40B4-BE49-F238E27FC236}">
                    <a16:creationId xmlns:a16="http://schemas.microsoft.com/office/drawing/2014/main" id="{F355C34D-254F-9A5C-7DE2-1F0CEC606155}"/>
                  </a:ext>
                </a:extLst>
              </p:cNvPr>
              <p:cNvSpPr/>
              <p:nvPr/>
            </p:nvSpPr>
            <p:spPr bwMode="auto">
              <a:xfrm>
                <a:off x="1868384" y="5844178"/>
                <a:ext cx="82550" cy="82550"/>
              </a:xfrm>
              <a:custGeom>
                <a:avLst/>
                <a:gdLst>
                  <a:gd name="T0" fmla="*/ 25 w 45"/>
                  <a:gd name="T1" fmla="*/ 33 h 45"/>
                  <a:gd name="T2" fmla="*/ 29 w 45"/>
                  <a:gd name="T3" fmla="*/ 41 h 45"/>
                  <a:gd name="T4" fmla="*/ 17 w 45"/>
                  <a:gd name="T5" fmla="*/ 44 h 45"/>
                  <a:gd name="T6" fmla="*/ 6 w 45"/>
                  <a:gd name="T7" fmla="*/ 38 h 45"/>
                  <a:gd name="T8" fmla="*/ 0 w 45"/>
                  <a:gd name="T9" fmla="*/ 24 h 45"/>
                  <a:gd name="T10" fmla="*/ 8 w 45"/>
                  <a:gd name="T11" fmla="*/ 8 h 45"/>
                  <a:gd name="T12" fmla="*/ 24 w 45"/>
                  <a:gd name="T13" fmla="*/ 0 h 45"/>
                  <a:gd name="T14" fmla="*/ 39 w 45"/>
                  <a:gd name="T15" fmla="*/ 7 h 45"/>
                  <a:gd name="T16" fmla="*/ 45 w 45"/>
                  <a:gd name="T17" fmla="*/ 19 h 45"/>
                  <a:gd name="T18" fmla="*/ 42 w 45"/>
                  <a:gd name="T19" fmla="*/ 28 h 45"/>
                  <a:gd name="T20" fmla="*/ 34 w 45"/>
                  <a:gd name="T21" fmla="*/ 23 h 45"/>
                  <a:gd name="T22" fmla="*/ 36 w 45"/>
                  <a:gd name="T23" fmla="*/ 17 h 45"/>
                  <a:gd name="T24" fmla="*/ 33 w 45"/>
                  <a:gd name="T25" fmla="*/ 12 h 45"/>
                  <a:gd name="T26" fmla="*/ 25 w 45"/>
                  <a:gd name="T27" fmla="*/ 9 h 45"/>
                  <a:gd name="T28" fmla="*/ 15 w 45"/>
                  <a:gd name="T29" fmla="*/ 14 h 45"/>
                  <a:gd name="T30" fmla="*/ 8 w 45"/>
                  <a:gd name="T31" fmla="*/ 25 h 45"/>
                  <a:gd name="T32" fmla="*/ 11 w 45"/>
                  <a:gd name="T33" fmla="*/ 33 h 45"/>
                  <a:gd name="T34" fmla="*/ 17 w 45"/>
                  <a:gd name="T35" fmla="*/ 36 h 45"/>
                  <a:gd name="T36" fmla="*/ 25 w 45"/>
                  <a:gd name="T37" fmla="*/ 3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" h="45">
                    <a:moveTo>
                      <a:pt x="25" y="33"/>
                    </a:moveTo>
                    <a:cubicBezTo>
                      <a:pt x="29" y="41"/>
                      <a:pt x="29" y="41"/>
                      <a:pt x="29" y="41"/>
                    </a:cubicBezTo>
                    <a:cubicBezTo>
                      <a:pt x="25" y="44"/>
                      <a:pt x="21" y="45"/>
                      <a:pt x="17" y="44"/>
                    </a:cubicBezTo>
                    <a:cubicBezTo>
                      <a:pt x="13" y="44"/>
                      <a:pt x="9" y="42"/>
                      <a:pt x="6" y="38"/>
                    </a:cubicBezTo>
                    <a:cubicBezTo>
                      <a:pt x="2" y="34"/>
                      <a:pt x="0" y="29"/>
                      <a:pt x="0" y="24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3" y="3"/>
                      <a:pt x="18" y="1"/>
                      <a:pt x="24" y="0"/>
                    </a:cubicBezTo>
                    <a:cubicBezTo>
                      <a:pt x="29" y="0"/>
                      <a:pt x="34" y="2"/>
                      <a:pt x="39" y="7"/>
                    </a:cubicBezTo>
                    <a:cubicBezTo>
                      <a:pt x="42" y="10"/>
                      <a:pt x="44" y="15"/>
                      <a:pt x="45" y="19"/>
                    </a:cubicBezTo>
                    <a:cubicBezTo>
                      <a:pt x="45" y="22"/>
                      <a:pt x="44" y="25"/>
                      <a:pt x="42" y="28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6" y="21"/>
                      <a:pt x="36" y="19"/>
                      <a:pt x="36" y="17"/>
                    </a:cubicBezTo>
                    <a:cubicBezTo>
                      <a:pt x="36" y="15"/>
                      <a:pt x="35" y="13"/>
                      <a:pt x="33" y="12"/>
                    </a:cubicBezTo>
                    <a:cubicBezTo>
                      <a:pt x="31" y="9"/>
                      <a:pt x="28" y="8"/>
                      <a:pt x="25" y="9"/>
                    </a:cubicBezTo>
                    <a:cubicBezTo>
                      <a:pt x="22" y="9"/>
                      <a:pt x="18" y="11"/>
                      <a:pt x="15" y="14"/>
                    </a:cubicBezTo>
                    <a:cubicBezTo>
                      <a:pt x="11" y="18"/>
                      <a:pt x="9" y="22"/>
                      <a:pt x="8" y="25"/>
                    </a:cubicBezTo>
                    <a:cubicBezTo>
                      <a:pt x="8" y="28"/>
                      <a:pt x="9" y="31"/>
                      <a:pt x="11" y="33"/>
                    </a:cubicBezTo>
                    <a:cubicBezTo>
                      <a:pt x="13" y="35"/>
                      <a:pt x="15" y="36"/>
                      <a:pt x="17" y="36"/>
                    </a:cubicBezTo>
                    <a:cubicBezTo>
                      <a:pt x="20" y="36"/>
                      <a:pt x="22" y="35"/>
                      <a:pt x="2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44" name="íṩḷiḋé">
                <a:extLst>
                  <a:ext uri="{FF2B5EF4-FFF2-40B4-BE49-F238E27FC236}">
                    <a16:creationId xmlns:a16="http://schemas.microsoft.com/office/drawing/2014/main" id="{25662F44-91B1-EBBB-E1A7-5A9949AEA889}"/>
                  </a:ext>
                </a:extLst>
              </p:cNvPr>
              <p:cNvSpPr/>
              <p:nvPr/>
            </p:nvSpPr>
            <p:spPr bwMode="auto">
              <a:xfrm>
                <a:off x="1916009" y="5887040"/>
                <a:ext cx="65088" cy="71438"/>
              </a:xfrm>
              <a:custGeom>
                <a:avLst/>
                <a:gdLst>
                  <a:gd name="T0" fmla="*/ 0 w 41"/>
                  <a:gd name="T1" fmla="*/ 38 h 45"/>
                  <a:gd name="T2" fmla="*/ 34 w 41"/>
                  <a:gd name="T3" fmla="*/ 0 h 45"/>
                  <a:gd name="T4" fmla="*/ 41 w 41"/>
                  <a:gd name="T5" fmla="*/ 6 h 45"/>
                  <a:gd name="T6" fmla="*/ 8 w 41"/>
                  <a:gd name="T7" fmla="*/ 45 h 45"/>
                  <a:gd name="T8" fmla="*/ 0 w 41"/>
                  <a:gd name="T9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5">
                    <a:moveTo>
                      <a:pt x="0" y="38"/>
                    </a:moveTo>
                    <a:lnTo>
                      <a:pt x="34" y="0"/>
                    </a:lnTo>
                    <a:lnTo>
                      <a:pt x="41" y="6"/>
                    </a:lnTo>
                    <a:lnTo>
                      <a:pt x="8" y="45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45" name="îsľïďé">
                <a:extLst>
                  <a:ext uri="{FF2B5EF4-FFF2-40B4-BE49-F238E27FC236}">
                    <a16:creationId xmlns:a16="http://schemas.microsoft.com/office/drawing/2014/main" id="{FA7ADEBA-7886-7483-1E85-46DC8BD1840F}"/>
                  </a:ext>
                </a:extLst>
              </p:cNvPr>
              <p:cNvSpPr/>
              <p:nvPr/>
            </p:nvSpPr>
            <p:spPr bwMode="auto">
              <a:xfrm>
                <a:off x="1941409" y="5904503"/>
                <a:ext cx="96838" cy="101600"/>
              </a:xfrm>
              <a:custGeom>
                <a:avLst/>
                <a:gdLst>
                  <a:gd name="T0" fmla="*/ 0 w 61"/>
                  <a:gd name="T1" fmla="*/ 41 h 64"/>
                  <a:gd name="T2" fmla="*/ 31 w 61"/>
                  <a:gd name="T3" fmla="*/ 0 h 64"/>
                  <a:gd name="T4" fmla="*/ 61 w 61"/>
                  <a:gd name="T5" fmla="*/ 22 h 64"/>
                  <a:gd name="T6" fmla="*/ 56 w 61"/>
                  <a:gd name="T7" fmla="*/ 29 h 64"/>
                  <a:gd name="T8" fmla="*/ 34 w 61"/>
                  <a:gd name="T9" fmla="*/ 13 h 64"/>
                  <a:gd name="T10" fmla="*/ 27 w 61"/>
                  <a:gd name="T11" fmla="*/ 22 h 64"/>
                  <a:gd name="T12" fmla="*/ 47 w 61"/>
                  <a:gd name="T13" fmla="*/ 37 h 64"/>
                  <a:gd name="T14" fmla="*/ 42 w 61"/>
                  <a:gd name="T15" fmla="*/ 44 h 64"/>
                  <a:gd name="T16" fmla="*/ 21 w 61"/>
                  <a:gd name="T17" fmla="*/ 29 h 64"/>
                  <a:gd name="T18" fmla="*/ 13 w 61"/>
                  <a:gd name="T19" fmla="*/ 40 h 64"/>
                  <a:gd name="T20" fmla="*/ 36 w 61"/>
                  <a:gd name="T21" fmla="*/ 57 h 64"/>
                  <a:gd name="T22" fmla="*/ 31 w 61"/>
                  <a:gd name="T23" fmla="*/ 64 h 64"/>
                  <a:gd name="T24" fmla="*/ 0 w 61"/>
                  <a:gd name="T25" fmla="*/ 4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64">
                    <a:moveTo>
                      <a:pt x="0" y="41"/>
                    </a:moveTo>
                    <a:lnTo>
                      <a:pt x="31" y="0"/>
                    </a:lnTo>
                    <a:lnTo>
                      <a:pt x="61" y="22"/>
                    </a:lnTo>
                    <a:lnTo>
                      <a:pt x="56" y="29"/>
                    </a:lnTo>
                    <a:lnTo>
                      <a:pt x="34" y="13"/>
                    </a:lnTo>
                    <a:lnTo>
                      <a:pt x="27" y="22"/>
                    </a:lnTo>
                    <a:lnTo>
                      <a:pt x="47" y="37"/>
                    </a:lnTo>
                    <a:lnTo>
                      <a:pt x="42" y="44"/>
                    </a:lnTo>
                    <a:lnTo>
                      <a:pt x="21" y="29"/>
                    </a:lnTo>
                    <a:lnTo>
                      <a:pt x="13" y="40"/>
                    </a:lnTo>
                    <a:lnTo>
                      <a:pt x="36" y="57"/>
                    </a:lnTo>
                    <a:lnTo>
                      <a:pt x="31" y="64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46" name="íśliḋé">
                <a:extLst>
                  <a:ext uri="{FF2B5EF4-FFF2-40B4-BE49-F238E27FC236}">
                    <a16:creationId xmlns:a16="http://schemas.microsoft.com/office/drawing/2014/main" id="{3EA1E40F-6B70-97CB-9B0F-8630DC543C12}"/>
                  </a:ext>
                </a:extLst>
              </p:cNvPr>
              <p:cNvSpPr/>
              <p:nvPr/>
            </p:nvSpPr>
            <p:spPr bwMode="auto">
              <a:xfrm>
                <a:off x="2004909" y="5947365"/>
                <a:ext cx="96838" cy="101600"/>
              </a:xfrm>
              <a:custGeom>
                <a:avLst/>
                <a:gdLst>
                  <a:gd name="T0" fmla="*/ 0 w 61"/>
                  <a:gd name="T1" fmla="*/ 43 h 64"/>
                  <a:gd name="T2" fmla="*/ 27 w 61"/>
                  <a:gd name="T3" fmla="*/ 0 h 64"/>
                  <a:gd name="T4" fmla="*/ 35 w 61"/>
                  <a:gd name="T5" fmla="*/ 5 h 64"/>
                  <a:gd name="T6" fmla="*/ 36 w 61"/>
                  <a:gd name="T7" fmla="*/ 45 h 64"/>
                  <a:gd name="T8" fmla="*/ 53 w 61"/>
                  <a:gd name="T9" fmla="*/ 15 h 64"/>
                  <a:gd name="T10" fmla="*/ 61 w 61"/>
                  <a:gd name="T11" fmla="*/ 21 h 64"/>
                  <a:gd name="T12" fmla="*/ 35 w 61"/>
                  <a:gd name="T13" fmla="*/ 64 h 64"/>
                  <a:gd name="T14" fmla="*/ 27 w 61"/>
                  <a:gd name="T15" fmla="*/ 59 h 64"/>
                  <a:gd name="T16" fmla="*/ 25 w 61"/>
                  <a:gd name="T17" fmla="*/ 20 h 64"/>
                  <a:gd name="T18" fmla="*/ 8 w 61"/>
                  <a:gd name="T19" fmla="*/ 49 h 64"/>
                  <a:gd name="T20" fmla="*/ 0 w 61"/>
                  <a:gd name="T21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64">
                    <a:moveTo>
                      <a:pt x="0" y="43"/>
                    </a:moveTo>
                    <a:lnTo>
                      <a:pt x="27" y="0"/>
                    </a:lnTo>
                    <a:lnTo>
                      <a:pt x="35" y="5"/>
                    </a:lnTo>
                    <a:lnTo>
                      <a:pt x="36" y="45"/>
                    </a:lnTo>
                    <a:lnTo>
                      <a:pt x="53" y="15"/>
                    </a:lnTo>
                    <a:lnTo>
                      <a:pt x="61" y="21"/>
                    </a:lnTo>
                    <a:lnTo>
                      <a:pt x="35" y="64"/>
                    </a:lnTo>
                    <a:lnTo>
                      <a:pt x="27" y="59"/>
                    </a:lnTo>
                    <a:lnTo>
                      <a:pt x="25" y="20"/>
                    </a:lnTo>
                    <a:lnTo>
                      <a:pt x="8" y="49"/>
                    </a:lnTo>
                    <a:lnTo>
                      <a:pt x="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47" name="iSļiďê">
                <a:extLst>
                  <a:ext uri="{FF2B5EF4-FFF2-40B4-BE49-F238E27FC236}">
                    <a16:creationId xmlns:a16="http://schemas.microsoft.com/office/drawing/2014/main" id="{46D9C0D2-5D91-4E08-FB38-9367B67086EE}"/>
                  </a:ext>
                </a:extLst>
              </p:cNvPr>
              <p:cNvSpPr/>
              <p:nvPr/>
            </p:nvSpPr>
            <p:spPr bwMode="auto">
              <a:xfrm>
                <a:off x="2087459" y="5993403"/>
                <a:ext cx="79375" cy="87313"/>
              </a:xfrm>
              <a:custGeom>
                <a:avLst/>
                <a:gdLst>
                  <a:gd name="T0" fmla="*/ 28 w 43"/>
                  <a:gd name="T1" fmla="*/ 33 h 47"/>
                  <a:gd name="T2" fmla="*/ 34 w 43"/>
                  <a:gd name="T3" fmla="*/ 39 h 47"/>
                  <a:gd name="T4" fmla="*/ 24 w 43"/>
                  <a:gd name="T5" fmla="*/ 46 h 47"/>
                  <a:gd name="T6" fmla="*/ 12 w 43"/>
                  <a:gd name="T7" fmla="*/ 44 h 47"/>
                  <a:gd name="T8" fmla="*/ 1 w 43"/>
                  <a:gd name="T9" fmla="*/ 33 h 47"/>
                  <a:gd name="T10" fmla="*/ 3 w 43"/>
                  <a:gd name="T11" fmla="*/ 15 h 47"/>
                  <a:gd name="T12" fmla="*/ 15 w 43"/>
                  <a:gd name="T13" fmla="*/ 2 h 47"/>
                  <a:gd name="T14" fmla="*/ 32 w 43"/>
                  <a:gd name="T15" fmla="*/ 3 h 47"/>
                  <a:gd name="T16" fmla="*/ 41 w 43"/>
                  <a:gd name="T17" fmla="*/ 13 h 47"/>
                  <a:gd name="T18" fmla="*/ 42 w 43"/>
                  <a:gd name="T19" fmla="*/ 22 h 47"/>
                  <a:gd name="T20" fmla="*/ 33 w 43"/>
                  <a:gd name="T21" fmla="*/ 20 h 47"/>
                  <a:gd name="T22" fmla="*/ 33 w 43"/>
                  <a:gd name="T23" fmla="*/ 14 h 47"/>
                  <a:gd name="T24" fmla="*/ 28 w 43"/>
                  <a:gd name="T25" fmla="*/ 10 h 47"/>
                  <a:gd name="T26" fmla="*/ 19 w 43"/>
                  <a:gd name="T27" fmla="*/ 10 h 47"/>
                  <a:gd name="T28" fmla="*/ 12 w 43"/>
                  <a:gd name="T29" fmla="*/ 19 h 47"/>
                  <a:gd name="T30" fmla="*/ 9 w 43"/>
                  <a:gd name="T31" fmla="*/ 31 h 47"/>
                  <a:gd name="T32" fmla="*/ 15 w 43"/>
                  <a:gd name="T33" fmla="*/ 37 h 47"/>
                  <a:gd name="T34" fmla="*/ 22 w 43"/>
                  <a:gd name="T35" fmla="*/ 38 h 47"/>
                  <a:gd name="T36" fmla="*/ 28 w 43"/>
                  <a:gd name="T37" fmla="*/ 3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" h="47">
                    <a:moveTo>
                      <a:pt x="28" y="33"/>
                    </a:moveTo>
                    <a:cubicBezTo>
                      <a:pt x="34" y="39"/>
                      <a:pt x="34" y="39"/>
                      <a:pt x="34" y="39"/>
                    </a:cubicBezTo>
                    <a:cubicBezTo>
                      <a:pt x="31" y="43"/>
                      <a:pt x="28" y="45"/>
                      <a:pt x="24" y="46"/>
                    </a:cubicBezTo>
                    <a:cubicBezTo>
                      <a:pt x="20" y="47"/>
                      <a:pt x="16" y="46"/>
                      <a:pt x="12" y="44"/>
                    </a:cubicBezTo>
                    <a:cubicBezTo>
                      <a:pt x="7" y="42"/>
                      <a:pt x="3" y="38"/>
                      <a:pt x="1" y="33"/>
                    </a:cubicBezTo>
                    <a:cubicBezTo>
                      <a:pt x="0" y="27"/>
                      <a:pt x="0" y="22"/>
                      <a:pt x="3" y="15"/>
                    </a:cubicBezTo>
                    <a:cubicBezTo>
                      <a:pt x="6" y="9"/>
                      <a:pt x="10" y="4"/>
                      <a:pt x="15" y="2"/>
                    </a:cubicBezTo>
                    <a:cubicBezTo>
                      <a:pt x="21" y="0"/>
                      <a:pt x="26" y="1"/>
                      <a:pt x="32" y="3"/>
                    </a:cubicBezTo>
                    <a:cubicBezTo>
                      <a:pt x="36" y="5"/>
                      <a:pt x="40" y="9"/>
                      <a:pt x="41" y="13"/>
                    </a:cubicBezTo>
                    <a:cubicBezTo>
                      <a:pt x="42" y="16"/>
                      <a:pt x="43" y="19"/>
                      <a:pt x="42" y="22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4" y="18"/>
                      <a:pt x="34" y="16"/>
                      <a:pt x="33" y="14"/>
                    </a:cubicBezTo>
                    <a:cubicBezTo>
                      <a:pt x="32" y="12"/>
                      <a:pt x="30" y="11"/>
                      <a:pt x="28" y="10"/>
                    </a:cubicBezTo>
                    <a:cubicBezTo>
                      <a:pt x="25" y="8"/>
                      <a:pt x="22" y="8"/>
                      <a:pt x="19" y="10"/>
                    </a:cubicBezTo>
                    <a:cubicBezTo>
                      <a:pt x="16" y="11"/>
                      <a:pt x="14" y="14"/>
                      <a:pt x="12" y="19"/>
                    </a:cubicBezTo>
                    <a:cubicBezTo>
                      <a:pt x="9" y="24"/>
                      <a:pt x="9" y="28"/>
                      <a:pt x="9" y="31"/>
                    </a:cubicBezTo>
                    <a:cubicBezTo>
                      <a:pt x="10" y="34"/>
                      <a:pt x="12" y="36"/>
                      <a:pt x="15" y="37"/>
                    </a:cubicBezTo>
                    <a:cubicBezTo>
                      <a:pt x="17" y="38"/>
                      <a:pt x="19" y="38"/>
                      <a:pt x="22" y="38"/>
                    </a:cubicBezTo>
                    <a:cubicBezTo>
                      <a:pt x="24" y="37"/>
                      <a:pt x="26" y="35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48" name="íSliḋé">
                <a:extLst>
                  <a:ext uri="{FF2B5EF4-FFF2-40B4-BE49-F238E27FC236}">
                    <a16:creationId xmlns:a16="http://schemas.microsoft.com/office/drawing/2014/main" id="{43A8A84B-D54C-7C01-4151-0CE515C3AFC2}"/>
                  </a:ext>
                </a:extLst>
              </p:cNvPr>
              <p:cNvSpPr/>
              <p:nvPr/>
            </p:nvSpPr>
            <p:spPr bwMode="auto">
              <a:xfrm>
                <a:off x="2157309" y="6017215"/>
                <a:ext cx="82550" cy="96838"/>
              </a:xfrm>
              <a:custGeom>
                <a:avLst/>
                <a:gdLst>
                  <a:gd name="T0" fmla="*/ 0 w 52"/>
                  <a:gd name="T1" fmla="*/ 49 h 61"/>
                  <a:gd name="T2" fmla="*/ 16 w 52"/>
                  <a:gd name="T3" fmla="*/ 0 h 61"/>
                  <a:gd name="T4" fmla="*/ 52 w 52"/>
                  <a:gd name="T5" fmla="*/ 13 h 61"/>
                  <a:gd name="T6" fmla="*/ 50 w 52"/>
                  <a:gd name="T7" fmla="*/ 21 h 61"/>
                  <a:gd name="T8" fmla="*/ 23 w 52"/>
                  <a:gd name="T9" fmla="*/ 12 h 61"/>
                  <a:gd name="T10" fmla="*/ 20 w 52"/>
                  <a:gd name="T11" fmla="*/ 22 h 61"/>
                  <a:gd name="T12" fmla="*/ 44 w 52"/>
                  <a:gd name="T13" fmla="*/ 30 h 61"/>
                  <a:gd name="T14" fmla="*/ 41 w 52"/>
                  <a:gd name="T15" fmla="*/ 38 h 61"/>
                  <a:gd name="T16" fmla="*/ 18 w 52"/>
                  <a:gd name="T17" fmla="*/ 30 h 61"/>
                  <a:gd name="T18" fmla="*/ 13 w 52"/>
                  <a:gd name="T19" fmla="*/ 43 h 61"/>
                  <a:gd name="T20" fmla="*/ 40 w 52"/>
                  <a:gd name="T21" fmla="*/ 52 h 61"/>
                  <a:gd name="T22" fmla="*/ 36 w 52"/>
                  <a:gd name="T23" fmla="*/ 61 h 61"/>
                  <a:gd name="T24" fmla="*/ 0 w 52"/>
                  <a:gd name="T25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61">
                    <a:moveTo>
                      <a:pt x="0" y="49"/>
                    </a:moveTo>
                    <a:lnTo>
                      <a:pt x="16" y="0"/>
                    </a:lnTo>
                    <a:lnTo>
                      <a:pt x="52" y="13"/>
                    </a:lnTo>
                    <a:lnTo>
                      <a:pt x="50" y="21"/>
                    </a:lnTo>
                    <a:lnTo>
                      <a:pt x="23" y="12"/>
                    </a:lnTo>
                    <a:lnTo>
                      <a:pt x="20" y="22"/>
                    </a:lnTo>
                    <a:lnTo>
                      <a:pt x="44" y="30"/>
                    </a:lnTo>
                    <a:lnTo>
                      <a:pt x="41" y="38"/>
                    </a:lnTo>
                    <a:lnTo>
                      <a:pt x="18" y="30"/>
                    </a:lnTo>
                    <a:lnTo>
                      <a:pt x="13" y="43"/>
                    </a:lnTo>
                    <a:lnTo>
                      <a:pt x="40" y="52"/>
                    </a:lnTo>
                    <a:lnTo>
                      <a:pt x="36" y="61"/>
                    </a:ln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49" name="îŝ1îḑè">
                <a:extLst>
                  <a:ext uri="{FF2B5EF4-FFF2-40B4-BE49-F238E27FC236}">
                    <a16:creationId xmlns:a16="http://schemas.microsoft.com/office/drawing/2014/main" id="{AAE5D3F1-75B1-43FB-B7A8-B86D529E37CB}"/>
                  </a:ext>
                </a:extLst>
              </p:cNvPr>
              <p:cNvSpPr/>
              <p:nvPr/>
            </p:nvSpPr>
            <p:spPr bwMode="auto">
              <a:xfrm>
                <a:off x="2663722" y="6026740"/>
                <a:ext cx="77788" cy="92075"/>
              </a:xfrm>
              <a:custGeom>
                <a:avLst/>
                <a:gdLst>
                  <a:gd name="T0" fmla="*/ 49 w 49"/>
                  <a:gd name="T1" fmla="*/ 42 h 58"/>
                  <a:gd name="T2" fmla="*/ 39 w 49"/>
                  <a:gd name="T3" fmla="*/ 45 h 58"/>
                  <a:gd name="T4" fmla="*/ 31 w 49"/>
                  <a:gd name="T5" fmla="*/ 36 h 58"/>
                  <a:gd name="T6" fmla="*/ 11 w 49"/>
                  <a:gd name="T7" fmla="*/ 43 h 58"/>
                  <a:gd name="T8" fmla="*/ 11 w 49"/>
                  <a:gd name="T9" fmla="*/ 55 h 58"/>
                  <a:gd name="T10" fmla="*/ 0 w 49"/>
                  <a:gd name="T11" fmla="*/ 58 h 58"/>
                  <a:gd name="T12" fmla="*/ 3 w 49"/>
                  <a:gd name="T13" fmla="*/ 3 h 58"/>
                  <a:gd name="T14" fmla="*/ 13 w 49"/>
                  <a:gd name="T15" fmla="*/ 0 h 58"/>
                  <a:gd name="T16" fmla="*/ 49 w 49"/>
                  <a:gd name="T17" fmla="*/ 42 h 58"/>
                  <a:gd name="T18" fmla="*/ 25 w 49"/>
                  <a:gd name="T19" fmla="*/ 29 h 58"/>
                  <a:gd name="T20" fmla="*/ 12 w 49"/>
                  <a:gd name="T21" fmla="*/ 14 h 58"/>
                  <a:gd name="T22" fmla="*/ 11 w 49"/>
                  <a:gd name="T23" fmla="*/ 34 h 58"/>
                  <a:gd name="T24" fmla="*/ 25 w 49"/>
                  <a:gd name="T25" fmla="*/ 2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58">
                    <a:moveTo>
                      <a:pt x="49" y="42"/>
                    </a:moveTo>
                    <a:lnTo>
                      <a:pt x="39" y="45"/>
                    </a:lnTo>
                    <a:lnTo>
                      <a:pt x="31" y="36"/>
                    </a:lnTo>
                    <a:lnTo>
                      <a:pt x="11" y="43"/>
                    </a:lnTo>
                    <a:lnTo>
                      <a:pt x="11" y="55"/>
                    </a:lnTo>
                    <a:lnTo>
                      <a:pt x="0" y="58"/>
                    </a:lnTo>
                    <a:lnTo>
                      <a:pt x="3" y="3"/>
                    </a:lnTo>
                    <a:lnTo>
                      <a:pt x="13" y="0"/>
                    </a:lnTo>
                    <a:lnTo>
                      <a:pt x="49" y="42"/>
                    </a:lnTo>
                    <a:close/>
                    <a:moveTo>
                      <a:pt x="25" y="29"/>
                    </a:moveTo>
                    <a:lnTo>
                      <a:pt x="12" y="14"/>
                    </a:lnTo>
                    <a:lnTo>
                      <a:pt x="11" y="34"/>
                    </a:lnTo>
                    <a:lnTo>
                      <a:pt x="25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50" name="íṩḻiḋê">
                <a:extLst>
                  <a:ext uri="{FF2B5EF4-FFF2-40B4-BE49-F238E27FC236}">
                    <a16:creationId xmlns:a16="http://schemas.microsoft.com/office/drawing/2014/main" id="{28490203-748F-01C6-8DF5-4774630DDADE}"/>
                  </a:ext>
                </a:extLst>
              </p:cNvPr>
              <p:cNvSpPr/>
              <p:nvPr/>
            </p:nvSpPr>
            <p:spPr bwMode="auto">
              <a:xfrm>
                <a:off x="2714522" y="5990228"/>
                <a:ext cx="92075" cy="101600"/>
              </a:xfrm>
              <a:custGeom>
                <a:avLst/>
                <a:gdLst>
                  <a:gd name="T0" fmla="*/ 21 w 58"/>
                  <a:gd name="T1" fmla="*/ 64 h 64"/>
                  <a:gd name="T2" fmla="*/ 0 w 58"/>
                  <a:gd name="T3" fmla="*/ 17 h 64"/>
                  <a:gd name="T4" fmla="*/ 9 w 58"/>
                  <a:gd name="T5" fmla="*/ 12 h 64"/>
                  <a:gd name="T6" fmla="*/ 43 w 58"/>
                  <a:gd name="T7" fmla="*/ 36 h 64"/>
                  <a:gd name="T8" fmla="*/ 29 w 58"/>
                  <a:gd name="T9" fmla="*/ 4 h 64"/>
                  <a:gd name="T10" fmla="*/ 37 w 58"/>
                  <a:gd name="T11" fmla="*/ 0 h 64"/>
                  <a:gd name="T12" fmla="*/ 58 w 58"/>
                  <a:gd name="T13" fmla="*/ 46 h 64"/>
                  <a:gd name="T14" fmla="*/ 49 w 58"/>
                  <a:gd name="T15" fmla="*/ 51 h 64"/>
                  <a:gd name="T16" fmla="*/ 16 w 58"/>
                  <a:gd name="T17" fmla="*/ 29 h 64"/>
                  <a:gd name="T18" fmla="*/ 30 w 58"/>
                  <a:gd name="T19" fmla="*/ 59 h 64"/>
                  <a:gd name="T20" fmla="*/ 21 w 58"/>
                  <a:gd name="T21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64">
                    <a:moveTo>
                      <a:pt x="21" y="64"/>
                    </a:moveTo>
                    <a:lnTo>
                      <a:pt x="0" y="17"/>
                    </a:lnTo>
                    <a:lnTo>
                      <a:pt x="9" y="12"/>
                    </a:lnTo>
                    <a:lnTo>
                      <a:pt x="43" y="36"/>
                    </a:lnTo>
                    <a:lnTo>
                      <a:pt x="29" y="4"/>
                    </a:lnTo>
                    <a:lnTo>
                      <a:pt x="37" y="0"/>
                    </a:lnTo>
                    <a:lnTo>
                      <a:pt x="58" y="46"/>
                    </a:lnTo>
                    <a:lnTo>
                      <a:pt x="49" y="51"/>
                    </a:lnTo>
                    <a:lnTo>
                      <a:pt x="16" y="29"/>
                    </a:lnTo>
                    <a:lnTo>
                      <a:pt x="30" y="59"/>
                    </a:lnTo>
                    <a:lnTo>
                      <a:pt x="21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51" name="îṧľíḍe">
                <a:extLst>
                  <a:ext uri="{FF2B5EF4-FFF2-40B4-BE49-F238E27FC236}">
                    <a16:creationId xmlns:a16="http://schemas.microsoft.com/office/drawing/2014/main" id="{ABD03BC9-386B-FCD4-0B28-D06B73CD0AF7}"/>
                  </a:ext>
                </a:extLst>
              </p:cNvPr>
              <p:cNvSpPr/>
              <p:nvPr/>
            </p:nvSpPr>
            <p:spPr bwMode="auto">
              <a:xfrm>
                <a:off x="2781197" y="5963240"/>
                <a:ext cx="85725" cy="95250"/>
              </a:xfrm>
              <a:custGeom>
                <a:avLst/>
                <a:gdLst>
                  <a:gd name="T0" fmla="*/ 0 w 47"/>
                  <a:gd name="T1" fmla="*/ 13 h 51"/>
                  <a:gd name="T2" fmla="*/ 14 w 47"/>
                  <a:gd name="T3" fmla="*/ 4 h 51"/>
                  <a:gd name="T4" fmla="*/ 22 w 47"/>
                  <a:gd name="T5" fmla="*/ 1 h 51"/>
                  <a:gd name="T6" fmla="*/ 29 w 47"/>
                  <a:gd name="T7" fmla="*/ 1 h 51"/>
                  <a:gd name="T8" fmla="*/ 37 w 47"/>
                  <a:gd name="T9" fmla="*/ 5 h 51"/>
                  <a:gd name="T10" fmla="*/ 43 w 47"/>
                  <a:gd name="T11" fmla="*/ 14 h 51"/>
                  <a:gd name="T12" fmla="*/ 47 w 47"/>
                  <a:gd name="T13" fmla="*/ 22 h 51"/>
                  <a:gd name="T14" fmla="*/ 46 w 47"/>
                  <a:gd name="T15" fmla="*/ 31 h 51"/>
                  <a:gd name="T16" fmla="*/ 43 w 47"/>
                  <a:gd name="T17" fmla="*/ 38 h 51"/>
                  <a:gd name="T18" fmla="*/ 36 w 47"/>
                  <a:gd name="T19" fmla="*/ 42 h 51"/>
                  <a:gd name="T20" fmla="*/ 22 w 47"/>
                  <a:gd name="T21" fmla="*/ 51 h 51"/>
                  <a:gd name="T22" fmla="*/ 0 w 47"/>
                  <a:gd name="T23" fmla="*/ 13 h 51"/>
                  <a:gd name="T24" fmla="*/ 11 w 47"/>
                  <a:gd name="T25" fmla="*/ 15 h 51"/>
                  <a:gd name="T26" fmla="*/ 26 w 47"/>
                  <a:gd name="T27" fmla="*/ 40 h 51"/>
                  <a:gd name="T28" fmla="*/ 32 w 47"/>
                  <a:gd name="T29" fmla="*/ 37 h 51"/>
                  <a:gd name="T30" fmla="*/ 36 w 47"/>
                  <a:gd name="T31" fmla="*/ 33 h 51"/>
                  <a:gd name="T32" fmla="*/ 38 w 47"/>
                  <a:gd name="T33" fmla="*/ 30 h 51"/>
                  <a:gd name="T34" fmla="*/ 38 w 47"/>
                  <a:gd name="T35" fmla="*/ 25 h 51"/>
                  <a:gd name="T36" fmla="*/ 35 w 47"/>
                  <a:gd name="T37" fmla="*/ 18 h 51"/>
                  <a:gd name="T38" fmla="*/ 30 w 47"/>
                  <a:gd name="T39" fmla="*/ 11 h 51"/>
                  <a:gd name="T40" fmla="*/ 26 w 47"/>
                  <a:gd name="T41" fmla="*/ 9 h 51"/>
                  <a:gd name="T42" fmla="*/ 21 w 47"/>
                  <a:gd name="T43" fmla="*/ 9 h 51"/>
                  <a:gd name="T44" fmla="*/ 15 w 47"/>
                  <a:gd name="T45" fmla="*/ 13 h 51"/>
                  <a:gd name="T46" fmla="*/ 11 w 47"/>
                  <a:gd name="T47" fmla="*/ 1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51">
                    <a:moveTo>
                      <a:pt x="0" y="13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0" y="1"/>
                      <a:pt x="22" y="1"/>
                    </a:cubicBezTo>
                    <a:cubicBezTo>
                      <a:pt x="24" y="0"/>
                      <a:pt x="27" y="0"/>
                      <a:pt x="29" y="1"/>
                    </a:cubicBezTo>
                    <a:cubicBezTo>
                      <a:pt x="32" y="2"/>
                      <a:pt x="34" y="3"/>
                      <a:pt x="37" y="5"/>
                    </a:cubicBezTo>
                    <a:cubicBezTo>
                      <a:pt x="39" y="7"/>
                      <a:pt x="41" y="10"/>
                      <a:pt x="43" y="14"/>
                    </a:cubicBezTo>
                    <a:cubicBezTo>
                      <a:pt x="45" y="17"/>
                      <a:pt x="46" y="20"/>
                      <a:pt x="47" y="22"/>
                    </a:cubicBezTo>
                    <a:cubicBezTo>
                      <a:pt x="47" y="26"/>
                      <a:pt x="47" y="29"/>
                      <a:pt x="46" y="31"/>
                    </a:cubicBezTo>
                    <a:cubicBezTo>
                      <a:pt x="46" y="34"/>
                      <a:pt x="45" y="36"/>
                      <a:pt x="43" y="38"/>
                    </a:cubicBezTo>
                    <a:cubicBezTo>
                      <a:pt x="41" y="39"/>
                      <a:pt x="39" y="41"/>
                      <a:pt x="36" y="42"/>
                    </a:cubicBezTo>
                    <a:cubicBezTo>
                      <a:pt x="22" y="51"/>
                      <a:pt x="22" y="51"/>
                      <a:pt x="22" y="51"/>
                    </a:cubicBezTo>
                    <a:lnTo>
                      <a:pt x="0" y="13"/>
                    </a:lnTo>
                    <a:close/>
                    <a:moveTo>
                      <a:pt x="11" y="15"/>
                    </a:moveTo>
                    <a:cubicBezTo>
                      <a:pt x="26" y="40"/>
                      <a:pt x="26" y="40"/>
                      <a:pt x="26" y="40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4" y="35"/>
                      <a:pt x="35" y="34"/>
                      <a:pt x="36" y="33"/>
                    </a:cubicBezTo>
                    <a:cubicBezTo>
                      <a:pt x="37" y="32"/>
                      <a:pt x="38" y="31"/>
                      <a:pt x="38" y="30"/>
                    </a:cubicBezTo>
                    <a:cubicBezTo>
                      <a:pt x="39" y="29"/>
                      <a:pt x="39" y="27"/>
                      <a:pt x="38" y="25"/>
                    </a:cubicBezTo>
                    <a:cubicBezTo>
                      <a:pt x="38" y="23"/>
                      <a:pt x="37" y="21"/>
                      <a:pt x="35" y="18"/>
                    </a:cubicBezTo>
                    <a:cubicBezTo>
                      <a:pt x="33" y="15"/>
                      <a:pt x="32" y="13"/>
                      <a:pt x="30" y="11"/>
                    </a:cubicBezTo>
                    <a:cubicBezTo>
                      <a:pt x="29" y="10"/>
                      <a:pt x="27" y="9"/>
                      <a:pt x="26" y="9"/>
                    </a:cubicBezTo>
                    <a:cubicBezTo>
                      <a:pt x="25" y="9"/>
                      <a:pt x="23" y="9"/>
                      <a:pt x="21" y="9"/>
                    </a:cubicBezTo>
                    <a:cubicBezTo>
                      <a:pt x="20" y="10"/>
                      <a:pt x="18" y="11"/>
                      <a:pt x="15" y="13"/>
                    </a:cubicBezTo>
                    <a:lnTo>
                      <a:pt x="11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52" name="ïṩḻiḍe">
                <a:extLst>
                  <a:ext uri="{FF2B5EF4-FFF2-40B4-BE49-F238E27FC236}">
                    <a16:creationId xmlns:a16="http://schemas.microsoft.com/office/drawing/2014/main" id="{967E2DC3-9ACC-F39E-E5FD-15B628D99AA1}"/>
                  </a:ext>
                </a:extLst>
              </p:cNvPr>
              <p:cNvSpPr/>
              <p:nvPr/>
            </p:nvSpPr>
            <p:spPr bwMode="auto">
              <a:xfrm>
                <a:off x="2876447" y="5888628"/>
                <a:ext cx="80963" cy="88900"/>
              </a:xfrm>
              <a:custGeom>
                <a:avLst/>
                <a:gdLst>
                  <a:gd name="T0" fmla="*/ 43 w 51"/>
                  <a:gd name="T1" fmla="*/ 56 h 56"/>
                  <a:gd name="T2" fmla="*/ 16 w 51"/>
                  <a:gd name="T3" fmla="*/ 22 h 56"/>
                  <a:gd name="T4" fmla="*/ 5 w 51"/>
                  <a:gd name="T5" fmla="*/ 31 h 56"/>
                  <a:gd name="T6" fmla="*/ 0 w 51"/>
                  <a:gd name="T7" fmla="*/ 25 h 56"/>
                  <a:gd name="T8" fmla="*/ 31 w 51"/>
                  <a:gd name="T9" fmla="*/ 0 h 56"/>
                  <a:gd name="T10" fmla="*/ 37 w 51"/>
                  <a:gd name="T11" fmla="*/ 7 h 56"/>
                  <a:gd name="T12" fmla="*/ 24 w 51"/>
                  <a:gd name="T13" fmla="*/ 16 h 56"/>
                  <a:gd name="T14" fmla="*/ 51 w 51"/>
                  <a:gd name="T15" fmla="*/ 49 h 56"/>
                  <a:gd name="T16" fmla="*/ 43 w 51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6">
                    <a:moveTo>
                      <a:pt x="43" y="56"/>
                    </a:moveTo>
                    <a:lnTo>
                      <a:pt x="16" y="22"/>
                    </a:lnTo>
                    <a:lnTo>
                      <a:pt x="5" y="31"/>
                    </a:lnTo>
                    <a:lnTo>
                      <a:pt x="0" y="25"/>
                    </a:lnTo>
                    <a:lnTo>
                      <a:pt x="31" y="0"/>
                    </a:lnTo>
                    <a:lnTo>
                      <a:pt x="37" y="7"/>
                    </a:lnTo>
                    <a:lnTo>
                      <a:pt x="24" y="16"/>
                    </a:lnTo>
                    <a:lnTo>
                      <a:pt x="51" y="49"/>
                    </a:lnTo>
                    <a:lnTo>
                      <a:pt x="43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53" name="íśļïḓè">
                <a:extLst>
                  <a:ext uri="{FF2B5EF4-FFF2-40B4-BE49-F238E27FC236}">
                    <a16:creationId xmlns:a16="http://schemas.microsoft.com/office/drawing/2014/main" id="{1AF7CE49-5ED2-D600-6B4F-451D58D2E595}"/>
                  </a:ext>
                </a:extLst>
              </p:cNvPr>
              <p:cNvSpPr/>
              <p:nvPr/>
            </p:nvSpPr>
            <p:spPr bwMode="auto">
              <a:xfrm>
                <a:off x="2925659" y="5845765"/>
                <a:ext cx="101600" cy="100013"/>
              </a:xfrm>
              <a:custGeom>
                <a:avLst/>
                <a:gdLst>
                  <a:gd name="T0" fmla="*/ 36 w 64"/>
                  <a:gd name="T1" fmla="*/ 63 h 63"/>
                  <a:gd name="T2" fmla="*/ 0 w 64"/>
                  <a:gd name="T3" fmla="*/ 26 h 63"/>
                  <a:gd name="T4" fmla="*/ 28 w 64"/>
                  <a:gd name="T5" fmla="*/ 0 h 63"/>
                  <a:gd name="T6" fmla="*/ 34 w 64"/>
                  <a:gd name="T7" fmla="*/ 6 h 63"/>
                  <a:gd name="T8" fmla="*/ 14 w 64"/>
                  <a:gd name="T9" fmla="*/ 26 h 63"/>
                  <a:gd name="T10" fmla="*/ 22 w 64"/>
                  <a:gd name="T11" fmla="*/ 34 h 63"/>
                  <a:gd name="T12" fmla="*/ 41 w 64"/>
                  <a:gd name="T13" fmla="*/ 16 h 63"/>
                  <a:gd name="T14" fmla="*/ 47 w 64"/>
                  <a:gd name="T15" fmla="*/ 22 h 63"/>
                  <a:gd name="T16" fmla="*/ 28 w 64"/>
                  <a:gd name="T17" fmla="*/ 39 h 63"/>
                  <a:gd name="T18" fmla="*/ 38 w 64"/>
                  <a:gd name="T19" fmla="*/ 50 h 63"/>
                  <a:gd name="T20" fmla="*/ 58 w 64"/>
                  <a:gd name="T21" fmla="*/ 30 h 63"/>
                  <a:gd name="T22" fmla="*/ 64 w 64"/>
                  <a:gd name="T23" fmla="*/ 36 h 63"/>
                  <a:gd name="T24" fmla="*/ 36 w 64"/>
                  <a:gd name="T2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63">
                    <a:moveTo>
                      <a:pt x="36" y="63"/>
                    </a:moveTo>
                    <a:lnTo>
                      <a:pt x="0" y="26"/>
                    </a:lnTo>
                    <a:lnTo>
                      <a:pt x="28" y="0"/>
                    </a:lnTo>
                    <a:lnTo>
                      <a:pt x="34" y="6"/>
                    </a:lnTo>
                    <a:lnTo>
                      <a:pt x="14" y="26"/>
                    </a:lnTo>
                    <a:lnTo>
                      <a:pt x="22" y="34"/>
                    </a:lnTo>
                    <a:lnTo>
                      <a:pt x="41" y="16"/>
                    </a:lnTo>
                    <a:lnTo>
                      <a:pt x="47" y="22"/>
                    </a:lnTo>
                    <a:lnTo>
                      <a:pt x="28" y="39"/>
                    </a:lnTo>
                    <a:lnTo>
                      <a:pt x="38" y="50"/>
                    </a:lnTo>
                    <a:lnTo>
                      <a:pt x="58" y="30"/>
                    </a:lnTo>
                    <a:lnTo>
                      <a:pt x="64" y="36"/>
                    </a:lnTo>
                    <a:lnTo>
                      <a:pt x="36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54" name="íṩḻîde">
                <a:extLst>
                  <a:ext uri="{FF2B5EF4-FFF2-40B4-BE49-F238E27FC236}">
                    <a16:creationId xmlns:a16="http://schemas.microsoft.com/office/drawing/2014/main" id="{BDA22544-D925-93BC-3CC9-EE47DB5CAF21}"/>
                  </a:ext>
                </a:extLst>
              </p:cNvPr>
              <p:cNvSpPr/>
              <p:nvPr/>
            </p:nvSpPr>
            <p:spPr bwMode="auto">
              <a:xfrm>
                <a:off x="2985984" y="5801315"/>
                <a:ext cx="82550" cy="80963"/>
              </a:xfrm>
              <a:custGeom>
                <a:avLst/>
                <a:gdLst>
                  <a:gd name="T0" fmla="*/ 34 w 45"/>
                  <a:gd name="T1" fmla="*/ 19 h 44"/>
                  <a:gd name="T2" fmla="*/ 41 w 45"/>
                  <a:gd name="T3" fmla="*/ 14 h 44"/>
                  <a:gd name="T4" fmla="*/ 45 w 45"/>
                  <a:gd name="T5" fmla="*/ 26 h 44"/>
                  <a:gd name="T6" fmla="*/ 40 w 45"/>
                  <a:gd name="T7" fmla="*/ 37 h 44"/>
                  <a:gd name="T8" fmla="*/ 26 w 45"/>
                  <a:gd name="T9" fmla="*/ 44 h 44"/>
                  <a:gd name="T10" fmla="*/ 10 w 45"/>
                  <a:gd name="T11" fmla="*/ 38 h 44"/>
                  <a:gd name="T12" fmla="*/ 1 w 45"/>
                  <a:gd name="T13" fmla="*/ 22 h 44"/>
                  <a:gd name="T14" fmla="*/ 6 w 45"/>
                  <a:gd name="T15" fmla="*/ 7 h 44"/>
                  <a:gd name="T16" fmla="*/ 18 w 45"/>
                  <a:gd name="T17" fmla="*/ 0 h 44"/>
                  <a:gd name="T18" fmla="*/ 27 w 45"/>
                  <a:gd name="T19" fmla="*/ 2 h 44"/>
                  <a:gd name="T20" fmla="*/ 23 w 45"/>
                  <a:gd name="T21" fmla="*/ 10 h 44"/>
                  <a:gd name="T22" fmla="*/ 17 w 45"/>
                  <a:gd name="T23" fmla="*/ 9 h 44"/>
                  <a:gd name="T24" fmla="*/ 11 w 45"/>
                  <a:gd name="T25" fmla="*/ 12 h 44"/>
                  <a:gd name="T26" fmla="*/ 9 w 45"/>
                  <a:gd name="T27" fmla="*/ 21 h 44"/>
                  <a:gd name="T28" fmla="*/ 15 w 45"/>
                  <a:gd name="T29" fmla="*/ 30 h 44"/>
                  <a:gd name="T30" fmla="*/ 26 w 45"/>
                  <a:gd name="T31" fmla="*/ 36 h 44"/>
                  <a:gd name="T32" fmla="*/ 34 w 45"/>
                  <a:gd name="T33" fmla="*/ 32 h 44"/>
                  <a:gd name="T34" fmla="*/ 36 w 45"/>
                  <a:gd name="T35" fmla="*/ 26 h 44"/>
                  <a:gd name="T36" fmla="*/ 34 w 45"/>
                  <a:gd name="T37" fmla="*/ 1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" h="44">
                    <a:moveTo>
                      <a:pt x="34" y="19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4" y="18"/>
                      <a:pt x="45" y="22"/>
                      <a:pt x="45" y="26"/>
                    </a:cubicBezTo>
                    <a:cubicBezTo>
                      <a:pt x="45" y="30"/>
                      <a:pt x="43" y="34"/>
                      <a:pt x="40" y="37"/>
                    </a:cubicBezTo>
                    <a:cubicBezTo>
                      <a:pt x="36" y="42"/>
                      <a:pt x="31" y="44"/>
                      <a:pt x="26" y="44"/>
                    </a:cubicBezTo>
                    <a:cubicBezTo>
                      <a:pt x="21" y="44"/>
                      <a:pt x="15" y="42"/>
                      <a:pt x="10" y="38"/>
                    </a:cubicBezTo>
                    <a:cubicBezTo>
                      <a:pt x="4" y="33"/>
                      <a:pt x="1" y="28"/>
                      <a:pt x="1" y="22"/>
                    </a:cubicBezTo>
                    <a:cubicBezTo>
                      <a:pt x="0" y="17"/>
                      <a:pt x="2" y="12"/>
                      <a:pt x="6" y="7"/>
                    </a:cubicBezTo>
                    <a:cubicBezTo>
                      <a:pt x="10" y="3"/>
                      <a:pt x="14" y="1"/>
                      <a:pt x="18" y="0"/>
                    </a:cubicBezTo>
                    <a:cubicBezTo>
                      <a:pt x="21" y="0"/>
                      <a:pt x="24" y="1"/>
                      <a:pt x="27" y="2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1" y="9"/>
                      <a:pt x="19" y="9"/>
                      <a:pt x="17" y="9"/>
                    </a:cubicBezTo>
                    <a:cubicBezTo>
                      <a:pt x="15" y="9"/>
                      <a:pt x="13" y="11"/>
                      <a:pt x="11" y="12"/>
                    </a:cubicBezTo>
                    <a:cubicBezTo>
                      <a:pt x="9" y="15"/>
                      <a:pt x="8" y="18"/>
                      <a:pt x="9" y="21"/>
                    </a:cubicBezTo>
                    <a:cubicBezTo>
                      <a:pt x="9" y="24"/>
                      <a:pt x="12" y="27"/>
                      <a:pt x="15" y="30"/>
                    </a:cubicBezTo>
                    <a:cubicBezTo>
                      <a:pt x="20" y="34"/>
                      <a:pt x="23" y="36"/>
                      <a:pt x="26" y="36"/>
                    </a:cubicBezTo>
                    <a:cubicBezTo>
                      <a:pt x="29" y="36"/>
                      <a:pt x="32" y="35"/>
                      <a:pt x="34" y="32"/>
                    </a:cubicBezTo>
                    <a:cubicBezTo>
                      <a:pt x="36" y="31"/>
                      <a:pt x="36" y="29"/>
                      <a:pt x="36" y="26"/>
                    </a:cubicBezTo>
                    <a:cubicBezTo>
                      <a:pt x="36" y="24"/>
                      <a:pt x="35" y="22"/>
                      <a:pt x="34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55" name="îŝḷïḓê">
                <a:extLst>
                  <a:ext uri="{FF2B5EF4-FFF2-40B4-BE49-F238E27FC236}">
                    <a16:creationId xmlns:a16="http://schemas.microsoft.com/office/drawing/2014/main" id="{8BDB4BFD-7E86-C2F4-7F98-8EEFB1F56B71}"/>
                  </a:ext>
                </a:extLst>
              </p:cNvPr>
              <p:cNvSpPr/>
              <p:nvPr/>
            </p:nvSpPr>
            <p:spPr bwMode="auto">
              <a:xfrm>
                <a:off x="3022497" y="5733053"/>
                <a:ext cx="103188" cy="101600"/>
              </a:xfrm>
              <a:custGeom>
                <a:avLst/>
                <a:gdLst>
                  <a:gd name="T0" fmla="*/ 42 w 65"/>
                  <a:gd name="T1" fmla="*/ 64 h 64"/>
                  <a:gd name="T2" fmla="*/ 0 w 65"/>
                  <a:gd name="T3" fmla="*/ 34 h 64"/>
                  <a:gd name="T4" fmla="*/ 6 w 65"/>
                  <a:gd name="T5" fmla="*/ 26 h 64"/>
                  <a:gd name="T6" fmla="*/ 22 w 65"/>
                  <a:gd name="T7" fmla="*/ 37 h 64"/>
                  <a:gd name="T8" fmla="*/ 33 w 65"/>
                  <a:gd name="T9" fmla="*/ 21 h 64"/>
                  <a:gd name="T10" fmla="*/ 17 w 65"/>
                  <a:gd name="T11" fmla="*/ 9 h 64"/>
                  <a:gd name="T12" fmla="*/ 23 w 65"/>
                  <a:gd name="T13" fmla="*/ 0 h 64"/>
                  <a:gd name="T14" fmla="*/ 65 w 65"/>
                  <a:gd name="T15" fmla="*/ 30 h 64"/>
                  <a:gd name="T16" fmla="*/ 59 w 65"/>
                  <a:gd name="T17" fmla="*/ 38 h 64"/>
                  <a:gd name="T18" fmla="*/ 40 w 65"/>
                  <a:gd name="T19" fmla="*/ 26 h 64"/>
                  <a:gd name="T20" fmla="*/ 29 w 65"/>
                  <a:gd name="T21" fmla="*/ 42 h 64"/>
                  <a:gd name="T22" fmla="*/ 47 w 65"/>
                  <a:gd name="T23" fmla="*/ 55 h 64"/>
                  <a:gd name="T24" fmla="*/ 42 w 65"/>
                  <a:gd name="T2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64">
                    <a:moveTo>
                      <a:pt x="42" y="64"/>
                    </a:moveTo>
                    <a:lnTo>
                      <a:pt x="0" y="34"/>
                    </a:lnTo>
                    <a:lnTo>
                      <a:pt x="6" y="26"/>
                    </a:lnTo>
                    <a:lnTo>
                      <a:pt x="22" y="37"/>
                    </a:lnTo>
                    <a:lnTo>
                      <a:pt x="33" y="21"/>
                    </a:lnTo>
                    <a:lnTo>
                      <a:pt x="17" y="9"/>
                    </a:lnTo>
                    <a:lnTo>
                      <a:pt x="23" y="0"/>
                    </a:lnTo>
                    <a:lnTo>
                      <a:pt x="65" y="30"/>
                    </a:lnTo>
                    <a:lnTo>
                      <a:pt x="59" y="38"/>
                    </a:lnTo>
                    <a:lnTo>
                      <a:pt x="40" y="26"/>
                    </a:lnTo>
                    <a:lnTo>
                      <a:pt x="29" y="42"/>
                    </a:lnTo>
                    <a:lnTo>
                      <a:pt x="47" y="55"/>
                    </a:lnTo>
                    <a:lnTo>
                      <a:pt x="42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56" name="îşḷîḑe">
                <a:extLst>
                  <a:ext uri="{FF2B5EF4-FFF2-40B4-BE49-F238E27FC236}">
                    <a16:creationId xmlns:a16="http://schemas.microsoft.com/office/drawing/2014/main" id="{4FFD5347-A253-1D46-9442-A97CF0F0E161}"/>
                  </a:ext>
                </a:extLst>
              </p:cNvPr>
              <p:cNvSpPr/>
              <p:nvPr/>
            </p:nvSpPr>
            <p:spPr bwMode="auto">
              <a:xfrm>
                <a:off x="3062184" y="5672728"/>
                <a:ext cx="103188" cy="95250"/>
              </a:xfrm>
              <a:custGeom>
                <a:avLst/>
                <a:gdLst>
                  <a:gd name="T0" fmla="*/ 44 w 65"/>
                  <a:gd name="T1" fmla="*/ 60 h 60"/>
                  <a:gd name="T2" fmla="*/ 0 w 65"/>
                  <a:gd name="T3" fmla="*/ 34 h 60"/>
                  <a:gd name="T4" fmla="*/ 5 w 65"/>
                  <a:gd name="T5" fmla="*/ 26 h 60"/>
                  <a:gd name="T6" fmla="*/ 46 w 65"/>
                  <a:gd name="T7" fmla="*/ 24 h 60"/>
                  <a:gd name="T8" fmla="*/ 15 w 65"/>
                  <a:gd name="T9" fmla="*/ 8 h 60"/>
                  <a:gd name="T10" fmla="*/ 20 w 65"/>
                  <a:gd name="T11" fmla="*/ 0 h 60"/>
                  <a:gd name="T12" fmla="*/ 65 w 65"/>
                  <a:gd name="T13" fmla="*/ 24 h 60"/>
                  <a:gd name="T14" fmla="*/ 59 w 65"/>
                  <a:gd name="T15" fmla="*/ 33 h 60"/>
                  <a:gd name="T16" fmla="*/ 20 w 65"/>
                  <a:gd name="T17" fmla="*/ 34 h 60"/>
                  <a:gd name="T18" fmla="*/ 49 w 65"/>
                  <a:gd name="T19" fmla="*/ 52 h 60"/>
                  <a:gd name="T20" fmla="*/ 44 w 65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60">
                    <a:moveTo>
                      <a:pt x="44" y="60"/>
                    </a:moveTo>
                    <a:lnTo>
                      <a:pt x="0" y="34"/>
                    </a:lnTo>
                    <a:lnTo>
                      <a:pt x="5" y="26"/>
                    </a:lnTo>
                    <a:lnTo>
                      <a:pt x="46" y="24"/>
                    </a:lnTo>
                    <a:lnTo>
                      <a:pt x="15" y="8"/>
                    </a:lnTo>
                    <a:lnTo>
                      <a:pt x="20" y="0"/>
                    </a:lnTo>
                    <a:lnTo>
                      <a:pt x="65" y="24"/>
                    </a:lnTo>
                    <a:lnTo>
                      <a:pt x="59" y="33"/>
                    </a:lnTo>
                    <a:lnTo>
                      <a:pt x="20" y="34"/>
                    </a:lnTo>
                    <a:lnTo>
                      <a:pt x="49" y="52"/>
                    </a:lnTo>
                    <a:lnTo>
                      <a:pt x="44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57" name="îşḷïḋê">
                <a:extLst>
                  <a:ext uri="{FF2B5EF4-FFF2-40B4-BE49-F238E27FC236}">
                    <a16:creationId xmlns:a16="http://schemas.microsoft.com/office/drawing/2014/main" id="{0335A8C2-C494-29AE-4191-D5B366F1C0D1}"/>
                  </a:ext>
                </a:extLst>
              </p:cNvPr>
              <p:cNvSpPr/>
              <p:nvPr/>
            </p:nvSpPr>
            <p:spPr bwMode="auto">
              <a:xfrm>
                <a:off x="3106634" y="5606053"/>
                <a:ext cx="87313" cy="84138"/>
              </a:xfrm>
              <a:custGeom>
                <a:avLst/>
                <a:gdLst>
                  <a:gd name="T0" fmla="*/ 15 w 47"/>
                  <a:gd name="T1" fmla="*/ 43 h 46"/>
                  <a:gd name="T2" fmla="*/ 5 w 47"/>
                  <a:gd name="T3" fmla="*/ 36 h 46"/>
                  <a:gd name="T4" fmla="*/ 2 w 47"/>
                  <a:gd name="T5" fmla="*/ 30 h 46"/>
                  <a:gd name="T6" fmla="*/ 0 w 47"/>
                  <a:gd name="T7" fmla="*/ 23 h 46"/>
                  <a:gd name="T8" fmla="*/ 2 w 47"/>
                  <a:gd name="T9" fmla="*/ 14 h 46"/>
                  <a:gd name="T10" fmla="*/ 14 w 47"/>
                  <a:gd name="T11" fmla="*/ 2 h 46"/>
                  <a:gd name="T12" fmla="*/ 32 w 47"/>
                  <a:gd name="T13" fmla="*/ 3 h 46"/>
                  <a:gd name="T14" fmla="*/ 45 w 47"/>
                  <a:gd name="T15" fmla="*/ 15 h 46"/>
                  <a:gd name="T16" fmla="*/ 44 w 47"/>
                  <a:gd name="T17" fmla="*/ 32 h 46"/>
                  <a:gd name="T18" fmla="*/ 32 w 47"/>
                  <a:gd name="T19" fmla="*/ 44 h 46"/>
                  <a:gd name="T20" fmla="*/ 15 w 47"/>
                  <a:gd name="T21" fmla="*/ 43 h 46"/>
                  <a:gd name="T22" fmla="*/ 18 w 47"/>
                  <a:gd name="T23" fmla="*/ 34 h 46"/>
                  <a:gd name="T24" fmla="*/ 30 w 47"/>
                  <a:gd name="T25" fmla="*/ 35 h 46"/>
                  <a:gd name="T26" fmla="*/ 37 w 47"/>
                  <a:gd name="T27" fmla="*/ 29 h 46"/>
                  <a:gd name="T28" fmla="*/ 37 w 47"/>
                  <a:gd name="T29" fmla="*/ 19 h 46"/>
                  <a:gd name="T30" fmla="*/ 28 w 47"/>
                  <a:gd name="T31" fmla="*/ 12 h 46"/>
                  <a:gd name="T32" fmla="*/ 16 w 47"/>
                  <a:gd name="T33" fmla="*/ 10 h 46"/>
                  <a:gd name="T34" fmla="*/ 9 w 47"/>
                  <a:gd name="T35" fmla="*/ 17 h 46"/>
                  <a:gd name="T36" fmla="*/ 9 w 47"/>
                  <a:gd name="T37" fmla="*/ 27 h 46"/>
                  <a:gd name="T38" fmla="*/ 18 w 47"/>
                  <a:gd name="T39" fmla="*/ 3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7" h="46">
                    <a:moveTo>
                      <a:pt x="15" y="43"/>
                    </a:moveTo>
                    <a:cubicBezTo>
                      <a:pt x="11" y="41"/>
                      <a:pt x="8" y="39"/>
                      <a:pt x="5" y="36"/>
                    </a:cubicBezTo>
                    <a:cubicBezTo>
                      <a:pt x="4" y="34"/>
                      <a:pt x="2" y="32"/>
                      <a:pt x="2" y="30"/>
                    </a:cubicBezTo>
                    <a:cubicBezTo>
                      <a:pt x="1" y="28"/>
                      <a:pt x="0" y="26"/>
                      <a:pt x="0" y="23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5" y="8"/>
                      <a:pt x="9" y="4"/>
                      <a:pt x="14" y="2"/>
                    </a:cubicBezTo>
                    <a:cubicBezTo>
                      <a:pt x="19" y="0"/>
                      <a:pt x="25" y="1"/>
                      <a:pt x="32" y="3"/>
                    </a:cubicBezTo>
                    <a:cubicBezTo>
                      <a:pt x="38" y="6"/>
                      <a:pt x="43" y="10"/>
                      <a:pt x="45" y="15"/>
                    </a:cubicBezTo>
                    <a:cubicBezTo>
                      <a:pt x="47" y="21"/>
                      <a:pt x="47" y="26"/>
                      <a:pt x="44" y="32"/>
                    </a:cubicBezTo>
                    <a:cubicBezTo>
                      <a:pt x="41" y="38"/>
                      <a:pt x="38" y="42"/>
                      <a:pt x="32" y="44"/>
                    </a:cubicBezTo>
                    <a:cubicBezTo>
                      <a:pt x="27" y="46"/>
                      <a:pt x="21" y="45"/>
                      <a:pt x="15" y="43"/>
                    </a:cubicBezTo>
                    <a:close/>
                    <a:moveTo>
                      <a:pt x="18" y="34"/>
                    </a:moveTo>
                    <a:cubicBezTo>
                      <a:pt x="23" y="36"/>
                      <a:pt x="27" y="37"/>
                      <a:pt x="30" y="35"/>
                    </a:cubicBezTo>
                    <a:cubicBezTo>
                      <a:pt x="33" y="34"/>
                      <a:pt x="36" y="32"/>
                      <a:pt x="37" y="29"/>
                    </a:cubicBezTo>
                    <a:cubicBezTo>
                      <a:pt x="39" y="26"/>
                      <a:pt x="39" y="23"/>
                      <a:pt x="37" y="19"/>
                    </a:cubicBezTo>
                    <a:cubicBezTo>
                      <a:pt x="36" y="16"/>
                      <a:pt x="33" y="14"/>
                      <a:pt x="28" y="12"/>
                    </a:cubicBezTo>
                    <a:cubicBezTo>
                      <a:pt x="23" y="10"/>
                      <a:pt x="19" y="9"/>
                      <a:pt x="16" y="10"/>
                    </a:cubicBezTo>
                    <a:cubicBezTo>
                      <a:pt x="13" y="11"/>
                      <a:pt x="11" y="14"/>
                      <a:pt x="9" y="17"/>
                    </a:cubicBezTo>
                    <a:cubicBezTo>
                      <a:pt x="8" y="20"/>
                      <a:pt x="8" y="23"/>
                      <a:pt x="9" y="27"/>
                    </a:cubicBezTo>
                    <a:cubicBezTo>
                      <a:pt x="11" y="30"/>
                      <a:pt x="14" y="32"/>
                      <a:pt x="1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58" name="îṣlïḍè">
                <a:extLst>
                  <a:ext uri="{FF2B5EF4-FFF2-40B4-BE49-F238E27FC236}">
                    <a16:creationId xmlns:a16="http://schemas.microsoft.com/office/drawing/2014/main" id="{309F79BD-D73E-354E-0882-145D0EDA600D}"/>
                  </a:ext>
                </a:extLst>
              </p:cNvPr>
              <p:cNvSpPr/>
              <p:nvPr/>
            </p:nvSpPr>
            <p:spPr bwMode="auto">
              <a:xfrm>
                <a:off x="3128859" y="5560015"/>
                <a:ext cx="93663" cy="57150"/>
              </a:xfrm>
              <a:custGeom>
                <a:avLst/>
                <a:gdLst>
                  <a:gd name="T0" fmla="*/ 49 w 59"/>
                  <a:gd name="T1" fmla="*/ 36 h 36"/>
                  <a:gd name="T2" fmla="*/ 0 w 59"/>
                  <a:gd name="T3" fmla="*/ 21 h 36"/>
                  <a:gd name="T4" fmla="*/ 4 w 59"/>
                  <a:gd name="T5" fmla="*/ 10 h 36"/>
                  <a:gd name="T6" fmla="*/ 43 w 59"/>
                  <a:gd name="T7" fmla="*/ 24 h 36"/>
                  <a:gd name="T8" fmla="*/ 51 w 59"/>
                  <a:gd name="T9" fmla="*/ 0 h 36"/>
                  <a:gd name="T10" fmla="*/ 59 w 59"/>
                  <a:gd name="T11" fmla="*/ 2 h 36"/>
                  <a:gd name="T12" fmla="*/ 49 w 5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36">
                    <a:moveTo>
                      <a:pt x="49" y="36"/>
                    </a:moveTo>
                    <a:lnTo>
                      <a:pt x="0" y="21"/>
                    </a:lnTo>
                    <a:lnTo>
                      <a:pt x="4" y="10"/>
                    </a:lnTo>
                    <a:lnTo>
                      <a:pt x="43" y="24"/>
                    </a:lnTo>
                    <a:lnTo>
                      <a:pt x="51" y="0"/>
                    </a:lnTo>
                    <a:lnTo>
                      <a:pt x="59" y="2"/>
                    </a:lnTo>
                    <a:lnTo>
                      <a:pt x="4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59" name="ïṩḷîḓê">
                <a:extLst>
                  <a:ext uri="{FF2B5EF4-FFF2-40B4-BE49-F238E27FC236}">
                    <a16:creationId xmlns:a16="http://schemas.microsoft.com/office/drawing/2014/main" id="{D00E1DCE-D186-405A-FDEB-F9262F27B7C3}"/>
                  </a:ext>
                </a:extLst>
              </p:cNvPr>
              <p:cNvSpPr/>
              <p:nvPr/>
            </p:nvSpPr>
            <p:spPr bwMode="auto">
              <a:xfrm>
                <a:off x="3152672" y="5469528"/>
                <a:ext cx="85725" cy="80963"/>
              </a:xfrm>
              <a:custGeom>
                <a:avLst/>
                <a:gdLst>
                  <a:gd name="T0" fmla="*/ 18 w 46"/>
                  <a:gd name="T1" fmla="*/ 43 h 44"/>
                  <a:gd name="T2" fmla="*/ 8 w 46"/>
                  <a:gd name="T3" fmla="*/ 38 h 44"/>
                  <a:gd name="T4" fmla="*/ 3 w 46"/>
                  <a:gd name="T5" fmla="*/ 33 h 44"/>
                  <a:gd name="T6" fmla="*/ 0 w 46"/>
                  <a:gd name="T7" fmla="*/ 27 h 44"/>
                  <a:gd name="T8" fmla="*/ 1 w 46"/>
                  <a:gd name="T9" fmla="*/ 17 h 44"/>
                  <a:gd name="T10" fmla="*/ 10 w 46"/>
                  <a:gd name="T11" fmla="*/ 3 h 44"/>
                  <a:gd name="T12" fmla="*/ 28 w 46"/>
                  <a:gd name="T13" fmla="*/ 1 h 44"/>
                  <a:gd name="T14" fmla="*/ 43 w 46"/>
                  <a:gd name="T15" fmla="*/ 11 h 44"/>
                  <a:gd name="T16" fmla="*/ 45 w 46"/>
                  <a:gd name="T17" fmla="*/ 27 h 44"/>
                  <a:gd name="T18" fmla="*/ 36 w 46"/>
                  <a:gd name="T19" fmla="*/ 41 h 44"/>
                  <a:gd name="T20" fmla="*/ 18 w 46"/>
                  <a:gd name="T21" fmla="*/ 43 h 44"/>
                  <a:gd name="T22" fmla="*/ 20 w 46"/>
                  <a:gd name="T23" fmla="*/ 34 h 44"/>
                  <a:gd name="T24" fmla="*/ 32 w 46"/>
                  <a:gd name="T25" fmla="*/ 33 h 44"/>
                  <a:gd name="T26" fmla="*/ 38 w 46"/>
                  <a:gd name="T27" fmla="*/ 25 h 44"/>
                  <a:gd name="T28" fmla="*/ 36 w 46"/>
                  <a:gd name="T29" fmla="*/ 16 h 44"/>
                  <a:gd name="T30" fmla="*/ 25 w 46"/>
                  <a:gd name="T31" fmla="*/ 10 h 44"/>
                  <a:gd name="T32" fmla="*/ 14 w 46"/>
                  <a:gd name="T33" fmla="*/ 11 h 44"/>
                  <a:gd name="T34" fmla="*/ 8 w 46"/>
                  <a:gd name="T35" fmla="*/ 19 h 44"/>
                  <a:gd name="T36" fmla="*/ 10 w 46"/>
                  <a:gd name="T37" fmla="*/ 28 h 44"/>
                  <a:gd name="T38" fmla="*/ 20 w 46"/>
                  <a:gd name="T39" fmla="*/ 3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" h="44">
                    <a:moveTo>
                      <a:pt x="18" y="43"/>
                    </a:moveTo>
                    <a:cubicBezTo>
                      <a:pt x="14" y="42"/>
                      <a:pt x="10" y="40"/>
                      <a:pt x="8" y="38"/>
                    </a:cubicBezTo>
                    <a:cubicBezTo>
                      <a:pt x="6" y="37"/>
                      <a:pt x="4" y="35"/>
                      <a:pt x="3" y="33"/>
                    </a:cubicBezTo>
                    <a:cubicBezTo>
                      <a:pt x="1" y="31"/>
                      <a:pt x="1" y="29"/>
                      <a:pt x="0" y="27"/>
                    </a:cubicBezTo>
                    <a:cubicBezTo>
                      <a:pt x="0" y="24"/>
                      <a:pt x="0" y="21"/>
                      <a:pt x="1" y="17"/>
                    </a:cubicBezTo>
                    <a:cubicBezTo>
                      <a:pt x="2" y="11"/>
                      <a:pt x="5" y="6"/>
                      <a:pt x="10" y="3"/>
                    </a:cubicBezTo>
                    <a:cubicBezTo>
                      <a:pt x="15" y="0"/>
                      <a:pt x="21" y="0"/>
                      <a:pt x="28" y="1"/>
                    </a:cubicBezTo>
                    <a:cubicBezTo>
                      <a:pt x="34" y="3"/>
                      <a:pt x="39" y="6"/>
                      <a:pt x="43" y="11"/>
                    </a:cubicBezTo>
                    <a:cubicBezTo>
                      <a:pt x="46" y="15"/>
                      <a:pt x="46" y="21"/>
                      <a:pt x="45" y="27"/>
                    </a:cubicBezTo>
                    <a:cubicBezTo>
                      <a:pt x="44" y="33"/>
                      <a:pt x="40" y="38"/>
                      <a:pt x="36" y="41"/>
                    </a:cubicBezTo>
                    <a:cubicBezTo>
                      <a:pt x="31" y="44"/>
                      <a:pt x="25" y="44"/>
                      <a:pt x="18" y="43"/>
                    </a:cubicBezTo>
                    <a:close/>
                    <a:moveTo>
                      <a:pt x="20" y="34"/>
                    </a:moveTo>
                    <a:cubicBezTo>
                      <a:pt x="25" y="35"/>
                      <a:pt x="29" y="35"/>
                      <a:pt x="32" y="33"/>
                    </a:cubicBezTo>
                    <a:cubicBezTo>
                      <a:pt x="35" y="31"/>
                      <a:pt x="37" y="29"/>
                      <a:pt x="38" y="25"/>
                    </a:cubicBezTo>
                    <a:cubicBezTo>
                      <a:pt x="38" y="22"/>
                      <a:pt x="38" y="19"/>
                      <a:pt x="36" y="16"/>
                    </a:cubicBezTo>
                    <a:cubicBezTo>
                      <a:pt x="34" y="13"/>
                      <a:pt x="30" y="11"/>
                      <a:pt x="25" y="10"/>
                    </a:cubicBezTo>
                    <a:cubicBezTo>
                      <a:pt x="20" y="9"/>
                      <a:pt x="16" y="9"/>
                      <a:pt x="14" y="11"/>
                    </a:cubicBezTo>
                    <a:cubicBezTo>
                      <a:pt x="11" y="13"/>
                      <a:pt x="9" y="15"/>
                      <a:pt x="8" y="19"/>
                    </a:cubicBezTo>
                    <a:cubicBezTo>
                      <a:pt x="7" y="22"/>
                      <a:pt x="8" y="25"/>
                      <a:pt x="10" y="28"/>
                    </a:cubicBezTo>
                    <a:cubicBezTo>
                      <a:pt x="12" y="31"/>
                      <a:pt x="15" y="33"/>
                      <a:pt x="20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60" name="ïSļiďé">
                <a:extLst>
                  <a:ext uri="{FF2B5EF4-FFF2-40B4-BE49-F238E27FC236}">
                    <a16:creationId xmlns:a16="http://schemas.microsoft.com/office/drawing/2014/main" id="{131A9394-5C30-AC97-EE75-E99D7AA58EF8}"/>
                  </a:ext>
                </a:extLst>
              </p:cNvPr>
              <p:cNvSpPr/>
              <p:nvPr/>
            </p:nvSpPr>
            <p:spPr bwMode="auto">
              <a:xfrm>
                <a:off x="3165372" y="5390153"/>
                <a:ext cx="85725" cy="77788"/>
              </a:xfrm>
              <a:custGeom>
                <a:avLst/>
                <a:gdLst>
                  <a:gd name="T0" fmla="*/ 29 w 46"/>
                  <a:gd name="T1" fmla="*/ 21 h 42"/>
                  <a:gd name="T2" fmla="*/ 22 w 46"/>
                  <a:gd name="T3" fmla="*/ 20 h 42"/>
                  <a:gd name="T4" fmla="*/ 24 w 46"/>
                  <a:gd name="T5" fmla="*/ 1 h 42"/>
                  <a:gd name="T6" fmla="*/ 41 w 46"/>
                  <a:gd name="T7" fmla="*/ 3 h 42"/>
                  <a:gd name="T8" fmla="*/ 45 w 46"/>
                  <a:gd name="T9" fmla="*/ 11 h 42"/>
                  <a:gd name="T10" fmla="*/ 46 w 46"/>
                  <a:gd name="T11" fmla="*/ 22 h 42"/>
                  <a:gd name="T12" fmla="*/ 42 w 46"/>
                  <a:gd name="T13" fmla="*/ 34 h 42"/>
                  <a:gd name="T14" fmla="*/ 33 w 46"/>
                  <a:gd name="T15" fmla="*/ 41 h 42"/>
                  <a:gd name="T16" fmla="*/ 21 w 46"/>
                  <a:gd name="T17" fmla="*/ 42 h 42"/>
                  <a:gd name="T18" fmla="*/ 9 w 46"/>
                  <a:gd name="T19" fmla="*/ 38 h 42"/>
                  <a:gd name="T20" fmla="*/ 2 w 46"/>
                  <a:gd name="T21" fmla="*/ 28 h 42"/>
                  <a:gd name="T22" fmla="*/ 1 w 46"/>
                  <a:gd name="T23" fmla="*/ 18 h 42"/>
                  <a:gd name="T24" fmla="*/ 6 w 46"/>
                  <a:gd name="T25" fmla="*/ 5 h 42"/>
                  <a:gd name="T26" fmla="*/ 16 w 46"/>
                  <a:gd name="T27" fmla="*/ 0 h 42"/>
                  <a:gd name="T28" fmla="*/ 16 w 46"/>
                  <a:gd name="T29" fmla="*/ 9 h 42"/>
                  <a:gd name="T30" fmla="*/ 11 w 46"/>
                  <a:gd name="T31" fmla="*/ 12 h 42"/>
                  <a:gd name="T32" fmla="*/ 8 w 46"/>
                  <a:gd name="T33" fmla="*/ 18 h 42"/>
                  <a:gd name="T34" fmla="*/ 11 w 46"/>
                  <a:gd name="T35" fmla="*/ 28 h 42"/>
                  <a:gd name="T36" fmla="*/ 21 w 46"/>
                  <a:gd name="T37" fmla="*/ 33 h 42"/>
                  <a:gd name="T38" fmla="*/ 34 w 46"/>
                  <a:gd name="T39" fmla="*/ 31 h 42"/>
                  <a:gd name="T40" fmla="*/ 38 w 46"/>
                  <a:gd name="T41" fmla="*/ 22 h 42"/>
                  <a:gd name="T42" fmla="*/ 38 w 46"/>
                  <a:gd name="T43" fmla="*/ 16 h 42"/>
                  <a:gd name="T44" fmla="*/ 36 w 46"/>
                  <a:gd name="T45" fmla="*/ 11 h 42"/>
                  <a:gd name="T46" fmla="*/ 30 w 46"/>
                  <a:gd name="T47" fmla="*/ 11 h 42"/>
                  <a:gd name="T48" fmla="*/ 29 w 46"/>
                  <a:gd name="T49" fmla="*/ 2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6" h="42">
                    <a:moveTo>
                      <a:pt x="29" y="21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3" y="5"/>
                      <a:pt x="44" y="8"/>
                      <a:pt x="45" y="11"/>
                    </a:cubicBezTo>
                    <a:cubicBezTo>
                      <a:pt x="46" y="15"/>
                      <a:pt x="46" y="19"/>
                      <a:pt x="46" y="22"/>
                    </a:cubicBezTo>
                    <a:cubicBezTo>
                      <a:pt x="46" y="27"/>
                      <a:pt x="44" y="31"/>
                      <a:pt x="42" y="34"/>
                    </a:cubicBezTo>
                    <a:cubicBezTo>
                      <a:pt x="39" y="37"/>
                      <a:pt x="36" y="39"/>
                      <a:pt x="33" y="41"/>
                    </a:cubicBezTo>
                    <a:cubicBezTo>
                      <a:pt x="29" y="42"/>
                      <a:pt x="25" y="42"/>
                      <a:pt x="21" y="42"/>
                    </a:cubicBezTo>
                    <a:cubicBezTo>
                      <a:pt x="16" y="41"/>
                      <a:pt x="12" y="40"/>
                      <a:pt x="9" y="38"/>
                    </a:cubicBezTo>
                    <a:cubicBezTo>
                      <a:pt x="6" y="35"/>
                      <a:pt x="3" y="32"/>
                      <a:pt x="2" y="28"/>
                    </a:cubicBezTo>
                    <a:cubicBezTo>
                      <a:pt x="1" y="25"/>
                      <a:pt x="0" y="22"/>
                      <a:pt x="1" y="18"/>
                    </a:cubicBezTo>
                    <a:cubicBezTo>
                      <a:pt x="1" y="12"/>
                      <a:pt x="3" y="8"/>
                      <a:pt x="6" y="5"/>
                    </a:cubicBezTo>
                    <a:cubicBezTo>
                      <a:pt x="8" y="2"/>
                      <a:pt x="12" y="1"/>
                      <a:pt x="16" y="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4" y="10"/>
                      <a:pt x="12" y="11"/>
                      <a:pt x="11" y="12"/>
                    </a:cubicBezTo>
                    <a:cubicBezTo>
                      <a:pt x="10" y="14"/>
                      <a:pt x="9" y="16"/>
                      <a:pt x="8" y="18"/>
                    </a:cubicBezTo>
                    <a:cubicBezTo>
                      <a:pt x="8" y="22"/>
                      <a:pt x="9" y="25"/>
                      <a:pt x="11" y="28"/>
                    </a:cubicBezTo>
                    <a:cubicBezTo>
                      <a:pt x="13" y="31"/>
                      <a:pt x="17" y="32"/>
                      <a:pt x="21" y="33"/>
                    </a:cubicBezTo>
                    <a:cubicBezTo>
                      <a:pt x="27" y="33"/>
                      <a:pt x="31" y="33"/>
                      <a:pt x="34" y="31"/>
                    </a:cubicBezTo>
                    <a:cubicBezTo>
                      <a:pt x="36" y="29"/>
                      <a:pt x="38" y="26"/>
                      <a:pt x="38" y="22"/>
                    </a:cubicBezTo>
                    <a:cubicBezTo>
                      <a:pt x="39" y="20"/>
                      <a:pt x="39" y="18"/>
                      <a:pt x="38" y="16"/>
                    </a:cubicBezTo>
                    <a:cubicBezTo>
                      <a:pt x="37" y="14"/>
                      <a:pt x="37" y="13"/>
                      <a:pt x="36" y="11"/>
                    </a:cubicBezTo>
                    <a:cubicBezTo>
                      <a:pt x="30" y="11"/>
                      <a:pt x="30" y="11"/>
                      <a:pt x="30" y="11"/>
                    </a:cubicBezTo>
                    <a:lnTo>
                      <a:pt x="29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61" name="îSḷiḋè">
                <a:extLst>
                  <a:ext uri="{FF2B5EF4-FFF2-40B4-BE49-F238E27FC236}">
                    <a16:creationId xmlns:a16="http://schemas.microsoft.com/office/drawing/2014/main" id="{36CD5B43-1C1F-87FE-295D-EE8C64BEDC78}"/>
                  </a:ext>
                </a:extLst>
              </p:cNvPr>
              <p:cNvSpPr/>
              <p:nvPr/>
            </p:nvSpPr>
            <p:spPr bwMode="auto">
              <a:xfrm>
                <a:off x="3173309" y="5313953"/>
                <a:ext cx="80963" cy="76200"/>
              </a:xfrm>
              <a:custGeom>
                <a:avLst/>
                <a:gdLst>
                  <a:gd name="T0" fmla="*/ 51 w 51"/>
                  <a:gd name="T1" fmla="*/ 30 h 48"/>
                  <a:gd name="T2" fmla="*/ 29 w 51"/>
                  <a:gd name="T3" fmla="*/ 29 h 48"/>
                  <a:gd name="T4" fmla="*/ 0 w 51"/>
                  <a:gd name="T5" fmla="*/ 48 h 48"/>
                  <a:gd name="T6" fmla="*/ 0 w 51"/>
                  <a:gd name="T7" fmla="*/ 36 h 48"/>
                  <a:gd name="T8" fmla="*/ 20 w 51"/>
                  <a:gd name="T9" fmla="*/ 24 h 48"/>
                  <a:gd name="T10" fmla="*/ 0 w 51"/>
                  <a:gd name="T11" fmla="*/ 12 h 48"/>
                  <a:gd name="T12" fmla="*/ 0 w 51"/>
                  <a:gd name="T13" fmla="*/ 0 h 48"/>
                  <a:gd name="T14" fmla="*/ 30 w 51"/>
                  <a:gd name="T15" fmla="*/ 20 h 48"/>
                  <a:gd name="T16" fmla="*/ 51 w 51"/>
                  <a:gd name="T17" fmla="*/ 20 h 48"/>
                  <a:gd name="T18" fmla="*/ 51 w 51"/>
                  <a:gd name="T19" fmla="*/ 3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48">
                    <a:moveTo>
                      <a:pt x="51" y="30"/>
                    </a:moveTo>
                    <a:lnTo>
                      <a:pt x="29" y="29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20" y="24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30" y="20"/>
                    </a:lnTo>
                    <a:lnTo>
                      <a:pt x="51" y="20"/>
                    </a:lnTo>
                    <a:lnTo>
                      <a:pt x="51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62" name="îṣḷíḋé">
                <a:extLst>
                  <a:ext uri="{FF2B5EF4-FFF2-40B4-BE49-F238E27FC236}">
                    <a16:creationId xmlns:a16="http://schemas.microsoft.com/office/drawing/2014/main" id="{C4EFBA3D-08E1-C49C-C8B2-543522C459CC}"/>
                  </a:ext>
                </a:extLst>
              </p:cNvPr>
              <p:cNvSpPr/>
              <p:nvPr/>
            </p:nvSpPr>
            <p:spPr bwMode="auto">
              <a:xfrm>
                <a:off x="3163784" y="5193303"/>
                <a:ext cx="87313" cy="76200"/>
              </a:xfrm>
              <a:custGeom>
                <a:avLst/>
                <a:gdLst>
                  <a:gd name="T0" fmla="*/ 4 w 47"/>
                  <a:gd name="T1" fmla="*/ 41 h 41"/>
                  <a:gd name="T2" fmla="*/ 1 w 47"/>
                  <a:gd name="T3" fmla="*/ 24 h 41"/>
                  <a:gd name="T4" fmla="*/ 0 w 47"/>
                  <a:gd name="T5" fmla="*/ 16 h 41"/>
                  <a:gd name="T6" fmla="*/ 2 w 47"/>
                  <a:gd name="T7" fmla="*/ 11 h 41"/>
                  <a:gd name="T8" fmla="*/ 5 w 47"/>
                  <a:gd name="T9" fmla="*/ 7 h 41"/>
                  <a:gd name="T10" fmla="*/ 10 w 47"/>
                  <a:gd name="T11" fmla="*/ 5 h 41"/>
                  <a:gd name="T12" fmla="*/ 16 w 47"/>
                  <a:gd name="T13" fmla="*/ 6 h 41"/>
                  <a:gd name="T14" fmla="*/ 20 w 47"/>
                  <a:gd name="T15" fmla="*/ 10 h 41"/>
                  <a:gd name="T16" fmla="*/ 23 w 47"/>
                  <a:gd name="T17" fmla="*/ 3 h 41"/>
                  <a:gd name="T18" fmla="*/ 29 w 47"/>
                  <a:gd name="T19" fmla="*/ 0 h 41"/>
                  <a:gd name="T20" fmla="*/ 35 w 47"/>
                  <a:gd name="T21" fmla="*/ 1 h 41"/>
                  <a:gd name="T22" fmla="*/ 40 w 47"/>
                  <a:gd name="T23" fmla="*/ 4 h 41"/>
                  <a:gd name="T24" fmla="*/ 43 w 47"/>
                  <a:gd name="T25" fmla="*/ 10 h 41"/>
                  <a:gd name="T26" fmla="*/ 45 w 47"/>
                  <a:gd name="T27" fmla="*/ 20 h 41"/>
                  <a:gd name="T28" fmla="*/ 47 w 47"/>
                  <a:gd name="T29" fmla="*/ 35 h 41"/>
                  <a:gd name="T30" fmla="*/ 4 w 47"/>
                  <a:gd name="T31" fmla="*/ 41 h 41"/>
                  <a:gd name="T32" fmla="*/ 10 w 47"/>
                  <a:gd name="T33" fmla="*/ 31 h 41"/>
                  <a:gd name="T34" fmla="*/ 20 w 47"/>
                  <a:gd name="T35" fmla="*/ 30 h 41"/>
                  <a:gd name="T36" fmla="*/ 19 w 47"/>
                  <a:gd name="T37" fmla="*/ 24 h 41"/>
                  <a:gd name="T38" fmla="*/ 18 w 47"/>
                  <a:gd name="T39" fmla="*/ 18 h 41"/>
                  <a:gd name="T40" fmla="*/ 16 w 47"/>
                  <a:gd name="T41" fmla="*/ 15 h 41"/>
                  <a:gd name="T42" fmla="*/ 12 w 47"/>
                  <a:gd name="T43" fmla="*/ 14 h 41"/>
                  <a:gd name="T44" fmla="*/ 9 w 47"/>
                  <a:gd name="T45" fmla="*/ 15 h 41"/>
                  <a:gd name="T46" fmla="*/ 8 w 47"/>
                  <a:gd name="T47" fmla="*/ 19 h 41"/>
                  <a:gd name="T48" fmla="*/ 9 w 47"/>
                  <a:gd name="T49" fmla="*/ 26 h 41"/>
                  <a:gd name="T50" fmla="*/ 10 w 47"/>
                  <a:gd name="T51" fmla="*/ 31 h 41"/>
                  <a:gd name="T52" fmla="*/ 27 w 47"/>
                  <a:gd name="T53" fmla="*/ 29 h 41"/>
                  <a:gd name="T54" fmla="*/ 39 w 47"/>
                  <a:gd name="T55" fmla="*/ 27 h 41"/>
                  <a:gd name="T56" fmla="*/ 37 w 47"/>
                  <a:gd name="T57" fmla="*/ 19 h 41"/>
                  <a:gd name="T58" fmla="*/ 36 w 47"/>
                  <a:gd name="T59" fmla="*/ 13 h 41"/>
                  <a:gd name="T60" fmla="*/ 34 w 47"/>
                  <a:gd name="T61" fmla="*/ 10 h 41"/>
                  <a:gd name="T62" fmla="*/ 30 w 47"/>
                  <a:gd name="T63" fmla="*/ 10 h 41"/>
                  <a:gd name="T64" fmla="*/ 27 w 47"/>
                  <a:gd name="T65" fmla="*/ 11 h 41"/>
                  <a:gd name="T66" fmla="*/ 25 w 47"/>
                  <a:gd name="T67" fmla="*/ 14 h 41"/>
                  <a:gd name="T68" fmla="*/ 26 w 47"/>
                  <a:gd name="T69" fmla="*/ 22 h 41"/>
                  <a:gd name="T70" fmla="*/ 27 w 47"/>
                  <a:gd name="T71" fmla="*/ 2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7" h="41">
                    <a:moveTo>
                      <a:pt x="4" y="41"/>
                    </a:moveTo>
                    <a:cubicBezTo>
                      <a:pt x="1" y="24"/>
                      <a:pt x="1" y="24"/>
                      <a:pt x="1" y="24"/>
                    </a:cubicBezTo>
                    <a:cubicBezTo>
                      <a:pt x="1" y="20"/>
                      <a:pt x="0" y="18"/>
                      <a:pt x="0" y="16"/>
                    </a:cubicBezTo>
                    <a:cubicBezTo>
                      <a:pt x="1" y="14"/>
                      <a:pt x="1" y="13"/>
                      <a:pt x="2" y="11"/>
                    </a:cubicBezTo>
                    <a:cubicBezTo>
                      <a:pt x="2" y="10"/>
                      <a:pt x="3" y="9"/>
                      <a:pt x="5" y="7"/>
                    </a:cubicBezTo>
                    <a:cubicBezTo>
                      <a:pt x="6" y="6"/>
                      <a:pt x="8" y="6"/>
                      <a:pt x="10" y="5"/>
                    </a:cubicBezTo>
                    <a:cubicBezTo>
                      <a:pt x="12" y="5"/>
                      <a:pt x="14" y="5"/>
                      <a:pt x="16" y="6"/>
                    </a:cubicBezTo>
                    <a:cubicBezTo>
                      <a:pt x="17" y="7"/>
                      <a:pt x="19" y="8"/>
                      <a:pt x="20" y="10"/>
                    </a:cubicBezTo>
                    <a:cubicBezTo>
                      <a:pt x="20" y="7"/>
                      <a:pt x="21" y="5"/>
                      <a:pt x="23" y="3"/>
                    </a:cubicBezTo>
                    <a:cubicBezTo>
                      <a:pt x="25" y="2"/>
                      <a:pt x="27" y="1"/>
                      <a:pt x="29" y="0"/>
                    </a:cubicBezTo>
                    <a:cubicBezTo>
                      <a:pt x="31" y="0"/>
                      <a:pt x="33" y="0"/>
                      <a:pt x="35" y="1"/>
                    </a:cubicBezTo>
                    <a:cubicBezTo>
                      <a:pt x="37" y="2"/>
                      <a:pt x="39" y="3"/>
                      <a:pt x="40" y="4"/>
                    </a:cubicBezTo>
                    <a:cubicBezTo>
                      <a:pt x="42" y="5"/>
                      <a:pt x="43" y="7"/>
                      <a:pt x="43" y="10"/>
                    </a:cubicBezTo>
                    <a:cubicBezTo>
                      <a:pt x="44" y="11"/>
                      <a:pt x="44" y="15"/>
                      <a:pt x="45" y="20"/>
                    </a:cubicBezTo>
                    <a:cubicBezTo>
                      <a:pt x="47" y="35"/>
                      <a:pt x="47" y="35"/>
                      <a:pt x="47" y="35"/>
                    </a:cubicBezTo>
                    <a:lnTo>
                      <a:pt x="4" y="41"/>
                    </a:lnTo>
                    <a:close/>
                    <a:moveTo>
                      <a:pt x="10" y="31"/>
                    </a:moveTo>
                    <a:cubicBezTo>
                      <a:pt x="20" y="30"/>
                      <a:pt x="20" y="30"/>
                      <a:pt x="20" y="30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1"/>
                      <a:pt x="18" y="19"/>
                      <a:pt x="18" y="18"/>
                    </a:cubicBezTo>
                    <a:cubicBezTo>
                      <a:pt x="17" y="16"/>
                      <a:pt x="17" y="15"/>
                      <a:pt x="16" y="15"/>
                    </a:cubicBezTo>
                    <a:cubicBezTo>
                      <a:pt x="15" y="14"/>
                      <a:pt x="14" y="14"/>
                      <a:pt x="12" y="14"/>
                    </a:cubicBezTo>
                    <a:cubicBezTo>
                      <a:pt x="11" y="14"/>
                      <a:pt x="10" y="14"/>
                      <a:pt x="9" y="15"/>
                    </a:cubicBezTo>
                    <a:cubicBezTo>
                      <a:pt x="8" y="16"/>
                      <a:pt x="8" y="17"/>
                      <a:pt x="8" y="19"/>
                    </a:cubicBezTo>
                    <a:cubicBezTo>
                      <a:pt x="8" y="20"/>
                      <a:pt x="8" y="22"/>
                      <a:pt x="9" y="26"/>
                    </a:cubicBezTo>
                    <a:lnTo>
                      <a:pt x="10" y="31"/>
                    </a:lnTo>
                    <a:close/>
                    <a:moveTo>
                      <a:pt x="27" y="29"/>
                    </a:moveTo>
                    <a:cubicBezTo>
                      <a:pt x="39" y="27"/>
                      <a:pt x="39" y="27"/>
                      <a:pt x="39" y="27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6"/>
                      <a:pt x="37" y="14"/>
                      <a:pt x="36" y="13"/>
                    </a:cubicBezTo>
                    <a:cubicBezTo>
                      <a:pt x="36" y="12"/>
                      <a:pt x="35" y="11"/>
                      <a:pt x="34" y="10"/>
                    </a:cubicBezTo>
                    <a:cubicBezTo>
                      <a:pt x="33" y="10"/>
                      <a:pt x="32" y="9"/>
                      <a:pt x="30" y="10"/>
                    </a:cubicBezTo>
                    <a:cubicBezTo>
                      <a:pt x="29" y="10"/>
                      <a:pt x="28" y="10"/>
                      <a:pt x="27" y="11"/>
                    </a:cubicBezTo>
                    <a:cubicBezTo>
                      <a:pt x="26" y="12"/>
                      <a:pt x="26" y="13"/>
                      <a:pt x="25" y="14"/>
                    </a:cubicBezTo>
                    <a:cubicBezTo>
                      <a:pt x="25" y="15"/>
                      <a:pt x="25" y="18"/>
                      <a:pt x="26" y="22"/>
                    </a:cubicBezTo>
                    <a:lnTo>
                      <a:pt x="27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63" name="îṩliďè">
                <a:extLst>
                  <a:ext uri="{FF2B5EF4-FFF2-40B4-BE49-F238E27FC236}">
                    <a16:creationId xmlns:a16="http://schemas.microsoft.com/office/drawing/2014/main" id="{E5B542F1-1E1F-FE16-AB02-29020EF4E9FA}"/>
                  </a:ext>
                </a:extLst>
              </p:cNvPr>
              <p:cNvSpPr/>
              <p:nvPr/>
            </p:nvSpPr>
            <p:spPr bwMode="auto">
              <a:xfrm>
                <a:off x="3146322" y="5120278"/>
                <a:ext cx="93663" cy="79375"/>
              </a:xfrm>
              <a:custGeom>
                <a:avLst/>
                <a:gdLst>
                  <a:gd name="T0" fmla="*/ 59 w 59"/>
                  <a:gd name="T1" fmla="*/ 37 h 50"/>
                  <a:gd name="T2" fmla="*/ 9 w 59"/>
                  <a:gd name="T3" fmla="*/ 50 h 50"/>
                  <a:gd name="T4" fmla="*/ 0 w 59"/>
                  <a:gd name="T5" fmla="*/ 13 h 50"/>
                  <a:gd name="T6" fmla="*/ 8 w 59"/>
                  <a:gd name="T7" fmla="*/ 10 h 50"/>
                  <a:gd name="T8" fmla="*/ 15 w 59"/>
                  <a:gd name="T9" fmla="*/ 37 h 50"/>
                  <a:gd name="T10" fmla="*/ 25 w 59"/>
                  <a:gd name="T11" fmla="*/ 35 h 50"/>
                  <a:gd name="T12" fmla="*/ 19 w 59"/>
                  <a:gd name="T13" fmla="*/ 9 h 50"/>
                  <a:gd name="T14" fmla="*/ 27 w 59"/>
                  <a:gd name="T15" fmla="*/ 8 h 50"/>
                  <a:gd name="T16" fmla="*/ 34 w 59"/>
                  <a:gd name="T17" fmla="*/ 32 h 50"/>
                  <a:gd name="T18" fmla="*/ 47 w 59"/>
                  <a:gd name="T19" fmla="*/ 29 h 50"/>
                  <a:gd name="T20" fmla="*/ 40 w 59"/>
                  <a:gd name="T21" fmla="*/ 1 h 50"/>
                  <a:gd name="T22" fmla="*/ 49 w 59"/>
                  <a:gd name="T23" fmla="*/ 0 h 50"/>
                  <a:gd name="T24" fmla="*/ 59 w 59"/>
                  <a:gd name="T25" fmla="*/ 3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50">
                    <a:moveTo>
                      <a:pt x="59" y="37"/>
                    </a:moveTo>
                    <a:lnTo>
                      <a:pt x="9" y="50"/>
                    </a:lnTo>
                    <a:lnTo>
                      <a:pt x="0" y="13"/>
                    </a:lnTo>
                    <a:lnTo>
                      <a:pt x="8" y="10"/>
                    </a:lnTo>
                    <a:lnTo>
                      <a:pt x="15" y="37"/>
                    </a:lnTo>
                    <a:lnTo>
                      <a:pt x="25" y="35"/>
                    </a:lnTo>
                    <a:lnTo>
                      <a:pt x="19" y="9"/>
                    </a:lnTo>
                    <a:lnTo>
                      <a:pt x="27" y="8"/>
                    </a:lnTo>
                    <a:lnTo>
                      <a:pt x="34" y="32"/>
                    </a:lnTo>
                    <a:lnTo>
                      <a:pt x="47" y="29"/>
                    </a:lnTo>
                    <a:lnTo>
                      <a:pt x="40" y="1"/>
                    </a:lnTo>
                    <a:lnTo>
                      <a:pt x="49" y="0"/>
                    </a:lnTo>
                    <a:lnTo>
                      <a:pt x="59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64" name="iṧlíḋè">
                <a:extLst>
                  <a:ext uri="{FF2B5EF4-FFF2-40B4-BE49-F238E27FC236}">
                    <a16:creationId xmlns:a16="http://schemas.microsoft.com/office/drawing/2014/main" id="{F9480021-4C4A-53BD-8755-FBC7BDC1824B}"/>
                  </a:ext>
                </a:extLst>
              </p:cNvPr>
              <p:cNvSpPr/>
              <p:nvPr/>
            </p:nvSpPr>
            <p:spPr bwMode="auto">
              <a:xfrm>
                <a:off x="3138384" y="5096465"/>
                <a:ext cx="82550" cy="38100"/>
              </a:xfrm>
              <a:custGeom>
                <a:avLst/>
                <a:gdLst>
                  <a:gd name="T0" fmla="*/ 52 w 52"/>
                  <a:gd name="T1" fmla="*/ 9 h 24"/>
                  <a:gd name="T2" fmla="*/ 3 w 52"/>
                  <a:gd name="T3" fmla="*/ 24 h 24"/>
                  <a:gd name="T4" fmla="*/ 0 w 52"/>
                  <a:gd name="T5" fmla="*/ 15 h 24"/>
                  <a:gd name="T6" fmla="*/ 49 w 52"/>
                  <a:gd name="T7" fmla="*/ 0 h 24"/>
                  <a:gd name="T8" fmla="*/ 52 w 52"/>
                  <a:gd name="T9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4">
                    <a:moveTo>
                      <a:pt x="52" y="9"/>
                    </a:moveTo>
                    <a:lnTo>
                      <a:pt x="3" y="24"/>
                    </a:lnTo>
                    <a:lnTo>
                      <a:pt x="0" y="15"/>
                    </a:lnTo>
                    <a:lnTo>
                      <a:pt x="49" y="0"/>
                    </a:lnTo>
                    <a:lnTo>
                      <a:pt x="5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65" name="islïḓè">
                <a:extLst>
                  <a:ext uri="{FF2B5EF4-FFF2-40B4-BE49-F238E27FC236}">
                    <a16:creationId xmlns:a16="http://schemas.microsoft.com/office/drawing/2014/main" id="{BD1B32C2-E048-EE67-596A-A70F57D99C5A}"/>
                  </a:ext>
                </a:extLst>
              </p:cNvPr>
              <p:cNvSpPr/>
              <p:nvPr/>
            </p:nvSpPr>
            <p:spPr bwMode="auto">
              <a:xfrm>
                <a:off x="3120922" y="5047253"/>
                <a:ext cx="88900" cy="52388"/>
              </a:xfrm>
              <a:custGeom>
                <a:avLst/>
                <a:gdLst>
                  <a:gd name="T0" fmla="*/ 3 w 48"/>
                  <a:gd name="T1" fmla="*/ 20 h 28"/>
                  <a:gd name="T2" fmla="*/ 0 w 48"/>
                  <a:gd name="T3" fmla="*/ 12 h 28"/>
                  <a:gd name="T4" fmla="*/ 26 w 48"/>
                  <a:gd name="T5" fmla="*/ 2 h 28"/>
                  <a:gd name="T6" fmla="*/ 34 w 48"/>
                  <a:gd name="T7" fmla="*/ 0 h 28"/>
                  <a:gd name="T8" fmla="*/ 42 w 48"/>
                  <a:gd name="T9" fmla="*/ 3 h 28"/>
                  <a:gd name="T10" fmla="*/ 47 w 48"/>
                  <a:gd name="T11" fmla="*/ 10 h 28"/>
                  <a:gd name="T12" fmla="*/ 47 w 48"/>
                  <a:gd name="T13" fmla="*/ 21 h 28"/>
                  <a:gd name="T14" fmla="*/ 38 w 48"/>
                  <a:gd name="T15" fmla="*/ 28 h 28"/>
                  <a:gd name="T16" fmla="*/ 34 w 48"/>
                  <a:gd name="T17" fmla="*/ 20 h 28"/>
                  <a:gd name="T18" fmla="*/ 39 w 48"/>
                  <a:gd name="T19" fmla="*/ 17 h 28"/>
                  <a:gd name="T20" fmla="*/ 40 w 48"/>
                  <a:gd name="T21" fmla="*/ 13 h 28"/>
                  <a:gd name="T22" fmla="*/ 37 w 48"/>
                  <a:gd name="T23" fmla="*/ 9 h 28"/>
                  <a:gd name="T24" fmla="*/ 30 w 48"/>
                  <a:gd name="T25" fmla="*/ 10 h 28"/>
                  <a:gd name="T26" fmla="*/ 3 w 48"/>
                  <a:gd name="T2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28">
                    <a:moveTo>
                      <a:pt x="3" y="2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9" y="1"/>
                      <a:pt x="32" y="0"/>
                      <a:pt x="34" y="0"/>
                    </a:cubicBezTo>
                    <a:cubicBezTo>
                      <a:pt x="37" y="0"/>
                      <a:pt x="39" y="1"/>
                      <a:pt x="42" y="3"/>
                    </a:cubicBezTo>
                    <a:cubicBezTo>
                      <a:pt x="44" y="4"/>
                      <a:pt x="46" y="7"/>
                      <a:pt x="47" y="10"/>
                    </a:cubicBezTo>
                    <a:cubicBezTo>
                      <a:pt x="48" y="14"/>
                      <a:pt x="48" y="18"/>
                      <a:pt x="47" y="21"/>
                    </a:cubicBezTo>
                    <a:cubicBezTo>
                      <a:pt x="45" y="24"/>
                      <a:pt x="42" y="26"/>
                      <a:pt x="38" y="28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7" y="19"/>
                      <a:pt x="38" y="18"/>
                      <a:pt x="39" y="17"/>
                    </a:cubicBezTo>
                    <a:cubicBezTo>
                      <a:pt x="40" y="16"/>
                      <a:pt x="40" y="14"/>
                      <a:pt x="40" y="13"/>
                    </a:cubicBezTo>
                    <a:cubicBezTo>
                      <a:pt x="39" y="11"/>
                      <a:pt x="38" y="10"/>
                      <a:pt x="37" y="9"/>
                    </a:cubicBezTo>
                    <a:cubicBezTo>
                      <a:pt x="35" y="9"/>
                      <a:pt x="33" y="9"/>
                      <a:pt x="30" y="10"/>
                    </a:cubicBezTo>
                    <a:lnTo>
                      <a:pt x="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66" name="íṥ1iḍe">
                <a:extLst>
                  <a:ext uri="{FF2B5EF4-FFF2-40B4-BE49-F238E27FC236}">
                    <a16:creationId xmlns:a16="http://schemas.microsoft.com/office/drawing/2014/main" id="{EB3C8FA5-554D-83A0-9A80-F46E4513C2A5}"/>
                  </a:ext>
                </a:extLst>
              </p:cNvPr>
              <p:cNvSpPr/>
              <p:nvPr/>
            </p:nvSpPr>
            <p:spPr bwMode="auto">
              <a:xfrm>
                <a:off x="3112984" y="5017090"/>
                <a:ext cx="80963" cy="46038"/>
              </a:xfrm>
              <a:custGeom>
                <a:avLst/>
                <a:gdLst>
                  <a:gd name="T0" fmla="*/ 51 w 51"/>
                  <a:gd name="T1" fmla="*/ 9 h 29"/>
                  <a:gd name="T2" fmla="*/ 3 w 51"/>
                  <a:gd name="T3" fmla="*/ 29 h 29"/>
                  <a:gd name="T4" fmla="*/ 0 w 51"/>
                  <a:gd name="T5" fmla="*/ 19 h 29"/>
                  <a:gd name="T6" fmla="*/ 46 w 51"/>
                  <a:gd name="T7" fmla="*/ 0 h 29"/>
                  <a:gd name="T8" fmla="*/ 51 w 51"/>
                  <a:gd name="T9" fmla="*/ 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9">
                    <a:moveTo>
                      <a:pt x="51" y="9"/>
                    </a:moveTo>
                    <a:lnTo>
                      <a:pt x="3" y="29"/>
                    </a:lnTo>
                    <a:lnTo>
                      <a:pt x="0" y="19"/>
                    </a:lnTo>
                    <a:lnTo>
                      <a:pt x="46" y="0"/>
                    </a:lnTo>
                    <a:lnTo>
                      <a:pt x="5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67" name="iṥľîḋé">
                <a:extLst>
                  <a:ext uri="{FF2B5EF4-FFF2-40B4-BE49-F238E27FC236}">
                    <a16:creationId xmlns:a16="http://schemas.microsoft.com/office/drawing/2014/main" id="{EE1D83F2-3ABD-E8FB-68A9-7E8AA57F2FE2}"/>
                  </a:ext>
                </a:extLst>
              </p:cNvPr>
              <p:cNvSpPr/>
              <p:nvPr/>
            </p:nvSpPr>
            <p:spPr bwMode="auto">
              <a:xfrm>
                <a:off x="3081234" y="4948828"/>
                <a:ext cx="101600" cy="93663"/>
              </a:xfrm>
              <a:custGeom>
                <a:avLst/>
                <a:gdLst>
                  <a:gd name="T0" fmla="*/ 64 w 64"/>
                  <a:gd name="T1" fmla="*/ 36 h 59"/>
                  <a:gd name="T2" fmla="*/ 18 w 64"/>
                  <a:gd name="T3" fmla="*/ 59 h 59"/>
                  <a:gd name="T4" fmla="*/ 14 w 64"/>
                  <a:gd name="T5" fmla="*/ 50 h 59"/>
                  <a:gd name="T6" fmla="*/ 35 w 64"/>
                  <a:gd name="T7" fmla="*/ 16 h 59"/>
                  <a:gd name="T8" fmla="*/ 3 w 64"/>
                  <a:gd name="T9" fmla="*/ 31 h 59"/>
                  <a:gd name="T10" fmla="*/ 0 w 64"/>
                  <a:gd name="T11" fmla="*/ 22 h 59"/>
                  <a:gd name="T12" fmla="*/ 45 w 64"/>
                  <a:gd name="T13" fmla="*/ 0 h 59"/>
                  <a:gd name="T14" fmla="*/ 50 w 64"/>
                  <a:gd name="T15" fmla="*/ 8 h 59"/>
                  <a:gd name="T16" fmla="*/ 29 w 64"/>
                  <a:gd name="T17" fmla="*/ 42 h 59"/>
                  <a:gd name="T18" fmla="*/ 59 w 64"/>
                  <a:gd name="T19" fmla="*/ 26 h 59"/>
                  <a:gd name="T20" fmla="*/ 64 w 64"/>
                  <a:gd name="T21" fmla="*/ 3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59">
                    <a:moveTo>
                      <a:pt x="64" y="36"/>
                    </a:moveTo>
                    <a:lnTo>
                      <a:pt x="18" y="59"/>
                    </a:lnTo>
                    <a:lnTo>
                      <a:pt x="14" y="50"/>
                    </a:lnTo>
                    <a:lnTo>
                      <a:pt x="35" y="16"/>
                    </a:lnTo>
                    <a:lnTo>
                      <a:pt x="3" y="31"/>
                    </a:lnTo>
                    <a:lnTo>
                      <a:pt x="0" y="22"/>
                    </a:lnTo>
                    <a:lnTo>
                      <a:pt x="45" y="0"/>
                    </a:lnTo>
                    <a:lnTo>
                      <a:pt x="50" y="8"/>
                    </a:lnTo>
                    <a:lnTo>
                      <a:pt x="29" y="42"/>
                    </a:lnTo>
                    <a:lnTo>
                      <a:pt x="59" y="26"/>
                    </a:lnTo>
                    <a:lnTo>
                      <a:pt x="64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68" name="îślidè">
                <a:extLst>
                  <a:ext uri="{FF2B5EF4-FFF2-40B4-BE49-F238E27FC236}">
                    <a16:creationId xmlns:a16="http://schemas.microsoft.com/office/drawing/2014/main" id="{5D6A2BCB-863D-2B8C-B536-75C668BC6697}"/>
                  </a:ext>
                </a:extLst>
              </p:cNvPr>
              <p:cNvSpPr/>
              <p:nvPr/>
            </p:nvSpPr>
            <p:spPr bwMode="auto">
              <a:xfrm>
                <a:off x="3047897" y="4877390"/>
                <a:ext cx="84138" cy="88900"/>
              </a:xfrm>
              <a:custGeom>
                <a:avLst/>
                <a:gdLst>
                  <a:gd name="T0" fmla="*/ 28 w 46"/>
                  <a:gd name="T1" fmla="*/ 21 h 48"/>
                  <a:gd name="T2" fmla="*/ 22 w 46"/>
                  <a:gd name="T3" fmla="*/ 25 h 48"/>
                  <a:gd name="T4" fmla="*/ 11 w 46"/>
                  <a:gd name="T5" fmla="*/ 9 h 48"/>
                  <a:gd name="T6" fmla="*/ 26 w 46"/>
                  <a:gd name="T7" fmla="*/ 0 h 48"/>
                  <a:gd name="T8" fmla="*/ 35 w 46"/>
                  <a:gd name="T9" fmla="*/ 4 h 48"/>
                  <a:gd name="T10" fmla="*/ 42 w 46"/>
                  <a:gd name="T11" fmla="*/ 12 h 48"/>
                  <a:gd name="T12" fmla="*/ 46 w 46"/>
                  <a:gd name="T13" fmla="*/ 24 h 48"/>
                  <a:gd name="T14" fmla="*/ 43 w 46"/>
                  <a:gd name="T15" fmla="*/ 35 h 48"/>
                  <a:gd name="T16" fmla="*/ 35 w 46"/>
                  <a:gd name="T17" fmla="*/ 43 h 48"/>
                  <a:gd name="T18" fmla="*/ 23 w 46"/>
                  <a:gd name="T19" fmla="*/ 47 h 48"/>
                  <a:gd name="T20" fmla="*/ 12 w 46"/>
                  <a:gd name="T21" fmla="*/ 45 h 48"/>
                  <a:gd name="T22" fmla="*/ 4 w 46"/>
                  <a:gd name="T23" fmla="*/ 37 h 48"/>
                  <a:gd name="T24" fmla="*/ 0 w 46"/>
                  <a:gd name="T25" fmla="*/ 24 h 48"/>
                  <a:gd name="T26" fmla="*/ 5 w 46"/>
                  <a:gd name="T27" fmla="*/ 14 h 48"/>
                  <a:gd name="T28" fmla="*/ 11 w 46"/>
                  <a:gd name="T29" fmla="*/ 21 h 48"/>
                  <a:gd name="T30" fmla="*/ 9 w 46"/>
                  <a:gd name="T31" fmla="*/ 27 h 48"/>
                  <a:gd name="T32" fmla="*/ 11 w 46"/>
                  <a:gd name="T33" fmla="*/ 33 h 48"/>
                  <a:gd name="T34" fmla="*/ 19 w 46"/>
                  <a:gd name="T35" fmla="*/ 39 h 48"/>
                  <a:gd name="T36" fmla="*/ 30 w 46"/>
                  <a:gd name="T37" fmla="*/ 36 h 48"/>
                  <a:gd name="T38" fmla="*/ 38 w 46"/>
                  <a:gd name="T39" fmla="*/ 26 h 48"/>
                  <a:gd name="T40" fmla="*/ 36 w 46"/>
                  <a:gd name="T41" fmla="*/ 17 h 48"/>
                  <a:gd name="T42" fmla="*/ 32 w 46"/>
                  <a:gd name="T43" fmla="*/ 13 h 48"/>
                  <a:gd name="T44" fmla="*/ 27 w 46"/>
                  <a:gd name="T45" fmla="*/ 10 h 48"/>
                  <a:gd name="T46" fmla="*/ 23 w 46"/>
                  <a:gd name="T47" fmla="*/ 13 h 48"/>
                  <a:gd name="T48" fmla="*/ 28 w 46"/>
                  <a:gd name="T49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6" h="48">
                    <a:moveTo>
                      <a:pt x="28" y="21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1"/>
                      <a:pt x="31" y="2"/>
                      <a:pt x="35" y="4"/>
                    </a:cubicBezTo>
                    <a:cubicBezTo>
                      <a:pt x="38" y="6"/>
                      <a:pt x="40" y="9"/>
                      <a:pt x="42" y="12"/>
                    </a:cubicBezTo>
                    <a:cubicBezTo>
                      <a:pt x="45" y="16"/>
                      <a:pt x="46" y="20"/>
                      <a:pt x="46" y="24"/>
                    </a:cubicBezTo>
                    <a:cubicBezTo>
                      <a:pt x="46" y="28"/>
                      <a:pt x="45" y="31"/>
                      <a:pt x="43" y="35"/>
                    </a:cubicBezTo>
                    <a:cubicBezTo>
                      <a:pt x="41" y="38"/>
                      <a:pt x="38" y="41"/>
                      <a:pt x="35" y="43"/>
                    </a:cubicBezTo>
                    <a:cubicBezTo>
                      <a:pt x="31" y="46"/>
                      <a:pt x="27" y="47"/>
                      <a:pt x="23" y="47"/>
                    </a:cubicBezTo>
                    <a:cubicBezTo>
                      <a:pt x="19" y="48"/>
                      <a:pt x="15" y="47"/>
                      <a:pt x="12" y="45"/>
                    </a:cubicBezTo>
                    <a:cubicBezTo>
                      <a:pt x="9" y="43"/>
                      <a:pt x="6" y="41"/>
                      <a:pt x="4" y="37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1"/>
                      <a:pt x="2" y="17"/>
                      <a:pt x="5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3"/>
                      <a:pt x="9" y="24"/>
                      <a:pt x="9" y="27"/>
                    </a:cubicBezTo>
                    <a:cubicBezTo>
                      <a:pt x="8" y="29"/>
                      <a:pt x="9" y="31"/>
                      <a:pt x="11" y="33"/>
                    </a:cubicBezTo>
                    <a:cubicBezTo>
                      <a:pt x="13" y="36"/>
                      <a:pt x="15" y="38"/>
                      <a:pt x="19" y="39"/>
                    </a:cubicBezTo>
                    <a:cubicBezTo>
                      <a:pt x="22" y="39"/>
                      <a:pt x="26" y="38"/>
                      <a:pt x="30" y="36"/>
                    </a:cubicBezTo>
                    <a:cubicBezTo>
                      <a:pt x="34" y="33"/>
                      <a:pt x="37" y="30"/>
                      <a:pt x="38" y="26"/>
                    </a:cubicBezTo>
                    <a:cubicBezTo>
                      <a:pt x="39" y="23"/>
                      <a:pt x="38" y="20"/>
                      <a:pt x="36" y="17"/>
                    </a:cubicBezTo>
                    <a:cubicBezTo>
                      <a:pt x="35" y="15"/>
                      <a:pt x="34" y="14"/>
                      <a:pt x="32" y="13"/>
                    </a:cubicBezTo>
                    <a:cubicBezTo>
                      <a:pt x="30" y="11"/>
                      <a:pt x="29" y="10"/>
                      <a:pt x="27" y="10"/>
                    </a:cubicBezTo>
                    <a:cubicBezTo>
                      <a:pt x="23" y="13"/>
                      <a:pt x="23" y="13"/>
                      <a:pt x="23" y="13"/>
                    </a:cubicBezTo>
                    <a:lnTo>
                      <a:pt x="28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69" name="îŝ1ide">
                <a:extLst>
                  <a:ext uri="{FF2B5EF4-FFF2-40B4-BE49-F238E27FC236}">
                    <a16:creationId xmlns:a16="http://schemas.microsoft.com/office/drawing/2014/main" id="{21CD29CB-9FDD-02E7-CC08-93B9E742614C}"/>
                  </a:ext>
                </a:extLst>
              </p:cNvPr>
              <p:cNvSpPr/>
              <p:nvPr/>
            </p:nvSpPr>
            <p:spPr bwMode="auto">
              <a:xfrm>
                <a:off x="1981097" y="4907553"/>
                <a:ext cx="931863" cy="969963"/>
              </a:xfrm>
              <a:custGeom>
                <a:avLst/>
                <a:gdLst>
                  <a:gd name="T0" fmla="*/ 488 w 506"/>
                  <a:gd name="T1" fmla="*/ 144 h 525"/>
                  <a:gd name="T2" fmla="*/ 449 w 506"/>
                  <a:gd name="T3" fmla="*/ 161 h 525"/>
                  <a:gd name="T4" fmla="*/ 473 w 506"/>
                  <a:gd name="T5" fmla="*/ 361 h 525"/>
                  <a:gd name="T6" fmla="*/ 434 w 506"/>
                  <a:gd name="T7" fmla="*/ 382 h 525"/>
                  <a:gd name="T8" fmla="*/ 463 w 506"/>
                  <a:gd name="T9" fmla="*/ 392 h 525"/>
                  <a:gd name="T10" fmla="*/ 434 w 506"/>
                  <a:gd name="T11" fmla="*/ 455 h 525"/>
                  <a:gd name="T12" fmla="*/ 418 w 506"/>
                  <a:gd name="T13" fmla="*/ 525 h 525"/>
                  <a:gd name="T14" fmla="*/ 328 w 506"/>
                  <a:gd name="T15" fmla="*/ 392 h 525"/>
                  <a:gd name="T16" fmla="*/ 200 w 506"/>
                  <a:gd name="T17" fmla="*/ 376 h 525"/>
                  <a:gd name="T18" fmla="*/ 179 w 506"/>
                  <a:gd name="T19" fmla="*/ 525 h 525"/>
                  <a:gd name="T20" fmla="*/ 72 w 506"/>
                  <a:gd name="T21" fmla="*/ 510 h 525"/>
                  <a:gd name="T22" fmla="*/ 44 w 506"/>
                  <a:gd name="T23" fmla="*/ 439 h 525"/>
                  <a:gd name="T24" fmla="*/ 72 w 506"/>
                  <a:gd name="T25" fmla="*/ 392 h 525"/>
                  <a:gd name="T26" fmla="*/ 57 w 506"/>
                  <a:gd name="T27" fmla="*/ 382 h 525"/>
                  <a:gd name="T28" fmla="*/ 18 w 506"/>
                  <a:gd name="T29" fmla="*/ 161 h 525"/>
                  <a:gd name="T30" fmla="*/ 56 w 506"/>
                  <a:gd name="T31" fmla="*/ 144 h 525"/>
                  <a:gd name="T32" fmla="*/ 0 w 506"/>
                  <a:gd name="T33" fmla="*/ 21 h 525"/>
                  <a:gd name="T34" fmla="*/ 92 w 506"/>
                  <a:gd name="T35" fmla="*/ 21 h 525"/>
                  <a:gd name="T36" fmla="*/ 403 w 506"/>
                  <a:gd name="T37" fmla="*/ 82 h 525"/>
                  <a:gd name="T38" fmla="*/ 457 w 506"/>
                  <a:gd name="T39" fmla="*/ 0 h 525"/>
                  <a:gd name="T40" fmla="*/ 461 w 506"/>
                  <a:gd name="T41" fmla="*/ 82 h 525"/>
                  <a:gd name="T42" fmla="*/ 455 w 506"/>
                  <a:gd name="T43" fmla="*/ 24 h 525"/>
                  <a:gd name="T44" fmla="*/ 435 w 506"/>
                  <a:gd name="T45" fmla="*/ 82 h 525"/>
                  <a:gd name="T46" fmla="*/ 454 w 506"/>
                  <a:gd name="T47" fmla="*/ 127 h 525"/>
                  <a:gd name="T48" fmla="*/ 49 w 506"/>
                  <a:gd name="T49" fmla="*/ 112 h 525"/>
                  <a:gd name="T50" fmla="*/ 78 w 506"/>
                  <a:gd name="T51" fmla="*/ 127 h 525"/>
                  <a:gd name="T52" fmla="*/ 81 w 506"/>
                  <a:gd name="T53" fmla="*/ 161 h 525"/>
                  <a:gd name="T54" fmla="*/ 426 w 506"/>
                  <a:gd name="T55" fmla="*/ 145 h 525"/>
                  <a:gd name="T56" fmla="*/ 454 w 506"/>
                  <a:gd name="T57" fmla="*/ 127 h 525"/>
                  <a:gd name="T58" fmla="*/ 450 w 506"/>
                  <a:gd name="T59" fmla="*/ 178 h 525"/>
                  <a:gd name="T60" fmla="*/ 65 w 506"/>
                  <a:gd name="T61" fmla="*/ 335 h 525"/>
                  <a:gd name="T62" fmla="*/ 421 w 506"/>
                  <a:gd name="T63" fmla="*/ 349 h 525"/>
                  <a:gd name="T64" fmla="*/ 398 w 506"/>
                  <a:gd name="T65" fmla="*/ 490 h 525"/>
                  <a:gd name="T66" fmla="*/ 356 w 506"/>
                  <a:gd name="T67" fmla="*/ 371 h 525"/>
                  <a:gd name="T68" fmla="*/ 389 w 506"/>
                  <a:gd name="T69" fmla="*/ 496 h 525"/>
                  <a:gd name="T70" fmla="*/ 150 w 506"/>
                  <a:gd name="T71" fmla="*/ 496 h 525"/>
                  <a:gd name="T72" fmla="*/ 108 w 506"/>
                  <a:gd name="T73" fmla="*/ 371 h 525"/>
                  <a:gd name="T74" fmla="*/ 117 w 506"/>
                  <a:gd name="T75" fmla="*/ 496 h 525"/>
                  <a:gd name="T76" fmla="*/ 71 w 506"/>
                  <a:gd name="T77" fmla="*/ 82 h 525"/>
                  <a:gd name="T78" fmla="*/ 51 w 506"/>
                  <a:gd name="T79" fmla="*/ 24 h 525"/>
                  <a:gd name="T80" fmla="*/ 45 w 506"/>
                  <a:gd name="T81" fmla="*/ 82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06" h="525">
                    <a:moveTo>
                      <a:pt x="506" y="21"/>
                    </a:moveTo>
                    <a:cubicBezTo>
                      <a:pt x="488" y="144"/>
                      <a:pt x="488" y="144"/>
                      <a:pt x="488" y="144"/>
                    </a:cubicBezTo>
                    <a:cubicBezTo>
                      <a:pt x="450" y="144"/>
                      <a:pt x="450" y="144"/>
                      <a:pt x="450" y="144"/>
                    </a:cubicBezTo>
                    <a:cubicBezTo>
                      <a:pt x="449" y="161"/>
                      <a:pt x="449" y="161"/>
                      <a:pt x="449" y="161"/>
                    </a:cubicBezTo>
                    <a:cubicBezTo>
                      <a:pt x="488" y="161"/>
                      <a:pt x="488" y="161"/>
                      <a:pt x="488" y="161"/>
                    </a:cubicBezTo>
                    <a:cubicBezTo>
                      <a:pt x="473" y="361"/>
                      <a:pt x="473" y="361"/>
                      <a:pt x="473" y="361"/>
                    </a:cubicBezTo>
                    <a:cubicBezTo>
                      <a:pt x="473" y="372"/>
                      <a:pt x="462" y="382"/>
                      <a:pt x="450" y="382"/>
                    </a:cubicBezTo>
                    <a:cubicBezTo>
                      <a:pt x="434" y="382"/>
                      <a:pt x="434" y="382"/>
                      <a:pt x="434" y="382"/>
                    </a:cubicBezTo>
                    <a:cubicBezTo>
                      <a:pt x="434" y="392"/>
                      <a:pt x="434" y="392"/>
                      <a:pt x="434" y="392"/>
                    </a:cubicBezTo>
                    <a:cubicBezTo>
                      <a:pt x="463" y="392"/>
                      <a:pt x="463" y="392"/>
                      <a:pt x="463" y="392"/>
                    </a:cubicBezTo>
                    <a:cubicBezTo>
                      <a:pt x="463" y="439"/>
                      <a:pt x="463" y="439"/>
                      <a:pt x="463" y="439"/>
                    </a:cubicBezTo>
                    <a:cubicBezTo>
                      <a:pt x="463" y="448"/>
                      <a:pt x="450" y="455"/>
                      <a:pt x="434" y="455"/>
                    </a:cubicBezTo>
                    <a:cubicBezTo>
                      <a:pt x="434" y="510"/>
                      <a:pt x="434" y="510"/>
                      <a:pt x="434" y="510"/>
                    </a:cubicBezTo>
                    <a:cubicBezTo>
                      <a:pt x="434" y="518"/>
                      <a:pt x="427" y="525"/>
                      <a:pt x="418" y="525"/>
                    </a:cubicBezTo>
                    <a:cubicBezTo>
                      <a:pt x="328" y="525"/>
                      <a:pt x="328" y="525"/>
                      <a:pt x="328" y="525"/>
                    </a:cubicBezTo>
                    <a:cubicBezTo>
                      <a:pt x="328" y="392"/>
                      <a:pt x="328" y="392"/>
                      <a:pt x="328" y="392"/>
                    </a:cubicBezTo>
                    <a:cubicBezTo>
                      <a:pt x="328" y="383"/>
                      <a:pt x="318" y="376"/>
                      <a:pt x="307" y="376"/>
                    </a:cubicBezTo>
                    <a:cubicBezTo>
                      <a:pt x="200" y="376"/>
                      <a:pt x="200" y="376"/>
                      <a:pt x="200" y="376"/>
                    </a:cubicBezTo>
                    <a:cubicBezTo>
                      <a:pt x="188" y="376"/>
                      <a:pt x="179" y="383"/>
                      <a:pt x="179" y="392"/>
                    </a:cubicBezTo>
                    <a:cubicBezTo>
                      <a:pt x="179" y="525"/>
                      <a:pt x="179" y="525"/>
                      <a:pt x="179" y="525"/>
                    </a:cubicBezTo>
                    <a:cubicBezTo>
                      <a:pt x="89" y="525"/>
                      <a:pt x="89" y="525"/>
                      <a:pt x="89" y="525"/>
                    </a:cubicBezTo>
                    <a:cubicBezTo>
                      <a:pt x="80" y="525"/>
                      <a:pt x="72" y="518"/>
                      <a:pt x="72" y="510"/>
                    </a:cubicBezTo>
                    <a:cubicBezTo>
                      <a:pt x="72" y="455"/>
                      <a:pt x="72" y="455"/>
                      <a:pt x="72" y="455"/>
                    </a:cubicBezTo>
                    <a:cubicBezTo>
                      <a:pt x="56" y="455"/>
                      <a:pt x="44" y="448"/>
                      <a:pt x="44" y="439"/>
                    </a:cubicBezTo>
                    <a:cubicBezTo>
                      <a:pt x="44" y="392"/>
                      <a:pt x="44" y="392"/>
                      <a:pt x="44" y="392"/>
                    </a:cubicBezTo>
                    <a:cubicBezTo>
                      <a:pt x="72" y="392"/>
                      <a:pt x="72" y="392"/>
                      <a:pt x="72" y="392"/>
                    </a:cubicBezTo>
                    <a:cubicBezTo>
                      <a:pt x="72" y="382"/>
                      <a:pt x="72" y="382"/>
                      <a:pt x="72" y="382"/>
                    </a:cubicBezTo>
                    <a:cubicBezTo>
                      <a:pt x="57" y="382"/>
                      <a:pt x="57" y="382"/>
                      <a:pt x="57" y="382"/>
                    </a:cubicBezTo>
                    <a:cubicBezTo>
                      <a:pt x="44" y="382"/>
                      <a:pt x="34" y="372"/>
                      <a:pt x="34" y="361"/>
                    </a:cubicBezTo>
                    <a:cubicBezTo>
                      <a:pt x="18" y="161"/>
                      <a:pt x="18" y="161"/>
                      <a:pt x="18" y="161"/>
                    </a:cubicBezTo>
                    <a:cubicBezTo>
                      <a:pt x="58" y="161"/>
                      <a:pt x="58" y="161"/>
                      <a:pt x="58" y="161"/>
                    </a:cubicBezTo>
                    <a:cubicBezTo>
                      <a:pt x="56" y="144"/>
                      <a:pt x="56" y="144"/>
                      <a:pt x="56" y="144"/>
                    </a:cubicBezTo>
                    <a:cubicBezTo>
                      <a:pt x="18" y="144"/>
                      <a:pt x="18" y="144"/>
                      <a:pt x="18" y="144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7"/>
                      <a:pt x="31" y="0"/>
                      <a:pt x="49" y="0"/>
                    </a:cubicBezTo>
                    <a:cubicBezTo>
                      <a:pt x="73" y="0"/>
                      <a:pt x="80" y="3"/>
                      <a:pt x="92" y="21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403" y="82"/>
                      <a:pt x="403" y="82"/>
                      <a:pt x="403" y="82"/>
                    </a:cubicBezTo>
                    <a:cubicBezTo>
                      <a:pt x="415" y="21"/>
                      <a:pt x="415" y="21"/>
                      <a:pt x="415" y="21"/>
                    </a:cubicBezTo>
                    <a:cubicBezTo>
                      <a:pt x="426" y="3"/>
                      <a:pt x="433" y="0"/>
                      <a:pt x="457" y="0"/>
                    </a:cubicBezTo>
                    <a:cubicBezTo>
                      <a:pt x="475" y="0"/>
                      <a:pt x="504" y="7"/>
                      <a:pt x="506" y="21"/>
                    </a:cubicBezTo>
                    <a:close/>
                    <a:moveTo>
                      <a:pt x="461" y="82"/>
                    </a:moveTo>
                    <a:cubicBezTo>
                      <a:pt x="469" y="32"/>
                      <a:pt x="469" y="32"/>
                      <a:pt x="469" y="32"/>
                    </a:cubicBezTo>
                    <a:cubicBezTo>
                      <a:pt x="469" y="24"/>
                      <a:pt x="463" y="24"/>
                      <a:pt x="455" y="24"/>
                    </a:cubicBezTo>
                    <a:cubicBezTo>
                      <a:pt x="450" y="24"/>
                      <a:pt x="447" y="26"/>
                      <a:pt x="445" y="32"/>
                    </a:cubicBezTo>
                    <a:cubicBezTo>
                      <a:pt x="435" y="82"/>
                      <a:pt x="435" y="82"/>
                      <a:pt x="435" y="82"/>
                    </a:cubicBezTo>
                    <a:lnTo>
                      <a:pt x="461" y="82"/>
                    </a:lnTo>
                    <a:close/>
                    <a:moveTo>
                      <a:pt x="454" y="127"/>
                    </a:moveTo>
                    <a:cubicBezTo>
                      <a:pt x="457" y="112"/>
                      <a:pt x="457" y="112"/>
                      <a:pt x="457" y="112"/>
                    </a:cubicBezTo>
                    <a:cubicBezTo>
                      <a:pt x="49" y="112"/>
                      <a:pt x="49" y="112"/>
                      <a:pt x="49" y="112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78" y="127"/>
                      <a:pt x="78" y="127"/>
                      <a:pt x="78" y="127"/>
                    </a:cubicBezTo>
                    <a:cubicBezTo>
                      <a:pt x="80" y="145"/>
                      <a:pt x="80" y="145"/>
                      <a:pt x="80" y="145"/>
                    </a:cubicBezTo>
                    <a:cubicBezTo>
                      <a:pt x="81" y="161"/>
                      <a:pt x="81" y="161"/>
                      <a:pt x="81" y="161"/>
                    </a:cubicBezTo>
                    <a:cubicBezTo>
                      <a:pt x="425" y="161"/>
                      <a:pt x="425" y="161"/>
                      <a:pt x="425" y="161"/>
                    </a:cubicBezTo>
                    <a:cubicBezTo>
                      <a:pt x="426" y="145"/>
                      <a:pt x="426" y="145"/>
                      <a:pt x="426" y="145"/>
                    </a:cubicBezTo>
                    <a:cubicBezTo>
                      <a:pt x="428" y="127"/>
                      <a:pt x="428" y="127"/>
                      <a:pt x="428" y="127"/>
                    </a:cubicBezTo>
                    <a:lnTo>
                      <a:pt x="454" y="127"/>
                    </a:lnTo>
                    <a:close/>
                    <a:moveTo>
                      <a:pt x="441" y="335"/>
                    </a:moveTo>
                    <a:cubicBezTo>
                      <a:pt x="450" y="178"/>
                      <a:pt x="450" y="178"/>
                      <a:pt x="450" y="178"/>
                    </a:cubicBezTo>
                    <a:cubicBezTo>
                      <a:pt x="56" y="178"/>
                      <a:pt x="56" y="178"/>
                      <a:pt x="56" y="178"/>
                    </a:cubicBezTo>
                    <a:cubicBezTo>
                      <a:pt x="65" y="335"/>
                      <a:pt x="65" y="335"/>
                      <a:pt x="65" y="335"/>
                    </a:cubicBezTo>
                    <a:cubicBezTo>
                      <a:pt x="65" y="343"/>
                      <a:pt x="74" y="349"/>
                      <a:pt x="85" y="349"/>
                    </a:cubicBezTo>
                    <a:cubicBezTo>
                      <a:pt x="421" y="349"/>
                      <a:pt x="421" y="349"/>
                      <a:pt x="421" y="349"/>
                    </a:cubicBezTo>
                    <a:cubicBezTo>
                      <a:pt x="432" y="349"/>
                      <a:pt x="441" y="343"/>
                      <a:pt x="441" y="335"/>
                    </a:cubicBezTo>
                    <a:close/>
                    <a:moveTo>
                      <a:pt x="398" y="490"/>
                    </a:moveTo>
                    <a:cubicBezTo>
                      <a:pt x="398" y="371"/>
                      <a:pt x="398" y="371"/>
                      <a:pt x="398" y="371"/>
                    </a:cubicBezTo>
                    <a:cubicBezTo>
                      <a:pt x="356" y="371"/>
                      <a:pt x="356" y="371"/>
                      <a:pt x="356" y="371"/>
                    </a:cubicBezTo>
                    <a:cubicBezTo>
                      <a:pt x="356" y="496"/>
                      <a:pt x="356" y="496"/>
                      <a:pt x="356" y="496"/>
                    </a:cubicBezTo>
                    <a:cubicBezTo>
                      <a:pt x="389" y="496"/>
                      <a:pt x="389" y="496"/>
                      <a:pt x="389" y="496"/>
                    </a:cubicBezTo>
                    <a:cubicBezTo>
                      <a:pt x="394" y="496"/>
                      <a:pt x="398" y="496"/>
                      <a:pt x="398" y="490"/>
                    </a:cubicBezTo>
                    <a:close/>
                    <a:moveTo>
                      <a:pt x="150" y="496"/>
                    </a:moveTo>
                    <a:cubicBezTo>
                      <a:pt x="150" y="371"/>
                      <a:pt x="150" y="371"/>
                      <a:pt x="150" y="371"/>
                    </a:cubicBezTo>
                    <a:cubicBezTo>
                      <a:pt x="108" y="371"/>
                      <a:pt x="108" y="371"/>
                      <a:pt x="108" y="371"/>
                    </a:cubicBezTo>
                    <a:cubicBezTo>
                      <a:pt x="108" y="490"/>
                      <a:pt x="108" y="490"/>
                      <a:pt x="108" y="490"/>
                    </a:cubicBezTo>
                    <a:cubicBezTo>
                      <a:pt x="108" y="496"/>
                      <a:pt x="112" y="496"/>
                      <a:pt x="117" y="496"/>
                    </a:cubicBezTo>
                    <a:lnTo>
                      <a:pt x="150" y="496"/>
                    </a:lnTo>
                    <a:close/>
                    <a:moveTo>
                      <a:pt x="71" y="82"/>
                    </a:moveTo>
                    <a:cubicBezTo>
                      <a:pt x="61" y="32"/>
                      <a:pt x="61" y="32"/>
                      <a:pt x="61" y="32"/>
                    </a:cubicBezTo>
                    <a:cubicBezTo>
                      <a:pt x="60" y="26"/>
                      <a:pt x="57" y="24"/>
                      <a:pt x="51" y="24"/>
                    </a:cubicBezTo>
                    <a:cubicBezTo>
                      <a:pt x="43" y="24"/>
                      <a:pt x="37" y="24"/>
                      <a:pt x="37" y="32"/>
                    </a:cubicBezTo>
                    <a:cubicBezTo>
                      <a:pt x="45" y="82"/>
                      <a:pt x="45" y="82"/>
                      <a:pt x="45" y="82"/>
                    </a:cubicBezTo>
                    <a:lnTo>
                      <a:pt x="71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  <p:sp>
            <p:nvSpPr>
              <p:cNvPr id="70" name="í$ḻíde">
                <a:extLst>
                  <a:ext uri="{FF2B5EF4-FFF2-40B4-BE49-F238E27FC236}">
                    <a16:creationId xmlns:a16="http://schemas.microsoft.com/office/drawing/2014/main" id="{84EA424C-8F4D-33C2-937E-539F6E0F82A5}"/>
                  </a:ext>
                </a:extLst>
              </p:cNvPr>
              <p:cNvSpPr/>
              <p:nvPr/>
            </p:nvSpPr>
            <p:spPr bwMode="auto">
              <a:xfrm>
                <a:off x="2144609" y="5142503"/>
                <a:ext cx="604838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 Light"/>
                  <a:ea typeface="微软雅黑 Light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060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E7A83-A88E-FC4B-F5F3-83D2169C9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16">
            <a:extLst>
              <a:ext uri="{FF2B5EF4-FFF2-40B4-BE49-F238E27FC236}">
                <a16:creationId xmlns:a16="http://schemas.microsoft.com/office/drawing/2014/main" id="{00E49346-4697-A9DD-3A72-58FCE4BEB353}"/>
              </a:ext>
            </a:extLst>
          </p:cNvPr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0" name="矩形 20">
            <a:extLst>
              <a:ext uri="{FF2B5EF4-FFF2-40B4-BE49-F238E27FC236}">
                <a16:creationId xmlns:a16="http://schemas.microsoft.com/office/drawing/2014/main" id="{A9FB0BCF-D38D-300F-8DF6-EC241263E7DC}"/>
              </a:ext>
            </a:extLst>
          </p:cNvPr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1" name="文本框 13">
            <a:extLst>
              <a:ext uri="{FF2B5EF4-FFF2-40B4-BE49-F238E27FC236}">
                <a16:creationId xmlns:a16="http://schemas.microsoft.com/office/drawing/2014/main" id="{9B61EC40-4004-27A8-5F0C-641BB35073A7}"/>
              </a:ext>
            </a:extLst>
          </p:cNvPr>
          <p:cNvSpPr txBox="1"/>
          <p:nvPr/>
        </p:nvSpPr>
        <p:spPr>
          <a:xfrm>
            <a:off x="920205" y="23764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研究内容</a:t>
            </a:r>
          </a:p>
        </p:txBody>
      </p:sp>
      <p:grpSp>
        <p:nvGrpSpPr>
          <p:cNvPr id="46" name="组合 28">
            <a:extLst>
              <a:ext uri="{FF2B5EF4-FFF2-40B4-BE49-F238E27FC236}">
                <a16:creationId xmlns:a16="http://schemas.microsoft.com/office/drawing/2014/main" id="{D84735F6-9E4D-8F2A-0580-9A069544A749}"/>
              </a:ext>
            </a:extLst>
          </p:cNvPr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1048621" name="椭圆 21">
              <a:extLst>
                <a:ext uri="{FF2B5EF4-FFF2-40B4-BE49-F238E27FC236}">
                  <a16:creationId xmlns:a16="http://schemas.microsoft.com/office/drawing/2014/main" id="{4E2BFCCC-7271-BBFE-EB64-A33530FE4B2A}"/>
                </a:ext>
              </a:extLst>
            </p:cNvPr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pic>
          <p:nvPicPr>
            <p:cNvPr id="2097154" name="图片 22">
              <a:extLst>
                <a:ext uri="{FF2B5EF4-FFF2-40B4-BE49-F238E27FC236}">
                  <a16:creationId xmlns:a16="http://schemas.microsoft.com/office/drawing/2014/main" id="{7F1131C2-4CE1-D7A7-2D68-74D2A69EB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13" name="矩形 11">
            <a:extLst>
              <a:ext uri="{FF2B5EF4-FFF2-40B4-BE49-F238E27FC236}">
                <a16:creationId xmlns:a16="http://schemas.microsoft.com/office/drawing/2014/main" id="{1907BB76-684C-1E50-0AFA-3D0AD545CA53}"/>
              </a:ext>
            </a:extLst>
          </p:cNvPr>
          <p:cNvSpPr/>
          <p:nvPr/>
        </p:nvSpPr>
        <p:spPr>
          <a:xfrm>
            <a:off x="812009" y="1445925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023B5C-8AA8-8078-13D3-E77887360BA1}"/>
              </a:ext>
            </a:extLst>
          </p:cNvPr>
          <p:cNvSpPr txBox="1"/>
          <p:nvPr/>
        </p:nvSpPr>
        <p:spPr>
          <a:xfrm>
            <a:off x="993800" y="1323684"/>
            <a:ext cx="464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关键步骤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蜕变关系构建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1C1FE8-A7BB-BAF6-C6FE-2BFBBB13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10</a:t>
            </a:fld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82AF1372-3FAD-AF58-D2F6-48156F2B2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011795"/>
              </p:ext>
            </p:extLst>
          </p:nvPr>
        </p:nvGraphicFramePr>
        <p:xfrm>
          <a:off x="5026502" y="1783979"/>
          <a:ext cx="6923043" cy="42199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2541">
                  <a:extLst>
                    <a:ext uri="{9D8B030D-6E8A-4147-A177-3AD203B41FA5}">
                      <a16:colId xmlns:a16="http://schemas.microsoft.com/office/drawing/2014/main" val="25032172"/>
                    </a:ext>
                  </a:extLst>
                </a:gridCol>
                <a:gridCol w="5310502">
                  <a:extLst>
                    <a:ext uri="{9D8B030D-6E8A-4147-A177-3AD203B41FA5}">
                      <a16:colId xmlns:a16="http://schemas.microsoft.com/office/drawing/2014/main" val="2178166989"/>
                    </a:ext>
                  </a:extLst>
                </a:gridCol>
              </a:tblGrid>
              <a:tr h="556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蜕变关系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8144197"/>
                  </a:ext>
                </a:extLst>
              </a:tr>
              <a:tr h="4855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MR2-1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在不同硬件环境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GPU</a:t>
                      </a: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CPU)</a:t>
                      </a: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下运行，比较性能差异。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89477"/>
                  </a:ext>
                </a:extLst>
              </a:tr>
              <a:tr h="8138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MR2-2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限制显存可用大小，观察模型的表现和潜在错误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如内存溢出等问题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4744528"/>
                  </a:ext>
                </a:extLst>
              </a:tr>
              <a:tr h="3821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MR2-3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对模型</a:t>
                      </a:r>
                      <a:r>
                        <a:rPr lang="en-US" alt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进行剪枝后，与完整模型在性能上的差异。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8550184"/>
                  </a:ext>
                </a:extLst>
              </a:tr>
              <a:tr h="3821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MR2-4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输入重复数据，观察是否引起性能下降。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5182558"/>
                  </a:ext>
                </a:extLst>
              </a:tr>
              <a:tr h="800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MR2-5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增加同时运行的任务数量，监测模型的推理性能和稳定性。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1313695"/>
                  </a:ext>
                </a:extLst>
              </a:tr>
              <a:tr h="8000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MR2-6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输入极小或极大的图像尺寸，观察推理速度和内存消耗。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4061809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8FE48D12-7249-A111-B1C9-62556638FF00}"/>
              </a:ext>
            </a:extLst>
          </p:cNvPr>
          <p:cNvSpPr txBox="1"/>
          <p:nvPr/>
        </p:nvSpPr>
        <p:spPr>
          <a:xfrm>
            <a:off x="1002509" y="1840305"/>
            <a:ext cx="3513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功能相关蜕变关系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84E226-DB5E-6CA5-F1F7-4E11D0FB7287}"/>
              </a:ext>
            </a:extLst>
          </p:cNvPr>
          <p:cNvSpPr txBox="1"/>
          <p:nvPr/>
        </p:nvSpPr>
        <p:spPr>
          <a:xfrm>
            <a:off x="1002509" y="4544006"/>
            <a:ext cx="3513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性能相关蜕变关系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7F880E2-A115-9019-C0F3-466F8BC8725D}"/>
              </a:ext>
            </a:extLst>
          </p:cNvPr>
          <p:cNvSpPr txBox="1"/>
          <p:nvPr/>
        </p:nvSpPr>
        <p:spPr>
          <a:xfrm>
            <a:off x="1306630" y="2260872"/>
            <a:ext cx="3719873" cy="2104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功能相关的蜕变关系将根据具体应用场景进行构建。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例如图像处理的蜕变关系通常基于与图像特性的操作设计，包括图像的旋转、缩放、平移等。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480A94F-8557-993A-8834-E729C53DA546}"/>
              </a:ext>
            </a:extLst>
          </p:cNvPr>
          <p:cNvSpPr txBox="1"/>
          <p:nvPr/>
        </p:nvSpPr>
        <p:spPr>
          <a:xfrm>
            <a:off x="1306630" y="4911918"/>
            <a:ext cx="3719872" cy="1689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评估模型性能稳定性。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在不同硬件环境、资源约束条件、极端输入、并发任务以及异常输入下的性能表现。</a:t>
            </a:r>
          </a:p>
        </p:txBody>
      </p:sp>
    </p:spTree>
    <p:extLst>
      <p:ext uri="{BB962C8B-B14F-4D97-AF65-F5344CB8AC3E}">
        <p14:creationId xmlns:p14="http://schemas.microsoft.com/office/powerpoint/2010/main" val="358401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250C9-9261-C240-39AE-EA07950C0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16">
            <a:extLst>
              <a:ext uri="{FF2B5EF4-FFF2-40B4-BE49-F238E27FC236}">
                <a16:creationId xmlns:a16="http://schemas.microsoft.com/office/drawing/2014/main" id="{9BE0AD4F-6223-7C42-C1E1-CC18CD34C77F}"/>
              </a:ext>
            </a:extLst>
          </p:cNvPr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0" name="矩形 20">
            <a:extLst>
              <a:ext uri="{FF2B5EF4-FFF2-40B4-BE49-F238E27FC236}">
                <a16:creationId xmlns:a16="http://schemas.microsoft.com/office/drawing/2014/main" id="{7121C875-935A-EAEA-90EB-56F6982C891C}"/>
              </a:ext>
            </a:extLst>
          </p:cNvPr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1" name="文本框 13">
            <a:extLst>
              <a:ext uri="{FF2B5EF4-FFF2-40B4-BE49-F238E27FC236}">
                <a16:creationId xmlns:a16="http://schemas.microsoft.com/office/drawing/2014/main" id="{136F9462-D5AD-7BC1-C47A-74D6653E5F05}"/>
              </a:ext>
            </a:extLst>
          </p:cNvPr>
          <p:cNvSpPr txBox="1"/>
          <p:nvPr/>
        </p:nvSpPr>
        <p:spPr>
          <a:xfrm>
            <a:off x="920205" y="23764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研究内容</a:t>
            </a:r>
          </a:p>
        </p:txBody>
      </p:sp>
      <p:grpSp>
        <p:nvGrpSpPr>
          <p:cNvPr id="46" name="组合 28">
            <a:extLst>
              <a:ext uri="{FF2B5EF4-FFF2-40B4-BE49-F238E27FC236}">
                <a16:creationId xmlns:a16="http://schemas.microsoft.com/office/drawing/2014/main" id="{A65AC9A1-EFC1-24B3-42AE-EA3D43AAF9D3}"/>
              </a:ext>
            </a:extLst>
          </p:cNvPr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1048621" name="椭圆 21">
              <a:extLst>
                <a:ext uri="{FF2B5EF4-FFF2-40B4-BE49-F238E27FC236}">
                  <a16:creationId xmlns:a16="http://schemas.microsoft.com/office/drawing/2014/main" id="{2E0A968A-E08B-113F-CA70-66A6D867279D}"/>
                </a:ext>
              </a:extLst>
            </p:cNvPr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pic>
          <p:nvPicPr>
            <p:cNvPr id="2097154" name="图片 22">
              <a:extLst>
                <a:ext uri="{FF2B5EF4-FFF2-40B4-BE49-F238E27FC236}">
                  <a16:creationId xmlns:a16="http://schemas.microsoft.com/office/drawing/2014/main" id="{370AB8E5-B832-C854-8A8C-810FCE384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481248-A04A-015B-7F78-60950307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3" name="矩形 11">
            <a:extLst>
              <a:ext uri="{FF2B5EF4-FFF2-40B4-BE49-F238E27FC236}">
                <a16:creationId xmlns:a16="http://schemas.microsoft.com/office/drawing/2014/main" id="{EAD62864-FB2A-746D-7FC4-3FB05E9394DF}"/>
              </a:ext>
            </a:extLst>
          </p:cNvPr>
          <p:cNvSpPr/>
          <p:nvPr/>
        </p:nvSpPr>
        <p:spPr>
          <a:xfrm>
            <a:off x="703370" y="1451168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8F77BF-9978-A4E2-26AA-55388A63247B}"/>
              </a:ext>
            </a:extLst>
          </p:cNvPr>
          <p:cNvSpPr txBox="1"/>
          <p:nvPr/>
        </p:nvSpPr>
        <p:spPr>
          <a:xfrm>
            <a:off x="885161" y="1328927"/>
            <a:ext cx="464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关键步骤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测试结果判定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C514FD-842F-57D8-F87D-5C849F8364C8}"/>
              </a:ext>
            </a:extLst>
          </p:cNvPr>
          <p:cNvSpPr txBox="1"/>
          <p:nvPr/>
        </p:nvSpPr>
        <p:spPr>
          <a:xfrm>
            <a:off x="920205" y="1639776"/>
            <a:ext cx="99305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输出结果验证：</a:t>
            </a: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检查是否违反蜕变关系，识别可能存在的功能错误。</a:t>
            </a:r>
            <a:endParaRPr lang="en-US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rtl="0" font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性能日志分析</a:t>
            </a:r>
            <a:endParaRPr lang="en-US" altLang="zh-CN" sz="1800" b="1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 fontAlgn="ctr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收集性能数据，通过统计学指标对比二者是否一致。</a:t>
            </a:r>
          </a:p>
          <a:p>
            <a:pPr marL="742950" lvl="1" indent="-285750" fontAlgn="ctr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性能测试与功能测试结果关联，分析功能错误是否伴随性能异常。</a:t>
            </a:r>
            <a:endParaRPr lang="en-US" altLang="zh-CN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DAC162A-80C2-4215-7581-03D7CA050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19" y="3818747"/>
            <a:ext cx="11093161" cy="28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4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03EE1-965D-F12C-F044-EA738DEEE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16">
            <a:extLst>
              <a:ext uri="{FF2B5EF4-FFF2-40B4-BE49-F238E27FC236}">
                <a16:creationId xmlns:a16="http://schemas.microsoft.com/office/drawing/2014/main" id="{DB0D2D8B-55FF-D4A5-486B-EB19C9459480}"/>
              </a:ext>
            </a:extLst>
          </p:cNvPr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0" name="矩形 20">
            <a:extLst>
              <a:ext uri="{FF2B5EF4-FFF2-40B4-BE49-F238E27FC236}">
                <a16:creationId xmlns:a16="http://schemas.microsoft.com/office/drawing/2014/main" id="{2A78F2BD-FD6E-04B3-9957-31089C6A18A3}"/>
              </a:ext>
            </a:extLst>
          </p:cNvPr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1" name="文本框 13">
            <a:extLst>
              <a:ext uri="{FF2B5EF4-FFF2-40B4-BE49-F238E27FC236}">
                <a16:creationId xmlns:a16="http://schemas.microsoft.com/office/drawing/2014/main" id="{D4800222-9F9E-C865-4C5E-3FE26A05EB5A}"/>
              </a:ext>
            </a:extLst>
          </p:cNvPr>
          <p:cNvSpPr txBox="1"/>
          <p:nvPr/>
        </p:nvSpPr>
        <p:spPr>
          <a:xfrm>
            <a:off x="920205" y="23764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研究内容</a:t>
            </a:r>
          </a:p>
        </p:txBody>
      </p:sp>
      <p:grpSp>
        <p:nvGrpSpPr>
          <p:cNvPr id="46" name="组合 28">
            <a:extLst>
              <a:ext uri="{FF2B5EF4-FFF2-40B4-BE49-F238E27FC236}">
                <a16:creationId xmlns:a16="http://schemas.microsoft.com/office/drawing/2014/main" id="{20C553A3-B890-9FAD-865B-ABAE1D71CBBB}"/>
              </a:ext>
            </a:extLst>
          </p:cNvPr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1048621" name="椭圆 21">
              <a:extLst>
                <a:ext uri="{FF2B5EF4-FFF2-40B4-BE49-F238E27FC236}">
                  <a16:creationId xmlns:a16="http://schemas.microsoft.com/office/drawing/2014/main" id="{6D4A5829-5205-4646-7366-D493F49C07F7}"/>
                </a:ext>
              </a:extLst>
            </p:cNvPr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pic>
          <p:nvPicPr>
            <p:cNvPr id="2097154" name="图片 22">
              <a:extLst>
                <a:ext uri="{FF2B5EF4-FFF2-40B4-BE49-F238E27FC236}">
                  <a16:creationId xmlns:a16="http://schemas.microsoft.com/office/drawing/2014/main" id="{8BB5EC08-5C58-64ED-3671-326A9B79D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13" name="矩形 11">
            <a:extLst>
              <a:ext uri="{FF2B5EF4-FFF2-40B4-BE49-F238E27FC236}">
                <a16:creationId xmlns:a16="http://schemas.microsoft.com/office/drawing/2014/main" id="{8C028561-2695-0CC7-7304-A7677159B12D}"/>
              </a:ext>
            </a:extLst>
          </p:cNvPr>
          <p:cNvSpPr/>
          <p:nvPr/>
        </p:nvSpPr>
        <p:spPr>
          <a:xfrm>
            <a:off x="812009" y="1445925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9F6DA7-CB9D-8DF3-DFF8-C7EF21407EC1}"/>
              </a:ext>
            </a:extLst>
          </p:cNvPr>
          <p:cNvSpPr txBox="1"/>
          <p:nvPr/>
        </p:nvSpPr>
        <p:spPr>
          <a:xfrm>
            <a:off x="993800" y="1323684"/>
            <a:ext cx="464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支持工具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E13787-AC1C-B5EE-3EA0-8EABF97150CA}"/>
              </a:ext>
            </a:extLst>
          </p:cNvPr>
          <p:cNvSpPr txBox="1"/>
          <p:nvPr/>
        </p:nvSpPr>
        <p:spPr>
          <a:xfrm>
            <a:off x="1002509" y="1723794"/>
            <a:ext cx="9532219" cy="3517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120"/>
              </a:spcBef>
              <a:spcAft>
                <a:spcPts val="120"/>
              </a:spcAft>
              <a:buFont typeface="+mj-lt"/>
              <a:buAutoNum type="arabicParenBoth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支持配置蜕变关系、原始测试用例以及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待测模型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marL="342900" lvl="0" indent="-342900" algn="just">
              <a:lnSpc>
                <a:spcPct val="150000"/>
              </a:lnSpc>
              <a:spcBef>
                <a:spcPts val="120"/>
              </a:spcBef>
              <a:spcAft>
                <a:spcPts val="120"/>
              </a:spcAft>
              <a:buFont typeface="+mj-lt"/>
              <a:buAutoNum type="arabicParenBoth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自动执行性能蜕变测试方法，具体流程包括：</a:t>
            </a:r>
          </a:p>
          <a:p>
            <a:pPr marL="800100" lvl="1" indent="-342900" algn="just">
              <a:lnSpc>
                <a:spcPct val="150000"/>
              </a:lnSpc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根据指定的蜕变关系自动生成衍生测试用例；</a:t>
            </a:r>
          </a:p>
          <a:p>
            <a:pPr marL="800100" lvl="1" indent="-342900" algn="just">
              <a:lnSpc>
                <a:spcPct val="150000"/>
              </a:lnSpc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执行被测软件并记录其输出结果；</a:t>
            </a:r>
          </a:p>
          <a:p>
            <a:pPr marL="800100" lvl="1" indent="-342900" algn="just">
              <a:lnSpc>
                <a:spcPct val="150000"/>
              </a:lnSpc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自动生成测试用例的类别预测概率分布文件；</a:t>
            </a:r>
          </a:p>
          <a:p>
            <a:pPr marL="800100" lvl="1" indent="-342900" algn="just">
              <a:lnSpc>
                <a:spcPct val="150000"/>
              </a:lnSpc>
              <a:spcBef>
                <a:spcPts val="120"/>
              </a:spcBef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基于蜕变关系计算并评估被测软件违反蜕变关系的概率。</a:t>
            </a:r>
          </a:p>
          <a:p>
            <a:pPr marL="342900" lvl="0" indent="-342900" algn="just">
              <a:lnSpc>
                <a:spcPct val="150000"/>
              </a:lnSpc>
              <a:spcBef>
                <a:spcPts val="120"/>
              </a:spcBef>
              <a:spcAft>
                <a:spcPts val="120"/>
              </a:spcAft>
              <a:buFont typeface="+mj-lt"/>
              <a:buAutoNum type="arabicParenBoth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生成详细的测试报告，提供测试执行结果、蜕变关系违反的具体情况以及相关数据分析，帮助分析与优化被测模型的性能。</a:t>
            </a:r>
          </a:p>
        </p:txBody>
      </p:sp>
    </p:spTree>
    <p:extLst>
      <p:ext uri="{BB962C8B-B14F-4D97-AF65-F5344CB8AC3E}">
        <p14:creationId xmlns:p14="http://schemas.microsoft.com/office/powerpoint/2010/main" val="290532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37795-5121-F3E4-5D9E-D0E35F6FE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16">
            <a:extLst>
              <a:ext uri="{FF2B5EF4-FFF2-40B4-BE49-F238E27FC236}">
                <a16:creationId xmlns:a16="http://schemas.microsoft.com/office/drawing/2014/main" id="{8D632374-DB14-D48C-35A5-33B492187C9A}"/>
              </a:ext>
            </a:extLst>
          </p:cNvPr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0" name="矩形 20">
            <a:extLst>
              <a:ext uri="{FF2B5EF4-FFF2-40B4-BE49-F238E27FC236}">
                <a16:creationId xmlns:a16="http://schemas.microsoft.com/office/drawing/2014/main" id="{C6580224-AA3E-1A56-DEDF-A7449C66E6AA}"/>
              </a:ext>
            </a:extLst>
          </p:cNvPr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1" name="文本框 13">
            <a:extLst>
              <a:ext uri="{FF2B5EF4-FFF2-40B4-BE49-F238E27FC236}">
                <a16:creationId xmlns:a16="http://schemas.microsoft.com/office/drawing/2014/main" id="{AF7C2DAF-1C11-47E3-C625-C0B080B5E1B7}"/>
              </a:ext>
            </a:extLst>
          </p:cNvPr>
          <p:cNvSpPr txBox="1"/>
          <p:nvPr/>
        </p:nvSpPr>
        <p:spPr>
          <a:xfrm>
            <a:off x="920205" y="23764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实验评估</a:t>
            </a:r>
          </a:p>
        </p:txBody>
      </p:sp>
      <p:grpSp>
        <p:nvGrpSpPr>
          <p:cNvPr id="46" name="组合 28">
            <a:extLst>
              <a:ext uri="{FF2B5EF4-FFF2-40B4-BE49-F238E27FC236}">
                <a16:creationId xmlns:a16="http://schemas.microsoft.com/office/drawing/2014/main" id="{F835BAD1-D39F-0C74-09D1-C919F15F2241}"/>
              </a:ext>
            </a:extLst>
          </p:cNvPr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1048621" name="椭圆 21">
              <a:extLst>
                <a:ext uri="{FF2B5EF4-FFF2-40B4-BE49-F238E27FC236}">
                  <a16:creationId xmlns:a16="http://schemas.microsoft.com/office/drawing/2014/main" id="{F6A9F471-FB8C-D71E-699C-512A16AC0DF5}"/>
                </a:ext>
              </a:extLst>
            </p:cNvPr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pic>
          <p:nvPicPr>
            <p:cNvPr id="2097154" name="图片 22">
              <a:extLst>
                <a:ext uri="{FF2B5EF4-FFF2-40B4-BE49-F238E27FC236}">
                  <a16:creationId xmlns:a16="http://schemas.microsoft.com/office/drawing/2014/main" id="{D852D4E2-D1F1-2538-BD82-925080AEA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13" name="矩形 11">
            <a:extLst>
              <a:ext uri="{FF2B5EF4-FFF2-40B4-BE49-F238E27FC236}">
                <a16:creationId xmlns:a16="http://schemas.microsoft.com/office/drawing/2014/main" id="{F8B99563-C18B-0756-A70E-BAB93684066F}"/>
              </a:ext>
            </a:extLst>
          </p:cNvPr>
          <p:cNvSpPr/>
          <p:nvPr/>
        </p:nvSpPr>
        <p:spPr>
          <a:xfrm>
            <a:off x="812009" y="1445925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896683-FF20-ED0F-DEC7-6B538F7177E8}"/>
              </a:ext>
            </a:extLst>
          </p:cNvPr>
          <p:cNvSpPr txBox="1"/>
          <p:nvPr/>
        </p:nvSpPr>
        <p:spPr>
          <a:xfrm>
            <a:off x="993800" y="1323684"/>
            <a:ext cx="3909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研究问题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651344-203C-B256-2330-A4D08E15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1696CE-E10D-4CBD-67F3-DDBEDDB2DF3D}"/>
              </a:ext>
            </a:extLst>
          </p:cNvPr>
          <p:cNvSpPr txBox="1"/>
          <p:nvPr/>
        </p:nvSpPr>
        <p:spPr>
          <a:xfrm>
            <a:off x="1002509" y="1846035"/>
            <a:ext cx="4399224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"/>
              </a:spcBef>
              <a:spcAft>
                <a:spcPts val="12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RQ1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PMR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的有效性如何，是否能够识别性能错误？ </a:t>
            </a:r>
          </a:p>
        </p:txBody>
      </p:sp>
      <p:sp>
        <p:nvSpPr>
          <p:cNvPr id="6" name="矩形 11">
            <a:extLst>
              <a:ext uri="{FF2B5EF4-FFF2-40B4-BE49-F238E27FC236}">
                <a16:creationId xmlns:a16="http://schemas.microsoft.com/office/drawing/2014/main" id="{A5265E76-1092-E307-E552-AC0D34786566}"/>
              </a:ext>
            </a:extLst>
          </p:cNvPr>
          <p:cNvSpPr/>
          <p:nvPr/>
        </p:nvSpPr>
        <p:spPr>
          <a:xfrm>
            <a:off x="6281475" y="1445925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2B1444-24B4-1749-25CD-18D895D8D6E1}"/>
              </a:ext>
            </a:extLst>
          </p:cNvPr>
          <p:cNvSpPr txBox="1"/>
          <p:nvPr/>
        </p:nvSpPr>
        <p:spPr>
          <a:xfrm>
            <a:off x="6463266" y="1323684"/>
            <a:ext cx="3909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度量指标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57F7A7-938F-1686-FB96-115CB8216F6A}"/>
              </a:ext>
            </a:extLst>
          </p:cNvPr>
          <p:cNvSpPr txBox="1"/>
          <p:nvPr/>
        </p:nvSpPr>
        <p:spPr>
          <a:xfrm>
            <a:off x="6471975" y="1851702"/>
            <a:ext cx="5347492" cy="457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真阳性率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True Positive Rate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A6933C0-2D4F-AB2F-E8EE-606C69BCC4F2}"/>
                  </a:ext>
                </a:extLst>
              </p:cNvPr>
              <p:cNvSpPr txBox="1"/>
              <p:nvPr/>
            </p:nvSpPr>
            <p:spPr>
              <a:xfrm>
                <a:off x="9900045" y="1772577"/>
                <a:ext cx="2005343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A6933C0-2D4F-AB2F-E8EE-606C69BCC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045" y="1772577"/>
                <a:ext cx="2005343" cy="615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E7474FC8-08BB-8120-54B3-854F6AA7401D}"/>
              </a:ext>
            </a:extLst>
          </p:cNvPr>
          <p:cNvSpPr txBox="1"/>
          <p:nvPr/>
        </p:nvSpPr>
        <p:spPr>
          <a:xfrm>
            <a:off x="6790269" y="2475560"/>
            <a:ext cx="4949558" cy="413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30000"/>
              </a:lnSpc>
              <a:spcBef>
                <a:spcPts val="120"/>
              </a:spcBef>
              <a:spcAft>
                <a:spcPts val="120"/>
              </a:spcAft>
            </a:pP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假阳性率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False Positive Rate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829D3AE-1BE6-46DD-86EE-99C11D45E3AB}"/>
                  </a:ext>
                </a:extLst>
              </p:cNvPr>
              <p:cNvSpPr txBox="1"/>
              <p:nvPr/>
            </p:nvSpPr>
            <p:spPr>
              <a:xfrm>
                <a:off x="9955079" y="2374666"/>
                <a:ext cx="1895277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829D3AE-1BE6-46DD-86EE-99C11D45E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079" y="2374666"/>
                <a:ext cx="1895277" cy="615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00AF7327-3F72-F0DC-791E-66E44471C32E}"/>
              </a:ext>
            </a:extLst>
          </p:cNvPr>
          <p:cNvSpPr txBox="1"/>
          <p:nvPr/>
        </p:nvSpPr>
        <p:spPr>
          <a:xfrm>
            <a:off x="6471975" y="4594116"/>
            <a:ext cx="5378381" cy="872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皮尔逊相关系数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：衡量两组数据之间线性相关程度的统计指标。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B87B07C-F7BC-CF0A-E5AD-F71AC016A9A4}"/>
              </a:ext>
            </a:extLst>
          </p:cNvPr>
          <p:cNvSpPr txBox="1"/>
          <p:nvPr/>
        </p:nvSpPr>
        <p:spPr>
          <a:xfrm>
            <a:off x="6463266" y="3118044"/>
            <a:ext cx="5387090" cy="696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方差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标准差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：性能指标在不同场景下的的方差或标准差。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D84C93F-8F7F-7E32-5A55-276F94892139}"/>
              </a:ext>
            </a:extLst>
          </p:cNvPr>
          <p:cNvSpPr txBox="1"/>
          <p:nvPr/>
        </p:nvSpPr>
        <p:spPr>
          <a:xfrm>
            <a:off x="6471975" y="3817328"/>
            <a:ext cx="5347492" cy="773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30000"/>
              </a:lnSpc>
              <a:spcBef>
                <a:spcPts val="120"/>
              </a:spcBef>
              <a:spcAft>
                <a:spcPts val="120"/>
              </a:spcAft>
              <a:buFont typeface="Wingdings" panose="05000000000000000000" pitchFamily="2" charset="2"/>
              <a:buChar char="Ø"/>
            </a:pP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效率：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精简策略对测试执行时间或资源消耗的改善程度。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897EA1B-0AB4-E72C-DEAB-54E13EE85B78}"/>
              </a:ext>
            </a:extLst>
          </p:cNvPr>
          <p:cNvSpPr txBox="1"/>
          <p:nvPr/>
        </p:nvSpPr>
        <p:spPr>
          <a:xfrm>
            <a:off x="1002509" y="2793128"/>
            <a:ext cx="4331491" cy="128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"/>
              </a:spcBef>
              <a:spcAft>
                <a:spcPts val="12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RQ2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在不同的数据集、不同类型的深度学习任务以及不同模型结构下，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PMR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方法的性能表现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如何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D245F1A-79AA-3867-B0E4-24FC2B9CBBA1}"/>
              </a:ext>
            </a:extLst>
          </p:cNvPr>
          <p:cNvSpPr txBox="1"/>
          <p:nvPr/>
        </p:nvSpPr>
        <p:spPr>
          <a:xfrm>
            <a:off x="1002509" y="4155720"/>
            <a:ext cx="4399224" cy="455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"/>
              </a:spcBef>
              <a:spcAft>
                <a:spcPts val="12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RQ3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：测试用例精简策略的效果如何？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913708B-FE63-498E-8ECB-B553EAC3EE8C}"/>
              </a:ext>
            </a:extLst>
          </p:cNvPr>
          <p:cNvSpPr txBox="1"/>
          <p:nvPr/>
        </p:nvSpPr>
        <p:spPr>
          <a:xfrm>
            <a:off x="1002509" y="4687314"/>
            <a:ext cx="4094424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"/>
              </a:spcBef>
              <a:spcAft>
                <a:spcPts val="120"/>
              </a:spcAf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RQ4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功能与性能问题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之间是否存在相互影响？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AC7B8D8-A099-9278-D65F-61581F02502E}"/>
              </a:ext>
            </a:extLst>
          </p:cNvPr>
          <p:cNvSpPr txBox="1"/>
          <p:nvPr/>
        </p:nvSpPr>
        <p:spPr>
          <a:xfrm>
            <a:off x="6756401" y="5428437"/>
            <a:ext cx="4983426" cy="127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交叉影响度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分析多种因素之间相互作用。计算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在功能或性能问题已知条件下，另一类问题发生的概率。</a:t>
            </a:r>
          </a:p>
        </p:txBody>
      </p:sp>
    </p:spTree>
    <p:extLst>
      <p:ext uri="{BB962C8B-B14F-4D97-AF65-F5344CB8AC3E}">
        <p14:creationId xmlns:p14="http://schemas.microsoft.com/office/powerpoint/2010/main" val="74624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/>
      <p:bldP spid="14" grpId="0"/>
      <p:bldP spid="17" grpId="0"/>
      <p:bldP spid="19" grpId="0"/>
      <p:bldP spid="21" grpId="0"/>
      <p:bldP spid="23" grpId="0"/>
      <p:bldP spid="27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C20C2-9127-075D-19C0-DECD6BA6D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16">
            <a:extLst>
              <a:ext uri="{FF2B5EF4-FFF2-40B4-BE49-F238E27FC236}">
                <a16:creationId xmlns:a16="http://schemas.microsoft.com/office/drawing/2014/main" id="{F7E5D47F-A31D-9FE7-3855-35ACF26BA0AD}"/>
              </a:ext>
            </a:extLst>
          </p:cNvPr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0" name="矩形 20">
            <a:extLst>
              <a:ext uri="{FF2B5EF4-FFF2-40B4-BE49-F238E27FC236}">
                <a16:creationId xmlns:a16="http://schemas.microsoft.com/office/drawing/2014/main" id="{4C55D149-4A9D-1961-AE7E-EC8799A96EFC}"/>
              </a:ext>
            </a:extLst>
          </p:cNvPr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1" name="文本框 13">
            <a:extLst>
              <a:ext uri="{FF2B5EF4-FFF2-40B4-BE49-F238E27FC236}">
                <a16:creationId xmlns:a16="http://schemas.microsoft.com/office/drawing/2014/main" id="{653DF0EE-554F-C1CE-077B-9425C2675E02}"/>
              </a:ext>
            </a:extLst>
          </p:cNvPr>
          <p:cNvSpPr txBox="1"/>
          <p:nvPr/>
        </p:nvSpPr>
        <p:spPr>
          <a:xfrm>
            <a:off x="920205" y="23764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实验评估</a:t>
            </a:r>
          </a:p>
        </p:txBody>
      </p:sp>
      <p:grpSp>
        <p:nvGrpSpPr>
          <p:cNvPr id="46" name="组合 28">
            <a:extLst>
              <a:ext uri="{FF2B5EF4-FFF2-40B4-BE49-F238E27FC236}">
                <a16:creationId xmlns:a16="http://schemas.microsoft.com/office/drawing/2014/main" id="{584344E4-2B49-82E8-7CAB-865EEA7B45A7}"/>
              </a:ext>
            </a:extLst>
          </p:cNvPr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1048621" name="椭圆 21">
              <a:extLst>
                <a:ext uri="{FF2B5EF4-FFF2-40B4-BE49-F238E27FC236}">
                  <a16:creationId xmlns:a16="http://schemas.microsoft.com/office/drawing/2014/main" id="{BA0C9E92-A127-B1A1-7EDE-D2A38BDC7F25}"/>
                </a:ext>
              </a:extLst>
            </p:cNvPr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pic>
          <p:nvPicPr>
            <p:cNvPr id="2097154" name="图片 22">
              <a:extLst>
                <a:ext uri="{FF2B5EF4-FFF2-40B4-BE49-F238E27FC236}">
                  <a16:creationId xmlns:a16="http://schemas.microsoft.com/office/drawing/2014/main" id="{D916C297-B9F4-E7DF-4C63-072D9195F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13" name="矩形 11">
            <a:extLst>
              <a:ext uri="{FF2B5EF4-FFF2-40B4-BE49-F238E27FC236}">
                <a16:creationId xmlns:a16="http://schemas.microsoft.com/office/drawing/2014/main" id="{9C4654B8-B779-5A25-C5E5-A6BCDF962225}"/>
              </a:ext>
            </a:extLst>
          </p:cNvPr>
          <p:cNvSpPr/>
          <p:nvPr/>
        </p:nvSpPr>
        <p:spPr>
          <a:xfrm>
            <a:off x="812009" y="1445925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321678-B18E-466E-1FAB-934D50544795}"/>
              </a:ext>
            </a:extLst>
          </p:cNvPr>
          <p:cNvSpPr txBox="1"/>
          <p:nvPr/>
        </p:nvSpPr>
        <p:spPr>
          <a:xfrm>
            <a:off x="993800" y="1323684"/>
            <a:ext cx="3909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实验对象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26616B-B8B8-E56B-6F71-2E7177A5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27ECFD4-D1B7-6A65-F945-6ADBB6255D16}"/>
              </a:ext>
            </a:extLst>
          </p:cNvPr>
          <p:cNvGraphicFramePr>
            <a:graphicFrameLocks noGrp="1"/>
          </p:cNvGraphicFramePr>
          <p:nvPr/>
        </p:nvGraphicFramePr>
        <p:xfrm>
          <a:off x="673101" y="1818044"/>
          <a:ext cx="10845799" cy="46429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485016334"/>
                    </a:ext>
                  </a:extLst>
                </a:gridCol>
                <a:gridCol w="6790267">
                  <a:extLst>
                    <a:ext uri="{9D8B030D-6E8A-4147-A177-3AD203B41FA5}">
                      <a16:colId xmlns:a16="http://schemas.microsoft.com/office/drawing/2014/main" val="2179946983"/>
                    </a:ext>
                  </a:extLst>
                </a:gridCol>
                <a:gridCol w="2074332">
                  <a:extLst>
                    <a:ext uri="{9D8B030D-6E8A-4147-A177-3AD203B41FA5}">
                      <a16:colId xmlns:a16="http://schemas.microsoft.com/office/drawing/2014/main" val="1829569708"/>
                    </a:ext>
                  </a:extLst>
                </a:gridCol>
              </a:tblGrid>
              <a:tr h="384208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应用场景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0593494"/>
                  </a:ext>
                </a:extLst>
              </a:tr>
              <a:tr h="5225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应用于图像分类、目标检测、图像分割、人脸识别等任务。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ImageNet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5827403"/>
                  </a:ext>
                </a:extLst>
              </a:tr>
              <a:tr h="523501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ResNet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经过改进的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CNN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架构，能够训练更深的神经网络，应用于图像分类、目标检测等。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ImageNet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9505338"/>
                  </a:ext>
                </a:extLst>
              </a:tr>
              <a:tr h="597436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VGG16/ VGG19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主要应用于图像分类任务。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ImageNet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7024069"/>
                  </a:ext>
                </a:extLst>
              </a:tr>
              <a:tr h="5225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GAN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生成与训练数据分布相似的全新数据，应用于图像生成、图像去噪等。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CIFAR-10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6058328"/>
                  </a:ext>
                </a:extLst>
              </a:tr>
              <a:tr h="59633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RNN/LSTM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处理序列数据，应用于自然语言处理、机器翻译等。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IMDB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545988"/>
                  </a:ext>
                </a:extLst>
              </a:tr>
              <a:tr h="59633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Transformer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应用于自然语言处理、图像处理、时间序列预测等。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WMT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数据集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6470465"/>
                  </a:ext>
                </a:extLst>
              </a:tr>
              <a:tr h="59633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ConvNeXt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改进的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CNN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架构，应用于图像分类、目标检测等。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5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ImageNet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9870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17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DEA6F-C6CC-8223-5B72-03A535DA7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16">
            <a:extLst>
              <a:ext uri="{FF2B5EF4-FFF2-40B4-BE49-F238E27FC236}">
                <a16:creationId xmlns:a16="http://schemas.microsoft.com/office/drawing/2014/main" id="{9CE018B4-2DA6-B8D2-3C5E-6F5902AE9623}"/>
              </a:ext>
            </a:extLst>
          </p:cNvPr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0" name="矩形 20">
            <a:extLst>
              <a:ext uri="{FF2B5EF4-FFF2-40B4-BE49-F238E27FC236}">
                <a16:creationId xmlns:a16="http://schemas.microsoft.com/office/drawing/2014/main" id="{B14F5517-4FCD-686C-A79B-D3A2EA11CD0E}"/>
              </a:ext>
            </a:extLst>
          </p:cNvPr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1" name="文本框 13">
            <a:extLst>
              <a:ext uri="{FF2B5EF4-FFF2-40B4-BE49-F238E27FC236}">
                <a16:creationId xmlns:a16="http://schemas.microsoft.com/office/drawing/2014/main" id="{59C7B449-4ACC-470C-3570-BC3DACA22977}"/>
              </a:ext>
            </a:extLst>
          </p:cNvPr>
          <p:cNvSpPr txBox="1"/>
          <p:nvPr/>
        </p:nvSpPr>
        <p:spPr>
          <a:xfrm>
            <a:off x="920205" y="23764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进度安排</a:t>
            </a:r>
          </a:p>
        </p:txBody>
      </p:sp>
      <p:grpSp>
        <p:nvGrpSpPr>
          <p:cNvPr id="46" name="组合 28">
            <a:extLst>
              <a:ext uri="{FF2B5EF4-FFF2-40B4-BE49-F238E27FC236}">
                <a16:creationId xmlns:a16="http://schemas.microsoft.com/office/drawing/2014/main" id="{5CECBA64-CF35-B279-9814-0807B1E93A03}"/>
              </a:ext>
            </a:extLst>
          </p:cNvPr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1048621" name="椭圆 21">
              <a:extLst>
                <a:ext uri="{FF2B5EF4-FFF2-40B4-BE49-F238E27FC236}">
                  <a16:creationId xmlns:a16="http://schemas.microsoft.com/office/drawing/2014/main" id="{ABCD8008-A180-F6C9-C55A-B04998924E46}"/>
                </a:ext>
              </a:extLst>
            </p:cNvPr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pic>
          <p:nvPicPr>
            <p:cNvPr id="2097154" name="图片 22">
              <a:extLst>
                <a:ext uri="{FF2B5EF4-FFF2-40B4-BE49-F238E27FC236}">
                  <a16:creationId xmlns:a16="http://schemas.microsoft.com/office/drawing/2014/main" id="{D165D10B-5414-6A17-3F97-76AAD6E45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13" name="矩形 11">
            <a:extLst>
              <a:ext uri="{FF2B5EF4-FFF2-40B4-BE49-F238E27FC236}">
                <a16:creationId xmlns:a16="http://schemas.microsoft.com/office/drawing/2014/main" id="{56F9E69B-01E6-7CC2-1001-F6062D7B4AC9}"/>
              </a:ext>
            </a:extLst>
          </p:cNvPr>
          <p:cNvSpPr/>
          <p:nvPr/>
        </p:nvSpPr>
        <p:spPr>
          <a:xfrm>
            <a:off x="812009" y="1445925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750D84-6A09-5F44-0E3F-CC8F70F18665}"/>
              </a:ext>
            </a:extLst>
          </p:cNvPr>
          <p:cNvSpPr txBox="1"/>
          <p:nvPr/>
        </p:nvSpPr>
        <p:spPr>
          <a:xfrm>
            <a:off x="993800" y="1323684"/>
            <a:ext cx="3909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j-lt"/>
                <a:ea typeface="华文中宋" panose="02010600040101010101" pitchFamily="2" charset="-122"/>
              </a:rPr>
              <a:t>进度安排如下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FE66D2-5BAB-28B9-2209-583D13FB4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455" y="5468625"/>
            <a:ext cx="538711" cy="415967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5FD13D-962B-DFF5-0104-4F3896D7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15</a:t>
            </a:fld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7C796D0-BF79-5ED3-AC87-372F50404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744287"/>
              </p:ext>
            </p:extLst>
          </p:nvPr>
        </p:nvGraphicFramePr>
        <p:xfrm>
          <a:off x="744738" y="1846035"/>
          <a:ext cx="10702523" cy="38343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5768">
                  <a:extLst>
                    <a:ext uri="{9D8B030D-6E8A-4147-A177-3AD203B41FA5}">
                      <a16:colId xmlns:a16="http://schemas.microsoft.com/office/drawing/2014/main" val="4258894832"/>
                    </a:ext>
                  </a:extLst>
                </a:gridCol>
                <a:gridCol w="7106755">
                  <a:extLst>
                    <a:ext uri="{9D8B030D-6E8A-4147-A177-3AD203B41FA5}">
                      <a16:colId xmlns:a16="http://schemas.microsoft.com/office/drawing/2014/main" val="2952470190"/>
                    </a:ext>
                  </a:extLst>
                </a:gridCol>
              </a:tblGrid>
              <a:tr h="567159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时间安排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任务规划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0012940"/>
                  </a:ext>
                </a:extLst>
              </a:tr>
              <a:tr h="6534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2025.01-2025.03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收集各种资料并阅读文献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7356028"/>
                  </a:ext>
                </a:extLst>
              </a:tr>
              <a:tr h="6534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2025.04-2025.09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实现面向深度学习模型的性能蜕变测试方法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8231949"/>
                  </a:ext>
                </a:extLst>
              </a:tr>
              <a:tr h="6534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2025.10-2025.11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开发相应支持工具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4168351"/>
                  </a:ext>
                </a:extLst>
              </a:tr>
              <a:tr h="6534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2025.12-2026.02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完善工具，进行实例验证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1082664"/>
                  </a:ext>
                </a:extLst>
              </a:tr>
              <a:tr h="653440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3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2026.03-2026.05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just">
                        <a:lnSpc>
                          <a:spcPct val="130000"/>
                        </a:lnSpc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撰写论文，准备答辩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6478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066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9A060-EC34-986E-D0AA-F513B6DBC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BC1F60A-E0CA-72B7-D86E-7476394DA4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CF00E1-7D5C-6416-0D0D-20C3A216E2FD}"/>
              </a:ext>
            </a:extLst>
          </p:cNvPr>
          <p:cNvSpPr/>
          <p:nvPr/>
        </p:nvSpPr>
        <p:spPr>
          <a:xfrm>
            <a:off x="2301107" y="2930130"/>
            <a:ext cx="8186857" cy="903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请各位老师批评指正，谢谢！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C444D33-7EE6-0A5D-5A81-8028DAB6DF6D}"/>
              </a:ext>
            </a:extLst>
          </p:cNvPr>
          <p:cNvGrpSpPr/>
          <p:nvPr/>
        </p:nvGrpSpPr>
        <p:grpSpPr>
          <a:xfrm>
            <a:off x="5309960" y="669174"/>
            <a:ext cx="1622035" cy="1570401"/>
            <a:chOff x="1560409" y="3222819"/>
            <a:chExt cx="1776413" cy="1778000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E1B8F204-6115-2EA9-9B53-65F9BB9DF457}"/>
                </a:ext>
              </a:extLst>
            </p:cNvPr>
            <p:cNvGrpSpPr/>
            <p:nvPr/>
          </p:nvGrpSpPr>
          <p:grpSpPr>
            <a:xfrm>
              <a:off x="1560409" y="3222819"/>
              <a:ext cx="1776413" cy="1778000"/>
              <a:chOff x="1560409" y="2069897"/>
              <a:chExt cx="1776413" cy="1778000"/>
            </a:xfrm>
          </p:grpSpPr>
          <p:sp>
            <p:nvSpPr>
              <p:cNvPr id="118" name="îS1îḋé">
                <a:extLst>
                  <a:ext uri="{FF2B5EF4-FFF2-40B4-BE49-F238E27FC236}">
                    <a16:creationId xmlns:a16="http://schemas.microsoft.com/office/drawing/2014/main" id="{4A98CE2B-68A3-9C7C-6E90-64F45F58C65B}"/>
                  </a:ext>
                </a:extLst>
              </p:cNvPr>
              <p:cNvSpPr/>
              <p:nvPr/>
            </p:nvSpPr>
            <p:spPr bwMode="auto">
              <a:xfrm>
                <a:off x="1560409" y="2069897"/>
                <a:ext cx="1776413" cy="1778000"/>
              </a:xfrm>
              <a:prstGeom prst="ellipse">
                <a:avLst/>
              </a:prstGeom>
              <a:noFill/>
              <a:ln w="1587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19" name="îṣḷïďé">
                <a:extLst>
                  <a:ext uri="{FF2B5EF4-FFF2-40B4-BE49-F238E27FC236}">
                    <a16:creationId xmlns:a16="http://schemas.microsoft.com/office/drawing/2014/main" id="{11EF486F-3316-F36A-8396-4273808F9539}"/>
                  </a:ext>
                </a:extLst>
              </p:cNvPr>
              <p:cNvSpPr/>
              <p:nvPr/>
            </p:nvSpPr>
            <p:spPr bwMode="auto">
              <a:xfrm>
                <a:off x="1779484" y="2288972"/>
                <a:ext cx="1336675" cy="1338263"/>
              </a:xfrm>
              <a:prstGeom prst="ellipse">
                <a:avLst/>
              </a:prstGeom>
              <a:noFill/>
              <a:ln w="9525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7E77D6D5-C1FB-386E-456D-CB331F7C874E}"/>
                </a:ext>
              </a:extLst>
            </p:cNvPr>
            <p:cNvGrpSpPr/>
            <p:nvPr/>
          </p:nvGrpSpPr>
          <p:grpSpPr>
            <a:xfrm>
              <a:off x="1642165" y="3280763"/>
              <a:ext cx="1612900" cy="1662113"/>
              <a:chOff x="1641372" y="4491628"/>
              <a:chExt cx="1612900" cy="1662113"/>
            </a:xfrm>
            <a:solidFill>
              <a:schemeClr val="bg1"/>
            </a:solidFill>
          </p:grpSpPr>
          <p:sp>
            <p:nvSpPr>
              <p:cNvPr id="61" name="ïś1íďê">
                <a:extLst>
                  <a:ext uri="{FF2B5EF4-FFF2-40B4-BE49-F238E27FC236}">
                    <a16:creationId xmlns:a16="http://schemas.microsoft.com/office/drawing/2014/main" id="{6C537677-6641-251E-65FF-B9E6F79249A7}"/>
                  </a:ext>
                </a:extLst>
              </p:cNvPr>
              <p:cNvSpPr/>
              <p:nvPr/>
            </p:nvSpPr>
            <p:spPr bwMode="auto">
              <a:xfrm>
                <a:off x="2889147" y="4701178"/>
                <a:ext cx="153988" cy="138113"/>
              </a:xfrm>
              <a:custGeom>
                <a:avLst/>
                <a:gdLst>
                  <a:gd name="T0" fmla="*/ 62 w 83"/>
                  <a:gd name="T1" fmla="*/ 8 h 75"/>
                  <a:gd name="T2" fmla="*/ 53 w 83"/>
                  <a:gd name="T3" fmla="*/ 10 h 75"/>
                  <a:gd name="T4" fmla="*/ 57 w 83"/>
                  <a:gd name="T5" fmla="*/ 0 h 75"/>
                  <a:gd name="T6" fmla="*/ 44 w 83"/>
                  <a:gd name="T7" fmla="*/ 21 h 75"/>
                  <a:gd name="T8" fmla="*/ 58 w 83"/>
                  <a:gd name="T9" fmla="*/ 11 h 75"/>
                  <a:gd name="T10" fmla="*/ 54 w 83"/>
                  <a:gd name="T11" fmla="*/ 18 h 75"/>
                  <a:gd name="T12" fmla="*/ 28 w 83"/>
                  <a:gd name="T13" fmla="*/ 18 h 75"/>
                  <a:gd name="T14" fmla="*/ 19 w 83"/>
                  <a:gd name="T15" fmla="*/ 17 h 75"/>
                  <a:gd name="T16" fmla="*/ 25 w 83"/>
                  <a:gd name="T17" fmla="*/ 12 h 75"/>
                  <a:gd name="T18" fmla="*/ 1 w 83"/>
                  <a:gd name="T19" fmla="*/ 30 h 75"/>
                  <a:gd name="T20" fmla="*/ 13 w 83"/>
                  <a:gd name="T21" fmla="*/ 24 h 75"/>
                  <a:gd name="T22" fmla="*/ 36 w 83"/>
                  <a:gd name="T23" fmla="*/ 28 h 75"/>
                  <a:gd name="T24" fmla="*/ 22 w 83"/>
                  <a:gd name="T25" fmla="*/ 35 h 75"/>
                  <a:gd name="T26" fmla="*/ 45 w 83"/>
                  <a:gd name="T27" fmla="*/ 41 h 75"/>
                  <a:gd name="T28" fmla="*/ 42 w 83"/>
                  <a:gd name="T29" fmla="*/ 41 h 75"/>
                  <a:gd name="T30" fmla="*/ 35 w 83"/>
                  <a:gd name="T31" fmla="*/ 40 h 75"/>
                  <a:gd name="T32" fmla="*/ 37 w 83"/>
                  <a:gd name="T33" fmla="*/ 45 h 75"/>
                  <a:gd name="T34" fmla="*/ 12 w 83"/>
                  <a:gd name="T35" fmla="*/ 34 h 75"/>
                  <a:gd name="T36" fmla="*/ 9 w 83"/>
                  <a:gd name="T37" fmla="*/ 35 h 75"/>
                  <a:gd name="T38" fmla="*/ 20 w 83"/>
                  <a:gd name="T39" fmla="*/ 64 h 75"/>
                  <a:gd name="T40" fmla="*/ 0 w 83"/>
                  <a:gd name="T41" fmla="*/ 57 h 75"/>
                  <a:gd name="T42" fmla="*/ 35 w 83"/>
                  <a:gd name="T43" fmla="*/ 58 h 75"/>
                  <a:gd name="T44" fmla="*/ 46 w 83"/>
                  <a:gd name="T45" fmla="*/ 57 h 75"/>
                  <a:gd name="T46" fmla="*/ 42 w 83"/>
                  <a:gd name="T47" fmla="*/ 48 h 75"/>
                  <a:gd name="T48" fmla="*/ 62 w 83"/>
                  <a:gd name="T49" fmla="*/ 57 h 75"/>
                  <a:gd name="T50" fmla="*/ 61 w 83"/>
                  <a:gd name="T51" fmla="*/ 35 h 75"/>
                  <a:gd name="T52" fmla="*/ 62 w 83"/>
                  <a:gd name="T53" fmla="*/ 34 h 75"/>
                  <a:gd name="T54" fmla="*/ 66 w 83"/>
                  <a:gd name="T55" fmla="*/ 16 h 75"/>
                  <a:gd name="T56" fmla="*/ 63 w 83"/>
                  <a:gd name="T57" fmla="*/ 44 h 75"/>
                  <a:gd name="T58" fmla="*/ 54 w 83"/>
                  <a:gd name="T59" fmla="*/ 32 h 75"/>
                  <a:gd name="T60" fmla="*/ 60 w 83"/>
                  <a:gd name="T61" fmla="*/ 27 h 75"/>
                  <a:gd name="T62" fmla="*/ 67 w 83"/>
                  <a:gd name="T63" fmla="*/ 18 h 75"/>
                  <a:gd name="T64" fmla="*/ 77 w 83"/>
                  <a:gd name="T65" fmla="*/ 23 h 75"/>
                  <a:gd name="T66" fmla="*/ 60 w 83"/>
                  <a:gd name="T67" fmla="*/ 2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3" h="75">
                    <a:moveTo>
                      <a:pt x="66" y="16"/>
                    </a:moveTo>
                    <a:cubicBezTo>
                      <a:pt x="65" y="13"/>
                      <a:pt x="63" y="11"/>
                      <a:pt x="62" y="8"/>
                    </a:cubicBezTo>
                    <a:cubicBezTo>
                      <a:pt x="59" y="9"/>
                      <a:pt x="57" y="9"/>
                      <a:pt x="54" y="10"/>
                    </a:cubicBezTo>
                    <a:cubicBezTo>
                      <a:pt x="54" y="10"/>
                      <a:pt x="53" y="10"/>
                      <a:pt x="53" y="10"/>
                    </a:cubicBezTo>
                    <a:cubicBezTo>
                      <a:pt x="54" y="7"/>
                      <a:pt x="57" y="6"/>
                      <a:pt x="59" y="3"/>
                    </a:cubicBezTo>
                    <a:cubicBezTo>
                      <a:pt x="58" y="2"/>
                      <a:pt x="58" y="1"/>
                      <a:pt x="57" y="0"/>
                    </a:cubicBezTo>
                    <a:cubicBezTo>
                      <a:pt x="48" y="1"/>
                      <a:pt x="37" y="9"/>
                      <a:pt x="42" y="19"/>
                    </a:cubicBezTo>
                    <a:cubicBezTo>
                      <a:pt x="42" y="19"/>
                      <a:pt x="43" y="20"/>
                      <a:pt x="44" y="21"/>
                    </a:cubicBezTo>
                    <a:cubicBezTo>
                      <a:pt x="47" y="19"/>
                      <a:pt x="48" y="15"/>
                      <a:pt x="51" y="14"/>
                    </a:cubicBezTo>
                    <a:cubicBezTo>
                      <a:pt x="53" y="13"/>
                      <a:pt x="55" y="13"/>
                      <a:pt x="58" y="11"/>
                    </a:cubicBezTo>
                    <a:cubicBezTo>
                      <a:pt x="58" y="11"/>
                      <a:pt x="59" y="11"/>
                      <a:pt x="59" y="11"/>
                    </a:cubicBezTo>
                    <a:cubicBezTo>
                      <a:pt x="57" y="14"/>
                      <a:pt x="56" y="16"/>
                      <a:pt x="54" y="18"/>
                    </a:cubicBezTo>
                    <a:cubicBezTo>
                      <a:pt x="54" y="21"/>
                      <a:pt x="55" y="24"/>
                      <a:pt x="54" y="27"/>
                    </a:cubicBezTo>
                    <a:cubicBezTo>
                      <a:pt x="54" y="27"/>
                      <a:pt x="30" y="18"/>
                      <a:pt x="28" y="18"/>
                    </a:cubicBezTo>
                    <a:cubicBezTo>
                      <a:pt x="25" y="17"/>
                      <a:pt x="22" y="17"/>
                      <a:pt x="20" y="17"/>
                    </a:cubicBezTo>
                    <a:cubicBezTo>
                      <a:pt x="19" y="17"/>
                      <a:pt x="19" y="17"/>
                      <a:pt x="19" y="17"/>
                    </a:cubicBezTo>
                    <a:cubicBezTo>
                      <a:pt x="22" y="15"/>
                      <a:pt x="23" y="15"/>
                      <a:pt x="25" y="13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18" y="12"/>
                      <a:pt x="11" y="16"/>
                      <a:pt x="4" y="18"/>
                    </a:cubicBezTo>
                    <a:cubicBezTo>
                      <a:pt x="0" y="22"/>
                      <a:pt x="0" y="25"/>
                      <a:pt x="1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6" y="29"/>
                      <a:pt x="9" y="26"/>
                      <a:pt x="13" y="24"/>
                    </a:cubicBezTo>
                    <a:cubicBezTo>
                      <a:pt x="19" y="20"/>
                      <a:pt x="30" y="22"/>
                      <a:pt x="37" y="27"/>
                    </a:cubicBezTo>
                    <a:cubicBezTo>
                      <a:pt x="37" y="28"/>
                      <a:pt x="36" y="28"/>
                      <a:pt x="36" y="28"/>
                    </a:cubicBezTo>
                    <a:cubicBezTo>
                      <a:pt x="31" y="29"/>
                      <a:pt x="28" y="28"/>
                      <a:pt x="22" y="32"/>
                    </a:cubicBezTo>
                    <a:cubicBezTo>
                      <a:pt x="22" y="33"/>
                      <a:pt x="22" y="34"/>
                      <a:pt x="22" y="35"/>
                    </a:cubicBezTo>
                    <a:cubicBezTo>
                      <a:pt x="22" y="37"/>
                      <a:pt x="22" y="37"/>
                      <a:pt x="24" y="39"/>
                    </a:cubicBezTo>
                    <a:cubicBezTo>
                      <a:pt x="31" y="37"/>
                      <a:pt x="37" y="36"/>
                      <a:pt x="45" y="4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43" y="41"/>
                      <a:pt x="42" y="41"/>
                      <a:pt x="42" y="41"/>
                    </a:cubicBezTo>
                    <a:cubicBezTo>
                      <a:pt x="41" y="40"/>
                      <a:pt x="40" y="39"/>
                      <a:pt x="39" y="39"/>
                    </a:cubicBezTo>
                    <a:cubicBezTo>
                      <a:pt x="37" y="41"/>
                      <a:pt x="37" y="41"/>
                      <a:pt x="35" y="40"/>
                    </a:cubicBezTo>
                    <a:cubicBezTo>
                      <a:pt x="35" y="40"/>
                      <a:pt x="34" y="41"/>
                      <a:pt x="34" y="41"/>
                    </a:cubicBezTo>
                    <a:cubicBezTo>
                      <a:pt x="35" y="43"/>
                      <a:pt x="35" y="43"/>
                      <a:pt x="37" y="45"/>
                    </a:cubicBezTo>
                    <a:cubicBezTo>
                      <a:pt x="36" y="46"/>
                      <a:pt x="36" y="47"/>
                      <a:pt x="35" y="48"/>
                    </a:cubicBezTo>
                    <a:cubicBezTo>
                      <a:pt x="27" y="44"/>
                      <a:pt x="20" y="40"/>
                      <a:pt x="12" y="34"/>
                    </a:cubicBezTo>
                    <a:cubicBezTo>
                      <a:pt x="11" y="34"/>
                      <a:pt x="11" y="34"/>
                      <a:pt x="10" y="34"/>
                    </a:cubicBezTo>
                    <a:cubicBezTo>
                      <a:pt x="9" y="34"/>
                      <a:pt x="9" y="35"/>
                      <a:pt x="9" y="35"/>
                    </a:cubicBezTo>
                    <a:cubicBezTo>
                      <a:pt x="11" y="55"/>
                      <a:pt x="20" y="44"/>
                      <a:pt x="31" y="54"/>
                    </a:cubicBezTo>
                    <a:cubicBezTo>
                      <a:pt x="27" y="58"/>
                      <a:pt x="23" y="61"/>
                      <a:pt x="20" y="64"/>
                    </a:cubicBezTo>
                    <a:cubicBezTo>
                      <a:pt x="15" y="63"/>
                      <a:pt x="6" y="55"/>
                      <a:pt x="1" y="56"/>
                    </a:cubicBezTo>
                    <a:cubicBezTo>
                      <a:pt x="1" y="56"/>
                      <a:pt x="1" y="56"/>
                      <a:pt x="0" y="57"/>
                    </a:cubicBezTo>
                    <a:cubicBezTo>
                      <a:pt x="2" y="62"/>
                      <a:pt x="7" y="67"/>
                      <a:pt x="9" y="72"/>
                    </a:cubicBezTo>
                    <a:cubicBezTo>
                      <a:pt x="17" y="75"/>
                      <a:pt x="26" y="66"/>
                      <a:pt x="35" y="58"/>
                    </a:cubicBezTo>
                    <a:cubicBezTo>
                      <a:pt x="37" y="60"/>
                      <a:pt x="39" y="63"/>
                      <a:pt x="42" y="65"/>
                    </a:cubicBezTo>
                    <a:cubicBezTo>
                      <a:pt x="46" y="63"/>
                      <a:pt x="46" y="60"/>
                      <a:pt x="46" y="57"/>
                    </a:cubicBezTo>
                    <a:cubicBezTo>
                      <a:pt x="45" y="54"/>
                      <a:pt x="43" y="53"/>
                      <a:pt x="40" y="50"/>
                    </a:cubicBezTo>
                    <a:cubicBezTo>
                      <a:pt x="41" y="49"/>
                      <a:pt x="42" y="48"/>
                      <a:pt x="42" y="48"/>
                    </a:cubicBezTo>
                    <a:cubicBezTo>
                      <a:pt x="46" y="48"/>
                      <a:pt x="49" y="48"/>
                      <a:pt x="53" y="46"/>
                    </a:cubicBezTo>
                    <a:cubicBezTo>
                      <a:pt x="56" y="49"/>
                      <a:pt x="59" y="53"/>
                      <a:pt x="62" y="57"/>
                    </a:cubicBezTo>
                    <a:cubicBezTo>
                      <a:pt x="65" y="56"/>
                      <a:pt x="68" y="55"/>
                      <a:pt x="70" y="52"/>
                    </a:cubicBezTo>
                    <a:cubicBezTo>
                      <a:pt x="72" y="47"/>
                      <a:pt x="66" y="40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2" y="34"/>
                      <a:pt x="62" y="34"/>
                      <a:pt x="62" y="34"/>
                    </a:cubicBezTo>
                    <a:cubicBezTo>
                      <a:pt x="69" y="34"/>
                      <a:pt x="72" y="37"/>
                      <a:pt x="79" y="32"/>
                    </a:cubicBezTo>
                    <a:cubicBezTo>
                      <a:pt x="83" y="17"/>
                      <a:pt x="74" y="21"/>
                      <a:pt x="66" y="16"/>
                    </a:cubicBezTo>
                    <a:close/>
                    <a:moveTo>
                      <a:pt x="63" y="44"/>
                    </a:moveTo>
                    <a:cubicBezTo>
                      <a:pt x="63" y="44"/>
                      <a:pt x="63" y="44"/>
                      <a:pt x="63" y="44"/>
                    </a:cubicBezTo>
                    <a:cubicBezTo>
                      <a:pt x="55" y="42"/>
                      <a:pt x="46" y="34"/>
                      <a:pt x="38" y="32"/>
                    </a:cubicBezTo>
                    <a:cubicBezTo>
                      <a:pt x="43" y="28"/>
                      <a:pt x="48" y="31"/>
                      <a:pt x="54" y="32"/>
                    </a:cubicBezTo>
                    <a:cubicBezTo>
                      <a:pt x="57" y="36"/>
                      <a:pt x="60" y="40"/>
                      <a:pt x="63" y="44"/>
                    </a:cubicBezTo>
                    <a:close/>
                    <a:moveTo>
                      <a:pt x="60" y="27"/>
                    </a:moveTo>
                    <a:cubicBezTo>
                      <a:pt x="60" y="27"/>
                      <a:pt x="60" y="26"/>
                      <a:pt x="59" y="26"/>
                    </a:cubicBezTo>
                    <a:cubicBezTo>
                      <a:pt x="61" y="23"/>
                      <a:pt x="63" y="20"/>
                      <a:pt x="67" y="18"/>
                    </a:cubicBezTo>
                    <a:cubicBezTo>
                      <a:pt x="69" y="19"/>
                      <a:pt x="71" y="19"/>
                      <a:pt x="74" y="20"/>
                    </a:cubicBezTo>
                    <a:cubicBezTo>
                      <a:pt x="75" y="21"/>
                      <a:pt x="76" y="22"/>
                      <a:pt x="77" y="23"/>
                    </a:cubicBezTo>
                    <a:cubicBezTo>
                      <a:pt x="77" y="24"/>
                      <a:pt x="77" y="24"/>
                      <a:pt x="77" y="25"/>
                    </a:cubicBezTo>
                    <a:cubicBezTo>
                      <a:pt x="72" y="29"/>
                      <a:pt x="66" y="27"/>
                      <a:pt x="60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62" name="ïṩḻîḓé">
                <a:extLst>
                  <a:ext uri="{FF2B5EF4-FFF2-40B4-BE49-F238E27FC236}">
                    <a16:creationId xmlns:a16="http://schemas.microsoft.com/office/drawing/2014/main" id="{CF5EC73F-01AC-A3DF-68A1-AF0F38E8C7B3}"/>
                  </a:ext>
                </a:extLst>
              </p:cNvPr>
              <p:cNvSpPr/>
              <p:nvPr/>
            </p:nvSpPr>
            <p:spPr bwMode="auto">
              <a:xfrm>
                <a:off x="2728809" y="4582115"/>
                <a:ext cx="101600" cy="147638"/>
              </a:xfrm>
              <a:custGeom>
                <a:avLst/>
                <a:gdLst>
                  <a:gd name="T0" fmla="*/ 47 w 55"/>
                  <a:gd name="T1" fmla="*/ 0 h 80"/>
                  <a:gd name="T2" fmla="*/ 49 w 55"/>
                  <a:gd name="T3" fmla="*/ 20 h 80"/>
                  <a:gd name="T4" fmla="*/ 51 w 55"/>
                  <a:gd name="T5" fmla="*/ 34 h 80"/>
                  <a:gd name="T6" fmla="*/ 28 w 55"/>
                  <a:gd name="T7" fmla="*/ 38 h 80"/>
                  <a:gd name="T8" fmla="*/ 41 w 55"/>
                  <a:gd name="T9" fmla="*/ 68 h 80"/>
                  <a:gd name="T10" fmla="*/ 25 w 55"/>
                  <a:gd name="T11" fmla="*/ 74 h 80"/>
                  <a:gd name="T12" fmla="*/ 26 w 55"/>
                  <a:gd name="T13" fmla="*/ 39 h 80"/>
                  <a:gd name="T14" fmla="*/ 23 w 55"/>
                  <a:gd name="T15" fmla="*/ 40 h 80"/>
                  <a:gd name="T16" fmla="*/ 7 w 55"/>
                  <a:gd name="T17" fmla="*/ 54 h 80"/>
                  <a:gd name="T18" fmla="*/ 0 w 55"/>
                  <a:gd name="T19" fmla="*/ 43 h 80"/>
                  <a:gd name="T20" fmla="*/ 14 w 55"/>
                  <a:gd name="T21" fmla="*/ 28 h 80"/>
                  <a:gd name="T22" fmla="*/ 6 w 55"/>
                  <a:gd name="T23" fmla="*/ 15 h 80"/>
                  <a:gd name="T24" fmla="*/ 7 w 55"/>
                  <a:gd name="T25" fmla="*/ 15 h 80"/>
                  <a:gd name="T26" fmla="*/ 26 w 55"/>
                  <a:gd name="T27" fmla="*/ 18 h 80"/>
                  <a:gd name="T28" fmla="*/ 47 w 55"/>
                  <a:gd name="T2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5" h="80">
                    <a:moveTo>
                      <a:pt x="47" y="0"/>
                    </a:moveTo>
                    <a:cubicBezTo>
                      <a:pt x="55" y="7"/>
                      <a:pt x="49" y="11"/>
                      <a:pt x="49" y="20"/>
                    </a:cubicBezTo>
                    <a:cubicBezTo>
                      <a:pt x="49" y="25"/>
                      <a:pt x="55" y="25"/>
                      <a:pt x="51" y="34"/>
                    </a:cubicBezTo>
                    <a:cubicBezTo>
                      <a:pt x="44" y="37"/>
                      <a:pt x="34" y="32"/>
                      <a:pt x="28" y="38"/>
                    </a:cubicBezTo>
                    <a:cubicBezTo>
                      <a:pt x="38" y="44"/>
                      <a:pt x="45" y="59"/>
                      <a:pt x="41" y="68"/>
                    </a:cubicBezTo>
                    <a:cubicBezTo>
                      <a:pt x="39" y="74"/>
                      <a:pt x="28" y="80"/>
                      <a:pt x="25" y="74"/>
                    </a:cubicBezTo>
                    <a:cubicBezTo>
                      <a:pt x="19" y="62"/>
                      <a:pt x="39" y="55"/>
                      <a:pt x="26" y="39"/>
                    </a:cubicBezTo>
                    <a:cubicBezTo>
                      <a:pt x="25" y="39"/>
                      <a:pt x="25" y="39"/>
                      <a:pt x="23" y="40"/>
                    </a:cubicBezTo>
                    <a:cubicBezTo>
                      <a:pt x="17" y="44"/>
                      <a:pt x="14" y="52"/>
                      <a:pt x="7" y="54"/>
                    </a:cubicBezTo>
                    <a:cubicBezTo>
                      <a:pt x="2" y="51"/>
                      <a:pt x="2" y="48"/>
                      <a:pt x="0" y="43"/>
                    </a:cubicBezTo>
                    <a:cubicBezTo>
                      <a:pt x="3" y="39"/>
                      <a:pt x="14" y="30"/>
                      <a:pt x="14" y="28"/>
                    </a:cubicBezTo>
                    <a:cubicBezTo>
                      <a:pt x="14" y="25"/>
                      <a:pt x="7" y="19"/>
                      <a:pt x="6" y="15"/>
                    </a:cubicBezTo>
                    <a:cubicBezTo>
                      <a:pt x="6" y="15"/>
                      <a:pt x="7" y="15"/>
                      <a:pt x="7" y="15"/>
                    </a:cubicBezTo>
                    <a:cubicBezTo>
                      <a:pt x="13" y="15"/>
                      <a:pt x="20" y="18"/>
                      <a:pt x="26" y="18"/>
                    </a:cubicBezTo>
                    <a:cubicBezTo>
                      <a:pt x="34" y="17"/>
                      <a:pt x="41" y="5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63" name="išḷïḓe">
                <a:extLst>
                  <a:ext uri="{FF2B5EF4-FFF2-40B4-BE49-F238E27FC236}">
                    <a16:creationId xmlns:a16="http://schemas.microsoft.com/office/drawing/2014/main" id="{D5A24A49-60FB-257E-C415-314824EC764B}"/>
                  </a:ext>
                </a:extLst>
              </p:cNvPr>
              <p:cNvSpPr/>
              <p:nvPr/>
            </p:nvSpPr>
            <p:spPr bwMode="auto">
              <a:xfrm>
                <a:off x="2490684" y="4510678"/>
                <a:ext cx="144463" cy="160338"/>
              </a:xfrm>
              <a:custGeom>
                <a:avLst/>
                <a:gdLst>
                  <a:gd name="T0" fmla="*/ 55 w 78"/>
                  <a:gd name="T1" fmla="*/ 64 h 87"/>
                  <a:gd name="T2" fmla="*/ 62 w 78"/>
                  <a:gd name="T3" fmla="*/ 50 h 87"/>
                  <a:gd name="T4" fmla="*/ 54 w 78"/>
                  <a:gd name="T5" fmla="*/ 43 h 87"/>
                  <a:gd name="T6" fmla="*/ 69 w 78"/>
                  <a:gd name="T7" fmla="*/ 29 h 87"/>
                  <a:gd name="T8" fmla="*/ 67 w 78"/>
                  <a:gd name="T9" fmla="*/ 21 h 87"/>
                  <a:gd name="T10" fmla="*/ 70 w 78"/>
                  <a:gd name="T11" fmla="*/ 11 h 87"/>
                  <a:gd name="T12" fmla="*/ 69 w 78"/>
                  <a:gd name="T13" fmla="*/ 3 h 87"/>
                  <a:gd name="T14" fmla="*/ 64 w 78"/>
                  <a:gd name="T15" fmla="*/ 0 h 87"/>
                  <a:gd name="T16" fmla="*/ 63 w 78"/>
                  <a:gd name="T17" fmla="*/ 0 h 87"/>
                  <a:gd name="T18" fmla="*/ 63 w 78"/>
                  <a:gd name="T19" fmla="*/ 12 h 87"/>
                  <a:gd name="T20" fmla="*/ 42 w 78"/>
                  <a:gd name="T21" fmla="*/ 25 h 87"/>
                  <a:gd name="T22" fmla="*/ 42 w 78"/>
                  <a:gd name="T23" fmla="*/ 33 h 87"/>
                  <a:gd name="T24" fmla="*/ 33 w 78"/>
                  <a:gd name="T25" fmla="*/ 36 h 87"/>
                  <a:gd name="T26" fmla="*/ 39 w 78"/>
                  <a:gd name="T27" fmla="*/ 33 h 87"/>
                  <a:gd name="T28" fmla="*/ 39 w 78"/>
                  <a:gd name="T29" fmla="*/ 23 h 87"/>
                  <a:gd name="T30" fmla="*/ 36 w 78"/>
                  <a:gd name="T31" fmla="*/ 0 h 87"/>
                  <a:gd name="T32" fmla="*/ 36 w 78"/>
                  <a:gd name="T33" fmla="*/ 0 h 87"/>
                  <a:gd name="T34" fmla="*/ 36 w 78"/>
                  <a:gd name="T35" fmla="*/ 8 h 87"/>
                  <a:gd name="T36" fmla="*/ 30 w 78"/>
                  <a:gd name="T37" fmla="*/ 24 h 87"/>
                  <a:gd name="T38" fmla="*/ 1 w 78"/>
                  <a:gd name="T39" fmla="*/ 29 h 87"/>
                  <a:gd name="T40" fmla="*/ 0 w 78"/>
                  <a:gd name="T41" fmla="*/ 31 h 87"/>
                  <a:gd name="T42" fmla="*/ 18 w 78"/>
                  <a:gd name="T43" fmla="*/ 39 h 87"/>
                  <a:gd name="T44" fmla="*/ 25 w 78"/>
                  <a:gd name="T45" fmla="*/ 36 h 87"/>
                  <a:gd name="T46" fmla="*/ 25 w 78"/>
                  <a:gd name="T47" fmla="*/ 36 h 87"/>
                  <a:gd name="T48" fmla="*/ 3 w 78"/>
                  <a:gd name="T49" fmla="*/ 62 h 87"/>
                  <a:gd name="T50" fmla="*/ 5 w 78"/>
                  <a:gd name="T51" fmla="*/ 67 h 87"/>
                  <a:gd name="T52" fmla="*/ 12 w 78"/>
                  <a:gd name="T53" fmla="*/ 66 h 87"/>
                  <a:gd name="T54" fmla="*/ 22 w 78"/>
                  <a:gd name="T55" fmla="*/ 74 h 87"/>
                  <a:gd name="T56" fmla="*/ 25 w 78"/>
                  <a:gd name="T57" fmla="*/ 61 h 87"/>
                  <a:gd name="T58" fmla="*/ 30 w 78"/>
                  <a:gd name="T59" fmla="*/ 49 h 87"/>
                  <a:gd name="T60" fmla="*/ 48 w 78"/>
                  <a:gd name="T61" fmla="*/ 63 h 87"/>
                  <a:gd name="T62" fmla="*/ 24 w 78"/>
                  <a:gd name="T63" fmla="*/ 71 h 87"/>
                  <a:gd name="T64" fmla="*/ 48 w 78"/>
                  <a:gd name="T65" fmla="*/ 71 h 87"/>
                  <a:gd name="T66" fmla="*/ 51 w 78"/>
                  <a:gd name="T67" fmla="*/ 69 h 87"/>
                  <a:gd name="T68" fmla="*/ 77 w 78"/>
                  <a:gd name="T69" fmla="*/ 87 h 87"/>
                  <a:gd name="T70" fmla="*/ 78 w 78"/>
                  <a:gd name="T71" fmla="*/ 86 h 87"/>
                  <a:gd name="T72" fmla="*/ 55 w 78"/>
                  <a:gd name="T73" fmla="*/ 64 h 87"/>
                  <a:gd name="T74" fmla="*/ 15 w 78"/>
                  <a:gd name="T75" fmla="*/ 64 h 87"/>
                  <a:gd name="T76" fmla="*/ 15 w 78"/>
                  <a:gd name="T77" fmla="*/ 65 h 87"/>
                  <a:gd name="T78" fmla="*/ 11 w 78"/>
                  <a:gd name="T79" fmla="*/ 63 h 87"/>
                  <a:gd name="T80" fmla="*/ 12 w 78"/>
                  <a:gd name="T81" fmla="*/ 60 h 87"/>
                  <a:gd name="T82" fmla="*/ 15 w 78"/>
                  <a:gd name="T83" fmla="*/ 57 h 87"/>
                  <a:gd name="T84" fmla="*/ 17 w 78"/>
                  <a:gd name="T85" fmla="*/ 58 h 87"/>
                  <a:gd name="T86" fmla="*/ 15 w 78"/>
                  <a:gd name="T87" fmla="*/ 64 h 87"/>
                  <a:gd name="T88" fmla="*/ 32 w 78"/>
                  <a:gd name="T89" fmla="*/ 46 h 87"/>
                  <a:gd name="T90" fmla="*/ 44 w 78"/>
                  <a:gd name="T91" fmla="*/ 34 h 87"/>
                  <a:gd name="T92" fmla="*/ 52 w 78"/>
                  <a:gd name="T93" fmla="*/ 35 h 87"/>
                  <a:gd name="T94" fmla="*/ 46 w 78"/>
                  <a:gd name="T95" fmla="*/ 50 h 87"/>
                  <a:gd name="T96" fmla="*/ 48 w 78"/>
                  <a:gd name="T97" fmla="*/ 52 h 87"/>
                  <a:gd name="T98" fmla="*/ 56 w 78"/>
                  <a:gd name="T99" fmla="*/ 50 h 87"/>
                  <a:gd name="T100" fmla="*/ 52 w 78"/>
                  <a:gd name="T101" fmla="*/ 61 h 87"/>
                  <a:gd name="T102" fmla="*/ 32 w 78"/>
                  <a:gd name="T103" fmla="*/ 46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8" h="87">
                    <a:moveTo>
                      <a:pt x="55" y="64"/>
                    </a:moveTo>
                    <a:cubicBezTo>
                      <a:pt x="58" y="60"/>
                      <a:pt x="60" y="55"/>
                      <a:pt x="62" y="50"/>
                    </a:cubicBezTo>
                    <a:cubicBezTo>
                      <a:pt x="61" y="47"/>
                      <a:pt x="58" y="44"/>
                      <a:pt x="54" y="43"/>
                    </a:cubicBezTo>
                    <a:cubicBezTo>
                      <a:pt x="57" y="36"/>
                      <a:pt x="64" y="33"/>
                      <a:pt x="69" y="29"/>
                    </a:cubicBezTo>
                    <a:cubicBezTo>
                      <a:pt x="69" y="25"/>
                      <a:pt x="67" y="24"/>
                      <a:pt x="67" y="21"/>
                    </a:cubicBezTo>
                    <a:cubicBezTo>
                      <a:pt x="68" y="18"/>
                      <a:pt x="69" y="15"/>
                      <a:pt x="70" y="11"/>
                    </a:cubicBezTo>
                    <a:cubicBezTo>
                      <a:pt x="70" y="9"/>
                      <a:pt x="69" y="6"/>
                      <a:pt x="69" y="3"/>
                    </a:cubicBezTo>
                    <a:cubicBezTo>
                      <a:pt x="68" y="2"/>
                      <a:pt x="67" y="1"/>
                      <a:pt x="64" y="0"/>
                    </a:cubicBezTo>
                    <a:cubicBezTo>
                      <a:pt x="64" y="0"/>
                      <a:pt x="63" y="0"/>
                      <a:pt x="63" y="0"/>
                    </a:cubicBezTo>
                    <a:cubicBezTo>
                      <a:pt x="61" y="5"/>
                      <a:pt x="63" y="8"/>
                      <a:pt x="63" y="12"/>
                    </a:cubicBezTo>
                    <a:cubicBezTo>
                      <a:pt x="63" y="24"/>
                      <a:pt x="52" y="26"/>
                      <a:pt x="42" y="25"/>
                    </a:cubicBezTo>
                    <a:cubicBezTo>
                      <a:pt x="41" y="28"/>
                      <a:pt x="41" y="31"/>
                      <a:pt x="42" y="33"/>
                    </a:cubicBezTo>
                    <a:cubicBezTo>
                      <a:pt x="39" y="34"/>
                      <a:pt x="36" y="35"/>
                      <a:pt x="33" y="36"/>
                    </a:cubicBezTo>
                    <a:cubicBezTo>
                      <a:pt x="34" y="32"/>
                      <a:pt x="36" y="32"/>
                      <a:pt x="39" y="33"/>
                    </a:cubicBezTo>
                    <a:cubicBezTo>
                      <a:pt x="41" y="29"/>
                      <a:pt x="38" y="27"/>
                      <a:pt x="39" y="23"/>
                    </a:cubicBezTo>
                    <a:cubicBezTo>
                      <a:pt x="39" y="14"/>
                      <a:pt x="53" y="6"/>
                      <a:pt x="36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5" y="3"/>
                      <a:pt x="36" y="5"/>
                      <a:pt x="36" y="8"/>
                    </a:cubicBezTo>
                    <a:cubicBezTo>
                      <a:pt x="34" y="14"/>
                      <a:pt x="32" y="19"/>
                      <a:pt x="30" y="24"/>
                    </a:cubicBezTo>
                    <a:cubicBezTo>
                      <a:pt x="22" y="26"/>
                      <a:pt x="9" y="26"/>
                      <a:pt x="1" y="29"/>
                    </a:cubicBezTo>
                    <a:cubicBezTo>
                      <a:pt x="1" y="30"/>
                      <a:pt x="1" y="30"/>
                      <a:pt x="0" y="31"/>
                    </a:cubicBezTo>
                    <a:cubicBezTo>
                      <a:pt x="1" y="35"/>
                      <a:pt x="12" y="39"/>
                      <a:pt x="18" y="39"/>
                    </a:cubicBezTo>
                    <a:cubicBezTo>
                      <a:pt x="20" y="38"/>
                      <a:pt x="22" y="37"/>
                      <a:pt x="25" y="36"/>
                    </a:cubicBezTo>
                    <a:cubicBezTo>
                      <a:pt x="25" y="36"/>
                      <a:pt x="25" y="36"/>
                      <a:pt x="25" y="36"/>
                    </a:cubicBezTo>
                    <a:cubicBezTo>
                      <a:pt x="21" y="52"/>
                      <a:pt x="9" y="50"/>
                      <a:pt x="3" y="62"/>
                    </a:cubicBezTo>
                    <a:cubicBezTo>
                      <a:pt x="4" y="63"/>
                      <a:pt x="4" y="65"/>
                      <a:pt x="5" y="67"/>
                    </a:cubicBezTo>
                    <a:cubicBezTo>
                      <a:pt x="7" y="67"/>
                      <a:pt x="10" y="67"/>
                      <a:pt x="12" y="66"/>
                    </a:cubicBezTo>
                    <a:cubicBezTo>
                      <a:pt x="17" y="68"/>
                      <a:pt x="17" y="72"/>
                      <a:pt x="22" y="74"/>
                    </a:cubicBezTo>
                    <a:cubicBezTo>
                      <a:pt x="25" y="71"/>
                      <a:pt x="24" y="66"/>
                      <a:pt x="25" y="61"/>
                    </a:cubicBezTo>
                    <a:cubicBezTo>
                      <a:pt x="25" y="56"/>
                      <a:pt x="28" y="52"/>
                      <a:pt x="30" y="49"/>
                    </a:cubicBezTo>
                    <a:cubicBezTo>
                      <a:pt x="40" y="53"/>
                      <a:pt x="42" y="58"/>
                      <a:pt x="48" y="63"/>
                    </a:cubicBezTo>
                    <a:cubicBezTo>
                      <a:pt x="44" y="74"/>
                      <a:pt x="29" y="63"/>
                      <a:pt x="24" y="71"/>
                    </a:cubicBezTo>
                    <a:cubicBezTo>
                      <a:pt x="39" y="78"/>
                      <a:pt x="36" y="74"/>
                      <a:pt x="48" y="71"/>
                    </a:cubicBezTo>
                    <a:cubicBezTo>
                      <a:pt x="49" y="70"/>
                      <a:pt x="50" y="70"/>
                      <a:pt x="51" y="69"/>
                    </a:cubicBezTo>
                    <a:cubicBezTo>
                      <a:pt x="58" y="79"/>
                      <a:pt x="58" y="87"/>
                      <a:pt x="77" y="87"/>
                    </a:cubicBezTo>
                    <a:cubicBezTo>
                      <a:pt x="77" y="87"/>
                      <a:pt x="78" y="86"/>
                      <a:pt x="78" y="86"/>
                    </a:cubicBezTo>
                    <a:cubicBezTo>
                      <a:pt x="74" y="76"/>
                      <a:pt x="60" y="73"/>
                      <a:pt x="55" y="64"/>
                    </a:cubicBezTo>
                    <a:close/>
                    <a:moveTo>
                      <a:pt x="15" y="64"/>
                    </a:moveTo>
                    <a:cubicBezTo>
                      <a:pt x="15" y="65"/>
                      <a:pt x="15" y="65"/>
                      <a:pt x="15" y="65"/>
                    </a:cubicBezTo>
                    <a:cubicBezTo>
                      <a:pt x="14" y="64"/>
                      <a:pt x="13" y="64"/>
                      <a:pt x="11" y="63"/>
                    </a:cubicBezTo>
                    <a:cubicBezTo>
                      <a:pt x="11" y="62"/>
                      <a:pt x="12" y="61"/>
                      <a:pt x="12" y="60"/>
                    </a:cubicBezTo>
                    <a:cubicBezTo>
                      <a:pt x="13" y="59"/>
                      <a:pt x="14" y="58"/>
                      <a:pt x="15" y="57"/>
                    </a:cubicBezTo>
                    <a:cubicBezTo>
                      <a:pt x="16" y="57"/>
                      <a:pt x="16" y="58"/>
                      <a:pt x="17" y="58"/>
                    </a:cubicBezTo>
                    <a:cubicBezTo>
                      <a:pt x="16" y="60"/>
                      <a:pt x="16" y="62"/>
                      <a:pt x="15" y="64"/>
                    </a:cubicBezTo>
                    <a:close/>
                    <a:moveTo>
                      <a:pt x="32" y="46"/>
                    </a:moveTo>
                    <a:cubicBezTo>
                      <a:pt x="35" y="43"/>
                      <a:pt x="44" y="37"/>
                      <a:pt x="44" y="34"/>
                    </a:cubicBezTo>
                    <a:cubicBezTo>
                      <a:pt x="47" y="34"/>
                      <a:pt x="49" y="35"/>
                      <a:pt x="52" y="35"/>
                    </a:cubicBezTo>
                    <a:cubicBezTo>
                      <a:pt x="50" y="40"/>
                      <a:pt x="45" y="44"/>
                      <a:pt x="46" y="50"/>
                    </a:cubicBezTo>
                    <a:cubicBezTo>
                      <a:pt x="46" y="51"/>
                      <a:pt x="47" y="51"/>
                      <a:pt x="48" y="52"/>
                    </a:cubicBezTo>
                    <a:cubicBezTo>
                      <a:pt x="50" y="51"/>
                      <a:pt x="53" y="49"/>
                      <a:pt x="56" y="50"/>
                    </a:cubicBezTo>
                    <a:cubicBezTo>
                      <a:pt x="55" y="54"/>
                      <a:pt x="53" y="57"/>
                      <a:pt x="52" y="61"/>
                    </a:cubicBezTo>
                    <a:cubicBezTo>
                      <a:pt x="45" y="56"/>
                      <a:pt x="44" y="49"/>
                      <a:pt x="32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64" name="ï$ľíḍe">
                <a:extLst>
                  <a:ext uri="{FF2B5EF4-FFF2-40B4-BE49-F238E27FC236}">
                    <a16:creationId xmlns:a16="http://schemas.microsoft.com/office/drawing/2014/main" id="{96AB8918-F758-FA3C-EBD5-F530A1EA8636}"/>
                  </a:ext>
                </a:extLst>
              </p:cNvPr>
              <p:cNvSpPr/>
              <p:nvPr/>
            </p:nvSpPr>
            <p:spPr bwMode="auto">
              <a:xfrm>
                <a:off x="2255734" y="4491628"/>
                <a:ext cx="136525" cy="174625"/>
              </a:xfrm>
              <a:custGeom>
                <a:avLst/>
                <a:gdLst>
                  <a:gd name="T0" fmla="*/ 74 w 74"/>
                  <a:gd name="T1" fmla="*/ 41 h 94"/>
                  <a:gd name="T2" fmla="*/ 64 w 74"/>
                  <a:gd name="T3" fmla="*/ 35 h 94"/>
                  <a:gd name="T4" fmla="*/ 51 w 74"/>
                  <a:gd name="T5" fmla="*/ 5 h 94"/>
                  <a:gd name="T6" fmla="*/ 58 w 74"/>
                  <a:gd name="T7" fmla="*/ 39 h 94"/>
                  <a:gd name="T8" fmla="*/ 47 w 74"/>
                  <a:gd name="T9" fmla="*/ 47 h 94"/>
                  <a:gd name="T10" fmla="*/ 55 w 74"/>
                  <a:gd name="T11" fmla="*/ 34 h 94"/>
                  <a:gd name="T12" fmla="*/ 47 w 74"/>
                  <a:gd name="T13" fmla="*/ 29 h 94"/>
                  <a:gd name="T14" fmla="*/ 54 w 74"/>
                  <a:gd name="T15" fmla="*/ 22 h 94"/>
                  <a:gd name="T16" fmla="*/ 54 w 74"/>
                  <a:gd name="T17" fmla="*/ 20 h 94"/>
                  <a:gd name="T18" fmla="*/ 54 w 74"/>
                  <a:gd name="T19" fmla="*/ 19 h 94"/>
                  <a:gd name="T20" fmla="*/ 41 w 74"/>
                  <a:gd name="T21" fmla="*/ 19 h 94"/>
                  <a:gd name="T22" fmla="*/ 44 w 74"/>
                  <a:gd name="T23" fmla="*/ 22 h 94"/>
                  <a:gd name="T24" fmla="*/ 44 w 74"/>
                  <a:gd name="T25" fmla="*/ 32 h 94"/>
                  <a:gd name="T26" fmla="*/ 48 w 74"/>
                  <a:gd name="T27" fmla="*/ 37 h 94"/>
                  <a:gd name="T28" fmla="*/ 40 w 74"/>
                  <a:gd name="T29" fmla="*/ 58 h 94"/>
                  <a:gd name="T30" fmla="*/ 44 w 74"/>
                  <a:gd name="T31" fmla="*/ 61 h 94"/>
                  <a:gd name="T32" fmla="*/ 59 w 74"/>
                  <a:gd name="T33" fmla="*/ 46 h 94"/>
                  <a:gd name="T34" fmla="*/ 59 w 74"/>
                  <a:gd name="T35" fmla="*/ 46 h 94"/>
                  <a:gd name="T36" fmla="*/ 66 w 74"/>
                  <a:gd name="T37" fmla="*/ 93 h 94"/>
                  <a:gd name="T38" fmla="*/ 68 w 74"/>
                  <a:gd name="T39" fmla="*/ 93 h 94"/>
                  <a:gd name="T40" fmla="*/ 65 w 74"/>
                  <a:gd name="T41" fmla="*/ 42 h 94"/>
                  <a:gd name="T42" fmla="*/ 73 w 74"/>
                  <a:gd name="T43" fmla="*/ 41 h 94"/>
                  <a:gd name="T44" fmla="*/ 74 w 74"/>
                  <a:gd name="T45" fmla="*/ 41 h 94"/>
                  <a:gd name="T46" fmla="*/ 43 w 74"/>
                  <a:gd name="T47" fmla="*/ 42 h 94"/>
                  <a:gd name="T48" fmla="*/ 35 w 74"/>
                  <a:gd name="T49" fmla="*/ 48 h 94"/>
                  <a:gd name="T50" fmla="*/ 39 w 74"/>
                  <a:gd name="T51" fmla="*/ 38 h 94"/>
                  <a:gd name="T52" fmla="*/ 37 w 74"/>
                  <a:gd name="T53" fmla="*/ 29 h 94"/>
                  <a:gd name="T54" fmla="*/ 40 w 74"/>
                  <a:gd name="T55" fmla="*/ 27 h 94"/>
                  <a:gd name="T56" fmla="*/ 34 w 74"/>
                  <a:gd name="T57" fmla="*/ 16 h 94"/>
                  <a:gd name="T58" fmla="*/ 32 w 74"/>
                  <a:gd name="T59" fmla="*/ 15 h 94"/>
                  <a:gd name="T60" fmla="*/ 4 w 74"/>
                  <a:gd name="T61" fmla="*/ 46 h 94"/>
                  <a:gd name="T62" fmla="*/ 30 w 74"/>
                  <a:gd name="T63" fmla="*/ 29 h 94"/>
                  <a:gd name="T64" fmla="*/ 8 w 74"/>
                  <a:gd name="T65" fmla="*/ 52 h 94"/>
                  <a:gd name="T66" fmla="*/ 0 w 74"/>
                  <a:gd name="T67" fmla="*/ 56 h 94"/>
                  <a:gd name="T68" fmla="*/ 3 w 74"/>
                  <a:gd name="T69" fmla="*/ 61 h 94"/>
                  <a:gd name="T70" fmla="*/ 23 w 74"/>
                  <a:gd name="T71" fmla="*/ 54 h 94"/>
                  <a:gd name="T72" fmla="*/ 25 w 74"/>
                  <a:gd name="T73" fmla="*/ 53 h 94"/>
                  <a:gd name="T74" fmla="*/ 25 w 74"/>
                  <a:gd name="T75" fmla="*/ 53 h 94"/>
                  <a:gd name="T76" fmla="*/ 20 w 74"/>
                  <a:gd name="T77" fmla="*/ 72 h 94"/>
                  <a:gd name="T78" fmla="*/ 25 w 74"/>
                  <a:gd name="T79" fmla="*/ 76 h 94"/>
                  <a:gd name="T80" fmla="*/ 26 w 74"/>
                  <a:gd name="T81" fmla="*/ 76 h 94"/>
                  <a:gd name="T82" fmla="*/ 30 w 74"/>
                  <a:gd name="T83" fmla="*/ 67 h 94"/>
                  <a:gd name="T84" fmla="*/ 31 w 74"/>
                  <a:gd name="T85" fmla="*/ 66 h 94"/>
                  <a:gd name="T86" fmla="*/ 32 w 74"/>
                  <a:gd name="T87" fmla="*/ 75 h 94"/>
                  <a:gd name="T88" fmla="*/ 35 w 74"/>
                  <a:gd name="T89" fmla="*/ 76 h 94"/>
                  <a:gd name="T90" fmla="*/ 38 w 74"/>
                  <a:gd name="T91" fmla="*/ 76 h 94"/>
                  <a:gd name="T92" fmla="*/ 35 w 74"/>
                  <a:gd name="T93" fmla="*/ 61 h 94"/>
                  <a:gd name="T94" fmla="*/ 43 w 74"/>
                  <a:gd name="T95" fmla="*/ 4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4" h="94">
                    <a:moveTo>
                      <a:pt x="74" y="41"/>
                    </a:moveTo>
                    <a:cubicBezTo>
                      <a:pt x="73" y="36"/>
                      <a:pt x="70" y="34"/>
                      <a:pt x="64" y="35"/>
                    </a:cubicBezTo>
                    <a:cubicBezTo>
                      <a:pt x="63" y="24"/>
                      <a:pt x="67" y="0"/>
                      <a:pt x="51" y="5"/>
                    </a:cubicBezTo>
                    <a:cubicBezTo>
                      <a:pt x="50" y="9"/>
                      <a:pt x="61" y="31"/>
                      <a:pt x="58" y="39"/>
                    </a:cubicBezTo>
                    <a:cubicBezTo>
                      <a:pt x="58" y="39"/>
                      <a:pt x="47" y="47"/>
                      <a:pt x="47" y="47"/>
                    </a:cubicBezTo>
                    <a:cubicBezTo>
                      <a:pt x="48" y="41"/>
                      <a:pt x="53" y="39"/>
                      <a:pt x="55" y="34"/>
                    </a:cubicBezTo>
                    <a:cubicBezTo>
                      <a:pt x="56" y="30"/>
                      <a:pt x="49" y="31"/>
                      <a:pt x="47" y="29"/>
                    </a:cubicBezTo>
                    <a:cubicBezTo>
                      <a:pt x="48" y="26"/>
                      <a:pt x="51" y="23"/>
                      <a:pt x="54" y="22"/>
                    </a:cubicBezTo>
                    <a:cubicBezTo>
                      <a:pt x="54" y="21"/>
                      <a:pt x="54" y="21"/>
                      <a:pt x="54" y="20"/>
                    </a:cubicBezTo>
                    <a:cubicBezTo>
                      <a:pt x="54" y="20"/>
                      <a:pt x="54" y="19"/>
                      <a:pt x="54" y="19"/>
                    </a:cubicBezTo>
                    <a:cubicBezTo>
                      <a:pt x="50" y="17"/>
                      <a:pt x="45" y="17"/>
                      <a:pt x="41" y="19"/>
                    </a:cubicBezTo>
                    <a:cubicBezTo>
                      <a:pt x="41" y="22"/>
                      <a:pt x="42" y="22"/>
                      <a:pt x="44" y="22"/>
                    </a:cubicBezTo>
                    <a:cubicBezTo>
                      <a:pt x="44" y="26"/>
                      <a:pt x="44" y="29"/>
                      <a:pt x="44" y="32"/>
                    </a:cubicBezTo>
                    <a:cubicBezTo>
                      <a:pt x="45" y="34"/>
                      <a:pt x="47" y="35"/>
                      <a:pt x="48" y="37"/>
                    </a:cubicBezTo>
                    <a:cubicBezTo>
                      <a:pt x="46" y="41"/>
                      <a:pt x="35" y="51"/>
                      <a:pt x="40" y="58"/>
                    </a:cubicBezTo>
                    <a:cubicBezTo>
                      <a:pt x="41" y="60"/>
                      <a:pt x="42" y="60"/>
                      <a:pt x="44" y="61"/>
                    </a:cubicBezTo>
                    <a:cubicBezTo>
                      <a:pt x="49" y="55"/>
                      <a:pt x="51" y="50"/>
                      <a:pt x="59" y="46"/>
                    </a:cubicBezTo>
                    <a:cubicBezTo>
                      <a:pt x="59" y="46"/>
                      <a:pt x="59" y="46"/>
                      <a:pt x="59" y="46"/>
                    </a:cubicBezTo>
                    <a:cubicBezTo>
                      <a:pt x="61" y="60"/>
                      <a:pt x="59" y="83"/>
                      <a:pt x="66" y="93"/>
                    </a:cubicBezTo>
                    <a:cubicBezTo>
                      <a:pt x="67" y="94"/>
                      <a:pt x="67" y="93"/>
                      <a:pt x="68" y="93"/>
                    </a:cubicBezTo>
                    <a:cubicBezTo>
                      <a:pt x="68" y="78"/>
                      <a:pt x="67" y="60"/>
                      <a:pt x="65" y="42"/>
                    </a:cubicBezTo>
                    <a:cubicBezTo>
                      <a:pt x="68" y="42"/>
                      <a:pt x="72" y="42"/>
                      <a:pt x="73" y="41"/>
                    </a:cubicBezTo>
                    <a:cubicBezTo>
                      <a:pt x="74" y="41"/>
                      <a:pt x="74" y="41"/>
                      <a:pt x="74" y="41"/>
                    </a:cubicBezTo>
                    <a:close/>
                    <a:moveTo>
                      <a:pt x="43" y="42"/>
                    </a:moveTo>
                    <a:cubicBezTo>
                      <a:pt x="39" y="44"/>
                      <a:pt x="38" y="46"/>
                      <a:pt x="35" y="48"/>
                    </a:cubicBezTo>
                    <a:cubicBezTo>
                      <a:pt x="35" y="42"/>
                      <a:pt x="39" y="42"/>
                      <a:pt x="39" y="38"/>
                    </a:cubicBezTo>
                    <a:cubicBezTo>
                      <a:pt x="40" y="35"/>
                      <a:pt x="37" y="33"/>
                      <a:pt x="37" y="29"/>
                    </a:cubicBezTo>
                    <a:cubicBezTo>
                      <a:pt x="38" y="28"/>
                      <a:pt x="39" y="28"/>
                      <a:pt x="40" y="27"/>
                    </a:cubicBezTo>
                    <a:cubicBezTo>
                      <a:pt x="41" y="24"/>
                      <a:pt x="36" y="16"/>
                      <a:pt x="34" y="16"/>
                    </a:cubicBezTo>
                    <a:cubicBezTo>
                      <a:pt x="33" y="16"/>
                      <a:pt x="32" y="15"/>
                      <a:pt x="32" y="15"/>
                    </a:cubicBezTo>
                    <a:cubicBezTo>
                      <a:pt x="22" y="28"/>
                      <a:pt x="10" y="30"/>
                      <a:pt x="4" y="46"/>
                    </a:cubicBezTo>
                    <a:cubicBezTo>
                      <a:pt x="13" y="41"/>
                      <a:pt x="17" y="31"/>
                      <a:pt x="30" y="29"/>
                    </a:cubicBezTo>
                    <a:cubicBezTo>
                      <a:pt x="29" y="39"/>
                      <a:pt x="16" y="48"/>
                      <a:pt x="8" y="52"/>
                    </a:cubicBezTo>
                    <a:cubicBezTo>
                      <a:pt x="4" y="54"/>
                      <a:pt x="2" y="52"/>
                      <a:pt x="0" y="56"/>
                    </a:cubicBezTo>
                    <a:cubicBezTo>
                      <a:pt x="0" y="59"/>
                      <a:pt x="1" y="60"/>
                      <a:pt x="3" y="61"/>
                    </a:cubicBezTo>
                    <a:cubicBezTo>
                      <a:pt x="10" y="63"/>
                      <a:pt x="22" y="58"/>
                      <a:pt x="23" y="54"/>
                    </a:cubicBezTo>
                    <a:cubicBezTo>
                      <a:pt x="24" y="54"/>
                      <a:pt x="24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9"/>
                      <a:pt x="22" y="66"/>
                      <a:pt x="20" y="72"/>
                    </a:cubicBezTo>
                    <a:cubicBezTo>
                      <a:pt x="21" y="74"/>
                      <a:pt x="23" y="75"/>
                      <a:pt x="25" y="76"/>
                    </a:cubicBezTo>
                    <a:cubicBezTo>
                      <a:pt x="25" y="76"/>
                      <a:pt x="26" y="76"/>
                      <a:pt x="26" y="76"/>
                    </a:cubicBezTo>
                    <a:cubicBezTo>
                      <a:pt x="28" y="73"/>
                      <a:pt x="29" y="70"/>
                      <a:pt x="30" y="67"/>
                    </a:cubicBezTo>
                    <a:cubicBezTo>
                      <a:pt x="31" y="67"/>
                      <a:pt x="31" y="67"/>
                      <a:pt x="31" y="66"/>
                    </a:cubicBezTo>
                    <a:cubicBezTo>
                      <a:pt x="32" y="69"/>
                      <a:pt x="32" y="72"/>
                      <a:pt x="32" y="75"/>
                    </a:cubicBezTo>
                    <a:cubicBezTo>
                      <a:pt x="33" y="75"/>
                      <a:pt x="34" y="76"/>
                      <a:pt x="35" y="76"/>
                    </a:cubicBezTo>
                    <a:cubicBezTo>
                      <a:pt x="36" y="76"/>
                      <a:pt x="37" y="76"/>
                      <a:pt x="38" y="76"/>
                    </a:cubicBezTo>
                    <a:cubicBezTo>
                      <a:pt x="37" y="71"/>
                      <a:pt x="36" y="66"/>
                      <a:pt x="35" y="61"/>
                    </a:cubicBezTo>
                    <a:cubicBezTo>
                      <a:pt x="38" y="54"/>
                      <a:pt x="40" y="48"/>
                      <a:pt x="43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65" name="î$ḻîḑe">
                <a:extLst>
                  <a:ext uri="{FF2B5EF4-FFF2-40B4-BE49-F238E27FC236}">
                    <a16:creationId xmlns:a16="http://schemas.microsoft.com/office/drawing/2014/main" id="{DF5EB9A2-AB90-C5B2-C471-9889A7B4D957}"/>
                  </a:ext>
                </a:extLst>
              </p:cNvPr>
              <p:cNvSpPr/>
              <p:nvPr/>
            </p:nvSpPr>
            <p:spPr bwMode="auto">
              <a:xfrm>
                <a:off x="2055709" y="4566240"/>
                <a:ext cx="136525" cy="150813"/>
              </a:xfrm>
              <a:custGeom>
                <a:avLst/>
                <a:gdLst>
                  <a:gd name="T0" fmla="*/ 55 w 74"/>
                  <a:gd name="T1" fmla="*/ 53 h 82"/>
                  <a:gd name="T2" fmla="*/ 54 w 74"/>
                  <a:gd name="T3" fmla="*/ 51 h 82"/>
                  <a:gd name="T4" fmla="*/ 57 w 74"/>
                  <a:gd name="T5" fmla="*/ 49 h 82"/>
                  <a:gd name="T6" fmla="*/ 56 w 74"/>
                  <a:gd name="T7" fmla="*/ 45 h 82"/>
                  <a:gd name="T8" fmla="*/ 52 w 74"/>
                  <a:gd name="T9" fmla="*/ 45 h 82"/>
                  <a:gd name="T10" fmla="*/ 51 w 74"/>
                  <a:gd name="T11" fmla="*/ 44 h 82"/>
                  <a:gd name="T12" fmla="*/ 60 w 74"/>
                  <a:gd name="T13" fmla="*/ 32 h 82"/>
                  <a:gd name="T14" fmla="*/ 60 w 74"/>
                  <a:gd name="T15" fmla="*/ 30 h 82"/>
                  <a:gd name="T16" fmla="*/ 34 w 74"/>
                  <a:gd name="T17" fmla="*/ 38 h 82"/>
                  <a:gd name="T18" fmla="*/ 33 w 74"/>
                  <a:gd name="T19" fmla="*/ 38 h 82"/>
                  <a:gd name="T20" fmla="*/ 60 w 74"/>
                  <a:gd name="T21" fmla="*/ 16 h 82"/>
                  <a:gd name="T22" fmla="*/ 61 w 74"/>
                  <a:gd name="T23" fmla="*/ 10 h 82"/>
                  <a:gd name="T24" fmla="*/ 42 w 74"/>
                  <a:gd name="T25" fmla="*/ 11 h 82"/>
                  <a:gd name="T26" fmla="*/ 27 w 74"/>
                  <a:gd name="T27" fmla="*/ 0 h 82"/>
                  <a:gd name="T28" fmla="*/ 24 w 74"/>
                  <a:gd name="T29" fmla="*/ 0 h 82"/>
                  <a:gd name="T30" fmla="*/ 29 w 74"/>
                  <a:gd name="T31" fmla="*/ 21 h 82"/>
                  <a:gd name="T32" fmla="*/ 11 w 74"/>
                  <a:gd name="T33" fmla="*/ 39 h 82"/>
                  <a:gd name="T34" fmla="*/ 1 w 74"/>
                  <a:gd name="T35" fmla="*/ 44 h 82"/>
                  <a:gd name="T36" fmla="*/ 0 w 74"/>
                  <a:gd name="T37" fmla="*/ 47 h 82"/>
                  <a:gd name="T38" fmla="*/ 35 w 74"/>
                  <a:gd name="T39" fmla="*/ 26 h 82"/>
                  <a:gd name="T40" fmla="*/ 35 w 74"/>
                  <a:gd name="T41" fmla="*/ 26 h 82"/>
                  <a:gd name="T42" fmla="*/ 30 w 74"/>
                  <a:gd name="T43" fmla="*/ 48 h 82"/>
                  <a:gd name="T44" fmla="*/ 40 w 74"/>
                  <a:gd name="T45" fmla="*/ 57 h 82"/>
                  <a:gd name="T46" fmla="*/ 35 w 74"/>
                  <a:gd name="T47" fmla="*/ 78 h 82"/>
                  <a:gd name="T48" fmla="*/ 45 w 74"/>
                  <a:gd name="T49" fmla="*/ 82 h 82"/>
                  <a:gd name="T50" fmla="*/ 47 w 74"/>
                  <a:gd name="T51" fmla="*/ 80 h 82"/>
                  <a:gd name="T52" fmla="*/ 46 w 74"/>
                  <a:gd name="T53" fmla="*/ 67 h 82"/>
                  <a:gd name="T54" fmla="*/ 47 w 74"/>
                  <a:gd name="T55" fmla="*/ 66 h 82"/>
                  <a:gd name="T56" fmla="*/ 50 w 74"/>
                  <a:gd name="T57" fmla="*/ 73 h 82"/>
                  <a:gd name="T58" fmla="*/ 58 w 74"/>
                  <a:gd name="T59" fmla="*/ 79 h 82"/>
                  <a:gd name="T60" fmla="*/ 59 w 74"/>
                  <a:gd name="T61" fmla="*/ 79 h 82"/>
                  <a:gd name="T62" fmla="*/ 53 w 74"/>
                  <a:gd name="T63" fmla="*/ 57 h 82"/>
                  <a:gd name="T64" fmla="*/ 56 w 74"/>
                  <a:gd name="T65" fmla="*/ 55 h 82"/>
                  <a:gd name="T66" fmla="*/ 56 w 74"/>
                  <a:gd name="T67" fmla="*/ 55 h 82"/>
                  <a:gd name="T68" fmla="*/ 69 w 74"/>
                  <a:gd name="T69" fmla="*/ 69 h 82"/>
                  <a:gd name="T70" fmla="*/ 74 w 74"/>
                  <a:gd name="T71" fmla="*/ 64 h 82"/>
                  <a:gd name="T72" fmla="*/ 55 w 74"/>
                  <a:gd name="T73" fmla="*/ 53 h 82"/>
                  <a:gd name="T74" fmla="*/ 40 w 74"/>
                  <a:gd name="T75" fmla="*/ 46 h 82"/>
                  <a:gd name="T76" fmla="*/ 39 w 74"/>
                  <a:gd name="T77" fmla="*/ 46 h 82"/>
                  <a:gd name="T78" fmla="*/ 38 w 74"/>
                  <a:gd name="T79" fmla="*/ 46 h 82"/>
                  <a:gd name="T80" fmla="*/ 37 w 74"/>
                  <a:gd name="T81" fmla="*/ 44 h 82"/>
                  <a:gd name="T82" fmla="*/ 44 w 74"/>
                  <a:gd name="T83" fmla="*/ 36 h 82"/>
                  <a:gd name="T84" fmla="*/ 46 w 74"/>
                  <a:gd name="T85" fmla="*/ 35 h 82"/>
                  <a:gd name="T86" fmla="*/ 46 w 74"/>
                  <a:gd name="T87" fmla="*/ 35 h 82"/>
                  <a:gd name="T88" fmla="*/ 40 w 74"/>
                  <a:gd name="T89" fmla="*/ 46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4" h="82">
                    <a:moveTo>
                      <a:pt x="55" y="53"/>
                    </a:moveTo>
                    <a:cubicBezTo>
                      <a:pt x="55" y="53"/>
                      <a:pt x="54" y="52"/>
                      <a:pt x="54" y="51"/>
                    </a:cubicBezTo>
                    <a:cubicBezTo>
                      <a:pt x="55" y="51"/>
                      <a:pt x="56" y="50"/>
                      <a:pt x="57" y="49"/>
                    </a:cubicBezTo>
                    <a:cubicBezTo>
                      <a:pt x="57" y="48"/>
                      <a:pt x="56" y="47"/>
                      <a:pt x="56" y="45"/>
                    </a:cubicBezTo>
                    <a:cubicBezTo>
                      <a:pt x="54" y="45"/>
                      <a:pt x="53" y="45"/>
                      <a:pt x="52" y="45"/>
                    </a:cubicBezTo>
                    <a:cubicBezTo>
                      <a:pt x="51" y="45"/>
                      <a:pt x="51" y="44"/>
                      <a:pt x="51" y="44"/>
                    </a:cubicBezTo>
                    <a:cubicBezTo>
                      <a:pt x="53" y="40"/>
                      <a:pt x="59" y="36"/>
                      <a:pt x="60" y="32"/>
                    </a:cubicBezTo>
                    <a:cubicBezTo>
                      <a:pt x="60" y="31"/>
                      <a:pt x="60" y="31"/>
                      <a:pt x="60" y="30"/>
                    </a:cubicBezTo>
                    <a:cubicBezTo>
                      <a:pt x="50" y="21"/>
                      <a:pt x="41" y="31"/>
                      <a:pt x="34" y="38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34" y="30"/>
                      <a:pt x="48" y="16"/>
                      <a:pt x="60" y="16"/>
                    </a:cubicBezTo>
                    <a:cubicBezTo>
                      <a:pt x="61" y="14"/>
                      <a:pt x="61" y="12"/>
                      <a:pt x="61" y="10"/>
                    </a:cubicBezTo>
                    <a:cubicBezTo>
                      <a:pt x="50" y="3"/>
                      <a:pt x="52" y="11"/>
                      <a:pt x="42" y="11"/>
                    </a:cubicBezTo>
                    <a:cubicBezTo>
                      <a:pt x="38" y="10"/>
                      <a:pt x="32" y="1"/>
                      <a:pt x="27" y="0"/>
                    </a:cubicBezTo>
                    <a:cubicBezTo>
                      <a:pt x="26" y="0"/>
                      <a:pt x="25" y="0"/>
                      <a:pt x="24" y="0"/>
                    </a:cubicBezTo>
                    <a:cubicBezTo>
                      <a:pt x="21" y="5"/>
                      <a:pt x="30" y="14"/>
                      <a:pt x="29" y="21"/>
                    </a:cubicBezTo>
                    <a:cubicBezTo>
                      <a:pt x="19" y="27"/>
                      <a:pt x="17" y="33"/>
                      <a:pt x="11" y="39"/>
                    </a:cubicBezTo>
                    <a:cubicBezTo>
                      <a:pt x="8" y="42"/>
                      <a:pt x="4" y="42"/>
                      <a:pt x="1" y="44"/>
                    </a:cubicBezTo>
                    <a:cubicBezTo>
                      <a:pt x="1" y="45"/>
                      <a:pt x="0" y="46"/>
                      <a:pt x="0" y="47"/>
                    </a:cubicBezTo>
                    <a:cubicBezTo>
                      <a:pt x="11" y="69"/>
                      <a:pt x="23" y="30"/>
                      <a:pt x="35" y="26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3" y="33"/>
                      <a:pt x="28" y="39"/>
                      <a:pt x="30" y="48"/>
                    </a:cubicBezTo>
                    <a:cubicBezTo>
                      <a:pt x="30" y="51"/>
                      <a:pt x="37" y="56"/>
                      <a:pt x="40" y="57"/>
                    </a:cubicBezTo>
                    <a:cubicBezTo>
                      <a:pt x="37" y="64"/>
                      <a:pt x="32" y="69"/>
                      <a:pt x="35" y="78"/>
                    </a:cubicBezTo>
                    <a:cubicBezTo>
                      <a:pt x="39" y="79"/>
                      <a:pt x="42" y="80"/>
                      <a:pt x="45" y="82"/>
                    </a:cubicBezTo>
                    <a:cubicBezTo>
                      <a:pt x="46" y="81"/>
                      <a:pt x="46" y="81"/>
                      <a:pt x="47" y="80"/>
                    </a:cubicBezTo>
                    <a:cubicBezTo>
                      <a:pt x="49" y="77"/>
                      <a:pt x="45" y="70"/>
                      <a:pt x="46" y="67"/>
                    </a:cubicBezTo>
                    <a:cubicBezTo>
                      <a:pt x="46" y="66"/>
                      <a:pt x="46" y="66"/>
                      <a:pt x="47" y="66"/>
                    </a:cubicBezTo>
                    <a:cubicBezTo>
                      <a:pt x="48" y="67"/>
                      <a:pt x="49" y="71"/>
                      <a:pt x="50" y="73"/>
                    </a:cubicBezTo>
                    <a:cubicBezTo>
                      <a:pt x="52" y="76"/>
                      <a:pt x="55" y="77"/>
                      <a:pt x="58" y="79"/>
                    </a:cubicBezTo>
                    <a:cubicBezTo>
                      <a:pt x="58" y="79"/>
                      <a:pt x="58" y="79"/>
                      <a:pt x="59" y="79"/>
                    </a:cubicBezTo>
                    <a:cubicBezTo>
                      <a:pt x="60" y="72"/>
                      <a:pt x="53" y="64"/>
                      <a:pt x="53" y="57"/>
                    </a:cubicBezTo>
                    <a:cubicBezTo>
                      <a:pt x="54" y="56"/>
                      <a:pt x="55" y="56"/>
                      <a:pt x="56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63" y="60"/>
                      <a:pt x="59" y="67"/>
                      <a:pt x="69" y="69"/>
                    </a:cubicBezTo>
                    <a:cubicBezTo>
                      <a:pt x="71" y="67"/>
                      <a:pt x="72" y="66"/>
                      <a:pt x="74" y="64"/>
                    </a:cubicBezTo>
                    <a:cubicBezTo>
                      <a:pt x="71" y="56"/>
                      <a:pt x="63" y="51"/>
                      <a:pt x="55" y="53"/>
                    </a:cubicBezTo>
                    <a:close/>
                    <a:moveTo>
                      <a:pt x="40" y="46"/>
                    </a:moveTo>
                    <a:cubicBezTo>
                      <a:pt x="40" y="46"/>
                      <a:pt x="39" y="46"/>
                      <a:pt x="39" y="46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8" y="45"/>
                      <a:pt x="37" y="45"/>
                      <a:pt x="37" y="44"/>
                    </a:cubicBezTo>
                    <a:cubicBezTo>
                      <a:pt x="39" y="41"/>
                      <a:pt x="42" y="39"/>
                      <a:pt x="44" y="36"/>
                    </a:cubicBezTo>
                    <a:cubicBezTo>
                      <a:pt x="45" y="36"/>
                      <a:pt x="45" y="35"/>
                      <a:pt x="46" y="35"/>
                    </a:cubicBezTo>
                    <a:cubicBezTo>
                      <a:pt x="46" y="35"/>
                      <a:pt x="46" y="35"/>
                      <a:pt x="46" y="35"/>
                    </a:cubicBezTo>
                    <a:cubicBezTo>
                      <a:pt x="44" y="39"/>
                      <a:pt x="42" y="42"/>
                      <a:pt x="40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66" name="ïşḻíḍe">
                <a:extLst>
                  <a:ext uri="{FF2B5EF4-FFF2-40B4-BE49-F238E27FC236}">
                    <a16:creationId xmlns:a16="http://schemas.microsoft.com/office/drawing/2014/main" id="{FC889845-1AD3-6E5D-5945-4C2D738EB460}"/>
                  </a:ext>
                </a:extLst>
              </p:cNvPr>
              <p:cNvSpPr/>
              <p:nvPr/>
            </p:nvSpPr>
            <p:spPr bwMode="auto">
              <a:xfrm>
                <a:off x="1882672" y="4669428"/>
                <a:ext cx="160338" cy="169863"/>
              </a:xfrm>
              <a:custGeom>
                <a:avLst/>
                <a:gdLst>
                  <a:gd name="T0" fmla="*/ 29 w 87"/>
                  <a:gd name="T1" fmla="*/ 8 h 92"/>
                  <a:gd name="T2" fmla="*/ 52 w 87"/>
                  <a:gd name="T3" fmla="*/ 17 h 92"/>
                  <a:gd name="T4" fmla="*/ 61 w 87"/>
                  <a:gd name="T5" fmla="*/ 16 h 92"/>
                  <a:gd name="T6" fmla="*/ 62 w 87"/>
                  <a:gd name="T7" fmla="*/ 17 h 92"/>
                  <a:gd name="T8" fmla="*/ 69 w 87"/>
                  <a:gd name="T9" fmla="*/ 42 h 92"/>
                  <a:gd name="T10" fmla="*/ 86 w 87"/>
                  <a:gd name="T11" fmla="*/ 35 h 92"/>
                  <a:gd name="T12" fmla="*/ 87 w 87"/>
                  <a:gd name="T13" fmla="*/ 39 h 92"/>
                  <a:gd name="T14" fmla="*/ 76 w 87"/>
                  <a:gd name="T15" fmla="*/ 55 h 92"/>
                  <a:gd name="T16" fmla="*/ 67 w 87"/>
                  <a:gd name="T17" fmla="*/ 76 h 92"/>
                  <a:gd name="T18" fmla="*/ 65 w 87"/>
                  <a:gd name="T19" fmla="*/ 74 h 92"/>
                  <a:gd name="T20" fmla="*/ 69 w 87"/>
                  <a:gd name="T21" fmla="*/ 53 h 92"/>
                  <a:gd name="T22" fmla="*/ 55 w 87"/>
                  <a:gd name="T23" fmla="*/ 40 h 92"/>
                  <a:gd name="T24" fmla="*/ 45 w 87"/>
                  <a:gd name="T25" fmla="*/ 44 h 92"/>
                  <a:gd name="T26" fmla="*/ 46 w 87"/>
                  <a:gd name="T27" fmla="*/ 89 h 92"/>
                  <a:gd name="T28" fmla="*/ 38 w 87"/>
                  <a:gd name="T29" fmla="*/ 92 h 92"/>
                  <a:gd name="T30" fmla="*/ 27 w 87"/>
                  <a:gd name="T31" fmla="*/ 68 h 92"/>
                  <a:gd name="T32" fmla="*/ 14 w 87"/>
                  <a:gd name="T33" fmla="*/ 70 h 92"/>
                  <a:gd name="T34" fmla="*/ 12 w 87"/>
                  <a:gd name="T35" fmla="*/ 65 h 92"/>
                  <a:gd name="T36" fmla="*/ 18 w 87"/>
                  <a:gd name="T37" fmla="*/ 58 h 92"/>
                  <a:gd name="T38" fmla="*/ 0 w 87"/>
                  <a:gd name="T39" fmla="*/ 42 h 92"/>
                  <a:gd name="T40" fmla="*/ 0 w 87"/>
                  <a:gd name="T41" fmla="*/ 42 h 92"/>
                  <a:gd name="T42" fmla="*/ 21 w 87"/>
                  <a:gd name="T43" fmla="*/ 39 h 92"/>
                  <a:gd name="T44" fmla="*/ 27 w 87"/>
                  <a:gd name="T45" fmla="*/ 48 h 92"/>
                  <a:gd name="T46" fmla="*/ 34 w 87"/>
                  <a:gd name="T47" fmla="*/ 52 h 92"/>
                  <a:gd name="T48" fmla="*/ 36 w 87"/>
                  <a:gd name="T49" fmla="*/ 62 h 92"/>
                  <a:gd name="T50" fmla="*/ 39 w 87"/>
                  <a:gd name="T51" fmla="*/ 44 h 92"/>
                  <a:gd name="T52" fmla="*/ 46 w 87"/>
                  <a:gd name="T53" fmla="*/ 28 h 92"/>
                  <a:gd name="T54" fmla="*/ 29 w 87"/>
                  <a:gd name="T55" fmla="*/ 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7" h="92">
                    <a:moveTo>
                      <a:pt x="29" y="8"/>
                    </a:moveTo>
                    <a:cubicBezTo>
                      <a:pt x="42" y="0"/>
                      <a:pt x="43" y="12"/>
                      <a:pt x="52" y="17"/>
                    </a:cubicBezTo>
                    <a:cubicBezTo>
                      <a:pt x="55" y="15"/>
                      <a:pt x="58" y="15"/>
                      <a:pt x="61" y="16"/>
                    </a:cubicBezTo>
                    <a:cubicBezTo>
                      <a:pt x="61" y="16"/>
                      <a:pt x="62" y="17"/>
                      <a:pt x="62" y="17"/>
                    </a:cubicBezTo>
                    <a:cubicBezTo>
                      <a:pt x="62" y="26"/>
                      <a:pt x="58" y="33"/>
                      <a:pt x="69" y="42"/>
                    </a:cubicBezTo>
                    <a:cubicBezTo>
                      <a:pt x="75" y="35"/>
                      <a:pt x="80" y="33"/>
                      <a:pt x="86" y="35"/>
                    </a:cubicBezTo>
                    <a:cubicBezTo>
                      <a:pt x="87" y="36"/>
                      <a:pt x="87" y="38"/>
                      <a:pt x="87" y="39"/>
                    </a:cubicBezTo>
                    <a:cubicBezTo>
                      <a:pt x="83" y="45"/>
                      <a:pt x="80" y="50"/>
                      <a:pt x="76" y="55"/>
                    </a:cubicBezTo>
                    <a:cubicBezTo>
                      <a:pt x="71" y="62"/>
                      <a:pt x="71" y="70"/>
                      <a:pt x="67" y="76"/>
                    </a:cubicBezTo>
                    <a:cubicBezTo>
                      <a:pt x="66" y="75"/>
                      <a:pt x="66" y="75"/>
                      <a:pt x="65" y="74"/>
                    </a:cubicBezTo>
                    <a:cubicBezTo>
                      <a:pt x="63" y="66"/>
                      <a:pt x="67" y="60"/>
                      <a:pt x="69" y="53"/>
                    </a:cubicBezTo>
                    <a:cubicBezTo>
                      <a:pt x="64" y="51"/>
                      <a:pt x="60" y="46"/>
                      <a:pt x="55" y="40"/>
                    </a:cubicBezTo>
                    <a:cubicBezTo>
                      <a:pt x="52" y="42"/>
                      <a:pt x="49" y="41"/>
                      <a:pt x="45" y="44"/>
                    </a:cubicBezTo>
                    <a:cubicBezTo>
                      <a:pt x="40" y="59"/>
                      <a:pt x="48" y="75"/>
                      <a:pt x="46" y="89"/>
                    </a:cubicBezTo>
                    <a:cubicBezTo>
                      <a:pt x="43" y="92"/>
                      <a:pt x="41" y="91"/>
                      <a:pt x="38" y="92"/>
                    </a:cubicBezTo>
                    <a:cubicBezTo>
                      <a:pt x="31" y="83"/>
                      <a:pt x="33" y="76"/>
                      <a:pt x="27" y="68"/>
                    </a:cubicBezTo>
                    <a:cubicBezTo>
                      <a:pt x="23" y="71"/>
                      <a:pt x="18" y="71"/>
                      <a:pt x="14" y="70"/>
                    </a:cubicBezTo>
                    <a:cubicBezTo>
                      <a:pt x="12" y="68"/>
                      <a:pt x="12" y="67"/>
                      <a:pt x="12" y="65"/>
                    </a:cubicBezTo>
                    <a:cubicBezTo>
                      <a:pt x="14" y="63"/>
                      <a:pt x="16" y="60"/>
                      <a:pt x="18" y="58"/>
                    </a:cubicBezTo>
                    <a:cubicBezTo>
                      <a:pt x="13" y="49"/>
                      <a:pt x="3" y="48"/>
                      <a:pt x="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" y="39"/>
                      <a:pt x="15" y="35"/>
                      <a:pt x="21" y="39"/>
                    </a:cubicBezTo>
                    <a:cubicBezTo>
                      <a:pt x="23" y="42"/>
                      <a:pt x="25" y="45"/>
                      <a:pt x="27" y="48"/>
                    </a:cubicBezTo>
                    <a:cubicBezTo>
                      <a:pt x="29" y="50"/>
                      <a:pt x="31" y="51"/>
                      <a:pt x="34" y="52"/>
                    </a:cubicBezTo>
                    <a:cubicBezTo>
                      <a:pt x="34" y="55"/>
                      <a:pt x="35" y="58"/>
                      <a:pt x="36" y="62"/>
                    </a:cubicBezTo>
                    <a:cubicBezTo>
                      <a:pt x="39" y="56"/>
                      <a:pt x="38" y="50"/>
                      <a:pt x="39" y="44"/>
                    </a:cubicBezTo>
                    <a:cubicBezTo>
                      <a:pt x="42" y="39"/>
                      <a:pt x="44" y="34"/>
                      <a:pt x="46" y="28"/>
                    </a:cubicBezTo>
                    <a:cubicBezTo>
                      <a:pt x="42" y="22"/>
                      <a:pt x="31" y="15"/>
                      <a:pt x="29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67" name="íṩľíḑè">
                <a:extLst>
                  <a:ext uri="{FF2B5EF4-FFF2-40B4-BE49-F238E27FC236}">
                    <a16:creationId xmlns:a16="http://schemas.microsoft.com/office/drawing/2014/main" id="{49D02BD0-8641-315A-35C8-7C65A470983A}"/>
                  </a:ext>
                </a:extLst>
              </p:cNvPr>
              <p:cNvSpPr/>
              <p:nvPr/>
            </p:nvSpPr>
            <p:spPr bwMode="auto">
              <a:xfrm>
                <a:off x="2243034" y="6066428"/>
                <a:ext cx="22225" cy="25400"/>
              </a:xfrm>
              <a:custGeom>
                <a:avLst/>
                <a:gdLst>
                  <a:gd name="T0" fmla="*/ 0 w 14"/>
                  <a:gd name="T1" fmla="*/ 12 h 16"/>
                  <a:gd name="T2" fmla="*/ 2 w 14"/>
                  <a:gd name="T3" fmla="*/ 0 h 16"/>
                  <a:gd name="T4" fmla="*/ 14 w 14"/>
                  <a:gd name="T5" fmla="*/ 4 h 16"/>
                  <a:gd name="T6" fmla="*/ 11 w 14"/>
                  <a:gd name="T7" fmla="*/ 16 h 16"/>
                  <a:gd name="T8" fmla="*/ 0 w 14"/>
                  <a:gd name="T9" fmla="*/ 1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6">
                    <a:moveTo>
                      <a:pt x="0" y="12"/>
                    </a:moveTo>
                    <a:lnTo>
                      <a:pt x="2" y="0"/>
                    </a:lnTo>
                    <a:lnTo>
                      <a:pt x="14" y="4"/>
                    </a:lnTo>
                    <a:lnTo>
                      <a:pt x="11" y="16"/>
                    </a:lnTo>
                    <a:lnTo>
                      <a:pt x="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68" name="îṣḷïḓê">
                <a:extLst>
                  <a:ext uri="{FF2B5EF4-FFF2-40B4-BE49-F238E27FC236}">
                    <a16:creationId xmlns:a16="http://schemas.microsoft.com/office/drawing/2014/main" id="{7AA11ADE-A551-DC57-60B3-94416CDC4389}"/>
                  </a:ext>
                </a:extLst>
              </p:cNvPr>
              <p:cNvSpPr/>
              <p:nvPr/>
            </p:nvSpPr>
            <p:spPr bwMode="auto">
              <a:xfrm>
                <a:off x="2292247" y="6042615"/>
                <a:ext cx="49213" cy="100013"/>
              </a:xfrm>
              <a:custGeom>
                <a:avLst/>
                <a:gdLst>
                  <a:gd name="T0" fmla="*/ 17 w 27"/>
                  <a:gd name="T1" fmla="*/ 54 h 54"/>
                  <a:gd name="T2" fmla="*/ 7 w 27"/>
                  <a:gd name="T3" fmla="*/ 52 h 54"/>
                  <a:gd name="T4" fmla="*/ 14 w 27"/>
                  <a:gd name="T5" fmla="*/ 15 h 54"/>
                  <a:gd name="T6" fmla="*/ 0 w 27"/>
                  <a:gd name="T7" fmla="*/ 20 h 54"/>
                  <a:gd name="T8" fmla="*/ 1 w 27"/>
                  <a:gd name="T9" fmla="*/ 11 h 54"/>
                  <a:gd name="T10" fmla="*/ 11 w 27"/>
                  <a:gd name="T11" fmla="*/ 7 h 54"/>
                  <a:gd name="T12" fmla="*/ 18 w 27"/>
                  <a:gd name="T13" fmla="*/ 0 h 54"/>
                  <a:gd name="T14" fmla="*/ 27 w 27"/>
                  <a:gd name="T15" fmla="*/ 2 h 54"/>
                  <a:gd name="T16" fmla="*/ 17 w 27"/>
                  <a:gd name="T1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" h="54">
                    <a:moveTo>
                      <a:pt x="17" y="54"/>
                    </a:moveTo>
                    <a:cubicBezTo>
                      <a:pt x="7" y="52"/>
                      <a:pt x="7" y="52"/>
                      <a:pt x="7" y="52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0" y="17"/>
                      <a:pt x="5" y="19"/>
                      <a:pt x="0" y="20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4" y="10"/>
                      <a:pt x="7" y="9"/>
                      <a:pt x="11" y="7"/>
                    </a:cubicBezTo>
                    <a:cubicBezTo>
                      <a:pt x="14" y="6"/>
                      <a:pt x="17" y="3"/>
                      <a:pt x="18" y="0"/>
                    </a:cubicBezTo>
                    <a:cubicBezTo>
                      <a:pt x="27" y="2"/>
                      <a:pt x="27" y="2"/>
                      <a:pt x="27" y="2"/>
                    </a:cubicBezTo>
                    <a:lnTo>
                      <a:pt x="17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69" name="i$ḻîḓé">
                <a:extLst>
                  <a:ext uri="{FF2B5EF4-FFF2-40B4-BE49-F238E27FC236}">
                    <a16:creationId xmlns:a16="http://schemas.microsoft.com/office/drawing/2014/main" id="{3B2058ED-CF4E-D1E9-710F-6EA08704ADF8}"/>
                  </a:ext>
                </a:extLst>
              </p:cNvPr>
              <p:cNvSpPr/>
              <p:nvPr/>
            </p:nvSpPr>
            <p:spPr bwMode="auto">
              <a:xfrm>
                <a:off x="2363684" y="6052140"/>
                <a:ext cx="66675" cy="100013"/>
              </a:xfrm>
              <a:custGeom>
                <a:avLst/>
                <a:gdLst>
                  <a:gd name="T0" fmla="*/ 0 w 36"/>
                  <a:gd name="T1" fmla="*/ 40 h 54"/>
                  <a:gd name="T2" fmla="*/ 10 w 36"/>
                  <a:gd name="T3" fmla="*/ 39 h 54"/>
                  <a:gd name="T4" fmla="*/ 11 w 36"/>
                  <a:gd name="T5" fmla="*/ 44 h 54"/>
                  <a:gd name="T6" fmla="*/ 15 w 36"/>
                  <a:gd name="T7" fmla="*/ 46 h 54"/>
                  <a:gd name="T8" fmla="*/ 21 w 36"/>
                  <a:gd name="T9" fmla="*/ 43 h 54"/>
                  <a:gd name="T10" fmla="*/ 24 w 36"/>
                  <a:gd name="T11" fmla="*/ 31 h 54"/>
                  <a:gd name="T12" fmla="*/ 15 w 36"/>
                  <a:gd name="T13" fmla="*/ 35 h 54"/>
                  <a:gd name="T14" fmla="*/ 4 w 36"/>
                  <a:gd name="T15" fmla="*/ 30 h 54"/>
                  <a:gd name="T16" fmla="*/ 0 w 36"/>
                  <a:gd name="T17" fmla="*/ 17 h 54"/>
                  <a:gd name="T18" fmla="*/ 6 w 36"/>
                  <a:gd name="T19" fmla="*/ 4 h 54"/>
                  <a:gd name="T20" fmla="*/ 19 w 36"/>
                  <a:gd name="T21" fmla="*/ 0 h 54"/>
                  <a:gd name="T22" fmla="*/ 31 w 36"/>
                  <a:gd name="T23" fmla="*/ 7 h 54"/>
                  <a:gd name="T24" fmla="*/ 35 w 36"/>
                  <a:gd name="T25" fmla="*/ 28 h 54"/>
                  <a:gd name="T26" fmla="*/ 28 w 36"/>
                  <a:gd name="T27" fmla="*/ 49 h 54"/>
                  <a:gd name="T28" fmla="*/ 14 w 36"/>
                  <a:gd name="T29" fmla="*/ 54 h 54"/>
                  <a:gd name="T30" fmla="*/ 4 w 36"/>
                  <a:gd name="T31" fmla="*/ 50 h 54"/>
                  <a:gd name="T32" fmla="*/ 0 w 36"/>
                  <a:gd name="T33" fmla="*/ 40 h 54"/>
                  <a:gd name="T34" fmla="*/ 24 w 36"/>
                  <a:gd name="T35" fmla="*/ 19 h 54"/>
                  <a:gd name="T36" fmla="*/ 23 w 36"/>
                  <a:gd name="T37" fmla="*/ 11 h 54"/>
                  <a:gd name="T38" fmla="*/ 18 w 36"/>
                  <a:gd name="T39" fmla="*/ 8 h 54"/>
                  <a:gd name="T40" fmla="*/ 13 w 36"/>
                  <a:gd name="T41" fmla="*/ 10 h 54"/>
                  <a:gd name="T42" fmla="*/ 10 w 36"/>
                  <a:gd name="T43" fmla="*/ 17 h 54"/>
                  <a:gd name="T44" fmla="*/ 12 w 36"/>
                  <a:gd name="T45" fmla="*/ 25 h 54"/>
                  <a:gd name="T46" fmla="*/ 17 w 36"/>
                  <a:gd name="T47" fmla="*/ 28 h 54"/>
                  <a:gd name="T48" fmla="*/ 22 w 36"/>
                  <a:gd name="T49" fmla="*/ 26 h 54"/>
                  <a:gd name="T50" fmla="*/ 24 w 36"/>
                  <a:gd name="T51" fmla="*/ 1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6" h="54">
                    <a:moveTo>
                      <a:pt x="0" y="40"/>
                    </a:moveTo>
                    <a:cubicBezTo>
                      <a:pt x="10" y="39"/>
                      <a:pt x="10" y="39"/>
                      <a:pt x="10" y="39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5"/>
                      <a:pt x="14" y="46"/>
                      <a:pt x="15" y="46"/>
                    </a:cubicBezTo>
                    <a:cubicBezTo>
                      <a:pt x="17" y="46"/>
                      <a:pt x="19" y="45"/>
                      <a:pt x="21" y="43"/>
                    </a:cubicBezTo>
                    <a:cubicBezTo>
                      <a:pt x="22" y="41"/>
                      <a:pt x="24" y="37"/>
                      <a:pt x="24" y="31"/>
                    </a:cubicBezTo>
                    <a:cubicBezTo>
                      <a:pt x="22" y="34"/>
                      <a:pt x="18" y="35"/>
                      <a:pt x="15" y="35"/>
                    </a:cubicBezTo>
                    <a:cubicBezTo>
                      <a:pt x="10" y="35"/>
                      <a:pt x="7" y="33"/>
                      <a:pt x="4" y="30"/>
                    </a:cubicBezTo>
                    <a:cubicBezTo>
                      <a:pt x="1" y="26"/>
                      <a:pt x="0" y="22"/>
                      <a:pt x="0" y="17"/>
                    </a:cubicBezTo>
                    <a:cubicBezTo>
                      <a:pt x="1" y="11"/>
                      <a:pt x="3" y="7"/>
                      <a:pt x="6" y="4"/>
                    </a:cubicBezTo>
                    <a:cubicBezTo>
                      <a:pt x="10" y="1"/>
                      <a:pt x="14" y="0"/>
                      <a:pt x="19" y="0"/>
                    </a:cubicBezTo>
                    <a:cubicBezTo>
                      <a:pt x="24" y="0"/>
                      <a:pt x="28" y="3"/>
                      <a:pt x="31" y="7"/>
                    </a:cubicBezTo>
                    <a:cubicBezTo>
                      <a:pt x="35" y="12"/>
                      <a:pt x="36" y="19"/>
                      <a:pt x="35" y="28"/>
                    </a:cubicBezTo>
                    <a:cubicBezTo>
                      <a:pt x="34" y="38"/>
                      <a:pt x="32" y="44"/>
                      <a:pt x="28" y="49"/>
                    </a:cubicBezTo>
                    <a:cubicBezTo>
                      <a:pt x="24" y="53"/>
                      <a:pt x="20" y="54"/>
                      <a:pt x="14" y="54"/>
                    </a:cubicBezTo>
                    <a:cubicBezTo>
                      <a:pt x="10" y="54"/>
                      <a:pt x="7" y="52"/>
                      <a:pt x="4" y="50"/>
                    </a:cubicBezTo>
                    <a:cubicBezTo>
                      <a:pt x="2" y="48"/>
                      <a:pt x="0" y="44"/>
                      <a:pt x="0" y="40"/>
                    </a:cubicBezTo>
                    <a:close/>
                    <a:moveTo>
                      <a:pt x="24" y="19"/>
                    </a:moveTo>
                    <a:cubicBezTo>
                      <a:pt x="25" y="16"/>
                      <a:pt x="24" y="13"/>
                      <a:pt x="23" y="11"/>
                    </a:cubicBezTo>
                    <a:cubicBezTo>
                      <a:pt x="21" y="10"/>
                      <a:pt x="20" y="9"/>
                      <a:pt x="18" y="8"/>
                    </a:cubicBezTo>
                    <a:cubicBezTo>
                      <a:pt x="16" y="8"/>
                      <a:pt x="14" y="9"/>
                      <a:pt x="13" y="10"/>
                    </a:cubicBezTo>
                    <a:cubicBezTo>
                      <a:pt x="11" y="12"/>
                      <a:pt x="11" y="14"/>
                      <a:pt x="10" y="17"/>
                    </a:cubicBezTo>
                    <a:cubicBezTo>
                      <a:pt x="10" y="21"/>
                      <a:pt x="11" y="23"/>
                      <a:pt x="12" y="25"/>
                    </a:cubicBezTo>
                    <a:cubicBezTo>
                      <a:pt x="13" y="27"/>
                      <a:pt x="15" y="28"/>
                      <a:pt x="17" y="28"/>
                    </a:cubicBezTo>
                    <a:cubicBezTo>
                      <a:pt x="19" y="28"/>
                      <a:pt x="20" y="27"/>
                      <a:pt x="22" y="26"/>
                    </a:cubicBezTo>
                    <a:cubicBezTo>
                      <a:pt x="23" y="24"/>
                      <a:pt x="24" y="22"/>
                      <a:pt x="24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70" name="îṧľîḋé">
                <a:extLst>
                  <a:ext uri="{FF2B5EF4-FFF2-40B4-BE49-F238E27FC236}">
                    <a16:creationId xmlns:a16="http://schemas.microsoft.com/office/drawing/2014/main" id="{4B8F284F-F7A9-D216-8C4C-731A325CC495}"/>
                  </a:ext>
                </a:extLst>
              </p:cNvPr>
              <p:cNvSpPr/>
              <p:nvPr/>
            </p:nvSpPr>
            <p:spPr bwMode="auto">
              <a:xfrm>
                <a:off x="2446234" y="6053728"/>
                <a:ext cx="66675" cy="100013"/>
              </a:xfrm>
              <a:custGeom>
                <a:avLst/>
                <a:gdLst>
                  <a:gd name="T0" fmla="*/ 0 w 36"/>
                  <a:gd name="T1" fmla="*/ 40 h 54"/>
                  <a:gd name="T2" fmla="*/ 10 w 36"/>
                  <a:gd name="T3" fmla="*/ 39 h 54"/>
                  <a:gd name="T4" fmla="*/ 13 w 36"/>
                  <a:gd name="T5" fmla="*/ 44 h 54"/>
                  <a:gd name="T6" fmla="*/ 18 w 36"/>
                  <a:gd name="T7" fmla="*/ 46 h 54"/>
                  <a:gd name="T8" fmla="*/ 23 w 36"/>
                  <a:gd name="T9" fmla="*/ 43 h 54"/>
                  <a:gd name="T10" fmla="*/ 25 w 36"/>
                  <a:gd name="T11" fmla="*/ 35 h 54"/>
                  <a:gd name="T12" fmla="*/ 23 w 36"/>
                  <a:gd name="T13" fmla="*/ 28 h 54"/>
                  <a:gd name="T14" fmla="*/ 17 w 36"/>
                  <a:gd name="T15" fmla="*/ 26 h 54"/>
                  <a:gd name="T16" fmla="*/ 9 w 36"/>
                  <a:gd name="T17" fmla="*/ 30 h 54"/>
                  <a:gd name="T18" fmla="*/ 1 w 36"/>
                  <a:gd name="T19" fmla="*/ 29 h 54"/>
                  <a:gd name="T20" fmla="*/ 5 w 36"/>
                  <a:gd name="T21" fmla="*/ 1 h 54"/>
                  <a:gd name="T22" fmla="*/ 32 w 36"/>
                  <a:gd name="T23" fmla="*/ 0 h 54"/>
                  <a:gd name="T24" fmla="*/ 32 w 36"/>
                  <a:gd name="T25" fmla="*/ 10 h 54"/>
                  <a:gd name="T26" fmla="*/ 13 w 36"/>
                  <a:gd name="T27" fmla="*/ 10 h 54"/>
                  <a:gd name="T28" fmla="*/ 12 w 36"/>
                  <a:gd name="T29" fmla="*/ 19 h 54"/>
                  <a:gd name="T30" fmla="*/ 19 w 36"/>
                  <a:gd name="T31" fmla="*/ 17 h 54"/>
                  <a:gd name="T32" fmla="*/ 30 w 36"/>
                  <a:gd name="T33" fmla="*/ 22 h 54"/>
                  <a:gd name="T34" fmla="*/ 36 w 36"/>
                  <a:gd name="T35" fmla="*/ 34 h 54"/>
                  <a:gd name="T36" fmla="*/ 32 w 36"/>
                  <a:gd name="T37" fmla="*/ 46 h 54"/>
                  <a:gd name="T38" fmla="*/ 18 w 36"/>
                  <a:gd name="T39" fmla="*/ 54 h 54"/>
                  <a:gd name="T40" fmla="*/ 6 w 36"/>
                  <a:gd name="T41" fmla="*/ 50 h 54"/>
                  <a:gd name="T42" fmla="*/ 0 w 36"/>
                  <a:gd name="T43" fmla="*/ 4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" h="54">
                    <a:moveTo>
                      <a:pt x="0" y="40"/>
                    </a:moveTo>
                    <a:cubicBezTo>
                      <a:pt x="10" y="39"/>
                      <a:pt x="10" y="39"/>
                      <a:pt x="10" y="39"/>
                    </a:cubicBezTo>
                    <a:cubicBezTo>
                      <a:pt x="11" y="41"/>
                      <a:pt x="11" y="43"/>
                      <a:pt x="13" y="44"/>
                    </a:cubicBezTo>
                    <a:cubicBezTo>
                      <a:pt x="14" y="45"/>
                      <a:pt x="16" y="46"/>
                      <a:pt x="18" y="46"/>
                    </a:cubicBezTo>
                    <a:cubicBezTo>
                      <a:pt x="20" y="46"/>
                      <a:pt x="22" y="45"/>
                      <a:pt x="23" y="43"/>
                    </a:cubicBezTo>
                    <a:cubicBezTo>
                      <a:pt x="25" y="41"/>
                      <a:pt x="25" y="38"/>
                      <a:pt x="25" y="35"/>
                    </a:cubicBezTo>
                    <a:cubicBezTo>
                      <a:pt x="25" y="32"/>
                      <a:pt x="24" y="29"/>
                      <a:pt x="23" y="28"/>
                    </a:cubicBezTo>
                    <a:cubicBezTo>
                      <a:pt x="21" y="26"/>
                      <a:pt x="19" y="25"/>
                      <a:pt x="17" y="26"/>
                    </a:cubicBezTo>
                    <a:cubicBezTo>
                      <a:pt x="14" y="26"/>
                      <a:pt x="11" y="27"/>
                      <a:pt x="9" y="30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4" y="18"/>
                      <a:pt x="16" y="17"/>
                      <a:pt x="19" y="17"/>
                    </a:cubicBezTo>
                    <a:cubicBezTo>
                      <a:pt x="23" y="17"/>
                      <a:pt x="27" y="19"/>
                      <a:pt x="30" y="22"/>
                    </a:cubicBezTo>
                    <a:cubicBezTo>
                      <a:pt x="34" y="25"/>
                      <a:pt x="35" y="29"/>
                      <a:pt x="36" y="34"/>
                    </a:cubicBezTo>
                    <a:cubicBezTo>
                      <a:pt x="36" y="39"/>
                      <a:pt x="35" y="43"/>
                      <a:pt x="32" y="46"/>
                    </a:cubicBezTo>
                    <a:cubicBezTo>
                      <a:pt x="29" y="51"/>
                      <a:pt x="24" y="54"/>
                      <a:pt x="18" y="54"/>
                    </a:cubicBezTo>
                    <a:cubicBezTo>
                      <a:pt x="13" y="54"/>
                      <a:pt x="9" y="53"/>
                      <a:pt x="6" y="50"/>
                    </a:cubicBezTo>
                    <a:cubicBezTo>
                      <a:pt x="3" y="48"/>
                      <a:pt x="1" y="44"/>
                      <a:pt x="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71" name="i$ḻïḑê">
                <a:extLst>
                  <a:ext uri="{FF2B5EF4-FFF2-40B4-BE49-F238E27FC236}">
                    <a16:creationId xmlns:a16="http://schemas.microsoft.com/office/drawing/2014/main" id="{E1998467-CAB2-A879-997F-97B0784D3880}"/>
                  </a:ext>
                </a:extLst>
              </p:cNvPr>
              <p:cNvSpPr/>
              <p:nvPr/>
            </p:nvSpPr>
            <p:spPr bwMode="auto">
              <a:xfrm>
                <a:off x="2522434" y="6045790"/>
                <a:ext cx="74613" cy="103188"/>
              </a:xfrm>
              <a:custGeom>
                <a:avLst/>
                <a:gdLst>
                  <a:gd name="T0" fmla="*/ 39 w 40"/>
                  <a:gd name="T1" fmla="*/ 42 h 56"/>
                  <a:gd name="T2" fmla="*/ 40 w 40"/>
                  <a:gd name="T3" fmla="*/ 51 h 56"/>
                  <a:gd name="T4" fmla="*/ 5 w 40"/>
                  <a:gd name="T5" fmla="*/ 56 h 56"/>
                  <a:gd name="T6" fmla="*/ 7 w 40"/>
                  <a:gd name="T7" fmla="*/ 46 h 56"/>
                  <a:gd name="T8" fmla="*/ 16 w 40"/>
                  <a:gd name="T9" fmla="*/ 32 h 56"/>
                  <a:gd name="T10" fmla="*/ 23 w 40"/>
                  <a:gd name="T11" fmla="*/ 22 h 56"/>
                  <a:gd name="T12" fmla="*/ 24 w 40"/>
                  <a:gd name="T13" fmla="*/ 15 h 56"/>
                  <a:gd name="T14" fmla="*/ 22 w 40"/>
                  <a:gd name="T15" fmla="*/ 10 h 56"/>
                  <a:gd name="T16" fmla="*/ 17 w 40"/>
                  <a:gd name="T17" fmla="*/ 9 h 56"/>
                  <a:gd name="T18" fmla="*/ 12 w 40"/>
                  <a:gd name="T19" fmla="*/ 12 h 56"/>
                  <a:gd name="T20" fmla="*/ 11 w 40"/>
                  <a:gd name="T21" fmla="*/ 19 h 56"/>
                  <a:gd name="T22" fmla="*/ 1 w 40"/>
                  <a:gd name="T23" fmla="*/ 19 h 56"/>
                  <a:gd name="T24" fmla="*/ 4 w 40"/>
                  <a:gd name="T25" fmla="*/ 6 h 56"/>
                  <a:gd name="T26" fmla="*/ 16 w 40"/>
                  <a:gd name="T27" fmla="*/ 1 h 56"/>
                  <a:gd name="T28" fmla="*/ 28 w 40"/>
                  <a:gd name="T29" fmla="*/ 3 h 56"/>
                  <a:gd name="T30" fmla="*/ 34 w 40"/>
                  <a:gd name="T31" fmla="*/ 13 h 56"/>
                  <a:gd name="T32" fmla="*/ 34 w 40"/>
                  <a:gd name="T33" fmla="*/ 20 h 56"/>
                  <a:gd name="T34" fmla="*/ 31 w 40"/>
                  <a:gd name="T35" fmla="*/ 27 h 56"/>
                  <a:gd name="T36" fmla="*/ 26 w 40"/>
                  <a:gd name="T37" fmla="*/ 35 h 56"/>
                  <a:gd name="T38" fmla="*/ 20 w 40"/>
                  <a:gd name="T39" fmla="*/ 42 h 56"/>
                  <a:gd name="T40" fmla="*/ 19 w 40"/>
                  <a:gd name="T41" fmla="*/ 45 h 56"/>
                  <a:gd name="T42" fmla="*/ 39 w 40"/>
                  <a:gd name="T43" fmla="*/ 4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56">
                    <a:moveTo>
                      <a:pt x="39" y="42"/>
                    </a:moveTo>
                    <a:cubicBezTo>
                      <a:pt x="40" y="51"/>
                      <a:pt x="40" y="51"/>
                      <a:pt x="40" y="51"/>
                    </a:cubicBezTo>
                    <a:cubicBezTo>
                      <a:pt x="5" y="56"/>
                      <a:pt x="5" y="56"/>
                      <a:pt x="5" y="56"/>
                    </a:cubicBezTo>
                    <a:cubicBezTo>
                      <a:pt x="5" y="53"/>
                      <a:pt x="5" y="49"/>
                      <a:pt x="7" y="46"/>
                    </a:cubicBezTo>
                    <a:cubicBezTo>
                      <a:pt x="8" y="42"/>
                      <a:pt x="11" y="38"/>
                      <a:pt x="16" y="32"/>
                    </a:cubicBezTo>
                    <a:cubicBezTo>
                      <a:pt x="20" y="27"/>
                      <a:pt x="22" y="23"/>
                      <a:pt x="23" y="22"/>
                    </a:cubicBezTo>
                    <a:cubicBezTo>
                      <a:pt x="24" y="19"/>
                      <a:pt x="25" y="17"/>
                      <a:pt x="24" y="15"/>
                    </a:cubicBezTo>
                    <a:cubicBezTo>
                      <a:pt x="24" y="13"/>
                      <a:pt x="23" y="11"/>
                      <a:pt x="22" y="10"/>
                    </a:cubicBezTo>
                    <a:cubicBezTo>
                      <a:pt x="21" y="9"/>
                      <a:pt x="19" y="9"/>
                      <a:pt x="17" y="9"/>
                    </a:cubicBezTo>
                    <a:cubicBezTo>
                      <a:pt x="15" y="10"/>
                      <a:pt x="13" y="11"/>
                      <a:pt x="12" y="12"/>
                    </a:cubicBezTo>
                    <a:cubicBezTo>
                      <a:pt x="11" y="13"/>
                      <a:pt x="10" y="16"/>
                      <a:pt x="1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3"/>
                      <a:pt x="2" y="9"/>
                      <a:pt x="4" y="6"/>
                    </a:cubicBezTo>
                    <a:cubicBezTo>
                      <a:pt x="7" y="3"/>
                      <a:pt x="11" y="2"/>
                      <a:pt x="16" y="1"/>
                    </a:cubicBezTo>
                    <a:cubicBezTo>
                      <a:pt x="21" y="0"/>
                      <a:pt x="25" y="1"/>
                      <a:pt x="28" y="3"/>
                    </a:cubicBezTo>
                    <a:cubicBezTo>
                      <a:pt x="32" y="6"/>
                      <a:pt x="34" y="9"/>
                      <a:pt x="34" y="13"/>
                    </a:cubicBezTo>
                    <a:cubicBezTo>
                      <a:pt x="35" y="15"/>
                      <a:pt x="35" y="18"/>
                      <a:pt x="34" y="20"/>
                    </a:cubicBezTo>
                    <a:cubicBezTo>
                      <a:pt x="34" y="22"/>
                      <a:pt x="33" y="25"/>
                      <a:pt x="31" y="27"/>
                    </a:cubicBezTo>
                    <a:cubicBezTo>
                      <a:pt x="30" y="29"/>
                      <a:pt x="28" y="32"/>
                      <a:pt x="26" y="35"/>
                    </a:cubicBezTo>
                    <a:cubicBezTo>
                      <a:pt x="23" y="38"/>
                      <a:pt x="21" y="41"/>
                      <a:pt x="20" y="42"/>
                    </a:cubicBezTo>
                    <a:cubicBezTo>
                      <a:pt x="20" y="43"/>
                      <a:pt x="19" y="44"/>
                      <a:pt x="19" y="45"/>
                    </a:cubicBezTo>
                    <a:lnTo>
                      <a:pt x="39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72" name="íṧlíḍe">
                <a:extLst>
                  <a:ext uri="{FF2B5EF4-FFF2-40B4-BE49-F238E27FC236}">
                    <a16:creationId xmlns:a16="http://schemas.microsoft.com/office/drawing/2014/main" id="{24AD6F04-AD67-A5B7-350B-F2CBE4A68952}"/>
                  </a:ext>
                </a:extLst>
              </p:cNvPr>
              <p:cNvSpPr/>
              <p:nvPr/>
            </p:nvSpPr>
            <p:spPr bwMode="auto">
              <a:xfrm>
                <a:off x="2611334" y="6072778"/>
                <a:ext cx="22225" cy="23813"/>
              </a:xfrm>
              <a:custGeom>
                <a:avLst/>
                <a:gdLst>
                  <a:gd name="T0" fmla="*/ 3 w 14"/>
                  <a:gd name="T1" fmla="*/ 15 h 15"/>
                  <a:gd name="T2" fmla="*/ 0 w 14"/>
                  <a:gd name="T3" fmla="*/ 3 h 15"/>
                  <a:gd name="T4" fmla="*/ 11 w 14"/>
                  <a:gd name="T5" fmla="*/ 0 h 15"/>
                  <a:gd name="T6" fmla="*/ 14 w 14"/>
                  <a:gd name="T7" fmla="*/ 12 h 15"/>
                  <a:gd name="T8" fmla="*/ 3 w 14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5">
                    <a:moveTo>
                      <a:pt x="3" y="15"/>
                    </a:moveTo>
                    <a:lnTo>
                      <a:pt x="0" y="3"/>
                    </a:lnTo>
                    <a:lnTo>
                      <a:pt x="11" y="0"/>
                    </a:lnTo>
                    <a:lnTo>
                      <a:pt x="14" y="12"/>
                    </a:lnTo>
                    <a:lnTo>
                      <a:pt x="3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73" name="îŝľîḓê">
                <a:extLst>
                  <a:ext uri="{FF2B5EF4-FFF2-40B4-BE49-F238E27FC236}">
                    <a16:creationId xmlns:a16="http://schemas.microsoft.com/office/drawing/2014/main" id="{56F512FF-5099-1A69-9B51-2E5D789B3D78}"/>
                  </a:ext>
                </a:extLst>
              </p:cNvPr>
              <p:cNvSpPr/>
              <p:nvPr/>
            </p:nvSpPr>
            <p:spPr bwMode="auto">
              <a:xfrm>
                <a:off x="2108097" y="5261565"/>
                <a:ext cx="141288" cy="257175"/>
              </a:xfrm>
              <a:custGeom>
                <a:avLst/>
                <a:gdLst>
                  <a:gd name="T0" fmla="*/ 12 w 77"/>
                  <a:gd name="T1" fmla="*/ 25 h 139"/>
                  <a:gd name="T2" fmla="*/ 9 w 77"/>
                  <a:gd name="T3" fmla="*/ 21 h 139"/>
                  <a:gd name="T4" fmla="*/ 12 w 77"/>
                  <a:gd name="T5" fmla="*/ 17 h 139"/>
                  <a:gd name="T6" fmla="*/ 39 w 77"/>
                  <a:gd name="T7" fmla="*/ 21 h 139"/>
                  <a:gd name="T8" fmla="*/ 46 w 77"/>
                  <a:gd name="T9" fmla="*/ 36 h 139"/>
                  <a:gd name="T10" fmla="*/ 46 w 77"/>
                  <a:gd name="T11" fmla="*/ 39 h 139"/>
                  <a:gd name="T12" fmla="*/ 61 w 77"/>
                  <a:gd name="T13" fmla="*/ 33 h 139"/>
                  <a:gd name="T14" fmla="*/ 57 w 77"/>
                  <a:gd name="T15" fmla="*/ 16 h 139"/>
                  <a:gd name="T16" fmla="*/ 35 w 77"/>
                  <a:gd name="T17" fmla="*/ 9 h 139"/>
                  <a:gd name="T18" fmla="*/ 27 w 77"/>
                  <a:gd name="T19" fmla="*/ 3 h 139"/>
                  <a:gd name="T20" fmla="*/ 32 w 77"/>
                  <a:gd name="T21" fmla="*/ 0 h 139"/>
                  <a:gd name="T22" fmla="*/ 61 w 77"/>
                  <a:gd name="T23" fmla="*/ 9 h 139"/>
                  <a:gd name="T24" fmla="*/ 72 w 77"/>
                  <a:gd name="T25" fmla="*/ 30 h 139"/>
                  <a:gd name="T26" fmla="*/ 48 w 77"/>
                  <a:gd name="T27" fmla="*/ 45 h 139"/>
                  <a:gd name="T28" fmla="*/ 45 w 77"/>
                  <a:gd name="T29" fmla="*/ 46 h 139"/>
                  <a:gd name="T30" fmla="*/ 45 w 77"/>
                  <a:gd name="T31" fmla="*/ 54 h 139"/>
                  <a:gd name="T32" fmla="*/ 59 w 77"/>
                  <a:gd name="T33" fmla="*/ 61 h 139"/>
                  <a:gd name="T34" fmla="*/ 77 w 77"/>
                  <a:gd name="T35" fmla="*/ 80 h 139"/>
                  <a:gd name="T36" fmla="*/ 75 w 77"/>
                  <a:gd name="T37" fmla="*/ 84 h 139"/>
                  <a:gd name="T38" fmla="*/ 71 w 77"/>
                  <a:gd name="T39" fmla="*/ 83 h 139"/>
                  <a:gd name="T40" fmla="*/ 59 w 77"/>
                  <a:gd name="T41" fmla="*/ 70 h 139"/>
                  <a:gd name="T42" fmla="*/ 45 w 77"/>
                  <a:gd name="T43" fmla="*/ 63 h 139"/>
                  <a:gd name="T44" fmla="*/ 45 w 77"/>
                  <a:gd name="T45" fmla="*/ 77 h 139"/>
                  <a:gd name="T46" fmla="*/ 53 w 77"/>
                  <a:gd name="T47" fmla="*/ 83 h 139"/>
                  <a:gd name="T48" fmla="*/ 66 w 77"/>
                  <a:gd name="T49" fmla="*/ 102 h 139"/>
                  <a:gd name="T50" fmla="*/ 72 w 77"/>
                  <a:gd name="T51" fmla="*/ 121 h 139"/>
                  <a:gd name="T52" fmla="*/ 70 w 77"/>
                  <a:gd name="T53" fmla="*/ 124 h 139"/>
                  <a:gd name="T54" fmla="*/ 67 w 77"/>
                  <a:gd name="T55" fmla="*/ 122 h 139"/>
                  <a:gd name="T56" fmla="*/ 64 w 77"/>
                  <a:gd name="T57" fmla="*/ 115 h 139"/>
                  <a:gd name="T58" fmla="*/ 55 w 77"/>
                  <a:gd name="T59" fmla="*/ 97 h 139"/>
                  <a:gd name="T60" fmla="*/ 45 w 77"/>
                  <a:gd name="T61" fmla="*/ 87 h 139"/>
                  <a:gd name="T62" fmla="*/ 45 w 77"/>
                  <a:gd name="T63" fmla="*/ 102 h 139"/>
                  <a:gd name="T64" fmla="*/ 44 w 77"/>
                  <a:gd name="T65" fmla="*/ 136 h 139"/>
                  <a:gd name="T66" fmla="*/ 41 w 77"/>
                  <a:gd name="T67" fmla="*/ 139 h 139"/>
                  <a:gd name="T68" fmla="*/ 38 w 77"/>
                  <a:gd name="T69" fmla="*/ 137 h 139"/>
                  <a:gd name="T70" fmla="*/ 37 w 77"/>
                  <a:gd name="T71" fmla="*/ 103 h 139"/>
                  <a:gd name="T72" fmla="*/ 37 w 77"/>
                  <a:gd name="T73" fmla="*/ 86 h 139"/>
                  <a:gd name="T74" fmla="*/ 28 w 77"/>
                  <a:gd name="T75" fmla="*/ 92 h 139"/>
                  <a:gd name="T76" fmla="*/ 19 w 77"/>
                  <a:gd name="T77" fmla="*/ 109 h 139"/>
                  <a:gd name="T78" fmla="*/ 12 w 77"/>
                  <a:gd name="T79" fmla="*/ 121 h 139"/>
                  <a:gd name="T80" fmla="*/ 8 w 77"/>
                  <a:gd name="T81" fmla="*/ 122 h 139"/>
                  <a:gd name="T82" fmla="*/ 7 w 77"/>
                  <a:gd name="T83" fmla="*/ 120 h 139"/>
                  <a:gd name="T84" fmla="*/ 8 w 77"/>
                  <a:gd name="T85" fmla="*/ 117 h 139"/>
                  <a:gd name="T86" fmla="*/ 11 w 77"/>
                  <a:gd name="T87" fmla="*/ 106 h 139"/>
                  <a:gd name="T88" fmla="*/ 22 w 77"/>
                  <a:gd name="T89" fmla="*/ 86 h 139"/>
                  <a:gd name="T90" fmla="*/ 37 w 77"/>
                  <a:gd name="T91" fmla="*/ 76 h 139"/>
                  <a:gd name="T92" fmla="*/ 37 w 77"/>
                  <a:gd name="T93" fmla="*/ 68 h 139"/>
                  <a:gd name="T94" fmla="*/ 37 w 77"/>
                  <a:gd name="T95" fmla="*/ 63 h 139"/>
                  <a:gd name="T96" fmla="*/ 24 w 77"/>
                  <a:gd name="T97" fmla="*/ 69 h 139"/>
                  <a:gd name="T98" fmla="*/ 16 w 77"/>
                  <a:gd name="T99" fmla="*/ 77 h 139"/>
                  <a:gd name="T100" fmla="*/ 9 w 77"/>
                  <a:gd name="T101" fmla="*/ 85 h 139"/>
                  <a:gd name="T102" fmla="*/ 6 w 77"/>
                  <a:gd name="T103" fmla="*/ 86 h 139"/>
                  <a:gd name="T104" fmla="*/ 5 w 77"/>
                  <a:gd name="T105" fmla="*/ 82 h 139"/>
                  <a:gd name="T106" fmla="*/ 22 w 77"/>
                  <a:gd name="T107" fmla="*/ 60 h 139"/>
                  <a:gd name="T108" fmla="*/ 37 w 77"/>
                  <a:gd name="T109" fmla="*/ 54 h 139"/>
                  <a:gd name="T110" fmla="*/ 37 w 77"/>
                  <a:gd name="T111" fmla="*/ 47 h 139"/>
                  <a:gd name="T112" fmla="*/ 3 w 77"/>
                  <a:gd name="T113" fmla="*/ 45 h 139"/>
                  <a:gd name="T114" fmla="*/ 0 w 77"/>
                  <a:gd name="T115" fmla="*/ 40 h 139"/>
                  <a:gd name="T116" fmla="*/ 5 w 77"/>
                  <a:gd name="T117" fmla="*/ 38 h 139"/>
                  <a:gd name="T118" fmla="*/ 37 w 77"/>
                  <a:gd name="T119" fmla="*/ 39 h 139"/>
                  <a:gd name="T120" fmla="*/ 37 w 77"/>
                  <a:gd name="T121" fmla="*/ 39 h 139"/>
                  <a:gd name="T122" fmla="*/ 33 w 77"/>
                  <a:gd name="T123" fmla="*/ 28 h 139"/>
                  <a:gd name="T124" fmla="*/ 12 w 77"/>
                  <a:gd name="T125" fmla="*/ 25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7" h="139">
                    <a:moveTo>
                      <a:pt x="12" y="25"/>
                    </a:moveTo>
                    <a:cubicBezTo>
                      <a:pt x="10" y="25"/>
                      <a:pt x="9" y="24"/>
                      <a:pt x="9" y="21"/>
                    </a:cubicBezTo>
                    <a:cubicBezTo>
                      <a:pt x="9" y="18"/>
                      <a:pt x="10" y="17"/>
                      <a:pt x="12" y="17"/>
                    </a:cubicBezTo>
                    <a:cubicBezTo>
                      <a:pt x="24" y="17"/>
                      <a:pt x="33" y="18"/>
                      <a:pt x="39" y="21"/>
                    </a:cubicBezTo>
                    <a:cubicBezTo>
                      <a:pt x="45" y="24"/>
                      <a:pt x="47" y="28"/>
                      <a:pt x="46" y="36"/>
                    </a:cubicBezTo>
                    <a:cubicBezTo>
                      <a:pt x="46" y="37"/>
                      <a:pt x="46" y="38"/>
                      <a:pt x="46" y="39"/>
                    </a:cubicBezTo>
                    <a:cubicBezTo>
                      <a:pt x="53" y="38"/>
                      <a:pt x="58" y="35"/>
                      <a:pt x="61" y="33"/>
                    </a:cubicBezTo>
                    <a:cubicBezTo>
                      <a:pt x="65" y="27"/>
                      <a:pt x="64" y="22"/>
                      <a:pt x="57" y="16"/>
                    </a:cubicBezTo>
                    <a:cubicBezTo>
                      <a:pt x="52" y="12"/>
                      <a:pt x="44" y="9"/>
                      <a:pt x="35" y="9"/>
                    </a:cubicBezTo>
                    <a:cubicBezTo>
                      <a:pt x="30" y="8"/>
                      <a:pt x="28" y="6"/>
                      <a:pt x="27" y="3"/>
                    </a:cubicBezTo>
                    <a:cubicBezTo>
                      <a:pt x="27" y="1"/>
                      <a:pt x="29" y="0"/>
                      <a:pt x="32" y="0"/>
                    </a:cubicBezTo>
                    <a:cubicBezTo>
                      <a:pt x="44" y="0"/>
                      <a:pt x="53" y="3"/>
                      <a:pt x="61" y="9"/>
                    </a:cubicBezTo>
                    <a:cubicBezTo>
                      <a:pt x="69" y="16"/>
                      <a:pt x="73" y="23"/>
                      <a:pt x="72" y="30"/>
                    </a:cubicBezTo>
                    <a:cubicBezTo>
                      <a:pt x="68" y="37"/>
                      <a:pt x="60" y="43"/>
                      <a:pt x="48" y="45"/>
                    </a:cubicBezTo>
                    <a:cubicBezTo>
                      <a:pt x="47" y="46"/>
                      <a:pt x="46" y="46"/>
                      <a:pt x="45" y="46"/>
                    </a:cubicBezTo>
                    <a:cubicBezTo>
                      <a:pt x="45" y="48"/>
                      <a:pt x="45" y="51"/>
                      <a:pt x="45" y="54"/>
                    </a:cubicBezTo>
                    <a:cubicBezTo>
                      <a:pt x="49" y="54"/>
                      <a:pt x="54" y="57"/>
                      <a:pt x="59" y="61"/>
                    </a:cubicBezTo>
                    <a:cubicBezTo>
                      <a:pt x="66" y="66"/>
                      <a:pt x="72" y="72"/>
                      <a:pt x="77" y="80"/>
                    </a:cubicBezTo>
                    <a:cubicBezTo>
                      <a:pt x="77" y="82"/>
                      <a:pt x="77" y="83"/>
                      <a:pt x="75" y="84"/>
                    </a:cubicBezTo>
                    <a:cubicBezTo>
                      <a:pt x="74" y="85"/>
                      <a:pt x="72" y="85"/>
                      <a:pt x="71" y="83"/>
                    </a:cubicBezTo>
                    <a:cubicBezTo>
                      <a:pt x="69" y="80"/>
                      <a:pt x="65" y="76"/>
                      <a:pt x="59" y="70"/>
                    </a:cubicBezTo>
                    <a:cubicBezTo>
                      <a:pt x="54" y="66"/>
                      <a:pt x="49" y="64"/>
                      <a:pt x="45" y="63"/>
                    </a:cubicBezTo>
                    <a:cubicBezTo>
                      <a:pt x="45" y="77"/>
                      <a:pt x="45" y="77"/>
                      <a:pt x="45" y="77"/>
                    </a:cubicBezTo>
                    <a:cubicBezTo>
                      <a:pt x="48" y="78"/>
                      <a:pt x="51" y="80"/>
                      <a:pt x="53" y="83"/>
                    </a:cubicBezTo>
                    <a:cubicBezTo>
                      <a:pt x="59" y="88"/>
                      <a:pt x="63" y="94"/>
                      <a:pt x="66" y="102"/>
                    </a:cubicBezTo>
                    <a:cubicBezTo>
                      <a:pt x="71" y="109"/>
                      <a:pt x="73" y="116"/>
                      <a:pt x="72" y="121"/>
                    </a:cubicBezTo>
                    <a:cubicBezTo>
                      <a:pt x="72" y="122"/>
                      <a:pt x="72" y="123"/>
                      <a:pt x="70" y="124"/>
                    </a:cubicBezTo>
                    <a:cubicBezTo>
                      <a:pt x="69" y="124"/>
                      <a:pt x="68" y="124"/>
                      <a:pt x="67" y="122"/>
                    </a:cubicBezTo>
                    <a:cubicBezTo>
                      <a:pt x="67" y="121"/>
                      <a:pt x="66" y="118"/>
                      <a:pt x="64" y="115"/>
                    </a:cubicBezTo>
                    <a:cubicBezTo>
                      <a:pt x="60" y="107"/>
                      <a:pt x="57" y="102"/>
                      <a:pt x="55" y="97"/>
                    </a:cubicBezTo>
                    <a:cubicBezTo>
                      <a:pt x="51" y="91"/>
                      <a:pt x="48" y="88"/>
                      <a:pt x="45" y="87"/>
                    </a:cubicBezTo>
                    <a:cubicBezTo>
                      <a:pt x="45" y="102"/>
                      <a:pt x="45" y="102"/>
                      <a:pt x="45" y="102"/>
                    </a:cubicBezTo>
                    <a:cubicBezTo>
                      <a:pt x="45" y="117"/>
                      <a:pt x="45" y="128"/>
                      <a:pt x="44" y="136"/>
                    </a:cubicBezTo>
                    <a:cubicBezTo>
                      <a:pt x="43" y="137"/>
                      <a:pt x="42" y="138"/>
                      <a:pt x="41" y="139"/>
                    </a:cubicBezTo>
                    <a:cubicBezTo>
                      <a:pt x="40" y="139"/>
                      <a:pt x="39" y="139"/>
                      <a:pt x="38" y="137"/>
                    </a:cubicBezTo>
                    <a:cubicBezTo>
                      <a:pt x="37" y="135"/>
                      <a:pt x="37" y="123"/>
                      <a:pt x="37" y="103"/>
                    </a:cubicBezTo>
                    <a:cubicBezTo>
                      <a:pt x="37" y="97"/>
                      <a:pt x="37" y="92"/>
                      <a:pt x="37" y="86"/>
                    </a:cubicBezTo>
                    <a:cubicBezTo>
                      <a:pt x="34" y="87"/>
                      <a:pt x="31" y="89"/>
                      <a:pt x="28" y="92"/>
                    </a:cubicBezTo>
                    <a:cubicBezTo>
                      <a:pt x="24" y="98"/>
                      <a:pt x="21" y="103"/>
                      <a:pt x="19" y="109"/>
                    </a:cubicBezTo>
                    <a:cubicBezTo>
                      <a:pt x="17" y="113"/>
                      <a:pt x="15" y="117"/>
                      <a:pt x="12" y="121"/>
                    </a:cubicBezTo>
                    <a:cubicBezTo>
                      <a:pt x="11" y="122"/>
                      <a:pt x="9" y="122"/>
                      <a:pt x="8" y="122"/>
                    </a:cubicBezTo>
                    <a:cubicBezTo>
                      <a:pt x="7" y="122"/>
                      <a:pt x="7" y="121"/>
                      <a:pt x="7" y="120"/>
                    </a:cubicBezTo>
                    <a:cubicBezTo>
                      <a:pt x="7" y="119"/>
                      <a:pt x="7" y="118"/>
                      <a:pt x="8" y="117"/>
                    </a:cubicBezTo>
                    <a:cubicBezTo>
                      <a:pt x="9" y="112"/>
                      <a:pt x="10" y="108"/>
                      <a:pt x="11" y="106"/>
                    </a:cubicBezTo>
                    <a:cubicBezTo>
                      <a:pt x="13" y="101"/>
                      <a:pt x="17" y="94"/>
                      <a:pt x="22" y="86"/>
                    </a:cubicBezTo>
                    <a:cubicBezTo>
                      <a:pt x="27" y="80"/>
                      <a:pt x="32" y="77"/>
                      <a:pt x="37" y="76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7" y="63"/>
                      <a:pt x="37" y="63"/>
                      <a:pt x="37" y="63"/>
                    </a:cubicBezTo>
                    <a:cubicBezTo>
                      <a:pt x="33" y="64"/>
                      <a:pt x="29" y="66"/>
                      <a:pt x="24" y="69"/>
                    </a:cubicBezTo>
                    <a:cubicBezTo>
                      <a:pt x="23" y="70"/>
                      <a:pt x="20" y="72"/>
                      <a:pt x="16" y="77"/>
                    </a:cubicBezTo>
                    <a:cubicBezTo>
                      <a:pt x="13" y="81"/>
                      <a:pt x="11" y="83"/>
                      <a:pt x="9" y="85"/>
                    </a:cubicBezTo>
                    <a:cubicBezTo>
                      <a:pt x="8" y="86"/>
                      <a:pt x="7" y="87"/>
                      <a:pt x="6" y="86"/>
                    </a:cubicBezTo>
                    <a:cubicBezTo>
                      <a:pt x="5" y="86"/>
                      <a:pt x="5" y="84"/>
                      <a:pt x="5" y="82"/>
                    </a:cubicBezTo>
                    <a:cubicBezTo>
                      <a:pt x="10" y="73"/>
                      <a:pt x="15" y="65"/>
                      <a:pt x="22" y="60"/>
                    </a:cubicBezTo>
                    <a:cubicBezTo>
                      <a:pt x="27" y="56"/>
                      <a:pt x="32" y="54"/>
                      <a:pt x="37" y="54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22" y="49"/>
                      <a:pt x="10" y="48"/>
                      <a:pt x="3" y="45"/>
                    </a:cubicBezTo>
                    <a:cubicBezTo>
                      <a:pt x="1" y="44"/>
                      <a:pt x="0" y="42"/>
                      <a:pt x="0" y="40"/>
                    </a:cubicBezTo>
                    <a:cubicBezTo>
                      <a:pt x="1" y="38"/>
                      <a:pt x="3" y="38"/>
                      <a:pt x="5" y="38"/>
                    </a:cubicBezTo>
                    <a:cubicBezTo>
                      <a:pt x="12" y="40"/>
                      <a:pt x="22" y="40"/>
                      <a:pt x="37" y="39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8" y="32"/>
                      <a:pt x="36" y="29"/>
                      <a:pt x="33" y="28"/>
                    </a:cubicBezTo>
                    <a:cubicBezTo>
                      <a:pt x="26" y="25"/>
                      <a:pt x="19" y="24"/>
                      <a:pt x="1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74" name="íṣlíḑe">
                <a:extLst>
                  <a:ext uri="{FF2B5EF4-FFF2-40B4-BE49-F238E27FC236}">
                    <a16:creationId xmlns:a16="http://schemas.microsoft.com/office/drawing/2014/main" id="{34252D9D-2FDD-DFE9-6FAF-5B5334906571}"/>
                  </a:ext>
                </a:extLst>
              </p:cNvPr>
              <p:cNvSpPr/>
              <p:nvPr/>
            </p:nvSpPr>
            <p:spPr bwMode="auto">
              <a:xfrm>
                <a:off x="2273197" y="5255215"/>
                <a:ext cx="163513" cy="263525"/>
              </a:xfrm>
              <a:custGeom>
                <a:avLst/>
                <a:gdLst>
                  <a:gd name="T0" fmla="*/ 47 w 88"/>
                  <a:gd name="T1" fmla="*/ 8 h 143"/>
                  <a:gd name="T2" fmla="*/ 74 w 88"/>
                  <a:gd name="T3" fmla="*/ 14 h 143"/>
                  <a:gd name="T4" fmla="*/ 82 w 88"/>
                  <a:gd name="T5" fmla="*/ 26 h 143"/>
                  <a:gd name="T6" fmla="*/ 79 w 88"/>
                  <a:gd name="T7" fmla="*/ 75 h 143"/>
                  <a:gd name="T8" fmla="*/ 86 w 88"/>
                  <a:gd name="T9" fmla="*/ 136 h 143"/>
                  <a:gd name="T10" fmla="*/ 73 w 88"/>
                  <a:gd name="T11" fmla="*/ 45 h 143"/>
                  <a:gd name="T12" fmla="*/ 67 w 88"/>
                  <a:gd name="T13" fmla="*/ 44 h 143"/>
                  <a:gd name="T14" fmla="*/ 54 w 88"/>
                  <a:gd name="T15" fmla="*/ 58 h 143"/>
                  <a:gd name="T16" fmla="*/ 22 w 88"/>
                  <a:gd name="T17" fmla="*/ 54 h 143"/>
                  <a:gd name="T18" fmla="*/ 15 w 88"/>
                  <a:gd name="T19" fmla="*/ 45 h 143"/>
                  <a:gd name="T20" fmla="*/ 11 w 88"/>
                  <a:gd name="T21" fmla="*/ 91 h 143"/>
                  <a:gd name="T22" fmla="*/ 9 w 88"/>
                  <a:gd name="T23" fmla="*/ 118 h 143"/>
                  <a:gd name="T24" fmla="*/ 2 w 88"/>
                  <a:gd name="T25" fmla="*/ 139 h 143"/>
                  <a:gd name="T26" fmla="*/ 6 w 88"/>
                  <a:gd name="T27" fmla="*/ 80 h 143"/>
                  <a:gd name="T28" fmla="*/ 2 w 88"/>
                  <a:gd name="T29" fmla="*/ 26 h 143"/>
                  <a:gd name="T30" fmla="*/ 32 w 88"/>
                  <a:gd name="T31" fmla="*/ 10 h 143"/>
                  <a:gd name="T32" fmla="*/ 39 w 88"/>
                  <a:gd name="T33" fmla="*/ 0 h 143"/>
                  <a:gd name="T34" fmla="*/ 24 w 88"/>
                  <a:gd name="T35" fmla="*/ 23 h 143"/>
                  <a:gd name="T36" fmla="*/ 66 w 88"/>
                  <a:gd name="T37" fmla="*/ 29 h 143"/>
                  <a:gd name="T38" fmla="*/ 67 w 88"/>
                  <a:gd name="T39" fmla="*/ 37 h 143"/>
                  <a:gd name="T40" fmla="*/ 73 w 88"/>
                  <a:gd name="T41" fmla="*/ 34 h 143"/>
                  <a:gd name="T42" fmla="*/ 66 w 88"/>
                  <a:gd name="T43" fmla="*/ 20 h 143"/>
                  <a:gd name="T44" fmla="*/ 13 w 88"/>
                  <a:gd name="T45" fmla="*/ 21 h 143"/>
                  <a:gd name="T46" fmla="*/ 12 w 88"/>
                  <a:gd name="T47" fmla="*/ 32 h 143"/>
                  <a:gd name="T48" fmla="*/ 17 w 88"/>
                  <a:gd name="T49" fmla="*/ 38 h 143"/>
                  <a:gd name="T50" fmla="*/ 24 w 88"/>
                  <a:gd name="T51" fmla="*/ 23 h 143"/>
                  <a:gd name="T52" fmla="*/ 61 w 88"/>
                  <a:gd name="T53" fmla="*/ 64 h 143"/>
                  <a:gd name="T54" fmla="*/ 66 w 88"/>
                  <a:gd name="T55" fmla="*/ 96 h 143"/>
                  <a:gd name="T56" fmla="*/ 61 w 88"/>
                  <a:gd name="T57" fmla="*/ 136 h 143"/>
                  <a:gd name="T58" fmla="*/ 59 w 88"/>
                  <a:gd name="T59" fmla="*/ 143 h 143"/>
                  <a:gd name="T60" fmla="*/ 46 w 88"/>
                  <a:gd name="T61" fmla="*/ 105 h 143"/>
                  <a:gd name="T62" fmla="*/ 30 w 88"/>
                  <a:gd name="T63" fmla="*/ 140 h 143"/>
                  <a:gd name="T64" fmla="*/ 26 w 88"/>
                  <a:gd name="T65" fmla="*/ 137 h 143"/>
                  <a:gd name="T66" fmla="*/ 32 w 88"/>
                  <a:gd name="T67" fmla="*/ 121 h 143"/>
                  <a:gd name="T68" fmla="*/ 35 w 88"/>
                  <a:gd name="T69" fmla="*/ 105 h 143"/>
                  <a:gd name="T70" fmla="*/ 18 w 88"/>
                  <a:gd name="T71" fmla="*/ 75 h 143"/>
                  <a:gd name="T72" fmla="*/ 24 w 88"/>
                  <a:gd name="T73" fmla="*/ 35 h 143"/>
                  <a:gd name="T74" fmla="*/ 39 w 88"/>
                  <a:gd name="T75" fmla="*/ 37 h 143"/>
                  <a:gd name="T76" fmla="*/ 34 w 88"/>
                  <a:gd name="T77" fmla="*/ 29 h 143"/>
                  <a:gd name="T78" fmla="*/ 24 w 88"/>
                  <a:gd name="T79" fmla="*/ 35 h 143"/>
                  <a:gd name="T80" fmla="*/ 62 w 88"/>
                  <a:gd name="T81" fmla="*/ 84 h 143"/>
                  <a:gd name="T82" fmla="*/ 43 w 88"/>
                  <a:gd name="T83" fmla="*/ 81 h 143"/>
                  <a:gd name="T84" fmla="*/ 25 w 88"/>
                  <a:gd name="T85" fmla="*/ 87 h 143"/>
                  <a:gd name="T86" fmla="*/ 26 w 88"/>
                  <a:gd name="T87" fmla="*/ 48 h 143"/>
                  <a:gd name="T88" fmla="*/ 38 w 88"/>
                  <a:gd name="T89" fmla="*/ 52 h 143"/>
                  <a:gd name="T90" fmla="*/ 25 w 88"/>
                  <a:gd name="T91" fmla="*/ 44 h 143"/>
                  <a:gd name="T92" fmla="*/ 32 w 88"/>
                  <a:gd name="T93" fmla="*/ 69 h 143"/>
                  <a:gd name="T94" fmla="*/ 41 w 88"/>
                  <a:gd name="T95" fmla="*/ 75 h 143"/>
                  <a:gd name="T96" fmla="*/ 57 w 88"/>
                  <a:gd name="T97" fmla="*/ 70 h 143"/>
                  <a:gd name="T98" fmla="*/ 56 w 88"/>
                  <a:gd name="T99" fmla="*/ 98 h 143"/>
                  <a:gd name="T100" fmla="*/ 54 w 88"/>
                  <a:gd name="T101" fmla="*/ 93 h 143"/>
                  <a:gd name="T102" fmla="*/ 36 w 88"/>
                  <a:gd name="T103" fmla="*/ 93 h 143"/>
                  <a:gd name="T104" fmla="*/ 32 w 88"/>
                  <a:gd name="T105" fmla="*/ 98 h 143"/>
                  <a:gd name="T106" fmla="*/ 56 w 88"/>
                  <a:gd name="T107" fmla="*/ 29 h 143"/>
                  <a:gd name="T108" fmla="*/ 46 w 88"/>
                  <a:gd name="T109" fmla="*/ 29 h 143"/>
                  <a:gd name="T110" fmla="*/ 60 w 88"/>
                  <a:gd name="T111" fmla="*/ 37 h 143"/>
                  <a:gd name="T112" fmla="*/ 56 w 88"/>
                  <a:gd name="T113" fmla="*/ 29 h 143"/>
                  <a:gd name="T114" fmla="*/ 60 w 88"/>
                  <a:gd name="T115" fmla="*/ 43 h 143"/>
                  <a:gd name="T116" fmla="*/ 46 w 88"/>
                  <a:gd name="T117" fmla="*/ 52 h 143"/>
                  <a:gd name="T118" fmla="*/ 59 w 88"/>
                  <a:gd name="T119" fmla="*/ 48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8" h="143">
                    <a:moveTo>
                      <a:pt x="43" y="2"/>
                    </a:moveTo>
                    <a:cubicBezTo>
                      <a:pt x="45" y="3"/>
                      <a:pt x="47" y="6"/>
                      <a:pt x="47" y="8"/>
                    </a:cubicBezTo>
                    <a:cubicBezTo>
                      <a:pt x="47" y="9"/>
                      <a:pt x="48" y="10"/>
                      <a:pt x="49" y="10"/>
                    </a:cubicBezTo>
                    <a:cubicBezTo>
                      <a:pt x="57" y="10"/>
                      <a:pt x="66" y="12"/>
                      <a:pt x="74" y="14"/>
                    </a:cubicBezTo>
                    <a:cubicBezTo>
                      <a:pt x="78" y="16"/>
                      <a:pt x="81" y="18"/>
                      <a:pt x="81" y="19"/>
                    </a:cubicBezTo>
                    <a:cubicBezTo>
                      <a:pt x="82" y="21"/>
                      <a:pt x="82" y="24"/>
                      <a:pt x="82" y="26"/>
                    </a:cubicBezTo>
                    <a:cubicBezTo>
                      <a:pt x="82" y="27"/>
                      <a:pt x="82" y="27"/>
                      <a:pt x="82" y="28"/>
                    </a:cubicBezTo>
                    <a:cubicBezTo>
                      <a:pt x="79" y="39"/>
                      <a:pt x="78" y="55"/>
                      <a:pt x="79" y="75"/>
                    </a:cubicBezTo>
                    <a:cubicBezTo>
                      <a:pt x="80" y="87"/>
                      <a:pt x="83" y="106"/>
                      <a:pt x="87" y="131"/>
                    </a:cubicBezTo>
                    <a:cubicBezTo>
                      <a:pt x="88" y="134"/>
                      <a:pt x="87" y="135"/>
                      <a:pt x="86" y="136"/>
                    </a:cubicBezTo>
                    <a:cubicBezTo>
                      <a:pt x="84" y="137"/>
                      <a:pt x="82" y="136"/>
                      <a:pt x="82" y="133"/>
                    </a:cubicBezTo>
                    <a:cubicBezTo>
                      <a:pt x="74" y="106"/>
                      <a:pt x="71" y="76"/>
                      <a:pt x="73" y="45"/>
                    </a:cubicBezTo>
                    <a:cubicBezTo>
                      <a:pt x="72" y="45"/>
                      <a:pt x="71" y="44"/>
                      <a:pt x="70" y="44"/>
                    </a:cubicBezTo>
                    <a:cubicBezTo>
                      <a:pt x="69" y="44"/>
                      <a:pt x="68" y="44"/>
                      <a:pt x="67" y="44"/>
                    </a:cubicBezTo>
                    <a:cubicBezTo>
                      <a:pt x="67" y="48"/>
                      <a:pt x="66" y="51"/>
                      <a:pt x="64" y="54"/>
                    </a:cubicBezTo>
                    <a:cubicBezTo>
                      <a:pt x="62" y="57"/>
                      <a:pt x="59" y="59"/>
                      <a:pt x="54" y="58"/>
                    </a:cubicBezTo>
                    <a:cubicBezTo>
                      <a:pt x="47" y="58"/>
                      <a:pt x="39" y="58"/>
                      <a:pt x="32" y="58"/>
                    </a:cubicBezTo>
                    <a:cubicBezTo>
                      <a:pt x="28" y="59"/>
                      <a:pt x="25" y="58"/>
                      <a:pt x="22" y="54"/>
                    </a:cubicBezTo>
                    <a:cubicBezTo>
                      <a:pt x="20" y="51"/>
                      <a:pt x="19" y="48"/>
                      <a:pt x="18" y="45"/>
                    </a:cubicBezTo>
                    <a:cubicBezTo>
                      <a:pt x="17" y="45"/>
                      <a:pt x="16" y="45"/>
                      <a:pt x="15" y="45"/>
                    </a:cubicBezTo>
                    <a:cubicBezTo>
                      <a:pt x="14" y="45"/>
                      <a:pt x="13" y="45"/>
                      <a:pt x="13" y="45"/>
                    </a:cubicBezTo>
                    <a:cubicBezTo>
                      <a:pt x="13" y="60"/>
                      <a:pt x="13" y="75"/>
                      <a:pt x="11" y="91"/>
                    </a:cubicBezTo>
                    <a:cubicBezTo>
                      <a:pt x="11" y="95"/>
                      <a:pt x="11" y="102"/>
                      <a:pt x="10" y="111"/>
                    </a:cubicBezTo>
                    <a:cubicBezTo>
                      <a:pt x="10" y="108"/>
                      <a:pt x="10" y="111"/>
                      <a:pt x="9" y="118"/>
                    </a:cubicBezTo>
                    <a:cubicBezTo>
                      <a:pt x="9" y="124"/>
                      <a:pt x="8" y="130"/>
                      <a:pt x="6" y="134"/>
                    </a:cubicBezTo>
                    <a:cubicBezTo>
                      <a:pt x="5" y="138"/>
                      <a:pt x="3" y="139"/>
                      <a:pt x="2" y="139"/>
                    </a:cubicBezTo>
                    <a:cubicBezTo>
                      <a:pt x="0" y="139"/>
                      <a:pt x="0" y="137"/>
                      <a:pt x="0" y="133"/>
                    </a:cubicBezTo>
                    <a:cubicBezTo>
                      <a:pt x="3" y="112"/>
                      <a:pt x="5" y="94"/>
                      <a:pt x="6" y="80"/>
                    </a:cubicBezTo>
                    <a:cubicBezTo>
                      <a:pt x="8" y="64"/>
                      <a:pt x="7" y="51"/>
                      <a:pt x="6" y="38"/>
                    </a:cubicBezTo>
                    <a:cubicBezTo>
                      <a:pt x="5" y="34"/>
                      <a:pt x="4" y="30"/>
                      <a:pt x="2" y="26"/>
                    </a:cubicBezTo>
                    <a:cubicBezTo>
                      <a:pt x="0" y="21"/>
                      <a:pt x="1" y="17"/>
                      <a:pt x="6" y="16"/>
                    </a:cubicBezTo>
                    <a:cubicBezTo>
                      <a:pt x="14" y="12"/>
                      <a:pt x="23" y="11"/>
                      <a:pt x="32" y="10"/>
                    </a:cubicBezTo>
                    <a:cubicBezTo>
                      <a:pt x="36" y="9"/>
                      <a:pt x="38" y="7"/>
                      <a:pt x="38" y="4"/>
                    </a:cubicBezTo>
                    <a:cubicBezTo>
                      <a:pt x="38" y="2"/>
                      <a:pt x="38" y="1"/>
                      <a:pt x="39" y="0"/>
                    </a:cubicBezTo>
                    <a:cubicBezTo>
                      <a:pt x="41" y="0"/>
                      <a:pt x="42" y="0"/>
                      <a:pt x="43" y="2"/>
                    </a:cubicBezTo>
                    <a:close/>
                    <a:moveTo>
                      <a:pt x="24" y="23"/>
                    </a:moveTo>
                    <a:cubicBezTo>
                      <a:pt x="33" y="22"/>
                      <a:pt x="44" y="22"/>
                      <a:pt x="58" y="23"/>
                    </a:cubicBezTo>
                    <a:cubicBezTo>
                      <a:pt x="63" y="24"/>
                      <a:pt x="66" y="26"/>
                      <a:pt x="66" y="29"/>
                    </a:cubicBezTo>
                    <a:cubicBezTo>
                      <a:pt x="66" y="30"/>
                      <a:pt x="66" y="30"/>
                      <a:pt x="67" y="31"/>
                    </a:cubicBezTo>
                    <a:cubicBezTo>
                      <a:pt x="67" y="33"/>
                      <a:pt x="67" y="35"/>
                      <a:pt x="67" y="37"/>
                    </a:cubicBezTo>
                    <a:cubicBezTo>
                      <a:pt x="69" y="38"/>
                      <a:pt x="71" y="38"/>
                      <a:pt x="73" y="38"/>
                    </a:cubicBezTo>
                    <a:cubicBezTo>
                      <a:pt x="73" y="37"/>
                      <a:pt x="73" y="36"/>
                      <a:pt x="73" y="34"/>
                    </a:cubicBezTo>
                    <a:cubicBezTo>
                      <a:pt x="73" y="32"/>
                      <a:pt x="73" y="30"/>
                      <a:pt x="74" y="29"/>
                    </a:cubicBezTo>
                    <a:cubicBezTo>
                      <a:pt x="75" y="25"/>
                      <a:pt x="72" y="21"/>
                      <a:pt x="66" y="20"/>
                    </a:cubicBezTo>
                    <a:cubicBezTo>
                      <a:pt x="58" y="17"/>
                      <a:pt x="50" y="16"/>
                      <a:pt x="40" y="16"/>
                    </a:cubicBezTo>
                    <a:cubicBezTo>
                      <a:pt x="29" y="16"/>
                      <a:pt x="20" y="18"/>
                      <a:pt x="13" y="21"/>
                    </a:cubicBezTo>
                    <a:cubicBezTo>
                      <a:pt x="11" y="22"/>
                      <a:pt x="11" y="24"/>
                      <a:pt x="11" y="26"/>
                    </a:cubicBezTo>
                    <a:cubicBezTo>
                      <a:pt x="11" y="28"/>
                      <a:pt x="12" y="30"/>
                      <a:pt x="12" y="32"/>
                    </a:cubicBezTo>
                    <a:cubicBezTo>
                      <a:pt x="12" y="35"/>
                      <a:pt x="12" y="37"/>
                      <a:pt x="12" y="38"/>
                    </a:cubicBezTo>
                    <a:cubicBezTo>
                      <a:pt x="14" y="38"/>
                      <a:pt x="15" y="38"/>
                      <a:pt x="17" y="38"/>
                    </a:cubicBezTo>
                    <a:cubicBezTo>
                      <a:pt x="17" y="35"/>
                      <a:pt x="17" y="32"/>
                      <a:pt x="17" y="30"/>
                    </a:cubicBezTo>
                    <a:cubicBezTo>
                      <a:pt x="18" y="26"/>
                      <a:pt x="20" y="24"/>
                      <a:pt x="24" y="23"/>
                    </a:cubicBezTo>
                    <a:close/>
                    <a:moveTo>
                      <a:pt x="28" y="64"/>
                    </a:moveTo>
                    <a:cubicBezTo>
                      <a:pt x="39" y="62"/>
                      <a:pt x="50" y="62"/>
                      <a:pt x="61" y="64"/>
                    </a:cubicBezTo>
                    <a:cubicBezTo>
                      <a:pt x="65" y="65"/>
                      <a:pt x="67" y="67"/>
                      <a:pt x="67" y="71"/>
                    </a:cubicBezTo>
                    <a:cubicBezTo>
                      <a:pt x="69" y="79"/>
                      <a:pt x="68" y="88"/>
                      <a:pt x="66" y="96"/>
                    </a:cubicBezTo>
                    <a:cubicBezTo>
                      <a:pt x="65" y="102"/>
                      <a:pt x="61" y="105"/>
                      <a:pt x="54" y="105"/>
                    </a:cubicBezTo>
                    <a:cubicBezTo>
                      <a:pt x="55" y="115"/>
                      <a:pt x="57" y="125"/>
                      <a:pt x="61" y="136"/>
                    </a:cubicBezTo>
                    <a:cubicBezTo>
                      <a:pt x="63" y="138"/>
                      <a:pt x="63" y="140"/>
                      <a:pt x="61" y="142"/>
                    </a:cubicBezTo>
                    <a:cubicBezTo>
                      <a:pt x="60" y="142"/>
                      <a:pt x="59" y="143"/>
                      <a:pt x="59" y="143"/>
                    </a:cubicBezTo>
                    <a:cubicBezTo>
                      <a:pt x="58" y="143"/>
                      <a:pt x="57" y="142"/>
                      <a:pt x="57" y="141"/>
                    </a:cubicBezTo>
                    <a:cubicBezTo>
                      <a:pt x="52" y="131"/>
                      <a:pt x="48" y="120"/>
                      <a:pt x="46" y="105"/>
                    </a:cubicBezTo>
                    <a:cubicBezTo>
                      <a:pt x="41" y="105"/>
                      <a:pt x="41" y="105"/>
                      <a:pt x="41" y="105"/>
                    </a:cubicBezTo>
                    <a:cubicBezTo>
                      <a:pt x="40" y="120"/>
                      <a:pt x="37" y="131"/>
                      <a:pt x="30" y="140"/>
                    </a:cubicBezTo>
                    <a:cubicBezTo>
                      <a:pt x="29" y="141"/>
                      <a:pt x="27" y="142"/>
                      <a:pt x="26" y="142"/>
                    </a:cubicBezTo>
                    <a:cubicBezTo>
                      <a:pt x="25" y="141"/>
                      <a:pt x="25" y="139"/>
                      <a:pt x="26" y="137"/>
                    </a:cubicBezTo>
                    <a:cubicBezTo>
                      <a:pt x="26" y="137"/>
                      <a:pt x="26" y="135"/>
                      <a:pt x="28" y="132"/>
                    </a:cubicBezTo>
                    <a:cubicBezTo>
                      <a:pt x="30" y="127"/>
                      <a:pt x="32" y="123"/>
                      <a:pt x="32" y="121"/>
                    </a:cubicBezTo>
                    <a:cubicBezTo>
                      <a:pt x="33" y="118"/>
                      <a:pt x="34" y="113"/>
                      <a:pt x="35" y="107"/>
                    </a:cubicBezTo>
                    <a:cubicBezTo>
                      <a:pt x="35" y="106"/>
                      <a:pt x="35" y="106"/>
                      <a:pt x="35" y="105"/>
                    </a:cubicBezTo>
                    <a:cubicBezTo>
                      <a:pt x="29" y="105"/>
                      <a:pt x="25" y="103"/>
                      <a:pt x="22" y="98"/>
                    </a:cubicBezTo>
                    <a:cubicBezTo>
                      <a:pt x="19" y="93"/>
                      <a:pt x="17" y="85"/>
                      <a:pt x="18" y="75"/>
                    </a:cubicBezTo>
                    <a:cubicBezTo>
                      <a:pt x="19" y="68"/>
                      <a:pt x="22" y="65"/>
                      <a:pt x="28" y="64"/>
                    </a:cubicBezTo>
                    <a:close/>
                    <a:moveTo>
                      <a:pt x="24" y="35"/>
                    </a:moveTo>
                    <a:cubicBezTo>
                      <a:pt x="24" y="36"/>
                      <a:pt x="24" y="36"/>
                      <a:pt x="24" y="37"/>
                    </a:cubicBezTo>
                    <a:cubicBezTo>
                      <a:pt x="29" y="37"/>
                      <a:pt x="34" y="37"/>
                      <a:pt x="39" y="37"/>
                    </a:cubicBezTo>
                    <a:cubicBezTo>
                      <a:pt x="39" y="34"/>
                      <a:pt x="38" y="31"/>
                      <a:pt x="38" y="29"/>
                    </a:cubicBezTo>
                    <a:cubicBezTo>
                      <a:pt x="37" y="29"/>
                      <a:pt x="36" y="29"/>
                      <a:pt x="34" y="29"/>
                    </a:cubicBezTo>
                    <a:cubicBezTo>
                      <a:pt x="31" y="29"/>
                      <a:pt x="30" y="29"/>
                      <a:pt x="28" y="29"/>
                    </a:cubicBezTo>
                    <a:cubicBezTo>
                      <a:pt x="25" y="31"/>
                      <a:pt x="24" y="32"/>
                      <a:pt x="24" y="35"/>
                    </a:cubicBezTo>
                    <a:close/>
                    <a:moveTo>
                      <a:pt x="61" y="87"/>
                    </a:moveTo>
                    <a:cubicBezTo>
                      <a:pt x="61" y="86"/>
                      <a:pt x="62" y="85"/>
                      <a:pt x="62" y="84"/>
                    </a:cubicBezTo>
                    <a:cubicBezTo>
                      <a:pt x="62" y="83"/>
                      <a:pt x="62" y="82"/>
                      <a:pt x="62" y="82"/>
                    </a:cubicBezTo>
                    <a:cubicBezTo>
                      <a:pt x="56" y="81"/>
                      <a:pt x="50" y="80"/>
                      <a:pt x="43" y="81"/>
                    </a:cubicBezTo>
                    <a:cubicBezTo>
                      <a:pt x="37" y="81"/>
                      <a:pt x="31" y="82"/>
                      <a:pt x="24" y="83"/>
                    </a:cubicBezTo>
                    <a:cubicBezTo>
                      <a:pt x="25" y="87"/>
                      <a:pt x="25" y="87"/>
                      <a:pt x="25" y="87"/>
                    </a:cubicBezTo>
                    <a:cubicBezTo>
                      <a:pt x="35" y="86"/>
                      <a:pt x="48" y="86"/>
                      <a:pt x="61" y="87"/>
                    </a:cubicBezTo>
                    <a:close/>
                    <a:moveTo>
                      <a:pt x="26" y="48"/>
                    </a:moveTo>
                    <a:cubicBezTo>
                      <a:pt x="28" y="51"/>
                      <a:pt x="30" y="52"/>
                      <a:pt x="35" y="52"/>
                    </a:cubicBezTo>
                    <a:cubicBezTo>
                      <a:pt x="38" y="52"/>
                      <a:pt x="38" y="52"/>
                      <a:pt x="38" y="52"/>
                    </a:cubicBezTo>
                    <a:cubicBezTo>
                      <a:pt x="38" y="49"/>
                      <a:pt x="39" y="46"/>
                      <a:pt x="39" y="44"/>
                    </a:cubicBezTo>
                    <a:cubicBezTo>
                      <a:pt x="34" y="44"/>
                      <a:pt x="30" y="44"/>
                      <a:pt x="25" y="44"/>
                    </a:cubicBezTo>
                    <a:cubicBezTo>
                      <a:pt x="25" y="46"/>
                      <a:pt x="25" y="47"/>
                      <a:pt x="26" y="48"/>
                    </a:cubicBezTo>
                    <a:close/>
                    <a:moveTo>
                      <a:pt x="32" y="69"/>
                    </a:moveTo>
                    <a:cubicBezTo>
                      <a:pt x="28" y="70"/>
                      <a:pt x="25" y="72"/>
                      <a:pt x="25" y="76"/>
                    </a:cubicBezTo>
                    <a:cubicBezTo>
                      <a:pt x="30" y="75"/>
                      <a:pt x="35" y="75"/>
                      <a:pt x="41" y="75"/>
                    </a:cubicBezTo>
                    <a:cubicBezTo>
                      <a:pt x="46" y="74"/>
                      <a:pt x="53" y="74"/>
                      <a:pt x="61" y="75"/>
                    </a:cubicBezTo>
                    <a:cubicBezTo>
                      <a:pt x="61" y="72"/>
                      <a:pt x="59" y="71"/>
                      <a:pt x="57" y="70"/>
                    </a:cubicBezTo>
                    <a:cubicBezTo>
                      <a:pt x="49" y="68"/>
                      <a:pt x="40" y="68"/>
                      <a:pt x="32" y="69"/>
                    </a:cubicBezTo>
                    <a:close/>
                    <a:moveTo>
                      <a:pt x="56" y="98"/>
                    </a:moveTo>
                    <a:cubicBezTo>
                      <a:pt x="59" y="97"/>
                      <a:pt x="60" y="96"/>
                      <a:pt x="61" y="93"/>
                    </a:cubicBezTo>
                    <a:cubicBezTo>
                      <a:pt x="60" y="93"/>
                      <a:pt x="57" y="93"/>
                      <a:pt x="54" y="93"/>
                    </a:cubicBezTo>
                    <a:cubicBezTo>
                      <a:pt x="48" y="92"/>
                      <a:pt x="44" y="92"/>
                      <a:pt x="41" y="92"/>
                    </a:cubicBezTo>
                    <a:cubicBezTo>
                      <a:pt x="40" y="92"/>
                      <a:pt x="38" y="92"/>
                      <a:pt x="36" y="93"/>
                    </a:cubicBezTo>
                    <a:cubicBezTo>
                      <a:pt x="31" y="93"/>
                      <a:pt x="28" y="94"/>
                      <a:pt x="26" y="94"/>
                    </a:cubicBezTo>
                    <a:cubicBezTo>
                      <a:pt x="27" y="96"/>
                      <a:pt x="29" y="98"/>
                      <a:pt x="32" y="98"/>
                    </a:cubicBezTo>
                    <a:cubicBezTo>
                      <a:pt x="39" y="99"/>
                      <a:pt x="47" y="99"/>
                      <a:pt x="56" y="98"/>
                    </a:cubicBezTo>
                    <a:close/>
                    <a:moveTo>
                      <a:pt x="56" y="29"/>
                    </a:moveTo>
                    <a:cubicBezTo>
                      <a:pt x="55" y="29"/>
                      <a:pt x="53" y="29"/>
                      <a:pt x="51" y="29"/>
                    </a:cubicBezTo>
                    <a:cubicBezTo>
                      <a:pt x="49" y="29"/>
                      <a:pt x="47" y="29"/>
                      <a:pt x="46" y="29"/>
                    </a:cubicBezTo>
                    <a:cubicBezTo>
                      <a:pt x="46" y="31"/>
                      <a:pt x="46" y="34"/>
                      <a:pt x="46" y="37"/>
                    </a:cubicBezTo>
                    <a:cubicBezTo>
                      <a:pt x="50" y="37"/>
                      <a:pt x="55" y="37"/>
                      <a:pt x="60" y="37"/>
                    </a:cubicBezTo>
                    <a:cubicBezTo>
                      <a:pt x="60" y="35"/>
                      <a:pt x="60" y="35"/>
                      <a:pt x="60" y="35"/>
                    </a:cubicBezTo>
                    <a:cubicBezTo>
                      <a:pt x="60" y="32"/>
                      <a:pt x="58" y="30"/>
                      <a:pt x="56" y="29"/>
                    </a:cubicBezTo>
                    <a:close/>
                    <a:moveTo>
                      <a:pt x="59" y="48"/>
                    </a:moveTo>
                    <a:cubicBezTo>
                      <a:pt x="59" y="47"/>
                      <a:pt x="59" y="45"/>
                      <a:pt x="60" y="43"/>
                    </a:cubicBezTo>
                    <a:cubicBezTo>
                      <a:pt x="55" y="43"/>
                      <a:pt x="51" y="43"/>
                      <a:pt x="46" y="43"/>
                    </a:cubicBezTo>
                    <a:cubicBezTo>
                      <a:pt x="46" y="52"/>
                      <a:pt x="46" y="52"/>
                      <a:pt x="46" y="52"/>
                    </a:cubicBezTo>
                    <a:cubicBezTo>
                      <a:pt x="48" y="52"/>
                      <a:pt x="51" y="52"/>
                      <a:pt x="54" y="52"/>
                    </a:cubicBezTo>
                    <a:cubicBezTo>
                      <a:pt x="57" y="51"/>
                      <a:pt x="59" y="49"/>
                      <a:pt x="59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75" name="îSḻide">
                <a:extLst>
                  <a:ext uri="{FF2B5EF4-FFF2-40B4-BE49-F238E27FC236}">
                    <a16:creationId xmlns:a16="http://schemas.microsoft.com/office/drawing/2014/main" id="{494108D1-27B8-46C0-CF7B-28FE5245F45A}"/>
                  </a:ext>
                </a:extLst>
              </p:cNvPr>
              <p:cNvSpPr/>
              <p:nvPr/>
            </p:nvSpPr>
            <p:spPr bwMode="auto">
              <a:xfrm>
                <a:off x="2449409" y="5256803"/>
                <a:ext cx="139700" cy="265113"/>
              </a:xfrm>
              <a:custGeom>
                <a:avLst/>
                <a:gdLst>
                  <a:gd name="T0" fmla="*/ 56 w 76"/>
                  <a:gd name="T1" fmla="*/ 3 h 144"/>
                  <a:gd name="T2" fmla="*/ 61 w 76"/>
                  <a:gd name="T3" fmla="*/ 45 h 144"/>
                  <a:gd name="T4" fmla="*/ 50 w 76"/>
                  <a:gd name="T5" fmla="*/ 74 h 144"/>
                  <a:gd name="T6" fmla="*/ 68 w 76"/>
                  <a:gd name="T7" fmla="*/ 65 h 144"/>
                  <a:gd name="T8" fmla="*/ 70 w 76"/>
                  <a:gd name="T9" fmla="*/ 31 h 144"/>
                  <a:gd name="T10" fmla="*/ 74 w 76"/>
                  <a:gd name="T11" fmla="*/ 31 h 144"/>
                  <a:gd name="T12" fmla="*/ 74 w 76"/>
                  <a:gd name="T13" fmla="*/ 64 h 144"/>
                  <a:gd name="T14" fmla="*/ 50 w 76"/>
                  <a:gd name="T15" fmla="*/ 81 h 144"/>
                  <a:gd name="T16" fmla="*/ 69 w 76"/>
                  <a:gd name="T17" fmla="*/ 103 h 144"/>
                  <a:gd name="T18" fmla="*/ 74 w 76"/>
                  <a:gd name="T19" fmla="*/ 140 h 144"/>
                  <a:gd name="T20" fmla="*/ 63 w 76"/>
                  <a:gd name="T21" fmla="*/ 105 h 144"/>
                  <a:gd name="T22" fmla="*/ 52 w 76"/>
                  <a:gd name="T23" fmla="*/ 138 h 144"/>
                  <a:gd name="T24" fmla="*/ 46 w 76"/>
                  <a:gd name="T25" fmla="*/ 139 h 144"/>
                  <a:gd name="T26" fmla="*/ 42 w 76"/>
                  <a:gd name="T27" fmla="*/ 57 h 144"/>
                  <a:gd name="T28" fmla="*/ 35 w 76"/>
                  <a:gd name="T29" fmla="*/ 132 h 144"/>
                  <a:gd name="T30" fmla="*/ 27 w 76"/>
                  <a:gd name="T31" fmla="*/ 136 h 144"/>
                  <a:gd name="T32" fmla="*/ 29 w 76"/>
                  <a:gd name="T33" fmla="*/ 95 h 144"/>
                  <a:gd name="T34" fmla="*/ 5 w 76"/>
                  <a:gd name="T35" fmla="*/ 135 h 144"/>
                  <a:gd name="T36" fmla="*/ 0 w 76"/>
                  <a:gd name="T37" fmla="*/ 135 h 144"/>
                  <a:gd name="T38" fmla="*/ 30 w 76"/>
                  <a:gd name="T39" fmla="*/ 86 h 144"/>
                  <a:gd name="T40" fmla="*/ 26 w 76"/>
                  <a:gd name="T41" fmla="*/ 80 h 144"/>
                  <a:gd name="T42" fmla="*/ 5 w 76"/>
                  <a:gd name="T43" fmla="*/ 66 h 144"/>
                  <a:gd name="T44" fmla="*/ 3 w 76"/>
                  <a:gd name="T45" fmla="*/ 29 h 144"/>
                  <a:gd name="T46" fmla="*/ 9 w 76"/>
                  <a:gd name="T47" fmla="*/ 59 h 144"/>
                  <a:gd name="T48" fmla="*/ 31 w 76"/>
                  <a:gd name="T49" fmla="*/ 74 h 144"/>
                  <a:gd name="T50" fmla="*/ 32 w 76"/>
                  <a:gd name="T51" fmla="*/ 57 h 144"/>
                  <a:gd name="T52" fmla="*/ 16 w 76"/>
                  <a:gd name="T53" fmla="*/ 14 h 144"/>
                  <a:gd name="T54" fmla="*/ 22 w 76"/>
                  <a:gd name="T55" fmla="*/ 19 h 144"/>
                  <a:gd name="T56" fmla="*/ 57 w 76"/>
                  <a:gd name="T57" fmla="*/ 19 h 144"/>
                  <a:gd name="T58" fmla="*/ 50 w 76"/>
                  <a:gd name="T59" fmla="*/ 9 h 144"/>
                  <a:gd name="T60" fmla="*/ 22 w 76"/>
                  <a:gd name="T61" fmla="*/ 19 h 144"/>
                  <a:gd name="T62" fmla="*/ 23 w 76"/>
                  <a:gd name="T63" fmla="*/ 31 h 144"/>
                  <a:gd name="T64" fmla="*/ 57 w 76"/>
                  <a:gd name="T65" fmla="*/ 34 h 144"/>
                  <a:gd name="T66" fmla="*/ 22 w 76"/>
                  <a:gd name="T67" fmla="*/ 27 h 144"/>
                  <a:gd name="T68" fmla="*/ 48 w 76"/>
                  <a:gd name="T69" fmla="*/ 50 h 144"/>
                  <a:gd name="T70" fmla="*/ 57 w 76"/>
                  <a:gd name="T71" fmla="*/ 41 h 144"/>
                  <a:gd name="T72" fmla="*/ 25 w 76"/>
                  <a:gd name="T73" fmla="*/ 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6" h="144">
                    <a:moveTo>
                      <a:pt x="27" y="2"/>
                    </a:moveTo>
                    <a:cubicBezTo>
                      <a:pt x="37" y="0"/>
                      <a:pt x="47" y="0"/>
                      <a:pt x="56" y="3"/>
                    </a:cubicBezTo>
                    <a:cubicBezTo>
                      <a:pt x="60" y="3"/>
                      <a:pt x="62" y="7"/>
                      <a:pt x="63" y="15"/>
                    </a:cubicBezTo>
                    <a:cubicBezTo>
                      <a:pt x="65" y="25"/>
                      <a:pt x="64" y="35"/>
                      <a:pt x="61" y="45"/>
                    </a:cubicBezTo>
                    <a:cubicBezTo>
                      <a:pt x="60" y="53"/>
                      <a:pt x="55" y="56"/>
                      <a:pt x="49" y="57"/>
                    </a:cubicBezTo>
                    <a:cubicBezTo>
                      <a:pt x="49" y="62"/>
                      <a:pt x="50" y="68"/>
                      <a:pt x="50" y="74"/>
                    </a:cubicBezTo>
                    <a:cubicBezTo>
                      <a:pt x="53" y="74"/>
                      <a:pt x="56" y="74"/>
                      <a:pt x="58" y="74"/>
                    </a:cubicBezTo>
                    <a:cubicBezTo>
                      <a:pt x="62" y="75"/>
                      <a:pt x="66" y="72"/>
                      <a:pt x="68" y="65"/>
                    </a:cubicBezTo>
                    <a:cubicBezTo>
                      <a:pt x="69" y="62"/>
                      <a:pt x="70" y="53"/>
                      <a:pt x="70" y="39"/>
                    </a:cubicBezTo>
                    <a:cubicBezTo>
                      <a:pt x="70" y="35"/>
                      <a:pt x="70" y="32"/>
                      <a:pt x="70" y="31"/>
                    </a:cubicBezTo>
                    <a:cubicBezTo>
                      <a:pt x="71" y="31"/>
                      <a:pt x="71" y="30"/>
                      <a:pt x="72" y="30"/>
                    </a:cubicBezTo>
                    <a:cubicBezTo>
                      <a:pt x="73" y="30"/>
                      <a:pt x="74" y="30"/>
                      <a:pt x="74" y="31"/>
                    </a:cubicBezTo>
                    <a:cubicBezTo>
                      <a:pt x="75" y="33"/>
                      <a:pt x="76" y="36"/>
                      <a:pt x="76" y="41"/>
                    </a:cubicBezTo>
                    <a:cubicBezTo>
                      <a:pt x="76" y="49"/>
                      <a:pt x="75" y="56"/>
                      <a:pt x="74" y="64"/>
                    </a:cubicBezTo>
                    <a:cubicBezTo>
                      <a:pt x="72" y="75"/>
                      <a:pt x="67" y="81"/>
                      <a:pt x="58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60" y="87"/>
                      <a:pt x="66" y="92"/>
                      <a:pt x="69" y="103"/>
                    </a:cubicBezTo>
                    <a:cubicBezTo>
                      <a:pt x="72" y="112"/>
                      <a:pt x="74" y="122"/>
                      <a:pt x="76" y="134"/>
                    </a:cubicBezTo>
                    <a:cubicBezTo>
                      <a:pt x="76" y="138"/>
                      <a:pt x="75" y="140"/>
                      <a:pt x="74" y="140"/>
                    </a:cubicBezTo>
                    <a:cubicBezTo>
                      <a:pt x="72" y="141"/>
                      <a:pt x="71" y="139"/>
                      <a:pt x="70" y="136"/>
                    </a:cubicBezTo>
                    <a:cubicBezTo>
                      <a:pt x="68" y="126"/>
                      <a:pt x="66" y="116"/>
                      <a:pt x="63" y="105"/>
                    </a:cubicBezTo>
                    <a:cubicBezTo>
                      <a:pt x="61" y="98"/>
                      <a:pt x="57" y="95"/>
                      <a:pt x="50" y="95"/>
                    </a:cubicBezTo>
                    <a:cubicBezTo>
                      <a:pt x="50" y="109"/>
                      <a:pt x="51" y="123"/>
                      <a:pt x="52" y="138"/>
                    </a:cubicBezTo>
                    <a:cubicBezTo>
                      <a:pt x="52" y="141"/>
                      <a:pt x="51" y="143"/>
                      <a:pt x="49" y="144"/>
                    </a:cubicBezTo>
                    <a:cubicBezTo>
                      <a:pt x="47" y="144"/>
                      <a:pt x="46" y="142"/>
                      <a:pt x="46" y="139"/>
                    </a:cubicBezTo>
                    <a:cubicBezTo>
                      <a:pt x="44" y="134"/>
                      <a:pt x="43" y="118"/>
                      <a:pt x="43" y="92"/>
                    </a:cubicBezTo>
                    <a:cubicBezTo>
                      <a:pt x="43" y="76"/>
                      <a:pt x="43" y="64"/>
                      <a:pt x="42" y="57"/>
                    </a:cubicBezTo>
                    <a:cubicBezTo>
                      <a:pt x="38" y="57"/>
                      <a:pt x="38" y="57"/>
                      <a:pt x="38" y="57"/>
                    </a:cubicBezTo>
                    <a:cubicBezTo>
                      <a:pt x="36" y="88"/>
                      <a:pt x="35" y="113"/>
                      <a:pt x="35" y="132"/>
                    </a:cubicBezTo>
                    <a:cubicBezTo>
                      <a:pt x="35" y="138"/>
                      <a:pt x="33" y="142"/>
                      <a:pt x="31" y="142"/>
                    </a:cubicBezTo>
                    <a:cubicBezTo>
                      <a:pt x="29" y="142"/>
                      <a:pt x="27" y="140"/>
                      <a:pt x="27" y="136"/>
                    </a:cubicBezTo>
                    <a:cubicBezTo>
                      <a:pt x="27" y="136"/>
                      <a:pt x="27" y="134"/>
                      <a:pt x="27" y="132"/>
                    </a:cubicBezTo>
                    <a:cubicBezTo>
                      <a:pt x="28" y="118"/>
                      <a:pt x="29" y="105"/>
                      <a:pt x="29" y="95"/>
                    </a:cubicBezTo>
                    <a:cubicBezTo>
                      <a:pt x="19" y="95"/>
                      <a:pt x="14" y="98"/>
                      <a:pt x="13" y="105"/>
                    </a:cubicBezTo>
                    <a:cubicBezTo>
                      <a:pt x="10" y="114"/>
                      <a:pt x="7" y="124"/>
                      <a:pt x="5" y="135"/>
                    </a:cubicBezTo>
                    <a:cubicBezTo>
                      <a:pt x="4" y="137"/>
                      <a:pt x="3" y="139"/>
                      <a:pt x="2" y="139"/>
                    </a:cubicBezTo>
                    <a:cubicBezTo>
                      <a:pt x="1" y="140"/>
                      <a:pt x="0" y="138"/>
                      <a:pt x="0" y="135"/>
                    </a:cubicBezTo>
                    <a:cubicBezTo>
                      <a:pt x="0" y="125"/>
                      <a:pt x="2" y="115"/>
                      <a:pt x="7" y="104"/>
                    </a:cubicBezTo>
                    <a:cubicBezTo>
                      <a:pt x="11" y="92"/>
                      <a:pt x="18" y="86"/>
                      <a:pt x="30" y="86"/>
                    </a:cubicBezTo>
                    <a:cubicBezTo>
                      <a:pt x="30" y="85"/>
                      <a:pt x="30" y="83"/>
                      <a:pt x="31" y="80"/>
                    </a:cubicBezTo>
                    <a:cubicBezTo>
                      <a:pt x="29" y="81"/>
                      <a:pt x="28" y="81"/>
                      <a:pt x="26" y="80"/>
                    </a:cubicBezTo>
                    <a:cubicBezTo>
                      <a:pt x="24" y="80"/>
                      <a:pt x="23" y="80"/>
                      <a:pt x="22" y="80"/>
                    </a:cubicBezTo>
                    <a:cubicBezTo>
                      <a:pt x="14" y="81"/>
                      <a:pt x="8" y="76"/>
                      <a:pt x="5" y="66"/>
                    </a:cubicBezTo>
                    <a:cubicBezTo>
                      <a:pt x="2" y="59"/>
                      <a:pt x="0" y="49"/>
                      <a:pt x="0" y="37"/>
                    </a:cubicBezTo>
                    <a:cubicBezTo>
                      <a:pt x="0" y="32"/>
                      <a:pt x="1" y="29"/>
                      <a:pt x="3" y="29"/>
                    </a:cubicBezTo>
                    <a:cubicBezTo>
                      <a:pt x="6" y="31"/>
                      <a:pt x="8" y="35"/>
                      <a:pt x="8" y="39"/>
                    </a:cubicBezTo>
                    <a:cubicBezTo>
                      <a:pt x="7" y="45"/>
                      <a:pt x="7" y="52"/>
                      <a:pt x="9" y="59"/>
                    </a:cubicBezTo>
                    <a:cubicBezTo>
                      <a:pt x="10" y="68"/>
                      <a:pt x="16" y="73"/>
                      <a:pt x="24" y="74"/>
                    </a:cubicBezTo>
                    <a:cubicBezTo>
                      <a:pt x="26" y="74"/>
                      <a:pt x="29" y="74"/>
                      <a:pt x="31" y="74"/>
                    </a:cubicBezTo>
                    <a:cubicBezTo>
                      <a:pt x="31" y="72"/>
                      <a:pt x="31" y="69"/>
                      <a:pt x="31" y="65"/>
                    </a:cubicBezTo>
                    <a:cubicBezTo>
                      <a:pt x="31" y="61"/>
                      <a:pt x="32" y="58"/>
                      <a:pt x="32" y="57"/>
                    </a:cubicBezTo>
                    <a:cubicBezTo>
                      <a:pt x="25" y="56"/>
                      <a:pt x="20" y="53"/>
                      <a:pt x="19" y="48"/>
                    </a:cubicBezTo>
                    <a:cubicBezTo>
                      <a:pt x="15" y="36"/>
                      <a:pt x="14" y="25"/>
                      <a:pt x="16" y="14"/>
                    </a:cubicBezTo>
                    <a:cubicBezTo>
                      <a:pt x="17" y="6"/>
                      <a:pt x="21" y="2"/>
                      <a:pt x="27" y="2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30" y="20"/>
                      <a:pt x="42" y="19"/>
                      <a:pt x="57" y="19"/>
                    </a:cubicBezTo>
                    <a:cubicBezTo>
                      <a:pt x="57" y="18"/>
                      <a:pt x="57" y="17"/>
                      <a:pt x="57" y="16"/>
                    </a:cubicBezTo>
                    <a:cubicBezTo>
                      <a:pt x="56" y="13"/>
                      <a:pt x="54" y="10"/>
                      <a:pt x="50" y="9"/>
                    </a:cubicBezTo>
                    <a:cubicBezTo>
                      <a:pt x="44" y="8"/>
                      <a:pt x="37" y="7"/>
                      <a:pt x="31" y="9"/>
                    </a:cubicBezTo>
                    <a:cubicBezTo>
                      <a:pt x="25" y="11"/>
                      <a:pt x="22" y="14"/>
                      <a:pt x="22" y="19"/>
                    </a:cubicBezTo>
                    <a:close/>
                    <a:moveTo>
                      <a:pt x="22" y="27"/>
                    </a:moveTo>
                    <a:cubicBezTo>
                      <a:pt x="22" y="28"/>
                      <a:pt x="22" y="29"/>
                      <a:pt x="23" y="31"/>
                    </a:cubicBezTo>
                    <a:cubicBezTo>
                      <a:pt x="23" y="32"/>
                      <a:pt x="23" y="33"/>
                      <a:pt x="23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27"/>
                      <a:pt x="57" y="27"/>
                      <a:pt x="57" y="27"/>
                    </a:cubicBezTo>
                    <a:cubicBezTo>
                      <a:pt x="45" y="26"/>
                      <a:pt x="33" y="26"/>
                      <a:pt x="22" y="27"/>
                    </a:cubicBezTo>
                    <a:close/>
                    <a:moveTo>
                      <a:pt x="35" y="50"/>
                    </a:moveTo>
                    <a:cubicBezTo>
                      <a:pt x="48" y="50"/>
                      <a:pt x="48" y="50"/>
                      <a:pt x="48" y="50"/>
                    </a:cubicBezTo>
                    <a:cubicBezTo>
                      <a:pt x="53" y="50"/>
                      <a:pt x="55" y="47"/>
                      <a:pt x="57" y="42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43" y="41"/>
                      <a:pt x="32" y="41"/>
                      <a:pt x="24" y="42"/>
                    </a:cubicBezTo>
                    <a:cubicBezTo>
                      <a:pt x="24" y="43"/>
                      <a:pt x="24" y="43"/>
                      <a:pt x="25" y="44"/>
                    </a:cubicBezTo>
                    <a:cubicBezTo>
                      <a:pt x="27" y="48"/>
                      <a:pt x="30" y="50"/>
                      <a:pt x="35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76" name="iṣlîḋè">
                <a:extLst>
                  <a:ext uri="{FF2B5EF4-FFF2-40B4-BE49-F238E27FC236}">
                    <a16:creationId xmlns:a16="http://schemas.microsoft.com/office/drawing/2014/main" id="{24D0EDDD-E651-2A9C-0829-98589A0A2714}"/>
                  </a:ext>
                </a:extLst>
              </p:cNvPr>
              <p:cNvSpPr/>
              <p:nvPr/>
            </p:nvSpPr>
            <p:spPr bwMode="auto">
              <a:xfrm>
                <a:off x="2604984" y="5259978"/>
                <a:ext cx="177800" cy="255588"/>
              </a:xfrm>
              <a:custGeom>
                <a:avLst/>
                <a:gdLst>
                  <a:gd name="T0" fmla="*/ 5 w 96"/>
                  <a:gd name="T1" fmla="*/ 37 h 138"/>
                  <a:gd name="T2" fmla="*/ 24 w 96"/>
                  <a:gd name="T3" fmla="*/ 49 h 138"/>
                  <a:gd name="T4" fmla="*/ 7 w 96"/>
                  <a:gd name="T5" fmla="*/ 26 h 138"/>
                  <a:gd name="T6" fmla="*/ 0 w 96"/>
                  <a:gd name="T7" fmla="*/ 22 h 138"/>
                  <a:gd name="T8" fmla="*/ 44 w 96"/>
                  <a:gd name="T9" fmla="*/ 19 h 138"/>
                  <a:gd name="T10" fmla="*/ 40 w 96"/>
                  <a:gd name="T11" fmla="*/ 26 h 138"/>
                  <a:gd name="T12" fmla="*/ 29 w 96"/>
                  <a:gd name="T13" fmla="*/ 49 h 138"/>
                  <a:gd name="T14" fmla="*/ 42 w 96"/>
                  <a:gd name="T15" fmla="*/ 39 h 138"/>
                  <a:gd name="T16" fmla="*/ 36 w 96"/>
                  <a:gd name="T17" fmla="*/ 64 h 138"/>
                  <a:gd name="T18" fmla="*/ 44 w 96"/>
                  <a:gd name="T19" fmla="*/ 70 h 138"/>
                  <a:gd name="T20" fmla="*/ 30 w 96"/>
                  <a:gd name="T21" fmla="*/ 78 h 138"/>
                  <a:gd name="T22" fmla="*/ 48 w 96"/>
                  <a:gd name="T23" fmla="*/ 111 h 138"/>
                  <a:gd name="T24" fmla="*/ 42 w 96"/>
                  <a:gd name="T25" fmla="*/ 124 h 138"/>
                  <a:gd name="T26" fmla="*/ 33 w 96"/>
                  <a:gd name="T27" fmla="*/ 93 h 138"/>
                  <a:gd name="T28" fmla="*/ 30 w 96"/>
                  <a:gd name="T29" fmla="*/ 116 h 138"/>
                  <a:gd name="T30" fmla="*/ 24 w 96"/>
                  <a:gd name="T31" fmla="*/ 133 h 138"/>
                  <a:gd name="T32" fmla="*/ 20 w 96"/>
                  <a:gd name="T33" fmla="*/ 93 h 138"/>
                  <a:gd name="T34" fmla="*/ 11 w 96"/>
                  <a:gd name="T35" fmla="*/ 122 h 138"/>
                  <a:gd name="T36" fmla="*/ 8 w 96"/>
                  <a:gd name="T37" fmla="*/ 102 h 138"/>
                  <a:gd name="T38" fmla="*/ 24 w 96"/>
                  <a:gd name="T39" fmla="*/ 81 h 138"/>
                  <a:gd name="T40" fmla="*/ 3 w 96"/>
                  <a:gd name="T41" fmla="*/ 77 h 138"/>
                  <a:gd name="T42" fmla="*/ 14 w 96"/>
                  <a:gd name="T43" fmla="*/ 70 h 138"/>
                  <a:gd name="T44" fmla="*/ 20 w 96"/>
                  <a:gd name="T45" fmla="*/ 65 h 138"/>
                  <a:gd name="T46" fmla="*/ 2 w 96"/>
                  <a:gd name="T47" fmla="*/ 37 h 138"/>
                  <a:gd name="T48" fmla="*/ 40 w 96"/>
                  <a:gd name="T49" fmla="*/ 3 h 138"/>
                  <a:gd name="T50" fmla="*/ 14 w 96"/>
                  <a:gd name="T51" fmla="*/ 11 h 138"/>
                  <a:gd name="T52" fmla="*/ 5 w 96"/>
                  <a:gd name="T53" fmla="*/ 6 h 138"/>
                  <a:gd name="T54" fmla="*/ 33 w 96"/>
                  <a:gd name="T55" fmla="*/ 26 h 138"/>
                  <a:gd name="T56" fmla="*/ 27 w 96"/>
                  <a:gd name="T57" fmla="*/ 45 h 138"/>
                  <a:gd name="T58" fmla="*/ 54 w 96"/>
                  <a:gd name="T59" fmla="*/ 2 h 138"/>
                  <a:gd name="T60" fmla="*/ 58 w 96"/>
                  <a:gd name="T61" fmla="*/ 10 h 138"/>
                  <a:gd name="T62" fmla="*/ 88 w 96"/>
                  <a:gd name="T63" fmla="*/ 22 h 138"/>
                  <a:gd name="T64" fmla="*/ 74 w 96"/>
                  <a:gd name="T65" fmla="*/ 37 h 138"/>
                  <a:gd name="T66" fmla="*/ 62 w 96"/>
                  <a:gd name="T67" fmla="*/ 66 h 138"/>
                  <a:gd name="T68" fmla="*/ 53 w 96"/>
                  <a:gd name="T69" fmla="*/ 136 h 138"/>
                  <a:gd name="T70" fmla="*/ 48 w 96"/>
                  <a:gd name="T71" fmla="*/ 130 h 138"/>
                  <a:gd name="T72" fmla="*/ 55 w 96"/>
                  <a:gd name="T73" fmla="*/ 48 h 138"/>
                  <a:gd name="T74" fmla="*/ 76 w 96"/>
                  <a:gd name="T75" fmla="*/ 31 h 138"/>
                  <a:gd name="T76" fmla="*/ 65 w 96"/>
                  <a:gd name="T77" fmla="*/ 18 h 138"/>
                  <a:gd name="T78" fmla="*/ 52 w 96"/>
                  <a:gd name="T79" fmla="*/ 13 h 138"/>
                  <a:gd name="T80" fmla="*/ 94 w 96"/>
                  <a:gd name="T81" fmla="*/ 74 h 138"/>
                  <a:gd name="T82" fmla="*/ 76 w 96"/>
                  <a:gd name="T83" fmla="*/ 54 h 138"/>
                  <a:gd name="T84" fmla="*/ 83 w 96"/>
                  <a:gd name="T85" fmla="*/ 119 h 138"/>
                  <a:gd name="T86" fmla="*/ 88 w 96"/>
                  <a:gd name="T87" fmla="*/ 133 h 138"/>
                  <a:gd name="T88" fmla="*/ 70 w 96"/>
                  <a:gd name="T89" fmla="*/ 93 h 138"/>
                  <a:gd name="T90" fmla="*/ 70 w 96"/>
                  <a:gd name="T91" fmla="*/ 42 h 138"/>
                  <a:gd name="T92" fmla="*/ 95 w 96"/>
                  <a:gd name="T93" fmla="*/ 7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6" h="138">
                    <a:moveTo>
                      <a:pt x="2" y="37"/>
                    </a:moveTo>
                    <a:cubicBezTo>
                      <a:pt x="2" y="36"/>
                      <a:pt x="2" y="35"/>
                      <a:pt x="3" y="35"/>
                    </a:cubicBezTo>
                    <a:cubicBezTo>
                      <a:pt x="4" y="35"/>
                      <a:pt x="5" y="36"/>
                      <a:pt x="5" y="37"/>
                    </a:cubicBezTo>
                    <a:cubicBezTo>
                      <a:pt x="9" y="49"/>
                      <a:pt x="14" y="56"/>
                      <a:pt x="21" y="59"/>
                    </a:cubicBezTo>
                    <a:cubicBezTo>
                      <a:pt x="21" y="59"/>
                      <a:pt x="22" y="60"/>
                      <a:pt x="24" y="60"/>
                    </a:cubicBezTo>
                    <a:cubicBezTo>
                      <a:pt x="24" y="56"/>
                      <a:pt x="24" y="53"/>
                      <a:pt x="24" y="49"/>
                    </a:cubicBezTo>
                    <a:cubicBezTo>
                      <a:pt x="21" y="48"/>
                      <a:pt x="18" y="46"/>
                      <a:pt x="16" y="42"/>
                    </a:cubicBezTo>
                    <a:cubicBezTo>
                      <a:pt x="13" y="38"/>
                      <a:pt x="12" y="33"/>
                      <a:pt x="12" y="26"/>
                    </a:cubicBezTo>
                    <a:cubicBezTo>
                      <a:pt x="9" y="26"/>
                      <a:pt x="8" y="26"/>
                      <a:pt x="7" y="26"/>
                    </a:cubicBezTo>
                    <a:cubicBezTo>
                      <a:pt x="4" y="27"/>
                      <a:pt x="2" y="27"/>
                      <a:pt x="1" y="25"/>
                    </a:cubicBezTo>
                    <a:cubicBezTo>
                      <a:pt x="0" y="24"/>
                      <a:pt x="0" y="23"/>
                      <a:pt x="0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9"/>
                      <a:pt x="2" y="18"/>
                      <a:pt x="4" y="19"/>
                    </a:cubicBezTo>
                    <a:cubicBezTo>
                      <a:pt x="6" y="19"/>
                      <a:pt x="8" y="19"/>
                      <a:pt x="11" y="19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6" y="19"/>
                      <a:pt x="48" y="20"/>
                      <a:pt x="48" y="23"/>
                    </a:cubicBezTo>
                    <a:cubicBezTo>
                      <a:pt x="47" y="25"/>
                      <a:pt x="45" y="26"/>
                      <a:pt x="42" y="26"/>
                    </a:cubicBezTo>
                    <a:cubicBezTo>
                      <a:pt x="42" y="26"/>
                      <a:pt x="41" y="26"/>
                      <a:pt x="40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39" y="34"/>
                      <a:pt x="38" y="39"/>
                      <a:pt x="37" y="42"/>
                    </a:cubicBezTo>
                    <a:cubicBezTo>
                      <a:pt x="34" y="46"/>
                      <a:pt x="32" y="49"/>
                      <a:pt x="29" y="49"/>
                    </a:cubicBezTo>
                    <a:cubicBezTo>
                      <a:pt x="30" y="53"/>
                      <a:pt x="30" y="56"/>
                      <a:pt x="30" y="60"/>
                    </a:cubicBezTo>
                    <a:cubicBezTo>
                      <a:pt x="31" y="60"/>
                      <a:pt x="32" y="59"/>
                      <a:pt x="33" y="58"/>
                    </a:cubicBezTo>
                    <a:cubicBezTo>
                      <a:pt x="39" y="56"/>
                      <a:pt x="42" y="49"/>
                      <a:pt x="42" y="39"/>
                    </a:cubicBezTo>
                    <a:cubicBezTo>
                      <a:pt x="43" y="37"/>
                      <a:pt x="44" y="36"/>
                      <a:pt x="46" y="36"/>
                    </a:cubicBezTo>
                    <a:cubicBezTo>
                      <a:pt x="47" y="36"/>
                      <a:pt x="48" y="37"/>
                      <a:pt x="48" y="39"/>
                    </a:cubicBezTo>
                    <a:cubicBezTo>
                      <a:pt x="49" y="49"/>
                      <a:pt x="45" y="57"/>
                      <a:pt x="36" y="64"/>
                    </a:cubicBezTo>
                    <a:cubicBezTo>
                      <a:pt x="34" y="65"/>
                      <a:pt x="32" y="66"/>
                      <a:pt x="30" y="66"/>
                    </a:cubicBezTo>
                    <a:cubicBezTo>
                      <a:pt x="30" y="70"/>
                      <a:pt x="30" y="70"/>
                      <a:pt x="30" y="70"/>
                    </a:cubicBezTo>
                    <a:cubicBezTo>
                      <a:pt x="44" y="70"/>
                      <a:pt x="44" y="70"/>
                      <a:pt x="44" y="70"/>
                    </a:cubicBezTo>
                    <a:cubicBezTo>
                      <a:pt x="47" y="70"/>
                      <a:pt x="49" y="71"/>
                      <a:pt x="49" y="73"/>
                    </a:cubicBezTo>
                    <a:cubicBezTo>
                      <a:pt x="49" y="76"/>
                      <a:pt x="47" y="77"/>
                      <a:pt x="43" y="77"/>
                    </a:cubicBezTo>
                    <a:cubicBezTo>
                      <a:pt x="37" y="77"/>
                      <a:pt x="33" y="77"/>
                      <a:pt x="30" y="78"/>
                    </a:cubicBezTo>
                    <a:cubicBezTo>
                      <a:pt x="30" y="80"/>
                      <a:pt x="30" y="82"/>
                      <a:pt x="30" y="84"/>
                    </a:cubicBezTo>
                    <a:cubicBezTo>
                      <a:pt x="34" y="84"/>
                      <a:pt x="37" y="87"/>
                      <a:pt x="40" y="91"/>
                    </a:cubicBezTo>
                    <a:cubicBezTo>
                      <a:pt x="44" y="96"/>
                      <a:pt x="46" y="103"/>
                      <a:pt x="48" y="111"/>
                    </a:cubicBezTo>
                    <a:cubicBezTo>
                      <a:pt x="49" y="116"/>
                      <a:pt x="49" y="120"/>
                      <a:pt x="48" y="124"/>
                    </a:cubicBezTo>
                    <a:cubicBezTo>
                      <a:pt x="47" y="125"/>
                      <a:pt x="46" y="125"/>
                      <a:pt x="45" y="125"/>
                    </a:cubicBezTo>
                    <a:cubicBezTo>
                      <a:pt x="44" y="125"/>
                      <a:pt x="43" y="125"/>
                      <a:pt x="42" y="124"/>
                    </a:cubicBezTo>
                    <a:cubicBezTo>
                      <a:pt x="42" y="123"/>
                      <a:pt x="42" y="121"/>
                      <a:pt x="42" y="118"/>
                    </a:cubicBezTo>
                    <a:cubicBezTo>
                      <a:pt x="41" y="116"/>
                      <a:pt x="41" y="114"/>
                      <a:pt x="41" y="113"/>
                    </a:cubicBezTo>
                    <a:cubicBezTo>
                      <a:pt x="40" y="104"/>
                      <a:pt x="37" y="97"/>
                      <a:pt x="33" y="93"/>
                    </a:cubicBezTo>
                    <a:cubicBezTo>
                      <a:pt x="33" y="92"/>
                      <a:pt x="32" y="91"/>
                      <a:pt x="30" y="91"/>
                    </a:cubicBezTo>
                    <a:cubicBezTo>
                      <a:pt x="31" y="97"/>
                      <a:pt x="31" y="101"/>
                      <a:pt x="31" y="105"/>
                    </a:cubicBezTo>
                    <a:cubicBezTo>
                      <a:pt x="31" y="107"/>
                      <a:pt x="31" y="111"/>
                      <a:pt x="30" y="116"/>
                    </a:cubicBezTo>
                    <a:cubicBezTo>
                      <a:pt x="30" y="124"/>
                      <a:pt x="30" y="129"/>
                      <a:pt x="29" y="133"/>
                    </a:cubicBezTo>
                    <a:cubicBezTo>
                      <a:pt x="29" y="136"/>
                      <a:pt x="28" y="137"/>
                      <a:pt x="27" y="137"/>
                    </a:cubicBezTo>
                    <a:cubicBezTo>
                      <a:pt x="26" y="137"/>
                      <a:pt x="25" y="136"/>
                      <a:pt x="24" y="133"/>
                    </a:cubicBezTo>
                    <a:cubicBezTo>
                      <a:pt x="24" y="120"/>
                      <a:pt x="24" y="111"/>
                      <a:pt x="24" y="105"/>
                    </a:cubicBezTo>
                    <a:cubicBezTo>
                      <a:pt x="24" y="100"/>
                      <a:pt x="24" y="95"/>
                      <a:pt x="24" y="90"/>
                    </a:cubicBezTo>
                    <a:cubicBezTo>
                      <a:pt x="22" y="91"/>
                      <a:pt x="21" y="92"/>
                      <a:pt x="20" y="93"/>
                    </a:cubicBezTo>
                    <a:cubicBezTo>
                      <a:pt x="18" y="94"/>
                      <a:pt x="16" y="98"/>
                      <a:pt x="14" y="102"/>
                    </a:cubicBezTo>
                    <a:cubicBezTo>
                      <a:pt x="13" y="104"/>
                      <a:pt x="13" y="104"/>
                      <a:pt x="13" y="104"/>
                    </a:cubicBezTo>
                    <a:cubicBezTo>
                      <a:pt x="12" y="108"/>
                      <a:pt x="11" y="114"/>
                      <a:pt x="11" y="122"/>
                    </a:cubicBezTo>
                    <a:cubicBezTo>
                      <a:pt x="10" y="124"/>
                      <a:pt x="9" y="125"/>
                      <a:pt x="7" y="125"/>
                    </a:cubicBezTo>
                    <a:cubicBezTo>
                      <a:pt x="6" y="125"/>
                      <a:pt x="5" y="124"/>
                      <a:pt x="5" y="122"/>
                    </a:cubicBezTo>
                    <a:cubicBezTo>
                      <a:pt x="6" y="115"/>
                      <a:pt x="7" y="108"/>
                      <a:pt x="8" y="102"/>
                    </a:cubicBezTo>
                    <a:cubicBezTo>
                      <a:pt x="9" y="97"/>
                      <a:pt x="11" y="92"/>
                      <a:pt x="14" y="89"/>
                    </a:cubicBezTo>
                    <a:cubicBezTo>
                      <a:pt x="17" y="86"/>
                      <a:pt x="20" y="84"/>
                      <a:pt x="24" y="84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24" y="80"/>
                      <a:pt x="24" y="79"/>
                      <a:pt x="24" y="78"/>
                    </a:cubicBezTo>
                    <a:cubicBezTo>
                      <a:pt x="14" y="78"/>
                      <a:pt x="9" y="78"/>
                      <a:pt x="9" y="78"/>
                    </a:cubicBezTo>
                    <a:cubicBezTo>
                      <a:pt x="6" y="79"/>
                      <a:pt x="4" y="79"/>
                      <a:pt x="3" y="77"/>
                    </a:cubicBezTo>
                    <a:cubicBezTo>
                      <a:pt x="2" y="76"/>
                      <a:pt x="2" y="74"/>
                      <a:pt x="3" y="72"/>
                    </a:cubicBezTo>
                    <a:cubicBezTo>
                      <a:pt x="3" y="70"/>
                      <a:pt x="4" y="70"/>
                      <a:pt x="7" y="70"/>
                    </a:cubicBezTo>
                    <a:cubicBezTo>
                      <a:pt x="8" y="70"/>
                      <a:pt x="10" y="70"/>
                      <a:pt x="14" y="70"/>
                    </a:cubicBezTo>
                    <a:cubicBezTo>
                      <a:pt x="24" y="70"/>
                      <a:pt x="24" y="70"/>
                      <a:pt x="24" y="70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2" y="66"/>
                      <a:pt x="21" y="66"/>
                      <a:pt x="20" y="65"/>
                    </a:cubicBezTo>
                    <a:cubicBezTo>
                      <a:pt x="12" y="62"/>
                      <a:pt x="6" y="56"/>
                      <a:pt x="2" y="46"/>
                    </a:cubicBezTo>
                    <a:cubicBezTo>
                      <a:pt x="2" y="46"/>
                      <a:pt x="2" y="43"/>
                      <a:pt x="2" y="40"/>
                    </a:cubicBezTo>
                    <a:cubicBezTo>
                      <a:pt x="2" y="39"/>
                      <a:pt x="2" y="38"/>
                      <a:pt x="2" y="37"/>
                    </a:cubicBezTo>
                    <a:close/>
                    <a:moveTo>
                      <a:pt x="9" y="3"/>
                    </a:moveTo>
                    <a:cubicBezTo>
                      <a:pt x="11" y="3"/>
                      <a:pt x="15" y="3"/>
                      <a:pt x="19" y="3"/>
                    </a:cubicBezTo>
                    <a:cubicBezTo>
                      <a:pt x="40" y="3"/>
                      <a:pt x="40" y="3"/>
                      <a:pt x="40" y="3"/>
                    </a:cubicBezTo>
                    <a:cubicBezTo>
                      <a:pt x="43" y="3"/>
                      <a:pt x="44" y="5"/>
                      <a:pt x="44" y="7"/>
                    </a:cubicBezTo>
                    <a:cubicBezTo>
                      <a:pt x="44" y="9"/>
                      <a:pt x="42" y="10"/>
                      <a:pt x="39" y="10"/>
                    </a:cubicBezTo>
                    <a:cubicBezTo>
                      <a:pt x="34" y="10"/>
                      <a:pt x="25" y="10"/>
                      <a:pt x="14" y="11"/>
                    </a:cubicBezTo>
                    <a:cubicBezTo>
                      <a:pt x="13" y="11"/>
                      <a:pt x="12" y="11"/>
                      <a:pt x="11" y="11"/>
                    </a:cubicBezTo>
                    <a:cubicBezTo>
                      <a:pt x="7" y="11"/>
                      <a:pt x="5" y="11"/>
                      <a:pt x="5" y="9"/>
                    </a:cubicBezTo>
                    <a:cubicBezTo>
                      <a:pt x="5" y="9"/>
                      <a:pt x="4" y="8"/>
                      <a:pt x="5" y="6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5" y="3"/>
                      <a:pt x="6" y="3"/>
                      <a:pt x="9" y="3"/>
                    </a:cubicBezTo>
                    <a:close/>
                    <a:moveTo>
                      <a:pt x="33" y="26"/>
                    </a:moveTo>
                    <a:cubicBezTo>
                      <a:pt x="28" y="26"/>
                      <a:pt x="23" y="26"/>
                      <a:pt x="17" y="26"/>
                    </a:cubicBezTo>
                    <a:cubicBezTo>
                      <a:pt x="18" y="32"/>
                      <a:pt x="20" y="38"/>
                      <a:pt x="24" y="42"/>
                    </a:cubicBezTo>
                    <a:cubicBezTo>
                      <a:pt x="25" y="44"/>
                      <a:pt x="26" y="45"/>
                      <a:pt x="27" y="45"/>
                    </a:cubicBezTo>
                    <a:cubicBezTo>
                      <a:pt x="28" y="45"/>
                      <a:pt x="29" y="44"/>
                      <a:pt x="29" y="42"/>
                    </a:cubicBezTo>
                    <a:cubicBezTo>
                      <a:pt x="32" y="38"/>
                      <a:pt x="33" y="33"/>
                      <a:pt x="33" y="26"/>
                    </a:cubicBezTo>
                    <a:close/>
                    <a:moveTo>
                      <a:pt x="54" y="2"/>
                    </a:moveTo>
                    <a:cubicBezTo>
                      <a:pt x="55" y="0"/>
                      <a:pt x="57" y="0"/>
                      <a:pt x="58" y="1"/>
                    </a:cubicBezTo>
                    <a:cubicBezTo>
                      <a:pt x="59" y="2"/>
                      <a:pt x="60" y="4"/>
                      <a:pt x="59" y="6"/>
                    </a:cubicBezTo>
                    <a:cubicBezTo>
                      <a:pt x="57" y="8"/>
                      <a:pt x="57" y="9"/>
                      <a:pt x="58" y="10"/>
                    </a:cubicBezTo>
                    <a:cubicBezTo>
                      <a:pt x="59" y="11"/>
                      <a:pt x="61" y="12"/>
                      <a:pt x="63" y="11"/>
                    </a:cubicBezTo>
                    <a:cubicBezTo>
                      <a:pt x="67" y="9"/>
                      <a:pt x="73" y="9"/>
                      <a:pt x="80" y="11"/>
                    </a:cubicBezTo>
                    <a:cubicBezTo>
                      <a:pt x="84" y="13"/>
                      <a:pt x="87" y="16"/>
                      <a:pt x="88" y="22"/>
                    </a:cubicBezTo>
                    <a:cubicBezTo>
                      <a:pt x="89" y="27"/>
                      <a:pt x="88" y="32"/>
                      <a:pt x="85" y="35"/>
                    </a:cubicBezTo>
                    <a:cubicBezTo>
                      <a:pt x="84" y="38"/>
                      <a:pt x="81" y="39"/>
                      <a:pt x="75" y="37"/>
                    </a:cubicBezTo>
                    <a:cubicBezTo>
                      <a:pt x="75" y="37"/>
                      <a:pt x="74" y="37"/>
                      <a:pt x="74" y="37"/>
                    </a:cubicBezTo>
                    <a:cubicBezTo>
                      <a:pt x="69" y="37"/>
                      <a:pt x="66" y="37"/>
                      <a:pt x="63" y="38"/>
                    </a:cubicBezTo>
                    <a:cubicBezTo>
                      <a:pt x="62" y="38"/>
                      <a:pt x="61" y="40"/>
                      <a:pt x="61" y="43"/>
                    </a:cubicBezTo>
                    <a:cubicBezTo>
                      <a:pt x="62" y="48"/>
                      <a:pt x="62" y="56"/>
                      <a:pt x="62" y="66"/>
                    </a:cubicBezTo>
                    <a:cubicBezTo>
                      <a:pt x="62" y="70"/>
                      <a:pt x="61" y="76"/>
                      <a:pt x="61" y="84"/>
                    </a:cubicBezTo>
                    <a:cubicBezTo>
                      <a:pt x="59" y="99"/>
                      <a:pt x="58" y="110"/>
                      <a:pt x="57" y="116"/>
                    </a:cubicBezTo>
                    <a:cubicBezTo>
                      <a:pt x="57" y="122"/>
                      <a:pt x="55" y="128"/>
                      <a:pt x="53" y="136"/>
                    </a:cubicBezTo>
                    <a:cubicBezTo>
                      <a:pt x="52" y="137"/>
                      <a:pt x="51" y="138"/>
                      <a:pt x="50" y="138"/>
                    </a:cubicBezTo>
                    <a:cubicBezTo>
                      <a:pt x="48" y="138"/>
                      <a:pt x="48" y="137"/>
                      <a:pt x="48" y="136"/>
                    </a:cubicBezTo>
                    <a:cubicBezTo>
                      <a:pt x="48" y="135"/>
                      <a:pt x="48" y="133"/>
                      <a:pt x="48" y="130"/>
                    </a:cubicBezTo>
                    <a:cubicBezTo>
                      <a:pt x="49" y="127"/>
                      <a:pt x="49" y="126"/>
                      <a:pt x="49" y="125"/>
                    </a:cubicBezTo>
                    <a:cubicBezTo>
                      <a:pt x="53" y="104"/>
                      <a:pt x="55" y="85"/>
                      <a:pt x="55" y="68"/>
                    </a:cubicBezTo>
                    <a:cubicBezTo>
                      <a:pt x="56" y="60"/>
                      <a:pt x="56" y="54"/>
                      <a:pt x="55" y="48"/>
                    </a:cubicBezTo>
                    <a:cubicBezTo>
                      <a:pt x="54" y="45"/>
                      <a:pt x="53" y="42"/>
                      <a:pt x="52" y="40"/>
                    </a:cubicBezTo>
                    <a:cubicBezTo>
                      <a:pt x="50" y="38"/>
                      <a:pt x="51" y="36"/>
                      <a:pt x="54" y="34"/>
                    </a:cubicBezTo>
                    <a:cubicBezTo>
                      <a:pt x="58" y="30"/>
                      <a:pt x="66" y="29"/>
                      <a:pt x="76" y="31"/>
                    </a:cubicBezTo>
                    <a:cubicBezTo>
                      <a:pt x="81" y="32"/>
                      <a:pt x="83" y="30"/>
                      <a:pt x="83" y="25"/>
                    </a:cubicBezTo>
                    <a:cubicBezTo>
                      <a:pt x="83" y="21"/>
                      <a:pt x="81" y="18"/>
                      <a:pt x="77" y="18"/>
                    </a:cubicBezTo>
                    <a:cubicBezTo>
                      <a:pt x="70" y="17"/>
                      <a:pt x="66" y="17"/>
                      <a:pt x="65" y="18"/>
                    </a:cubicBezTo>
                    <a:cubicBezTo>
                      <a:pt x="63" y="19"/>
                      <a:pt x="60" y="19"/>
                      <a:pt x="57" y="19"/>
                    </a:cubicBezTo>
                    <a:cubicBezTo>
                      <a:pt x="57" y="18"/>
                      <a:pt x="55" y="17"/>
                      <a:pt x="53" y="15"/>
                    </a:cubicBezTo>
                    <a:cubicBezTo>
                      <a:pt x="53" y="14"/>
                      <a:pt x="52" y="14"/>
                      <a:pt x="52" y="13"/>
                    </a:cubicBezTo>
                    <a:cubicBezTo>
                      <a:pt x="50" y="10"/>
                      <a:pt x="51" y="6"/>
                      <a:pt x="54" y="2"/>
                    </a:cubicBezTo>
                    <a:close/>
                    <a:moveTo>
                      <a:pt x="95" y="70"/>
                    </a:moveTo>
                    <a:cubicBezTo>
                      <a:pt x="96" y="72"/>
                      <a:pt x="95" y="73"/>
                      <a:pt x="94" y="74"/>
                    </a:cubicBezTo>
                    <a:cubicBezTo>
                      <a:pt x="92" y="74"/>
                      <a:pt x="91" y="74"/>
                      <a:pt x="90" y="72"/>
                    </a:cubicBezTo>
                    <a:cubicBezTo>
                      <a:pt x="88" y="67"/>
                      <a:pt x="84" y="62"/>
                      <a:pt x="78" y="56"/>
                    </a:cubicBezTo>
                    <a:cubicBezTo>
                      <a:pt x="77" y="55"/>
                      <a:pt x="76" y="54"/>
                      <a:pt x="76" y="54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61"/>
                      <a:pt x="75" y="73"/>
                      <a:pt x="77" y="93"/>
                    </a:cubicBezTo>
                    <a:cubicBezTo>
                      <a:pt x="78" y="99"/>
                      <a:pt x="80" y="107"/>
                      <a:pt x="83" y="119"/>
                    </a:cubicBezTo>
                    <a:cubicBezTo>
                      <a:pt x="84" y="122"/>
                      <a:pt x="85" y="124"/>
                      <a:pt x="85" y="124"/>
                    </a:cubicBezTo>
                    <a:cubicBezTo>
                      <a:pt x="86" y="126"/>
                      <a:pt x="86" y="128"/>
                      <a:pt x="87" y="131"/>
                    </a:cubicBezTo>
                    <a:cubicBezTo>
                      <a:pt x="88" y="132"/>
                      <a:pt x="88" y="133"/>
                      <a:pt x="88" y="133"/>
                    </a:cubicBezTo>
                    <a:cubicBezTo>
                      <a:pt x="88" y="135"/>
                      <a:pt x="88" y="136"/>
                      <a:pt x="86" y="136"/>
                    </a:cubicBezTo>
                    <a:cubicBezTo>
                      <a:pt x="84" y="136"/>
                      <a:pt x="83" y="135"/>
                      <a:pt x="82" y="133"/>
                    </a:cubicBezTo>
                    <a:cubicBezTo>
                      <a:pt x="77" y="123"/>
                      <a:pt x="73" y="110"/>
                      <a:pt x="70" y="93"/>
                    </a:cubicBezTo>
                    <a:cubicBezTo>
                      <a:pt x="69" y="79"/>
                      <a:pt x="68" y="68"/>
                      <a:pt x="68" y="58"/>
                    </a:cubicBezTo>
                    <a:cubicBezTo>
                      <a:pt x="68" y="51"/>
                      <a:pt x="68" y="46"/>
                      <a:pt x="68" y="44"/>
                    </a:cubicBezTo>
                    <a:cubicBezTo>
                      <a:pt x="68" y="43"/>
                      <a:pt x="69" y="42"/>
                      <a:pt x="70" y="42"/>
                    </a:cubicBezTo>
                    <a:cubicBezTo>
                      <a:pt x="71" y="41"/>
                      <a:pt x="71" y="41"/>
                      <a:pt x="72" y="42"/>
                    </a:cubicBezTo>
                    <a:cubicBezTo>
                      <a:pt x="76" y="45"/>
                      <a:pt x="78" y="48"/>
                      <a:pt x="80" y="49"/>
                    </a:cubicBezTo>
                    <a:cubicBezTo>
                      <a:pt x="86" y="54"/>
                      <a:pt x="91" y="61"/>
                      <a:pt x="95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77" name="íṣ1ïḑe">
                <a:extLst>
                  <a:ext uri="{FF2B5EF4-FFF2-40B4-BE49-F238E27FC236}">
                    <a16:creationId xmlns:a16="http://schemas.microsoft.com/office/drawing/2014/main" id="{36EAD4CF-F6AA-4D4B-F662-93F82E655F07}"/>
                  </a:ext>
                </a:extLst>
              </p:cNvPr>
              <p:cNvSpPr/>
              <p:nvPr/>
            </p:nvSpPr>
            <p:spPr bwMode="auto">
              <a:xfrm>
                <a:off x="1750909" y="4905965"/>
                <a:ext cx="93663" cy="87313"/>
              </a:xfrm>
              <a:custGeom>
                <a:avLst/>
                <a:gdLst>
                  <a:gd name="T0" fmla="*/ 51 w 51"/>
                  <a:gd name="T1" fmla="*/ 17 h 47"/>
                  <a:gd name="T2" fmla="*/ 46 w 51"/>
                  <a:gd name="T3" fmla="*/ 25 h 47"/>
                  <a:gd name="T4" fmla="*/ 26 w 51"/>
                  <a:gd name="T5" fmla="*/ 13 h 47"/>
                  <a:gd name="T6" fmla="*/ 20 w 51"/>
                  <a:gd name="T7" fmla="*/ 9 h 47"/>
                  <a:gd name="T8" fmla="*/ 14 w 51"/>
                  <a:gd name="T9" fmla="*/ 9 h 47"/>
                  <a:gd name="T10" fmla="*/ 10 w 51"/>
                  <a:gd name="T11" fmla="*/ 13 h 47"/>
                  <a:gd name="T12" fmla="*/ 8 w 51"/>
                  <a:gd name="T13" fmla="*/ 19 h 47"/>
                  <a:gd name="T14" fmla="*/ 10 w 51"/>
                  <a:gd name="T15" fmla="*/ 23 h 47"/>
                  <a:gd name="T16" fmla="*/ 17 w 51"/>
                  <a:gd name="T17" fmla="*/ 27 h 47"/>
                  <a:gd name="T18" fmla="*/ 37 w 51"/>
                  <a:gd name="T19" fmla="*/ 40 h 47"/>
                  <a:gd name="T20" fmla="*/ 33 w 51"/>
                  <a:gd name="T21" fmla="*/ 47 h 47"/>
                  <a:gd name="T22" fmla="*/ 13 w 51"/>
                  <a:gd name="T23" fmla="*/ 35 h 47"/>
                  <a:gd name="T24" fmla="*/ 4 w 51"/>
                  <a:gd name="T25" fmla="*/ 29 h 47"/>
                  <a:gd name="T26" fmla="*/ 1 w 51"/>
                  <a:gd name="T27" fmla="*/ 24 h 47"/>
                  <a:gd name="T28" fmla="*/ 0 w 51"/>
                  <a:gd name="T29" fmla="*/ 18 h 47"/>
                  <a:gd name="T30" fmla="*/ 3 w 51"/>
                  <a:gd name="T31" fmla="*/ 10 h 47"/>
                  <a:gd name="T32" fmla="*/ 10 w 51"/>
                  <a:gd name="T33" fmla="*/ 2 h 47"/>
                  <a:gd name="T34" fmla="*/ 15 w 51"/>
                  <a:gd name="T35" fmla="*/ 0 h 47"/>
                  <a:gd name="T36" fmla="*/ 21 w 51"/>
                  <a:gd name="T37" fmla="*/ 0 h 47"/>
                  <a:gd name="T38" fmla="*/ 31 w 51"/>
                  <a:gd name="T39" fmla="*/ 5 h 47"/>
                  <a:gd name="T40" fmla="*/ 51 w 51"/>
                  <a:gd name="T41" fmla="*/ 1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1" h="47">
                    <a:moveTo>
                      <a:pt x="51" y="17"/>
                    </a:moveTo>
                    <a:cubicBezTo>
                      <a:pt x="46" y="25"/>
                      <a:pt x="46" y="25"/>
                      <a:pt x="46" y="25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3" y="11"/>
                      <a:pt x="21" y="10"/>
                      <a:pt x="20" y="9"/>
                    </a:cubicBezTo>
                    <a:cubicBezTo>
                      <a:pt x="18" y="9"/>
                      <a:pt x="16" y="9"/>
                      <a:pt x="14" y="9"/>
                    </a:cubicBezTo>
                    <a:cubicBezTo>
                      <a:pt x="13" y="10"/>
                      <a:pt x="11" y="11"/>
                      <a:pt x="10" y="13"/>
                    </a:cubicBezTo>
                    <a:cubicBezTo>
                      <a:pt x="9" y="16"/>
                      <a:pt x="8" y="17"/>
                      <a:pt x="8" y="19"/>
                    </a:cubicBezTo>
                    <a:cubicBezTo>
                      <a:pt x="9" y="21"/>
                      <a:pt x="9" y="22"/>
                      <a:pt x="10" y="23"/>
                    </a:cubicBezTo>
                    <a:cubicBezTo>
                      <a:pt x="12" y="24"/>
                      <a:pt x="14" y="25"/>
                      <a:pt x="17" y="27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3" y="47"/>
                      <a:pt x="33" y="47"/>
                      <a:pt x="33" y="47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9" y="33"/>
                      <a:pt x="6" y="31"/>
                      <a:pt x="4" y="29"/>
                    </a:cubicBezTo>
                    <a:cubicBezTo>
                      <a:pt x="2" y="28"/>
                      <a:pt x="1" y="26"/>
                      <a:pt x="1" y="24"/>
                    </a:cubicBezTo>
                    <a:cubicBezTo>
                      <a:pt x="0" y="22"/>
                      <a:pt x="0" y="20"/>
                      <a:pt x="0" y="18"/>
                    </a:cubicBezTo>
                    <a:cubicBezTo>
                      <a:pt x="0" y="15"/>
                      <a:pt x="2" y="13"/>
                      <a:pt x="3" y="10"/>
                    </a:cubicBezTo>
                    <a:cubicBezTo>
                      <a:pt x="6" y="6"/>
                      <a:pt x="8" y="4"/>
                      <a:pt x="10" y="2"/>
                    </a:cubicBezTo>
                    <a:cubicBezTo>
                      <a:pt x="11" y="1"/>
                      <a:pt x="13" y="0"/>
                      <a:pt x="15" y="0"/>
                    </a:cubicBezTo>
                    <a:cubicBezTo>
                      <a:pt x="17" y="0"/>
                      <a:pt x="19" y="0"/>
                      <a:pt x="21" y="0"/>
                    </a:cubicBezTo>
                    <a:cubicBezTo>
                      <a:pt x="23" y="1"/>
                      <a:pt x="27" y="3"/>
                      <a:pt x="31" y="5"/>
                    </a:cubicBezTo>
                    <a:lnTo>
                      <a:pt x="51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78" name="íṧḷîde">
                <a:extLst>
                  <a:ext uri="{FF2B5EF4-FFF2-40B4-BE49-F238E27FC236}">
                    <a16:creationId xmlns:a16="http://schemas.microsoft.com/office/drawing/2014/main" id="{BB72AC4E-6887-4569-86C2-A640D75F43A5}"/>
                  </a:ext>
                </a:extLst>
              </p:cNvPr>
              <p:cNvSpPr/>
              <p:nvPr/>
            </p:nvSpPr>
            <p:spPr bwMode="auto">
              <a:xfrm>
                <a:off x="1704872" y="4971053"/>
                <a:ext cx="100013" cy="92075"/>
              </a:xfrm>
              <a:custGeom>
                <a:avLst/>
                <a:gdLst>
                  <a:gd name="T0" fmla="*/ 17 w 63"/>
                  <a:gd name="T1" fmla="*/ 0 h 58"/>
                  <a:gd name="T2" fmla="*/ 63 w 63"/>
                  <a:gd name="T3" fmla="*/ 21 h 58"/>
                  <a:gd name="T4" fmla="*/ 59 w 63"/>
                  <a:gd name="T5" fmla="*/ 30 h 58"/>
                  <a:gd name="T6" fmla="*/ 19 w 63"/>
                  <a:gd name="T7" fmla="*/ 35 h 58"/>
                  <a:gd name="T8" fmla="*/ 50 w 63"/>
                  <a:gd name="T9" fmla="*/ 50 h 58"/>
                  <a:gd name="T10" fmla="*/ 46 w 63"/>
                  <a:gd name="T11" fmla="*/ 58 h 58"/>
                  <a:gd name="T12" fmla="*/ 0 w 63"/>
                  <a:gd name="T13" fmla="*/ 37 h 58"/>
                  <a:gd name="T14" fmla="*/ 4 w 63"/>
                  <a:gd name="T15" fmla="*/ 26 h 58"/>
                  <a:gd name="T16" fmla="*/ 43 w 63"/>
                  <a:gd name="T17" fmla="*/ 22 h 58"/>
                  <a:gd name="T18" fmla="*/ 12 w 63"/>
                  <a:gd name="T19" fmla="*/ 8 h 58"/>
                  <a:gd name="T20" fmla="*/ 17 w 63"/>
                  <a:gd name="T2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3" h="58">
                    <a:moveTo>
                      <a:pt x="17" y="0"/>
                    </a:moveTo>
                    <a:lnTo>
                      <a:pt x="63" y="21"/>
                    </a:lnTo>
                    <a:lnTo>
                      <a:pt x="59" y="30"/>
                    </a:lnTo>
                    <a:lnTo>
                      <a:pt x="19" y="35"/>
                    </a:lnTo>
                    <a:lnTo>
                      <a:pt x="50" y="50"/>
                    </a:lnTo>
                    <a:lnTo>
                      <a:pt x="46" y="58"/>
                    </a:lnTo>
                    <a:lnTo>
                      <a:pt x="0" y="37"/>
                    </a:lnTo>
                    <a:lnTo>
                      <a:pt x="4" y="26"/>
                    </a:lnTo>
                    <a:lnTo>
                      <a:pt x="43" y="22"/>
                    </a:lnTo>
                    <a:lnTo>
                      <a:pt x="12" y="8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79" name="íS1îḍé">
                <a:extLst>
                  <a:ext uri="{FF2B5EF4-FFF2-40B4-BE49-F238E27FC236}">
                    <a16:creationId xmlns:a16="http://schemas.microsoft.com/office/drawing/2014/main" id="{E825F264-98B2-0E6D-8FCA-1B19080AC066}"/>
                  </a:ext>
                </a:extLst>
              </p:cNvPr>
              <p:cNvSpPr/>
              <p:nvPr/>
            </p:nvSpPr>
            <p:spPr bwMode="auto">
              <a:xfrm>
                <a:off x="1690584" y="5045665"/>
                <a:ext cx="84138" cy="44450"/>
              </a:xfrm>
              <a:custGeom>
                <a:avLst/>
                <a:gdLst>
                  <a:gd name="T0" fmla="*/ 5 w 53"/>
                  <a:gd name="T1" fmla="*/ 0 h 28"/>
                  <a:gd name="T2" fmla="*/ 53 w 53"/>
                  <a:gd name="T3" fmla="*/ 19 h 28"/>
                  <a:gd name="T4" fmla="*/ 49 w 53"/>
                  <a:gd name="T5" fmla="*/ 28 h 28"/>
                  <a:gd name="T6" fmla="*/ 0 w 53"/>
                  <a:gd name="T7" fmla="*/ 10 h 28"/>
                  <a:gd name="T8" fmla="*/ 5 w 53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28">
                    <a:moveTo>
                      <a:pt x="5" y="0"/>
                    </a:moveTo>
                    <a:lnTo>
                      <a:pt x="53" y="19"/>
                    </a:lnTo>
                    <a:lnTo>
                      <a:pt x="49" y="28"/>
                    </a:lnTo>
                    <a:lnTo>
                      <a:pt x="0" y="1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80" name="íṧļïḋè">
                <a:extLst>
                  <a:ext uri="{FF2B5EF4-FFF2-40B4-BE49-F238E27FC236}">
                    <a16:creationId xmlns:a16="http://schemas.microsoft.com/office/drawing/2014/main" id="{FBF11740-5301-D0A3-D235-7CE93DB6FE84}"/>
                  </a:ext>
                </a:extLst>
              </p:cNvPr>
              <p:cNvSpPr/>
              <p:nvPr/>
            </p:nvSpPr>
            <p:spPr bwMode="auto">
              <a:xfrm>
                <a:off x="1674709" y="5091703"/>
                <a:ext cx="92075" cy="73025"/>
              </a:xfrm>
              <a:custGeom>
                <a:avLst/>
                <a:gdLst>
                  <a:gd name="T0" fmla="*/ 4 w 58"/>
                  <a:gd name="T1" fmla="*/ 3 h 46"/>
                  <a:gd name="T2" fmla="*/ 58 w 58"/>
                  <a:gd name="T3" fmla="*/ 0 h 46"/>
                  <a:gd name="T4" fmla="*/ 55 w 58"/>
                  <a:gd name="T5" fmla="*/ 11 h 46"/>
                  <a:gd name="T6" fmla="*/ 14 w 58"/>
                  <a:gd name="T7" fmla="*/ 13 h 46"/>
                  <a:gd name="T8" fmla="*/ 46 w 58"/>
                  <a:gd name="T9" fmla="*/ 35 h 46"/>
                  <a:gd name="T10" fmla="*/ 44 w 58"/>
                  <a:gd name="T11" fmla="*/ 46 h 46"/>
                  <a:gd name="T12" fmla="*/ 0 w 58"/>
                  <a:gd name="T13" fmla="*/ 14 h 46"/>
                  <a:gd name="T14" fmla="*/ 4 w 58"/>
                  <a:gd name="T15" fmla="*/ 3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46">
                    <a:moveTo>
                      <a:pt x="4" y="3"/>
                    </a:moveTo>
                    <a:lnTo>
                      <a:pt x="58" y="0"/>
                    </a:lnTo>
                    <a:lnTo>
                      <a:pt x="55" y="11"/>
                    </a:lnTo>
                    <a:lnTo>
                      <a:pt x="14" y="13"/>
                    </a:lnTo>
                    <a:lnTo>
                      <a:pt x="46" y="35"/>
                    </a:lnTo>
                    <a:lnTo>
                      <a:pt x="44" y="46"/>
                    </a:lnTo>
                    <a:lnTo>
                      <a:pt x="0" y="14"/>
                    </a:lnTo>
                    <a:lnTo>
                      <a:pt x="4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81" name="ïṡḷiḋé">
                <a:extLst>
                  <a:ext uri="{FF2B5EF4-FFF2-40B4-BE49-F238E27FC236}">
                    <a16:creationId xmlns:a16="http://schemas.microsoft.com/office/drawing/2014/main" id="{332E15A4-4EDA-39C3-766C-A6B38A925FCB}"/>
                  </a:ext>
                </a:extLst>
              </p:cNvPr>
              <p:cNvSpPr/>
              <p:nvPr/>
            </p:nvSpPr>
            <p:spPr bwMode="auto">
              <a:xfrm>
                <a:off x="1652484" y="5153615"/>
                <a:ext cx="90488" cy="73025"/>
              </a:xfrm>
              <a:custGeom>
                <a:avLst/>
                <a:gdLst>
                  <a:gd name="T0" fmla="*/ 7 w 57"/>
                  <a:gd name="T1" fmla="*/ 0 h 46"/>
                  <a:gd name="T2" fmla="*/ 57 w 57"/>
                  <a:gd name="T3" fmla="*/ 10 h 46"/>
                  <a:gd name="T4" fmla="*/ 50 w 57"/>
                  <a:gd name="T5" fmla="*/ 46 h 46"/>
                  <a:gd name="T6" fmla="*/ 42 w 57"/>
                  <a:gd name="T7" fmla="*/ 45 h 46"/>
                  <a:gd name="T8" fmla="*/ 47 w 57"/>
                  <a:gd name="T9" fmla="*/ 18 h 46"/>
                  <a:gd name="T10" fmla="*/ 36 w 57"/>
                  <a:gd name="T11" fmla="*/ 16 h 46"/>
                  <a:gd name="T12" fmla="*/ 30 w 57"/>
                  <a:gd name="T13" fmla="*/ 40 h 46"/>
                  <a:gd name="T14" fmla="*/ 22 w 57"/>
                  <a:gd name="T15" fmla="*/ 39 h 46"/>
                  <a:gd name="T16" fmla="*/ 27 w 57"/>
                  <a:gd name="T17" fmla="*/ 14 h 46"/>
                  <a:gd name="T18" fmla="*/ 14 w 57"/>
                  <a:gd name="T19" fmla="*/ 11 h 46"/>
                  <a:gd name="T20" fmla="*/ 8 w 57"/>
                  <a:gd name="T21" fmla="*/ 39 h 46"/>
                  <a:gd name="T22" fmla="*/ 0 w 57"/>
                  <a:gd name="T23" fmla="*/ 38 h 46"/>
                  <a:gd name="T24" fmla="*/ 7 w 57"/>
                  <a:gd name="T25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46">
                    <a:moveTo>
                      <a:pt x="7" y="0"/>
                    </a:moveTo>
                    <a:lnTo>
                      <a:pt x="57" y="10"/>
                    </a:lnTo>
                    <a:lnTo>
                      <a:pt x="50" y="46"/>
                    </a:lnTo>
                    <a:lnTo>
                      <a:pt x="42" y="45"/>
                    </a:lnTo>
                    <a:lnTo>
                      <a:pt x="47" y="18"/>
                    </a:lnTo>
                    <a:lnTo>
                      <a:pt x="36" y="16"/>
                    </a:lnTo>
                    <a:lnTo>
                      <a:pt x="30" y="40"/>
                    </a:lnTo>
                    <a:lnTo>
                      <a:pt x="22" y="39"/>
                    </a:lnTo>
                    <a:lnTo>
                      <a:pt x="27" y="14"/>
                    </a:lnTo>
                    <a:lnTo>
                      <a:pt x="14" y="11"/>
                    </a:lnTo>
                    <a:lnTo>
                      <a:pt x="8" y="39"/>
                    </a:lnTo>
                    <a:lnTo>
                      <a:pt x="0" y="38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82" name="ïşļiḋe">
                <a:extLst>
                  <a:ext uri="{FF2B5EF4-FFF2-40B4-BE49-F238E27FC236}">
                    <a16:creationId xmlns:a16="http://schemas.microsoft.com/office/drawing/2014/main" id="{E1D56B71-B1B1-767A-723D-CE96DCFA8869}"/>
                  </a:ext>
                </a:extLst>
              </p:cNvPr>
              <p:cNvSpPr/>
              <p:nvPr/>
            </p:nvSpPr>
            <p:spPr bwMode="auto">
              <a:xfrm>
                <a:off x="1641372" y="5231403"/>
                <a:ext cx="88900" cy="71438"/>
              </a:xfrm>
              <a:custGeom>
                <a:avLst/>
                <a:gdLst>
                  <a:gd name="T0" fmla="*/ 4 w 48"/>
                  <a:gd name="T1" fmla="*/ 0 h 39"/>
                  <a:gd name="T2" fmla="*/ 48 w 48"/>
                  <a:gd name="T3" fmla="*/ 4 h 39"/>
                  <a:gd name="T4" fmla="*/ 46 w 48"/>
                  <a:gd name="T5" fmla="*/ 23 h 39"/>
                  <a:gd name="T6" fmla="*/ 44 w 48"/>
                  <a:gd name="T7" fmla="*/ 33 h 39"/>
                  <a:gd name="T8" fmla="*/ 39 w 48"/>
                  <a:gd name="T9" fmla="*/ 38 h 39"/>
                  <a:gd name="T10" fmla="*/ 32 w 48"/>
                  <a:gd name="T11" fmla="*/ 39 h 39"/>
                  <a:gd name="T12" fmla="*/ 24 w 48"/>
                  <a:gd name="T13" fmla="*/ 35 h 39"/>
                  <a:gd name="T14" fmla="*/ 21 w 48"/>
                  <a:gd name="T15" fmla="*/ 26 h 39"/>
                  <a:gd name="T16" fmla="*/ 17 w 48"/>
                  <a:gd name="T17" fmla="*/ 30 h 39"/>
                  <a:gd name="T18" fmla="*/ 9 w 48"/>
                  <a:gd name="T19" fmla="*/ 35 h 39"/>
                  <a:gd name="T20" fmla="*/ 0 w 48"/>
                  <a:gd name="T21" fmla="*/ 39 h 39"/>
                  <a:gd name="T22" fmla="*/ 1 w 48"/>
                  <a:gd name="T23" fmla="*/ 29 h 39"/>
                  <a:gd name="T24" fmla="*/ 12 w 48"/>
                  <a:gd name="T25" fmla="*/ 23 h 39"/>
                  <a:gd name="T26" fmla="*/ 18 w 48"/>
                  <a:gd name="T27" fmla="*/ 19 h 39"/>
                  <a:gd name="T28" fmla="*/ 20 w 48"/>
                  <a:gd name="T29" fmla="*/ 17 h 39"/>
                  <a:gd name="T30" fmla="*/ 21 w 48"/>
                  <a:gd name="T31" fmla="*/ 12 h 39"/>
                  <a:gd name="T32" fmla="*/ 22 w 48"/>
                  <a:gd name="T33" fmla="*/ 11 h 39"/>
                  <a:gd name="T34" fmla="*/ 3 w 48"/>
                  <a:gd name="T35" fmla="*/ 9 h 39"/>
                  <a:gd name="T36" fmla="*/ 4 w 48"/>
                  <a:gd name="T37" fmla="*/ 0 h 39"/>
                  <a:gd name="T38" fmla="*/ 29 w 48"/>
                  <a:gd name="T39" fmla="*/ 11 h 39"/>
                  <a:gd name="T40" fmla="*/ 28 w 48"/>
                  <a:gd name="T41" fmla="*/ 18 h 39"/>
                  <a:gd name="T42" fmla="*/ 28 w 48"/>
                  <a:gd name="T43" fmla="*/ 26 h 39"/>
                  <a:gd name="T44" fmla="*/ 29 w 48"/>
                  <a:gd name="T45" fmla="*/ 28 h 39"/>
                  <a:gd name="T46" fmla="*/ 32 w 48"/>
                  <a:gd name="T47" fmla="*/ 30 h 39"/>
                  <a:gd name="T48" fmla="*/ 36 w 48"/>
                  <a:gd name="T49" fmla="*/ 29 h 39"/>
                  <a:gd name="T50" fmla="*/ 38 w 48"/>
                  <a:gd name="T51" fmla="*/ 26 h 39"/>
                  <a:gd name="T52" fmla="*/ 39 w 48"/>
                  <a:gd name="T53" fmla="*/ 19 h 39"/>
                  <a:gd name="T54" fmla="*/ 40 w 48"/>
                  <a:gd name="T55" fmla="*/ 12 h 39"/>
                  <a:gd name="T56" fmla="*/ 29 w 48"/>
                  <a:gd name="T57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" h="39">
                    <a:moveTo>
                      <a:pt x="4" y="0"/>
                    </a:moveTo>
                    <a:cubicBezTo>
                      <a:pt x="48" y="4"/>
                      <a:pt x="48" y="4"/>
                      <a:pt x="48" y="4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46" y="27"/>
                      <a:pt x="45" y="31"/>
                      <a:pt x="44" y="33"/>
                    </a:cubicBezTo>
                    <a:cubicBezTo>
                      <a:pt x="43" y="35"/>
                      <a:pt x="41" y="36"/>
                      <a:pt x="39" y="38"/>
                    </a:cubicBezTo>
                    <a:cubicBezTo>
                      <a:pt x="37" y="39"/>
                      <a:pt x="35" y="39"/>
                      <a:pt x="32" y="39"/>
                    </a:cubicBezTo>
                    <a:cubicBezTo>
                      <a:pt x="29" y="38"/>
                      <a:pt x="26" y="37"/>
                      <a:pt x="24" y="35"/>
                    </a:cubicBezTo>
                    <a:cubicBezTo>
                      <a:pt x="22" y="33"/>
                      <a:pt x="21" y="30"/>
                      <a:pt x="21" y="26"/>
                    </a:cubicBezTo>
                    <a:cubicBezTo>
                      <a:pt x="20" y="28"/>
                      <a:pt x="18" y="29"/>
                      <a:pt x="17" y="30"/>
                    </a:cubicBezTo>
                    <a:cubicBezTo>
                      <a:pt x="16" y="32"/>
                      <a:pt x="13" y="33"/>
                      <a:pt x="9" y="35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" y="29"/>
                      <a:pt x="1" y="29"/>
                      <a:pt x="1" y="29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5" y="21"/>
                      <a:pt x="17" y="20"/>
                      <a:pt x="18" y="19"/>
                    </a:cubicBezTo>
                    <a:cubicBezTo>
                      <a:pt x="19" y="18"/>
                      <a:pt x="20" y="18"/>
                      <a:pt x="20" y="17"/>
                    </a:cubicBezTo>
                    <a:cubicBezTo>
                      <a:pt x="21" y="16"/>
                      <a:pt x="21" y="14"/>
                      <a:pt x="21" y="12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3" y="9"/>
                      <a:pt x="3" y="9"/>
                      <a:pt x="3" y="9"/>
                    </a:cubicBezTo>
                    <a:lnTo>
                      <a:pt x="4" y="0"/>
                    </a:lnTo>
                    <a:close/>
                    <a:moveTo>
                      <a:pt x="29" y="11"/>
                    </a:move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22"/>
                      <a:pt x="27" y="25"/>
                      <a:pt x="28" y="26"/>
                    </a:cubicBezTo>
                    <a:cubicBezTo>
                      <a:pt x="28" y="27"/>
                      <a:pt x="28" y="28"/>
                      <a:pt x="29" y="28"/>
                    </a:cubicBezTo>
                    <a:cubicBezTo>
                      <a:pt x="30" y="29"/>
                      <a:pt x="31" y="30"/>
                      <a:pt x="32" y="30"/>
                    </a:cubicBezTo>
                    <a:cubicBezTo>
                      <a:pt x="34" y="30"/>
                      <a:pt x="35" y="30"/>
                      <a:pt x="36" y="29"/>
                    </a:cubicBezTo>
                    <a:cubicBezTo>
                      <a:pt x="37" y="28"/>
                      <a:pt x="38" y="27"/>
                      <a:pt x="38" y="26"/>
                    </a:cubicBezTo>
                    <a:cubicBezTo>
                      <a:pt x="38" y="25"/>
                      <a:pt x="39" y="23"/>
                      <a:pt x="39" y="19"/>
                    </a:cubicBezTo>
                    <a:cubicBezTo>
                      <a:pt x="40" y="12"/>
                      <a:pt x="40" y="12"/>
                      <a:pt x="40" y="12"/>
                    </a:cubicBezTo>
                    <a:lnTo>
                      <a:pt x="29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83" name="îś1iḓê">
                <a:extLst>
                  <a:ext uri="{FF2B5EF4-FFF2-40B4-BE49-F238E27FC236}">
                    <a16:creationId xmlns:a16="http://schemas.microsoft.com/office/drawing/2014/main" id="{021084A8-CF51-C0C2-4723-BFA2E681A08C}"/>
                  </a:ext>
                </a:extLst>
              </p:cNvPr>
              <p:cNvSpPr/>
              <p:nvPr/>
            </p:nvSpPr>
            <p:spPr bwMode="auto">
              <a:xfrm>
                <a:off x="1641372" y="5312365"/>
                <a:ext cx="82550" cy="66675"/>
              </a:xfrm>
              <a:custGeom>
                <a:avLst/>
                <a:gdLst>
                  <a:gd name="T0" fmla="*/ 15 w 45"/>
                  <a:gd name="T1" fmla="*/ 0 h 36"/>
                  <a:gd name="T2" fmla="*/ 16 w 45"/>
                  <a:gd name="T3" fmla="*/ 8 h 36"/>
                  <a:gd name="T4" fmla="*/ 9 w 45"/>
                  <a:gd name="T5" fmla="*/ 12 h 36"/>
                  <a:gd name="T6" fmla="*/ 7 w 45"/>
                  <a:gd name="T7" fmla="*/ 18 h 36"/>
                  <a:gd name="T8" fmla="*/ 9 w 45"/>
                  <a:gd name="T9" fmla="*/ 25 h 36"/>
                  <a:gd name="T10" fmla="*/ 13 w 45"/>
                  <a:gd name="T11" fmla="*/ 27 h 36"/>
                  <a:gd name="T12" fmla="*/ 16 w 45"/>
                  <a:gd name="T13" fmla="*/ 26 h 36"/>
                  <a:gd name="T14" fmla="*/ 18 w 45"/>
                  <a:gd name="T15" fmla="*/ 23 h 36"/>
                  <a:gd name="T16" fmla="*/ 20 w 45"/>
                  <a:gd name="T17" fmla="*/ 15 h 36"/>
                  <a:gd name="T18" fmla="*/ 24 w 45"/>
                  <a:gd name="T19" fmla="*/ 5 h 36"/>
                  <a:gd name="T20" fmla="*/ 33 w 45"/>
                  <a:gd name="T21" fmla="*/ 1 h 36"/>
                  <a:gd name="T22" fmla="*/ 39 w 45"/>
                  <a:gd name="T23" fmla="*/ 3 h 36"/>
                  <a:gd name="T24" fmla="*/ 44 w 45"/>
                  <a:gd name="T25" fmla="*/ 9 h 36"/>
                  <a:gd name="T26" fmla="*/ 45 w 45"/>
                  <a:gd name="T27" fmla="*/ 17 h 36"/>
                  <a:gd name="T28" fmla="*/ 42 w 45"/>
                  <a:gd name="T29" fmla="*/ 30 h 36"/>
                  <a:gd name="T30" fmla="*/ 32 w 45"/>
                  <a:gd name="T31" fmla="*/ 34 h 36"/>
                  <a:gd name="T32" fmla="*/ 31 w 45"/>
                  <a:gd name="T33" fmla="*/ 25 h 36"/>
                  <a:gd name="T34" fmla="*/ 36 w 45"/>
                  <a:gd name="T35" fmla="*/ 23 h 36"/>
                  <a:gd name="T36" fmla="*/ 38 w 45"/>
                  <a:gd name="T37" fmla="*/ 17 h 36"/>
                  <a:gd name="T38" fmla="*/ 36 w 45"/>
                  <a:gd name="T39" fmla="*/ 11 h 36"/>
                  <a:gd name="T40" fmla="*/ 33 w 45"/>
                  <a:gd name="T41" fmla="*/ 10 h 36"/>
                  <a:gd name="T42" fmla="*/ 31 w 45"/>
                  <a:gd name="T43" fmla="*/ 11 h 36"/>
                  <a:gd name="T44" fmla="*/ 28 w 45"/>
                  <a:gd name="T45" fmla="*/ 19 h 36"/>
                  <a:gd name="T46" fmla="*/ 25 w 45"/>
                  <a:gd name="T47" fmla="*/ 29 h 36"/>
                  <a:gd name="T48" fmla="*/ 20 w 45"/>
                  <a:gd name="T49" fmla="*/ 34 h 36"/>
                  <a:gd name="T50" fmla="*/ 13 w 45"/>
                  <a:gd name="T51" fmla="*/ 36 h 36"/>
                  <a:gd name="T52" fmla="*/ 6 w 45"/>
                  <a:gd name="T53" fmla="*/ 33 h 36"/>
                  <a:gd name="T54" fmla="*/ 1 w 45"/>
                  <a:gd name="T55" fmla="*/ 28 h 36"/>
                  <a:gd name="T56" fmla="*/ 0 w 45"/>
                  <a:gd name="T57" fmla="*/ 18 h 36"/>
                  <a:gd name="T58" fmla="*/ 3 w 45"/>
                  <a:gd name="T59" fmla="*/ 5 h 36"/>
                  <a:gd name="T60" fmla="*/ 15 w 45"/>
                  <a:gd name="T6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5" h="36">
                    <a:moveTo>
                      <a:pt x="15" y="0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3" y="9"/>
                      <a:pt x="10" y="10"/>
                      <a:pt x="9" y="12"/>
                    </a:cubicBezTo>
                    <a:cubicBezTo>
                      <a:pt x="8" y="13"/>
                      <a:pt x="7" y="15"/>
                      <a:pt x="7" y="18"/>
                    </a:cubicBezTo>
                    <a:cubicBezTo>
                      <a:pt x="7" y="21"/>
                      <a:pt x="8" y="23"/>
                      <a:pt x="9" y="25"/>
                    </a:cubicBezTo>
                    <a:cubicBezTo>
                      <a:pt x="10" y="26"/>
                      <a:pt x="12" y="27"/>
                      <a:pt x="13" y="27"/>
                    </a:cubicBezTo>
                    <a:cubicBezTo>
                      <a:pt x="14" y="27"/>
                      <a:pt x="15" y="26"/>
                      <a:pt x="16" y="26"/>
                    </a:cubicBezTo>
                    <a:cubicBezTo>
                      <a:pt x="17" y="25"/>
                      <a:pt x="17" y="24"/>
                      <a:pt x="18" y="23"/>
                    </a:cubicBezTo>
                    <a:cubicBezTo>
                      <a:pt x="18" y="22"/>
                      <a:pt x="19" y="19"/>
                      <a:pt x="20" y="15"/>
                    </a:cubicBezTo>
                    <a:cubicBezTo>
                      <a:pt x="21" y="11"/>
                      <a:pt x="22" y="7"/>
                      <a:pt x="24" y="5"/>
                    </a:cubicBezTo>
                    <a:cubicBezTo>
                      <a:pt x="26" y="3"/>
                      <a:pt x="29" y="1"/>
                      <a:pt x="33" y="1"/>
                    </a:cubicBezTo>
                    <a:cubicBezTo>
                      <a:pt x="35" y="1"/>
                      <a:pt x="37" y="2"/>
                      <a:pt x="39" y="3"/>
                    </a:cubicBezTo>
                    <a:cubicBezTo>
                      <a:pt x="41" y="4"/>
                      <a:pt x="43" y="6"/>
                      <a:pt x="44" y="9"/>
                    </a:cubicBezTo>
                    <a:cubicBezTo>
                      <a:pt x="45" y="11"/>
                      <a:pt x="45" y="14"/>
                      <a:pt x="45" y="17"/>
                    </a:cubicBezTo>
                    <a:cubicBezTo>
                      <a:pt x="45" y="23"/>
                      <a:pt x="44" y="27"/>
                      <a:pt x="42" y="30"/>
                    </a:cubicBezTo>
                    <a:cubicBezTo>
                      <a:pt x="39" y="33"/>
                      <a:pt x="36" y="34"/>
                      <a:pt x="32" y="34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4" y="25"/>
                      <a:pt x="35" y="24"/>
                      <a:pt x="36" y="23"/>
                    </a:cubicBezTo>
                    <a:cubicBezTo>
                      <a:pt x="37" y="22"/>
                      <a:pt x="38" y="20"/>
                      <a:pt x="38" y="17"/>
                    </a:cubicBezTo>
                    <a:cubicBezTo>
                      <a:pt x="38" y="15"/>
                      <a:pt x="37" y="13"/>
                      <a:pt x="36" y="11"/>
                    </a:cubicBezTo>
                    <a:cubicBezTo>
                      <a:pt x="35" y="10"/>
                      <a:pt x="35" y="10"/>
                      <a:pt x="33" y="10"/>
                    </a:cubicBezTo>
                    <a:cubicBezTo>
                      <a:pt x="32" y="10"/>
                      <a:pt x="31" y="10"/>
                      <a:pt x="31" y="11"/>
                    </a:cubicBezTo>
                    <a:cubicBezTo>
                      <a:pt x="30" y="12"/>
                      <a:pt x="29" y="15"/>
                      <a:pt x="28" y="19"/>
                    </a:cubicBezTo>
                    <a:cubicBezTo>
                      <a:pt x="27" y="24"/>
                      <a:pt x="26" y="27"/>
                      <a:pt x="25" y="29"/>
                    </a:cubicBezTo>
                    <a:cubicBezTo>
                      <a:pt x="24" y="31"/>
                      <a:pt x="22" y="33"/>
                      <a:pt x="20" y="34"/>
                    </a:cubicBezTo>
                    <a:cubicBezTo>
                      <a:pt x="18" y="35"/>
                      <a:pt x="16" y="36"/>
                      <a:pt x="13" y="36"/>
                    </a:cubicBezTo>
                    <a:cubicBezTo>
                      <a:pt x="11" y="36"/>
                      <a:pt x="8" y="35"/>
                      <a:pt x="6" y="33"/>
                    </a:cubicBezTo>
                    <a:cubicBezTo>
                      <a:pt x="4" y="32"/>
                      <a:pt x="2" y="30"/>
                      <a:pt x="1" y="28"/>
                    </a:cubicBezTo>
                    <a:cubicBezTo>
                      <a:pt x="0" y="25"/>
                      <a:pt x="0" y="22"/>
                      <a:pt x="0" y="18"/>
                    </a:cubicBezTo>
                    <a:cubicBezTo>
                      <a:pt x="0" y="12"/>
                      <a:pt x="1" y="8"/>
                      <a:pt x="3" y="5"/>
                    </a:cubicBezTo>
                    <a:cubicBezTo>
                      <a:pt x="6" y="2"/>
                      <a:pt x="10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84" name="íş1ïḓe">
                <a:extLst>
                  <a:ext uri="{FF2B5EF4-FFF2-40B4-BE49-F238E27FC236}">
                    <a16:creationId xmlns:a16="http://schemas.microsoft.com/office/drawing/2014/main" id="{BBFA3D01-B9CD-8684-FAC1-8C4C9D16BA61}"/>
                  </a:ext>
                </a:extLst>
              </p:cNvPr>
              <p:cNvSpPr/>
              <p:nvPr/>
            </p:nvSpPr>
            <p:spPr bwMode="auto">
              <a:xfrm>
                <a:off x="1642959" y="5385390"/>
                <a:ext cx="84138" cy="22225"/>
              </a:xfrm>
              <a:custGeom>
                <a:avLst/>
                <a:gdLst>
                  <a:gd name="T0" fmla="*/ 0 w 53"/>
                  <a:gd name="T1" fmla="*/ 5 h 14"/>
                  <a:gd name="T2" fmla="*/ 51 w 53"/>
                  <a:gd name="T3" fmla="*/ 0 h 14"/>
                  <a:gd name="T4" fmla="*/ 53 w 53"/>
                  <a:gd name="T5" fmla="*/ 11 h 14"/>
                  <a:gd name="T6" fmla="*/ 1 w 53"/>
                  <a:gd name="T7" fmla="*/ 14 h 14"/>
                  <a:gd name="T8" fmla="*/ 0 w 53"/>
                  <a:gd name="T9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4">
                    <a:moveTo>
                      <a:pt x="0" y="5"/>
                    </a:moveTo>
                    <a:lnTo>
                      <a:pt x="51" y="0"/>
                    </a:lnTo>
                    <a:lnTo>
                      <a:pt x="53" y="11"/>
                    </a:lnTo>
                    <a:lnTo>
                      <a:pt x="1" y="14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85" name="ïṩlîḋè">
                <a:extLst>
                  <a:ext uri="{FF2B5EF4-FFF2-40B4-BE49-F238E27FC236}">
                    <a16:creationId xmlns:a16="http://schemas.microsoft.com/office/drawing/2014/main" id="{2F8B4382-CFB4-5F1B-9EF9-C6F10A720DE9}"/>
                  </a:ext>
                </a:extLst>
              </p:cNvPr>
              <p:cNvSpPr/>
              <p:nvPr/>
            </p:nvSpPr>
            <p:spPr bwMode="auto">
              <a:xfrm>
                <a:off x="1649309" y="5407615"/>
                <a:ext cx="84138" cy="66675"/>
              </a:xfrm>
              <a:custGeom>
                <a:avLst/>
                <a:gdLst>
                  <a:gd name="T0" fmla="*/ 0 w 53"/>
                  <a:gd name="T1" fmla="*/ 22 h 42"/>
                  <a:gd name="T2" fmla="*/ 42 w 53"/>
                  <a:gd name="T3" fmla="*/ 17 h 42"/>
                  <a:gd name="T4" fmla="*/ 39 w 53"/>
                  <a:gd name="T5" fmla="*/ 1 h 42"/>
                  <a:gd name="T6" fmla="*/ 49 w 53"/>
                  <a:gd name="T7" fmla="*/ 0 h 42"/>
                  <a:gd name="T8" fmla="*/ 53 w 53"/>
                  <a:gd name="T9" fmla="*/ 41 h 42"/>
                  <a:gd name="T10" fmla="*/ 45 w 53"/>
                  <a:gd name="T11" fmla="*/ 42 h 42"/>
                  <a:gd name="T12" fmla="*/ 43 w 53"/>
                  <a:gd name="T13" fmla="*/ 27 h 42"/>
                  <a:gd name="T14" fmla="*/ 1 w 53"/>
                  <a:gd name="T15" fmla="*/ 33 h 42"/>
                  <a:gd name="T16" fmla="*/ 0 w 53"/>
                  <a:gd name="T17" fmla="*/ 2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" h="42">
                    <a:moveTo>
                      <a:pt x="0" y="22"/>
                    </a:moveTo>
                    <a:lnTo>
                      <a:pt x="42" y="17"/>
                    </a:lnTo>
                    <a:lnTo>
                      <a:pt x="39" y="1"/>
                    </a:lnTo>
                    <a:lnTo>
                      <a:pt x="49" y="0"/>
                    </a:lnTo>
                    <a:lnTo>
                      <a:pt x="53" y="41"/>
                    </a:lnTo>
                    <a:lnTo>
                      <a:pt x="45" y="42"/>
                    </a:lnTo>
                    <a:lnTo>
                      <a:pt x="43" y="27"/>
                    </a:lnTo>
                    <a:lnTo>
                      <a:pt x="1" y="33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86" name="ïṣľîďe">
                <a:extLst>
                  <a:ext uri="{FF2B5EF4-FFF2-40B4-BE49-F238E27FC236}">
                    <a16:creationId xmlns:a16="http://schemas.microsoft.com/office/drawing/2014/main" id="{99EDCBEA-EA7C-0108-B9F5-514929FF2379}"/>
                  </a:ext>
                </a:extLst>
              </p:cNvPr>
              <p:cNvSpPr/>
              <p:nvPr/>
            </p:nvSpPr>
            <p:spPr bwMode="auto">
              <a:xfrm>
                <a:off x="1662009" y="5471115"/>
                <a:ext cx="90488" cy="73025"/>
              </a:xfrm>
              <a:custGeom>
                <a:avLst/>
                <a:gdLst>
                  <a:gd name="T0" fmla="*/ 0 w 57"/>
                  <a:gd name="T1" fmla="*/ 29 h 46"/>
                  <a:gd name="T2" fmla="*/ 21 w 57"/>
                  <a:gd name="T3" fmla="*/ 24 h 46"/>
                  <a:gd name="T4" fmla="*/ 45 w 57"/>
                  <a:gd name="T5" fmla="*/ 0 h 46"/>
                  <a:gd name="T6" fmla="*/ 49 w 57"/>
                  <a:gd name="T7" fmla="*/ 11 h 46"/>
                  <a:gd name="T8" fmla="*/ 31 w 57"/>
                  <a:gd name="T9" fmla="*/ 28 h 46"/>
                  <a:gd name="T10" fmla="*/ 53 w 57"/>
                  <a:gd name="T11" fmla="*/ 35 h 46"/>
                  <a:gd name="T12" fmla="*/ 57 w 57"/>
                  <a:gd name="T13" fmla="*/ 46 h 46"/>
                  <a:gd name="T14" fmla="*/ 23 w 57"/>
                  <a:gd name="T15" fmla="*/ 35 h 46"/>
                  <a:gd name="T16" fmla="*/ 2 w 57"/>
                  <a:gd name="T17" fmla="*/ 39 h 46"/>
                  <a:gd name="T18" fmla="*/ 0 w 57"/>
                  <a:gd name="T19" fmla="*/ 2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7" h="46">
                    <a:moveTo>
                      <a:pt x="0" y="29"/>
                    </a:moveTo>
                    <a:lnTo>
                      <a:pt x="21" y="24"/>
                    </a:lnTo>
                    <a:lnTo>
                      <a:pt x="45" y="0"/>
                    </a:lnTo>
                    <a:lnTo>
                      <a:pt x="49" y="11"/>
                    </a:lnTo>
                    <a:lnTo>
                      <a:pt x="31" y="28"/>
                    </a:lnTo>
                    <a:lnTo>
                      <a:pt x="53" y="35"/>
                    </a:lnTo>
                    <a:lnTo>
                      <a:pt x="57" y="46"/>
                    </a:lnTo>
                    <a:lnTo>
                      <a:pt x="23" y="35"/>
                    </a:lnTo>
                    <a:lnTo>
                      <a:pt x="2" y="39"/>
                    </a:lnTo>
                    <a:lnTo>
                      <a:pt x="0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87" name="íśļiḓe">
                <a:extLst>
                  <a:ext uri="{FF2B5EF4-FFF2-40B4-BE49-F238E27FC236}">
                    <a16:creationId xmlns:a16="http://schemas.microsoft.com/office/drawing/2014/main" id="{C7FF1E15-09BB-4F09-DC95-D7C80C74499C}"/>
                  </a:ext>
                </a:extLst>
              </p:cNvPr>
              <p:cNvSpPr/>
              <p:nvPr/>
            </p:nvSpPr>
            <p:spPr bwMode="auto">
              <a:xfrm>
                <a:off x="1704872" y="5609228"/>
                <a:ext cx="85725" cy="80963"/>
              </a:xfrm>
              <a:custGeom>
                <a:avLst/>
                <a:gdLst>
                  <a:gd name="T0" fmla="*/ 15 w 47"/>
                  <a:gd name="T1" fmla="*/ 2 h 44"/>
                  <a:gd name="T2" fmla="*/ 26 w 47"/>
                  <a:gd name="T3" fmla="*/ 0 h 44"/>
                  <a:gd name="T4" fmla="*/ 33 w 47"/>
                  <a:gd name="T5" fmla="*/ 1 h 44"/>
                  <a:gd name="T6" fmla="*/ 39 w 47"/>
                  <a:gd name="T7" fmla="*/ 4 h 44"/>
                  <a:gd name="T8" fmla="*/ 44 w 47"/>
                  <a:gd name="T9" fmla="*/ 12 h 44"/>
                  <a:gd name="T10" fmla="*/ 45 w 47"/>
                  <a:gd name="T11" fmla="*/ 29 h 44"/>
                  <a:gd name="T12" fmla="*/ 32 w 47"/>
                  <a:gd name="T13" fmla="*/ 41 h 44"/>
                  <a:gd name="T14" fmla="*/ 15 w 47"/>
                  <a:gd name="T15" fmla="*/ 43 h 44"/>
                  <a:gd name="T16" fmla="*/ 3 w 47"/>
                  <a:gd name="T17" fmla="*/ 31 h 44"/>
                  <a:gd name="T18" fmla="*/ 2 w 47"/>
                  <a:gd name="T19" fmla="*/ 14 h 44"/>
                  <a:gd name="T20" fmla="*/ 15 w 47"/>
                  <a:gd name="T21" fmla="*/ 2 h 44"/>
                  <a:gd name="T22" fmla="*/ 19 w 47"/>
                  <a:gd name="T23" fmla="*/ 10 h 44"/>
                  <a:gd name="T24" fmla="*/ 10 w 47"/>
                  <a:gd name="T25" fmla="*/ 18 h 44"/>
                  <a:gd name="T26" fmla="*/ 10 w 47"/>
                  <a:gd name="T27" fmla="*/ 28 h 44"/>
                  <a:gd name="T28" fmla="*/ 17 w 47"/>
                  <a:gd name="T29" fmla="*/ 34 h 44"/>
                  <a:gd name="T30" fmla="*/ 29 w 47"/>
                  <a:gd name="T31" fmla="*/ 33 h 44"/>
                  <a:gd name="T32" fmla="*/ 38 w 47"/>
                  <a:gd name="T33" fmla="*/ 25 h 44"/>
                  <a:gd name="T34" fmla="*/ 37 w 47"/>
                  <a:gd name="T35" fmla="*/ 16 h 44"/>
                  <a:gd name="T36" fmla="*/ 30 w 47"/>
                  <a:gd name="T37" fmla="*/ 9 h 44"/>
                  <a:gd name="T38" fmla="*/ 19 w 47"/>
                  <a:gd name="T39" fmla="*/ 1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7" h="44">
                    <a:moveTo>
                      <a:pt x="15" y="2"/>
                    </a:moveTo>
                    <a:cubicBezTo>
                      <a:pt x="19" y="0"/>
                      <a:pt x="23" y="0"/>
                      <a:pt x="26" y="0"/>
                    </a:cubicBezTo>
                    <a:cubicBezTo>
                      <a:pt x="28" y="0"/>
                      <a:pt x="31" y="0"/>
                      <a:pt x="33" y="1"/>
                    </a:cubicBezTo>
                    <a:cubicBezTo>
                      <a:pt x="35" y="2"/>
                      <a:pt x="37" y="3"/>
                      <a:pt x="39" y="4"/>
                    </a:cubicBezTo>
                    <a:cubicBezTo>
                      <a:pt x="41" y="6"/>
                      <a:pt x="43" y="9"/>
                      <a:pt x="44" y="12"/>
                    </a:cubicBezTo>
                    <a:cubicBezTo>
                      <a:pt x="47" y="18"/>
                      <a:pt x="47" y="24"/>
                      <a:pt x="45" y="29"/>
                    </a:cubicBezTo>
                    <a:cubicBezTo>
                      <a:pt x="43" y="34"/>
                      <a:pt x="39" y="38"/>
                      <a:pt x="32" y="41"/>
                    </a:cubicBezTo>
                    <a:cubicBezTo>
                      <a:pt x="26" y="44"/>
                      <a:pt x="20" y="44"/>
                      <a:pt x="15" y="43"/>
                    </a:cubicBezTo>
                    <a:cubicBezTo>
                      <a:pt x="9" y="41"/>
                      <a:pt x="5" y="37"/>
                      <a:pt x="3" y="31"/>
                    </a:cubicBezTo>
                    <a:cubicBezTo>
                      <a:pt x="0" y="25"/>
                      <a:pt x="0" y="19"/>
                      <a:pt x="2" y="14"/>
                    </a:cubicBezTo>
                    <a:cubicBezTo>
                      <a:pt x="4" y="9"/>
                      <a:pt x="8" y="5"/>
                      <a:pt x="15" y="2"/>
                    </a:cubicBezTo>
                    <a:close/>
                    <a:moveTo>
                      <a:pt x="19" y="10"/>
                    </a:moveTo>
                    <a:cubicBezTo>
                      <a:pt x="14" y="12"/>
                      <a:pt x="11" y="15"/>
                      <a:pt x="10" y="18"/>
                    </a:cubicBezTo>
                    <a:cubicBezTo>
                      <a:pt x="8" y="21"/>
                      <a:pt x="8" y="24"/>
                      <a:pt x="10" y="28"/>
                    </a:cubicBezTo>
                    <a:cubicBezTo>
                      <a:pt x="11" y="31"/>
                      <a:pt x="13" y="33"/>
                      <a:pt x="17" y="34"/>
                    </a:cubicBezTo>
                    <a:cubicBezTo>
                      <a:pt x="20" y="35"/>
                      <a:pt x="24" y="35"/>
                      <a:pt x="29" y="33"/>
                    </a:cubicBezTo>
                    <a:cubicBezTo>
                      <a:pt x="33" y="31"/>
                      <a:pt x="36" y="28"/>
                      <a:pt x="38" y="25"/>
                    </a:cubicBezTo>
                    <a:cubicBezTo>
                      <a:pt x="39" y="22"/>
                      <a:pt x="39" y="19"/>
                      <a:pt x="37" y="16"/>
                    </a:cubicBezTo>
                    <a:cubicBezTo>
                      <a:pt x="36" y="12"/>
                      <a:pt x="34" y="10"/>
                      <a:pt x="30" y="9"/>
                    </a:cubicBezTo>
                    <a:cubicBezTo>
                      <a:pt x="27" y="8"/>
                      <a:pt x="23" y="8"/>
                      <a:pt x="1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88" name="î$ḷïďe">
                <a:extLst>
                  <a:ext uri="{FF2B5EF4-FFF2-40B4-BE49-F238E27FC236}">
                    <a16:creationId xmlns:a16="http://schemas.microsoft.com/office/drawing/2014/main" id="{C82AC209-3384-D579-2EA1-C9B8C0136CC7}"/>
                  </a:ext>
                </a:extLst>
              </p:cNvPr>
              <p:cNvSpPr/>
              <p:nvPr/>
            </p:nvSpPr>
            <p:spPr bwMode="auto">
              <a:xfrm>
                <a:off x="1733447" y="5675903"/>
                <a:ext cx="98425" cy="66675"/>
              </a:xfrm>
              <a:custGeom>
                <a:avLst/>
                <a:gdLst>
                  <a:gd name="T0" fmla="*/ 0 w 62"/>
                  <a:gd name="T1" fmla="*/ 26 h 42"/>
                  <a:gd name="T2" fmla="*/ 45 w 62"/>
                  <a:gd name="T3" fmla="*/ 0 h 42"/>
                  <a:gd name="T4" fmla="*/ 62 w 62"/>
                  <a:gd name="T5" fmla="*/ 30 h 42"/>
                  <a:gd name="T6" fmla="*/ 55 w 62"/>
                  <a:gd name="T7" fmla="*/ 35 h 42"/>
                  <a:gd name="T8" fmla="*/ 43 w 62"/>
                  <a:gd name="T9" fmla="*/ 14 h 42"/>
                  <a:gd name="T10" fmla="*/ 32 w 62"/>
                  <a:gd name="T11" fmla="*/ 20 h 42"/>
                  <a:gd name="T12" fmla="*/ 43 w 62"/>
                  <a:gd name="T13" fmla="*/ 38 h 42"/>
                  <a:gd name="T14" fmla="*/ 35 w 62"/>
                  <a:gd name="T15" fmla="*/ 42 h 42"/>
                  <a:gd name="T16" fmla="*/ 25 w 62"/>
                  <a:gd name="T17" fmla="*/ 23 h 42"/>
                  <a:gd name="T18" fmla="*/ 6 w 62"/>
                  <a:gd name="T19" fmla="*/ 35 h 42"/>
                  <a:gd name="T20" fmla="*/ 0 w 62"/>
                  <a:gd name="T21" fmla="*/ 2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2" h="42">
                    <a:moveTo>
                      <a:pt x="0" y="26"/>
                    </a:moveTo>
                    <a:lnTo>
                      <a:pt x="45" y="0"/>
                    </a:lnTo>
                    <a:lnTo>
                      <a:pt x="62" y="30"/>
                    </a:lnTo>
                    <a:lnTo>
                      <a:pt x="55" y="35"/>
                    </a:lnTo>
                    <a:lnTo>
                      <a:pt x="43" y="14"/>
                    </a:lnTo>
                    <a:lnTo>
                      <a:pt x="32" y="20"/>
                    </a:lnTo>
                    <a:lnTo>
                      <a:pt x="43" y="38"/>
                    </a:lnTo>
                    <a:lnTo>
                      <a:pt x="35" y="42"/>
                    </a:lnTo>
                    <a:lnTo>
                      <a:pt x="25" y="23"/>
                    </a:lnTo>
                    <a:lnTo>
                      <a:pt x="6" y="35"/>
                    </a:lnTo>
                    <a:lnTo>
                      <a:pt x="0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89" name="îśḻîḍe">
                <a:extLst>
                  <a:ext uri="{FF2B5EF4-FFF2-40B4-BE49-F238E27FC236}">
                    <a16:creationId xmlns:a16="http://schemas.microsoft.com/office/drawing/2014/main" id="{0497E03D-CA08-240F-21EE-0A4F6B238F60}"/>
                  </a:ext>
                </a:extLst>
              </p:cNvPr>
              <p:cNvSpPr/>
              <p:nvPr/>
            </p:nvSpPr>
            <p:spPr bwMode="auto">
              <a:xfrm>
                <a:off x="1812822" y="5785440"/>
                <a:ext cx="85725" cy="82550"/>
              </a:xfrm>
              <a:custGeom>
                <a:avLst/>
                <a:gdLst>
                  <a:gd name="T0" fmla="*/ 6 w 46"/>
                  <a:gd name="T1" fmla="*/ 13 h 45"/>
                  <a:gd name="T2" fmla="*/ 12 w 46"/>
                  <a:gd name="T3" fmla="*/ 19 h 45"/>
                  <a:gd name="T4" fmla="*/ 9 w 46"/>
                  <a:gd name="T5" fmla="*/ 26 h 45"/>
                  <a:gd name="T6" fmla="*/ 11 w 46"/>
                  <a:gd name="T7" fmla="*/ 32 h 45"/>
                  <a:gd name="T8" fmla="*/ 17 w 46"/>
                  <a:gd name="T9" fmla="*/ 36 h 45"/>
                  <a:gd name="T10" fmla="*/ 22 w 46"/>
                  <a:gd name="T11" fmla="*/ 35 h 45"/>
                  <a:gd name="T12" fmla="*/ 23 w 46"/>
                  <a:gd name="T13" fmla="*/ 32 h 45"/>
                  <a:gd name="T14" fmla="*/ 22 w 46"/>
                  <a:gd name="T15" fmla="*/ 29 h 45"/>
                  <a:gd name="T16" fmla="*/ 19 w 46"/>
                  <a:gd name="T17" fmla="*/ 22 h 45"/>
                  <a:gd name="T18" fmla="*/ 16 w 46"/>
                  <a:gd name="T19" fmla="*/ 12 h 45"/>
                  <a:gd name="T20" fmla="*/ 21 w 46"/>
                  <a:gd name="T21" fmla="*/ 3 h 45"/>
                  <a:gd name="T22" fmla="*/ 27 w 46"/>
                  <a:gd name="T23" fmla="*/ 0 h 45"/>
                  <a:gd name="T24" fmla="*/ 34 w 46"/>
                  <a:gd name="T25" fmla="*/ 2 h 45"/>
                  <a:gd name="T26" fmla="*/ 40 w 46"/>
                  <a:gd name="T27" fmla="*/ 8 h 45"/>
                  <a:gd name="T28" fmla="*/ 45 w 46"/>
                  <a:gd name="T29" fmla="*/ 19 h 45"/>
                  <a:gd name="T30" fmla="*/ 41 w 46"/>
                  <a:gd name="T31" fmla="*/ 29 h 45"/>
                  <a:gd name="T32" fmla="*/ 35 w 46"/>
                  <a:gd name="T33" fmla="*/ 22 h 45"/>
                  <a:gd name="T34" fmla="*/ 37 w 46"/>
                  <a:gd name="T35" fmla="*/ 17 h 45"/>
                  <a:gd name="T36" fmla="*/ 35 w 46"/>
                  <a:gd name="T37" fmla="*/ 12 h 45"/>
                  <a:gd name="T38" fmla="*/ 30 w 46"/>
                  <a:gd name="T39" fmla="*/ 8 h 45"/>
                  <a:gd name="T40" fmla="*/ 27 w 46"/>
                  <a:gd name="T41" fmla="*/ 9 h 45"/>
                  <a:gd name="T42" fmla="*/ 25 w 46"/>
                  <a:gd name="T43" fmla="*/ 12 h 45"/>
                  <a:gd name="T44" fmla="*/ 28 w 46"/>
                  <a:gd name="T45" fmla="*/ 20 h 45"/>
                  <a:gd name="T46" fmla="*/ 32 w 46"/>
                  <a:gd name="T47" fmla="*/ 29 h 45"/>
                  <a:gd name="T48" fmla="*/ 31 w 46"/>
                  <a:gd name="T49" fmla="*/ 36 h 45"/>
                  <a:gd name="T50" fmla="*/ 27 w 46"/>
                  <a:gd name="T51" fmla="*/ 42 h 45"/>
                  <a:gd name="T52" fmla="*/ 20 w 46"/>
                  <a:gd name="T53" fmla="*/ 45 h 45"/>
                  <a:gd name="T54" fmla="*/ 13 w 46"/>
                  <a:gd name="T55" fmla="*/ 43 h 45"/>
                  <a:gd name="T56" fmla="*/ 6 w 46"/>
                  <a:gd name="T57" fmla="*/ 37 h 45"/>
                  <a:gd name="T58" fmla="*/ 0 w 46"/>
                  <a:gd name="T59" fmla="*/ 24 h 45"/>
                  <a:gd name="T60" fmla="*/ 6 w 46"/>
                  <a:gd name="T61" fmla="*/ 1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6" h="45">
                    <a:moveTo>
                      <a:pt x="6" y="13"/>
                    </a:moveTo>
                    <a:cubicBezTo>
                      <a:pt x="12" y="19"/>
                      <a:pt x="12" y="19"/>
                      <a:pt x="12" y="19"/>
                    </a:cubicBezTo>
                    <a:cubicBezTo>
                      <a:pt x="10" y="21"/>
                      <a:pt x="9" y="24"/>
                      <a:pt x="9" y="26"/>
                    </a:cubicBezTo>
                    <a:cubicBezTo>
                      <a:pt x="9" y="28"/>
                      <a:pt x="10" y="30"/>
                      <a:pt x="11" y="32"/>
                    </a:cubicBezTo>
                    <a:cubicBezTo>
                      <a:pt x="13" y="34"/>
                      <a:pt x="15" y="35"/>
                      <a:pt x="17" y="36"/>
                    </a:cubicBezTo>
                    <a:cubicBezTo>
                      <a:pt x="19" y="36"/>
                      <a:pt x="20" y="36"/>
                      <a:pt x="22" y="35"/>
                    </a:cubicBezTo>
                    <a:cubicBezTo>
                      <a:pt x="22" y="34"/>
                      <a:pt x="23" y="33"/>
                      <a:pt x="23" y="32"/>
                    </a:cubicBezTo>
                    <a:cubicBezTo>
                      <a:pt x="23" y="32"/>
                      <a:pt x="23" y="30"/>
                      <a:pt x="22" y="29"/>
                    </a:cubicBezTo>
                    <a:cubicBezTo>
                      <a:pt x="22" y="28"/>
                      <a:pt x="21" y="26"/>
                      <a:pt x="19" y="22"/>
                    </a:cubicBezTo>
                    <a:cubicBezTo>
                      <a:pt x="17" y="18"/>
                      <a:pt x="16" y="14"/>
                      <a:pt x="16" y="12"/>
                    </a:cubicBezTo>
                    <a:cubicBezTo>
                      <a:pt x="17" y="8"/>
                      <a:pt x="18" y="5"/>
                      <a:pt x="21" y="3"/>
                    </a:cubicBezTo>
                    <a:cubicBezTo>
                      <a:pt x="23" y="1"/>
                      <a:pt x="25" y="1"/>
                      <a:pt x="27" y="0"/>
                    </a:cubicBezTo>
                    <a:cubicBezTo>
                      <a:pt x="29" y="0"/>
                      <a:pt x="31" y="1"/>
                      <a:pt x="34" y="2"/>
                    </a:cubicBezTo>
                    <a:cubicBezTo>
                      <a:pt x="36" y="3"/>
                      <a:pt x="38" y="5"/>
                      <a:pt x="40" y="8"/>
                    </a:cubicBezTo>
                    <a:cubicBezTo>
                      <a:pt x="44" y="12"/>
                      <a:pt x="46" y="16"/>
                      <a:pt x="45" y="19"/>
                    </a:cubicBezTo>
                    <a:cubicBezTo>
                      <a:pt x="45" y="23"/>
                      <a:pt x="44" y="26"/>
                      <a:pt x="41" y="29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36" y="21"/>
                      <a:pt x="37" y="19"/>
                      <a:pt x="37" y="17"/>
                    </a:cubicBezTo>
                    <a:cubicBezTo>
                      <a:pt x="37" y="16"/>
                      <a:pt x="36" y="14"/>
                      <a:pt x="35" y="12"/>
                    </a:cubicBezTo>
                    <a:cubicBezTo>
                      <a:pt x="33" y="10"/>
                      <a:pt x="31" y="9"/>
                      <a:pt x="30" y="8"/>
                    </a:cubicBezTo>
                    <a:cubicBezTo>
                      <a:pt x="28" y="8"/>
                      <a:pt x="27" y="8"/>
                      <a:pt x="27" y="9"/>
                    </a:cubicBezTo>
                    <a:cubicBezTo>
                      <a:pt x="26" y="10"/>
                      <a:pt x="25" y="11"/>
                      <a:pt x="25" y="12"/>
                    </a:cubicBezTo>
                    <a:cubicBezTo>
                      <a:pt x="25" y="13"/>
                      <a:pt x="26" y="16"/>
                      <a:pt x="28" y="20"/>
                    </a:cubicBezTo>
                    <a:cubicBezTo>
                      <a:pt x="30" y="24"/>
                      <a:pt x="31" y="27"/>
                      <a:pt x="32" y="29"/>
                    </a:cubicBezTo>
                    <a:cubicBezTo>
                      <a:pt x="32" y="32"/>
                      <a:pt x="32" y="34"/>
                      <a:pt x="31" y="36"/>
                    </a:cubicBezTo>
                    <a:cubicBezTo>
                      <a:pt x="31" y="38"/>
                      <a:pt x="29" y="40"/>
                      <a:pt x="27" y="42"/>
                    </a:cubicBezTo>
                    <a:cubicBezTo>
                      <a:pt x="25" y="43"/>
                      <a:pt x="23" y="44"/>
                      <a:pt x="20" y="45"/>
                    </a:cubicBezTo>
                    <a:cubicBezTo>
                      <a:pt x="18" y="45"/>
                      <a:pt x="15" y="44"/>
                      <a:pt x="13" y="43"/>
                    </a:cubicBezTo>
                    <a:cubicBezTo>
                      <a:pt x="10" y="42"/>
                      <a:pt x="8" y="40"/>
                      <a:pt x="6" y="37"/>
                    </a:cubicBezTo>
                    <a:cubicBezTo>
                      <a:pt x="2" y="32"/>
                      <a:pt x="0" y="28"/>
                      <a:pt x="0" y="24"/>
                    </a:cubicBezTo>
                    <a:cubicBezTo>
                      <a:pt x="1" y="20"/>
                      <a:pt x="2" y="17"/>
                      <a:pt x="6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90" name="í$ļîḋê">
                <a:extLst>
                  <a:ext uri="{FF2B5EF4-FFF2-40B4-BE49-F238E27FC236}">
                    <a16:creationId xmlns:a16="http://schemas.microsoft.com/office/drawing/2014/main" id="{3AE97777-B5E3-88D7-1B0D-4A90BB03188B}"/>
                  </a:ext>
                </a:extLst>
              </p:cNvPr>
              <p:cNvSpPr/>
              <p:nvPr/>
            </p:nvSpPr>
            <p:spPr bwMode="auto">
              <a:xfrm>
                <a:off x="1868384" y="5844178"/>
                <a:ext cx="82550" cy="82550"/>
              </a:xfrm>
              <a:custGeom>
                <a:avLst/>
                <a:gdLst>
                  <a:gd name="T0" fmla="*/ 25 w 45"/>
                  <a:gd name="T1" fmla="*/ 33 h 45"/>
                  <a:gd name="T2" fmla="*/ 29 w 45"/>
                  <a:gd name="T3" fmla="*/ 41 h 45"/>
                  <a:gd name="T4" fmla="*/ 17 w 45"/>
                  <a:gd name="T5" fmla="*/ 44 h 45"/>
                  <a:gd name="T6" fmla="*/ 6 w 45"/>
                  <a:gd name="T7" fmla="*/ 38 h 45"/>
                  <a:gd name="T8" fmla="*/ 0 w 45"/>
                  <a:gd name="T9" fmla="*/ 24 h 45"/>
                  <a:gd name="T10" fmla="*/ 8 w 45"/>
                  <a:gd name="T11" fmla="*/ 8 h 45"/>
                  <a:gd name="T12" fmla="*/ 24 w 45"/>
                  <a:gd name="T13" fmla="*/ 0 h 45"/>
                  <a:gd name="T14" fmla="*/ 39 w 45"/>
                  <a:gd name="T15" fmla="*/ 7 h 45"/>
                  <a:gd name="T16" fmla="*/ 45 w 45"/>
                  <a:gd name="T17" fmla="*/ 19 h 45"/>
                  <a:gd name="T18" fmla="*/ 42 w 45"/>
                  <a:gd name="T19" fmla="*/ 28 h 45"/>
                  <a:gd name="T20" fmla="*/ 34 w 45"/>
                  <a:gd name="T21" fmla="*/ 23 h 45"/>
                  <a:gd name="T22" fmla="*/ 36 w 45"/>
                  <a:gd name="T23" fmla="*/ 17 h 45"/>
                  <a:gd name="T24" fmla="*/ 33 w 45"/>
                  <a:gd name="T25" fmla="*/ 12 h 45"/>
                  <a:gd name="T26" fmla="*/ 25 w 45"/>
                  <a:gd name="T27" fmla="*/ 9 h 45"/>
                  <a:gd name="T28" fmla="*/ 15 w 45"/>
                  <a:gd name="T29" fmla="*/ 14 h 45"/>
                  <a:gd name="T30" fmla="*/ 8 w 45"/>
                  <a:gd name="T31" fmla="*/ 25 h 45"/>
                  <a:gd name="T32" fmla="*/ 11 w 45"/>
                  <a:gd name="T33" fmla="*/ 33 h 45"/>
                  <a:gd name="T34" fmla="*/ 17 w 45"/>
                  <a:gd name="T35" fmla="*/ 36 h 45"/>
                  <a:gd name="T36" fmla="*/ 25 w 45"/>
                  <a:gd name="T37" fmla="*/ 3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" h="45">
                    <a:moveTo>
                      <a:pt x="25" y="33"/>
                    </a:moveTo>
                    <a:cubicBezTo>
                      <a:pt x="29" y="41"/>
                      <a:pt x="29" y="41"/>
                      <a:pt x="29" y="41"/>
                    </a:cubicBezTo>
                    <a:cubicBezTo>
                      <a:pt x="25" y="44"/>
                      <a:pt x="21" y="45"/>
                      <a:pt x="17" y="44"/>
                    </a:cubicBezTo>
                    <a:cubicBezTo>
                      <a:pt x="13" y="44"/>
                      <a:pt x="9" y="42"/>
                      <a:pt x="6" y="38"/>
                    </a:cubicBezTo>
                    <a:cubicBezTo>
                      <a:pt x="2" y="34"/>
                      <a:pt x="0" y="29"/>
                      <a:pt x="0" y="24"/>
                    </a:cubicBezTo>
                    <a:cubicBezTo>
                      <a:pt x="0" y="19"/>
                      <a:pt x="3" y="13"/>
                      <a:pt x="8" y="8"/>
                    </a:cubicBezTo>
                    <a:cubicBezTo>
                      <a:pt x="13" y="3"/>
                      <a:pt x="18" y="1"/>
                      <a:pt x="24" y="0"/>
                    </a:cubicBezTo>
                    <a:cubicBezTo>
                      <a:pt x="29" y="0"/>
                      <a:pt x="34" y="2"/>
                      <a:pt x="39" y="7"/>
                    </a:cubicBezTo>
                    <a:cubicBezTo>
                      <a:pt x="42" y="10"/>
                      <a:pt x="44" y="15"/>
                      <a:pt x="45" y="19"/>
                    </a:cubicBezTo>
                    <a:cubicBezTo>
                      <a:pt x="45" y="22"/>
                      <a:pt x="44" y="25"/>
                      <a:pt x="42" y="28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6" y="21"/>
                      <a:pt x="36" y="19"/>
                      <a:pt x="36" y="17"/>
                    </a:cubicBezTo>
                    <a:cubicBezTo>
                      <a:pt x="36" y="15"/>
                      <a:pt x="35" y="13"/>
                      <a:pt x="33" y="12"/>
                    </a:cubicBezTo>
                    <a:cubicBezTo>
                      <a:pt x="31" y="9"/>
                      <a:pt x="28" y="8"/>
                      <a:pt x="25" y="9"/>
                    </a:cubicBezTo>
                    <a:cubicBezTo>
                      <a:pt x="22" y="9"/>
                      <a:pt x="18" y="11"/>
                      <a:pt x="15" y="14"/>
                    </a:cubicBezTo>
                    <a:cubicBezTo>
                      <a:pt x="11" y="18"/>
                      <a:pt x="9" y="22"/>
                      <a:pt x="8" y="25"/>
                    </a:cubicBezTo>
                    <a:cubicBezTo>
                      <a:pt x="8" y="28"/>
                      <a:pt x="9" y="31"/>
                      <a:pt x="11" y="33"/>
                    </a:cubicBezTo>
                    <a:cubicBezTo>
                      <a:pt x="13" y="35"/>
                      <a:pt x="15" y="36"/>
                      <a:pt x="17" y="36"/>
                    </a:cubicBezTo>
                    <a:cubicBezTo>
                      <a:pt x="20" y="36"/>
                      <a:pt x="22" y="35"/>
                      <a:pt x="25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91" name="íṩḷiḋé">
                <a:extLst>
                  <a:ext uri="{FF2B5EF4-FFF2-40B4-BE49-F238E27FC236}">
                    <a16:creationId xmlns:a16="http://schemas.microsoft.com/office/drawing/2014/main" id="{C42A3905-1C17-FE34-BEFB-36424AAFA87E}"/>
                  </a:ext>
                </a:extLst>
              </p:cNvPr>
              <p:cNvSpPr/>
              <p:nvPr/>
            </p:nvSpPr>
            <p:spPr bwMode="auto">
              <a:xfrm>
                <a:off x="1916009" y="5887040"/>
                <a:ext cx="65088" cy="71438"/>
              </a:xfrm>
              <a:custGeom>
                <a:avLst/>
                <a:gdLst>
                  <a:gd name="T0" fmla="*/ 0 w 41"/>
                  <a:gd name="T1" fmla="*/ 38 h 45"/>
                  <a:gd name="T2" fmla="*/ 34 w 41"/>
                  <a:gd name="T3" fmla="*/ 0 h 45"/>
                  <a:gd name="T4" fmla="*/ 41 w 41"/>
                  <a:gd name="T5" fmla="*/ 6 h 45"/>
                  <a:gd name="T6" fmla="*/ 8 w 41"/>
                  <a:gd name="T7" fmla="*/ 45 h 45"/>
                  <a:gd name="T8" fmla="*/ 0 w 41"/>
                  <a:gd name="T9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5">
                    <a:moveTo>
                      <a:pt x="0" y="38"/>
                    </a:moveTo>
                    <a:lnTo>
                      <a:pt x="34" y="0"/>
                    </a:lnTo>
                    <a:lnTo>
                      <a:pt x="41" y="6"/>
                    </a:lnTo>
                    <a:lnTo>
                      <a:pt x="8" y="45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92" name="îsľïďé">
                <a:extLst>
                  <a:ext uri="{FF2B5EF4-FFF2-40B4-BE49-F238E27FC236}">
                    <a16:creationId xmlns:a16="http://schemas.microsoft.com/office/drawing/2014/main" id="{DF558387-5253-BF9F-E407-E4F661C43EC3}"/>
                  </a:ext>
                </a:extLst>
              </p:cNvPr>
              <p:cNvSpPr/>
              <p:nvPr/>
            </p:nvSpPr>
            <p:spPr bwMode="auto">
              <a:xfrm>
                <a:off x="1941409" y="5904503"/>
                <a:ext cx="96838" cy="101600"/>
              </a:xfrm>
              <a:custGeom>
                <a:avLst/>
                <a:gdLst>
                  <a:gd name="T0" fmla="*/ 0 w 61"/>
                  <a:gd name="T1" fmla="*/ 41 h 64"/>
                  <a:gd name="T2" fmla="*/ 31 w 61"/>
                  <a:gd name="T3" fmla="*/ 0 h 64"/>
                  <a:gd name="T4" fmla="*/ 61 w 61"/>
                  <a:gd name="T5" fmla="*/ 22 h 64"/>
                  <a:gd name="T6" fmla="*/ 56 w 61"/>
                  <a:gd name="T7" fmla="*/ 29 h 64"/>
                  <a:gd name="T8" fmla="*/ 34 w 61"/>
                  <a:gd name="T9" fmla="*/ 13 h 64"/>
                  <a:gd name="T10" fmla="*/ 27 w 61"/>
                  <a:gd name="T11" fmla="*/ 22 h 64"/>
                  <a:gd name="T12" fmla="*/ 47 w 61"/>
                  <a:gd name="T13" fmla="*/ 37 h 64"/>
                  <a:gd name="T14" fmla="*/ 42 w 61"/>
                  <a:gd name="T15" fmla="*/ 44 h 64"/>
                  <a:gd name="T16" fmla="*/ 21 w 61"/>
                  <a:gd name="T17" fmla="*/ 29 h 64"/>
                  <a:gd name="T18" fmla="*/ 13 w 61"/>
                  <a:gd name="T19" fmla="*/ 40 h 64"/>
                  <a:gd name="T20" fmla="*/ 36 w 61"/>
                  <a:gd name="T21" fmla="*/ 57 h 64"/>
                  <a:gd name="T22" fmla="*/ 31 w 61"/>
                  <a:gd name="T23" fmla="*/ 64 h 64"/>
                  <a:gd name="T24" fmla="*/ 0 w 61"/>
                  <a:gd name="T25" fmla="*/ 4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64">
                    <a:moveTo>
                      <a:pt x="0" y="41"/>
                    </a:moveTo>
                    <a:lnTo>
                      <a:pt x="31" y="0"/>
                    </a:lnTo>
                    <a:lnTo>
                      <a:pt x="61" y="22"/>
                    </a:lnTo>
                    <a:lnTo>
                      <a:pt x="56" y="29"/>
                    </a:lnTo>
                    <a:lnTo>
                      <a:pt x="34" y="13"/>
                    </a:lnTo>
                    <a:lnTo>
                      <a:pt x="27" y="22"/>
                    </a:lnTo>
                    <a:lnTo>
                      <a:pt x="47" y="37"/>
                    </a:lnTo>
                    <a:lnTo>
                      <a:pt x="42" y="44"/>
                    </a:lnTo>
                    <a:lnTo>
                      <a:pt x="21" y="29"/>
                    </a:lnTo>
                    <a:lnTo>
                      <a:pt x="13" y="40"/>
                    </a:lnTo>
                    <a:lnTo>
                      <a:pt x="36" y="57"/>
                    </a:lnTo>
                    <a:lnTo>
                      <a:pt x="31" y="64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93" name="íśliḋé">
                <a:extLst>
                  <a:ext uri="{FF2B5EF4-FFF2-40B4-BE49-F238E27FC236}">
                    <a16:creationId xmlns:a16="http://schemas.microsoft.com/office/drawing/2014/main" id="{D91A01A3-26AA-8B3E-4C69-3F043E2C2786}"/>
                  </a:ext>
                </a:extLst>
              </p:cNvPr>
              <p:cNvSpPr/>
              <p:nvPr/>
            </p:nvSpPr>
            <p:spPr bwMode="auto">
              <a:xfrm>
                <a:off x="2004909" y="5947365"/>
                <a:ext cx="96838" cy="101600"/>
              </a:xfrm>
              <a:custGeom>
                <a:avLst/>
                <a:gdLst>
                  <a:gd name="T0" fmla="*/ 0 w 61"/>
                  <a:gd name="T1" fmla="*/ 43 h 64"/>
                  <a:gd name="T2" fmla="*/ 27 w 61"/>
                  <a:gd name="T3" fmla="*/ 0 h 64"/>
                  <a:gd name="T4" fmla="*/ 35 w 61"/>
                  <a:gd name="T5" fmla="*/ 5 h 64"/>
                  <a:gd name="T6" fmla="*/ 36 w 61"/>
                  <a:gd name="T7" fmla="*/ 45 h 64"/>
                  <a:gd name="T8" fmla="*/ 53 w 61"/>
                  <a:gd name="T9" fmla="*/ 15 h 64"/>
                  <a:gd name="T10" fmla="*/ 61 w 61"/>
                  <a:gd name="T11" fmla="*/ 21 h 64"/>
                  <a:gd name="T12" fmla="*/ 35 w 61"/>
                  <a:gd name="T13" fmla="*/ 64 h 64"/>
                  <a:gd name="T14" fmla="*/ 27 w 61"/>
                  <a:gd name="T15" fmla="*/ 59 h 64"/>
                  <a:gd name="T16" fmla="*/ 25 w 61"/>
                  <a:gd name="T17" fmla="*/ 20 h 64"/>
                  <a:gd name="T18" fmla="*/ 8 w 61"/>
                  <a:gd name="T19" fmla="*/ 49 h 64"/>
                  <a:gd name="T20" fmla="*/ 0 w 61"/>
                  <a:gd name="T21" fmla="*/ 4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64">
                    <a:moveTo>
                      <a:pt x="0" y="43"/>
                    </a:moveTo>
                    <a:lnTo>
                      <a:pt x="27" y="0"/>
                    </a:lnTo>
                    <a:lnTo>
                      <a:pt x="35" y="5"/>
                    </a:lnTo>
                    <a:lnTo>
                      <a:pt x="36" y="45"/>
                    </a:lnTo>
                    <a:lnTo>
                      <a:pt x="53" y="15"/>
                    </a:lnTo>
                    <a:lnTo>
                      <a:pt x="61" y="21"/>
                    </a:lnTo>
                    <a:lnTo>
                      <a:pt x="35" y="64"/>
                    </a:lnTo>
                    <a:lnTo>
                      <a:pt x="27" y="59"/>
                    </a:lnTo>
                    <a:lnTo>
                      <a:pt x="25" y="20"/>
                    </a:lnTo>
                    <a:lnTo>
                      <a:pt x="8" y="49"/>
                    </a:lnTo>
                    <a:lnTo>
                      <a:pt x="0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94" name="iSļiďê">
                <a:extLst>
                  <a:ext uri="{FF2B5EF4-FFF2-40B4-BE49-F238E27FC236}">
                    <a16:creationId xmlns:a16="http://schemas.microsoft.com/office/drawing/2014/main" id="{058D984E-0D0A-7A08-9013-6143D2E7B8B7}"/>
                  </a:ext>
                </a:extLst>
              </p:cNvPr>
              <p:cNvSpPr/>
              <p:nvPr/>
            </p:nvSpPr>
            <p:spPr bwMode="auto">
              <a:xfrm>
                <a:off x="2087459" y="5993403"/>
                <a:ext cx="79375" cy="87313"/>
              </a:xfrm>
              <a:custGeom>
                <a:avLst/>
                <a:gdLst>
                  <a:gd name="T0" fmla="*/ 28 w 43"/>
                  <a:gd name="T1" fmla="*/ 33 h 47"/>
                  <a:gd name="T2" fmla="*/ 34 w 43"/>
                  <a:gd name="T3" fmla="*/ 39 h 47"/>
                  <a:gd name="T4" fmla="*/ 24 w 43"/>
                  <a:gd name="T5" fmla="*/ 46 h 47"/>
                  <a:gd name="T6" fmla="*/ 12 w 43"/>
                  <a:gd name="T7" fmla="*/ 44 h 47"/>
                  <a:gd name="T8" fmla="*/ 1 w 43"/>
                  <a:gd name="T9" fmla="*/ 33 h 47"/>
                  <a:gd name="T10" fmla="*/ 3 w 43"/>
                  <a:gd name="T11" fmla="*/ 15 h 47"/>
                  <a:gd name="T12" fmla="*/ 15 w 43"/>
                  <a:gd name="T13" fmla="*/ 2 h 47"/>
                  <a:gd name="T14" fmla="*/ 32 w 43"/>
                  <a:gd name="T15" fmla="*/ 3 h 47"/>
                  <a:gd name="T16" fmla="*/ 41 w 43"/>
                  <a:gd name="T17" fmla="*/ 13 h 47"/>
                  <a:gd name="T18" fmla="*/ 42 w 43"/>
                  <a:gd name="T19" fmla="*/ 22 h 47"/>
                  <a:gd name="T20" fmla="*/ 33 w 43"/>
                  <a:gd name="T21" fmla="*/ 20 h 47"/>
                  <a:gd name="T22" fmla="*/ 33 w 43"/>
                  <a:gd name="T23" fmla="*/ 14 h 47"/>
                  <a:gd name="T24" fmla="*/ 28 w 43"/>
                  <a:gd name="T25" fmla="*/ 10 h 47"/>
                  <a:gd name="T26" fmla="*/ 19 w 43"/>
                  <a:gd name="T27" fmla="*/ 10 h 47"/>
                  <a:gd name="T28" fmla="*/ 12 w 43"/>
                  <a:gd name="T29" fmla="*/ 19 h 47"/>
                  <a:gd name="T30" fmla="*/ 9 w 43"/>
                  <a:gd name="T31" fmla="*/ 31 h 47"/>
                  <a:gd name="T32" fmla="*/ 15 w 43"/>
                  <a:gd name="T33" fmla="*/ 37 h 47"/>
                  <a:gd name="T34" fmla="*/ 22 w 43"/>
                  <a:gd name="T35" fmla="*/ 38 h 47"/>
                  <a:gd name="T36" fmla="*/ 28 w 43"/>
                  <a:gd name="T37" fmla="*/ 33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" h="47">
                    <a:moveTo>
                      <a:pt x="28" y="33"/>
                    </a:moveTo>
                    <a:cubicBezTo>
                      <a:pt x="34" y="39"/>
                      <a:pt x="34" y="39"/>
                      <a:pt x="34" y="39"/>
                    </a:cubicBezTo>
                    <a:cubicBezTo>
                      <a:pt x="31" y="43"/>
                      <a:pt x="28" y="45"/>
                      <a:pt x="24" y="46"/>
                    </a:cubicBezTo>
                    <a:cubicBezTo>
                      <a:pt x="20" y="47"/>
                      <a:pt x="16" y="46"/>
                      <a:pt x="12" y="44"/>
                    </a:cubicBezTo>
                    <a:cubicBezTo>
                      <a:pt x="7" y="42"/>
                      <a:pt x="3" y="38"/>
                      <a:pt x="1" y="33"/>
                    </a:cubicBezTo>
                    <a:cubicBezTo>
                      <a:pt x="0" y="27"/>
                      <a:pt x="0" y="22"/>
                      <a:pt x="3" y="15"/>
                    </a:cubicBezTo>
                    <a:cubicBezTo>
                      <a:pt x="6" y="9"/>
                      <a:pt x="10" y="4"/>
                      <a:pt x="15" y="2"/>
                    </a:cubicBezTo>
                    <a:cubicBezTo>
                      <a:pt x="21" y="0"/>
                      <a:pt x="26" y="1"/>
                      <a:pt x="32" y="3"/>
                    </a:cubicBezTo>
                    <a:cubicBezTo>
                      <a:pt x="36" y="5"/>
                      <a:pt x="40" y="9"/>
                      <a:pt x="41" y="13"/>
                    </a:cubicBezTo>
                    <a:cubicBezTo>
                      <a:pt x="42" y="16"/>
                      <a:pt x="43" y="19"/>
                      <a:pt x="42" y="22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4" y="18"/>
                      <a:pt x="34" y="16"/>
                      <a:pt x="33" y="14"/>
                    </a:cubicBezTo>
                    <a:cubicBezTo>
                      <a:pt x="32" y="12"/>
                      <a:pt x="30" y="11"/>
                      <a:pt x="28" y="10"/>
                    </a:cubicBezTo>
                    <a:cubicBezTo>
                      <a:pt x="25" y="8"/>
                      <a:pt x="22" y="8"/>
                      <a:pt x="19" y="10"/>
                    </a:cubicBezTo>
                    <a:cubicBezTo>
                      <a:pt x="16" y="11"/>
                      <a:pt x="14" y="14"/>
                      <a:pt x="12" y="19"/>
                    </a:cubicBezTo>
                    <a:cubicBezTo>
                      <a:pt x="9" y="24"/>
                      <a:pt x="9" y="28"/>
                      <a:pt x="9" y="31"/>
                    </a:cubicBezTo>
                    <a:cubicBezTo>
                      <a:pt x="10" y="34"/>
                      <a:pt x="12" y="36"/>
                      <a:pt x="15" y="37"/>
                    </a:cubicBezTo>
                    <a:cubicBezTo>
                      <a:pt x="17" y="38"/>
                      <a:pt x="19" y="38"/>
                      <a:pt x="22" y="38"/>
                    </a:cubicBezTo>
                    <a:cubicBezTo>
                      <a:pt x="24" y="37"/>
                      <a:pt x="26" y="35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95" name="íSliḋé">
                <a:extLst>
                  <a:ext uri="{FF2B5EF4-FFF2-40B4-BE49-F238E27FC236}">
                    <a16:creationId xmlns:a16="http://schemas.microsoft.com/office/drawing/2014/main" id="{250AFC85-AB22-57FE-2EC7-7062EC47BAF0}"/>
                  </a:ext>
                </a:extLst>
              </p:cNvPr>
              <p:cNvSpPr/>
              <p:nvPr/>
            </p:nvSpPr>
            <p:spPr bwMode="auto">
              <a:xfrm>
                <a:off x="2157309" y="6017215"/>
                <a:ext cx="82550" cy="96838"/>
              </a:xfrm>
              <a:custGeom>
                <a:avLst/>
                <a:gdLst>
                  <a:gd name="T0" fmla="*/ 0 w 52"/>
                  <a:gd name="T1" fmla="*/ 49 h 61"/>
                  <a:gd name="T2" fmla="*/ 16 w 52"/>
                  <a:gd name="T3" fmla="*/ 0 h 61"/>
                  <a:gd name="T4" fmla="*/ 52 w 52"/>
                  <a:gd name="T5" fmla="*/ 13 h 61"/>
                  <a:gd name="T6" fmla="*/ 50 w 52"/>
                  <a:gd name="T7" fmla="*/ 21 h 61"/>
                  <a:gd name="T8" fmla="*/ 23 w 52"/>
                  <a:gd name="T9" fmla="*/ 12 h 61"/>
                  <a:gd name="T10" fmla="*/ 20 w 52"/>
                  <a:gd name="T11" fmla="*/ 22 h 61"/>
                  <a:gd name="T12" fmla="*/ 44 w 52"/>
                  <a:gd name="T13" fmla="*/ 30 h 61"/>
                  <a:gd name="T14" fmla="*/ 41 w 52"/>
                  <a:gd name="T15" fmla="*/ 38 h 61"/>
                  <a:gd name="T16" fmla="*/ 18 w 52"/>
                  <a:gd name="T17" fmla="*/ 30 h 61"/>
                  <a:gd name="T18" fmla="*/ 13 w 52"/>
                  <a:gd name="T19" fmla="*/ 43 h 61"/>
                  <a:gd name="T20" fmla="*/ 40 w 52"/>
                  <a:gd name="T21" fmla="*/ 52 h 61"/>
                  <a:gd name="T22" fmla="*/ 36 w 52"/>
                  <a:gd name="T23" fmla="*/ 61 h 61"/>
                  <a:gd name="T24" fmla="*/ 0 w 52"/>
                  <a:gd name="T25" fmla="*/ 49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" h="61">
                    <a:moveTo>
                      <a:pt x="0" y="49"/>
                    </a:moveTo>
                    <a:lnTo>
                      <a:pt x="16" y="0"/>
                    </a:lnTo>
                    <a:lnTo>
                      <a:pt x="52" y="13"/>
                    </a:lnTo>
                    <a:lnTo>
                      <a:pt x="50" y="21"/>
                    </a:lnTo>
                    <a:lnTo>
                      <a:pt x="23" y="12"/>
                    </a:lnTo>
                    <a:lnTo>
                      <a:pt x="20" y="22"/>
                    </a:lnTo>
                    <a:lnTo>
                      <a:pt x="44" y="30"/>
                    </a:lnTo>
                    <a:lnTo>
                      <a:pt x="41" y="38"/>
                    </a:lnTo>
                    <a:lnTo>
                      <a:pt x="18" y="30"/>
                    </a:lnTo>
                    <a:lnTo>
                      <a:pt x="13" y="43"/>
                    </a:lnTo>
                    <a:lnTo>
                      <a:pt x="40" y="52"/>
                    </a:lnTo>
                    <a:lnTo>
                      <a:pt x="36" y="61"/>
                    </a:lnTo>
                    <a:lnTo>
                      <a:pt x="0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96" name="îŝ1îḑè">
                <a:extLst>
                  <a:ext uri="{FF2B5EF4-FFF2-40B4-BE49-F238E27FC236}">
                    <a16:creationId xmlns:a16="http://schemas.microsoft.com/office/drawing/2014/main" id="{84ED3716-B46A-1853-CCE5-426E0578E3A3}"/>
                  </a:ext>
                </a:extLst>
              </p:cNvPr>
              <p:cNvSpPr/>
              <p:nvPr/>
            </p:nvSpPr>
            <p:spPr bwMode="auto">
              <a:xfrm>
                <a:off x="2663722" y="6026740"/>
                <a:ext cx="77788" cy="92075"/>
              </a:xfrm>
              <a:custGeom>
                <a:avLst/>
                <a:gdLst>
                  <a:gd name="T0" fmla="*/ 49 w 49"/>
                  <a:gd name="T1" fmla="*/ 42 h 58"/>
                  <a:gd name="T2" fmla="*/ 39 w 49"/>
                  <a:gd name="T3" fmla="*/ 45 h 58"/>
                  <a:gd name="T4" fmla="*/ 31 w 49"/>
                  <a:gd name="T5" fmla="*/ 36 h 58"/>
                  <a:gd name="T6" fmla="*/ 11 w 49"/>
                  <a:gd name="T7" fmla="*/ 43 h 58"/>
                  <a:gd name="T8" fmla="*/ 11 w 49"/>
                  <a:gd name="T9" fmla="*/ 55 h 58"/>
                  <a:gd name="T10" fmla="*/ 0 w 49"/>
                  <a:gd name="T11" fmla="*/ 58 h 58"/>
                  <a:gd name="T12" fmla="*/ 3 w 49"/>
                  <a:gd name="T13" fmla="*/ 3 h 58"/>
                  <a:gd name="T14" fmla="*/ 13 w 49"/>
                  <a:gd name="T15" fmla="*/ 0 h 58"/>
                  <a:gd name="T16" fmla="*/ 49 w 49"/>
                  <a:gd name="T17" fmla="*/ 42 h 58"/>
                  <a:gd name="T18" fmla="*/ 25 w 49"/>
                  <a:gd name="T19" fmla="*/ 29 h 58"/>
                  <a:gd name="T20" fmla="*/ 12 w 49"/>
                  <a:gd name="T21" fmla="*/ 14 h 58"/>
                  <a:gd name="T22" fmla="*/ 11 w 49"/>
                  <a:gd name="T23" fmla="*/ 34 h 58"/>
                  <a:gd name="T24" fmla="*/ 25 w 49"/>
                  <a:gd name="T25" fmla="*/ 29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" h="58">
                    <a:moveTo>
                      <a:pt x="49" y="42"/>
                    </a:moveTo>
                    <a:lnTo>
                      <a:pt x="39" y="45"/>
                    </a:lnTo>
                    <a:lnTo>
                      <a:pt x="31" y="36"/>
                    </a:lnTo>
                    <a:lnTo>
                      <a:pt x="11" y="43"/>
                    </a:lnTo>
                    <a:lnTo>
                      <a:pt x="11" y="55"/>
                    </a:lnTo>
                    <a:lnTo>
                      <a:pt x="0" y="58"/>
                    </a:lnTo>
                    <a:lnTo>
                      <a:pt x="3" y="3"/>
                    </a:lnTo>
                    <a:lnTo>
                      <a:pt x="13" y="0"/>
                    </a:lnTo>
                    <a:lnTo>
                      <a:pt x="49" y="42"/>
                    </a:lnTo>
                    <a:close/>
                    <a:moveTo>
                      <a:pt x="25" y="29"/>
                    </a:moveTo>
                    <a:lnTo>
                      <a:pt x="12" y="14"/>
                    </a:lnTo>
                    <a:lnTo>
                      <a:pt x="11" y="34"/>
                    </a:lnTo>
                    <a:lnTo>
                      <a:pt x="25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97" name="íṩḻiḋê">
                <a:extLst>
                  <a:ext uri="{FF2B5EF4-FFF2-40B4-BE49-F238E27FC236}">
                    <a16:creationId xmlns:a16="http://schemas.microsoft.com/office/drawing/2014/main" id="{018F30B7-BE3D-D566-ECB0-85F3BB97BE32}"/>
                  </a:ext>
                </a:extLst>
              </p:cNvPr>
              <p:cNvSpPr/>
              <p:nvPr/>
            </p:nvSpPr>
            <p:spPr bwMode="auto">
              <a:xfrm>
                <a:off x="2714522" y="5990228"/>
                <a:ext cx="92075" cy="101600"/>
              </a:xfrm>
              <a:custGeom>
                <a:avLst/>
                <a:gdLst>
                  <a:gd name="T0" fmla="*/ 21 w 58"/>
                  <a:gd name="T1" fmla="*/ 64 h 64"/>
                  <a:gd name="T2" fmla="*/ 0 w 58"/>
                  <a:gd name="T3" fmla="*/ 17 h 64"/>
                  <a:gd name="T4" fmla="*/ 9 w 58"/>
                  <a:gd name="T5" fmla="*/ 12 h 64"/>
                  <a:gd name="T6" fmla="*/ 43 w 58"/>
                  <a:gd name="T7" fmla="*/ 36 h 64"/>
                  <a:gd name="T8" fmla="*/ 29 w 58"/>
                  <a:gd name="T9" fmla="*/ 4 h 64"/>
                  <a:gd name="T10" fmla="*/ 37 w 58"/>
                  <a:gd name="T11" fmla="*/ 0 h 64"/>
                  <a:gd name="T12" fmla="*/ 58 w 58"/>
                  <a:gd name="T13" fmla="*/ 46 h 64"/>
                  <a:gd name="T14" fmla="*/ 49 w 58"/>
                  <a:gd name="T15" fmla="*/ 51 h 64"/>
                  <a:gd name="T16" fmla="*/ 16 w 58"/>
                  <a:gd name="T17" fmla="*/ 29 h 64"/>
                  <a:gd name="T18" fmla="*/ 30 w 58"/>
                  <a:gd name="T19" fmla="*/ 59 h 64"/>
                  <a:gd name="T20" fmla="*/ 21 w 58"/>
                  <a:gd name="T21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8" h="64">
                    <a:moveTo>
                      <a:pt x="21" y="64"/>
                    </a:moveTo>
                    <a:lnTo>
                      <a:pt x="0" y="17"/>
                    </a:lnTo>
                    <a:lnTo>
                      <a:pt x="9" y="12"/>
                    </a:lnTo>
                    <a:lnTo>
                      <a:pt x="43" y="36"/>
                    </a:lnTo>
                    <a:lnTo>
                      <a:pt x="29" y="4"/>
                    </a:lnTo>
                    <a:lnTo>
                      <a:pt x="37" y="0"/>
                    </a:lnTo>
                    <a:lnTo>
                      <a:pt x="58" y="46"/>
                    </a:lnTo>
                    <a:lnTo>
                      <a:pt x="49" y="51"/>
                    </a:lnTo>
                    <a:lnTo>
                      <a:pt x="16" y="29"/>
                    </a:lnTo>
                    <a:lnTo>
                      <a:pt x="30" y="59"/>
                    </a:lnTo>
                    <a:lnTo>
                      <a:pt x="21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98" name="îṧľíḍe">
                <a:extLst>
                  <a:ext uri="{FF2B5EF4-FFF2-40B4-BE49-F238E27FC236}">
                    <a16:creationId xmlns:a16="http://schemas.microsoft.com/office/drawing/2014/main" id="{4021AA11-3B1B-3DCA-310B-3F1A21D9D564}"/>
                  </a:ext>
                </a:extLst>
              </p:cNvPr>
              <p:cNvSpPr/>
              <p:nvPr/>
            </p:nvSpPr>
            <p:spPr bwMode="auto">
              <a:xfrm>
                <a:off x="2781197" y="5963240"/>
                <a:ext cx="85725" cy="95250"/>
              </a:xfrm>
              <a:custGeom>
                <a:avLst/>
                <a:gdLst>
                  <a:gd name="T0" fmla="*/ 0 w 47"/>
                  <a:gd name="T1" fmla="*/ 13 h 51"/>
                  <a:gd name="T2" fmla="*/ 14 w 47"/>
                  <a:gd name="T3" fmla="*/ 4 h 51"/>
                  <a:gd name="T4" fmla="*/ 22 w 47"/>
                  <a:gd name="T5" fmla="*/ 1 h 51"/>
                  <a:gd name="T6" fmla="*/ 29 w 47"/>
                  <a:gd name="T7" fmla="*/ 1 h 51"/>
                  <a:gd name="T8" fmla="*/ 37 w 47"/>
                  <a:gd name="T9" fmla="*/ 5 h 51"/>
                  <a:gd name="T10" fmla="*/ 43 w 47"/>
                  <a:gd name="T11" fmla="*/ 14 h 51"/>
                  <a:gd name="T12" fmla="*/ 47 w 47"/>
                  <a:gd name="T13" fmla="*/ 22 h 51"/>
                  <a:gd name="T14" fmla="*/ 46 w 47"/>
                  <a:gd name="T15" fmla="*/ 31 h 51"/>
                  <a:gd name="T16" fmla="*/ 43 w 47"/>
                  <a:gd name="T17" fmla="*/ 38 h 51"/>
                  <a:gd name="T18" fmla="*/ 36 w 47"/>
                  <a:gd name="T19" fmla="*/ 42 h 51"/>
                  <a:gd name="T20" fmla="*/ 22 w 47"/>
                  <a:gd name="T21" fmla="*/ 51 h 51"/>
                  <a:gd name="T22" fmla="*/ 0 w 47"/>
                  <a:gd name="T23" fmla="*/ 13 h 51"/>
                  <a:gd name="T24" fmla="*/ 11 w 47"/>
                  <a:gd name="T25" fmla="*/ 15 h 51"/>
                  <a:gd name="T26" fmla="*/ 26 w 47"/>
                  <a:gd name="T27" fmla="*/ 40 h 51"/>
                  <a:gd name="T28" fmla="*/ 32 w 47"/>
                  <a:gd name="T29" fmla="*/ 37 h 51"/>
                  <a:gd name="T30" fmla="*/ 36 w 47"/>
                  <a:gd name="T31" fmla="*/ 33 h 51"/>
                  <a:gd name="T32" fmla="*/ 38 w 47"/>
                  <a:gd name="T33" fmla="*/ 30 h 51"/>
                  <a:gd name="T34" fmla="*/ 38 w 47"/>
                  <a:gd name="T35" fmla="*/ 25 h 51"/>
                  <a:gd name="T36" fmla="*/ 35 w 47"/>
                  <a:gd name="T37" fmla="*/ 18 h 51"/>
                  <a:gd name="T38" fmla="*/ 30 w 47"/>
                  <a:gd name="T39" fmla="*/ 11 h 51"/>
                  <a:gd name="T40" fmla="*/ 26 w 47"/>
                  <a:gd name="T41" fmla="*/ 9 h 51"/>
                  <a:gd name="T42" fmla="*/ 21 w 47"/>
                  <a:gd name="T43" fmla="*/ 9 h 51"/>
                  <a:gd name="T44" fmla="*/ 15 w 47"/>
                  <a:gd name="T45" fmla="*/ 13 h 51"/>
                  <a:gd name="T46" fmla="*/ 11 w 47"/>
                  <a:gd name="T47" fmla="*/ 1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51">
                    <a:moveTo>
                      <a:pt x="0" y="13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7" y="3"/>
                      <a:pt x="20" y="1"/>
                      <a:pt x="22" y="1"/>
                    </a:cubicBezTo>
                    <a:cubicBezTo>
                      <a:pt x="24" y="0"/>
                      <a:pt x="27" y="0"/>
                      <a:pt x="29" y="1"/>
                    </a:cubicBezTo>
                    <a:cubicBezTo>
                      <a:pt x="32" y="2"/>
                      <a:pt x="34" y="3"/>
                      <a:pt x="37" y="5"/>
                    </a:cubicBezTo>
                    <a:cubicBezTo>
                      <a:pt x="39" y="7"/>
                      <a:pt x="41" y="10"/>
                      <a:pt x="43" y="14"/>
                    </a:cubicBezTo>
                    <a:cubicBezTo>
                      <a:pt x="45" y="17"/>
                      <a:pt x="46" y="20"/>
                      <a:pt x="47" y="22"/>
                    </a:cubicBezTo>
                    <a:cubicBezTo>
                      <a:pt x="47" y="26"/>
                      <a:pt x="47" y="29"/>
                      <a:pt x="46" y="31"/>
                    </a:cubicBezTo>
                    <a:cubicBezTo>
                      <a:pt x="46" y="34"/>
                      <a:pt x="45" y="36"/>
                      <a:pt x="43" y="38"/>
                    </a:cubicBezTo>
                    <a:cubicBezTo>
                      <a:pt x="41" y="39"/>
                      <a:pt x="39" y="41"/>
                      <a:pt x="36" y="42"/>
                    </a:cubicBezTo>
                    <a:cubicBezTo>
                      <a:pt x="22" y="51"/>
                      <a:pt x="22" y="51"/>
                      <a:pt x="22" y="51"/>
                    </a:cubicBezTo>
                    <a:lnTo>
                      <a:pt x="0" y="13"/>
                    </a:lnTo>
                    <a:close/>
                    <a:moveTo>
                      <a:pt x="11" y="15"/>
                    </a:moveTo>
                    <a:cubicBezTo>
                      <a:pt x="26" y="40"/>
                      <a:pt x="26" y="40"/>
                      <a:pt x="26" y="40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4" y="35"/>
                      <a:pt x="35" y="34"/>
                      <a:pt x="36" y="33"/>
                    </a:cubicBezTo>
                    <a:cubicBezTo>
                      <a:pt x="37" y="32"/>
                      <a:pt x="38" y="31"/>
                      <a:pt x="38" y="30"/>
                    </a:cubicBezTo>
                    <a:cubicBezTo>
                      <a:pt x="39" y="29"/>
                      <a:pt x="39" y="27"/>
                      <a:pt x="38" y="25"/>
                    </a:cubicBezTo>
                    <a:cubicBezTo>
                      <a:pt x="38" y="23"/>
                      <a:pt x="37" y="21"/>
                      <a:pt x="35" y="18"/>
                    </a:cubicBezTo>
                    <a:cubicBezTo>
                      <a:pt x="33" y="15"/>
                      <a:pt x="32" y="13"/>
                      <a:pt x="30" y="11"/>
                    </a:cubicBezTo>
                    <a:cubicBezTo>
                      <a:pt x="29" y="10"/>
                      <a:pt x="27" y="9"/>
                      <a:pt x="26" y="9"/>
                    </a:cubicBezTo>
                    <a:cubicBezTo>
                      <a:pt x="25" y="9"/>
                      <a:pt x="23" y="9"/>
                      <a:pt x="21" y="9"/>
                    </a:cubicBezTo>
                    <a:cubicBezTo>
                      <a:pt x="20" y="10"/>
                      <a:pt x="18" y="11"/>
                      <a:pt x="15" y="13"/>
                    </a:cubicBezTo>
                    <a:lnTo>
                      <a:pt x="11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99" name="ïṩḻiḍe">
                <a:extLst>
                  <a:ext uri="{FF2B5EF4-FFF2-40B4-BE49-F238E27FC236}">
                    <a16:creationId xmlns:a16="http://schemas.microsoft.com/office/drawing/2014/main" id="{DCA36E93-4C02-A8C1-CE4F-F0262D2357AC}"/>
                  </a:ext>
                </a:extLst>
              </p:cNvPr>
              <p:cNvSpPr/>
              <p:nvPr/>
            </p:nvSpPr>
            <p:spPr bwMode="auto">
              <a:xfrm>
                <a:off x="2876447" y="5888628"/>
                <a:ext cx="80963" cy="88900"/>
              </a:xfrm>
              <a:custGeom>
                <a:avLst/>
                <a:gdLst>
                  <a:gd name="T0" fmla="*/ 43 w 51"/>
                  <a:gd name="T1" fmla="*/ 56 h 56"/>
                  <a:gd name="T2" fmla="*/ 16 w 51"/>
                  <a:gd name="T3" fmla="*/ 22 h 56"/>
                  <a:gd name="T4" fmla="*/ 5 w 51"/>
                  <a:gd name="T5" fmla="*/ 31 h 56"/>
                  <a:gd name="T6" fmla="*/ 0 w 51"/>
                  <a:gd name="T7" fmla="*/ 25 h 56"/>
                  <a:gd name="T8" fmla="*/ 31 w 51"/>
                  <a:gd name="T9" fmla="*/ 0 h 56"/>
                  <a:gd name="T10" fmla="*/ 37 w 51"/>
                  <a:gd name="T11" fmla="*/ 7 h 56"/>
                  <a:gd name="T12" fmla="*/ 24 w 51"/>
                  <a:gd name="T13" fmla="*/ 16 h 56"/>
                  <a:gd name="T14" fmla="*/ 51 w 51"/>
                  <a:gd name="T15" fmla="*/ 49 h 56"/>
                  <a:gd name="T16" fmla="*/ 43 w 51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1" h="56">
                    <a:moveTo>
                      <a:pt x="43" y="56"/>
                    </a:moveTo>
                    <a:lnTo>
                      <a:pt x="16" y="22"/>
                    </a:lnTo>
                    <a:lnTo>
                      <a:pt x="5" y="31"/>
                    </a:lnTo>
                    <a:lnTo>
                      <a:pt x="0" y="25"/>
                    </a:lnTo>
                    <a:lnTo>
                      <a:pt x="31" y="0"/>
                    </a:lnTo>
                    <a:lnTo>
                      <a:pt x="37" y="7"/>
                    </a:lnTo>
                    <a:lnTo>
                      <a:pt x="24" y="16"/>
                    </a:lnTo>
                    <a:lnTo>
                      <a:pt x="51" y="49"/>
                    </a:lnTo>
                    <a:lnTo>
                      <a:pt x="43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00" name="íśļïḓè">
                <a:extLst>
                  <a:ext uri="{FF2B5EF4-FFF2-40B4-BE49-F238E27FC236}">
                    <a16:creationId xmlns:a16="http://schemas.microsoft.com/office/drawing/2014/main" id="{157F738F-21E2-7BE9-F14A-CDEBF7D7C4A9}"/>
                  </a:ext>
                </a:extLst>
              </p:cNvPr>
              <p:cNvSpPr/>
              <p:nvPr/>
            </p:nvSpPr>
            <p:spPr bwMode="auto">
              <a:xfrm>
                <a:off x="2925659" y="5845765"/>
                <a:ext cx="101600" cy="100013"/>
              </a:xfrm>
              <a:custGeom>
                <a:avLst/>
                <a:gdLst>
                  <a:gd name="T0" fmla="*/ 36 w 64"/>
                  <a:gd name="T1" fmla="*/ 63 h 63"/>
                  <a:gd name="T2" fmla="*/ 0 w 64"/>
                  <a:gd name="T3" fmla="*/ 26 h 63"/>
                  <a:gd name="T4" fmla="*/ 28 w 64"/>
                  <a:gd name="T5" fmla="*/ 0 h 63"/>
                  <a:gd name="T6" fmla="*/ 34 w 64"/>
                  <a:gd name="T7" fmla="*/ 6 h 63"/>
                  <a:gd name="T8" fmla="*/ 14 w 64"/>
                  <a:gd name="T9" fmla="*/ 26 h 63"/>
                  <a:gd name="T10" fmla="*/ 22 w 64"/>
                  <a:gd name="T11" fmla="*/ 34 h 63"/>
                  <a:gd name="T12" fmla="*/ 41 w 64"/>
                  <a:gd name="T13" fmla="*/ 16 h 63"/>
                  <a:gd name="T14" fmla="*/ 47 w 64"/>
                  <a:gd name="T15" fmla="*/ 22 h 63"/>
                  <a:gd name="T16" fmla="*/ 28 w 64"/>
                  <a:gd name="T17" fmla="*/ 39 h 63"/>
                  <a:gd name="T18" fmla="*/ 38 w 64"/>
                  <a:gd name="T19" fmla="*/ 50 h 63"/>
                  <a:gd name="T20" fmla="*/ 58 w 64"/>
                  <a:gd name="T21" fmla="*/ 30 h 63"/>
                  <a:gd name="T22" fmla="*/ 64 w 64"/>
                  <a:gd name="T23" fmla="*/ 36 h 63"/>
                  <a:gd name="T24" fmla="*/ 36 w 64"/>
                  <a:gd name="T25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63">
                    <a:moveTo>
                      <a:pt x="36" y="63"/>
                    </a:moveTo>
                    <a:lnTo>
                      <a:pt x="0" y="26"/>
                    </a:lnTo>
                    <a:lnTo>
                      <a:pt x="28" y="0"/>
                    </a:lnTo>
                    <a:lnTo>
                      <a:pt x="34" y="6"/>
                    </a:lnTo>
                    <a:lnTo>
                      <a:pt x="14" y="26"/>
                    </a:lnTo>
                    <a:lnTo>
                      <a:pt x="22" y="34"/>
                    </a:lnTo>
                    <a:lnTo>
                      <a:pt x="41" y="16"/>
                    </a:lnTo>
                    <a:lnTo>
                      <a:pt x="47" y="22"/>
                    </a:lnTo>
                    <a:lnTo>
                      <a:pt x="28" y="39"/>
                    </a:lnTo>
                    <a:lnTo>
                      <a:pt x="38" y="50"/>
                    </a:lnTo>
                    <a:lnTo>
                      <a:pt x="58" y="30"/>
                    </a:lnTo>
                    <a:lnTo>
                      <a:pt x="64" y="36"/>
                    </a:lnTo>
                    <a:lnTo>
                      <a:pt x="36" y="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01" name="íṩḻîde">
                <a:extLst>
                  <a:ext uri="{FF2B5EF4-FFF2-40B4-BE49-F238E27FC236}">
                    <a16:creationId xmlns:a16="http://schemas.microsoft.com/office/drawing/2014/main" id="{FDAB0EF8-7350-4345-1797-31069EB2FA37}"/>
                  </a:ext>
                </a:extLst>
              </p:cNvPr>
              <p:cNvSpPr/>
              <p:nvPr/>
            </p:nvSpPr>
            <p:spPr bwMode="auto">
              <a:xfrm>
                <a:off x="2985984" y="5801315"/>
                <a:ext cx="82550" cy="80963"/>
              </a:xfrm>
              <a:custGeom>
                <a:avLst/>
                <a:gdLst>
                  <a:gd name="T0" fmla="*/ 34 w 45"/>
                  <a:gd name="T1" fmla="*/ 19 h 44"/>
                  <a:gd name="T2" fmla="*/ 41 w 45"/>
                  <a:gd name="T3" fmla="*/ 14 h 44"/>
                  <a:gd name="T4" fmla="*/ 45 w 45"/>
                  <a:gd name="T5" fmla="*/ 26 h 44"/>
                  <a:gd name="T6" fmla="*/ 40 w 45"/>
                  <a:gd name="T7" fmla="*/ 37 h 44"/>
                  <a:gd name="T8" fmla="*/ 26 w 45"/>
                  <a:gd name="T9" fmla="*/ 44 h 44"/>
                  <a:gd name="T10" fmla="*/ 10 w 45"/>
                  <a:gd name="T11" fmla="*/ 38 h 44"/>
                  <a:gd name="T12" fmla="*/ 1 w 45"/>
                  <a:gd name="T13" fmla="*/ 22 h 44"/>
                  <a:gd name="T14" fmla="*/ 6 w 45"/>
                  <a:gd name="T15" fmla="*/ 7 h 44"/>
                  <a:gd name="T16" fmla="*/ 18 w 45"/>
                  <a:gd name="T17" fmla="*/ 0 h 44"/>
                  <a:gd name="T18" fmla="*/ 27 w 45"/>
                  <a:gd name="T19" fmla="*/ 2 h 44"/>
                  <a:gd name="T20" fmla="*/ 23 w 45"/>
                  <a:gd name="T21" fmla="*/ 10 h 44"/>
                  <a:gd name="T22" fmla="*/ 17 w 45"/>
                  <a:gd name="T23" fmla="*/ 9 h 44"/>
                  <a:gd name="T24" fmla="*/ 11 w 45"/>
                  <a:gd name="T25" fmla="*/ 12 h 44"/>
                  <a:gd name="T26" fmla="*/ 9 w 45"/>
                  <a:gd name="T27" fmla="*/ 21 h 44"/>
                  <a:gd name="T28" fmla="*/ 15 w 45"/>
                  <a:gd name="T29" fmla="*/ 30 h 44"/>
                  <a:gd name="T30" fmla="*/ 26 w 45"/>
                  <a:gd name="T31" fmla="*/ 36 h 44"/>
                  <a:gd name="T32" fmla="*/ 34 w 45"/>
                  <a:gd name="T33" fmla="*/ 32 h 44"/>
                  <a:gd name="T34" fmla="*/ 36 w 45"/>
                  <a:gd name="T35" fmla="*/ 26 h 44"/>
                  <a:gd name="T36" fmla="*/ 34 w 45"/>
                  <a:gd name="T37" fmla="*/ 1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" h="44">
                    <a:moveTo>
                      <a:pt x="34" y="19"/>
                    </a:moveTo>
                    <a:cubicBezTo>
                      <a:pt x="41" y="14"/>
                      <a:pt x="41" y="14"/>
                      <a:pt x="41" y="14"/>
                    </a:cubicBezTo>
                    <a:cubicBezTo>
                      <a:pt x="44" y="18"/>
                      <a:pt x="45" y="22"/>
                      <a:pt x="45" y="26"/>
                    </a:cubicBezTo>
                    <a:cubicBezTo>
                      <a:pt x="45" y="30"/>
                      <a:pt x="43" y="34"/>
                      <a:pt x="40" y="37"/>
                    </a:cubicBezTo>
                    <a:cubicBezTo>
                      <a:pt x="36" y="42"/>
                      <a:pt x="31" y="44"/>
                      <a:pt x="26" y="44"/>
                    </a:cubicBezTo>
                    <a:cubicBezTo>
                      <a:pt x="21" y="44"/>
                      <a:pt x="15" y="42"/>
                      <a:pt x="10" y="38"/>
                    </a:cubicBezTo>
                    <a:cubicBezTo>
                      <a:pt x="4" y="33"/>
                      <a:pt x="1" y="28"/>
                      <a:pt x="1" y="22"/>
                    </a:cubicBezTo>
                    <a:cubicBezTo>
                      <a:pt x="0" y="17"/>
                      <a:pt x="2" y="12"/>
                      <a:pt x="6" y="7"/>
                    </a:cubicBezTo>
                    <a:cubicBezTo>
                      <a:pt x="10" y="3"/>
                      <a:pt x="14" y="1"/>
                      <a:pt x="18" y="0"/>
                    </a:cubicBezTo>
                    <a:cubicBezTo>
                      <a:pt x="21" y="0"/>
                      <a:pt x="24" y="1"/>
                      <a:pt x="27" y="2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1" y="9"/>
                      <a:pt x="19" y="9"/>
                      <a:pt x="17" y="9"/>
                    </a:cubicBezTo>
                    <a:cubicBezTo>
                      <a:pt x="15" y="9"/>
                      <a:pt x="13" y="11"/>
                      <a:pt x="11" y="12"/>
                    </a:cubicBezTo>
                    <a:cubicBezTo>
                      <a:pt x="9" y="15"/>
                      <a:pt x="8" y="18"/>
                      <a:pt x="9" y="21"/>
                    </a:cubicBezTo>
                    <a:cubicBezTo>
                      <a:pt x="9" y="24"/>
                      <a:pt x="12" y="27"/>
                      <a:pt x="15" y="30"/>
                    </a:cubicBezTo>
                    <a:cubicBezTo>
                      <a:pt x="20" y="34"/>
                      <a:pt x="23" y="36"/>
                      <a:pt x="26" y="36"/>
                    </a:cubicBezTo>
                    <a:cubicBezTo>
                      <a:pt x="29" y="36"/>
                      <a:pt x="32" y="35"/>
                      <a:pt x="34" y="32"/>
                    </a:cubicBezTo>
                    <a:cubicBezTo>
                      <a:pt x="36" y="31"/>
                      <a:pt x="36" y="29"/>
                      <a:pt x="36" y="26"/>
                    </a:cubicBezTo>
                    <a:cubicBezTo>
                      <a:pt x="36" y="24"/>
                      <a:pt x="35" y="22"/>
                      <a:pt x="34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02" name="îŝḷïḓê">
                <a:extLst>
                  <a:ext uri="{FF2B5EF4-FFF2-40B4-BE49-F238E27FC236}">
                    <a16:creationId xmlns:a16="http://schemas.microsoft.com/office/drawing/2014/main" id="{0EF85A85-3EA5-DE2F-9C23-9AE21C44FFD1}"/>
                  </a:ext>
                </a:extLst>
              </p:cNvPr>
              <p:cNvSpPr/>
              <p:nvPr/>
            </p:nvSpPr>
            <p:spPr bwMode="auto">
              <a:xfrm>
                <a:off x="3022497" y="5733053"/>
                <a:ext cx="103188" cy="101600"/>
              </a:xfrm>
              <a:custGeom>
                <a:avLst/>
                <a:gdLst>
                  <a:gd name="T0" fmla="*/ 42 w 65"/>
                  <a:gd name="T1" fmla="*/ 64 h 64"/>
                  <a:gd name="T2" fmla="*/ 0 w 65"/>
                  <a:gd name="T3" fmla="*/ 34 h 64"/>
                  <a:gd name="T4" fmla="*/ 6 w 65"/>
                  <a:gd name="T5" fmla="*/ 26 h 64"/>
                  <a:gd name="T6" fmla="*/ 22 w 65"/>
                  <a:gd name="T7" fmla="*/ 37 h 64"/>
                  <a:gd name="T8" fmla="*/ 33 w 65"/>
                  <a:gd name="T9" fmla="*/ 21 h 64"/>
                  <a:gd name="T10" fmla="*/ 17 w 65"/>
                  <a:gd name="T11" fmla="*/ 9 h 64"/>
                  <a:gd name="T12" fmla="*/ 23 w 65"/>
                  <a:gd name="T13" fmla="*/ 0 h 64"/>
                  <a:gd name="T14" fmla="*/ 65 w 65"/>
                  <a:gd name="T15" fmla="*/ 30 h 64"/>
                  <a:gd name="T16" fmla="*/ 59 w 65"/>
                  <a:gd name="T17" fmla="*/ 38 h 64"/>
                  <a:gd name="T18" fmla="*/ 40 w 65"/>
                  <a:gd name="T19" fmla="*/ 26 h 64"/>
                  <a:gd name="T20" fmla="*/ 29 w 65"/>
                  <a:gd name="T21" fmla="*/ 42 h 64"/>
                  <a:gd name="T22" fmla="*/ 47 w 65"/>
                  <a:gd name="T23" fmla="*/ 55 h 64"/>
                  <a:gd name="T24" fmla="*/ 42 w 65"/>
                  <a:gd name="T25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64">
                    <a:moveTo>
                      <a:pt x="42" y="64"/>
                    </a:moveTo>
                    <a:lnTo>
                      <a:pt x="0" y="34"/>
                    </a:lnTo>
                    <a:lnTo>
                      <a:pt x="6" y="26"/>
                    </a:lnTo>
                    <a:lnTo>
                      <a:pt x="22" y="37"/>
                    </a:lnTo>
                    <a:lnTo>
                      <a:pt x="33" y="21"/>
                    </a:lnTo>
                    <a:lnTo>
                      <a:pt x="17" y="9"/>
                    </a:lnTo>
                    <a:lnTo>
                      <a:pt x="23" y="0"/>
                    </a:lnTo>
                    <a:lnTo>
                      <a:pt x="65" y="30"/>
                    </a:lnTo>
                    <a:lnTo>
                      <a:pt x="59" y="38"/>
                    </a:lnTo>
                    <a:lnTo>
                      <a:pt x="40" y="26"/>
                    </a:lnTo>
                    <a:lnTo>
                      <a:pt x="29" y="42"/>
                    </a:lnTo>
                    <a:lnTo>
                      <a:pt x="47" y="55"/>
                    </a:lnTo>
                    <a:lnTo>
                      <a:pt x="42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03" name="îşḷîḑe">
                <a:extLst>
                  <a:ext uri="{FF2B5EF4-FFF2-40B4-BE49-F238E27FC236}">
                    <a16:creationId xmlns:a16="http://schemas.microsoft.com/office/drawing/2014/main" id="{5ABB8E84-7E08-2494-B461-310B209C7A79}"/>
                  </a:ext>
                </a:extLst>
              </p:cNvPr>
              <p:cNvSpPr/>
              <p:nvPr/>
            </p:nvSpPr>
            <p:spPr bwMode="auto">
              <a:xfrm>
                <a:off x="3062184" y="5672728"/>
                <a:ext cx="103188" cy="95250"/>
              </a:xfrm>
              <a:custGeom>
                <a:avLst/>
                <a:gdLst>
                  <a:gd name="T0" fmla="*/ 44 w 65"/>
                  <a:gd name="T1" fmla="*/ 60 h 60"/>
                  <a:gd name="T2" fmla="*/ 0 w 65"/>
                  <a:gd name="T3" fmla="*/ 34 h 60"/>
                  <a:gd name="T4" fmla="*/ 5 w 65"/>
                  <a:gd name="T5" fmla="*/ 26 h 60"/>
                  <a:gd name="T6" fmla="*/ 46 w 65"/>
                  <a:gd name="T7" fmla="*/ 24 h 60"/>
                  <a:gd name="T8" fmla="*/ 15 w 65"/>
                  <a:gd name="T9" fmla="*/ 8 h 60"/>
                  <a:gd name="T10" fmla="*/ 20 w 65"/>
                  <a:gd name="T11" fmla="*/ 0 h 60"/>
                  <a:gd name="T12" fmla="*/ 65 w 65"/>
                  <a:gd name="T13" fmla="*/ 24 h 60"/>
                  <a:gd name="T14" fmla="*/ 59 w 65"/>
                  <a:gd name="T15" fmla="*/ 33 h 60"/>
                  <a:gd name="T16" fmla="*/ 20 w 65"/>
                  <a:gd name="T17" fmla="*/ 34 h 60"/>
                  <a:gd name="T18" fmla="*/ 49 w 65"/>
                  <a:gd name="T19" fmla="*/ 52 h 60"/>
                  <a:gd name="T20" fmla="*/ 44 w 65"/>
                  <a:gd name="T21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60">
                    <a:moveTo>
                      <a:pt x="44" y="60"/>
                    </a:moveTo>
                    <a:lnTo>
                      <a:pt x="0" y="34"/>
                    </a:lnTo>
                    <a:lnTo>
                      <a:pt x="5" y="26"/>
                    </a:lnTo>
                    <a:lnTo>
                      <a:pt x="46" y="24"/>
                    </a:lnTo>
                    <a:lnTo>
                      <a:pt x="15" y="8"/>
                    </a:lnTo>
                    <a:lnTo>
                      <a:pt x="20" y="0"/>
                    </a:lnTo>
                    <a:lnTo>
                      <a:pt x="65" y="24"/>
                    </a:lnTo>
                    <a:lnTo>
                      <a:pt x="59" y="33"/>
                    </a:lnTo>
                    <a:lnTo>
                      <a:pt x="20" y="34"/>
                    </a:lnTo>
                    <a:lnTo>
                      <a:pt x="49" y="52"/>
                    </a:lnTo>
                    <a:lnTo>
                      <a:pt x="44" y="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04" name="îşḷïḋê">
                <a:extLst>
                  <a:ext uri="{FF2B5EF4-FFF2-40B4-BE49-F238E27FC236}">
                    <a16:creationId xmlns:a16="http://schemas.microsoft.com/office/drawing/2014/main" id="{011D43BC-1F7F-13E0-6DD3-19183159AD6F}"/>
                  </a:ext>
                </a:extLst>
              </p:cNvPr>
              <p:cNvSpPr/>
              <p:nvPr/>
            </p:nvSpPr>
            <p:spPr bwMode="auto">
              <a:xfrm>
                <a:off x="3106634" y="5606053"/>
                <a:ext cx="87313" cy="84138"/>
              </a:xfrm>
              <a:custGeom>
                <a:avLst/>
                <a:gdLst>
                  <a:gd name="T0" fmla="*/ 15 w 47"/>
                  <a:gd name="T1" fmla="*/ 43 h 46"/>
                  <a:gd name="T2" fmla="*/ 5 w 47"/>
                  <a:gd name="T3" fmla="*/ 36 h 46"/>
                  <a:gd name="T4" fmla="*/ 2 w 47"/>
                  <a:gd name="T5" fmla="*/ 30 h 46"/>
                  <a:gd name="T6" fmla="*/ 0 w 47"/>
                  <a:gd name="T7" fmla="*/ 23 h 46"/>
                  <a:gd name="T8" fmla="*/ 2 w 47"/>
                  <a:gd name="T9" fmla="*/ 14 h 46"/>
                  <a:gd name="T10" fmla="*/ 14 w 47"/>
                  <a:gd name="T11" fmla="*/ 2 h 46"/>
                  <a:gd name="T12" fmla="*/ 32 w 47"/>
                  <a:gd name="T13" fmla="*/ 3 h 46"/>
                  <a:gd name="T14" fmla="*/ 45 w 47"/>
                  <a:gd name="T15" fmla="*/ 15 h 46"/>
                  <a:gd name="T16" fmla="*/ 44 w 47"/>
                  <a:gd name="T17" fmla="*/ 32 h 46"/>
                  <a:gd name="T18" fmla="*/ 32 w 47"/>
                  <a:gd name="T19" fmla="*/ 44 h 46"/>
                  <a:gd name="T20" fmla="*/ 15 w 47"/>
                  <a:gd name="T21" fmla="*/ 43 h 46"/>
                  <a:gd name="T22" fmla="*/ 18 w 47"/>
                  <a:gd name="T23" fmla="*/ 34 h 46"/>
                  <a:gd name="T24" fmla="*/ 30 w 47"/>
                  <a:gd name="T25" fmla="*/ 35 h 46"/>
                  <a:gd name="T26" fmla="*/ 37 w 47"/>
                  <a:gd name="T27" fmla="*/ 29 h 46"/>
                  <a:gd name="T28" fmla="*/ 37 w 47"/>
                  <a:gd name="T29" fmla="*/ 19 h 46"/>
                  <a:gd name="T30" fmla="*/ 28 w 47"/>
                  <a:gd name="T31" fmla="*/ 12 h 46"/>
                  <a:gd name="T32" fmla="*/ 16 w 47"/>
                  <a:gd name="T33" fmla="*/ 10 h 46"/>
                  <a:gd name="T34" fmla="*/ 9 w 47"/>
                  <a:gd name="T35" fmla="*/ 17 h 46"/>
                  <a:gd name="T36" fmla="*/ 9 w 47"/>
                  <a:gd name="T37" fmla="*/ 27 h 46"/>
                  <a:gd name="T38" fmla="*/ 18 w 47"/>
                  <a:gd name="T39" fmla="*/ 3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7" h="46">
                    <a:moveTo>
                      <a:pt x="15" y="43"/>
                    </a:moveTo>
                    <a:cubicBezTo>
                      <a:pt x="11" y="41"/>
                      <a:pt x="8" y="39"/>
                      <a:pt x="5" y="36"/>
                    </a:cubicBezTo>
                    <a:cubicBezTo>
                      <a:pt x="4" y="34"/>
                      <a:pt x="2" y="32"/>
                      <a:pt x="2" y="30"/>
                    </a:cubicBezTo>
                    <a:cubicBezTo>
                      <a:pt x="1" y="28"/>
                      <a:pt x="0" y="26"/>
                      <a:pt x="0" y="23"/>
                    </a:cubicBezTo>
                    <a:cubicBezTo>
                      <a:pt x="0" y="20"/>
                      <a:pt x="1" y="17"/>
                      <a:pt x="2" y="14"/>
                    </a:cubicBezTo>
                    <a:cubicBezTo>
                      <a:pt x="5" y="8"/>
                      <a:pt x="9" y="4"/>
                      <a:pt x="14" y="2"/>
                    </a:cubicBezTo>
                    <a:cubicBezTo>
                      <a:pt x="19" y="0"/>
                      <a:pt x="25" y="1"/>
                      <a:pt x="32" y="3"/>
                    </a:cubicBezTo>
                    <a:cubicBezTo>
                      <a:pt x="38" y="6"/>
                      <a:pt x="43" y="10"/>
                      <a:pt x="45" y="15"/>
                    </a:cubicBezTo>
                    <a:cubicBezTo>
                      <a:pt x="47" y="21"/>
                      <a:pt x="47" y="26"/>
                      <a:pt x="44" y="32"/>
                    </a:cubicBezTo>
                    <a:cubicBezTo>
                      <a:pt x="41" y="38"/>
                      <a:pt x="38" y="42"/>
                      <a:pt x="32" y="44"/>
                    </a:cubicBezTo>
                    <a:cubicBezTo>
                      <a:pt x="27" y="46"/>
                      <a:pt x="21" y="45"/>
                      <a:pt x="15" y="43"/>
                    </a:cubicBezTo>
                    <a:close/>
                    <a:moveTo>
                      <a:pt x="18" y="34"/>
                    </a:moveTo>
                    <a:cubicBezTo>
                      <a:pt x="23" y="36"/>
                      <a:pt x="27" y="37"/>
                      <a:pt x="30" y="35"/>
                    </a:cubicBezTo>
                    <a:cubicBezTo>
                      <a:pt x="33" y="34"/>
                      <a:pt x="36" y="32"/>
                      <a:pt x="37" y="29"/>
                    </a:cubicBezTo>
                    <a:cubicBezTo>
                      <a:pt x="39" y="26"/>
                      <a:pt x="39" y="23"/>
                      <a:pt x="37" y="19"/>
                    </a:cubicBezTo>
                    <a:cubicBezTo>
                      <a:pt x="36" y="16"/>
                      <a:pt x="33" y="14"/>
                      <a:pt x="28" y="12"/>
                    </a:cubicBezTo>
                    <a:cubicBezTo>
                      <a:pt x="23" y="10"/>
                      <a:pt x="19" y="9"/>
                      <a:pt x="16" y="10"/>
                    </a:cubicBezTo>
                    <a:cubicBezTo>
                      <a:pt x="13" y="11"/>
                      <a:pt x="11" y="14"/>
                      <a:pt x="9" y="17"/>
                    </a:cubicBezTo>
                    <a:cubicBezTo>
                      <a:pt x="8" y="20"/>
                      <a:pt x="8" y="23"/>
                      <a:pt x="9" y="27"/>
                    </a:cubicBezTo>
                    <a:cubicBezTo>
                      <a:pt x="11" y="30"/>
                      <a:pt x="14" y="32"/>
                      <a:pt x="1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05" name="îṣlïḍè">
                <a:extLst>
                  <a:ext uri="{FF2B5EF4-FFF2-40B4-BE49-F238E27FC236}">
                    <a16:creationId xmlns:a16="http://schemas.microsoft.com/office/drawing/2014/main" id="{D1E2ED06-577C-A553-EF15-EDBCE2C9C4D3}"/>
                  </a:ext>
                </a:extLst>
              </p:cNvPr>
              <p:cNvSpPr/>
              <p:nvPr/>
            </p:nvSpPr>
            <p:spPr bwMode="auto">
              <a:xfrm>
                <a:off x="3128859" y="5560015"/>
                <a:ext cx="93663" cy="57150"/>
              </a:xfrm>
              <a:custGeom>
                <a:avLst/>
                <a:gdLst>
                  <a:gd name="T0" fmla="*/ 49 w 59"/>
                  <a:gd name="T1" fmla="*/ 36 h 36"/>
                  <a:gd name="T2" fmla="*/ 0 w 59"/>
                  <a:gd name="T3" fmla="*/ 21 h 36"/>
                  <a:gd name="T4" fmla="*/ 4 w 59"/>
                  <a:gd name="T5" fmla="*/ 10 h 36"/>
                  <a:gd name="T6" fmla="*/ 43 w 59"/>
                  <a:gd name="T7" fmla="*/ 24 h 36"/>
                  <a:gd name="T8" fmla="*/ 51 w 59"/>
                  <a:gd name="T9" fmla="*/ 0 h 36"/>
                  <a:gd name="T10" fmla="*/ 59 w 59"/>
                  <a:gd name="T11" fmla="*/ 2 h 36"/>
                  <a:gd name="T12" fmla="*/ 49 w 59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36">
                    <a:moveTo>
                      <a:pt x="49" y="36"/>
                    </a:moveTo>
                    <a:lnTo>
                      <a:pt x="0" y="21"/>
                    </a:lnTo>
                    <a:lnTo>
                      <a:pt x="4" y="10"/>
                    </a:lnTo>
                    <a:lnTo>
                      <a:pt x="43" y="24"/>
                    </a:lnTo>
                    <a:lnTo>
                      <a:pt x="51" y="0"/>
                    </a:lnTo>
                    <a:lnTo>
                      <a:pt x="59" y="2"/>
                    </a:lnTo>
                    <a:lnTo>
                      <a:pt x="4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06" name="ïṩḷîḓê">
                <a:extLst>
                  <a:ext uri="{FF2B5EF4-FFF2-40B4-BE49-F238E27FC236}">
                    <a16:creationId xmlns:a16="http://schemas.microsoft.com/office/drawing/2014/main" id="{84B5E458-B07C-C2D0-610B-5AA69D7EF4D4}"/>
                  </a:ext>
                </a:extLst>
              </p:cNvPr>
              <p:cNvSpPr/>
              <p:nvPr/>
            </p:nvSpPr>
            <p:spPr bwMode="auto">
              <a:xfrm>
                <a:off x="3152672" y="5469528"/>
                <a:ext cx="85725" cy="80963"/>
              </a:xfrm>
              <a:custGeom>
                <a:avLst/>
                <a:gdLst>
                  <a:gd name="T0" fmla="*/ 18 w 46"/>
                  <a:gd name="T1" fmla="*/ 43 h 44"/>
                  <a:gd name="T2" fmla="*/ 8 w 46"/>
                  <a:gd name="T3" fmla="*/ 38 h 44"/>
                  <a:gd name="T4" fmla="*/ 3 w 46"/>
                  <a:gd name="T5" fmla="*/ 33 h 44"/>
                  <a:gd name="T6" fmla="*/ 0 w 46"/>
                  <a:gd name="T7" fmla="*/ 27 h 44"/>
                  <a:gd name="T8" fmla="*/ 1 w 46"/>
                  <a:gd name="T9" fmla="*/ 17 h 44"/>
                  <a:gd name="T10" fmla="*/ 10 w 46"/>
                  <a:gd name="T11" fmla="*/ 3 h 44"/>
                  <a:gd name="T12" fmla="*/ 28 w 46"/>
                  <a:gd name="T13" fmla="*/ 1 h 44"/>
                  <a:gd name="T14" fmla="*/ 43 w 46"/>
                  <a:gd name="T15" fmla="*/ 11 h 44"/>
                  <a:gd name="T16" fmla="*/ 45 w 46"/>
                  <a:gd name="T17" fmla="*/ 27 h 44"/>
                  <a:gd name="T18" fmla="*/ 36 w 46"/>
                  <a:gd name="T19" fmla="*/ 41 h 44"/>
                  <a:gd name="T20" fmla="*/ 18 w 46"/>
                  <a:gd name="T21" fmla="*/ 43 h 44"/>
                  <a:gd name="T22" fmla="*/ 20 w 46"/>
                  <a:gd name="T23" fmla="*/ 34 h 44"/>
                  <a:gd name="T24" fmla="*/ 32 w 46"/>
                  <a:gd name="T25" fmla="*/ 33 h 44"/>
                  <a:gd name="T26" fmla="*/ 38 w 46"/>
                  <a:gd name="T27" fmla="*/ 25 h 44"/>
                  <a:gd name="T28" fmla="*/ 36 w 46"/>
                  <a:gd name="T29" fmla="*/ 16 h 44"/>
                  <a:gd name="T30" fmla="*/ 25 w 46"/>
                  <a:gd name="T31" fmla="*/ 10 h 44"/>
                  <a:gd name="T32" fmla="*/ 14 w 46"/>
                  <a:gd name="T33" fmla="*/ 11 h 44"/>
                  <a:gd name="T34" fmla="*/ 8 w 46"/>
                  <a:gd name="T35" fmla="*/ 19 h 44"/>
                  <a:gd name="T36" fmla="*/ 10 w 46"/>
                  <a:gd name="T37" fmla="*/ 28 h 44"/>
                  <a:gd name="T38" fmla="*/ 20 w 46"/>
                  <a:gd name="T39" fmla="*/ 3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" h="44">
                    <a:moveTo>
                      <a:pt x="18" y="43"/>
                    </a:moveTo>
                    <a:cubicBezTo>
                      <a:pt x="14" y="42"/>
                      <a:pt x="10" y="40"/>
                      <a:pt x="8" y="38"/>
                    </a:cubicBezTo>
                    <a:cubicBezTo>
                      <a:pt x="6" y="37"/>
                      <a:pt x="4" y="35"/>
                      <a:pt x="3" y="33"/>
                    </a:cubicBezTo>
                    <a:cubicBezTo>
                      <a:pt x="1" y="31"/>
                      <a:pt x="1" y="29"/>
                      <a:pt x="0" y="27"/>
                    </a:cubicBezTo>
                    <a:cubicBezTo>
                      <a:pt x="0" y="24"/>
                      <a:pt x="0" y="21"/>
                      <a:pt x="1" y="17"/>
                    </a:cubicBezTo>
                    <a:cubicBezTo>
                      <a:pt x="2" y="11"/>
                      <a:pt x="5" y="6"/>
                      <a:pt x="10" y="3"/>
                    </a:cubicBezTo>
                    <a:cubicBezTo>
                      <a:pt x="15" y="0"/>
                      <a:pt x="21" y="0"/>
                      <a:pt x="28" y="1"/>
                    </a:cubicBezTo>
                    <a:cubicBezTo>
                      <a:pt x="34" y="3"/>
                      <a:pt x="39" y="6"/>
                      <a:pt x="43" y="11"/>
                    </a:cubicBezTo>
                    <a:cubicBezTo>
                      <a:pt x="46" y="15"/>
                      <a:pt x="46" y="21"/>
                      <a:pt x="45" y="27"/>
                    </a:cubicBezTo>
                    <a:cubicBezTo>
                      <a:pt x="44" y="33"/>
                      <a:pt x="40" y="38"/>
                      <a:pt x="36" y="41"/>
                    </a:cubicBezTo>
                    <a:cubicBezTo>
                      <a:pt x="31" y="44"/>
                      <a:pt x="25" y="44"/>
                      <a:pt x="18" y="43"/>
                    </a:cubicBezTo>
                    <a:close/>
                    <a:moveTo>
                      <a:pt x="20" y="34"/>
                    </a:moveTo>
                    <a:cubicBezTo>
                      <a:pt x="25" y="35"/>
                      <a:pt x="29" y="35"/>
                      <a:pt x="32" y="33"/>
                    </a:cubicBezTo>
                    <a:cubicBezTo>
                      <a:pt x="35" y="31"/>
                      <a:pt x="37" y="29"/>
                      <a:pt x="38" y="25"/>
                    </a:cubicBezTo>
                    <a:cubicBezTo>
                      <a:pt x="38" y="22"/>
                      <a:pt x="38" y="19"/>
                      <a:pt x="36" y="16"/>
                    </a:cubicBezTo>
                    <a:cubicBezTo>
                      <a:pt x="34" y="13"/>
                      <a:pt x="30" y="11"/>
                      <a:pt x="25" y="10"/>
                    </a:cubicBezTo>
                    <a:cubicBezTo>
                      <a:pt x="20" y="9"/>
                      <a:pt x="16" y="9"/>
                      <a:pt x="14" y="11"/>
                    </a:cubicBezTo>
                    <a:cubicBezTo>
                      <a:pt x="11" y="13"/>
                      <a:pt x="9" y="15"/>
                      <a:pt x="8" y="19"/>
                    </a:cubicBezTo>
                    <a:cubicBezTo>
                      <a:pt x="7" y="22"/>
                      <a:pt x="8" y="25"/>
                      <a:pt x="10" y="28"/>
                    </a:cubicBezTo>
                    <a:cubicBezTo>
                      <a:pt x="12" y="31"/>
                      <a:pt x="15" y="33"/>
                      <a:pt x="20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07" name="ïSļiďé">
                <a:extLst>
                  <a:ext uri="{FF2B5EF4-FFF2-40B4-BE49-F238E27FC236}">
                    <a16:creationId xmlns:a16="http://schemas.microsoft.com/office/drawing/2014/main" id="{6D0FC18E-B196-CABE-E0AA-82220FDC21EC}"/>
                  </a:ext>
                </a:extLst>
              </p:cNvPr>
              <p:cNvSpPr/>
              <p:nvPr/>
            </p:nvSpPr>
            <p:spPr bwMode="auto">
              <a:xfrm>
                <a:off x="3165372" y="5390153"/>
                <a:ext cx="85725" cy="77788"/>
              </a:xfrm>
              <a:custGeom>
                <a:avLst/>
                <a:gdLst>
                  <a:gd name="T0" fmla="*/ 29 w 46"/>
                  <a:gd name="T1" fmla="*/ 21 h 42"/>
                  <a:gd name="T2" fmla="*/ 22 w 46"/>
                  <a:gd name="T3" fmla="*/ 20 h 42"/>
                  <a:gd name="T4" fmla="*/ 24 w 46"/>
                  <a:gd name="T5" fmla="*/ 1 h 42"/>
                  <a:gd name="T6" fmla="*/ 41 w 46"/>
                  <a:gd name="T7" fmla="*/ 3 h 42"/>
                  <a:gd name="T8" fmla="*/ 45 w 46"/>
                  <a:gd name="T9" fmla="*/ 11 h 42"/>
                  <a:gd name="T10" fmla="*/ 46 w 46"/>
                  <a:gd name="T11" fmla="*/ 22 h 42"/>
                  <a:gd name="T12" fmla="*/ 42 w 46"/>
                  <a:gd name="T13" fmla="*/ 34 h 42"/>
                  <a:gd name="T14" fmla="*/ 33 w 46"/>
                  <a:gd name="T15" fmla="*/ 41 h 42"/>
                  <a:gd name="T16" fmla="*/ 21 w 46"/>
                  <a:gd name="T17" fmla="*/ 42 h 42"/>
                  <a:gd name="T18" fmla="*/ 9 w 46"/>
                  <a:gd name="T19" fmla="*/ 38 h 42"/>
                  <a:gd name="T20" fmla="*/ 2 w 46"/>
                  <a:gd name="T21" fmla="*/ 28 h 42"/>
                  <a:gd name="T22" fmla="*/ 1 w 46"/>
                  <a:gd name="T23" fmla="*/ 18 h 42"/>
                  <a:gd name="T24" fmla="*/ 6 w 46"/>
                  <a:gd name="T25" fmla="*/ 5 h 42"/>
                  <a:gd name="T26" fmla="*/ 16 w 46"/>
                  <a:gd name="T27" fmla="*/ 0 h 42"/>
                  <a:gd name="T28" fmla="*/ 16 w 46"/>
                  <a:gd name="T29" fmla="*/ 9 h 42"/>
                  <a:gd name="T30" fmla="*/ 11 w 46"/>
                  <a:gd name="T31" fmla="*/ 12 h 42"/>
                  <a:gd name="T32" fmla="*/ 8 w 46"/>
                  <a:gd name="T33" fmla="*/ 18 h 42"/>
                  <a:gd name="T34" fmla="*/ 11 w 46"/>
                  <a:gd name="T35" fmla="*/ 28 h 42"/>
                  <a:gd name="T36" fmla="*/ 21 w 46"/>
                  <a:gd name="T37" fmla="*/ 33 h 42"/>
                  <a:gd name="T38" fmla="*/ 34 w 46"/>
                  <a:gd name="T39" fmla="*/ 31 h 42"/>
                  <a:gd name="T40" fmla="*/ 38 w 46"/>
                  <a:gd name="T41" fmla="*/ 22 h 42"/>
                  <a:gd name="T42" fmla="*/ 38 w 46"/>
                  <a:gd name="T43" fmla="*/ 16 h 42"/>
                  <a:gd name="T44" fmla="*/ 36 w 46"/>
                  <a:gd name="T45" fmla="*/ 11 h 42"/>
                  <a:gd name="T46" fmla="*/ 30 w 46"/>
                  <a:gd name="T47" fmla="*/ 11 h 42"/>
                  <a:gd name="T48" fmla="*/ 29 w 46"/>
                  <a:gd name="T49" fmla="*/ 2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6" h="42">
                    <a:moveTo>
                      <a:pt x="29" y="21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3" y="5"/>
                      <a:pt x="44" y="8"/>
                      <a:pt x="45" y="11"/>
                    </a:cubicBezTo>
                    <a:cubicBezTo>
                      <a:pt x="46" y="15"/>
                      <a:pt x="46" y="19"/>
                      <a:pt x="46" y="22"/>
                    </a:cubicBezTo>
                    <a:cubicBezTo>
                      <a:pt x="46" y="27"/>
                      <a:pt x="44" y="31"/>
                      <a:pt x="42" y="34"/>
                    </a:cubicBezTo>
                    <a:cubicBezTo>
                      <a:pt x="39" y="37"/>
                      <a:pt x="36" y="39"/>
                      <a:pt x="33" y="41"/>
                    </a:cubicBezTo>
                    <a:cubicBezTo>
                      <a:pt x="29" y="42"/>
                      <a:pt x="25" y="42"/>
                      <a:pt x="21" y="42"/>
                    </a:cubicBezTo>
                    <a:cubicBezTo>
                      <a:pt x="16" y="41"/>
                      <a:pt x="12" y="40"/>
                      <a:pt x="9" y="38"/>
                    </a:cubicBezTo>
                    <a:cubicBezTo>
                      <a:pt x="6" y="35"/>
                      <a:pt x="3" y="32"/>
                      <a:pt x="2" y="28"/>
                    </a:cubicBezTo>
                    <a:cubicBezTo>
                      <a:pt x="1" y="25"/>
                      <a:pt x="0" y="22"/>
                      <a:pt x="1" y="18"/>
                    </a:cubicBezTo>
                    <a:cubicBezTo>
                      <a:pt x="1" y="12"/>
                      <a:pt x="3" y="8"/>
                      <a:pt x="6" y="5"/>
                    </a:cubicBezTo>
                    <a:cubicBezTo>
                      <a:pt x="8" y="2"/>
                      <a:pt x="12" y="1"/>
                      <a:pt x="16" y="0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4" y="10"/>
                      <a:pt x="12" y="11"/>
                      <a:pt x="11" y="12"/>
                    </a:cubicBezTo>
                    <a:cubicBezTo>
                      <a:pt x="10" y="14"/>
                      <a:pt x="9" y="16"/>
                      <a:pt x="8" y="18"/>
                    </a:cubicBezTo>
                    <a:cubicBezTo>
                      <a:pt x="8" y="22"/>
                      <a:pt x="9" y="25"/>
                      <a:pt x="11" y="28"/>
                    </a:cubicBezTo>
                    <a:cubicBezTo>
                      <a:pt x="13" y="31"/>
                      <a:pt x="17" y="32"/>
                      <a:pt x="21" y="33"/>
                    </a:cubicBezTo>
                    <a:cubicBezTo>
                      <a:pt x="27" y="33"/>
                      <a:pt x="31" y="33"/>
                      <a:pt x="34" y="31"/>
                    </a:cubicBezTo>
                    <a:cubicBezTo>
                      <a:pt x="36" y="29"/>
                      <a:pt x="38" y="26"/>
                      <a:pt x="38" y="22"/>
                    </a:cubicBezTo>
                    <a:cubicBezTo>
                      <a:pt x="39" y="20"/>
                      <a:pt x="39" y="18"/>
                      <a:pt x="38" y="16"/>
                    </a:cubicBezTo>
                    <a:cubicBezTo>
                      <a:pt x="37" y="14"/>
                      <a:pt x="37" y="13"/>
                      <a:pt x="36" y="11"/>
                    </a:cubicBezTo>
                    <a:cubicBezTo>
                      <a:pt x="30" y="11"/>
                      <a:pt x="30" y="11"/>
                      <a:pt x="30" y="11"/>
                    </a:cubicBezTo>
                    <a:lnTo>
                      <a:pt x="29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08" name="îSḷiḋè">
                <a:extLst>
                  <a:ext uri="{FF2B5EF4-FFF2-40B4-BE49-F238E27FC236}">
                    <a16:creationId xmlns:a16="http://schemas.microsoft.com/office/drawing/2014/main" id="{EB361542-0EC5-A859-76BD-11725DCEE7DC}"/>
                  </a:ext>
                </a:extLst>
              </p:cNvPr>
              <p:cNvSpPr/>
              <p:nvPr/>
            </p:nvSpPr>
            <p:spPr bwMode="auto">
              <a:xfrm>
                <a:off x="3173309" y="5313953"/>
                <a:ext cx="80963" cy="76200"/>
              </a:xfrm>
              <a:custGeom>
                <a:avLst/>
                <a:gdLst>
                  <a:gd name="T0" fmla="*/ 51 w 51"/>
                  <a:gd name="T1" fmla="*/ 30 h 48"/>
                  <a:gd name="T2" fmla="*/ 29 w 51"/>
                  <a:gd name="T3" fmla="*/ 29 h 48"/>
                  <a:gd name="T4" fmla="*/ 0 w 51"/>
                  <a:gd name="T5" fmla="*/ 48 h 48"/>
                  <a:gd name="T6" fmla="*/ 0 w 51"/>
                  <a:gd name="T7" fmla="*/ 36 h 48"/>
                  <a:gd name="T8" fmla="*/ 20 w 51"/>
                  <a:gd name="T9" fmla="*/ 24 h 48"/>
                  <a:gd name="T10" fmla="*/ 0 w 51"/>
                  <a:gd name="T11" fmla="*/ 12 h 48"/>
                  <a:gd name="T12" fmla="*/ 0 w 51"/>
                  <a:gd name="T13" fmla="*/ 0 h 48"/>
                  <a:gd name="T14" fmla="*/ 30 w 51"/>
                  <a:gd name="T15" fmla="*/ 20 h 48"/>
                  <a:gd name="T16" fmla="*/ 51 w 51"/>
                  <a:gd name="T17" fmla="*/ 20 h 48"/>
                  <a:gd name="T18" fmla="*/ 51 w 51"/>
                  <a:gd name="T19" fmla="*/ 3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" h="48">
                    <a:moveTo>
                      <a:pt x="51" y="30"/>
                    </a:moveTo>
                    <a:lnTo>
                      <a:pt x="29" y="29"/>
                    </a:lnTo>
                    <a:lnTo>
                      <a:pt x="0" y="48"/>
                    </a:lnTo>
                    <a:lnTo>
                      <a:pt x="0" y="36"/>
                    </a:lnTo>
                    <a:lnTo>
                      <a:pt x="20" y="24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30" y="20"/>
                    </a:lnTo>
                    <a:lnTo>
                      <a:pt x="51" y="20"/>
                    </a:lnTo>
                    <a:lnTo>
                      <a:pt x="51" y="3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09" name="îṣḷíḋé">
                <a:extLst>
                  <a:ext uri="{FF2B5EF4-FFF2-40B4-BE49-F238E27FC236}">
                    <a16:creationId xmlns:a16="http://schemas.microsoft.com/office/drawing/2014/main" id="{792AF9CB-C959-EF17-1BC8-86729F0EBD33}"/>
                  </a:ext>
                </a:extLst>
              </p:cNvPr>
              <p:cNvSpPr/>
              <p:nvPr/>
            </p:nvSpPr>
            <p:spPr bwMode="auto">
              <a:xfrm>
                <a:off x="3163784" y="5193303"/>
                <a:ext cx="87313" cy="76200"/>
              </a:xfrm>
              <a:custGeom>
                <a:avLst/>
                <a:gdLst>
                  <a:gd name="T0" fmla="*/ 4 w 47"/>
                  <a:gd name="T1" fmla="*/ 41 h 41"/>
                  <a:gd name="T2" fmla="*/ 1 w 47"/>
                  <a:gd name="T3" fmla="*/ 24 h 41"/>
                  <a:gd name="T4" fmla="*/ 0 w 47"/>
                  <a:gd name="T5" fmla="*/ 16 h 41"/>
                  <a:gd name="T6" fmla="*/ 2 w 47"/>
                  <a:gd name="T7" fmla="*/ 11 h 41"/>
                  <a:gd name="T8" fmla="*/ 5 w 47"/>
                  <a:gd name="T9" fmla="*/ 7 h 41"/>
                  <a:gd name="T10" fmla="*/ 10 w 47"/>
                  <a:gd name="T11" fmla="*/ 5 h 41"/>
                  <a:gd name="T12" fmla="*/ 16 w 47"/>
                  <a:gd name="T13" fmla="*/ 6 h 41"/>
                  <a:gd name="T14" fmla="*/ 20 w 47"/>
                  <a:gd name="T15" fmla="*/ 10 h 41"/>
                  <a:gd name="T16" fmla="*/ 23 w 47"/>
                  <a:gd name="T17" fmla="*/ 3 h 41"/>
                  <a:gd name="T18" fmla="*/ 29 w 47"/>
                  <a:gd name="T19" fmla="*/ 0 h 41"/>
                  <a:gd name="T20" fmla="*/ 35 w 47"/>
                  <a:gd name="T21" fmla="*/ 1 h 41"/>
                  <a:gd name="T22" fmla="*/ 40 w 47"/>
                  <a:gd name="T23" fmla="*/ 4 h 41"/>
                  <a:gd name="T24" fmla="*/ 43 w 47"/>
                  <a:gd name="T25" fmla="*/ 10 h 41"/>
                  <a:gd name="T26" fmla="*/ 45 w 47"/>
                  <a:gd name="T27" fmla="*/ 20 h 41"/>
                  <a:gd name="T28" fmla="*/ 47 w 47"/>
                  <a:gd name="T29" fmla="*/ 35 h 41"/>
                  <a:gd name="T30" fmla="*/ 4 w 47"/>
                  <a:gd name="T31" fmla="*/ 41 h 41"/>
                  <a:gd name="T32" fmla="*/ 10 w 47"/>
                  <a:gd name="T33" fmla="*/ 31 h 41"/>
                  <a:gd name="T34" fmla="*/ 20 w 47"/>
                  <a:gd name="T35" fmla="*/ 30 h 41"/>
                  <a:gd name="T36" fmla="*/ 19 w 47"/>
                  <a:gd name="T37" fmla="*/ 24 h 41"/>
                  <a:gd name="T38" fmla="*/ 18 w 47"/>
                  <a:gd name="T39" fmla="*/ 18 h 41"/>
                  <a:gd name="T40" fmla="*/ 16 w 47"/>
                  <a:gd name="T41" fmla="*/ 15 h 41"/>
                  <a:gd name="T42" fmla="*/ 12 w 47"/>
                  <a:gd name="T43" fmla="*/ 14 h 41"/>
                  <a:gd name="T44" fmla="*/ 9 w 47"/>
                  <a:gd name="T45" fmla="*/ 15 h 41"/>
                  <a:gd name="T46" fmla="*/ 8 w 47"/>
                  <a:gd name="T47" fmla="*/ 19 h 41"/>
                  <a:gd name="T48" fmla="*/ 9 w 47"/>
                  <a:gd name="T49" fmla="*/ 26 h 41"/>
                  <a:gd name="T50" fmla="*/ 10 w 47"/>
                  <a:gd name="T51" fmla="*/ 31 h 41"/>
                  <a:gd name="T52" fmla="*/ 27 w 47"/>
                  <a:gd name="T53" fmla="*/ 29 h 41"/>
                  <a:gd name="T54" fmla="*/ 39 w 47"/>
                  <a:gd name="T55" fmla="*/ 27 h 41"/>
                  <a:gd name="T56" fmla="*/ 37 w 47"/>
                  <a:gd name="T57" fmla="*/ 19 h 41"/>
                  <a:gd name="T58" fmla="*/ 36 w 47"/>
                  <a:gd name="T59" fmla="*/ 13 h 41"/>
                  <a:gd name="T60" fmla="*/ 34 w 47"/>
                  <a:gd name="T61" fmla="*/ 10 h 41"/>
                  <a:gd name="T62" fmla="*/ 30 w 47"/>
                  <a:gd name="T63" fmla="*/ 10 h 41"/>
                  <a:gd name="T64" fmla="*/ 27 w 47"/>
                  <a:gd name="T65" fmla="*/ 11 h 41"/>
                  <a:gd name="T66" fmla="*/ 25 w 47"/>
                  <a:gd name="T67" fmla="*/ 14 h 41"/>
                  <a:gd name="T68" fmla="*/ 26 w 47"/>
                  <a:gd name="T69" fmla="*/ 22 h 41"/>
                  <a:gd name="T70" fmla="*/ 27 w 47"/>
                  <a:gd name="T71" fmla="*/ 2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7" h="41">
                    <a:moveTo>
                      <a:pt x="4" y="41"/>
                    </a:moveTo>
                    <a:cubicBezTo>
                      <a:pt x="1" y="24"/>
                      <a:pt x="1" y="24"/>
                      <a:pt x="1" y="24"/>
                    </a:cubicBezTo>
                    <a:cubicBezTo>
                      <a:pt x="1" y="20"/>
                      <a:pt x="0" y="18"/>
                      <a:pt x="0" y="16"/>
                    </a:cubicBezTo>
                    <a:cubicBezTo>
                      <a:pt x="1" y="14"/>
                      <a:pt x="1" y="13"/>
                      <a:pt x="2" y="11"/>
                    </a:cubicBezTo>
                    <a:cubicBezTo>
                      <a:pt x="2" y="10"/>
                      <a:pt x="3" y="9"/>
                      <a:pt x="5" y="7"/>
                    </a:cubicBezTo>
                    <a:cubicBezTo>
                      <a:pt x="6" y="6"/>
                      <a:pt x="8" y="6"/>
                      <a:pt x="10" y="5"/>
                    </a:cubicBezTo>
                    <a:cubicBezTo>
                      <a:pt x="12" y="5"/>
                      <a:pt x="14" y="5"/>
                      <a:pt x="16" y="6"/>
                    </a:cubicBezTo>
                    <a:cubicBezTo>
                      <a:pt x="17" y="7"/>
                      <a:pt x="19" y="8"/>
                      <a:pt x="20" y="10"/>
                    </a:cubicBezTo>
                    <a:cubicBezTo>
                      <a:pt x="20" y="7"/>
                      <a:pt x="21" y="5"/>
                      <a:pt x="23" y="3"/>
                    </a:cubicBezTo>
                    <a:cubicBezTo>
                      <a:pt x="25" y="2"/>
                      <a:pt x="27" y="1"/>
                      <a:pt x="29" y="0"/>
                    </a:cubicBezTo>
                    <a:cubicBezTo>
                      <a:pt x="31" y="0"/>
                      <a:pt x="33" y="0"/>
                      <a:pt x="35" y="1"/>
                    </a:cubicBezTo>
                    <a:cubicBezTo>
                      <a:pt x="37" y="2"/>
                      <a:pt x="39" y="3"/>
                      <a:pt x="40" y="4"/>
                    </a:cubicBezTo>
                    <a:cubicBezTo>
                      <a:pt x="42" y="5"/>
                      <a:pt x="43" y="7"/>
                      <a:pt x="43" y="10"/>
                    </a:cubicBezTo>
                    <a:cubicBezTo>
                      <a:pt x="44" y="11"/>
                      <a:pt x="44" y="15"/>
                      <a:pt x="45" y="20"/>
                    </a:cubicBezTo>
                    <a:cubicBezTo>
                      <a:pt x="47" y="35"/>
                      <a:pt x="47" y="35"/>
                      <a:pt x="47" y="35"/>
                    </a:cubicBezTo>
                    <a:lnTo>
                      <a:pt x="4" y="41"/>
                    </a:lnTo>
                    <a:close/>
                    <a:moveTo>
                      <a:pt x="10" y="31"/>
                    </a:moveTo>
                    <a:cubicBezTo>
                      <a:pt x="20" y="30"/>
                      <a:pt x="20" y="30"/>
                      <a:pt x="20" y="30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1"/>
                      <a:pt x="18" y="19"/>
                      <a:pt x="18" y="18"/>
                    </a:cubicBezTo>
                    <a:cubicBezTo>
                      <a:pt x="17" y="16"/>
                      <a:pt x="17" y="15"/>
                      <a:pt x="16" y="15"/>
                    </a:cubicBezTo>
                    <a:cubicBezTo>
                      <a:pt x="15" y="14"/>
                      <a:pt x="14" y="14"/>
                      <a:pt x="12" y="14"/>
                    </a:cubicBezTo>
                    <a:cubicBezTo>
                      <a:pt x="11" y="14"/>
                      <a:pt x="10" y="14"/>
                      <a:pt x="9" y="15"/>
                    </a:cubicBezTo>
                    <a:cubicBezTo>
                      <a:pt x="8" y="16"/>
                      <a:pt x="8" y="17"/>
                      <a:pt x="8" y="19"/>
                    </a:cubicBezTo>
                    <a:cubicBezTo>
                      <a:pt x="8" y="20"/>
                      <a:pt x="8" y="22"/>
                      <a:pt x="9" y="26"/>
                    </a:cubicBezTo>
                    <a:lnTo>
                      <a:pt x="10" y="31"/>
                    </a:lnTo>
                    <a:close/>
                    <a:moveTo>
                      <a:pt x="27" y="29"/>
                    </a:moveTo>
                    <a:cubicBezTo>
                      <a:pt x="39" y="27"/>
                      <a:pt x="39" y="27"/>
                      <a:pt x="39" y="27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6"/>
                      <a:pt x="37" y="14"/>
                      <a:pt x="36" y="13"/>
                    </a:cubicBezTo>
                    <a:cubicBezTo>
                      <a:pt x="36" y="12"/>
                      <a:pt x="35" y="11"/>
                      <a:pt x="34" y="10"/>
                    </a:cubicBezTo>
                    <a:cubicBezTo>
                      <a:pt x="33" y="10"/>
                      <a:pt x="32" y="9"/>
                      <a:pt x="30" y="10"/>
                    </a:cubicBezTo>
                    <a:cubicBezTo>
                      <a:pt x="29" y="10"/>
                      <a:pt x="28" y="10"/>
                      <a:pt x="27" y="11"/>
                    </a:cubicBezTo>
                    <a:cubicBezTo>
                      <a:pt x="26" y="12"/>
                      <a:pt x="26" y="13"/>
                      <a:pt x="25" y="14"/>
                    </a:cubicBezTo>
                    <a:cubicBezTo>
                      <a:pt x="25" y="15"/>
                      <a:pt x="25" y="18"/>
                      <a:pt x="26" y="22"/>
                    </a:cubicBezTo>
                    <a:lnTo>
                      <a:pt x="27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10" name="îṩliďè">
                <a:extLst>
                  <a:ext uri="{FF2B5EF4-FFF2-40B4-BE49-F238E27FC236}">
                    <a16:creationId xmlns:a16="http://schemas.microsoft.com/office/drawing/2014/main" id="{C5C09DD9-395B-917C-7F22-50C8F55CAFE3}"/>
                  </a:ext>
                </a:extLst>
              </p:cNvPr>
              <p:cNvSpPr/>
              <p:nvPr/>
            </p:nvSpPr>
            <p:spPr bwMode="auto">
              <a:xfrm>
                <a:off x="3146322" y="5120278"/>
                <a:ext cx="93663" cy="79375"/>
              </a:xfrm>
              <a:custGeom>
                <a:avLst/>
                <a:gdLst>
                  <a:gd name="T0" fmla="*/ 59 w 59"/>
                  <a:gd name="T1" fmla="*/ 37 h 50"/>
                  <a:gd name="T2" fmla="*/ 9 w 59"/>
                  <a:gd name="T3" fmla="*/ 50 h 50"/>
                  <a:gd name="T4" fmla="*/ 0 w 59"/>
                  <a:gd name="T5" fmla="*/ 13 h 50"/>
                  <a:gd name="T6" fmla="*/ 8 w 59"/>
                  <a:gd name="T7" fmla="*/ 10 h 50"/>
                  <a:gd name="T8" fmla="*/ 15 w 59"/>
                  <a:gd name="T9" fmla="*/ 37 h 50"/>
                  <a:gd name="T10" fmla="*/ 25 w 59"/>
                  <a:gd name="T11" fmla="*/ 35 h 50"/>
                  <a:gd name="T12" fmla="*/ 19 w 59"/>
                  <a:gd name="T13" fmla="*/ 9 h 50"/>
                  <a:gd name="T14" fmla="*/ 27 w 59"/>
                  <a:gd name="T15" fmla="*/ 8 h 50"/>
                  <a:gd name="T16" fmla="*/ 34 w 59"/>
                  <a:gd name="T17" fmla="*/ 32 h 50"/>
                  <a:gd name="T18" fmla="*/ 47 w 59"/>
                  <a:gd name="T19" fmla="*/ 29 h 50"/>
                  <a:gd name="T20" fmla="*/ 40 w 59"/>
                  <a:gd name="T21" fmla="*/ 1 h 50"/>
                  <a:gd name="T22" fmla="*/ 49 w 59"/>
                  <a:gd name="T23" fmla="*/ 0 h 50"/>
                  <a:gd name="T24" fmla="*/ 59 w 59"/>
                  <a:gd name="T25" fmla="*/ 3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" h="50">
                    <a:moveTo>
                      <a:pt x="59" y="37"/>
                    </a:moveTo>
                    <a:lnTo>
                      <a:pt x="9" y="50"/>
                    </a:lnTo>
                    <a:lnTo>
                      <a:pt x="0" y="13"/>
                    </a:lnTo>
                    <a:lnTo>
                      <a:pt x="8" y="10"/>
                    </a:lnTo>
                    <a:lnTo>
                      <a:pt x="15" y="37"/>
                    </a:lnTo>
                    <a:lnTo>
                      <a:pt x="25" y="35"/>
                    </a:lnTo>
                    <a:lnTo>
                      <a:pt x="19" y="9"/>
                    </a:lnTo>
                    <a:lnTo>
                      <a:pt x="27" y="8"/>
                    </a:lnTo>
                    <a:lnTo>
                      <a:pt x="34" y="32"/>
                    </a:lnTo>
                    <a:lnTo>
                      <a:pt x="47" y="29"/>
                    </a:lnTo>
                    <a:lnTo>
                      <a:pt x="40" y="1"/>
                    </a:lnTo>
                    <a:lnTo>
                      <a:pt x="49" y="0"/>
                    </a:lnTo>
                    <a:lnTo>
                      <a:pt x="59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11" name="iṧlíḋè">
                <a:extLst>
                  <a:ext uri="{FF2B5EF4-FFF2-40B4-BE49-F238E27FC236}">
                    <a16:creationId xmlns:a16="http://schemas.microsoft.com/office/drawing/2014/main" id="{4DD0ABC8-C138-A21D-115B-F22F748BF6B1}"/>
                  </a:ext>
                </a:extLst>
              </p:cNvPr>
              <p:cNvSpPr/>
              <p:nvPr/>
            </p:nvSpPr>
            <p:spPr bwMode="auto">
              <a:xfrm>
                <a:off x="3138384" y="5096465"/>
                <a:ext cx="82550" cy="38100"/>
              </a:xfrm>
              <a:custGeom>
                <a:avLst/>
                <a:gdLst>
                  <a:gd name="T0" fmla="*/ 52 w 52"/>
                  <a:gd name="T1" fmla="*/ 9 h 24"/>
                  <a:gd name="T2" fmla="*/ 3 w 52"/>
                  <a:gd name="T3" fmla="*/ 24 h 24"/>
                  <a:gd name="T4" fmla="*/ 0 w 52"/>
                  <a:gd name="T5" fmla="*/ 15 h 24"/>
                  <a:gd name="T6" fmla="*/ 49 w 52"/>
                  <a:gd name="T7" fmla="*/ 0 h 24"/>
                  <a:gd name="T8" fmla="*/ 52 w 52"/>
                  <a:gd name="T9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24">
                    <a:moveTo>
                      <a:pt x="52" y="9"/>
                    </a:moveTo>
                    <a:lnTo>
                      <a:pt x="3" y="24"/>
                    </a:lnTo>
                    <a:lnTo>
                      <a:pt x="0" y="15"/>
                    </a:lnTo>
                    <a:lnTo>
                      <a:pt x="49" y="0"/>
                    </a:lnTo>
                    <a:lnTo>
                      <a:pt x="52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12" name="islïḓè">
                <a:extLst>
                  <a:ext uri="{FF2B5EF4-FFF2-40B4-BE49-F238E27FC236}">
                    <a16:creationId xmlns:a16="http://schemas.microsoft.com/office/drawing/2014/main" id="{4AB196DD-B2E5-A16E-1E93-CDB9F1971D06}"/>
                  </a:ext>
                </a:extLst>
              </p:cNvPr>
              <p:cNvSpPr/>
              <p:nvPr/>
            </p:nvSpPr>
            <p:spPr bwMode="auto">
              <a:xfrm>
                <a:off x="3120922" y="5047253"/>
                <a:ext cx="88900" cy="52388"/>
              </a:xfrm>
              <a:custGeom>
                <a:avLst/>
                <a:gdLst>
                  <a:gd name="T0" fmla="*/ 3 w 48"/>
                  <a:gd name="T1" fmla="*/ 20 h 28"/>
                  <a:gd name="T2" fmla="*/ 0 w 48"/>
                  <a:gd name="T3" fmla="*/ 12 h 28"/>
                  <a:gd name="T4" fmla="*/ 26 w 48"/>
                  <a:gd name="T5" fmla="*/ 2 h 28"/>
                  <a:gd name="T6" fmla="*/ 34 w 48"/>
                  <a:gd name="T7" fmla="*/ 0 h 28"/>
                  <a:gd name="T8" fmla="*/ 42 w 48"/>
                  <a:gd name="T9" fmla="*/ 3 h 28"/>
                  <a:gd name="T10" fmla="*/ 47 w 48"/>
                  <a:gd name="T11" fmla="*/ 10 h 28"/>
                  <a:gd name="T12" fmla="*/ 47 w 48"/>
                  <a:gd name="T13" fmla="*/ 21 h 28"/>
                  <a:gd name="T14" fmla="*/ 38 w 48"/>
                  <a:gd name="T15" fmla="*/ 28 h 28"/>
                  <a:gd name="T16" fmla="*/ 34 w 48"/>
                  <a:gd name="T17" fmla="*/ 20 h 28"/>
                  <a:gd name="T18" fmla="*/ 39 w 48"/>
                  <a:gd name="T19" fmla="*/ 17 h 28"/>
                  <a:gd name="T20" fmla="*/ 40 w 48"/>
                  <a:gd name="T21" fmla="*/ 13 h 28"/>
                  <a:gd name="T22" fmla="*/ 37 w 48"/>
                  <a:gd name="T23" fmla="*/ 9 h 28"/>
                  <a:gd name="T24" fmla="*/ 30 w 48"/>
                  <a:gd name="T25" fmla="*/ 10 h 28"/>
                  <a:gd name="T26" fmla="*/ 3 w 48"/>
                  <a:gd name="T2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28">
                    <a:moveTo>
                      <a:pt x="3" y="20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9" y="1"/>
                      <a:pt x="32" y="0"/>
                      <a:pt x="34" y="0"/>
                    </a:cubicBezTo>
                    <a:cubicBezTo>
                      <a:pt x="37" y="0"/>
                      <a:pt x="39" y="1"/>
                      <a:pt x="42" y="3"/>
                    </a:cubicBezTo>
                    <a:cubicBezTo>
                      <a:pt x="44" y="4"/>
                      <a:pt x="46" y="7"/>
                      <a:pt x="47" y="10"/>
                    </a:cubicBezTo>
                    <a:cubicBezTo>
                      <a:pt x="48" y="14"/>
                      <a:pt x="48" y="18"/>
                      <a:pt x="47" y="21"/>
                    </a:cubicBezTo>
                    <a:cubicBezTo>
                      <a:pt x="45" y="24"/>
                      <a:pt x="42" y="26"/>
                      <a:pt x="38" y="28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37" y="19"/>
                      <a:pt x="38" y="18"/>
                      <a:pt x="39" y="17"/>
                    </a:cubicBezTo>
                    <a:cubicBezTo>
                      <a:pt x="40" y="16"/>
                      <a:pt x="40" y="14"/>
                      <a:pt x="40" y="13"/>
                    </a:cubicBezTo>
                    <a:cubicBezTo>
                      <a:pt x="39" y="11"/>
                      <a:pt x="38" y="10"/>
                      <a:pt x="37" y="9"/>
                    </a:cubicBezTo>
                    <a:cubicBezTo>
                      <a:pt x="35" y="9"/>
                      <a:pt x="33" y="9"/>
                      <a:pt x="30" y="10"/>
                    </a:cubicBezTo>
                    <a:lnTo>
                      <a:pt x="3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13" name="íṥ1iḍe">
                <a:extLst>
                  <a:ext uri="{FF2B5EF4-FFF2-40B4-BE49-F238E27FC236}">
                    <a16:creationId xmlns:a16="http://schemas.microsoft.com/office/drawing/2014/main" id="{21AC7EA6-0411-0D2F-A407-75835038B26A}"/>
                  </a:ext>
                </a:extLst>
              </p:cNvPr>
              <p:cNvSpPr/>
              <p:nvPr/>
            </p:nvSpPr>
            <p:spPr bwMode="auto">
              <a:xfrm>
                <a:off x="3112984" y="5017090"/>
                <a:ext cx="80963" cy="46038"/>
              </a:xfrm>
              <a:custGeom>
                <a:avLst/>
                <a:gdLst>
                  <a:gd name="T0" fmla="*/ 51 w 51"/>
                  <a:gd name="T1" fmla="*/ 9 h 29"/>
                  <a:gd name="T2" fmla="*/ 3 w 51"/>
                  <a:gd name="T3" fmla="*/ 29 h 29"/>
                  <a:gd name="T4" fmla="*/ 0 w 51"/>
                  <a:gd name="T5" fmla="*/ 19 h 29"/>
                  <a:gd name="T6" fmla="*/ 46 w 51"/>
                  <a:gd name="T7" fmla="*/ 0 h 29"/>
                  <a:gd name="T8" fmla="*/ 51 w 51"/>
                  <a:gd name="T9" fmla="*/ 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9">
                    <a:moveTo>
                      <a:pt x="51" y="9"/>
                    </a:moveTo>
                    <a:lnTo>
                      <a:pt x="3" y="29"/>
                    </a:lnTo>
                    <a:lnTo>
                      <a:pt x="0" y="19"/>
                    </a:lnTo>
                    <a:lnTo>
                      <a:pt x="46" y="0"/>
                    </a:lnTo>
                    <a:lnTo>
                      <a:pt x="51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14" name="iṥľîḋé">
                <a:extLst>
                  <a:ext uri="{FF2B5EF4-FFF2-40B4-BE49-F238E27FC236}">
                    <a16:creationId xmlns:a16="http://schemas.microsoft.com/office/drawing/2014/main" id="{225B7DE3-8AA9-7923-0AB2-92CB2EAF9CDA}"/>
                  </a:ext>
                </a:extLst>
              </p:cNvPr>
              <p:cNvSpPr/>
              <p:nvPr/>
            </p:nvSpPr>
            <p:spPr bwMode="auto">
              <a:xfrm>
                <a:off x="3081234" y="4948828"/>
                <a:ext cx="101600" cy="93663"/>
              </a:xfrm>
              <a:custGeom>
                <a:avLst/>
                <a:gdLst>
                  <a:gd name="T0" fmla="*/ 64 w 64"/>
                  <a:gd name="T1" fmla="*/ 36 h 59"/>
                  <a:gd name="T2" fmla="*/ 18 w 64"/>
                  <a:gd name="T3" fmla="*/ 59 h 59"/>
                  <a:gd name="T4" fmla="*/ 14 w 64"/>
                  <a:gd name="T5" fmla="*/ 50 h 59"/>
                  <a:gd name="T6" fmla="*/ 35 w 64"/>
                  <a:gd name="T7" fmla="*/ 16 h 59"/>
                  <a:gd name="T8" fmla="*/ 3 w 64"/>
                  <a:gd name="T9" fmla="*/ 31 h 59"/>
                  <a:gd name="T10" fmla="*/ 0 w 64"/>
                  <a:gd name="T11" fmla="*/ 22 h 59"/>
                  <a:gd name="T12" fmla="*/ 45 w 64"/>
                  <a:gd name="T13" fmla="*/ 0 h 59"/>
                  <a:gd name="T14" fmla="*/ 50 w 64"/>
                  <a:gd name="T15" fmla="*/ 8 h 59"/>
                  <a:gd name="T16" fmla="*/ 29 w 64"/>
                  <a:gd name="T17" fmla="*/ 42 h 59"/>
                  <a:gd name="T18" fmla="*/ 59 w 64"/>
                  <a:gd name="T19" fmla="*/ 26 h 59"/>
                  <a:gd name="T20" fmla="*/ 64 w 64"/>
                  <a:gd name="T21" fmla="*/ 36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59">
                    <a:moveTo>
                      <a:pt x="64" y="36"/>
                    </a:moveTo>
                    <a:lnTo>
                      <a:pt x="18" y="59"/>
                    </a:lnTo>
                    <a:lnTo>
                      <a:pt x="14" y="50"/>
                    </a:lnTo>
                    <a:lnTo>
                      <a:pt x="35" y="16"/>
                    </a:lnTo>
                    <a:lnTo>
                      <a:pt x="3" y="31"/>
                    </a:lnTo>
                    <a:lnTo>
                      <a:pt x="0" y="22"/>
                    </a:lnTo>
                    <a:lnTo>
                      <a:pt x="45" y="0"/>
                    </a:lnTo>
                    <a:lnTo>
                      <a:pt x="50" y="8"/>
                    </a:lnTo>
                    <a:lnTo>
                      <a:pt x="29" y="42"/>
                    </a:lnTo>
                    <a:lnTo>
                      <a:pt x="59" y="26"/>
                    </a:lnTo>
                    <a:lnTo>
                      <a:pt x="64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15" name="îślidè">
                <a:extLst>
                  <a:ext uri="{FF2B5EF4-FFF2-40B4-BE49-F238E27FC236}">
                    <a16:creationId xmlns:a16="http://schemas.microsoft.com/office/drawing/2014/main" id="{EE8BEB34-E186-F74E-ECD4-A6670AB5EE7C}"/>
                  </a:ext>
                </a:extLst>
              </p:cNvPr>
              <p:cNvSpPr/>
              <p:nvPr/>
            </p:nvSpPr>
            <p:spPr bwMode="auto">
              <a:xfrm>
                <a:off x="3047897" y="4877390"/>
                <a:ext cx="84138" cy="88900"/>
              </a:xfrm>
              <a:custGeom>
                <a:avLst/>
                <a:gdLst>
                  <a:gd name="T0" fmla="*/ 28 w 46"/>
                  <a:gd name="T1" fmla="*/ 21 h 48"/>
                  <a:gd name="T2" fmla="*/ 22 w 46"/>
                  <a:gd name="T3" fmla="*/ 25 h 48"/>
                  <a:gd name="T4" fmla="*/ 11 w 46"/>
                  <a:gd name="T5" fmla="*/ 9 h 48"/>
                  <a:gd name="T6" fmla="*/ 26 w 46"/>
                  <a:gd name="T7" fmla="*/ 0 h 48"/>
                  <a:gd name="T8" fmla="*/ 35 w 46"/>
                  <a:gd name="T9" fmla="*/ 4 h 48"/>
                  <a:gd name="T10" fmla="*/ 42 w 46"/>
                  <a:gd name="T11" fmla="*/ 12 h 48"/>
                  <a:gd name="T12" fmla="*/ 46 w 46"/>
                  <a:gd name="T13" fmla="*/ 24 h 48"/>
                  <a:gd name="T14" fmla="*/ 43 w 46"/>
                  <a:gd name="T15" fmla="*/ 35 h 48"/>
                  <a:gd name="T16" fmla="*/ 35 w 46"/>
                  <a:gd name="T17" fmla="*/ 43 h 48"/>
                  <a:gd name="T18" fmla="*/ 23 w 46"/>
                  <a:gd name="T19" fmla="*/ 47 h 48"/>
                  <a:gd name="T20" fmla="*/ 12 w 46"/>
                  <a:gd name="T21" fmla="*/ 45 h 48"/>
                  <a:gd name="T22" fmla="*/ 4 w 46"/>
                  <a:gd name="T23" fmla="*/ 37 h 48"/>
                  <a:gd name="T24" fmla="*/ 0 w 46"/>
                  <a:gd name="T25" fmla="*/ 24 h 48"/>
                  <a:gd name="T26" fmla="*/ 5 w 46"/>
                  <a:gd name="T27" fmla="*/ 14 h 48"/>
                  <a:gd name="T28" fmla="*/ 11 w 46"/>
                  <a:gd name="T29" fmla="*/ 21 h 48"/>
                  <a:gd name="T30" fmla="*/ 9 w 46"/>
                  <a:gd name="T31" fmla="*/ 27 h 48"/>
                  <a:gd name="T32" fmla="*/ 11 w 46"/>
                  <a:gd name="T33" fmla="*/ 33 h 48"/>
                  <a:gd name="T34" fmla="*/ 19 w 46"/>
                  <a:gd name="T35" fmla="*/ 39 h 48"/>
                  <a:gd name="T36" fmla="*/ 30 w 46"/>
                  <a:gd name="T37" fmla="*/ 36 h 48"/>
                  <a:gd name="T38" fmla="*/ 38 w 46"/>
                  <a:gd name="T39" fmla="*/ 26 h 48"/>
                  <a:gd name="T40" fmla="*/ 36 w 46"/>
                  <a:gd name="T41" fmla="*/ 17 h 48"/>
                  <a:gd name="T42" fmla="*/ 32 w 46"/>
                  <a:gd name="T43" fmla="*/ 13 h 48"/>
                  <a:gd name="T44" fmla="*/ 27 w 46"/>
                  <a:gd name="T45" fmla="*/ 10 h 48"/>
                  <a:gd name="T46" fmla="*/ 23 w 46"/>
                  <a:gd name="T47" fmla="*/ 13 h 48"/>
                  <a:gd name="T48" fmla="*/ 28 w 46"/>
                  <a:gd name="T49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6" h="48">
                    <a:moveTo>
                      <a:pt x="28" y="21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9" y="1"/>
                      <a:pt x="31" y="2"/>
                      <a:pt x="35" y="4"/>
                    </a:cubicBezTo>
                    <a:cubicBezTo>
                      <a:pt x="38" y="6"/>
                      <a:pt x="40" y="9"/>
                      <a:pt x="42" y="12"/>
                    </a:cubicBezTo>
                    <a:cubicBezTo>
                      <a:pt x="45" y="16"/>
                      <a:pt x="46" y="20"/>
                      <a:pt x="46" y="24"/>
                    </a:cubicBezTo>
                    <a:cubicBezTo>
                      <a:pt x="46" y="28"/>
                      <a:pt x="45" y="31"/>
                      <a:pt x="43" y="35"/>
                    </a:cubicBezTo>
                    <a:cubicBezTo>
                      <a:pt x="41" y="38"/>
                      <a:pt x="38" y="41"/>
                      <a:pt x="35" y="43"/>
                    </a:cubicBezTo>
                    <a:cubicBezTo>
                      <a:pt x="31" y="46"/>
                      <a:pt x="27" y="47"/>
                      <a:pt x="23" y="47"/>
                    </a:cubicBezTo>
                    <a:cubicBezTo>
                      <a:pt x="19" y="48"/>
                      <a:pt x="15" y="47"/>
                      <a:pt x="12" y="45"/>
                    </a:cubicBezTo>
                    <a:cubicBezTo>
                      <a:pt x="9" y="43"/>
                      <a:pt x="6" y="41"/>
                      <a:pt x="4" y="37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1"/>
                      <a:pt x="2" y="17"/>
                      <a:pt x="5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10" y="23"/>
                      <a:pt x="9" y="24"/>
                      <a:pt x="9" y="27"/>
                    </a:cubicBezTo>
                    <a:cubicBezTo>
                      <a:pt x="8" y="29"/>
                      <a:pt x="9" y="31"/>
                      <a:pt x="11" y="33"/>
                    </a:cubicBezTo>
                    <a:cubicBezTo>
                      <a:pt x="13" y="36"/>
                      <a:pt x="15" y="38"/>
                      <a:pt x="19" y="39"/>
                    </a:cubicBezTo>
                    <a:cubicBezTo>
                      <a:pt x="22" y="39"/>
                      <a:pt x="26" y="38"/>
                      <a:pt x="30" y="36"/>
                    </a:cubicBezTo>
                    <a:cubicBezTo>
                      <a:pt x="34" y="33"/>
                      <a:pt x="37" y="30"/>
                      <a:pt x="38" y="26"/>
                    </a:cubicBezTo>
                    <a:cubicBezTo>
                      <a:pt x="39" y="23"/>
                      <a:pt x="38" y="20"/>
                      <a:pt x="36" y="17"/>
                    </a:cubicBezTo>
                    <a:cubicBezTo>
                      <a:pt x="35" y="15"/>
                      <a:pt x="34" y="14"/>
                      <a:pt x="32" y="13"/>
                    </a:cubicBezTo>
                    <a:cubicBezTo>
                      <a:pt x="30" y="11"/>
                      <a:pt x="29" y="10"/>
                      <a:pt x="27" y="10"/>
                    </a:cubicBezTo>
                    <a:cubicBezTo>
                      <a:pt x="23" y="13"/>
                      <a:pt x="23" y="13"/>
                      <a:pt x="23" y="13"/>
                    </a:cubicBezTo>
                    <a:lnTo>
                      <a:pt x="28" y="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16" name="îŝ1ide">
                <a:extLst>
                  <a:ext uri="{FF2B5EF4-FFF2-40B4-BE49-F238E27FC236}">
                    <a16:creationId xmlns:a16="http://schemas.microsoft.com/office/drawing/2014/main" id="{5DCDE0F8-AFA1-BFE2-61D0-FF4BE05D7787}"/>
                  </a:ext>
                </a:extLst>
              </p:cNvPr>
              <p:cNvSpPr/>
              <p:nvPr/>
            </p:nvSpPr>
            <p:spPr bwMode="auto">
              <a:xfrm>
                <a:off x="1981097" y="4907553"/>
                <a:ext cx="931863" cy="969963"/>
              </a:xfrm>
              <a:custGeom>
                <a:avLst/>
                <a:gdLst>
                  <a:gd name="T0" fmla="*/ 488 w 506"/>
                  <a:gd name="T1" fmla="*/ 144 h 525"/>
                  <a:gd name="T2" fmla="*/ 449 w 506"/>
                  <a:gd name="T3" fmla="*/ 161 h 525"/>
                  <a:gd name="T4" fmla="*/ 473 w 506"/>
                  <a:gd name="T5" fmla="*/ 361 h 525"/>
                  <a:gd name="T6" fmla="*/ 434 w 506"/>
                  <a:gd name="T7" fmla="*/ 382 h 525"/>
                  <a:gd name="T8" fmla="*/ 463 w 506"/>
                  <a:gd name="T9" fmla="*/ 392 h 525"/>
                  <a:gd name="T10" fmla="*/ 434 w 506"/>
                  <a:gd name="T11" fmla="*/ 455 h 525"/>
                  <a:gd name="T12" fmla="*/ 418 w 506"/>
                  <a:gd name="T13" fmla="*/ 525 h 525"/>
                  <a:gd name="T14" fmla="*/ 328 w 506"/>
                  <a:gd name="T15" fmla="*/ 392 h 525"/>
                  <a:gd name="T16" fmla="*/ 200 w 506"/>
                  <a:gd name="T17" fmla="*/ 376 h 525"/>
                  <a:gd name="T18" fmla="*/ 179 w 506"/>
                  <a:gd name="T19" fmla="*/ 525 h 525"/>
                  <a:gd name="T20" fmla="*/ 72 w 506"/>
                  <a:gd name="T21" fmla="*/ 510 h 525"/>
                  <a:gd name="T22" fmla="*/ 44 w 506"/>
                  <a:gd name="T23" fmla="*/ 439 h 525"/>
                  <a:gd name="T24" fmla="*/ 72 w 506"/>
                  <a:gd name="T25" fmla="*/ 392 h 525"/>
                  <a:gd name="T26" fmla="*/ 57 w 506"/>
                  <a:gd name="T27" fmla="*/ 382 h 525"/>
                  <a:gd name="T28" fmla="*/ 18 w 506"/>
                  <a:gd name="T29" fmla="*/ 161 h 525"/>
                  <a:gd name="T30" fmla="*/ 56 w 506"/>
                  <a:gd name="T31" fmla="*/ 144 h 525"/>
                  <a:gd name="T32" fmla="*/ 0 w 506"/>
                  <a:gd name="T33" fmla="*/ 21 h 525"/>
                  <a:gd name="T34" fmla="*/ 92 w 506"/>
                  <a:gd name="T35" fmla="*/ 21 h 525"/>
                  <a:gd name="T36" fmla="*/ 403 w 506"/>
                  <a:gd name="T37" fmla="*/ 82 h 525"/>
                  <a:gd name="T38" fmla="*/ 457 w 506"/>
                  <a:gd name="T39" fmla="*/ 0 h 525"/>
                  <a:gd name="T40" fmla="*/ 461 w 506"/>
                  <a:gd name="T41" fmla="*/ 82 h 525"/>
                  <a:gd name="T42" fmla="*/ 455 w 506"/>
                  <a:gd name="T43" fmla="*/ 24 h 525"/>
                  <a:gd name="T44" fmla="*/ 435 w 506"/>
                  <a:gd name="T45" fmla="*/ 82 h 525"/>
                  <a:gd name="T46" fmla="*/ 454 w 506"/>
                  <a:gd name="T47" fmla="*/ 127 h 525"/>
                  <a:gd name="T48" fmla="*/ 49 w 506"/>
                  <a:gd name="T49" fmla="*/ 112 h 525"/>
                  <a:gd name="T50" fmla="*/ 78 w 506"/>
                  <a:gd name="T51" fmla="*/ 127 h 525"/>
                  <a:gd name="T52" fmla="*/ 81 w 506"/>
                  <a:gd name="T53" fmla="*/ 161 h 525"/>
                  <a:gd name="T54" fmla="*/ 426 w 506"/>
                  <a:gd name="T55" fmla="*/ 145 h 525"/>
                  <a:gd name="T56" fmla="*/ 454 w 506"/>
                  <a:gd name="T57" fmla="*/ 127 h 525"/>
                  <a:gd name="T58" fmla="*/ 450 w 506"/>
                  <a:gd name="T59" fmla="*/ 178 h 525"/>
                  <a:gd name="T60" fmla="*/ 65 w 506"/>
                  <a:gd name="T61" fmla="*/ 335 h 525"/>
                  <a:gd name="T62" fmla="*/ 421 w 506"/>
                  <a:gd name="T63" fmla="*/ 349 h 525"/>
                  <a:gd name="T64" fmla="*/ 398 w 506"/>
                  <a:gd name="T65" fmla="*/ 490 h 525"/>
                  <a:gd name="T66" fmla="*/ 356 w 506"/>
                  <a:gd name="T67" fmla="*/ 371 h 525"/>
                  <a:gd name="T68" fmla="*/ 389 w 506"/>
                  <a:gd name="T69" fmla="*/ 496 h 525"/>
                  <a:gd name="T70" fmla="*/ 150 w 506"/>
                  <a:gd name="T71" fmla="*/ 496 h 525"/>
                  <a:gd name="T72" fmla="*/ 108 w 506"/>
                  <a:gd name="T73" fmla="*/ 371 h 525"/>
                  <a:gd name="T74" fmla="*/ 117 w 506"/>
                  <a:gd name="T75" fmla="*/ 496 h 525"/>
                  <a:gd name="T76" fmla="*/ 71 w 506"/>
                  <a:gd name="T77" fmla="*/ 82 h 525"/>
                  <a:gd name="T78" fmla="*/ 51 w 506"/>
                  <a:gd name="T79" fmla="*/ 24 h 525"/>
                  <a:gd name="T80" fmla="*/ 45 w 506"/>
                  <a:gd name="T81" fmla="*/ 82 h 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06" h="525">
                    <a:moveTo>
                      <a:pt x="506" y="21"/>
                    </a:moveTo>
                    <a:cubicBezTo>
                      <a:pt x="488" y="144"/>
                      <a:pt x="488" y="144"/>
                      <a:pt x="488" y="144"/>
                    </a:cubicBezTo>
                    <a:cubicBezTo>
                      <a:pt x="450" y="144"/>
                      <a:pt x="450" y="144"/>
                      <a:pt x="450" y="144"/>
                    </a:cubicBezTo>
                    <a:cubicBezTo>
                      <a:pt x="449" y="161"/>
                      <a:pt x="449" y="161"/>
                      <a:pt x="449" y="161"/>
                    </a:cubicBezTo>
                    <a:cubicBezTo>
                      <a:pt x="488" y="161"/>
                      <a:pt x="488" y="161"/>
                      <a:pt x="488" y="161"/>
                    </a:cubicBezTo>
                    <a:cubicBezTo>
                      <a:pt x="473" y="361"/>
                      <a:pt x="473" y="361"/>
                      <a:pt x="473" y="361"/>
                    </a:cubicBezTo>
                    <a:cubicBezTo>
                      <a:pt x="473" y="372"/>
                      <a:pt x="462" y="382"/>
                      <a:pt x="450" y="382"/>
                    </a:cubicBezTo>
                    <a:cubicBezTo>
                      <a:pt x="434" y="382"/>
                      <a:pt x="434" y="382"/>
                      <a:pt x="434" y="382"/>
                    </a:cubicBezTo>
                    <a:cubicBezTo>
                      <a:pt x="434" y="392"/>
                      <a:pt x="434" y="392"/>
                      <a:pt x="434" y="392"/>
                    </a:cubicBezTo>
                    <a:cubicBezTo>
                      <a:pt x="463" y="392"/>
                      <a:pt x="463" y="392"/>
                      <a:pt x="463" y="392"/>
                    </a:cubicBezTo>
                    <a:cubicBezTo>
                      <a:pt x="463" y="439"/>
                      <a:pt x="463" y="439"/>
                      <a:pt x="463" y="439"/>
                    </a:cubicBezTo>
                    <a:cubicBezTo>
                      <a:pt x="463" y="448"/>
                      <a:pt x="450" y="455"/>
                      <a:pt x="434" y="455"/>
                    </a:cubicBezTo>
                    <a:cubicBezTo>
                      <a:pt x="434" y="510"/>
                      <a:pt x="434" y="510"/>
                      <a:pt x="434" y="510"/>
                    </a:cubicBezTo>
                    <a:cubicBezTo>
                      <a:pt x="434" y="518"/>
                      <a:pt x="427" y="525"/>
                      <a:pt x="418" y="525"/>
                    </a:cubicBezTo>
                    <a:cubicBezTo>
                      <a:pt x="328" y="525"/>
                      <a:pt x="328" y="525"/>
                      <a:pt x="328" y="525"/>
                    </a:cubicBezTo>
                    <a:cubicBezTo>
                      <a:pt x="328" y="392"/>
                      <a:pt x="328" y="392"/>
                      <a:pt x="328" y="392"/>
                    </a:cubicBezTo>
                    <a:cubicBezTo>
                      <a:pt x="328" y="383"/>
                      <a:pt x="318" y="376"/>
                      <a:pt x="307" y="376"/>
                    </a:cubicBezTo>
                    <a:cubicBezTo>
                      <a:pt x="200" y="376"/>
                      <a:pt x="200" y="376"/>
                      <a:pt x="200" y="376"/>
                    </a:cubicBezTo>
                    <a:cubicBezTo>
                      <a:pt x="188" y="376"/>
                      <a:pt x="179" y="383"/>
                      <a:pt x="179" y="392"/>
                    </a:cubicBezTo>
                    <a:cubicBezTo>
                      <a:pt x="179" y="525"/>
                      <a:pt x="179" y="525"/>
                      <a:pt x="179" y="525"/>
                    </a:cubicBezTo>
                    <a:cubicBezTo>
                      <a:pt x="89" y="525"/>
                      <a:pt x="89" y="525"/>
                      <a:pt x="89" y="525"/>
                    </a:cubicBezTo>
                    <a:cubicBezTo>
                      <a:pt x="80" y="525"/>
                      <a:pt x="72" y="518"/>
                      <a:pt x="72" y="510"/>
                    </a:cubicBezTo>
                    <a:cubicBezTo>
                      <a:pt x="72" y="455"/>
                      <a:pt x="72" y="455"/>
                      <a:pt x="72" y="455"/>
                    </a:cubicBezTo>
                    <a:cubicBezTo>
                      <a:pt x="56" y="455"/>
                      <a:pt x="44" y="448"/>
                      <a:pt x="44" y="439"/>
                    </a:cubicBezTo>
                    <a:cubicBezTo>
                      <a:pt x="44" y="392"/>
                      <a:pt x="44" y="392"/>
                      <a:pt x="44" y="392"/>
                    </a:cubicBezTo>
                    <a:cubicBezTo>
                      <a:pt x="72" y="392"/>
                      <a:pt x="72" y="392"/>
                      <a:pt x="72" y="392"/>
                    </a:cubicBezTo>
                    <a:cubicBezTo>
                      <a:pt x="72" y="382"/>
                      <a:pt x="72" y="382"/>
                      <a:pt x="72" y="382"/>
                    </a:cubicBezTo>
                    <a:cubicBezTo>
                      <a:pt x="57" y="382"/>
                      <a:pt x="57" y="382"/>
                      <a:pt x="57" y="382"/>
                    </a:cubicBezTo>
                    <a:cubicBezTo>
                      <a:pt x="44" y="382"/>
                      <a:pt x="34" y="372"/>
                      <a:pt x="34" y="361"/>
                    </a:cubicBezTo>
                    <a:cubicBezTo>
                      <a:pt x="18" y="161"/>
                      <a:pt x="18" y="161"/>
                      <a:pt x="18" y="161"/>
                    </a:cubicBezTo>
                    <a:cubicBezTo>
                      <a:pt x="58" y="161"/>
                      <a:pt x="58" y="161"/>
                      <a:pt x="58" y="161"/>
                    </a:cubicBezTo>
                    <a:cubicBezTo>
                      <a:pt x="56" y="144"/>
                      <a:pt x="56" y="144"/>
                      <a:pt x="56" y="144"/>
                    </a:cubicBezTo>
                    <a:cubicBezTo>
                      <a:pt x="18" y="144"/>
                      <a:pt x="18" y="144"/>
                      <a:pt x="18" y="144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2" y="7"/>
                      <a:pt x="31" y="0"/>
                      <a:pt x="49" y="0"/>
                    </a:cubicBezTo>
                    <a:cubicBezTo>
                      <a:pt x="73" y="0"/>
                      <a:pt x="80" y="3"/>
                      <a:pt x="92" y="21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403" y="82"/>
                      <a:pt x="403" y="82"/>
                      <a:pt x="403" y="82"/>
                    </a:cubicBezTo>
                    <a:cubicBezTo>
                      <a:pt x="415" y="21"/>
                      <a:pt x="415" y="21"/>
                      <a:pt x="415" y="21"/>
                    </a:cubicBezTo>
                    <a:cubicBezTo>
                      <a:pt x="426" y="3"/>
                      <a:pt x="433" y="0"/>
                      <a:pt x="457" y="0"/>
                    </a:cubicBezTo>
                    <a:cubicBezTo>
                      <a:pt x="475" y="0"/>
                      <a:pt x="504" y="7"/>
                      <a:pt x="506" y="21"/>
                    </a:cubicBezTo>
                    <a:close/>
                    <a:moveTo>
                      <a:pt x="461" y="82"/>
                    </a:moveTo>
                    <a:cubicBezTo>
                      <a:pt x="469" y="32"/>
                      <a:pt x="469" y="32"/>
                      <a:pt x="469" y="32"/>
                    </a:cubicBezTo>
                    <a:cubicBezTo>
                      <a:pt x="469" y="24"/>
                      <a:pt x="463" y="24"/>
                      <a:pt x="455" y="24"/>
                    </a:cubicBezTo>
                    <a:cubicBezTo>
                      <a:pt x="450" y="24"/>
                      <a:pt x="447" y="26"/>
                      <a:pt x="445" y="32"/>
                    </a:cubicBezTo>
                    <a:cubicBezTo>
                      <a:pt x="435" y="82"/>
                      <a:pt x="435" y="82"/>
                      <a:pt x="435" y="82"/>
                    </a:cubicBezTo>
                    <a:lnTo>
                      <a:pt x="461" y="82"/>
                    </a:lnTo>
                    <a:close/>
                    <a:moveTo>
                      <a:pt x="454" y="127"/>
                    </a:moveTo>
                    <a:cubicBezTo>
                      <a:pt x="457" y="112"/>
                      <a:pt x="457" y="112"/>
                      <a:pt x="457" y="112"/>
                    </a:cubicBezTo>
                    <a:cubicBezTo>
                      <a:pt x="49" y="112"/>
                      <a:pt x="49" y="112"/>
                      <a:pt x="49" y="112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78" y="127"/>
                      <a:pt x="78" y="127"/>
                      <a:pt x="78" y="127"/>
                    </a:cubicBezTo>
                    <a:cubicBezTo>
                      <a:pt x="80" y="145"/>
                      <a:pt x="80" y="145"/>
                      <a:pt x="80" y="145"/>
                    </a:cubicBezTo>
                    <a:cubicBezTo>
                      <a:pt x="81" y="161"/>
                      <a:pt x="81" y="161"/>
                      <a:pt x="81" y="161"/>
                    </a:cubicBezTo>
                    <a:cubicBezTo>
                      <a:pt x="425" y="161"/>
                      <a:pt x="425" y="161"/>
                      <a:pt x="425" y="161"/>
                    </a:cubicBezTo>
                    <a:cubicBezTo>
                      <a:pt x="426" y="145"/>
                      <a:pt x="426" y="145"/>
                      <a:pt x="426" y="145"/>
                    </a:cubicBezTo>
                    <a:cubicBezTo>
                      <a:pt x="428" y="127"/>
                      <a:pt x="428" y="127"/>
                      <a:pt x="428" y="127"/>
                    </a:cubicBezTo>
                    <a:lnTo>
                      <a:pt x="454" y="127"/>
                    </a:lnTo>
                    <a:close/>
                    <a:moveTo>
                      <a:pt x="441" y="335"/>
                    </a:moveTo>
                    <a:cubicBezTo>
                      <a:pt x="450" y="178"/>
                      <a:pt x="450" y="178"/>
                      <a:pt x="450" y="178"/>
                    </a:cubicBezTo>
                    <a:cubicBezTo>
                      <a:pt x="56" y="178"/>
                      <a:pt x="56" y="178"/>
                      <a:pt x="56" y="178"/>
                    </a:cubicBezTo>
                    <a:cubicBezTo>
                      <a:pt x="65" y="335"/>
                      <a:pt x="65" y="335"/>
                      <a:pt x="65" y="335"/>
                    </a:cubicBezTo>
                    <a:cubicBezTo>
                      <a:pt x="65" y="343"/>
                      <a:pt x="74" y="349"/>
                      <a:pt x="85" y="349"/>
                    </a:cubicBezTo>
                    <a:cubicBezTo>
                      <a:pt x="421" y="349"/>
                      <a:pt x="421" y="349"/>
                      <a:pt x="421" y="349"/>
                    </a:cubicBezTo>
                    <a:cubicBezTo>
                      <a:pt x="432" y="349"/>
                      <a:pt x="441" y="343"/>
                      <a:pt x="441" y="335"/>
                    </a:cubicBezTo>
                    <a:close/>
                    <a:moveTo>
                      <a:pt x="398" y="490"/>
                    </a:moveTo>
                    <a:cubicBezTo>
                      <a:pt x="398" y="371"/>
                      <a:pt x="398" y="371"/>
                      <a:pt x="398" y="371"/>
                    </a:cubicBezTo>
                    <a:cubicBezTo>
                      <a:pt x="356" y="371"/>
                      <a:pt x="356" y="371"/>
                      <a:pt x="356" y="371"/>
                    </a:cubicBezTo>
                    <a:cubicBezTo>
                      <a:pt x="356" y="496"/>
                      <a:pt x="356" y="496"/>
                      <a:pt x="356" y="496"/>
                    </a:cubicBezTo>
                    <a:cubicBezTo>
                      <a:pt x="389" y="496"/>
                      <a:pt x="389" y="496"/>
                      <a:pt x="389" y="496"/>
                    </a:cubicBezTo>
                    <a:cubicBezTo>
                      <a:pt x="394" y="496"/>
                      <a:pt x="398" y="496"/>
                      <a:pt x="398" y="490"/>
                    </a:cubicBezTo>
                    <a:close/>
                    <a:moveTo>
                      <a:pt x="150" y="496"/>
                    </a:moveTo>
                    <a:cubicBezTo>
                      <a:pt x="150" y="371"/>
                      <a:pt x="150" y="371"/>
                      <a:pt x="150" y="371"/>
                    </a:cubicBezTo>
                    <a:cubicBezTo>
                      <a:pt x="108" y="371"/>
                      <a:pt x="108" y="371"/>
                      <a:pt x="108" y="371"/>
                    </a:cubicBezTo>
                    <a:cubicBezTo>
                      <a:pt x="108" y="490"/>
                      <a:pt x="108" y="490"/>
                      <a:pt x="108" y="490"/>
                    </a:cubicBezTo>
                    <a:cubicBezTo>
                      <a:pt x="108" y="496"/>
                      <a:pt x="112" y="496"/>
                      <a:pt x="117" y="496"/>
                    </a:cubicBezTo>
                    <a:lnTo>
                      <a:pt x="150" y="496"/>
                    </a:lnTo>
                    <a:close/>
                    <a:moveTo>
                      <a:pt x="71" y="82"/>
                    </a:moveTo>
                    <a:cubicBezTo>
                      <a:pt x="61" y="32"/>
                      <a:pt x="61" y="32"/>
                      <a:pt x="61" y="32"/>
                    </a:cubicBezTo>
                    <a:cubicBezTo>
                      <a:pt x="60" y="26"/>
                      <a:pt x="57" y="24"/>
                      <a:pt x="51" y="24"/>
                    </a:cubicBezTo>
                    <a:cubicBezTo>
                      <a:pt x="43" y="24"/>
                      <a:pt x="37" y="24"/>
                      <a:pt x="37" y="32"/>
                    </a:cubicBezTo>
                    <a:cubicBezTo>
                      <a:pt x="45" y="82"/>
                      <a:pt x="45" y="82"/>
                      <a:pt x="45" y="82"/>
                    </a:cubicBezTo>
                    <a:lnTo>
                      <a:pt x="71" y="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  <p:sp>
            <p:nvSpPr>
              <p:cNvPr id="117" name="í$ḻíde">
                <a:extLst>
                  <a:ext uri="{FF2B5EF4-FFF2-40B4-BE49-F238E27FC236}">
                    <a16:creationId xmlns:a16="http://schemas.microsoft.com/office/drawing/2014/main" id="{342488E8-1CE8-51F1-1881-6419BDCE11E7}"/>
                  </a:ext>
                </a:extLst>
              </p:cNvPr>
              <p:cNvSpPr/>
              <p:nvPr/>
            </p:nvSpPr>
            <p:spPr bwMode="auto">
              <a:xfrm>
                <a:off x="2144609" y="5142503"/>
                <a:ext cx="604838" cy="317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608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FC5C2-2FE7-408F-FDFE-FC9A99E8B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16">
            <a:extLst>
              <a:ext uri="{FF2B5EF4-FFF2-40B4-BE49-F238E27FC236}">
                <a16:creationId xmlns:a16="http://schemas.microsoft.com/office/drawing/2014/main" id="{84181B5D-A99D-EBCE-7891-59D421A413B6}"/>
              </a:ext>
            </a:extLst>
          </p:cNvPr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0" name="矩形 20">
            <a:extLst>
              <a:ext uri="{FF2B5EF4-FFF2-40B4-BE49-F238E27FC236}">
                <a16:creationId xmlns:a16="http://schemas.microsoft.com/office/drawing/2014/main" id="{2D41DA09-AD37-2517-4666-277E7B9830F9}"/>
              </a:ext>
            </a:extLst>
          </p:cNvPr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1" name="文本框 13">
            <a:extLst>
              <a:ext uri="{FF2B5EF4-FFF2-40B4-BE49-F238E27FC236}">
                <a16:creationId xmlns:a16="http://schemas.microsoft.com/office/drawing/2014/main" id="{DD689FED-AAA7-802B-41E1-18BD5795A057}"/>
              </a:ext>
            </a:extLst>
          </p:cNvPr>
          <p:cNvSpPr txBox="1"/>
          <p:nvPr/>
        </p:nvSpPr>
        <p:spPr>
          <a:xfrm>
            <a:off x="920205" y="23764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目录</a:t>
            </a:r>
          </a:p>
        </p:txBody>
      </p:sp>
      <p:grpSp>
        <p:nvGrpSpPr>
          <p:cNvPr id="46" name="组合 28">
            <a:extLst>
              <a:ext uri="{FF2B5EF4-FFF2-40B4-BE49-F238E27FC236}">
                <a16:creationId xmlns:a16="http://schemas.microsoft.com/office/drawing/2014/main" id="{632C00F0-E01B-DA5C-9B79-BB0964B595A3}"/>
              </a:ext>
            </a:extLst>
          </p:cNvPr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1048621" name="椭圆 21">
              <a:extLst>
                <a:ext uri="{FF2B5EF4-FFF2-40B4-BE49-F238E27FC236}">
                  <a16:creationId xmlns:a16="http://schemas.microsoft.com/office/drawing/2014/main" id="{BE6E95E2-B0E2-C1FD-997D-4125D88CAE5E}"/>
                </a:ext>
              </a:extLst>
            </p:cNvPr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pic>
          <p:nvPicPr>
            <p:cNvPr id="2097154" name="图片 22">
              <a:extLst>
                <a:ext uri="{FF2B5EF4-FFF2-40B4-BE49-F238E27FC236}">
                  <a16:creationId xmlns:a16="http://schemas.microsoft.com/office/drawing/2014/main" id="{F29A3721-2E2A-C21F-4E89-F44B6813A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130C9131-1D88-D4BB-E91D-D7FE19D89E54}"/>
              </a:ext>
            </a:extLst>
          </p:cNvPr>
          <p:cNvSpPr/>
          <p:nvPr/>
        </p:nvSpPr>
        <p:spPr>
          <a:xfrm>
            <a:off x="216000" y="1316054"/>
            <a:ext cx="3437895" cy="4914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5C94BA-7A8F-4F42-3794-A89F5F340D9A}"/>
              </a:ext>
            </a:extLst>
          </p:cNvPr>
          <p:cNvSpPr txBox="1"/>
          <p:nvPr/>
        </p:nvSpPr>
        <p:spPr>
          <a:xfrm>
            <a:off x="4025348" y="1438204"/>
            <a:ext cx="3739169" cy="63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65FAA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1.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65FAA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研究背景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3EBB8A-81E1-5521-BA7B-2553DBB909A9}"/>
              </a:ext>
            </a:extLst>
          </p:cNvPr>
          <p:cNvSpPr txBox="1"/>
          <p:nvPr/>
        </p:nvSpPr>
        <p:spPr>
          <a:xfrm>
            <a:off x="4025349" y="2387985"/>
            <a:ext cx="2438516" cy="63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65FAA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65FAA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现有研究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87DC703-69A7-0531-5E14-FB1A0CFB622D}"/>
              </a:ext>
            </a:extLst>
          </p:cNvPr>
          <p:cNvSpPr txBox="1"/>
          <p:nvPr/>
        </p:nvSpPr>
        <p:spPr>
          <a:xfrm>
            <a:off x="4025348" y="4306640"/>
            <a:ext cx="2494714" cy="63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65FAA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4. </a:t>
            </a:r>
            <a:r>
              <a:rPr lang="zh-CN" altLang="en-US" sz="3200" b="1" dirty="0">
                <a:solidFill>
                  <a:srgbClr val="365FA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实验评估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65FAA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C4BD9AE-2AEF-9D16-7E3D-3CADB1EF55F8}"/>
              </a:ext>
            </a:extLst>
          </p:cNvPr>
          <p:cNvSpPr txBox="1"/>
          <p:nvPr/>
        </p:nvSpPr>
        <p:spPr>
          <a:xfrm>
            <a:off x="4025348" y="3338581"/>
            <a:ext cx="2359689" cy="63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65FAA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3.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65FAA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研究内容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1321430-0A53-8600-4DA4-20B33E2306B4}"/>
              </a:ext>
            </a:extLst>
          </p:cNvPr>
          <p:cNvSpPr txBox="1"/>
          <p:nvPr/>
        </p:nvSpPr>
        <p:spPr>
          <a:xfrm>
            <a:off x="4025348" y="5257236"/>
            <a:ext cx="3221462" cy="63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65FAA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5.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65FAA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进度安排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37EEC56-B455-3549-471B-1874757C1FE6}"/>
              </a:ext>
            </a:extLst>
          </p:cNvPr>
          <p:cNvGrpSpPr/>
          <p:nvPr/>
        </p:nvGrpSpPr>
        <p:grpSpPr>
          <a:xfrm>
            <a:off x="470900" y="2638631"/>
            <a:ext cx="3182997" cy="1515388"/>
            <a:chOff x="1413066" y="2476237"/>
            <a:chExt cx="3182997" cy="1515388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15AA16E-551E-ECE2-2B84-25D70FBDC80D}"/>
                </a:ext>
              </a:extLst>
            </p:cNvPr>
            <p:cNvSpPr txBox="1"/>
            <p:nvPr/>
          </p:nvSpPr>
          <p:spPr>
            <a:xfrm>
              <a:off x="1630416" y="2476237"/>
              <a:ext cx="722902" cy="903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cs typeface="+mn-cs"/>
                </a:rPr>
                <a:t>目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B80FF19-1192-ED60-560F-E4272EC8C94F}"/>
                </a:ext>
              </a:extLst>
            </p:cNvPr>
            <p:cNvSpPr txBox="1"/>
            <p:nvPr/>
          </p:nvSpPr>
          <p:spPr>
            <a:xfrm>
              <a:off x="2948276" y="3262726"/>
              <a:ext cx="16477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365FAA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65FAA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ONTENT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65FAA">
                    <a:lumMod val="20000"/>
                    <a:lumOff val="8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74E5684-E990-0AD5-9333-3CEB221D652D}"/>
                </a:ext>
              </a:extLst>
            </p:cNvPr>
            <p:cNvSpPr txBox="1"/>
            <p:nvPr/>
          </p:nvSpPr>
          <p:spPr>
            <a:xfrm>
              <a:off x="1413066" y="3087980"/>
              <a:ext cx="2407323" cy="903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cs typeface="+mn-cs"/>
                </a:rPr>
                <a:t>录</a:t>
              </a:r>
            </a:p>
          </p:txBody>
        </p:sp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F2DBA45-F0C8-A2D6-6E89-7383E8DDEF86}"/>
              </a:ext>
            </a:extLst>
          </p:cNvPr>
          <p:cNvCxnSpPr>
            <a:cxnSpLocks/>
          </p:cNvCxnSpPr>
          <p:nvPr/>
        </p:nvCxnSpPr>
        <p:spPr>
          <a:xfrm>
            <a:off x="3653897" y="1327629"/>
            <a:ext cx="0" cy="4902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AD4EB7-4D61-16FB-1C3C-056B141C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4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C5485-A650-DD2A-FC00-32765972F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16">
            <a:extLst>
              <a:ext uri="{FF2B5EF4-FFF2-40B4-BE49-F238E27FC236}">
                <a16:creationId xmlns:a16="http://schemas.microsoft.com/office/drawing/2014/main" id="{056011DA-2A59-330D-62DA-E63224C60208}"/>
              </a:ext>
            </a:extLst>
          </p:cNvPr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0" name="矩形 20">
            <a:extLst>
              <a:ext uri="{FF2B5EF4-FFF2-40B4-BE49-F238E27FC236}">
                <a16:creationId xmlns:a16="http://schemas.microsoft.com/office/drawing/2014/main" id="{49A05359-F741-184E-C0FD-8688B3C2D0D5}"/>
              </a:ext>
            </a:extLst>
          </p:cNvPr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1" name="文本框 13">
            <a:extLst>
              <a:ext uri="{FF2B5EF4-FFF2-40B4-BE49-F238E27FC236}">
                <a16:creationId xmlns:a16="http://schemas.microsoft.com/office/drawing/2014/main" id="{5BBE9042-7EED-6E8A-133F-B285F5E3F3A4}"/>
              </a:ext>
            </a:extLst>
          </p:cNvPr>
          <p:cNvSpPr txBox="1"/>
          <p:nvPr/>
        </p:nvSpPr>
        <p:spPr>
          <a:xfrm>
            <a:off x="920205" y="23764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研究背景</a:t>
            </a:r>
          </a:p>
        </p:txBody>
      </p:sp>
      <p:grpSp>
        <p:nvGrpSpPr>
          <p:cNvPr id="46" name="组合 28">
            <a:extLst>
              <a:ext uri="{FF2B5EF4-FFF2-40B4-BE49-F238E27FC236}">
                <a16:creationId xmlns:a16="http://schemas.microsoft.com/office/drawing/2014/main" id="{7E6D5F13-F5AF-881C-0C11-19F37DBFE76F}"/>
              </a:ext>
            </a:extLst>
          </p:cNvPr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1048621" name="椭圆 21">
              <a:extLst>
                <a:ext uri="{FF2B5EF4-FFF2-40B4-BE49-F238E27FC236}">
                  <a16:creationId xmlns:a16="http://schemas.microsoft.com/office/drawing/2014/main" id="{9C8BE5AD-7211-3AF5-3C5C-5DCBF8E0DB5A}"/>
                </a:ext>
              </a:extLst>
            </p:cNvPr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pic>
          <p:nvPicPr>
            <p:cNvPr id="2097154" name="图片 22">
              <a:extLst>
                <a:ext uri="{FF2B5EF4-FFF2-40B4-BE49-F238E27FC236}">
                  <a16:creationId xmlns:a16="http://schemas.microsoft.com/office/drawing/2014/main" id="{CB894BEA-D866-AC7A-41A5-6F45FD083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10" name="矩形 11">
            <a:extLst>
              <a:ext uri="{FF2B5EF4-FFF2-40B4-BE49-F238E27FC236}">
                <a16:creationId xmlns:a16="http://schemas.microsoft.com/office/drawing/2014/main" id="{4A6577AF-F928-E32E-6EB1-7066000475AD}"/>
              </a:ext>
            </a:extLst>
          </p:cNvPr>
          <p:cNvSpPr/>
          <p:nvPr/>
        </p:nvSpPr>
        <p:spPr>
          <a:xfrm>
            <a:off x="812009" y="1445925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C5B096-128F-070C-FCDB-E578F9626663}"/>
              </a:ext>
            </a:extLst>
          </p:cNvPr>
          <p:cNvSpPr txBox="1"/>
          <p:nvPr/>
        </p:nvSpPr>
        <p:spPr>
          <a:xfrm>
            <a:off x="993800" y="1323684"/>
            <a:ext cx="464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性能测试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55C92FB-A443-2267-808E-46D7E01C9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20" y="2773416"/>
            <a:ext cx="10908159" cy="79910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F997BCD-42B0-A4FD-0205-D3E4E5EF1C36}"/>
              </a:ext>
            </a:extLst>
          </p:cNvPr>
          <p:cNvSpPr txBox="1"/>
          <p:nvPr/>
        </p:nvSpPr>
        <p:spPr>
          <a:xfrm>
            <a:off x="1020278" y="1723484"/>
            <a:ext cx="9586762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：通过自动化测试工具模拟多种正常、峰值以及异常负载条件，评估系统在特定条件下的响应时间、吞吐量、资源利用率等性能指标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5B077B-B7BB-188A-9383-67E2C4CAE72A}"/>
              </a:ext>
            </a:extLst>
          </p:cNvPr>
          <p:cNvSpPr txBox="1"/>
          <p:nvPr/>
        </p:nvSpPr>
        <p:spPr>
          <a:xfrm>
            <a:off x="1018674" y="3731226"/>
            <a:ext cx="9588366" cy="2532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性能问题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dirty="0">
                <a:effectLst/>
                <a:ea typeface="宋体" panose="02010600030101010101" pitchFamily="2" charset="-122"/>
              </a:rPr>
              <a:t>导致性能显著下降的编程错误</a:t>
            </a:r>
            <a:r>
              <a:rPr lang="zh-CN" altLang="en-US" sz="1800" dirty="0">
                <a:effectLst/>
                <a:ea typeface="宋体" panose="02010600030101010101" pitchFamily="2" charset="-122"/>
              </a:rPr>
              <a:t>。</a:t>
            </a:r>
            <a:endParaRPr lang="en-US" altLang="zh-CN" sz="1800" dirty="0">
              <a:effectLst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检测困难。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与功能错误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，性能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zh-CN" altLang="zh-CN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通常不会在被测程序中产生错误的结果或崩溃。</a:t>
            </a:r>
            <a:endParaRPr lang="en-US" altLang="zh-CN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环境依赖性。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许多性能问题仅在特定的硬件配置、负载条件或使用场景下出现，增加了检测和重现的挑战。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自动化不足。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性能分析工具（如分析器或性能监控器）难以准确区分正常的高开销操作和无意义的资源浪费。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30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BBB65-2A07-5A49-74A7-DC12A7E24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16">
            <a:extLst>
              <a:ext uri="{FF2B5EF4-FFF2-40B4-BE49-F238E27FC236}">
                <a16:creationId xmlns:a16="http://schemas.microsoft.com/office/drawing/2014/main" id="{96D49DCF-A091-C423-B35C-9C890E0348D9}"/>
              </a:ext>
            </a:extLst>
          </p:cNvPr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0" name="矩形 20">
            <a:extLst>
              <a:ext uri="{FF2B5EF4-FFF2-40B4-BE49-F238E27FC236}">
                <a16:creationId xmlns:a16="http://schemas.microsoft.com/office/drawing/2014/main" id="{DDA30C20-8D15-0A44-32F4-FBF0116897D8}"/>
              </a:ext>
            </a:extLst>
          </p:cNvPr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1" name="文本框 13">
            <a:extLst>
              <a:ext uri="{FF2B5EF4-FFF2-40B4-BE49-F238E27FC236}">
                <a16:creationId xmlns:a16="http://schemas.microsoft.com/office/drawing/2014/main" id="{D35F48F3-47AF-7F95-0CD2-F8639E6002CA}"/>
              </a:ext>
            </a:extLst>
          </p:cNvPr>
          <p:cNvSpPr txBox="1"/>
          <p:nvPr/>
        </p:nvSpPr>
        <p:spPr>
          <a:xfrm>
            <a:off x="920205" y="23764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研究背景</a:t>
            </a:r>
          </a:p>
        </p:txBody>
      </p:sp>
      <p:grpSp>
        <p:nvGrpSpPr>
          <p:cNvPr id="46" name="组合 28">
            <a:extLst>
              <a:ext uri="{FF2B5EF4-FFF2-40B4-BE49-F238E27FC236}">
                <a16:creationId xmlns:a16="http://schemas.microsoft.com/office/drawing/2014/main" id="{09EF1E7D-38BE-DFE6-56F1-BCFA35B58762}"/>
              </a:ext>
            </a:extLst>
          </p:cNvPr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1048621" name="椭圆 21">
              <a:extLst>
                <a:ext uri="{FF2B5EF4-FFF2-40B4-BE49-F238E27FC236}">
                  <a16:creationId xmlns:a16="http://schemas.microsoft.com/office/drawing/2014/main" id="{A1EE5037-A288-18B5-7B08-88351406287E}"/>
                </a:ext>
              </a:extLst>
            </p:cNvPr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pic>
          <p:nvPicPr>
            <p:cNvPr id="2097154" name="图片 22">
              <a:extLst>
                <a:ext uri="{FF2B5EF4-FFF2-40B4-BE49-F238E27FC236}">
                  <a16:creationId xmlns:a16="http://schemas.microsoft.com/office/drawing/2014/main" id="{54E3DB9F-90DC-295D-9950-338AB5CAB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6" name="矩形 11">
            <a:extLst>
              <a:ext uri="{FF2B5EF4-FFF2-40B4-BE49-F238E27FC236}">
                <a16:creationId xmlns:a16="http://schemas.microsoft.com/office/drawing/2014/main" id="{7DC1EF8A-F18E-B817-5E5F-35807FD234BE}"/>
              </a:ext>
            </a:extLst>
          </p:cNvPr>
          <p:cNvSpPr/>
          <p:nvPr/>
        </p:nvSpPr>
        <p:spPr>
          <a:xfrm>
            <a:off x="812009" y="1445925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0927E7-106E-4724-8C30-D42756FD694D}"/>
              </a:ext>
            </a:extLst>
          </p:cNvPr>
          <p:cNvSpPr txBox="1"/>
          <p:nvPr/>
        </p:nvSpPr>
        <p:spPr>
          <a:xfrm>
            <a:off x="993800" y="1323684"/>
            <a:ext cx="464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深度学习模型中的性能问题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CE4FD6-3A30-4AD9-51C8-34B4260F6EE7}"/>
              </a:ext>
            </a:extLst>
          </p:cNvPr>
          <p:cNvSpPr txBox="1"/>
          <p:nvPr/>
        </p:nvSpPr>
        <p:spPr>
          <a:xfrm>
            <a:off x="1002509" y="1904484"/>
            <a:ext cx="4512767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深度学习系统中，模型的训练和推理会消耗大量时间和计算资源，性能问题的影响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较为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突出。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深度学习模型中的性能问题分类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处理器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5765BA-EA13-5D01-6E58-1409883FF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079" y="1267691"/>
            <a:ext cx="6796106" cy="530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7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B494A-9538-52CE-A2F3-BAC854F21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16">
            <a:extLst>
              <a:ext uri="{FF2B5EF4-FFF2-40B4-BE49-F238E27FC236}">
                <a16:creationId xmlns:a16="http://schemas.microsoft.com/office/drawing/2014/main" id="{8DF3ABE0-EC69-F8E3-E1AB-55E02F891E87}"/>
              </a:ext>
            </a:extLst>
          </p:cNvPr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1" name="文本框 13">
            <a:extLst>
              <a:ext uri="{FF2B5EF4-FFF2-40B4-BE49-F238E27FC236}">
                <a16:creationId xmlns:a16="http://schemas.microsoft.com/office/drawing/2014/main" id="{0824EDB1-527E-FBCF-EF44-A8F4CA816CD6}"/>
              </a:ext>
            </a:extLst>
          </p:cNvPr>
          <p:cNvSpPr txBox="1"/>
          <p:nvPr/>
        </p:nvSpPr>
        <p:spPr>
          <a:xfrm>
            <a:off x="920205" y="23764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现有研究</a:t>
            </a:r>
          </a:p>
        </p:txBody>
      </p:sp>
      <p:grpSp>
        <p:nvGrpSpPr>
          <p:cNvPr id="46" name="组合 28">
            <a:extLst>
              <a:ext uri="{FF2B5EF4-FFF2-40B4-BE49-F238E27FC236}">
                <a16:creationId xmlns:a16="http://schemas.microsoft.com/office/drawing/2014/main" id="{3252F5E9-DB4D-46A8-60BA-4F2043D6B1BF}"/>
              </a:ext>
            </a:extLst>
          </p:cNvPr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1048621" name="椭圆 21">
              <a:extLst>
                <a:ext uri="{FF2B5EF4-FFF2-40B4-BE49-F238E27FC236}">
                  <a16:creationId xmlns:a16="http://schemas.microsoft.com/office/drawing/2014/main" id="{9E6F3C3F-424E-029B-75AB-FD8AE0F2D124}"/>
                </a:ext>
              </a:extLst>
            </p:cNvPr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pic>
          <p:nvPicPr>
            <p:cNvPr id="2097154" name="图片 22">
              <a:extLst>
                <a:ext uri="{FF2B5EF4-FFF2-40B4-BE49-F238E27FC236}">
                  <a16:creationId xmlns:a16="http://schemas.microsoft.com/office/drawing/2014/main" id="{621EC4B1-ADF1-3D78-4B04-D6FBCEA5F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8B105B-A6E0-EA1A-59F5-E480CDDB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" name="矩形 20">
            <a:extLst>
              <a:ext uri="{FF2B5EF4-FFF2-40B4-BE49-F238E27FC236}">
                <a16:creationId xmlns:a16="http://schemas.microsoft.com/office/drawing/2014/main" id="{7D2886FC-FFE5-46E1-BC39-CE2617697F24}"/>
              </a:ext>
            </a:extLst>
          </p:cNvPr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856D04-22A6-7B17-3CCE-B0DC0914AEA0}"/>
              </a:ext>
            </a:extLst>
          </p:cNvPr>
          <p:cNvSpPr/>
          <p:nvPr/>
        </p:nvSpPr>
        <p:spPr>
          <a:xfrm>
            <a:off x="222196" y="1824407"/>
            <a:ext cx="11430981" cy="2129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9800" lvl="2" indent="-285750" algn="just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Clr>
                <a:srgbClr val="365FAA">
                  <a:lumMod val="75000"/>
                </a:srgbClr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性能问题的多维度研究：分析了深度学习模型中性能的类别、根本原因、引入与暴露阶段等。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(Cao et al. 2022 FSE)</a:t>
            </a:r>
          </a:p>
          <a:p>
            <a:pPr marL="996950" lvl="2" indent="-342900" algn="just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Clr>
                <a:srgbClr val="365FAA">
                  <a:lumMod val="75000"/>
                </a:srgbClr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性能分析与优化：提出了计算深度学习模型的时间成本和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内存消耗等方法。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(Gao et al. 2020 FSE; Liu et al. 2019 ICPADS)</a:t>
            </a:r>
          </a:p>
          <a:p>
            <a:pPr marL="939800" lvl="2" indent="-285750" algn="just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Clr>
                <a:srgbClr val="365FAA">
                  <a:lumMod val="75000"/>
                </a:srgbClr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内存管理与性能优化：提出了动态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GPU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内存管理、剪枝和量化压缩模型等方法。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(Rhu et al. 2016 MICRO; Yan et al. 2015 KDD; Gaurav et al. 2021 ACM Computing Surveys )</a:t>
            </a:r>
          </a:p>
        </p:txBody>
      </p:sp>
      <p:sp>
        <p:nvSpPr>
          <p:cNvPr id="6" name="圆角矩形 14">
            <a:extLst>
              <a:ext uri="{FF2B5EF4-FFF2-40B4-BE49-F238E27FC236}">
                <a16:creationId xmlns:a16="http://schemas.microsoft.com/office/drawing/2014/main" id="{2623F4AA-CCB4-61F9-BB15-0BEBA8C9EE7D}"/>
              </a:ext>
            </a:extLst>
          </p:cNvPr>
          <p:cNvSpPr/>
          <p:nvPr/>
        </p:nvSpPr>
        <p:spPr>
          <a:xfrm>
            <a:off x="309822" y="1342828"/>
            <a:ext cx="11548502" cy="2920971"/>
          </a:xfrm>
          <a:prstGeom prst="roundRect">
            <a:avLst/>
          </a:prstGeom>
          <a:noFill/>
          <a:ln w="38100">
            <a:solidFill>
              <a:srgbClr val="1E5F9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6451BBD8-6F05-B0BE-1683-3582FB098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01" y="1382912"/>
            <a:ext cx="9959238" cy="37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39750" lvl="1" indent="-342900" algn="just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Clr>
                <a:srgbClr val="365FAA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Georgia" panose="0204050205040502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面向深度学习系统的性能测试</a:t>
            </a:r>
            <a:endParaRPr lang="en-US" altLang="zh-CN" dirty="0">
              <a:latin typeface="Georgia" panose="02040502050405020303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DF37DD-E290-7536-45DD-4FC8DDC93D79}"/>
              </a:ext>
            </a:extLst>
          </p:cNvPr>
          <p:cNvSpPr/>
          <p:nvPr/>
        </p:nvSpPr>
        <p:spPr>
          <a:xfrm>
            <a:off x="117466" y="4806865"/>
            <a:ext cx="11500301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6950" lvl="2" indent="-342900" algn="just">
              <a:spcBef>
                <a:spcPts val="300"/>
              </a:spcBef>
              <a:spcAft>
                <a:spcPts val="600"/>
              </a:spcAft>
              <a:buClr>
                <a:srgbClr val="365FAA">
                  <a:lumMod val="75000"/>
                </a:srgbClr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结合搜索算法：提出性能蜕变关系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(PMRs)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的概念；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PMR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可以转换为适应度函数，以指导基于搜索的技术生成测试数据。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(Segura et al. 2017 ICSE;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Segura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 al. 2018 IST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996950" lvl="2" indent="-342900" algn="just">
              <a:spcBef>
                <a:spcPts val="300"/>
              </a:spcBef>
              <a:spcAft>
                <a:spcPts val="600"/>
              </a:spcAft>
              <a:buClr>
                <a:srgbClr val="365FAA">
                  <a:lumMod val="75000"/>
                </a:srgbClr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结合时间性能指标：提出基于页面加载时间的性能蜕变关系，并结合统计方法来识别性能异常。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(Johnston et al. 2019 MET)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B3FBBB2-39CE-C860-583F-159BD9EF1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65" y="4470081"/>
            <a:ext cx="99526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39750" lvl="1" indent="-342900" algn="just">
              <a:spcBef>
                <a:spcPts val="300"/>
              </a:spcBef>
              <a:spcAft>
                <a:spcPts val="600"/>
              </a:spcAft>
              <a:buClr>
                <a:srgbClr val="365FAA">
                  <a:lumMod val="75000"/>
                </a:srgbClr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Georgia" panose="0204050205040502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性能蜕变测试</a:t>
            </a:r>
            <a:r>
              <a:rPr lang="en-US" altLang="zh-CN" b="1" dirty="0">
                <a:latin typeface="Georgia" panose="02040502050405020303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(PMT)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DC1EAD-46AE-44A9-8BEA-E9D62B79EE26}"/>
              </a:ext>
            </a:extLst>
          </p:cNvPr>
          <p:cNvSpPr/>
          <p:nvPr/>
        </p:nvSpPr>
        <p:spPr>
          <a:xfrm>
            <a:off x="507403" y="6048764"/>
            <a:ext cx="7988078" cy="491317"/>
          </a:xfrm>
          <a:prstGeom prst="rect">
            <a:avLst/>
          </a:prstGeom>
          <a:noFill/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spcBef>
                <a:spcPts val="600"/>
              </a:spcBef>
              <a:buClr>
                <a:srgbClr val="C00000"/>
              </a:buClr>
              <a:buFont typeface="Georgia" panose="02040502050405020303" pitchFamily="18" charset="0"/>
              <a:buChar char="×"/>
            </a:pP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应用范围较窄；未研究与深度学习相关的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PMR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；缺乏多样化的</a:t>
            </a:r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PMR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设计。</a:t>
            </a:r>
            <a:endParaRPr lang="en-US" altLang="zh-CN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圆角矩形 14">
            <a:extLst>
              <a:ext uri="{FF2B5EF4-FFF2-40B4-BE49-F238E27FC236}">
                <a16:creationId xmlns:a16="http://schemas.microsoft.com/office/drawing/2014/main" id="{26F24739-5BC0-AFE2-1AA5-C3EA7BA51B18}"/>
              </a:ext>
            </a:extLst>
          </p:cNvPr>
          <p:cNvSpPr/>
          <p:nvPr/>
        </p:nvSpPr>
        <p:spPr>
          <a:xfrm>
            <a:off x="309822" y="4401501"/>
            <a:ext cx="11548501" cy="2131988"/>
          </a:xfrm>
          <a:prstGeom prst="roundRect">
            <a:avLst/>
          </a:prstGeom>
          <a:noFill/>
          <a:ln w="38100">
            <a:solidFill>
              <a:srgbClr val="1E5F9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59B6C9-8F1A-21EF-3891-6B0D7584D56D}"/>
              </a:ext>
            </a:extLst>
          </p:cNvPr>
          <p:cNvSpPr/>
          <p:nvPr/>
        </p:nvSpPr>
        <p:spPr>
          <a:xfrm>
            <a:off x="812009" y="3842035"/>
            <a:ext cx="9167930" cy="359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2600" lvl="1" indent="-285750" algn="just"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buClr>
                <a:srgbClr val="C00000"/>
              </a:buClr>
              <a:buFont typeface="Georgia" panose="02040502050405020303" pitchFamily="18" charset="0"/>
              <a:buChar char="×"/>
              <a:defRPr/>
            </a:pP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测试预期问题；缺乏系统的性能测试框架；未探讨功能问题与性能问题的相互影响。</a:t>
            </a:r>
            <a:endParaRPr lang="en-US" altLang="zh-CN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B97214-2A1A-E8F8-2FBF-A3D7B55837DE}"/>
              </a:ext>
            </a:extLst>
          </p:cNvPr>
          <p:cNvSpPr/>
          <p:nvPr/>
        </p:nvSpPr>
        <p:spPr>
          <a:xfrm>
            <a:off x="12710207" y="1632005"/>
            <a:ext cx="10825599" cy="44584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85C987-DC71-2CC5-C04B-4A64F5924BD0}"/>
              </a:ext>
            </a:extLst>
          </p:cNvPr>
          <p:cNvSpPr txBox="1"/>
          <p:nvPr/>
        </p:nvSpPr>
        <p:spPr>
          <a:xfrm>
            <a:off x="13112685" y="1941922"/>
            <a:ext cx="241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适应度函数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27E46C8-9E32-8F3F-D148-07EC0E1CC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7443" y="2801775"/>
            <a:ext cx="2086266" cy="571580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277DB47A-A0FF-BD80-43E7-27763D2EFFFA}"/>
              </a:ext>
            </a:extLst>
          </p:cNvPr>
          <p:cNvSpPr/>
          <p:nvPr/>
        </p:nvSpPr>
        <p:spPr>
          <a:xfrm>
            <a:off x="16704298" y="2920832"/>
            <a:ext cx="659877" cy="3334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7BA4A29-FB01-1E62-DAA9-5F0FB0B78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70978" y="2901824"/>
            <a:ext cx="2619741" cy="352474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CB0D5A3C-9CD1-7176-CB72-489E619BA5EE}"/>
              </a:ext>
            </a:extLst>
          </p:cNvPr>
          <p:cNvSpPr txBox="1"/>
          <p:nvPr/>
        </p:nvSpPr>
        <p:spPr>
          <a:xfrm>
            <a:off x="14328742" y="3440781"/>
            <a:ext cx="224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：原始特征模型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D8C383D-CC9C-9451-77FB-6E01502ED11E}"/>
              </a:ext>
            </a:extLst>
          </p:cNvPr>
          <p:cNvSpPr txBox="1"/>
          <p:nvPr/>
        </p:nvSpPr>
        <p:spPr>
          <a:xfrm>
            <a:off x="17368453" y="3412437"/>
            <a:ext cx="367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FM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：无强制特征的特征模型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6F547C-2B74-988F-5FB1-D0586DD174F4}"/>
              </a:ext>
            </a:extLst>
          </p:cNvPr>
          <p:cNvSpPr txBox="1"/>
          <p:nvPr/>
        </p:nvSpPr>
        <p:spPr>
          <a:xfrm>
            <a:off x="13112685" y="3851779"/>
            <a:ext cx="241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统计假设检验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2F0918C-DD0D-C29C-3A48-2C98327D8BFE}"/>
              </a:ext>
            </a:extLst>
          </p:cNvPr>
          <p:cNvSpPr txBox="1"/>
          <p:nvPr/>
        </p:nvSpPr>
        <p:spPr>
          <a:xfrm>
            <a:off x="13727783" y="2398730"/>
            <a:ext cx="4786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测试以特征模型为输入的系统性能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08FCC2F-4FB2-4C0A-82BC-F1B891F32559}"/>
              </a:ext>
            </a:extLst>
          </p:cNvPr>
          <p:cNvSpPr txBox="1"/>
          <p:nvPr/>
        </p:nvSpPr>
        <p:spPr>
          <a:xfrm>
            <a:off x="13727783" y="4254794"/>
            <a:ext cx="7831318" cy="732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统计了使用和不使用标签管理器的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页面上各个组件的加载时间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PMR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每个页面的加载时间分布应具有相同的模式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5360E873-BA56-45BB-3D52-248F6FBD8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6030" y="-2588460"/>
            <a:ext cx="7773485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9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0CF31-F0E9-A62D-397D-A90BCF4F4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16">
            <a:extLst>
              <a:ext uri="{FF2B5EF4-FFF2-40B4-BE49-F238E27FC236}">
                <a16:creationId xmlns:a16="http://schemas.microsoft.com/office/drawing/2014/main" id="{31CC8F4F-3239-6F6C-E006-44309373845D}"/>
              </a:ext>
            </a:extLst>
          </p:cNvPr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1" name="文本框 13">
            <a:extLst>
              <a:ext uri="{FF2B5EF4-FFF2-40B4-BE49-F238E27FC236}">
                <a16:creationId xmlns:a16="http://schemas.microsoft.com/office/drawing/2014/main" id="{81F23F20-8E87-2596-6BC1-3CBC0C27D158}"/>
              </a:ext>
            </a:extLst>
          </p:cNvPr>
          <p:cNvSpPr txBox="1"/>
          <p:nvPr/>
        </p:nvSpPr>
        <p:spPr>
          <a:xfrm>
            <a:off x="920205" y="23764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现有研究</a:t>
            </a:r>
          </a:p>
        </p:txBody>
      </p:sp>
      <p:grpSp>
        <p:nvGrpSpPr>
          <p:cNvPr id="46" name="组合 28">
            <a:extLst>
              <a:ext uri="{FF2B5EF4-FFF2-40B4-BE49-F238E27FC236}">
                <a16:creationId xmlns:a16="http://schemas.microsoft.com/office/drawing/2014/main" id="{264CC5E0-B36B-A38F-6FFA-4F30E6BCE62F}"/>
              </a:ext>
            </a:extLst>
          </p:cNvPr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1048621" name="椭圆 21">
              <a:extLst>
                <a:ext uri="{FF2B5EF4-FFF2-40B4-BE49-F238E27FC236}">
                  <a16:creationId xmlns:a16="http://schemas.microsoft.com/office/drawing/2014/main" id="{ECF9DBD4-6921-BDE6-EC9B-6983A1BB54E9}"/>
                </a:ext>
              </a:extLst>
            </p:cNvPr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pic>
          <p:nvPicPr>
            <p:cNvPr id="2097154" name="图片 22">
              <a:extLst>
                <a:ext uri="{FF2B5EF4-FFF2-40B4-BE49-F238E27FC236}">
                  <a16:creationId xmlns:a16="http://schemas.microsoft.com/office/drawing/2014/main" id="{1F17ADAF-BF2B-A719-A5C6-1F3153670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94681E-A3CE-26B9-72E8-5591C8BA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8" name="矩形 20">
            <a:extLst>
              <a:ext uri="{FF2B5EF4-FFF2-40B4-BE49-F238E27FC236}">
                <a16:creationId xmlns:a16="http://schemas.microsoft.com/office/drawing/2014/main" id="{9E3FA9CB-676C-14FA-F003-E35B7D1400C7}"/>
              </a:ext>
            </a:extLst>
          </p:cNvPr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11">
            <a:extLst>
              <a:ext uri="{FF2B5EF4-FFF2-40B4-BE49-F238E27FC236}">
                <a16:creationId xmlns:a16="http://schemas.microsoft.com/office/drawing/2014/main" id="{8A7AE52A-2FD6-7813-97CC-2689E8467F79}"/>
              </a:ext>
            </a:extLst>
          </p:cNvPr>
          <p:cNvSpPr/>
          <p:nvPr/>
        </p:nvSpPr>
        <p:spPr>
          <a:xfrm>
            <a:off x="704985" y="1590420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B5E0BD-FFA7-55DC-386C-0C4DFBDB3973}"/>
              </a:ext>
            </a:extLst>
          </p:cNvPr>
          <p:cNvSpPr txBox="1"/>
          <p:nvPr/>
        </p:nvSpPr>
        <p:spPr>
          <a:xfrm>
            <a:off x="886776" y="1468179"/>
            <a:ext cx="464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研究目标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70B57B-C267-C74B-57A0-32533041D9B7}"/>
              </a:ext>
            </a:extLst>
          </p:cNvPr>
          <p:cNvSpPr txBox="1"/>
          <p:nvPr/>
        </p:nvSpPr>
        <p:spPr>
          <a:xfrm>
            <a:off x="920205" y="1949904"/>
            <a:ext cx="11024145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适用于深度学习系统的性能蜕变关系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提出适配深度学习系统特性的性能蜕变关系，能够有效识别深度学习模型在不同性能指标（如时间成本、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GPU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内存消耗等）下的性能异常。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系统的性能测试框架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开发集成化的测试框架，提高性能测试的自动化程度，减少人工干预。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性能问题与功能问题的关联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分析功能缺陷和性能问题之间的影响机制。</a:t>
            </a:r>
          </a:p>
        </p:txBody>
      </p:sp>
    </p:spTree>
    <p:extLst>
      <p:ext uri="{BB962C8B-B14F-4D97-AF65-F5344CB8AC3E}">
        <p14:creationId xmlns:p14="http://schemas.microsoft.com/office/powerpoint/2010/main" val="289266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17C1D-964C-1DED-586C-E460B5C5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16">
            <a:extLst>
              <a:ext uri="{FF2B5EF4-FFF2-40B4-BE49-F238E27FC236}">
                <a16:creationId xmlns:a16="http://schemas.microsoft.com/office/drawing/2014/main" id="{CE6436AD-0669-4D43-D267-7F7B745C7C02}"/>
              </a:ext>
            </a:extLst>
          </p:cNvPr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0" name="矩形 20">
            <a:extLst>
              <a:ext uri="{FF2B5EF4-FFF2-40B4-BE49-F238E27FC236}">
                <a16:creationId xmlns:a16="http://schemas.microsoft.com/office/drawing/2014/main" id="{478E4E54-4F23-E153-D0D2-465387EF6B09}"/>
              </a:ext>
            </a:extLst>
          </p:cNvPr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1" name="文本框 13">
            <a:extLst>
              <a:ext uri="{FF2B5EF4-FFF2-40B4-BE49-F238E27FC236}">
                <a16:creationId xmlns:a16="http://schemas.microsoft.com/office/drawing/2014/main" id="{DB45A073-651C-9CA4-A5F6-42096A17B79A}"/>
              </a:ext>
            </a:extLst>
          </p:cNvPr>
          <p:cNvSpPr txBox="1"/>
          <p:nvPr/>
        </p:nvSpPr>
        <p:spPr>
          <a:xfrm>
            <a:off x="920205" y="23764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研究内容</a:t>
            </a:r>
          </a:p>
        </p:txBody>
      </p:sp>
      <p:grpSp>
        <p:nvGrpSpPr>
          <p:cNvPr id="46" name="组合 28">
            <a:extLst>
              <a:ext uri="{FF2B5EF4-FFF2-40B4-BE49-F238E27FC236}">
                <a16:creationId xmlns:a16="http://schemas.microsoft.com/office/drawing/2014/main" id="{6B72829A-9DD8-6C67-3BD1-FE26B0A36E32}"/>
              </a:ext>
            </a:extLst>
          </p:cNvPr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1048621" name="椭圆 21">
              <a:extLst>
                <a:ext uri="{FF2B5EF4-FFF2-40B4-BE49-F238E27FC236}">
                  <a16:creationId xmlns:a16="http://schemas.microsoft.com/office/drawing/2014/main" id="{51541E70-905E-2743-7D03-D2950116FA07}"/>
                </a:ext>
              </a:extLst>
            </p:cNvPr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pic>
          <p:nvPicPr>
            <p:cNvPr id="2097154" name="图片 22">
              <a:extLst>
                <a:ext uri="{FF2B5EF4-FFF2-40B4-BE49-F238E27FC236}">
                  <a16:creationId xmlns:a16="http://schemas.microsoft.com/office/drawing/2014/main" id="{46F608E0-EFE8-1208-C9B6-06D9826D7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13" name="矩形 11">
            <a:extLst>
              <a:ext uri="{FF2B5EF4-FFF2-40B4-BE49-F238E27FC236}">
                <a16:creationId xmlns:a16="http://schemas.microsoft.com/office/drawing/2014/main" id="{7D7094D6-7D19-48F1-2975-7F43AB4BE6A4}"/>
              </a:ext>
            </a:extLst>
          </p:cNvPr>
          <p:cNvSpPr/>
          <p:nvPr/>
        </p:nvSpPr>
        <p:spPr>
          <a:xfrm>
            <a:off x="812009" y="1445925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F77DF9-3A5D-6440-DFE2-6F5667E259DF}"/>
              </a:ext>
            </a:extLst>
          </p:cNvPr>
          <p:cNvSpPr txBox="1"/>
          <p:nvPr/>
        </p:nvSpPr>
        <p:spPr>
          <a:xfrm>
            <a:off x="993800" y="1323684"/>
            <a:ext cx="464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方法框架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45ACF6-96A2-217B-CD22-C25C702E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B67D4F-9CEF-14DD-43B9-5AA908536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733" y="1557426"/>
            <a:ext cx="9478535" cy="488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54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D8866-39C8-3E03-F566-E33612DFF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16">
            <a:extLst>
              <a:ext uri="{FF2B5EF4-FFF2-40B4-BE49-F238E27FC236}">
                <a16:creationId xmlns:a16="http://schemas.microsoft.com/office/drawing/2014/main" id="{692D41B7-1BEF-1CCB-BE50-B81CE4C6B770}"/>
              </a:ext>
            </a:extLst>
          </p:cNvPr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0" name="矩形 20">
            <a:extLst>
              <a:ext uri="{FF2B5EF4-FFF2-40B4-BE49-F238E27FC236}">
                <a16:creationId xmlns:a16="http://schemas.microsoft.com/office/drawing/2014/main" id="{68CDF9C5-6CAD-EF56-E860-187D57C31162}"/>
              </a:ext>
            </a:extLst>
          </p:cNvPr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1" name="文本框 13">
            <a:extLst>
              <a:ext uri="{FF2B5EF4-FFF2-40B4-BE49-F238E27FC236}">
                <a16:creationId xmlns:a16="http://schemas.microsoft.com/office/drawing/2014/main" id="{FE39C326-AE2C-85E7-53DF-F647E34FC828}"/>
              </a:ext>
            </a:extLst>
          </p:cNvPr>
          <p:cNvSpPr txBox="1"/>
          <p:nvPr/>
        </p:nvSpPr>
        <p:spPr>
          <a:xfrm>
            <a:off x="920205" y="23764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研究内容</a:t>
            </a:r>
          </a:p>
        </p:txBody>
      </p:sp>
      <p:grpSp>
        <p:nvGrpSpPr>
          <p:cNvPr id="46" name="组合 28">
            <a:extLst>
              <a:ext uri="{FF2B5EF4-FFF2-40B4-BE49-F238E27FC236}">
                <a16:creationId xmlns:a16="http://schemas.microsoft.com/office/drawing/2014/main" id="{57CE99C6-3404-65EA-5E18-3A3ACF4D5DB1}"/>
              </a:ext>
            </a:extLst>
          </p:cNvPr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1048621" name="椭圆 21">
              <a:extLst>
                <a:ext uri="{FF2B5EF4-FFF2-40B4-BE49-F238E27FC236}">
                  <a16:creationId xmlns:a16="http://schemas.microsoft.com/office/drawing/2014/main" id="{ADA02AA7-4699-D5F8-4337-F7749591D4F2}"/>
                </a:ext>
              </a:extLst>
            </p:cNvPr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pic>
          <p:nvPicPr>
            <p:cNvPr id="2097154" name="图片 22">
              <a:extLst>
                <a:ext uri="{FF2B5EF4-FFF2-40B4-BE49-F238E27FC236}">
                  <a16:creationId xmlns:a16="http://schemas.microsoft.com/office/drawing/2014/main" id="{76400FC0-042B-7041-1974-393F9BA4A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13" name="矩形 11">
            <a:extLst>
              <a:ext uri="{FF2B5EF4-FFF2-40B4-BE49-F238E27FC236}">
                <a16:creationId xmlns:a16="http://schemas.microsoft.com/office/drawing/2014/main" id="{B0367260-92E2-68F7-7EEE-7FB0064443D8}"/>
              </a:ext>
            </a:extLst>
          </p:cNvPr>
          <p:cNvSpPr/>
          <p:nvPr/>
        </p:nvSpPr>
        <p:spPr>
          <a:xfrm>
            <a:off x="812009" y="1445925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37F34CB-673A-653C-9826-A4F633D0A55A}"/>
              </a:ext>
            </a:extLst>
          </p:cNvPr>
          <p:cNvSpPr txBox="1"/>
          <p:nvPr/>
        </p:nvSpPr>
        <p:spPr>
          <a:xfrm>
            <a:off x="993800" y="1323684"/>
            <a:ext cx="464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关键步骤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测试用例选择策略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992E18-BCF1-3B2E-B1AC-20E285A5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8F80C0-7290-F10A-860C-39AB54765086}"/>
              </a:ext>
            </a:extLst>
          </p:cNvPr>
          <p:cNvSpPr txBox="1"/>
          <p:nvPr/>
        </p:nvSpPr>
        <p:spPr>
          <a:xfrm>
            <a:off x="1075267" y="1902730"/>
            <a:ext cx="325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基于覆盖率的测试用例选择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C86A4C6-96D0-C5F3-9402-E61436E2E621}"/>
                  </a:ext>
                </a:extLst>
              </p:cNvPr>
              <p:cNvSpPr txBox="1"/>
              <p:nvPr/>
            </p:nvSpPr>
            <p:spPr>
              <a:xfrm>
                <a:off x="1393256" y="2232797"/>
                <a:ext cx="8742145" cy="872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𝑁𝐶</m:t>
                    </m:r>
                  </m:oMath>
                </a14:m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衡量测试用例激活了模型中多少比例的神经元的</a:t>
                </a:r>
                <a:r>
                  <a:rPr lang="zh-CN" altLang="zh-CN" sz="18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神经元覆盖率</a:t>
                </a:r>
                <a:r>
                  <a:rPr lang="zh-CN" altLang="en-US" sz="1800" kern="100" dirty="0">
                    <a:effectLst/>
                    <a:ea typeface="Times New Roman" panose="02020603050405020304" pitchFamily="18" charset="0"/>
                  </a:rPr>
                  <a:t>。</a:t>
                </a:r>
                <a:endParaRPr lang="en-US" altLang="zh-CN" kern="1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𝐴𝑁𝐶</m:t>
                    </m:r>
                  </m:oMath>
                </a14:m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衡量测试用例是否激活了在训练集中未激活的神经元的</a:t>
                </a:r>
                <a:r>
                  <a:rPr lang="zh-CN" altLang="zh-CN" sz="18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附加神经元覆盖率</a:t>
                </a:r>
                <a:r>
                  <a:rPr lang="zh-CN" altLang="en-US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C86A4C6-96D0-C5F3-9402-E61436E2E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256" y="2232797"/>
                <a:ext cx="8742145" cy="872739"/>
              </a:xfrm>
              <a:prstGeom prst="rect">
                <a:avLst/>
              </a:prstGeom>
              <a:blipFill>
                <a:blip r:embed="rId4"/>
                <a:stretch>
                  <a:fillRect b="-8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2241445-07C9-25AB-D708-0F5CC12D86CD}"/>
                  </a:ext>
                </a:extLst>
              </p:cNvPr>
              <p:cNvSpPr txBox="1"/>
              <p:nvPr/>
            </p:nvSpPr>
            <p:spPr>
              <a:xfrm>
                <a:off x="3047198" y="3179652"/>
                <a:ext cx="6097604" cy="628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𝑁𝐶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𝑎𝑐𝑡𝑖𝑣𝑎𝑡𝑒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.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2241445-07C9-25AB-D708-0F5CC12D8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98" y="3179652"/>
                <a:ext cx="6097604" cy="628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6AA644-393B-6B8E-B47D-ADEFA6EB2952}"/>
                  </a:ext>
                </a:extLst>
              </p:cNvPr>
              <p:cNvSpPr txBox="1"/>
              <p:nvPr/>
            </p:nvSpPr>
            <p:spPr>
              <a:xfrm>
                <a:off x="2255921" y="3843902"/>
                <a:ext cx="7680158" cy="628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𝐴𝑁𝐶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}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𝑎𝑐𝑡𝑖𝑣𝑎𝑡𝑒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 ∩ ∀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𝑡𝑟𝑎𝑖𝑛</m:t>
                                      </m:r>
                                    </m:sub>
                                  </m:sSub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:¬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𝑎𝑐𝑡𝑖𝑣𝑎𝑡𝑒</m:t>
                                  </m:r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.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6AA644-393B-6B8E-B47D-ADEFA6EB2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921" y="3843902"/>
                <a:ext cx="7680158" cy="628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6400F7F-5BC0-D1E1-5336-F7DEC42FBC48}"/>
                  </a:ext>
                </a:extLst>
              </p:cNvPr>
              <p:cNvSpPr txBox="1"/>
              <p:nvPr/>
            </p:nvSpPr>
            <p:spPr>
              <a:xfrm>
                <a:off x="3047198" y="4617101"/>
                <a:ext cx="60976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𝑁𝐶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𝐴𝑁𝐶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6400F7F-5BC0-D1E1-5336-F7DEC42FB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98" y="4617101"/>
                <a:ext cx="609760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8E32544-8F97-3FEF-E5DF-EA0220F21417}"/>
                  </a:ext>
                </a:extLst>
              </p:cNvPr>
              <p:cNvSpPr txBox="1"/>
              <p:nvPr/>
            </p:nvSpPr>
            <p:spPr>
              <a:xfrm>
                <a:off x="2117141" y="5311148"/>
                <a:ext cx="7957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</a:t>
                </a:r>
                <a:r>
                  <a:rPr lang="zh-CN" altLang="zh-CN" sz="18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18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18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18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18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的值，选取覆盖率最高的前</a:t>
                </a:r>
                <a14:m>
                  <m:oMath xmlns:m="http://schemas.openxmlformats.org/officeDocument/2006/math">
                    <m:r>
                      <a:rPr lang="en-US" altLang="zh-CN" sz="1800" b="1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𝒌</m:t>
                    </m:r>
                  </m:oMath>
                </a14:m>
                <a:r>
                  <a:rPr lang="zh-CN" altLang="zh-CN" sz="18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个测试用例，</a:t>
                </a:r>
                <a:r>
                  <a:rPr lang="zh-CN" altLang="en-US" b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生成精简</a:t>
                </a:r>
                <a:r>
                  <a:rPr lang="zh-CN" altLang="zh-CN" sz="18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测试用例集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8E32544-8F97-3FEF-E5DF-EA0220F21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141" y="5311148"/>
                <a:ext cx="7957718" cy="369332"/>
              </a:xfrm>
              <a:prstGeom prst="rect">
                <a:avLst/>
              </a:prstGeom>
              <a:blipFill>
                <a:blip r:embed="rId8"/>
                <a:stretch>
                  <a:fillRect l="-613" t="-13115" r="-613" b="-19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A819956-B0D9-CDF3-CED8-C0B94C8A20F8}"/>
              </a:ext>
            </a:extLst>
          </p:cNvPr>
          <p:cNvSpPr/>
          <p:nvPr/>
        </p:nvSpPr>
        <p:spPr>
          <a:xfrm>
            <a:off x="2001573" y="5091763"/>
            <a:ext cx="8188854" cy="872739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35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E9E4E-A56D-8AF5-7792-98A1DF6F3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矩形 16">
            <a:extLst>
              <a:ext uri="{FF2B5EF4-FFF2-40B4-BE49-F238E27FC236}">
                <a16:creationId xmlns:a16="http://schemas.microsoft.com/office/drawing/2014/main" id="{878963E2-DCEC-6927-6D12-237FF46A89F2}"/>
              </a:ext>
            </a:extLst>
          </p:cNvPr>
          <p:cNvSpPr/>
          <p:nvPr/>
        </p:nvSpPr>
        <p:spPr>
          <a:xfrm>
            <a:off x="0" y="0"/>
            <a:ext cx="12192000" cy="105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0" name="矩形 20">
            <a:extLst>
              <a:ext uri="{FF2B5EF4-FFF2-40B4-BE49-F238E27FC236}">
                <a16:creationId xmlns:a16="http://schemas.microsoft.com/office/drawing/2014/main" id="{A92F4B6E-F49F-2EFA-D051-80B117F54FA5}"/>
              </a:ext>
            </a:extLst>
          </p:cNvPr>
          <p:cNvSpPr/>
          <p:nvPr/>
        </p:nvSpPr>
        <p:spPr>
          <a:xfrm>
            <a:off x="0" y="1099029"/>
            <a:ext cx="12192000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1" name="文本框 13">
            <a:extLst>
              <a:ext uri="{FF2B5EF4-FFF2-40B4-BE49-F238E27FC236}">
                <a16:creationId xmlns:a16="http://schemas.microsoft.com/office/drawing/2014/main" id="{A65D5A7B-0F26-579E-4D36-2316974BD61C}"/>
              </a:ext>
            </a:extLst>
          </p:cNvPr>
          <p:cNvSpPr txBox="1"/>
          <p:nvPr/>
        </p:nvSpPr>
        <p:spPr>
          <a:xfrm>
            <a:off x="920205" y="23764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j-ea"/>
                <a:ea typeface="+mj-ea"/>
              </a:rPr>
              <a:t>研究内容</a:t>
            </a:r>
          </a:p>
        </p:txBody>
      </p:sp>
      <p:grpSp>
        <p:nvGrpSpPr>
          <p:cNvPr id="46" name="组合 28">
            <a:extLst>
              <a:ext uri="{FF2B5EF4-FFF2-40B4-BE49-F238E27FC236}">
                <a16:creationId xmlns:a16="http://schemas.microsoft.com/office/drawing/2014/main" id="{C8C3E7D7-D1D1-6EE1-1857-FD710903BC33}"/>
              </a:ext>
            </a:extLst>
          </p:cNvPr>
          <p:cNvGrpSpPr>
            <a:grpSpLocks noChangeAspect="1"/>
          </p:cNvGrpSpPr>
          <p:nvPr/>
        </p:nvGrpSpPr>
        <p:grpSpPr>
          <a:xfrm>
            <a:off x="202799" y="287672"/>
            <a:ext cx="609210" cy="609210"/>
            <a:chOff x="456294" y="1959430"/>
            <a:chExt cx="2148114" cy="2148114"/>
          </a:xfrm>
        </p:grpSpPr>
        <p:sp>
          <p:nvSpPr>
            <p:cNvPr id="1048621" name="椭圆 21">
              <a:extLst>
                <a:ext uri="{FF2B5EF4-FFF2-40B4-BE49-F238E27FC236}">
                  <a16:creationId xmlns:a16="http://schemas.microsoft.com/office/drawing/2014/main" id="{95CFE18D-D396-4C4A-0D82-A76D467A0FB7}"/>
                </a:ext>
              </a:extLst>
            </p:cNvPr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50">
                <a:solidFill>
                  <a:srgbClr val="F38E02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endParaRPr>
            </a:p>
          </p:txBody>
        </p:sp>
        <p:pic>
          <p:nvPicPr>
            <p:cNvPr id="2097154" name="图片 22">
              <a:extLst>
                <a:ext uri="{FF2B5EF4-FFF2-40B4-BE49-F238E27FC236}">
                  <a16:creationId xmlns:a16="http://schemas.microsoft.com/office/drawing/2014/main" id="{61D47518-90D1-80CA-3F08-88D5E25F9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25000"/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sp>
        <p:nvSpPr>
          <p:cNvPr id="13" name="矩形 11">
            <a:extLst>
              <a:ext uri="{FF2B5EF4-FFF2-40B4-BE49-F238E27FC236}">
                <a16:creationId xmlns:a16="http://schemas.microsoft.com/office/drawing/2014/main" id="{8BD6A591-9ABD-789A-38FA-528657E69BB4}"/>
              </a:ext>
            </a:extLst>
          </p:cNvPr>
          <p:cNvSpPr/>
          <p:nvPr/>
        </p:nvSpPr>
        <p:spPr>
          <a:xfrm>
            <a:off x="812009" y="1445925"/>
            <a:ext cx="190500" cy="190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AE838F3-D694-C363-943E-BF285C1232AC}"/>
              </a:ext>
            </a:extLst>
          </p:cNvPr>
          <p:cNvSpPr txBox="1"/>
          <p:nvPr/>
        </p:nvSpPr>
        <p:spPr>
          <a:xfrm>
            <a:off x="993800" y="1323684"/>
            <a:ext cx="4642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关键步骤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-</a:t>
            </a: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测试用例选择策略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091073-C4C3-8B89-9A24-D9833989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9969-0E56-41F9-9BB8-FE38C29DAFC2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ACF90-2836-D13B-87EC-2EA9AC53B934}"/>
              </a:ext>
            </a:extLst>
          </p:cNvPr>
          <p:cNvSpPr txBox="1"/>
          <p:nvPr/>
        </p:nvSpPr>
        <p:spPr>
          <a:xfrm>
            <a:off x="1002509" y="1902730"/>
            <a:ext cx="3513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b="0" i="0" u="none" strike="noStrike" baseline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基于不确定性的测试用例选择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B5F01A-C6E8-19E4-5CA6-00F9A8D7B075}"/>
              </a:ext>
            </a:extLst>
          </p:cNvPr>
          <p:cNvSpPr txBox="1"/>
          <p:nvPr/>
        </p:nvSpPr>
        <p:spPr>
          <a:xfrm>
            <a:off x="1434790" y="5907024"/>
            <a:ext cx="9322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计算测试用例的不确定性指标，选取不确定性最高的前𝒌个测试用例，生成精简测试用例集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9498B33-E13D-CC3D-E065-64C0F55E5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244" y="3151569"/>
            <a:ext cx="2257513" cy="90618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D1C09FA-A668-E82C-4983-DECBBDEE0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367" y="4093378"/>
            <a:ext cx="1905266" cy="97168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2F341D7-4ECF-FF41-C093-39BA50AB1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9761" y="5028058"/>
            <a:ext cx="3972479" cy="56205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BE633DC-35A8-2ABF-5181-74C9E679CA8C}"/>
              </a:ext>
            </a:extLst>
          </p:cNvPr>
          <p:cNvSpPr txBox="1"/>
          <p:nvPr/>
        </p:nvSpPr>
        <p:spPr>
          <a:xfrm>
            <a:off x="1380743" y="2311656"/>
            <a:ext cx="9793601" cy="1159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120"/>
              </a:spcBef>
              <a:spcAft>
                <a:spcPts val="120"/>
              </a:spcAft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深度学习模型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的分类过程实际上是将原始高维数据映射为少数几种特征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  <a:spcBef>
                <a:spcPts val="120"/>
              </a:spcBef>
              <a:spcAft>
                <a:spcPts val="120"/>
              </a:spcAft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深度学习模型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的预测概率代表输入数据的特征纯度，纯度越高，则输入数据被正确分类的可能性越大。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AF32B7F-2502-E228-DF47-614D795ED778}"/>
              </a:ext>
            </a:extLst>
          </p:cNvPr>
          <p:cNvSpPr/>
          <p:nvPr/>
        </p:nvSpPr>
        <p:spPr>
          <a:xfrm>
            <a:off x="1344208" y="5767299"/>
            <a:ext cx="9503584" cy="644896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9B244F-38BE-C34A-F5BA-1BE7C6EDEFC7}"/>
              </a:ext>
            </a:extLst>
          </p:cNvPr>
          <p:cNvSpPr txBox="1"/>
          <p:nvPr/>
        </p:nvSpPr>
        <p:spPr>
          <a:xfrm>
            <a:off x="2288713" y="3510798"/>
            <a:ext cx="18210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熵</a:t>
            </a: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基尼杂质系数</a:t>
            </a: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最大概率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7557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 animBg="1"/>
      <p:bldP spid="3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B4FF741-2E82-48CD-9931-DF89750C29FE}" vid="{41BFF024-F73E-43EE-B7D5-F2D953D6E64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6257</TotalTime>
  <Words>4076</Words>
  <Application>Microsoft Office PowerPoint</Application>
  <PresentationFormat>宽屏</PresentationFormat>
  <Paragraphs>322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等线</vt:lpstr>
      <vt:lpstr>华文中宋</vt:lpstr>
      <vt:lpstr>宋体</vt:lpstr>
      <vt:lpstr>微软雅黑</vt:lpstr>
      <vt:lpstr>微软雅黑 Light</vt:lpstr>
      <vt:lpstr>Arial</vt:lpstr>
      <vt:lpstr>Calibri</vt:lpstr>
      <vt:lpstr>Cambria Math</vt:lpstr>
      <vt:lpstr>Georgia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毕业答辩类</dc:title>
  <dc:creator>KB2000</dc:creator>
  <cp:lastModifiedBy>晓蓓 李</cp:lastModifiedBy>
  <cp:revision>279</cp:revision>
  <dcterms:created xsi:type="dcterms:W3CDTF">2022-05-23T15:52:42Z</dcterms:created>
  <dcterms:modified xsi:type="dcterms:W3CDTF">2025-01-15T09:10:43Z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  <property fmtid="{D5CDD505-2E9C-101B-9397-08002B2CF9AE}" pid="3" name="ICV">
    <vt:lpwstr>35F59F98107548E7BFBC4C76BCC8239E</vt:lpwstr>
  </property>
</Properties>
</file>