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30.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40"/>
  </p:notesMasterIdLst>
  <p:handoutMasterIdLst>
    <p:handoutMasterId r:id="rId41"/>
  </p:handoutMasterIdLst>
  <p:sldIdLst>
    <p:sldId id="477" r:id="rId2"/>
    <p:sldId id="501" r:id="rId3"/>
    <p:sldId id="503" r:id="rId4"/>
    <p:sldId id="505" r:id="rId5"/>
    <p:sldId id="504" r:id="rId6"/>
    <p:sldId id="478" r:id="rId7"/>
    <p:sldId id="502" r:id="rId8"/>
    <p:sldId id="479" r:id="rId9"/>
    <p:sldId id="486" r:id="rId10"/>
    <p:sldId id="484" r:id="rId11"/>
    <p:sldId id="491" r:id="rId12"/>
    <p:sldId id="480" r:id="rId13"/>
    <p:sldId id="485" r:id="rId14"/>
    <p:sldId id="492" r:id="rId15"/>
    <p:sldId id="493" r:id="rId16"/>
    <p:sldId id="487" r:id="rId17"/>
    <p:sldId id="489" r:id="rId18"/>
    <p:sldId id="498" r:id="rId19"/>
    <p:sldId id="496" r:id="rId20"/>
    <p:sldId id="500" r:id="rId21"/>
    <p:sldId id="506" r:id="rId22"/>
    <p:sldId id="497" r:id="rId23"/>
    <p:sldId id="494" r:id="rId24"/>
    <p:sldId id="495" r:id="rId25"/>
    <p:sldId id="490" r:id="rId26"/>
    <p:sldId id="510" r:id="rId27"/>
    <p:sldId id="513" r:id="rId28"/>
    <p:sldId id="511" r:id="rId29"/>
    <p:sldId id="518" r:id="rId30"/>
    <p:sldId id="517" r:id="rId31"/>
    <p:sldId id="519" r:id="rId32"/>
    <p:sldId id="523" r:id="rId33"/>
    <p:sldId id="525" r:id="rId34"/>
    <p:sldId id="526" r:id="rId35"/>
    <p:sldId id="532" r:id="rId36"/>
    <p:sldId id="533" r:id="rId37"/>
    <p:sldId id="528" r:id="rId38"/>
    <p:sldId id="51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EB184DA-75AD-4ADD-B98A-8FAFC7973348}">
          <p14:sldIdLst>
            <p14:sldId id="477"/>
            <p14:sldId id="501"/>
            <p14:sldId id="503"/>
            <p14:sldId id="505"/>
            <p14:sldId id="504"/>
            <p14:sldId id="478"/>
            <p14:sldId id="502"/>
            <p14:sldId id="479"/>
            <p14:sldId id="486"/>
            <p14:sldId id="484"/>
            <p14:sldId id="491"/>
            <p14:sldId id="480"/>
            <p14:sldId id="485"/>
            <p14:sldId id="492"/>
            <p14:sldId id="493"/>
            <p14:sldId id="487"/>
            <p14:sldId id="489"/>
            <p14:sldId id="498"/>
            <p14:sldId id="496"/>
            <p14:sldId id="500"/>
            <p14:sldId id="506"/>
            <p14:sldId id="497"/>
            <p14:sldId id="494"/>
            <p14:sldId id="495"/>
            <p14:sldId id="490"/>
            <p14:sldId id="510"/>
            <p14:sldId id="513"/>
            <p14:sldId id="511"/>
            <p14:sldId id="518"/>
            <p14:sldId id="517"/>
            <p14:sldId id="519"/>
            <p14:sldId id="523"/>
            <p14:sldId id="525"/>
            <p14:sldId id="526"/>
            <p14:sldId id="532"/>
            <p14:sldId id="533"/>
            <p14:sldId id="528"/>
            <p14:sldId id="5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499060-7DA4-2AC8-8A02-9DF55284002E}" name="晓蓓 李" initials="晓李" userId="4e12c7bdd017c487"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ONOR"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3B69"/>
    <a:srgbClr val="4A66AC"/>
    <a:srgbClr val="D6E6F2"/>
    <a:srgbClr val="F7FB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47" autoAdjust="0"/>
    <p:restoredTop sz="82293" autoAdjust="0"/>
  </p:normalViewPr>
  <p:slideViewPr>
    <p:cSldViewPr snapToGrid="0">
      <p:cViewPr varScale="1">
        <p:scale>
          <a:sx n="94" d="100"/>
          <a:sy n="94" d="100"/>
        </p:scale>
        <p:origin x="1242" y="8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0" d="100"/>
          <a:sy n="80" d="100"/>
        </p:scale>
        <p:origin x="3120"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D3E561-994E-465A-AF1D-28CEE2202952}" type="doc">
      <dgm:prSet loTypeId="urn:microsoft.com/office/officeart/2005/8/layout/process5" loCatId="process" qsTypeId="urn:microsoft.com/office/officeart/2005/8/quickstyle/simple1" qsCatId="simple" csTypeId="urn:microsoft.com/office/officeart/2005/8/colors/accent1_2" csCatId="accent1" phldr="1"/>
      <dgm:spPr/>
    </dgm:pt>
    <dgm:pt modelId="{A15CC81A-162F-446E-A0AD-645AF794D19D}">
      <dgm:prSet phldrT="[文本]" custT="1"/>
      <dgm:spPr/>
      <dgm:t>
        <a:bodyPr/>
        <a:lstStyle/>
        <a:p>
          <a:r>
            <a:rPr lang="zh-CN" altLang="en-US" sz="18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环境设置</a:t>
          </a:r>
          <a:endPar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C43943E2-AE29-4739-B336-47216C30CA0B}" type="parTrans" cxnId="{A7EBC307-F3D2-4E45-9B4F-56C022654544}">
      <dgm:prSet/>
      <dgm:spPr/>
      <dgm:t>
        <a:bodyPr/>
        <a:lstStyle/>
        <a:p>
          <a:endParaRPr lang="zh-CN" altLang="en-US">
            <a:solidFill>
              <a:schemeClr val="bg1"/>
            </a:solidFill>
          </a:endParaRPr>
        </a:p>
      </dgm:t>
    </dgm:pt>
    <dgm:pt modelId="{D64D2B5E-7475-4ED2-B66A-D3374F8C8B6A}" type="sibTrans" cxnId="{A7EBC307-F3D2-4E45-9B4F-56C022654544}">
      <dgm:prSet/>
      <dgm:spPr/>
      <dgm:t>
        <a:bodyPr/>
        <a:lstStyle/>
        <a:p>
          <a:endParaRPr lang="zh-CN" altLang="en-US">
            <a:solidFill>
              <a:schemeClr val="bg1"/>
            </a:solidFill>
          </a:endParaRPr>
        </a:p>
      </dgm:t>
    </dgm:pt>
    <dgm:pt modelId="{45A93480-4263-4CFA-86E3-6F4E09164A4E}">
      <dgm:prSet phldrT="[文本]" custT="1"/>
      <dgm:spPr/>
      <dgm:t>
        <a:bodyPr/>
        <a:lstStyle/>
        <a:p>
          <a:r>
            <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初始化</a:t>
          </a:r>
        </a:p>
      </dgm:t>
    </dgm:pt>
    <dgm:pt modelId="{39B80507-35F1-4BC6-A807-002B39E9ECA8}" type="parTrans" cxnId="{CACA0F68-8C33-4D4B-9A13-76BFB18D7A41}">
      <dgm:prSet/>
      <dgm:spPr/>
      <dgm:t>
        <a:bodyPr/>
        <a:lstStyle/>
        <a:p>
          <a:endParaRPr lang="zh-CN" altLang="en-US">
            <a:solidFill>
              <a:schemeClr val="bg1"/>
            </a:solidFill>
          </a:endParaRPr>
        </a:p>
      </dgm:t>
    </dgm:pt>
    <dgm:pt modelId="{BBA39AA7-5DAA-418C-9DD7-3B3904CB6BBB}" type="sibTrans" cxnId="{CACA0F68-8C33-4D4B-9A13-76BFB18D7A41}">
      <dgm:prSet/>
      <dgm:spPr/>
      <dgm:t>
        <a:bodyPr/>
        <a:lstStyle/>
        <a:p>
          <a:endParaRPr lang="zh-CN" altLang="en-US">
            <a:solidFill>
              <a:schemeClr val="bg1"/>
            </a:solidFill>
          </a:endParaRPr>
        </a:p>
      </dgm:t>
    </dgm:pt>
    <dgm:pt modelId="{45AD1456-2BE1-433E-935A-2DCF91D7B8F9}">
      <dgm:prSet phldrT="[文本]" custT="1"/>
      <dgm:spPr/>
      <dgm:t>
        <a:bodyPr/>
        <a:lstStyle/>
        <a:p>
          <a:r>
            <a:rPr lang="zh-CN" altLang="en-US" sz="18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数据准备</a:t>
          </a:r>
          <a:endPar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A2454AE6-87B0-41B4-A214-22518CCAD931}" type="parTrans" cxnId="{073D5F46-7694-49B7-A256-8C7CEDD64543}">
      <dgm:prSet/>
      <dgm:spPr/>
      <dgm:t>
        <a:bodyPr/>
        <a:lstStyle/>
        <a:p>
          <a:endParaRPr lang="zh-CN" altLang="en-US">
            <a:solidFill>
              <a:schemeClr val="bg1"/>
            </a:solidFill>
          </a:endParaRPr>
        </a:p>
      </dgm:t>
    </dgm:pt>
    <dgm:pt modelId="{C9BA3EE4-19D2-46FF-AE95-320CB7235B71}" type="sibTrans" cxnId="{073D5F46-7694-49B7-A256-8C7CEDD64543}">
      <dgm:prSet/>
      <dgm:spPr/>
      <dgm:t>
        <a:bodyPr/>
        <a:lstStyle/>
        <a:p>
          <a:endParaRPr lang="zh-CN" altLang="en-US">
            <a:solidFill>
              <a:schemeClr val="bg1"/>
            </a:solidFill>
          </a:endParaRPr>
        </a:p>
      </dgm:t>
    </dgm:pt>
    <dgm:pt modelId="{9C24FB3F-B309-4FF7-901C-601C2234B0E0}">
      <dgm:prSet phldrT="[文本]" custT="1"/>
      <dgm:spPr/>
      <dgm:t>
        <a:bodyPr/>
        <a:lstStyle/>
        <a:p>
          <a:r>
            <a:rPr lang="zh-CN" altLang="en-US" sz="18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模型构建</a:t>
          </a:r>
          <a:endPar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34FB5B6F-51E7-4BB4-855D-1DEFA458DA51}" type="parTrans" cxnId="{618A0B7A-8D29-4666-9DB9-0EE5153FBA3B}">
      <dgm:prSet/>
      <dgm:spPr/>
      <dgm:t>
        <a:bodyPr/>
        <a:lstStyle/>
        <a:p>
          <a:endParaRPr lang="zh-CN" altLang="en-US">
            <a:solidFill>
              <a:schemeClr val="bg1"/>
            </a:solidFill>
          </a:endParaRPr>
        </a:p>
      </dgm:t>
    </dgm:pt>
    <dgm:pt modelId="{1AF3D29F-275F-4B6F-9A01-61F50059A8C9}" type="sibTrans" cxnId="{618A0B7A-8D29-4666-9DB9-0EE5153FBA3B}">
      <dgm:prSet/>
      <dgm:spPr/>
      <dgm:t>
        <a:bodyPr/>
        <a:lstStyle/>
        <a:p>
          <a:endParaRPr lang="zh-CN" altLang="en-US">
            <a:solidFill>
              <a:schemeClr val="bg1"/>
            </a:solidFill>
          </a:endParaRPr>
        </a:p>
      </dgm:t>
    </dgm:pt>
    <dgm:pt modelId="{C6DBD7F7-C28F-4F53-B665-5871D236F54F}">
      <dgm:prSet phldrT="[文本]" custT="1"/>
      <dgm:spPr/>
      <dgm:t>
        <a:bodyPr/>
        <a:lstStyle/>
        <a:p>
          <a:r>
            <a:rPr lang="zh-CN" altLang="en-US" sz="18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训练</a:t>
          </a:r>
          <a:endPar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0B80738B-E950-4E70-91CB-2793360F4EE3}" type="parTrans" cxnId="{AF950571-F750-42F3-BB44-860D1B2839F8}">
      <dgm:prSet/>
      <dgm:spPr/>
      <dgm:t>
        <a:bodyPr/>
        <a:lstStyle/>
        <a:p>
          <a:endParaRPr lang="zh-CN" altLang="en-US">
            <a:solidFill>
              <a:schemeClr val="bg1"/>
            </a:solidFill>
          </a:endParaRPr>
        </a:p>
      </dgm:t>
    </dgm:pt>
    <dgm:pt modelId="{2C5456DB-1744-46A0-A2CF-77C1B1646320}" type="sibTrans" cxnId="{AF950571-F750-42F3-BB44-860D1B2839F8}">
      <dgm:prSet/>
      <dgm:spPr/>
      <dgm:t>
        <a:bodyPr/>
        <a:lstStyle/>
        <a:p>
          <a:endParaRPr lang="zh-CN" altLang="en-US">
            <a:solidFill>
              <a:schemeClr val="bg1"/>
            </a:solidFill>
          </a:endParaRPr>
        </a:p>
      </dgm:t>
    </dgm:pt>
    <dgm:pt modelId="{EF927C62-9C88-4548-A051-B7196F091E4C}">
      <dgm:prSet phldrT="[文本]" custT="1"/>
      <dgm:spPr/>
      <dgm:t>
        <a:bodyPr/>
        <a:lstStyle/>
        <a:p>
          <a:r>
            <a:rPr lang="zh-CN" altLang="en-US" sz="18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评估</a:t>
          </a:r>
          <a:endPar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A43DBAF6-745F-4317-94BB-54B9DB91004E}" type="parTrans" cxnId="{312E137F-7F69-4056-B277-58C41315331E}">
      <dgm:prSet/>
      <dgm:spPr/>
      <dgm:t>
        <a:bodyPr/>
        <a:lstStyle/>
        <a:p>
          <a:endParaRPr lang="zh-CN" altLang="en-US">
            <a:solidFill>
              <a:schemeClr val="bg1"/>
            </a:solidFill>
          </a:endParaRPr>
        </a:p>
      </dgm:t>
    </dgm:pt>
    <dgm:pt modelId="{B84DC003-0C6A-4773-8E85-A75DE9D6223E}" type="sibTrans" cxnId="{312E137F-7F69-4056-B277-58C41315331E}">
      <dgm:prSet/>
      <dgm:spPr/>
      <dgm:t>
        <a:bodyPr/>
        <a:lstStyle/>
        <a:p>
          <a:endParaRPr lang="zh-CN" altLang="en-US">
            <a:solidFill>
              <a:schemeClr val="bg1"/>
            </a:solidFill>
          </a:endParaRPr>
        </a:p>
      </dgm:t>
    </dgm:pt>
    <dgm:pt modelId="{D984CEFE-37F0-4978-804E-E89EF86CEB1D}">
      <dgm:prSet phldrT="[文本]" custT="1"/>
      <dgm:spPr/>
      <dgm:t>
        <a:bodyPr/>
        <a:lstStyle/>
        <a:p>
          <a:r>
            <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超参数调优</a:t>
          </a:r>
        </a:p>
      </dgm:t>
    </dgm:pt>
    <dgm:pt modelId="{F0D6E270-99C4-4D6C-A20D-D02E2F60F060}" type="parTrans" cxnId="{5D42CC2F-DD26-4939-8369-CDFB242386E9}">
      <dgm:prSet/>
      <dgm:spPr/>
      <dgm:t>
        <a:bodyPr/>
        <a:lstStyle/>
        <a:p>
          <a:endParaRPr lang="zh-CN" altLang="en-US">
            <a:solidFill>
              <a:schemeClr val="bg1"/>
            </a:solidFill>
          </a:endParaRPr>
        </a:p>
      </dgm:t>
    </dgm:pt>
    <dgm:pt modelId="{700B7507-31C8-4D73-B6D9-879822DAF773}" type="sibTrans" cxnId="{5D42CC2F-DD26-4939-8369-CDFB242386E9}">
      <dgm:prSet/>
      <dgm:spPr/>
      <dgm:t>
        <a:bodyPr/>
        <a:lstStyle/>
        <a:p>
          <a:endParaRPr lang="zh-CN" altLang="en-US">
            <a:solidFill>
              <a:schemeClr val="bg1"/>
            </a:solidFill>
          </a:endParaRPr>
        </a:p>
      </dgm:t>
    </dgm:pt>
    <dgm:pt modelId="{B2AD840B-6698-4086-A6B5-B40488B6AC47}">
      <dgm:prSet phldrT="[文本]" custT="1"/>
      <dgm:spPr/>
      <dgm:t>
        <a:bodyPr/>
        <a:lstStyle/>
        <a:p>
          <a:r>
            <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预测</a:t>
          </a:r>
          <a:r>
            <a:rPr lang="en-US"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18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部署</a:t>
          </a:r>
        </a:p>
      </dgm:t>
    </dgm:pt>
    <dgm:pt modelId="{8EA6AECB-0083-457B-9F38-16888CCAC448}" type="parTrans" cxnId="{92BF68F9-4F40-4BE5-BBDD-7E46D72EEF76}">
      <dgm:prSet/>
      <dgm:spPr/>
      <dgm:t>
        <a:bodyPr/>
        <a:lstStyle/>
        <a:p>
          <a:endParaRPr lang="zh-CN" altLang="en-US">
            <a:solidFill>
              <a:schemeClr val="bg1"/>
            </a:solidFill>
          </a:endParaRPr>
        </a:p>
      </dgm:t>
    </dgm:pt>
    <dgm:pt modelId="{5547E8C6-7D82-4B36-8FE2-CB970DBE1260}" type="sibTrans" cxnId="{92BF68F9-4F40-4BE5-BBDD-7E46D72EEF76}">
      <dgm:prSet/>
      <dgm:spPr/>
      <dgm:t>
        <a:bodyPr/>
        <a:lstStyle/>
        <a:p>
          <a:endParaRPr lang="zh-CN" altLang="en-US">
            <a:solidFill>
              <a:schemeClr val="bg1"/>
            </a:solidFill>
          </a:endParaRPr>
        </a:p>
      </dgm:t>
    </dgm:pt>
    <dgm:pt modelId="{18088401-A341-4630-91C1-BBAE163BD36E}" type="pres">
      <dgm:prSet presAssocID="{EDD3E561-994E-465A-AF1D-28CEE2202952}" presName="diagram" presStyleCnt="0">
        <dgm:presLayoutVars>
          <dgm:dir/>
          <dgm:resizeHandles val="exact"/>
        </dgm:presLayoutVars>
      </dgm:prSet>
      <dgm:spPr/>
    </dgm:pt>
    <dgm:pt modelId="{41652784-B4B2-4B1B-82AE-83F192EF3A7D}" type="pres">
      <dgm:prSet presAssocID="{A15CC81A-162F-446E-A0AD-645AF794D19D}" presName="node" presStyleLbl="node1" presStyleIdx="0" presStyleCnt="8" custScaleX="71172" custScaleY="44100">
        <dgm:presLayoutVars>
          <dgm:bulletEnabled val="1"/>
        </dgm:presLayoutVars>
      </dgm:prSet>
      <dgm:spPr/>
    </dgm:pt>
    <dgm:pt modelId="{39E0C169-3A79-400A-A1CA-9620B596FFA3}" type="pres">
      <dgm:prSet presAssocID="{D64D2B5E-7475-4ED2-B66A-D3374F8C8B6A}" presName="sibTrans" presStyleLbl="sibTrans2D1" presStyleIdx="0" presStyleCnt="7" custScaleX="72973" custScaleY="38679" custLinFactNeighborX="-1000"/>
      <dgm:spPr/>
    </dgm:pt>
    <dgm:pt modelId="{CC17B3C7-7DAE-44CC-9478-32861F9A7BB8}" type="pres">
      <dgm:prSet presAssocID="{D64D2B5E-7475-4ED2-B66A-D3374F8C8B6A}" presName="connectorText" presStyleLbl="sibTrans2D1" presStyleIdx="0" presStyleCnt="7"/>
      <dgm:spPr/>
    </dgm:pt>
    <dgm:pt modelId="{799D653C-C558-4B67-A51C-D82A423DB290}" type="pres">
      <dgm:prSet presAssocID="{45A93480-4263-4CFA-86E3-6F4E09164A4E}" presName="node" presStyleLbl="node1" presStyleIdx="1" presStyleCnt="8" custScaleX="71172" custScaleY="44100" custLinFactNeighborX="-10852" custLinFactNeighborY="1482">
        <dgm:presLayoutVars>
          <dgm:bulletEnabled val="1"/>
        </dgm:presLayoutVars>
      </dgm:prSet>
      <dgm:spPr/>
    </dgm:pt>
    <dgm:pt modelId="{9C0B56A1-CB88-4DD6-9282-C79C41DD03ED}" type="pres">
      <dgm:prSet presAssocID="{BBA39AA7-5DAA-418C-9DD7-3B3904CB6BBB}" presName="sibTrans" presStyleLbl="sibTrans2D1" presStyleIdx="1" presStyleCnt="7" custScaleX="72973" custScaleY="38679"/>
      <dgm:spPr/>
    </dgm:pt>
    <dgm:pt modelId="{BC086AB5-D101-4338-A891-88D7CADA219E}" type="pres">
      <dgm:prSet presAssocID="{BBA39AA7-5DAA-418C-9DD7-3B3904CB6BBB}" presName="connectorText" presStyleLbl="sibTrans2D1" presStyleIdx="1" presStyleCnt="7"/>
      <dgm:spPr/>
    </dgm:pt>
    <dgm:pt modelId="{FE9BDDD3-AEFA-4B09-BD41-8E7D828F7F3F}" type="pres">
      <dgm:prSet presAssocID="{45AD1456-2BE1-433E-935A-2DCF91D7B8F9}" presName="node" presStyleLbl="node1" presStyleIdx="2" presStyleCnt="8" custScaleX="71172" custScaleY="44100" custLinFactNeighborX="-10852" custLinFactNeighborY="1482">
        <dgm:presLayoutVars>
          <dgm:bulletEnabled val="1"/>
        </dgm:presLayoutVars>
      </dgm:prSet>
      <dgm:spPr/>
    </dgm:pt>
    <dgm:pt modelId="{F6FC0265-D36D-4F34-A39F-C60EEE6677A1}" type="pres">
      <dgm:prSet presAssocID="{C9BA3EE4-19D2-46FF-AE95-320CB7235B71}" presName="sibTrans" presStyleLbl="sibTrans2D1" presStyleIdx="2" presStyleCnt="7" custScaleX="72973" custScaleY="38679"/>
      <dgm:spPr/>
    </dgm:pt>
    <dgm:pt modelId="{B68A82BC-2446-42A3-8D1C-6731D5CEFA85}" type="pres">
      <dgm:prSet presAssocID="{C9BA3EE4-19D2-46FF-AE95-320CB7235B71}" presName="connectorText" presStyleLbl="sibTrans2D1" presStyleIdx="2" presStyleCnt="7"/>
      <dgm:spPr/>
    </dgm:pt>
    <dgm:pt modelId="{CC8DCF6D-759F-4411-8E30-B90A52FC6F2A}" type="pres">
      <dgm:prSet presAssocID="{9C24FB3F-B309-4FF7-901C-601C2234B0E0}" presName="node" presStyleLbl="node1" presStyleIdx="3" presStyleCnt="8" custScaleX="71172" custScaleY="44100" custLinFactNeighborX="-10852" custLinFactNeighborY="1482">
        <dgm:presLayoutVars>
          <dgm:bulletEnabled val="1"/>
        </dgm:presLayoutVars>
      </dgm:prSet>
      <dgm:spPr/>
    </dgm:pt>
    <dgm:pt modelId="{DE713974-E0A2-41BC-B9D6-40C0E3CBEBA5}" type="pres">
      <dgm:prSet presAssocID="{1AF3D29F-275F-4B6F-9A01-61F50059A8C9}" presName="sibTrans" presStyleLbl="sibTrans2D1" presStyleIdx="3" presStyleCnt="7" custScaleX="72973" custScaleY="38679"/>
      <dgm:spPr/>
    </dgm:pt>
    <dgm:pt modelId="{1102C58B-7E2B-4809-A158-89AF8862B7DE}" type="pres">
      <dgm:prSet presAssocID="{1AF3D29F-275F-4B6F-9A01-61F50059A8C9}" presName="connectorText" presStyleLbl="sibTrans2D1" presStyleIdx="3" presStyleCnt="7"/>
      <dgm:spPr/>
    </dgm:pt>
    <dgm:pt modelId="{8BC82C4F-B86F-4E97-99BD-47F99975D231}" type="pres">
      <dgm:prSet presAssocID="{C6DBD7F7-C28F-4F53-B665-5871D236F54F}" presName="node" presStyleLbl="node1" presStyleIdx="4" presStyleCnt="8" custScaleX="71172" custScaleY="44100" custLinFactNeighborX="-10852" custLinFactNeighborY="1482">
        <dgm:presLayoutVars>
          <dgm:bulletEnabled val="1"/>
        </dgm:presLayoutVars>
      </dgm:prSet>
      <dgm:spPr/>
    </dgm:pt>
    <dgm:pt modelId="{096CC1FF-2085-4D43-BC99-40B56C37B4AB}" type="pres">
      <dgm:prSet presAssocID="{2C5456DB-1744-46A0-A2CF-77C1B1646320}" presName="sibTrans" presStyleLbl="sibTrans2D1" presStyleIdx="4" presStyleCnt="7" custScaleX="72973" custScaleY="38679"/>
      <dgm:spPr/>
    </dgm:pt>
    <dgm:pt modelId="{B9DCAC5B-6C44-4741-94DC-C5B2FBBC794A}" type="pres">
      <dgm:prSet presAssocID="{2C5456DB-1744-46A0-A2CF-77C1B1646320}" presName="connectorText" presStyleLbl="sibTrans2D1" presStyleIdx="4" presStyleCnt="7"/>
      <dgm:spPr/>
    </dgm:pt>
    <dgm:pt modelId="{4209F87E-3680-4B1F-B502-A08E0C4B7DFD}" type="pres">
      <dgm:prSet presAssocID="{EF927C62-9C88-4548-A051-B7196F091E4C}" presName="node" presStyleLbl="node1" presStyleIdx="5" presStyleCnt="8" custScaleX="71172" custScaleY="44100" custLinFactNeighborX="-10852" custLinFactNeighborY="1482">
        <dgm:presLayoutVars>
          <dgm:bulletEnabled val="1"/>
        </dgm:presLayoutVars>
      </dgm:prSet>
      <dgm:spPr/>
    </dgm:pt>
    <dgm:pt modelId="{BB4C2E45-312C-4153-8EA9-927409F0C6BA}" type="pres">
      <dgm:prSet presAssocID="{B84DC003-0C6A-4773-8E85-A75DE9D6223E}" presName="sibTrans" presStyleLbl="sibTrans2D1" presStyleIdx="5" presStyleCnt="7" custScaleX="72973" custScaleY="38679"/>
      <dgm:spPr/>
    </dgm:pt>
    <dgm:pt modelId="{AB198325-036F-4B72-91E3-E1E60AED516B}" type="pres">
      <dgm:prSet presAssocID="{B84DC003-0C6A-4773-8E85-A75DE9D6223E}" presName="connectorText" presStyleLbl="sibTrans2D1" presStyleIdx="5" presStyleCnt="7"/>
      <dgm:spPr/>
    </dgm:pt>
    <dgm:pt modelId="{559CB3AB-28D7-4A58-AE5B-45330B8A8F9E}" type="pres">
      <dgm:prSet presAssocID="{D984CEFE-37F0-4978-804E-E89EF86CEB1D}" presName="node" presStyleLbl="node1" presStyleIdx="6" presStyleCnt="8" custScaleX="71172" custScaleY="44100" custLinFactNeighborX="-10852" custLinFactNeighborY="1482">
        <dgm:presLayoutVars>
          <dgm:bulletEnabled val="1"/>
        </dgm:presLayoutVars>
      </dgm:prSet>
      <dgm:spPr/>
    </dgm:pt>
    <dgm:pt modelId="{B30A26B1-AC14-4D0F-A43B-14E406758CE7}" type="pres">
      <dgm:prSet presAssocID="{700B7507-31C8-4D73-B6D9-879822DAF773}" presName="sibTrans" presStyleLbl="sibTrans2D1" presStyleIdx="6" presStyleCnt="7" custScaleX="72973" custScaleY="38679"/>
      <dgm:spPr/>
    </dgm:pt>
    <dgm:pt modelId="{CD951632-24AF-44D6-9921-2616489DA2A3}" type="pres">
      <dgm:prSet presAssocID="{700B7507-31C8-4D73-B6D9-879822DAF773}" presName="connectorText" presStyleLbl="sibTrans2D1" presStyleIdx="6" presStyleCnt="7"/>
      <dgm:spPr/>
    </dgm:pt>
    <dgm:pt modelId="{E4E5CD3F-3094-4840-8D4B-165B534C0D4B}" type="pres">
      <dgm:prSet presAssocID="{B2AD840B-6698-4086-A6B5-B40488B6AC47}" presName="node" presStyleLbl="node1" presStyleIdx="7" presStyleCnt="8" custScaleX="71172" custScaleY="44100">
        <dgm:presLayoutVars>
          <dgm:bulletEnabled val="1"/>
        </dgm:presLayoutVars>
      </dgm:prSet>
      <dgm:spPr/>
    </dgm:pt>
  </dgm:ptLst>
  <dgm:cxnLst>
    <dgm:cxn modelId="{0A677904-50E0-41B9-97B6-65113993738F}" type="presOf" srcId="{A15CC81A-162F-446E-A0AD-645AF794D19D}" destId="{41652784-B4B2-4B1B-82AE-83F192EF3A7D}" srcOrd="0" destOrd="0" presId="urn:microsoft.com/office/officeart/2005/8/layout/process5"/>
    <dgm:cxn modelId="{A7EBC307-F3D2-4E45-9B4F-56C022654544}" srcId="{EDD3E561-994E-465A-AF1D-28CEE2202952}" destId="{A15CC81A-162F-446E-A0AD-645AF794D19D}" srcOrd="0" destOrd="0" parTransId="{C43943E2-AE29-4739-B336-47216C30CA0B}" sibTransId="{D64D2B5E-7475-4ED2-B66A-D3374F8C8B6A}"/>
    <dgm:cxn modelId="{09025D0E-B949-44A1-9FB1-2C193501EF78}" type="presOf" srcId="{BBA39AA7-5DAA-418C-9DD7-3B3904CB6BBB}" destId="{9C0B56A1-CB88-4DD6-9282-C79C41DD03ED}" srcOrd="0" destOrd="0" presId="urn:microsoft.com/office/officeart/2005/8/layout/process5"/>
    <dgm:cxn modelId="{722B1619-314B-48D2-BC25-16AC55645AB9}" type="presOf" srcId="{45A93480-4263-4CFA-86E3-6F4E09164A4E}" destId="{799D653C-C558-4B67-A51C-D82A423DB290}" srcOrd="0" destOrd="0" presId="urn:microsoft.com/office/officeart/2005/8/layout/process5"/>
    <dgm:cxn modelId="{3EAB791D-0607-434D-A5A2-0387B7FE94A1}" type="presOf" srcId="{D64D2B5E-7475-4ED2-B66A-D3374F8C8B6A}" destId="{CC17B3C7-7DAE-44CC-9478-32861F9A7BB8}" srcOrd="1" destOrd="0" presId="urn:microsoft.com/office/officeart/2005/8/layout/process5"/>
    <dgm:cxn modelId="{C3B65D1E-A4B0-4195-8444-078BE283D5E0}" type="presOf" srcId="{1AF3D29F-275F-4B6F-9A01-61F50059A8C9}" destId="{DE713974-E0A2-41BC-B9D6-40C0E3CBEBA5}" srcOrd="0" destOrd="0" presId="urn:microsoft.com/office/officeart/2005/8/layout/process5"/>
    <dgm:cxn modelId="{6D83BA1F-B126-4570-83E5-AAF1ADF5B957}" type="presOf" srcId="{B84DC003-0C6A-4773-8E85-A75DE9D6223E}" destId="{AB198325-036F-4B72-91E3-E1E60AED516B}" srcOrd="1" destOrd="0" presId="urn:microsoft.com/office/officeart/2005/8/layout/process5"/>
    <dgm:cxn modelId="{220CBD22-6A20-4EA2-87E3-DBD1575BD30B}" type="presOf" srcId="{700B7507-31C8-4D73-B6D9-879822DAF773}" destId="{B30A26B1-AC14-4D0F-A43B-14E406758CE7}" srcOrd="0" destOrd="0" presId="urn:microsoft.com/office/officeart/2005/8/layout/process5"/>
    <dgm:cxn modelId="{5D42CC2F-DD26-4939-8369-CDFB242386E9}" srcId="{EDD3E561-994E-465A-AF1D-28CEE2202952}" destId="{D984CEFE-37F0-4978-804E-E89EF86CEB1D}" srcOrd="6" destOrd="0" parTransId="{F0D6E270-99C4-4D6C-A20D-D02E2F60F060}" sibTransId="{700B7507-31C8-4D73-B6D9-879822DAF773}"/>
    <dgm:cxn modelId="{80F84330-3A34-4E02-9985-88D6EAF7290A}" type="presOf" srcId="{C6DBD7F7-C28F-4F53-B665-5871D236F54F}" destId="{8BC82C4F-B86F-4E97-99BD-47F99975D231}" srcOrd="0" destOrd="0" presId="urn:microsoft.com/office/officeart/2005/8/layout/process5"/>
    <dgm:cxn modelId="{073D5F46-7694-49B7-A256-8C7CEDD64543}" srcId="{EDD3E561-994E-465A-AF1D-28CEE2202952}" destId="{45AD1456-2BE1-433E-935A-2DCF91D7B8F9}" srcOrd="2" destOrd="0" parTransId="{A2454AE6-87B0-41B4-A214-22518CCAD931}" sibTransId="{C9BA3EE4-19D2-46FF-AE95-320CB7235B71}"/>
    <dgm:cxn modelId="{34887E67-66EB-4F9F-B134-DB42C3549692}" type="presOf" srcId="{D64D2B5E-7475-4ED2-B66A-D3374F8C8B6A}" destId="{39E0C169-3A79-400A-A1CA-9620B596FFA3}" srcOrd="0" destOrd="0" presId="urn:microsoft.com/office/officeart/2005/8/layout/process5"/>
    <dgm:cxn modelId="{CACA0F68-8C33-4D4B-9A13-76BFB18D7A41}" srcId="{EDD3E561-994E-465A-AF1D-28CEE2202952}" destId="{45A93480-4263-4CFA-86E3-6F4E09164A4E}" srcOrd="1" destOrd="0" parTransId="{39B80507-35F1-4BC6-A807-002B39E9ECA8}" sibTransId="{BBA39AA7-5DAA-418C-9DD7-3B3904CB6BBB}"/>
    <dgm:cxn modelId="{1EB5F54D-2BCE-4F37-91FE-9B7FEB44BB82}" type="presOf" srcId="{EDD3E561-994E-465A-AF1D-28CEE2202952}" destId="{18088401-A341-4630-91C1-BBAE163BD36E}" srcOrd="0" destOrd="0" presId="urn:microsoft.com/office/officeart/2005/8/layout/process5"/>
    <dgm:cxn modelId="{AF950571-F750-42F3-BB44-860D1B2839F8}" srcId="{EDD3E561-994E-465A-AF1D-28CEE2202952}" destId="{C6DBD7F7-C28F-4F53-B665-5871D236F54F}" srcOrd="4" destOrd="0" parTransId="{0B80738B-E950-4E70-91CB-2793360F4EE3}" sibTransId="{2C5456DB-1744-46A0-A2CF-77C1B1646320}"/>
    <dgm:cxn modelId="{B4BDDB71-19B4-4BCC-AE05-0409A94CFC38}" type="presOf" srcId="{9C24FB3F-B309-4FF7-901C-601C2234B0E0}" destId="{CC8DCF6D-759F-4411-8E30-B90A52FC6F2A}" srcOrd="0" destOrd="0" presId="urn:microsoft.com/office/officeart/2005/8/layout/process5"/>
    <dgm:cxn modelId="{86BE2973-15CA-4929-9EED-5017550CB1C9}" type="presOf" srcId="{C9BA3EE4-19D2-46FF-AE95-320CB7235B71}" destId="{B68A82BC-2446-42A3-8D1C-6731D5CEFA85}" srcOrd="1" destOrd="0" presId="urn:microsoft.com/office/officeart/2005/8/layout/process5"/>
    <dgm:cxn modelId="{CEDD3076-1E54-46FC-9E78-C168A75C1E82}" type="presOf" srcId="{B2AD840B-6698-4086-A6B5-B40488B6AC47}" destId="{E4E5CD3F-3094-4840-8D4B-165B534C0D4B}" srcOrd="0" destOrd="0" presId="urn:microsoft.com/office/officeart/2005/8/layout/process5"/>
    <dgm:cxn modelId="{618A0B7A-8D29-4666-9DB9-0EE5153FBA3B}" srcId="{EDD3E561-994E-465A-AF1D-28CEE2202952}" destId="{9C24FB3F-B309-4FF7-901C-601C2234B0E0}" srcOrd="3" destOrd="0" parTransId="{34FB5B6F-51E7-4BB4-855D-1DEFA458DA51}" sibTransId="{1AF3D29F-275F-4B6F-9A01-61F50059A8C9}"/>
    <dgm:cxn modelId="{5C2A5B5A-F847-4438-BC45-327E6680A4F2}" type="presOf" srcId="{B84DC003-0C6A-4773-8E85-A75DE9D6223E}" destId="{BB4C2E45-312C-4153-8EA9-927409F0C6BA}" srcOrd="0" destOrd="0" presId="urn:microsoft.com/office/officeart/2005/8/layout/process5"/>
    <dgm:cxn modelId="{312E137F-7F69-4056-B277-58C41315331E}" srcId="{EDD3E561-994E-465A-AF1D-28CEE2202952}" destId="{EF927C62-9C88-4548-A051-B7196F091E4C}" srcOrd="5" destOrd="0" parTransId="{A43DBAF6-745F-4317-94BB-54B9DB91004E}" sibTransId="{B84DC003-0C6A-4773-8E85-A75DE9D6223E}"/>
    <dgm:cxn modelId="{5819B68C-4ABD-48CA-AC7A-2E38FA790745}" type="presOf" srcId="{2C5456DB-1744-46A0-A2CF-77C1B1646320}" destId="{096CC1FF-2085-4D43-BC99-40B56C37B4AB}" srcOrd="0" destOrd="0" presId="urn:microsoft.com/office/officeart/2005/8/layout/process5"/>
    <dgm:cxn modelId="{42DC3F8D-4FDC-4A5C-AED0-6FA97C1DE789}" type="presOf" srcId="{D984CEFE-37F0-4978-804E-E89EF86CEB1D}" destId="{559CB3AB-28D7-4A58-AE5B-45330B8A8F9E}" srcOrd="0" destOrd="0" presId="urn:microsoft.com/office/officeart/2005/8/layout/process5"/>
    <dgm:cxn modelId="{366EBC95-D80C-4C18-946D-33D19415F6BA}" type="presOf" srcId="{45AD1456-2BE1-433E-935A-2DCF91D7B8F9}" destId="{FE9BDDD3-AEFA-4B09-BD41-8E7D828F7F3F}" srcOrd="0" destOrd="0" presId="urn:microsoft.com/office/officeart/2005/8/layout/process5"/>
    <dgm:cxn modelId="{5B797F99-BE91-423F-9F12-0141DB0FAA87}" type="presOf" srcId="{700B7507-31C8-4D73-B6D9-879822DAF773}" destId="{CD951632-24AF-44D6-9921-2616489DA2A3}" srcOrd="1" destOrd="0" presId="urn:microsoft.com/office/officeart/2005/8/layout/process5"/>
    <dgm:cxn modelId="{A66E2C9F-CA9D-4A95-815A-B5B5B2146E7A}" type="presOf" srcId="{EF927C62-9C88-4548-A051-B7196F091E4C}" destId="{4209F87E-3680-4B1F-B502-A08E0C4B7DFD}" srcOrd="0" destOrd="0" presId="urn:microsoft.com/office/officeart/2005/8/layout/process5"/>
    <dgm:cxn modelId="{03A2FDAF-D10E-4C3D-AED8-15A18E4F7173}" type="presOf" srcId="{BBA39AA7-5DAA-418C-9DD7-3B3904CB6BBB}" destId="{BC086AB5-D101-4338-A891-88D7CADA219E}" srcOrd="1" destOrd="0" presId="urn:microsoft.com/office/officeart/2005/8/layout/process5"/>
    <dgm:cxn modelId="{CBF31CC0-1C83-4244-A99E-A4B277A5B86B}" type="presOf" srcId="{2C5456DB-1744-46A0-A2CF-77C1B1646320}" destId="{B9DCAC5B-6C44-4741-94DC-C5B2FBBC794A}" srcOrd="1" destOrd="0" presId="urn:microsoft.com/office/officeart/2005/8/layout/process5"/>
    <dgm:cxn modelId="{4F76D6D0-4076-4356-B568-7C97445F6A46}" type="presOf" srcId="{1AF3D29F-275F-4B6F-9A01-61F50059A8C9}" destId="{1102C58B-7E2B-4809-A158-89AF8862B7DE}" srcOrd="1" destOrd="0" presId="urn:microsoft.com/office/officeart/2005/8/layout/process5"/>
    <dgm:cxn modelId="{BC4C8ED3-32D5-463A-95A3-0DF334C0C954}" type="presOf" srcId="{C9BA3EE4-19D2-46FF-AE95-320CB7235B71}" destId="{F6FC0265-D36D-4F34-A39F-C60EEE6677A1}" srcOrd="0" destOrd="0" presId="urn:microsoft.com/office/officeart/2005/8/layout/process5"/>
    <dgm:cxn modelId="{92BF68F9-4F40-4BE5-BBDD-7E46D72EEF76}" srcId="{EDD3E561-994E-465A-AF1D-28CEE2202952}" destId="{B2AD840B-6698-4086-A6B5-B40488B6AC47}" srcOrd="7" destOrd="0" parTransId="{8EA6AECB-0083-457B-9F38-16888CCAC448}" sibTransId="{5547E8C6-7D82-4B36-8FE2-CB970DBE1260}"/>
    <dgm:cxn modelId="{0FB4449B-37A1-4D55-BB33-EF1446A13501}" type="presParOf" srcId="{18088401-A341-4630-91C1-BBAE163BD36E}" destId="{41652784-B4B2-4B1B-82AE-83F192EF3A7D}" srcOrd="0" destOrd="0" presId="urn:microsoft.com/office/officeart/2005/8/layout/process5"/>
    <dgm:cxn modelId="{7ADA4184-E517-4A0C-AE9F-8110028AE734}" type="presParOf" srcId="{18088401-A341-4630-91C1-BBAE163BD36E}" destId="{39E0C169-3A79-400A-A1CA-9620B596FFA3}" srcOrd="1" destOrd="0" presId="urn:microsoft.com/office/officeart/2005/8/layout/process5"/>
    <dgm:cxn modelId="{4D118287-E256-499A-9D47-C79FDDFDC5A8}" type="presParOf" srcId="{39E0C169-3A79-400A-A1CA-9620B596FFA3}" destId="{CC17B3C7-7DAE-44CC-9478-32861F9A7BB8}" srcOrd="0" destOrd="0" presId="urn:microsoft.com/office/officeart/2005/8/layout/process5"/>
    <dgm:cxn modelId="{73D80009-069B-48D0-87BD-94A74FFDA01A}" type="presParOf" srcId="{18088401-A341-4630-91C1-BBAE163BD36E}" destId="{799D653C-C558-4B67-A51C-D82A423DB290}" srcOrd="2" destOrd="0" presId="urn:microsoft.com/office/officeart/2005/8/layout/process5"/>
    <dgm:cxn modelId="{921BC0BF-B354-48AF-828A-49DF3930734C}" type="presParOf" srcId="{18088401-A341-4630-91C1-BBAE163BD36E}" destId="{9C0B56A1-CB88-4DD6-9282-C79C41DD03ED}" srcOrd="3" destOrd="0" presId="urn:microsoft.com/office/officeart/2005/8/layout/process5"/>
    <dgm:cxn modelId="{22F055A5-78FE-4501-8544-724C45B6D802}" type="presParOf" srcId="{9C0B56A1-CB88-4DD6-9282-C79C41DD03ED}" destId="{BC086AB5-D101-4338-A891-88D7CADA219E}" srcOrd="0" destOrd="0" presId="urn:microsoft.com/office/officeart/2005/8/layout/process5"/>
    <dgm:cxn modelId="{FB3D3ED3-12F3-4371-9EDD-A334E559FBCF}" type="presParOf" srcId="{18088401-A341-4630-91C1-BBAE163BD36E}" destId="{FE9BDDD3-AEFA-4B09-BD41-8E7D828F7F3F}" srcOrd="4" destOrd="0" presId="urn:microsoft.com/office/officeart/2005/8/layout/process5"/>
    <dgm:cxn modelId="{A3E1C2DB-E0EA-4E8D-B5AB-DF9FFF341457}" type="presParOf" srcId="{18088401-A341-4630-91C1-BBAE163BD36E}" destId="{F6FC0265-D36D-4F34-A39F-C60EEE6677A1}" srcOrd="5" destOrd="0" presId="urn:microsoft.com/office/officeart/2005/8/layout/process5"/>
    <dgm:cxn modelId="{C5A19A8C-6770-44BB-A72E-857DCFE714A8}" type="presParOf" srcId="{F6FC0265-D36D-4F34-A39F-C60EEE6677A1}" destId="{B68A82BC-2446-42A3-8D1C-6731D5CEFA85}" srcOrd="0" destOrd="0" presId="urn:microsoft.com/office/officeart/2005/8/layout/process5"/>
    <dgm:cxn modelId="{1A49704B-6068-4EFD-8752-F52948A352B8}" type="presParOf" srcId="{18088401-A341-4630-91C1-BBAE163BD36E}" destId="{CC8DCF6D-759F-4411-8E30-B90A52FC6F2A}" srcOrd="6" destOrd="0" presId="urn:microsoft.com/office/officeart/2005/8/layout/process5"/>
    <dgm:cxn modelId="{25CABD12-A455-4ED6-A929-841C513A7A69}" type="presParOf" srcId="{18088401-A341-4630-91C1-BBAE163BD36E}" destId="{DE713974-E0A2-41BC-B9D6-40C0E3CBEBA5}" srcOrd="7" destOrd="0" presId="urn:microsoft.com/office/officeart/2005/8/layout/process5"/>
    <dgm:cxn modelId="{0C1A430F-F7B5-4AB9-B56D-305426755E1F}" type="presParOf" srcId="{DE713974-E0A2-41BC-B9D6-40C0E3CBEBA5}" destId="{1102C58B-7E2B-4809-A158-89AF8862B7DE}" srcOrd="0" destOrd="0" presId="urn:microsoft.com/office/officeart/2005/8/layout/process5"/>
    <dgm:cxn modelId="{884D7634-955F-4B84-9C16-7942182A812C}" type="presParOf" srcId="{18088401-A341-4630-91C1-BBAE163BD36E}" destId="{8BC82C4F-B86F-4E97-99BD-47F99975D231}" srcOrd="8" destOrd="0" presId="urn:microsoft.com/office/officeart/2005/8/layout/process5"/>
    <dgm:cxn modelId="{92A945D5-C9C3-4B09-9053-E1F30F3D7B0E}" type="presParOf" srcId="{18088401-A341-4630-91C1-BBAE163BD36E}" destId="{096CC1FF-2085-4D43-BC99-40B56C37B4AB}" srcOrd="9" destOrd="0" presId="urn:microsoft.com/office/officeart/2005/8/layout/process5"/>
    <dgm:cxn modelId="{25CDFA76-3C92-4044-978F-3F61B89460AD}" type="presParOf" srcId="{096CC1FF-2085-4D43-BC99-40B56C37B4AB}" destId="{B9DCAC5B-6C44-4741-94DC-C5B2FBBC794A}" srcOrd="0" destOrd="0" presId="urn:microsoft.com/office/officeart/2005/8/layout/process5"/>
    <dgm:cxn modelId="{E4088957-8B86-491D-AEB5-ECEA49471D1B}" type="presParOf" srcId="{18088401-A341-4630-91C1-BBAE163BD36E}" destId="{4209F87E-3680-4B1F-B502-A08E0C4B7DFD}" srcOrd="10" destOrd="0" presId="urn:microsoft.com/office/officeart/2005/8/layout/process5"/>
    <dgm:cxn modelId="{AD75E471-D1D4-4963-B1AB-4B0AEBB96D46}" type="presParOf" srcId="{18088401-A341-4630-91C1-BBAE163BD36E}" destId="{BB4C2E45-312C-4153-8EA9-927409F0C6BA}" srcOrd="11" destOrd="0" presId="urn:microsoft.com/office/officeart/2005/8/layout/process5"/>
    <dgm:cxn modelId="{4CD2D0A3-8218-4A33-81C3-195B562D2D22}" type="presParOf" srcId="{BB4C2E45-312C-4153-8EA9-927409F0C6BA}" destId="{AB198325-036F-4B72-91E3-E1E60AED516B}" srcOrd="0" destOrd="0" presId="urn:microsoft.com/office/officeart/2005/8/layout/process5"/>
    <dgm:cxn modelId="{F0BB513A-28C3-4C0A-ABDE-8E1F599127D1}" type="presParOf" srcId="{18088401-A341-4630-91C1-BBAE163BD36E}" destId="{559CB3AB-28D7-4A58-AE5B-45330B8A8F9E}" srcOrd="12" destOrd="0" presId="urn:microsoft.com/office/officeart/2005/8/layout/process5"/>
    <dgm:cxn modelId="{D7F33549-85B8-4D08-9D66-2E9B6A8687AE}" type="presParOf" srcId="{18088401-A341-4630-91C1-BBAE163BD36E}" destId="{B30A26B1-AC14-4D0F-A43B-14E406758CE7}" srcOrd="13" destOrd="0" presId="urn:microsoft.com/office/officeart/2005/8/layout/process5"/>
    <dgm:cxn modelId="{92A450A5-A732-4307-96C8-613A6625076C}" type="presParOf" srcId="{B30A26B1-AC14-4D0F-A43B-14E406758CE7}" destId="{CD951632-24AF-44D6-9921-2616489DA2A3}" srcOrd="0" destOrd="0" presId="urn:microsoft.com/office/officeart/2005/8/layout/process5"/>
    <dgm:cxn modelId="{9C7B0464-5453-4BD7-9C9E-186C08F06898}" type="presParOf" srcId="{18088401-A341-4630-91C1-BBAE163BD36E}" destId="{E4E5CD3F-3094-4840-8D4B-165B534C0D4B}" srcOrd="14"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9BAE0D-C44A-4549-A5B4-5625259F1B7D}" type="doc">
      <dgm:prSet loTypeId="urn:microsoft.com/office/officeart/2005/8/layout/process1" loCatId="process" qsTypeId="urn:microsoft.com/office/officeart/2005/8/quickstyle/simple1" qsCatId="simple" csTypeId="urn:microsoft.com/office/officeart/2005/8/colors/accent1_2" csCatId="accent1" phldr="1"/>
      <dgm:spPr/>
    </dgm:pt>
    <dgm:pt modelId="{4EE19767-FC56-43C2-8D50-D4724F3BD4EE}">
      <dgm:prSet phldrT="[文本]" custT="1"/>
      <dgm:spPr/>
      <dgm: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深度学习帖子筛选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DL Post Selection )</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6E1642B9-79A6-4E64-9BEF-3DC3AC43B772}" type="parTrans" cxnId="{06A87487-0DDC-47D7-A50B-64C3882D12B1}">
      <dgm:prSet/>
      <dgm:spPr/>
      <dgm:t>
        <a:bodyPr/>
        <a:lstStyle/>
        <a:p>
          <a:endParaRPr lang="zh-CN" altLang="en-US"/>
        </a:p>
      </dgm:t>
    </dgm:pt>
    <dgm:pt modelId="{9DB365F3-3A77-4262-98C3-F7C3097429A3}" type="sibTrans" cxnId="{06A87487-0DDC-47D7-A50B-64C3882D12B1}">
      <dgm:prSet/>
      <dgm:spPr/>
      <dgm:t>
        <a:bodyPr/>
        <a:lstStyle/>
        <a:p>
          <a:endParaRPr lang="zh-CN" altLang="en-US"/>
        </a:p>
      </dgm:t>
    </dgm:pt>
    <dgm:pt modelId="{B8D8EC0B-4C98-4990-AD63-FB82F6BBB905}">
      <dgm:prSet phldrT="[文本]" custT="1"/>
      <dgm:spPr/>
      <dgm: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性能问题候选帖筛选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 Post Selection ) </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4876414D-5498-4332-8ED9-03D4A7B2905B}" type="parTrans" cxnId="{E434425D-9CD9-4B58-A6E2-4795C793013B}">
      <dgm:prSet/>
      <dgm:spPr/>
      <dgm:t>
        <a:bodyPr/>
        <a:lstStyle/>
        <a:p>
          <a:endParaRPr lang="zh-CN" altLang="en-US"/>
        </a:p>
      </dgm:t>
    </dgm:pt>
    <dgm:pt modelId="{20BF5756-EAC3-4168-BAD1-99CE8653898E}" type="sibTrans" cxnId="{E434425D-9CD9-4B58-A6E2-4795C793013B}">
      <dgm:prSet/>
      <dgm:spPr/>
      <dgm:t>
        <a:bodyPr/>
        <a:lstStyle/>
        <a:p>
          <a:endParaRPr lang="zh-CN" altLang="en-US"/>
        </a:p>
      </dgm:t>
    </dgm:pt>
    <dgm:pt modelId="{72739B4C-9FD3-4030-8830-85F2B96DD5EE}">
      <dgm:prSet phldrT="[文本]" custT="1"/>
      <dgm:spPr/>
      <dgm:t>
        <a:bodyPr/>
        <a:lstStyle/>
        <a:p>
          <a:r>
            <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性能问题确认与标注 </a:t>
          </a:r>
          <a:r>
            <a:rPr lang="en-US" altLang="zh-CN"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 Identification )</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gm:t>
    </dgm:pt>
    <dgm:pt modelId="{31377D5B-1E06-4886-87CA-52D40E810BFE}" type="parTrans" cxnId="{08D77310-FCEC-4304-A0EF-D1D393370C58}">
      <dgm:prSet/>
      <dgm:spPr/>
      <dgm:t>
        <a:bodyPr/>
        <a:lstStyle/>
        <a:p>
          <a:endParaRPr lang="zh-CN" altLang="en-US"/>
        </a:p>
      </dgm:t>
    </dgm:pt>
    <dgm:pt modelId="{730282DD-E0A6-45E3-8B02-186ACF5469EA}" type="sibTrans" cxnId="{08D77310-FCEC-4304-A0EF-D1D393370C58}">
      <dgm:prSet/>
      <dgm:spPr/>
      <dgm:t>
        <a:bodyPr/>
        <a:lstStyle/>
        <a:p>
          <a:endParaRPr lang="zh-CN" altLang="en-US"/>
        </a:p>
      </dgm:t>
    </dgm:pt>
    <dgm:pt modelId="{D8E0EB9C-C679-4B05-8BB0-D8A6718D4475}" type="pres">
      <dgm:prSet presAssocID="{2B9BAE0D-C44A-4549-A5B4-5625259F1B7D}" presName="Name0" presStyleCnt="0">
        <dgm:presLayoutVars>
          <dgm:dir/>
          <dgm:resizeHandles val="exact"/>
        </dgm:presLayoutVars>
      </dgm:prSet>
      <dgm:spPr/>
    </dgm:pt>
    <dgm:pt modelId="{04584F3E-B480-4F12-BA80-9117775BC2A9}" type="pres">
      <dgm:prSet presAssocID="{4EE19767-FC56-43C2-8D50-D4724F3BD4EE}" presName="node" presStyleLbl="node1" presStyleIdx="0" presStyleCnt="3" custScaleY="44561">
        <dgm:presLayoutVars>
          <dgm:bulletEnabled val="1"/>
        </dgm:presLayoutVars>
      </dgm:prSet>
      <dgm:spPr/>
    </dgm:pt>
    <dgm:pt modelId="{20CB37D4-EFC3-438A-97B2-76E61AA72113}" type="pres">
      <dgm:prSet presAssocID="{9DB365F3-3A77-4262-98C3-F7C3097429A3}" presName="sibTrans" presStyleLbl="sibTrans2D1" presStyleIdx="0" presStyleCnt="2"/>
      <dgm:spPr/>
    </dgm:pt>
    <dgm:pt modelId="{20172B8A-4B02-4480-9403-B2F921880E30}" type="pres">
      <dgm:prSet presAssocID="{9DB365F3-3A77-4262-98C3-F7C3097429A3}" presName="connectorText" presStyleLbl="sibTrans2D1" presStyleIdx="0" presStyleCnt="2"/>
      <dgm:spPr/>
    </dgm:pt>
    <dgm:pt modelId="{595B5671-CBB0-48DD-8D59-0E88F972601A}" type="pres">
      <dgm:prSet presAssocID="{B8D8EC0B-4C98-4990-AD63-FB82F6BBB905}" presName="node" presStyleLbl="node1" presStyleIdx="1" presStyleCnt="3" custScaleY="44561">
        <dgm:presLayoutVars>
          <dgm:bulletEnabled val="1"/>
        </dgm:presLayoutVars>
      </dgm:prSet>
      <dgm:spPr/>
    </dgm:pt>
    <dgm:pt modelId="{61BC3E9F-EECE-4E4D-9494-A95284741C22}" type="pres">
      <dgm:prSet presAssocID="{20BF5756-EAC3-4168-BAD1-99CE8653898E}" presName="sibTrans" presStyleLbl="sibTrans2D1" presStyleIdx="1" presStyleCnt="2"/>
      <dgm:spPr/>
    </dgm:pt>
    <dgm:pt modelId="{64BC6D1A-8EDE-46C5-A29E-91F17106DD92}" type="pres">
      <dgm:prSet presAssocID="{20BF5756-EAC3-4168-BAD1-99CE8653898E}" presName="connectorText" presStyleLbl="sibTrans2D1" presStyleIdx="1" presStyleCnt="2"/>
      <dgm:spPr/>
    </dgm:pt>
    <dgm:pt modelId="{CCEE8739-48ED-4A64-B579-B37447286666}" type="pres">
      <dgm:prSet presAssocID="{72739B4C-9FD3-4030-8830-85F2B96DD5EE}" presName="node" presStyleLbl="node1" presStyleIdx="2" presStyleCnt="3" custScaleY="44561">
        <dgm:presLayoutVars>
          <dgm:bulletEnabled val="1"/>
        </dgm:presLayoutVars>
      </dgm:prSet>
      <dgm:spPr/>
    </dgm:pt>
  </dgm:ptLst>
  <dgm:cxnLst>
    <dgm:cxn modelId="{257D4E0E-744E-47CB-A8F3-ADC940B07F30}" type="presOf" srcId="{20BF5756-EAC3-4168-BAD1-99CE8653898E}" destId="{61BC3E9F-EECE-4E4D-9494-A95284741C22}" srcOrd="0" destOrd="0" presId="urn:microsoft.com/office/officeart/2005/8/layout/process1"/>
    <dgm:cxn modelId="{08D77310-FCEC-4304-A0EF-D1D393370C58}" srcId="{2B9BAE0D-C44A-4549-A5B4-5625259F1B7D}" destId="{72739B4C-9FD3-4030-8830-85F2B96DD5EE}" srcOrd="2" destOrd="0" parTransId="{31377D5B-1E06-4886-87CA-52D40E810BFE}" sibTransId="{730282DD-E0A6-45E3-8B02-186ACF5469EA}"/>
    <dgm:cxn modelId="{C51B5414-36CB-4DDD-B1C1-DB48A1CA1B5F}" type="presOf" srcId="{4EE19767-FC56-43C2-8D50-D4724F3BD4EE}" destId="{04584F3E-B480-4F12-BA80-9117775BC2A9}" srcOrd="0" destOrd="0" presId="urn:microsoft.com/office/officeart/2005/8/layout/process1"/>
    <dgm:cxn modelId="{3051AC2B-00B1-4EC8-9105-2E1A1CF376CD}" type="presOf" srcId="{20BF5756-EAC3-4168-BAD1-99CE8653898E}" destId="{64BC6D1A-8EDE-46C5-A29E-91F17106DD92}" srcOrd="1" destOrd="0" presId="urn:microsoft.com/office/officeart/2005/8/layout/process1"/>
    <dgm:cxn modelId="{E434425D-9CD9-4B58-A6E2-4795C793013B}" srcId="{2B9BAE0D-C44A-4549-A5B4-5625259F1B7D}" destId="{B8D8EC0B-4C98-4990-AD63-FB82F6BBB905}" srcOrd="1" destOrd="0" parTransId="{4876414D-5498-4332-8ED9-03D4A7B2905B}" sibTransId="{20BF5756-EAC3-4168-BAD1-99CE8653898E}"/>
    <dgm:cxn modelId="{DB5FED60-A290-4AE8-A82A-B566389194AD}" type="presOf" srcId="{72739B4C-9FD3-4030-8830-85F2B96DD5EE}" destId="{CCEE8739-48ED-4A64-B579-B37447286666}" srcOrd="0" destOrd="0" presId="urn:microsoft.com/office/officeart/2005/8/layout/process1"/>
    <dgm:cxn modelId="{4CF2E153-4F45-425D-9122-70074E4598F5}" type="presOf" srcId="{2B9BAE0D-C44A-4549-A5B4-5625259F1B7D}" destId="{D8E0EB9C-C679-4B05-8BB0-D8A6718D4475}" srcOrd="0" destOrd="0" presId="urn:microsoft.com/office/officeart/2005/8/layout/process1"/>
    <dgm:cxn modelId="{06A87487-0DDC-47D7-A50B-64C3882D12B1}" srcId="{2B9BAE0D-C44A-4549-A5B4-5625259F1B7D}" destId="{4EE19767-FC56-43C2-8D50-D4724F3BD4EE}" srcOrd="0" destOrd="0" parTransId="{6E1642B9-79A6-4E64-9BEF-3DC3AC43B772}" sibTransId="{9DB365F3-3A77-4262-98C3-F7C3097429A3}"/>
    <dgm:cxn modelId="{0E7444A2-81DB-4714-9E0F-C37711679C96}" type="presOf" srcId="{9DB365F3-3A77-4262-98C3-F7C3097429A3}" destId="{20CB37D4-EFC3-438A-97B2-76E61AA72113}" srcOrd="0" destOrd="0" presId="urn:microsoft.com/office/officeart/2005/8/layout/process1"/>
    <dgm:cxn modelId="{A08635D0-F4DE-4B56-9ED7-4757701823D6}" type="presOf" srcId="{B8D8EC0B-4C98-4990-AD63-FB82F6BBB905}" destId="{595B5671-CBB0-48DD-8D59-0E88F972601A}" srcOrd="0" destOrd="0" presId="urn:microsoft.com/office/officeart/2005/8/layout/process1"/>
    <dgm:cxn modelId="{5751A7F6-046A-4017-A182-6FCEFF54E0DD}" type="presOf" srcId="{9DB365F3-3A77-4262-98C3-F7C3097429A3}" destId="{20172B8A-4B02-4480-9403-B2F921880E30}" srcOrd="1" destOrd="0" presId="urn:microsoft.com/office/officeart/2005/8/layout/process1"/>
    <dgm:cxn modelId="{25702B1D-BC5D-43CA-B4C5-0E26330B9890}" type="presParOf" srcId="{D8E0EB9C-C679-4B05-8BB0-D8A6718D4475}" destId="{04584F3E-B480-4F12-BA80-9117775BC2A9}" srcOrd="0" destOrd="0" presId="urn:microsoft.com/office/officeart/2005/8/layout/process1"/>
    <dgm:cxn modelId="{F901C74F-F73B-4A53-9B6F-DF44602E43C5}" type="presParOf" srcId="{D8E0EB9C-C679-4B05-8BB0-D8A6718D4475}" destId="{20CB37D4-EFC3-438A-97B2-76E61AA72113}" srcOrd="1" destOrd="0" presId="urn:microsoft.com/office/officeart/2005/8/layout/process1"/>
    <dgm:cxn modelId="{B7BA0E77-2C23-4C58-B13D-9A5EB4BCB0F3}" type="presParOf" srcId="{20CB37D4-EFC3-438A-97B2-76E61AA72113}" destId="{20172B8A-4B02-4480-9403-B2F921880E30}" srcOrd="0" destOrd="0" presId="urn:microsoft.com/office/officeart/2005/8/layout/process1"/>
    <dgm:cxn modelId="{E1E44D89-EAFE-4322-BC52-9A5C9A805396}" type="presParOf" srcId="{D8E0EB9C-C679-4B05-8BB0-D8A6718D4475}" destId="{595B5671-CBB0-48DD-8D59-0E88F972601A}" srcOrd="2" destOrd="0" presId="urn:microsoft.com/office/officeart/2005/8/layout/process1"/>
    <dgm:cxn modelId="{2A0B2AD1-6A74-4640-B670-70938EA40806}" type="presParOf" srcId="{D8E0EB9C-C679-4B05-8BB0-D8A6718D4475}" destId="{61BC3E9F-EECE-4E4D-9494-A95284741C22}" srcOrd="3" destOrd="0" presId="urn:microsoft.com/office/officeart/2005/8/layout/process1"/>
    <dgm:cxn modelId="{DC822455-0750-4978-9028-63E4BD85ECCE}" type="presParOf" srcId="{61BC3E9F-EECE-4E4D-9494-A95284741C22}" destId="{64BC6D1A-8EDE-46C5-A29E-91F17106DD92}" srcOrd="0" destOrd="0" presId="urn:microsoft.com/office/officeart/2005/8/layout/process1"/>
    <dgm:cxn modelId="{564450B3-4571-4A80-B35E-E753FFD891FF}" type="presParOf" srcId="{D8E0EB9C-C679-4B05-8BB0-D8A6718D4475}" destId="{CCEE8739-48ED-4A64-B579-B37447286666}" srcOrd="4"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1341B23-DB15-4B16-95C9-19A82C0D61AB}"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0DBC894C-FDA2-4D6C-9497-E7F2252BDA7D}">
      <dgm:prSet phldrT="[文本]" custT="1"/>
      <dgm:spPr/>
      <dgm:t>
        <a:bodyPr/>
        <a:lstStyle/>
        <a:p>
          <a:pPr algn="ctr"/>
          <a:r>
            <a:rPr lang="en-US" altLang="zh-CN" sz="1800" dirty="0">
              <a:latin typeface="Times New Roman" panose="02020603050405020304" pitchFamily="18" charset="0"/>
              <a:cs typeface="Times New Roman" panose="02020603050405020304" pitchFamily="18" charset="0"/>
            </a:rPr>
            <a:t>PMR-1: </a:t>
          </a:r>
          <a:r>
            <a:rPr lang="en-US" altLang="en-US" sz="1800" dirty="0" err="1">
              <a:latin typeface="Times New Roman" panose="02020603050405020304" pitchFamily="18" charset="0"/>
              <a:cs typeface="Times New Roman" panose="02020603050405020304" pitchFamily="18" charset="0"/>
            </a:rPr>
            <a:t>BookmarkAll</a:t>
          </a:r>
          <a:r>
            <a:rPr lang="zh-CN" altLang="en-US" sz="1800" dirty="0">
              <a:latin typeface="宋体" panose="02010600030101010101" pitchFamily="2" charset="-122"/>
              <a:ea typeface="宋体" panose="02010600030101010101" pitchFamily="2" charset="-122"/>
              <a:cs typeface="Times New Roman" panose="02020603050405020304" pitchFamily="18" charset="0"/>
            </a:rPr>
            <a:t>操作</a:t>
          </a:r>
          <a:r>
            <a:rPr lang="en-US" altLang="en-US" sz="1800" dirty="0">
              <a:latin typeface="宋体" panose="02010600030101010101" pitchFamily="2" charset="-122"/>
              <a:ea typeface="宋体" panose="02010600030101010101" pitchFamily="2" charset="-122"/>
              <a:cs typeface="Times New Roman" panose="02020603050405020304" pitchFamily="18" charset="0"/>
            </a:rPr>
            <a:t> </a:t>
          </a:r>
          <a:endParaRPr lang="zh-CN" altLang="en-US" sz="1800" dirty="0">
            <a:latin typeface="宋体" panose="02010600030101010101" pitchFamily="2" charset="-122"/>
            <a:ea typeface="宋体" panose="02010600030101010101" pitchFamily="2" charset="-122"/>
            <a:cs typeface="Times New Roman" panose="02020603050405020304" pitchFamily="18" charset="0"/>
          </a:endParaRPr>
        </a:p>
      </dgm:t>
    </dgm:pt>
    <dgm:pt modelId="{4E017506-955B-436F-9EA7-A724E02EB9C8}" type="parTrans" cxnId="{9A0BEAF3-F74A-4AB3-8307-7B4314DCBFAC}">
      <dgm:prSet/>
      <dgm:spPr/>
      <dgm:t>
        <a:bodyPr/>
        <a:lstStyle/>
        <a:p>
          <a:endParaRPr lang="zh-CN" altLang="en-US"/>
        </a:p>
      </dgm:t>
    </dgm:pt>
    <dgm:pt modelId="{B23600C0-BCD9-4DE2-AAAA-ABC4C0476941}" type="sibTrans" cxnId="{9A0BEAF3-F74A-4AB3-8307-7B4314DCBFAC}">
      <dgm:prSet/>
      <dgm:spPr/>
      <dgm:t>
        <a:bodyPr/>
        <a:lstStyle/>
        <a:p>
          <a:endParaRPr lang="zh-CN" altLang="en-US"/>
        </a:p>
      </dgm:t>
    </dgm:pt>
    <dgm:pt modelId="{2D8A4F27-0CA9-4034-B791-7F8D57D94B98}" type="pres">
      <dgm:prSet presAssocID="{81341B23-DB15-4B16-95C9-19A82C0D61AB}" presName="linear" presStyleCnt="0">
        <dgm:presLayoutVars>
          <dgm:animLvl val="lvl"/>
          <dgm:resizeHandles val="exact"/>
        </dgm:presLayoutVars>
      </dgm:prSet>
      <dgm:spPr/>
    </dgm:pt>
    <dgm:pt modelId="{D039F064-46FA-4972-A8E2-2FA428C4D7DB}" type="pres">
      <dgm:prSet presAssocID="{0DBC894C-FDA2-4D6C-9497-E7F2252BDA7D}" presName="parentText" presStyleLbl="node1" presStyleIdx="0" presStyleCnt="1" custScaleX="100000" custLinFactNeighborX="-5571" custLinFactNeighborY="-60">
        <dgm:presLayoutVars>
          <dgm:chMax val="0"/>
          <dgm:bulletEnabled val="1"/>
        </dgm:presLayoutVars>
      </dgm:prSet>
      <dgm:spPr/>
    </dgm:pt>
  </dgm:ptLst>
  <dgm:cxnLst>
    <dgm:cxn modelId="{B2B3CB6B-E8D6-42F0-A296-1F703A2D9F91}" type="presOf" srcId="{0DBC894C-FDA2-4D6C-9497-E7F2252BDA7D}" destId="{D039F064-46FA-4972-A8E2-2FA428C4D7DB}" srcOrd="0" destOrd="0" presId="urn:microsoft.com/office/officeart/2005/8/layout/vList2"/>
    <dgm:cxn modelId="{C16A57A9-EB03-496A-83B9-5B8C4D6F445B}" type="presOf" srcId="{81341B23-DB15-4B16-95C9-19A82C0D61AB}" destId="{2D8A4F27-0CA9-4034-B791-7F8D57D94B98}" srcOrd="0" destOrd="0" presId="urn:microsoft.com/office/officeart/2005/8/layout/vList2"/>
    <dgm:cxn modelId="{9A0BEAF3-F74A-4AB3-8307-7B4314DCBFAC}" srcId="{81341B23-DB15-4B16-95C9-19A82C0D61AB}" destId="{0DBC894C-FDA2-4D6C-9497-E7F2252BDA7D}" srcOrd="0" destOrd="0" parTransId="{4E017506-955B-436F-9EA7-A724E02EB9C8}" sibTransId="{B23600C0-BCD9-4DE2-AAAA-ABC4C0476941}"/>
    <dgm:cxn modelId="{830C4B42-5883-4914-A780-775FD1D8E983}" type="presParOf" srcId="{2D8A4F27-0CA9-4034-B791-7F8D57D94B98}" destId="{D039F064-46FA-4972-A8E2-2FA428C4D7DB}" srcOrd="0" destOrd="0" presId="urn:microsoft.com/office/officeart/2005/8/layout/vList2"/>
  </dgm:cxnLst>
  <dgm:bg>
    <a:noFill/>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52784-B4B2-4B1B-82AE-83F192EF3A7D}">
      <dsp:nvSpPr>
        <dsp:cNvPr id="0" name=""/>
        <dsp:cNvSpPr/>
      </dsp:nvSpPr>
      <dsp:spPr>
        <a:xfrm>
          <a:off x="538618" y="633"/>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环境设置</a:t>
          </a:r>
          <a:endPar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557831" y="19846"/>
        <a:ext cx="1726028" cy="617554"/>
      </dsp:txXfrm>
    </dsp:sp>
    <dsp:sp modelId="{39E0C169-3A79-400A-A1CA-9620B596FFA3}">
      <dsp:nvSpPr>
        <dsp:cNvPr id="0" name=""/>
        <dsp:cNvSpPr/>
      </dsp:nvSpPr>
      <dsp:spPr>
        <a:xfrm rot="30470">
          <a:off x="2509969" y="220645"/>
          <a:ext cx="279489"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bg1"/>
            </a:solidFill>
          </a:endParaRPr>
        </a:p>
      </dsp:txBody>
      <dsp:txXfrm>
        <a:off x="2509970" y="267891"/>
        <a:ext cx="208147" cy="142684"/>
      </dsp:txXfrm>
    </dsp:sp>
    <dsp:sp modelId="{799D653C-C558-4B67-A51C-D82A423DB290}">
      <dsp:nvSpPr>
        <dsp:cNvPr id="0" name=""/>
        <dsp:cNvSpPr/>
      </dsp:nvSpPr>
      <dsp:spPr>
        <a:xfrm>
          <a:off x="3025693" y="22677"/>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初始化</a:t>
          </a:r>
        </a:p>
      </dsp:txBody>
      <dsp:txXfrm>
        <a:off x="3044906" y="41890"/>
        <a:ext cx="1726028" cy="617554"/>
      </dsp:txXfrm>
    </dsp:sp>
    <dsp:sp modelId="{9C0B56A1-CB88-4DD6-9282-C79C41DD03ED}">
      <dsp:nvSpPr>
        <dsp:cNvPr id="0" name=""/>
        <dsp:cNvSpPr/>
      </dsp:nvSpPr>
      <dsp:spPr>
        <a:xfrm>
          <a:off x="5079336" y="231763"/>
          <a:ext cx="383530"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bg1"/>
            </a:solidFill>
          </a:endParaRPr>
        </a:p>
      </dsp:txBody>
      <dsp:txXfrm>
        <a:off x="5079336" y="279325"/>
        <a:ext cx="312188" cy="142684"/>
      </dsp:txXfrm>
    </dsp:sp>
    <dsp:sp modelId="{FE9BDDD3-AEFA-4B09-BD41-8E7D828F7F3F}">
      <dsp:nvSpPr>
        <dsp:cNvPr id="0" name=""/>
        <dsp:cNvSpPr/>
      </dsp:nvSpPr>
      <dsp:spPr>
        <a:xfrm>
          <a:off x="5781804" y="22677"/>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数据准备</a:t>
          </a:r>
          <a:endPar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5801017" y="41890"/>
        <a:ext cx="1726028" cy="617554"/>
      </dsp:txXfrm>
    </dsp:sp>
    <dsp:sp modelId="{F6FC0265-D36D-4F34-A39F-C60EEE6677A1}">
      <dsp:nvSpPr>
        <dsp:cNvPr id="0" name=""/>
        <dsp:cNvSpPr/>
      </dsp:nvSpPr>
      <dsp:spPr>
        <a:xfrm>
          <a:off x="7835447" y="231763"/>
          <a:ext cx="383530"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bg1"/>
            </a:solidFill>
          </a:endParaRPr>
        </a:p>
      </dsp:txBody>
      <dsp:txXfrm>
        <a:off x="7835447" y="279325"/>
        <a:ext cx="312188" cy="142684"/>
      </dsp:txXfrm>
    </dsp:sp>
    <dsp:sp modelId="{CC8DCF6D-759F-4411-8E30-B90A52FC6F2A}">
      <dsp:nvSpPr>
        <dsp:cNvPr id="0" name=""/>
        <dsp:cNvSpPr/>
      </dsp:nvSpPr>
      <dsp:spPr>
        <a:xfrm>
          <a:off x="8537916" y="22677"/>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模型构建</a:t>
          </a:r>
          <a:endPar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8557129" y="41890"/>
        <a:ext cx="1726028" cy="617554"/>
      </dsp:txXfrm>
    </dsp:sp>
    <dsp:sp modelId="{DE713974-E0A2-41BC-B9D6-40C0E3CBEBA5}">
      <dsp:nvSpPr>
        <dsp:cNvPr id="0" name=""/>
        <dsp:cNvSpPr/>
      </dsp:nvSpPr>
      <dsp:spPr>
        <a:xfrm rot="5400000">
          <a:off x="9232518" y="1030323"/>
          <a:ext cx="375249"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zh-CN" altLang="en-US" sz="1500" kern="1200">
            <a:solidFill>
              <a:schemeClr val="bg1"/>
            </a:solidFill>
          </a:endParaRPr>
        </a:p>
      </dsp:txBody>
      <dsp:txXfrm rot="-5400000">
        <a:off x="9348800" y="961603"/>
        <a:ext cx="142684" cy="303907"/>
      </dsp:txXfrm>
    </dsp:sp>
    <dsp:sp modelId="{8BC82C4F-B86F-4E97-99BD-47F99975D231}">
      <dsp:nvSpPr>
        <dsp:cNvPr id="0" name=""/>
        <dsp:cNvSpPr/>
      </dsp:nvSpPr>
      <dsp:spPr>
        <a:xfrm>
          <a:off x="8537916" y="1648904"/>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训练</a:t>
          </a:r>
          <a:endPar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8557129" y="1668117"/>
        <a:ext cx="1726028" cy="617554"/>
      </dsp:txXfrm>
    </dsp:sp>
    <dsp:sp modelId="{096CC1FF-2085-4D43-BC99-40B56C37B4AB}">
      <dsp:nvSpPr>
        <dsp:cNvPr id="0" name=""/>
        <dsp:cNvSpPr/>
      </dsp:nvSpPr>
      <dsp:spPr>
        <a:xfrm rot="10800000">
          <a:off x="7865197" y="1857990"/>
          <a:ext cx="383530"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bg1"/>
            </a:solidFill>
          </a:endParaRPr>
        </a:p>
      </dsp:txBody>
      <dsp:txXfrm rot="10800000">
        <a:off x="7936539" y="1905552"/>
        <a:ext cx="312188" cy="142684"/>
      </dsp:txXfrm>
    </dsp:sp>
    <dsp:sp modelId="{4209F87E-3680-4B1F-B502-A08E0C4B7DFD}">
      <dsp:nvSpPr>
        <dsp:cNvPr id="0" name=""/>
        <dsp:cNvSpPr/>
      </dsp:nvSpPr>
      <dsp:spPr>
        <a:xfrm>
          <a:off x="5781804" y="1648904"/>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评估</a:t>
          </a:r>
          <a:endPar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5801017" y="1668117"/>
        <a:ext cx="1726028" cy="617554"/>
      </dsp:txXfrm>
    </dsp:sp>
    <dsp:sp modelId="{BB4C2E45-312C-4153-8EA9-927409F0C6BA}">
      <dsp:nvSpPr>
        <dsp:cNvPr id="0" name=""/>
        <dsp:cNvSpPr/>
      </dsp:nvSpPr>
      <dsp:spPr>
        <a:xfrm rot="10800000">
          <a:off x="5109086" y="1857990"/>
          <a:ext cx="383530"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bg1"/>
            </a:solidFill>
          </a:endParaRPr>
        </a:p>
      </dsp:txBody>
      <dsp:txXfrm rot="10800000">
        <a:off x="5180428" y="1905552"/>
        <a:ext cx="312188" cy="142684"/>
      </dsp:txXfrm>
    </dsp:sp>
    <dsp:sp modelId="{559CB3AB-28D7-4A58-AE5B-45330B8A8F9E}">
      <dsp:nvSpPr>
        <dsp:cNvPr id="0" name=""/>
        <dsp:cNvSpPr/>
      </dsp:nvSpPr>
      <dsp:spPr>
        <a:xfrm>
          <a:off x="3025693" y="1648904"/>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超参数调优</a:t>
          </a:r>
        </a:p>
      </dsp:txBody>
      <dsp:txXfrm>
        <a:off x="3044906" y="1668117"/>
        <a:ext cx="1726028" cy="617554"/>
      </dsp:txXfrm>
    </dsp:sp>
    <dsp:sp modelId="{B30A26B1-AC14-4D0F-A43B-14E406758CE7}">
      <dsp:nvSpPr>
        <dsp:cNvPr id="0" name=""/>
        <dsp:cNvSpPr/>
      </dsp:nvSpPr>
      <dsp:spPr>
        <a:xfrm rot="10800875">
          <a:off x="2535483" y="1857676"/>
          <a:ext cx="279478" cy="2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zh-CN" altLang="en-US" sz="700" kern="1200">
            <a:solidFill>
              <a:schemeClr val="bg1"/>
            </a:solidFill>
          </a:endParaRPr>
        </a:p>
      </dsp:txBody>
      <dsp:txXfrm rot="10800000">
        <a:off x="2606825" y="1905247"/>
        <a:ext cx="208136" cy="142684"/>
      </dsp:txXfrm>
    </dsp:sp>
    <dsp:sp modelId="{E4E5CD3F-3094-4840-8D4B-165B534C0D4B}">
      <dsp:nvSpPr>
        <dsp:cNvPr id="0" name=""/>
        <dsp:cNvSpPr/>
      </dsp:nvSpPr>
      <dsp:spPr>
        <a:xfrm>
          <a:off x="538618" y="1648270"/>
          <a:ext cx="1764454" cy="6559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预测</a:t>
          </a:r>
          <a:r>
            <a:rPr lang="en-US"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sz="180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部署</a:t>
          </a:r>
        </a:p>
      </dsp:txBody>
      <dsp:txXfrm>
        <a:off x="557831" y="1667483"/>
        <a:ext cx="1726028" cy="617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584F3E-B480-4F12-BA80-9117775BC2A9}">
      <dsp:nvSpPr>
        <dsp:cNvPr id="0" name=""/>
        <dsp:cNvSpPr/>
      </dsp:nvSpPr>
      <dsp:spPr>
        <a:xfrm>
          <a:off x="10091" y="285430"/>
          <a:ext cx="3016214" cy="8064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深度学习帖子筛选 </a:t>
          </a:r>
          <a:r>
            <a:rPr lang="en-US" altLang="zh-CN"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DL Post Selection )</a:t>
          </a:r>
          <a:endPar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33711" y="309050"/>
        <a:ext cx="2968974" cy="759193"/>
      </dsp:txXfrm>
    </dsp:sp>
    <dsp:sp modelId="{20CB37D4-EFC3-438A-97B2-76E61AA72113}">
      <dsp:nvSpPr>
        <dsp:cNvPr id="0" name=""/>
        <dsp:cNvSpPr/>
      </dsp:nvSpPr>
      <dsp:spPr>
        <a:xfrm>
          <a:off x="3327927" y="314636"/>
          <a:ext cx="639437" cy="748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3327927" y="464240"/>
        <a:ext cx="447606" cy="448813"/>
      </dsp:txXfrm>
    </dsp:sp>
    <dsp:sp modelId="{595B5671-CBB0-48DD-8D59-0E88F972601A}">
      <dsp:nvSpPr>
        <dsp:cNvPr id="0" name=""/>
        <dsp:cNvSpPr/>
      </dsp:nvSpPr>
      <dsp:spPr>
        <a:xfrm>
          <a:off x="4232791" y="285430"/>
          <a:ext cx="3016214" cy="8064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性能问题候选帖筛选 </a:t>
          </a:r>
          <a:r>
            <a:rPr lang="en-US" altLang="zh-CN"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 Post Selection ) </a:t>
          </a:r>
          <a:endPar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4256411" y="309050"/>
        <a:ext cx="2968974" cy="759193"/>
      </dsp:txXfrm>
    </dsp:sp>
    <dsp:sp modelId="{61BC3E9F-EECE-4E4D-9494-A95284741C22}">
      <dsp:nvSpPr>
        <dsp:cNvPr id="0" name=""/>
        <dsp:cNvSpPr/>
      </dsp:nvSpPr>
      <dsp:spPr>
        <a:xfrm>
          <a:off x="7550627" y="314636"/>
          <a:ext cx="639437" cy="74802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zh-CN" altLang="en-US" sz="2300" kern="1200"/>
        </a:p>
      </dsp:txBody>
      <dsp:txXfrm>
        <a:off x="7550627" y="464240"/>
        <a:ext cx="447606" cy="448813"/>
      </dsp:txXfrm>
    </dsp:sp>
    <dsp:sp modelId="{CCEE8739-48ED-4A64-B579-B37447286666}">
      <dsp:nvSpPr>
        <dsp:cNvPr id="0" name=""/>
        <dsp:cNvSpPr/>
      </dsp:nvSpPr>
      <dsp:spPr>
        <a:xfrm>
          <a:off x="8455492" y="285430"/>
          <a:ext cx="3016214" cy="8064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性能问题确认与标注 </a:t>
          </a:r>
          <a:r>
            <a:rPr lang="en-US" altLang="zh-CN"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 Identification )</a:t>
          </a:r>
          <a:endPar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dsp:txBody>
      <dsp:txXfrm>
        <a:off x="8479112" y="309050"/>
        <a:ext cx="2968974" cy="759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39F064-46FA-4972-A8E2-2FA428C4D7DB}">
      <dsp:nvSpPr>
        <dsp:cNvPr id="0" name=""/>
        <dsp:cNvSpPr/>
      </dsp:nvSpPr>
      <dsp:spPr>
        <a:xfrm>
          <a:off x="0" y="75"/>
          <a:ext cx="4378324" cy="81076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altLang="zh-CN" sz="1800" kern="1200" dirty="0">
              <a:latin typeface="Times New Roman" panose="02020603050405020304" pitchFamily="18" charset="0"/>
              <a:cs typeface="Times New Roman" panose="02020603050405020304" pitchFamily="18" charset="0"/>
            </a:rPr>
            <a:t>PMR-1: </a:t>
          </a:r>
          <a:r>
            <a:rPr lang="en-US" altLang="en-US" sz="1800" kern="1200" dirty="0" err="1">
              <a:latin typeface="Times New Roman" panose="02020603050405020304" pitchFamily="18" charset="0"/>
              <a:cs typeface="Times New Roman" panose="02020603050405020304" pitchFamily="18" charset="0"/>
            </a:rPr>
            <a:t>BookmarkAll</a:t>
          </a:r>
          <a:r>
            <a:rPr lang="zh-CN" altLang="en-US" sz="1800" kern="1200" dirty="0">
              <a:latin typeface="宋体" panose="02010600030101010101" pitchFamily="2" charset="-122"/>
              <a:ea typeface="宋体" panose="02010600030101010101" pitchFamily="2" charset="-122"/>
              <a:cs typeface="Times New Roman" panose="02020603050405020304" pitchFamily="18" charset="0"/>
            </a:rPr>
            <a:t>操作</a:t>
          </a:r>
          <a:r>
            <a:rPr lang="en-US" altLang="en-US" sz="1800" kern="1200" dirty="0">
              <a:latin typeface="宋体" panose="02010600030101010101" pitchFamily="2" charset="-122"/>
              <a:ea typeface="宋体" panose="02010600030101010101" pitchFamily="2" charset="-122"/>
              <a:cs typeface="Times New Roman" panose="02020603050405020304" pitchFamily="18" charset="0"/>
            </a:rPr>
            <a:t> </a:t>
          </a:r>
          <a:endParaRPr lang="zh-CN" altLang="en-US" sz="1800" kern="1200" dirty="0">
            <a:latin typeface="宋体" panose="02010600030101010101" pitchFamily="2" charset="-122"/>
            <a:ea typeface="宋体" panose="02010600030101010101" pitchFamily="2" charset="-122"/>
            <a:cs typeface="Times New Roman" panose="02020603050405020304" pitchFamily="18" charset="0"/>
          </a:endParaRPr>
        </a:p>
      </dsp:txBody>
      <dsp:txXfrm>
        <a:off x="39578" y="39653"/>
        <a:ext cx="4299168" cy="7316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12AB3843-5A11-23C2-2B91-43E7B8B095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1E34F9D-6BBB-095A-DDB3-0DE820657D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D43675-2861-4D0A-B260-7E9F779C37BC}" type="datetimeFigureOut">
              <a:rPr lang="zh-CN" altLang="en-US" smtClean="0"/>
              <a:t>2025/6/16</a:t>
            </a:fld>
            <a:endParaRPr lang="zh-CN" altLang="en-US"/>
          </a:p>
        </p:txBody>
      </p:sp>
      <p:sp>
        <p:nvSpPr>
          <p:cNvPr id="4" name="页脚占位符 3">
            <a:extLst>
              <a:ext uri="{FF2B5EF4-FFF2-40B4-BE49-F238E27FC236}">
                <a16:creationId xmlns:a16="http://schemas.microsoft.com/office/drawing/2014/main" id="{609AE9D3-9AC4-9A4D-5A0C-11C80613EF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02195975-623D-5917-9B1B-39164FD658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1B5378-EFBE-4FC3-BC03-A15DD20151FC}" type="slidenum">
              <a:rPr lang="zh-CN" altLang="en-US" smtClean="0"/>
              <a:t>‹#›</a:t>
            </a:fld>
            <a:endParaRPr lang="zh-CN" altLang="en-US"/>
          </a:p>
        </p:txBody>
      </p:sp>
    </p:spTree>
    <p:extLst>
      <p:ext uri="{BB962C8B-B14F-4D97-AF65-F5344CB8AC3E}">
        <p14:creationId xmlns:p14="http://schemas.microsoft.com/office/powerpoint/2010/main" val="271400996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7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87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2025/6/16</a:t>
            </a:fld>
            <a:endParaRPr lang="zh-CN" altLang="en-US"/>
          </a:p>
        </p:txBody>
      </p:sp>
      <p:sp>
        <p:nvSpPr>
          <p:cNvPr id="104887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87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88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88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298430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A9B2F-6254-8683-1044-E0EFA9BAA1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23D21F9-2341-17D8-A23F-044155E77D5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4999A9B-08AD-594F-B026-097E7E99C3A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a:extLst>
              <a:ext uri="{FF2B5EF4-FFF2-40B4-BE49-F238E27FC236}">
                <a16:creationId xmlns:a16="http://schemas.microsoft.com/office/drawing/2014/main" id="{2E1F9155-9CB0-8E7A-AA21-7B1C6A2FE61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2E3C26-C9FA-4C5A-B7DA-41A22523D72B}"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42235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D873E-DBC2-02DC-F818-3AACEE238734}"/>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154AB7A-D4A4-B042-981E-8E2DA04FE7C3}"/>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ACD35410-8524-10AC-9E1C-7FB5DBBADA97}"/>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3317572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D16F7-2C66-C792-E5C2-2118F7832ED5}"/>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6DEDC279-C6C2-8F3F-FC66-C1986CC3AE76}"/>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1DBD8FD9-A968-7EF1-2EA0-4A5F3591E46B}"/>
              </a:ext>
            </a:extLst>
          </p:cNvPr>
          <p:cNvSpPr>
            <a:spLocks noGrp="1"/>
          </p:cNvSpPr>
          <p:nvPr>
            <p:ph type="body" idx="3"/>
          </p:nvPr>
        </p:nvSpPr>
        <p:spPr/>
        <p:txBody>
          <a:bodyPr/>
          <a:lstStyle/>
          <a:p>
            <a:pPr lvl="0"/>
            <a:endParaRPr lang="en-US" altLang="zh-CN" dirty="0"/>
          </a:p>
        </p:txBody>
      </p:sp>
    </p:spTree>
    <p:extLst>
      <p:ext uri="{BB962C8B-B14F-4D97-AF65-F5344CB8AC3E}">
        <p14:creationId xmlns:p14="http://schemas.microsoft.com/office/powerpoint/2010/main" val="240245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B9BFB-88AF-7523-E95F-C802EAD40819}"/>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176E475A-70E4-0D6D-499B-F9EDC71DC2C1}"/>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AE2539FD-3279-2534-1CC4-F43C822F7D61}"/>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11540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9CBBC-CD08-40D8-6D60-9A75B519E99E}"/>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7797FEC-FD82-BA56-7ABE-42FEB34B3572}"/>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29C8A72C-8401-0DFD-36C5-61E23DF40F03}"/>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138632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269E5-5BE2-090B-4265-58D385209AB8}"/>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752DDD1-6ABF-50DC-8E14-2459406B960A}"/>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779D0FDF-7F41-5AAC-A68E-14BA1CC86631}"/>
              </a:ext>
            </a:extLst>
          </p:cNvPr>
          <p:cNvSpPr>
            <a:spLocks noGrp="1"/>
          </p:cNvSpPr>
          <p:nvPr>
            <p:ph type="body" idx="3"/>
          </p:nvPr>
        </p:nvSpPr>
        <p:spPr/>
        <p:txBody>
          <a:bodyPr/>
          <a:lstStyle/>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altLang="zh-CN" dirty="0"/>
          </a:p>
        </p:txBody>
      </p:sp>
    </p:spTree>
    <p:extLst>
      <p:ext uri="{BB962C8B-B14F-4D97-AF65-F5344CB8AC3E}">
        <p14:creationId xmlns:p14="http://schemas.microsoft.com/office/powerpoint/2010/main" val="2278765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03024-CE29-04E4-C7D4-EDD1C6B57EEC}"/>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DC538CEB-1BFC-4D2F-5D22-C859399C344C}"/>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4F2AED14-544E-596C-CA1D-35DFD71C8F54}"/>
              </a:ext>
            </a:extLst>
          </p:cNvPr>
          <p:cNvSpPr>
            <a:spLocks noGrp="1"/>
          </p:cNvSpPr>
          <p:nvPr>
            <p:ph type="body" idx="3"/>
          </p:nvPr>
        </p:nvSpPr>
        <p:spPr/>
        <p:txBody>
          <a:bodyPr/>
          <a:lstStyle/>
          <a:p>
            <a:pPr marL="0" indent="0">
              <a:lnSpc>
                <a:spcPct val="15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3279752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CE2F9-485E-AE8E-069D-F5DB13D007BB}"/>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C6B33C9A-DF51-7915-4B10-0F6E8ACDA741}"/>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2D0636B5-D9FE-3821-97CE-B9697DBF4A63}"/>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06679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4256D-D7CA-C9DF-1B68-9C45BE0D265A}"/>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4C69906B-DDFC-C376-FD0D-39040E9A2411}"/>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628834F6-96C4-4A88-5B2D-DED3692BB574}"/>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66615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DA27E-C351-FD42-F1A0-BCFFAAD12A5E}"/>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0AB96F11-A8D2-5CFD-7B81-70C39EB79C7C}"/>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D4AB67FE-11F2-AF87-6653-8675966D2EFD}"/>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6550755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F06D4-9226-76EE-9E01-0BADC115494E}"/>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67D0F0B2-4BA3-F669-E33E-B43CA0C5B3F7}"/>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0F5906B7-EDE1-7A30-AB9E-7682B38C7D01}"/>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3771036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E570B-75DB-B252-20C8-AC19B1AFE5E7}"/>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917C1616-2354-564A-C19B-464E7B9A9C36}"/>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F3D5BD0E-635D-3A96-ED74-2117DC9A1FC7}"/>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602334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52410-74B9-B3F2-1BD7-E93B54DEBF27}"/>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0B32D98E-AC87-5EAE-58B4-F7F5BB5C1CDC}"/>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5ABF88BD-6724-5481-F811-2414329CFB41}"/>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32712644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02E73-47DF-A82C-ED54-8F35CE2F1005}"/>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3A9CE3DC-0BB0-A8CF-984B-D6B2F47F10B3}"/>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D5E617B1-B172-29DF-F922-1BD93D4106A9}"/>
              </a:ext>
            </a:extLst>
          </p:cNvPr>
          <p:cNvSpPr>
            <a:spLocks noGrp="1"/>
          </p:cNvSpPr>
          <p:nvPr>
            <p:ph type="body" idx="3"/>
          </p:nvPr>
        </p:nvSpPr>
        <p:spPr/>
        <p:txBody>
          <a:bodyPr/>
          <a:lstStyle/>
          <a:p>
            <a:pPr>
              <a:lnSpc>
                <a:spcPct val="150000"/>
              </a:lnSpc>
            </a:pPr>
            <a:endParaRPr lang="zh-CN" altLang="en-US" dirty="0"/>
          </a:p>
        </p:txBody>
      </p:sp>
    </p:spTree>
    <p:extLst>
      <p:ext uri="{BB962C8B-B14F-4D97-AF65-F5344CB8AC3E}">
        <p14:creationId xmlns:p14="http://schemas.microsoft.com/office/powerpoint/2010/main" val="670393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44997-0C99-B326-58C7-DFB62D436D87}"/>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F1BA25F2-BE9E-435C-41D7-03368273AF83}"/>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D1B0BCD3-B2DB-A53D-8AFE-F7C2FAEC4460}"/>
              </a:ext>
            </a:extLst>
          </p:cNvPr>
          <p:cNvSpPr>
            <a:spLocks noGrp="1"/>
          </p:cNvSpPr>
          <p:nvPr>
            <p:ph type="body" idx="3"/>
          </p:nvPr>
        </p:nvSpPr>
        <p:spPr/>
        <p:txBody>
          <a:bodyPr/>
          <a:lstStyle/>
          <a:p>
            <a:pPr>
              <a:buNone/>
            </a:pPr>
            <a:endParaRPr lang="zh-CN" altLang="en-US" dirty="0"/>
          </a:p>
        </p:txBody>
      </p:sp>
    </p:spTree>
    <p:extLst>
      <p:ext uri="{BB962C8B-B14F-4D97-AF65-F5344CB8AC3E}">
        <p14:creationId xmlns:p14="http://schemas.microsoft.com/office/powerpoint/2010/main" val="771037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2F3B8-DEC9-3D73-D061-8E5CD5689BF9}"/>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A231ACFF-3E70-BC8C-9B9E-E40E64E4E2AF}"/>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A5CDDB1E-2CEA-CB5F-2015-DC0798B35CFB}"/>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181585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AE248-2C0A-C8F9-97CE-0F6371ACCB8E}"/>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458BF053-5170-74CD-B41A-6DE1621858DD}"/>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09938BB3-64F7-C859-26CC-7331073806BE}"/>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2128923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148FD-F8C8-B0BF-ADF1-270FDCB27DBF}"/>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3192EEF8-44A5-2993-4304-36EF30936051}"/>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25CB6B5C-667C-B5D6-C436-72597CFE27C6}"/>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490637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A13FE-1E63-6433-05E5-FFE386ED9CC3}"/>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5ABC5CB2-2504-E9FD-CFE7-24F7B2D909BD}"/>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DD8C7F8C-FBE2-3A42-E3CB-E92C78BD2323}"/>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830813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8B30D-0D48-D7D7-39A2-C8DBAA3DE68E}"/>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A9B9720-A8A9-17C3-DD74-784D1113F197}"/>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9C4B8F7F-9199-26C4-9F3D-E89BC328F77B}"/>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56264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4563-1674-C364-7958-5F983ABAD66E}"/>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416FB2A5-F9E5-1E74-4619-DFD3769B91BE}"/>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64E4FF72-C440-7174-B007-DD691100013B}"/>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2823713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4DE0A-33F3-9030-B40E-7687B24084FB}"/>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F68283B7-F6EF-A513-A212-F79FC08DDFF9}"/>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26A63D06-E593-B3FC-84CE-78F70C4E8202}"/>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4117760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420AE-6223-AF2C-0079-15B711D64BCB}"/>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C7A15F59-C1AA-AF4C-3E55-DF8F8C3F7ACC}"/>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AB8A61F4-BAD3-4670-CB00-2E4FF3A845A9}"/>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815735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C019B-07D8-AB71-D2DC-C2A412E9A9CB}"/>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C818AC12-045D-A0F9-18FF-56F64E82E844}"/>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CA78BDD4-205B-C8A8-4C47-B145C89B7929}"/>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3236954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D0C6C-DFA7-87AB-1C7B-08373E73B2FF}"/>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62108A79-AFA2-72A1-E64A-BD6D55D429F9}"/>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22E93153-3CFD-0725-CC08-4424BF6D9AB1}"/>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7770968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AFD9D-E052-FE42-B515-064F9D4A457A}"/>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90FB23B-BECC-52BD-C384-FC18FA295F4A}"/>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C9D1B2EE-F1DD-1913-C620-20C89B3CE5DF}"/>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715447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9E880-18F5-3473-A03B-EB6CAB0B2CD7}"/>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7A1309D9-2750-8125-D206-91400E86007B}"/>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65F36F7B-3064-FC97-3FD1-95CF5C73F9B1}"/>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40690977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99207-41DB-EADD-0005-CBDAEEDD36BC}"/>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D9F39A7D-A929-4B06-D9C8-02C947D3B180}"/>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7D31CD03-6990-5917-EC95-168A0BC92498}"/>
              </a:ext>
            </a:extLst>
          </p:cNvPr>
          <p:cNvSpPr>
            <a:spLocks noGrp="1"/>
          </p:cNvSpPr>
          <p:nvPr>
            <p:ph type="body" idx="3"/>
          </p:nvPr>
        </p:nvSpPr>
        <p:spPr/>
        <p:txBody>
          <a:bodyPr/>
          <a:lstStyle/>
          <a:p>
            <a:pPr algn="l">
              <a:lnSpc>
                <a:spcPts val="2143"/>
              </a:lnSpc>
              <a:spcBef>
                <a:spcPts val="1029"/>
              </a:spcBef>
              <a:spcAft>
                <a:spcPts val="1029"/>
              </a:spcAft>
              <a:buNone/>
            </a:pPr>
            <a:endParaRPr lang="zh-CN" altLang="en-US" dirty="0"/>
          </a:p>
        </p:txBody>
      </p:sp>
    </p:spTree>
    <p:extLst>
      <p:ext uri="{BB962C8B-B14F-4D97-AF65-F5344CB8AC3E}">
        <p14:creationId xmlns:p14="http://schemas.microsoft.com/office/powerpoint/2010/main" val="37311264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D00F0-C53C-8101-343D-27B63E178729}"/>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597B8513-EBAC-BE32-940E-B1CF0F913274}"/>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8F6BDE6F-B788-38A2-E0BE-BE36B0E38B96}"/>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13177266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37482-20E6-C95E-1837-CACC360B5F77}"/>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57F3A92C-1473-08D8-AFD6-EBA3185992B9}"/>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76B743A0-7917-3ABA-C2D9-62F1E4888DCA}"/>
              </a:ext>
            </a:extLst>
          </p:cNvPr>
          <p:cNvSpPr>
            <a:spLocks noGrp="1"/>
          </p:cNvSpPr>
          <p:nvPr>
            <p:ph type="body" idx="3"/>
          </p:nvPr>
        </p:nvSpPr>
        <p:spPr/>
        <p:txBody>
          <a:bodyPr/>
          <a:lstStyle/>
          <a:p>
            <a:pPr>
              <a:buFont typeface="Arial" panose="020B0604020202020204" pitchFamily="34" charset="0"/>
              <a:buNone/>
            </a:pPr>
            <a:endParaRPr lang="zh-CN" altLang="en-US" dirty="0"/>
          </a:p>
        </p:txBody>
      </p:sp>
    </p:spTree>
    <p:extLst>
      <p:ext uri="{BB962C8B-B14F-4D97-AF65-F5344CB8AC3E}">
        <p14:creationId xmlns:p14="http://schemas.microsoft.com/office/powerpoint/2010/main" val="2450327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02026-641B-AD3C-9028-A2F1A871FDF1}"/>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C8CB9AA0-B881-8506-A634-7DDAEEAF2ACB}"/>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E933EFD2-894D-CE1B-F15E-D27126A2D88F}"/>
              </a:ext>
            </a:extLst>
          </p:cNvPr>
          <p:cNvSpPr>
            <a:spLocks noGrp="1"/>
          </p:cNvSpPr>
          <p:nvPr>
            <p:ph type="body" idx="3"/>
          </p:nvPr>
        </p:nvSpPr>
        <p:spPr/>
        <p:txBody>
          <a:bodyPr/>
          <a:lstStyle/>
          <a:p>
            <a:pPr>
              <a:buNone/>
            </a:pPr>
            <a:endParaRPr lang="zh-CN" altLang="en-US" dirty="0"/>
          </a:p>
        </p:txBody>
      </p:sp>
    </p:spTree>
    <p:extLst>
      <p:ext uri="{BB962C8B-B14F-4D97-AF65-F5344CB8AC3E}">
        <p14:creationId xmlns:p14="http://schemas.microsoft.com/office/powerpoint/2010/main" val="626860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FDC08-DC4C-D987-1C68-38F89D1C419F}"/>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DC8375C1-33D8-B642-640F-27E5880D66CE}"/>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9A7EF761-5E2C-4062-0122-A90663C6A9A7}"/>
              </a:ext>
            </a:extLst>
          </p:cNvPr>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Tree>
    <p:extLst>
      <p:ext uri="{BB962C8B-B14F-4D97-AF65-F5344CB8AC3E}">
        <p14:creationId xmlns:p14="http://schemas.microsoft.com/office/powerpoint/2010/main" val="551035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843A3-0B1C-3C59-4B36-D5B8DD492B68}"/>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4F208CA9-8E79-E84A-F5D2-3A260E9C5083}"/>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DD4946FA-2FF1-81D4-1BD2-E4D3731B458B}"/>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3505775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A5DBB-0ADC-BAB5-7685-566C760F3A09}"/>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E61C5A02-16EE-E16B-BE43-1C137982625C}"/>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B90A6842-D0F9-D951-7239-56B4162A9EF5}"/>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866613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4F0B1-25EF-27F5-DAA4-01FC7C134A49}"/>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2883080-F018-88A8-30F9-8D93F5D48E5F}"/>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30CF72F7-E578-88E7-0A19-D9BF682EF237}"/>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67500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AF4D6-1231-7376-3476-C2987A9AC6F1}"/>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C3FEB63A-4311-EB30-D98D-F708ADB6A576}"/>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ACDC0751-E532-AE4E-DA9D-24A056DF5004}"/>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36297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4AEBF-E466-2EFE-5D48-B054EC374A60}"/>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8649C593-2813-116A-CE30-35159ED3BF98}"/>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8109F4BB-8EF4-9329-040B-03110A887169}"/>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445392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CC443-D69B-3C63-F681-AD2094CFBF15}"/>
            </a:ext>
          </a:extLst>
        </p:cNvPr>
        <p:cNvGrpSpPr/>
        <p:nvPr/>
      </p:nvGrpSpPr>
      <p:grpSpPr>
        <a:xfrm>
          <a:off x="0" y="0"/>
          <a:ext cx="0" cy="0"/>
          <a:chOff x="0" y="0"/>
          <a:chExt cx="0" cy="0"/>
        </a:xfrm>
      </p:grpSpPr>
      <p:sp>
        <p:nvSpPr>
          <p:cNvPr id="1048625" name="幻灯片图像占位符 1">
            <a:extLst>
              <a:ext uri="{FF2B5EF4-FFF2-40B4-BE49-F238E27FC236}">
                <a16:creationId xmlns:a16="http://schemas.microsoft.com/office/drawing/2014/main" id="{056D5BB4-7D44-E316-10F9-F2A6F0FD0E62}"/>
              </a:ext>
            </a:extLst>
          </p:cNvPr>
          <p:cNvSpPr>
            <a:spLocks noGrp="1" noRot="1" noChangeAspect="1"/>
          </p:cNvSpPr>
          <p:nvPr>
            <p:ph type="sldImg" idx="2"/>
          </p:nvPr>
        </p:nvSpPr>
        <p:spPr/>
      </p:sp>
      <p:sp>
        <p:nvSpPr>
          <p:cNvPr id="1048626" name="文本占位符 2">
            <a:extLst>
              <a:ext uri="{FF2B5EF4-FFF2-40B4-BE49-F238E27FC236}">
                <a16:creationId xmlns:a16="http://schemas.microsoft.com/office/drawing/2014/main" id="{7130A077-EFB2-384A-87D6-BF11A1626888}"/>
              </a:ext>
            </a:extLst>
          </p:cNvPr>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947737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7590C27C-1386-4817-8355-C63B6E3770E3}" type="datetime1">
              <a:rPr lang="zh-CN" altLang="en-US" smtClean="0"/>
              <a:t>2025/6/16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Slide Number Placeholder 5">
            <a:extLst>
              <a:ext uri="{FF2B5EF4-FFF2-40B4-BE49-F238E27FC236}">
                <a16:creationId xmlns:a16="http://schemas.microsoft.com/office/drawing/2014/main" id="{AFF43805-750B-E5D3-8C79-89D62427E89B}"/>
              </a:ext>
            </a:extLst>
          </p:cNvPr>
          <p:cNvSpPr>
            <a:spLocks noGrp="1"/>
          </p:cNvSpPr>
          <p:nvPr>
            <p:ph type="sldNum" sz="quarter" idx="4"/>
          </p:nvPr>
        </p:nvSpPr>
        <p:spPr>
          <a:xfrm>
            <a:off x="9448800" y="6483600"/>
            <a:ext cx="2743200" cy="365125"/>
          </a:xfrm>
          <a:prstGeom prst="rect">
            <a:avLst/>
          </a:prstGeom>
        </p:spPr>
        <p:txBody>
          <a:bodyPr vert="horz" lIns="91440" tIns="45720" rIns="91440" bIns="45720" rtlCol="0" anchor="ctr"/>
          <a:lstStyle>
            <a:lvl1pPr>
              <a:defRPr lang="zh-CN" altLang="en-US" sz="160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algn="r"/>
            <a:fld id="{691222C5-DF54-4BD7-B776-8C19CDAF53BB}" type="slidenum">
              <a:rPr lang="en-US" altLang="zh-CN" smtClean="0"/>
              <a:pPr algn="r"/>
              <a:t>‹#›</a:t>
            </a:fld>
            <a:endParaRPr lang="en-US" altLang="zh-CN"/>
          </a:p>
        </p:txBody>
      </p:sp>
    </p:spTree>
    <p:extLst>
      <p:ext uri="{BB962C8B-B14F-4D97-AF65-F5344CB8AC3E}">
        <p14:creationId xmlns:p14="http://schemas.microsoft.com/office/powerpoint/2010/main" val="107431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33"/>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52D4782-9083-4D4C-AFCA-8075F67562D1}" type="datetime1">
              <a:rPr lang="zh-CN" altLang="en-US" smtClean="0"/>
              <a:t>2025/6/16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040844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8299E548-AC09-408D-A28D-FF568FD41586}" type="datetime1">
              <a:rPr lang="zh-CN" altLang="en-US" smtClean="0"/>
              <a:t>2025/6/16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711642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77A5B5-6188-44BA-8410-A91169999680}" type="datetime1">
              <a:rPr lang="zh-CN" altLang="en-US" smtClean="0"/>
              <a:t>2025/6/16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382530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
        <p:nvSpPr>
          <p:cNvPr id="22" name="矩形 21"/>
          <p:cNvSpPr/>
          <p:nvPr userDrawn="1"/>
        </p:nvSpPr>
        <p:spPr>
          <a:xfrm>
            <a:off x="1" y="409581"/>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8"/>
            <a:ext cx="6557333" cy="416571"/>
          </a:xfrm>
        </p:spPr>
        <p:txBody>
          <a:bodyPr>
            <a:normAutofit/>
          </a:bodyPr>
          <a:lstStyle>
            <a:lvl1pPr marL="0" indent="0" algn="l" defTabSz="914377" rtl="0" eaLnBrk="1" latinLnBrk="0" hangingPunct="1">
              <a:buNone/>
              <a:defRPr lang="zh-CN" altLang="en-US" sz="2400" kern="1200" dirty="0" smtClean="0">
                <a:solidFill>
                  <a:schemeClr val="accent1"/>
                </a:solidFill>
                <a:latin typeface="+mj-ea"/>
                <a:ea typeface="+mj-ea"/>
                <a:cs typeface="+mn-cs"/>
              </a:defRPr>
            </a:lvl1pPr>
          </a:lstStyle>
          <a:p>
            <a:pPr lvl="0"/>
            <a:r>
              <a:rPr lang="zh-CN" altLang="en-US" dirty="0"/>
              <a:t>单击此处编辑</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377"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dirty="0"/>
              <a:t>单击此处编辑</a:t>
            </a:r>
          </a:p>
        </p:txBody>
      </p:sp>
    </p:spTree>
    <p:extLst>
      <p:ext uri="{BB962C8B-B14F-4D97-AF65-F5344CB8AC3E}">
        <p14:creationId xmlns:p14="http://schemas.microsoft.com/office/powerpoint/2010/main" val="2007435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FB06AE6-A0E4-44D6-AC1C-D9A197B97F87}" type="datetime1">
              <a:rPr lang="zh-CN" altLang="en-US" smtClean="0"/>
              <a:t>2025/6/16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914700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1" y="4589473"/>
            <a:ext cx="10515600"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AB29B2B1-B67A-43D0-A040-7E04C41DDA61}" type="datetime1">
              <a:rPr lang="zh-CN" altLang="en-US" smtClean="0"/>
              <a:t>2025/6/16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706711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9" name="矩形 8"/>
          <p:cNvSpPr/>
          <p:nvPr userDrawn="1"/>
        </p:nvSpPr>
        <p:spPr>
          <a:xfrm>
            <a:off x="7811256" y="6517175"/>
            <a:ext cx="775136" cy="296876"/>
          </a:xfrm>
          <a:prstGeom prst="rect">
            <a:avLst/>
          </a:prstGeom>
        </p:spPr>
        <p:txBody>
          <a:bodyPr wrap="square">
            <a:spAutoFit/>
          </a:bodyPr>
          <a:lstStyle/>
          <a:p>
            <a:r>
              <a:rPr lang="en-US" altLang="zh-CN" sz="133" dirty="0">
                <a:solidFill>
                  <a:prstClr val="white"/>
                </a:solidFill>
                <a:latin typeface="Calibri"/>
                <a:ea typeface="宋体"/>
              </a:rPr>
              <a:t>PPT</a:t>
            </a:r>
            <a:r>
              <a:rPr lang="zh-CN" altLang="en-US" sz="133" dirty="0">
                <a:solidFill>
                  <a:prstClr val="white"/>
                </a:solidFill>
                <a:latin typeface="Calibri"/>
                <a:ea typeface="宋体"/>
              </a:rPr>
              <a:t>模板下载：</a:t>
            </a:r>
            <a:r>
              <a:rPr lang="en-US" altLang="zh-CN" sz="133" dirty="0">
                <a:solidFill>
                  <a:prstClr val="white"/>
                </a:solidFill>
                <a:latin typeface="Calibri"/>
                <a:ea typeface="宋体"/>
              </a:rPr>
              <a:t>www.1ppt.com/moban/     </a:t>
            </a:r>
            <a:r>
              <a:rPr lang="zh-CN" altLang="en-US" sz="133" dirty="0">
                <a:solidFill>
                  <a:prstClr val="white"/>
                </a:solidFill>
                <a:latin typeface="Calibri"/>
                <a:ea typeface="宋体"/>
              </a:rPr>
              <a:t>行业</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www.1ppt.com/hangye/ </a:t>
            </a:r>
          </a:p>
          <a:p>
            <a:r>
              <a:rPr lang="zh-CN" altLang="en-US" sz="133" dirty="0">
                <a:solidFill>
                  <a:prstClr val="white"/>
                </a:solidFill>
                <a:latin typeface="Calibri"/>
                <a:ea typeface="宋体"/>
              </a:rPr>
              <a:t>节日</a:t>
            </a:r>
            <a:r>
              <a:rPr lang="en-US" altLang="zh-CN" sz="133" dirty="0">
                <a:solidFill>
                  <a:prstClr val="white"/>
                </a:solidFill>
                <a:latin typeface="Calibri"/>
                <a:ea typeface="宋体"/>
              </a:rPr>
              <a:t>PPT</a:t>
            </a:r>
            <a:r>
              <a:rPr lang="zh-CN" altLang="en-US" sz="133" dirty="0">
                <a:solidFill>
                  <a:prstClr val="white"/>
                </a:solidFill>
                <a:latin typeface="Calibri"/>
                <a:ea typeface="宋体"/>
              </a:rPr>
              <a:t>模板：</a:t>
            </a:r>
            <a:r>
              <a:rPr lang="en-US" altLang="zh-CN" sz="133" dirty="0">
                <a:solidFill>
                  <a:prstClr val="white"/>
                </a:solidFill>
                <a:latin typeface="Calibri"/>
                <a:ea typeface="宋体"/>
              </a:rPr>
              <a:t>www.1ppt.com/jieri/           PPT</a:t>
            </a:r>
            <a:r>
              <a:rPr lang="zh-CN" altLang="en-US" sz="133" dirty="0">
                <a:solidFill>
                  <a:prstClr val="white"/>
                </a:solidFill>
                <a:latin typeface="Calibri"/>
                <a:ea typeface="宋体"/>
              </a:rPr>
              <a:t>素材下载：</a:t>
            </a:r>
            <a:r>
              <a:rPr lang="en-US" altLang="zh-CN" sz="133" dirty="0">
                <a:solidFill>
                  <a:prstClr val="white"/>
                </a:solidFill>
                <a:latin typeface="Calibri"/>
                <a:ea typeface="宋体"/>
              </a:rPr>
              <a:t>www.1ppt.com/sucai/</a:t>
            </a:r>
          </a:p>
          <a:p>
            <a:r>
              <a:rPr lang="en-US" altLang="zh-CN" sz="133" dirty="0">
                <a:solidFill>
                  <a:prstClr val="white"/>
                </a:solidFill>
                <a:latin typeface="Calibri"/>
                <a:ea typeface="宋体"/>
              </a:rPr>
              <a:t>PPT</a:t>
            </a:r>
            <a:r>
              <a:rPr lang="zh-CN" altLang="en-US" sz="133" dirty="0">
                <a:solidFill>
                  <a:prstClr val="white"/>
                </a:solidFill>
                <a:latin typeface="Calibri"/>
                <a:ea typeface="宋体"/>
              </a:rPr>
              <a:t>背景图片：</a:t>
            </a:r>
            <a:r>
              <a:rPr lang="en-US" altLang="zh-CN" sz="133" dirty="0">
                <a:solidFill>
                  <a:prstClr val="white"/>
                </a:solidFill>
                <a:latin typeface="Calibri"/>
                <a:ea typeface="宋体"/>
              </a:rPr>
              <a:t>www.1ppt.com/beijing/      PPT</a:t>
            </a:r>
            <a:r>
              <a:rPr lang="zh-CN" altLang="en-US" sz="133" dirty="0">
                <a:solidFill>
                  <a:prstClr val="white"/>
                </a:solidFill>
                <a:latin typeface="Calibri"/>
                <a:ea typeface="宋体"/>
              </a:rPr>
              <a:t>图表下载：</a:t>
            </a:r>
            <a:r>
              <a:rPr lang="en-US" altLang="zh-CN" sz="133" dirty="0">
                <a:solidFill>
                  <a:prstClr val="white"/>
                </a:solidFill>
                <a:latin typeface="Calibri"/>
                <a:ea typeface="宋体"/>
              </a:rPr>
              <a:t>www.1ppt.com/tubiao/      </a:t>
            </a:r>
          </a:p>
          <a:p>
            <a:r>
              <a:rPr lang="zh-CN" altLang="en-US" sz="133" dirty="0">
                <a:solidFill>
                  <a:prstClr val="white"/>
                </a:solidFill>
                <a:latin typeface="Calibri"/>
                <a:ea typeface="宋体"/>
              </a:rPr>
              <a:t>优秀</a:t>
            </a:r>
            <a:r>
              <a:rPr lang="en-US" altLang="zh-CN" sz="133" dirty="0">
                <a:solidFill>
                  <a:prstClr val="white"/>
                </a:solidFill>
                <a:latin typeface="Calibri"/>
                <a:ea typeface="宋体"/>
              </a:rPr>
              <a:t>PPT</a:t>
            </a:r>
            <a:r>
              <a:rPr lang="zh-CN" altLang="en-US" sz="133" dirty="0">
                <a:solidFill>
                  <a:prstClr val="white"/>
                </a:solidFill>
                <a:latin typeface="Calibri"/>
                <a:ea typeface="宋体"/>
              </a:rPr>
              <a:t>下载：</a:t>
            </a:r>
            <a:r>
              <a:rPr lang="en-US" altLang="zh-CN" sz="133" dirty="0">
                <a:solidFill>
                  <a:prstClr val="white"/>
                </a:solidFill>
                <a:latin typeface="Calibri"/>
                <a:ea typeface="宋体"/>
              </a:rPr>
              <a:t>www.1ppt.com/xiazai/        PPT</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www.1ppt.com/powerpoint/      </a:t>
            </a:r>
          </a:p>
          <a:p>
            <a:r>
              <a:rPr lang="en-US" altLang="zh-CN" sz="133" dirty="0">
                <a:solidFill>
                  <a:prstClr val="white"/>
                </a:solidFill>
                <a:latin typeface="Calibri"/>
                <a:ea typeface="宋体"/>
              </a:rPr>
              <a:t>Word</a:t>
            </a:r>
            <a:r>
              <a:rPr lang="zh-CN" altLang="en-US" sz="133" dirty="0">
                <a:solidFill>
                  <a:prstClr val="white"/>
                </a:solidFill>
                <a:latin typeface="Calibri"/>
                <a:ea typeface="宋体"/>
              </a:rPr>
              <a:t>教程： </a:t>
            </a:r>
            <a:r>
              <a:rPr lang="en-US" altLang="zh-CN" sz="133" dirty="0">
                <a:solidFill>
                  <a:prstClr val="white"/>
                </a:solidFill>
                <a:latin typeface="Calibri"/>
                <a:ea typeface="宋体"/>
              </a:rPr>
              <a:t>www.1ppt.com/word/              Excel</a:t>
            </a:r>
            <a:r>
              <a:rPr lang="zh-CN" altLang="en-US" sz="133" dirty="0">
                <a:solidFill>
                  <a:prstClr val="white"/>
                </a:solidFill>
                <a:latin typeface="Calibri"/>
                <a:ea typeface="宋体"/>
              </a:rPr>
              <a:t>教程：</a:t>
            </a:r>
            <a:r>
              <a:rPr lang="en-US" altLang="zh-CN" sz="133" dirty="0">
                <a:solidFill>
                  <a:prstClr val="white"/>
                </a:solidFill>
                <a:latin typeface="Calibri"/>
                <a:ea typeface="宋体"/>
              </a:rPr>
              <a:t>www.1ppt.com/excel/  </a:t>
            </a:r>
          </a:p>
          <a:p>
            <a:r>
              <a:rPr lang="zh-CN" altLang="en-US" sz="133" dirty="0">
                <a:solidFill>
                  <a:prstClr val="white"/>
                </a:solidFill>
                <a:latin typeface="Calibri"/>
                <a:ea typeface="宋体"/>
              </a:rPr>
              <a:t>资料下载：</a:t>
            </a:r>
            <a:r>
              <a:rPr lang="en-US" altLang="zh-CN" sz="133" dirty="0">
                <a:solidFill>
                  <a:prstClr val="white"/>
                </a:solidFill>
                <a:latin typeface="Calibri"/>
                <a:ea typeface="宋体"/>
              </a:rPr>
              <a:t>www.1ppt.com/ziliao/                PPT</a:t>
            </a:r>
            <a:r>
              <a:rPr lang="zh-CN" altLang="en-US" sz="133" dirty="0">
                <a:solidFill>
                  <a:prstClr val="white"/>
                </a:solidFill>
                <a:latin typeface="Calibri"/>
                <a:ea typeface="宋体"/>
              </a:rPr>
              <a:t>课件下载：</a:t>
            </a:r>
            <a:r>
              <a:rPr lang="en-US" altLang="zh-CN" sz="133" dirty="0">
                <a:solidFill>
                  <a:prstClr val="white"/>
                </a:solidFill>
                <a:latin typeface="Calibri"/>
                <a:ea typeface="宋体"/>
              </a:rPr>
              <a:t>www.1ppt.com/kejian/ </a:t>
            </a:r>
          </a:p>
          <a:p>
            <a:r>
              <a:rPr lang="zh-CN" altLang="en-US" sz="133" dirty="0">
                <a:solidFill>
                  <a:prstClr val="white"/>
                </a:solidFill>
                <a:latin typeface="Calibri"/>
                <a:ea typeface="宋体"/>
              </a:rPr>
              <a:t>范文下载：</a:t>
            </a:r>
            <a:r>
              <a:rPr lang="en-US" altLang="zh-CN" sz="133" dirty="0">
                <a:solidFill>
                  <a:prstClr val="white"/>
                </a:solidFill>
                <a:latin typeface="Calibri"/>
                <a:ea typeface="宋体"/>
              </a:rPr>
              <a:t>www.1ppt.com/fanwen/             </a:t>
            </a:r>
            <a:r>
              <a:rPr lang="zh-CN" altLang="en-US" sz="133" dirty="0">
                <a:solidFill>
                  <a:prstClr val="white"/>
                </a:solidFill>
                <a:latin typeface="Calibri"/>
                <a:ea typeface="宋体"/>
              </a:rPr>
              <a:t>试卷下载：</a:t>
            </a:r>
            <a:r>
              <a:rPr lang="en-US" altLang="zh-CN" sz="133" dirty="0">
                <a:solidFill>
                  <a:prstClr val="white"/>
                </a:solidFill>
                <a:latin typeface="Calibri"/>
                <a:ea typeface="宋体"/>
              </a:rPr>
              <a:t>www.1ppt.com/shiti/  </a:t>
            </a:r>
          </a:p>
          <a:p>
            <a:r>
              <a:rPr lang="zh-CN" altLang="en-US" sz="133" dirty="0">
                <a:solidFill>
                  <a:prstClr val="white"/>
                </a:solidFill>
                <a:latin typeface="Calibri"/>
                <a:ea typeface="宋体"/>
              </a:rPr>
              <a:t>教案下载：</a:t>
            </a:r>
            <a:r>
              <a:rPr lang="en-US" altLang="zh-CN" sz="133" dirty="0">
                <a:solidFill>
                  <a:prstClr val="white"/>
                </a:solidFill>
                <a:latin typeface="Calibri"/>
                <a:ea typeface="宋体"/>
              </a:rPr>
              <a:t>www.1ppt.com/jiaoan/        </a:t>
            </a:r>
          </a:p>
          <a:p>
            <a:r>
              <a:rPr lang="zh-CN" altLang="en-US" sz="133" dirty="0">
                <a:solidFill>
                  <a:prstClr val="white"/>
                </a:solidFill>
                <a:latin typeface="Calibri"/>
                <a:ea typeface="宋体"/>
              </a:rPr>
              <a:t>字体下载：</a:t>
            </a:r>
            <a:r>
              <a:rPr lang="en-US" altLang="zh-CN" sz="133" dirty="0">
                <a:solidFill>
                  <a:prstClr val="white"/>
                </a:solidFill>
                <a:latin typeface="Calibri"/>
                <a:ea typeface="宋体"/>
              </a:rPr>
              <a:t>www.1ppt.com/ziti/</a:t>
            </a:r>
          </a:p>
          <a:p>
            <a:r>
              <a:rPr lang="en-US" altLang="zh-CN" sz="133" dirty="0">
                <a:solidFill>
                  <a:prstClr val="white"/>
                </a:solidFill>
                <a:latin typeface="Calibri"/>
                <a:ea typeface="宋体"/>
              </a:rPr>
              <a:t> </a:t>
            </a:r>
            <a:endParaRPr lang="zh-CN" altLang="en-US" sz="133" dirty="0">
              <a:solidFill>
                <a:prstClr val="white"/>
              </a:solidFill>
              <a:latin typeface="Calibri"/>
              <a:ea typeface="宋体"/>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2851980-8475-4A58-8711-275929076E03}" type="datetime1">
              <a:rPr lang="zh-CN" altLang="en-US" smtClean="0"/>
              <a:t>2025/6/16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567220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0A13D5C-04BD-4454-83CD-ED774907C116}" type="datetime1">
              <a:rPr lang="zh-CN" altLang="en-US" smtClean="0"/>
              <a:t>2025/6/16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35952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A598A83-A209-4FFF-8D5F-E694DFD49158}" type="datetime1">
              <a:rPr lang="zh-CN" altLang="en-US" smtClean="0"/>
              <a:t>2025/6/16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646713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FDC8-B2A4-4827-A011-37BBCB1ED2A1}" type="datetime1">
              <a:rPr lang="zh-CN" altLang="en-US" smtClean="0"/>
              <a:t>2025/6/16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64695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2" name="矩形 21"/>
          <p:cNvSpPr/>
          <p:nvPr/>
        </p:nvSpPr>
        <p:spPr>
          <a:xfrm>
            <a:off x="1" y="409581"/>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9" name="文本占位符 28"/>
          <p:cNvSpPr>
            <a:spLocks noGrp="1"/>
          </p:cNvSpPr>
          <p:nvPr>
            <p:ph type="body" sz="quarter" idx="10"/>
          </p:nvPr>
        </p:nvSpPr>
        <p:spPr>
          <a:xfrm>
            <a:off x="216000" y="392988"/>
            <a:ext cx="6557333" cy="416571"/>
          </a:xfrm>
        </p:spPr>
        <p:txBody>
          <a:bodyPr>
            <a:normAutofit/>
          </a:bodyPr>
          <a:lstStyle>
            <a:lvl1pPr marL="0" indent="0" algn="l" defTabSz="914377" rtl="0" eaLnBrk="1" latinLnBrk="0" hangingPunct="1">
              <a:buNone/>
              <a:defRPr lang="zh-CN" altLang="en-US" sz="2400" kern="1200" dirty="0" smtClean="0">
                <a:solidFill>
                  <a:schemeClr val="accent1"/>
                </a:solidFill>
                <a:latin typeface="+mj-ea"/>
                <a:ea typeface="+mj-ea"/>
                <a:cs typeface="+mn-cs"/>
              </a:defRPr>
            </a:lvl1pPr>
          </a:lstStyle>
          <a:p>
            <a:pPr lvl="0"/>
            <a:r>
              <a:rPr lang="zh-CN" altLang="en-US"/>
              <a:t>单击此处编辑母版文本样式</a:t>
            </a:r>
          </a:p>
        </p:txBody>
      </p:sp>
      <p:sp>
        <p:nvSpPr>
          <p:cNvPr id="30" name="文本占位符 28"/>
          <p:cNvSpPr>
            <a:spLocks noGrp="1"/>
          </p:cNvSpPr>
          <p:nvPr>
            <p:ph type="body" sz="quarter" idx="11"/>
          </p:nvPr>
        </p:nvSpPr>
        <p:spPr>
          <a:xfrm>
            <a:off x="216000" y="712622"/>
            <a:ext cx="6557333" cy="323301"/>
          </a:xfrm>
        </p:spPr>
        <p:txBody>
          <a:bodyPr>
            <a:normAutofit/>
          </a:bodyPr>
          <a:lstStyle>
            <a:lvl1pPr marL="0" indent="0" algn="l" defTabSz="914377" rtl="0" eaLnBrk="1" latinLnBrk="0" hangingPunct="1">
              <a:buNone/>
              <a:defRPr lang="zh-CN" altLang="en-US" sz="1600" kern="1200" dirty="0" smtClean="0">
                <a:solidFill>
                  <a:schemeClr val="tx1">
                    <a:lumMod val="85000"/>
                    <a:lumOff val="15000"/>
                  </a:schemeClr>
                </a:solidFill>
                <a:latin typeface="+mn-ea"/>
                <a:ea typeface="+mn-ea"/>
                <a:cs typeface="+mn-cs"/>
              </a:defRPr>
            </a:lvl1pPr>
          </a:lstStyle>
          <a:p>
            <a:pPr lvl="0"/>
            <a:r>
              <a:rPr lang="zh-CN" altLang="en-US"/>
              <a:t>单击此处编辑母版文本样式</a:t>
            </a:r>
          </a:p>
        </p:txBody>
      </p:sp>
      <p:sp>
        <p:nvSpPr>
          <p:cNvPr id="5" name="矩形 4"/>
          <p:cNvSpPr/>
          <p:nvPr userDrawn="1"/>
        </p:nvSpPr>
        <p:spPr>
          <a:xfrm>
            <a:off x="1" y="409581"/>
            <a:ext cx="124800" cy="55006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409587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33"/>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1A8BF1E-0D9F-4EA8-9658-015D3789B8D1}" type="datetime1">
              <a:rPr lang="zh-CN" altLang="en-US" smtClean="0"/>
              <a:t>2025/6/16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91222C5-DF54-4BD7-B776-8C19CDAF53BB}" type="slidenum">
              <a:rPr lang="zh-CN" altLang="en-US" smtClean="0"/>
              <a:t>‹#›</a:t>
            </a:fld>
            <a:endParaRPr lang="zh-CN" altLang="en-US"/>
          </a:p>
        </p:txBody>
      </p:sp>
    </p:spTree>
    <p:extLst>
      <p:ext uri="{BB962C8B-B14F-4D97-AF65-F5344CB8AC3E}">
        <p14:creationId xmlns:p14="http://schemas.microsoft.com/office/powerpoint/2010/main" val="2508373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6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16F003-ED46-47E4-B292-A6C7796FE092}" type="datetime1">
              <a:rPr lang="zh-CN" altLang="en-US" smtClean="0"/>
              <a:t>2025/6/16</a:t>
            </a:fld>
            <a:endParaRPr lang="zh-CN" altLang="en-US"/>
          </a:p>
        </p:txBody>
      </p:sp>
      <p:sp>
        <p:nvSpPr>
          <p:cNvPr id="5" name="Footer Placeholder 4"/>
          <p:cNvSpPr>
            <a:spLocks noGrp="1"/>
          </p:cNvSpPr>
          <p:nvPr>
            <p:ph type="ftr" sz="quarter" idx="3"/>
          </p:nvPr>
        </p:nvSpPr>
        <p:spPr>
          <a:xfrm>
            <a:off x="4038600" y="635636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448800" y="6483600"/>
            <a:ext cx="2743200" cy="365125"/>
          </a:xfrm>
          <a:prstGeom prst="rect">
            <a:avLst/>
          </a:prstGeom>
        </p:spPr>
        <p:txBody>
          <a:bodyPr vert="horz" lIns="91440" tIns="45720" rIns="91440" bIns="45720" rtlCol="0" anchor="ctr"/>
          <a:lstStyle>
            <a:lvl1pPr>
              <a:defRPr lang="zh-CN" altLang="en-US" sz="1600" smtClean="0">
                <a:latin typeface="Times New Roman" panose="02020603050405020304" pitchFamily="18" charset="0"/>
                <a:ea typeface="微软雅黑" panose="020B0503020204020204" pitchFamily="34" charset="-122"/>
                <a:cs typeface="Times New Roman" panose="02020603050405020304" pitchFamily="18" charset="0"/>
              </a:defRPr>
            </a:lvl1pPr>
          </a:lstStyle>
          <a:p>
            <a:pPr algn="r"/>
            <a:fld id="{691222C5-DF54-4BD7-B776-8C19CDAF53BB}" type="slidenum">
              <a:rPr lang="en-US" altLang="zh-CN" smtClean="0"/>
              <a:pPr algn="r"/>
              <a:t>‹#›</a:t>
            </a:fld>
            <a:endParaRPr lang="en-US" altLang="zh-CN"/>
          </a:p>
        </p:txBody>
      </p:sp>
    </p:spTree>
    <p:extLst>
      <p:ext uri="{BB962C8B-B14F-4D97-AF65-F5344CB8AC3E}">
        <p14:creationId xmlns:p14="http://schemas.microsoft.com/office/powerpoint/2010/main" val="99630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2.png"/><Relationship Id="rId18" Type="http://schemas.microsoft.com/office/2007/relationships/diagramDrawing" Target="../diagrams/drawing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29.xml"/><Relationship Id="rId17" Type="http://schemas.openxmlformats.org/officeDocument/2006/relationships/diagramColors" Target="../diagrams/colors3.xml"/><Relationship Id="rId2" Type="http://schemas.openxmlformats.org/officeDocument/2006/relationships/tags" Target="../tags/tag2.xml"/><Relationship Id="rId16" Type="http://schemas.openxmlformats.org/officeDocument/2006/relationships/diagramQuickStyle" Target="../diagrams/quickStyle3.xml"/><Relationship Id="rId20" Type="http://schemas.openxmlformats.org/officeDocument/2006/relationships/image" Target="../media/image27.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7.xml"/><Relationship Id="rId5" Type="http://schemas.openxmlformats.org/officeDocument/2006/relationships/tags" Target="../tags/tag5.xml"/><Relationship Id="rId15" Type="http://schemas.openxmlformats.org/officeDocument/2006/relationships/diagramLayout" Target="../diagrams/layout3.xml"/><Relationship Id="rId10" Type="http://schemas.openxmlformats.org/officeDocument/2006/relationships/tags" Target="../tags/tag10.xml"/><Relationship Id="rId19" Type="http://schemas.openxmlformats.org/officeDocument/2006/relationships/image" Target="../media/image26.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diagramData" Target="../diagrams/data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image" Target="../media/image29.png"/><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image" Target="../media/image2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2.png"/><Relationship Id="rId5" Type="http://schemas.openxmlformats.org/officeDocument/2006/relationships/tags" Target="../tags/tag15.xml"/><Relationship Id="rId10" Type="http://schemas.openxmlformats.org/officeDocument/2006/relationships/notesSlide" Target="../notesSlides/notesSlide30.xml"/><Relationship Id="rId4" Type="http://schemas.openxmlformats.org/officeDocument/2006/relationships/tags" Target="../tags/tag14.xml"/><Relationship Id="rId9"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30.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2.png"/><Relationship Id="rId5" Type="http://schemas.openxmlformats.org/officeDocument/2006/relationships/tags" Target="../tags/tag23.xml"/><Relationship Id="rId10" Type="http://schemas.openxmlformats.org/officeDocument/2006/relationships/notesSlide" Target="../notesSlides/notesSlide31.xml"/><Relationship Id="rId4" Type="http://schemas.openxmlformats.org/officeDocument/2006/relationships/tags" Target="../tags/tag22.xml"/><Relationship Id="rId9"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34.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2.png"/><Relationship Id="rId7" Type="http://schemas.openxmlformats.org/officeDocument/2006/relationships/image" Target="../media/image40.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6.png"/><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BD279-7D75-A562-4ECC-90BBC376E64E}"/>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1779A749-3F0C-B2DD-D416-0A6B07E9C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7062" y="243694"/>
            <a:ext cx="2001631" cy="1944645"/>
          </a:xfrm>
          <a:prstGeom prst="rect">
            <a:avLst/>
          </a:prstGeom>
        </p:spPr>
      </p:pic>
      <p:sp>
        <p:nvSpPr>
          <p:cNvPr id="5" name="矩形 4">
            <a:extLst>
              <a:ext uri="{FF2B5EF4-FFF2-40B4-BE49-F238E27FC236}">
                <a16:creationId xmlns:a16="http://schemas.microsoft.com/office/drawing/2014/main" id="{63752112-AE17-BD1C-5B02-C78E67F23035}"/>
              </a:ext>
            </a:extLst>
          </p:cNvPr>
          <p:cNvSpPr/>
          <p:nvPr/>
        </p:nvSpPr>
        <p:spPr>
          <a:xfrm>
            <a:off x="0" y="2316105"/>
            <a:ext cx="12192000" cy="454189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FFFF"/>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矩形 3">
            <a:extLst>
              <a:ext uri="{FF2B5EF4-FFF2-40B4-BE49-F238E27FC236}">
                <a16:creationId xmlns:a16="http://schemas.microsoft.com/office/drawing/2014/main" id="{5201ABE2-DCB1-CB6E-B8DE-D6F95FB049D8}"/>
              </a:ext>
            </a:extLst>
          </p:cNvPr>
          <p:cNvSpPr/>
          <p:nvPr/>
        </p:nvSpPr>
        <p:spPr>
          <a:xfrm>
            <a:off x="746745" y="2642690"/>
            <a:ext cx="10698511" cy="1648272"/>
          </a:xfrm>
          <a:prstGeom prst="rect">
            <a:avLst/>
          </a:prstGeom>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4400" dirty="0">
                <a:solidFill>
                  <a:srgbClr val="FFFFFF"/>
                </a:solidFill>
                <a:latin typeface="Times New Roman" panose="02020603050405020304" pitchFamily="18" charset="0"/>
                <a:ea typeface="宋体" panose="02010600030101010101" pitchFamily="2" charset="-122"/>
                <a:sym typeface="Times New Roman" panose="02020603050405020304" pitchFamily="18" charset="0"/>
              </a:rPr>
              <a:t>深度学习模型性能测试方法及应用</a:t>
            </a:r>
            <a:endParaRPr lang="en-US" altLang="zh-CN" sz="4400" dirty="0">
              <a:solidFill>
                <a:srgbClr val="FFFFFF"/>
              </a:solidFill>
              <a:latin typeface="Times New Roman" panose="02020603050405020304" pitchFamily="18" charset="0"/>
              <a:ea typeface="宋体" panose="02010600030101010101" pitchFamily="2" charset="-122"/>
              <a:sym typeface="Times New Roman" panose="02020603050405020304" pitchFamily="18" charset="0"/>
            </a:endParaRPr>
          </a:p>
          <a:p>
            <a:pPr marL="0" marR="0" lvl="0" indent="0" algn="ctr" defTabSz="914400" rtl="0" eaLnBrk="1" fontAlgn="auto" latinLnBrk="0" hangingPunct="1">
              <a:lnSpc>
                <a:spcPct val="120000"/>
              </a:lnSpc>
              <a:spcBef>
                <a:spcPts val="0"/>
              </a:spcBef>
              <a:spcAft>
                <a:spcPts val="0"/>
              </a:spcAft>
              <a:buClrTx/>
              <a:buSzTx/>
              <a:buFontTx/>
              <a:buNone/>
              <a:tabLst/>
              <a:defRPr/>
            </a:pPr>
            <a:r>
              <a:rPr lang="zh-CN" altLang="en-US" sz="4400" dirty="0">
                <a:solidFill>
                  <a:srgbClr val="FFFFFF"/>
                </a:solidFill>
                <a:latin typeface="Times New Roman" panose="02020603050405020304" pitchFamily="18" charset="0"/>
                <a:ea typeface="宋体" panose="02010600030101010101" pitchFamily="2" charset="-122"/>
                <a:sym typeface="Times New Roman" panose="02020603050405020304" pitchFamily="18" charset="0"/>
              </a:rPr>
              <a:t>文献总结</a:t>
            </a:r>
          </a:p>
        </p:txBody>
      </p:sp>
      <p:grpSp>
        <p:nvGrpSpPr>
          <p:cNvPr id="10" name="组合 9">
            <a:extLst>
              <a:ext uri="{FF2B5EF4-FFF2-40B4-BE49-F238E27FC236}">
                <a16:creationId xmlns:a16="http://schemas.microsoft.com/office/drawing/2014/main" id="{7D76844F-9492-7583-7E36-4600D196E7C0}"/>
              </a:ext>
            </a:extLst>
          </p:cNvPr>
          <p:cNvGrpSpPr/>
          <p:nvPr/>
        </p:nvGrpSpPr>
        <p:grpSpPr>
          <a:xfrm>
            <a:off x="8510360" y="282883"/>
            <a:ext cx="1622035" cy="1570401"/>
            <a:chOff x="1560409" y="3222819"/>
            <a:chExt cx="1776413" cy="1778000"/>
          </a:xfrm>
        </p:grpSpPr>
        <p:grpSp>
          <p:nvGrpSpPr>
            <p:cNvPr id="11" name="组合 10">
              <a:extLst>
                <a:ext uri="{FF2B5EF4-FFF2-40B4-BE49-F238E27FC236}">
                  <a16:creationId xmlns:a16="http://schemas.microsoft.com/office/drawing/2014/main" id="{E82BF4BD-CD11-AB4E-1209-CF5CC916EC37}"/>
                </a:ext>
              </a:extLst>
            </p:cNvPr>
            <p:cNvGrpSpPr/>
            <p:nvPr/>
          </p:nvGrpSpPr>
          <p:grpSpPr>
            <a:xfrm>
              <a:off x="1560409" y="3222819"/>
              <a:ext cx="1776413" cy="1778000"/>
              <a:chOff x="1560409" y="2069897"/>
              <a:chExt cx="1776413" cy="1778000"/>
            </a:xfrm>
          </p:grpSpPr>
          <p:sp>
            <p:nvSpPr>
              <p:cNvPr id="71" name="îS1îḋé">
                <a:extLst>
                  <a:ext uri="{FF2B5EF4-FFF2-40B4-BE49-F238E27FC236}">
                    <a16:creationId xmlns:a16="http://schemas.microsoft.com/office/drawing/2014/main" id="{BF824102-B0B1-12CA-DCED-0819A78F1035}"/>
                  </a:ext>
                </a:extLst>
              </p:cNvPr>
              <p:cNvSpPr/>
              <p:nvPr/>
            </p:nvSpPr>
            <p:spPr bwMode="auto">
              <a:xfrm>
                <a:off x="1560409" y="2069897"/>
                <a:ext cx="1776413" cy="1778000"/>
              </a:xfrm>
              <a:prstGeom prst="ellipse">
                <a:avLst/>
              </a:prstGeom>
              <a:noFill/>
              <a:ln w="1587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2" name="îṣḷïďé">
                <a:extLst>
                  <a:ext uri="{FF2B5EF4-FFF2-40B4-BE49-F238E27FC236}">
                    <a16:creationId xmlns:a16="http://schemas.microsoft.com/office/drawing/2014/main" id="{3A7587DE-99AF-1F8E-725C-E84F404FBC5E}"/>
                  </a:ext>
                </a:extLst>
              </p:cNvPr>
              <p:cNvSpPr/>
              <p:nvPr/>
            </p:nvSpPr>
            <p:spPr bwMode="auto">
              <a:xfrm>
                <a:off x="1779484" y="2288972"/>
                <a:ext cx="1336675" cy="1338263"/>
              </a:xfrm>
              <a:prstGeom prst="ellipse">
                <a:avLst/>
              </a:prstGeom>
              <a:noFill/>
              <a:ln w="9525" cap="flat">
                <a:solidFill>
                  <a:schemeClr val="bg1"/>
                </a:solidFill>
                <a:prstDash val="solid"/>
                <a:miter lim="800000"/>
                <a:headEnd/>
                <a:tailEnd/>
              </a:ln>
              <a:extLst>
                <a:ext uri="{909E8E84-426E-40DD-AFC4-6F175D3DCCD1}">
                  <a14:hiddenFill xmlns:a14="http://schemas.microsoft.com/office/drawing/2010/main">
                    <a:solidFill>
                      <a:srgbClr val="FFFFFF"/>
                    </a:solidFill>
                  </a14:hiddenFill>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grpSp>
          <p:nvGrpSpPr>
            <p:cNvPr id="12" name="组合 11">
              <a:extLst>
                <a:ext uri="{FF2B5EF4-FFF2-40B4-BE49-F238E27FC236}">
                  <a16:creationId xmlns:a16="http://schemas.microsoft.com/office/drawing/2014/main" id="{25480C8A-4CA9-26A1-8D21-8DC090E18416}"/>
                </a:ext>
              </a:extLst>
            </p:cNvPr>
            <p:cNvGrpSpPr/>
            <p:nvPr/>
          </p:nvGrpSpPr>
          <p:grpSpPr>
            <a:xfrm>
              <a:off x="1642165" y="3280763"/>
              <a:ext cx="1612900" cy="1662113"/>
              <a:chOff x="1641372" y="4491628"/>
              <a:chExt cx="1612900" cy="1662113"/>
            </a:xfrm>
            <a:solidFill>
              <a:schemeClr val="bg1"/>
            </a:solidFill>
          </p:grpSpPr>
          <p:sp>
            <p:nvSpPr>
              <p:cNvPr id="14" name="ïś1íďê">
                <a:extLst>
                  <a:ext uri="{FF2B5EF4-FFF2-40B4-BE49-F238E27FC236}">
                    <a16:creationId xmlns:a16="http://schemas.microsoft.com/office/drawing/2014/main" id="{A6F22C95-AAC4-C6C8-D061-06C48E240E04}"/>
                  </a:ext>
                </a:extLst>
              </p:cNvPr>
              <p:cNvSpPr/>
              <p:nvPr/>
            </p:nvSpPr>
            <p:spPr bwMode="auto">
              <a:xfrm>
                <a:off x="2889147" y="4701178"/>
                <a:ext cx="153988" cy="138113"/>
              </a:xfrm>
              <a:custGeom>
                <a:avLst/>
                <a:gdLst>
                  <a:gd name="T0" fmla="*/ 62 w 83"/>
                  <a:gd name="T1" fmla="*/ 8 h 75"/>
                  <a:gd name="T2" fmla="*/ 53 w 83"/>
                  <a:gd name="T3" fmla="*/ 10 h 75"/>
                  <a:gd name="T4" fmla="*/ 57 w 83"/>
                  <a:gd name="T5" fmla="*/ 0 h 75"/>
                  <a:gd name="T6" fmla="*/ 44 w 83"/>
                  <a:gd name="T7" fmla="*/ 21 h 75"/>
                  <a:gd name="T8" fmla="*/ 58 w 83"/>
                  <a:gd name="T9" fmla="*/ 11 h 75"/>
                  <a:gd name="T10" fmla="*/ 54 w 83"/>
                  <a:gd name="T11" fmla="*/ 18 h 75"/>
                  <a:gd name="T12" fmla="*/ 28 w 83"/>
                  <a:gd name="T13" fmla="*/ 18 h 75"/>
                  <a:gd name="T14" fmla="*/ 19 w 83"/>
                  <a:gd name="T15" fmla="*/ 17 h 75"/>
                  <a:gd name="T16" fmla="*/ 25 w 83"/>
                  <a:gd name="T17" fmla="*/ 12 h 75"/>
                  <a:gd name="T18" fmla="*/ 1 w 83"/>
                  <a:gd name="T19" fmla="*/ 30 h 75"/>
                  <a:gd name="T20" fmla="*/ 13 w 83"/>
                  <a:gd name="T21" fmla="*/ 24 h 75"/>
                  <a:gd name="T22" fmla="*/ 36 w 83"/>
                  <a:gd name="T23" fmla="*/ 28 h 75"/>
                  <a:gd name="T24" fmla="*/ 22 w 83"/>
                  <a:gd name="T25" fmla="*/ 35 h 75"/>
                  <a:gd name="T26" fmla="*/ 45 w 83"/>
                  <a:gd name="T27" fmla="*/ 41 h 75"/>
                  <a:gd name="T28" fmla="*/ 42 w 83"/>
                  <a:gd name="T29" fmla="*/ 41 h 75"/>
                  <a:gd name="T30" fmla="*/ 35 w 83"/>
                  <a:gd name="T31" fmla="*/ 40 h 75"/>
                  <a:gd name="T32" fmla="*/ 37 w 83"/>
                  <a:gd name="T33" fmla="*/ 45 h 75"/>
                  <a:gd name="T34" fmla="*/ 12 w 83"/>
                  <a:gd name="T35" fmla="*/ 34 h 75"/>
                  <a:gd name="T36" fmla="*/ 9 w 83"/>
                  <a:gd name="T37" fmla="*/ 35 h 75"/>
                  <a:gd name="T38" fmla="*/ 20 w 83"/>
                  <a:gd name="T39" fmla="*/ 64 h 75"/>
                  <a:gd name="T40" fmla="*/ 0 w 83"/>
                  <a:gd name="T41" fmla="*/ 57 h 75"/>
                  <a:gd name="T42" fmla="*/ 35 w 83"/>
                  <a:gd name="T43" fmla="*/ 58 h 75"/>
                  <a:gd name="T44" fmla="*/ 46 w 83"/>
                  <a:gd name="T45" fmla="*/ 57 h 75"/>
                  <a:gd name="T46" fmla="*/ 42 w 83"/>
                  <a:gd name="T47" fmla="*/ 48 h 75"/>
                  <a:gd name="T48" fmla="*/ 62 w 83"/>
                  <a:gd name="T49" fmla="*/ 57 h 75"/>
                  <a:gd name="T50" fmla="*/ 61 w 83"/>
                  <a:gd name="T51" fmla="*/ 35 h 75"/>
                  <a:gd name="T52" fmla="*/ 62 w 83"/>
                  <a:gd name="T53" fmla="*/ 34 h 75"/>
                  <a:gd name="T54" fmla="*/ 66 w 83"/>
                  <a:gd name="T55" fmla="*/ 16 h 75"/>
                  <a:gd name="T56" fmla="*/ 63 w 83"/>
                  <a:gd name="T57" fmla="*/ 44 h 75"/>
                  <a:gd name="T58" fmla="*/ 54 w 83"/>
                  <a:gd name="T59" fmla="*/ 32 h 75"/>
                  <a:gd name="T60" fmla="*/ 60 w 83"/>
                  <a:gd name="T61" fmla="*/ 27 h 75"/>
                  <a:gd name="T62" fmla="*/ 67 w 83"/>
                  <a:gd name="T63" fmla="*/ 18 h 75"/>
                  <a:gd name="T64" fmla="*/ 77 w 83"/>
                  <a:gd name="T65" fmla="*/ 23 h 75"/>
                  <a:gd name="T66" fmla="*/ 60 w 83"/>
                  <a:gd name="T67"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75">
                    <a:moveTo>
                      <a:pt x="66" y="16"/>
                    </a:moveTo>
                    <a:cubicBezTo>
                      <a:pt x="65" y="13"/>
                      <a:pt x="63" y="11"/>
                      <a:pt x="62" y="8"/>
                    </a:cubicBezTo>
                    <a:cubicBezTo>
                      <a:pt x="59" y="9"/>
                      <a:pt x="57" y="9"/>
                      <a:pt x="54" y="10"/>
                    </a:cubicBezTo>
                    <a:cubicBezTo>
                      <a:pt x="54" y="10"/>
                      <a:pt x="53" y="10"/>
                      <a:pt x="53" y="10"/>
                    </a:cubicBezTo>
                    <a:cubicBezTo>
                      <a:pt x="54" y="7"/>
                      <a:pt x="57" y="6"/>
                      <a:pt x="59" y="3"/>
                    </a:cubicBezTo>
                    <a:cubicBezTo>
                      <a:pt x="58" y="2"/>
                      <a:pt x="58" y="1"/>
                      <a:pt x="57" y="0"/>
                    </a:cubicBezTo>
                    <a:cubicBezTo>
                      <a:pt x="48" y="1"/>
                      <a:pt x="37" y="9"/>
                      <a:pt x="42" y="19"/>
                    </a:cubicBezTo>
                    <a:cubicBezTo>
                      <a:pt x="42" y="19"/>
                      <a:pt x="43" y="20"/>
                      <a:pt x="44" y="21"/>
                    </a:cubicBezTo>
                    <a:cubicBezTo>
                      <a:pt x="47" y="19"/>
                      <a:pt x="48" y="15"/>
                      <a:pt x="51" y="14"/>
                    </a:cubicBezTo>
                    <a:cubicBezTo>
                      <a:pt x="53" y="13"/>
                      <a:pt x="55" y="13"/>
                      <a:pt x="58" y="11"/>
                    </a:cubicBezTo>
                    <a:cubicBezTo>
                      <a:pt x="58" y="11"/>
                      <a:pt x="59" y="11"/>
                      <a:pt x="59" y="11"/>
                    </a:cubicBezTo>
                    <a:cubicBezTo>
                      <a:pt x="57" y="14"/>
                      <a:pt x="56" y="16"/>
                      <a:pt x="54" y="18"/>
                    </a:cubicBezTo>
                    <a:cubicBezTo>
                      <a:pt x="54" y="21"/>
                      <a:pt x="55" y="24"/>
                      <a:pt x="54" y="27"/>
                    </a:cubicBezTo>
                    <a:cubicBezTo>
                      <a:pt x="54" y="27"/>
                      <a:pt x="30" y="18"/>
                      <a:pt x="28" y="18"/>
                    </a:cubicBezTo>
                    <a:cubicBezTo>
                      <a:pt x="25" y="17"/>
                      <a:pt x="22" y="17"/>
                      <a:pt x="20" y="17"/>
                    </a:cubicBezTo>
                    <a:cubicBezTo>
                      <a:pt x="19" y="17"/>
                      <a:pt x="19" y="17"/>
                      <a:pt x="19" y="17"/>
                    </a:cubicBezTo>
                    <a:cubicBezTo>
                      <a:pt x="22" y="15"/>
                      <a:pt x="23" y="15"/>
                      <a:pt x="25" y="13"/>
                    </a:cubicBezTo>
                    <a:cubicBezTo>
                      <a:pt x="25" y="12"/>
                      <a:pt x="25" y="12"/>
                      <a:pt x="25" y="12"/>
                    </a:cubicBezTo>
                    <a:cubicBezTo>
                      <a:pt x="18" y="12"/>
                      <a:pt x="11" y="16"/>
                      <a:pt x="4" y="18"/>
                    </a:cubicBezTo>
                    <a:cubicBezTo>
                      <a:pt x="0" y="22"/>
                      <a:pt x="0" y="25"/>
                      <a:pt x="1" y="30"/>
                    </a:cubicBezTo>
                    <a:cubicBezTo>
                      <a:pt x="3" y="31"/>
                      <a:pt x="3" y="31"/>
                      <a:pt x="3" y="31"/>
                    </a:cubicBezTo>
                    <a:cubicBezTo>
                      <a:pt x="6" y="29"/>
                      <a:pt x="9" y="26"/>
                      <a:pt x="13" y="24"/>
                    </a:cubicBezTo>
                    <a:cubicBezTo>
                      <a:pt x="19" y="20"/>
                      <a:pt x="30" y="22"/>
                      <a:pt x="37" y="27"/>
                    </a:cubicBezTo>
                    <a:cubicBezTo>
                      <a:pt x="37" y="28"/>
                      <a:pt x="36" y="28"/>
                      <a:pt x="36" y="28"/>
                    </a:cubicBezTo>
                    <a:cubicBezTo>
                      <a:pt x="31" y="29"/>
                      <a:pt x="28" y="28"/>
                      <a:pt x="22" y="32"/>
                    </a:cubicBezTo>
                    <a:cubicBezTo>
                      <a:pt x="22" y="33"/>
                      <a:pt x="22" y="34"/>
                      <a:pt x="22" y="35"/>
                    </a:cubicBezTo>
                    <a:cubicBezTo>
                      <a:pt x="22" y="37"/>
                      <a:pt x="22" y="37"/>
                      <a:pt x="24" y="39"/>
                    </a:cubicBezTo>
                    <a:cubicBezTo>
                      <a:pt x="31" y="37"/>
                      <a:pt x="37" y="36"/>
                      <a:pt x="45" y="41"/>
                    </a:cubicBezTo>
                    <a:cubicBezTo>
                      <a:pt x="44" y="41"/>
                      <a:pt x="44" y="41"/>
                      <a:pt x="44" y="41"/>
                    </a:cubicBezTo>
                    <a:cubicBezTo>
                      <a:pt x="43" y="41"/>
                      <a:pt x="42" y="41"/>
                      <a:pt x="42" y="41"/>
                    </a:cubicBezTo>
                    <a:cubicBezTo>
                      <a:pt x="41" y="40"/>
                      <a:pt x="40" y="39"/>
                      <a:pt x="39" y="39"/>
                    </a:cubicBezTo>
                    <a:cubicBezTo>
                      <a:pt x="37" y="41"/>
                      <a:pt x="37" y="41"/>
                      <a:pt x="35" y="40"/>
                    </a:cubicBezTo>
                    <a:cubicBezTo>
                      <a:pt x="35" y="40"/>
                      <a:pt x="34" y="41"/>
                      <a:pt x="34" y="41"/>
                    </a:cubicBezTo>
                    <a:cubicBezTo>
                      <a:pt x="35" y="43"/>
                      <a:pt x="35" y="43"/>
                      <a:pt x="37" y="45"/>
                    </a:cubicBezTo>
                    <a:cubicBezTo>
                      <a:pt x="36" y="46"/>
                      <a:pt x="36" y="47"/>
                      <a:pt x="35" y="48"/>
                    </a:cubicBezTo>
                    <a:cubicBezTo>
                      <a:pt x="27" y="44"/>
                      <a:pt x="20" y="40"/>
                      <a:pt x="12" y="34"/>
                    </a:cubicBezTo>
                    <a:cubicBezTo>
                      <a:pt x="11" y="34"/>
                      <a:pt x="11" y="34"/>
                      <a:pt x="10" y="34"/>
                    </a:cubicBezTo>
                    <a:cubicBezTo>
                      <a:pt x="9" y="34"/>
                      <a:pt x="9" y="35"/>
                      <a:pt x="9" y="35"/>
                    </a:cubicBezTo>
                    <a:cubicBezTo>
                      <a:pt x="11" y="55"/>
                      <a:pt x="20" y="44"/>
                      <a:pt x="31" y="54"/>
                    </a:cubicBezTo>
                    <a:cubicBezTo>
                      <a:pt x="27" y="58"/>
                      <a:pt x="23" y="61"/>
                      <a:pt x="20" y="64"/>
                    </a:cubicBezTo>
                    <a:cubicBezTo>
                      <a:pt x="15" y="63"/>
                      <a:pt x="6" y="55"/>
                      <a:pt x="1" y="56"/>
                    </a:cubicBezTo>
                    <a:cubicBezTo>
                      <a:pt x="1" y="56"/>
                      <a:pt x="1" y="56"/>
                      <a:pt x="0" y="57"/>
                    </a:cubicBezTo>
                    <a:cubicBezTo>
                      <a:pt x="2" y="62"/>
                      <a:pt x="7" y="67"/>
                      <a:pt x="9" y="72"/>
                    </a:cubicBezTo>
                    <a:cubicBezTo>
                      <a:pt x="17" y="75"/>
                      <a:pt x="26" y="66"/>
                      <a:pt x="35" y="58"/>
                    </a:cubicBezTo>
                    <a:cubicBezTo>
                      <a:pt x="37" y="60"/>
                      <a:pt x="39" y="63"/>
                      <a:pt x="42" y="65"/>
                    </a:cubicBezTo>
                    <a:cubicBezTo>
                      <a:pt x="46" y="63"/>
                      <a:pt x="46" y="60"/>
                      <a:pt x="46" y="57"/>
                    </a:cubicBezTo>
                    <a:cubicBezTo>
                      <a:pt x="45" y="54"/>
                      <a:pt x="43" y="53"/>
                      <a:pt x="40" y="50"/>
                    </a:cubicBezTo>
                    <a:cubicBezTo>
                      <a:pt x="41" y="49"/>
                      <a:pt x="42" y="48"/>
                      <a:pt x="42" y="48"/>
                    </a:cubicBezTo>
                    <a:cubicBezTo>
                      <a:pt x="46" y="48"/>
                      <a:pt x="49" y="48"/>
                      <a:pt x="53" y="46"/>
                    </a:cubicBezTo>
                    <a:cubicBezTo>
                      <a:pt x="56" y="49"/>
                      <a:pt x="59" y="53"/>
                      <a:pt x="62" y="57"/>
                    </a:cubicBezTo>
                    <a:cubicBezTo>
                      <a:pt x="65" y="56"/>
                      <a:pt x="68" y="55"/>
                      <a:pt x="70" y="52"/>
                    </a:cubicBezTo>
                    <a:cubicBezTo>
                      <a:pt x="72" y="47"/>
                      <a:pt x="66" y="40"/>
                      <a:pt x="61" y="35"/>
                    </a:cubicBezTo>
                    <a:cubicBezTo>
                      <a:pt x="61" y="35"/>
                      <a:pt x="61" y="35"/>
                      <a:pt x="61" y="35"/>
                    </a:cubicBezTo>
                    <a:cubicBezTo>
                      <a:pt x="62" y="34"/>
                      <a:pt x="62" y="34"/>
                      <a:pt x="62" y="34"/>
                    </a:cubicBezTo>
                    <a:cubicBezTo>
                      <a:pt x="69" y="34"/>
                      <a:pt x="72" y="37"/>
                      <a:pt x="79" y="32"/>
                    </a:cubicBezTo>
                    <a:cubicBezTo>
                      <a:pt x="83" y="17"/>
                      <a:pt x="74" y="21"/>
                      <a:pt x="66" y="16"/>
                    </a:cubicBezTo>
                    <a:close/>
                    <a:moveTo>
                      <a:pt x="63" y="44"/>
                    </a:moveTo>
                    <a:cubicBezTo>
                      <a:pt x="63" y="44"/>
                      <a:pt x="63" y="44"/>
                      <a:pt x="63" y="44"/>
                    </a:cubicBezTo>
                    <a:cubicBezTo>
                      <a:pt x="55" y="42"/>
                      <a:pt x="46" y="34"/>
                      <a:pt x="38" y="32"/>
                    </a:cubicBezTo>
                    <a:cubicBezTo>
                      <a:pt x="43" y="28"/>
                      <a:pt x="48" y="31"/>
                      <a:pt x="54" y="32"/>
                    </a:cubicBezTo>
                    <a:cubicBezTo>
                      <a:pt x="57" y="36"/>
                      <a:pt x="60" y="40"/>
                      <a:pt x="63" y="44"/>
                    </a:cubicBezTo>
                    <a:close/>
                    <a:moveTo>
                      <a:pt x="60" y="27"/>
                    </a:moveTo>
                    <a:cubicBezTo>
                      <a:pt x="60" y="27"/>
                      <a:pt x="60" y="26"/>
                      <a:pt x="59" y="26"/>
                    </a:cubicBezTo>
                    <a:cubicBezTo>
                      <a:pt x="61" y="23"/>
                      <a:pt x="63" y="20"/>
                      <a:pt x="67" y="18"/>
                    </a:cubicBezTo>
                    <a:cubicBezTo>
                      <a:pt x="69" y="19"/>
                      <a:pt x="71" y="19"/>
                      <a:pt x="74" y="20"/>
                    </a:cubicBezTo>
                    <a:cubicBezTo>
                      <a:pt x="75" y="21"/>
                      <a:pt x="76" y="22"/>
                      <a:pt x="77" y="23"/>
                    </a:cubicBezTo>
                    <a:cubicBezTo>
                      <a:pt x="77" y="24"/>
                      <a:pt x="77" y="24"/>
                      <a:pt x="77" y="25"/>
                    </a:cubicBezTo>
                    <a:cubicBezTo>
                      <a:pt x="72" y="29"/>
                      <a:pt x="66" y="27"/>
                      <a:pt x="60"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5" name="ïṩḻîḓé">
                <a:extLst>
                  <a:ext uri="{FF2B5EF4-FFF2-40B4-BE49-F238E27FC236}">
                    <a16:creationId xmlns:a16="http://schemas.microsoft.com/office/drawing/2014/main" id="{AE3BBA51-FF4C-ED29-EBD8-D5C095507D4F}"/>
                  </a:ext>
                </a:extLst>
              </p:cNvPr>
              <p:cNvSpPr/>
              <p:nvPr/>
            </p:nvSpPr>
            <p:spPr bwMode="auto">
              <a:xfrm>
                <a:off x="2728809" y="4582115"/>
                <a:ext cx="101600" cy="147638"/>
              </a:xfrm>
              <a:custGeom>
                <a:avLst/>
                <a:gdLst>
                  <a:gd name="T0" fmla="*/ 47 w 55"/>
                  <a:gd name="T1" fmla="*/ 0 h 80"/>
                  <a:gd name="T2" fmla="*/ 49 w 55"/>
                  <a:gd name="T3" fmla="*/ 20 h 80"/>
                  <a:gd name="T4" fmla="*/ 51 w 55"/>
                  <a:gd name="T5" fmla="*/ 34 h 80"/>
                  <a:gd name="T6" fmla="*/ 28 w 55"/>
                  <a:gd name="T7" fmla="*/ 38 h 80"/>
                  <a:gd name="T8" fmla="*/ 41 w 55"/>
                  <a:gd name="T9" fmla="*/ 68 h 80"/>
                  <a:gd name="T10" fmla="*/ 25 w 55"/>
                  <a:gd name="T11" fmla="*/ 74 h 80"/>
                  <a:gd name="T12" fmla="*/ 26 w 55"/>
                  <a:gd name="T13" fmla="*/ 39 h 80"/>
                  <a:gd name="T14" fmla="*/ 23 w 55"/>
                  <a:gd name="T15" fmla="*/ 40 h 80"/>
                  <a:gd name="T16" fmla="*/ 7 w 55"/>
                  <a:gd name="T17" fmla="*/ 54 h 80"/>
                  <a:gd name="T18" fmla="*/ 0 w 55"/>
                  <a:gd name="T19" fmla="*/ 43 h 80"/>
                  <a:gd name="T20" fmla="*/ 14 w 55"/>
                  <a:gd name="T21" fmla="*/ 28 h 80"/>
                  <a:gd name="T22" fmla="*/ 6 w 55"/>
                  <a:gd name="T23" fmla="*/ 15 h 80"/>
                  <a:gd name="T24" fmla="*/ 7 w 55"/>
                  <a:gd name="T25" fmla="*/ 15 h 80"/>
                  <a:gd name="T26" fmla="*/ 26 w 55"/>
                  <a:gd name="T27" fmla="*/ 18 h 80"/>
                  <a:gd name="T28" fmla="*/ 47 w 55"/>
                  <a:gd name="T29"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80">
                    <a:moveTo>
                      <a:pt x="47" y="0"/>
                    </a:moveTo>
                    <a:cubicBezTo>
                      <a:pt x="55" y="7"/>
                      <a:pt x="49" y="11"/>
                      <a:pt x="49" y="20"/>
                    </a:cubicBezTo>
                    <a:cubicBezTo>
                      <a:pt x="49" y="25"/>
                      <a:pt x="55" y="25"/>
                      <a:pt x="51" y="34"/>
                    </a:cubicBezTo>
                    <a:cubicBezTo>
                      <a:pt x="44" y="37"/>
                      <a:pt x="34" y="32"/>
                      <a:pt x="28" y="38"/>
                    </a:cubicBezTo>
                    <a:cubicBezTo>
                      <a:pt x="38" y="44"/>
                      <a:pt x="45" y="59"/>
                      <a:pt x="41" y="68"/>
                    </a:cubicBezTo>
                    <a:cubicBezTo>
                      <a:pt x="39" y="74"/>
                      <a:pt x="28" y="80"/>
                      <a:pt x="25" y="74"/>
                    </a:cubicBezTo>
                    <a:cubicBezTo>
                      <a:pt x="19" y="62"/>
                      <a:pt x="39" y="55"/>
                      <a:pt x="26" y="39"/>
                    </a:cubicBezTo>
                    <a:cubicBezTo>
                      <a:pt x="25" y="39"/>
                      <a:pt x="25" y="39"/>
                      <a:pt x="23" y="40"/>
                    </a:cubicBezTo>
                    <a:cubicBezTo>
                      <a:pt x="17" y="44"/>
                      <a:pt x="14" y="52"/>
                      <a:pt x="7" y="54"/>
                    </a:cubicBezTo>
                    <a:cubicBezTo>
                      <a:pt x="2" y="51"/>
                      <a:pt x="2" y="48"/>
                      <a:pt x="0" y="43"/>
                    </a:cubicBezTo>
                    <a:cubicBezTo>
                      <a:pt x="3" y="39"/>
                      <a:pt x="14" y="30"/>
                      <a:pt x="14" y="28"/>
                    </a:cubicBezTo>
                    <a:cubicBezTo>
                      <a:pt x="14" y="25"/>
                      <a:pt x="7" y="19"/>
                      <a:pt x="6" y="15"/>
                    </a:cubicBezTo>
                    <a:cubicBezTo>
                      <a:pt x="6" y="15"/>
                      <a:pt x="7" y="15"/>
                      <a:pt x="7" y="15"/>
                    </a:cubicBezTo>
                    <a:cubicBezTo>
                      <a:pt x="13" y="15"/>
                      <a:pt x="20" y="18"/>
                      <a:pt x="26" y="18"/>
                    </a:cubicBezTo>
                    <a:cubicBezTo>
                      <a:pt x="34" y="17"/>
                      <a:pt x="41" y="5"/>
                      <a:pt x="4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išḷïḓe">
                <a:extLst>
                  <a:ext uri="{FF2B5EF4-FFF2-40B4-BE49-F238E27FC236}">
                    <a16:creationId xmlns:a16="http://schemas.microsoft.com/office/drawing/2014/main" id="{7ACBB2B1-9D6A-BD8C-201A-C862CAF43D8B}"/>
                  </a:ext>
                </a:extLst>
              </p:cNvPr>
              <p:cNvSpPr/>
              <p:nvPr/>
            </p:nvSpPr>
            <p:spPr bwMode="auto">
              <a:xfrm>
                <a:off x="2490684" y="4510678"/>
                <a:ext cx="144463" cy="160338"/>
              </a:xfrm>
              <a:custGeom>
                <a:avLst/>
                <a:gdLst>
                  <a:gd name="T0" fmla="*/ 55 w 78"/>
                  <a:gd name="T1" fmla="*/ 64 h 87"/>
                  <a:gd name="T2" fmla="*/ 62 w 78"/>
                  <a:gd name="T3" fmla="*/ 50 h 87"/>
                  <a:gd name="T4" fmla="*/ 54 w 78"/>
                  <a:gd name="T5" fmla="*/ 43 h 87"/>
                  <a:gd name="T6" fmla="*/ 69 w 78"/>
                  <a:gd name="T7" fmla="*/ 29 h 87"/>
                  <a:gd name="T8" fmla="*/ 67 w 78"/>
                  <a:gd name="T9" fmla="*/ 21 h 87"/>
                  <a:gd name="T10" fmla="*/ 70 w 78"/>
                  <a:gd name="T11" fmla="*/ 11 h 87"/>
                  <a:gd name="T12" fmla="*/ 69 w 78"/>
                  <a:gd name="T13" fmla="*/ 3 h 87"/>
                  <a:gd name="T14" fmla="*/ 64 w 78"/>
                  <a:gd name="T15" fmla="*/ 0 h 87"/>
                  <a:gd name="T16" fmla="*/ 63 w 78"/>
                  <a:gd name="T17" fmla="*/ 0 h 87"/>
                  <a:gd name="T18" fmla="*/ 63 w 78"/>
                  <a:gd name="T19" fmla="*/ 12 h 87"/>
                  <a:gd name="T20" fmla="*/ 42 w 78"/>
                  <a:gd name="T21" fmla="*/ 25 h 87"/>
                  <a:gd name="T22" fmla="*/ 42 w 78"/>
                  <a:gd name="T23" fmla="*/ 33 h 87"/>
                  <a:gd name="T24" fmla="*/ 33 w 78"/>
                  <a:gd name="T25" fmla="*/ 36 h 87"/>
                  <a:gd name="T26" fmla="*/ 39 w 78"/>
                  <a:gd name="T27" fmla="*/ 33 h 87"/>
                  <a:gd name="T28" fmla="*/ 39 w 78"/>
                  <a:gd name="T29" fmla="*/ 23 h 87"/>
                  <a:gd name="T30" fmla="*/ 36 w 78"/>
                  <a:gd name="T31" fmla="*/ 0 h 87"/>
                  <a:gd name="T32" fmla="*/ 36 w 78"/>
                  <a:gd name="T33" fmla="*/ 0 h 87"/>
                  <a:gd name="T34" fmla="*/ 36 w 78"/>
                  <a:gd name="T35" fmla="*/ 8 h 87"/>
                  <a:gd name="T36" fmla="*/ 30 w 78"/>
                  <a:gd name="T37" fmla="*/ 24 h 87"/>
                  <a:gd name="T38" fmla="*/ 1 w 78"/>
                  <a:gd name="T39" fmla="*/ 29 h 87"/>
                  <a:gd name="T40" fmla="*/ 0 w 78"/>
                  <a:gd name="T41" fmla="*/ 31 h 87"/>
                  <a:gd name="T42" fmla="*/ 18 w 78"/>
                  <a:gd name="T43" fmla="*/ 39 h 87"/>
                  <a:gd name="T44" fmla="*/ 25 w 78"/>
                  <a:gd name="T45" fmla="*/ 36 h 87"/>
                  <a:gd name="T46" fmla="*/ 25 w 78"/>
                  <a:gd name="T47" fmla="*/ 36 h 87"/>
                  <a:gd name="T48" fmla="*/ 3 w 78"/>
                  <a:gd name="T49" fmla="*/ 62 h 87"/>
                  <a:gd name="T50" fmla="*/ 5 w 78"/>
                  <a:gd name="T51" fmla="*/ 67 h 87"/>
                  <a:gd name="T52" fmla="*/ 12 w 78"/>
                  <a:gd name="T53" fmla="*/ 66 h 87"/>
                  <a:gd name="T54" fmla="*/ 22 w 78"/>
                  <a:gd name="T55" fmla="*/ 74 h 87"/>
                  <a:gd name="T56" fmla="*/ 25 w 78"/>
                  <a:gd name="T57" fmla="*/ 61 h 87"/>
                  <a:gd name="T58" fmla="*/ 30 w 78"/>
                  <a:gd name="T59" fmla="*/ 49 h 87"/>
                  <a:gd name="T60" fmla="*/ 48 w 78"/>
                  <a:gd name="T61" fmla="*/ 63 h 87"/>
                  <a:gd name="T62" fmla="*/ 24 w 78"/>
                  <a:gd name="T63" fmla="*/ 71 h 87"/>
                  <a:gd name="T64" fmla="*/ 48 w 78"/>
                  <a:gd name="T65" fmla="*/ 71 h 87"/>
                  <a:gd name="T66" fmla="*/ 51 w 78"/>
                  <a:gd name="T67" fmla="*/ 69 h 87"/>
                  <a:gd name="T68" fmla="*/ 77 w 78"/>
                  <a:gd name="T69" fmla="*/ 87 h 87"/>
                  <a:gd name="T70" fmla="*/ 78 w 78"/>
                  <a:gd name="T71" fmla="*/ 86 h 87"/>
                  <a:gd name="T72" fmla="*/ 55 w 78"/>
                  <a:gd name="T73" fmla="*/ 64 h 87"/>
                  <a:gd name="T74" fmla="*/ 15 w 78"/>
                  <a:gd name="T75" fmla="*/ 64 h 87"/>
                  <a:gd name="T76" fmla="*/ 15 w 78"/>
                  <a:gd name="T77" fmla="*/ 65 h 87"/>
                  <a:gd name="T78" fmla="*/ 11 w 78"/>
                  <a:gd name="T79" fmla="*/ 63 h 87"/>
                  <a:gd name="T80" fmla="*/ 12 w 78"/>
                  <a:gd name="T81" fmla="*/ 60 h 87"/>
                  <a:gd name="T82" fmla="*/ 15 w 78"/>
                  <a:gd name="T83" fmla="*/ 57 h 87"/>
                  <a:gd name="T84" fmla="*/ 17 w 78"/>
                  <a:gd name="T85" fmla="*/ 58 h 87"/>
                  <a:gd name="T86" fmla="*/ 15 w 78"/>
                  <a:gd name="T87" fmla="*/ 64 h 87"/>
                  <a:gd name="T88" fmla="*/ 32 w 78"/>
                  <a:gd name="T89" fmla="*/ 46 h 87"/>
                  <a:gd name="T90" fmla="*/ 44 w 78"/>
                  <a:gd name="T91" fmla="*/ 34 h 87"/>
                  <a:gd name="T92" fmla="*/ 52 w 78"/>
                  <a:gd name="T93" fmla="*/ 35 h 87"/>
                  <a:gd name="T94" fmla="*/ 46 w 78"/>
                  <a:gd name="T95" fmla="*/ 50 h 87"/>
                  <a:gd name="T96" fmla="*/ 48 w 78"/>
                  <a:gd name="T97" fmla="*/ 52 h 87"/>
                  <a:gd name="T98" fmla="*/ 56 w 78"/>
                  <a:gd name="T99" fmla="*/ 50 h 87"/>
                  <a:gd name="T100" fmla="*/ 52 w 78"/>
                  <a:gd name="T101" fmla="*/ 61 h 87"/>
                  <a:gd name="T102" fmla="*/ 32 w 78"/>
                  <a:gd name="T103" fmla="*/ 4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8" h="87">
                    <a:moveTo>
                      <a:pt x="55" y="64"/>
                    </a:moveTo>
                    <a:cubicBezTo>
                      <a:pt x="58" y="60"/>
                      <a:pt x="60" y="55"/>
                      <a:pt x="62" y="50"/>
                    </a:cubicBezTo>
                    <a:cubicBezTo>
                      <a:pt x="61" y="47"/>
                      <a:pt x="58" y="44"/>
                      <a:pt x="54" y="43"/>
                    </a:cubicBezTo>
                    <a:cubicBezTo>
                      <a:pt x="57" y="36"/>
                      <a:pt x="64" y="33"/>
                      <a:pt x="69" y="29"/>
                    </a:cubicBezTo>
                    <a:cubicBezTo>
                      <a:pt x="69" y="25"/>
                      <a:pt x="67" y="24"/>
                      <a:pt x="67" y="21"/>
                    </a:cubicBezTo>
                    <a:cubicBezTo>
                      <a:pt x="68" y="18"/>
                      <a:pt x="69" y="15"/>
                      <a:pt x="70" y="11"/>
                    </a:cubicBezTo>
                    <a:cubicBezTo>
                      <a:pt x="70" y="9"/>
                      <a:pt x="69" y="6"/>
                      <a:pt x="69" y="3"/>
                    </a:cubicBezTo>
                    <a:cubicBezTo>
                      <a:pt x="68" y="2"/>
                      <a:pt x="67" y="1"/>
                      <a:pt x="64" y="0"/>
                    </a:cubicBezTo>
                    <a:cubicBezTo>
                      <a:pt x="64" y="0"/>
                      <a:pt x="63" y="0"/>
                      <a:pt x="63" y="0"/>
                    </a:cubicBezTo>
                    <a:cubicBezTo>
                      <a:pt x="61" y="5"/>
                      <a:pt x="63" y="8"/>
                      <a:pt x="63" y="12"/>
                    </a:cubicBezTo>
                    <a:cubicBezTo>
                      <a:pt x="63" y="24"/>
                      <a:pt x="52" y="26"/>
                      <a:pt x="42" y="25"/>
                    </a:cubicBezTo>
                    <a:cubicBezTo>
                      <a:pt x="41" y="28"/>
                      <a:pt x="41" y="31"/>
                      <a:pt x="42" y="33"/>
                    </a:cubicBezTo>
                    <a:cubicBezTo>
                      <a:pt x="39" y="34"/>
                      <a:pt x="36" y="35"/>
                      <a:pt x="33" y="36"/>
                    </a:cubicBezTo>
                    <a:cubicBezTo>
                      <a:pt x="34" y="32"/>
                      <a:pt x="36" y="32"/>
                      <a:pt x="39" y="33"/>
                    </a:cubicBezTo>
                    <a:cubicBezTo>
                      <a:pt x="41" y="29"/>
                      <a:pt x="38" y="27"/>
                      <a:pt x="39" y="23"/>
                    </a:cubicBezTo>
                    <a:cubicBezTo>
                      <a:pt x="39" y="14"/>
                      <a:pt x="53" y="6"/>
                      <a:pt x="36" y="0"/>
                    </a:cubicBezTo>
                    <a:cubicBezTo>
                      <a:pt x="36" y="0"/>
                      <a:pt x="36" y="0"/>
                      <a:pt x="36" y="0"/>
                    </a:cubicBezTo>
                    <a:cubicBezTo>
                      <a:pt x="35" y="3"/>
                      <a:pt x="36" y="5"/>
                      <a:pt x="36" y="8"/>
                    </a:cubicBezTo>
                    <a:cubicBezTo>
                      <a:pt x="34" y="14"/>
                      <a:pt x="32" y="19"/>
                      <a:pt x="30" y="24"/>
                    </a:cubicBezTo>
                    <a:cubicBezTo>
                      <a:pt x="22" y="26"/>
                      <a:pt x="9" y="26"/>
                      <a:pt x="1" y="29"/>
                    </a:cubicBezTo>
                    <a:cubicBezTo>
                      <a:pt x="1" y="30"/>
                      <a:pt x="1" y="30"/>
                      <a:pt x="0" y="31"/>
                    </a:cubicBezTo>
                    <a:cubicBezTo>
                      <a:pt x="1" y="35"/>
                      <a:pt x="12" y="39"/>
                      <a:pt x="18" y="39"/>
                    </a:cubicBezTo>
                    <a:cubicBezTo>
                      <a:pt x="20" y="38"/>
                      <a:pt x="22" y="37"/>
                      <a:pt x="25" y="36"/>
                    </a:cubicBezTo>
                    <a:cubicBezTo>
                      <a:pt x="25" y="36"/>
                      <a:pt x="25" y="36"/>
                      <a:pt x="25" y="36"/>
                    </a:cubicBezTo>
                    <a:cubicBezTo>
                      <a:pt x="21" y="52"/>
                      <a:pt x="9" y="50"/>
                      <a:pt x="3" y="62"/>
                    </a:cubicBezTo>
                    <a:cubicBezTo>
                      <a:pt x="4" y="63"/>
                      <a:pt x="4" y="65"/>
                      <a:pt x="5" y="67"/>
                    </a:cubicBezTo>
                    <a:cubicBezTo>
                      <a:pt x="7" y="67"/>
                      <a:pt x="10" y="67"/>
                      <a:pt x="12" y="66"/>
                    </a:cubicBezTo>
                    <a:cubicBezTo>
                      <a:pt x="17" y="68"/>
                      <a:pt x="17" y="72"/>
                      <a:pt x="22" y="74"/>
                    </a:cubicBezTo>
                    <a:cubicBezTo>
                      <a:pt x="25" y="71"/>
                      <a:pt x="24" y="66"/>
                      <a:pt x="25" y="61"/>
                    </a:cubicBezTo>
                    <a:cubicBezTo>
                      <a:pt x="25" y="56"/>
                      <a:pt x="28" y="52"/>
                      <a:pt x="30" y="49"/>
                    </a:cubicBezTo>
                    <a:cubicBezTo>
                      <a:pt x="40" y="53"/>
                      <a:pt x="42" y="58"/>
                      <a:pt x="48" y="63"/>
                    </a:cubicBezTo>
                    <a:cubicBezTo>
                      <a:pt x="44" y="74"/>
                      <a:pt x="29" y="63"/>
                      <a:pt x="24" y="71"/>
                    </a:cubicBezTo>
                    <a:cubicBezTo>
                      <a:pt x="39" y="78"/>
                      <a:pt x="36" y="74"/>
                      <a:pt x="48" y="71"/>
                    </a:cubicBezTo>
                    <a:cubicBezTo>
                      <a:pt x="49" y="70"/>
                      <a:pt x="50" y="70"/>
                      <a:pt x="51" y="69"/>
                    </a:cubicBezTo>
                    <a:cubicBezTo>
                      <a:pt x="58" y="79"/>
                      <a:pt x="58" y="87"/>
                      <a:pt x="77" y="87"/>
                    </a:cubicBezTo>
                    <a:cubicBezTo>
                      <a:pt x="77" y="87"/>
                      <a:pt x="78" y="86"/>
                      <a:pt x="78" y="86"/>
                    </a:cubicBezTo>
                    <a:cubicBezTo>
                      <a:pt x="74" y="76"/>
                      <a:pt x="60" y="73"/>
                      <a:pt x="55" y="64"/>
                    </a:cubicBezTo>
                    <a:close/>
                    <a:moveTo>
                      <a:pt x="15" y="64"/>
                    </a:moveTo>
                    <a:cubicBezTo>
                      <a:pt x="15" y="65"/>
                      <a:pt x="15" y="65"/>
                      <a:pt x="15" y="65"/>
                    </a:cubicBezTo>
                    <a:cubicBezTo>
                      <a:pt x="14" y="64"/>
                      <a:pt x="13" y="64"/>
                      <a:pt x="11" y="63"/>
                    </a:cubicBezTo>
                    <a:cubicBezTo>
                      <a:pt x="11" y="62"/>
                      <a:pt x="12" y="61"/>
                      <a:pt x="12" y="60"/>
                    </a:cubicBezTo>
                    <a:cubicBezTo>
                      <a:pt x="13" y="59"/>
                      <a:pt x="14" y="58"/>
                      <a:pt x="15" y="57"/>
                    </a:cubicBezTo>
                    <a:cubicBezTo>
                      <a:pt x="16" y="57"/>
                      <a:pt x="16" y="58"/>
                      <a:pt x="17" y="58"/>
                    </a:cubicBezTo>
                    <a:cubicBezTo>
                      <a:pt x="16" y="60"/>
                      <a:pt x="16" y="62"/>
                      <a:pt x="15" y="64"/>
                    </a:cubicBezTo>
                    <a:close/>
                    <a:moveTo>
                      <a:pt x="32" y="46"/>
                    </a:moveTo>
                    <a:cubicBezTo>
                      <a:pt x="35" y="43"/>
                      <a:pt x="44" y="37"/>
                      <a:pt x="44" y="34"/>
                    </a:cubicBezTo>
                    <a:cubicBezTo>
                      <a:pt x="47" y="34"/>
                      <a:pt x="49" y="35"/>
                      <a:pt x="52" y="35"/>
                    </a:cubicBezTo>
                    <a:cubicBezTo>
                      <a:pt x="50" y="40"/>
                      <a:pt x="45" y="44"/>
                      <a:pt x="46" y="50"/>
                    </a:cubicBezTo>
                    <a:cubicBezTo>
                      <a:pt x="46" y="51"/>
                      <a:pt x="47" y="51"/>
                      <a:pt x="48" y="52"/>
                    </a:cubicBezTo>
                    <a:cubicBezTo>
                      <a:pt x="50" y="51"/>
                      <a:pt x="53" y="49"/>
                      <a:pt x="56" y="50"/>
                    </a:cubicBezTo>
                    <a:cubicBezTo>
                      <a:pt x="55" y="54"/>
                      <a:pt x="53" y="57"/>
                      <a:pt x="52" y="61"/>
                    </a:cubicBezTo>
                    <a:cubicBezTo>
                      <a:pt x="45" y="56"/>
                      <a:pt x="44" y="49"/>
                      <a:pt x="32"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7" name="ï$ľíḍe">
                <a:extLst>
                  <a:ext uri="{FF2B5EF4-FFF2-40B4-BE49-F238E27FC236}">
                    <a16:creationId xmlns:a16="http://schemas.microsoft.com/office/drawing/2014/main" id="{F105F201-9C10-7F9A-96E1-D8EFCB179369}"/>
                  </a:ext>
                </a:extLst>
              </p:cNvPr>
              <p:cNvSpPr/>
              <p:nvPr/>
            </p:nvSpPr>
            <p:spPr bwMode="auto">
              <a:xfrm>
                <a:off x="2255734" y="4491628"/>
                <a:ext cx="136525" cy="174625"/>
              </a:xfrm>
              <a:custGeom>
                <a:avLst/>
                <a:gdLst>
                  <a:gd name="T0" fmla="*/ 74 w 74"/>
                  <a:gd name="T1" fmla="*/ 41 h 94"/>
                  <a:gd name="T2" fmla="*/ 64 w 74"/>
                  <a:gd name="T3" fmla="*/ 35 h 94"/>
                  <a:gd name="T4" fmla="*/ 51 w 74"/>
                  <a:gd name="T5" fmla="*/ 5 h 94"/>
                  <a:gd name="T6" fmla="*/ 58 w 74"/>
                  <a:gd name="T7" fmla="*/ 39 h 94"/>
                  <a:gd name="T8" fmla="*/ 47 w 74"/>
                  <a:gd name="T9" fmla="*/ 47 h 94"/>
                  <a:gd name="T10" fmla="*/ 55 w 74"/>
                  <a:gd name="T11" fmla="*/ 34 h 94"/>
                  <a:gd name="T12" fmla="*/ 47 w 74"/>
                  <a:gd name="T13" fmla="*/ 29 h 94"/>
                  <a:gd name="T14" fmla="*/ 54 w 74"/>
                  <a:gd name="T15" fmla="*/ 22 h 94"/>
                  <a:gd name="T16" fmla="*/ 54 w 74"/>
                  <a:gd name="T17" fmla="*/ 20 h 94"/>
                  <a:gd name="T18" fmla="*/ 54 w 74"/>
                  <a:gd name="T19" fmla="*/ 19 h 94"/>
                  <a:gd name="T20" fmla="*/ 41 w 74"/>
                  <a:gd name="T21" fmla="*/ 19 h 94"/>
                  <a:gd name="T22" fmla="*/ 44 w 74"/>
                  <a:gd name="T23" fmla="*/ 22 h 94"/>
                  <a:gd name="T24" fmla="*/ 44 w 74"/>
                  <a:gd name="T25" fmla="*/ 32 h 94"/>
                  <a:gd name="T26" fmla="*/ 48 w 74"/>
                  <a:gd name="T27" fmla="*/ 37 h 94"/>
                  <a:gd name="T28" fmla="*/ 40 w 74"/>
                  <a:gd name="T29" fmla="*/ 58 h 94"/>
                  <a:gd name="T30" fmla="*/ 44 w 74"/>
                  <a:gd name="T31" fmla="*/ 61 h 94"/>
                  <a:gd name="T32" fmla="*/ 59 w 74"/>
                  <a:gd name="T33" fmla="*/ 46 h 94"/>
                  <a:gd name="T34" fmla="*/ 59 w 74"/>
                  <a:gd name="T35" fmla="*/ 46 h 94"/>
                  <a:gd name="T36" fmla="*/ 66 w 74"/>
                  <a:gd name="T37" fmla="*/ 93 h 94"/>
                  <a:gd name="T38" fmla="*/ 68 w 74"/>
                  <a:gd name="T39" fmla="*/ 93 h 94"/>
                  <a:gd name="T40" fmla="*/ 65 w 74"/>
                  <a:gd name="T41" fmla="*/ 42 h 94"/>
                  <a:gd name="T42" fmla="*/ 73 w 74"/>
                  <a:gd name="T43" fmla="*/ 41 h 94"/>
                  <a:gd name="T44" fmla="*/ 74 w 74"/>
                  <a:gd name="T45" fmla="*/ 41 h 94"/>
                  <a:gd name="T46" fmla="*/ 43 w 74"/>
                  <a:gd name="T47" fmla="*/ 42 h 94"/>
                  <a:gd name="T48" fmla="*/ 35 w 74"/>
                  <a:gd name="T49" fmla="*/ 48 h 94"/>
                  <a:gd name="T50" fmla="*/ 39 w 74"/>
                  <a:gd name="T51" fmla="*/ 38 h 94"/>
                  <a:gd name="T52" fmla="*/ 37 w 74"/>
                  <a:gd name="T53" fmla="*/ 29 h 94"/>
                  <a:gd name="T54" fmla="*/ 40 w 74"/>
                  <a:gd name="T55" fmla="*/ 27 h 94"/>
                  <a:gd name="T56" fmla="*/ 34 w 74"/>
                  <a:gd name="T57" fmla="*/ 16 h 94"/>
                  <a:gd name="T58" fmla="*/ 32 w 74"/>
                  <a:gd name="T59" fmla="*/ 15 h 94"/>
                  <a:gd name="T60" fmla="*/ 4 w 74"/>
                  <a:gd name="T61" fmla="*/ 46 h 94"/>
                  <a:gd name="T62" fmla="*/ 30 w 74"/>
                  <a:gd name="T63" fmla="*/ 29 h 94"/>
                  <a:gd name="T64" fmla="*/ 8 w 74"/>
                  <a:gd name="T65" fmla="*/ 52 h 94"/>
                  <a:gd name="T66" fmla="*/ 0 w 74"/>
                  <a:gd name="T67" fmla="*/ 56 h 94"/>
                  <a:gd name="T68" fmla="*/ 3 w 74"/>
                  <a:gd name="T69" fmla="*/ 61 h 94"/>
                  <a:gd name="T70" fmla="*/ 23 w 74"/>
                  <a:gd name="T71" fmla="*/ 54 h 94"/>
                  <a:gd name="T72" fmla="*/ 25 w 74"/>
                  <a:gd name="T73" fmla="*/ 53 h 94"/>
                  <a:gd name="T74" fmla="*/ 25 w 74"/>
                  <a:gd name="T75" fmla="*/ 53 h 94"/>
                  <a:gd name="T76" fmla="*/ 20 w 74"/>
                  <a:gd name="T77" fmla="*/ 72 h 94"/>
                  <a:gd name="T78" fmla="*/ 25 w 74"/>
                  <a:gd name="T79" fmla="*/ 76 h 94"/>
                  <a:gd name="T80" fmla="*/ 26 w 74"/>
                  <a:gd name="T81" fmla="*/ 76 h 94"/>
                  <a:gd name="T82" fmla="*/ 30 w 74"/>
                  <a:gd name="T83" fmla="*/ 67 h 94"/>
                  <a:gd name="T84" fmla="*/ 31 w 74"/>
                  <a:gd name="T85" fmla="*/ 66 h 94"/>
                  <a:gd name="T86" fmla="*/ 32 w 74"/>
                  <a:gd name="T87" fmla="*/ 75 h 94"/>
                  <a:gd name="T88" fmla="*/ 35 w 74"/>
                  <a:gd name="T89" fmla="*/ 76 h 94"/>
                  <a:gd name="T90" fmla="*/ 38 w 74"/>
                  <a:gd name="T91" fmla="*/ 76 h 94"/>
                  <a:gd name="T92" fmla="*/ 35 w 74"/>
                  <a:gd name="T93" fmla="*/ 61 h 94"/>
                  <a:gd name="T94" fmla="*/ 43 w 74"/>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4" h="94">
                    <a:moveTo>
                      <a:pt x="74" y="41"/>
                    </a:moveTo>
                    <a:cubicBezTo>
                      <a:pt x="73" y="36"/>
                      <a:pt x="70" y="34"/>
                      <a:pt x="64" y="35"/>
                    </a:cubicBezTo>
                    <a:cubicBezTo>
                      <a:pt x="63" y="24"/>
                      <a:pt x="67" y="0"/>
                      <a:pt x="51" y="5"/>
                    </a:cubicBezTo>
                    <a:cubicBezTo>
                      <a:pt x="50" y="9"/>
                      <a:pt x="61" y="31"/>
                      <a:pt x="58" y="39"/>
                    </a:cubicBezTo>
                    <a:cubicBezTo>
                      <a:pt x="58" y="39"/>
                      <a:pt x="47" y="47"/>
                      <a:pt x="47" y="47"/>
                    </a:cubicBezTo>
                    <a:cubicBezTo>
                      <a:pt x="48" y="41"/>
                      <a:pt x="53" y="39"/>
                      <a:pt x="55" y="34"/>
                    </a:cubicBezTo>
                    <a:cubicBezTo>
                      <a:pt x="56" y="30"/>
                      <a:pt x="49" y="31"/>
                      <a:pt x="47" y="29"/>
                    </a:cubicBezTo>
                    <a:cubicBezTo>
                      <a:pt x="48" y="26"/>
                      <a:pt x="51" y="23"/>
                      <a:pt x="54" y="22"/>
                    </a:cubicBezTo>
                    <a:cubicBezTo>
                      <a:pt x="54" y="21"/>
                      <a:pt x="54" y="21"/>
                      <a:pt x="54" y="20"/>
                    </a:cubicBezTo>
                    <a:cubicBezTo>
                      <a:pt x="54" y="20"/>
                      <a:pt x="54" y="19"/>
                      <a:pt x="54" y="19"/>
                    </a:cubicBezTo>
                    <a:cubicBezTo>
                      <a:pt x="50" y="17"/>
                      <a:pt x="45" y="17"/>
                      <a:pt x="41" y="19"/>
                    </a:cubicBezTo>
                    <a:cubicBezTo>
                      <a:pt x="41" y="22"/>
                      <a:pt x="42" y="22"/>
                      <a:pt x="44" y="22"/>
                    </a:cubicBezTo>
                    <a:cubicBezTo>
                      <a:pt x="44" y="26"/>
                      <a:pt x="44" y="29"/>
                      <a:pt x="44" y="32"/>
                    </a:cubicBezTo>
                    <a:cubicBezTo>
                      <a:pt x="45" y="34"/>
                      <a:pt x="47" y="35"/>
                      <a:pt x="48" y="37"/>
                    </a:cubicBezTo>
                    <a:cubicBezTo>
                      <a:pt x="46" y="41"/>
                      <a:pt x="35" y="51"/>
                      <a:pt x="40" y="58"/>
                    </a:cubicBezTo>
                    <a:cubicBezTo>
                      <a:pt x="41" y="60"/>
                      <a:pt x="42" y="60"/>
                      <a:pt x="44" y="61"/>
                    </a:cubicBezTo>
                    <a:cubicBezTo>
                      <a:pt x="49" y="55"/>
                      <a:pt x="51" y="50"/>
                      <a:pt x="59" y="46"/>
                    </a:cubicBezTo>
                    <a:cubicBezTo>
                      <a:pt x="59" y="46"/>
                      <a:pt x="59" y="46"/>
                      <a:pt x="59" y="46"/>
                    </a:cubicBezTo>
                    <a:cubicBezTo>
                      <a:pt x="61" y="60"/>
                      <a:pt x="59" y="83"/>
                      <a:pt x="66" y="93"/>
                    </a:cubicBezTo>
                    <a:cubicBezTo>
                      <a:pt x="67" y="94"/>
                      <a:pt x="67" y="93"/>
                      <a:pt x="68" y="93"/>
                    </a:cubicBezTo>
                    <a:cubicBezTo>
                      <a:pt x="68" y="78"/>
                      <a:pt x="67" y="60"/>
                      <a:pt x="65" y="42"/>
                    </a:cubicBezTo>
                    <a:cubicBezTo>
                      <a:pt x="68" y="42"/>
                      <a:pt x="72" y="42"/>
                      <a:pt x="73" y="41"/>
                    </a:cubicBezTo>
                    <a:cubicBezTo>
                      <a:pt x="74" y="41"/>
                      <a:pt x="74" y="41"/>
                      <a:pt x="74" y="41"/>
                    </a:cubicBezTo>
                    <a:close/>
                    <a:moveTo>
                      <a:pt x="43" y="42"/>
                    </a:moveTo>
                    <a:cubicBezTo>
                      <a:pt x="39" y="44"/>
                      <a:pt x="38" y="46"/>
                      <a:pt x="35" y="48"/>
                    </a:cubicBezTo>
                    <a:cubicBezTo>
                      <a:pt x="35" y="42"/>
                      <a:pt x="39" y="42"/>
                      <a:pt x="39" y="38"/>
                    </a:cubicBezTo>
                    <a:cubicBezTo>
                      <a:pt x="40" y="35"/>
                      <a:pt x="37" y="33"/>
                      <a:pt x="37" y="29"/>
                    </a:cubicBezTo>
                    <a:cubicBezTo>
                      <a:pt x="38" y="28"/>
                      <a:pt x="39" y="28"/>
                      <a:pt x="40" y="27"/>
                    </a:cubicBezTo>
                    <a:cubicBezTo>
                      <a:pt x="41" y="24"/>
                      <a:pt x="36" y="16"/>
                      <a:pt x="34" y="16"/>
                    </a:cubicBezTo>
                    <a:cubicBezTo>
                      <a:pt x="33" y="16"/>
                      <a:pt x="32" y="15"/>
                      <a:pt x="32" y="15"/>
                    </a:cubicBezTo>
                    <a:cubicBezTo>
                      <a:pt x="22" y="28"/>
                      <a:pt x="10" y="30"/>
                      <a:pt x="4" y="46"/>
                    </a:cubicBezTo>
                    <a:cubicBezTo>
                      <a:pt x="13" y="41"/>
                      <a:pt x="17" y="31"/>
                      <a:pt x="30" y="29"/>
                    </a:cubicBezTo>
                    <a:cubicBezTo>
                      <a:pt x="29" y="39"/>
                      <a:pt x="16" y="48"/>
                      <a:pt x="8" y="52"/>
                    </a:cubicBezTo>
                    <a:cubicBezTo>
                      <a:pt x="4" y="54"/>
                      <a:pt x="2" y="52"/>
                      <a:pt x="0" y="56"/>
                    </a:cubicBezTo>
                    <a:cubicBezTo>
                      <a:pt x="0" y="59"/>
                      <a:pt x="1" y="60"/>
                      <a:pt x="3" y="61"/>
                    </a:cubicBezTo>
                    <a:cubicBezTo>
                      <a:pt x="10" y="63"/>
                      <a:pt x="22" y="58"/>
                      <a:pt x="23" y="54"/>
                    </a:cubicBezTo>
                    <a:cubicBezTo>
                      <a:pt x="24" y="54"/>
                      <a:pt x="24" y="53"/>
                      <a:pt x="25" y="53"/>
                    </a:cubicBezTo>
                    <a:cubicBezTo>
                      <a:pt x="25" y="53"/>
                      <a:pt x="25" y="53"/>
                      <a:pt x="25" y="53"/>
                    </a:cubicBezTo>
                    <a:cubicBezTo>
                      <a:pt x="23" y="59"/>
                      <a:pt x="22" y="66"/>
                      <a:pt x="20" y="72"/>
                    </a:cubicBezTo>
                    <a:cubicBezTo>
                      <a:pt x="21" y="74"/>
                      <a:pt x="23" y="75"/>
                      <a:pt x="25" y="76"/>
                    </a:cubicBezTo>
                    <a:cubicBezTo>
                      <a:pt x="25" y="76"/>
                      <a:pt x="26" y="76"/>
                      <a:pt x="26" y="76"/>
                    </a:cubicBezTo>
                    <a:cubicBezTo>
                      <a:pt x="28" y="73"/>
                      <a:pt x="29" y="70"/>
                      <a:pt x="30" y="67"/>
                    </a:cubicBezTo>
                    <a:cubicBezTo>
                      <a:pt x="31" y="67"/>
                      <a:pt x="31" y="67"/>
                      <a:pt x="31" y="66"/>
                    </a:cubicBezTo>
                    <a:cubicBezTo>
                      <a:pt x="32" y="69"/>
                      <a:pt x="32" y="72"/>
                      <a:pt x="32" y="75"/>
                    </a:cubicBezTo>
                    <a:cubicBezTo>
                      <a:pt x="33" y="75"/>
                      <a:pt x="34" y="76"/>
                      <a:pt x="35" y="76"/>
                    </a:cubicBezTo>
                    <a:cubicBezTo>
                      <a:pt x="36" y="76"/>
                      <a:pt x="37" y="76"/>
                      <a:pt x="38" y="76"/>
                    </a:cubicBezTo>
                    <a:cubicBezTo>
                      <a:pt x="37" y="71"/>
                      <a:pt x="36" y="66"/>
                      <a:pt x="35" y="61"/>
                    </a:cubicBezTo>
                    <a:cubicBezTo>
                      <a:pt x="38" y="54"/>
                      <a:pt x="40" y="48"/>
                      <a:pt x="4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8" name="î$ḻîḑe">
                <a:extLst>
                  <a:ext uri="{FF2B5EF4-FFF2-40B4-BE49-F238E27FC236}">
                    <a16:creationId xmlns:a16="http://schemas.microsoft.com/office/drawing/2014/main" id="{A6215A93-7084-B157-7865-ED8EDC2EB3F0}"/>
                  </a:ext>
                </a:extLst>
              </p:cNvPr>
              <p:cNvSpPr/>
              <p:nvPr/>
            </p:nvSpPr>
            <p:spPr bwMode="auto">
              <a:xfrm>
                <a:off x="2055709" y="4566240"/>
                <a:ext cx="136525" cy="150813"/>
              </a:xfrm>
              <a:custGeom>
                <a:avLst/>
                <a:gdLst>
                  <a:gd name="T0" fmla="*/ 55 w 74"/>
                  <a:gd name="T1" fmla="*/ 53 h 82"/>
                  <a:gd name="T2" fmla="*/ 54 w 74"/>
                  <a:gd name="T3" fmla="*/ 51 h 82"/>
                  <a:gd name="T4" fmla="*/ 57 w 74"/>
                  <a:gd name="T5" fmla="*/ 49 h 82"/>
                  <a:gd name="T6" fmla="*/ 56 w 74"/>
                  <a:gd name="T7" fmla="*/ 45 h 82"/>
                  <a:gd name="T8" fmla="*/ 52 w 74"/>
                  <a:gd name="T9" fmla="*/ 45 h 82"/>
                  <a:gd name="T10" fmla="*/ 51 w 74"/>
                  <a:gd name="T11" fmla="*/ 44 h 82"/>
                  <a:gd name="T12" fmla="*/ 60 w 74"/>
                  <a:gd name="T13" fmla="*/ 32 h 82"/>
                  <a:gd name="T14" fmla="*/ 60 w 74"/>
                  <a:gd name="T15" fmla="*/ 30 h 82"/>
                  <a:gd name="T16" fmla="*/ 34 w 74"/>
                  <a:gd name="T17" fmla="*/ 38 h 82"/>
                  <a:gd name="T18" fmla="*/ 33 w 74"/>
                  <a:gd name="T19" fmla="*/ 38 h 82"/>
                  <a:gd name="T20" fmla="*/ 60 w 74"/>
                  <a:gd name="T21" fmla="*/ 16 h 82"/>
                  <a:gd name="T22" fmla="*/ 61 w 74"/>
                  <a:gd name="T23" fmla="*/ 10 h 82"/>
                  <a:gd name="T24" fmla="*/ 42 w 74"/>
                  <a:gd name="T25" fmla="*/ 11 h 82"/>
                  <a:gd name="T26" fmla="*/ 27 w 74"/>
                  <a:gd name="T27" fmla="*/ 0 h 82"/>
                  <a:gd name="T28" fmla="*/ 24 w 74"/>
                  <a:gd name="T29" fmla="*/ 0 h 82"/>
                  <a:gd name="T30" fmla="*/ 29 w 74"/>
                  <a:gd name="T31" fmla="*/ 21 h 82"/>
                  <a:gd name="T32" fmla="*/ 11 w 74"/>
                  <a:gd name="T33" fmla="*/ 39 h 82"/>
                  <a:gd name="T34" fmla="*/ 1 w 74"/>
                  <a:gd name="T35" fmla="*/ 44 h 82"/>
                  <a:gd name="T36" fmla="*/ 0 w 74"/>
                  <a:gd name="T37" fmla="*/ 47 h 82"/>
                  <a:gd name="T38" fmla="*/ 35 w 74"/>
                  <a:gd name="T39" fmla="*/ 26 h 82"/>
                  <a:gd name="T40" fmla="*/ 35 w 74"/>
                  <a:gd name="T41" fmla="*/ 26 h 82"/>
                  <a:gd name="T42" fmla="*/ 30 w 74"/>
                  <a:gd name="T43" fmla="*/ 48 h 82"/>
                  <a:gd name="T44" fmla="*/ 40 w 74"/>
                  <a:gd name="T45" fmla="*/ 57 h 82"/>
                  <a:gd name="T46" fmla="*/ 35 w 74"/>
                  <a:gd name="T47" fmla="*/ 78 h 82"/>
                  <a:gd name="T48" fmla="*/ 45 w 74"/>
                  <a:gd name="T49" fmla="*/ 82 h 82"/>
                  <a:gd name="T50" fmla="*/ 47 w 74"/>
                  <a:gd name="T51" fmla="*/ 80 h 82"/>
                  <a:gd name="T52" fmla="*/ 46 w 74"/>
                  <a:gd name="T53" fmla="*/ 67 h 82"/>
                  <a:gd name="T54" fmla="*/ 47 w 74"/>
                  <a:gd name="T55" fmla="*/ 66 h 82"/>
                  <a:gd name="T56" fmla="*/ 50 w 74"/>
                  <a:gd name="T57" fmla="*/ 73 h 82"/>
                  <a:gd name="T58" fmla="*/ 58 w 74"/>
                  <a:gd name="T59" fmla="*/ 79 h 82"/>
                  <a:gd name="T60" fmla="*/ 59 w 74"/>
                  <a:gd name="T61" fmla="*/ 79 h 82"/>
                  <a:gd name="T62" fmla="*/ 53 w 74"/>
                  <a:gd name="T63" fmla="*/ 57 h 82"/>
                  <a:gd name="T64" fmla="*/ 56 w 74"/>
                  <a:gd name="T65" fmla="*/ 55 h 82"/>
                  <a:gd name="T66" fmla="*/ 56 w 74"/>
                  <a:gd name="T67" fmla="*/ 55 h 82"/>
                  <a:gd name="T68" fmla="*/ 69 w 74"/>
                  <a:gd name="T69" fmla="*/ 69 h 82"/>
                  <a:gd name="T70" fmla="*/ 74 w 74"/>
                  <a:gd name="T71" fmla="*/ 64 h 82"/>
                  <a:gd name="T72" fmla="*/ 55 w 74"/>
                  <a:gd name="T73" fmla="*/ 53 h 82"/>
                  <a:gd name="T74" fmla="*/ 40 w 74"/>
                  <a:gd name="T75" fmla="*/ 46 h 82"/>
                  <a:gd name="T76" fmla="*/ 39 w 74"/>
                  <a:gd name="T77" fmla="*/ 46 h 82"/>
                  <a:gd name="T78" fmla="*/ 38 w 74"/>
                  <a:gd name="T79" fmla="*/ 46 h 82"/>
                  <a:gd name="T80" fmla="*/ 37 w 74"/>
                  <a:gd name="T81" fmla="*/ 44 h 82"/>
                  <a:gd name="T82" fmla="*/ 44 w 74"/>
                  <a:gd name="T83" fmla="*/ 36 h 82"/>
                  <a:gd name="T84" fmla="*/ 46 w 74"/>
                  <a:gd name="T85" fmla="*/ 35 h 82"/>
                  <a:gd name="T86" fmla="*/ 46 w 74"/>
                  <a:gd name="T87" fmla="*/ 35 h 82"/>
                  <a:gd name="T88" fmla="*/ 40 w 74"/>
                  <a:gd name="T89" fmla="*/ 46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4" h="82">
                    <a:moveTo>
                      <a:pt x="55" y="53"/>
                    </a:moveTo>
                    <a:cubicBezTo>
                      <a:pt x="55" y="53"/>
                      <a:pt x="54" y="52"/>
                      <a:pt x="54" y="51"/>
                    </a:cubicBezTo>
                    <a:cubicBezTo>
                      <a:pt x="55" y="51"/>
                      <a:pt x="56" y="50"/>
                      <a:pt x="57" y="49"/>
                    </a:cubicBezTo>
                    <a:cubicBezTo>
                      <a:pt x="57" y="48"/>
                      <a:pt x="56" y="47"/>
                      <a:pt x="56" y="45"/>
                    </a:cubicBezTo>
                    <a:cubicBezTo>
                      <a:pt x="54" y="45"/>
                      <a:pt x="53" y="45"/>
                      <a:pt x="52" y="45"/>
                    </a:cubicBezTo>
                    <a:cubicBezTo>
                      <a:pt x="51" y="45"/>
                      <a:pt x="51" y="44"/>
                      <a:pt x="51" y="44"/>
                    </a:cubicBezTo>
                    <a:cubicBezTo>
                      <a:pt x="53" y="40"/>
                      <a:pt x="59" y="36"/>
                      <a:pt x="60" y="32"/>
                    </a:cubicBezTo>
                    <a:cubicBezTo>
                      <a:pt x="60" y="31"/>
                      <a:pt x="60" y="31"/>
                      <a:pt x="60" y="30"/>
                    </a:cubicBezTo>
                    <a:cubicBezTo>
                      <a:pt x="50" y="21"/>
                      <a:pt x="41" y="31"/>
                      <a:pt x="34" y="38"/>
                    </a:cubicBezTo>
                    <a:cubicBezTo>
                      <a:pt x="33" y="38"/>
                      <a:pt x="33" y="38"/>
                      <a:pt x="33" y="38"/>
                    </a:cubicBezTo>
                    <a:cubicBezTo>
                      <a:pt x="34" y="30"/>
                      <a:pt x="48" y="16"/>
                      <a:pt x="60" y="16"/>
                    </a:cubicBezTo>
                    <a:cubicBezTo>
                      <a:pt x="61" y="14"/>
                      <a:pt x="61" y="12"/>
                      <a:pt x="61" y="10"/>
                    </a:cubicBezTo>
                    <a:cubicBezTo>
                      <a:pt x="50" y="3"/>
                      <a:pt x="52" y="11"/>
                      <a:pt x="42" y="11"/>
                    </a:cubicBezTo>
                    <a:cubicBezTo>
                      <a:pt x="38" y="10"/>
                      <a:pt x="32" y="1"/>
                      <a:pt x="27" y="0"/>
                    </a:cubicBezTo>
                    <a:cubicBezTo>
                      <a:pt x="26" y="0"/>
                      <a:pt x="25" y="0"/>
                      <a:pt x="24" y="0"/>
                    </a:cubicBezTo>
                    <a:cubicBezTo>
                      <a:pt x="21" y="5"/>
                      <a:pt x="30" y="14"/>
                      <a:pt x="29" y="21"/>
                    </a:cubicBezTo>
                    <a:cubicBezTo>
                      <a:pt x="19" y="27"/>
                      <a:pt x="17" y="33"/>
                      <a:pt x="11" y="39"/>
                    </a:cubicBezTo>
                    <a:cubicBezTo>
                      <a:pt x="8" y="42"/>
                      <a:pt x="4" y="42"/>
                      <a:pt x="1" y="44"/>
                    </a:cubicBezTo>
                    <a:cubicBezTo>
                      <a:pt x="1" y="45"/>
                      <a:pt x="0" y="46"/>
                      <a:pt x="0" y="47"/>
                    </a:cubicBezTo>
                    <a:cubicBezTo>
                      <a:pt x="11" y="69"/>
                      <a:pt x="23" y="30"/>
                      <a:pt x="35" y="26"/>
                    </a:cubicBezTo>
                    <a:cubicBezTo>
                      <a:pt x="35" y="26"/>
                      <a:pt x="35" y="26"/>
                      <a:pt x="35" y="26"/>
                    </a:cubicBezTo>
                    <a:cubicBezTo>
                      <a:pt x="33" y="33"/>
                      <a:pt x="28" y="39"/>
                      <a:pt x="30" y="48"/>
                    </a:cubicBezTo>
                    <a:cubicBezTo>
                      <a:pt x="30" y="51"/>
                      <a:pt x="37" y="56"/>
                      <a:pt x="40" y="57"/>
                    </a:cubicBezTo>
                    <a:cubicBezTo>
                      <a:pt x="37" y="64"/>
                      <a:pt x="32" y="69"/>
                      <a:pt x="35" y="78"/>
                    </a:cubicBezTo>
                    <a:cubicBezTo>
                      <a:pt x="39" y="79"/>
                      <a:pt x="42" y="80"/>
                      <a:pt x="45" y="82"/>
                    </a:cubicBezTo>
                    <a:cubicBezTo>
                      <a:pt x="46" y="81"/>
                      <a:pt x="46" y="81"/>
                      <a:pt x="47" y="80"/>
                    </a:cubicBezTo>
                    <a:cubicBezTo>
                      <a:pt x="49" y="77"/>
                      <a:pt x="45" y="70"/>
                      <a:pt x="46" y="67"/>
                    </a:cubicBezTo>
                    <a:cubicBezTo>
                      <a:pt x="46" y="66"/>
                      <a:pt x="46" y="66"/>
                      <a:pt x="47" y="66"/>
                    </a:cubicBezTo>
                    <a:cubicBezTo>
                      <a:pt x="48" y="67"/>
                      <a:pt x="49" y="71"/>
                      <a:pt x="50" y="73"/>
                    </a:cubicBezTo>
                    <a:cubicBezTo>
                      <a:pt x="52" y="76"/>
                      <a:pt x="55" y="77"/>
                      <a:pt x="58" y="79"/>
                    </a:cubicBezTo>
                    <a:cubicBezTo>
                      <a:pt x="58" y="79"/>
                      <a:pt x="58" y="79"/>
                      <a:pt x="59" y="79"/>
                    </a:cubicBezTo>
                    <a:cubicBezTo>
                      <a:pt x="60" y="72"/>
                      <a:pt x="53" y="64"/>
                      <a:pt x="53" y="57"/>
                    </a:cubicBezTo>
                    <a:cubicBezTo>
                      <a:pt x="54" y="56"/>
                      <a:pt x="55" y="56"/>
                      <a:pt x="56" y="55"/>
                    </a:cubicBezTo>
                    <a:cubicBezTo>
                      <a:pt x="56" y="55"/>
                      <a:pt x="56" y="55"/>
                      <a:pt x="56" y="55"/>
                    </a:cubicBezTo>
                    <a:cubicBezTo>
                      <a:pt x="63" y="60"/>
                      <a:pt x="59" y="67"/>
                      <a:pt x="69" y="69"/>
                    </a:cubicBezTo>
                    <a:cubicBezTo>
                      <a:pt x="71" y="67"/>
                      <a:pt x="72" y="66"/>
                      <a:pt x="74" y="64"/>
                    </a:cubicBezTo>
                    <a:cubicBezTo>
                      <a:pt x="71" y="56"/>
                      <a:pt x="63" y="51"/>
                      <a:pt x="55" y="53"/>
                    </a:cubicBezTo>
                    <a:close/>
                    <a:moveTo>
                      <a:pt x="40" y="46"/>
                    </a:moveTo>
                    <a:cubicBezTo>
                      <a:pt x="40" y="46"/>
                      <a:pt x="39" y="46"/>
                      <a:pt x="39" y="46"/>
                    </a:cubicBezTo>
                    <a:cubicBezTo>
                      <a:pt x="38" y="46"/>
                      <a:pt x="38" y="46"/>
                      <a:pt x="38" y="46"/>
                    </a:cubicBezTo>
                    <a:cubicBezTo>
                      <a:pt x="38" y="45"/>
                      <a:pt x="37" y="45"/>
                      <a:pt x="37" y="44"/>
                    </a:cubicBezTo>
                    <a:cubicBezTo>
                      <a:pt x="39" y="41"/>
                      <a:pt x="42" y="39"/>
                      <a:pt x="44" y="36"/>
                    </a:cubicBezTo>
                    <a:cubicBezTo>
                      <a:pt x="45" y="36"/>
                      <a:pt x="45" y="35"/>
                      <a:pt x="46" y="35"/>
                    </a:cubicBezTo>
                    <a:cubicBezTo>
                      <a:pt x="46" y="35"/>
                      <a:pt x="46" y="35"/>
                      <a:pt x="46" y="35"/>
                    </a:cubicBezTo>
                    <a:cubicBezTo>
                      <a:pt x="44" y="39"/>
                      <a:pt x="42" y="42"/>
                      <a:pt x="40"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9" name="ïşḻíḍe">
                <a:extLst>
                  <a:ext uri="{FF2B5EF4-FFF2-40B4-BE49-F238E27FC236}">
                    <a16:creationId xmlns:a16="http://schemas.microsoft.com/office/drawing/2014/main" id="{A561CD4F-87D3-4680-AC3C-DEE62A655AB0}"/>
                  </a:ext>
                </a:extLst>
              </p:cNvPr>
              <p:cNvSpPr/>
              <p:nvPr/>
            </p:nvSpPr>
            <p:spPr bwMode="auto">
              <a:xfrm>
                <a:off x="1882672" y="4669428"/>
                <a:ext cx="160338" cy="169863"/>
              </a:xfrm>
              <a:custGeom>
                <a:avLst/>
                <a:gdLst>
                  <a:gd name="T0" fmla="*/ 29 w 87"/>
                  <a:gd name="T1" fmla="*/ 8 h 92"/>
                  <a:gd name="T2" fmla="*/ 52 w 87"/>
                  <a:gd name="T3" fmla="*/ 17 h 92"/>
                  <a:gd name="T4" fmla="*/ 61 w 87"/>
                  <a:gd name="T5" fmla="*/ 16 h 92"/>
                  <a:gd name="T6" fmla="*/ 62 w 87"/>
                  <a:gd name="T7" fmla="*/ 17 h 92"/>
                  <a:gd name="T8" fmla="*/ 69 w 87"/>
                  <a:gd name="T9" fmla="*/ 42 h 92"/>
                  <a:gd name="T10" fmla="*/ 86 w 87"/>
                  <a:gd name="T11" fmla="*/ 35 h 92"/>
                  <a:gd name="T12" fmla="*/ 87 w 87"/>
                  <a:gd name="T13" fmla="*/ 39 h 92"/>
                  <a:gd name="T14" fmla="*/ 76 w 87"/>
                  <a:gd name="T15" fmla="*/ 55 h 92"/>
                  <a:gd name="T16" fmla="*/ 67 w 87"/>
                  <a:gd name="T17" fmla="*/ 76 h 92"/>
                  <a:gd name="T18" fmla="*/ 65 w 87"/>
                  <a:gd name="T19" fmla="*/ 74 h 92"/>
                  <a:gd name="T20" fmla="*/ 69 w 87"/>
                  <a:gd name="T21" fmla="*/ 53 h 92"/>
                  <a:gd name="T22" fmla="*/ 55 w 87"/>
                  <a:gd name="T23" fmla="*/ 40 h 92"/>
                  <a:gd name="T24" fmla="*/ 45 w 87"/>
                  <a:gd name="T25" fmla="*/ 44 h 92"/>
                  <a:gd name="T26" fmla="*/ 46 w 87"/>
                  <a:gd name="T27" fmla="*/ 89 h 92"/>
                  <a:gd name="T28" fmla="*/ 38 w 87"/>
                  <a:gd name="T29" fmla="*/ 92 h 92"/>
                  <a:gd name="T30" fmla="*/ 27 w 87"/>
                  <a:gd name="T31" fmla="*/ 68 h 92"/>
                  <a:gd name="T32" fmla="*/ 14 w 87"/>
                  <a:gd name="T33" fmla="*/ 70 h 92"/>
                  <a:gd name="T34" fmla="*/ 12 w 87"/>
                  <a:gd name="T35" fmla="*/ 65 h 92"/>
                  <a:gd name="T36" fmla="*/ 18 w 87"/>
                  <a:gd name="T37" fmla="*/ 58 h 92"/>
                  <a:gd name="T38" fmla="*/ 0 w 87"/>
                  <a:gd name="T39" fmla="*/ 42 h 92"/>
                  <a:gd name="T40" fmla="*/ 0 w 87"/>
                  <a:gd name="T41" fmla="*/ 42 h 92"/>
                  <a:gd name="T42" fmla="*/ 21 w 87"/>
                  <a:gd name="T43" fmla="*/ 39 h 92"/>
                  <a:gd name="T44" fmla="*/ 27 w 87"/>
                  <a:gd name="T45" fmla="*/ 48 h 92"/>
                  <a:gd name="T46" fmla="*/ 34 w 87"/>
                  <a:gd name="T47" fmla="*/ 52 h 92"/>
                  <a:gd name="T48" fmla="*/ 36 w 87"/>
                  <a:gd name="T49" fmla="*/ 62 h 92"/>
                  <a:gd name="T50" fmla="*/ 39 w 87"/>
                  <a:gd name="T51" fmla="*/ 44 h 92"/>
                  <a:gd name="T52" fmla="*/ 46 w 87"/>
                  <a:gd name="T53" fmla="*/ 28 h 92"/>
                  <a:gd name="T54" fmla="*/ 29 w 87"/>
                  <a:gd name="T55" fmla="*/ 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7" h="92">
                    <a:moveTo>
                      <a:pt x="29" y="8"/>
                    </a:moveTo>
                    <a:cubicBezTo>
                      <a:pt x="42" y="0"/>
                      <a:pt x="43" y="12"/>
                      <a:pt x="52" y="17"/>
                    </a:cubicBezTo>
                    <a:cubicBezTo>
                      <a:pt x="55" y="15"/>
                      <a:pt x="58" y="15"/>
                      <a:pt x="61" y="16"/>
                    </a:cubicBezTo>
                    <a:cubicBezTo>
                      <a:pt x="61" y="16"/>
                      <a:pt x="62" y="17"/>
                      <a:pt x="62" y="17"/>
                    </a:cubicBezTo>
                    <a:cubicBezTo>
                      <a:pt x="62" y="26"/>
                      <a:pt x="58" y="33"/>
                      <a:pt x="69" y="42"/>
                    </a:cubicBezTo>
                    <a:cubicBezTo>
                      <a:pt x="75" y="35"/>
                      <a:pt x="80" y="33"/>
                      <a:pt x="86" y="35"/>
                    </a:cubicBezTo>
                    <a:cubicBezTo>
                      <a:pt x="87" y="36"/>
                      <a:pt x="87" y="38"/>
                      <a:pt x="87" y="39"/>
                    </a:cubicBezTo>
                    <a:cubicBezTo>
                      <a:pt x="83" y="45"/>
                      <a:pt x="80" y="50"/>
                      <a:pt x="76" y="55"/>
                    </a:cubicBezTo>
                    <a:cubicBezTo>
                      <a:pt x="71" y="62"/>
                      <a:pt x="71" y="70"/>
                      <a:pt x="67" y="76"/>
                    </a:cubicBezTo>
                    <a:cubicBezTo>
                      <a:pt x="66" y="75"/>
                      <a:pt x="66" y="75"/>
                      <a:pt x="65" y="74"/>
                    </a:cubicBezTo>
                    <a:cubicBezTo>
                      <a:pt x="63" y="66"/>
                      <a:pt x="67" y="60"/>
                      <a:pt x="69" y="53"/>
                    </a:cubicBezTo>
                    <a:cubicBezTo>
                      <a:pt x="64" y="51"/>
                      <a:pt x="60" y="46"/>
                      <a:pt x="55" y="40"/>
                    </a:cubicBezTo>
                    <a:cubicBezTo>
                      <a:pt x="52" y="42"/>
                      <a:pt x="49" y="41"/>
                      <a:pt x="45" y="44"/>
                    </a:cubicBezTo>
                    <a:cubicBezTo>
                      <a:pt x="40" y="59"/>
                      <a:pt x="48" y="75"/>
                      <a:pt x="46" y="89"/>
                    </a:cubicBezTo>
                    <a:cubicBezTo>
                      <a:pt x="43" y="92"/>
                      <a:pt x="41" y="91"/>
                      <a:pt x="38" y="92"/>
                    </a:cubicBezTo>
                    <a:cubicBezTo>
                      <a:pt x="31" y="83"/>
                      <a:pt x="33" y="76"/>
                      <a:pt x="27" y="68"/>
                    </a:cubicBezTo>
                    <a:cubicBezTo>
                      <a:pt x="23" y="71"/>
                      <a:pt x="18" y="71"/>
                      <a:pt x="14" y="70"/>
                    </a:cubicBezTo>
                    <a:cubicBezTo>
                      <a:pt x="12" y="68"/>
                      <a:pt x="12" y="67"/>
                      <a:pt x="12" y="65"/>
                    </a:cubicBezTo>
                    <a:cubicBezTo>
                      <a:pt x="14" y="63"/>
                      <a:pt x="16" y="60"/>
                      <a:pt x="18" y="58"/>
                    </a:cubicBezTo>
                    <a:cubicBezTo>
                      <a:pt x="13" y="49"/>
                      <a:pt x="3" y="48"/>
                      <a:pt x="0" y="42"/>
                    </a:cubicBezTo>
                    <a:cubicBezTo>
                      <a:pt x="0" y="42"/>
                      <a:pt x="0" y="42"/>
                      <a:pt x="0" y="42"/>
                    </a:cubicBezTo>
                    <a:cubicBezTo>
                      <a:pt x="6" y="39"/>
                      <a:pt x="15" y="35"/>
                      <a:pt x="21" y="39"/>
                    </a:cubicBezTo>
                    <a:cubicBezTo>
                      <a:pt x="23" y="42"/>
                      <a:pt x="25" y="45"/>
                      <a:pt x="27" y="48"/>
                    </a:cubicBezTo>
                    <a:cubicBezTo>
                      <a:pt x="29" y="50"/>
                      <a:pt x="31" y="51"/>
                      <a:pt x="34" y="52"/>
                    </a:cubicBezTo>
                    <a:cubicBezTo>
                      <a:pt x="34" y="55"/>
                      <a:pt x="35" y="58"/>
                      <a:pt x="36" y="62"/>
                    </a:cubicBezTo>
                    <a:cubicBezTo>
                      <a:pt x="39" y="56"/>
                      <a:pt x="38" y="50"/>
                      <a:pt x="39" y="44"/>
                    </a:cubicBezTo>
                    <a:cubicBezTo>
                      <a:pt x="42" y="39"/>
                      <a:pt x="44" y="34"/>
                      <a:pt x="46" y="28"/>
                    </a:cubicBezTo>
                    <a:cubicBezTo>
                      <a:pt x="42" y="22"/>
                      <a:pt x="31" y="15"/>
                      <a:pt x="29"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0" name="íṩľíḑè">
                <a:extLst>
                  <a:ext uri="{FF2B5EF4-FFF2-40B4-BE49-F238E27FC236}">
                    <a16:creationId xmlns:a16="http://schemas.microsoft.com/office/drawing/2014/main" id="{DF2DDCBB-7393-C2BF-AD62-AA1AB5E61197}"/>
                  </a:ext>
                </a:extLst>
              </p:cNvPr>
              <p:cNvSpPr/>
              <p:nvPr/>
            </p:nvSpPr>
            <p:spPr bwMode="auto">
              <a:xfrm>
                <a:off x="2243034" y="6066428"/>
                <a:ext cx="22225" cy="25400"/>
              </a:xfrm>
              <a:custGeom>
                <a:avLst/>
                <a:gdLst>
                  <a:gd name="T0" fmla="*/ 0 w 14"/>
                  <a:gd name="T1" fmla="*/ 12 h 16"/>
                  <a:gd name="T2" fmla="*/ 2 w 14"/>
                  <a:gd name="T3" fmla="*/ 0 h 16"/>
                  <a:gd name="T4" fmla="*/ 14 w 14"/>
                  <a:gd name="T5" fmla="*/ 4 h 16"/>
                  <a:gd name="T6" fmla="*/ 11 w 14"/>
                  <a:gd name="T7" fmla="*/ 16 h 16"/>
                  <a:gd name="T8" fmla="*/ 0 w 14"/>
                  <a:gd name="T9" fmla="*/ 12 h 16"/>
                </a:gdLst>
                <a:ahLst/>
                <a:cxnLst>
                  <a:cxn ang="0">
                    <a:pos x="T0" y="T1"/>
                  </a:cxn>
                  <a:cxn ang="0">
                    <a:pos x="T2" y="T3"/>
                  </a:cxn>
                  <a:cxn ang="0">
                    <a:pos x="T4" y="T5"/>
                  </a:cxn>
                  <a:cxn ang="0">
                    <a:pos x="T6" y="T7"/>
                  </a:cxn>
                  <a:cxn ang="0">
                    <a:pos x="T8" y="T9"/>
                  </a:cxn>
                </a:cxnLst>
                <a:rect l="0" t="0" r="r" b="b"/>
                <a:pathLst>
                  <a:path w="14" h="16">
                    <a:moveTo>
                      <a:pt x="0" y="12"/>
                    </a:moveTo>
                    <a:lnTo>
                      <a:pt x="2" y="0"/>
                    </a:lnTo>
                    <a:lnTo>
                      <a:pt x="14" y="4"/>
                    </a:lnTo>
                    <a:lnTo>
                      <a:pt x="11" y="16"/>
                    </a:lnTo>
                    <a:lnTo>
                      <a:pt x="0"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îṣḷïḓê">
                <a:extLst>
                  <a:ext uri="{FF2B5EF4-FFF2-40B4-BE49-F238E27FC236}">
                    <a16:creationId xmlns:a16="http://schemas.microsoft.com/office/drawing/2014/main" id="{B025A1BF-4EBA-CE23-6D7B-2442E85EFF07}"/>
                  </a:ext>
                </a:extLst>
              </p:cNvPr>
              <p:cNvSpPr/>
              <p:nvPr/>
            </p:nvSpPr>
            <p:spPr bwMode="auto">
              <a:xfrm>
                <a:off x="2292247" y="6042615"/>
                <a:ext cx="49213" cy="100013"/>
              </a:xfrm>
              <a:custGeom>
                <a:avLst/>
                <a:gdLst>
                  <a:gd name="T0" fmla="*/ 17 w 27"/>
                  <a:gd name="T1" fmla="*/ 54 h 54"/>
                  <a:gd name="T2" fmla="*/ 7 w 27"/>
                  <a:gd name="T3" fmla="*/ 52 h 54"/>
                  <a:gd name="T4" fmla="*/ 14 w 27"/>
                  <a:gd name="T5" fmla="*/ 15 h 54"/>
                  <a:gd name="T6" fmla="*/ 0 w 27"/>
                  <a:gd name="T7" fmla="*/ 20 h 54"/>
                  <a:gd name="T8" fmla="*/ 1 w 27"/>
                  <a:gd name="T9" fmla="*/ 11 h 54"/>
                  <a:gd name="T10" fmla="*/ 11 w 27"/>
                  <a:gd name="T11" fmla="*/ 7 h 54"/>
                  <a:gd name="T12" fmla="*/ 18 w 27"/>
                  <a:gd name="T13" fmla="*/ 0 h 54"/>
                  <a:gd name="T14" fmla="*/ 27 w 27"/>
                  <a:gd name="T15" fmla="*/ 2 h 54"/>
                  <a:gd name="T16" fmla="*/ 17 w 27"/>
                  <a:gd name="T17"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 h="54">
                    <a:moveTo>
                      <a:pt x="17" y="54"/>
                    </a:moveTo>
                    <a:cubicBezTo>
                      <a:pt x="7" y="52"/>
                      <a:pt x="7" y="52"/>
                      <a:pt x="7" y="52"/>
                    </a:cubicBezTo>
                    <a:cubicBezTo>
                      <a:pt x="14" y="15"/>
                      <a:pt x="14" y="15"/>
                      <a:pt x="14" y="15"/>
                    </a:cubicBezTo>
                    <a:cubicBezTo>
                      <a:pt x="10" y="17"/>
                      <a:pt x="5" y="19"/>
                      <a:pt x="0" y="20"/>
                    </a:cubicBezTo>
                    <a:cubicBezTo>
                      <a:pt x="1" y="11"/>
                      <a:pt x="1" y="11"/>
                      <a:pt x="1" y="11"/>
                    </a:cubicBezTo>
                    <a:cubicBezTo>
                      <a:pt x="4" y="10"/>
                      <a:pt x="7" y="9"/>
                      <a:pt x="11" y="7"/>
                    </a:cubicBezTo>
                    <a:cubicBezTo>
                      <a:pt x="14" y="6"/>
                      <a:pt x="17" y="3"/>
                      <a:pt x="18" y="0"/>
                    </a:cubicBezTo>
                    <a:cubicBezTo>
                      <a:pt x="27" y="2"/>
                      <a:pt x="27" y="2"/>
                      <a:pt x="27" y="2"/>
                    </a:cubicBezTo>
                    <a:lnTo>
                      <a:pt x="17" y="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2" name="i$ḻîḓé">
                <a:extLst>
                  <a:ext uri="{FF2B5EF4-FFF2-40B4-BE49-F238E27FC236}">
                    <a16:creationId xmlns:a16="http://schemas.microsoft.com/office/drawing/2014/main" id="{F497BC3F-C702-701B-8747-56F6CEE1A6FE}"/>
                  </a:ext>
                </a:extLst>
              </p:cNvPr>
              <p:cNvSpPr/>
              <p:nvPr/>
            </p:nvSpPr>
            <p:spPr bwMode="auto">
              <a:xfrm>
                <a:off x="2363684" y="6052140"/>
                <a:ext cx="66675" cy="100013"/>
              </a:xfrm>
              <a:custGeom>
                <a:avLst/>
                <a:gdLst>
                  <a:gd name="T0" fmla="*/ 0 w 36"/>
                  <a:gd name="T1" fmla="*/ 40 h 54"/>
                  <a:gd name="T2" fmla="*/ 10 w 36"/>
                  <a:gd name="T3" fmla="*/ 39 h 54"/>
                  <a:gd name="T4" fmla="*/ 11 w 36"/>
                  <a:gd name="T5" fmla="*/ 44 h 54"/>
                  <a:gd name="T6" fmla="*/ 15 w 36"/>
                  <a:gd name="T7" fmla="*/ 46 h 54"/>
                  <a:gd name="T8" fmla="*/ 21 w 36"/>
                  <a:gd name="T9" fmla="*/ 43 h 54"/>
                  <a:gd name="T10" fmla="*/ 24 w 36"/>
                  <a:gd name="T11" fmla="*/ 31 h 54"/>
                  <a:gd name="T12" fmla="*/ 15 w 36"/>
                  <a:gd name="T13" fmla="*/ 35 h 54"/>
                  <a:gd name="T14" fmla="*/ 4 w 36"/>
                  <a:gd name="T15" fmla="*/ 30 h 54"/>
                  <a:gd name="T16" fmla="*/ 0 w 36"/>
                  <a:gd name="T17" fmla="*/ 17 h 54"/>
                  <a:gd name="T18" fmla="*/ 6 w 36"/>
                  <a:gd name="T19" fmla="*/ 4 h 54"/>
                  <a:gd name="T20" fmla="*/ 19 w 36"/>
                  <a:gd name="T21" fmla="*/ 0 h 54"/>
                  <a:gd name="T22" fmla="*/ 31 w 36"/>
                  <a:gd name="T23" fmla="*/ 7 h 54"/>
                  <a:gd name="T24" fmla="*/ 35 w 36"/>
                  <a:gd name="T25" fmla="*/ 28 h 54"/>
                  <a:gd name="T26" fmla="*/ 28 w 36"/>
                  <a:gd name="T27" fmla="*/ 49 h 54"/>
                  <a:gd name="T28" fmla="*/ 14 w 36"/>
                  <a:gd name="T29" fmla="*/ 54 h 54"/>
                  <a:gd name="T30" fmla="*/ 4 w 36"/>
                  <a:gd name="T31" fmla="*/ 50 h 54"/>
                  <a:gd name="T32" fmla="*/ 0 w 36"/>
                  <a:gd name="T33" fmla="*/ 40 h 54"/>
                  <a:gd name="T34" fmla="*/ 24 w 36"/>
                  <a:gd name="T35" fmla="*/ 19 h 54"/>
                  <a:gd name="T36" fmla="*/ 23 w 36"/>
                  <a:gd name="T37" fmla="*/ 11 h 54"/>
                  <a:gd name="T38" fmla="*/ 18 w 36"/>
                  <a:gd name="T39" fmla="*/ 8 h 54"/>
                  <a:gd name="T40" fmla="*/ 13 w 36"/>
                  <a:gd name="T41" fmla="*/ 10 h 54"/>
                  <a:gd name="T42" fmla="*/ 10 w 36"/>
                  <a:gd name="T43" fmla="*/ 17 h 54"/>
                  <a:gd name="T44" fmla="*/ 12 w 36"/>
                  <a:gd name="T45" fmla="*/ 25 h 54"/>
                  <a:gd name="T46" fmla="*/ 17 w 36"/>
                  <a:gd name="T47" fmla="*/ 28 h 54"/>
                  <a:gd name="T48" fmla="*/ 22 w 36"/>
                  <a:gd name="T49" fmla="*/ 26 h 54"/>
                  <a:gd name="T50" fmla="*/ 24 w 36"/>
                  <a:gd name="T51" fmla="*/ 1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54">
                    <a:moveTo>
                      <a:pt x="0" y="40"/>
                    </a:moveTo>
                    <a:cubicBezTo>
                      <a:pt x="10" y="39"/>
                      <a:pt x="10" y="39"/>
                      <a:pt x="10" y="39"/>
                    </a:cubicBezTo>
                    <a:cubicBezTo>
                      <a:pt x="10" y="41"/>
                      <a:pt x="10" y="43"/>
                      <a:pt x="11" y="44"/>
                    </a:cubicBezTo>
                    <a:cubicBezTo>
                      <a:pt x="12" y="45"/>
                      <a:pt x="14" y="46"/>
                      <a:pt x="15" y="46"/>
                    </a:cubicBezTo>
                    <a:cubicBezTo>
                      <a:pt x="17" y="46"/>
                      <a:pt x="19" y="45"/>
                      <a:pt x="21" y="43"/>
                    </a:cubicBezTo>
                    <a:cubicBezTo>
                      <a:pt x="22" y="41"/>
                      <a:pt x="24" y="37"/>
                      <a:pt x="24" y="31"/>
                    </a:cubicBezTo>
                    <a:cubicBezTo>
                      <a:pt x="22" y="34"/>
                      <a:pt x="18" y="35"/>
                      <a:pt x="15" y="35"/>
                    </a:cubicBezTo>
                    <a:cubicBezTo>
                      <a:pt x="10" y="35"/>
                      <a:pt x="7" y="33"/>
                      <a:pt x="4" y="30"/>
                    </a:cubicBezTo>
                    <a:cubicBezTo>
                      <a:pt x="1" y="26"/>
                      <a:pt x="0" y="22"/>
                      <a:pt x="0" y="17"/>
                    </a:cubicBezTo>
                    <a:cubicBezTo>
                      <a:pt x="1" y="11"/>
                      <a:pt x="3" y="7"/>
                      <a:pt x="6" y="4"/>
                    </a:cubicBezTo>
                    <a:cubicBezTo>
                      <a:pt x="10" y="1"/>
                      <a:pt x="14" y="0"/>
                      <a:pt x="19" y="0"/>
                    </a:cubicBezTo>
                    <a:cubicBezTo>
                      <a:pt x="24" y="0"/>
                      <a:pt x="28" y="3"/>
                      <a:pt x="31" y="7"/>
                    </a:cubicBezTo>
                    <a:cubicBezTo>
                      <a:pt x="35" y="12"/>
                      <a:pt x="36" y="19"/>
                      <a:pt x="35" y="28"/>
                    </a:cubicBezTo>
                    <a:cubicBezTo>
                      <a:pt x="34" y="38"/>
                      <a:pt x="32" y="44"/>
                      <a:pt x="28" y="49"/>
                    </a:cubicBezTo>
                    <a:cubicBezTo>
                      <a:pt x="24" y="53"/>
                      <a:pt x="20" y="54"/>
                      <a:pt x="14" y="54"/>
                    </a:cubicBezTo>
                    <a:cubicBezTo>
                      <a:pt x="10" y="54"/>
                      <a:pt x="7" y="52"/>
                      <a:pt x="4" y="50"/>
                    </a:cubicBezTo>
                    <a:cubicBezTo>
                      <a:pt x="2" y="48"/>
                      <a:pt x="0" y="44"/>
                      <a:pt x="0" y="40"/>
                    </a:cubicBezTo>
                    <a:close/>
                    <a:moveTo>
                      <a:pt x="24" y="19"/>
                    </a:moveTo>
                    <a:cubicBezTo>
                      <a:pt x="25" y="16"/>
                      <a:pt x="24" y="13"/>
                      <a:pt x="23" y="11"/>
                    </a:cubicBezTo>
                    <a:cubicBezTo>
                      <a:pt x="21" y="10"/>
                      <a:pt x="20" y="9"/>
                      <a:pt x="18" y="8"/>
                    </a:cubicBezTo>
                    <a:cubicBezTo>
                      <a:pt x="16" y="8"/>
                      <a:pt x="14" y="9"/>
                      <a:pt x="13" y="10"/>
                    </a:cubicBezTo>
                    <a:cubicBezTo>
                      <a:pt x="11" y="12"/>
                      <a:pt x="11" y="14"/>
                      <a:pt x="10" y="17"/>
                    </a:cubicBezTo>
                    <a:cubicBezTo>
                      <a:pt x="10" y="21"/>
                      <a:pt x="11" y="23"/>
                      <a:pt x="12" y="25"/>
                    </a:cubicBezTo>
                    <a:cubicBezTo>
                      <a:pt x="13" y="27"/>
                      <a:pt x="15" y="28"/>
                      <a:pt x="17" y="28"/>
                    </a:cubicBezTo>
                    <a:cubicBezTo>
                      <a:pt x="19" y="28"/>
                      <a:pt x="20" y="27"/>
                      <a:pt x="22" y="26"/>
                    </a:cubicBezTo>
                    <a:cubicBezTo>
                      <a:pt x="23" y="24"/>
                      <a:pt x="24" y="22"/>
                      <a:pt x="2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3" name="îṧľîḋé">
                <a:extLst>
                  <a:ext uri="{FF2B5EF4-FFF2-40B4-BE49-F238E27FC236}">
                    <a16:creationId xmlns:a16="http://schemas.microsoft.com/office/drawing/2014/main" id="{74BDC21C-CEBE-28E2-D55D-A0319DC22CE0}"/>
                  </a:ext>
                </a:extLst>
              </p:cNvPr>
              <p:cNvSpPr/>
              <p:nvPr/>
            </p:nvSpPr>
            <p:spPr bwMode="auto">
              <a:xfrm>
                <a:off x="2446234" y="6053728"/>
                <a:ext cx="66675" cy="100013"/>
              </a:xfrm>
              <a:custGeom>
                <a:avLst/>
                <a:gdLst>
                  <a:gd name="T0" fmla="*/ 0 w 36"/>
                  <a:gd name="T1" fmla="*/ 40 h 54"/>
                  <a:gd name="T2" fmla="*/ 10 w 36"/>
                  <a:gd name="T3" fmla="*/ 39 h 54"/>
                  <a:gd name="T4" fmla="*/ 13 w 36"/>
                  <a:gd name="T5" fmla="*/ 44 h 54"/>
                  <a:gd name="T6" fmla="*/ 18 w 36"/>
                  <a:gd name="T7" fmla="*/ 46 h 54"/>
                  <a:gd name="T8" fmla="*/ 23 w 36"/>
                  <a:gd name="T9" fmla="*/ 43 h 54"/>
                  <a:gd name="T10" fmla="*/ 25 w 36"/>
                  <a:gd name="T11" fmla="*/ 35 h 54"/>
                  <a:gd name="T12" fmla="*/ 23 w 36"/>
                  <a:gd name="T13" fmla="*/ 28 h 54"/>
                  <a:gd name="T14" fmla="*/ 17 w 36"/>
                  <a:gd name="T15" fmla="*/ 26 h 54"/>
                  <a:gd name="T16" fmla="*/ 9 w 36"/>
                  <a:gd name="T17" fmla="*/ 30 h 54"/>
                  <a:gd name="T18" fmla="*/ 1 w 36"/>
                  <a:gd name="T19" fmla="*/ 29 h 54"/>
                  <a:gd name="T20" fmla="*/ 5 w 36"/>
                  <a:gd name="T21" fmla="*/ 1 h 54"/>
                  <a:gd name="T22" fmla="*/ 32 w 36"/>
                  <a:gd name="T23" fmla="*/ 0 h 54"/>
                  <a:gd name="T24" fmla="*/ 32 w 36"/>
                  <a:gd name="T25" fmla="*/ 10 h 54"/>
                  <a:gd name="T26" fmla="*/ 13 w 36"/>
                  <a:gd name="T27" fmla="*/ 10 h 54"/>
                  <a:gd name="T28" fmla="*/ 12 w 36"/>
                  <a:gd name="T29" fmla="*/ 19 h 54"/>
                  <a:gd name="T30" fmla="*/ 19 w 36"/>
                  <a:gd name="T31" fmla="*/ 17 h 54"/>
                  <a:gd name="T32" fmla="*/ 30 w 36"/>
                  <a:gd name="T33" fmla="*/ 22 h 54"/>
                  <a:gd name="T34" fmla="*/ 36 w 36"/>
                  <a:gd name="T35" fmla="*/ 34 h 54"/>
                  <a:gd name="T36" fmla="*/ 32 w 36"/>
                  <a:gd name="T37" fmla="*/ 46 h 54"/>
                  <a:gd name="T38" fmla="*/ 18 w 36"/>
                  <a:gd name="T39" fmla="*/ 54 h 54"/>
                  <a:gd name="T40" fmla="*/ 6 w 36"/>
                  <a:gd name="T41" fmla="*/ 50 h 54"/>
                  <a:gd name="T42" fmla="*/ 0 w 36"/>
                  <a:gd name="T43" fmla="*/ 4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54">
                    <a:moveTo>
                      <a:pt x="0" y="40"/>
                    </a:moveTo>
                    <a:cubicBezTo>
                      <a:pt x="10" y="39"/>
                      <a:pt x="10" y="39"/>
                      <a:pt x="10" y="39"/>
                    </a:cubicBezTo>
                    <a:cubicBezTo>
                      <a:pt x="11" y="41"/>
                      <a:pt x="11" y="43"/>
                      <a:pt x="13" y="44"/>
                    </a:cubicBezTo>
                    <a:cubicBezTo>
                      <a:pt x="14" y="45"/>
                      <a:pt x="16" y="46"/>
                      <a:pt x="18" y="46"/>
                    </a:cubicBezTo>
                    <a:cubicBezTo>
                      <a:pt x="20" y="46"/>
                      <a:pt x="22" y="45"/>
                      <a:pt x="23" y="43"/>
                    </a:cubicBezTo>
                    <a:cubicBezTo>
                      <a:pt x="25" y="41"/>
                      <a:pt x="25" y="38"/>
                      <a:pt x="25" y="35"/>
                    </a:cubicBezTo>
                    <a:cubicBezTo>
                      <a:pt x="25" y="32"/>
                      <a:pt x="24" y="29"/>
                      <a:pt x="23" y="28"/>
                    </a:cubicBezTo>
                    <a:cubicBezTo>
                      <a:pt x="21" y="26"/>
                      <a:pt x="19" y="25"/>
                      <a:pt x="17" y="26"/>
                    </a:cubicBezTo>
                    <a:cubicBezTo>
                      <a:pt x="14" y="26"/>
                      <a:pt x="11" y="27"/>
                      <a:pt x="9" y="30"/>
                    </a:cubicBezTo>
                    <a:cubicBezTo>
                      <a:pt x="1" y="29"/>
                      <a:pt x="1" y="29"/>
                      <a:pt x="1" y="29"/>
                    </a:cubicBezTo>
                    <a:cubicBezTo>
                      <a:pt x="5" y="1"/>
                      <a:pt x="5" y="1"/>
                      <a:pt x="5" y="1"/>
                    </a:cubicBezTo>
                    <a:cubicBezTo>
                      <a:pt x="32" y="0"/>
                      <a:pt x="32" y="0"/>
                      <a:pt x="32" y="0"/>
                    </a:cubicBezTo>
                    <a:cubicBezTo>
                      <a:pt x="32" y="10"/>
                      <a:pt x="32" y="10"/>
                      <a:pt x="32" y="10"/>
                    </a:cubicBezTo>
                    <a:cubicBezTo>
                      <a:pt x="13" y="10"/>
                      <a:pt x="13" y="10"/>
                      <a:pt x="13" y="10"/>
                    </a:cubicBezTo>
                    <a:cubicBezTo>
                      <a:pt x="12" y="19"/>
                      <a:pt x="12" y="19"/>
                      <a:pt x="12" y="19"/>
                    </a:cubicBezTo>
                    <a:cubicBezTo>
                      <a:pt x="14" y="18"/>
                      <a:pt x="16" y="17"/>
                      <a:pt x="19" y="17"/>
                    </a:cubicBezTo>
                    <a:cubicBezTo>
                      <a:pt x="23" y="17"/>
                      <a:pt x="27" y="19"/>
                      <a:pt x="30" y="22"/>
                    </a:cubicBezTo>
                    <a:cubicBezTo>
                      <a:pt x="34" y="25"/>
                      <a:pt x="35" y="29"/>
                      <a:pt x="36" y="34"/>
                    </a:cubicBezTo>
                    <a:cubicBezTo>
                      <a:pt x="36" y="39"/>
                      <a:pt x="35" y="43"/>
                      <a:pt x="32" y="46"/>
                    </a:cubicBezTo>
                    <a:cubicBezTo>
                      <a:pt x="29" y="51"/>
                      <a:pt x="24" y="54"/>
                      <a:pt x="18" y="54"/>
                    </a:cubicBezTo>
                    <a:cubicBezTo>
                      <a:pt x="13" y="54"/>
                      <a:pt x="9" y="53"/>
                      <a:pt x="6" y="50"/>
                    </a:cubicBezTo>
                    <a:cubicBezTo>
                      <a:pt x="3" y="48"/>
                      <a:pt x="1" y="44"/>
                      <a:pt x="0" y="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4" name="i$ḻïḑê">
                <a:extLst>
                  <a:ext uri="{FF2B5EF4-FFF2-40B4-BE49-F238E27FC236}">
                    <a16:creationId xmlns:a16="http://schemas.microsoft.com/office/drawing/2014/main" id="{9808322B-E69C-77FB-1B63-114E8E288B34}"/>
                  </a:ext>
                </a:extLst>
              </p:cNvPr>
              <p:cNvSpPr/>
              <p:nvPr/>
            </p:nvSpPr>
            <p:spPr bwMode="auto">
              <a:xfrm>
                <a:off x="2522434" y="6045790"/>
                <a:ext cx="74613" cy="103188"/>
              </a:xfrm>
              <a:custGeom>
                <a:avLst/>
                <a:gdLst>
                  <a:gd name="T0" fmla="*/ 39 w 40"/>
                  <a:gd name="T1" fmla="*/ 42 h 56"/>
                  <a:gd name="T2" fmla="*/ 40 w 40"/>
                  <a:gd name="T3" fmla="*/ 51 h 56"/>
                  <a:gd name="T4" fmla="*/ 5 w 40"/>
                  <a:gd name="T5" fmla="*/ 56 h 56"/>
                  <a:gd name="T6" fmla="*/ 7 w 40"/>
                  <a:gd name="T7" fmla="*/ 46 h 56"/>
                  <a:gd name="T8" fmla="*/ 16 w 40"/>
                  <a:gd name="T9" fmla="*/ 32 h 56"/>
                  <a:gd name="T10" fmla="*/ 23 w 40"/>
                  <a:gd name="T11" fmla="*/ 22 h 56"/>
                  <a:gd name="T12" fmla="*/ 24 w 40"/>
                  <a:gd name="T13" fmla="*/ 15 h 56"/>
                  <a:gd name="T14" fmla="*/ 22 w 40"/>
                  <a:gd name="T15" fmla="*/ 10 h 56"/>
                  <a:gd name="T16" fmla="*/ 17 w 40"/>
                  <a:gd name="T17" fmla="*/ 9 h 56"/>
                  <a:gd name="T18" fmla="*/ 12 w 40"/>
                  <a:gd name="T19" fmla="*/ 12 h 56"/>
                  <a:gd name="T20" fmla="*/ 11 w 40"/>
                  <a:gd name="T21" fmla="*/ 19 h 56"/>
                  <a:gd name="T22" fmla="*/ 1 w 40"/>
                  <a:gd name="T23" fmla="*/ 19 h 56"/>
                  <a:gd name="T24" fmla="*/ 4 w 40"/>
                  <a:gd name="T25" fmla="*/ 6 h 56"/>
                  <a:gd name="T26" fmla="*/ 16 w 40"/>
                  <a:gd name="T27" fmla="*/ 1 h 56"/>
                  <a:gd name="T28" fmla="*/ 28 w 40"/>
                  <a:gd name="T29" fmla="*/ 3 h 56"/>
                  <a:gd name="T30" fmla="*/ 34 w 40"/>
                  <a:gd name="T31" fmla="*/ 13 h 56"/>
                  <a:gd name="T32" fmla="*/ 34 w 40"/>
                  <a:gd name="T33" fmla="*/ 20 h 56"/>
                  <a:gd name="T34" fmla="*/ 31 w 40"/>
                  <a:gd name="T35" fmla="*/ 27 h 56"/>
                  <a:gd name="T36" fmla="*/ 26 w 40"/>
                  <a:gd name="T37" fmla="*/ 35 h 56"/>
                  <a:gd name="T38" fmla="*/ 20 w 40"/>
                  <a:gd name="T39" fmla="*/ 42 h 56"/>
                  <a:gd name="T40" fmla="*/ 19 w 40"/>
                  <a:gd name="T41" fmla="*/ 45 h 56"/>
                  <a:gd name="T42" fmla="*/ 39 w 40"/>
                  <a:gd name="T43" fmla="*/ 4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0" h="56">
                    <a:moveTo>
                      <a:pt x="39" y="42"/>
                    </a:moveTo>
                    <a:cubicBezTo>
                      <a:pt x="40" y="51"/>
                      <a:pt x="40" y="51"/>
                      <a:pt x="40" y="51"/>
                    </a:cubicBezTo>
                    <a:cubicBezTo>
                      <a:pt x="5" y="56"/>
                      <a:pt x="5" y="56"/>
                      <a:pt x="5" y="56"/>
                    </a:cubicBezTo>
                    <a:cubicBezTo>
                      <a:pt x="5" y="53"/>
                      <a:pt x="5" y="49"/>
                      <a:pt x="7" y="46"/>
                    </a:cubicBezTo>
                    <a:cubicBezTo>
                      <a:pt x="8" y="42"/>
                      <a:pt x="11" y="38"/>
                      <a:pt x="16" y="32"/>
                    </a:cubicBezTo>
                    <a:cubicBezTo>
                      <a:pt x="20" y="27"/>
                      <a:pt x="22" y="23"/>
                      <a:pt x="23" y="22"/>
                    </a:cubicBezTo>
                    <a:cubicBezTo>
                      <a:pt x="24" y="19"/>
                      <a:pt x="25" y="17"/>
                      <a:pt x="24" y="15"/>
                    </a:cubicBezTo>
                    <a:cubicBezTo>
                      <a:pt x="24" y="13"/>
                      <a:pt x="23" y="11"/>
                      <a:pt x="22" y="10"/>
                    </a:cubicBezTo>
                    <a:cubicBezTo>
                      <a:pt x="21" y="9"/>
                      <a:pt x="19" y="9"/>
                      <a:pt x="17" y="9"/>
                    </a:cubicBezTo>
                    <a:cubicBezTo>
                      <a:pt x="15" y="10"/>
                      <a:pt x="13" y="11"/>
                      <a:pt x="12" y="12"/>
                    </a:cubicBezTo>
                    <a:cubicBezTo>
                      <a:pt x="11" y="13"/>
                      <a:pt x="10" y="16"/>
                      <a:pt x="11" y="19"/>
                    </a:cubicBezTo>
                    <a:cubicBezTo>
                      <a:pt x="1" y="19"/>
                      <a:pt x="1" y="19"/>
                      <a:pt x="1" y="19"/>
                    </a:cubicBezTo>
                    <a:cubicBezTo>
                      <a:pt x="0" y="13"/>
                      <a:pt x="2" y="9"/>
                      <a:pt x="4" y="6"/>
                    </a:cubicBezTo>
                    <a:cubicBezTo>
                      <a:pt x="7" y="3"/>
                      <a:pt x="11" y="2"/>
                      <a:pt x="16" y="1"/>
                    </a:cubicBezTo>
                    <a:cubicBezTo>
                      <a:pt x="21" y="0"/>
                      <a:pt x="25" y="1"/>
                      <a:pt x="28" y="3"/>
                    </a:cubicBezTo>
                    <a:cubicBezTo>
                      <a:pt x="32" y="6"/>
                      <a:pt x="34" y="9"/>
                      <a:pt x="34" y="13"/>
                    </a:cubicBezTo>
                    <a:cubicBezTo>
                      <a:pt x="35" y="15"/>
                      <a:pt x="35" y="18"/>
                      <a:pt x="34" y="20"/>
                    </a:cubicBezTo>
                    <a:cubicBezTo>
                      <a:pt x="34" y="22"/>
                      <a:pt x="33" y="25"/>
                      <a:pt x="31" y="27"/>
                    </a:cubicBezTo>
                    <a:cubicBezTo>
                      <a:pt x="30" y="29"/>
                      <a:pt x="28" y="32"/>
                      <a:pt x="26" y="35"/>
                    </a:cubicBezTo>
                    <a:cubicBezTo>
                      <a:pt x="23" y="38"/>
                      <a:pt x="21" y="41"/>
                      <a:pt x="20" y="42"/>
                    </a:cubicBezTo>
                    <a:cubicBezTo>
                      <a:pt x="20" y="43"/>
                      <a:pt x="19" y="44"/>
                      <a:pt x="19" y="45"/>
                    </a:cubicBezTo>
                    <a:lnTo>
                      <a:pt x="39"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5" name="íṧlíḍe">
                <a:extLst>
                  <a:ext uri="{FF2B5EF4-FFF2-40B4-BE49-F238E27FC236}">
                    <a16:creationId xmlns:a16="http://schemas.microsoft.com/office/drawing/2014/main" id="{BA5F22F2-E738-2A54-D898-3A1FCB68344A}"/>
                  </a:ext>
                </a:extLst>
              </p:cNvPr>
              <p:cNvSpPr/>
              <p:nvPr/>
            </p:nvSpPr>
            <p:spPr bwMode="auto">
              <a:xfrm>
                <a:off x="2611334" y="6072778"/>
                <a:ext cx="22225" cy="23813"/>
              </a:xfrm>
              <a:custGeom>
                <a:avLst/>
                <a:gdLst>
                  <a:gd name="T0" fmla="*/ 3 w 14"/>
                  <a:gd name="T1" fmla="*/ 15 h 15"/>
                  <a:gd name="T2" fmla="*/ 0 w 14"/>
                  <a:gd name="T3" fmla="*/ 3 h 15"/>
                  <a:gd name="T4" fmla="*/ 11 w 14"/>
                  <a:gd name="T5" fmla="*/ 0 h 15"/>
                  <a:gd name="T6" fmla="*/ 14 w 14"/>
                  <a:gd name="T7" fmla="*/ 12 h 15"/>
                  <a:gd name="T8" fmla="*/ 3 w 14"/>
                  <a:gd name="T9" fmla="*/ 15 h 15"/>
                </a:gdLst>
                <a:ahLst/>
                <a:cxnLst>
                  <a:cxn ang="0">
                    <a:pos x="T0" y="T1"/>
                  </a:cxn>
                  <a:cxn ang="0">
                    <a:pos x="T2" y="T3"/>
                  </a:cxn>
                  <a:cxn ang="0">
                    <a:pos x="T4" y="T5"/>
                  </a:cxn>
                  <a:cxn ang="0">
                    <a:pos x="T6" y="T7"/>
                  </a:cxn>
                  <a:cxn ang="0">
                    <a:pos x="T8" y="T9"/>
                  </a:cxn>
                </a:cxnLst>
                <a:rect l="0" t="0" r="r" b="b"/>
                <a:pathLst>
                  <a:path w="14" h="15">
                    <a:moveTo>
                      <a:pt x="3" y="15"/>
                    </a:moveTo>
                    <a:lnTo>
                      <a:pt x="0" y="3"/>
                    </a:lnTo>
                    <a:lnTo>
                      <a:pt x="11" y="0"/>
                    </a:lnTo>
                    <a:lnTo>
                      <a:pt x="14" y="12"/>
                    </a:lnTo>
                    <a:lnTo>
                      <a:pt x="3"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 name="îŝľîḓê">
                <a:extLst>
                  <a:ext uri="{FF2B5EF4-FFF2-40B4-BE49-F238E27FC236}">
                    <a16:creationId xmlns:a16="http://schemas.microsoft.com/office/drawing/2014/main" id="{9D25B246-423A-635B-AD8F-5F8ED05C1BA6}"/>
                  </a:ext>
                </a:extLst>
              </p:cNvPr>
              <p:cNvSpPr/>
              <p:nvPr/>
            </p:nvSpPr>
            <p:spPr bwMode="auto">
              <a:xfrm>
                <a:off x="2108097" y="5261565"/>
                <a:ext cx="141288" cy="257175"/>
              </a:xfrm>
              <a:custGeom>
                <a:avLst/>
                <a:gdLst>
                  <a:gd name="T0" fmla="*/ 12 w 77"/>
                  <a:gd name="T1" fmla="*/ 25 h 139"/>
                  <a:gd name="T2" fmla="*/ 9 w 77"/>
                  <a:gd name="T3" fmla="*/ 21 h 139"/>
                  <a:gd name="T4" fmla="*/ 12 w 77"/>
                  <a:gd name="T5" fmla="*/ 17 h 139"/>
                  <a:gd name="T6" fmla="*/ 39 w 77"/>
                  <a:gd name="T7" fmla="*/ 21 h 139"/>
                  <a:gd name="T8" fmla="*/ 46 w 77"/>
                  <a:gd name="T9" fmla="*/ 36 h 139"/>
                  <a:gd name="T10" fmla="*/ 46 w 77"/>
                  <a:gd name="T11" fmla="*/ 39 h 139"/>
                  <a:gd name="T12" fmla="*/ 61 w 77"/>
                  <a:gd name="T13" fmla="*/ 33 h 139"/>
                  <a:gd name="T14" fmla="*/ 57 w 77"/>
                  <a:gd name="T15" fmla="*/ 16 h 139"/>
                  <a:gd name="T16" fmla="*/ 35 w 77"/>
                  <a:gd name="T17" fmla="*/ 9 h 139"/>
                  <a:gd name="T18" fmla="*/ 27 w 77"/>
                  <a:gd name="T19" fmla="*/ 3 h 139"/>
                  <a:gd name="T20" fmla="*/ 32 w 77"/>
                  <a:gd name="T21" fmla="*/ 0 h 139"/>
                  <a:gd name="T22" fmla="*/ 61 w 77"/>
                  <a:gd name="T23" fmla="*/ 9 h 139"/>
                  <a:gd name="T24" fmla="*/ 72 w 77"/>
                  <a:gd name="T25" fmla="*/ 30 h 139"/>
                  <a:gd name="T26" fmla="*/ 48 w 77"/>
                  <a:gd name="T27" fmla="*/ 45 h 139"/>
                  <a:gd name="T28" fmla="*/ 45 w 77"/>
                  <a:gd name="T29" fmla="*/ 46 h 139"/>
                  <a:gd name="T30" fmla="*/ 45 w 77"/>
                  <a:gd name="T31" fmla="*/ 54 h 139"/>
                  <a:gd name="T32" fmla="*/ 59 w 77"/>
                  <a:gd name="T33" fmla="*/ 61 h 139"/>
                  <a:gd name="T34" fmla="*/ 77 w 77"/>
                  <a:gd name="T35" fmla="*/ 80 h 139"/>
                  <a:gd name="T36" fmla="*/ 75 w 77"/>
                  <a:gd name="T37" fmla="*/ 84 h 139"/>
                  <a:gd name="T38" fmla="*/ 71 w 77"/>
                  <a:gd name="T39" fmla="*/ 83 h 139"/>
                  <a:gd name="T40" fmla="*/ 59 w 77"/>
                  <a:gd name="T41" fmla="*/ 70 h 139"/>
                  <a:gd name="T42" fmla="*/ 45 w 77"/>
                  <a:gd name="T43" fmla="*/ 63 h 139"/>
                  <a:gd name="T44" fmla="*/ 45 w 77"/>
                  <a:gd name="T45" fmla="*/ 77 h 139"/>
                  <a:gd name="T46" fmla="*/ 53 w 77"/>
                  <a:gd name="T47" fmla="*/ 83 h 139"/>
                  <a:gd name="T48" fmla="*/ 66 w 77"/>
                  <a:gd name="T49" fmla="*/ 102 h 139"/>
                  <a:gd name="T50" fmla="*/ 72 w 77"/>
                  <a:gd name="T51" fmla="*/ 121 h 139"/>
                  <a:gd name="T52" fmla="*/ 70 w 77"/>
                  <a:gd name="T53" fmla="*/ 124 h 139"/>
                  <a:gd name="T54" fmla="*/ 67 w 77"/>
                  <a:gd name="T55" fmla="*/ 122 h 139"/>
                  <a:gd name="T56" fmla="*/ 64 w 77"/>
                  <a:gd name="T57" fmla="*/ 115 h 139"/>
                  <a:gd name="T58" fmla="*/ 55 w 77"/>
                  <a:gd name="T59" fmla="*/ 97 h 139"/>
                  <a:gd name="T60" fmla="*/ 45 w 77"/>
                  <a:gd name="T61" fmla="*/ 87 h 139"/>
                  <a:gd name="T62" fmla="*/ 45 w 77"/>
                  <a:gd name="T63" fmla="*/ 102 h 139"/>
                  <a:gd name="T64" fmla="*/ 44 w 77"/>
                  <a:gd name="T65" fmla="*/ 136 h 139"/>
                  <a:gd name="T66" fmla="*/ 41 w 77"/>
                  <a:gd name="T67" fmla="*/ 139 h 139"/>
                  <a:gd name="T68" fmla="*/ 38 w 77"/>
                  <a:gd name="T69" fmla="*/ 137 h 139"/>
                  <a:gd name="T70" fmla="*/ 37 w 77"/>
                  <a:gd name="T71" fmla="*/ 103 h 139"/>
                  <a:gd name="T72" fmla="*/ 37 w 77"/>
                  <a:gd name="T73" fmla="*/ 86 h 139"/>
                  <a:gd name="T74" fmla="*/ 28 w 77"/>
                  <a:gd name="T75" fmla="*/ 92 h 139"/>
                  <a:gd name="T76" fmla="*/ 19 w 77"/>
                  <a:gd name="T77" fmla="*/ 109 h 139"/>
                  <a:gd name="T78" fmla="*/ 12 w 77"/>
                  <a:gd name="T79" fmla="*/ 121 h 139"/>
                  <a:gd name="T80" fmla="*/ 8 w 77"/>
                  <a:gd name="T81" fmla="*/ 122 h 139"/>
                  <a:gd name="T82" fmla="*/ 7 w 77"/>
                  <a:gd name="T83" fmla="*/ 120 h 139"/>
                  <a:gd name="T84" fmla="*/ 8 w 77"/>
                  <a:gd name="T85" fmla="*/ 117 h 139"/>
                  <a:gd name="T86" fmla="*/ 11 w 77"/>
                  <a:gd name="T87" fmla="*/ 106 h 139"/>
                  <a:gd name="T88" fmla="*/ 22 w 77"/>
                  <a:gd name="T89" fmla="*/ 86 h 139"/>
                  <a:gd name="T90" fmla="*/ 37 w 77"/>
                  <a:gd name="T91" fmla="*/ 76 h 139"/>
                  <a:gd name="T92" fmla="*/ 37 w 77"/>
                  <a:gd name="T93" fmla="*/ 68 h 139"/>
                  <a:gd name="T94" fmla="*/ 37 w 77"/>
                  <a:gd name="T95" fmla="*/ 63 h 139"/>
                  <a:gd name="T96" fmla="*/ 24 w 77"/>
                  <a:gd name="T97" fmla="*/ 69 h 139"/>
                  <a:gd name="T98" fmla="*/ 16 w 77"/>
                  <a:gd name="T99" fmla="*/ 77 h 139"/>
                  <a:gd name="T100" fmla="*/ 9 w 77"/>
                  <a:gd name="T101" fmla="*/ 85 h 139"/>
                  <a:gd name="T102" fmla="*/ 6 w 77"/>
                  <a:gd name="T103" fmla="*/ 86 h 139"/>
                  <a:gd name="T104" fmla="*/ 5 w 77"/>
                  <a:gd name="T105" fmla="*/ 82 h 139"/>
                  <a:gd name="T106" fmla="*/ 22 w 77"/>
                  <a:gd name="T107" fmla="*/ 60 h 139"/>
                  <a:gd name="T108" fmla="*/ 37 w 77"/>
                  <a:gd name="T109" fmla="*/ 54 h 139"/>
                  <a:gd name="T110" fmla="*/ 37 w 77"/>
                  <a:gd name="T111" fmla="*/ 47 h 139"/>
                  <a:gd name="T112" fmla="*/ 3 w 77"/>
                  <a:gd name="T113" fmla="*/ 45 h 139"/>
                  <a:gd name="T114" fmla="*/ 0 w 77"/>
                  <a:gd name="T115" fmla="*/ 40 h 139"/>
                  <a:gd name="T116" fmla="*/ 5 w 77"/>
                  <a:gd name="T117" fmla="*/ 38 h 139"/>
                  <a:gd name="T118" fmla="*/ 37 w 77"/>
                  <a:gd name="T119" fmla="*/ 39 h 139"/>
                  <a:gd name="T120" fmla="*/ 37 w 77"/>
                  <a:gd name="T121" fmla="*/ 39 h 139"/>
                  <a:gd name="T122" fmla="*/ 33 w 77"/>
                  <a:gd name="T123" fmla="*/ 28 h 139"/>
                  <a:gd name="T124" fmla="*/ 12 w 77"/>
                  <a:gd name="T125" fmla="*/ 2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7" h="139">
                    <a:moveTo>
                      <a:pt x="12" y="25"/>
                    </a:moveTo>
                    <a:cubicBezTo>
                      <a:pt x="10" y="25"/>
                      <a:pt x="9" y="24"/>
                      <a:pt x="9" y="21"/>
                    </a:cubicBezTo>
                    <a:cubicBezTo>
                      <a:pt x="9" y="18"/>
                      <a:pt x="10" y="17"/>
                      <a:pt x="12" y="17"/>
                    </a:cubicBezTo>
                    <a:cubicBezTo>
                      <a:pt x="24" y="17"/>
                      <a:pt x="33" y="18"/>
                      <a:pt x="39" y="21"/>
                    </a:cubicBezTo>
                    <a:cubicBezTo>
                      <a:pt x="45" y="24"/>
                      <a:pt x="47" y="28"/>
                      <a:pt x="46" y="36"/>
                    </a:cubicBezTo>
                    <a:cubicBezTo>
                      <a:pt x="46" y="37"/>
                      <a:pt x="46" y="38"/>
                      <a:pt x="46" y="39"/>
                    </a:cubicBezTo>
                    <a:cubicBezTo>
                      <a:pt x="53" y="38"/>
                      <a:pt x="58" y="35"/>
                      <a:pt x="61" y="33"/>
                    </a:cubicBezTo>
                    <a:cubicBezTo>
                      <a:pt x="65" y="27"/>
                      <a:pt x="64" y="22"/>
                      <a:pt x="57" y="16"/>
                    </a:cubicBezTo>
                    <a:cubicBezTo>
                      <a:pt x="52" y="12"/>
                      <a:pt x="44" y="9"/>
                      <a:pt x="35" y="9"/>
                    </a:cubicBezTo>
                    <a:cubicBezTo>
                      <a:pt x="30" y="8"/>
                      <a:pt x="28" y="6"/>
                      <a:pt x="27" y="3"/>
                    </a:cubicBezTo>
                    <a:cubicBezTo>
                      <a:pt x="27" y="1"/>
                      <a:pt x="29" y="0"/>
                      <a:pt x="32" y="0"/>
                    </a:cubicBezTo>
                    <a:cubicBezTo>
                      <a:pt x="44" y="0"/>
                      <a:pt x="53" y="3"/>
                      <a:pt x="61" y="9"/>
                    </a:cubicBezTo>
                    <a:cubicBezTo>
                      <a:pt x="69" y="16"/>
                      <a:pt x="73" y="23"/>
                      <a:pt x="72" y="30"/>
                    </a:cubicBezTo>
                    <a:cubicBezTo>
                      <a:pt x="68" y="37"/>
                      <a:pt x="60" y="43"/>
                      <a:pt x="48" y="45"/>
                    </a:cubicBezTo>
                    <a:cubicBezTo>
                      <a:pt x="47" y="46"/>
                      <a:pt x="46" y="46"/>
                      <a:pt x="45" y="46"/>
                    </a:cubicBezTo>
                    <a:cubicBezTo>
                      <a:pt x="45" y="48"/>
                      <a:pt x="45" y="51"/>
                      <a:pt x="45" y="54"/>
                    </a:cubicBezTo>
                    <a:cubicBezTo>
                      <a:pt x="49" y="54"/>
                      <a:pt x="54" y="57"/>
                      <a:pt x="59" y="61"/>
                    </a:cubicBezTo>
                    <a:cubicBezTo>
                      <a:pt x="66" y="66"/>
                      <a:pt x="72" y="72"/>
                      <a:pt x="77" y="80"/>
                    </a:cubicBezTo>
                    <a:cubicBezTo>
                      <a:pt x="77" y="82"/>
                      <a:pt x="77" y="83"/>
                      <a:pt x="75" y="84"/>
                    </a:cubicBezTo>
                    <a:cubicBezTo>
                      <a:pt x="74" y="85"/>
                      <a:pt x="72" y="85"/>
                      <a:pt x="71" y="83"/>
                    </a:cubicBezTo>
                    <a:cubicBezTo>
                      <a:pt x="69" y="80"/>
                      <a:pt x="65" y="76"/>
                      <a:pt x="59" y="70"/>
                    </a:cubicBezTo>
                    <a:cubicBezTo>
                      <a:pt x="54" y="66"/>
                      <a:pt x="49" y="64"/>
                      <a:pt x="45" y="63"/>
                    </a:cubicBezTo>
                    <a:cubicBezTo>
                      <a:pt x="45" y="77"/>
                      <a:pt x="45" y="77"/>
                      <a:pt x="45" y="77"/>
                    </a:cubicBezTo>
                    <a:cubicBezTo>
                      <a:pt x="48" y="78"/>
                      <a:pt x="51" y="80"/>
                      <a:pt x="53" y="83"/>
                    </a:cubicBezTo>
                    <a:cubicBezTo>
                      <a:pt x="59" y="88"/>
                      <a:pt x="63" y="94"/>
                      <a:pt x="66" y="102"/>
                    </a:cubicBezTo>
                    <a:cubicBezTo>
                      <a:pt x="71" y="109"/>
                      <a:pt x="73" y="116"/>
                      <a:pt x="72" y="121"/>
                    </a:cubicBezTo>
                    <a:cubicBezTo>
                      <a:pt x="72" y="122"/>
                      <a:pt x="72" y="123"/>
                      <a:pt x="70" y="124"/>
                    </a:cubicBezTo>
                    <a:cubicBezTo>
                      <a:pt x="69" y="124"/>
                      <a:pt x="68" y="124"/>
                      <a:pt x="67" y="122"/>
                    </a:cubicBezTo>
                    <a:cubicBezTo>
                      <a:pt x="67" y="121"/>
                      <a:pt x="66" y="118"/>
                      <a:pt x="64" y="115"/>
                    </a:cubicBezTo>
                    <a:cubicBezTo>
                      <a:pt x="60" y="107"/>
                      <a:pt x="57" y="102"/>
                      <a:pt x="55" y="97"/>
                    </a:cubicBezTo>
                    <a:cubicBezTo>
                      <a:pt x="51" y="91"/>
                      <a:pt x="48" y="88"/>
                      <a:pt x="45" y="87"/>
                    </a:cubicBezTo>
                    <a:cubicBezTo>
                      <a:pt x="45" y="102"/>
                      <a:pt x="45" y="102"/>
                      <a:pt x="45" y="102"/>
                    </a:cubicBezTo>
                    <a:cubicBezTo>
                      <a:pt x="45" y="117"/>
                      <a:pt x="45" y="128"/>
                      <a:pt x="44" y="136"/>
                    </a:cubicBezTo>
                    <a:cubicBezTo>
                      <a:pt x="43" y="137"/>
                      <a:pt x="42" y="138"/>
                      <a:pt x="41" y="139"/>
                    </a:cubicBezTo>
                    <a:cubicBezTo>
                      <a:pt x="40" y="139"/>
                      <a:pt x="39" y="139"/>
                      <a:pt x="38" y="137"/>
                    </a:cubicBezTo>
                    <a:cubicBezTo>
                      <a:pt x="37" y="135"/>
                      <a:pt x="37" y="123"/>
                      <a:pt x="37" y="103"/>
                    </a:cubicBezTo>
                    <a:cubicBezTo>
                      <a:pt x="37" y="97"/>
                      <a:pt x="37" y="92"/>
                      <a:pt x="37" y="86"/>
                    </a:cubicBezTo>
                    <a:cubicBezTo>
                      <a:pt x="34" y="87"/>
                      <a:pt x="31" y="89"/>
                      <a:pt x="28" y="92"/>
                    </a:cubicBezTo>
                    <a:cubicBezTo>
                      <a:pt x="24" y="98"/>
                      <a:pt x="21" y="103"/>
                      <a:pt x="19" y="109"/>
                    </a:cubicBezTo>
                    <a:cubicBezTo>
                      <a:pt x="17" y="113"/>
                      <a:pt x="15" y="117"/>
                      <a:pt x="12" y="121"/>
                    </a:cubicBezTo>
                    <a:cubicBezTo>
                      <a:pt x="11" y="122"/>
                      <a:pt x="9" y="122"/>
                      <a:pt x="8" y="122"/>
                    </a:cubicBezTo>
                    <a:cubicBezTo>
                      <a:pt x="7" y="122"/>
                      <a:pt x="7" y="121"/>
                      <a:pt x="7" y="120"/>
                    </a:cubicBezTo>
                    <a:cubicBezTo>
                      <a:pt x="7" y="119"/>
                      <a:pt x="7" y="118"/>
                      <a:pt x="8" y="117"/>
                    </a:cubicBezTo>
                    <a:cubicBezTo>
                      <a:pt x="9" y="112"/>
                      <a:pt x="10" y="108"/>
                      <a:pt x="11" y="106"/>
                    </a:cubicBezTo>
                    <a:cubicBezTo>
                      <a:pt x="13" y="101"/>
                      <a:pt x="17" y="94"/>
                      <a:pt x="22" y="86"/>
                    </a:cubicBezTo>
                    <a:cubicBezTo>
                      <a:pt x="27" y="80"/>
                      <a:pt x="32" y="77"/>
                      <a:pt x="37" y="76"/>
                    </a:cubicBezTo>
                    <a:cubicBezTo>
                      <a:pt x="37" y="68"/>
                      <a:pt x="37" y="68"/>
                      <a:pt x="37" y="68"/>
                    </a:cubicBezTo>
                    <a:cubicBezTo>
                      <a:pt x="37" y="63"/>
                      <a:pt x="37" y="63"/>
                      <a:pt x="37" y="63"/>
                    </a:cubicBezTo>
                    <a:cubicBezTo>
                      <a:pt x="33" y="64"/>
                      <a:pt x="29" y="66"/>
                      <a:pt x="24" y="69"/>
                    </a:cubicBezTo>
                    <a:cubicBezTo>
                      <a:pt x="23" y="70"/>
                      <a:pt x="20" y="72"/>
                      <a:pt x="16" y="77"/>
                    </a:cubicBezTo>
                    <a:cubicBezTo>
                      <a:pt x="13" y="81"/>
                      <a:pt x="11" y="83"/>
                      <a:pt x="9" y="85"/>
                    </a:cubicBezTo>
                    <a:cubicBezTo>
                      <a:pt x="8" y="86"/>
                      <a:pt x="7" y="87"/>
                      <a:pt x="6" y="86"/>
                    </a:cubicBezTo>
                    <a:cubicBezTo>
                      <a:pt x="5" y="86"/>
                      <a:pt x="5" y="84"/>
                      <a:pt x="5" y="82"/>
                    </a:cubicBezTo>
                    <a:cubicBezTo>
                      <a:pt x="10" y="73"/>
                      <a:pt x="15" y="65"/>
                      <a:pt x="22" y="60"/>
                    </a:cubicBezTo>
                    <a:cubicBezTo>
                      <a:pt x="27" y="56"/>
                      <a:pt x="32" y="54"/>
                      <a:pt x="37" y="54"/>
                    </a:cubicBezTo>
                    <a:cubicBezTo>
                      <a:pt x="37" y="47"/>
                      <a:pt x="37" y="47"/>
                      <a:pt x="37" y="47"/>
                    </a:cubicBezTo>
                    <a:cubicBezTo>
                      <a:pt x="22" y="49"/>
                      <a:pt x="10" y="48"/>
                      <a:pt x="3" y="45"/>
                    </a:cubicBezTo>
                    <a:cubicBezTo>
                      <a:pt x="1" y="44"/>
                      <a:pt x="0" y="42"/>
                      <a:pt x="0" y="40"/>
                    </a:cubicBezTo>
                    <a:cubicBezTo>
                      <a:pt x="1" y="38"/>
                      <a:pt x="3" y="38"/>
                      <a:pt x="5" y="38"/>
                    </a:cubicBezTo>
                    <a:cubicBezTo>
                      <a:pt x="12" y="40"/>
                      <a:pt x="22" y="40"/>
                      <a:pt x="37" y="39"/>
                    </a:cubicBezTo>
                    <a:cubicBezTo>
                      <a:pt x="37" y="39"/>
                      <a:pt x="37" y="39"/>
                      <a:pt x="37" y="39"/>
                    </a:cubicBezTo>
                    <a:cubicBezTo>
                      <a:pt x="38" y="32"/>
                      <a:pt x="36" y="29"/>
                      <a:pt x="33" y="28"/>
                    </a:cubicBezTo>
                    <a:cubicBezTo>
                      <a:pt x="26" y="25"/>
                      <a:pt x="19" y="24"/>
                      <a:pt x="1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 name="íṣlíḑe">
                <a:extLst>
                  <a:ext uri="{FF2B5EF4-FFF2-40B4-BE49-F238E27FC236}">
                    <a16:creationId xmlns:a16="http://schemas.microsoft.com/office/drawing/2014/main" id="{1A040459-FD4C-0490-04E0-246EA2C3A8C7}"/>
                  </a:ext>
                </a:extLst>
              </p:cNvPr>
              <p:cNvSpPr/>
              <p:nvPr/>
            </p:nvSpPr>
            <p:spPr bwMode="auto">
              <a:xfrm>
                <a:off x="2273197" y="5255215"/>
                <a:ext cx="163513" cy="263525"/>
              </a:xfrm>
              <a:custGeom>
                <a:avLst/>
                <a:gdLst>
                  <a:gd name="T0" fmla="*/ 47 w 88"/>
                  <a:gd name="T1" fmla="*/ 8 h 143"/>
                  <a:gd name="T2" fmla="*/ 74 w 88"/>
                  <a:gd name="T3" fmla="*/ 14 h 143"/>
                  <a:gd name="T4" fmla="*/ 82 w 88"/>
                  <a:gd name="T5" fmla="*/ 26 h 143"/>
                  <a:gd name="T6" fmla="*/ 79 w 88"/>
                  <a:gd name="T7" fmla="*/ 75 h 143"/>
                  <a:gd name="T8" fmla="*/ 86 w 88"/>
                  <a:gd name="T9" fmla="*/ 136 h 143"/>
                  <a:gd name="T10" fmla="*/ 73 w 88"/>
                  <a:gd name="T11" fmla="*/ 45 h 143"/>
                  <a:gd name="T12" fmla="*/ 67 w 88"/>
                  <a:gd name="T13" fmla="*/ 44 h 143"/>
                  <a:gd name="T14" fmla="*/ 54 w 88"/>
                  <a:gd name="T15" fmla="*/ 58 h 143"/>
                  <a:gd name="T16" fmla="*/ 22 w 88"/>
                  <a:gd name="T17" fmla="*/ 54 h 143"/>
                  <a:gd name="T18" fmla="*/ 15 w 88"/>
                  <a:gd name="T19" fmla="*/ 45 h 143"/>
                  <a:gd name="T20" fmla="*/ 11 w 88"/>
                  <a:gd name="T21" fmla="*/ 91 h 143"/>
                  <a:gd name="T22" fmla="*/ 9 w 88"/>
                  <a:gd name="T23" fmla="*/ 118 h 143"/>
                  <a:gd name="T24" fmla="*/ 2 w 88"/>
                  <a:gd name="T25" fmla="*/ 139 h 143"/>
                  <a:gd name="T26" fmla="*/ 6 w 88"/>
                  <a:gd name="T27" fmla="*/ 80 h 143"/>
                  <a:gd name="T28" fmla="*/ 2 w 88"/>
                  <a:gd name="T29" fmla="*/ 26 h 143"/>
                  <a:gd name="T30" fmla="*/ 32 w 88"/>
                  <a:gd name="T31" fmla="*/ 10 h 143"/>
                  <a:gd name="T32" fmla="*/ 39 w 88"/>
                  <a:gd name="T33" fmla="*/ 0 h 143"/>
                  <a:gd name="T34" fmla="*/ 24 w 88"/>
                  <a:gd name="T35" fmla="*/ 23 h 143"/>
                  <a:gd name="T36" fmla="*/ 66 w 88"/>
                  <a:gd name="T37" fmla="*/ 29 h 143"/>
                  <a:gd name="T38" fmla="*/ 67 w 88"/>
                  <a:gd name="T39" fmla="*/ 37 h 143"/>
                  <a:gd name="T40" fmla="*/ 73 w 88"/>
                  <a:gd name="T41" fmla="*/ 34 h 143"/>
                  <a:gd name="T42" fmla="*/ 66 w 88"/>
                  <a:gd name="T43" fmla="*/ 20 h 143"/>
                  <a:gd name="T44" fmla="*/ 13 w 88"/>
                  <a:gd name="T45" fmla="*/ 21 h 143"/>
                  <a:gd name="T46" fmla="*/ 12 w 88"/>
                  <a:gd name="T47" fmla="*/ 32 h 143"/>
                  <a:gd name="T48" fmla="*/ 17 w 88"/>
                  <a:gd name="T49" fmla="*/ 38 h 143"/>
                  <a:gd name="T50" fmla="*/ 24 w 88"/>
                  <a:gd name="T51" fmla="*/ 23 h 143"/>
                  <a:gd name="T52" fmla="*/ 61 w 88"/>
                  <a:gd name="T53" fmla="*/ 64 h 143"/>
                  <a:gd name="T54" fmla="*/ 66 w 88"/>
                  <a:gd name="T55" fmla="*/ 96 h 143"/>
                  <a:gd name="T56" fmla="*/ 61 w 88"/>
                  <a:gd name="T57" fmla="*/ 136 h 143"/>
                  <a:gd name="T58" fmla="*/ 59 w 88"/>
                  <a:gd name="T59" fmla="*/ 143 h 143"/>
                  <a:gd name="T60" fmla="*/ 46 w 88"/>
                  <a:gd name="T61" fmla="*/ 105 h 143"/>
                  <a:gd name="T62" fmla="*/ 30 w 88"/>
                  <a:gd name="T63" fmla="*/ 140 h 143"/>
                  <a:gd name="T64" fmla="*/ 26 w 88"/>
                  <a:gd name="T65" fmla="*/ 137 h 143"/>
                  <a:gd name="T66" fmla="*/ 32 w 88"/>
                  <a:gd name="T67" fmla="*/ 121 h 143"/>
                  <a:gd name="T68" fmla="*/ 35 w 88"/>
                  <a:gd name="T69" fmla="*/ 105 h 143"/>
                  <a:gd name="T70" fmla="*/ 18 w 88"/>
                  <a:gd name="T71" fmla="*/ 75 h 143"/>
                  <a:gd name="T72" fmla="*/ 24 w 88"/>
                  <a:gd name="T73" fmla="*/ 35 h 143"/>
                  <a:gd name="T74" fmla="*/ 39 w 88"/>
                  <a:gd name="T75" fmla="*/ 37 h 143"/>
                  <a:gd name="T76" fmla="*/ 34 w 88"/>
                  <a:gd name="T77" fmla="*/ 29 h 143"/>
                  <a:gd name="T78" fmla="*/ 24 w 88"/>
                  <a:gd name="T79" fmla="*/ 35 h 143"/>
                  <a:gd name="T80" fmla="*/ 62 w 88"/>
                  <a:gd name="T81" fmla="*/ 84 h 143"/>
                  <a:gd name="T82" fmla="*/ 43 w 88"/>
                  <a:gd name="T83" fmla="*/ 81 h 143"/>
                  <a:gd name="T84" fmla="*/ 25 w 88"/>
                  <a:gd name="T85" fmla="*/ 87 h 143"/>
                  <a:gd name="T86" fmla="*/ 26 w 88"/>
                  <a:gd name="T87" fmla="*/ 48 h 143"/>
                  <a:gd name="T88" fmla="*/ 38 w 88"/>
                  <a:gd name="T89" fmla="*/ 52 h 143"/>
                  <a:gd name="T90" fmla="*/ 25 w 88"/>
                  <a:gd name="T91" fmla="*/ 44 h 143"/>
                  <a:gd name="T92" fmla="*/ 32 w 88"/>
                  <a:gd name="T93" fmla="*/ 69 h 143"/>
                  <a:gd name="T94" fmla="*/ 41 w 88"/>
                  <a:gd name="T95" fmla="*/ 75 h 143"/>
                  <a:gd name="T96" fmla="*/ 57 w 88"/>
                  <a:gd name="T97" fmla="*/ 70 h 143"/>
                  <a:gd name="T98" fmla="*/ 56 w 88"/>
                  <a:gd name="T99" fmla="*/ 98 h 143"/>
                  <a:gd name="T100" fmla="*/ 54 w 88"/>
                  <a:gd name="T101" fmla="*/ 93 h 143"/>
                  <a:gd name="T102" fmla="*/ 36 w 88"/>
                  <a:gd name="T103" fmla="*/ 93 h 143"/>
                  <a:gd name="T104" fmla="*/ 32 w 88"/>
                  <a:gd name="T105" fmla="*/ 98 h 143"/>
                  <a:gd name="T106" fmla="*/ 56 w 88"/>
                  <a:gd name="T107" fmla="*/ 29 h 143"/>
                  <a:gd name="T108" fmla="*/ 46 w 88"/>
                  <a:gd name="T109" fmla="*/ 29 h 143"/>
                  <a:gd name="T110" fmla="*/ 60 w 88"/>
                  <a:gd name="T111" fmla="*/ 37 h 143"/>
                  <a:gd name="T112" fmla="*/ 56 w 88"/>
                  <a:gd name="T113" fmla="*/ 29 h 143"/>
                  <a:gd name="T114" fmla="*/ 60 w 88"/>
                  <a:gd name="T115" fmla="*/ 43 h 143"/>
                  <a:gd name="T116" fmla="*/ 46 w 88"/>
                  <a:gd name="T117" fmla="*/ 52 h 143"/>
                  <a:gd name="T118" fmla="*/ 59 w 88"/>
                  <a:gd name="T119" fmla="*/ 48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 h="143">
                    <a:moveTo>
                      <a:pt x="43" y="2"/>
                    </a:moveTo>
                    <a:cubicBezTo>
                      <a:pt x="45" y="3"/>
                      <a:pt x="47" y="6"/>
                      <a:pt x="47" y="8"/>
                    </a:cubicBezTo>
                    <a:cubicBezTo>
                      <a:pt x="47" y="9"/>
                      <a:pt x="48" y="10"/>
                      <a:pt x="49" y="10"/>
                    </a:cubicBezTo>
                    <a:cubicBezTo>
                      <a:pt x="57" y="10"/>
                      <a:pt x="66" y="12"/>
                      <a:pt x="74" y="14"/>
                    </a:cubicBezTo>
                    <a:cubicBezTo>
                      <a:pt x="78" y="16"/>
                      <a:pt x="81" y="18"/>
                      <a:pt x="81" y="19"/>
                    </a:cubicBezTo>
                    <a:cubicBezTo>
                      <a:pt x="82" y="21"/>
                      <a:pt x="82" y="24"/>
                      <a:pt x="82" y="26"/>
                    </a:cubicBezTo>
                    <a:cubicBezTo>
                      <a:pt x="82" y="27"/>
                      <a:pt x="82" y="27"/>
                      <a:pt x="82" y="28"/>
                    </a:cubicBezTo>
                    <a:cubicBezTo>
                      <a:pt x="79" y="39"/>
                      <a:pt x="78" y="55"/>
                      <a:pt x="79" y="75"/>
                    </a:cubicBezTo>
                    <a:cubicBezTo>
                      <a:pt x="80" y="87"/>
                      <a:pt x="83" y="106"/>
                      <a:pt x="87" y="131"/>
                    </a:cubicBezTo>
                    <a:cubicBezTo>
                      <a:pt x="88" y="134"/>
                      <a:pt x="87" y="135"/>
                      <a:pt x="86" y="136"/>
                    </a:cubicBezTo>
                    <a:cubicBezTo>
                      <a:pt x="84" y="137"/>
                      <a:pt x="82" y="136"/>
                      <a:pt x="82" y="133"/>
                    </a:cubicBezTo>
                    <a:cubicBezTo>
                      <a:pt x="74" y="106"/>
                      <a:pt x="71" y="76"/>
                      <a:pt x="73" y="45"/>
                    </a:cubicBezTo>
                    <a:cubicBezTo>
                      <a:pt x="72" y="45"/>
                      <a:pt x="71" y="44"/>
                      <a:pt x="70" y="44"/>
                    </a:cubicBezTo>
                    <a:cubicBezTo>
                      <a:pt x="69" y="44"/>
                      <a:pt x="68" y="44"/>
                      <a:pt x="67" y="44"/>
                    </a:cubicBezTo>
                    <a:cubicBezTo>
                      <a:pt x="67" y="48"/>
                      <a:pt x="66" y="51"/>
                      <a:pt x="64" y="54"/>
                    </a:cubicBezTo>
                    <a:cubicBezTo>
                      <a:pt x="62" y="57"/>
                      <a:pt x="59" y="59"/>
                      <a:pt x="54" y="58"/>
                    </a:cubicBezTo>
                    <a:cubicBezTo>
                      <a:pt x="47" y="58"/>
                      <a:pt x="39" y="58"/>
                      <a:pt x="32" y="58"/>
                    </a:cubicBezTo>
                    <a:cubicBezTo>
                      <a:pt x="28" y="59"/>
                      <a:pt x="25" y="58"/>
                      <a:pt x="22" y="54"/>
                    </a:cubicBezTo>
                    <a:cubicBezTo>
                      <a:pt x="20" y="51"/>
                      <a:pt x="19" y="48"/>
                      <a:pt x="18" y="45"/>
                    </a:cubicBezTo>
                    <a:cubicBezTo>
                      <a:pt x="17" y="45"/>
                      <a:pt x="16" y="45"/>
                      <a:pt x="15" y="45"/>
                    </a:cubicBezTo>
                    <a:cubicBezTo>
                      <a:pt x="14" y="45"/>
                      <a:pt x="13" y="45"/>
                      <a:pt x="13" y="45"/>
                    </a:cubicBezTo>
                    <a:cubicBezTo>
                      <a:pt x="13" y="60"/>
                      <a:pt x="13" y="75"/>
                      <a:pt x="11" y="91"/>
                    </a:cubicBezTo>
                    <a:cubicBezTo>
                      <a:pt x="11" y="95"/>
                      <a:pt x="11" y="102"/>
                      <a:pt x="10" y="111"/>
                    </a:cubicBezTo>
                    <a:cubicBezTo>
                      <a:pt x="10" y="108"/>
                      <a:pt x="10" y="111"/>
                      <a:pt x="9" y="118"/>
                    </a:cubicBezTo>
                    <a:cubicBezTo>
                      <a:pt x="9" y="124"/>
                      <a:pt x="8" y="130"/>
                      <a:pt x="6" y="134"/>
                    </a:cubicBezTo>
                    <a:cubicBezTo>
                      <a:pt x="5" y="138"/>
                      <a:pt x="3" y="139"/>
                      <a:pt x="2" y="139"/>
                    </a:cubicBezTo>
                    <a:cubicBezTo>
                      <a:pt x="0" y="139"/>
                      <a:pt x="0" y="137"/>
                      <a:pt x="0" y="133"/>
                    </a:cubicBezTo>
                    <a:cubicBezTo>
                      <a:pt x="3" y="112"/>
                      <a:pt x="5" y="94"/>
                      <a:pt x="6" y="80"/>
                    </a:cubicBezTo>
                    <a:cubicBezTo>
                      <a:pt x="8" y="64"/>
                      <a:pt x="7" y="51"/>
                      <a:pt x="6" y="38"/>
                    </a:cubicBezTo>
                    <a:cubicBezTo>
                      <a:pt x="5" y="34"/>
                      <a:pt x="4" y="30"/>
                      <a:pt x="2" y="26"/>
                    </a:cubicBezTo>
                    <a:cubicBezTo>
                      <a:pt x="0" y="21"/>
                      <a:pt x="1" y="17"/>
                      <a:pt x="6" y="16"/>
                    </a:cubicBezTo>
                    <a:cubicBezTo>
                      <a:pt x="14" y="12"/>
                      <a:pt x="23" y="11"/>
                      <a:pt x="32" y="10"/>
                    </a:cubicBezTo>
                    <a:cubicBezTo>
                      <a:pt x="36" y="9"/>
                      <a:pt x="38" y="7"/>
                      <a:pt x="38" y="4"/>
                    </a:cubicBezTo>
                    <a:cubicBezTo>
                      <a:pt x="38" y="2"/>
                      <a:pt x="38" y="1"/>
                      <a:pt x="39" y="0"/>
                    </a:cubicBezTo>
                    <a:cubicBezTo>
                      <a:pt x="41" y="0"/>
                      <a:pt x="42" y="0"/>
                      <a:pt x="43" y="2"/>
                    </a:cubicBezTo>
                    <a:close/>
                    <a:moveTo>
                      <a:pt x="24" y="23"/>
                    </a:moveTo>
                    <a:cubicBezTo>
                      <a:pt x="33" y="22"/>
                      <a:pt x="44" y="22"/>
                      <a:pt x="58" y="23"/>
                    </a:cubicBezTo>
                    <a:cubicBezTo>
                      <a:pt x="63" y="24"/>
                      <a:pt x="66" y="26"/>
                      <a:pt x="66" y="29"/>
                    </a:cubicBezTo>
                    <a:cubicBezTo>
                      <a:pt x="66" y="30"/>
                      <a:pt x="66" y="30"/>
                      <a:pt x="67" y="31"/>
                    </a:cubicBezTo>
                    <a:cubicBezTo>
                      <a:pt x="67" y="33"/>
                      <a:pt x="67" y="35"/>
                      <a:pt x="67" y="37"/>
                    </a:cubicBezTo>
                    <a:cubicBezTo>
                      <a:pt x="69" y="38"/>
                      <a:pt x="71" y="38"/>
                      <a:pt x="73" y="38"/>
                    </a:cubicBezTo>
                    <a:cubicBezTo>
                      <a:pt x="73" y="37"/>
                      <a:pt x="73" y="36"/>
                      <a:pt x="73" y="34"/>
                    </a:cubicBezTo>
                    <a:cubicBezTo>
                      <a:pt x="73" y="32"/>
                      <a:pt x="73" y="30"/>
                      <a:pt x="74" y="29"/>
                    </a:cubicBezTo>
                    <a:cubicBezTo>
                      <a:pt x="75" y="25"/>
                      <a:pt x="72" y="21"/>
                      <a:pt x="66" y="20"/>
                    </a:cubicBezTo>
                    <a:cubicBezTo>
                      <a:pt x="58" y="17"/>
                      <a:pt x="50" y="16"/>
                      <a:pt x="40" y="16"/>
                    </a:cubicBezTo>
                    <a:cubicBezTo>
                      <a:pt x="29" y="16"/>
                      <a:pt x="20" y="18"/>
                      <a:pt x="13" y="21"/>
                    </a:cubicBezTo>
                    <a:cubicBezTo>
                      <a:pt x="11" y="22"/>
                      <a:pt x="11" y="24"/>
                      <a:pt x="11" y="26"/>
                    </a:cubicBezTo>
                    <a:cubicBezTo>
                      <a:pt x="11" y="28"/>
                      <a:pt x="12" y="30"/>
                      <a:pt x="12" y="32"/>
                    </a:cubicBezTo>
                    <a:cubicBezTo>
                      <a:pt x="12" y="35"/>
                      <a:pt x="12" y="37"/>
                      <a:pt x="12" y="38"/>
                    </a:cubicBezTo>
                    <a:cubicBezTo>
                      <a:pt x="14" y="38"/>
                      <a:pt x="15" y="38"/>
                      <a:pt x="17" y="38"/>
                    </a:cubicBezTo>
                    <a:cubicBezTo>
                      <a:pt x="17" y="35"/>
                      <a:pt x="17" y="32"/>
                      <a:pt x="17" y="30"/>
                    </a:cubicBezTo>
                    <a:cubicBezTo>
                      <a:pt x="18" y="26"/>
                      <a:pt x="20" y="24"/>
                      <a:pt x="24" y="23"/>
                    </a:cubicBezTo>
                    <a:close/>
                    <a:moveTo>
                      <a:pt x="28" y="64"/>
                    </a:moveTo>
                    <a:cubicBezTo>
                      <a:pt x="39" y="62"/>
                      <a:pt x="50" y="62"/>
                      <a:pt x="61" y="64"/>
                    </a:cubicBezTo>
                    <a:cubicBezTo>
                      <a:pt x="65" y="65"/>
                      <a:pt x="67" y="67"/>
                      <a:pt x="67" y="71"/>
                    </a:cubicBezTo>
                    <a:cubicBezTo>
                      <a:pt x="69" y="79"/>
                      <a:pt x="68" y="88"/>
                      <a:pt x="66" y="96"/>
                    </a:cubicBezTo>
                    <a:cubicBezTo>
                      <a:pt x="65" y="102"/>
                      <a:pt x="61" y="105"/>
                      <a:pt x="54" y="105"/>
                    </a:cubicBezTo>
                    <a:cubicBezTo>
                      <a:pt x="55" y="115"/>
                      <a:pt x="57" y="125"/>
                      <a:pt x="61" y="136"/>
                    </a:cubicBezTo>
                    <a:cubicBezTo>
                      <a:pt x="63" y="138"/>
                      <a:pt x="63" y="140"/>
                      <a:pt x="61" y="142"/>
                    </a:cubicBezTo>
                    <a:cubicBezTo>
                      <a:pt x="60" y="142"/>
                      <a:pt x="59" y="143"/>
                      <a:pt x="59" y="143"/>
                    </a:cubicBezTo>
                    <a:cubicBezTo>
                      <a:pt x="58" y="143"/>
                      <a:pt x="57" y="142"/>
                      <a:pt x="57" y="141"/>
                    </a:cubicBezTo>
                    <a:cubicBezTo>
                      <a:pt x="52" y="131"/>
                      <a:pt x="48" y="120"/>
                      <a:pt x="46" y="105"/>
                    </a:cubicBezTo>
                    <a:cubicBezTo>
                      <a:pt x="41" y="105"/>
                      <a:pt x="41" y="105"/>
                      <a:pt x="41" y="105"/>
                    </a:cubicBezTo>
                    <a:cubicBezTo>
                      <a:pt x="40" y="120"/>
                      <a:pt x="37" y="131"/>
                      <a:pt x="30" y="140"/>
                    </a:cubicBezTo>
                    <a:cubicBezTo>
                      <a:pt x="29" y="141"/>
                      <a:pt x="27" y="142"/>
                      <a:pt x="26" y="142"/>
                    </a:cubicBezTo>
                    <a:cubicBezTo>
                      <a:pt x="25" y="141"/>
                      <a:pt x="25" y="139"/>
                      <a:pt x="26" y="137"/>
                    </a:cubicBezTo>
                    <a:cubicBezTo>
                      <a:pt x="26" y="137"/>
                      <a:pt x="26" y="135"/>
                      <a:pt x="28" y="132"/>
                    </a:cubicBezTo>
                    <a:cubicBezTo>
                      <a:pt x="30" y="127"/>
                      <a:pt x="32" y="123"/>
                      <a:pt x="32" y="121"/>
                    </a:cubicBezTo>
                    <a:cubicBezTo>
                      <a:pt x="33" y="118"/>
                      <a:pt x="34" y="113"/>
                      <a:pt x="35" y="107"/>
                    </a:cubicBezTo>
                    <a:cubicBezTo>
                      <a:pt x="35" y="106"/>
                      <a:pt x="35" y="106"/>
                      <a:pt x="35" y="105"/>
                    </a:cubicBezTo>
                    <a:cubicBezTo>
                      <a:pt x="29" y="105"/>
                      <a:pt x="25" y="103"/>
                      <a:pt x="22" y="98"/>
                    </a:cubicBezTo>
                    <a:cubicBezTo>
                      <a:pt x="19" y="93"/>
                      <a:pt x="17" y="85"/>
                      <a:pt x="18" y="75"/>
                    </a:cubicBezTo>
                    <a:cubicBezTo>
                      <a:pt x="19" y="68"/>
                      <a:pt x="22" y="65"/>
                      <a:pt x="28" y="64"/>
                    </a:cubicBezTo>
                    <a:close/>
                    <a:moveTo>
                      <a:pt x="24" y="35"/>
                    </a:moveTo>
                    <a:cubicBezTo>
                      <a:pt x="24" y="36"/>
                      <a:pt x="24" y="36"/>
                      <a:pt x="24" y="37"/>
                    </a:cubicBezTo>
                    <a:cubicBezTo>
                      <a:pt x="29" y="37"/>
                      <a:pt x="34" y="37"/>
                      <a:pt x="39" y="37"/>
                    </a:cubicBezTo>
                    <a:cubicBezTo>
                      <a:pt x="39" y="34"/>
                      <a:pt x="38" y="31"/>
                      <a:pt x="38" y="29"/>
                    </a:cubicBezTo>
                    <a:cubicBezTo>
                      <a:pt x="37" y="29"/>
                      <a:pt x="36" y="29"/>
                      <a:pt x="34" y="29"/>
                    </a:cubicBezTo>
                    <a:cubicBezTo>
                      <a:pt x="31" y="29"/>
                      <a:pt x="30" y="29"/>
                      <a:pt x="28" y="29"/>
                    </a:cubicBezTo>
                    <a:cubicBezTo>
                      <a:pt x="25" y="31"/>
                      <a:pt x="24" y="32"/>
                      <a:pt x="24" y="35"/>
                    </a:cubicBezTo>
                    <a:close/>
                    <a:moveTo>
                      <a:pt x="61" y="87"/>
                    </a:moveTo>
                    <a:cubicBezTo>
                      <a:pt x="61" y="86"/>
                      <a:pt x="62" y="85"/>
                      <a:pt x="62" y="84"/>
                    </a:cubicBezTo>
                    <a:cubicBezTo>
                      <a:pt x="62" y="83"/>
                      <a:pt x="62" y="82"/>
                      <a:pt x="62" y="82"/>
                    </a:cubicBezTo>
                    <a:cubicBezTo>
                      <a:pt x="56" y="81"/>
                      <a:pt x="50" y="80"/>
                      <a:pt x="43" y="81"/>
                    </a:cubicBezTo>
                    <a:cubicBezTo>
                      <a:pt x="37" y="81"/>
                      <a:pt x="31" y="82"/>
                      <a:pt x="24" y="83"/>
                    </a:cubicBezTo>
                    <a:cubicBezTo>
                      <a:pt x="25" y="87"/>
                      <a:pt x="25" y="87"/>
                      <a:pt x="25" y="87"/>
                    </a:cubicBezTo>
                    <a:cubicBezTo>
                      <a:pt x="35" y="86"/>
                      <a:pt x="48" y="86"/>
                      <a:pt x="61" y="87"/>
                    </a:cubicBezTo>
                    <a:close/>
                    <a:moveTo>
                      <a:pt x="26" y="48"/>
                    </a:moveTo>
                    <a:cubicBezTo>
                      <a:pt x="28" y="51"/>
                      <a:pt x="30" y="52"/>
                      <a:pt x="35" y="52"/>
                    </a:cubicBezTo>
                    <a:cubicBezTo>
                      <a:pt x="38" y="52"/>
                      <a:pt x="38" y="52"/>
                      <a:pt x="38" y="52"/>
                    </a:cubicBezTo>
                    <a:cubicBezTo>
                      <a:pt x="38" y="49"/>
                      <a:pt x="39" y="46"/>
                      <a:pt x="39" y="44"/>
                    </a:cubicBezTo>
                    <a:cubicBezTo>
                      <a:pt x="34" y="44"/>
                      <a:pt x="30" y="44"/>
                      <a:pt x="25" y="44"/>
                    </a:cubicBezTo>
                    <a:cubicBezTo>
                      <a:pt x="25" y="46"/>
                      <a:pt x="25" y="47"/>
                      <a:pt x="26" y="48"/>
                    </a:cubicBezTo>
                    <a:close/>
                    <a:moveTo>
                      <a:pt x="32" y="69"/>
                    </a:moveTo>
                    <a:cubicBezTo>
                      <a:pt x="28" y="70"/>
                      <a:pt x="25" y="72"/>
                      <a:pt x="25" y="76"/>
                    </a:cubicBezTo>
                    <a:cubicBezTo>
                      <a:pt x="30" y="75"/>
                      <a:pt x="35" y="75"/>
                      <a:pt x="41" y="75"/>
                    </a:cubicBezTo>
                    <a:cubicBezTo>
                      <a:pt x="46" y="74"/>
                      <a:pt x="53" y="74"/>
                      <a:pt x="61" y="75"/>
                    </a:cubicBezTo>
                    <a:cubicBezTo>
                      <a:pt x="61" y="72"/>
                      <a:pt x="59" y="71"/>
                      <a:pt x="57" y="70"/>
                    </a:cubicBezTo>
                    <a:cubicBezTo>
                      <a:pt x="49" y="68"/>
                      <a:pt x="40" y="68"/>
                      <a:pt x="32" y="69"/>
                    </a:cubicBezTo>
                    <a:close/>
                    <a:moveTo>
                      <a:pt x="56" y="98"/>
                    </a:moveTo>
                    <a:cubicBezTo>
                      <a:pt x="59" y="97"/>
                      <a:pt x="60" y="96"/>
                      <a:pt x="61" y="93"/>
                    </a:cubicBezTo>
                    <a:cubicBezTo>
                      <a:pt x="60" y="93"/>
                      <a:pt x="57" y="93"/>
                      <a:pt x="54" y="93"/>
                    </a:cubicBezTo>
                    <a:cubicBezTo>
                      <a:pt x="48" y="92"/>
                      <a:pt x="44" y="92"/>
                      <a:pt x="41" y="92"/>
                    </a:cubicBezTo>
                    <a:cubicBezTo>
                      <a:pt x="40" y="92"/>
                      <a:pt x="38" y="92"/>
                      <a:pt x="36" y="93"/>
                    </a:cubicBezTo>
                    <a:cubicBezTo>
                      <a:pt x="31" y="93"/>
                      <a:pt x="28" y="94"/>
                      <a:pt x="26" y="94"/>
                    </a:cubicBezTo>
                    <a:cubicBezTo>
                      <a:pt x="27" y="96"/>
                      <a:pt x="29" y="98"/>
                      <a:pt x="32" y="98"/>
                    </a:cubicBezTo>
                    <a:cubicBezTo>
                      <a:pt x="39" y="99"/>
                      <a:pt x="47" y="99"/>
                      <a:pt x="56" y="98"/>
                    </a:cubicBezTo>
                    <a:close/>
                    <a:moveTo>
                      <a:pt x="56" y="29"/>
                    </a:moveTo>
                    <a:cubicBezTo>
                      <a:pt x="55" y="29"/>
                      <a:pt x="53" y="29"/>
                      <a:pt x="51" y="29"/>
                    </a:cubicBezTo>
                    <a:cubicBezTo>
                      <a:pt x="49" y="29"/>
                      <a:pt x="47" y="29"/>
                      <a:pt x="46" y="29"/>
                    </a:cubicBezTo>
                    <a:cubicBezTo>
                      <a:pt x="46" y="31"/>
                      <a:pt x="46" y="34"/>
                      <a:pt x="46" y="37"/>
                    </a:cubicBezTo>
                    <a:cubicBezTo>
                      <a:pt x="50" y="37"/>
                      <a:pt x="55" y="37"/>
                      <a:pt x="60" y="37"/>
                    </a:cubicBezTo>
                    <a:cubicBezTo>
                      <a:pt x="60" y="35"/>
                      <a:pt x="60" y="35"/>
                      <a:pt x="60" y="35"/>
                    </a:cubicBezTo>
                    <a:cubicBezTo>
                      <a:pt x="60" y="32"/>
                      <a:pt x="58" y="30"/>
                      <a:pt x="56" y="29"/>
                    </a:cubicBezTo>
                    <a:close/>
                    <a:moveTo>
                      <a:pt x="59" y="48"/>
                    </a:moveTo>
                    <a:cubicBezTo>
                      <a:pt x="59" y="47"/>
                      <a:pt x="59" y="45"/>
                      <a:pt x="60" y="43"/>
                    </a:cubicBezTo>
                    <a:cubicBezTo>
                      <a:pt x="55" y="43"/>
                      <a:pt x="51" y="43"/>
                      <a:pt x="46" y="43"/>
                    </a:cubicBezTo>
                    <a:cubicBezTo>
                      <a:pt x="46" y="52"/>
                      <a:pt x="46" y="52"/>
                      <a:pt x="46" y="52"/>
                    </a:cubicBezTo>
                    <a:cubicBezTo>
                      <a:pt x="48" y="52"/>
                      <a:pt x="51" y="52"/>
                      <a:pt x="54" y="52"/>
                    </a:cubicBezTo>
                    <a:cubicBezTo>
                      <a:pt x="57" y="51"/>
                      <a:pt x="59" y="49"/>
                      <a:pt x="59"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 name="îSḻide">
                <a:extLst>
                  <a:ext uri="{FF2B5EF4-FFF2-40B4-BE49-F238E27FC236}">
                    <a16:creationId xmlns:a16="http://schemas.microsoft.com/office/drawing/2014/main" id="{402DEFA1-4074-3DFD-C78E-BA5ABE111A6F}"/>
                  </a:ext>
                </a:extLst>
              </p:cNvPr>
              <p:cNvSpPr/>
              <p:nvPr/>
            </p:nvSpPr>
            <p:spPr bwMode="auto">
              <a:xfrm>
                <a:off x="2449409" y="5256803"/>
                <a:ext cx="139700" cy="265113"/>
              </a:xfrm>
              <a:custGeom>
                <a:avLst/>
                <a:gdLst>
                  <a:gd name="T0" fmla="*/ 56 w 76"/>
                  <a:gd name="T1" fmla="*/ 3 h 144"/>
                  <a:gd name="T2" fmla="*/ 61 w 76"/>
                  <a:gd name="T3" fmla="*/ 45 h 144"/>
                  <a:gd name="T4" fmla="*/ 50 w 76"/>
                  <a:gd name="T5" fmla="*/ 74 h 144"/>
                  <a:gd name="T6" fmla="*/ 68 w 76"/>
                  <a:gd name="T7" fmla="*/ 65 h 144"/>
                  <a:gd name="T8" fmla="*/ 70 w 76"/>
                  <a:gd name="T9" fmla="*/ 31 h 144"/>
                  <a:gd name="T10" fmla="*/ 74 w 76"/>
                  <a:gd name="T11" fmla="*/ 31 h 144"/>
                  <a:gd name="T12" fmla="*/ 74 w 76"/>
                  <a:gd name="T13" fmla="*/ 64 h 144"/>
                  <a:gd name="T14" fmla="*/ 50 w 76"/>
                  <a:gd name="T15" fmla="*/ 81 h 144"/>
                  <a:gd name="T16" fmla="*/ 69 w 76"/>
                  <a:gd name="T17" fmla="*/ 103 h 144"/>
                  <a:gd name="T18" fmla="*/ 74 w 76"/>
                  <a:gd name="T19" fmla="*/ 140 h 144"/>
                  <a:gd name="T20" fmla="*/ 63 w 76"/>
                  <a:gd name="T21" fmla="*/ 105 h 144"/>
                  <a:gd name="T22" fmla="*/ 52 w 76"/>
                  <a:gd name="T23" fmla="*/ 138 h 144"/>
                  <a:gd name="T24" fmla="*/ 46 w 76"/>
                  <a:gd name="T25" fmla="*/ 139 h 144"/>
                  <a:gd name="T26" fmla="*/ 42 w 76"/>
                  <a:gd name="T27" fmla="*/ 57 h 144"/>
                  <a:gd name="T28" fmla="*/ 35 w 76"/>
                  <a:gd name="T29" fmla="*/ 132 h 144"/>
                  <a:gd name="T30" fmla="*/ 27 w 76"/>
                  <a:gd name="T31" fmla="*/ 136 h 144"/>
                  <a:gd name="T32" fmla="*/ 29 w 76"/>
                  <a:gd name="T33" fmla="*/ 95 h 144"/>
                  <a:gd name="T34" fmla="*/ 5 w 76"/>
                  <a:gd name="T35" fmla="*/ 135 h 144"/>
                  <a:gd name="T36" fmla="*/ 0 w 76"/>
                  <a:gd name="T37" fmla="*/ 135 h 144"/>
                  <a:gd name="T38" fmla="*/ 30 w 76"/>
                  <a:gd name="T39" fmla="*/ 86 h 144"/>
                  <a:gd name="T40" fmla="*/ 26 w 76"/>
                  <a:gd name="T41" fmla="*/ 80 h 144"/>
                  <a:gd name="T42" fmla="*/ 5 w 76"/>
                  <a:gd name="T43" fmla="*/ 66 h 144"/>
                  <a:gd name="T44" fmla="*/ 3 w 76"/>
                  <a:gd name="T45" fmla="*/ 29 h 144"/>
                  <a:gd name="T46" fmla="*/ 9 w 76"/>
                  <a:gd name="T47" fmla="*/ 59 h 144"/>
                  <a:gd name="T48" fmla="*/ 31 w 76"/>
                  <a:gd name="T49" fmla="*/ 74 h 144"/>
                  <a:gd name="T50" fmla="*/ 32 w 76"/>
                  <a:gd name="T51" fmla="*/ 57 h 144"/>
                  <a:gd name="T52" fmla="*/ 16 w 76"/>
                  <a:gd name="T53" fmla="*/ 14 h 144"/>
                  <a:gd name="T54" fmla="*/ 22 w 76"/>
                  <a:gd name="T55" fmla="*/ 19 h 144"/>
                  <a:gd name="T56" fmla="*/ 57 w 76"/>
                  <a:gd name="T57" fmla="*/ 19 h 144"/>
                  <a:gd name="T58" fmla="*/ 50 w 76"/>
                  <a:gd name="T59" fmla="*/ 9 h 144"/>
                  <a:gd name="T60" fmla="*/ 22 w 76"/>
                  <a:gd name="T61" fmla="*/ 19 h 144"/>
                  <a:gd name="T62" fmla="*/ 23 w 76"/>
                  <a:gd name="T63" fmla="*/ 31 h 144"/>
                  <a:gd name="T64" fmla="*/ 57 w 76"/>
                  <a:gd name="T65" fmla="*/ 34 h 144"/>
                  <a:gd name="T66" fmla="*/ 22 w 76"/>
                  <a:gd name="T67" fmla="*/ 27 h 144"/>
                  <a:gd name="T68" fmla="*/ 48 w 76"/>
                  <a:gd name="T69" fmla="*/ 50 h 144"/>
                  <a:gd name="T70" fmla="*/ 57 w 76"/>
                  <a:gd name="T71" fmla="*/ 41 h 144"/>
                  <a:gd name="T72" fmla="*/ 25 w 76"/>
                  <a:gd name="T73" fmla="*/ 4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6" h="144">
                    <a:moveTo>
                      <a:pt x="27" y="2"/>
                    </a:moveTo>
                    <a:cubicBezTo>
                      <a:pt x="37" y="0"/>
                      <a:pt x="47" y="0"/>
                      <a:pt x="56" y="3"/>
                    </a:cubicBezTo>
                    <a:cubicBezTo>
                      <a:pt x="60" y="3"/>
                      <a:pt x="62" y="7"/>
                      <a:pt x="63" y="15"/>
                    </a:cubicBezTo>
                    <a:cubicBezTo>
                      <a:pt x="65" y="25"/>
                      <a:pt x="64" y="35"/>
                      <a:pt x="61" y="45"/>
                    </a:cubicBezTo>
                    <a:cubicBezTo>
                      <a:pt x="60" y="53"/>
                      <a:pt x="55" y="56"/>
                      <a:pt x="49" y="57"/>
                    </a:cubicBezTo>
                    <a:cubicBezTo>
                      <a:pt x="49" y="62"/>
                      <a:pt x="50" y="68"/>
                      <a:pt x="50" y="74"/>
                    </a:cubicBezTo>
                    <a:cubicBezTo>
                      <a:pt x="53" y="74"/>
                      <a:pt x="56" y="74"/>
                      <a:pt x="58" y="74"/>
                    </a:cubicBezTo>
                    <a:cubicBezTo>
                      <a:pt x="62" y="75"/>
                      <a:pt x="66" y="72"/>
                      <a:pt x="68" y="65"/>
                    </a:cubicBezTo>
                    <a:cubicBezTo>
                      <a:pt x="69" y="62"/>
                      <a:pt x="70" y="53"/>
                      <a:pt x="70" y="39"/>
                    </a:cubicBezTo>
                    <a:cubicBezTo>
                      <a:pt x="70" y="35"/>
                      <a:pt x="70" y="32"/>
                      <a:pt x="70" y="31"/>
                    </a:cubicBezTo>
                    <a:cubicBezTo>
                      <a:pt x="71" y="31"/>
                      <a:pt x="71" y="30"/>
                      <a:pt x="72" y="30"/>
                    </a:cubicBezTo>
                    <a:cubicBezTo>
                      <a:pt x="73" y="30"/>
                      <a:pt x="74" y="30"/>
                      <a:pt x="74" y="31"/>
                    </a:cubicBezTo>
                    <a:cubicBezTo>
                      <a:pt x="75" y="33"/>
                      <a:pt x="76" y="36"/>
                      <a:pt x="76" y="41"/>
                    </a:cubicBezTo>
                    <a:cubicBezTo>
                      <a:pt x="76" y="49"/>
                      <a:pt x="75" y="56"/>
                      <a:pt x="74" y="64"/>
                    </a:cubicBezTo>
                    <a:cubicBezTo>
                      <a:pt x="72" y="75"/>
                      <a:pt x="67" y="81"/>
                      <a:pt x="58" y="81"/>
                    </a:cubicBezTo>
                    <a:cubicBezTo>
                      <a:pt x="50" y="81"/>
                      <a:pt x="50" y="81"/>
                      <a:pt x="50" y="81"/>
                    </a:cubicBezTo>
                    <a:cubicBezTo>
                      <a:pt x="50" y="87"/>
                      <a:pt x="50" y="87"/>
                      <a:pt x="50" y="87"/>
                    </a:cubicBezTo>
                    <a:cubicBezTo>
                      <a:pt x="60" y="87"/>
                      <a:pt x="66" y="92"/>
                      <a:pt x="69" y="103"/>
                    </a:cubicBezTo>
                    <a:cubicBezTo>
                      <a:pt x="72" y="112"/>
                      <a:pt x="74" y="122"/>
                      <a:pt x="76" y="134"/>
                    </a:cubicBezTo>
                    <a:cubicBezTo>
                      <a:pt x="76" y="138"/>
                      <a:pt x="75" y="140"/>
                      <a:pt x="74" y="140"/>
                    </a:cubicBezTo>
                    <a:cubicBezTo>
                      <a:pt x="72" y="141"/>
                      <a:pt x="71" y="139"/>
                      <a:pt x="70" y="136"/>
                    </a:cubicBezTo>
                    <a:cubicBezTo>
                      <a:pt x="68" y="126"/>
                      <a:pt x="66" y="116"/>
                      <a:pt x="63" y="105"/>
                    </a:cubicBezTo>
                    <a:cubicBezTo>
                      <a:pt x="61" y="98"/>
                      <a:pt x="57" y="95"/>
                      <a:pt x="50" y="95"/>
                    </a:cubicBezTo>
                    <a:cubicBezTo>
                      <a:pt x="50" y="109"/>
                      <a:pt x="51" y="123"/>
                      <a:pt x="52" y="138"/>
                    </a:cubicBezTo>
                    <a:cubicBezTo>
                      <a:pt x="52" y="141"/>
                      <a:pt x="51" y="143"/>
                      <a:pt x="49" y="144"/>
                    </a:cubicBezTo>
                    <a:cubicBezTo>
                      <a:pt x="47" y="144"/>
                      <a:pt x="46" y="142"/>
                      <a:pt x="46" y="139"/>
                    </a:cubicBezTo>
                    <a:cubicBezTo>
                      <a:pt x="44" y="134"/>
                      <a:pt x="43" y="118"/>
                      <a:pt x="43" y="92"/>
                    </a:cubicBezTo>
                    <a:cubicBezTo>
                      <a:pt x="43" y="76"/>
                      <a:pt x="43" y="64"/>
                      <a:pt x="42" y="57"/>
                    </a:cubicBezTo>
                    <a:cubicBezTo>
                      <a:pt x="38" y="57"/>
                      <a:pt x="38" y="57"/>
                      <a:pt x="38" y="57"/>
                    </a:cubicBezTo>
                    <a:cubicBezTo>
                      <a:pt x="36" y="88"/>
                      <a:pt x="35" y="113"/>
                      <a:pt x="35" y="132"/>
                    </a:cubicBezTo>
                    <a:cubicBezTo>
                      <a:pt x="35" y="138"/>
                      <a:pt x="33" y="142"/>
                      <a:pt x="31" y="142"/>
                    </a:cubicBezTo>
                    <a:cubicBezTo>
                      <a:pt x="29" y="142"/>
                      <a:pt x="27" y="140"/>
                      <a:pt x="27" y="136"/>
                    </a:cubicBezTo>
                    <a:cubicBezTo>
                      <a:pt x="27" y="136"/>
                      <a:pt x="27" y="134"/>
                      <a:pt x="27" y="132"/>
                    </a:cubicBezTo>
                    <a:cubicBezTo>
                      <a:pt x="28" y="118"/>
                      <a:pt x="29" y="105"/>
                      <a:pt x="29" y="95"/>
                    </a:cubicBezTo>
                    <a:cubicBezTo>
                      <a:pt x="19" y="95"/>
                      <a:pt x="14" y="98"/>
                      <a:pt x="13" y="105"/>
                    </a:cubicBezTo>
                    <a:cubicBezTo>
                      <a:pt x="10" y="114"/>
                      <a:pt x="7" y="124"/>
                      <a:pt x="5" y="135"/>
                    </a:cubicBezTo>
                    <a:cubicBezTo>
                      <a:pt x="4" y="137"/>
                      <a:pt x="3" y="139"/>
                      <a:pt x="2" y="139"/>
                    </a:cubicBezTo>
                    <a:cubicBezTo>
                      <a:pt x="1" y="140"/>
                      <a:pt x="0" y="138"/>
                      <a:pt x="0" y="135"/>
                    </a:cubicBezTo>
                    <a:cubicBezTo>
                      <a:pt x="0" y="125"/>
                      <a:pt x="2" y="115"/>
                      <a:pt x="7" y="104"/>
                    </a:cubicBezTo>
                    <a:cubicBezTo>
                      <a:pt x="11" y="92"/>
                      <a:pt x="18" y="86"/>
                      <a:pt x="30" y="86"/>
                    </a:cubicBezTo>
                    <a:cubicBezTo>
                      <a:pt x="30" y="85"/>
                      <a:pt x="30" y="83"/>
                      <a:pt x="31" y="80"/>
                    </a:cubicBezTo>
                    <a:cubicBezTo>
                      <a:pt x="29" y="81"/>
                      <a:pt x="28" y="81"/>
                      <a:pt x="26" y="80"/>
                    </a:cubicBezTo>
                    <a:cubicBezTo>
                      <a:pt x="24" y="80"/>
                      <a:pt x="23" y="80"/>
                      <a:pt x="22" y="80"/>
                    </a:cubicBezTo>
                    <a:cubicBezTo>
                      <a:pt x="14" y="81"/>
                      <a:pt x="8" y="76"/>
                      <a:pt x="5" y="66"/>
                    </a:cubicBezTo>
                    <a:cubicBezTo>
                      <a:pt x="2" y="59"/>
                      <a:pt x="0" y="49"/>
                      <a:pt x="0" y="37"/>
                    </a:cubicBezTo>
                    <a:cubicBezTo>
                      <a:pt x="0" y="32"/>
                      <a:pt x="1" y="29"/>
                      <a:pt x="3" y="29"/>
                    </a:cubicBezTo>
                    <a:cubicBezTo>
                      <a:pt x="6" y="31"/>
                      <a:pt x="8" y="35"/>
                      <a:pt x="8" y="39"/>
                    </a:cubicBezTo>
                    <a:cubicBezTo>
                      <a:pt x="7" y="45"/>
                      <a:pt x="7" y="52"/>
                      <a:pt x="9" y="59"/>
                    </a:cubicBezTo>
                    <a:cubicBezTo>
                      <a:pt x="10" y="68"/>
                      <a:pt x="16" y="73"/>
                      <a:pt x="24" y="74"/>
                    </a:cubicBezTo>
                    <a:cubicBezTo>
                      <a:pt x="26" y="74"/>
                      <a:pt x="29" y="74"/>
                      <a:pt x="31" y="74"/>
                    </a:cubicBezTo>
                    <a:cubicBezTo>
                      <a:pt x="31" y="72"/>
                      <a:pt x="31" y="69"/>
                      <a:pt x="31" y="65"/>
                    </a:cubicBezTo>
                    <a:cubicBezTo>
                      <a:pt x="31" y="61"/>
                      <a:pt x="32" y="58"/>
                      <a:pt x="32" y="57"/>
                    </a:cubicBezTo>
                    <a:cubicBezTo>
                      <a:pt x="25" y="56"/>
                      <a:pt x="20" y="53"/>
                      <a:pt x="19" y="48"/>
                    </a:cubicBezTo>
                    <a:cubicBezTo>
                      <a:pt x="15" y="36"/>
                      <a:pt x="14" y="25"/>
                      <a:pt x="16" y="14"/>
                    </a:cubicBezTo>
                    <a:cubicBezTo>
                      <a:pt x="17" y="6"/>
                      <a:pt x="21" y="2"/>
                      <a:pt x="27" y="2"/>
                    </a:cubicBezTo>
                    <a:close/>
                    <a:moveTo>
                      <a:pt x="22" y="19"/>
                    </a:moveTo>
                    <a:cubicBezTo>
                      <a:pt x="22" y="20"/>
                      <a:pt x="22" y="20"/>
                      <a:pt x="22" y="20"/>
                    </a:cubicBezTo>
                    <a:cubicBezTo>
                      <a:pt x="30" y="20"/>
                      <a:pt x="42" y="19"/>
                      <a:pt x="57" y="19"/>
                    </a:cubicBezTo>
                    <a:cubicBezTo>
                      <a:pt x="57" y="18"/>
                      <a:pt x="57" y="17"/>
                      <a:pt x="57" y="16"/>
                    </a:cubicBezTo>
                    <a:cubicBezTo>
                      <a:pt x="56" y="13"/>
                      <a:pt x="54" y="10"/>
                      <a:pt x="50" y="9"/>
                    </a:cubicBezTo>
                    <a:cubicBezTo>
                      <a:pt x="44" y="8"/>
                      <a:pt x="37" y="7"/>
                      <a:pt x="31" y="9"/>
                    </a:cubicBezTo>
                    <a:cubicBezTo>
                      <a:pt x="25" y="11"/>
                      <a:pt x="22" y="14"/>
                      <a:pt x="22" y="19"/>
                    </a:cubicBezTo>
                    <a:close/>
                    <a:moveTo>
                      <a:pt x="22" y="27"/>
                    </a:moveTo>
                    <a:cubicBezTo>
                      <a:pt x="22" y="28"/>
                      <a:pt x="22" y="29"/>
                      <a:pt x="23" y="31"/>
                    </a:cubicBezTo>
                    <a:cubicBezTo>
                      <a:pt x="23" y="32"/>
                      <a:pt x="23" y="33"/>
                      <a:pt x="23" y="34"/>
                    </a:cubicBezTo>
                    <a:cubicBezTo>
                      <a:pt x="57" y="34"/>
                      <a:pt x="57" y="34"/>
                      <a:pt x="57" y="34"/>
                    </a:cubicBezTo>
                    <a:cubicBezTo>
                      <a:pt x="57" y="27"/>
                      <a:pt x="57" y="27"/>
                      <a:pt x="57" y="27"/>
                    </a:cubicBezTo>
                    <a:cubicBezTo>
                      <a:pt x="45" y="26"/>
                      <a:pt x="33" y="26"/>
                      <a:pt x="22" y="27"/>
                    </a:cubicBezTo>
                    <a:close/>
                    <a:moveTo>
                      <a:pt x="35" y="50"/>
                    </a:moveTo>
                    <a:cubicBezTo>
                      <a:pt x="48" y="50"/>
                      <a:pt x="48" y="50"/>
                      <a:pt x="48" y="50"/>
                    </a:cubicBezTo>
                    <a:cubicBezTo>
                      <a:pt x="53" y="50"/>
                      <a:pt x="55" y="47"/>
                      <a:pt x="57" y="42"/>
                    </a:cubicBezTo>
                    <a:cubicBezTo>
                      <a:pt x="57" y="41"/>
                      <a:pt x="57" y="41"/>
                      <a:pt x="57" y="41"/>
                    </a:cubicBezTo>
                    <a:cubicBezTo>
                      <a:pt x="43" y="41"/>
                      <a:pt x="32" y="41"/>
                      <a:pt x="24" y="42"/>
                    </a:cubicBezTo>
                    <a:cubicBezTo>
                      <a:pt x="24" y="43"/>
                      <a:pt x="24" y="43"/>
                      <a:pt x="25" y="44"/>
                    </a:cubicBezTo>
                    <a:cubicBezTo>
                      <a:pt x="27" y="48"/>
                      <a:pt x="30" y="50"/>
                      <a:pt x="35"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 name="iṣlîḋè">
                <a:extLst>
                  <a:ext uri="{FF2B5EF4-FFF2-40B4-BE49-F238E27FC236}">
                    <a16:creationId xmlns:a16="http://schemas.microsoft.com/office/drawing/2014/main" id="{5D1FAE14-0427-1036-664B-045FAF0FFA9B}"/>
                  </a:ext>
                </a:extLst>
              </p:cNvPr>
              <p:cNvSpPr/>
              <p:nvPr/>
            </p:nvSpPr>
            <p:spPr bwMode="auto">
              <a:xfrm>
                <a:off x="2604984" y="5259978"/>
                <a:ext cx="177800" cy="255588"/>
              </a:xfrm>
              <a:custGeom>
                <a:avLst/>
                <a:gdLst>
                  <a:gd name="T0" fmla="*/ 5 w 96"/>
                  <a:gd name="T1" fmla="*/ 37 h 138"/>
                  <a:gd name="T2" fmla="*/ 24 w 96"/>
                  <a:gd name="T3" fmla="*/ 49 h 138"/>
                  <a:gd name="T4" fmla="*/ 7 w 96"/>
                  <a:gd name="T5" fmla="*/ 26 h 138"/>
                  <a:gd name="T6" fmla="*/ 0 w 96"/>
                  <a:gd name="T7" fmla="*/ 22 h 138"/>
                  <a:gd name="T8" fmla="*/ 44 w 96"/>
                  <a:gd name="T9" fmla="*/ 19 h 138"/>
                  <a:gd name="T10" fmla="*/ 40 w 96"/>
                  <a:gd name="T11" fmla="*/ 26 h 138"/>
                  <a:gd name="T12" fmla="*/ 29 w 96"/>
                  <a:gd name="T13" fmla="*/ 49 h 138"/>
                  <a:gd name="T14" fmla="*/ 42 w 96"/>
                  <a:gd name="T15" fmla="*/ 39 h 138"/>
                  <a:gd name="T16" fmla="*/ 36 w 96"/>
                  <a:gd name="T17" fmla="*/ 64 h 138"/>
                  <a:gd name="T18" fmla="*/ 44 w 96"/>
                  <a:gd name="T19" fmla="*/ 70 h 138"/>
                  <a:gd name="T20" fmla="*/ 30 w 96"/>
                  <a:gd name="T21" fmla="*/ 78 h 138"/>
                  <a:gd name="T22" fmla="*/ 48 w 96"/>
                  <a:gd name="T23" fmla="*/ 111 h 138"/>
                  <a:gd name="T24" fmla="*/ 42 w 96"/>
                  <a:gd name="T25" fmla="*/ 124 h 138"/>
                  <a:gd name="T26" fmla="*/ 33 w 96"/>
                  <a:gd name="T27" fmla="*/ 93 h 138"/>
                  <a:gd name="T28" fmla="*/ 30 w 96"/>
                  <a:gd name="T29" fmla="*/ 116 h 138"/>
                  <a:gd name="T30" fmla="*/ 24 w 96"/>
                  <a:gd name="T31" fmla="*/ 133 h 138"/>
                  <a:gd name="T32" fmla="*/ 20 w 96"/>
                  <a:gd name="T33" fmla="*/ 93 h 138"/>
                  <a:gd name="T34" fmla="*/ 11 w 96"/>
                  <a:gd name="T35" fmla="*/ 122 h 138"/>
                  <a:gd name="T36" fmla="*/ 8 w 96"/>
                  <a:gd name="T37" fmla="*/ 102 h 138"/>
                  <a:gd name="T38" fmla="*/ 24 w 96"/>
                  <a:gd name="T39" fmla="*/ 81 h 138"/>
                  <a:gd name="T40" fmla="*/ 3 w 96"/>
                  <a:gd name="T41" fmla="*/ 77 h 138"/>
                  <a:gd name="T42" fmla="*/ 14 w 96"/>
                  <a:gd name="T43" fmla="*/ 70 h 138"/>
                  <a:gd name="T44" fmla="*/ 20 w 96"/>
                  <a:gd name="T45" fmla="*/ 65 h 138"/>
                  <a:gd name="T46" fmla="*/ 2 w 96"/>
                  <a:gd name="T47" fmla="*/ 37 h 138"/>
                  <a:gd name="T48" fmla="*/ 40 w 96"/>
                  <a:gd name="T49" fmla="*/ 3 h 138"/>
                  <a:gd name="T50" fmla="*/ 14 w 96"/>
                  <a:gd name="T51" fmla="*/ 11 h 138"/>
                  <a:gd name="T52" fmla="*/ 5 w 96"/>
                  <a:gd name="T53" fmla="*/ 6 h 138"/>
                  <a:gd name="T54" fmla="*/ 33 w 96"/>
                  <a:gd name="T55" fmla="*/ 26 h 138"/>
                  <a:gd name="T56" fmla="*/ 27 w 96"/>
                  <a:gd name="T57" fmla="*/ 45 h 138"/>
                  <a:gd name="T58" fmla="*/ 54 w 96"/>
                  <a:gd name="T59" fmla="*/ 2 h 138"/>
                  <a:gd name="T60" fmla="*/ 58 w 96"/>
                  <a:gd name="T61" fmla="*/ 10 h 138"/>
                  <a:gd name="T62" fmla="*/ 88 w 96"/>
                  <a:gd name="T63" fmla="*/ 22 h 138"/>
                  <a:gd name="T64" fmla="*/ 74 w 96"/>
                  <a:gd name="T65" fmla="*/ 37 h 138"/>
                  <a:gd name="T66" fmla="*/ 62 w 96"/>
                  <a:gd name="T67" fmla="*/ 66 h 138"/>
                  <a:gd name="T68" fmla="*/ 53 w 96"/>
                  <a:gd name="T69" fmla="*/ 136 h 138"/>
                  <a:gd name="T70" fmla="*/ 48 w 96"/>
                  <a:gd name="T71" fmla="*/ 130 h 138"/>
                  <a:gd name="T72" fmla="*/ 55 w 96"/>
                  <a:gd name="T73" fmla="*/ 48 h 138"/>
                  <a:gd name="T74" fmla="*/ 76 w 96"/>
                  <a:gd name="T75" fmla="*/ 31 h 138"/>
                  <a:gd name="T76" fmla="*/ 65 w 96"/>
                  <a:gd name="T77" fmla="*/ 18 h 138"/>
                  <a:gd name="T78" fmla="*/ 52 w 96"/>
                  <a:gd name="T79" fmla="*/ 13 h 138"/>
                  <a:gd name="T80" fmla="*/ 94 w 96"/>
                  <a:gd name="T81" fmla="*/ 74 h 138"/>
                  <a:gd name="T82" fmla="*/ 76 w 96"/>
                  <a:gd name="T83" fmla="*/ 54 h 138"/>
                  <a:gd name="T84" fmla="*/ 83 w 96"/>
                  <a:gd name="T85" fmla="*/ 119 h 138"/>
                  <a:gd name="T86" fmla="*/ 88 w 96"/>
                  <a:gd name="T87" fmla="*/ 133 h 138"/>
                  <a:gd name="T88" fmla="*/ 70 w 96"/>
                  <a:gd name="T89" fmla="*/ 93 h 138"/>
                  <a:gd name="T90" fmla="*/ 70 w 96"/>
                  <a:gd name="T91" fmla="*/ 42 h 138"/>
                  <a:gd name="T92" fmla="*/ 95 w 96"/>
                  <a:gd name="T93" fmla="*/ 7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96" h="138">
                    <a:moveTo>
                      <a:pt x="2" y="37"/>
                    </a:moveTo>
                    <a:cubicBezTo>
                      <a:pt x="2" y="36"/>
                      <a:pt x="2" y="35"/>
                      <a:pt x="3" y="35"/>
                    </a:cubicBezTo>
                    <a:cubicBezTo>
                      <a:pt x="4" y="35"/>
                      <a:pt x="5" y="36"/>
                      <a:pt x="5" y="37"/>
                    </a:cubicBezTo>
                    <a:cubicBezTo>
                      <a:pt x="9" y="49"/>
                      <a:pt x="14" y="56"/>
                      <a:pt x="21" y="59"/>
                    </a:cubicBezTo>
                    <a:cubicBezTo>
                      <a:pt x="21" y="59"/>
                      <a:pt x="22" y="60"/>
                      <a:pt x="24" y="60"/>
                    </a:cubicBezTo>
                    <a:cubicBezTo>
                      <a:pt x="24" y="56"/>
                      <a:pt x="24" y="53"/>
                      <a:pt x="24" y="49"/>
                    </a:cubicBezTo>
                    <a:cubicBezTo>
                      <a:pt x="21" y="48"/>
                      <a:pt x="18" y="46"/>
                      <a:pt x="16" y="42"/>
                    </a:cubicBezTo>
                    <a:cubicBezTo>
                      <a:pt x="13" y="38"/>
                      <a:pt x="12" y="33"/>
                      <a:pt x="12" y="26"/>
                    </a:cubicBezTo>
                    <a:cubicBezTo>
                      <a:pt x="9" y="26"/>
                      <a:pt x="8" y="26"/>
                      <a:pt x="7" y="26"/>
                    </a:cubicBezTo>
                    <a:cubicBezTo>
                      <a:pt x="4" y="27"/>
                      <a:pt x="2" y="27"/>
                      <a:pt x="1" y="25"/>
                    </a:cubicBezTo>
                    <a:cubicBezTo>
                      <a:pt x="0" y="24"/>
                      <a:pt x="0" y="23"/>
                      <a:pt x="0" y="22"/>
                    </a:cubicBezTo>
                    <a:cubicBezTo>
                      <a:pt x="0" y="22"/>
                      <a:pt x="0" y="22"/>
                      <a:pt x="0" y="22"/>
                    </a:cubicBezTo>
                    <a:cubicBezTo>
                      <a:pt x="1" y="19"/>
                      <a:pt x="2" y="18"/>
                      <a:pt x="4" y="19"/>
                    </a:cubicBezTo>
                    <a:cubicBezTo>
                      <a:pt x="6" y="19"/>
                      <a:pt x="8" y="19"/>
                      <a:pt x="11" y="19"/>
                    </a:cubicBezTo>
                    <a:cubicBezTo>
                      <a:pt x="44" y="19"/>
                      <a:pt x="44" y="19"/>
                      <a:pt x="44" y="19"/>
                    </a:cubicBezTo>
                    <a:cubicBezTo>
                      <a:pt x="46" y="19"/>
                      <a:pt x="48" y="20"/>
                      <a:pt x="48" y="23"/>
                    </a:cubicBezTo>
                    <a:cubicBezTo>
                      <a:pt x="47" y="25"/>
                      <a:pt x="45" y="26"/>
                      <a:pt x="42" y="26"/>
                    </a:cubicBezTo>
                    <a:cubicBezTo>
                      <a:pt x="42" y="26"/>
                      <a:pt x="41" y="26"/>
                      <a:pt x="40" y="26"/>
                    </a:cubicBezTo>
                    <a:cubicBezTo>
                      <a:pt x="40" y="26"/>
                      <a:pt x="40" y="26"/>
                      <a:pt x="40" y="26"/>
                    </a:cubicBezTo>
                    <a:cubicBezTo>
                      <a:pt x="39" y="34"/>
                      <a:pt x="38" y="39"/>
                      <a:pt x="37" y="42"/>
                    </a:cubicBezTo>
                    <a:cubicBezTo>
                      <a:pt x="34" y="46"/>
                      <a:pt x="32" y="49"/>
                      <a:pt x="29" y="49"/>
                    </a:cubicBezTo>
                    <a:cubicBezTo>
                      <a:pt x="30" y="53"/>
                      <a:pt x="30" y="56"/>
                      <a:pt x="30" y="60"/>
                    </a:cubicBezTo>
                    <a:cubicBezTo>
                      <a:pt x="31" y="60"/>
                      <a:pt x="32" y="59"/>
                      <a:pt x="33" y="58"/>
                    </a:cubicBezTo>
                    <a:cubicBezTo>
                      <a:pt x="39" y="56"/>
                      <a:pt x="42" y="49"/>
                      <a:pt x="42" y="39"/>
                    </a:cubicBezTo>
                    <a:cubicBezTo>
                      <a:pt x="43" y="37"/>
                      <a:pt x="44" y="36"/>
                      <a:pt x="46" y="36"/>
                    </a:cubicBezTo>
                    <a:cubicBezTo>
                      <a:pt x="47" y="36"/>
                      <a:pt x="48" y="37"/>
                      <a:pt x="48" y="39"/>
                    </a:cubicBezTo>
                    <a:cubicBezTo>
                      <a:pt x="49" y="49"/>
                      <a:pt x="45" y="57"/>
                      <a:pt x="36" y="64"/>
                    </a:cubicBezTo>
                    <a:cubicBezTo>
                      <a:pt x="34" y="65"/>
                      <a:pt x="32" y="66"/>
                      <a:pt x="30" y="66"/>
                    </a:cubicBezTo>
                    <a:cubicBezTo>
                      <a:pt x="30" y="70"/>
                      <a:pt x="30" y="70"/>
                      <a:pt x="30" y="70"/>
                    </a:cubicBezTo>
                    <a:cubicBezTo>
                      <a:pt x="44" y="70"/>
                      <a:pt x="44" y="70"/>
                      <a:pt x="44" y="70"/>
                    </a:cubicBezTo>
                    <a:cubicBezTo>
                      <a:pt x="47" y="70"/>
                      <a:pt x="49" y="71"/>
                      <a:pt x="49" y="73"/>
                    </a:cubicBezTo>
                    <a:cubicBezTo>
                      <a:pt x="49" y="76"/>
                      <a:pt x="47" y="77"/>
                      <a:pt x="43" y="77"/>
                    </a:cubicBezTo>
                    <a:cubicBezTo>
                      <a:pt x="37" y="77"/>
                      <a:pt x="33" y="77"/>
                      <a:pt x="30" y="78"/>
                    </a:cubicBezTo>
                    <a:cubicBezTo>
                      <a:pt x="30" y="80"/>
                      <a:pt x="30" y="82"/>
                      <a:pt x="30" y="84"/>
                    </a:cubicBezTo>
                    <a:cubicBezTo>
                      <a:pt x="34" y="84"/>
                      <a:pt x="37" y="87"/>
                      <a:pt x="40" y="91"/>
                    </a:cubicBezTo>
                    <a:cubicBezTo>
                      <a:pt x="44" y="96"/>
                      <a:pt x="46" y="103"/>
                      <a:pt x="48" y="111"/>
                    </a:cubicBezTo>
                    <a:cubicBezTo>
                      <a:pt x="49" y="116"/>
                      <a:pt x="49" y="120"/>
                      <a:pt x="48" y="124"/>
                    </a:cubicBezTo>
                    <a:cubicBezTo>
                      <a:pt x="47" y="125"/>
                      <a:pt x="46" y="125"/>
                      <a:pt x="45" y="125"/>
                    </a:cubicBezTo>
                    <a:cubicBezTo>
                      <a:pt x="44" y="125"/>
                      <a:pt x="43" y="125"/>
                      <a:pt x="42" y="124"/>
                    </a:cubicBezTo>
                    <a:cubicBezTo>
                      <a:pt x="42" y="123"/>
                      <a:pt x="42" y="121"/>
                      <a:pt x="42" y="118"/>
                    </a:cubicBezTo>
                    <a:cubicBezTo>
                      <a:pt x="41" y="116"/>
                      <a:pt x="41" y="114"/>
                      <a:pt x="41" y="113"/>
                    </a:cubicBezTo>
                    <a:cubicBezTo>
                      <a:pt x="40" y="104"/>
                      <a:pt x="37" y="97"/>
                      <a:pt x="33" y="93"/>
                    </a:cubicBezTo>
                    <a:cubicBezTo>
                      <a:pt x="33" y="92"/>
                      <a:pt x="32" y="91"/>
                      <a:pt x="30" y="91"/>
                    </a:cubicBezTo>
                    <a:cubicBezTo>
                      <a:pt x="31" y="97"/>
                      <a:pt x="31" y="101"/>
                      <a:pt x="31" y="105"/>
                    </a:cubicBezTo>
                    <a:cubicBezTo>
                      <a:pt x="31" y="107"/>
                      <a:pt x="31" y="111"/>
                      <a:pt x="30" y="116"/>
                    </a:cubicBezTo>
                    <a:cubicBezTo>
                      <a:pt x="30" y="124"/>
                      <a:pt x="30" y="129"/>
                      <a:pt x="29" y="133"/>
                    </a:cubicBezTo>
                    <a:cubicBezTo>
                      <a:pt x="29" y="136"/>
                      <a:pt x="28" y="137"/>
                      <a:pt x="27" y="137"/>
                    </a:cubicBezTo>
                    <a:cubicBezTo>
                      <a:pt x="26" y="137"/>
                      <a:pt x="25" y="136"/>
                      <a:pt x="24" y="133"/>
                    </a:cubicBezTo>
                    <a:cubicBezTo>
                      <a:pt x="24" y="120"/>
                      <a:pt x="24" y="111"/>
                      <a:pt x="24" y="105"/>
                    </a:cubicBezTo>
                    <a:cubicBezTo>
                      <a:pt x="24" y="100"/>
                      <a:pt x="24" y="95"/>
                      <a:pt x="24" y="90"/>
                    </a:cubicBezTo>
                    <a:cubicBezTo>
                      <a:pt x="22" y="91"/>
                      <a:pt x="21" y="92"/>
                      <a:pt x="20" y="93"/>
                    </a:cubicBezTo>
                    <a:cubicBezTo>
                      <a:pt x="18" y="94"/>
                      <a:pt x="16" y="98"/>
                      <a:pt x="14" y="102"/>
                    </a:cubicBezTo>
                    <a:cubicBezTo>
                      <a:pt x="13" y="104"/>
                      <a:pt x="13" y="104"/>
                      <a:pt x="13" y="104"/>
                    </a:cubicBezTo>
                    <a:cubicBezTo>
                      <a:pt x="12" y="108"/>
                      <a:pt x="11" y="114"/>
                      <a:pt x="11" y="122"/>
                    </a:cubicBezTo>
                    <a:cubicBezTo>
                      <a:pt x="10" y="124"/>
                      <a:pt x="9" y="125"/>
                      <a:pt x="7" y="125"/>
                    </a:cubicBezTo>
                    <a:cubicBezTo>
                      <a:pt x="6" y="125"/>
                      <a:pt x="5" y="124"/>
                      <a:pt x="5" y="122"/>
                    </a:cubicBezTo>
                    <a:cubicBezTo>
                      <a:pt x="6" y="115"/>
                      <a:pt x="7" y="108"/>
                      <a:pt x="8" y="102"/>
                    </a:cubicBezTo>
                    <a:cubicBezTo>
                      <a:pt x="9" y="97"/>
                      <a:pt x="11" y="92"/>
                      <a:pt x="14" y="89"/>
                    </a:cubicBezTo>
                    <a:cubicBezTo>
                      <a:pt x="17" y="86"/>
                      <a:pt x="20" y="84"/>
                      <a:pt x="24" y="84"/>
                    </a:cubicBezTo>
                    <a:cubicBezTo>
                      <a:pt x="24" y="81"/>
                      <a:pt x="24" y="81"/>
                      <a:pt x="24" y="81"/>
                    </a:cubicBezTo>
                    <a:cubicBezTo>
                      <a:pt x="24" y="80"/>
                      <a:pt x="24" y="79"/>
                      <a:pt x="24" y="78"/>
                    </a:cubicBezTo>
                    <a:cubicBezTo>
                      <a:pt x="14" y="78"/>
                      <a:pt x="9" y="78"/>
                      <a:pt x="9" y="78"/>
                    </a:cubicBezTo>
                    <a:cubicBezTo>
                      <a:pt x="6" y="79"/>
                      <a:pt x="4" y="79"/>
                      <a:pt x="3" y="77"/>
                    </a:cubicBezTo>
                    <a:cubicBezTo>
                      <a:pt x="2" y="76"/>
                      <a:pt x="2" y="74"/>
                      <a:pt x="3" y="72"/>
                    </a:cubicBezTo>
                    <a:cubicBezTo>
                      <a:pt x="3" y="70"/>
                      <a:pt x="4" y="70"/>
                      <a:pt x="7" y="70"/>
                    </a:cubicBezTo>
                    <a:cubicBezTo>
                      <a:pt x="8" y="70"/>
                      <a:pt x="10" y="70"/>
                      <a:pt x="14" y="70"/>
                    </a:cubicBezTo>
                    <a:cubicBezTo>
                      <a:pt x="24" y="70"/>
                      <a:pt x="24" y="70"/>
                      <a:pt x="24" y="70"/>
                    </a:cubicBezTo>
                    <a:cubicBezTo>
                      <a:pt x="24" y="66"/>
                      <a:pt x="24" y="66"/>
                      <a:pt x="24" y="66"/>
                    </a:cubicBezTo>
                    <a:cubicBezTo>
                      <a:pt x="22" y="66"/>
                      <a:pt x="21" y="66"/>
                      <a:pt x="20" y="65"/>
                    </a:cubicBezTo>
                    <a:cubicBezTo>
                      <a:pt x="12" y="62"/>
                      <a:pt x="6" y="56"/>
                      <a:pt x="2" y="46"/>
                    </a:cubicBezTo>
                    <a:cubicBezTo>
                      <a:pt x="2" y="46"/>
                      <a:pt x="2" y="43"/>
                      <a:pt x="2" y="40"/>
                    </a:cubicBezTo>
                    <a:cubicBezTo>
                      <a:pt x="2" y="39"/>
                      <a:pt x="2" y="38"/>
                      <a:pt x="2" y="37"/>
                    </a:cubicBezTo>
                    <a:close/>
                    <a:moveTo>
                      <a:pt x="9" y="3"/>
                    </a:moveTo>
                    <a:cubicBezTo>
                      <a:pt x="11" y="3"/>
                      <a:pt x="15" y="3"/>
                      <a:pt x="19" y="3"/>
                    </a:cubicBezTo>
                    <a:cubicBezTo>
                      <a:pt x="40" y="3"/>
                      <a:pt x="40" y="3"/>
                      <a:pt x="40" y="3"/>
                    </a:cubicBezTo>
                    <a:cubicBezTo>
                      <a:pt x="43" y="3"/>
                      <a:pt x="44" y="5"/>
                      <a:pt x="44" y="7"/>
                    </a:cubicBezTo>
                    <a:cubicBezTo>
                      <a:pt x="44" y="9"/>
                      <a:pt x="42" y="10"/>
                      <a:pt x="39" y="10"/>
                    </a:cubicBezTo>
                    <a:cubicBezTo>
                      <a:pt x="34" y="10"/>
                      <a:pt x="25" y="10"/>
                      <a:pt x="14" y="11"/>
                    </a:cubicBezTo>
                    <a:cubicBezTo>
                      <a:pt x="13" y="11"/>
                      <a:pt x="12" y="11"/>
                      <a:pt x="11" y="11"/>
                    </a:cubicBezTo>
                    <a:cubicBezTo>
                      <a:pt x="7" y="11"/>
                      <a:pt x="5" y="11"/>
                      <a:pt x="5" y="9"/>
                    </a:cubicBezTo>
                    <a:cubicBezTo>
                      <a:pt x="5" y="9"/>
                      <a:pt x="4" y="8"/>
                      <a:pt x="5" y="6"/>
                    </a:cubicBezTo>
                    <a:cubicBezTo>
                      <a:pt x="5" y="5"/>
                      <a:pt x="5" y="5"/>
                      <a:pt x="5" y="5"/>
                    </a:cubicBezTo>
                    <a:cubicBezTo>
                      <a:pt x="5" y="3"/>
                      <a:pt x="6" y="3"/>
                      <a:pt x="9" y="3"/>
                    </a:cubicBezTo>
                    <a:close/>
                    <a:moveTo>
                      <a:pt x="33" y="26"/>
                    </a:moveTo>
                    <a:cubicBezTo>
                      <a:pt x="28" y="26"/>
                      <a:pt x="23" y="26"/>
                      <a:pt x="17" y="26"/>
                    </a:cubicBezTo>
                    <a:cubicBezTo>
                      <a:pt x="18" y="32"/>
                      <a:pt x="20" y="38"/>
                      <a:pt x="24" y="42"/>
                    </a:cubicBezTo>
                    <a:cubicBezTo>
                      <a:pt x="25" y="44"/>
                      <a:pt x="26" y="45"/>
                      <a:pt x="27" y="45"/>
                    </a:cubicBezTo>
                    <a:cubicBezTo>
                      <a:pt x="28" y="45"/>
                      <a:pt x="29" y="44"/>
                      <a:pt x="29" y="42"/>
                    </a:cubicBezTo>
                    <a:cubicBezTo>
                      <a:pt x="32" y="38"/>
                      <a:pt x="33" y="33"/>
                      <a:pt x="33" y="26"/>
                    </a:cubicBezTo>
                    <a:close/>
                    <a:moveTo>
                      <a:pt x="54" y="2"/>
                    </a:moveTo>
                    <a:cubicBezTo>
                      <a:pt x="55" y="0"/>
                      <a:pt x="57" y="0"/>
                      <a:pt x="58" y="1"/>
                    </a:cubicBezTo>
                    <a:cubicBezTo>
                      <a:pt x="59" y="2"/>
                      <a:pt x="60" y="4"/>
                      <a:pt x="59" y="6"/>
                    </a:cubicBezTo>
                    <a:cubicBezTo>
                      <a:pt x="57" y="8"/>
                      <a:pt x="57" y="9"/>
                      <a:pt x="58" y="10"/>
                    </a:cubicBezTo>
                    <a:cubicBezTo>
                      <a:pt x="59" y="11"/>
                      <a:pt x="61" y="12"/>
                      <a:pt x="63" y="11"/>
                    </a:cubicBezTo>
                    <a:cubicBezTo>
                      <a:pt x="67" y="9"/>
                      <a:pt x="73" y="9"/>
                      <a:pt x="80" y="11"/>
                    </a:cubicBezTo>
                    <a:cubicBezTo>
                      <a:pt x="84" y="13"/>
                      <a:pt x="87" y="16"/>
                      <a:pt x="88" y="22"/>
                    </a:cubicBezTo>
                    <a:cubicBezTo>
                      <a:pt x="89" y="27"/>
                      <a:pt x="88" y="32"/>
                      <a:pt x="85" y="35"/>
                    </a:cubicBezTo>
                    <a:cubicBezTo>
                      <a:pt x="84" y="38"/>
                      <a:pt x="81" y="39"/>
                      <a:pt x="75" y="37"/>
                    </a:cubicBezTo>
                    <a:cubicBezTo>
                      <a:pt x="75" y="37"/>
                      <a:pt x="74" y="37"/>
                      <a:pt x="74" y="37"/>
                    </a:cubicBezTo>
                    <a:cubicBezTo>
                      <a:pt x="69" y="37"/>
                      <a:pt x="66" y="37"/>
                      <a:pt x="63" y="38"/>
                    </a:cubicBezTo>
                    <a:cubicBezTo>
                      <a:pt x="62" y="38"/>
                      <a:pt x="61" y="40"/>
                      <a:pt x="61" y="43"/>
                    </a:cubicBezTo>
                    <a:cubicBezTo>
                      <a:pt x="62" y="48"/>
                      <a:pt x="62" y="56"/>
                      <a:pt x="62" y="66"/>
                    </a:cubicBezTo>
                    <a:cubicBezTo>
                      <a:pt x="62" y="70"/>
                      <a:pt x="61" y="76"/>
                      <a:pt x="61" y="84"/>
                    </a:cubicBezTo>
                    <a:cubicBezTo>
                      <a:pt x="59" y="99"/>
                      <a:pt x="58" y="110"/>
                      <a:pt x="57" y="116"/>
                    </a:cubicBezTo>
                    <a:cubicBezTo>
                      <a:pt x="57" y="122"/>
                      <a:pt x="55" y="128"/>
                      <a:pt x="53" y="136"/>
                    </a:cubicBezTo>
                    <a:cubicBezTo>
                      <a:pt x="52" y="137"/>
                      <a:pt x="51" y="138"/>
                      <a:pt x="50" y="138"/>
                    </a:cubicBezTo>
                    <a:cubicBezTo>
                      <a:pt x="48" y="138"/>
                      <a:pt x="48" y="137"/>
                      <a:pt x="48" y="136"/>
                    </a:cubicBezTo>
                    <a:cubicBezTo>
                      <a:pt x="48" y="135"/>
                      <a:pt x="48" y="133"/>
                      <a:pt x="48" y="130"/>
                    </a:cubicBezTo>
                    <a:cubicBezTo>
                      <a:pt x="49" y="127"/>
                      <a:pt x="49" y="126"/>
                      <a:pt x="49" y="125"/>
                    </a:cubicBezTo>
                    <a:cubicBezTo>
                      <a:pt x="53" y="104"/>
                      <a:pt x="55" y="85"/>
                      <a:pt x="55" y="68"/>
                    </a:cubicBezTo>
                    <a:cubicBezTo>
                      <a:pt x="56" y="60"/>
                      <a:pt x="56" y="54"/>
                      <a:pt x="55" y="48"/>
                    </a:cubicBezTo>
                    <a:cubicBezTo>
                      <a:pt x="54" y="45"/>
                      <a:pt x="53" y="42"/>
                      <a:pt x="52" y="40"/>
                    </a:cubicBezTo>
                    <a:cubicBezTo>
                      <a:pt x="50" y="38"/>
                      <a:pt x="51" y="36"/>
                      <a:pt x="54" y="34"/>
                    </a:cubicBezTo>
                    <a:cubicBezTo>
                      <a:pt x="58" y="30"/>
                      <a:pt x="66" y="29"/>
                      <a:pt x="76" y="31"/>
                    </a:cubicBezTo>
                    <a:cubicBezTo>
                      <a:pt x="81" y="32"/>
                      <a:pt x="83" y="30"/>
                      <a:pt x="83" y="25"/>
                    </a:cubicBezTo>
                    <a:cubicBezTo>
                      <a:pt x="83" y="21"/>
                      <a:pt x="81" y="18"/>
                      <a:pt x="77" y="18"/>
                    </a:cubicBezTo>
                    <a:cubicBezTo>
                      <a:pt x="70" y="17"/>
                      <a:pt x="66" y="17"/>
                      <a:pt x="65" y="18"/>
                    </a:cubicBezTo>
                    <a:cubicBezTo>
                      <a:pt x="63" y="19"/>
                      <a:pt x="60" y="19"/>
                      <a:pt x="57" y="19"/>
                    </a:cubicBezTo>
                    <a:cubicBezTo>
                      <a:pt x="57" y="18"/>
                      <a:pt x="55" y="17"/>
                      <a:pt x="53" y="15"/>
                    </a:cubicBezTo>
                    <a:cubicBezTo>
                      <a:pt x="53" y="14"/>
                      <a:pt x="52" y="14"/>
                      <a:pt x="52" y="13"/>
                    </a:cubicBezTo>
                    <a:cubicBezTo>
                      <a:pt x="50" y="10"/>
                      <a:pt x="51" y="6"/>
                      <a:pt x="54" y="2"/>
                    </a:cubicBezTo>
                    <a:close/>
                    <a:moveTo>
                      <a:pt x="95" y="70"/>
                    </a:moveTo>
                    <a:cubicBezTo>
                      <a:pt x="96" y="72"/>
                      <a:pt x="95" y="73"/>
                      <a:pt x="94" y="74"/>
                    </a:cubicBezTo>
                    <a:cubicBezTo>
                      <a:pt x="92" y="74"/>
                      <a:pt x="91" y="74"/>
                      <a:pt x="90" y="72"/>
                    </a:cubicBezTo>
                    <a:cubicBezTo>
                      <a:pt x="88" y="67"/>
                      <a:pt x="84" y="62"/>
                      <a:pt x="78" y="56"/>
                    </a:cubicBezTo>
                    <a:cubicBezTo>
                      <a:pt x="77" y="55"/>
                      <a:pt x="76" y="54"/>
                      <a:pt x="76" y="54"/>
                    </a:cubicBezTo>
                    <a:cubicBezTo>
                      <a:pt x="75" y="56"/>
                      <a:pt x="75" y="56"/>
                      <a:pt x="75" y="56"/>
                    </a:cubicBezTo>
                    <a:cubicBezTo>
                      <a:pt x="75" y="61"/>
                      <a:pt x="75" y="73"/>
                      <a:pt x="77" y="93"/>
                    </a:cubicBezTo>
                    <a:cubicBezTo>
                      <a:pt x="78" y="99"/>
                      <a:pt x="80" y="107"/>
                      <a:pt x="83" y="119"/>
                    </a:cubicBezTo>
                    <a:cubicBezTo>
                      <a:pt x="84" y="122"/>
                      <a:pt x="85" y="124"/>
                      <a:pt x="85" y="124"/>
                    </a:cubicBezTo>
                    <a:cubicBezTo>
                      <a:pt x="86" y="126"/>
                      <a:pt x="86" y="128"/>
                      <a:pt x="87" y="131"/>
                    </a:cubicBezTo>
                    <a:cubicBezTo>
                      <a:pt x="88" y="132"/>
                      <a:pt x="88" y="133"/>
                      <a:pt x="88" y="133"/>
                    </a:cubicBezTo>
                    <a:cubicBezTo>
                      <a:pt x="88" y="135"/>
                      <a:pt x="88" y="136"/>
                      <a:pt x="86" y="136"/>
                    </a:cubicBezTo>
                    <a:cubicBezTo>
                      <a:pt x="84" y="136"/>
                      <a:pt x="83" y="135"/>
                      <a:pt x="82" y="133"/>
                    </a:cubicBezTo>
                    <a:cubicBezTo>
                      <a:pt x="77" y="123"/>
                      <a:pt x="73" y="110"/>
                      <a:pt x="70" y="93"/>
                    </a:cubicBezTo>
                    <a:cubicBezTo>
                      <a:pt x="69" y="79"/>
                      <a:pt x="68" y="68"/>
                      <a:pt x="68" y="58"/>
                    </a:cubicBezTo>
                    <a:cubicBezTo>
                      <a:pt x="68" y="51"/>
                      <a:pt x="68" y="46"/>
                      <a:pt x="68" y="44"/>
                    </a:cubicBezTo>
                    <a:cubicBezTo>
                      <a:pt x="68" y="43"/>
                      <a:pt x="69" y="42"/>
                      <a:pt x="70" y="42"/>
                    </a:cubicBezTo>
                    <a:cubicBezTo>
                      <a:pt x="71" y="41"/>
                      <a:pt x="71" y="41"/>
                      <a:pt x="72" y="42"/>
                    </a:cubicBezTo>
                    <a:cubicBezTo>
                      <a:pt x="76" y="45"/>
                      <a:pt x="78" y="48"/>
                      <a:pt x="80" y="49"/>
                    </a:cubicBezTo>
                    <a:cubicBezTo>
                      <a:pt x="86" y="54"/>
                      <a:pt x="91" y="61"/>
                      <a:pt x="95"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 name="íṣ1ïḑe">
                <a:extLst>
                  <a:ext uri="{FF2B5EF4-FFF2-40B4-BE49-F238E27FC236}">
                    <a16:creationId xmlns:a16="http://schemas.microsoft.com/office/drawing/2014/main" id="{E82E4C08-1254-9DA4-08D5-3F8AB5BAD12C}"/>
                  </a:ext>
                </a:extLst>
              </p:cNvPr>
              <p:cNvSpPr/>
              <p:nvPr/>
            </p:nvSpPr>
            <p:spPr bwMode="auto">
              <a:xfrm>
                <a:off x="1750909" y="4905965"/>
                <a:ext cx="93663" cy="87313"/>
              </a:xfrm>
              <a:custGeom>
                <a:avLst/>
                <a:gdLst>
                  <a:gd name="T0" fmla="*/ 51 w 51"/>
                  <a:gd name="T1" fmla="*/ 17 h 47"/>
                  <a:gd name="T2" fmla="*/ 46 w 51"/>
                  <a:gd name="T3" fmla="*/ 25 h 47"/>
                  <a:gd name="T4" fmla="*/ 26 w 51"/>
                  <a:gd name="T5" fmla="*/ 13 h 47"/>
                  <a:gd name="T6" fmla="*/ 20 w 51"/>
                  <a:gd name="T7" fmla="*/ 9 h 47"/>
                  <a:gd name="T8" fmla="*/ 14 w 51"/>
                  <a:gd name="T9" fmla="*/ 9 h 47"/>
                  <a:gd name="T10" fmla="*/ 10 w 51"/>
                  <a:gd name="T11" fmla="*/ 13 h 47"/>
                  <a:gd name="T12" fmla="*/ 8 w 51"/>
                  <a:gd name="T13" fmla="*/ 19 h 47"/>
                  <a:gd name="T14" fmla="*/ 10 w 51"/>
                  <a:gd name="T15" fmla="*/ 23 h 47"/>
                  <a:gd name="T16" fmla="*/ 17 w 51"/>
                  <a:gd name="T17" fmla="*/ 27 h 47"/>
                  <a:gd name="T18" fmla="*/ 37 w 51"/>
                  <a:gd name="T19" fmla="*/ 40 h 47"/>
                  <a:gd name="T20" fmla="*/ 33 w 51"/>
                  <a:gd name="T21" fmla="*/ 47 h 47"/>
                  <a:gd name="T22" fmla="*/ 13 w 51"/>
                  <a:gd name="T23" fmla="*/ 35 h 47"/>
                  <a:gd name="T24" fmla="*/ 4 w 51"/>
                  <a:gd name="T25" fmla="*/ 29 h 47"/>
                  <a:gd name="T26" fmla="*/ 1 w 51"/>
                  <a:gd name="T27" fmla="*/ 24 h 47"/>
                  <a:gd name="T28" fmla="*/ 0 w 51"/>
                  <a:gd name="T29" fmla="*/ 18 h 47"/>
                  <a:gd name="T30" fmla="*/ 3 w 51"/>
                  <a:gd name="T31" fmla="*/ 10 h 47"/>
                  <a:gd name="T32" fmla="*/ 10 w 51"/>
                  <a:gd name="T33" fmla="*/ 2 h 47"/>
                  <a:gd name="T34" fmla="*/ 15 w 51"/>
                  <a:gd name="T35" fmla="*/ 0 h 47"/>
                  <a:gd name="T36" fmla="*/ 21 w 51"/>
                  <a:gd name="T37" fmla="*/ 0 h 47"/>
                  <a:gd name="T38" fmla="*/ 31 w 51"/>
                  <a:gd name="T39" fmla="*/ 5 h 47"/>
                  <a:gd name="T40" fmla="*/ 51 w 51"/>
                  <a:gd name="T41" fmla="*/ 17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1" h="47">
                    <a:moveTo>
                      <a:pt x="51" y="17"/>
                    </a:moveTo>
                    <a:cubicBezTo>
                      <a:pt x="46" y="25"/>
                      <a:pt x="46" y="25"/>
                      <a:pt x="46" y="25"/>
                    </a:cubicBezTo>
                    <a:cubicBezTo>
                      <a:pt x="26" y="13"/>
                      <a:pt x="26" y="13"/>
                      <a:pt x="26" y="13"/>
                    </a:cubicBezTo>
                    <a:cubicBezTo>
                      <a:pt x="23" y="11"/>
                      <a:pt x="21" y="10"/>
                      <a:pt x="20" y="9"/>
                    </a:cubicBezTo>
                    <a:cubicBezTo>
                      <a:pt x="18" y="9"/>
                      <a:pt x="16" y="9"/>
                      <a:pt x="14" y="9"/>
                    </a:cubicBezTo>
                    <a:cubicBezTo>
                      <a:pt x="13" y="10"/>
                      <a:pt x="11" y="11"/>
                      <a:pt x="10" y="13"/>
                    </a:cubicBezTo>
                    <a:cubicBezTo>
                      <a:pt x="9" y="16"/>
                      <a:pt x="8" y="17"/>
                      <a:pt x="8" y="19"/>
                    </a:cubicBezTo>
                    <a:cubicBezTo>
                      <a:pt x="9" y="21"/>
                      <a:pt x="9" y="22"/>
                      <a:pt x="10" y="23"/>
                    </a:cubicBezTo>
                    <a:cubicBezTo>
                      <a:pt x="12" y="24"/>
                      <a:pt x="14" y="25"/>
                      <a:pt x="17" y="27"/>
                    </a:cubicBezTo>
                    <a:cubicBezTo>
                      <a:pt x="37" y="40"/>
                      <a:pt x="37" y="40"/>
                      <a:pt x="37" y="40"/>
                    </a:cubicBezTo>
                    <a:cubicBezTo>
                      <a:pt x="33" y="47"/>
                      <a:pt x="33" y="47"/>
                      <a:pt x="33" y="47"/>
                    </a:cubicBezTo>
                    <a:cubicBezTo>
                      <a:pt x="13" y="35"/>
                      <a:pt x="13" y="35"/>
                      <a:pt x="13" y="35"/>
                    </a:cubicBezTo>
                    <a:cubicBezTo>
                      <a:pt x="9" y="33"/>
                      <a:pt x="6" y="31"/>
                      <a:pt x="4" y="29"/>
                    </a:cubicBezTo>
                    <a:cubicBezTo>
                      <a:pt x="2" y="28"/>
                      <a:pt x="1" y="26"/>
                      <a:pt x="1" y="24"/>
                    </a:cubicBezTo>
                    <a:cubicBezTo>
                      <a:pt x="0" y="22"/>
                      <a:pt x="0" y="20"/>
                      <a:pt x="0" y="18"/>
                    </a:cubicBezTo>
                    <a:cubicBezTo>
                      <a:pt x="0" y="15"/>
                      <a:pt x="2" y="13"/>
                      <a:pt x="3" y="10"/>
                    </a:cubicBezTo>
                    <a:cubicBezTo>
                      <a:pt x="6" y="6"/>
                      <a:pt x="8" y="4"/>
                      <a:pt x="10" y="2"/>
                    </a:cubicBezTo>
                    <a:cubicBezTo>
                      <a:pt x="11" y="1"/>
                      <a:pt x="13" y="0"/>
                      <a:pt x="15" y="0"/>
                    </a:cubicBezTo>
                    <a:cubicBezTo>
                      <a:pt x="17" y="0"/>
                      <a:pt x="19" y="0"/>
                      <a:pt x="21" y="0"/>
                    </a:cubicBezTo>
                    <a:cubicBezTo>
                      <a:pt x="23" y="1"/>
                      <a:pt x="27" y="3"/>
                      <a:pt x="31" y="5"/>
                    </a:cubicBezTo>
                    <a:lnTo>
                      <a:pt x="51"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 name="íṧḷîde">
                <a:extLst>
                  <a:ext uri="{FF2B5EF4-FFF2-40B4-BE49-F238E27FC236}">
                    <a16:creationId xmlns:a16="http://schemas.microsoft.com/office/drawing/2014/main" id="{24D53CB9-FBC1-5BE8-4F0B-69481EFB2A84}"/>
                  </a:ext>
                </a:extLst>
              </p:cNvPr>
              <p:cNvSpPr/>
              <p:nvPr/>
            </p:nvSpPr>
            <p:spPr bwMode="auto">
              <a:xfrm>
                <a:off x="1704872" y="4971053"/>
                <a:ext cx="100013" cy="92075"/>
              </a:xfrm>
              <a:custGeom>
                <a:avLst/>
                <a:gdLst>
                  <a:gd name="T0" fmla="*/ 17 w 63"/>
                  <a:gd name="T1" fmla="*/ 0 h 58"/>
                  <a:gd name="T2" fmla="*/ 63 w 63"/>
                  <a:gd name="T3" fmla="*/ 21 h 58"/>
                  <a:gd name="T4" fmla="*/ 59 w 63"/>
                  <a:gd name="T5" fmla="*/ 30 h 58"/>
                  <a:gd name="T6" fmla="*/ 19 w 63"/>
                  <a:gd name="T7" fmla="*/ 35 h 58"/>
                  <a:gd name="T8" fmla="*/ 50 w 63"/>
                  <a:gd name="T9" fmla="*/ 50 h 58"/>
                  <a:gd name="T10" fmla="*/ 46 w 63"/>
                  <a:gd name="T11" fmla="*/ 58 h 58"/>
                  <a:gd name="T12" fmla="*/ 0 w 63"/>
                  <a:gd name="T13" fmla="*/ 37 h 58"/>
                  <a:gd name="T14" fmla="*/ 4 w 63"/>
                  <a:gd name="T15" fmla="*/ 26 h 58"/>
                  <a:gd name="T16" fmla="*/ 43 w 63"/>
                  <a:gd name="T17" fmla="*/ 22 h 58"/>
                  <a:gd name="T18" fmla="*/ 12 w 63"/>
                  <a:gd name="T19" fmla="*/ 8 h 58"/>
                  <a:gd name="T20" fmla="*/ 17 w 63"/>
                  <a:gd name="T21"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 h="58">
                    <a:moveTo>
                      <a:pt x="17" y="0"/>
                    </a:moveTo>
                    <a:lnTo>
                      <a:pt x="63" y="21"/>
                    </a:lnTo>
                    <a:lnTo>
                      <a:pt x="59" y="30"/>
                    </a:lnTo>
                    <a:lnTo>
                      <a:pt x="19" y="35"/>
                    </a:lnTo>
                    <a:lnTo>
                      <a:pt x="50" y="50"/>
                    </a:lnTo>
                    <a:lnTo>
                      <a:pt x="46" y="58"/>
                    </a:lnTo>
                    <a:lnTo>
                      <a:pt x="0" y="37"/>
                    </a:lnTo>
                    <a:lnTo>
                      <a:pt x="4" y="26"/>
                    </a:lnTo>
                    <a:lnTo>
                      <a:pt x="43" y="22"/>
                    </a:lnTo>
                    <a:lnTo>
                      <a:pt x="12" y="8"/>
                    </a:ln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 name="íS1îḍé">
                <a:extLst>
                  <a:ext uri="{FF2B5EF4-FFF2-40B4-BE49-F238E27FC236}">
                    <a16:creationId xmlns:a16="http://schemas.microsoft.com/office/drawing/2014/main" id="{3D064138-155D-A7F9-1868-2EFC34B28D28}"/>
                  </a:ext>
                </a:extLst>
              </p:cNvPr>
              <p:cNvSpPr/>
              <p:nvPr/>
            </p:nvSpPr>
            <p:spPr bwMode="auto">
              <a:xfrm>
                <a:off x="1690584" y="5045665"/>
                <a:ext cx="84138" cy="44450"/>
              </a:xfrm>
              <a:custGeom>
                <a:avLst/>
                <a:gdLst>
                  <a:gd name="T0" fmla="*/ 5 w 53"/>
                  <a:gd name="T1" fmla="*/ 0 h 28"/>
                  <a:gd name="T2" fmla="*/ 53 w 53"/>
                  <a:gd name="T3" fmla="*/ 19 h 28"/>
                  <a:gd name="T4" fmla="*/ 49 w 53"/>
                  <a:gd name="T5" fmla="*/ 28 h 28"/>
                  <a:gd name="T6" fmla="*/ 0 w 53"/>
                  <a:gd name="T7" fmla="*/ 10 h 28"/>
                  <a:gd name="T8" fmla="*/ 5 w 53"/>
                  <a:gd name="T9" fmla="*/ 0 h 28"/>
                </a:gdLst>
                <a:ahLst/>
                <a:cxnLst>
                  <a:cxn ang="0">
                    <a:pos x="T0" y="T1"/>
                  </a:cxn>
                  <a:cxn ang="0">
                    <a:pos x="T2" y="T3"/>
                  </a:cxn>
                  <a:cxn ang="0">
                    <a:pos x="T4" y="T5"/>
                  </a:cxn>
                  <a:cxn ang="0">
                    <a:pos x="T6" y="T7"/>
                  </a:cxn>
                  <a:cxn ang="0">
                    <a:pos x="T8" y="T9"/>
                  </a:cxn>
                </a:cxnLst>
                <a:rect l="0" t="0" r="r" b="b"/>
                <a:pathLst>
                  <a:path w="53" h="28">
                    <a:moveTo>
                      <a:pt x="5" y="0"/>
                    </a:moveTo>
                    <a:lnTo>
                      <a:pt x="53" y="19"/>
                    </a:lnTo>
                    <a:lnTo>
                      <a:pt x="49" y="28"/>
                    </a:lnTo>
                    <a:lnTo>
                      <a:pt x="0" y="10"/>
                    </a:lnTo>
                    <a:lnTo>
                      <a:pt x="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3" name="íṧļïḋè">
                <a:extLst>
                  <a:ext uri="{FF2B5EF4-FFF2-40B4-BE49-F238E27FC236}">
                    <a16:creationId xmlns:a16="http://schemas.microsoft.com/office/drawing/2014/main" id="{295C549C-3596-3BD5-0C39-A15C203D5CBD}"/>
                  </a:ext>
                </a:extLst>
              </p:cNvPr>
              <p:cNvSpPr/>
              <p:nvPr/>
            </p:nvSpPr>
            <p:spPr bwMode="auto">
              <a:xfrm>
                <a:off x="1674709" y="5091703"/>
                <a:ext cx="92075" cy="73025"/>
              </a:xfrm>
              <a:custGeom>
                <a:avLst/>
                <a:gdLst>
                  <a:gd name="T0" fmla="*/ 4 w 58"/>
                  <a:gd name="T1" fmla="*/ 3 h 46"/>
                  <a:gd name="T2" fmla="*/ 58 w 58"/>
                  <a:gd name="T3" fmla="*/ 0 h 46"/>
                  <a:gd name="T4" fmla="*/ 55 w 58"/>
                  <a:gd name="T5" fmla="*/ 11 h 46"/>
                  <a:gd name="T6" fmla="*/ 14 w 58"/>
                  <a:gd name="T7" fmla="*/ 13 h 46"/>
                  <a:gd name="T8" fmla="*/ 46 w 58"/>
                  <a:gd name="T9" fmla="*/ 35 h 46"/>
                  <a:gd name="T10" fmla="*/ 44 w 58"/>
                  <a:gd name="T11" fmla="*/ 46 h 46"/>
                  <a:gd name="T12" fmla="*/ 0 w 58"/>
                  <a:gd name="T13" fmla="*/ 14 h 46"/>
                  <a:gd name="T14" fmla="*/ 4 w 58"/>
                  <a:gd name="T15" fmla="*/ 3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6">
                    <a:moveTo>
                      <a:pt x="4" y="3"/>
                    </a:moveTo>
                    <a:lnTo>
                      <a:pt x="58" y="0"/>
                    </a:lnTo>
                    <a:lnTo>
                      <a:pt x="55" y="11"/>
                    </a:lnTo>
                    <a:lnTo>
                      <a:pt x="14" y="13"/>
                    </a:lnTo>
                    <a:lnTo>
                      <a:pt x="46" y="35"/>
                    </a:lnTo>
                    <a:lnTo>
                      <a:pt x="44" y="46"/>
                    </a:lnTo>
                    <a:lnTo>
                      <a:pt x="0" y="14"/>
                    </a:lnTo>
                    <a:lnTo>
                      <a:pt x="4"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4" name="ïṡḷiḋé">
                <a:extLst>
                  <a:ext uri="{FF2B5EF4-FFF2-40B4-BE49-F238E27FC236}">
                    <a16:creationId xmlns:a16="http://schemas.microsoft.com/office/drawing/2014/main" id="{613C9D83-00A1-58A4-D3B6-97C8358ED1CC}"/>
                  </a:ext>
                </a:extLst>
              </p:cNvPr>
              <p:cNvSpPr/>
              <p:nvPr/>
            </p:nvSpPr>
            <p:spPr bwMode="auto">
              <a:xfrm>
                <a:off x="1652484" y="5153615"/>
                <a:ext cx="90488" cy="73025"/>
              </a:xfrm>
              <a:custGeom>
                <a:avLst/>
                <a:gdLst>
                  <a:gd name="T0" fmla="*/ 7 w 57"/>
                  <a:gd name="T1" fmla="*/ 0 h 46"/>
                  <a:gd name="T2" fmla="*/ 57 w 57"/>
                  <a:gd name="T3" fmla="*/ 10 h 46"/>
                  <a:gd name="T4" fmla="*/ 50 w 57"/>
                  <a:gd name="T5" fmla="*/ 46 h 46"/>
                  <a:gd name="T6" fmla="*/ 42 w 57"/>
                  <a:gd name="T7" fmla="*/ 45 h 46"/>
                  <a:gd name="T8" fmla="*/ 47 w 57"/>
                  <a:gd name="T9" fmla="*/ 18 h 46"/>
                  <a:gd name="T10" fmla="*/ 36 w 57"/>
                  <a:gd name="T11" fmla="*/ 16 h 46"/>
                  <a:gd name="T12" fmla="*/ 30 w 57"/>
                  <a:gd name="T13" fmla="*/ 40 h 46"/>
                  <a:gd name="T14" fmla="*/ 22 w 57"/>
                  <a:gd name="T15" fmla="*/ 39 h 46"/>
                  <a:gd name="T16" fmla="*/ 27 w 57"/>
                  <a:gd name="T17" fmla="*/ 14 h 46"/>
                  <a:gd name="T18" fmla="*/ 14 w 57"/>
                  <a:gd name="T19" fmla="*/ 11 h 46"/>
                  <a:gd name="T20" fmla="*/ 8 w 57"/>
                  <a:gd name="T21" fmla="*/ 39 h 46"/>
                  <a:gd name="T22" fmla="*/ 0 w 57"/>
                  <a:gd name="T23" fmla="*/ 38 h 46"/>
                  <a:gd name="T24" fmla="*/ 7 w 57"/>
                  <a:gd name="T25"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46">
                    <a:moveTo>
                      <a:pt x="7" y="0"/>
                    </a:moveTo>
                    <a:lnTo>
                      <a:pt x="57" y="10"/>
                    </a:lnTo>
                    <a:lnTo>
                      <a:pt x="50" y="46"/>
                    </a:lnTo>
                    <a:lnTo>
                      <a:pt x="42" y="45"/>
                    </a:lnTo>
                    <a:lnTo>
                      <a:pt x="47" y="18"/>
                    </a:lnTo>
                    <a:lnTo>
                      <a:pt x="36" y="16"/>
                    </a:lnTo>
                    <a:lnTo>
                      <a:pt x="30" y="40"/>
                    </a:lnTo>
                    <a:lnTo>
                      <a:pt x="22" y="39"/>
                    </a:lnTo>
                    <a:lnTo>
                      <a:pt x="27" y="14"/>
                    </a:lnTo>
                    <a:lnTo>
                      <a:pt x="14" y="11"/>
                    </a:lnTo>
                    <a:lnTo>
                      <a:pt x="8" y="39"/>
                    </a:lnTo>
                    <a:lnTo>
                      <a:pt x="0" y="38"/>
                    </a:lnTo>
                    <a:lnTo>
                      <a:pt x="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5" name="ïşļiḋe">
                <a:extLst>
                  <a:ext uri="{FF2B5EF4-FFF2-40B4-BE49-F238E27FC236}">
                    <a16:creationId xmlns:a16="http://schemas.microsoft.com/office/drawing/2014/main" id="{AE3B8B8A-8B4D-8440-0497-A57175A6D22E}"/>
                  </a:ext>
                </a:extLst>
              </p:cNvPr>
              <p:cNvSpPr/>
              <p:nvPr/>
            </p:nvSpPr>
            <p:spPr bwMode="auto">
              <a:xfrm>
                <a:off x="1641372" y="5231403"/>
                <a:ext cx="88900" cy="71438"/>
              </a:xfrm>
              <a:custGeom>
                <a:avLst/>
                <a:gdLst>
                  <a:gd name="T0" fmla="*/ 4 w 48"/>
                  <a:gd name="T1" fmla="*/ 0 h 39"/>
                  <a:gd name="T2" fmla="*/ 48 w 48"/>
                  <a:gd name="T3" fmla="*/ 4 h 39"/>
                  <a:gd name="T4" fmla="*/ 46 w 48"/>
                  <a:gd name="T5" fmla="*/ 23 h 39"/>
                  <a:gd name="T6" fmla="*/ 44 w 48"/>
                  <a:gd name="T7" fmla="*/ 33 h 39"/>
                  <a:gd name="T8" fmla="*/ 39 w 48"/>
                  <a:gd name="T9" fmla="*/ 38 h 39"/>
                  <a:gd name="T10" fmla="*/ 32 w 48"/>
                  <a:gd name="T11" fmla="*/ 39 h 39"/>
                  <a:gd name="T12" fmla="*/ 24 w 48"/>
                  <a:gd name="T13" fmla="*/ 35 h 39"/>
                  <a:gd name="T14" fmla="*/ 21 w 48"/>
                  <a:gd name="T15" fmla="*/ 26 h 39"/>
                  <a:gd name="T16" fmla="*/ 17 w 48"/>
                  <a:gd name="T17" fmla="*/ 30 h 39"/>
                  <a:gd name="T18" fmla="*/ 9 w 48"/>
                  <a:gd name="T19" fmla="*/ 35 h 39"/>
                  <a:gd name="T20" fmla="*/ 0 w 48"/>
                  <a:gd name="T21" fmla="*/ 39 h 39"/>
                  <a:gd name="T22" fmla="*/ 1 w 48"/>
                  <a:gd name="T23" fmla="*/ 29 h 39"/>
                  <a:gd name="T24" fmla="*/ 12 w 48"/>
                  <a:gd name="T25" fmla="*/ 23 h 39"/>
                  <a:gd name="T26" fmla="*/ 18 w 48"/>
                  <a:gd name="T27" fmla="*/ 19 h 39"/>
                  <a:gd name="T28" fmla="*/ 20 w 48"/>
                  <a:gd name="T29" fmla="*/ 17 h 39"/>
                  <a:gd name="T30" fmla="*/ 21 w 48"/>
                  <a:gd name="T31" fmla="*/ 12 h 39"/>
                  <a:gd name="T32" fmla="*/ 22 w 48"/>
                  <a:gd name="T33" fmla="*/ 11 h 39"/>
                  <a:gd name="T34" fmla="*/ 3 w 48"/>
                  <a:gd name="T35" fmla="*/ 9 h 39"/>
                  <a:gd name="T36" fmla="*/ 4 w 48"/>
                  <a:gd name="T37" fmla="*/ 0 h 39"/>
                  <a:gd name="T38" fmla="*/ 29 w 48"/>
                  <a:gd name="T39" fmla="*/ 11 h 39"/>
                  <a:gd name="T40" fmla="*/ 28 w 48"/>
                  <a:gd name="T41" fmla="*/ 18 h 39"/>
                  <a:gd name="T42" fmla="*/ 28 w 48"/>
                  <a:gd name="T43" fmla="*/ 26 h 39"/>
                  <a:gd name="T44" fmla="*/ 29 w 48"/>
                  <a:gd name="T45" fmla="*/ 28 h 39"/>
                  <a:gd name="T46" fmla="*/ 32 w 48"/>
                  <a:gd name="T47" fmla="*/ 30 h 39"/>
                  <a:gd name="T48" fmla="*/ 36 w 48"/>
                  <a:gd name="T49" fmla="*/ 29 h 39"/>
                  <a:gd name="T50" fmla="*/ 38 w 48"/>
                  <a:gd name="T51" fmla="*/ 26 h 39"/>
                  <a:gd name="T52" fmla="*/ 39 w 48"/>
                  <a:gd name="T53" fmla="*/ 19 h 39"/>
                  <a:gd name="T54" fmla="*/ 40 w 48"/>
                  <a:gd name="T55" fmla="*/ 12 h 39"/>
                  <a:gd name="T56" fmla="*/ 29 w 48"/>
                  <a:gd name="T57"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8" h="39">
                    <a:moveTo>
                      <a:pt x="4" y="0"/>
                    </a:moveTo>
                    <a:cubicBezTo>
                      <a:pt x="48" y="4"/>
                      <a:pt x="48" y="4"/>
                      <a:pt x="48" y="4"/>
                    </a:cubicBezTo>
                    <a:cubicBezTo>
                      <a:pt x="46" y="23"/>
                      <a:pt x="46" y="23"/>
                      <a:pt x="46" y="23"/>
                    </a:cubicBezTo>
                    <a:cubicBezTo>
                      <a:pt x="46" y="27"/>
                      <a:pt x="45" y="31"/>
                      <a:pt x="44" y="33"/>
                    </a:cubicBezTo>
                    <a:cubicBezTo>
                      <a:pt x="43" y="35"/>
                      <a:pt x="41" y="36"/>
                      <a:pt x="39" y="38"/>
                    </a:cubicBezTo>
                    <a:cubicBezTo>
                      <a:pt x="37" y="39"/>
                      <a:pt x="35" y="39"/>
                      <a:pt x="32" y="39"/>
                    </a:cubicBezTo>
                    <a:cubicBezTo>
                      <a:pt x="29" y="38"/>
                      <a:pt x="26" y="37"/>
                      <a:pt x="24" y="35"/>
                    </a:cubicBezTo>
                    <a:cubicBezTo>
                      <a:pt x="22" y="33"/>
                      <a:pt x="21" y="30"/>
                      <a:pt x="21" y="26"/>
                    </a:cubicBezTo>
                    <a:cubicBezTo>
                      <a:pt x="20" y="28"/>
                      <a:pt x="18" y="29"/>
                      <a:pt x="17" y="30"/>
                    </a:cubicBezTo>
                    <a:cubicBezTo>
                      <a:pt x="16" y="32"/>
                      <a:pt x="13" y="33"/>
                      <a:pt x="9" y="35"/>
                    </a:cubicBezTo>
                    <a:cubicBezTo>
                      <a:pt x="0" y="39"/>
                      <a:pt x="0" y="39"/>
                      <a:pt x="0" y="39"/>
                    </a:cubicBezTo>
                    <a:cubicBezTo>
                      <a:pt x="1" y="29"/>
                      <a:pt x="1" y="29"/>
                      <a:pt x="1" y="29"/>
                    </a:cubicBezTo>
                    <a:cubicBezTo>
                      <a:pt x="12" y="23"/>
                      <a:pt x="12" y="23"/>
                      <a:pt x="12" y="23"/>
                    </a:cubicBezTo>
                    <a:cubicBezTo>
                      <a:pt x="15" y="21"/>
                      <a:pt x="17" y="20"/>
                      <a:pt x="18" y="19"/>
                    </a:cubicBezTo>
                    <a:cubicBezTo>
                      <a:pt x="19" y="18"/>
                      <a:pt x="20" y="18"/>
                      <a:pt x="20" y="17"/>
                    </a:cubicBezTo>
                    <a:cubicBezTo>
                      <a:pt x="21" y="16"/>
                      <a:pt x="21" y="14"/>
                      <a:pt x="21" y="12"/>
                    </a:cubicBezTo>
                    <a:cubicBezTo>
                      <a:pt x="22" y="11"/>
                      <a:pt x="22" y="11"/>
                      <a:pt x="22" y="11"/>
                    </a:cubicBezTo>
                    <a:cubicBezTo>
                      <a:pt x="3" y="9"/>
                      <a:pt x="3" y="9"/>
                      <a:pt x="3" y="9"/>
                    </a:cubicBezTo>
                    <a:lnTo>
                      <a:pt x="4" y="0"/>
                    </a:lnTo>
                    <a:close/>
                    <a:moveTo>
                      <a:pt x="29" y="11"/>
                    </a:moveTo>
                    <a:cubicBezTo>
                      <a:pt x="28" y="18"/>
                      <a:pt x="28" y="18"/>
                      <a:pt x="28" y="18"/>
                    </a:cubicBezTo>
                    <a:cubicBezTo>
                      <a:pt x="28" y="22"/>
                      <a:pt x="27" y="25"/>
                      <a:pt x="28" y="26"/>
                    </a:cubicBezTo>
                    <a:cubicBezTo>
                      <a:pt x="28" y="27"/>
                      <a:pt x="28" y="28"/>
                      <a:pt x="29" y="28"/>
                    </a:cubicBezTo>
                    <a:cubicBezTo>
                      <a:pt x="30" y="29"/>
                      <a:pt x="31" y="30"/>
                      <a:pt x="32" y="30"/>
                    </a:cubicBezTo>
                    <a:cubicBezTo>
                      <a:pt x="34" y="30"/>
                      <a:pt x="35" y="30"/>
                      <a:pt x="36" y="29"/>
                    </a:cubicBezTo>
                    <a:cubicBezTo>
                      <a:pt x="37" y="28"/>
                      <a:pt x="38" y="27"/>
                      <a:pt x="38" y="26"/>
                    </a:cubicBezTo>
                    <a:cubicBezTo>
                      <a:pt x="38" y="25"/>
                      <a:pt x="39" y="23"/>
                      <a:pt x="39" y="19"/>
                    </a:cubicBezTo>
                    <a:cubicBezTo>
                      <a:pt x="40" y="12"/>
                      <a:pt x="40" y="12"/>
                      <a:pt x="40" y="12"/>
                    </a:cubicBezTo>
                    <a:lnTo>
                      <a:pt x="29" y="1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6" name="îś1iḓê">
                <a:extLst>
                  <a:ext uri="{FF2B5EF4-FFF2-40B4-BE49-F238E27FC236}">
                    <a16:creationId xmlns:a16="http://schemas.microsoft.com/office/drawing/2014/main" id="{81E6CF5C-5D55-8BB6-5778-459DD930D568}"/>
                  </a:ext>
                </a:extLst>
              </p:cNvPr>
              <p:cNvSpPr/>
              <p:nvPr/>
            </p:nvSpPr>
            <p:spPr bwMode="auto">
              <a:xfrm>
                <a:off x="1641372" y="5312365"/>
                <a:ext cx="82550" cy="66675"/>
              </a:xfrm>
              <a:custGeom>
                <a:avLst/>
                <a:gdLst>
                  <a:gd name="T0" fmla="*/ 15 w 45"/>
                  <a:gd name="T1" fmla="*/ 0 h 36"/>
                  <a:gd name="T2" fmla="*/ 16 w 45"/>
                  <a:gd name="T3" fmla="*/ 8 h 36"/>
                  <a:gd name="T4" fmla="*/ 9 w 45"/>
                  <a:gd name="T5" fmla="*/ 12 h 36"/>
                  <a:gd name="T6" fmla="*/ 7 w 45"/>
                  <a:gd name="T7" fmla="*/ 18 h 36"/>
                  <a:gd name="T8" fmla="*/ 9 w 45"/>
                  <a:gd name="T9" fmla="*/ 25 h 36"/>
                  <a:gd name="T10" fmla="*/ 13 w 45"/>
                  <a:gd name="T11" fmla="*/ 27 h 36"/>
                  <a:gd name="T12" fmla="*/ 16 w 45"/>
                  <a:gd name="T13" fmla="*/ 26 h 36"/>
                  <a:gd name="T14" fmla="*/ 18 w 45"/>
                  <a:gd name="T15" fmla="*/ 23 h 36"/>
                  <a:gd name="T16" fmla="*/ 20 w 45"/>
                  <a:gd name="T17" fmla="*/ 15 h 36"/>
                  <a:gd name="T18" fmla="*/ 24 w 45"/>
                  <a:gd name="T19" fmla="*/ 5 h 36"/>
                  <a:gd name="T20" fmla="*/ 33 w 45"/>
                  <a:gd name="T21" fmla="*/ 1 h 36"/>
                  <a:gd name="T22" fmla="*/ 39 w 45"/>
                  <a:gd name="T23" fmla="*/ 3 h 36"/>
                  <a:gd name="T24" fmla="*/ 44 w 45"/>
                  <a:gd name="T25" fmla="*/ 9 h 36"/>
                  <a:gd name="T26" fmla="*/ 45 w 45"/>
                  <a:gd name="T27" fmla="*/ 17 h 36"/>
                  <a:gd name="T28" fmla="*/ 42 w 45"/>
                  <a:gd name="T29" fmla="*/ 30 h 36"/>
                  <a:gd name="T30" fmla="*/ 32 w 45"/>
                  <a:gd name="T31" fmla="*/ 34 h 36"/>
                  <a:gd name="T32" fmla="*/ 31 w 45"/>
                  <a:gd name="T33" fmla="*/ 25 h 36"/>
                  <a:gd name="T34" fmla="*/ 36 w 45"/>
                  <a:gd name="T35" fmla="*/ 23 h 36"/>
                  <a:gd name="T36" fmla="*/ 38 w 45"/>
                  <a:gd name="T37" fmla="*/ 17 h 36"/>
                  <a:gd name="T38" fmla="*/ 36 w 45"/>
                  <a:gd name="T39" fmla="*/ 11 h 36"/>
                  <a:gd name="T40" fmla="*/ 33 w 45"/>
                  <a:gd name="T41" fmla="*/ 10 h 36"/>
                  <a:gd name="T42" fmla="*/ 31 w 45"/>
                  <a:gd name="T43" fmla="*/ 11 h 36"/>
                  <a:gd name="T44" fmla="*/ 28 w 45"/>
                  <a:gd name="T45" fmla="*/ 19 h 36"/>
                  <a:gd name="T46" fmla="*/ 25 w 45"/>
                  <a:gd name="T47" fmla="*/ 29 h 36"/>
                  <a:gd name="T48" fmla="*/ 20 w 45"/>
                  <a:gd name="T49" fmla="*/ 34 h 36"/>
                  <a:gd name="T50" fmla="*/ 13 w 45"/>
                  <a:gd name="T51" fmla="*/ 36 h 36"/>
                  <a:gd name="T52" fmla="*/ 6 w 45"/>
                  <a:gd name="T53" fmla="*/ 33 h 36"/>
                  <a:gd name="T54" fmla="*/ 1 w 45"/>
                  <a:gd name="T55" fmla="*/ 28 h 36"/>
                  <a:gd name="T56" fmla="*/ 0 w 45"/>
                  <a:gd name="T57" fmla="*/ 18 h 36"/>
                  <a:gd name="T58" fmla="*/ 3 w 45"/>
                  <a:gd name="T59" fmla="*/ 5 h 36"/>
                  <a:gd name="T60" fmla="*/ 15 w 45"/>
                  <a:gd name="T61"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36">
                    <a:moveTo>
                      <a:pt x="15" y="0"/>
                    </a:moveTo>
                    <a:cubicBezTo>
                      <a:pt x="16" y="8"/>
                      <a:pt x="16" y="8"/>
                      <a:pt x="16" y="8"/>
                    </a:cubicBezTo>
                    <a:cubicBezTo>
                      <a:pt x="13" y="9"/>
                      <a:pt x="10" y="10"/>
                      <a:pt x="9" y="12"/>
                    </a:cubicBezTo>
                    <a:cubicBezTo>
                      <a:pt x="8" y="13"/>
                      <a:pt x="7" y="15"/>
                      <a:pt x="7" y="18"/>
                    </a:cubicBezTo>
                    <a:cubicBezTo>
                      <a:pt x="7" y="21"/>
                      <a:pt x="8" y="23"/>
                      <a:pt x="9" y="25"/>
                    </a:cubicBezTo>
                    <a:cubicBezTo>
                      <a:pt x="10" y="26"/>
                      <a:pt x="12" y="27"/>
                      <a:pt x="13" y="27"/>
                    </a:cubicBezTo>
                    <a:cubicBezTo>
                      <a:pt x="14" y="27"/>
                      <a:pt x="15" y="26"/>
                      <a:pt x="16" y="26"/>
                    </a:cubicBezTo>
                    <a:cubicBezTo>
                      <a:pt x="17" y="25"/>
                      <a:pt x="17" y="24"/>
                      <a:pt x="18" y="23"/>
                    </a:cubicBezTo>
                    <a:cubicBezTo>
                      <a:pt x="18" y="22"/>
                      <a:pt x="19" y="19"/>
                      <a:pt x="20" y="15"/>
                    </a:cubicBezTo>
                    <a:cubicBezTo>
                      <a:pt x="21" y="11"/>
                      <a:pt x="22" y="7"/>
                      <a:pt x="24" y="5"/>
                    </a:cubicBezTo>
                    <a:cubicBezTo>
                      <a:pt x="26" y="3"/>
                      <a:pt x="29" y="1"/>
                      <a:pt x="33" y="1"/>
                    </a:cubicBezTo>
                    <a:cubicBezTo>
                      <a:pt x="35" y="1"/>
                      <a:pt x="37" y="2"/>
                      <a:pt x="39" y="3"/>
                    </a:cubicBezTo>
                    <a:cubicBezTo>
                      <a:pt x="41" y="4"/>
                      <a:pt x="43" y="6"/>
                      <a:pt x="44" y="9"/>
                    </a:cubicBezTo>
                    <a:cubicBezTo>
                      <a:pt x="45" y="11"/>
                      <a:pt x="45" y="14"/>
                      <a:pt x="45" y="17"/>
                    </a:cubicBezTo>
                    <a:cubicBezTo>
                      <a:pt x="45" y="23"/>
                      <a:pt x="44" y="27"/>
                      <a:pt x="42" y="30"/>
                    </a:cubicBezTo>
                    <a:cubicBezTo>
                      <a:pt x="39" y="33"/>
                      <a:pt x="36" y="34"/>
                      <a:pt x="32" y="34"/>
                    </a:cubicBezTo>
                    <a:cubicBezTo>
                      <a:pt x="31" y="25"/>
                      <a:pt x="31" y="25"/>
                      <a:pt x="31" y="25"/>
                    </a:cubicBezTo>
                    <a:cubicBezTo>
                      <a:pt x="34" y="25"/>
                      <a:pt x="35" y="24"/>
                      <a:pt x="36" y="23"/>
                    </a:cubicBezTo>
                    <a:cubicBezTo>
                      <a:pt x="37" y="22"/>
                      <a:pt x="38" y="20"/>
                      <a:pt x="38" y="17"/>
                    </a:cubicBezTo>
                    <a:cubicBezTo>
                      <a:pt x="38" y="15"/>
                      <a:pt x="37" y="13"/>
                      <a:pt x="36" y="11"/>
                    </a:cubicBezTo>
                    <a:cubicBezTo>
                      <a:pt x="35" y="10"/>
                      <a:pt x="35" y="10"/>
                      <a:pt x="33" y="10"/>
                    </a:cubicBezTo>
                    <a:cubicBezTo>
                      <a:pt x="32" y="10"/>
                      <a:pt x="31" y="10"/>
                      <a:pt x="31" y="11"/>
                    </a:cubicBezTo>
                    <a:cubicBezTo>
                      <a:pt x="30" y="12"/>
                      <a:pt x="29" y="15"/>
                      <a:pt x="28" y="19"/>
                    </a:cubicBezTo>
                    <a:cubicBezTo>
                      <a:pt x="27" y="24"/>
                      <a:pt x="26" y="27"/>
                      <a:pt x="25" y="29"/>
                    </a:cubicBezTo>
                    <a:cubicBezTo>
                      <a:pt x="24" y="31"/>
                      <a:pt x="22" y="33"/>
                      <a:pt x="20" y="34"/>
                    </a:cubicBezTo>
                    <a:cubicBezTo>
                      <a:pt x="18" y="35"/>
                      <a:pt x="16" y="36"/>
                      <a:pt x="13" y="36"/>
                    </a:cubicBezTo>
                    <a:cubicBezTo>
                      <a:pt x="11" y="36"/>
                      <a:pt x="8" y="35"/>
                      <a:pt x="6" y="33"/>
                    </a:cubicBezTo>
                    <a:cubicBezTo>
                      <a:pt x="4" y="32"/>
                      <a:pt x="2" y="30"/>
                      <a:pt x="1" y="28"/>
                    </a:cubicBezTo>
                    <a:cubicBezTo>
                      <a:pt x="0" y="25"/>
                      <a:pt x="0" y="22"/>
                      <a:pt x="0" y="18"/>
                    </a:cubicBezTo>
                    <a:cubicBezTo>
                      <a:pt x="0" y="12"/>
                      <a:pt x="1" y="8"/>
                      <a:pt x="3" y="5"/>
                    </a:cubicBezTo>
                    <a:cubicBezTo>
                      <a:pt x="6" y="2"/>
                      <a:pt x="10"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7" name="íş1ïḓe">
                <a:extLst>
                  <a:ext uri="{FF2B5EF4-FFF2-40B4-BE49-F238E27FC236}">
                    <a16:creationId xmlns:a16="http://schemas.microsoft.com/office/drawing/2014/main" id="{3918DE30-142C-85D7-D877-EC4E9ECD5797}"/>
                  </a:ext>
                </a:extLst>
              </p:cNvPr>
              <p:cNvSpPr/>
              <p:nvPr/>
            </p:nvSpPr>
            <p:spPr bwMode="auto">
              <a:xfrm>
                <a:off x="1642959" y="5385390"/>
                <a:ext cx="84138" cy="22225"/>
              </a:xfrm>
              <a:custGeom>
                <a:avLst/>
                <a:gdLst>
                  <a:gd name="T0" fmla="*/ 0 w 53"/>
                  <a:gd name="T1" fmla="*/ 5 h 14"/>
                  <a:gd name="T2" fmla="*/ 51 w 53"/>
                  <a:gd name="T3" fmla="*/ 0 h 14"/>
                  <a:gd name="T4" fmla="*/ 53 w 53"/>
                  <a:gd name="T5" fmla="*/ 11 h 14"/>
                  <a:gd name="T6" fmla="*/ 1 w 53"/>
                  <a:gd name="T7" fmla="*/ 14 h 14"/>
                  <a:gd name="T8" fmla="*/ 0 w 53"/>
                  <a:gd name="T9" fmla="*/ 5 h 14"/>
                </a:gdLst>
                <a:ahLst/>
                <a:cxnLst>
                  <a:cxn ang="0">
                    <a:pos x="T0" y="T1"/>
                  </a:cxn>
                  <a:cxn ang="0">
                    <a:pos x="T2" y="T3"/>
                  </a:cxn>
                  <a:cxn ang="0">
                    <a:pos x="T4" y="T5"/>
                  </a:cxn>
                  <a:cxn ang="0">
                    <a:pos x="T6" y="T7"/>
                  </a:cxn>
                  <a:cxn ang="0">
                    <a:pos x="T8" y="T9"/>
                  </a:cxn>
                </a:cxnLst>
                <a:rect l="0" t="0" r="r" b="b"/>
                <a:pathLst>
                  <a:path w="53" h="14">
                    <a:moveTo>
                      <a:pt x="0" y="5"/>
                    </a:moveTo>
                    <a:lnTo>
                      <a:pt x="51" y="0"/>
                    </a:lnTo>
                    <a:lnTo>
                      <a:pt x="53" y="11"/>
                    </a:lnTo>
                    <a:lnTo>
                      <a:pt x="1" y="14"/>
                    </a:lnTo>
                    <a:lnTo>
                      <a:pt x="0"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8" name="ïṩlîḋè">
                <a:extLst>
                  <a:ext uri="{FF2B5EF4-FFF2-40B4-BE49-F238E27FC236}">
                    <a16:creationId xmlns:a16="http://schemas.microsoft.com/office/drawing/2014/main" id="{A1CC89BE-D213-9C64-EE47-F57E54C4A123}"/>
                  </a:ext>
                </a:extLst>
              </p:cNvPr>
              <p:cNvSpPr/>
              <p:nvPr/>
            </p:nvSpPr>
            <p:spPr bwMode="auto">
              <a:xfrm>
                <a:off x="1649309" y="5407615"/>
                <a:ext cx="84138" cy="66675"/>
              </a:xfrm>
              <a:custGeom>
                <a:avLst/>
                <a:gdLst>
                  <a:gd name="T0" fmla="*/ 0 w 53"/>
                  <a:gd name="T1" fmla="*/ 22 h 42"/>
                  <a:gd name="T2" fmla="*/ 42 w 53"/>
                  <a:gd name="T3" fmla="*/ 17 h 42"/>
                  <a:gd name="T4" fmla="*/ 39 w 53"/>
                  <a:gd name="T5" fmla="*/ 1 h 42"/>
                  <a:gd name="T6" fmla="*/ 49 w 53"/>
                  <a:gd name="T7" fmla="*/ 0 h 42"/>
                  <a:gd name="T8" fmla="*/ 53 w 53"/>
                  <a:gd name="T9" fmla="*/ 41 h 42"/>
                  <a:gd name="T10" fmla="*/ 45 w 53"/>
                  <a:gd name="T11" fmla="*/ 42 h 42"/>
                  <a:gd name="T12" fmla="*/ 43 w 53"/>
                  <a:gd name="T13" fmla="*/ 27 h 42"/>
                  <a:gd name="T14" fmla="*/ 1 w 53"/>
                  <a:gd name="T15" fmla="*/ 33 h 42"/>
                  <a:gd name="T16" fmla="*/ 0 w 53"/>
                  <a:gd name="T17" fmla="*/ 2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42">
                    <a:moveTo>
                      <a:pt x="0" y="22"/>
                    </a:moveTo>
                    <a:lnTo>
                      <a:pt x="42" y="17"/>
                    </a:lnTo>
                    <a:lnTo>
                      <a:pt x="39" y="1"/>
                    </a:lnTo>
                    <a:lnTo>
                      <a:pt x="49" y="0"/>
                    </a:lnTo>
                    <a:lnTo>
                      <a:pt x="53" y="41"/>
                    </a:lnTo>
                    <a:lnTo>
                      <a:pt x="45" y="42"/>
                    </a:lnTo>
                    <a:lnTo>
                      <a:pt x="43" y="27"/>
                    </a:lnTo>
                    <a:lnTo>
                      <a:pt x="1" y="33"/>
                    </a:lnTo>
                    <a:lnTo>
                      <a:pt x="0"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9" name="ïṣľîďe">
                <a:extLst>
                  <a:ext uri="{FF2B5EF4-FFF2-40B4-BE49-F238E27FC236}">
                    <a16:creationId xmlns:a16="http://schemas.microsoft.com/office/drawing/2014/main" id="{130FC0D5-9813-34DB-667E-1888C5EFEF95}"/>
                  </a:ext>
                </a:extLst>
              </p:cNvPr>
              <p:cNvSpPr/>
              <p:nvPr/>
            </p:nvSpPr>
            <p:spPr bwMode="auto">
              <a:xfrm>
                <a:off x="1662009" y="5471115"/>
                <a:ext cx="90488" cy="73025"/>
              </a:xfrm>
              <a:custGeom>
                <a:avLst/>
                <a:gdLst>
                  <a:gd name="T0" fmla="*/ 0 w 57"/>
                  <a:gd name="T1" fmla="*/ 29 h 46"/>
                  <a:gd name="T2" fmla="*/ 21 w 57"/>
                  <a:gd name="T3" fmla="*/ 24 h 46"/>
                  <a:gd name="T4" fmla="*/ 45 w 57"/>
                  <a:gd name="T5" fmla="*/ 0 h 46"/>
                  <a:gd name="T6" fmla="*/ 49 w 57"/>
                  <a:gd name="T7" fmla="*/ 11 h 46"/>
                  <a:gd name="T8" fmla="*/ 31 w 57"/>
                  <a:gd name="T9" fmla="*/ 28 h 46"/>
                  <a:gd name="T10" fmla="*/ 53 w 57"/>
                  <a:gd name="T11" fmla="*/ 35 h 46"/>
                  <a:gd name="T12" fmla="*/ 57 w 57"/>
                  <a:gd name="T13" fmla="*/ 46 h 46"/>
                  <a:gd name="T14" fmla="*/ 23 w 57"/>
                  <a:gd name="T15" fmla="*/ 35 h 46"/>
                  <a:gd name="T16" fmla="*/ 2 w 57"/>
                  <a:gd name="T17" fmla="*/ 39 h 46"/>
                  <a:gd name="T18" fmla="*/ 0 w 57"/>
                  <a:gd name="T19" fmla="*/ 29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6">
                    <a:moveTo>
                      <a:pt x="0" y="29"/>
                    </a:moveTo>
                    <a:lnTo>
                      <a:pt x="21" y="24"/>
                    </a:lnTo>
                    <a:lnTo>
                      <a:pt x="45" y="0"/>
                    </a:lnTo>
                    <a:lnTo>
                      <a:pt x="49" y="11"/>
                    </a:lnTo>
                    <a:lnTo>
                      <a:pt x="31" y="28"/>
                    </a:lnTo>
                    <a:lnTo>
                      <a:pt x="53" y="35"/>
                    </a:lnTo>
                    <a:lnTo>
                      <a:pt x="57" y="46"/>
                    </a:lnTo>
                    <a:lnTo>
                      <a:pt x="23" y="35"/>
                    </a:lnTo>
                    <a:lnTo>
                      <a:pt x="2" y="39"/>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0" name="íśļiḓe">
                <a:extLst>
                  <a:ext uri="{FF2B5EF4-FFF2-40B4-BE49-F238E27FC236}">
                    <a16:creationId xmlns:a16="http://schemas.microsoft.com/office/drawing/2014/main" id="{7F547562-D025-26BA-30DC-8C0D49EC3653}"/>
                  </a:ext>
                </a:extLst>
              </p:cNvPr>
              <p:cNvSpPr/>
              <p:nvPr/>
            </p:nvSpPr>
            <p:spPr bwMode="auto">
              <a:xfrm>
                <a:off x="1704872" y="5609228"/>
                <a:ext cx="85725" cy="80963"/>
              </a:xfrm>
              <a:custGeom>
                <a:avLst/>
                <a:gdLst>
                  <a:gd name="T0" fmla="*/ 15 w 47"/>
                  <a:gd name="T1" fmla="*/ 2 h 44"/>
                  <a:gd name="T2" fmla="*/ 26 w 47"/>
                  <a:gd name="T3" fmla="*/ 0 h 44"/>
                  <a:gd name="T4" fmla="*/ 33 w 47"/>
                  <a:gd name="T5" fmla="*/ 1 h 44"/>
                  <a:gd name="T6" fmla="*/ 39 w 47"/>
                  <a:gd name="T7" fmla="*/ 4 h 44"/>
                  <a:gd name="T8" fmla="*/ 44 w 47"/>
                  <a:gd name="T9" fmla="*/ 12 h 44"/>
                  <a:gd name="T10" fmla="*/ 45 w 47"/>
                  <a:gd name="T11" fmla="*/ 29 h 44"/>
                  <a:gd name="T12" fmla="*/ 32 w 47"/>
                  <a:gd name="T13" fmla="*/ 41 h 44"/>
                  <a:gd name="T14" fmla="*/ 15 w 47"/>
                  <a:gd name="T15" fmla="*/ 43 h 44"/>
                  <a:gd name="T16" fmla="*/ 3 w 47"/>
                  <a:gd name="T17" fmla="*/ 31 h 44"/>
                  <a:gd name="T18" fmla="*/ 2 w 47"/>
                  <a:gd name="T19" fmla="*/ 14 h 44"/>
                  <a:gd name="T20" fmla="*/ 15 w 47"/>
                  <a:gd name="T21" fmla="*/ 2 h 44"/>
                  <a:gd name="T22" fmla="*/ 19 w 47"/>
                  <a:gd name="T23" fmla="*/ 10 h 44"/>
                  <a:gd name="T24" fmla="*/ 10 w 47"/>
                  <a:gd name="T25" fmla="*/ 18 h 44"/>
                  <a:gd name="T26" fmla="*/ 10 w 47"/>
                  <a:gd name="T27" fmla="*/ 28 h 44"/>
                  <a:gd name="T28" fmla="*/ 17 w 47"/>
                  <a:gd name="T29" fmla="*/ 34 h 44"/>
                  <a:gd name="T30" fmla="*/ 29 w 47"/>
                  <a:gd name="T31" fmla="*/ 33 h 44"/>
                  <a:gd name="T32" fmla="*/ 38 w 47"/>
                  <a:gd name="T33" fmla="*/ 25 h 44"/>
                  <a:gd name="T34" fmla="*/ 37 w 47"/>
                  <a:gd name="T35" fmla="*/ 16 h 44"/>
                  <a:gd name="T36" fmla="*/ 30 w 47"/>
                  <a:gd name="T37" fmla="*/ 9 h 44"/>
                  <a:gd name="T38" fmla="*/ 19 w 47"/>
                  <a:gd name="T39" fmla="*/ 1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4">
                    <a:moveTo>
                      <a:pt x="15" y="2"/>
                    </a:moveTo>
                    <a:cubicBezTo>
                      <a:pt x="19" y="0"/>
                      <a:pt x="23" y="0"/>
                      <a:pt x="26" y="0"/>
                    </a:cubicBezTo>
                    <a:cubicBezTo>
                      <a:pt x="28" y="0"/>
                      <a:pt x="31" y="0"/>
                      <a:pt x="33" y="1"/>
                    </a:cubicBezTo>
                    <a:cubicBezTo>
                      <a:pt x="35" y="2"/>
                      <a:pt x="37" y="3"/>
                      <a:pt x="39" y="4"/>
                    </a:cubicBezTo>
                    <a:cubicBezTo>
                      <a:pt x="41" y="6"/>
                      <a:pt x="43" y="9"/>
                      <a:pt x="44" y="12"/>
                    </a:cubicBezTo>
                    <a:cubicBezTo>
                      <a:pt x="47" y="18"/>
                      <a:pt x="47" y="24"/>
                      <a:pt x="45" y="29"/>
                    </a:cubicBezTo>
                    <a:cubicBezTo>
                      <a:pt x="43" y="34"/>
                      <a:pt x="39" y="38"/>
                      <a:pt x="32" y="41"/>
                    </a:cubicBezTo>
                    <a:cubicBezTo>
                      <a:pt x="26" y="44"/>
                      <a:pt x="20" y="44"/>
                      <a:pt x="15" y="43"/>
                    </a:cubicBezTo>
                    <a:cubicBezTo>
                      <a:pt x="9" y="41"/>
                      <a:pt x="5" y="37"/>
                      <a:pt x="3" y="31"/>
                    </a:cubicBezTo>
                    <a:cubicBezTo>
                      <a:pt x="0" y="25"/>
                      <a:pt x="0" y="19"/>
                      <a:pt x="2" y="14"/>
                    </a:cubicBezTo>
                    <a:cubicBezTo>
                      <a:pt x="4" y="9"/>
                      <a:pt x="8" y="5"/>
                      <a:pt x="15" y="2"/>
                    </a:cubicBezTo>
                    <a:close/>
                    <a:moveTo>
                      <a:pt x="19" y="10"/>
                    </a:moveTo>
                    <a:cubicBezTo>
                      <a:pt x="14" y="12"/>
                      <a:pt x="11" y="15"/>
                      <a:pt x="10" y="18"/>
                    </a:cubicBezTo>
                    <a:cubicBezTo>
                      <a:pt x="8" y="21"/>
                      <a:pt x="8" y="24"/>
                      <a:pt x="10" y="28"/>
                    </a:cubicBezTo>
                    <a:cubicBezTo>
                      <a:pt x="11" y="31"/>
                      <a:pt x="13" y="33"/>
                      <a:pt x="17" y="34"/>
                    </a:cubicBezTo>
                    <a:cubicBezTo>
                      <a:pt x="20" y="35"/>
                      <a:pt x="24" y="35"/>
                      <a:pt x="29" y="33"/>
                    </a:cubicBezTo>
                    <a:cubicBezTo>
                      <a:pt x="33" y="31"/>
                      <a:pt x="36" y="28"/>
                      <a:pt x="38" y="25"/>
                    </a:cubicBezTo>
                    <a:cubicBezTo>
                      <a:pt x="39" y="22"/>
                      <a:pt x="39" y="19"/>
                      <a:pt x="37" y="16"/>
                    </a:cubicBezTo>
                    <a:cubicBezTo>
                      <a:pt x="36" y="12"/>
                      <a:pt x="34" y="10"/>
                      <a:pt x="30" y="9"/>
                    </a:cubicBezTo>
                    <a:cubicBezTo>
                      <a:pt x="27" y="8"/>
                      <a:pt x="23" y="8"/>
                      <a:pt x="19"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1" name="î$ḷïďe">
                <a:extLst>
                  <a:ext uri="{FF2B5EF4-FFF2-40B4-BE49-F238E27FC236}">
                    <a16:creationId xmlns:a16="http://schemas.microsoft.com/office/drawing/2014/main" id="{72374ADA-E949-9DCB-3AFF-FB65462B05C7}"/>
                  </a:ext>
                </a:extLst>
              </p:cNvPr>
              <p:cNvSpPr/>
              <p:nvPr/>
            </p:nvSpPr>
            <p:spPr bwMode="auto">
              <a:xfrm>
                <a:off x="1733447" y="5675903"/>
                <a:ext cx="98425" cy="66675"/>
              </a:xfrm>
              <a:custGeom>
                <a:avLst/>
                <a:gdLst>
                  <a:gd name="T0" fmla="*/ 0 w 62"/>
                  <a:gd name="T1" fmla="*/ 26 h 42"/>
                  <a:gd name="T2" fmla="*/ 45 w 62"/>
                  <a:gd name="T3" fmla="*/ 0 h 42"/>
                  <a:gd name="T4" fmla="*/ 62 w 62"/>
                  <a:gd name="T5" fmla="*/ 30 h 42"/>
                  <a:gd name="T6" fmla="*/ 55 w 62"/>
                  <a:gd name="T7" fmla="*/ 35 h 42"/>
                  <a:gd name="T8" fmla="*/ 43 w 62"/>
                  <a:gd name="T9" fmla="*/ 14 h 42"/>
                  <a:gd name="T10" fmla="*/ 32 w 62"/>
                  <a:gd name="T11" fmla="*/ 20 h 42"/>
                  <a:gd name="T12" fmla="*/ 43 w 62"/>
                  <a:gd name="T13" fmla="*/ 38 h 42"/>
                  <a:gd name="T14" fmla="*/ 35 w 62"/>
                  <a:gd name="T15" fmla="*/ 42 h 42"/>
                  <a:gd name="T16" fmla="*/ 25 w 62"/>
                  <a:gd name="T17" fmla="*/ 23 h 42"/>
                  <a:gd name="T18" fmla="*/ 6 w 62"/>
                  <a:gd name="T19" fmla="*/ 35 h 42"/>
                  <a:gd name="T20" fmla="*/ 0 w 62"/>
                  <a:gd name="T21" fmla="*/ 26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42">
                    <a:moveTo>
                      <a:pt x="0" y="26"/>
                    </a:moveTo>
                    <a:lnTo>
                      <a:pt x="45" y="0"/>
                    </a:lnTo>
                    <a:lnTo>
                      <a:pt x="62" y="30"/>
                    </a:lnTo>
                    <a:lnTo>
                      <a:pt x="55" y="35"/>
                    </a:lnTo>
                    <a:lnTo>
                      <a:pt x="43" y="14"/>
                    </a:lnTo>
                    <a:lnTo>
                      <a:pt x="32" y="20"/>
                    </a:lnTo>
                    <a:lnTo>
                      <a:pt x="43" y="38"/>
                    </a:lnTo>
                    <a:lnTo>
                      <a:pt x="35" y="42"/>
                    </a:lnTo>
                    <a:lnTo>
                      <a:pt x="25" y="23"/>
                    </a:lnTo>
                    <a:lnTo>
                      <a:pt x="6" y="35"/>
                    </a:lnTo>
                    <a:lnTo>
                      <a:pt x="0"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2" name="îśḻîḍe">
                <a:extLst>
                  <a:ext uri="{FF2B5EF4-FFF2-40B4-BE49-F238E27FC236}">
                    <a16:creationId xmlns:a16="http://schemas.microsoft.com/office/drawing/2014/main" id="{7E2282F7-7790-7569-5350-A8F80D0BB60F}"/>
                  </a:ext>
                </a:extLst>
              </p:cNvPr>
              <p:cNvSpPr/>
              <p:nvPr/>
            </p:nvSpPr>
            <p:spPr bwMode="auto">
              <a:xfrm>
                <a:off x="1812822" y="5785440"/>
                <a:ext cx="85725" cy="82550"/>
              </a:xfrm>
              <a:custGeom>
                <a:avLst/>
                <a:gdLst>
                  <a:gd name="T0" fmla="*/ 6 w 46"/>
                  <a:gd name="T1" fmla="*/ 13 h 45"/>
                  <a:gd name="T2" fmla="*/ 12 w 46"/>
                  <a:gd name="T3" fmla="*/ 19 h 45"/>
                  <a:gd name="T4" fmla="*/ 9 w 46"/>
                  <a:gd name="T5" fmla="*/ 26 h 45"/>
                  <a:gd name="T6" fmla="*/ 11 w 46"/>
                  <a:gd name="T7" fmla="*/ 32 h 45"/>
                  <a:gd name="T8" fmla="*/ 17 w 46"/>
                  <a:gd name="T9" fmla="*/ 36 h 45"/>
                  <a:gd name="T10" fmla="*/ 22 w 46"/>
                  <a:gd name="T11" fmla="*/ 35 h 45"/>
                  <a:gd name="T12" fmla="*/ 23 w 46"/>
                  <a:gd name="T13" fmla="*/ 32 h 45"/>
                  <a:gd name="T14" fmla="*/ 22 w 46"/>
                  <a:gd name="T15" fmla="*/ 29 h 45"/>
                  <a:gd name="T16" fmla="*/ 19 w 46"/>
                  <a:gd name="T17" fmla="*/ 22 h 45"/>
                  <a:gd name="T18" fmla="*/ 16 w 46"/>
                  <a:gd name="T19" fmla="*/ 12 h 45"/>
                  <a:gd name="T20" fmla="*/ 21 w 46"/>
                  <a:gd name="T21" fmla="*/ 3 h 45"/>
                  <a:gd name="T22" fmla="*/ 27 w 46"/>
                  <a:gd name="T23" fmla="*/ 0 h 45"/>
                  <a:gd name="T24" fmla="*/ 34 w 46"/>
                  <a:gd name="T25" fmla="*/ 2 h 45"/>
                  <a:gd name="T26" fmla="*/ 40 w 46"/>
                  <a:gd name="T27" fmla="*/ 8 h 45"/>
                  <a:gd name="T28" fmla="*/ 45 w 46"/>
                  <a:gd name="T29" fmla="*/ 19 h 45"/>
                  <a:gd name="T30" fmla="*/ 41 w 46"/>
                  <a:gd name="T31" fmla="*/ 29 h 45"/>
                  <a:gd name="T32" fmla="*/ 35 w 46"/>
                  <a:gd name="T33" fmla="*/ 22 h 45"/>
                  <a:gd name="T34" fmla="*/ 37 w 46"/>
                  <a:gd name="T35" fmla="*/ 17 h 45"/>
                  <a:gd name="T36" fmla="*/ 35 w 46"/>
                  <a:gd name="T37" fmla="*/ 12 h 45"/>
                  <a:gd name="T38" fmla="*/ 30 w 46"/>
                  <a:gd name="T39" fmla="*/ 8 h 45"/>
                  <a:gd name="T40" fmla="*/ 27 w 46"/>
                  <a:gd name="T41" fmla="*/ 9 h 45"/>
                  <a:gd name="T42" fmla="*/ 25 w 46"/>
                  <a:gd name="T43" fmla="*/ 12 h 45"/>
                  <a:gd name="T44" fmla="*/ 28 w 46"/>
                  <a:gd name="T45" fmla="*/ 20 h 45"/>
                  <a:gd name="T46" fmla="*/ 32 w 46"/>
                  <a:gd name="T47" fmla="*/ 29 h 45"/>
                  <a:gd name="T48" fmla="*/ 31 w 46"/>
                  <a:gd name="T49" fmla="*/ 36 h 45"/>
                  <a:gd name="T50" fmla="*/ 27 w 46"/>
                  <a:gd name="T51" fmla="*/ 42 h 45"/>
                  <a:gd name="T52" fmla="*/ 20 w 46"/>
                  <a:gd name="T53" fmla="*/ 45 h 45"/>
                  <a:gd name="T54" fmla="*/ 13 w 46"/>
                  <a:gd name="T55" fmla="*/ 43 h 45"/>
                  <a:gd name="T56" fmla="*/ 6 w 46"/>
                  <a:gd name="T57" fmla="*/ 37 h 45"/>
                  <a:gd name="T58" fmla="*/ 0 w 46"/>
                  <a:gd name="T59" fmla="*/ 24 h 45"/>
                  <a:gd name="T60" fmla="*/ 6 w 46"/>
                  <a:gd name="T61" fmla="*/ 1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 h="45">
                    <a:moveTo>
                      <a:pt x="6" y="13"/>
                    </a:moveTo>
                    <a:cubicBezTo>
                      <a:pt x="12" y="19"/>
                      <a:pt x="12" y="19"/>
                      <a:pt x="12" y="19"/>
                    </a:cubicBezTo>
                    <a:cubicBezTo>
                      <a:pt x="10" y="21"/>
                      <a:pt x="9" y="24"/>
                      <a:pt x="9" y="26"/>
                    </a:cubicBezTo>
                    <a:cubicBezTo>
                      <a:pt x="9" y="28"/>
                      <a:pt x="10" y="30"/>
                      <a:pt x="11" y="32"/>
                    </a:cubicBezTo>
                    <a:cubicBezTo>
                      <a:pt x="13" y="34"/>
                      <a:pt x="15" y="35"/>
                      <a:pt x="17" y="36"/>
                    </a:cubicBezTo>
                    <a:cubicBezTo>
                      <a:pt x="19" y="36"/>
                      <a:pt x="20" y="36"/>
                      <a:pt x="22" y="35"/>
                    </a:cubicBezTo>
                    <a:cubicBezTo>
                      <a:pt x="22" y="34"/>
                      <a:pt x="23" y="33"/>
                      <a:pt x="23" y="32"/>
                    </a:cubicBezTo>
                    <a:cubicBezTo>
                      <a:pt x="23" y="32"/>
                      <a:pt x="23" y="30"/>
                      <a:pt x="22" y="29"/>
                    </a:cubicBezTo>
                    <a:cubicBezTo>
                      <a:pt x="22" y="28"/>
                      <a:pt x="21" y="26"/>
                      <a:pt x="19" y="22"/>
                    </a:cubicBezTo>
                    <a:cubicBezTo>
                      <a:pt x="17" y="18"/>
                      <a:pt x="16" y="14"/>
                      <a:pt x="16" y="12"/>
                    </a:cubicBezTo>
                    <a:cubicBezTo>
                      <a:pt x="17" y="8"/>
                      <a:pt x="18" y="5"/>
                      <a:pt x="21" y="3"/>
                    </a:cubicBezTo>
                    <a:cubicBezTo>
                      <a:pt x="23" y="1"/>
                      <a:pt x="25" y="1"/>
                      <a:pt x="27" y="0"/>
                    </a:cubicBezTo>
                    <a:cubicBezTo>
                      <a:pt x="29" y="0"/>
                      <a:pt x="31" y="1"/>
                      <a:pt x="34" y="2"/>
                    </a:cubicBezTo>
                    <a:cubicBezTo>
                      <a:pt x="36" y="3"/>
                      <a:pt x="38" y="5"/>
                      <a:pt x="40" y="8"/>
                    </a:cubicBezTo>
                    <a:cubicBezTo>
                      <a:pt x="44" y="12"/>
                      <a:pt x="46" y="16"/>
                      <a:pt x="45" y="19"/>
                    </a:cubicBezTo>
                    <a:cubicBezTo>
                      <a:pt x="45" y="23"/>
                      <a:pt x="44" y="26"/>
                      <a:pt x="41" y="29"/>
                    </a:cubicBezTo>
                    <a:cubicBezTo>
                      <a:pt x="35" y="22"/>
                      <a:pt x="35" y="22"/>
                      <a:pt x="35" y="22"/>
                    </a:cubicBezTo>
                    <a:cubicBezTo>
                      <a:pt x="36" y="21"/>
                      <a:pt x="37" y="19"/>
                      <a:pt x="37" y="17"/>
                    </a:cubicBezTo>
                    <a:cubicBezTo>
                      <a:pt x="37" y="16"/>
                      <a:pt x="36" y="14"/>
                      <a:pt x="35" y="12"/>
                    </a:cubicBezTo>
                    <a:cubicBezTo>
                      <a:pt x="33" y="10"/>
                      <a:pt x="31" y="9"/>
                      <a:pt x="30" y="8"/>
                    </a:cubicBezTo>
                    <a:cubicBezTo>
                      <a:pt x="28" y="8"/>
                      <a:pt x="27" y="8"/>
                      <a:pt x="27" y="9"/>
                    </a:cubicBezTo>
                    <a:cubicBezTo>
                      <a:pt x="26" y="10"/>
                      <a:pt x="25" y="11"/>
                      <a:pt x="25" y="12"/>
                    </a:cubicBezTo>
                    <a:cubicBezTo>
                      <a:pt x="25" y="13"/>
                      <a:pt x="26" y="16"/>
                      <a:pt x="28" y="20"/>
                    </a:cubicBezTo>
                    <a:cubicBezTo>
                      <a:pt x="30" y="24"/>
                      <a:pt x="31" y="27"/>
                      <a:pt x="32" y="29"/>
                    </a:cubicBezTo>
                    <a:cubicBezTo>
                      <a:pt x="32" y="32"/>
                      <a:pt x="32" y="34"/>
                      <a:pt x="31" y="36"/>
                    </a:cubicBezTo>
                    <a:cubicBezTo>
                      <a:pt x="31" y="38"/>
                      <a:pt x="29" y="40"/>
                      <a:pt x="27" y="42"/>
                    </a:cubicBezTo>
                    <a:cubicBezTo>
                      <a:pt x="25" y="43"/>
                      <a:pt x="23" y="44"/>
                      <a:pt x="20" y="45"/>
                    </a:cubicBezTo>
                    <a:cubicBezTo>
                      <a:pt x="18" y="45"/>
                      <a:pt x="15" y="44"/>
                      <a:pt x="13" y="43"/>
                    </a:cubicBezTo>
                    <a:cubicBezTo>
                      <a:pt x="10" y="42"/>
                      <a:pt x="8" y="40"/>
                      <a:pt x="6" y="37"/>
                    </a:cubicBezTo>
                    <a:cubicBezTo>
                      <a:pt x="2" y="32"/>
                      <a:pt x="0" y="28"/>
                      <a:pt x="0" y="24"/>
                    </a:cubicBezTo>
                    <a:cubicBezTo>
                      <a:pt x="1" y="20"/>
                      <a:pt x="2" y="17"/>
                      <a:pt x="6"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3" name="í$ļîḋê">
                <a:extLst>
                  <a:ext uri="{FF2B5EF4-FFF2-40B4-BE49-F238E27FC236}">
                    <a16:creationId xmlns:a16="http://schemas.microsoft.com/office/drawing/2014/main" id="{DDD0955E-DDBD-3521-A965-2D10B1160943}"/>
                  </a:ext>
                </a:extLst>
              </p:cNvPr>
              <p:cNvSpPr/>
              <p:nvPr/>
            </p:nvSpPr>
            <p:spPr bwMode="auto">
              <a:xfrm>
                <a:off x="1868384" y="5844178"/>
                <a:ext cx="82550" cy="82550"/>
              </a:xfrm>
              <a:custGeom>
                <a:avLst/>
                <a:gdLst>
                  <a:gd name="T0" fmla="*/ 25 w 45"/>
                  <a:gd name="T1" fmla="*/ 33 h 45"/>
                  <a:gd name="T2" fmla="*/ 29 w 45"/>
                  <a:gd name="T3" fmla="*/ 41 h 45"/>
                  <a:gd name="T4" fmla="*/ 17 w 45"/>
                  <a:gd name="T5" fmla="*/ 44 h 45"/>
                  <a:gd name="T6" fmla="*/ 6 w 45"/>
                  <a:gd name="T7" fmla="*/ 38 h 45"/>
                  <a:gd name="T8" fmla="*/ 0 w 45"/>
                  <a:gd name="T9" fmla="*/ 24 h 45"/>
                  <a:gd name="T10" fmla="*/ 8 w 45"/>
                  <a:gd name="T11" fmla="*/ 8 h 45"/>
                  <a:gd name="T12" fmla="*/ 24 w 45"/>
                  <a:gd name="T13" fmla="*/ 0 h 45"/>
                  <a:gd name="T14" fmla="*/ 39 w 45"/>
                  <a:gd name="T15" fmla="*/ 7 h 45"/>
                  <a:gd name="T16" fmla="*/ 45 w 45"/>
                  <a:gd name="T17" fmla="*/ 19 h 45"/>
                  <a:gd name="T18" fmla="*/ 42 w 45"/>
                  <a:gd name="T19" fmla="*/ 28 h 45"/>
                  <a:gd name="T20" fmla="*/ 34 w 45"/>
                  <a:gd name="T21" fmla="*/ 23 h 45"/>
                  <a:gd name="T22" fmla="*/ 36 w 45"/>
                  <a:gd name="T23" fmla="*/ 17 h 45"/>
                  <a:gd name="T24" fmla="*/ 33 w 45"/>
                  <a:gd name="T25" fmla="*/ 12 h 45"/>
                  <a:gd name="T26" fmla="*/ 25 w 45"/>
                  <a:gd name="T27" fmla="*/ 9 h 45"/>
                  <a:gd name="T28" fmla="*/ 15 w 45"/>
                  <a:gd name="T29" fmla="*/ 14 h 45"/>
                  <a:gd name="T30" fmla="*/ 8 w 45"/>
                  <a:gd name="T31" fmla="*/ 25 h 45"/>
                  <a:gd name="T32" fmla="*/ 11 w 45"/>
                  <a:gd name="T33" fmla="*/ 33 h 45"/>
                  <a:gd name="T34" fmla="*/ 17 w 45"/>
                  <a:gd name="T35" fmla="*/ 36 h 45"/>
                  <a:gd name="T36" fmla="*/ 25 w 45"/>
                  <a:gd name="T37" fmla="*/ 3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5">
                    <a:moveTo>
                      <a:pt x="25" y="33"/>
                    </a:moveTo>
                    <a:cubicBezTo>
                      <a:pt x="29" y="41"/>
                      <a:pt x="29" y="41"/>
                      <a:pt x="29" y="41"/>
                    </a:cubicBezTo>
                    <a:cubicBezTo>
                      <a:pt x="25" y="44"/>
                      <a:pt x="21" y="45"/>
                      <a:pt x="17" y="44"/>
                    </a:cubicBezTo>
                    <a:cubicBezTo>
                      <a:pt x="13" y="44"/>
                      <a:pt x="9" y="42"/>
                      <a:pt x="6" y="38"/>
                    </a:cubicBezTo>
                    <a:cubicBezTo>
                      <a:pt x="2" y="34"/>
                      <a:pt x="0" y="29"/>
                      <a:pt x="0" y="24"/>
                    </a:cubicBezTo>
                    <a:cubicBezTo>
                      <a:pt x="0" y="19"/>
                      <a:pt x="3" y="13"/>
                      <a:pt x="8" y="8"/>
                    </a:cubicBezTo>
                    <a:cubicBezTo>
                      <a:pt x="13" y="3"/>
                      <a:pt x="18" y="1"/>
                      <a:pt x="24" y="0"/>
                    </a:cubicBezTo>
                    <a:cubicBezTo>
                      <a:pt x="29" y="0"/>
                      <a:pt x="34" y="2"/>
                      <a:pt x="39" y="7"/>
                    </a:cubicBezTo>
                    <a:cubicBezTo>
                      <a:pt x="42" y="10"/>
                      <a:pt x="44" y="15"/>
                      <a:pt x="45" y="19"/>
                    </a:cubicBezTo>
                    <a:cubicBezTo>
                      <a:pt x="45" y="22"/>
                      <a:pt x="44" y="25"/>
                      <a:pt x="42" y="28"/>
                    </a:cubicBezTo>
                    <a:cubicBezTo>
                      <a:pt x="34" y="23"/>
                      <a:pt x="34" y="23"/>
                      <a:pt x="34" y="23"/>
                    </a:cubicBezTo>
                    <a:cubicBezTo>
                      <a:pt x="36" y="21"/>
                      <a:pt x="36" y="19"/>
                      <a:pt x="36" y="17"/>
                    </a:cubicBezTo>
                    <a:cubicBezTo>
                      <a:pt x="36" y="15"/>
                      <a:pt x="35" y="13"/>
                      <a:pt x="33" y="12"/>
                    </a:cubicBezTo>
                    <a:cubicBezTo>
                      <a:pt x="31" y="9"/>
                      <a:pt x="28" y="8"/>
                      <a:pt x="25" y="9"/>
                    </a:cubicBezTo>
                    <a:cubicBezTo>
                      <a:pt x="22" y="9"/>
                      <a:pt x="18" y="11"/>
                      <a:pt x="15" y="14"/>
                    </a:cubicBezTo>
                    <a:cubicBezTo>
                      <a:pt x="11" y="18"/>
                      <a:pt x="9" y="22"/>
                      <a:pt x="8" y="25"/>
                    </a:cubicBezTo>
                    <a:cubicBezTo>
                      <a:pt x="8" y="28"/>
                      <a:pt x="9" y="31"/>
                      <a:pt x="11" y="33"/>
                    </a:cubicBezTo>
                    <a:cubicBezTo>
                      <a:pt x="13" y="35"/>
                      <a:pt x="15" y="36"/>
                      <a:pt x="17" y="36"/>
                    </a:cubicBezTo>
                    <a:cubicBezTo>
                      <a:pt x="20" y="36"/>
                      <a:pt x="22" y="35"/>
                      <a:pt x="25"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4" name="íṩḷiḋé">
                <a:extLst>
                  <a:ext uri="{FF2B5EF4-FFF2-40B4-BE49-F238E27FC236}">
                    <a16:creationId xmlns:a16="http://schemas.microsoft.com/office/drawing/2014/main" id="{A425AC9B-24A7-DD4F-40F4-1DD53F884AAF}"/>
                  </a:ext>
                </a:extLst>
              </p:cNvPr>
              <p:cNvSpPr/>
              <p:nvPr/>
            </p:nvSpPr>
            <p:spPr bwMode="auto">
              <a:xfrm>
                <a:off x="1916009" y="5887040"/>
                <a:ext cx="65088" cy="71438"/>
              </a:xfrm>
              <a:custGeom>
                <a:avLst/>
                <a:gdLst>
                  <a:gd name="T0" fmla="*/ 0 w 41"/>
                  <a:gd name="T1" fmla="*/ 38 h 45"/>
                  <a:gd name="T2" fmla="*/ 34 w 41"/>
                  <a:gd name="T3" fmla="*/ 0 h 45"/>
                  <a:gd name="T4" fmla="*/ 41 w 41"/>
                  <a:gd name="T5" fmla="*/ 6 h 45"/>
                  <a:gd name="T6" fmla="*/ 8 w 41"/>
                  <a:gd name="T7" fmla="*/ 45 h 45"/>
                  <a:gd name="T8" fmla="*/ 0 w 41"/>
                  <a:gd name="T9" fmla="*/ 38 h 45"/>
                </a:gdLst>
                <a:ahLst/>
                <a:cxnLst>
                  <a:cxn ang="0">
                    <a:pos x="T0" y="T1"/>
                  </a:cxn>
                  <a:cxn ang="0">
                    <a:pos x="T2" y="T3"/>
                  </a:cxn>
                  <a:cxn ang="0">
                    <a:pos x="T4" y="T5"/>
                  </a:cxn>
                  <a:cxn ang="0">
                    <a:pos x="T6" y="T7"/>
                  </a:cxn>
                  <a:cxn ang="0">
                    <a:pos x="T8" y="T9"/>
                  </a:cxn>
                </a:cxnLst>
                <a:rect l="0" t="0" r="r" b="b"/>
                <a:pathLst>
                  <a:path w="41" h="45">
                    <a:moveTo>
                      <a:pt x="0" y="38"/>
                    </a:moveTo>
                    <a:lnTo>
                      <a:pt x="34" y="0"/>
                    </a:lnTo>
                    <a:lnTo>
                      <a:pt x="41" y="6"/>
                    </a:lnTo>
                    <a:lnTo>
                      <a:pt x="8" y="45"/>
                    </a:lnTo>
                    <a:lnTo>
                      <a:pt x="0" y="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5" name="îsľïďé">
                <a:extLst>
                  <a:ext uri="{FF2B5EF4-FFF2-40B4-BE49-F238E27FC236}">
                    <a16:creationId xmlns:a16="http://schemas.microsoft.com/office/drawing/2014/main" id="{68D3D1A5-E47C-C86B-FBCC-61736629C793}"/>
                  </a:ext>
                </a:extLst>
              </p:cNvPr>
              <p:cNvSpPr/>
              <p:nvPr/>
            </p:nvSpPr>
            <p:spPr bwMode="auto">
              <a:xfrm>
                <a:off x="1941409" y="5904503"/>
                <a:ext cx="96838" cy="101600"/>
              </a:xfrm>
              <a:custGeom>
                <a:avLst/>
                <a:gdLst>
                  <a:gd name="T0" fmla="*/ 0 w 61"/>
                  <a:gd name="T1" fmla="*/ 41 h 64"/>
                  <a:gd name="T2" fmla="*/ 31 w 61"/>
                  <a:gd name="T3" fmla="*/ 0 h 64"/>
                  <a:gd name="T4" fmla="*/ 61 w 61"/>
                  <a:gd name="T5" fmla="*/ 22 h 64"/>
                  <a:gd name="T6" fmla="*/ 56 w 61"/>
                  <a:gd name="T7" fmla="*/ 29 h 64"/>
                  <a:gd name="T8" fmla="*/ 34 w 61"/>
                  <a:gd name="T9" fmla="*/ 13 h 64"/>
                  <a:gd name="T10" fmla="*/ 27 w 61"/>
                  <a:gd name="T11" fmla="*/ 22 h 64"/>
                  <a:gd name="T12" fmla="*/ 47 w 61"/>
                  <a:gd name="T13" fmla="*/ 37 h 64"/>
                  <a:gd name="T14" fmla="*/ 42 w 61"/>
                  <a:gd name="T15" fmla="*/ 44 h 64"/>
                  <a:gd name="T16" fmla="*/ 21 w 61"/>
                  <a:gd name="T17" fmla="*/ 29 h 64"/>
                  <a:gd name="T18" fmla="*/ 13 w 61"/>
                  <a:gd name="T19" fmla="*/ 40 h 64"/>
                  <a:gd name="T20" fmla="*/ 36 w 61"/>
                  <a:gd name="T21" fmla="*/ 57 h 64"/>
                  <a:gd name="T22" fmla="*/ 31 w 61"/>
                  <a:gd name="T23" fmla="*/ 64 h 64"/>
                  <a:gd name="T24" fmla="*/ 0 w 61"/>
                  <a:gd name="T25"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0" y="41"/>
                    </a:moveTo>
                    <a:lnTo>
                      <a:pt x="31" y="0"/>
                    </a:lnTo>
                    <a:lnTo>
                      <a:pt x="61" y="22"/>
                    </a:lnTo>
                    <a:lnTo>
                      <a:pt x="56" y="29"/>
                    </a:lnTo>
                    <a:lnTo>
                      <a:pt x="34" y="13"/>
                    </a:lnTo>
                    <a:lnTo>
                      <a:pt x="27" y="22"/>
                    </a:lnTo>
                    <a:lnTo>
                      <a:pt x="47" y="37"/>
                    </a:lnTo>
                    <a:lnTo>
                      <a:pt x="42" y="44"/>
                    </a:lnTo>
                    <a:lnTo>
                      <a:pt x="21" y="29"/>
                    </a:lnTo>
                    <a:lnTo>
                      <a:pt x="13" y="40"/>
                    </a:lnTo>
                    <a:lnTo>
                      <a:pt x="36" y="57"/>
                    </a:lnTo>
                    <a:lnTo>
                      <a:pt x="31" y="64"/>
                    </a:lnTo>
                    <a:lnTo>
                      <a:pt x="0" y="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6" name="íśliḋé">
                <a:extLst>
                  <a:ext uri="{FF2B5EF4-FFF2-40B4-BE49-F238E27FC236}">
                    <a16:creationId xmlns:a16="http://schemas.microsoft.com/office/drawing/2014/main" id="{580D8E58-F932-62A8-B292-4E0683AF6201}"/>
                  </a:ext>
                </a:extLst>
              </p:cNvPr>
              <p:cNvSpPr/>
              <p:nvPr/>
            </p:nvSpPr>
            <p:spPr bwMode="auto">
              <a:xfrm>
                <a:off x="2004909" y="5947365"/>
                <a:ext cx="96838" cy="101600"/>
              </a:xfrm>
              <a:custGeom>
                <a:avLst/>
                <a:gdLst>
                  <a:gd name="T0" fmla="*/ 0 w 61"/>
                  <a:gd name="T1" fmla="*/ 43 h 64"/>
                  <a:gd name="T2" fmla="*/ 27 w 61"/>
                  <a:gd name="T3" fmla="*/ 0 h 64"/>
                  <a:gd name="T4" fmla="*/ 35 w 61"/>
                  <a:gd name="T5" fmla="*/ 5 h 64"/>
                  <a:gd name="T6" fmla="*/ 36 w 61"/>
                  <a:gd name="T7" fmla="*/ 45 h 64"/>
                  <a:gd name="T8" fmla="*/ 53 w 61"/>
                  <a:gd name="T9" fmla="*/ 15 h 64"/>
                  <a:gd name="T10" fmla="*/ 61 w 61"/>
                  <a:gd name="T11" fmla="*/ 21 h 64"/>
                  <a:gd name="T12" fmla="*/ 35 w 61"/>
                  <a:gd name="T13" fmla="*/ 64 h 64"/>
                  <a:gd name="T14" fmla="*/ 27 w 61"/>
                  <a:gd name="T15" fmla="*/ 59 h 64"/>
                  <a:gd name="T16" fmla="*/ 25 w 61"/>
                  <a:gd name="T17" fmla="*/ 20 h 64"/>
                  <a:gd name="T18" fmla="*/ 8 w 61"/>
                  <a:gd name="T19" fmla="*/ 49 h 64"/>
                  <a:gd name="T20" fmla="*/ 0 w 61"/>
                  <a:gd name="T21" fmla="*/ 4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64">
                    <a:moveTo>
                      <a:pt x="0" y="43"/>
                    </a:moveTo>
                    <a:lnTo>
                      <a:pt x="27" y="0"/>
                    </a:lnTo>
                    <a:lnTo>
                      <a:pt x="35" y="5"/>
                    </a:lnTo>
                    <a:lnTo>
                      <a:pt x="36" y="45"/>
                    </a:lnTo>
                    <a:lnTo>
                      <a:pt x="53" y="15"/>
                    </a:lnTo>
                    <a:lnTo>
                      <a:pt x="61" y="21"/>
                    </a:lnTo>
                    <a:lnTo>
                      <a:pt x="35" y="64"/>
                    </a:lnTo>
                    <a:lnTo>
                      <a:pt x="27" y="59"/>
                    </a:lnTo>
                    <a:lnTo>
                      <a:pt x="25" y="20"/>
                    </a:lnTo>
                    <a:lnTo>
                      <a:pt x="8" y="49"/>
                    </a:lnTo>
                    <a:lnTo>
                      <a:pt x="0"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7" name="iSļiďê">
                <a:extLst>
                  <a:ext uri="{FF2B5EF4-FFF2-40B4-BE49-F238E27FC236}">
                    <a16:creationId xmlns:a16="http://schemas.microsoft.com/office/drawing/2014/main" id="{A6DE2FC4-5FF1-B62F-3180-0DA9B83CD9DF}"/>
                  </a:ext>
                </a:extLst>
              </p:cNvPr>
              <p:cNvSpPr/>
              <p:nvPr/>
            </p:nvSpPr>
            <p:spPr bwMode="auto">
              <a:xfrm>
                <a:off x="2087459" y="5993403"/>
                <a:ext cx="79375" cy="87313"/>
              </a:xfrm>
              <a:custGeom>
                <a:avLst/>
                <a:gdLst>
                  <a:gd name="T0" fmla="*/ 28 w 43"/>
                  <a:gd name="T1" fmla="*/ 33 h 47"/>
                  <a:gd name="T2" fmla="*/ 34 w 43"/>
                  <a:gd name="T3" fmla="*/ 39 h 47"/>
                  <a:gd name="T4" fmla="*/ 24 w 43"/>
                  <a:gd name="T5" fmla="*/ 46 h 47"/>
                  <a:gd name="T6" fmla="*/ 12 w 43"/>
                  <a:gd name="T7" fmla="*/ 44 h 47"/>
                  <a:gd name="T8" fmla="*/ 1 w 43"/>
                  <a:gd name="T9" fmla="*/ 33 h 47"/>
                  <a:gd name="T10" fmla="*/ 3 w 43"/>
                  <a:gd name="T11" fmla="*/ 15 h 47"/>
                  <a:gd name="T12" fmla="*/ 15 w 43"/>
                  <a:gd name="T13" fmla="*/ 2 h 47"/>
                  <a:gd name="T14" fmla="*/ 32 w 43"/>
                  <a:gd name="T15" fmla="*/ 3 h 47"/>
                  <a:gd name="T16" fmla="*/ 41 w 43"/>
                  <a:gd name="T17" fmla="*/ 13 h 47"/>
                  <a:gd name="T18" fmla="*/ 42 w 43"/>
                  <a:gd name="T19" fmla="*/ 22 h 47"/>
                  <a:gd name="T20" fmla="*/ 33 w 43"/>
                  <a:gd name="T21" fmla="*/ 20 h 47"/>
                  <a:gd name="T22" fmla="*/ 33 w 43"/>
                  <a:gd name="T23" fmla="*/ 14 h 47"/>
                  <a:gd name="T24" fmla="*/ 28 w 43"/>
                  <a:gd name="T25" fmla="*/ 10 h 47"/>
                  <a:gd name="T26" fmla="*/ 19 w 43"/>
                  <a:gd name="T27" fmla="*/ 10 h 47"/>
                  <a:gd name="T28" fmla="*/ 12 w 43"/>
                  <a:gd name="T29" fmla="*/ 19 h 47"/>
                  <a:gd name="T30" fmla="*/ 9 w 43"/>
                  <a:gd name="T31" fmla="*/ 31 h 47"/>
                  <a:gd name="T32" fmla="*/ 15 w 43"/>
                  <a:gd name="T33" fmla="*/ 37 h 47"/>
                  <a:gd name="T34" fmla="*/ 22 w 43"/>
                  <a:gd name="T35" fmla="*/ 38 h 47"/>
                  <a:gd name="T36" fmla="*/ 28 w 43"/>
                  <a:gd name="T37" fmla="*/ 3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 h="47">
                    <a:moveTo>
                      <a:pt x="28" y="33"/>
                    </a:moveTo>
                    <a:cubicBezTo>
                      <a:pt x="34" y="39"/>
                      <a:pt x="34" y="39"/>
                      <a:pt x="34" y="39"/>
                    </a:cubicBezTo>
                    <a:cubicBezTo>
                      <a:pt x="31" y="43"/>
                      <a:pt x="28" y="45"/>
                      <a:pt x="24" y="46"/>
                    </a:cubicBezTo>
                    <a:cubicBezTo>
                      <a:pt x="20" y="47"/>
                      <a:pt x="16" y="46"/>
                      <a:pt x="12" y="44"/>
                    </a:cubicBezTo>
                    <a:cubicBezTo>
                      <a:pt x="7" y="42"/>
                      <a:pt x="3" y="38"/>
                      <a:pt x="1" y="33"/>
                    </a:cubicBezTo>
                    <a:cubicBezTo>
                      <a:pt x="0" y="27"/>
                      <a:pt x="0" y="22"/>
                      <a:pt x="3" y="15"/>
                    </a:cubicBezTo>
                    <a:cubicBezTo>
                      <a:pt x="6" y="9"/>
                      <a:pt x="10" y="4"/>
                      <a:pt x="15" y="2"/>
                    </a:cubicBezTo>
                    <a:cubicBezTo>
                      <a:pt x="21" y="0"/>
                      <a:pt x="26" y="1"/>
                      <a:pt x="32" y="3"/>
                    </a:cubicBezTo>
                    <a:cubicBezTo>
                      <a:pt x="36" y="5"/>
                      <a:pt x="40" y="9"/>
                      <a:pt x="41" y="13"/>
                    </a:cubicBezTo>
                    <a:cubicBezTo>
                      <a:pt x="42" y="16"/>
                      <a:pt x="43" y="19"/>
                      <a:pt x="42" y="22"/>
                    </a:cubicBezTo>
                    <a:cubicBezTo>
                      <a:pt x="33" y="20"/>
                      <a:pt x="33" y="20"/>
                      <a:pt x="33" y="20"/>
                    </a:cubicBezTo>
                    <a:cubicBezTo>
                      <a:pt x="34" y="18"/>
                      <a:pt x="34" y="16"/>
                      <a:pt x="33" y="14"/>
                    </a:cubicBezTo>
                    <a:cubicBezTo>
                      <a:pt x="32" y="12"/>
                      <a:pt x="30" y="11"/>
                      <a:pt x="28" y="10"/>
                    </a:cubicBezTo>
                    <a:cubicBezTo>
                      <a:pt x="25" y="8"/>
                      <a:pt x="22" y="8"/>
                      <a:pt x="19" y="10"/>
                    </a:cubicBezTo>
                    <a:cubicBezTo>
                      <a:pt x="16" y="11"/>
                      <a:pt x="14" y="14"/>
                      <a:pt x="12" y="19"/>
                    </a:cubicBezTo>
                    <a:cubicBezTo>
                      <a:pt x="9" y="24"/>
                      <a:pt x="9" y="28"/>
                      <a:pt x="9" y="31"/>
                    </a:cubicBezTo>
                    <a:cubicBezTo>
                      <a:pt x="10" y="34"/>
                      <a:pt x="12" y="36"/>
                      <a:pt x="15" y="37"/>
                    </a:cubicBezTo>
                    <a:cubicBezTo>
                      <a:pt x="17" y="38"/>
                      <a:pt x="19" y="38"/>
                      <a:pt x="22" y="38"/>
                    </a:cubicBezTo>
                    <a:cubicBezTo>
                      <a:pt x="24" y="37"/>
                      <a:pt x="26" y="35"/>
                      <a:pt x="28" y="3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8" name="íSliḋé">
                <a:extLst>
                  <a:ext uri="{FF2B5EF4-FFF2-40B4-BE49-F238E27FC236}">
                    <a16:creationId xmlns:a16="http://schemas.microsoft.com/office/drawing/2014/main" id="{A78A855E-1771-5D89-6CFE-63BBB649E806}"/>
                  </a:ext>
                </a:extLst>
              </p:cNvPr>
              <p:cNvSpPr/>
              <p:nvPr/>
            </p:nvSpPr>
            <p:spPr bwMode="auto">
              <a:xfrm>
                <a:off x="2157309" y="6017215"/>
                <a:ext cx="82550" cy="96838"/>
              </a:xfrm>
              <a:custGeom>
                <a:avLst/>
                <a:gdLst>
                  <a:gd name="T0" fmla="*/ 0 w 52"/>
                  <a:gd name="T1" fmla="*/ 49 h 61"/>
                  <a:gd name="T2" fmla="*/ 16 w 52"/>
                  <a:gd name="T3" fmla="*/ 0 h 61"/>
                  <a:gd name="T4" fmla="*/ 52 w 52"/>
                  <a:gd name="T5" fmla="*/ 13 h 61"/>
                  <a:gd name="T6" fmla="*/ 50 w 52"/>
                  <a:gd name="T7" fmla="*/ 21 h 61"/>
                  <a:gd name="T8" fmla="*/ 23 w 52"/>
                  <a:gd name="T9" fmla="*/ 12 h 61"/>
                  <a:gd name="T10" fmla="*/ 20 w 52"/>
                  <a:gd name="T11" fmla="*/ 22 h 61"/>
                  <a:gd name="T12" fmla="*/ 44 w 52"/>
                  <a:gd name="T13" fmla="*/ 30 h 61"/>
                  <a:gd name="T14" fmla="*/ 41 w 52"/>
                  <a:gd name="T15" fmla="*/ 38 h 61"/>
                  <a:gd name="T16" fmla="*/ 18 w 52"/>
                  <a:gd name="T17" fmla="*/ 30 h 61"/>
                  <a:gd name="T18" fmla="*/ 13 w 52"/>
                  <a:gd name="T19" fmla="*/ 43 h 61"/>
                  <a:gd name="T20" fmla="*/ 40 w 52"/>
                  <a:gd name="T21" fmla="*/ 52 h 61"/>
                  <a:gd name="T22" fmla="*/ 36 w 52"/>
                  <a:gd name="T23" fmla="*/ 61 h 61"/>
                  <a:gd name="T24" fmla="*/ 0 w 52"/>
                  <a:gd name="T25" fmla="*/ 49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2" h="61">
                    <a:moveTo>
                      <a:pt x="0" y="49"/>
                    </a:moveTo>
                    <a:lnTo>
                      <a:pt x="16" y="0"/>
                    </a:lnTo>
                    <a:lnTo>
                      <a:pt x="52" y="13"/>
                    </a:lnTo>
                    <a:lnTo>
                      <a:pt x="50" y="21"/>
                    </a:lnTo>
                    <a:lnTo>
                      <a:pt x="23" y="12"/>
                    </a:lnTo>
                    <a:lnTo>
                      <a:pt x="20" y="22"/>
                    </a:lnTo>
                    <a:lnTo>
                      <a:pt x="44" y="30"/>
                    </a:lnTo>
                    <a:lnTo>
                      <a:pt x="41" y="38"/>
                    </a:lnTo>
                    <a:lnTo>
                      <a:pt x="18" y="30"/>
                    </a:lnTo>
                    <a:lnTo>
                      <a:pt x="13" y="43"/>
                    </a:lnTo>
                    <a:lnTo>
                      <a:pt x="40" y="52"/>
                    </a:lnTo>
                    <a:lnTo>
                      <a:pt x="36" y="61"/>
                    </a:lnTo>
                    <a:lnTo>
                      <a:pt x="0" y="4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9" name="îŝ1îḑè">
                <a:extLst>
                  <a:ext uri="{FF2B5EF4-FFF2-40B4-BE49-F238E27FC236}">
                    <a16:creationId xmlns:a16="http://schemas.microsoft.com/office/drawing/2014/main" id="{F6F79CB0-7C04-BAD9-C01C-3E1DE4D2CE70}"/>
                  </a:ext>
                </a:extLst>
              </p:cNvPr>
              <p:cNvSpPr/>
              <p:nvPr/>
            </p:nvSpPr>
            <p:spPr bwMode="auto">
              <a:xfrm>
                <a:off x="2663722" y="6026740"/>
                <a:ext cx="77788" cy="92075"/>
              </a:xfrm>
              <a:custGeom>
                <a:avLst/>
                <a:gdLst>
                  <a:gd name="T0" fmla="*/ 49 w 49"/>
                  <a:gd name="T1" fmla="*/ 42 h 58"/>
                  <a:gd name="T2" fmla="*/ 39 w 49"/>
                  <a:gd name="T3" fmla="*/ 45 h 58"/>
                  <a:gd name="T4" fmla="*/ 31 w 49"/>
                  <a:gd name="T5" fmla="*/ 36 h 58"/>
                  <a:gd name="T6" fmla="*/ 11 w 49"/>
                  <a:gd name="T7" fmla="*/ 43 h 58"/>
                  <a:gd name="T8" fmla="*/ 11 w 49"/>
                  <a:gd name="T9" fmla="*/ 55 h 58"/>
                  <a:gd name="T10" fmla="*/ 0 w 49"/>
                  <a:gd name="T11" fmla="*/ 58 h 58"/>
                  <a:gd name="T12" fmla="*/ 3 w 49"/>
                  <a:gd name="T13" fmla="*/ 3 h 58"/>
                  <a:gd name="T14" fmla="*/ 13 w 49"/>
                  <a:gd name="T15" fmla="*/ 0 h 58"/>
                  <a:gd name="T16" fmla="*/ 49 w 49"/>
                  <a:gd name="T17" fmla="*/ 42 h 58"/>
                  <a:gd name="T18" fmla="*/ 25 w 49"/>
                  <a:gd name="T19" fmla="*/ 29 h 58"/>
                  <a:gd name="T20" fmla="*/ 12 w 49"/>
                  <a:gd name="T21" fmla="*/ 14 h 58"/>
                  <a:gd name="T22" fmla="*/ 11 w 49"/>
                  <a:gd name="T23" fmla="*/ 34 h 58"/>
                  <a:gd name="T24" fmla="*/ 25 w 49"/>
                  <a:gd name="T25"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 h="58">
                    <a:moveTo>
                      <a:pt x="49" y="42"/>
                    </a:moveTo>
                    <a:lnTo>
                      <a:pt x="39" y="45"/>
                    </a:lnTo>
                    <a:lnTo>
                      <a:pt x="31" y="36"/>
                    </a:lnTo>
                    <a:lnTo>
                      <a:pt x="11" y="43"/>
                    </a:lnTo>
                    <a:lnTo>
                      <a:pt x="11" y="55"/>
                    </a:lnTo>
                    <a:lnTo>
                      <a:pt x="0" y="58"/>
                    </a:lnTo>
                    <a:lnTo>
                      <a:pt x="3" y="3"/>
                    </a:lnTo>
                    <a:lnTo>
                      <a:pt x="13" y="0"/>
                    </a:lnTo>
                    <a:lnTo>
                      <a:pt x="49" y="42"/>
                    </a:lnTo>
                    <a:close/>
                    <a:moveTo>
                      <a:pt x="25" y="29"/>
                    </a:moveTo>
                    <a:lnTo>
                      <a:pt x="12" y="14"/>
                    </a:lnTo>
                    <a:lnTo>
                      <a:pt x="11" y="34"/>
                    </a:lnTo>
                    <a:lnTo>
                      <a:pt x="25"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0" name="íṩḻiḋê">
                <a:extLst>
                  <a:ext uri="{FF2B5EF4-FFF2-40B4-BE49-F238E27FC236}">
                    <a16:creationId xmlns:a16="http://schemas.microsoft.com/office/drawing/2014/main" id="{C54F2905-6E57-072C-2ADA-D251035FBD2A}"/>
                  </a:ext>
                </a:extLst>
              </p:cNvPr>
              <p:cNvSpPr/>
              <p:nvPr/>
            </p:nvSpPr>
            <p:spPr bwMode="auto">
              <a:xfrm>
                <a:off x="2714522" y="5990228"/>
                <a:ext cx="92075" cy="101600"/>
              </a:xfrm>
              <a:custGeom>
                <a:avLst/>
                <a:gdLst>
                  <a:gd name="T0" fmla="*/ 21 w 58"/>
                  <a:gd name="T1" fmla="*/ 64 h 64"/>
                  <a:gd name="T2" fmla="*/ 0 w 58"/>
                  <a:gd name="T3" fmla="*/ 17 h 64"/>
                  <a:gd name="T4" fmla="*/ 9 w 58"/>
                  <a:gd name="T5" fmla="*/ 12 h 64"/>
                  <a:gd name="T6" fmla="*/ 43 w 58"/>
                  <a:gd name="T7" fmla="*/ 36 h 64"/>
                  <a:gd name="T8" fmla="*/ 29 w 58"/>
                  <a:gd name="T9" fmla="*/ 4 h 64"/>
                  <a:gd name="T10" fmla="*/ 37 w 58"/>
                  <a:gd name="T11" fmla="*/ 0 h 64"/>
                  <a:gd name="T12" fmla="*/ 58 w 58"/>
                  <a:gd name="T13" fmla="*/ 46 h 64"/>
                  <a:gd name="T14" fmla="*/ 49 w 58"/>
                  <a:gd name="T15" fmla="*/ 51 h 64"/>
                  <a:gd name="T16" fmla="*/ 16 w 58"/>
                  <a:gd name="T17" fmla="*/ 29 h 64"/>
                  <a:gd name="T18" fmla="*/ 30 w 58"/>
                  <a:gd name="T19" fmla="*/ 59 h 64"/>
                  <a:gd name="T20" fmla="*/ 21 w 58"/>
                  <a:gd name="T21"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64">
                    <a:moveTo>
                      <a:pt x="21" y="64"/>
                    </a:moveTo>
                    <a:lnTo>
                      <a:pt x="0" y="17"/>
                    </a:lnTo>
                    <a:lnTo>
                      <a:pt x="9" y="12"/>
                    </a:lnTo>
                    <a:lnTo>
                      <a:pt x="43" y="36"/>
                    </a:lnTo>
                    <a:lnTo>
                      <a:pt x="29" y="4"/>
                    </a:lnTo>
                    <a:lnTo>
                      <a:pt x="37" y="0"/>
                    </a:lnTo>
                    <a:lnTo>
                      <a:pt x="58" y="46"/>
                    </a:lnTo>
                    <a:lnTo>
                      <a:pt x="49" y="51"/>
                    </a:lnTo>
                    <a:lnTo>
                      <a:pt x="16" y="29"/>
                    </a:lnTo>
                    <a:lnTo>
                      <a:pt x="30" y="59"/>
                    </a:lnTo>
                    <a:lnTo>
                      <a:pt x="21"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1" name="îṧľíḍe">
                <a:extLst>
                  <a:ext uri="{FF2B5EF4-FFF2-40B4-BE49-F238E27FC236}">
                    <a16:creationId xmlns:a16="http://schemas.microsoft.com/office/drawing/2014/main" id="{E8C85906-647C-7CBD-D23D-3FC71F210F64}"/>
                  </a:ext>
                </a:extLst>
              </p:cNvPr>
              <p:cNvSpPr/>
              <p:nvPr/>
            </p:nvSpPr>
            <p:spPr bwMode="auto">
              <a:xfrm>
                <a:off x="2781197" y="5963240"/>
                <a:ext cx="85725" cy="95250"/>
              </a:xfrm>
              <a:custGeom>
                <a:avLst/>
                <a:gdLst>
                  <a:gd name="T0" fmla="*/ 0 w 47"/>
                  <a:gd name="T1" fmla="*/ 13 h 51"/>
                  <a:gd name="T2" fmla="*/ 14 w 47"/>
                  <a:gd name="T3" fmla="*/ 4 h 51"/>
                  <a:gd name="T4" fmla="*/ 22 w 47"/>
                  <a:gd name="T5" fmla="*/ 1 h 51"/>
                  <a:gd name="T6" fmla="*/ 29 w 47"/>
                  <a:gd name="T7" fmla="*/ 1 h 51"/>
                  <a:gd name="T8" fmla="*/ 37 w 47"/>
                  <a:gd name="T9" fmla="*/ 5 h 51"/>
                  <a:gd name="T10" fmla="*/ 43 w 47"/>
                  <a:gd name="T11" fmla="*/ 14 h 51"/>
                  <a:gd name="T12" fmla="*/ 47 w 47"/>
                  <a:gd name="T13" fmla="*/ 22 h 51"/>
                  <a:gd name="T14" fmla="*/ 46 w 47"/>
                  <a:gd name="T15" fmla="*/ 31 h 51"/>
                  <a:gd name="T16" fmla="*/ 43 w 47"/>
                  <a:gd name="T17" fmla="*/ 38 h 51"/>
                  <a:gd name="T18" fmla="*/ 36 w 47"/>
                  <a:gd name="T19" fmla="*/ 42 h 51"/>
                  <a:gd name="T20" fmla="*/ 22 w 47"/>
                  <a:gd name="T21" fmla="*/ 51 h 51"/>
                  <a:gd name="T22" fmla="*/ 0 w 47"/>
                  <a:gd name="T23" fmla="*/ 13 h 51"/>
                  <a:gd name="T24" fmla="*/ 11 w 47"/>
                  <a:gd name="T25" fmla="*/ 15 h 51"/>
                  <a:gd name="T26" fmla="*/ 26 w 47"/>
                  <a:gd name="T27" fmla="*/ 40 h 51"/>
                  <a:gd name="T28" fmla="*/ 32 w 47"/>
                  <a:gd name="T29" fmla="*/ 37 h 51"/>
                  <a:gd name="T30" fmla="*/ 36 w 47"/>
                  <a:gd name="T31" fmla="*/ 33 h 51"/>
                  <a:gd name="T32" fmla="*/ 38 w 47"/>
                  <a:gd name="T33" fmla="*/ 30 h 51"/>
                  <a:gd name="T34" fmla="*/ 38 w 47"/>
                  <a:gd name="T35" fmla="*/ 25 h 51"/>
                  <a:gd name="T36" fmla="*/ 35 w 47"/>
                  <a:gd name="T37" fmla="*/ 18 h 51"/>
                  <a:gd name="T38" fmla="*/ 30 w 47"/>
                  <a:gd name="T39" fmla="*/ 11 h 51"/>
                  <a:gd name="T40" fmla="*/ 26 w 47"/>
                  <a:gd name="T41" fmla="*/ 9 h 51"/>
                  <a:gd name="T42" fmla="*/ 21 w 47"/>
                  <a:gd name="T43" fmla="*/ 9 h 51"/>
                  <a:gd name="T44" fmla="*/ 15 w 47"/>
                  <a:gd name="T45" fmla="*/ 13 h 51"/>
                  <a:gd name="T46" fmla="*/ 11 w 47"/>
                  <a:gd name="T47" fmla="*/ 1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51">
                    <a:moveTo>
                      <a:pt x="0" y="13"/>
                    </a:moveTo>
                    <a:cubicBezTo>
                      <a:pt x="14" y="4"/>
                      <a:pt x="14" y="4"/>
                      <a:pt x="14" y="4"/>
                    </a:cubicBezTo>
                    <a:cubicBezTo>
                      <a:pt x="17" y="3"/>
                      <a:pt x="20" y="1"/>
                      <a:pt x="22" y="1"/>
                    </a:cubicBezTo>
                    <a:cubicBezTo>
                      <a:pt x="24" y="0"/>
                      <a:pt x="27" y="0"/>
                      <a:pt x="29" y="1"/>
                    </a:cubicBezTo>
                    <a:cubicBezTo>
                      <a:pt x="32" y="2"/>
                      <a:pt x="34" y="3"/>
                      <a:pt x="37" y="5"/>
                    </a:cubicBezTo>
                    <a:cubicBezTo>
                      <a:pt x="39" y="7"/>
                      <a:pt x="41" y="10"/>
                      <a:pt x="43" y="14"/>
                    </a:cubicBezTo>
                    <a:cubicBezTo>
                      <a:pt x="45" y="17"/>
                      <a:pt x="46" y="20"/>
                      <a:pt x="47" y="22"/>
                    </a:cubicBezTo>
                    <a:cubicBezTo>
                      <a:pt x="47" y="26"/>
                      <a:pt x="47" y="29"/>
                      <a:pt x="46" y="31"/>
                    </a:cubicBezTo>
                    <a:cubicBezTo>
                      <a:pt x="46" y="34"/>
                      <a:pt x="45" y="36"/>
                      <a:pt x="43" y="38"/>
                    </a:cubicBezTo>
                    <a:cubicBezTo>
                      <a:pt x="41" y="39"/>
                      <a:pt x="39" y="41"/>
                      <a:pt x="36" y="42"/>
                    </a:cubicBezTo>
                    <a:cubicBezTo>
                      <a:pt x="22" y="51"/>
                      <a:pt x="22" y="51"/>
                      <a:pt x="22" y="51"/>
                    </a:cubicBezTo>
                    <a:lnTo>
                      <a:pt x="0" y="13"/>
                    </a:lnTo>
                    <a:close/>
                    <a:moveTo>
                      <a:pt x="11" y="15"/>
                    </a:moveTo>
                    <a:cubicBezTo>
                      <a:pt x="26" y="40"/>
                      <a:pt x="26" y="40"/>
                      <a:pt x="26" y="40"/>
                    </a:cubicBezTo>
                    <a:cubicBezTo>
                      <a:pt x="32" y="37"/>
                      <a:pt x="32" y="37"/>
                      <a:pt x="32" y="37"/>
                    </a:cubicBezTo>
                    <a:cubicBezTo>
                      <a:pt x="34" y="35"/>
                      <a:pt x="35" y="34"/>
                      <a:pt x="36" y="33"/>
                    </a:cubicBezTo>
                    <a:cubicBezTo>
                      <a:pt x="37" y="32"/>
                      <a:pt x="38" y="31"/>
                      <a:pt x="38" y="30"/>
                    </a:cubicBezTo>
                    <a:cubicBezTo>
                      <a:pt x="39" y="29"/>
                      <a:pt x="39" y="27"/>
                      <a:pt x="38" y="25"/>
                    </a:cubicBezTo>
                    <a:cubicBezTo>
                      <a:pt x="38" y="23"/>
                      <a:pt x="37" y="21"/>
                      <a:pt x="35" y="18"/>
                    </a:cubicBezTo>
                    <a:cubicBezTo>
                      <a:pt x="33" y="15"/>
                      <a:pt x="32" y="13"/>
                      <a:pt x="30" y="11"/>
                    </a:cubicBezTo>
                    <a:cubicBezTo>
                      <a:pt x="29" y="10"/>
                      <a:pt x="27" y="9"/>
                      <a:pt x="26" y="9"/>
                    </a:cubicBezTo>
                    <a:cubicBezTo>
                      <a:pt x="25" y="9"/>
                      <a:pt x="23" y="9"/>
                      <a:pt x="21" y="9"/>
                    </a:cubicBezTo>
                    <a:cubicBezTo>
                      <a:pt x="20" y="10"/>
                      <a:pt x="18" y="11"/>
                      <a:pt x="15" y="13"/>
                    </a:cubicBezTo>
                    <a:lnTo>
                      <a:pt x="11"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2" name="ïṩḻiḍe">
                <a:extLst>
                  <a:ext uri="{FF2B5EF4-FFF2-40B4-BE49-F238E27FC236}">
                    <a16:creationId xmlns:a16="http://schemas.microsoft.com/office/drawing/2014/main" id="{9B9E3562-EEBF-F512-1E18-3F3BA57C0726}"/>
                  </a:ext>
                </a:extLst>
              </p:cNvPr>
              <p:cNvSpPr/>
              <p:nvPr/>
            </p:nvSpPr>
            <p:spPr bwMode="auto">
              <a:xfrm>
                <a:off x="2876447" y="5888628"/>
                <a:ext cx="80963" cy="88900"/>
              </a:xfrm>
              <a:custGeom>
                <a:avLst/>
                <a:gdLst>
                  <a:gd name="T0" fmla="*/ 43 w 51"/>
                  <a:gd name="T1" fmla="*/ 56 h 56"/>
                  <a:gd name="T2" fmla="*/ 16 w 51"/>
                  <a:gd name="T3" fmla="*/ 22 h 56"/>
                  <a:gd name="T4" fmla="*/ 5 w 51"/>
                  <a:gd name="T5" fmla="*/ 31 h 56"/>
                  <a:gd name="T6" fmla="*/ 0 w 51"/>
                  <a:gd name="T7" fmla="*/ 25 h 56"/>
                  <a:gd name="T8" fmla="*/ 31 w 51"/>
                  <a:gd name="T9" fmla="*/ 0 h 56"/>
                  <a:gd name="T10" fmla="*/ 37 w 51"/>
                  <a:gd name="T11" fmla="*/ 7 h 56"/>
                  <a:gd name="T12" fmla="*/ 24 w 51"/>
                  <a:gd name="T13" fmla="*/ 16 h 56"/>
                  <a:gd name="T14" fmla="*/ 51 w 51"/>
                  <a:gd name="T15" fmla="*/ 49 h 56"/>
                  <a:gd name="T16" fmla="*/ 43 w 51"/>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56">
                    <a:moveTo>
                      <a:pt x="43" y="56"/>
                    </a:moveTo>
                    <a:lnTo>
                      <a:pt x="16" y="22"/>
                    </a:lnTo>
                    <a:lnTo>
                      <a:pt x="5" y="31"/>
                    </a:lnTo>
                    <a:lnTo>
                      <a:pt x="0" y="25"/>
                    </a:lnTo>
                    <a:lnTo>
                      <a:pt x="31" y="0"/>
                    </a:lnTo>
                    <a:lnTo>
                      <a:pt x="37" y="7"/>
                    </a:lnTo>
                    <a:lnTo>
                      <a:pt x="24" y="16"/>
                    </a:lnTo>
                    <a:lnTo>
                      <a:pt x="51" y="49"/>
                    </a:lnTo>
                    <a:lnTo>
                      <a:pt x="43" y="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3" name="íśļïḓè">
                <a:extLst>
                  <a:ext uri="{FF2B5EF4-FFF2-40B4-BE49-F238E27FC236}">
                    <a16:creationId xmlns:a16="http://schemas.microsoft.com/office/drawing/2014/main" id="{388EB311-13B4-3627-16BF-DD21FF40E5F8}"/>
                  </a:ext>
                </a:extLst>
              </p:cNvPr>
              <p:cNvSpPr/>
              <p:nvPr/>
            </p:nvSpPr>
            <p:spPr bwMode="auto">
              <a:xfrm>
                <a:off x="2925659" y="5845765"/>
                <a:ext cx="101600" cy="100013"/>
              </a:xfrm>
              <a:custGeom>
                <a:avLst/>
                <a:gdLst>
                  <a:gd name="T0" fmla="*/ 36 w 64"/>
                  <a:gd name="T1" fmla="*/ 63 h 63"/>
                  <a:gd name="T2" fmla="*/ 0 w 64"/>
                  <a:gd name="T3" fmla="*/ 26 h 63"/>
                  <a:gd name="T4" fmla="*/ 28 w 64"/>
                  <a:gd name="T5" fmla="*/ 0 h 63"/>
                  <a:gd name="T6" fmla="*/ 34 w 64"/>
                  <a:gd name="T7" fmla="*/ 6 h 63"/>
                  <a:gd name="T8" fmla="*/ 14 w 64"/>
                  <a:gd name="T9" fmla="*/ 26 h 63"/>
                  <a:gd name="T10" fmla="*/ 22 w 64"/>
                  <a:gd name="T11" fmla="*/ 34 h 63"/>
                  <a:gd name="T12" fmla="*/ 41 w 64"/>
                  <a:gd name="T13" fmla="*/ 16 h 63"/>
                  <a:gd name="T14" fmla="*/ 47 w 64"/>
                  <a:gd name="T15" fmla="*/ 22 h 63"/>
                  <a:gd name="T16" fmla="*/ 28 w 64"/>
                  <a:gd name="T17" fmla="*/ 39 h 63"/>
                  <a:gd name="T18" fmla="*/ 38 w 64"/>
                  <a:gd name="T19" fmla="*/ 50 h 63"/>
                  <a:gd name="T20" fmla="*/ 58 w 64"/>
                  <a:gd name="T21" fmla="*/ 30 h 63"/>
                  <a:gd name="T22" fmla="*/ 64 w 64"/>
                  <a:gd name="T23" fmla="*/ 36 h 63"/>
                  <a:gd name="T24" fmla="*/ 36 w 64"/>
                  <a:gd name="T25" fmla="*/ 6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4" h="63">
                    <a:moveTo>
                      <a:pt x="36" y="63"/>
                    </a:moveTo>
                    <a:lnTo>
                      <a:pt x="0" y="26"/>
                    </a:lnTo>
                    <a:lnTo>
                      <a:pt x="28" y="0"/>
                    </a:lnTo>
                    <a:lnTo>
                      <a:pt x="34" y="6"/>
                    </a:lnTo>
                    <a:lnTo>
                      <a:pt x="14" y="26"/>
                    </a:lnTo>
                    <a:lnTo>
                      <a:pt x="22" y="34"/>
                    </a:lnTo>
                    <a:lnTo>
                      <a:pt x="41" y="16"/>
                    </a:lnTo>
                    <a:lnTo>
                      <a:pt x="47" y="22"/>
                    </a:lnTo>
                    <a:lnTo>
                      <a:pt x="28" y="39"/>
                    </a:lnTo>
                    <a:lnTo>
                      <a:pt x="38" y="50"/>
                    </a:lnTo>
                    <a:lnTo>
                      <a:pt x="58" y="30"/>
                    </a:lnTo>
                    <a:lnTo>
                      <a:pt x="64" y="36"/>
                    </a:lnTo>
                    <a:lnTo>
                      <a:pt x="36" y="6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4" name="íṩḻîde">
                <a:extLst>
                  <a:ext uri="{FF2B5EF4-FFF2-40B4-BE49-F238E27FC236}">
                    <a16:creationId xmlns:a16="http://schemas.microsoft.com/office/drawing/2014/main" id="{E0745423-BBAD-FD90-CECD-546EFA256A50}"/>
                  </a:ext>
                </a:extLst>
              </p:cNvPr>
              <p:cNvSpPr/>
              <p:nvPr/>
            </p:nvSpPr>
            <p:spPr bwMode="auto">
              <a:xfrm>
                <a:off x="2985984" y="5801315"/>
                <a:ext cx="82550" cy="80963"/>
              </a:xfrm>
              <a:custGeom>
                <a:avLst/>
                <a:gdLst>
                  <a:gd name="T0" fmla="*/ 34 w 45"/>
                  <a:gd name="T1" fmla="*/ 19 h 44"/>
                  <a:gd name="T2" fmla="*/ 41 w 45"/>
                  <a:gd name="T3" fmla="*/ 14 h 44"/>
                  <a:gd name="T4" fmla="*/ 45 w 45"/>
                  <a:gd name="T5" fmla="*/ 26 h 44"/>
                  <a:gd name="T6" fmla="*/ 40 w 45"/>
                  <a:gd name="T7" fmla="*/ 37 h 44"/>
                  <a:gd name="T8" fmla="*/ 26 w 45"/>
                  <a:gd name="T9" fmla="*/ 44 h 44"/>
                  <a:gd name="T10" fmla="*/ 10 w 45"/>
                  <a:gd name="T11" fmla="*/ 38 h 44"/>
                  <a:gd name="T12" fmla="*/ 1 w 45"/>
                  <a:gd name="T13" fmla="*/ 22 h 44"/>
                  <a:gd name="T14" fmla="*/ 6 w 45"/>
                  <a:gd name="T15" fmla="*/ 7 h 44"/>
                  <a:gd name="T16" fmla="*/ 18 w 45"/>
                  <a:gd name="T17" fmla="*/ 0 h 44"/>
                  <a:gd name="T18" fmla="*/ 27 w 45"/>
                  <a:gd name="T19" fmla="*/ 2 h 44"/>
                  <a:gd name="T20" fmla="*/ 23 w 45"/>
                  <a:gd name="T21" fmla="*/ 10 h 44"/>
                  <a:gd name="T22" fmla="*/ 17 w 45"/>
                  <a:gd name="T23" fmla="*/ 9 h 44"/>
                  <a:gd name="T24" fmla="*/ 11 w 45"/>
                  <a:gd name="T25" fmla="*/ 12 h 44"/>
                  <a:gd name="T26" fmla="*/ 9 w 45"/>
                  <a:gd name="T27" fmla="*/ 21 h 44"/>
                  <a:gd name="T28" fmla="*/ 15 w 45"/>
                  <a:gd name="T29" fmla="*/ 30 h 44"/>
                  <a:gd name="T30" fmla="*/ 26 w 45"/>
                  <a:gd name="T31" fmla="*/ 36 h 44"/>
                  <a:gd name="T32" fmla="*/ 34 w 45"/>
                  <a:gd name="T33" fmla="*/ 32 h 44"/>
                  <a:gd name="T34" fmla="*/ 36 w 45"/>
                  <a:gd name="T35" fmla="*/ 26 h 44"/>
                  <a:gd name="T36" fmla="*/ 34 w 45"/>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 h="44">
                    <a:moveTo>
                      <a:pt x="34" y="19"/>
                    </a:moveTo>
                    <a:cubicBezTo>
                      <a:pt x="41" y="14"/>
                      <a:pt x="41" y="14"/>
                      <a:pt x="41" y="14"/>
                    </a:cubicBezTo>
                    <a:cubicBezTo>
                      <a:pt x="44" y="18"/>
                      <a:pt x="45" y="22"/>
                      <a:pt x="45" y="26"/>
                    </a:cubicBezTo>
                    <a:cubicBezTo>
                      <a:pt x="45" y="30"/>
                      <a:pt x="43" y="34"/>
                      <a:pt x="40" y="37"/>
                    </a:cubicBezTo>
                    <a:cubicBezTo>
                      <a:pt x="36" y="42"/>
                      <a:pt x="31" y="44"/>
                      <a:pt x="26" y="44"/>
                    </a:cubicBezTo>
                    <a:cubicBezTo>
                      <a:pt x="21" y="44"/>
                      <a:pt x="15" y="42"/>
                      <a:pt x="10" y="38"/>
                    </a:cubicBezTo>
                    <a:cubicBezTo>
                      <a:pt x="4" y="33"/>
                      <a:pt x="1" y="28"/>
                      <a:pt x="1" y="22"/>
                    </a:cubicBezTo>
                    <a:cubicBezTo>
                      <a:pt x="0" y="17"/>
                      <a:pt x="2" y="12"/>
                      <a:pt x="6" y="7"/>
                    </a:cubicBezTo>
                    <a:cubicBezTo>
                      <a:pt x="10" y="3"/>
                      <a:pt x="14" y="1"/>
                      <a:pt x="18" y="0"/>
                    </a:cubicBezTo>
                    <a:cubicBezTo>
                      <a:pt x="21" y="0"/>
                      <a:pt x="24" y="1"/>
                      <a:pt x="27" y="2"/>
                    </a:cubicBezTo>
                    <a:cubicBezTo>
                      <a:pt x="23" y="10"/>
                      <a:pt x="23" y="10"/>
                      <a:pt x="23" y="10"/>
                    </a:cubicBezTo>
                    <a:cubicBezTo>
                      <a:pt x="21" y="9"/>
                      <a:pt x="19" y="9"/>
                      <a:pt x="17" y="9"/>
                    </a:cubicBezTo>
                    <a:cubicBezTo>
                      <a:pt x="15" y="9"/>
                      <a:pt x="13" y="11"/>
                      <a:pt x="11" y="12"/>
                    </a:cubicBezTo>
                    <a:cubicBezTo>
                      <a:pt x="9" y="15"/>
                      <a:pt x="8" y="18"/>
                      <a:pt x="9" y="21"/>
                    </a:cubicBezTo>
                    <a:cubicBezTo>
                      <a:pt x="9" y="24"/>
                      <a:pt x="12" y="27"/>
                      <a:pt x="15" y="30"/>
                    </a:cubicBezTo>
                    <a:cubicBezTo>
                      <a:pt x="20" y="34"/>
                      <a:pt x="23" y="36"/>
                      <a:pt x="26" y="36"/>
                    </a:cubicBezTo>
                    <a:cubicBezTo>
                      <a:pt x="29" y="36"/>
                      <a:pt x="32" y="35"/>
                      <a:pt x="34" y="32"/>
                    </a:cubicBezTo>
                    <a:cubicBezTo>
                      <a:pt x="36" y="31"/>
                      <a:pt x="36" y="29"/>
                      <a:pt x="36" y="26"/>
                    </a:cubicBezTo>
                    <a:cubicBezTo>
                      <a:pt x="36" y="24"/>
                      <a:pt x="35" y="22"/>
                      <a:pt x="34" y="1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5" name="îŝḷïḓê">
                <a:extLst>
                  <a:ext uri="{FF2B5EF4-FFF2-40B4-BE49-F238E27FC236}">
                    <a16:creationId xmlns:a16="http://schemas.microsoft.com/office/drawing/2014/main" id="{C6A9FD6A-F32B-E325-BD6D-1FDD1AB7DE05}"/>
                  </a:ext>
                </a:extLst>
              </p:cNvPr>
              <p:cNvSpPr/>
              <p:nvPr/>
            </p:nvSpPr>
            <p:spPr bwMode="auto">
              <a:xfrm>
                <a:off x="3022497" y="5733053"/>
                <a:ext cx="103188" cy="101600"/>
              </a:xfrm>
              <a:custGeom>
                <a:avLst/>
                <a:gdLst>
                  <a:gd name="T0" fmla="*/ 42 w 65"/>
                  <a:gd name="T1" fmla="*/ 64 h 64"/>
                  <a:gd name="T2" fmla="*/ 0 w 65"/>
                  <a:gd name="T3" fmla="*/ 34 h 64"/>
                  <a:gd name="T4" fmla="*/ 6 w 65"/>
                  <a:gd name="T5" fmla="*/ 26 h 64"/>
                  <a:gd name="T6" fmla="*/ 22 w 65"/>
                  <a:gd name="T7" fmla="*/ 37 h 64"/>
                  <a:gd name="T8" fmla="*/ 33 w 65"/>
                  <a:gd name="T9" fmla="*/ 21 h 64"/>
                  <a:gd name="T10" fmla="*/ 17 w 65"/>
                  <a:gd name="T11" fmla="*/ 9 h 64"/>
                  <a:gd name="T12" fmla="*/ 23 w 65"/>
                  <a:gd name="T13" fmla="*/ 0 h 64"/>
                  <a:gd name="T14" fmla="*/ 65 w 65"/>
                  <a:gd name="T15" fmla="*/ 30 h 64"/>
                  <a:gd name="T16" fmla="*/ 59 w 65"/>
                  <a:gd name="T17" fmla="*/ 38 h 64"/>
                  <a:gd name="T18" fmla="*/ 40 w 65"/>
                  <a:gd name="T19" fmla="*/ 26 h 64"/>
                  <a:gd name="T20" fmla="*/ 29 w 65"/>
                  <a:gd name="T21" fmla="*/ 42 h 64"/>
                  <a:gd name="T22" fmla="*/ 47 w 65"/>
                  <a:gd name="T23" fmla="*/ 55 h 64"/>
                  <a:gd name="T24" fmla="*/ 42 w 65"/>
                  <a:gd name="T25"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64">
                    <a:moveTo>
                      <a:pt x="42" y="64"/>
                    </a:moveTo>
                    <a:lnTo>
                      <a:pt x="0" y="34"/>
                    </a:lnTo>
                    <a:lnTo>
                      <a:pt x="6" y="26"/>
                    </a:lnTo>
                    <a:lnTo>
                      <a:pt x="22" y="37"/>
                    </a:lnTo>
                    <a:lnTo>
                      <a:pt x="33" y="21"/>
                    </a:lnTo>
                    <a:lnTo>
                      <a:pt x="17" y="9"/>
                    </a:lnTo>
                    <a:lnTo>
                      <a:pt x="23" y="0"/>
                    </a:lnTo>
                    <a:lnTo>
                      <a:pt x="65" y="30"/>
                    </a:lnTo>
                    <a:lnTo>
                      <a:pt x="59" y="38"/>
                    </a:lnTo>
                    <a:lnTo>
                      <a:pt x="40" y="26"/>
                    </a:lnTo>
                    <a:lnTo>
                      <a:pt x="29" y="42"/>
                    </a:lnTo>
                    <a:lnTo>
                      <a:pt x="47" y="55"/>
                    </a:lnTo>
                    <a:lnTo>
                      <a:pt x="42" y="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6" name="îşḷîḑe">
                <a:extLst>
                  <a:ext uri="{FF2B5EF4-FFF2-40B4-BE49-F238E27FC236}">
                    <a16:creationId xmlns:a16="http://schemas.microsoft.com/office/drawing/2014/main" id="{5D327ED8-A052-F8AC-4C4D-BCAC13BD2A3E}"/>
                  </a:ext>
                </a:extLst>
              </p:cNvPr>
              <p:cNvSpPr/>
              <p:nvPr/>
            </p:nvSpPr>
            <p:spPr bwMode="auto">
              <a:xfrm>
                <a:off x="3062184" y="5672728"/>
                <a:ext cx="103188" cy="95250"/>
              </a:xfrm>
              <a:custGeom>
                <a:avLst/>
                <a:gdLst>
                  <a:gd name="T0" fmla="*/ 44 w 65"/>
                  <a:gd name="T1" fmla="*/ 60 h 60"/>
                  <a:gd name="T2" fmla="*/ 0 w 65"/>
                  <a:gd name="T3" fmla="*/ 34 h 60"/>
                  <a:gd name="T4" fmla="*/ 5 w 65"/>
                  <a:gd name="T5" fmla="*/ 26 h 60"/>
                  <a:gd name="T6" fmla="*/ 46 w 65"/>
                  <a:gd name="T7" fmla="*/ 24 h 60"/>
                  <a:gd name="T8" fmla="*/ 15 w 65"/>
                  <a:gd name="T9" fmla="*/ 8 h 60"/>
                  <a:gd name="T10" fmla="*/ 20 w 65"/>
                  <a:gd name="T11" fmla="*/ 0 h 60"/>
                  <a:gd name="T12" fmla="*/ 65 w 65"/>
                  <a:gd name="T13" fmla="*/ 24 h 60"/>
                  <a:gd name="T14" fmla="*/ 59 w 65"/>
                  <a:gd name="T15" fmla="*/ 33 h 60"/>
                  <a:gd name="T16" fmla="*/ 20 w 65"/>
                  <a:gd name="T17" fmla="*/ 34 h 60"/>
                  <a:gd name="T18" fmla="*/ 49 w 65"/>
                  <a:gd name="T19" fmla="*/ 52 h 60"/>
                  <a:gd name="T20" fmla="*/ 44 w 65"/>
                  <a:gd name="T21"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60">
                    <a:moveTo>
                      <a:pt x="44" y="60"/>
                    </a:moveTo>
                    <a:lnTo>
                      <a:pt x="0" y="34"/>
                    </a:lnTo>
                    <a:lnTo>
                      <a:pt x="5" y="26"/>
                    </a:lnTo>
                    <a:lnTo>
                      <a:pt x="46" y="24"/>
                    </a:lnTo>
                    <a:lnTo>
                      <a:pt x="15" y="8"/>
                    </a:lnTo>
                    <a:lnTo>
                      <a:pt x="20" y="0"/>
                    </a:lnTo>
                    <a:lnTo>
                      <a:pt x="65" y="24"/>
                    </a:lnTo>
                    <a:lnTo>
                      <a:pt x="59" y="33"/>
                    </a:lnTo>
                    <a:lnTo>
                      <a:pt x="20" y="34"/>
                    </a:lnTo>
                    <a:lnTo>
                      <a:pt x="49" y="52"/>
                    </a:lnTo>
                    <a:lnTo>
                      <a:pt x="44"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7" name="îşḷïḋê">
                <a:extLst>
                  <a:ext uri="{FF2B5EF4-FFF2-40B4-BE49-F238E27FC236}">
                    <a16:creationId xmlns:a16="http://schemas.microsoft.com/office/drawing/2014/main" id="{15838E0C-CCB1-470A-A3CE-80890F4BAFD8}"/>
                  </a:ext>
                </a:extLst>
              </p:cNvPr>
              <p:cNvSpPr/>
              <p:nvPr/>
            </p:nvSpPr>
            <p:spPr bwMode="auto">
              <a:xfrm>
                <a:off x="3106634" y="5606053"/>
                <a:ext cx="87313" cy="84138"/>
              </a:xfrm>
              <a:custGeom>
                <a:avLst/>
                <a:gdLst>
                  <a:gd name="T0" fmla="*/ 15 w 47"/>
                  <a:gd name="T1" fmla="*/ 43 h 46"/>
                  <a:gd name="T2" fmla="*/ 5 w 47"/>
                  <a:gd name="T3" fmla="*/ 36 h 46"/>
                  <a:gd name="T4" fmla="*/ 2 w 47"/>
                  <a:gd name="T5" fmla="*/ 30 h 46"/>
                  <a:gd name="T6" fmla="*/ 0 w 47"/>
                  <a:gd name="T7" fmla="*/ 23 h 46"/>
                  <a:gd name="T8" fmla="*/ 2 w 47"/>
                  <a:gd name="T9" fmla="*/ 14 h 46"/>
                  <a:gd name="T10" fmla="*/ 14 w 47"/>
                  <a:gd name="T11" fmla="*/ 2 h 46"/>
                  <a:gd name="T12" fmla="*/ 32 w 47"/>
                  <a:gd name="T13" fmla="*/ 3 h 46"/>
                  <a:gd name="T14" fmla="*/ 45 w 47"/>
                  <a:gd name="T15" fmla="*/ 15 h 46"/>
                  <a:gd name="T16" fmla="*/ 44 w 47"/>
                  <a:gd name="T17" fmla="*/ 32 h 46"/>
                  <a:gd name="T18" fmla="*/ 32 w 47"/>
                  <a:gd name="T19" fmla="*/ 44 h 46"/>
                  <a:gd name="T20" fmla="*/ 15 w 47"/>
                  <a:gd name="T21" fmla="*/ 43 h 46"/>
                  <a:gd name="T22" fmla="*/ 18 w 47"/>
                  <a:gd name="T23" fmla="*/ 34 h 46"/>
                  <a:gd name="T24" fmla="*/ 30 w 47"/>
                  <a:gd name="T25" fmla="*/ 35 h 46"/>
                  <a:gd name="T26" fmla="*/ 37 w 47"/>
                  <a:gd name="T27" fmla="*/ 29 h 46"/>
                  <a:gd name="T28" fmla="*/ 37 w 47"/>
                  <a:gd name="T29" fmla="*/ 19 h 46"/>
                  <a:gd name="T30" fmla="*/ 28 w 47"/>
                  <a:gd name="T31" fmla="*/ 12 h 46"/>
                  <a:gd name="T32" fmla="*/ 16 w 47"/>
                  <a:gd name="T33" fmla="*/ 10 h 46"/>
                  <a:gd name="T34" fmla="*/ 9 w 47"/>
                  <a:gd name="T35" fmla="*/ 17 h 46"/>
                  <a:gd name="T36" fmla="*/ 9 w 47"/>
                  <a:gd name="T37" fmla="*/ 27 h 46"/>
                  <a:gd name="T38" fmla="*/ 18 w 47"/>
                  <a:gd name="T39" fmla="*/ 3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7" h="46">
                    <a:moveTo>
                      <a:pt x="15" y="43"/>
                    </a:moveTo>
                    <a:cubicBezTo>
                      <a:pt x="11" y="41"/>
                      <a:pt x="8" y="39"/>
                      <a:pt x="5" y="36"/>
                    </a:cubicBezTo>
                    <a:cubicBezTo>
                      <a:pt x="4" y="34"/>
                      <a:pt x="2" y="32"/>
                      <a:pt x="2" y="30"/>
                    </a:cubicBezTo>
                    <a:cubicBezTo>
                      <a:pt x="1" y="28"/>
                      <a:pt x="0" y="26"/>
                      <a:pt x="0" y="23"/>
                    </a:cubicBezTo>
                    <a:cubicBezTo>
                      <a:pt x="0" y="20"/>
                      <a:pt x="1" y="17"/>
                      <a:pt x="2" y="14"/>
                    </a:cubicBezTo>
                    <a:cubicBezTo>
                      <a:pt x="5" y="8"/>
                      <a:pt x="9" y="4"/>
                      <a:pt x="14" y="2"/>
                    </a:cubicBezTo>
                    <a:cubicBezTo>
                      <a:pt x="19" y="0"/>
                      <a:pt x="25" y="1"/>
                      <a:pt x="32" y="3"/>
                    </a:cubicBezTo>
                    <a:cubicBezTo>
                      <a:pt x="38" y="6"/>
                      <a:pt x="43" y="10"/>
                      <a:pt x="45" y="15"/>
                    </a:cubicBezTo>
                    <a:cubicBezTo>
                      <a:pt x="47" y="21"/>
                      <a:pt x="47" y="26"/>
                      <a:pt x="44" y="32"/>
                    </a:cubicBezTo>
                    <a:cubicBezTo>
                      <a:pt x="41" y="38"/>
                      <a:pt x="38" y="42"/>
                      <a:pt x="32" y="44"/>
                    </a:cubicBezTo>
                    <a:cubicBezTo>
                      <a:pt x="27" y="46"/>
                      <a:pt x="21" y="45"/>
                      <a:pt x="15" y="43"/>
                    </a:cubicBezTo>
                    <a:close/>
                    <a:moveTo>
                      <a:pt x="18" y="34"/>
                    </a:moveTo>
                    <a:cubicBezTo>
                      <a:pt x="23" y="36"/>
                      <a:pt x="27" y="37"/>
                      <a:pt x="30" y="35"/>
                    </a:cubicBezTo>
                    <a:cubicBezTo>
                      <a:pt x="33" y="34"/>
                      <a:pt x="36" y="32"/>
                      <a:pt x="37" y="29"/>
                    </a:cubicBezTo>
                    <a:cubicBezTo>
                      <a:pt x="39" y="26"/>
                      <a:pt x="39" y="23"/>
                      <a:pt x="37" y="19"/>
                    </a:cubicBezTo>
                    <a:cubicBezTo>
                      <a:pt x="36" y="16"/>
                      <a:pt x="33" y="14"/>
                      <a:pt x="28" y="12"/>
                    </a:cubicBezTo>
                    <a:cubicBezTo>
                      <a:pt x="23" y="10"/>
                      <a:pt x="19" y="9"/>
                      <a:pt x="16" y="10"/>
                    </a:cubicBezTo>
                    <a:cubicBezTo>
                      <a:pt x="13" y="11"/>
                      <a:pt x="11" y="14"/>
                      <a:pt x="9" y="17"/>
                    </a:cubicBezTo>
                    <a:cubicBezTo>
                      <a:pt x="8" y="20"/>
                      <a:pt x="8" y="23"/>
                      <a:pt x="9" y="27"/>
                    </a:cubicBezTo>
                    <a:cubicBezTo>
                      <a:pt x="11" y="30"/>
                      <a:pt x="14" y="32"/>
                      <a:pt x="18"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8" name="îṣlïḍè">
                <a:extLst>
                  <a:ext uri="{FF2B5EF4-FFF2-40B4-BE49-F238E27FC236}">
                    <a16:creationId xmlns:a16="http://schemas.microsoft.com/office/drawing/2014/main" id="{61FC3C48-9ABC-DCDE-5939-D65DD8D39D88}"/>
                  </a:ext>
                </a:extLst>
              </p:cNvPr>
              <p:cNvSpPr/>
              <p:nvPr/>
            </p:nvSpPr>
            <p:spPr bwMode="auto">
              <a:xfrm>
                <a:off x="3128859" y="5560015"/>
                <a:ext cx="93663" cy="57150"/>
              </a:xfrm>
              <a:custGeom>
                <a:avLst/>
                <a:gdLst>
                  <a:gd name="T0" fmla="*/ 49 w 59"/>
                  <a:gd name="T1" fmla="*/ 36 h 36"/>
                  <a:gd name="T2" fmla="*/ 0 w 59"/>
                  <a:gd name="T3" fmla="*/ 21 h 36"/>
                  <a:gd name="T4" fmla="*/ 4 w 59"/>
                  <a:gd name="T5" fmla="*/ 10 h 36"/>
                  <a:gd name="T6" fmla="*/ 43 w 59"/>
                  <a:gd name="T7" fmla="*/ 24 h 36"/>
                  <a:gd name="T8" fmla="*/ 51 w 59"/>
                  <a:gd name="T9" fmla="*/ 0 h 36"/>
                  <a:gd name="T10" fmla="*/ 59 w 59"/>
                  <a:gd name="T11" fmla="*/ 2 h 36"/>
                  <a:gd name="T12" fmla="*/ 49 w 59"/>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59" h="36">
                    <a:moveTo>
                      <a:pt x="49" y="36"/>
                    </a:moveTo>
                    <a:lnTo>
                      <a:pt x="0" y="21"/>
                    </a:lnTo>
                    <a:lnTo>
                      <a:pt x="4" y="10"/>
                    </a:lnTo>
                    <a:lnTo>
                      <a:pt x="43" y="24"/>
                    </a:lnTo>
                    <a:lnTo>
                      <a:pt x="51" y="0"/>
                    </a:lnTo>
                    <a:lnTo>
                      <a:pt x="59" y="2"/>
                    </a:lnTo>
                    <a:lnTo>
                      <a:pt x="4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9" name="ïṩḷîḓê">
                <a:extLst>
                  <a:ext uri="{FF2B5EF4-FFF2-40B4-BE49-F238E27FC236}">
                    <a16:creationId xmlns:a16="http://schemas.microsoft.com/office/drawing/2014/main" id="{DBB3ABD4-FE99-FB9F-6008-999E1CAC1294}"/>
                  </a:ext>
                </a:extLst>
              </p:cNvPr>
              <p:cNvSpPr/>
              <p:nvPr/>
            </p:nvSpPr>
            <p:spPr bwMode="auto">
              <a:xfrm>
                <a:off x="3152672" y="5469528"/>
                <a:ext cx="85725" cy="80963"/>
              </a:xfrm>
              <a:custGeom>
                <a:avLst/>
                <a:gdLst>
                  <a:gd name="T0" fmla="*/ 18 w 46"/>
                  <a:gd name="T1" fmla="*/ 43 h 44"/>
                  <a:gd name="T2" fmla="*/ 8 w 46"/>
                  <a:gd name="T3" fmla="*/ 38 h 44"/>
                  <a:gd name="T4" fmla="*/ 3 w 46"/>
                  <a:gd name="T5" fmla="*/ 33 h 44"/>
                  <a:gd name="T6" fmla="*/ 0 w 46"/>
                  <a:gd name="T7" fmla="*/ 27 h 44"/>
                  <a:gd name="T8" fmla="*/ 1 w 46"/>
                  <a:gd name="T9" fmla="*/ 17 h 44"/>
                  <a:gd name="T10" fmla="*/ 10 w 46"/>
                  <a:gd name="T11" fmla="*/ 3 h 44"/>
                  <a:gd name="T12" fmla="*/ 28 w 46"/>
                  <a:gd name="T13" fmla="*/ 1 h 44"/>
                  <a:gd name="T14" fmla="*/ 43 w 46"/>
                  <a:gd name="T15" fmla="*/ 11 h 44"/>
                  <a:gd name="T16" fmla="*/ 45 w 46"/>
                  <a:gd name="T17" fmla="*/ 27 h 44"/>
                  <a:gd name="T18" fmla="*/ 36 w 46"/>
                  <a:gd name="T19" fmla="*/ 41 h 44"/>
                  <a:gd name="T20" fmla="*/ 18 w 46"/>
                  <a:gd name="T21" fmla="*/ 43 h 44"/>
                  <a:gd name="T22" fmla="*/ 20 w 46"/>
                  <a:gd name="T23" fmla="*/ 34 h 44"/>
                  <a:gd name="T24" fmla="*/ 32 w 46"/>
                  <a:gd name="T25" fmla="*/ 33 h 44"/>
                  <a:gd name="T26" fmla="*/ 38 w 46"/>
                  <a:gd name="T27" fmla="*/ 25 h 44"/>
                  <a:gd name="T28" fmla="*/ 36 w 46"/>
                  <a:gd name="T29" fmla="*/ 16 h 44"/>
                  <a:gd name="T30" fmla="*/ 25 w 46"/>
                  <a:gd name="T31" fmla="*/ 10 h 44"/>
                  <a:gd name="T32" fmla="*/ 14 w 46"/>
                  <a:gd name="T33" fmla="*/ 11 h 44"/>
                  <a:gd name="T34" fmla="*/ 8 w 46"/>
                  <a:gd name="T35" fmla="*/ 19 h 44"/>
                  <a:gd name="T36" fmla="*/ 10 w 46"/>
                  <a:gd name="T37" fmla="*/ 28 h 44"/>
                  <a:gd name="T38" fmla="*/ 20 w 46"/>
                  <a:gd name="T39" fmla="*/ 3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44">
                    <a:moveTo>
                      <a:pt x="18" y="43"/>
                    </a:moveTo>
                    <a:cubicBezTo>
                      <a:pt x="14" y="42"/>
                      <a:pt x="10" y="40"/>
                      <a:pt x="8" y="38"/>
                    </a:cubicBezTo>
                    <a:cubicBezTo>
                      <a:pt x="6" y="37"/>
                      <a:pt x="4" y="35"/>
                      <a:pt x="3" y="33"/>
                    </a:cubicBezTo>
                    <a:cubicBezTo>
                      <a:pt x="1" y="31"/>
                      <a:pt x="1" y="29"/>
                      <a:pt x="0" y="27"/>
                    </a:cubicBezTo>
                    <a:cubicBezTo>
                      <a:pt x="0" y="24"/>
                      <a:pt x="0" y="21"/>
                      <a:pt x="1" y="17"/>
                    </a:cubicBezTo>
                    <a:cubicBezTo>
                      <a:pt x="2" y="11"/>
                      <a:pt x="5" y="6"/>
                      <a:pt x="10" y="3"/>
                    </a:cubicBezTo>
                    <a:cubicBezTo>
                      <a:pt x="15" y="0"/>
                      <a:pt x="21" y="0"/>
                      <a:pt x="28" y="1"/>
                    </a:cubicBezTo>
                    <a:cubicBezTo>
                      <a:pt x="34" y="3"/>
                      <a:pt x="39" y="6"/>
                      <a:pt x="43" y="11"/>
                    </a:cubicBezTo>
                    <a:cubicBezTo>
                      <a:pt x="46" y="15"/>
                      <a:pt x="46" y="21"/>
                      <a:pt x="45" y="27"/>
                    </a:cubicBezTo>
                    <a:cubicBezTo>
                      <a:pt x="44" y="33"/>
                      <a:pt x="40" y="38"/>
                      <a:pt x="36" y="41"/>
                    </a:cubicBezTo>
                    <a:cubicBezTo>
                      <a:pt x="31" y="44"/>
                      <a:pt x="25" y="44"/>
                      <a:pt x="18" y="43"/>
                    </a:cubicBezTo>
                    <a:close/>
                    <a:moveTo>
                      <a:pt x="20" y="34"/>
                    </a:moveTo>
                    <a:cubicBezTo>
                      <a:pt x="25" y="35"/>
                      <a:pt x="29" y="35"/>
                      <a:pt x="32" y="33"/>
                    </a:cubicBezTo>
                    <a:cubicBezTo>
                      <a:pt x="35" y="31"/>
                      <a:pt x="37" y="29"/>
                      <a:pt x="38" y="25"/>
                    </a:cubicBezTo>
                    <a:cubicBezTo>
                      <a:pt x="38" y="22"/>
                      <a:pt x="38" y="19"/>
                      <a:pt x="36" y="16"/>
                    </a:cubicBezTo>
                    <a:cubicBezTo>
                      <a:pt x="34" y="13"/>
                      <a:pt x="30" y="11"/>
                      <a:pt x="25" y="10"/>
                    </a:cubicBezTo>
                    <a:cubicBezTo>
                      <a:pt x="20" y="9"/>
                      <a:pt x="16" y="9"/>
                      <a:pt x="14" y="11"/>
                    </a:cubicBezTo>
                    <a:cubicBezTo>
                      <a:pt x="11" y="13"/>
                      <a:pt x="9" y="15"/>
                      <a:pt x="8" y="19"/>
                    </a:cubicBezTo>
                    <a:cubicBezTo>
                      <a:pt x="7" y="22"/>
                      <a:pt x="8" y="25"/>
                      <a:pt x="10" y="28"/>
                    </a:cubicBezTo>
                    <a:cubicBezTo>
                      <a:pt x="12" y="31"/>
                      <a:pt x="15" y="33"/>
                      <a:pt x="20"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0" name="ïSļiďé">
                <a:extLst>
                  <a:ext uri="{FF2B5EF4-FFF2-40B4-BE49-F238E27FC236}">
                    <a16:creationId xmlns:a16="http://schemas.microsoft.com/office/drawing/2014/main" id="{FB5498B6-C299-56F6-9003-C467A7151C1D}"/>
                  </a:ext>
                </a:extLst>
              </p:cNvPr>
              <p:cNvSpPr/>
              <p:nvPr/>
            </p:nvSpPr>
            <p:spPr bwMode="auto">
              <a:xfrm>
                <a:off x="3165372" y="5390153"/>
                <a:ext cx="85725" cy="77788"/>
              </a:xfrm>
              <a:custGeom>
                <a:avLst/>
                <a:gdLst>
                  <a:gd name="T0" fmla="*/ 29 w 46"/>
                  <a:gd name="T1" fmla="*/ 21 h 42"/>
                  <a:gd name="T2" fmla="*/ 22 w 46"/>
                  <a:gd name="T3" fmla="*/ 20 h 42"/>
                  <a:gd name="T4" fmla="*/ 24 w 46"/>
                  <a:gd name="T5" fmla="*/ 1 h 42"/>
                  <a:gd name="T6" fmla="*/ 41 w 46"/>
                  <a:gd name="T7" fmla="*/ 3 h 42"/>
                  <a:gd name="T8" fmla="*/ 45 w 46"/>
                  <a:gd name="T9" fmla="*/ 11 h 42"/>
                  <a:gd name="T10" fmla="*/ 46 w 46"/>
                  <a:gd name="T11" fmla="*/ 22 h 42"/>
                  <a:gd name="T12" fmla="*/ 42 w 46"/>
                  <a:gd name="T13" fmla="*/ 34 h 42"/>
                  <a:gd name="T14" fmla="*/ 33 w 46"/>
                  <a:gd name="T15" fmla="*/ 41 h 42"/>
                  <a:gd name="T16" fmla="*/ 21 w 46"/>
                  <a:gd name="T17" fmla="*/ 42 h 42"/>
                  <a:gd name="T18" fmla="*/ 9 w 46"/>
                  <a:gd name="T19" fmla="*/ 38 h 42"/>
                  <a:gd name="T20" fmla="*/ 2 w 46"/>
                  <a:gd name="T21" fmla="*/ 28 h 42"/>
                  <a:gd name="T22" fmla="*/ 1 w 46"/>
                  <a:gd name="T23" fmla="*/ 18 h 42"/>
                  <a:gd name="T24" fmla="*/ 6 w 46"/>
                  <a:gd name="T25" fmla="*/ 5 h 42"/>
                  <a:gd name="T26" fmla="*/ 16 w 46"/>
                  <a:gd name="T27" fmla="*/ 0 h 42"/>
                  <a:gd name="T28" fmla="*/ 16 w 46"/>
                  <a:gd name="T29" fmla="*/ 9 h 42"/>
                  <a:gd name="T30" fmla="*/ 11 w 46"/>
                  <a:gd name="T31" fmla="*/ 12 h 42"/>
                  <a:gd name="T32" fmla="*/ 8 w 46"/>
                  <a:gd name="T33" fmla="*/ 18 h 42"/>
                  <a:gd name="T34" fmla="*/ 11 w 46"/>
                  <a:gd name="T35" fmla="*/ 28 h 42"/>
                  <a:gd name="T36" fmla="*/ 21 w 46"/>
                  <a:gd name="T37" fmla="*/ 33 h 42"/>
                  <a:gd name="T38" fmla="*/ 34 w 46"/>
                  <a:gd name="T39" fmla="*/ 31 h 42"/>
                  <a:gd name="T40" fmla="*/ 38 w 46"/>
                  <a:gd name="T41" fmla="*/ 22 h 42"/>
                  <a:gd name="T42" fmla="*/ 38 w 46"/>
                  <a:gd name="T43" fmla="*/ 16 h 42"/>
                  <a:gd name="T44" fmla="*/ 36 w 46"/>
                  <a:gd name="T45" fmla="*/ 11 h 42"/>
                  <a:gd name="T46" fmla="*/ 30 w 46"/>
                  <a:gd name="T47" fmla="*/ 11 h 42"/>
                  <a:gd name="T48" fmla="*/ 29 w 46"/>
                  <a:gd name="T49" fmla="*/ 2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2">
                    <a:moveTo>
                      <a:pt x="29" y="21"/>
                    </a:moveTo>
                    <a:cubicBezTo>
                      <a:pt x="22" y="20"/>
                      <a:pt x="22" y="20"/>
                      <a:pt x="22" y="20"/>
                    </a:cubicBezTo>
                    <a:cubicBezTo>
                      <a:pt x="24" y="1"/>
                      <a:pt x="24" y="1"/>
                      <a:pt x="24" y="1"/>
                    </a:cubicBezTo>
                    <a:cubicBezTo>
                      <a:pt x="41" y="3"/>
                      <a:pt x="41" y="3"/>
                      <a:pt x="41" y="3"/>
                    </a:cubicBezTo>
                    <a:cubicBezTo>
                      <a:pt x="43" y="5"/>
                      <a:pt x="44" y="8"/>
                      <a:pt x="45" y="11"/>
                    </a:cubicBezTo>
                    <a:cubicBezTo>
                      <a:pt x="46" y="15"/>
                      <a:pt x="46" y="19"/>
                      <a:pt x="46" y="22"/>
                    </a:cubicBezTo>
                    <a:cubicBezTo>
                      <a:pt x="46" y="27"/>
                      <a:pt x="44" y="31"/>
                      <a:pt x="42" y="34"/>
                    </a:cubicBezTo>
                    <a:cubicBezTo>
                      <a:pt x="39" y="37"/>
                      <a:pt x="36" y="39"/>
                      <a:pt x="33" y="41"/>
                    </a:cubicBezTo>
                    <a:cubicBezTo>
                      <a:pt x="29" y="42"/>
                      <a:pt x="25" y="42"/>
                      <a:pt x="21" y="42"/>
                    </a:cubicBezTo>
                    <a:cubicBezTo>
                      <a:pt x="16" y="41"/>
                      <a:pt x="12" y="40"/>
                      <a:pt x="9" y="38"/>
                    </a:cubicBezTo>
                    <a:cubicBezTo>
                      <a:pt x="6" y="35"/>
                      <a:pt x="3" y="32"/>
                      <a:pt x="2" y="28"/>
                    </a:cubicBezTo>
                    <a:cubicBezTo>
                      <a:pt x="1" y="25"/>
                      <a:pt x="0" y="22"/>
                      <a:pt x="1" y="18"/>
                    </a:cubicBezTo>
                    <a:cubicBezTo>
                      <a:pt x="1" y="12"/>
                      <a:pt x="3" y="8"/>
                      <a:pt x="6" y="5"/>
                    </a:cubicBezTo>
                    <a:cubicBezTo>
                      <a:pt x="8" y="2"/>
                      <a:pt x="12" y="1"/>
                      <a:pt x="16" y="0"/>
                    </a:cubicBezTo>
                    <a:cubicBezTo>
                      <a:pt x="16" y="9"/>
                      <a:pt x="16" y="9"/>
                      <a:pt x="16" y="9"/>
                    </a:cubicBezTo>
                    <a:cubicBezTo>
                      <a:pt x="14" y="10"/>
                      <a:pt x="12" y="11"/>
                      <a:pt x="11" y="12"/>
                    </a:cubicBezTo>
                    <a:cubicBezTo>
                      <a:pt x="10" y="14"/>
                      <a:pt x="9" y="16"/>
                      <a:pt x="8" y="18"/>
                    </a:cubicBezTo>
                    <a:cubicBezTo>
                      <a:pt x="8" y="22"/>
                      <a:pt x="9" y="25"/>
                      <a:pt x="11" y="28"/>
                    </a:cubicBezTo>
                    <a:cubicBezTo>
                      <a:pt x="13" y="31"/>
                      <a:pt x="17" y="32"/>
                      <a:pt x="21" y="33"/>
                    </a:cubicBezTo>
                    <a:cubicBezTo>
                      <a:pt x="27" y="33"/>
                      <a:pt x="31" y="33"/>
                      <a:pt x="34" y="31"/>
                    </a:cubicBezTo>
                    <a:cubicBezTo>
                      <a:pt x="36" y="29"/>
                      <a:pt x="38" y="26"/>
                      <a:pt x="38" y="22"/>
                    </a:cubicBezTo>
                    <a:cubicBezTo>
                      <a:pt x="39" y="20"/>
                      <a:pt x="39" y="18"/>
                      <a:pt x="38" y="16"/>
                    </a:cubicBezTo>
                    <a:cubicBezTo>
                      <a:pt x="37" y="14"/>
                      <a:pt x="37" y="13"/>
                      <a:pt x="36" y="11"/>
                    </a:cubicBezTo>
                    <a:cubicBezTo>
                      <a:pt x="30" y="11"/>
                      <a:pt x="30" y="11"/>
                      <a:pt x="30" y="11"/>
                    </a:cubicBezTo>
                    <a:lnTo>
                      <a:pt x="29"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1" name="îSḷiḋè">
                <a:extLst>
                  <a:ext uri="{FF2B5EF4-FFF2-40B4-BE49-F238E27FC236}">
                    <a16:creationId xmlns:a16="http://schemas.microsoft.com/office/drawing/2014/main" id="{C891D24F-45EE-8060-03E9-3292B5DB22C9}"/>
                  </a:ext>
                </a:extLst>
              </p:cNvPr>
              <p:cNvSpPr/>
              <p:nvPr/>
            </p:nvSpPr>
            <p:spPr bwMode="auto">
              <a:xfrm>
                <a:off x="3173309" y="5313953"/>
                <a:ext cx="80963" cy="76200"/>
              </a:xfrm>
              <a:custGeom>
                <a:avLst/>
                <a:gdLst>
                  <a:gd name="T0" fmla="*/ 51 w 51"/>
                  <a:gd name="T1" fmla="*/ 30 h 48"/>
                  <a:gd name="T2" fmla="*/ 29 w 51"/>
                  <a:gd name="T3" fmla="*/ 29 h 48"/>
                  <a:gd name="T4" fmla="*/ 0 w 51"/>
                  <a:gd name="T5" fmla="*/ 48 h 48"/>
                  <a:gd name="T6" fmla="*/ 0 w 51"/>
                  <a:gd name="T7" fmla="*/ 36 h 48"/>
                  <a:gd name="T8" fmla="*/ 20 w 51"/>
                  <a:gd name="T9" fmla="*/ 24 h 48"/>
                  <a:gd name="T10" fmla="*/ 0 w 51"/>
                  <a:gd name="T11" fmla="*/ 12 h 48"/>
                  <a:gd name="T12" fmla="*/ 0 w 51"/>
                  <a:gd name="T13" fmla="*/ 0 h 48"/>
                  <a:gd name="T14" fmla="*/ 30 w 51"/>
                  <a:gd name="T15" fmla="*/ 20 h 48"/>
                  <a:gd name="T16" fmla="*/ 51 w 51"/>
                  <a:gd name="T17" fmla="*/ 20 h 48"/>
                  <a:gd name="T18" fmla="*/ 51 w 51"/>
                  <a:gd name="T19"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48">
                    <a:moveTo>
                      <a:pt x="51" y="30"/>
                    </a:moveTo>
                    <a:lnTo>
                      <a:pt x="29" y="29"/>
                    </a:lnTo>
                    <a:lnTo>
                      <a:pt x="0" y="48"/>
                    </a:lnTo>
                    <a:lnTo>
                      <a:pt x="0" y="36"/>
                    </a:lnTo>
                    <a:lnTo>
                      <a:pt x="20" y="24"/>
                    </a:lnTo>
                    <a:lnTo>
                      <a:pt x="0" y="12"/>
                    </a:lnTo>
                    <a:lnTo>
                      <a:pt x="0" y="0"/>
                    </a:lnTo>
                    <a:lnTo>
                      <a:pt x="30" y="20"/>
                    </a:lnTo>
                    <a:lnTo>
                      <a:pt x="51" y="20"/>
                    </a:lnTo>
                    <a:lnTo>
                      <a:pt x="5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2" name="îṣḷíḋé">
                <a:extLst>
                  <a:ext uri="{FF2B5EF4-FFF2-40B4-BE49-F238E27FC236}">
                    <a16:creationId xmlns:a16="http://schemas.microsoft.com/office/drawing/2014/main" id="{0817BC04-29BC-0942-F3DD-B59F0CE3428B}"/>
                  </a:ext>
                </a:extLst>
              </p:cNvPr>
              <p:cNvSpPr/>
              <p:nvPr/>
            </p:nvSpPr>
            <p:spPr bwMode="auto">
              <a:xfrm>
                <a:off x="3163784" y="5193303"/>
                <a:ext cx="87313" cy="76200"/>
              </a:xfrm>
              <a:custGeom>
                <a:avLst/>
                <a:gdLst>
                  <a:gd name="T0" fmla="*/ 4 w 47"/>
                  <a:gd name="T1" fmla="*/ 41 h 41"/>
                  <a:gd name="T2" fmla="*/ 1 w 47"/>
                  <a:gd name="T3" fmla="*/ 24 h 41"/>
                  <a:gd name="T4" fmla="*/ 0 w 47"/>
                  <a:gd name="T5" fmla="*/ 16 h 41"/>
                  <a:gd name="T6" fmla="*/ 2 w 47"/>
                  <a:gd name="T7" fmla="*/ 11 h 41"/>
                  <a:gd name="T8" fmla="*/ 5 w 47"/>
                  <a:gd name="T9" fmla="*/ 7 h 41"/>
                  <a:gd name="T10" fmla="*/ 10 w 47"/>
                  <a:gd name="T11" fmla="*/ 5 h 41"/>
                  <a:gd name="T12" fmla="*/ 16 w 47"/>
                  <a:gd name="T13" fmla="*/ 6 h 41"/>
                  <a:gd name="T14" fmla="*/ 20 w 47"/>
                  <a:gd name="T15" fmla="*/ 10 h 41"/>
                  <a:gd name="T16" fmla="*/ 23 w 47"/>
                  <a:gd name="T17" fmla="*/ 3 h 41"/>
                  <a:gd name="T18" fmla="*/ 29 w 47"/>
                  <a:gd name="T19" fmla="*/ 0 h 41"/>
                  <a:gd name="T20" fmla="*/ 35 w 47"/>
                  <a:gd name="T21" fmla="*/ 1 h 41"/>
                  <a:gd name="T22" fmla="*/ 40 w 47"/>
                  <a:gd name="T23" fmla="*/ 4 h 41"/>
                  <a:gd name="T24" fmla="*/ 43 w 47"/>
                  <a:gd name="T25" fmla="*/ 10 h 41"/>
                  <a:gd name="T26" fmla="*/ 45 w 47"/>
                  <a:gd name="T27" fmla="*/ 20 h 41"/>
                  <a:gd name="T28" fmla="*/ 47 w 47"/>
                  <a:gd name="T29" fmla="*/ 35 h 41"/>
                  <a:gd name="T30" fmla="*/ 4 w 47"/>
                  <a:gd name="T31" fmla="*/ 41 h 41"/>
                  <a:gd name="T32" fmla="*/ 10 w 47"/>
                  <a:gd name="T33" fmla="*/ 31 h 41"/>
                  <a:gd name="T34" fmla="*/ 20 w 47"/>
                  <a:gd name="T35" fmla="*/ 30 h 41"/>
                  <a:gd name="T36" fmla="*/ 19 w 47"/>
                  <a:gd name="T37" fmla="*/ 24 h 41"/>
                  <a:gd name="T38" fmla="*/ 18 w 47"/>
                  <a:gd name="T39" fmla="*/ 18 h 41"/>
                  <a:gd name="T40" fmla="*/ 16 w 47"/>
                  <a:gd name="T41" fmla="*/ 15 h 41"/>
                  <a:gd name="T42" fmla="*/ 12 w 47"/>
                  <a:gd name="T43" fmla="*/ 14 h 41"/>
                  <a:gd name="T44" fmla="*/ 9 w 47"/>
                  <a:gd name="T45" fmla="*/ 15 h 41"/>
                  <a:gd name="T46" fmla="*/ 8 w 47"/>
                  <a:gd name="T47" fmla="*/ 19 h 41"/>
                  <a:gd name="T48" fmla="*/ 9 w 47"/>
                  <a:gd name="T49" fmla="*/ 26 h 41"/>
                  <a:gd name="T50" fmla="*/ 10 w 47"/>
                  <a:gd name="T51" fmla="*/ 31 h 41"/>
                  <a:gd name="T52" fmla="*/ 27 w 47"/>
                  <a:gd name="T53" fmla="*/ 29 h 41"/>
                  <a:gd name="T54" fmla="*/ 39 w 47"/>
                  <a:gd name="T55" fmla="*/ 27 h 41"/>
                  <a:gd name="T56" fmla="*/ 37 w 47"/>
                  <a:gd name="T57" fmla="*/ 19 h 41"/>
                  <a:gd name="T58" fmla="*/ 36 w 47"/>
                  <a:gd name="T59" fmla="*/ 13 h 41"/>
                  <a:gd name="T60" fmla="*/ 34 w 47"/>
                  <a:gd name="T61" fmla="*/ 10 h 41"/>
                  <a:gd name="T62" fmla="*/ 30 w 47"/>
                  <a:gd name="T63" fmla="*/ 10 h 41"/>
                  <a:gd name="T64" fmla="*/ 27 w 47"/>
                  <a:gd name="T65" fmla="*/ 11 h 41"/>
                  <a:gd name="T66" fmla="*/ 25 w 47"/>
                  <a:gd name="T67" fmla="*/ 14 h 41"/>
                  <a:gd name="T68" fmla="*/ 26 w 47"/>
                  <a:gd name="T69" fmla="*/ 22 h 41"/>
                  <a:gd name="T70" fmla="*/ 27 w 47"/>
                  <a:gd name="T71" fmla="*/ 2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7" h="41">
                    <a:moveTo>
                      <a:pt x="4" y="41"/>
                    </a:moveTo>
                    <a:cubicBezTo>
                      <a:pt x="1" y="24"/>
                      <a:pt x="1" y="24"/>
                      <a:pt x="1" y="24"/>
                    </a:cubicBezTo>
                    <a:cubicBezTo>
                      <a:pt x="1" y="20"/>
                      <a:pt x="0" y="18"/>
                      <a:pt x="0" y="16"/>
                    </a:cubicBezTo>
                    <a:cubicBezTo>
                      <a:pt x="1" y="14"/>
                      <a:pt x="1" y="13"/>
                      <a:pt x="2" y="11"/>
                    </a:cubicBezTo>
                    <a:cubicBezTo>
                      <a:pt x="2" y="10"/>
                      <a:pt x="3" y="9"/>
                      <a:pt x="5" y="7"/>
                    </a:cubicBezTo>
                    <a:cubicBezTo>
                      <a:pt x="6" y="6"/>
                      <a:pt x="8" y="6"/>
                      <a:pt x="10" y="5"/>
                    </a:cubicBezTo>
                    <a:cubicBezTo>
                      <a:pt x="12" y="5"/>
                      <a:pt x="14" y="5"/>
                      <a:pt x="16" y="6"/>
                    </a:cubicBezTo>
                    <a:cubicBezTo>
                      <a:pt x="17" y="7"/>
                      <a:pt x="19" y="8"/>
                      <a:pt x="20" y="10"/>
                    </a:cubicBezTo>
                    <a:cubicBezTo>
                      <a:pt x="20" y="7"/>
                      <a:pt x="21" y="5"/>
                      <a:pt x="23" y="3"/>
                    </a:cubicBezTo>
                    <a:cubicBezTo>
                      <a:pt x="25" y="2"/>
                      <a:pt x="27" y="1"/>
                      <a:pt x="29" y="0"/>
                    </a:cubicBezTo>
                    <a:cubicBezTo>
                      <a:pt x="31" y="0"/>
                      <a:pt x="33" y="0"/>
                      <a:pt x="35" y="1"/>
                    </a:cubicBezTo>
                    <a:cubicBezTo>
                      <a:pt x="37" y="2"/>
                      <a:pt x="39" y="3"/>
                      <a:pt x="40" y="4"/>
                    </a:cubicBezTo>
                    <a:cubicBezTo>
                      <a:pt x="42" y="5"/>
                      <a:pt x="43" y="7"/>
                      <a:pt x="43" y="10"/>
                    </a:cubicBezTo>
                    <a:cubicBezTo>
                      <a:pt x="44" y="11"/>
                      <a:pt x="44" y="15"/>
                      <a:pt x="45" y="20"/>
                    </a:cubicBezTo>
                    <a:cubicBezTo>
                      <a:pt x="47" y="35"/>
                      <a:pt x="47" y="35"/>
                      <a:pt x="47" y="35"/>
                    </a:cubicBezTo>
                    <a:lnTo>
                      <a:pt x="4" y="41"/>
                    </a:lnTo>
                    <a:close/>
                    <a:moveTo>
                      <a:pt x="10" y="31"/>
                    </a:moveTo>
                    <a:cubicBezTo>
                      <a:pt x="20" y="30"/>
                      <a:pt x="20" y="30"/>
                      <a:pt x="20" y="30"/>
                    </a:cubicBezTo>
                    <a:cubicBezTo>
                      <a:pt x="19" y="24"/>
                      <a:pt x="19" y="24"/>
                      <a:pt x="19" y="24"/>
                    </a:cubicBezTo>
                    <a:cubicBezTo>
                      <a:pt x="18" y="21"/>
                      <a:pt x="18" y="19"/>
                      <a:pt x="18" y="18"/>
                    </a:cubicBezTo>
                    <a:cubicBezTo>
                      <a:pt x="17" y="16"/>
                      <a:pt x="17" y="15"/>
                      <a:pt x="16" y="15"/>
                    </a:cubicBezTo>
                    <a:cubicBezTo>
                      <a:pt x="15" y="14"/>
                      <a:pt x="14" y="14"/>
                      <a:pt x="12" y="14"/>
                    </a:cubicBezTo>
                    <a:cubicBezTo>
                      <a:pt x="11" y="14"/>
                      <a:pt x="10" y="14"/>
                      <a:pt x="9" y="15"/>
                    </a:cubicBezTo>
                    <a:cubicBezTo>
                      <a:pt x="8" y="16"/>
                      <a:pt x="8" y="17"/>
                      <a:pt x="8" y="19"/>
                    </a:cubicBezTo>
                    <a:cubicBezTo>
                      <a:pt x="8" y="20"/>
                      <a:pt x="8" y="22"/>
                      <a:pt x="9" y="26"/>
                    </a:cubicBezTo>
                    <a:lnTo>
                      <a:pt x="10" y="31"/>
                    </a:lnTo>
                    <a:close/>
                    <a:moveTo>
                      <a:pt x="27" y="29"/>
                    </a:moveTo>
                    <a:cubicBezTo>
                      <a:pt x="39" y="27"/>
                      <a:pt x="39" y="27"/>
                      <a:pt x="39" y="27"/>
                    </a:cubicBezTo>
                    <a:cubicBezTo>
                      <a:pt x="37" y="19"/>
                      <a:pt x="37" y="19"/>
                      <a:pt x="37" y="19"/>
                    </a:cubicBezTo>
                    <a:cubicBezTo>
                      <a:pt x="37" y="16"/>
                      <a:pt x="37" y="14"/>
                      <a:pt x="36" y="13"/>
                    </a:cubicBezTo>
                    <a:cubicBezTo>
                      <a:pt x="36" y="12"/>
                      <a:pt x="35" y="11"/>
                      <a:pt x="34" y="10"/>
                    </a:cubicBezTo>
                    <a:cubicBezTo>
                      <a:pt x="33" y="10"/>
                      <a:pt x="32" y="9"/>
                      <a:pt x="30" y="10"/>
                    </a:cubicBezTo>
                    <a:cubicBezTo>
                      <a:pt x="29" y="10"/>
                      <a:pt x="28" y="10"/>
                      <a:pt x="27" y="11"/>
                    </a:cubicBezTo>
                    <a:cubicBezTo>
                      <a:pt x="26" y="12"/>
                      <a:pt x="26" y="13"/>
                      <a:pt x="25" y="14"/>
                    </a:cubicBezTo>
                    <a:cubicBezTo>
                      <a:pt x="25" y="15"/>
                      <a:pt x="25" y="18"/>
                      <a:pt x="26" y="22"/>
                    </a:cubicBezTo>
                    <a:lnTo>
                      <a:pt x="27"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3" name="îṩliďè">
                <a:extLst>
                  <a:ext uri="{FF2B5EF4-FFF2-40B4-BE49-F238E27FC236}">
                    <a16:creationId xmlns:a16="http://schemas.microsoft.com/office/drawing/2014/main" id="{53E82D17-BFBE-6FBC-F662-9322E54674D2}"/>
                  </a:ext>
                </a:extLst>
              </p:cNvPr>
              <p:cNvSpPr/>
              <p:nvPr/>
            </p:nvSpPr>
            <p:spPr bwMode="auto">
              <a:xfrm>
                <a:off x="3146322" y="5120278"/>
                <a:ext cx="93663" cy="79375"/>
              </a:xfrm>
              <a:custGeom>
                <a:avLst/>
                <a:gdLst>
                  <a:gd name="T0" fmla="*/ 59 w 59"/>
                  <a:gd name="T1" fmla="*/ 37 h 50"/>
                  <a:gd name="T2" fmla="*/ 9 w 59"/>
                  <a:gd name="T3" fmla="*/ 50 h 50"/>
                  <a:gd name="T4" fmla="*/ 0 w 59"/>
                  <a:gd name="T5" fmla="*/ 13 h 50"/>
                  <a:gd name="T6" fmla="*/ 8 w 59"/>
                  <a:gd name="T7" fmla="*/ 10 h 50"/>
                  <a:gd name="T8" fmla="*/ 15 w 59"/>
                  <a:gd name="T9" fmla="*/ 37 h 50"/>
                  <a:gd name="T10" fmla="*/ 25 w 59"/>
                  <a:gd name="T11" fmla="*/ 35 h 50"/>
                  <a:gd name="T12" fmla="*/ 19 w 59"/>
                  <a:gd name="T13" fmla="*/ 9 h 50"/>
                  <a:gd name="T14" fmla="*/ 27 w 59"/>
                  <a:gd name="T15" fmla="*/ 8 h 50"/>
                  <a:gd name="T16" fmla="*/ 34 w 59"/>
                  <a:gd name="T17" fmla="*/ 32 h 50"/>
                  <a:gd name="T18" fmla="*/ 47 w 59"/>
                  <a:gd name="T19" fmla="*/ 29 h 50"/>
                  <a:gd name="T20" fmla="*/ 40 w 59"/>
                  <a:gd name="T21" fmla="*/ 1 h 50"/>
                  <a:gd name="T22" fmla="*/ 49 w 59"/>
                  <a:gd name="T23" fmla="*/ 0 h 50"/>
                  <a:gd name="T24" fmla="*/ 59 w 59"/>
                  <a:gd name="T25" fmla="*/ 3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50">
                    <a:moveTo>
                      <a:pt x="59" y="37"/>
                    </a:moveTo>
                    <a:lnTo>
                      <a:pt x="9" y="50"/>
                    </a:lnTo>
                    <a:lnTo>
                      <a:pt x="0" y="13"/>
                    </a:lnTo>
                    <a:lnTo>
                      <a:pt x="8" y="10"/>
                    </a:lnTo>
                    <a:lnTo>
                      <a:pt x="15" y="37"/>
                    </a:lnTo>
                    <a:lnTo>
                      <a:pt x="25" y="35"/>
                    </a:lnTo>
                    <a:lnTo>
                      <a:pt x="19" y="9"/>
                    </a:lnTo>
                    <a:lnTo>
                      <a:pt x="27" y="8"/>
                    </a:lnTo>
                    <a:lnTo>
                      <a:pt x="34" y="32"/>
                    </a:lnTo>
                    <a:lnTo>
                      <a:pt x="47" y="29"/>
                    </a:lnTo>
                    <a:lnTo>
                      <a:pt x="40" y="1"/>
                    </a:lnTo>
                    <a:lnTo>
                      <a:pt x="49" y="0"/>
                    </a:lnTo>
                    <a:lnTo>
                      <a:pt x="59"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4" name="iṧlíḋè">
                <a:extLst>
                  <a:ext uri="{FF2B5EF4-FFF2-40B4-BE49-F238E27FC236}">
                    <a16:creationId xmlns:a16="http://schemas.microsoft.com/office/drawing/2014/main" id="{E0FB1BA6-BB2A-67D1-95E5-C0ECEADD1C35}"/>
                  </a:ext>
                </a:extLst>
              </p:cNvPr>
              <p:cNvSpPr/>
              <p:nvPr/>
            </p:nvSpPr>
            <p:spPr bwMode="auto">
              <a:xfrm>
                <a:off x="3138384" y="5096465"/>
                <a:ext cx="82550" cy="38100"/>
              </a:xfrm>
              <a:custGeom>
                <a:avLst/>
                <a:gdLst>
                  <a:gd name="T0" fmla="*/ 52 w 52"/>
                  <a:gd name="T1" fmla="*/ 9 h 24"/>
                  <a:gd name="T2" fmla="*/ 3 w 52"/>
                  <a:gd name="T3" fmla="*/ 24 h 24"/>
                  <a:gd name="T4" fmla="*/ 0 w 52"/>
                  <a:gd name="T5" fmla="*/ 15 h 24"/>
                  <a:gd name="T6" fmla="*/ 49 w 52"/>
                  <a:gd name="T7" fmla="*/ 0 h 24"/>
                  <a:gd name="T8" fmla="*/ 52 w 52"/>
                  <a:gd name="T9" fmla="*/ 9 h 24"/>
                </a:gdLst>
                <a:ahLst/>
                <a:cxnLst>
                  <a:cxn ang="0">
                    <a:pos x="T0" y="T1"/>
                  </a:cxn>
                  <a:cxn ang="0">
                    <a:pos x="T2" y="T3"/>
                  </a:cxn>
                  <a:cxn ang="0">
                    <a:pos x="T4" y="T5"/>
                  </a:cxn>
                  <a:cxn ang="0">
                    <a:pos x="T6" y="T7"/>
                  </a:cxn>
                  <a:cxn ang="0">
                    <a:pos x="T8" y="T9"/>
                  </a:cxn>
                </a:cxnLst>
                <a:rect l="0" t="0" r="r" b="b"/>
                <a:pathLst>
                  <a:path w="52" h="24">
                    <a:moveTo>
                      <a:pt x="52" y="9"/>
                    </a:moveTo>
                    <a:lnTo>
                      <a:pt x="3" y="24"/>
                    </a:lnTo>
                    <a:lnTo>
                      <a:pt x="0" y="15"/>
                    </a:lnTo>
                    <a:lnTo>
                      <a:pt x="49" y="0"/>
                    </a:lnTo>
                    <a:lnTo>
                      <a:pt x="52"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5" name="islïḓè">
                <a:extLst>
                  <a:ext uri="{FF2B5EF4-FFF2-40B4-BE49-F238E27FC236}">
                    <a16:creationId xmlns:a16="http://schemas.microsoft.com/office/drawing/2014/main" id="{6AFBCBE4-D453-5847-6B4A-02470E375B51}"/>
                  </a:ext>
                </a:extLst>
              </p:cNvPr>
              <p:cNvSpPr/>
              <p:nvPr/>
            </p:nvSpPr>
            <p:spPr bwMode="auto">
              <a:xfrm>
                <a:off x="3120922" y="5047253"/>
                <a:ext cx="88900" cy="52388"/>
              </a:xfrm>
              <a:custGeom>
                <a:avLst/>
                <a:gdLst>
                  <a:gd name="T0" fmla="*/ 3 w 48"/>
                  <a:gd name="T1" fmla="*/ 20 h 28"/>
                  <a:gd name="T2" fmla="*/ 0 w 48"/>
                  <a:gd name="T3" fmla="*/ 12 h 28"/>
                  <a:gd name="T4" fmla="*/ 26 w 48"/>
                  <a:gd name="T5" fmla="*/ 2 h 28"/>
                  <a:gd name="T6" fmla="*/ 34 w 48"/>
                  <a:gd name="T7" fmla="*/ 0 h 28"/>
                  <a:gd name="T8" fmla="*/ 42 w 48"/>
                  <a:gd name="T9" fmla="*/ 3 h 28"/>
                  <a:gd name="T10" fmla="*/ 47 w 48"/>
                  <a:gd name="T11" fmla="*/ 10 h 28"/>
                  <a:gd name="T12" fmla="*/ 47 w 48"/>
                  <a:gd name="T13" fmla="*/ 21 h 28"/>
                  <a:gd name="T14" fmla="*/ 38 w 48"/>
                  <a:gd name="T15" fmla="*/ 28 h 28"/>
                  <a:gd name="T16" fmla="*/ 34 w 48"/>
                  <a:gd name="T17" fmla="*/ 20 h 28"/>
                  <a:gd name="T18" fmla="*/ 39 w 48"/>
                  <a:gd name="T19" fmla="*/ 17 h 28"/>
                  <a:gd name="T20" fmla="*/ 40 w 48"/>
                  <a:gd name="T21" fmla="*/ 13 h 28"/>
                  <a:gd name="T22" fmla="*/ 37 w 48"/>
                  <a:gd name="T23" fmla="*/ 9 h 28"/>
                  <a:gd name="T24" fmla="*/ 30 w 48"/>
                  <a:gd name="T25" fmla="*/ 10 h 28"/>
                  <a:gd name="T26" fmla="*/ 3 w 48"/>
                  <a:gd name="T27" fmla="*/ 2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 h="28">
                    <a:moveTo>
                      <a:pt x="3" y="20"/>
                    </a:moveTo>
                    <a:cubicBezTo>
                      <a:pt x="0" y="12"/>
                      <a:pt x="0" y="12"/>
                      <a:pt x="0" y="12"/>
                    </a:cubicBezTo>
                    <a:cubicBezTo>
                      <a:pt x="26" y="2"/>
                      <a:pt x="26" y="2"/>
                      <a:pt x="26" y="2"/>
                    </a:cubicBezTo>
                    <a:cubicBezTo>
                      <a:pt x="29" y="1"/>
                      <a:pt x="32" y="0"/>
                      <a:pt x="34" y="0"/>
                    </a:cubicBezTo>
                    <a:cubicBezTo>
                      <a:pt x="37" y="0"/>
                      <a:pt x="39" y="1"/>
                      <a:pt x="42" y="3"/>
                    </a:cubicBezTo>
                    <a:cubicBezTo>
                      <a:pt x="44" y="4"/>
                      <a:pt x="46" y="7"/>
                      <a:pt x="47" y="10"/>
                    </a:cubicBezTo>
                    <a:cubicBezTo>
                      <a:pt x="48" y="14"/>
                      <a:pt x="48" y="18"/>
                      <a:pt x="47" y="21"/>
                    </a:cubicBezTo>
                    <a:cubicBezTo>
                      <a:pt x="45" y="24"/>
                      <a:pt x="42" y="26"/>
                      <a:pt x="38" y="28"/>
                    </a:cubicBezTo>
                    <a:cubicBezTo>
                      <a:pt x="34" y="20"/>
                      <a:pt x="34" y="20"/>
                      <a:pt x="34" y="20"/>
                    </a:cubicBezTo>
                    <a:cubicBezTo>
                      <a:pt x="37" y="19"/>
                      <a:pt x="38" y="18"/>
                      <a:pt x="39" y="17"/>
                    </a:cubicBezTo>
                    <a:cubicBezTo>
                      <a:pt x="40" y="16"/>
                      <a:pt x="40" y="14"/>
                      <a:pt x="40" y="13"/>
                    </a:cubicBezTo>
                    <a:cubicBezTo>
                      <a:pt x="39" y="11"/>
                      <a:pt x="38" y="10"/>
                      <a:pt x="37" y="9"/>
                    </a:cubicBezTo>
                    <a:cubicBezTo>
                      <a:pt x="35" y="9"/>
                      <a:pt x="33" y="9"/>
                      <a:pt x="30" y="10"/>
                    </a:cubicBezTo>
                    <a:lnTo>
                      <a:pt x="3"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6" name="íṥ1iḍe">
                <a:extLst>
                  <a:ext uri="{FF2B5EF4-FFF2-40B4-BE49-F238E27FC236}">
                    <a16:creationId xmlns:a16="http://schemas.microsoft.com/office/drawing/2014/main" id="{0EFC5AFE-ED41-1A87-B6D1-412A3D4DF4BA}"/>
                  </a:ext>
                </a:extLst>
              </p:cNvPr>
              <p:cNvSpPr/>
              <p:nvPr/>
            </p:nvSpPr>
            <p:spPr bwMode="auto">
              <a:xfrm>
                <a:off x="3112984" y="5017090"/>
                <a:ext cx="80963" cy="46038"/>
              </a:xfrm>
              <a:custGeom>
                <a:avLst/>
                <a:gdLst>
                  <a:gd name="T0" fmla="*/ 51 w 51"/>
                  <a:gd name="T1" fmla="*/ 9 h 29"/>
                  <a:gd name="T2" fmla="*/ 3 w 51"/>
                  <a:gd name="T3" fmla="*/ 29 h 29"/>
                  <a:gd name="T4" fmla="*/ 0 w 51"/>
                  <a:gd name="T5" fmla="*/ 19 h 29"/>
                  <a:gd name="T6" fmla="*/ 46 w 51"/>
                  <a:gd name="T7" fmla="*/ 0 h 29"/>
                  <a:gd name="T8" fmla="*/ 51 w 51"/>
                  <a:gd name="T9" fmla="*/ 9 h 29"/>
                </a:gdLst>
                <a:ahLst/>
                <a:cxnLst>
                  <a:cxn ang="0">
                    <a:pos x="T0" y="T1"/>
                  </a:cxn>
                  <a:cxn ang="0">
                    <a:pos x="T2" y="T3"/>
                  </a:cxn>
                  <a:cxn ang="0">
                    <a:pos x="T4" y="T5"/>
                  </a:cxn>
                  <a:cxn ang="0">
                    <a:pos x="T6" y="T7"/>
                  </a:cxn>
                  <a:cxn ang="0">
                    <a:pos x="T8" y="T9"/>
                  </a:cxn>
                </a:cxnLst>
                <a:rect l="0" t="0" r="r" b="b"/>
                <a:pathLst>
                  <a:path w="51" h="29">
                    <a:moveTo>
                      <a:pt x="51" y="9"/>
                    </a:moveTo>
                    <a:lnTo>
                      <a:pt x="3" y="29"/>
                    </a:lnTo>
                    <a:lnTo>
                      <a:pt x="0" y="19"/>
                    </a:lnTo>
                    <a:lnTo>
                      <a:pt x="46" y="0"/>
                    </a:lnTo>
                    <a:lnTo>
                      <a:pt x="51"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7" name="iṥľîḋé">
                <a:extLst>
                  <a:ext uri="{FF2B5EF4-FFF2-40B4-BE49-F238E27FC236}">
                    <a16:creationId xmlns:a16="http://schemas.microsoft.com/office/drawing/2014/main" id="{F6605BF2-67D8-7C03-B155-2999DC2F9C19}"/>
                  </a:ext>
                </a:extLst>
              </p:cNvPr>
              <p:cNvSpPr/>
              <p:nvPr/>
            </p:nvSpPr>
            <p:spPr bwMode="auto">
              <a:xfrm>
                <a:off x="3081234" y="4948828"/>
                <a:ext cx="101600" cy="93663"/>
              </a:xfrm>
              <a:custGeom>
                <a:avLst/>
                <a:gdLst>
                  <a:gd name="T0" fmla="*/ 64 w 64"/>
                  <a:gd name="T1" fmla="*/ 36 h 59"/>
                  <a:gd name="T2" fmla="*/ 18 w 64"/>
                  <a:gd name="T3" fmla="*/ 59 h 59"/>
                  <a:gd name="T4" fmla="*/ 14 w 64"/>
                  <a:gd name="T5" fmla="*/ 50 h 59"/>
                  <a:gd name="T6" fmla="*/ 35 w 64"/>
                  <a:gd name="T7" fmla="*/ 16 h 59"/>
                  <a:gd name="T8" fmla="*/ 3 w 64"/>
                  <a:gd name="T9" fmla="*/ 31 h 59"/>
                  <a:gd name="T10" fmla="*/ 0 w 64"/>
                  <a:gd name="T11" fmla="*/ 22 h 59"/>
                  <a:gd name="T12" fmla="*/ 45 w 64"/>
                  <a:gd name="T13" fmla="*/ 0 h 59"/>
                  <a:gd name="T14" fmla="*/ 50 w 64"/>
                  <a:gd name="T15" fmla="*/ 8 h 59"/>
                  <a:gd name="T16" fmla="*/ 29 w 64"/>
                  <a:gd name="T17" fmla="*/ 42 h 59"/>
                  <a:gd name="T18" fmla="*/ 59 w 64"/>
                  <a:gd name="T19" fmla="*/ 26 h 59"/>
                  <a:gd name="T20" fmla="*/ 64 w 64"/>
                  <a:gd name="T21" fmla="*/ 36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4" h="59">
                    <a:moveTo>
                      <a:pt x="64" y="36"/>
                    </a:moveTo>
                    <a:lnTo>
                      <a:pt x="18" y="59"/>
                    </a:lnTo>
                    <a:lnTo>
                      <a:pt x="14" y="50"/>
                    </a:lnTo>
                    <a:lnTo>
                      <a:pt x="35" y="16"/>
                    </a:lnTo>
                    <a:lnTo>
                      <a:pt x="3" y="31"/>
                    </a:lnTo>
                    <a:lnTo>
                      <a:pt x="0" y="22"/>
                    </a:lnTo>
                    <a:lnTo>
                      <a:pt x="45" y="0"/>
                    </a:lnTo>
                    <a:lnTo>
                      <a:pt x="50" y="8"/>
                    </a:lnTo>
                    <a:lnTo>
                      <a:pt x="29" y="42"/>
                    </a:lnTo>
                    <a:lnTo>
                      <a:pt x="59" y="26"/>
                    </a:lnTo>
                    <a:lnTo>
                      <a:pt x="64"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8" name="îślidè">
                <a:extLst>
                  <a:ext uri="{FF2B5EF4-FFF2-40B4-BE49-F238E27FC236}">
                    <a16:creationId xmlns:a16="http://schemas.microsoft.com/office/drawing/2014/main" id="{37C99744-BA91-1C9B-A662-FDB82BAD2915}"/>
                  </a:ext>
                </a:extLst>
              </p:cNvPr>
              <p:cNvSpPr/>
              <p:nvPr/>
            </p:nvSpPr>
            <p:spPr bwMode="auto">
              <a:xfrm>
                <a:off x="3047897" y="4877390"/>
                <a:ext cx="84138" cy="88900"/>
              </a:xfrm>
              <a:custGeom>
                <a:avLst/>
                <a:gdLst>
                  <a:gd name="T0" fmla="*/ 28 w 46"/>
                  <a:gd name="T1" fmla="*/ 21 h 48"/>
                  <a:gd name="T2" fmla="*/ 22 w 46"/>
                  <a:gd name="T3" fmla="*/ 25 h 48"/>
                  <a:gd name="T4" fmla="*/ 11 w 46"/>
                  <a:gd name="T5" fmla="*/ 9 h 48"/>
                  <a:gd name="T6" fmla="*/ 26 w 46"/>
                  <a:gd name="T7" fmla="*/ 0 h 48"/>
                  <a:gd name="T8" fmla="*/ 35 w 46"/>
                  <a:gd name="T9" fmla="*/ 4 h 48"/>
                  <a:gd name="T10" fmla="*/ 42 w 46"/>
                  <a:gd name="T11" fmla="*/ 12 h 48"/>
                  <a:gd name="T12" fmla="*/ 46 w 46"/>
                  <a:gd name="T13" fmla="*/ 24 h 48"/>
                  <a:gd name="T14" fmla="*/ 43 w 46"/>
                  <a:gd name="T15" fmla="*/ 35 h 48"/>
                  <a:gd name="T16" fmla="*/ 35 w 46"/>
                  <a:gd name="T17" fmla="*/ 43 h 48"/>
                  <a:gd name="T18" fmla="*/ 23 w 46"/>
                  <a:gd name="T19" fmla="*/ 47 h 48"/>
                  <a:gd name="T20" fmla="*/ 12 w 46"/>
                  <a:gd name="T21" fmla="*/ 45 h 48"/>
                  <a:gd name="T22" fmla="*/ 4 w 46"/>
                  <a:gd name="T23" fmla="*/ 37 h 48"/>
                  <a:gd name="T24" fmla="*/ 0 w 46"/>
                  <a:gd name="T25" fmla="*/ 24 h 48"/>
                  <a:gd name="T26" fmla="*/ 5 w 46"/>
                  <a:gd name="T27" fmla="*/ 14 h 48"/>
                  <a:gd name="T28" fmla="*/ 11 w 46"/>
                  <a:gd name="T29" fmla="*/ 21 h 48"/>
                  <a:gd name="T30" fmla="*/ 9 w 46"/>
                  <a:gd name="T31" fmla="*/ 27 h 48"/>
                  <a:gd name="T32" fmla="*/ 11 w 46"/>
                  <a:gd name="T33" fmla="*/ 33 h 48"/>
                  <a:gd name="T34" fmla="*/ 19 w 46"/>
                  <a:gd name="T35" fmla="*/ 39 h 48"/>
                  <a:gd name="T36" fmla="*/ 30 w 46"/>
                  <a:gd name="T37" fmla="*/ 36 h 48"/>
                  <a:gd name="T38" fmla="*/ 38 w 46"/>
                  <a:gd name="T39" fmla="*/ 26 h 48"/>
                  <a:gd name="T40" fmla="*/ 36 w 46"/>
                  <a:gd name="T41" fmla="*/ 17 h 48"/>
                  <a:gd name="T42" fmla="*/ 32 w 46"/>
                  <a:gd name="T43" fmla="*/ 13 h 48"/>
                  <a:gd name="T44" fmla="*/ 27 w 46"/>
                  <a:gd name="T45" fmla="*/ 10 h 48"/>
                  <a:gd name="T46" fmla="*/ 23 w 46"/>
                  <a:gd name="T47" fmla="*/ 13 h 48"/>
                  <a:gd name="T48" fmla="*/ 28 w 46"/>
                  <a:gd name="T49" fmla="*/ 21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48">
                    <a:moveTo>
                      <a:pt x="28" y="21"/>
                    </a:moveTo>
                    <a:cubicBezTo>
                      <a:pt x="22" y="25"/>
                      <a:pt x="22" y="25"/>
                      <a:pt x="22" y="25"/>
                    </a:cubicBezTo>
                    <a:cubicBezTo>
                      <a:pt x="11" y="9"/>
                      <a:pt x="11" y="9"/>
                      <a:pt x="11" y="9"/>
                    </a:cubicBezTo>
                    <a:cubicBezTo>
                      <a:pt x="26" y="0"/>
                      <a:pt x="26" y="0"/>
                      <a:pt x="26" y="0"/>
                    </a:cubicBezTo>
                    <a:cubicBezTo>
                      <a:pt x="29" y="1"/>
                      <a:pt x="31" y="2"/>
                      <a:pt x="35" y="4"/>
                    </a:cubicBezTo>
                    <a:cubicBezTo>
                      <a:pt x="38" y="6"/>
                      <a:pt x="40" y="9"/>
                      <a:pt x="42" y="12"/>
                    </a:cubicBezTo>
                    <a:cubicBezTo>
                      <a:pt x="45" y="16"/>
                      <a:pt x="46" y="20"/>
                      <a:pt x="46" y="24"/>
                    </a:cubicBezTo>
                    <a:cubicBezTo>
                      <a:pt x="46" y="28"/>
                      <a:pt x="45" y="31"/>
                      <a:pt x="43" y="35"/>
                    </a:cubicBezTo>
                    <a:cubicBezTo>
                      <a:pt x="41" y="38"/>
                      <a:pt x="38" y="41"/>
                      <a:pt x="35" y="43"/>
                    </a:cubicBezTo>
                    <a:cubicBezTo>
                      <a:pt x="31" y="46"/>
                      <a:pt x="27" y="47"/>
                      <a:pt x="23" y="47"/>
                    </a:cubicBezTo>
                    <a:cubicBezTo>
                      <a:pt x="19" y="48"/>
                      <a:pt x="15" y="47"/>
                      <a:pt x="12" y="45"/>
                    </a:cubicBezTo>
                    <a:cubicBezTo>
                      <a:pt x="9" y="43"/>
                      <a:pt x="6" y="41"/>
                      <a:pt x="4" y="37"/>
                    </a:cubicBezTo>
                    <a:cubicBezTo>
                      <a:pt x="1" y="32"/>
                      <a:pt x="0" y="28"/>
                      <a:pt x="0" y="24"/>
                    </a:cubicBezTo>
                    <a:cubicBezTo>
                      <a:pt x="0" y="21"/>
                      <a:pt x="2" y="17"/>
                      <a:pt x="5" y="14"/>
                    </a:cubicBezTo>
                    <a:cubicBezTo>
                      <a:pt x="11" y="21"/>
                      <a:pt x="11" y="21"/>
                      <a:pt x="11" y="21"/>
                    </a:cubicBezTo>
                    <a:cubicBezTo>
                      <a:pt x="10" y="23"/>
                      <a:pt x="9" y="24"/>
                      <a:pt x="9" y="27"/>
                    </a:cubicBezTo>
                    <a:cubicBezTo>
                      <a:pt x="8" y="29"/>
                      <a:pt x="9" y="31"/>
                      <a:pt x="11" y="33"/>
                    </a:cubicBezTo>
                    <a:cubicBezTo>
                      <a:pt x="13" y="36"/>
                      <a:pt x="15" y="38"/>
                      <a:pt x="19" y="39"/>
                    </a:cubicBezTo>
                    <a:cubicBezTo>
                      <a:pt x="22" y="39"/>
                      <a:pt x="26" y="38"/>
                      <a:pt x="30" y="36"/>
                    </a:cubicBezTo>
                    <a:cubicBezTo>
                      <a:pt x="34" y="33"/>
                      <a:pt x="37" y="30"/>
                      <a:pt x="38" y="26"/>
                    </a:cubicBezTo>
                    <a:cubicBezTo>
                      <a:pt x="39" y="23"/>
                      <a:pt x="38" y="20"/>
                      <a:pt x="36" y="17"/>
                    </a:cubicBezTo>
                    <a:cubicBezTo>
                      <a:pt x="35" y="15"/>
                      <a:pt x="34" y="14"/>
                      <a:pt x="32" y="13"/>
                    </a:cubicBezTo>
                    <a:cubicBezTo>
                      <a:pt x="30" y="11"/>
                      <a:pt x="29" y="10"/>
                      <a:pt x="27" y="10"/>
                    </a:cubicBezTo>
                    <a:cubicBezTo>
                      <a:pt x="23" y="13"/>
                      <a:pt x="23" y="13"/>
                      <a:pt x="23" y="13"/>
                    </a:cubicBezTo>
                    <a:lnTo>
                      <a:pt x="28"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69" name="îŝ1ide">
                <a:extLst>
                  <a:ext uri="{FF2B5EF4-FFF2-40B4-BE49-F238E27FC236}">
                    <a16:creationId xmlns:a16="http://schemas.microsoft.com/office/drawing/2014/main" id="{DE50801D-4E3E-1ADB-89B6-EECC0D17615E}"/>
                  </a:ext>
                </a:extLst>
              </p:cNvPr>
              <p:cNvSpPr/>
              <p:nvPr/>
            </p:nvSpPr>
            <p:spPr bwMode="auto">
              <a:xfrm>
                <a:off x="1981097" y="4907553"/>
                <a:ext cx="931863" cy="969963"/>
              </a:xfrm>
              <a:custGeom>
                <a:avLst/>
                <a:gdLst>
                  <a:gd name="T0" fmla="*/ 488 w 506"/>
                  <a:gd name="T1" fmla="*/ 144 h 525"/>
                  <a:gd name="T2" fmla="*/ 449 w 506"/>
                  <a:gd name="T3" fmla="*/ 161 h 525"/>
                  <a:gd name="T4" fmla="*/ 473 w 506"/>
                  <a:gd name="T5" fmla="*/ 361 h 525"/>
                  <a:gd name="T6" fmla="*/ 434 w 506"/>
                  <a:gd name="T7" fmla="*/ 382 h 525"/>
                  <a:gd name="T8" fmla="*/ 463 w 506"/>
                  <a:gd name="T9" fmla="*/ 392 h 525"/>
                  <a:gd name="T10" fmla="*/ 434 w 506"/>
                  <a:gd name="T11" fmla="*/ 455 h 525"/>
                  <a:gd name="T12" fmla="*/ 418 w 506"/>
                  <a:gd name="T13" fmla="*/ 525 h 525"/>
                  <a:gd name="T14" fmla="*/ 328 w 506"/>
                  <a:gd name="T15" fmla="*/ 392 h 525"/>
                  <a:gd name="T16" fmla="*/ 200 w 506"/>
                  <a:gd name="T17" fmla="*/ 376 h 525"/>
                  <a:gd name="T18" fmla="*/ 179 w 506"/>
                  <a:gd name="T19" fmla="*/ 525 h 525"/>
                  <a:gd name="T20" fmla="*/ 72 w 506"/>
                  <a:gd name="T21" fmla="*/ 510 h 525"/>
                  <a:gd name="T22" fmla="*/ 44 w 506"/>
                  <a:gd name="T23" fmla="*/ 439 h 525"/>
                  <a:gd name="T24" fmla="*/ 72 w 506"/>
                  <a:gd name="T25" fmla="*/ 392 h 525"/>
                  <a:gd name="T26" fmla="*/ 57 w 506"/>
                  <a:gd name="T27" fmla="*/ 382 h 525"/>
                  <a:gd name="T28" fmla="*/ 18 w 506"/>
                  <a:gd name="T29" fmla="*/ 161 h 525"/>
                  <a:gd name="T30" fmla="*/ 56 w 506"/>
                  <a:gd name="T31" fmla="*/ 144 h 525"/>
                  <a:gd name="T32" fmla="*/ 0 w 506"/>
                  <a:gd name="T33" fmla="*/ 21 h 525"/>
                  <a:gd name="T34" fmla="*/ 92 w 506"/>
                  <a:gd name="T35" fmla="*/ 21 h 525"/>
                  <a:gd name="T36" fmla="*/ 403 w 506"/>
                  <a:gd name="T37" fmla="*/ 82 h 525"/>
                  <a:gd name="T38" fmla="*/ 457 w 506"/>
                  <a:gd name="T39" fmla="*/ 0 h 525"/>
                  <a:gd name="T40" fmla="*/ 461 w 506"/>
                  <a:gd name="T41" fmla="*/ 82 h 525"/>
                  <a:gd name="T42" fmla="*/ 455 w 506"/>
                  <a:gd name="T43" fmla="*/ 24 h 525"/>
                  <a:gd name="T44" fmla="*/ 435 w 506"/>
                  <a:gd name="T45" fmla="*/ 82 h 525"/>
                  <a:gd name="T46" fmla="*/ 454 w 506"/>
                  <a:gd name="T47" fmla="*/ 127 h 525"/>
                  <a:gd name="T48" fmla="*/ 49 w 506"/>
                  <a:gd name="T49" fmla="*/ 112 h 525"/>
                  <a:gd name="T50" fmla="*/ 78 w 506"/>
                  <a:gd name="T51" fmla="*/ 127 h 525"/>
                  <a:gd name="T52" fmla="*/ 81 w 506"/>
                  <a:gd name="T53" fmla="*/ 161 h 525"/>
                  <a:gd name="T54" fmla="*/ 426 w 506"/>
                  <a:gd name="T55" fmla="*/ 145 h 525"/>
                  <a:gd name="T56" fmla="*/ 454 w 506"/>
                  <a:gd name="T57" fmla="*/ 127 h 525"/>
                  <a:gd name="T58" fmla="*/ 450 w 506"/>
                  <a:gd name="T59" fmla="*/ 178 h 525"/>
                  <a:gd name="T60" fmla="*/ 65 w 506"/>
                  <a:gd name="T61" fmla="*/ 335 h 525"/>
                  <a:gd name="T62" fmla="*/ 421 w 506"/>
                  <a:gd name="T63" fmla="*/ 349 h 525"/>
                  <a:gd name="T64" fmla="*/ 398 w 506"/>
                  <a:gd name="T65" fmla="*/ 490 h 525"/>
                  <a:gd name="T66" fmla="*/ 356 w 506"/>
                  <a:gd name="T67" fmla="*/ 371 h 525"/>
                  <a:gd name="T68" fmla="*/ 389 w 506"/>
                  <a:gd name="T69" fmla="*/ 496 h 525"/>
                  <a:gd name="T70" fmla="*/ 150 w 506"/>
                  <a:gd name="T71" fmla="*/ 496 h 525"/>
                  <a:gd name="T72" fmla="*/ 108 w 506"/>
                  <a:gd name="T73" fmla="*/ 371 h 525"/>
                  <a:gd name="T74" fmla="*/ 117 w 506"/>
                  <a:gd name="T75" fmla="*/ 496 h 525"/>
                  <a:gd name="T76" fmla="*/ 71 w 506"/>
                  <a:gd name="T77" fmla="*/ 82 h 525"/>
                  <a:gd name="T78" fmla="*/ 51 w 506"/>
                  <a:gd name="T79" fmla="*/ 24 h 525"/>
                  <a:gd name="T80" fmla="*/ 45 w 506"/>
                  <a:gd name="T81" fmla="*/ 8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06" h="525">
                    <a:moveTo>
                      <a:pt x="506" y="21"/>
                    </a:moveTo>
                    <a:cubicBezTo>
                      <a:pt x="488" y="144"/>
                      <a:pt x="488" y="144"/>
                      <a:pt x="488" y="144"/>
                    </a:cubicBezTo>
                    <a:cubicBezTo>
                      <a:pt x="450" y="144"/>
                      <a:pt x="450" y="144"/>
                      <a:pt x="450" y="144"/>
                    </a:cubicBezTo>
                    <a:cubicBezTo>
                      <a:pt x="449" y="161"/>
                      <a:pt x="449" y="161"/>
                      <a:pt x="449" y="161"/>
                    </a:cubicBezTo>
                    <a:cubicBezTo>
                      <a:pt x="488" y="161"/>
                      <a:pt x="488" y="161"/>
                      <a:pt x="488" y="161"/>
                    </a:cubicBezTo>
                    <a:cubicBezTo>
                      <a:pt x="473" y="361"/>
                      <a:pt x="473" y="361"/>
                      <a:pt x="473" y="361"/>
                    </a:cubicBezTo>
                    <a:cubicBezTo>
                      <a:pt x="473" y="372"/>
                      <a:pt x="462" y="382"/>
                      <a:pt x="450" y="382"/>
                    </a:cubicBezTo>
                    <a:cubicBezTo>
                      <a:pt x="434" y="382"/>
                      <a:pt x="434" y="382"/>
                      <a:pt x="434" y="382"/>
                    </a:cubicBezTo>
                    <a:cubicBezTo>
                      <a:pt x="434" y="392"/>
                      <a:pt x="434" y="392"/>
                      <a:pt x="434" y="392"/>
                    </a:cubicBezTo>
                    <a:cubicBezTo>
                      <a:pt x="463" y="392"/>
                      <a:pt x="463" y="392"/>
                      <a:pt x="463" y="392"/>
                    </a:cubicBezTo>
                    <a:cubicBezTo>
                      <a:pt x="463" y="439"/>
                      <a:pt x="463" y="439"/>
                      <a:pt x="463" y="439"/>
                    </a:cubicBezTo>
                    <a:cubicBezTo>
                      <a:pt x="463" y="448"/>
                      <a:pt x="450" y="455"/>
                      <a:pt x="434" y="455"/>
                    </a:cubicBezTo>
                    <a:cubicBezTo>
                      <a:pt x="434" y="510"/>
                      <a:pt x="434" y="510"/>
                      <a:pt x="434" y="510"/>
                    </a:cubicBezTo>
                    <a:cubicBezTo>
                      <a:pt x="434" y="518"/>
                      <a:pt x="427" y="525"/>
                      <a:pt x="418" y="525"/>
                    </a:cubicBezTo>
                    <a:cubicBezTo>
                      <a:pt x="328" y="525"/>
                      <a:pt x="328" y="525"/>
                      <a:pt x="328" y="525"/>
                    </a:cubicBezTo>
                    <a:cubicBezTo>
                      <a:pt x="328" y="392"/>
                      <a:pt x="328" y="392"/>
                      <a:pt x="328" y="392"/>
                    </a:cubicBezTo>
                    <a:cubicBezTo>
                      <a:pt x="328" y="383"/>
                      <a:pt x="318" y="376"/>
                      <a:pt x="307" y="376"/>
                    </a:cubicBezTo>
                    <a:cubicBezTo>
                      <a:pt x="200" y="376"/>
                      <a:pt x="200" y="376"/>
                      <a:pt x="200" y="376"/>
                    </a:cubicBezTo>
                    <a:cubicBezTo>
                      <a:pt x="188" y="376"/>
                      <a:pt x="179" y="383"/>
                      <a:pt x="179" y="392"/>
                    </a:cubicBezTo>
                    <a:cubicBezTo>
                      <a:pt x="179" y="525"/>
                      <a:pt x="179" y="525"/>
                      <a:pt x="179" y="525"/>
                    </a:cubicBezTo>
                    <a:cubicBezTo>
                      <a:pt x="89" y="525"/>
                      <a:pt x="89" y="525"/>
                      <a:pt x="89" y="525"/>
                    </a:cubicBezTo>
                    <a:cubicBezTo>
                      <a:pt x="80" y="525"/>
                      <a:pt x="72" y="518"/>
                      <a:pt x="72" y="510"/>
                    </a:cubicBezTo>
                    <a:cubicBezTo>
                      <a:pt x="72" y="455"/>
                      <a:pt x="72" y="455"/>
                      <a:pt x="72" y="455"/>
                    </a:cubicBezTo>
                    <a:cubicBezTo>
                      <a:pt x="56" y="455"/>
                      <a:pt x="44" y="448"/>
                      <a:pt x="44" y="439"/>
                    </a:cubicBezTo>
                    <a:cubicBezTo>
                      <a:pt x="44" y="392"/>
                      <a:pt x="44" y="392"/>
                      <a:pt x="44" y="392"/>
                    </a:cubicBezTo>
                    <a:cubicBezTo>
                      <a:pt x="72" y="392"/>
                      <a:pt x="72" y="392"/>
                      <a:pt x="72" y="392"/>
                    </a:cubicBezTo>
                    <a:cubicBezTo>
                      <a:pt x="72" y="382"/>
                      <a:pt x="72" y="382"/>
                      <a:pt x="72" y="382"/>
                    </a:cubicBezTo>
                    <a:cubicBezTo>
                      <a:pt x="57" y="382"/>
                      <a:pt x="57" y="382"/>
                      <a:pt x="57" y="382"/>
                    </a:cubicBezTo>
                    <a:cubicBezTo>
                      <a:pt x="44" y="382"/>
                      <a:pt x="34" y="372"/>
                      <a:pt x="34" y="361"/>
                    </a:cubicBezTo>
                    <a:cubicBezTo>
                      <a:pt x="18" y="161"/>
                      <a:pt x="18" y="161"/>
                      <a:pt x="18" y="161"/>
                    </a:cubicBezTo>
                    <a:cubicBezTo>
                      <a:pt x="58" y="161"/>
                      <a:pt x="58" y="161"/>
                      <a:pt x="58" y="161"/>
                    </a:cubicBezTo>
                    <a:cubicBezTo>
                      <a:pt x="56" y="144"/>
                      <a:pt x="56" y="144"/>
                      <a:pt x="56" y="144"/>
                    </a:cubicBezTo>
                    <a:cubicBezTo>
                      <a:pt x="18" y="144"/>
                      <a:pt x="18" y="144"/>
                      <a:pt x="18" y="144"/>
                    </a:cubicBezTo>
                    <a:cubicBezTo>
                      <a:pt x="0" y="21"/>
                      <a:pt x="0" y="21"/>
                      <a:pt x="0" y="21"/>
                    </a:cubicBezTo>
                    <a:cubicBezTo>
                      <a:pt x="2" y="7"/>
                      <a:pt x="31" y="0"/>
                      <a:pt x="49" y="0"/>
                    </a:cubicBezTo>
                    <a:cubicBezTo>
                      <a:pt x="73" y="0"/>
                      <a:pt x="80" y="3"/>
                      <a:pt x="92" y="21"/>
                    </a:cubicBezTo>
                    <a:cubicBezTo>
                      <a:pt x="103" y="82"/>
                      <a:pt x="103" y="82"/>
                      <a:pt x="103" y="82"/>
                    </a:cubicBezTo>
                    <a:cubicBezTo>
                      <a:pt x="403" y="82"/>
                      <a:pt x="403" y="82"/>
                      <a:pt x="403" y="82"/>
                    </a:cubicBezTo>
                    <a:cubicBezTo>
                      <a:pt x="415" y="21"/>
                      <a:pt x="415" y="21"/>
                      <a:pt x="415" y="21"/>
                    </a:cubicBezTo>
                    <a:cubicBezTo>
                      <a:pt x="426" y="3"/>
                      <a:pt x="433" y="0"/>
                      <a:pt x="457" y="0"/>
                    </a:cubicBezTo>
                    <a:cubicBezTo>
                      <a:pt x="475" y="0"/>
                      <a:pt x="504" y="7"/>
                      <a:pt x="506" y="21"/>
                    </a:cubicBezTo>
                    <a:close/>
                    <a:moveTo>
                      <a:pt x="461" y="82"/>
                    </a:moveTo>
                    <a:cubicBezTo>
                      <a:pt x="469" y="32"/>
                      <a:pt x="469" y="32"/>
                      <a:pt x="469" y="32"/>
                    </a:cubicBezTo>
                    <a:cubicBezTo>
                      <a:pt x="469" y="24"/>
                      <a:pt x="463" y="24"/>
                      <a:pt x="455" y="24"/>
                    </a:cubicBezTo>
                    <a:cubicBezTo>
                      <a:pt x="450" y="24"/>
                      <a:pt x="447" y="26"/>
                      <a:pt x="445" y="32"/>
                    </a:cubicBezTo>
                    <a:cubicBezTo>
                      <a:pt x="435" y="82"/>
                      <a:pt x="435" y="82"/>
                      <a:pt x="435" y="82"/>
                    </a:cubicBezTo>
                    <a:lnTo>
                      <a:pt x="461" y="82"/>
                    </a:lnTo>
                    <a:close/>
                    <a:moveTo>
                      <a:pt x="454" y="127"/>
                    </a:moveTo>
                    <a:cubicBezTo>
                      <a:pt x="457" y="112"/>
                      <a:pt x="457" y="112"/>
                      <a:pt x="457" y="112"/>
                    </a:cubicBezTo>
                    <a:cubicBezTo>
                      <a:pt x="49" y="112"/>
                      <a:pt x="49" y="112"/>
                      <a:pt x="49" y="112"/>
                    </a:cubicBezTo>
                    <a:cubicBezTo>
                      <a:pt x="52" y="127"/>
                      <a:pt x="52" y="127"/>
                      <a:pt x="52" y="127"/>
                    </a:cubicBezTo>
                    <a:cubicBezTo>
                      <a:pt x="78" y="127"/>
                      <a:pt x="78" y="127"/>
                      <a:pt x="78" y="127"/>
                    </a:cubicBezTo>
                    <a:cubicBezTo>
                      <a:pt x="80" y="145"/>
                      <a:pt x="80" y="145"/>
                      <a:pt x="80" y="145"/>
                    </a:cubicBezTo>
                    <a:cubicBezTo>
                      <a:pt x="81" y="161"/>
                      <a:pt x="81" y="161"/>
                      <a:pt x="81" y="161"/>
                    </a:cubicBezTo>
                    <a:cubicBezTo>
                      <a:pt x="425" y="161"/>
                      <a:pt x="425" y="161"/>
                      <a:pt x="425" y="161"/>
                    </a:cubicBezTo>
                    <a:cubicBezTo>
                      <a:pt x="426" y="145"/>
                      <a:pt x="426" y="145"/>
                      <a:pt x="426" y="145"/>
                    </a:cubicBezTo>
                    <a:cubicBezTo>
                      <a:pt x="428" y="127"/>
                      <a:pt x="428" y="127"/>
                      <a:pt x="428" y="127"/>
                    </a:cubicBezTo>
                    <a:lnTo>
                      <a:pt x="454" y="127"/>
                    </a:lnTo>
                    <a:close/>
                    <a:moveTo>
                      <a:pt x="441" y="335"/>
                    </a:moveTo>
                    <a:cubicBezTo>
                      <a:pt x="450" y="178"/>
                      <a:pt x="450" y="178"/>
                      <a:pt x="450" y="178"/>
                    </a:cubicBezTo>
                    <a:cubicBezTo>
                      <a:pt x="56" y="178"/>
                      <a:pt x="56" y="178"/>
                      <a:pt x="56" y="178"/>
                    </a:cubicBezTo>
                    <a:cubicBezTo>
                      <a:pt x="65" y="335"/>
                      <a:pt x="65" y="335"/>
                      <a:pt x="65" y="335"/>
                    </a:cubicBezTo>
                    <a:cubicBezTo>
                      <a:pt x="65" y="343"/>
                      <a:pt x="74" y="349"/>
                      <a:pt x="85" y="349"/>
                    </a:cubicBezTo>
                    <a:cubicBezTo>
                      <a:pt x="421" y="349"/>
                      <a:pt x="421" y="349"/>
                      <a:pt x="421" y="349"/>
                    </a:cubicBezTo>
                    <a:cubicBezTo>
                      <a:pt x="432" y="349"/>
                      <a:pt x="441" y="343"/>
                      <a:pt x="441" y="335"/>
                    </a:cubicBezTo>
                    <a:close/>
                    <a:moveTo>
                      <a:pt x="398" y="490"/>
                    </a:moveTo>
                    <a:cubicBezTo>
                      <a:pt x="398" y="371"/>
                      <a:pt x="398" y="371"/>
                      <a:pt x="398" y="371"/>
                    </a:cubicBezTo>
                    <a:cubicBezTo>
                      <a:pt x="356" y="371"/>
                      <a:pt x="356" y="371"/>
                      <a:pt x="356" y="371"/>
                    </a:cubicBezTo>
                    <a:cubicBezTo>
                      <a:pt x="356" y="496"/>
                      <a:pt x="356" y="496"/>
                      <a:pt x="356" y="496"/>
                    </a:cubicBezTo>
                    <a:cubicBezTo>
                      <a:pt x="389" y="496"/>
                      <a:pt x="389" y="496"/>
                      <a:pt x="389" y="496"/>
                    </a:cubicBezTo>
                    <a:cubicBezTo>
                      <a:pt x="394" y="496"/>
                      <a:pt x="398" y="496"/>
                      <a:pt x="398" y="490"/>
                    </a:cubicBezTo>
                    <a:close/>
                    <a:moveTo>
                      <a:pt x="150" y="496"/>
                    </a:moveTo>
                    <a:cubicBezTo>
                      <a:pt x="150" y="371"/>
                      <a:pt x="150" y="371"/>
                      <a:pt x="150" y="371"/>
                    </a:cubicBezTo>
                    <a:cubicBezTo>
                      <a:pt x="108" y="371"/>
                      <a:pt x="108" y="371"/>
                      <a:pt x="108" y="371"/>
                    </a:cubicBezTo>
                    <a:cubicBezTo>
                      <a:pt x="108" y="490"/>
                      <a:pt x="108" y="490"/>
                      <a:pt x="108" y="490"/>
                    </a:cubicBezTo>
                    <a:cubicBezTo>
                      <a:pt x="108" y="496"/>
                      <a:pt x="112" y="496"/>
                      <a:pt x="117" y="496"/>
                    </a:cubicBezTo>
                    <a:lnTo>
                      <a:pt x="150" y="496"/>
                    </a:lnTo>
                    <a:close/>
                    <a:moveTo>
                      <a:pt x="71" y="82"/>
                    </a:moveTo>
                    <a:cubicBezTo>
                      <a:pt x="61" y="32"/>
                      <a:pt x="61" y="32"/>
                      <a:pt x="61" y="32"/>
                    </a:cubicBezTo>
                    <a:cubicBezTo>
                      <a:pt x="60" y="26"/>
                      <a:pt x="57" y="24"/>
                      <a:pt x="51" y="24"/>
                    </a:cubicBezTo>
                    <a:cubicBezTo>
                      <a:pt x="43" y="24"/>
                      <a:pt x="37" y="24"/>
                      <a:pt x="37" y="32"/>
                    </a:cubicBezTo>
                    <a:cubicBezTo>
                      <a:pt x="45" y="82"/>
                      <a:pt x="45" y="82"/>
                      <a:pt x="45" y="82"/>
                    </a:cubicBezTo>
                    <a:lnTo>
                      <a:pt x="71"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0" name="í$ḻíde">
                <a:extLst>
                  <a:ext uri="{FF2B5EF4-FFF2-40B4-BE49-F238E27FC236}">
                    <a16:creationId xmlns:a16="http://schemas.microsoft.com/office/drawing/2014/main" id="{6DCE1A8A-44B4-7A1B-08ED-1F30349D71E5}"/>
                  </a:ext>
                </a:extLst>
              </p:cNvPr>
              <p:cNvSpPr/>
              <p:nvPr/>
            </p:nvSpPr>
            <p:spPr bwMode="auto">
              <a:xfrm>
                <a:off x="2144609" y="5142503"/>
                <a:ext cx="604838"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Times New Roman" panose="02020603050405020304" pitchFamily="18" charset="0"/>
                </a:endParaRPr>
              </a:p>
            </p:txBody>
          </p:sp>
        </p:grpSp>
      </p:grpSp>
    </p:spTree>
    <p:extLst>
      <p:ext uri="{BB962C8B-B14F-4D97-AF65-F5344CB8AC3E}">
        <p14:creationId xmlns:p14="http://schemas.microsoft.com/office/powerpoint/2010/main" val="396367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00844-CC8D-0E1C-22F2-E0D320FD525A}"/>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0A510B5E-B553-72E8-9550-D3ABBAF2DDC1}"/>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0A661E63-0EDB-F29B-5D64-2CF4FE39D149}"/>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95C95A99-23CF-6502-1834-61F971EC10BD}"/>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grpSp>
        <p:nvGrpSpPr>
          <p:cNvPr id="46" name="组合 28">
            <a:extLst>
              <a:ext uri="{FF2B5EF4-FFF2-40B4-BE49-F238E27FC236}">
                <a16:creationId xmlns:a16="http://schemas.microsoft.com/office/drawing/2014/main" id="{B3A6B44E-9CA7-5887-B907-35463ECC38E9}"/>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CBE5F151-3AC9-8205-0A2A-788D0C561DEE}"/>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329394F4-22A4-A95D-45FF-A9EB92553AD8}"/>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2B20B355-934A-9D64-68BC-79A89A62D38F}"/>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文本框 7">
            <a:extLst>
              <a:ext uri="{FF2B5EF4-FFF2-40B4-BE49-F238E27FC236}">
                <a16:creationId xmlns:a16="http://schemas.microsoft.com/office/drawing/2014/main" id="{C175FD1C-C7EA-8C53-B55A-7C99B69D3B22}"/>
              </a:ext>
            </a:extLst>
          </p:cNvPr>
          <p:cNvSpPr txBox="1"/>
          <p:nvPr/>
        </p:nvSpPr>
        <p:spPr>
          <a:xfrm>
            <a:off x="1002510" y="1894101"/>
            <a:ext cx="10108836" cy="1286250"/>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StackOverFlow</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上收集了基于</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 </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Keras</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深度学习系统中性能问题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PPs )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进行了评估，分析了性能问题的</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症状、根因、引入和暴露阶段</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。开发的静态检测工具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DeepPerf</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能够自动检测三类的性能问题。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3" name="文本框 2">
            <a:extLst>
              <a:ext uri="{FF2B5EF4-FFF2-40B4-BE49-F238E27FC236}">
                <a16:creationId xmlns:a16="http://schemas.microsoft.com/office/drawing/2014/main" id="{B3C6C09A-06D1-3D50-924E-21A92C7C6158}"/>
              </a:ext>
            </a:extLst>
          </p:cNvPr>
          <p:cNvSpPr txBox="1"/>
          <p:nvPr/>
        </p:nvSpPr>
        <p:spPr>
          <a:xfrm>
            <a:off x="1002509" y="1341120"/>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研究内容</a:t>
            </a:r>
          </a:p>
        </p:txBody>
      </p:sp>
      <p:sp>
        <p:nvSpPr>
          <p:cNvPr id="2" name="文本框 1">
            <a:extLst>
              <a:ext uri="{FF2B5EF4-FFF2-40B4-BE49-F238E27FC236}">
                <a16:creationId xmlns:a16="http://schemas.microsoft.com/office/drawing/2014/main" id="{D42928C7-B61E-8218-4C2E-4C7F8E801AC4}"/>
              </a:ext>
            </a:extLst>
          </p:cNvPr>
          <p:cNvSpPr txBox="1"/>
          <p:nvPr/>
        </p:nvSpPr>
        <p:spPr>
          <a:xfrm>
            <a:off x="1002509" y="4033978"/>
            <a:ext cx="10325891" cy="212006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RQ1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症状</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：性能问题有哪些表现？</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RQ2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根因</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：性能问题的根本原因是什么？</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RQ3</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阶段</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：性能问题在引入和暴露过程中经历哪些阶段？</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RQ4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评估</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：现有方法在应对性能问题上的能力如何？</a:t>
            </a:r>
          </a:p>
          <a:p>
            <a:pPr marL="285750" indent="-285750">
              <a:lnSpc>
                <a:spcPct val="150000"/>
              </a:lnSpc>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4" name="矩形 11">
            <a:extLst>
              <a:ext uri="{FF2B5EF4-FFF2-40B4-BE49-F238E27FC236}">
                <a16:creationId xmlns:a16="http://schemas.microsoft.com/office/drawing/2014/main" id="{A539E379-E8E2-B555-ACE4-7B50E09CFF45}"/>
              </a:ext>
            </a:extLst>
          </p:cNvPr>
          <p:cNvSpPr/>
          <p:nvPr/>
        </p:nvSpPr>
        <p:spPr>
          <a:xfrm>
            <a:off x="812009" y="3598457"/>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文本框 4">
            <a:extLst>
              <a:ext uri="{FF2B5EF4-FFF2-40B4-BE49-F238E27FC236}">
                <a16:creationId xmlns:a16="http://schemas.microsoft.com/office/drawing/2014/main" id="{434D9BB4-3FD8-F480-A887-96B2940D36CC}"/>
              </a:ext>
            </a:extLst>
          </p:cNvPr>
          <p:cNvSpPr txBox="1"/>
          <p:nvPr/>
        </p:nvSpPr>
        <p:spPr>
          <a:xfrm>
            <a:off x="1002509" y="349023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研究问题</a:t>
            </a:r>
          </a:p>
        </p:txBody>
      </p:sp>
    </p:spTree>
    <p:extLst>
      <p:ext uri="{BB962C8B-B14F-4D97-AF65-F5344CB8AC3E}">
        <p14:creationId xmlns:p14="http://schemas.microsoft.com/office/powerpoint/2010/main" val="78123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C21FA-5AC9-95E4-37DB-50E60B62C250}"/>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0F3B31C2-6928-DFFF-F5E3-A3DB83F121DB}"/>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0696B041-DF0B-C20E-84CF-EC761FDCF875}"/>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01EEB6B1-8E93-A8B4-01CD-3E69B176A8DC}"/>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grpSp>
        <p:nvGrpSpPr>
          <p:cNvPr id="46" name="组合 28">
            <a:extLst>
              <a:ext uri="{FF2B5EF4-FFF2-40B4-BE49-F238E27FC236}">
                <a16:creationId xmlns:a16="http://schemas.microsoft.com/office/drawing/2014/main" id="{E28DD671-1F45-D4E1-93F3-A8A37C3F3A1F}"/>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29B2D5AC-4A3C-E47E-4BAC-E75C3C587226}"/>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9ED6F7DD-333A-7232-4F80-AB089EA26AAF}"/>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FA05D105-FE64-4EAA-C546-172B99AD36C2}"/>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 name="文本框 2">
            <a:extLst>
              <a:ext uri="{FF2B5EF4-FFF2-40B4-BE49-F238E27FC236}">
                <a16:creationId xmlns:a16="http://schemas.microsoft.com/office/drawing/2014/main" id="{D048C334-C8AF-62DF-D921-A5E10E72B4C2}"/>
              </a:ext>
            </a:extLst>
          </p:cNvPr>
          <p:cNvSpPr txBox="1"/>
          <p:nvPr/>
        </p:nvSpPr>
        <p:spPr>
          <a:xfrm>
            <a:off x="1002509" y="1341120"/>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性能问题的收集</a:t>
            </a:r>
          </a:p>
        </p:txBody>
      </p:sp>
      <p:graphicFrame>
        <p:nvGraphicFramePr>
          <p:cNvPr id="2" name="图示 1">
            <a:extLst>
              <a:ext uri="{FF2B5EF4-FFF2-40B4-BE49-F238E27FC236}">
                <a16:creationId xmlns:a16="http://schemas.microsoft.com/office/drawing/2014/main" id="{C02DEB13-A1D5-8195-0EA1-0A313E92C3BD}"/>
              </a:ext>
            </a:extLst>
          </p:cNvPr>
          <p:cNvGraphicFramePr/>
          <p:nvPr>
            <p:extLst>
              <p:ext uri="{D42A27DB-BD31-4B8C-83A1-F6EECF244321}">
                <p14:modId xmlns:p14="http://schemas.microsoft.com/office/powerpoint/2010/main" val="2092040321"/>
              </p:ext>
            </p:extLst>
          </p:nvPr>
        </p:nvGraphicFramePr>
        <p:xfrm>
          <a:off x="377888" y="1541175"/>
          <a:ext cx="11481798" cy="13772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19" name="组合 18">
            <a:extLst>
              <a:ext uri="{FF2B5EF4-FFF2-40B4-BE49-F238E27FC236}">
                <a16:creationId xmlns:a16="http://schemas.microsoft.com/office/drawing/2014/main" id="{69797BBE-A6B1-DDB6-4D45-49B8CE002162}"/>
              </a:ext>
            </a:extLst>
          </p:cNvPr>
          <p:cNvGrpSpPr/>
          <p:nvPr/>
        </p:nvGrpSpPr>
        <p:grpSpPr>
          <a:xfrm>
            <a:off x="179106" y="2724119"/>
            <a:ext cx="3509808" cy="3965439"/>
            <a:chOff x="179106" y="2668703"/>
            <a:chExt cx="3509808" cy="3986097"/>
          </a:xfrm>
        </p:grpSpPr>
        <p:sp>
          <p:nvSpPr>
            <p:cNvPr id="7" name="矩形: 圆角 6">
              <a:extLst>
                <a:ext uri="{FF2B5EF4-FFF2-40B4-BE49-F238E27FC236}">
                  <a16:creationId xmlns:a16="http://schemas.microsoft.com/office/drawing/2014/main" id="{3227A208-4725-04C0-C118-E4FB0DD1FE9E}"/>
                </a:ext>
              </a:extLst>
            </p:cNvPr>
            <p:cNvSpPr/>
            <p:nvPr/>
          </p:nvSpPr>
          <p:spPr>
            <a:xfrm>
              <a:off x="186826" y="2668703"/>
              <a:ext cx="3502088" cy="3986097"/>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文本框 3">
              <a:extLst>
                <a:ext uri="{FF2B5EF4-FFF2-40B4-BE49-F238E27FC236}">
                  <a16:creationId xmlns:a16="http://schemas.microsoft.com/office/drawing/2014/main" id="{906FFC03-81D1-35D8-7049-7E6F46006F7B}"/>
                </a:ext>
              </a:extLst>
            </p:cNvPr>
            <p:cNvSpPr txBox="1"/>
            <p:nvPr/>
          </p:nvSpPr>
          <p:spPr>
            <a:xfrm>
              <a:off x="179106" y="2697036"/>
              <a:ext cx="3402294" cy="377924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根据标签筛选：标签中包含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或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keras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时间过滤：去除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2018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年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月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日之前的帖子。</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代码过滤：去除不包含源代码的帖子。</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质量过滤：保留至少有一个“被采纳回答”或“高票回答”（得票数大于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）的帖子。</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grpSp>
        <p:nvGrpSpPr>
          <p:cNvPr id="20" name="组合 19">
            <a:extLst>
              <a:ext uri="{FF2B5EF4-FFF2-40B4-BE49-F238E27FC236}">
                <a16:creationId xmlns:a16="http://schemas.microsoft.com/office/drawing/2014/main" id="{A114D0ED-4EA4-C581-6438-DD80241533FD}"/>
              </a:ext>
            </a:extLst>
          </p:cNvPr>
          <p:cNvGrpSpPr/>
          <p:nvPr/>
        </p:nvGrpSpPr>
        <p:grpSpPr>
          <a:xfrm>
            <a:off x="4242166" y="2739659"/>
            <a:ext cx="3690773" cy="3965439"/>
            <a:chOff x="162873" y="2668703"/>
            <a:chExt cx="3526041" cy="3986097"/>
          </a:xfrm>
        </p:grpSpPr>
        <p:sp>
          <p:nvSpPr>
            <p:cNvPr id="21" name="矩形: 圆角 20">
              <a:extLst>
                <a:ext uri="{FF2B5EF4-FFF2-40B4-BE49-F238E27FC236}">
                  <a16:creationId xmlns:a16="http://schemas.microsoft.com/office/drawing/2014/main" id="{C96B9791-84EC-106D-DBCC-6028CC704B9E}"/>
                </a:ext>
              </a:extLst>
            </p:cNvPr>
            <p:cNvSpPr/>
            <p:nvPr/>
          </p:nvSpPr>
          <p:spPr>
            <a:xfrm>
              <a:off x="186826" y="2668703"/>
              <a:ext cx="3502088" cy="3986097"/>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2" name="文本框 21">
              <a:extLst>
                <a:ext uri="{FF2B5EF4-FFF2-40B4-BE49-F238E27FC236}">
                  <a16:creationId xmlns:a16="http://schemas.microsoft.com/office/drawing/2014/main" id="{40BF21FC-718E-6EF6-1B88-392C26D6955E}"/>
                </a:ext>
              </a:extLst>
            </p:cNvPr>
            <p:cNvSpPr txBox="1"/>
            <p:nvPr/>
          </p:nvSpPr>
          <p:spPr>
            <a:xfrm>
              <a:off x="162873" y="2772131"/>
              <a:ext cx="3408814" cy="294824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随机抽样</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100</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个有“</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performance”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标签的帖子，手工分析提取其中涉及性能问题的关键词。</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将提取的关键词与已有文献中使用的性能相关术语进行整合。</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继续抽样两轮（共</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300</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篇），直到不再发现新的关键词为止。</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pSp>
      <p:grpSp>
        <p:nvGrpSpPr>
          <p:cNvPr id="23" name="组合 22">
            <a:extLst>
              <a:ext uri="{FF2B5EF4-FFF2-40B4-BE49-F238E27FC236}">
                <a16:creationId xmlns:a16="http://schemas.microsoft.com/office/drawing/2014/main" id="{EFA61203-17BC-7CAF-6E02-1C3DDB4B3C9A}"/>
              </a:ext>
            </a:extLst>
          </p:cNvPr>
          <p:cNvGrpSpPr/>
          <p:nvPr/>
        </p:nvGrpSpPr>
        <p:grpSpPr>
          <a:xfrm>
            <a:off x="8511263" y="2724119"/>
            <a:ext cx="3502088" cy="3965439"/>
            <a:chOff x="186826" y="2668703"/>
            <a:chExt cx="3502088" cy="3986097"/>
          </a:xfrm>
        </p:grpSpPr>
        <p:sp>
          <p:nvSpPr>
            <p:cNvPr id="24" name="矩形: 圆角 23">
              <a:extLst>
                <a:ext uri="{FF2B5EF4-FFF2-40B4-BE49-F238E27FC236}">
                  <a16:creationId xmlns:a16="http://schemas.microsoft.com/office/drawing/2014/main" id="{E497F5B0-73CA-EC21-F5E1-76B58755B0C6}"/>
                </a:ext>
              </a:extLst>
            </p:cNvPr>
            <p:cNvSpPr/>
            <p:nvPr/>
          </p:nvSpPr>
          <p:spPr>
            <a:xfrm>
              <a:off x="186826" y="2668703"/>
              <a:ext cx="3502088" cy="3986097"/>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5" name="文本框 24">
              <a:extLst>
                <a:ext uri="{FF2B5EF4-FFF2-40B4-BE49-F238E27FC236}">
                  <a16:creationId xmlns:a16="http://schemas.microsoft.com/office/drawing/2014/main" id="{A4BE5CC2-67F9-7F5E-1D35-3F0CAEEA29FE}"/>
                </a:ext>
              </a:extLst>
            </p:cNvPr>
            <p:cNvSpPr txBox="1"/>
            <p:nvPr/>
          </p:nvSpPr>
          <p:spPr>
            <a:xfrm>
              <a:off x="214991" y="2772131"/>
              <a:ext cx="3408814" cy="2532745"/>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候选帖子中可能存在“噪声”，进行人工筛查，剔除了以下几类误判：</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关键词误用</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无实际解答</a:t>
              </a: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伪相关问题</a:t>
              </a:r>
            </a:p>
          </p:txBody>
        </p:sp>
      </p:grpSp>
    </p:spTree>
    <p:extLst>
      <p:ext uri="{BB962C8B-B14F-4D97-AF65-F5344CB8AC3E}">
        <p14:creationId xmlns:p14="http://schemas.microsoft.com/office/powerpoint/2010/main" val="141779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2C0D5-139A-CB7C-5FA7-A50DDF1CBA36}"/>
            </a:ext>
          </a:extLst>
        </p:cNvPr>
        <p:cNvGrpSpPr/>
        <p:nvPr/>
      </p:nvGrpSpPr>
      <p:grpSpPr>
        <a:xfrm>
          <a:off x="0" y="0"/>
          <a:ext cx="0" cy="0"/>
          <a:chOff x="0" y="0"/>
          <a:chExt cx="0" cy="0"/>
        </a:xfrm>
      </p:grpSpPr>
      <p:sp>
        <p:nvSpPr>
          <p:cNvPr id="3" name="矩形: 圆角 2">
            <a:extLst>
              <a:ext uri="{FF2B5EF4-FFF2-40B4-BE49-F238E27FC236}">
                <a16:creationId xmlns:a16="http://schemas.microsoft.com/office/drawing/2014/main" id="{D7FC7615-79CC-6163-2C25-3E9B26729B0E}"/>
              </a:ext>
            </a:extLst>
          </p:cNvPr>
          <p:cNvSpPr/>
          <p:nvPr/>
        </p:nvSpPr>
        <p:spPr>
          <a:xfrm>
            <a:off x="7813960" y="2773147"/>
            <a:ext cx="4193308" cy="2336410"/>
          </a:xfrm>
          <a:prstGeom prst="round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09" name="矩形 16">
            <a:extLst>
              <a:ext uri="{FF2B5EF4-FFF2-40B4-BE49-F238E27FC236}">
                <a16:creationId xmlns:a16="http://schemas.microsoft.com/office/drawing/2014/main" id="{A450CBF9-48E4-F74A-8102-2A64764089AE}"/>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383823C9-4D12-2F23-79F9-FFBDEB07F364}"/>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4AC0ADC9-D3DA-B296-917E-62552516F636}"/>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1E7FCC5A-4F53-2909-CF79-3E63A1654AA8}"/>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F8F08808-452C-8701-0DC0-46F23D2D7919}"/>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972A68DE-A1D7-6697-58CB-1425767321A1}"/>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1FE936BA-925E-B9FD-8DD6-2356E955AD96}"/>
              </a:ext>
            </a:extLst>
          </p:cNvPr>
          <p:cNvSpPr txBox="1"/>
          <p:nvPr/>
        </p:nvSpPr>
        <p:spPr>
          <a:xfrm>
            <a:off x="993800" y="1323684"/>
            <a:ext cx="4642372"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RQ1.</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 性能问题的分类</a:t>
            </a:r>
          </a:p>
        </p:txBody>
      </p:sp>
      <p:sp>
        <p:nvSpPr>
          <p:cNvPr id="8" name="文本框 7">
            <a:extLst>
              <a:ext uri="{FF2B5EF4-FFF2-40B4-BE49-F238E27FC236}">
                <a16:creationId xmlns:a16="http://schemas.microsoft.com/office/drawing/2014/main" id="{D24E74DE-C7F3-B951-E9B2-EA666339C923}"/>
              </a:ext>
            </a:extLst>
          </p:cNvPr>
          <p:cNvSpPr txBox="1"/>
          <p:nvPr/>
        </p:nvSpPr>
        <p:spPr>
          <a:xfrm>
            <a:off x="7909642" y="2882729"/>
            <a:ext cx="4001944" cy="211724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超过一半的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导致系统变慢，近三分之一引发资源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内存或处理器</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的异常消耗。</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10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个内在症状中仅有</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4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个与已有的通用深度学习缺陷症状的分类重合。</a:t>
            </a:r>
          </a:p>
        </p:txBody>
      </p:sp>
      <p:pic>
        <p:nvPicPr>
          <p:cNvPr id="11" name="图片 10">
            <a:extLst>
              <a:ext uri="{FF2B5EF4-FFF2-40B4-BE49-F238E27FC236}">
                <a16:creationId xmlns:a16="http://schemas.microsoft.com/office/drawing/2014/main" id="{19A37C8F-2457-B3C2-7099-5B74815A0225}"/>
              </a:ext>
            </a:extLst>
          </p:cNvPr>
          <p:cNvPicPr>
            <a:picLocks noChangeAspect="1"/>
          </p:cNvPicPr>
          <p:nvPr/>
        </p:nvPicPr>
        <p:blipFill>
          <a:blip r:embed="rId4"/>
          <a:stretch>
            <a:fillRect/>
          </a:stretch>
        </p:blipFill>
        <p:spPr>
          <a:xfrm>
            <a:off x="450305" y="1874102"/>
            <a:ext cx="7083969" cy="4433976"/>
          </a:xfrm>
          <a:prstGeom prst="rect">
            <a:avLst/>
          </a:prstGeom>
        </p:spPr>
      </p:pic>
      <p:sp>
        <p:nvSpPr>
          <p:cNvPr id="12" name="文本框 13">
            <a:extLst>
              <a:ext uri="{FF2B5EF4-FFF2-40B4-BE49-F238E27FC236}">
                <a16:creationId xmlns:a16="http://schemas.microsoft.com/office/drawing/2014/main" id="{0CA2B7EF-84E7-52EE-28E7-DE38DA7022FB}"/>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Tree>
    <p:extLst>
      <p:ext uri="{BB962C8B-B14F-4D97-AF65-F5344CB8AC3E}">
        <p14:creationId xmlns:p14="http://schemas.microsoft.com/office/powerpoint/2010/main" val="407898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B85C9-4AE2-27E3-1C39-ED732126B89C}"/>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39DBF78-1B31-9AC1-BFF2-DC248ACA7C6D}"/>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6990E6F4-0433-61AB-9FE8-F80D3600CA25}"/>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322F65DB-E25F-BF6A-C8D8-5B5548F2E755}"/>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92A88137-DD22-5E2B-4AD5-5D80A5E49E59}"/>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8EAC3E74-04C7-0D54-BFDB-CD9921646395}"/>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65EF6A15-ECD3-E2B5-A314-EED1ABC67082}"/>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EE1B68F0-1F01-40EF-7F35-2012E16C291A}"/>
              </a:ext>
            </a:extLst>
          </p:cNvPr>
          <p:cNvSpPr txBox="1"/>
          <p:nvPr/>
        </p:nvSpPr>
        <p:spPr>
          <a:xfrm>
            <a:off x="993800" y="1323684"/>
            <a:ext cx="4642372"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RQ2.</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 性能问题的根本原因</a:t>
            </a:r>
          </a:p>
        </p:txBody>
      </p:sp>
      <p:sp>
        <p:nvSpPr>
          <p:cNvPr id="8" name="文本框 7">
            <a:extLst>
              <a:ext uri="{FF2B5EF4-FFF2-40B4-BE49-F238E27FC236}">
                <a16:creationId xmlns:a16="http://schemas.microsoft.com/office/drawing/2014/main" id="{834813D0-A165-3CA6-6B48-0949952B7AFE}"/>
              </a:ext>
            </a:extLst>
          </p:cNvPr>
          <p:cNvSpPr txBox="1"/>
          <p:nvPr/>
        </p:nvSpPr>
        <p:spPr>
          <a:xfrm>
            <a:off x="1212005" y="5207486"/>
            <a:ext cx="9767990" cy="128625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API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误用是性能问题最主要来源，占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51.3% (115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条</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；模型、数据、硬件 三大类别合计贡献了约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38%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；库自身缺陷占了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10.7% (24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条</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7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个子类别与通用深度学习缺陷研究中的根因分类重合。</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4" name="图片 3">
            <a:extLst>
              <a:ext uri="{FF2B5EF4-FFF2-40B4-BE49-F238E27FC236}">
                <a16:creationId xmlns:a16="http://schemas.microsoft.com/office/drawing/2014/main" id="{223AAFE3-5073-C24C-8376-F0ABE49FA7ED}"/>
              </a:ext>
            </a:extLst>
          </p:cNvPr>
          <p:cNvPicPr>
            <a:picLocks noChangeAspect="1"/>
          </p:cNvPicPr>
          <p:nvPr/>
        </p:nvPicPr>
        <p:blipFill>
          <a:blip r:embed="rId4"/>
          <a:stretch>
            <a:fillRect/>
          </a:stretch>
        </p:blipFill>
        <p:spPr>
          <a:xfrm>
            <a:off x="876300" y="1797073"/>
            <a:ext cx="10439400" cy="3337134"/>
          </a:xfrm>
          <a:prstGeom prst="rect">
            <a:avLst/>
          </a:prstGeom>
        </p:spPr>
      </p:pic>
      <p:sp>
        <p:nvSpPr>
          <p:cNvPr id="5" name="文本框 13">
            <a:extLst>
              <a:ext uri="{FF2B5EF4-FFF2-40B4-BE49-F238E27FC236}">
                <a16:creationId xmlns:a16="http://schemas.microsoft.com/office/drawing/2014/main" id="{4D70EFA4-BE63-55D3-6162-E88B08D28964}"/>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Tree>
    <p:extLst>
      <p:ext uri="{BB962C8B-B14F-4D97-AF65-F5344CB8AC3E}">
        <p14:creationId xmlns:p14="http://schemas.microsoft.com/office/powerpoint/2010/main" val="335827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E301B-569B-BC89-FE5F-73E3C39636FA}"/>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A1925F90-00B8-F975-27F2-D7843AB74B39}"/>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321A3F28-0601-699D-2DC1-B9413848BFA6}"/>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E878CB4F-6448-0DED-4FBE-0D681495F08A}"/>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FBDE877A-736C-DD71-7650-425E13CCC63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8B38069-54A4-BEBD-94C4-FB05D61BD1A4}"/>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2B4A2E67-420D-2C5C-8254-E9483F04C4E5}"/>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BE5DD18E-4F41-1026-E587-4574EDA4DB1C}"/>
              </a:ext>
            </a:extLst>
          </p:cNvPr>
          <p:cNvSpPr txBox="1"/>
          <p:nvPr/>
        </p:nvSpPr>
        <p:spPr>
          <a:xfrm>
            <a:off x="993800" y="1323684"/>
            <a:ext cx="4642372"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Inefficient API Usage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实例</a:t>
            </a:r>
          </a:p>
        </p:txBody>
      </p:sp>
      <p:sp>
        <p:nvSpPr>
          <p:cNvPr id="5" name="文本框 13">
            <a:extLst>
              <a:ext uri="{FF2B5EF4-FFF2-40B4-BE49-F238E27FC236}">
                <a16:creationId xmlns:a16="http://schemas.microsoft.com/office/drawing/2014/main" id="{C6015211-34E3-3632-9B05-9F48E165C216}"/>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pic>
        <p:nvPicPr>
          <p:cNvPr id="10" name="图片 9">
            <a:extLst>
              <a:ext uri="{FF2B5EF4-FFF2-40B4-BE49-F238E27FC236}">
                <a16:creationId xmlns:a16="http://schemas.microsoft.com/office/drawing/2014/main" id="{C82CBEDD-5D45-1F67-4787-DE43C8DFE337}"/>
              </a:ext>
            </a:extLst>
          </p:cNvPr>
          <p:cNvPicPr>
            <a:picLocks noChangeAspect="1"/>
          </p:cNvPicPr>
          <p:nvPr/>
        </p:nvPicPr>
        <p:blipFill>
          <a:blip r:embed="rId4"/>
          <a:stretch>
            <a:fillRect/>
          </a:stretch>
        </p:blipFill>
        <p:spPr>
          <a:xfrm>
            <a:off x="6728416" y="1184234"/>
            <a:ext cx="4848673" cy="5628047"/>
          </a:xfrm>
          <a:prstGeom prst="rect">
            <a:avLst/>
          </a:prstGeom>
        </p:spPr>
      </p:pic>
      <p:sp>
        <p:nvSpPr>
          <p:cNvPr id="13" name="矩形: 圆角 12">
            <a:extLst>
              <a:ext uri="{FF2B5EF4-FFF2-40B4-BE49-F238E27FC236}">
                <a16:creationId xmlns:a16="http://schemas.microsoft.com/office/drawing/2014/main" id="{03ED9660-A612-E3F5-FD7E-DB40D1B42DAD}"/>
              </a:ext>
            </a:extLst>
          </p:cNvPr>
          <p:cNvSpPr/>
          <p:nvPr/>
        </p:nvSpPr>
        <p:spPr>
          <a:xfrm>
            <a:off x="688927" y="2025488"/>
            <a:ext cx="5083553" cy="4396912"/>
          </a:xfrm>
          <a:prstGeom prst="round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文本框 13">
            <a:extLst>
              <a:ext uri="{FF2B5EF4-FFF2-40B4-BE49-F238E27FC236}">
                <a16:creationId xmlns:a16="http://schemas.microsoft.com/office/drawing/2014/main" id="{26F17866-EA72-848D-8A45-6D4487DF466E}"/>
              </a:ext>
            </a:extLst>
          </p:cNvPr>
          <p:cNvSpPr txBox="1"/>
          <p:nvPr/>
        </p:nvSpPr>
        <p:spPr>
          <a:xfrm>
            <a:off x="784610" y="2135071"/>
            <a:ext cx="4851562" cy="419473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中，</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tf.data.Dataset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提供了一套高效的数据预处理与加载机制。为了提高训练性能，推荐遵循优化顺序：先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batch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再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，同时启用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的并行处理参数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num_parallel_calls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性能瓶颈：</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batch()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之前执行，调用频率过高。</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没有指定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num_parallel_calls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，未启用并行处理</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6" name="矩形 15">
            <a:extLst>
              <a:ext uri="{FF2B5EF4-FFF2-40B4-BE49-F238E27FC236}">
                <a16:creationId xmlns:a16="http://schemas.microsoft.com/office/drawing/2014/main" id="{37A1650F-01DB-30EA-7055-B5D93D8BDAE5}"/>
              </a:ext>
            </a:extLst>
          </p:cNvPr>
          <p:cNvSpPr/>
          <p:nvPr/>
        </p:nvSpPr>
        <p:spPr>
          <a:xfrm>
            <a:off x="6728416" y="4414982"/>
            <a:ext cx="4848673" cy="1343989"/>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61390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92902-9F71-7D2A-72EF-80FB94E19987}"/>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44BC24CE-896A-7F1E-A8F2-E1AAD67D5E13}"/>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D3516557-780B-4BD4-213D-C8BDA472A612}"/>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D3C70F92-C824-75E0-2DAD-D5946C8E709E}"/>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5F059DE2-BDB0-0FB6-BC6E-1324D2BCCE77}"/>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EB5D23BD-4F3E-0B6A-422B-084C392D4485}"/>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1C9A4411-C52E-0AAC-6167-6EB3C9D324CD}"/>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155346AA-A877-7A08-8BE4-F17C4E81574E}"/>
              </a:ext>
            </a:extLst>
          </p:cNvPr>
          <p:cNvSpPr txBox="1"/>
          <p:nvPr/>
        </p:nvSpPr>
        <p:spPr>
          <a:xfrm>
            <a:off x="993799" y="1323684"/>
            <a:ext cx="4973863"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Confusion with Computation Graph </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实例</a:t>
            </a:r>
          </a:p>
        </p:txBody>
      </p:sp>
      <p:sp>
        <p:nvSpPr>
          <p:cNvPr id="5" name="文本框 13">
            <a:extLst>
              <a:ext uri="{FF2B5EF4-FFF2-40B4-BE49-F238E27FC236}">
                <a16:creationId xmlns:a16="http://schemas.microsoft.com/office/drawing/2014/main" id="{0B5AE87B-C0B2-650E-FF9A-E53D84D45C0C}"/>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
        <p:nvSpPr>
          <p:cNvPr id="13" name="矩形: 圆角 12">
            <a:extLst>
              <a:ext uri="{FF2B5EF4-FFF2-40B4-BE49-F238E27FC236}">
                <a16:creationId xmlns:a16="http://schemas.microsoft.com/office/drawing/2014/main" id="{A740F520-F687-34E9-F2CE-2E206A6D0BC2}"/>
              </a:ext>
            </a:extLst>
          </p:cNvPr>
          <p:cNvSpPr/>
          <p:nvPr/>
        </p:nvSpPr>
        <p:spPr>
          <a:xfrm>
            <a:off x="556004" y="1832082"/>
            <a:ext cx="5083553" cy="4455333"/>
          </a:xfrm>
          <a:prstGeom prst="roundRect">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4" name="文本框 13">
            <a:extLst>
              <a:ext uri="{FF2B5EF4-FFF2-40B4-BE49-F238E27FC236}">
                <a16:creationId xmlns:a16="http://schemas.microsoft.com/office/drawing/2014/main" id="{D86BCD47-3EFF-F7B4-C3FF-7CC6CA3EB1DB}"/>
              </a:ext>
            </a:extLst>
          </p:cNvPr>
          <p:cNvSpPr txBox="1"/>
          <p:nvPr/>
        </p:nvSpPr>
        <p:spPr>
          <a:xfrm>
            <a:off x="556004" y="2038825"/>
            <a:ext cx="4987870" cy="419473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Session</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资源未释放</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修改前：原始代码使用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sess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tf.Session</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，却没有调用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sess.close</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修改后：使用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with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tf.Session</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as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sess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，可以在块结束后自动释放资源</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定义计算图的操作循环中，重复创建图节点</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修改前：每次循环都重新定义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y</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loss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，即 每轮都在图中添加新的节点。</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修改后：将所有计算图操作放在循环外，只保留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sess.run</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在循环中调用。</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3" name="图片 2">
            <a:extLst>
              <a:ext uri="{FF2B5EF4-FFF2-40B4-BE49-F238E27FC236}">
                <a16:creationId xmlns:a16="http://schemas.microsoft.com/office/drawing/2014/main" id="{34A3A9AD-8E4E-5186-9820-1B093A08CABB}"/>
              </a:ext>
            </a:extLst>
          </p:cNvPr>
          <p:cNvPicPr>
            <a:picLocks noChangeAspect="1"/>
          </p:cNvPicPr>
          <p:nvPr/>
        </p:nvPicPr>
        <p:blipFill>
          <a:blip r:embed="rId4"/>
          <a:stretch>
            <a:fillRect/>
          </a:stretch>
        </p:blipFill>
        <p:spPr>
          <a:xfrm>
            <a:off x="5868163" y="2025488"/>
            <a:ext cx="6246197" cy="4056571"/>
          </a:xfrm>
          <a:prstGeom prst="rect">
            <a:avLst/>
          </a:prstGeom>
        </p:spPr>
      </p:pic>
      <p:sp>
        <p:nvSpPr>
          <p:cNvPr id="16" name="矩形 15">
            <a:extLst>
              <a:ext uri="{FF2B5EF4-FFF2-40B4-BE49-F238E27FC236}">
                <a16:creationId xmlns:a16="http://schemas.microsoft.com/office/drawing/2014/main" id="{8F74AD83-88A1-E381-0621-CAF42F023BDB}"/>
              </a:ext>
            </a:extLst>
          </p:cNvPr>
          <p:cNvSpPr/>
          <p:nvPr/>
        </p:nvSpPr>
        <p:spPr>
          <a:xfrm>
            <a:off x="5868163" y="5086976"/>
            <a:ext cx="6246197" cy="1092151"/>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矩形 3">
            <a:extLst>
              <a:ext uri="{FF2B5EF4-FFF2-40B4-BE49-F238E27FC236}">
                <a16:creationId xmlns:a16="http://schemas.microsoft.com/office/drawing/2014/main" id="{685D8494-2CF6-666D-4E03-79C264B377C7}"/>
              </a:ext>
            </a:extLst>
          </p:cNvPr>
          <p:cNvSpPr/>
          <p:nvPr/>
        </p:nvSpPr>
        <p:spPr>
          <a:xfrm>
            <a:off x="5868163" y="4121031"/>
            <a:ext cx="6246197" cy="51562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0425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A8281-A62E-1B68-C4EC-E535BF47002C}"/>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353B1A39-970D-8CF3-0C4C-82BB0112DA4A}"/>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B1F740E3-B459-DC48-F15B-F2ADE6E12656}"/>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6BF56C27-4C11-B11F-3588-547B991663BD}"/>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E582A4D1-B071-2B51-3012-4443207036B4}"/>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8098DF3C-4B8A-B943-3BF0-DD3E436E27FC}"/>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54AA72E4-7B66-2413-AC95-B0EF9DAE95DE}"/>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A7CAE82F-25E6-E317-A5B7-B3294FDE6309}"/>
              </a:ext>
            </a:extLst>
          </p:cNvPr>
          <p:cNvSpPr txBox="1"/>
          <p:nvPr/>
        </p:nvSpPr>
        <p:spPr>
          <a:xfrm>
            <a:off x="993800" y="1323684"/>
            <a:ext cx="4642372"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RQ3. </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性能问题的引入阶段和暴露阶段</a:t>
            </a:r>
          </a:p>
        </p:txBody>
      </p:sp>
      <p:sp>
        <p:nvSpPr>
          <p:cNvPr id="8" name="文本框 7">
            <a:extLst>
              <a:ext uri="{FF2B5EF4-FFF2-40B4-BE49-F238E27FC236}">
                <a16:creationId xmlns:a16="http://schemas.microsoft.com/office/drawing/2014/main" id="{E03B3416-B57B-9972-FA6B-5951D0B3FDF7}"/>
              </a:ext>
            </a:extLst>
          </p:cNvPr>
          <p:cNvSpPr txBox="1"/>
          <p:nvPr/>
        </p:nvSpPr>
        <p:spPr>
          <a:xfrm>
            <a:off x="1179760" y="5308556"/>
            <a:ext cx="9961055" cy="128625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最易引入</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Bug</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的阶段</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：数据准备阶段最易引入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，其次是环境设置、模型构建和训练阶段。</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最易暴露</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Bug</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的阶段</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：训练和数据准备阶段最常暴露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Bug</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传播距离</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：约</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41.1%</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在引入阶段并未被立刻暴露，甚至有</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在七个阶段之后才被发现。</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5" name="文本框 13">
            <a:extLst>
              <a:ext uri="{FF2B5EF4-FFF2-40B4-BE49-F238E27FC236}">
                <a16:creationId xmlns:a16="http://schemas.microsoft.com/office/drawing/2014/main" id="{B33595F4-FC03-D311-2C5C-8F3CCA81126D}"/>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pic>
        <p:nvPicPr>
          <p:cNvPr id="3" name="图片 2">
            <a:extLst>
              <a:ext uri="{FF2B5EF4-FFF2-40B4-BE49-F238E27FC236}">
                <a16:creationId xmlns:a16="http://schemas.microsoft.com/office/drawing/2014/main" id="{F3F165E9-AFF7-1E85-6D6F-5EBC43AA5602}"/>
              </a:ext>
            </a:extLst>
          </p:cNvPr>
          <p:cNvPicPr>
            <a:picLocks noChangeAspect="1"/>
          </p:cNvPicPr>
          <p:nvPr/>
        </p:nvPicPr>
        <p:blipFill>
          <a:blip r:embed="rId4"/>
          <a:stretch>
            <a:fillRect/>
          </a:stretch>
        </p:blipFill>
        <p:spPr>
          <a:xfrm>
            <a:off x="309822" y="1706308"/>
            <a:ext cx="11700933" cy="3427899"/>
          </a:xfrm>
          <a:prstGeom prst="rect">
            <a:avLst/>
          </a:prstGeom>
        </p:spPr>
      </p:pic>
    </p:spTree>
    <p:extLst>
      <p:ext uri="{BB962C8B-B14F-4D97-AF65-F5344CB8AC3E}">
        <p14:creationId xmlns:p14="http://schemas.microsoft.com/office/powerpoint/2010/main" val="1334289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603EE-DC66-6DF1-6750-48B7EAB8287D}"/>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6D646362-B893-80E2-6ED5-921D7ECECC22}"/>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5430167C-7854-81E8-A41A-C3CB11BC9DF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BABC9013-D039-97FF-D5C5-23FF1574876A}"/>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D7476FCE-0D81-7D3A-21A2-FCC693798425}"/>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605633F2-28F5-9E8E-14AB-13616AA28225}"/>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41EFF831-4BE4-F32A-D7E3-2AEDD997B65C}"/>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C9A7FA72-4125-693E-9EE7-240DCA44AF35}"/>
              </a:ext>
            </a:extLst>
          </p:cNvPr>
          <p:cNvSpPr txBox="1"/>
          <p:nvPr/>
        </p:nvSpPr>
        <p:spPr>
          <a:xfrm>
            <a:off x="993799" y="1323684"/>
            <a:ext cx="9437579"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RQ3. </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症状与暴露阶段的相关性，根本原因与引入阶段的相关性</a:t>
            </a:r>
          </a:p>
        </p:txBody>
      </p:sp>
      <p:sp>
        <p:nvSpPr>
          <p:cNvPr id="8" name="文本框 7">
            <a:extLst>
              <a:ext uri="{FF2B5EF4-FFF2-40B4-BE49-F238E27FC236}">
                <a16:creationId xmlns:a16="http://schemas.microsoft.com/office/drawing/2014/main" id="{48A5FD43-078E-F519-19D5-C668E8347CA0}"/>
              </a:ext>
            </a:extLst>
          </p:cNvPr>
          <p:cNvSpPr txBox="1"/>
          <p:nvPr/>
        </p:nvSpPr>
        <p:spPr>
          <a:xfrm>
            <a:off x="1212005" y="5156252"/>
            <a:ext cx="9767990" cy="170174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每个阶段暴露的性能问题的症状分布有助于确定不同阶段可用于检测性能问题的潜在指标</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。初始化、数据准备和预测阶段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常表现为运行时间过长或系统响应迟缓。</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分析的</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的根本原因有助于确定在不同阶段引入 </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的潜在技术解决方案</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。大多数阶段引入的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最常见的根本原因是在</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5" name="文本框 13">
            <a:extLst>
              <a:ext uri="{FF2B5EF4-FFF2-40B4-BE49-F238E27FC236}">
                <a16:creationId xmlns:a16="http://schemas.microsoft.com/office/drawing/2014/main" id="{1B5F45C0-A4D4-A4EC-729A-FBF40914025C}"/>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pic>
        <p:nvPicPr>
          <p:cNvPr id="4" name="图片 3">
            <a:extLst>
              <a:ext uri="{FF2B5EF4-FFF2-40B4-BE49-F238E27FC236}">
                <a16:creationId xmlns:a16="http://schemas.microsoft.com/office/drawing/2014/main" id="{D99A3E11-6EFF-13FB-2C9F-D1826B87ED98}"/>
              </a:ext>
            </a:extLst>
          </p:cNvPr>
          <p:cNvPicPr>
            <a:picLocks noChangeAspect="1"/>
          </p:cNvPicPr>
          <p:nvPr/>
        </p:nvPicPr>
        <p:blipFill>
          <a:blip r:embed="rId4"/>
          <a:stretch>
            <a:fillRect/>
          </a:stretch>
        </p:blipFill>
        <p:spPr>
          <a:xfrm>
            <a:off x="202799" y="1722070"/>
            <a:ext cx="11636444" cy="3412137"/>
          </a:xfrm>
          <a:prstGeom prst="rect">
            <a:avLst/>
          </a:prstGeom>
        </p:spPr>
      </p:pic>
    </p:spTree>
    <p:extLst>
      <p:ext uri="{BB962C8B-B14F-4D97-AF65-F5344CB8AC3E}">
        <p14:creationId xmlns:p14="http://schemas.microsoft.com/office/powerpoint/2010/main" val="423363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37229-7986-7F59-D449-1A94A3C53B8C}"/>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828FF6C7-C293-E438-61DB-B96495762395}"/>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B474896E-F012-D56B-5B25-B757661B7996}"/>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47E36EF2-175A-C6D9-0C71-6F2E82C3772D}"/>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8BC24A31-D41B-F193-086F-66F56837943F}"/>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6289AC74-930B-94E1-1EA2-D29F71E25C6B}"/>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5C11EFF8-D48E-9CE3-C5D8-1B22B7C8E650}"/>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23B4EEDB-B3E8-C3AE-E40E-B5436255D3AB}"/>
              </a:ext>
            </a:extLst>
          </p:cNvPr>
          <p:cNvSpPr txBox="1"/>
          <p:nvPr/>
        </p:nvSpPr>
        <p:spPr>
          <a:xfrm>
            <a:off x="993799" y="1323684"/>
            <a:ext cx="9437579"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RQ4</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：现有方法在应对性能问题上的能力如何？</a:t>
            </a:r>
          </a:p>
        </p:txBody>
      </p:sp>
      <p:sp>
        <p:nvSpPr>
          <p:cNvPr id="5" name="文本框 13">
            <a:extLst>
              <a:ext uri="{FF2B5EF4-FFF2-40B4-BE49-F238E27FC236}">
                <a16:creationId xmlns:a16="http://schemas.microsoft.com/office/drawing/2014/main" id="{2A5118F3-D9AA-1E32-E35D-3296F943FD7B}"/>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
        <p:nvSpPr>
          <p:cNvPr id="10" name="文本框 9">
            <a:extLst>
              <a:ext uri="{FF2B5EF4-FFF2-40B4-BE49-F238E27FC236}">
                <a16:creationId xmlns:a16="http://schemas.microsoft.com/office/drawing/2014/main" id="{0052C2BE-A7B1-9D8C-7F7D-F47B22E66651}"/>
              </a:ext>
            </a:extLst>
          </p:cNvPr>
          <p:cNvSpPr txBox="1"/>
          <p:nvPr/>
        </p:nvSpPr>
        <p:spPr>
          <a:xfrm>
            <a:off x="1002509" y="1904484"/>
            <a:ext cx="10800470" cy="461023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Profiler</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NVIDIA CUDA Profiling Interface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构建</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可追踪模型中各个操作的时间与资源消耗，并可视化呈现</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与通用</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Python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性能分析工具（如</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cProfile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memory_profiler</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）不同，能够深入定位</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层次的问题</a:t>
            </a:r>
          </a:p>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（加速线性代数编译器）</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的特定领域编译器</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可将模型图编译为高效的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GPU</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计算内核序列</a:t>
            </a:r>
          </a:p>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官方文档</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包含全面的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文档及性能优化指南</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提供对</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性能问题的描述及优化建议</a:t>
            </a:r>
          </a:p>
        </p:txBody>
      </p:sp>
    </p:spTree>
    <p:extLst>
      <p:ext uri="{BB962C8B-B14F-4D97-AF65-F5344CB8AC3E}">
        <p14:creationId xmlns:p14="http://schemas.microsoft.com/office/powerpoint/2010/main" val="110663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4FED8-1FA4-C9F8-B8DC-FB10498926B7}"/>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7E23F1F2-82CA-6253-2DEE-8AD836BF1DEC}"/>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DE3C6F9C-490C-585D-ACA9-0B88215D85B0}"/>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3E4573F6-BC65-2BC3-4CB0-F34332A90A8E}"/>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C9FC2C02-B330-80B7-AA6F-A0F9FA00AA8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4D83AF0D-1386-7AD3-3EB3-7597246FDFF9}"/>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0F3FB5E0-1CBF-AD31-D9A0-FE164992F38A}"/>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CEDE9C77-0FB1-E998-5463-B43C9CD34F6E}"/>
              </a:ext>
            </a:extLst>
          </p:cNvPr>
          <p:cNvSpPr txBox="1"/>
          <p:nvPr/>
        </p:nvSpPr>
        <p:spPr>
          <a:xfrm>
            <a:off x="993799" y="1323684"/>
            <a:ext cx="9437579"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RQ4</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：现有方法在应对性能问题上的能力如何？</a:t>
            </a:r>
          </a:p>
        </p:txBody>
      </p:sp>
      <p:sp>
        <p:nvSpPr>
          <p:cNvPr id="5" name="文本框 13">
            <a:extLst>
              <a:ext uri="{FF2B5EF4-FFF2-40B4-BE49-F238E27FC236}">
                <a16:creationId xmlns:a16="http://schemas.microsoft.com/office/drawing/2014/main" id="{72144ABC-B020-1EBA-3C48-1AB27CB22D95}"/>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
        <p:nvSpPr>
          <p:cNvPr id="10" name="文本框 9">
            <a:extLst>
              <a:ext uri="{FF2B5EF4-FFF2-40B4-BE49-F238E27FC236}">
                <a16:creationId xmlns:a16="http://schemas.microsoft.com/office/drawing/2014/main" id="{E6CD3883-3B8E-861D-444E-E63C08F14292}"/>
              </a:ext>
            </a:extLst>
          </p:cNvPr>
          <p:cNvSpPr txBox="1"/>
          <p:nvPr/>
        </p:nvSpPr>
        <p:spPr>
          <a:xfrm>
            <a:off x="1002509" y="1904484"/>
            <a:ext cx="10800470" cy="45807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Profiler</a:t>
            </a:r>
          </a:p>
        </p:txBody>
      </p:sp>
      <p:pic>
        <p:nvPicPr>
          <p:cNvPr id="3075" name="Picture 3">
            <a:extLst>
              <a:ext uri="{FF2B5EF4-FFF2-40B4-BE49-F238E27FC236}">
                <a16:creationId xmlns:a16="http://schemas.microsoft.com/office/drawing/2014/main" id="{559BFA5B-0737-4233-9E71-0FC6CC2449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92744" y="2446782"/>
            <a:ext cx="7620000" cy="4078883"/>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05F9F972-0E97-BD33-44CF-449ABF0CCEBA}"/>
              </a:ext>
            </a:extLst>
          </p:cNvPr>
          <p:cNvSpPr/>
          <p:nvPr/>
        </p:nvSpPr>
        <p:spPr>
          <a:xfrm>
            <a:off x="6402744" y="5375564"/>
            <a:ext cx="3810000" cy="123432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368907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28340-FAE2-6986-2D25-CA491DDF5473}"/>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6D24DF6-EBCA-161E-F7CB-BE0ED378201F}"/>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28D6579C-B01A-5879-ADF2-F2D705108BFA}"/>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3460F1AC-956D-775A-5F09-1A2F27330471}"/>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8A35482E-AFC7-0440-A44F-B72D1A37C813}"/>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3912358D-A1C1-4843-9C39-4E3D70781E4B}"/>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4BA0370-1548-2548-BE79-F5BBE91A5BD3}"/>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DC004728-5800-457C-3FAE-3E6EDECF477B}"/>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E4CB8BDA-3F4E-AD15-40EA-A837ECEF1C44}"/>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深度学习系统</a:t>
            </a:r>
          </a:p>
        </p:txBody>
      </p:sp>
      <p:sp>
        <p:nvSpPr>
          <p:cNvPr id="8" name="文本框 7">
            <a:extLst>
              <a:ext uri="{FF2B5EF4-FFF2-40B4-BE49-F238E27FC236}">
                <a16:creationId xmlns:a16="http://schemas.microsoft.com/office/drawing/2014/main" id="{3BBB40DA-6038-7CD1-E427-11FDFB170D09}"/>
              </a:ext>
            </a:extLst>
          </p:cNvPr>
          <p:cNvSpPr txBox="1"/>
          <p:nvPr/>
        </p:nvSpPr>
        <p:spPr>
          <a:xfrm>
            <a:off x="1006056" y="1706367"/>
            <a:ext cx="6844853" cy="170174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深度神经网络 </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DNN )</a:t>
            </a: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神经元是基本的计算单元，通过激活函数处理输入。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包含输入层、输出层和一个或多个隐藏层。</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神经元之间全连接，通过权重表示连接强度。</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9218" name="Picture 2">
            <a:extLst>
              <a:ext uri="{FF2B5EF4-FFF2-40B4-BE49-F238E27FC236}">
                <a16:creationId xmlns:a16="http://schemas.microsoft.com/office/drawing/2014/main" id="{5D926802-F931-EAC4-052B-6A4881B5541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05087" y="3449886"/>
            <a:ext cx="2416293" cy="2174862"/>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94F65807-F72D-CA54-10E3-4821D1B0A4E2}"/>
              </a:ext>
            </a:extLst>
          </p:cNvPr>
          <p:cNvSpPr txBox="1"/>
          <p:nvPr/>
        </p:nvSpPr>
        <p:spPr>
          <a:xfrm>
            <a:off x="1520284" y="5581668"/>
            <a:ext cx="3826042" cy="646331"/>
          </a:xfrm>
          <a:prstGeom prst="rect">
            <a:avLst/>
          </a:prstGeom>
          <a:noFill/>
        </p:spPr>
        <p:txBody>
          <a:bodyPr wrap="square" rtlCol="0">
            <a:spAutoFit/>
          </a:bodyPr>
          <a:lstStyle/>
          <a:p>
            <a:r>
              <a:rPr lang="zh-CN" altLang="en-US" b="1" dirty="0">
                <a:latin typeface="Times New Roman" panose="02020603050405020304" pitchFamily="18" charset="0"/>
                <a:ea typeface="宋体" panose="02010600030101010101" pitchFamily="2" charset="-122"/>
                <a:sym typeface="Times New Roman" panose="02020603050405020304" pitchFamily="18" charset="0"/>
              </a:rPr>
              <a:t>神经元：输入数据</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x</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根据连线上的权重</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w</a:t>
            </a:r>
            <a:r>
              <a:rPr lang="zh-CN" altLang="en-US" b="1" dirty="0">
                <a:latin typeface="Times New Roman" panose="02020603050405020304" pitchFamily="18" charset="0"/>
                <a:ea typeface="宋体" panose="02010600030101010101" pitchFamily="2" charset="-122"/>
                <a:sym typeface="Times New Roman" panose="02020603050405020304" pitchFamily="18" charset="0"/>
              </a:rPr>
              <a:t>做加权求和得到输出</a:t>
            </a:r>
            <a:r>
              <a:rPr lang="en-US" altLang="zh-CN" b="1" dirty="0">
                <a:latin typeface="Times New Roman" panose="02020603050405020304" pitchFamily="18" charset="0"/>
                <a:ea typeface="宋体" panose="02010600030101010101" pitchFamily="2" charset="-122"/>
                <a:sym typeface="Times New Roman" panose="02020603050405020304" pitchFamily="18" charset="0"/>
              </a:rPr>
              <a:t>z.</a:t>
            </a:r>
            <a:endParaRPr lang="zh-CN" altLang="en-US" b="1" dirty="0">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4" name="图片 3">
            <a:extLst>
              <a:ext uri="{FF2B5EF4-FFF2-40B4-BE49-F238E27FC236}">
                <a16:creationId xmlns:a16="http://schemas.microsoft.com/office/drawing/2014/main" id="{A5F0F4EB-840B-E489-54C0-F5C7E6A544B0}"/>
              </a:ext>
            </a:extLst>
          </p:cNvPr>
          <p:cNvPicPr>
            <a:picLocks noChangeAspect="1"/>
          </p:cNvPicPr>
          <p:nvPr/>
        </p:nvPicPr>
        <p:blipFill>
          <a:blip r:embed="rId5"/>
          <a:stretch>
            <a:fillRect/>
          </a:stretch>
        </p:blipFill>
        <p:spPr>
          <a:xfrm>
            <a:off x="6968260" y="3449886"/>
            <a:ext cx="2757283" cy="2695840"/>
          </a:xfrm>
          <a:prstGeom prst="rect">
            <a:avLst/>
          </a:prstGeom>
        </p:spPr>
      </p:pic>
      <p:sp>
        <p:nvSpPr>
          <p:cNvPr id="12" name="文本框 11">
            <a:extLst>
              <a:ext uri="{FF2B5EF4-FFF2-40B4-BE49-F238E27FC236}">
                <a16:creationId xmlns:a16="http://schemas.microsoft.com/office/drawing/2014/main" id="{1A00A8FA-3F64-9E94-1254-5415C830CCDE}"/>
              </a:ext>
            </a:extLst>
          </p:cNvPr>
          <p:cNvSpPr txBox="1"/>
          <p:nvPr/>
        </p:nvSpPr>
        <p:spPr>
          <a:xfrm>
            <a:off x="1002509" y="6302131"/>
            <a:ext cx="10833242" cy="4586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深度学习系统：</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包含一个或多个</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深度神经网络</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的系统。</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553302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500"/>
                                        <p:tgtEl>
                                          <p:spTgt spid="92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103C1-DD4C-D131-64F5-E7A9ABDA17AE}"/>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1AD6D3B-FB54-B711-4E23-A37E34BFCA4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0C8800FE-C24B-B8A4-86E1-51352AB69083}"/>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874A7BC0-B6A0-F5C9-D5B4-BC8370FB44F0}"/>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E5A25466-B89E-6F25-ABC4-3BDD72237F9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E1B74512-6B47-06FF-B6ED-48FEDF32A233}"/>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CA6FE376-3F34-D1C5-E888-A924CF19F971}"/>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CF8E3454-B61F-4506-B28D-D3D0933D6E68}"/>
              </a:ext>
            </a:extLst>
          </p:cNvPr>
          <p:cNvSpPr txBox="1"/>
          <p:nvPr/>
        </p:nvSpPr>
        <p:spPr>
          <a:xfrm>
            <a:off x="993799" y="1323684"/>
            <a:ext cx="9437579"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RQ4</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：现有方法在应对性能问题上的能力如何？</a:t>
            </a:r>
          </a:p>
        </p:txBody>
      </p:sp>
      <p:sp>
        <p:nvSpPr>
          <p:cNvPr id="5" name="文本框 13">
            <a:extLst>
              <a:ext uri="{FF2B5EF4-FFF2-40B4-BE49-F238E27FC236}">
                <a16:creationId xmlns:a16="http://schemas.microsoft.com/office/drawing/2014/main" id="{A16CBC2B-E010-3EC4-B5CA-068514E0D553}"/>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
        <p:nvSpPr>
          <p:cNvPr id="10" name="文本框 9">
            <a:extLst>
              <a:ext uri="{FF2B5EF4-FFF2-40B4-BE49-F238E27FC236}">
                <a16:creationId xmlns:a16="http://schemas.microsoft.com/office/drawing/2014/main" id="{7C4432CF-D12D-DE01-AC7F-909B83E24FDF}"/>
              </a:ext>
            </a:extLst>
          </p:cNvPr>
          <p:cNvSpPr txBox="1"/>
          <p:nvPr/>
        </p:nvSpPr>
        <p:spPr>
          <a:xfrm>
            <a:off x="1002509" y="1846035"/>
            <a:ext cx="10800470" cy="211724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a:t>
            </a: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AOT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Ahead-of-Time Compilation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）提前编译</a:t>
            </a: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在运行前就将计算图静态编译成特定平台上的目标代码。</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JIT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Just-In-Time Compilation</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）即时编译</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支持动态图输入。在运行时，将计算图转换为底层优化后的机器代码，是一种边运行边优化的策略。</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1" name="文本框 10">
            <a:extLst>
              <a:ext uri="{FF2B5EF4-FFF2-40B4-BE49-F238E27FC236}">
                <a16:creationId xmlns:a16="http://schemas.microsoft.com/office/drawing/2014/main" id="{FE772544-4808-52C9-D82E-28C1B26940FA}"/>
              </a:ext>
            </a:extLst>
          </p:cNvPr>
          <p:cNvSpPr txBox="1"/>
          <p:nvPr/>
        </p:nvSpPr>
        <p:spPr>
          <a:xfrm>
            <a:off x="2224261" y="6021468"/>
            <a:ext cx="8356965" cy="784254"/>
          </a:xfrm>
          <a:prstGeom prst="rect">
            <a:avLst/>
          </a:prstGeom>
          <a:noFill/>
        </p:spPr>
        <p:txBody>
          <a:bodyPr wrap="square">
            <a:spAutoFit/>
          </a:bodyPr>
          <a:lstStyle/>
          <a:p>
            <a:pPr>
              <a:lnSpc>
                <a:spcPct val="150000"/>
              </a:lnSpc>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假设</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仅支持</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matmul</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add</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通过图优化方法在计算图中找到适合被</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JIT</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编译的区域，定义为一个</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Cluster</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p:txBody>
      </p:sp>
      <p:pic>
        <p:nvPicPr>
          <p:cNvPr id="13" name="图片 12">
            <a:extLst>
              <a:ext uri="{FF2B5EF4-FFF2-40B4-BE49-F238E27FC236}">
                <a16:creationId xmlns:a16="http://schemas.microsoft.com/office/drawing/2014/main" id="{DEDDD488-D16F-463D-4966-981183860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126" y="4361573"/>
            <a:ext cx="7583055" cy="1650016"/>
          </a:xfrm>
          <a:prstGeom prst="rect">
            <a:avLst/>
          </a:prstGeom>
        </p:spPr>
      </p:pic>
      <p:sp>
        <p:nvSpPr>
          <p:cNvPr id="15" name="椭圆 14">
            <a:extLst>
              <a:ext uri="{FF2B5EF4-FFF2-40B4-BE49-F238E27FC236}">
                <a16:creationId xmlns:a16="http://schemas.microsoft.com/office/drawing/2014/main" id="{52216D33-B7DC-9F80-78A1-ECD2AFA056FB}"/>
              </a:ext>
            </a:extLst>
          </p:cNvPr>
          <p:cNvSpPr/>
          <p:nvPr/>
        </p:nvSpPr>
        <p:spPr>
          <a:xfrm rot="20711057">
            <a:off x="4141946" y="4591730"/>
            <a:ext cx="2695125" cy="1347812"/>
          </a:xfrm>
          <a:prstGeom prst="ellipse">
            <a:avLst/>
          </a:prstGeom>
          <a:noFill/>
          <a:ln>
            <a:solidFill>
              <a:srgbClr val="4A66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67728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57D34-29FE-8980-EAC4-9B85883ABA5F}"/>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05A43CCC-319A-1E6C-C6BD-260B03B9D0EB}"/>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896DD60B-C0ED-E7AC-2BFF-2508EB4D5EAE}"/>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C97AF76A-60EF-4EC7-ED10-3E9554587F89}"/>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2D31F538-3626-40D9-4EA9-49369779CA44}"/>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9D51F951-B16B-78E5-CFE5-64E959A77F7C}"/>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3B856FF8-48C9-B108-033B-D902D9694519}"/>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8BDDE3C7-DDEE-3CA3-8997-0E76376B75CB}"/>
              </a:ext>
            </a:extLst>
          </p:cNvPr>
          <p:cNvSpPr txBox="1"/>
          <p:nvPr/>
        </p:nvSpPr>
        <p:spPr>
          <a:xfrm>
            <a:off x="993799" y="1323684"/>
            <a:ext cx="9437579"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RQ4</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：现有方法在应对性能问题上的能力如何？</a:t>
            </a:r>
          </a:p>
        </p:txBody>
      </p:sp>
      <p:sp>
        <p:nvSpPr>
          <p:cNvPr id="5" name="文本框 13">
            <a:extLst>
              <a:ext uri="{FF2B5EF4-FFF2-40B4-BE49-F238E27FC236}">
                <a16:creationId xmlns:a16="http://schemas.microsoft.com/office/drawing/2014/main" id="{B158859E-8F7B-B159-CA0F-768B29A0AA69}"/>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pic>
        <p:nvPicPr>
          <p:cNvPr id="4" name="图片 3">
            <a:extLst>
              <a:ext uri="{FF2B5EF4-FFF2-40B4-BE49-F238E27FC236}">
                <a16:creationId xmlns:a16="http://schemas.microsoft.com/office/drawing/2014/main" id="{C4C96487-E749-5F6D-89EC-456669AE7A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9021" y="1758666"/>
            <a:ext cx="6262255" cy="2528644"/>
          </a:xfrm>
          <a:prstGeom prst="rect">
            <a:avLst/>
          </a:prstGeom>
        </p:spPr>
      </p:pic>
      <p:pic>
        <p:nvPicPr>
          <p:cNvPr id="2" name="图片 1">
            <a:extLst>
              <a:ext uri="{FF2B5EF4-FFF2-40B4-BE49-F238E27FC236}">
                <a16:creationId xmlns:a16="http://schemas.microsoft.com/office/drawing/2014/main" id="{62BB4F95-626E-F48B-5CAB-A184979858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37018" y="4122162"/>
            <a:ext cx="6805825" cy="2525629"/>
          </a:xfrm>
          <a:prstGeom prst="rect">
            <a:avLst/>
          </a:prstGeom>
        </p:spPr>
      </p:pic>
      <p:sp>
        <p:nvSpPr>
          <p:cNvPr id="8" name="文本框 7">
            <a:extLst>
              <a:ext uri="{FF2B5EF4-FFF2-40B4-BE49-F238E27FC236}">
                <a16:creationId xmlns:a16="http://schemas.microsoft.com/office/drawing/2014/main" id="{CF445B3C-EDB0-FF99-7073-6D3CF0F14F13}"/>
              </a:ext>
            </a:extLst>
          </p:cNvPr>
          <p:cNvSpPr txBox="1"/>
          <p:nvPr/>
        </p:nvSpPr>
        <p:spPr>
          <a:xfrm>
            <a:off x="7157086" y="1871996"/>
            <a:ext cx="3274292" cy="1522917"/>
          </a:xfrm>
          <a:prstGeom prst="rect">
            <a:avLst/>
          </a:prstGeom>
          <a:noFill/>
        </p:spPr>
        <p:txBody>
          <a:bodyPr wrap="square">
            <a:spAutoFit/>
          </a:bodyPr>
          <a:lstStyle/>
          <a:p>
            <a:pPr>
              <a:lnSpc>
                <a:spcPct val="150000"/>
              </a:lnSpc>
            </a:pP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Cluster</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转化成</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的一个</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Function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子图。在原图上用一个</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Caller</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节点表示这个</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Function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在原图的位置。</a:t>
            </a:r>
          </a:p>
        </p:txBody>
      </p:sp>
      <p:sp>
        <p:nvSpPr>
          <p:cNvPr id="12" name="文本框 11">
            <a:extLst>
              <a:ext uri="{FF2B5EF4-FFF2-40B4-BE49-F238E27FC236}">
                <a16:creationId xmlns:a16="http://schemas.microsoft.com/office/drawing/2014/main" id="{7EE8520C-2CA9-29EE-B309-3D767EC82DE6}"/>
              </a:ext>
            </a:extLst>
          </p:cNvPr>
          <p:cNvSpPr txBox="1"/>
          <p:nvPr/>
        </p:nvSpPr>
        <p:spPr>
          <a:xfrm>
            <a:off x="1101983" y="4957523"/>
            <a:ext cx="3599326" cy="1153586"/>
          </a:xfrm>
          <a:prstGeom prst="rect">
            <a:avLst/>
          </a:prstGeom>
          <a:noFill/>
        </p:spPr>
        <p:txBody>
          <a:bodyPr wrap="square">
            <a:spAutoFit/>
          </a:bodyPr>
          <a:lstStyle/>
          <a:p>
            <a:pPr>
              <a:lnSpc>
                <a:spcPct val="150000"/>
              </a:lnSpc>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运行至</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编译器时，编译</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cluster</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子图，然后把编译完的可执行文件传给</a:t>
            </a:r>
            <a:r>
              <a:rPr lang="en-US" altLang="zh-CN" sz="1600"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XlaRun</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运行</a:t>
            </a:r>
          </a:p>
        </p:txBody>
      </p:sp>
    </p:spTree>
    <p:extLst>
      <p:ext uri="{BB962C8B-B14F-4D97-AF65-F5344CB8AC3E}">
        <p14:creationId xmlns:p14="http://schemas.microsoft.com/office/powerpoint/2010/main" val="3274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B0824-2B3F-1D96-8231-2374AC900EE8}"/>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8F7BD22-D282-ED14-124A-C3BCCAB8094A}"/>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11B34953-E4A0-2BDD-E685-8A93D5CA1229}"/>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6574AC80-9D4F-CE6E-28F1-8ECA226E8D89}"/>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23DFAFC0-15E6-F4E9-5E62-5F58B394F660}"/>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E2032B15-50DC-52A4-4C8A-91F1E476271D}"/>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15394183-1E06-00E5-8C9C-23202AADE04E}"/>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2AE1A07A-8153-68F9-B8A5-9E771F9ED627}"/>
              </a:ext>
            </a:extLst>
          </p:cNvPr>
          <p:cNvSpPr txBox="1"/>
          <p:nvPr/>
        </p:nvSpPr>
        <p:spPr>
          <a:xfrm>
            <a:off x="993799" y="1323684"/>
            <a:ext cx="9437579"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RQ4</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：现有方法在应对性能问题上的能力如何？</a:t>
            </a:r>
          </a:p>
        </p:txBody>
      </p:sp>
      <p:sp>
        <p:nvSpPr>
          <p:cNvPr id="5" name="文本框 13">
            <a:extLst>
              <a:ext uri="{FF2B5EF4-FFF2-40B4-BE49-F238E27FC236}">
                <a16:creationId xmlns:a16="http://schemas.microsoft.com/office/drawing/2014/main" id="{9DBF6AA8-3E7D-F12F-D6C1-D56F96746899}"/>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pic>
        <p:nvPicPr>
          <p:cNvPr id="9" name="图片 8">
            <a:extLst>
              <a:ext uri="{FF2B5EF4-FFF2-40B4-BE49-F238E27FC236}">
                <a16:creationId xmlns:a16="http://schemas.microsoft.com/office/drawing/2014/main" id="{D8EFA2B6-2131-EC6E-A19F-B34F470881D4}"/>
              </a:ext>
            </a:extLst>
          </p:cNvPr>
          <p:cNvPicPr>
            <a:picLocks noChangeAspect="1"/>
          </p:cNvPicPr>
          <p:nvPr/>
        </p:nvPicPr>
        <p:blipFill>
          <a:blip r:embed="rId4"/>
          <a:stretch>
            <a:fillRect/>
          </a:stretch>
        </p:blipFill>
        <p:spPr>
          <a:xfrm>
            <a:off x="920205" y="1902730"/>
            <a:ext cx="10427855" cy="4550770"/>
          </a:xfrm>
          <a:prstGeom prst="rect">
            <a:avLst/>
          </a:prstGeom>
        </p:spPr>
      </p:pic>
    </p:spTree>
    <p:extLst>
      <p:ext uri="{BB962C8B-B14F-4D97-AF65-F5344CB8AC3E}">
        <p14:creationId xmlns:p14="http://schemas.microsoft.com/office/powerpoint/2010/main" val="698280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88017-79EA-3DE1-F0C1-B7D933F51E75}"/>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5F46B3B-953B-3CFE-F001-AAB88869706E}"/>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61DC2AF6-E994-E53C-D50D-77E64F696AB3}"/>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7DC2EB45-A1DD-E7E1-D7DC-5DCCE63D8C9E}"/>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5B0C934D-E928-CFCA-79DE-89622A8F3980}"/>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2E41268A-7AF8-96EA-FDEF-A4A8151DEEB9}"/>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D2CF8397-B52A-92B6-CACA-1A9042383142}"/>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55F88601-848E-1074-5D33-5329E370CC74}"/>
              </a:ext>
            </a:extLst>
          </p:cNvPr>
          <p:cNvSpPr txBox="1"/>
          <p:nvPr/>
        </p:nvSpPr>
        <p:spPr>
          <a:xfrm>
            <a:off x="993800" y="1323684"/>
            <a:ext cx="6598126"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基于规则的静态检测工具 </a:t>
            </a:r>
            <a:r>
              <a:rPr lang="en-US" altLang="zh-CN" sz="2000" b="1" dirty="0" err="1">
                <a:latin typeface="Times New Roman" panose="02020603050405020304" pitchFamily="18" charset="0"/>
                <a:ea typeface="宋体" panose="02010600030101010101" pitchFamily="2" charset="-122"/>
                <a:sym typeface="Times New Roman" panose="02020603050405020304" pitchFamily="18" charset="0"/>
              </a:rPr>
              <a:t>DeepPerf</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8" name="文本框 7">
            <a:extLst>
              <a:ext uri="{FF2B5EF4-FFF2-40B4-BE49-F238E27FC236}">
                <a16:creationId xmlns:a16="http://schemas.microsoft.com/office/drawing/2014/main" id="{42AAF917-F49F-717A-341B-E3F55A44D674}"/>
              </a:ext>
            </a:extLst>
          </p:cNvPr>
          <p:cNvSpPr txBox="1"/>
          <p:nvPr/>
        </p:nvSpPr>
        <p:spPr>
          <a:xfrm>
            <a:off x="1002508" y="1904484"/>
            <a:ext cx="10191965" cy="419755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使用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AST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Jedi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两种静态分析工具实现。</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支持三类典型性能问题：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1: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重复节点创建（</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Repeated Node Creation</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属于“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Confusion with Computation Graph</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”类型通过分析循环中是否多次调用相同参数的节点创建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API</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进行检测。</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2: batch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调用顺序低效（</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Inefficient Order of batch and map</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属于“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Inefficient API Usage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”类型，检测是否采用先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再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batch</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的低效操作。</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3: map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interleave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未启用并行（</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Disabled Parallelism</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lvl="1">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属于“</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Inefficient API Usage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”类型，检测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map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或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interleave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是否未设置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num_parallel_calls</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参数。</a:t>
            </a:r>
          </a:p>
          <a:p>
            <a:pPr marL="285750" indent="-285750">
              <a:lnSpc>
                <a:spcPct val="150000"/>
              </a:lnSpc>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5" name="文本框 13">
            <a:extLst>
              <a:ext uri="{FF2B5EF4-FFF2-40B4-BE49-F238E27FC236}">
                <a16:creationId xmlns:a16="http://schemas.microsoft.com/office/drawing/2014/main" id="{BE082A95-6577-C3BA-A301-B5FAD0D09A5A}"/>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spTree>
    <p:extLst>
      <p:ext uri="{BB962C8B-B14F-4D97-AF65-F5344CB8AC3E}">
        <p14:creationId xmlns:p14="http://schemas.microsoft.com/office/powerpoint/2010/main" val="2664204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D1652-EBE0-800A-4F19-480CB2A2AF00}"/>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AC00536-4845-2C08-EF95-FD5568BB047B}"/>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FD64DDE9-A120-AE8B-29BB-5CCD0645D6B6}"/>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CBC3412D-5F49-3026-5FDD-9971A58F4E62}"/>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0128BDE7-58FC-51E3-8A7C-56040B8F614B}"/>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8F9525A2-5A11-1BAC-49B3-5A7386A02389}"/>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D859D8D4-0222-9C5B-00FD-4A262D50412B}"/>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667B5343-28FD-A59F-A606-98A9372B1C82}"/>
              </a:ext>
            </a:extLst>
          </p:cNvPr>
          <p:cNvSpPr txBox="1"/>
          <p:nvPr/>
        </p:nvSpPr>
        <p:spPr>
          <a:xfrm>
            <a:off x="993800" y="1323684"/>
            <a:ext cx="6598126"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实验评估</a:t>
            </a:r>
          </a:p>
        </p:txBody>
      </p:sp>
      <p:sp>
        <p:nvSpPr>
          <p:cNvPr id="5" name="文本框 13">
            <a:extLst>
              <a:ext uri="{FF2B5EF4-FFF2-40B4-BE49-F238E27FC236}">
                <a16:creationId xmlns:a16="http://schemas.microsoft.com/office/drawing/2014/main" id="{5EA5B2B3-F506-3754-8D93-E7B5DB35FF47}"/>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Understanding Performance Problems in Deep Learning Systems (FSE, 2022)</a:t>
            </a:r>
          </a:p>
        </p:txBody>
      </p:sp>
      <p:pic>
        <p:nvPicPr>
          <p:cNvPr id="3" name="图片 2">
            <a:extLst>
              <a:ext uri="{FF2B5EF4-FFF2-40B4-BE49-F238E27FC236}">
                <a16:creationId xmlns:a16="http://schemas.microsoft.com/office/drawing/2014/main" id="{09A2AA65-8FD5-C97F-8F5B-DB3ACDBA44FC}"/>
              </a:ext>
            </a:extLst>
          </p:cNvPr>
          <p:cNvPicPr>
            <a:picLocks noChangeAspect="1"/>
          </p:cNvPicPr>
          <p:nvPr/>
        </p:nvPicPr>
        <p:blipFill>
          <a:blip r:embed="rId4"/>
          <a:stretch>
            <a:fillRect/>
          </a:stretch>
        </p:blipFill>
        <p:spPr>
          <a:xfrm>
            <a:off x="3071390" y="1212391"/>
            <a:ext cx="6049219" cy="2048161"/>
          </a:xfrm>
          <a:prstGeom prst="rect">
            <a:avLst/>
          </a:prstGeom>
        </p:spPr>
      </p:pic>
      <p:sp>
        <p:nvSpPr>
          <p:cNvPr id="9" name="文本框 8">
            <a:extLst>
              <a:ext uri="{FF2B5EF4-FFF2-40B4-BE49-F238E27FC236}">
                <a16:creationId xmlns:a16="http://schemas.microsoft.com/office/drawing/2014/main" id="{B7D2FA63-0131-BAAE-C37E-B17C5C07FD7F}"/>
              </a:ext>
            </a:extLst>
          </p:cNvPr>
          <p:cNvSpPr txBox="1"/>
          <p:nvPr/>
        </p:nvSpPr>
        <p:spPr>
          <a:xfrm>
            <a:off x="993800" y="3310610"/>
            <a:ext cx="10687595" cy="336374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实验对象</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1108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个使用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 Python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GitHub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仓库。</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实验结果</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检测到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77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15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个误报，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个被开发者确认，已有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7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个被修复。</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2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检测到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195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，无误报，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52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个被确认但无修复。</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3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检测到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216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，无误报，</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33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个被确认，</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个已修复。</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性能提升评估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：从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3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中各随机抽取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5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个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PPs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修复，评估修复前后执行时间的变化</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1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修复后平均提升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35.6%</a:t>
            </a:r>
          </a:p>
          <a:p>
            <a:pPr marL="742950" lvl="1" indent="-285750">
              <a:lnSpc>
                <a:spcPct val="150000"/>
              </a:lnSpc>
              <a:buFont typeface="Wingdings" panose="05000000000000000000" pitchFamily="2" charset="2"/>
              <a:buChar char="p"/>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Checker 3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修复后平均提升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20.4%</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089403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10A5D-981B-EA01-C0BE-0DA86D904CAE}"/>
            </a:ext>
          </a:extLst>
        </p:cNvPr>
        <p:cNvGrpSpPr/>
        <p:nvPr/>
      </p:nvGrpSpPr>
      <p:grpSpPr>
        <a:xfrm>
          <a:off x="0" y="0"/>
          <a:ext cx="0" cy="0"/>
          <a:chOff x="0" y="0"/>
          <a:chExt cx="0" cy="0"/>
        </a:xfrm>
      </p:grpSpPr>
      <p:sp>
        <p:nvSpPr>
          <p:cNvPr id="22" name="矩形: 圆角 21">
            <a:extLst>
              <a:ext uri="{FF2B5EF4-FFF2-40B4-BE49-F238E27FC236}">
                <a16:creationId xmlns:a16="http://schemas.microsoft.com/office/drawing/2014/main" id="{1EBE18FD-C9FC-1643-B2CD-B3B22D866F2E}"/>
              </a:ext>
            </a:extLst>
          </p:cNvPr>
          <p:cNvSpPr/>
          <p:nvPr/>
        </p:nvSpPr>
        <p:spPr>
          <a:xfrm>
            <a:off x="8559822" y="4712266"/>
            <a:ext cx="3307486" cy="1914529"/>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1" name="矩形: 圆角 20">
            <a:extLst>
              <a:ext uri="{FF2B5EF4-FFF2-40B4-BE49-F238E27FC236}">
                <a16:creationId xmlns:a16="http://schemas.microsoft.com/office/drawing/2014/main" id="{AD2C81F6-E6AC-7D36-A48E-A89B3CB2E164}"/>
              </a:ext>
            </a:extLst>
          </p:cNvPr>
          <p:cNvSpPr/>
          <p:nvPr/>
        </p:nvSpPr>
        <p:spPr>
          <a:xfrm>
            <a:off x="4698535" y="4712267"/>
            <a:ext cx="3307486" cy="1931494"/>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09" name="矩形 16">
            <a:extLst>
              <a:ext uri="{FF2B5EF4-FFF2-40B4-BE49-F238E27FC236}">
                <a16:creationId xmlns:a16="http://schemas.microsoft.com/office/drawing/2014/main" id="{F9A50DD9-33F0-0679-231D-0157A6C4C83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FE300DE9-85CF-978A-B5B2-B224848FF7B8}"/>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1E791AB4-0ECF-08BD-F4D3-FB2E12ABBC93}"/>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19381A3B-3B1F-5560-C641-F5305BCEB767}"/>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4E2ADB94-6E93-3B67-C693-CCCD3A3BEE48}"/>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5" name="文本框 13">
            <a:extLst>
              <a:ext uri="{FF2B5EF4-FFF2-40B4-BE49-F238E27FC236}">
                <a16:creationId xmlns:a16="http://schemas.microsoft.com/office/drawing/2014/main" id="{83D85810-FA8E-E49F-AF3C-F597947C5240}"/>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An Empirical Study on Performance Bugs in Deep Learning Frameworks (ICSME, 2022)</a:t>
            </a:r>
          </a:p>
        </p:txBody>
      </p:sp>
      <p:sp>
        <p:nvSpPr>
          <p:cNvPr id="11" name="矩形 11">
            <a:extLst>
              <a:ext uri="{FF2B5EF4-FFF2-40B4-BE49-F238E27FC236}">
                <a16:creationId xmlns:a16="http://schemas.microsoft.com/office/drawing/2014/main" id="{7EBF96E1-9127-6162-0E61-54FB31B429E1}"/>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文本框 11">
            <a:extLst>
              <a:ext uri="{FF2B5EF4-FFF2-40B4-BE49-F238E27FC236}">
                <a16:creationId xmlns:a16="http://schemas.microsoft.com/office/drawing/2014/main" id="{73735EFE-8D7E-6F30-F9C2-6079E47750CE}"/>
              </a:ext>
            </a:extLst>
          </p:cNvPr>
          <p:cNvSpPr txBox="1"/>
          <p:nvPr/>
        </p:nvSpPr>
        <p:spPr>
          <a:xfrm>
            <a:off x="1002509" y="1792503"/>
            <a:ext cx="10325891" cy="870751"/>
          </a:xfrm>
          <a:prstGeom prst="rect">
            <a:avLst/>
          </a:prstGeom>
          <a:noFill/>
        </p:spPr>
        <p:txBody>
          <a:bodyPr wrap="square">
            <a:spAutoFit/>
          </a:bodyPr>
          <a:lstStyle/>
          <a:p>
            <a:pPr>
              <a:lnSpc>
                <a:spcPct val="150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对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Github</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上 </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PyTorch</a:t>
            </a:r>
            <a:r>
              <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项目的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issue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commit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进行了数据挖掘，识别性能缺陷和非性能缺陷，归纳出缺陷成因的分类。</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3" name="文本框 12">
            <a:extLst>
              <a:ext uri="{FF2B5EF4-FFF2-40B4-BE49-F238E27FC236}">
                <a16:creationId xmlns:a16="http://schemas.microsoft.com/office/drawing/2014/main" id="{7E5FAB40-0AFC-3CCB-2E89-B8AD08F30FAA}"/>
              </a:ext>
            </a:extLst>
          </p:cNvPr>
          <p:cNvSpPr txBox="1"/>
          <p:nvPr/>
        </p:nvSpPr>
        <p:spPr>
          <a:xfrm>
            <a:off x="1002509" y="1341120"/>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研究内容</a:t>
            </a:r>
          </a:p>
        </p:txBody>
      </p:sp>
      <p:grpSp>
        <p:nvGrpSpPr>
          <p:cNvPr id="2" name="组合 1">
            <a:extLst>
              <a:ext uri="{FF2B5EF4-FFF2-40B4-BE49-F238E27FC236}">
                <a16:creationId xmlns:a16="http://schemas.microsoft.com/office/drawing/2014/main" id="{8706A965-9499-6CEE-48E0-91303FB2E5B7}"/>
              </a:ext>
            </a:extLst>
          </p:cNvPr>
          <p:cNvGrpSpPr/>
          <p:nvPr/>
        </p:nvGrpSpPr>
        <p:grpSpPr>
          <a:xfrm>
            <a:off x="1183956" y="3834546"/>
            <a:ext cx="10417843" cy="741076"/>
            <a:chOff x="450321" y="1709133"/>
            <a:chExt cx="11238620" cy="806433"/>
          </a:xfrm>
        </p:grpSpPr>
        <p:sp>
          <p:nvSpPr>
            <p:cNvPr id="3" name="任意多边形: 形状 2">
              <a:extLst>
                <a:ext uri="{FF2B5EF4-FFF2-40B4-BE49-F238E27FC236}">
                  <a16:creationId xmlns:a16="http://schemas.microsoft.com/office/drawing/2014/main" id="{BB505B5C-3C07-6DD7-C4C6-FF658501352F}"/>
                </a:ext>
              </a:extLst>
            </p:cNvPr>
            <p:cNvSpPr/>
            <p:nvPr/>
          </p:nvSpPr>
          <p:spPr>
            <a:xfrm>
              <a:off x="450321" y="1709133"/>
              <a:ext cx="3016214" cy="806433"/>
            </a:xfrm>
            <a:custGeom>
              <a:avLst/>
              <a:gdLst>
                <a:gd name="connsiteX0" fmla="*/ 0 w 3016214"/>
                <a:gd name="connsiteY0" fmla="*/ 80643 h 806433"/>
                <a:gd name="connsiteX1" fmla="*/ 80643 w 3016214"/>
                <a:gd name="connsiteY1" fmla="*/ 0 h 806433"/>
                <a:gd name="connsiteX2" fmla="*/ 2935571 w 3016214"/>
                <a:gd name="connsiteY2" fmla="*/ 0 h 806433"/>
                <a:gd name="connsiteX3" fmla="*/ 3016214 w 3016214"/>
                <a:gd name="connsiteY3" fmla="*/ 80643 h 806433"/>
                <a:gd name="connsiteX4" fmla="*/ 3016214 w 3016214"/>
                <a:gd name="connsiteY4" fmla="*/ 725790 h 806433"/>
                <a:gd name="connsiteX5" fmla="*/ 2935571 w 3016214"/>
                <a:gd name="connsiteY5" fmla="*/ 806433 h 806433"/>
                <a:gd name="connsiteX6" fmla="*/ 80643 w 3016214"/>
                <a:gd name="connsiteY6" fmla="*/ 806433 h 806433"/>
                <a:gd name="connsiteX7" fmla="*/ 0 w 3016214"/>
                <a:gd name="connsiteY7" fmla="*/ 725790 h 806433"/>
                <a:gd name="connsiteX8" fmla="*/ 0 w 3016214"/>
                <a:gd name="connsiteY8" fmla="*/ 80643 h 80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214" h="806433">
                  <a:moveTo>
                    <a:pt x="0" y="80643"/>
                  </a:moveTo>
                  <a:cubicBezTo>
                    <a:pt x="0" y="36105"/>
                    <a:pt x="36105" y="0"/>
                    <a:pt x="80643" y="0"/>
                  </a:cubicBezTo>
                  <a:lnTo>
                    <a:pt x="2935571" y="0"/>
                  </a:lnTo>
                  <a:cubicBezTo>
                    <a:pt x="2980109" y="0"/>
                    <a:pt x="3016214" y="36105"/>
                    <a:pt x="3016214" y="80643"/>
                  </a:cubicBezTo>
                  <a:lnTo>
                    <a:pt x="3016214" y="725790"/>
                  </a:lnTo>
                  <a:cubicBezTo>
                    <a:pt x="3016214" y="770328"/>
                    <a:pt x="2980109" y="806433"/>
                    <a:pt x="2935571" y="806433"/>
                  </a:cubicBezTo>
                  <a:lnTo>
                    <a:pt x="80643" y="806433"/>
                  </a:lnTo>
                  <a:cubicBezTo>
                    <a:pt x="36105" y="806433"/>
                    <a:pt x="0" y="770328"/>
                    <a:pt x="0" y="725790"/>
                  </a:cubicBezTo>
                  <a:lnTo>
                    <a:pt x="0" y="806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200" tIns="92200" rIns="92200" bIns="9220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收集缺陷报告</a:t>
              </a:r>
            </a:p>
          </p:txBody>
        </p:sp>
        <p:sp>
          <p:nvSpPr>
            <p:cNvPr id="4" name="任意多边形: 形状 3">
              <a:extLst>
                <a:ext uri="{FF2B5EF4-FFF2-40B4-BE49-F238E27FC236}">
                  <a16:creationId xmlns:a16="http://schemas.microsoft.com/office/drawing/2014/main" id="{1CA414FD-7AA6-55FD-02D7-2E10FA4E2181}"/>
                </a:ext>
              </a:extLst>
            </p:cNvPr>
            <p:cNvSpPr/>
            <p:nvPr/>
          </p:nvSpPr>
          <p:spPr>
            <a:xfrm>
              <a:off x="3712408" y="1738339"/>
              <a:ext cx="521250" cy="748021"/>
            </a:xfrm>
            <a:custGeom>
              <a:avLst/>
              <a:gdLst>
                <a:gd name="connsiteX0" fmla="*/ 0 w 521250"/>
                <a:gd name="connsiteY0" fmla="*/ 149604 h 748021"/>
                <a:gd name="connsiteX1" fmla="*/ 260625 w 521250"/>
                <a:gd name="connsiteY1" fmla="*/ 149604 h 748021"/>
                <a:gd name="connsiteX2" fmla="*/ 260625 w 521250"/>
                <a:gd name="connsiteY2" fmla="*/ 0 h 748021"/>
                <a:gd name="connsiteX3" fmla="*/ 521250 w 521250"/>
                <a:gd name="connsiteY3" fmla="*/ 374011 h 748021"/>
                <a:gd name="connsiteX4" fmla="*/ 260625 w 521250"/>
                <a:gd name="connsiteY4" fmla="*/ 748021 h 748021"/>
                <a:gd name="connsiteX5" fmla="*/ 260625 w 521250"/>
                <a:gd name="connsiteY5" fmla="*/ 598417 h 748021"/>
                <a:gd name="connsiteX6" fmla="*/ 0 w 521250"/>
                <a:gd name="connsiteY6" fmla="*/ 598417 h 748021"/>
                <a:gd name="connsiteX7" fmla="*/ 0 w 521250"/>
                <a:gd name="connsiteY7" fmla="*/ 149604 h 74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1250" h="748021">
                  <a:moveTo>
                    <a:pt x="0" y="149604"/>
                  </a:moveTo>
                  <a:lnTo>
                    <a:pt x="260625" y="149604"/>
                  </a:lnTo>
                  <a:lnTo>
                    <a:pt x="260625" y="0"/>
                  </a:lnTo>
                  <a:lnTo>
                    <a:pt x="521250" y="374011"/>
                  </a:lnTo>
                  <a:lnTo>
                    <a:pt x="260625" y="748021"/>
                  </a:lnTo>
                  <a:lnTo>
                    <a:pt x="260625" y="598417"/>
                  </a:lnTo>
                  <a:lnTo>
                    <a:pt x="0" y="598417"/>
                  </a:lnTo>
                  <a:lnTo>
                    <a:pt x="0" y="14960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49604" rIns="156375" bIns="149604" numCol="1" spcCol="1270" anchor="ctr" anchorCtr="0">
              <a:noAutofit/>
            </a:bodyPr>
            <a:lstStyle/>
            <a:p>
              <a:pPr marL="0" lvl="0" indent="0" algn="ctr" defTabSz="1022350">
                <a:lnSpc>
                  <a:spcPct val="90000"/>
                </a:lnSpc>
                <a:spcBef>
                  <a:spcPct val="0"/>
                </a:spcBef>
                <a:spcAft>
                  <a:spcPct val="35000"/>
                </a:spcAft>
                <a:buNone/>
              </a:pPr>
              <a:endParaRPr lang="zh-CN" altLang="en-US" sz="2300" kern="1200"/>
            </a:p>
          </p:txBody>
        </p:sp>
        <p:sp>
          <p:nvSpPr>
            <p:cNvPr id="6" name="任意多边形: 形状 5">
              <a:extLst>
                <a:ext uri="{FF2B5EF4-FFF2-40B4-BE49-F238E27FC236}">
                  <a16:creationId xmlns:a16="http://schemas.microsoft.com/office/drawing/2014/main" id="{1D0A64B5-B1D1-85B7-B08B-022DCEA865CF}"/>
                </a:ext>
              </a:extLst>
            </p:cNvPr>
            <p:cNvSpPr/>
            <p:nvPr/>
          </p:nvSpPr>
          <p:spPr>
            <a:xfrm>
              <a:off x="4450026" y="1709133"/>
              <a:ext cx="3016214" cy="806433"/>
            </a:xfrm>
            <a:custGeom>
              <a:avLst/>
              <a:gdLst>
                <a:gd name="connsiteX0" fmla="*/ 0 w 3016214"/>
                <a:gd name="connsiteY0" fmla="*/ 80643 h 806433"/>
                <a:gd name="connsiteX1" fmla="*/ 80643 w 3016214"/>
                <a:gd name="connsiteY1" fmla="*/ 0 h 806433"/>
                <a:gd name="connsiteX2" fmla="*/ 2935571 w 3016214"/>
                <a:gd name="connsiteY2" fmla="*/ 0 h 806433"/>
                <a:gd name="connsiteX3" fmla="*/ 3016214 w 3016214"/>
                <a:gd name="connsiteY3" fmla="*/ 80643 h 806433"/>
                <a:gd name="connsiteX4" fmla="*/ 3016214 w 3016214"/>
                <a:gd name="connsiteY4" fmla="*/ 725790 h 806433"/>
                <a:gd name="connsiteX5" fmla="*/ 2935571 w 3016214"/>
                <a:gd name="connsiteY5" fmla="*/ 806433 h 806433"/>
                <a:gd name="connsiteX6" fmla="*/ 80643 w 3016214"/>
                <a:gd name="connsiteY6" fmla="*/ 806433 h 806433"/>
                <a:gd name="connsiteX7" fmla="*/ 0 w 3016214"/>
                <a:gd name="connsiteY7" fmla="*/ 725790 h 806433"/>
                <a:gd name="connsiteX8" fmla="*/ 0 w 3016214"/>
                <a:gd name="connsiteY8" fmla="*/ 80643 h 80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214" h="806433">
                  <a:moveTo>
                    <a:pt x="0" y="80643"/>
                  </a:moveTo>
                  <a:cubicBezTo>
                    <a:pt x="0" y="36105"/>
                    <a:pt x="36105" y="0"/>
                    <a:pt x="80643" y="0"/>
                  </a:cubicBezTo>
                  <a:lnTo>
                    <a:pt x="2935571" y="0"/>
                  </a:lnTo>
                  <a:cubicBezTo>
                    <a:pt x="2980109" y="0"/>
                    <a:pt x="3016214" y="36105"/>
                    <a:pt x="3016214" y="80643"/>
                  </a:cubicBezTo>
                  <a:lnTo>
                    <a:pt x="3016214" y="725790"/>
                  </a:lnTo>
                  <a:cubicBezTo>
                    <a:pt x="3016214" y="770328"/>
                    <a:pt x="2980109" y="806433"/>
                    <a:pt x="2935571" y="806433"/>
                  </a:cubicBezTo>
                  <a:lnTo>
                    <a:pt x="80643" y="806433"/>
                  </a:lnTo>
                  <a:cubicBezTo>
                    <a:pt x="36105" y="806433"/>
                    <a:pt x="0" y="770328"/>
                    <a:pt x="0" y="725790"/>
                  </a:cubicBezTo>
                  <a:lnTo>
                    <a:pt x="0" y="806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200" tIns="92200" rIns="92200" bIns="9220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收集修复提交记录</a:t>
              </a:r>
            </a:p>
          </p:txBody>
        </p:sp>
        <p:sp>
          <p:nvSpPr>
            <p:cNvPr id="7" name="任意多边形: 形状 6">
              <a:extLst>
                <a:ext uri="{FF2B5EF4-FFF2-40B4-BE49-F238E27FC236}">
                  <a16:creationId xmlns:a16="http://schemas.microsoft.com/office/drawing/2014/main" id="{8187D374-FAEA-32E2-3C43-B7865B9F7349}"/>
                </a:ext>
              </a:extLst>
            </p:cNvPr>
            <p:cNvSpPr/>
            <p:nvPr/>
          </p:nvSpPr>
          <p:spPr>
            <a:xfrm>
              <a:off x="7767862" y="1738339"/>
              <a:ext cx="639437" cy="748021"/>
            </a:xfrm>
            <a:custGeom>
              <a:avLst/>
              <a:gdLst>
                <a:gd name="connsiteX0" fmla="*/ 0 w 639437"/>
                <a:gd name="connsiteY0" fmla="*/ 149604 h 748021"/>
                <a:gd name="connsiteX1" fmla="*/ 319719 w 639437"/>
                <a:gd name="connsiteY1" fmla="*/ 149604 h 748021"/>
                <a:gd name="connsiteX2" fmla="*/ 319719 w 639437"/>
                <a:gd name="connsiteY2" fmla="*/ 0 h 748021"/>
                <a:gd name="connsiteX3" fmla="*/ 639437 w 639437"/>
                <a:gd name="connsiteY3" fmla="*/ 374011 h 748021"/>
                <a:gd name="connsiteX4" fmla="*/ 319719 w 639437"/>
                <a:gd name="connsiteY4" fmla="*/ 748021 h 748021"/>
                <a:gd name="connsiteX5" fmla="*/ 319719 w 639437"/>
                <a:gd name="connsiteY5" fmla="*/ 598417 h 748021"/>
                <a:gd name="connsiteX6" fmla="*/ 0 w 639437"/>
                <a:gd name="connsiteY6" fmla="*/ 598417 h 748021"/>
                <a:gd name="connsiteX7" fmla="*/ 0 w 639437"/>
                <a:gd name="connsiteY7" fmla="*/ 149604 h 74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9437" h="748021">
                  <a:moveTo>
                    <a:pt x="0" y="149604"/>
                  </a:moveTo>
                  <a:lnTo>
                    <a:pt x="319719" y="149604"/>
                  </a:lnTo>
                  <a:lnTo>
                    <a:pt x="319719" y="0"/>
                  </a:lnTo>
                  <a:lnTo>
                    <a:pt x="639437" y="374011"/>
                  </a:lnTo>
                  <a:lnTo>
                    <a:pt x="319719" y="748021"/>
                  </a:lnTo>
                  <a:lnTo>
                    <a:pt x="319719" y="598417"/>
                  </a:lnTo>
                  <a:lnTo>
                    <a:pt x="0" y="598417"/>
                  </a:lnTo>
                  <a:lnTo>
                    <a:pt x="0" y="149604"/>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49604" rIns="191831" bIns="149604" numCol="1" spcCol="1270" anchor="ctr" anchorCtr="0">
              <a:noAutofit/>
            </a:bodyPr>
            <a:lstStyle/>
            <a:p>
              <a:pPr marL="0" lvl="0" indent="0" algn="ctr" defTabSz="1022350">
                <a:lnSpc>
                  <a:spcPct val="90000"/>
                </a:lnSpc>
                <a:spcBef>
                  <a:spcPct val="0"/>
                </a:spcBef>
                <a:spcAft>
                  <a:spcPct val="35000"/>
                </a:spcAft>
                <a:buNone/>
              </a:pPr>
              <a:endParaRPr lang="zh-CN" altLang="en-US" sz="2300" kern="1200"/>
            </a:p>
          </p:txBody>
        </p:sp>
        <p:sp>
          <p:nvSpPr>
            <p:cNvPr id="8" name="任意多边形: 形状 7">
              <a:extLst>
                <a:ext uri="{FF2B5EF4-FFF2-40B4-BE49-F238E27FC236}">
                  <a16:creationId xmlns:a16="http://schemas.microsoft.com/office/drawing/2014/main" id="{65492CCA-F387-7D6A-8877-2ADCE26FFF1B}"/>
                </a:ext>
              </a:extLst>
            </p:cNvPr>
            <p:cNvSpPr/>
            <p:nvPr/>
          </p:nvSpPr>
          <p:spPr>
            <a:xfrm>
              <a:off x="8672727" y="1709133"/>
              <a:ext cx="3016214" cy="806433"/>
            </a:xfrm>
            <a:custGeom>
              <a:avLst/>
              <a:gdLst>
                <a:gd name="connsiteX0" fmla="*/ 0 w 3016214"/>
                <a:gd name="connsiteY0" fmla="*/ 80643 h 806433"/>
                <a:gd name="connsiteX1" fmla="*/ 80643 w 3016214"/>
                <a:gd name="connsiteY1" fmla="*/ 0 h 806433"/>
                <a:gd name="connsiteX2" fmla="*/ 2935571 w 3016214"/>
                <a:gd name="connsiteY2" fmla="*/ 0 h 806433"/>
                <a:gd name="connsiteX3" fmla="*/ 3016214 w 3016214"/>
                <a:gd name="connsiteY3" fmla="*/ 80643 h 806433"/>
                <a:gd name="connsiteX4" fmla="*/ 3016214 w 3016214"/>
                <a:gd name="connsiteY4" fmla="*/ 725790 h 806433"/>
                <a:gd name="connsiteX5" fmla="*/ 2935571 w 3016214"/>
                <a:gd name="connsiteY5" fmla="*/ 806433 h 806433"/>
                <a:gd name="connsiteX6" fmla="*/ 80643 w 3016214"/>
                <a:gd name="connsiteY6" fmla="*/ 806433 h 806433"/>
                <a:gd name="connsiteX7" fmla="*/ 0 w 3016214"/>
                <a:gd name="connsiteY7" fmla="*/ 725790 h 806433"/>
                <a:gd name="connsiteX8" fmla="*/ 0 w 3016214"/>
                <a:gd name="connsiteY8" fmla="*/ 80643 h 80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16214" h="806433">
                  <a:moveTo>
                    <a:pt x="0" y="80643"/>
                  </a:moveTo>
                  <a:cubicBezTo>
                    <a:pt x="0" y="36105"/>
                    <a:pt x="36105" y="0"/>
                    <a:pt x="80643" y="0"/>
                  </a:cubicBezTo>
                  <a:lnTo>
                    <a:pt x="2935571" y="0"/>
                  </a:lnTo>
                  <a:cubicBezTo>
                    <a:pt x="2980109" y="0"/>
                    <a:pt x="3016214" y="36105"/>
                    <a:pt x="3016214" y="80643"/>
                  </a:cubicBezTo>
                  <a:lnTo>
                    <a:pt x="3016214" y="725790"/>
                  </a:lnTo>
                  <a:cubicBezTo>
                    <a:pt x="3016214" y="770328"/>
                    <a:pt x="2980109" y="806433"/>
                    <a:pt x="2935571" y="806433"/>
                  </a:cubicBezTo>
                  <a:lnTo>
                    <a:pt x="80643" y="806433"/>
                  </a:lnTo>
                  <a:cubicBezTo>
                    <a:pt x="36105" y="806433"/>
                    <a:pt x="0" y="770328"/>
                    <a:pt x="0" y="725790"/>
                  </a:cubicBezTo>
                  <a:lnTo>
                    <a:pt x="0" y="80643"/>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2200" tIns="92200" rIns="92200" bIns="9220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识别性能相关的缺陷</a:t>
              </a:r>
            </a:p>
          </p:txBody>
        </p:sp>
      </p:grpSp>
      <p:sp>
        <p:nvSpPr>
          <p:cNvPr id="9" name="矩形: 圆角 8">
            <a:extLst>
              <a:ext uri="{FF2B5EF4-FFF2-40B4-BE49-F238E27FC236}">
                <a16:creationId xmlns:a16="http://schemas.microsoft.com/office/drawing/2014/main" id="{E13FC7EE-3460-E258-22E0-AB88282610ED}"/>
              </a:ext>
            </a:extLst>
          </p:cNvPr>
          <p:cNvSpPr/>
          <p:nvPr/>
        </p:nvSpPr>
        <p:spPr>
          <a:xfrm>
            <a:off x="989807" y="4712267"/>
            <a:ext cx="3307486" cy="1931494"/>
          </a:xfrm>
          <a:prstGeom prst="roundRect">
            <a:avLst/>
          </a:prstGeom>
          <a:solidFill>
            <a:schemeClr val="bg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A11504D6-0199-2B29-7AB1-8CD112BB8C21}"/>
              </a:ext>
            </a:extLst>
          </p:cNvPr>
          <p:cNvSpPr txBox="1"/>
          <p:nvPr/>
        </p:nvSpPr>
        <p:spPr>
          <a:xfrm>
            <a:off x="1066641" y="4712266"/>
            <a:ext cx="3153818" cy="87075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研究对象：</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TensorFlow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和 </a:t>
            </a:r>
            <a:r>
              <a:rPr lang="en-US" altLang="zh-CN" dirty="0" err="1">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PyTorch</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8" name="文本框 17">
            <a:extLst>
              <a:ext uri="{FF2B5EF4-FFF2-40B4-BE49-F238E27FC236}">
                <a16:creationId xmlns:a16="http://schemas.microsoft.com/office/drawing/2014/main" id="{1F3872B7-5D18-2F0A-88E8-B6B0516F7E30}"/>
              </a:ext>
            </a:extLst>
          </p:cNvPr>
          <p:cNvSpPr txBox="1"/>
          <p:nvPr/>
        </p:nvSpPr>
        <p:spPr>
          <a:xfrm>
            <a:off x="4635779" y="4739105"/>
            <a:ext cx="3307486" cy="170174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通过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commit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日志中的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URL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链接关联错误报告</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如果无链接，使用正则表达式匹配错误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ID</a:t>
            </a:r>
          </a:p>
        </p:txBody>
      </p:sp>
      <p:sp>
        <p:nvSpPr>
          <p:cNvPr id="20" name="文本框 19">
            <a:extLst>
              <a:ext uri="{FF2B5EF4-FFF2-40B4-BE49-F238E27FC236}">
                <a16:creationId xmlns:a16="http://schemas.microsoft.com/office/drawing/2014/main" id="{69FFFDD6-3E51-FF5F-8074-B64B21561E33}"/>
              </a:ext>
            </a:extLst>
          </p:cNvPr>
          <p:cNvSpPr txBox="1"/>
          <p:nvPr/>
        </p:nvSpPr>
        <p:spPr>
          <a:xfrm>
            <a:off x="8559822" y="4739105"/>
            <a:ext cx="3397987" cy="170174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使用标签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如</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 performance)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标记的报告</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关键词搜索（如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slow, laggy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等）增强召回率</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23" name="矩形 11">
            <a:extLst>
              <a:ext uri="{FF2B5EF4-FFF2-40B4-BE49-F238E27FC236}">
                <a16:creationId xmlns:a16="http://schemas.microsoft.com/office/drawing/2014/main" id="{C0D3CF08-C777-00A2-9090-221CDC026FD1}"/>
              </a:ext>
            </a:extLst>
          </p:cNvPr>
          <p:cNvSpPr/>
          <p:nvPr/>
        </p:nvSpPr>
        <p:spPr>
          <a:xfrm>
            <a:off x="812009" y="3309524"/>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4" name="文本框 23">
            <a:extLst>
              <a:ext uri="{FF2B5EF4-FFF2-40B4-BE49-F238E27FC236}">
                <a16:creationId xmlns:a16="http://schemas.microsoft.com/office/drawing/2014/main" id="{56290276-AA87-EBA8-D392-21913BFB6A92}"/>
              </a:ext>
            </a:extLst>
          </p:cNvPr>
          <p:cNvSpPr txBox="1"/>
          <p:nvPr/>
        </p:nvSpPr>
        <p:spPr>
          <a:xfrm>
            <a:off x="1002509" y="3204719"/>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数据收集</a:t>
            </a:r>
          </a:p>
        </p:txBody>
      </p:sp>
      <p:pic>
        <p:nvPicPr>
          <p:cNvPr id="25" name="图片 24">
            <a:extLst>
              <a:ext uri="{FF2B5EF4-FFF2-40B4-BE49-F238E27FC236}">
                <a16:creationId xmlns:a16="http://schemas.microsoft.com/office/drawing/2014/main" id="{94036729-3E39-BC21-3B70-0E53928FFF9C}"/>
              </a:ext>
            </a:extLst>
          </p:cNvPr>
          <p:cNvPicPr>
            <a:picLocks noChangeAspect="1"/>
          </p:cNvPicPr>
          <p:nvPr/>
        </p:nvPicPr>
        <p:blipFill>
          <a:blip r:embed="rId4"/>
          <a:stretch>
            <a:fillRect/>
          </a:stretch>
        </p:blipFill>
        <p:spPr>
          <a:xfrm>
            <a:off x="5835381" y="2502896"/>
            <a:ext cx="5683519" cy="1267796"/>
          </a:xfrm>
          <a:prstGeom prst="rect">
            <a:avLst/>
          </a:prstGeom>
        </p:spPr>
      </p:pic>
    </p:spTree>
    <p:extLst>
      <p:ext uri="{BB962C8B-B14F-4D97-AF65-F5344CB8AC3E}">
        <p14:creationId xmlns:p14="http://schemas.microsoft.com/office/powerpoint/2010/main" val="41447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9" grpId="0" animBg="1"/>
      <p:bldP spid="10" grpId="0"/>
      <p:bldP spid="18" grpId="0"/>
      <p:bldP spid="20" grpId="0"/>
      <p:bldP spid="23" grpId="0" animBg="1"/>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7021-1570-B205-BC83-0F741017C512}"/>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C2C62F61-E7E0-04D1-FC4C-ADEB5189148A}"/>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2197F13C-D471-E702-80E7-077AC9882E2A}"/>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AEF80050-4EC8-AB30-01AC-30B53F5F1227}"/>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2037F225-BDB0-3567-378D-4BB93846F3C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668CB5B1-73F4-3DCC-5AAC-6DF14E8D22DC}"/>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5" name="文本框 13">
            <a:extLst>
              <a:ext uri="{FF2B5EF4-FFF2-40B4-BE49-F238E27FC236}">
                <a16:creationId xmlns:a16="http://schemas.microsoft.com/office/drawing/2014/main" id="{E1C79013-EC2E-FEDD-3A65-825CD0612E4D}"/>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An Empirical Study on Performance Bugs in Deep Learning Frameworks (ICSME, 2022)</a:t>
            </a:r>
          </a:p>
        </p:txBody>
      </p:sp>
      <p:sp>
        <p:nvSpPr>
          <p:cNvPr id="15" name="矩形 11">
            <a:extLst>
              <a:ext uri="{FF2B5EF4-FFF2-40B4-BE49-F238E27FC236}">
                <a16:creationId xmlns:a16="http://schemas.microsoft.com/office/drawing/2014/main" id="{D7A6FFFD-FF5F-247B-4808-BA34ED6E7E85}"/>
              </a:ext>
            </a:extLst>
          </p:cNvPr>
          <p:cNvSpPr/>
          <p:nvPr/>
        </p:nvSpPr>
        <p:spPr>
          <a:xfrm>
            <a:off x="812009" y="1524909"/>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文本框 15">
            <a:extLst>
              <a:ext uri="{FF2B5EF4-FFF2-40B4-BE49-F238E27FC236}">
                <a16:creationId xmlns:a16="http://schemas.microsoft.com/office/drawing/2014/main" id="{9A076707-E574-C820-ED84-FD5AE8C221FF}"/>
              </a:ext>
            </a:extLst>
          </p:cNvPr>
          <p:cNvSpPr txBox="1"/>
          <p:nvPr/>
        </p:nvSpPr>
        <p:spPr>
          <a:xfrm>
            <a:off x="1002509" y="1416686"/>
            <a:ext cx="8368174"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性能缺陷的成因分析</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11" name="图片 10">
            <a:extLst>
              <a:ext uri="{FF2B5EF4-FFF2-40B4-BE49-F238E27FC236}">
                <a16:creationId xmlns:a16="http://schemas.microsoft.com/office/drawing/2014/main" id="{E8F64593-F032-D851-973F-0BBACB8B3F56}"/>
              </a:ext>
            </a:extLst>
          </p:cNvPr>
          <p:cNvPicPr>
            <a:picLocks noChangeAspect="1"/>
          </p:cNvPicPr>
          <p:nvPr/>
        </p:nvPicPr>
        <p:blipFill>
          <a:blip r:embed="rId4"/>
          <a:stretch>
            <a:fillRect/>
          </a:stretch>
        </p:blipFill>
        <p:spPr>
          <a:xfrm>
            <a:off x="28302" y="1925019"/>
            <a:ext cx="12192000" cy="4416052"/>
          </a:xfrm>
          <a:prstGeom prst="rect">
            <a:avLst/>
          </a:prstGeom>
        </p:spPr>
      </p:pic>
    </p:spTree>
    <p:extLst>
      <p:ext uri="{BB962C8B-B14F-4D97-AF65-F5344CB8AC3E}">
        <p14:creationId xmlns:p14="http://schemas.microsoft.com/office/powerpoint/2010/main" val="3329507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944BA-320A-1B15-9C1B-C791ED0EAA2E}"/>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D7849EE8-F7FD-D38E-6192-715EE69DAFBB}"/>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83B45A86-407F-2D32-4BFF-C0CF4D4B64A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1448DF9C-A12C-ECE3-63B5-471AB9E90E87}"/>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73231F95-A878-EC3F-4E09-FCE40C6A6EA0}"/>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5558B16F-4F99-46CA-871D-2B74DB6F77AB}"/>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5" name="文本框 13">
            <a:extLst>
              <a:ext uri="{FF2B5EF4-FFF2-40B4-BE49-F238E27FC236}">
                <a16:creationId xmlns:a16="http://schemas.microsoft.com/office/drawing/2014/main" id="{0E137F60-D1F8-96AE-38A3-B32552E76932}"/>
              </a:ext>
            </a:extLst>
          </p:cNvPr>
          <p:cNvSpPr txBox="1"/>
          <p:nvPr/>
        </p:nvSpPr>
        <p:spPr>
          <a:xfrm>
            <a:off x="920205" y="72543"/>
            <a:ext cx="10408195"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An Empirical Study on Performance Bugs in Deep Learning Frameworks (ICSME, 2022)</a:t>
            </a:r>
          </a:p>
        </p:txBody>
      </p:sp>
      <p:sp>
        <p:nvSpPr>
          <p:cNvPr id="15" name="矩形 11">
            <a:extLst>
              <a:ext uri="{FF2B5EF4-FFF2-40B4-BE49-F238E27FC236}">
                <a16:creationId xmlns:a16="http://schemas.microsoft.com/office/drawing/2014/main" id="{58C70FF0-7817-5A25-E38D-FABA348B3926}"/>
              </a:ext>
            </a:extLst>
          </p:cNvPr>
          <p:cNvSpPr/>
          <p:nvPr/>
        </p:nvSpPr>
        <p:spPr>
          <a:xfrm>
            <a:off x="812009" y="1524909"/>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6" name="文本框 15">
            <a:extLst>
              <a:ext uri="{FF2B5EF4-FFF2-40B4-BE49-F238E27FC236}">
                <a16:creationId xmlns:a16="http://schemas.microsoft.com/office/drawing/2014/main" id="{6A3F313F-4951-EEE7-9E44-B73A188F6BCB}"/>
              </a:ext>
            </a:extLst>
          </p:cNvPr>
          <p:cNvSpPr txBox="1"/>
          <p:nvPr/>
        </p:nvSpPr>
        <p:spPr>
          <a:xfrm>
            <a:off x="1002509" y="1416686"/>
            <a:ext cx="8368174"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性能缺陷的成因分析</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3" name="图片 2">
            <a:extLst>
              <a:ext uri="{FF2B5EF4-FFF2-40B4-BE49-F238E27FC236}">
                <a16:creationId xmlns:a16="http://schemas.microsoft.com/office/drawing/2014/main" id="{21A5198F-CD9D-ED73-4FF2-221B566FEDBE}"/>
              </a:ext>
            </a:extLst>
          </p:cNvPr>
          <p:cNvPicPr>
            <a:picLocks noChangeAspect="1"/>
          </p:cNvPicPr>
          <p:nvPr/>
        </p:nvPicPr>
        <p:blipFill>
          <a:blip r:embed="rId4"/>
          <a:stretch>
            <a:fillRect/>
          </a:stretch>
        </p:blipFill>
        <p:spPr>
          <a:xfrm>
            <a:off x="28302" y="1960558"/>
            <a:ext cx="12192000" cy="3080647"/>
          </a:xfrm>
          <a:prstGeom prst="rect">
            <a:avLst/>
          </a:prstGeom>
        </p:spPr>
      </p:pic>
    </p:spTree>
    <p:extLst>
      <p:ext uri="{BB962C8B-B14F-4D97-AF65-F5344CB8AC3E}">
        <p14:creationId xmlns:p14="http://schemas.microsoft.com/office/powerpoint/2010/main" val="1822023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7FD47-9949-5A89-4CF1-F2C6F81AD386}"/>
            </a:ext>
          </a:extLst>
        </p:cNvPr>
        <p:cNvGrpSpPr/>
        <p:nvPr/>
      </p:nvGrpSpPr>
      <p:grpSpPr>
        <a:xfrm>
          <a:off x="0" y="0"/>
          <a:ext cx="0" cy="0"/>
          <a:chOff x="0" y="0"/>
          <a:chExt cx="0" cy="0"/>
        </a:xfrm>
      </p:grpSpPr>
      <p:sp>
        <p:nvSpPr>
          <p:cNvPr id="20" name="矩形: 圆角 19">
            <a:extLst>
              <a:ext uri="{FF2B5EF4-FFF2-40B4-BE49-F238E27FC236}">
                <a16:creationId xmlns:a16="http://schemas.microsoft.com/office/drawing/2014/main" id="{E8844CE3-8CD1-341D-C028-A23E2B88B869}"/>
              </a:ext>
            </a:extLst>
          </p:cNvPr>
          <p:cNvSpPr/>
          <p:nvPr/>
        </p:nvSpPr>
        <p:spPr>
          <a:xfrm>
            <a:off x="343690" y="1923197"/>
            <a:ext cx="3330136" cy="7975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48609" name="矩形 16">
            <a:extLst>
              <a:ext uri="{FF2B5EF4-FFF2-40B4-BE49-F238E27FC236}">
                <a16:creationId xmlns:a16="http://schemas.microsoft.com/office/drawing/2014/main" id="{9F7D0AA5-F747-1074-0E25-54A4AA4C292B}"/>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87A95E45-7328-0947-5332-67FE3FFC6399}"/>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E8E0EC56-5302-4E07-3D25-E9FF2F95C04E}"/>
              </a:ext>
            </a:extLst>
          </p:cNvPr>
          <p:cNvSpPr txBox="1"/>
          <p:nvPr/>
        </p:nvSpPr>
        <p:spPr>
          <a:xfrm>
            <a:off x="920205" y="347711"/>
            <a:ext cx="5985921" cy="523220"/>
          </a:xfrm>
          <a:prstGeom prst="rect">
            <a:avLst/>
          </a:prstGeom>
          <a:noFill/>
        </p:spPr>
        <p:txBody>
          <a:bodyPr wrap="squar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性能蜕变测试</a:t>
            </a:r>
          </a:p>
        </p:txBody>
      </p:sp>
      <p:grpSp>
        <p:nvGrpSpPr>
          <p:cNvPr id="46" name="组合 28">
            <a:extLst>
              <a:ext uri="{FF2B5EF4-FFF2-40B4-BE49-F238E27FC236}">
                <a16:creationId xmlns:a16="http://schemas.microsoft.com/office/drawing/2014/main" id="{3B999956-3ABD-901B-3174-9EAA71AA2F86}"/>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A81DFE37-0399-8915-E41D-9E62EB05525C}"/>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920B3D37-0112-DB2D-BF15-D3DA8E3ECCF4}"/>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8926AFE7-1044-4AE9-7105-1366789C7AB0}"/>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FF986C6F-925D-1321-4172-5A5E8539958D}"/>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传统的性能测试面临的问题</a:t>
            </a:r>
          </a:p>
        </p:txBody>
      </p:sp>
      <p:sp>
        <p:nvSpPr>
          <p:cNvPr id="8" name="文本框 7">
            <a:extLst>
              <a:ext uri="{FF2B5EF4-FFF2-40B4-BE49-F238E27FC236}">
                <a16:creationId xmlns:a16="http://schemas.microsoft.com/office/drawing/2014/main" id="{6979B670-9B12-B321-36A2-1DFF059E31A3}"/>
              </a:ext>
            </a:extLst>
          </p:cNvPr>
          <p:cNvSpPr txBox="1"/>
          <p:nvPr/>
        </p:nvSpPr>
        <p:spPr>
          <a:xfrm>
            <a:off x="343690" y="1935348"/>
            <a:ext cx="3073142" cy="773289"/>
          </a:xfrm>
          <a:prstGeom prst="rect">
            <a:avLst/>
          </a:prstGeom>
          <a:noFill/>
        </p:spPr>
        <p:txBody>
          <a:bodyPr wrap="square" rtlCol="0">
            <a:spAutoFit/>
          </a:bodyPr>
          <a:lstStyle/>
          <a:p>
            <a:pPr>
              <a:lnSpc>
                <a:spcPct val="150000"/>
              </a:lnSpc>
            </a:pPr>
            <a:r>
              <a:rPr lang="zh-CN" altLang="en-US" sz="1600" dirty="0">
                <a:latin typeface="宋体" panose="02010600030101010101" pitchFamily="2" charset="-122"/>
                <a:ea typeface="宋体" panose="02010600030101010101" pitchFamily="2" charset="-122"/>
              </a:rPr>
              <a:t>性能缺陷不像功能缺陷那样直接导致程序崩溃或输出错误结果。</a:t>
            </a:r>
          </a:p>
        </p:txBody>
      </p:sp>
      <p:grpSp>
        <p:nvGrpSpPr>
          <p:cNvPr id="12" name="组合 11">
            <a:extLst>
              <a:ext uri="{FF2B5EF4-FFF2-40B4-BE49-F238E27FC236}">
                <a16:creationId xmlns:a16="http://schemas.microsoft.com/office/drawing/2014/main" id="{983BCBBF-01B1-7142-C2B9-7911AA8B88CC}"/>
              </a:ext>
            </a:extLst>
          </p:cNvPr>
          <p:cNvGrpSpPr/>
          <p:nvPr/>
        </p:nvGrpSpPr>
        <p:grpSpPr>
          <a:xfrm>
            <a:off x="3416832" y="1902730"/>
            <a:ext cx="2312620" cy="838524"/>
            <a:chOff x="0" y="307022"/>
            <a:chExt cx="2384427" cy="838524"/>
          </a:xfrm>
        </p:grpSpPr>
        <p:sp>
          <p:nvSpPr>
            <p:cNvPr id="13" name="矩形: 圆角 12">
              <a:extLst>
                <a:ext uri="{FF2B5EF4-FFF2-40B4-BE49-F238E27FC236}">
                  <a16:creationId xmlns:a16="http://schemas.microsoft.com/office/drawing/2014/main" id="{54B4EFFF-F38B-0A8A-D891-1809E743A382}"/>
                </a:ext>
              </a:extLst>
            </p:cNvPr>
            <p:cNvSpPr/>
            <p:nvPr/>
          </p:nvSpPr>
          <p:spPr>
            <a:xfrm>
              <a:off x="0" y="307022"/>
              <a:ext cx="2384427" cy="838524"/>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4" name="矩形: 圆角 4">
              <a:extLst>
                <a:ext uri="{FF2B5EF4-FFF2-40B4-BE49-F238E27FC236}">
                  <a16:creationId xmlns:a16="http://schemas.microsoft.com/office/drawing/2014/main" id="{EB209BBB-9841-B6A6-8488-3828FD94E926}"/>
                </a:ext>
              </a:extLst>
            </p:cNvPr>
            <p:cNvSpPr txBox="1"/>
            <p:nvPr/>
          </p:nvSpPr>
          <p:spPr>
            <a:xfrm>
              <a:off x="40933" y="347955"/>
              <a:ext cx="2302561" cy="7566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kern="1200" dirty="0">
                  <a:latin typeface="宋体" panose="02010600030101010101" pitchFamily="2" charset="-122"/>
                  <a:ea typeface="宋体" panose="02010600030101010101" pitchFamily="2" charset="-122"/>
                </a:rPr>
                <a:t>性能问题难以直接</a:t>
              </a:r>
              <a:endParaRPr lang="en-US" altLang="zh-CN" kern="1200" dirty="0">
                <a:latin typeface="宋体" panose="02010600030101010101" pitchFamily="2" charset="-122"/>
                <a:ea typeface="宋体" panose="02010600030101010101" pitchFamily="2" charset="-122"/>
              </a:endParaRPr>
            </a:p>
            <a:p>
              <a:pPr marL="0" lvl="0" indent="0" algn="ctr" defTabSz="711200">
                <a:lnSpc>
                  <a:spcPct val="90000"/>
                </a:lnSpc>
                <a:spcBef>
                  <a:spcPct val="0"/>
                </a:spcBef>
                <a:spcAft>
                  <a:spcPct val="35000"/>
                </a:spcAft>
                <a:buNone/>
              </a:pPr>
              <a:r>
                <a:rPr lang="zh-CN" altLang="en-US" kern="1200" dirty="0">
                  <a:latin typeface="宋体" panose="02010600030101010101" pitchFamily="2" charset="-122"/>
                  <a:ea typeface="宋体" panose="02010600030101010101" pitchFamily="2" charset="-122"/>
                </a:rPr>
                <a:t>识别</a:t>
              </a:r>
            </a:p>
          </p:txBody>
        </p:sp>
      </p:grpSp>
      <p:sp>
        <p:nvSpPr>
          <p:cNvPr id="26" name="矩形: 圆角 25">
            <a:extLst>
              <a:ext uri="{FF2B5EF4-FFF2-40B4-BE49-F238E27FC236}">
                <a16:creationId xmlns:a16="http://schemas.microsoft.com/office/drawing/2014/main" id="{6D623498-3EF1-2214-51C4-9D711093ED29}"/>
              </a:ext>
            </a:extLst>
          </p:cNvPr>
          <p:cNvSpPr/>
          <p:nvPr/>
        </p:nvSpPr>
        <p:spPr>
          <a:xfrm>
            <a:off x="8512896" y="1923197"/>
            <a:ext cx="3183206" cy="79759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B162C7FC-3ADD-71FD-A4AC-5779A85D0698}"/>
              </a:ext>
            </a:extLst>
          </p:cNvPr>
          <p:cNvSpPr txBox="1"/>
          <p:nvPr/>
        </p:nvSpPr>
        <p:spPr>
          <a:xfrm>
            <a:off x="8682227" y="1935348"/>
            <a:ext cx="3094907" cy="773289"/>
          </a:xfrm>
          <a:prstGeom prst="rect">
            <a:avLst/>
          </a:prstGeom>
          <a:noFill/>
        </p:spPr>
        <p:txBody>
          <a:bodyPr wrap="square" rtlCol="0">
            <a:spAutoFit/>
          </a:bodyPr>
          <a:lstStyle/>
          <a:p>
            <a:pPr>
              <a:lnSpc>
                <a:spcPct val="150000"/>
              </a:lnSpc>
            </a:pPr>
            <a:r>
              <a:rPr lang="zh-CN" altLang="en-US" sz="1600" dirty="0">
                <a:latin typeface="宋体" panose="02010600030101010101" pitchFamily="2" charset="-122"/>
                <a:ea typeface="宋体" panose="02010600030101010101" pitchFamily="2" charset="-122"/>
              </a:rPr>
              <a:t>通常无法自动判断在给定负载下，程序的性能是否合理。</a:t>
            </a:r>
          </a:p>
        </p:txBody>
      </p:sp>
      <p:grpSp>
        <p:nvGrpSpPr>
          <p:cNvPr id="28" name="组合 27">
            <a:extLst>
              <a:ext uri="{FF2B5EF4-FFF2-40B4-BE49-F238E27FC236}">
                <a16:creationId xmlns:a16="http://schemas.microsoft.com/office/drawing/2014/main" id="{6186AA38-39F4-E9DF-1606-3A059727A9F3}"/>
              </a:ext>
            </a:extLst>
          </p:cNvPr>
          <p:cNvGrpSpPr/>
          <p:nvPr/>
        </p:nvGrpSpPr>
        <p:grpSpPr>
          <a:xfrm>
            <a:off x="6256869" y="1902730"/>
            <a:ext cx="2384427" cy="838524"/>
            <a:chOff x="0" y="307022"/>
            <a:chExt cx="2384427" cy="838524"/>
          </a:xfrm>
        </p:grpSpPr>
        <p:sp>
          <p:nvSpPr>
            <p:cNvPr id="29" name="矩形: 圆角 28">
              <a:extLst>
                <a:ext uri="{FF2B5EF4-FFF2-40B4-BE49-F238E27FC236}">
                  <a16:creationId xmlns:a16="http://schemas.microsoft.com/office/drawing/2014/main" id="{017861FF-A853-F330-F4C0-0AE33337CC94}"/>
                </a:ext>
              </a:extLst>
            </p:cNvPr>
            <p:cNvSpPr/>
            <p:nvPr/>
          </p:nvSpPr>
          <p:spPr>
            <a:xfrm>
              <a:off x="0" y="307022"/>
              <a:ext cx="2384427" cy="838524"/>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0" name="矩形: 圆角 4">
              <a:extLst>
                <a:ext uri="{FF2B5EF4-FFF2-40B4-BE49-F238E27FC236}">
                  <a16:creationId xmlns:a16="http://schemas.microsoft.com/office/drawing/2014/main" id="{2582CEE1-E305-BB42-3F5E-7F1EDDAB328F}"/>
                </a:ext>
              </a:extLst>
            </p:cNvPr>
            <p:cNvSpPr txBox="1"/>
            <p:nvPr/>
          </p:nvSpPr>
          <p:spPr>
            <a:xfrm>
              <a:off x="40933" y="347955"/>
              <a:ext cx="2302561" cy="7566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zh-CN" altLang="en-US" kern="1200" dirty="0">
                  <a:latin typeface="宋体" panose="02010600030101010101" pitchFamily="2" charset="-122"/>
                  <a:ea typeface="宋体" panose="02010600030101010101" pitchFamily="2" charset="-122"/>
                </a:rPr>
                <a:t>缺乏测试预期</a:t>
              </a:r>
            </a:p>
          </p:txBody>
        </p:sp>
      </p:grpSp>
      <p:sp>
        <p:nvSpPr>
          <p:cNvPr id="35" name="矩形 11">
            <a:extLst>
              <a:ext uri="{FF2B5EF4-FFF2-40B4-BE49-F238E27FC236}">
                <a16:creationId xmlns:a16="http://schemas.microsoft.com/office/drawing/2014/main" id="{BD678717-F360-095A-5F1C-3AF2F01F002D}"/>
              </a:ext>
            </a:extLst>
          </p:cNvPr>
          <p:cNvSpPr/>
          <p:nvPr/>
        </p:nvSpPr>
        <p:spPr>
          <a:xfrm>
            <a:off x="812009" y="3229203"/>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6" name="文本框 35">
            <a:extLst>
              <a:ext uri="{FF2B5EF4-FFF2-40B4-BE49-F238E27FC236}">
                <a16:creationId xmlns:a16="http://schemas.microsoft.com/office/drawing/2014/main" id="{244412B5-6DD8-56BE-BE64-8F385CDF5F55}"/>
              </a:ext>
            </a:extLst>
          </p:cNvPr>
          <p:cNvSpPr txBox="1"/>
          <p:nvPr/>
        </p:nvSpPr>
        <p:spPr>
          <a:xfrm>
            <a:off x="993800" y="3106962"/>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蜕变测试：功能与性能</a:t>
            </a:r>
          </a:p>
        </p:txBody>
      </p:sp>
      <p:graphicFrame>
        <p:nvGraphicFramePr>
          <p:cNvPr id="38" name="表格 37">
            <a:extLst>
              <a:ext uri="{FF2B5EF4-FFF2-40B4-BE49-F238E27FC236}">
                <a16:creationId xmlns:a16="http://schemas.microsoft.com/office/drawing/2014/main" id="{6B5406D1-9B41-6988-B792-04381444A3A1}"/>
              </a:ext>
            </a:extLst>
          </p:cNvPr>
          <p:cNvGraphicFramePr>
            <a:graphicFrameLocks noGrp="1"/>
          </p:cNvGraphicFramePr>
          <p:nvPr>
            <p:extLst>
              <p:ext uri="{D42A27DB-BD31-4B8C-83A1-F6EECF244321}">
                <p14:modId xmlns:p14="http://schemas.microsoft.com/office/powerpoint/2010/main" val="369537369"/>
              </p:ext>
            </p:extLst>
          </p:nvPr>
        </p:nvGraphicFramePr>
        <p:xfrm>
          <a:off x="1017112" y="3802567"/>
          <a:ext cx="10479514" cy="2501178"/>
        </p:xfrm>
        <a:graphic>
          <a:graphicData uri="http://schemas.openxmlformats.org/drawingml/2006/table">
            <a:tbl>
              <a:tblPr firstRow="1" bandRow="1">
                <a:tableStyleId>{5C22544A-7EE6-4342-B048-85BDC9FD1C3A}</a:tableStyleId>
              </a:tblPr>
              <a:tblGrid>
                <a:gridCol w="1422141">
                  <a:extLst>
                    <a:ext uri="{9D8B030D-6E8A-4147-A177-3AD203B41FA5}">
                      <a16:colId xmlns:a16="http://schemas.microsoft.com/office/drawing/2014/main" val="2739526553"/>
                    </a:ext>
                  </a:extLst>
                </a:gridCol>
                <a:gridCol w="3852909">
                  <a:extLst>
                    <a:ext uri="{9D8B030D-6E8A-4147-A177-3AD203B41FA5}">
                      <a16:colId xmlns:a16="http://schemas.microsoft.com/office/drawing/2014/main" val="3126081007"/>
                    </a:ext>
                  </a:extLst>
                </a:gridCol>
                <a:gridCol w="5204464">
                  <a:extLst>
                    <a:ext uri="{9D8B030D-6E8A-4147-A177-3AD203B41FA5}">
                      <a16:colId xmlns:a16="http://schemas.microsoft.com/office/drawing/2014/main" val="2000360025"/>
                    </a:ext>
                  </a:extLst>
                </a:gridCol>
              </a:tblGrid>
              <a:tr h="422923">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维度</a:t>
                      </a:r>
                    </a:p>
                  </a:txBody>
                  <a:tcPr>
                    <a:lnL w="12700" cmpd="sng">
                      <a:noFill/>
                    </a:lnL>
                    <a:lnR w="12700" cmpd="sng">
                      <a:noFill/>
                    </a:lnR>
                    <a:lnT w="12700" cmpd="sng">
                      <a:noFill/>
                      <a:prstDash val="solid"/>
                    </a:lnT>
                    <a:lnB w="38100" cap="flat" cmpd="sng" algn="ctr">
                      <a:noFill/>
                      <a:prstDash val="solid"/>
                      <a:round/>
                      <a:headEnd type="none" w="med" len="med"/>
                      <a:tailEnd type="none" w="med" len="med"/>
                    </a:lnB>
                    <a:lnTlToBr w="12700" cmpd="sng">
                      <a:noFill/>
                      <a:prstDash val="solid"/>
                    </a:lnTlToBr>
                    <a:lnBlToTr w="12700" cmpd="sng">
                      <a:noFill/>
                      <a:prstDash val="solid"/>
                    </a:lnBlToTr>
                    <a:solidFill>
                      <a:srgbClr val="B9D7EA"/>
                    </a:solidFill>
                  </a:tcPr>
                </a:tc>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功能</a:t>
                      </a:r>
                    </a:p>
                  </a:txBody>
                  <a:tcPr>
                    <a:lnL w="12700" cmpd="sng">
                      <a:noFill/>
                    </a:lnL>
                    <a:lnR w="12700" cmpd="sng">
                      <a:noFill/>
                    </a:lnR>
                    <a:lnT w="12700" cmpd="sng">
                      <a:noFill/>
                      <a:prstDash val="solid"/>
                    </a:lnT>
                    <a:lnB w="38100" cmpd="sng">
                      <a:noFill/>
                      <a:prstDash val="solid"/>
                    </a:lnB>
                    <a:lnTlToBr w="12700" cmpd="sng">
                      <a:noFill/>
                      <a:prstDash val="solid"/>
                    </a:lnTlToBr>
                    <a:lnBlToTr w="12700" cmpd="sng">
                      <a:noFill/>
                      <a:prstDash val="solid"/>
                    </a:lnBlToTr>
                    <a:solidFill>
                      <a:srgbClr val="B9D7EA"/>
                    </a:solidFill>
                  </a:tcPr>
                </a:tc>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性能</a:t>
                      </a:r>
                    </a:p>
                  </a:txBody>
                  <a:tcPr>
                    <a:lnL w="12700" cmpd="sng">
                      <a:noFill/>
                    </a:lnL>
                    <a:lnR w="12700" cmpd="sng">
                      <a:noFill/>
                    </a:lnR>
                    <a:lnT w="12700" cmpd="sng">
                      <a:noFill/>
                      <a:prstDash val="solid"/>
                    </a:lnT>
                    <a:lnB w="38100" cmpd="sng">
                      <a:noFill/>
                      <a:prstDash val="solid"/>
                    </a:lnB>
                    <a:lnTlToBr w="12700" cmpd="sng">
                      <a:noFill/>
                      <a:prstDash val="solid"/>
                    </a:lnTlToBr>
                    <a:lnBlToTr w="12700" cmpd="sng">
                      <a:noFill/>
                      <a:prstDash val="solid"/>
                    </a:lnBlToTr>
                    <a:solidFill>
                      <a:srgbClr val="B9D7EA"/>
                    </a:solidFill>
                  </a:tcPr>
                </a:tc>
                <a:extLst>
                  <a:ext uri="{0D108BD9-81ED-4DB2-BD59-A6C34878D82A}">
                    <a16:rowId xmlns:a16="http://schemas.microsoft.com/office/drawing/2014/main" val="729042320"/>
                  </a:ext>
                </a:extLst>
              </a:tr>
              <a:tr h="370840">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测试目标</a:t>
                      </a:r>
                    </a:p>
                  </a:txBody>
                  <a:tcPr marL="63500" marR="63500" marT="63500" marB="63500" anchor="ctr">
                    <a:lnL w="12700" cmpd="sng">
                      <a:noFill/>
                    </a:lnL>
                    <a:lnR w="12700" cmpd="sng">
                      <a:noFill/>
                    </a:lnR>
                    <a:lnT w="38100" cmpd="sng">
                      <a:noFill/>
                      <a:prstDash val="solid"/>
                    </a:lnT>
                    <a:lnB w="12700" cmpd="sng">
                      <a:noFill/>
                      <a:prstDash val="solid"/>
                    </a:lnB>
                    <a:lnTlToBr w="12700" cmpd="sng">
                      <a:noFill/>
                      <a:prstDash val="solid"/>
                    </a:lnTlToBr>
                    <a:lnBlToTr w="12700" cmpd="sng">
                      <a:noFill/>
                      <a:prstDash val="solid"/>
                    </a:lnBlToTr>
                    <a:solidFill>
                      <a:srgbClr val="D6E6F2"/>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验证程序逻辑或功能正确性</a:t>
                      </a:r>
                    </a:p>
                  </a:txBody>
                  <a:tcPr marL="63500" marR="63500" marT="63500" marB="63500" anchor="ctr">
                    <a:lnL w="12700" cap="flat" cmpd="sng" algn="ctr">
                      <a:noFill/>
                      <a:prstDash val="solid"/>
                      <a:round/>
                      <a:headEnd type="none" w="med" len="med"/>
                      <a:tailEnd type="none" w="med" len="med"/>
                    </a:lnL>
                    <a:lnR w="12700" cmpd="sng">
                      <a:noFill/>
                    </a:lnR>
                    <a:lnT w="38100" cmpd="sng">
                      <a:noFill/>
                      <a:prstDash val="solid"/>
                    </a:lnT>
                    <a:lnB w="12700" cmpd="sng">
                      <a:noFill/>
                      <a:prstDash val="solid"/>
                    </a:lnB>
                    <a:lnTlToBr w="12700" cmpd="sng">
                      <a:noFill/>
                      <a:prstDash val="solid"/>
                    </a:lnTlToBr>
                    <a:lnBlToTr w="12700" cmpd="sng">
                      <a:noFill/>
                      <a:prstDash val="solid"/>
                    </a:lnBlToTr>
                    <a:solidFill>
                      <a:srgbClr val="F7FBFC"/>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验证程序性能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时间、内存、能耗等</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是否满足预期</a:t>
                      </a:r>
                    </a:p>
                  </a:txBody>
                  <a:tcPr marL="63500" marR="63500" marT="63500" marB="63500" anchor="ctr">
                    <a:lnL w="12700" cmpd="sng">
                      <a:noFill/>
                    </a:lnL>
                    <a:lnR w="12700" cmpd="sng">
                      <a:noFill/>
                    </a:lnR>
                    <a:lnT w="38100" cmpd="sng">
                      <a:noFill/>
                      <a:prstDash val="solid"/>
                    </a:lnT>
                    <a:lnB w="12700" cmpd="sng">
                      <a:noFill/>
                      <a:prstDash val="solid"/>
                    </a:lnB>
                    <a:lnTlToBr w="12700" cmpd="sng">
                      <a:noFill/>
                      <a:prstDash val="solid"/>
                    </a:lnTlToBr>
                    <a:lnBlToTr w="12700" cmpd="sng">
                      <a:noFill/>
                      <a:prstDash val="solid"/>
                    </a:lnBlToTr>
                    <a:solidFill>
                      <a:srgbClr val="F7FBFC"/>
                    </a:solidFill>
                  </a:tcPr>
                </a:tc>
                <a:extLst>
                  <a:ext uri="{0D108BD9-81ED-4DB2-BD59-A6C34878D82A}">
                    <a16:rowId xmlns:a16="http://schemas.microsoft.com/office/drawing/2014/main" val="2516140813"/>
                  </a:ext>
                </a:extLst>
              </a:tr>
              <a:tr h="370840">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输出特性</a:t>
                      </a:r>
                    </a:p>
                  </a:txBody>
                  <a:tcPr marL="63500" marR="63500" marT="63500" marB="63500" anchor="ct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D6E6F2"/>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通常是</a:t>
                      </a: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离散、确定</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的结果</a:t>
                      </a:r>
                    </a:p>
                  </a:txBody>
                  <a:tcPr marL="63500" marR="63500" marT="63500" marB="635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7FBFC"/>
                    </a:solidFill>
                  </a:tcPr>
                </a:tc>
                <a:tc>
                  <a:txBody>
                    <a:bodyPr/>
                    <a:lstStyle/>
                    <a:p>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连续、非确定</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的性能度量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时间、资源消耗</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3500" marR="63500" marT="63500" marB="6350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rgbClr val="F7FBFC"/>
                    </a:solidFill>
                  </a:tcPr>
                </a:tc>
                <a:extLst>
                  <a:ext uri="{0D108BD9-81ED-4DB2-BD59-A6C34878D82A}">
                    <a16:rowId xmlns:a16="http://schemas.microsoft.com/office/drawing/2014/main" val="4013332233"/>
                  </a:ext>
                </a:extLst>
              </a:tr>
              <a:tr h="567356">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蜕变关系</a:t>
                      </a:r>
                    </a:p>
                  </a:txBody>
                  <a:tcPr marL="63500" marR="63500" marT="63500" marB="63500" anchor="ctr">
                    <a:lnL w="12700" cmpd="sng">
                      <a:noFill/>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rgbClr val="D6E6F2"/>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以等价性质为核心，如 </a:t>
                      </a:r>
                      <a:r>
                        <a:rPr 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a:t>
                      </a:r>
                      <a:r>
                        <a:rPr lang="en-US"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a,b</a:t>
                      </a:r>
                      <a:r>
                        <a:rPr 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 f(</a:t>
                      </a:r>
                      <a:r>
                        <a:rPr lang="en-US" sz="16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a:t>
                      </a:r>
                      <a:r>
                        <a:rPr 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p>
                  </a:txBody>
                  <a:tcPr marL="63500" marR="63500" marT="63500" marB="63500" anchor="ctr">
                    <a:lnL w="12700" cap="flat" cmpd="sng" algn="ctr">
                      <a:noFill/>
                      <a:prstDash val="solid"/>
                      <a:round/>
                      <a:headEnd type="none" w="med" len="med"/>
                      <a:tailEnd type="none" w="med" len="me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以性能指标随输入或状态变化的单调或比例关系为核心，如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T(small)  ≤  T(large)</a:t>
                      </a:r>
                      <a:endPar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a:txBody>
                  <a:tcPr marL="63500" marR="63500" marT="63500" marB="63500" anchor="ctr">
                    <a:lnL w="12700" cmpd="sng">
                      <a:noFill/>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002439417"/>
                  </a:ext>
                </a:extLst>
              </a:tr>
              <a:tr h="721895">
                <a:tc>
                  <a:txBody>
                    <a:bodyPr/>
                    <a:lstStyle/>
                    <a:p>
                      <a:pPr algn="ct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判定方式</a:t>
                      </a:r>
                    </a:p>
                  </a:txBody>
                  <a:tcPr marL="63500" marR="63500" marT="63500" marB="63500" anchor="ctr">
                    <a:lnL w="12700" cmpd="sng">
                      <a:noFill/>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rgbClr val="D6E6F2"/>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相等</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不等判断，只要任意一次违反即报错</a:t>
                      </a:r>
                    </a:p>
                  </a:txBody>
                  <a:tcPr marL="63500" marR="63500" marT="63500" marB="63500" anchor="ctr">
                    <a:lnL w="12700" cap="flat" cmpd="sng" algn="ctr">
                      <a:noFill/>
                      <a:prstDash val="solid"/>
                      <a:round/>
                      <a:headEnd type="none" w="med" len="med"/>
                      <a:tailEnd type="none" w="med" len="med"/>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rgbClr val="F7FBFC"/>
                    </a:solidFill>
                  </a:tcPr>
                </a:tc>
                <a:tc>
                  <a:txBody>
                    <a:bodyPr/>
                    <a:lstStyle/>
                    <a:p>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需兼顾随机抖动 </a:t>
                      </a:r>
                      <a:r>
                        <a:rPr lang="en-US" altLang="zh-CN"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(Jitter)</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，通常引入</a:t>
                      </a: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统计检验</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或</a:t>
                      </a:r>
                      <a:r>
                        <a:rPr lang="zh-CN" altLang="en-US" sz="1600" b="1"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阈值</a:t>
                      </a:r>
                      <a:r>
                        <a:rPr lang="zh-CN" altLang="en-US" sz="1600" b="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进行</a:t>
                      </a:r>
                      <a:r>
                        <a:rPr lang="zh-CN" altLang="en-US" sz="16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判定</a:t>
                      </a:r>
                    </a:p>
                  </a:txBody>
                  <a:tcPr marL="63500" marR="63500" marT="63500" marB="63500" anchor="ctr">
                    <a:lnL w="12700" cmpd="sng">
                      <a:noFill/>
                    </a:lnL>
                    <a:lnR w="12700" cmpd="sng">
                      <a:noFill/>
                    </a:lnR>
                    <a:lnT w="12700" cmpd="sng">
                      <a:noFill/>
                      <a:prstDash val="solid"/>
                    </a:lnT>
                    <a:lnB w="12700" cmpd="sng">
                      <a:noFill/>
                      <a:prstDash val="solid"/>
                    </a:lnB>
                    <a:lnTlToBr w="12700" cmpd="sng">
                      <a:noFill/>
                      <a:prstDash val="solid"/>
                    </a:lnTlToBr>
                    <a:lnBlToTr w="12700" cmpd="sng">
                      <a:noFill/>
                      <a:prstDash val="solid"/>
                    </a:lnBlToTr>
                    <a:solidFill>
                      <a:srgbClr val="F7FBFC"/>
                    </a:solidFill>
                  </a:tcPr>
                </a:tc>
                <a:extLst>
                  <a:ext uri="{0D108BD9-81ED-4DB2-BD59-A6C34878D82A}">
                    <a16:rowId xmlns:a16="http://schemas.microsoft.com/office/drawing/2014/main" val="156804342"/>
                  </a:ext>
                </a:extLst>
              </a:tr>
            </a:tbl>
          </a:graphicData>
        </a:graphic>
      </p:graphicFrame>
    </p:spTree>
    <p:extLst>
      <p:ext uri="{BB962C8B-B14F-4D97-AF65-F5344CB8AC3E}">
        <p14:creationId xmlns:p14="http://schemas.microsoft.com/office/powerpoint/2010/main" val="263651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F9D11-36A9-C746-4C63-0A9059AF8606}"/>
            </a:ext>
          </a:extLst>
        </p:cNvPr>
        <p:cNvGrpSpPr/>
        <p:nvPr/>
      </p:nvGrpSpPr>
      <p:grpSpPr>
        <a:xfrm>
          <a:off x="0" y="0"/>
          <a:ext cx="0" cy="0"/>
          <a:chOff x="0" y="0"/>
          <a:chExt cx="0" cy="0"/>
        </a:xfrm>
      </p:grpSpPr>
      <p:sp>
        <p:nvSpPr>
          <p:cNvPr id="10" name="Body-2">
            <a:extLst>
              <a:ext uri="{FF2B5EF4-FFF2-40B4-BE49-F238E27FC236}">
                <a16:creationId xmlns:a16="http://schemas.microsoft.com/office/drawing/2014/main" id="{78C6249F-B628-90EE-3CF5-F1B6A62001E7}"/>
              </a:ext>
            </a:extLst>
          </p:cNvPr>
          <p:cNvSpPr txBox="1"/>
          <p:nvPr>
            <p:custDataLst>
              <p:tags r:id="rId1"/>
            </p:custDataLst>
          </p:nvPr>
        </p:nvSpPr>
        <p:spPr>
          <a:xfrm>
            <a:off x="6687463" y="5758971"/>
            <a:ext cx="4378323" cy="773289"/>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endParaRPr lang="en-US" altLang="zh-CN" sz="1600" dirty="0">
              <a:solidFill>
                <a:schemeClr val="tx1"/>
              </a:solidFill>
              <a:latin typeface="宋体" panose="02010600030101010101" pitchFamily="2" charset="-122"/>
              <a:ea typeface="宋体" panose="02010600030101010101" pitchFamily="2" charset="-122"/>
            </a:endParaRPr>
          </a:p>
          <a:p>
            <a:pPr>
              <a:lnSpc>
                <a:spcPct val="150000"/>
              </a:lnSpc>
            </a:pP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048609" name="矩形 16">
            <a:extLst>
              <a:ext uri="{FF2B5EF4-FFF2-40B4-BE49-F238E27FC236}">
                <a16:creationId xmlns:a16="http://schemas.microsoft.com/office/drawing/2014/main" id="{E48229F7-270E-2986-430A-2B0E695F78D2}"/>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E1A7B94C-4062-8B0D-C2BF-37999793E88F}"/>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154C8153-F1EA-9BFF-A995-518FF116D9F8}"/>
              </a:ext>
            </a:extLst>
          </p:cNvPr>
          <p:cNvSpPr txBox="1"/>
          <p:nvPr/>
        </p:nvSpPr>
        <p:spPr>
          <a:xfrm>
            <a:off x="919032" y="101366"/>
            <a:ext cx="10033344"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Motivation and Challenges</a:t>
            </a:r>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(ICSE-NIER, 2017)</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995D0539-6817-1763-2249-D3FF86CE8B5E}"/>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F8367D0D-3EB1-497B-ECFD-9F630FBBE0C2}"/>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28A8F41A-B7BD-BAB6-BD9E-ECD476781440}"/>
                </a:ext>
              </a:extLst>
            </p:cNvPr>
            <p:cNvPicPr>
              <a:picLocks noChangeAspect="1"/>
            </p:cNvPicPr>
            <p:nvPr/>
          </p:nvPicPr>
          <p:blipFill>
            <a:blip r:embed="rId1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4F39FAF7-099B-CC3D-F4AE-FF4B30D5CF59}"/>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4F74BE1F-297B-C07C-C4DC-2DBAE1E3436D}"/>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实例分析与性能蜕变关系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PMR )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graphicFrame>
        <p:nvGraphicFramePr>
          <p:cNvPr id="2" name="图示 1">
            <a:extLst>
              <a:ext uri="{FF2B5EF4-FFF2-40B4-BE49-F238E27FC236}">
                <a16:creationId xmlns:a16="http://schemas.microsoft.com/office/drawing/2014/main" id="{F4A018E4-1A88-B13C-11D9-288078F12E20}"/>
              </a:ext>
            </a:extLst>
          </p:cNvPr>
          <p:cNvGraphicFramePr/>
          <p:nvPr>
            <p:extLst>
              <p:ext uri="{D42A27DB-BD31-4B8C-83A1-F6EECF244321}">
                <p14:modId xmlns:p14="http://schemas.microsoft.com/office/powerpoint/2010/main" val="3751707046"/>
              </p:ext>
            </p:extLst>
          </p:nvPr>
        </p:nvGraphicFramePr>
        <p:xfrm>
          <a:off x="993800" y="1902729"/>
          <a:ext cx="4378324" cy="81188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pSp>
        <p:nvGrpSpPr>
          <p:cNvPr id="4" name="组合 3">
            <a:extLst>
              <a:ext uri="{FF2B5EF4-FFF2-40B4-BE49-F238E27FC236}">
                <a16:creationId xmlns:a16="http://schemas.microsoft.com/office/drawing/2014/main" id="{96F2F22F-D4A8-D272-9970-D9C70F7E8CBF}"/>
              </a:ext>
            </a:extLst>
          </p:cNvPr>
          <p:cNvGrpSpPr/>
          <p:nvPr/>
        </p:nvGrpSpPr>
        <p:grpSpPr>
          <a:xfrm>
            <a:off x="993800" y="2845207"/>
            <a:ext cx="4378325" cy="1638727"/>
            <a:chOff x="898134" y="2270580"/>
            <a:chExt cx="4378325" cy="1638727"/>
          </a:xfrm>
        </p:grpSpPr>
        <p:sp>
          <p:nvSpPr>
            <p:cNvPr id="37" name="Title-1">
              <a:extLst>
                <a:ext uri="{FF2B5EF4-FFF2-40B4-BE49-F238E27FC236}">
                  <a16:creationId xmlns:a16="http://schemas.microsoft.com/office/drawing/2014/main" id="{FC9133B4-0956-F071-5BA4-296D74065E5C}"/>
                </a:ext>
              </a:extLst>
            </p:cNvPr>
            <p:cNvSpPr/>
            <p:nvPr>
              <p:custDataLst>
                <p:tags r:id="rId9"/>
              </p:custDataLst>
            </p:nvPr>
          </p:nvSpPr>
          <p:spPr>
            <a:xfrm>
              <a:off x="898134" y="2270580"/>
              <a:ext cx="4378325" cy="411508"/>
            </a:xfrm>
            <a:prstGeom prst="roundRect">
              <a:avLst/>
            </a:prstGeom>
            <a:solidFill>
              <a:schemeClr val="tx2">
                <a:alpha val="15000"/>
              </a:schemeClr>
            </a:solidFill>
            <a:ln w="12700" cap="flat">
              <a:solidFill>
                <a:schemeClr val="accent2">
                  <a:lumMod val="20000"/>
                  <a:lumOff val="80000"/>
                </a:schemeClr>
              </a:solid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场景描述</a:t>
              </a:r>
            </a:p>
          </p:txBody>
        </p:sp>
        <p:sp>
          <p:nvSpPr>
            <p:cNvPr id="39" name="Body-1">
              <a:extLst>
                <a:ext uri="{FF2B5EF4-FFF2-40B4-BE49-F238E27FC236}">
                  <a16:creationId xmlns:a16="http://schemas.microsoft.com/office/drawing/2014/main" id="{7B9ABBC5-6CC4-C8BB-0446-4B942E0251CB}"/>
                </a:ext>
              </a:extLst>
            </p:cNvPr>
            <p:cNvSpPr txBox="1"/>
            <p:nvPr>
              <p:custDataLst>
                <p:tags r:id="rId10"/>
              </p:custDataLst>
            </p:nvPr>
          </p:nvSpPr>
          <p:spPr>
            <a:xfrm>
              <a:off x="898136" y="2766687"/>
              <a:ext cx="4378323" cy="1142620"/>
            </a:xfrm>
            <a:prstGeom prst="rect">
              <a:avLst/>
            </a:prstGeom>
            <a:noFill/>
            <a:ln>
              <a:solidFill>
                <a:schemeClr val="accent2">
                  <a:lumMod val="20000"/>
                  <a:lumOff val="80000"/>
                </a:schemeClr>
              </a:solidFill>
            </a:ln>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应用：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Firefox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浏览器</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操作：用户打开大量标签页后，点击“全部收藏（</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Bookmark All Tabs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5" name="组合 4">
            <a:extLst>
              <a:ext uri="{FF2B5EF4-FFF2-40B4-BE49-F238E27FC236}">
                <a16:creationId xmlns:a16="http://schemas.microsoft.com/office/drawing/2014/main" id="{888D182F-BA5B-AE9C-4049-9EA41D9D9805}"/>
              </a:ext>
            </a:extLst>
          </p:cNvPr>
          <p:cNvGrpSpPr/>
          <p:nvPr/>
        </p:nvGrpSpPr>
        <p:grpSpPr>
          <a:xfrm>
            <a:off x="6687462" y="3735373"/>
            <a:ext cx="4378325" cy="1269396"/>
            <a:chOff x="6665391" y="2270580"/>
            <a:chExt cx="4378325" cy="1269396"/>
          </a:xfrm>
        </p:grpSpPr>
        <p:sp>
          <p:nvSpPr>
            <p:cNvPr id="34" name="Title-2">
              <a:extLst>
                <a:ext uri="{FF2B5EF4-FFF2-40B4-BE49-F238E27FC236}">
                  <a16:creationId xmlns:a16="http://schemas.microsoft.com/office/drawing/2014/main" id="{C9907BB2-415D-8517-895D-C7277735F7C8}"/>
                </a:ext>
              </a:extLst>
            </p:cNvPr>
            <p:cNvSpPr/>
            <p:nvPr>
              <p:custDataLst>
                <p:tags r:id="rId7"/>
              </p:custDataLst>
            </p:nvPr>
          </p:nvSpPr>
          <p:spPr>
            <a:xfrm>
              <a:off x="6665391" y="2270580"/>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修复方式</a:t>
              </a:r>
            </a:p>
          </p:txBody>
        </p:sp>
        <p:sp>
          <p:nvSpPr>
            <p:cNvPr id="35" name="Body-2">
              <a:extLst>
                <a:ext uri="{FF2B5EF4-FFF2-40B4-BE49-F238E27FC236}">
                  <a16:creationId xmlns:a16="http://schemas.microsoft.com/office/drawing/2014/main" id="{D3ECC5A1-1D4B-C05F-6EEB-A0C2E4B5EBC2}"/>
                </a:ext>
              </a:extLst>
            </p:cNvPr>
            <p:cNvSpPr txBox="1"/>
            <p:nvPr>
              <p:custDataLst>
                <p:tags r:id="rId8"/>
              </p:custDataLst>
            </p:nvPr>
          </p:nvSpPr>
          <p:spPr>
            <a:xfrm>
              <a:off x="6665392" y="2766687"/>
              <a:ext cx="4378323" cy="773289"/>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r>
                <a:rPr lang="zh-CN" altLang="en-US" sz="1600" dirty="0">
                  <a:solidFill>
                    <a:schemeClr val="tx1"/>
                  </a:solidFill>
                  <a:latin typeface="宋体" panose="02010600030101010101" pitchFamily="2" charset="-122"/>
                  <a:ea typeface="宋体" panose="02010600030101010101" pitchFamily="2" charset="-122"/>
                </a:rPr>
                <a:t>将对所有标签页的收藏操作合并到单一事务中批量提交，从而大幅减少事务管理开销。</a:t>
              </a:r>
            </a:p>
          </p:txBody>
        </p:sp>
      </p:grpSp>
      <p:grpSp>
        <p:nvGrpSpPr>
          <p:cNvPr id="9" name="组合 8">
            <a:extLst>
              <a:ext uri="{FF2B5EF4-FFF2-40B4-BE49-F238E27FC236}">
                <a16:creationId xmlns:a16="http://schemas.microsoft.com/office/drawing/2014/main" id="{9BD9A91E-20B6-C1BA-68F1-C4E070CEB414}"/>
              </a:ext>
            </a:extLst>
          </p:cNvPr>
          <p:cNvGrpSpPr/>
          <p:nvPr/>
        </p:nvGrpSpPr>
        <p:grpSpPr>
          <a:xfrm>
            <a:off x="1002509" y="4730026"/>
            <a:ext cx="4378323" cy="1369048"/>
            <a:chOff x="898136" y="3659812"/>
            <a:chExt cx="4329590" cy="1140050"/>
          </a:xfrm>
        </p:grpSpPr>
        <p:sp>
          <p:nvSpPr>
            <p:cNvPr id="31" name="Title-3">
              <a:extLst>
                <a:ext uri="{FF2B5EF4-FFF2-40B4-BE49-F238E27FC236}">
                  <a16:creationId xmlns:a16="http://schemas.microsoft.com/office/drawing/2014/main" id="{3A241DBA-0490-70F6-AABE-9F0BA50294D7}"/>
                </a:ext>
              </a:extLst>
            </p:cNvPr>
            <p:cNvSpPr/>
            <p:nvPr>
              <p:custDataLst>
                <p:tags r:id="rId5"/>
              </p:custDataLst>
            </p:nvPr>
          </p:nvSpPr>
          <p:spPr>
            <a:xfrm>
              <a:off x="898136" y="3659812"/>
              <a:ext cx="4320980"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问题表现</a:t>
              </a:r>
            </a:p>
          </p:txBody>
        </p:sp>
        <p:sp>
          <p:nvSpPr>
            <p:cNvPr id="33" name="Body-3">
              <a:extLst>
                <a:ext uri="{FF2B5EF4-FFF2-40B4-BE49-F238E27FC236}">
                  <a16:creationId xmlns:a16="http://schemas.microsoft.com/office/drawing/2014/main" id="{48B224C1-110D-30CE-6849-6A8F46472F8A}"/>
                </a:ext>
              </a:extLst>
            </p:cNvPr>
            <p:cNvSpPr txBox="1"/>
            <p:nvPr>
              <p:custDataLst>
                <p:tags r:id="rId6"/>
              </p:custDataLst>
            </p:nvPr>
          </p:nvSpPr>
          <p:spPr>
            <a:xfrm>
              <a:off x="898136" y="4155919"/>
              <a:ext cx="4329590" cy="643943"/>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r>
                <a:rPr lang="zh-CN" altLang="en-US" sz="1600" dirty="0">
                  <a:solidFill>
                    <a:schemeClr val="tx1"/>
                  </a:solidFill>
                  <a:latin typeface="宋体" panose="02010600030101010101" pitchFamily="2" charset="-122"/>
                  <a:ea typeface="宋体" panose="02010600030101010101" pitchFamily="2" charset="-122"/>
                </a:rPr>
                <a:t>当标签页数量非常多时，执行“全部收藏”操作耗时成倍</a:t>
              </a:r>
              <a:r>
                <a:rPr lang="zh-CN" altLang="en-US" sz="1600">
                  <a:solidFill>
                    <a:schemeClr val="tx1"/>
                  </a:solidFill>
                  <a:latin typeface="宋体" panose="02010600030101010101" pitchFamily="2" charset="-122"/>
                  <a:ea typeface="宋体" panose="02010600030101010101" pitchFamily="2" charset="-122"/>
                </a:rPr>
                <a:t>增长，出现卡</a:t>
              </a:r>
              <a:r>
                <a:rPr lang="zh-CN" altLang="en-US" sz="1600" dirty="0">
                  <a:solidFill>
                    <a:schemeClr val="tx1"/>
                  </a:solidFill>
                  <a:latin typeface="宋体" panose="02010600030101010101" pitchFamily="2" charset="-122"/>
                  <a:ea typeface="宋体" panose="02010600030101010101" pitchFamily="2" charset="-122"/>
                </a:rPr>
                <a:t>顿甚至无响应。</a:t>
              </a:r>
            </a:p>
          </p:txBody>
        </p:sp>
      </p:grpSp>
      <p:sp>
        <p:nvSpPr>
          <p:cNvPr id="23" name="Title-4">
            <a:extLst>
              <a:ext uri="{FF2B5EF4-FFF2-40B4-BE49-F238E27FC236}">
                <a16:creationId xmlns:a16="http://schemas.microsoft.com/office/drawing/2014/main" id="{FE5B7D6B-BCC3-0856-20A4-290AE27498F3}"/>
              </a:ext>
            </a:extLst>
          </p:cNvPr>
          <p:cNvSpPr/>
          <p:nvPr>
            <p:custDataLst>
              <p:tags r:id="rId2"/>
            </p:custDataLst>
          </p:nvPr>
        </p:nvSpPr>
        <p:spPr>
          <a:xfrm>
            <a:off x="6687462" y="5259172"/>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en-US" altLang="zh-CN" b="1" dirty="0">
                <a:solidFill>
                  <a:schemeClr val="tx1"/>
                </a:solidFill>
                <a:latin typeface="宋体" panose="02010600030101010101" pitchFamily="2" charset="-122"/>
                <a:ea typeface="宋体" panose="02010600030101010101" pitchFamily="2" charset="-122"/>
              </a:rPr>
              <a:t>PMR </a:t>
            </a:r>
            <a:r>
              <a:rPr lang="zh-CN" altLang="en-US" b="1" dirty="0">
                <a:solidFill>
                  <a:schemeClr val="tx1"/>
                </a:solidFill>
                <a:latin typeface="宋体" panose="02010600030101010101" pitchFamily="2" charset="-122"/>
                <a:ea typeface="宋体" panose="02010600030101010101" pitchFamily="2" charset="-122"/>
              </a:rPr>
              <a:t>的定义</a:t>
            </a:r>
          </a:p>
        </p:txBody>
      </p:sp>
      <p:grpSp>
        <p:nvGrpSpPr>
          <p:cNvPr id="11" name="组合 10">
            <a:extLst>
              <a:ext uri="{FF2B5EF4-FFF2-40B4-BE49-F238E27FC236}">
                <a16:creationId xmlns:a16="http://schemas.microsoft.com/office/drawing/2014/main" id="{65C8895B-6525-5638-7940-BE4C710D137F}"/>
              </a:ext>
            </a:extLst>
          </p:cNvPr>
          <p:cNvGrpSpPr/>
          <p:nvPr/>
        </p:nvGrpSpPr>
        <p:grpSpPr>
          <a:xfrm>
            <a:off x="6687462" y="1475552"/>
            <a:ext cx="4378325" cy="2008059"/>
            <a:chOff x="898135" y="5049043"/>
            <a:chExt cx="4378325" cy="2008059"/>
          </a:xfrm>
        </p:grpSpPr>
        <p:sp>
          <p:nvSpPr>
            <p:cNvPr id="19" name="Title-5">
              <a:extLst>
                <a:ext uri="{FF2B5EF4-FFF2-40B4-BE49-F238E27FC236}">
                  <a16:creationId xmlns:a16="http://schemas.microsoft.com/office/drawing/2014/main" id="{F5B94A2E-7BC1-6348-B228-E2583ADF1F7D}"/>
                </a:ext>
              </a:extLst>
            </p:cNvPr>
            <p:cNvSpPr/>
            <p:nvPr>
              <p:custDataLst>
                <p:tags r:id="rId3"/>
              </p:custDataLst>
            </p:nvPr>
          </p:nvSpPr>
          <p:spPr>
            <a:xfrm>
              <a:off x="898135" y="5049043"/>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根本原因</a:t>
              </a:r>
            </a:p>
          </p:txBody>
        </p:sp>
        <p:sp>
          <p:nvSpPr>
            <p:cNvPr id="21" name="Body-5">
              <a:extLst>
                <a:ext uri="{FF2B5EF4-FFF2-40B4-BE49-F238E27FC236}">
                  <a16:creationId xmlns:a16="http://schemas.microsoft.com/office/drawing/2014/main" id="{D89615C0-3AC0-D9A7-DA85-0E0F28D452C3}"/>
                </a:ext>
              </a:extLst>
            </p:cNvPr>
            <p:cNvSpPr txBox="1"/>
            <p:nvPr>
              <p:custDataLst>
                <p:tags r:id="rId4"/>
              </p:custDataLst>
            </p:nvPr>
          </p:nvSpPr>
          <p:spPr>
            <a:xfrm>
              <a:off x="898136" y="5545150"/>
              <a:ext cx="4378323" cy="1511952"/>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marL="285750" indent="-285750">
                <a:lnSpc>
                  <a:spcPct val="150000"/>
                </a:lnSpc>
                <a:buFont typeface="Arial" panose="020B0604020202020204" pitchFamily="34" charset="0"/>
                <a:buChar char="•"/>
              </a:pPr>
              <a:r>
                <a:rPr lang="zh-CN" altLang="en-US" sz="1600" dirty="0">
                  <a:solidFill>
                    <a:schemeClr val="tx1"/>
                  </a:solidFill>
                  <a:latin typeface="宋体" panose="02010600030101010101" pitchFamily="2" charset="-122"/>
                  <a:ea typeface="宋体" panose="02010600030101010101" pitchFamily="2" charset="-122"/>
                </a:rPr>
                <a:t>每个标签页的收藏操作都启动一次独立的数据库事务；</a:t>
              </a:r>
              <a:endParaRPr lang="en-US" altLang="zh-CN" sz="1600" dirty="0">
                <a:solidFill>
                  <a:schemeClr val="tx1"/>
                </a:solidFill>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600" dirty="0">
                  <a:solidFill>
                    <a:schemeClr val="tx1"/>
                  </a:solidFill>
                  <a:latin typeface="宋体" panose="02010600030101010101" pitchFamily="2" charset="-122"/>
                  <a:ea typeface="宋体" panose="02010600030101010101" pitchFamily="2" charset="-122"/>
                </a:rPr>
                <a:t>随着标签页数量增多，事务调度与提交开销线性累积，性能迅速退化。</a:t>
              </a:r>
            </a:p>
          </p:txBody>
        </p: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68302EC-A3D7-2FA2-ABD3-7009A7098414}"/>
                  </a:ext>
                </a:extLst>
              </p:cNvPr>
              <p:cNvSpPr txBox="1"/>
              <p:nvPr/>
            </p:nvSpPr>
            <p:spPr>
              <a:xfrm>
                <a:off x="6694988" y="5786679"/>
                <a:ext cx="4378324" cy="3214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𝑇</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𝑏𝑜𝑜𝑘𝑚𝑎𝑟𝑘𝐴𝑙𝑙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𝑏𝑜𝑜𝑘𝑚𝑎𝑟𝑘𝐴𝑙𝑙</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oMath>
                  </m:oMathPara>
                </a14:m>
                <a:endParaRPr lang="zh-CN" altLang="en-US" dirty="0"/>
              </a:p>
            </p:txBody>
          </p:sp>
        </mc:Choice>
        <mc:Fallback xmlns="">
          <p:sp>
            <p:nvSpPr>
              <p:cNvPr id="3" name="文本框 2">
                <a:extLst>
                  <a:ext uri="{FF2B5EF4-FFF2-40B4-BE49-F238E27FC236}">
                    <a16:creationId xmlns:a16="http://schemas.microsoft.com/office/drawing/2014/main" id="{E68302EC-A3D7-2FA2-ABD3-7009A7098414}"/>
                  </a:ext>
                </a:extLst>
              </p:cNvPr>
              <p:cNvSpPr txBox="1">
                <a:spLocks noRot="1" noChangeAspect="1" noMove="1" noResize="1" noEditPoints="1" noAdjustHandles="1" noChangeArrowheads="1" noChangeShapeType="1" noTextEdit="1"/>
              </p:cNvSpPr>
              <p:nvPr/>
            </p:nvSpPr>
            <p:spPr>
              <a:xfrm>
                <a:off x="6694988" y="5786679"/>
                <a:ext cx="4378324" cy="321437"/>
              </a:xfrm>
              <a:prstGeom prst="rect">
                <a:avLst/>
              </a:prstGeom>
              <a:blipFill>
                <a:blip r:embed="rId19"/>
                <a:stretch>
                  <a:fillRect l="-975" r="-1811" b="-226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4F3F5A1-25F1-5310-CDBE-FD7162B80E74}"/>
                  </a:ext>
                </a:extLst>
              </p:cNvPr>
              <p:cNvSpPr txBox="1"/>
              <p:nvPr/>
            </p:nvSpPr>
            <p:spPr>
              <a:xfrm>
                <a:off x="8576119" y="6154004"/>
                <a:ext cx="6345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ea typeface="Cambria Math" panose="02040503050406030204" pitchFamily="18" charset="0"/>
                        </a:rPr>
                        <m:t>𝑦</m:t>
                      </m:r>
                    </m:oMath>
                  </m:oMathPara>
                </a14:m>
                <a:endParaRPr lang="zh-CN" altLang="en-US" dirty="0"/>
              </a:p>
            </p:txBody>
          </p:sp>
        </mc:Choice>
        <mc:Fallback xmlns="">
          <p:sp>
            <p:nvSpPr>
              <p:cNvPr id="8" name="文本框 7">
                <a:extLst>
                  <a:ext uri="{FF2B5EF4-FFF2-40B4-BE49-F238E27FC236}">
                    <a16:creationId xmlns:a16="http://schemas.microsoft.com/office/drawing/2014/main" id="{B4F3F5A1-25F1-5310-CDBE-FD7162B80E74}"/>
                  </a:ext>
                </a:extLst>
              </p:cNvPr>
              <p:cNvSpPr txBox="1">
                <a:spLocks noRot="1" noChangeAspect="1" noMove="1" noResize="1" noEditPoints="1" noAdjustHandles="1" noChangeArrowheads="1" noChangeShapeType="1" noTextEdit="1"/>
              </p:cNvSpPr>
              <p:nvPr/>
            </p:nvSpPr>
            <p:spPr>
              <a:xfrm>
                <a:off x="8576119" y="6154004"/>
                <a:ext cx="634533" cy="276999"/>
              </a:xfrm>
              <a:prstGeom prst="rect">
                <a:avLst/>
              </a:prstGeom>
              <a:blipFill>
                <a:blip r:embed="rId20"/>
                <a:stretch>
                  <a:fillRect l="-3846" r="-6731" b="-28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768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 grpId="0">
        <p:bldAsOne/>
      </p:bldGraphic>
      <p:bldP spid="23" grpId="0" animBg="1"/>
      <p:bldP spid="3"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3E83E-A307-5F48-877D-F1C46DA3C74C}"/>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052AE5CA-BB2E-4979-DEC0-6B8BE05F2B68}"/>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E2141322-6F16-179E-C86B-B7138F20C58C}"/>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464C6376-A16E-15F0-571B-13F958C5F71A}"/>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C8637BE2-9449-665D-F44A-27D07EC0CDB1}"/>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4C8F594A-818D-6855-C283-4896EE79DB87}"/>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4403D028-E76F-538B-7D96-BC26AD674A4C}"/>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18B44252-2CC6-A12B-986D-CF36CAFB6638}"/>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B13EEB89-28E6-7A86-0B24-1D23B3447273}"/>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深度学习系统架构</a:t>
            </a:r>
          </a:p>
        </p:txBody>
      </p:sp>
      <p:pic>
        <p:nvPicPr>
          <p:cNvPr id="3076" name="Picture 4" descr="已上传的图片">
            <a:extLst>
              <a:ext uri="{FF2B5EF4-FFF2-40B4-BE49-F238E27FC236}">
                <a16:creationId xmlns:a16="http://schemas.microsoft.com/office/drawing/2014/main" id="{62110DDB-0E36-462E-BFBF-C73F557C7C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974" y="1846035"/>
            <a:ext cx="6914416" cy="4388938"/>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865ADF0-004B-0260-D024-847A249CC794}"/>
              </a:ext>
            </a:extLst>
          </p:cNvPr>
          <p:cNvSpPr txBox="1"/>
          <p:nvPr/>
        </p:nvSpPr>
        <p:spPr>
          <a:xfrm>
            <a:off x="7236181" y="1024581"/>
            <a:ext cx="4876802" cy="585955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编程接口</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：用户或开发者与深度学习系统交互的接口。</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计算图</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：深度学习程序通常会被转换为计算图用于描述数据流和操作依赖关系。</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编译器前端</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：负责构建和分析计算图。</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编译器后端与运行时</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：将优化后的计算图映射到具体硬件。</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数据处理</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：训练与推理前的数据流处理。</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模型部署</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：训练后的模型需要被部署到多种平台上运行。</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分布式训练</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：大型模型训练常常需要跨机器并行完成。</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异构处理器</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：系统的实际运行平台，如</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GPU</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CPU</a:t>
            </a: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等</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2108144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8993-E973-6553-9664-ECFC3D22BA97}"/>
            </a:ext>
          </a:extLst>
        </p:cNvPr>
        <p:cNvGrpSpPr/>
        <p:nvPr/>
      </p:nvGrpSpPr>
      <p:grpSpPr>
        <a:xfrm>
          <a:off x="0" y="0"/>
          <a:ext cx="0" cy="0"/>
          <a:chOff x="0" y="0"/>
          <a:chExt cx="0" cy="0"/>
        </a:xfrm>
      </p:grpSpPr>
      <p:sp>
        <p:nvSpPr>
          <p:cNvPr id="14" name="Body-2">
            <a:extLst>
              <a:ext uri="{FF2B5EF4-FFF2-40B4-BE49-F238E27FC236}">
                <a16:creationId xmlns:a16="http://schemas.microsoft.com/office/drawing/2014/main" id="{8E4DC342-03E8-AEBD-9B1F-00BECCF89DCE}"/>
              </a:ext>
            </a:extLst>
          </p:cNvPr>
          <p:cNvSpPr txBox="1"/>
          <p:nvPr>
            <p:custDataLst>
              <p:tags r:id="rId1"/>
            </p:custDataLst>
          </p:nvPr>
        </p:nvSpPr>
        <p:spPr>
          <a:xfrm>
            <a:off x="6497847" y="5110632"/>
            <a:ext cx="4378323" cy="864000"/>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endParaRPr lang="en-US" altLang="zh-CN" sz="1600" dirty="0">
              <a:solidFill>
                <a:schemeClr val="tx1"/>
              </a:solidFill>
              <a:latin typeface="宋体" panose="02010600030101010101" pitchFamily="2" charset="-122"/>
              <a:ea typeface="宋体" panose="02010600030101010101" pitchFamily="2" charset="-122"/>
            </a:endParaRPr>
          </a:p>
          <a:p>
            <a:pPr>
              <a:lnSpc>
                <a:spcPct val="150000"/>
              </a:lnSpc>
            </a:pP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048609" name="矩形 16">
            <a:extLst>
              <a:ext uri="{FF2B5EF4-FFF2-40B4-BE49-F238E27FC236}">
                <a16:creationId xmlns:a16="http://schemas.microsoft.com/office/drawing/2014/main" id="{E957DF3D-5B8D-81BB-5667-C35CC3DDA40A}"/>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61CADD05-285D-00FC-ED49-BD78310309A8}"/>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6FFCAF4D-B244-E038-BA99-DA6210CFB293}"/>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0AAEB0CB-7974-A980-2F48-A0A184691912}"/>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1B6074CC-5DE8-EA8C-09FD-02163F18EF2C}"/>
                </a:ext>
              </a:extLst>
            </p:cNvPr>
            <p:cNvPicPr>
              <a:picLocks noChangeAspect="1"/>
            </p:cNvPicPr>
            <p:nvPr/>
          </p:nvPicPr>
          <p:blipFill>
            <a:blip r:embed="rId11"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F9902BCF-64DA-A752-C851-4BED62BB2B79}"/>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 name="组合 3">
            <a:extLst>
              <a:ext uri="{FF2B5EF4-FFF2-40B4-BE49-F238E27FC236}">
                <a16:creationId xmlns:a16="http://schemas.microsoft.com/office/drawing/2014/main" id="{35806418-0326-09CE-8584-2EF8FD279477}"/>
              </a:ext>
            </a:extLst>
          </p:cNvPr>
          <p:cNvGrpSpPr/>
          <p:nvPr/>
        </p:nvGrpSpPr>
        <p:grpSpPr>
          <a:xfrm>
            <a:off x="995977" y="2941460"/>
            <a:ext cx="4304730" cy="1280361"/>
            <a:chOff x="898134" y="2270580"/>
            <a:chExt cx="4378325" cy="1280361"/>
          </a:xfrm>
        </p:grpSpPr>
        <p:sp>
          <p:nvSpPr>
            <p:cNvPr id="37" name="Title-1">
              <a:extLst>
                <a:ext uri="{FF2B5EF4-FFF2-40B4-BE49-F238E27FC236}">
                  <a16:creationId xmlns:a16="http://schemas.microsoft.com/office/drawing/2014/main" id="{3C57A936-4F07-EAB4-74D6-C2D7F0BBC82D}"/>
                </a:ext>
              </a:extLst>
            </p:cNvPr>
            <p:cNvSpPr/>
            <p:nvPr>
              <p:custDataLst>
                <p:tags r:id="rId7"/>
              </p:custDataLst>
            </p:nvPr>
          </p:nvSpPr>
          <p:spPr>
            <a:xfrm>
              <a:off x="898134" y="2270580"/>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场景描述</a:t>
              </a:r>
            </a:p>
          </p:txBody>
        </p:sp>
        <p:sp>
          <p:nvSpPr>
            <p:cNvPr id="39" name="Body-1">
              <a:extLst>
                <a:ext uri="{FF2B5EF4-FFF2-40B4-BE49-F238E27FC236}">
                  <a16:creationId xmlns:a16="http://schemas.microsoft.com/office/drawing/2014/main" id="{865AFA2D-0A60-9D1A-5EFC-75035F0FBE6F}"/>
                </a:ext>
              </a:extLst>
            </p:cNvPr>
            <p:cNvSpPr txBox="1"/>
            <p:nvPr>
              <p:custDataLst>
                <p:tags r:id="rId8"/>
              </p:custDataLst>
            </p:nvPr>
          </p:nvSpPr>
          <p:spPr>
            <a:xfrm>
              <a:off x="898136" y="2766687"/>
              <a:ext cx="4378323" cy="784254"/>
            </a:xfrm>
            <a:prstGeom prst="rect">
              <a:avLst/>
            </a:prstGeom>
            <a:noFill/>
            <a:ln>
              <a:solidFill>
                <a:schemeClr val="accent2">
                  <a:lumMod val="20000"/>
                  <a:lumOff val="80000"/>
                </a:schemeClr>
              </a:solidFill>
            </a:ln>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应用：</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Chrome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浏览器</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操作：用户依次加载多张不同尺寸的图片</a:t>
              </a:r>
            </a:p>
          </p:txBody>
        </p:sp>
      </p:grpSp>
      <p:grpSp>
        <p:nvGrpSpPr>
          <p:cNvPr id="9" name="组合 8">
            <a:extLst>
              <a:ext uri="{FF2B5EF4-FFF2-40B4-BE49-F238E27FC236}">
                <a16:creationId xmlns:a16="http://schemas.microsoft.com/office/drawing/2014/main" id="{55C21C1B-C5E8-8B1B-7B9D-C16086423269}"/>
              </a:ext>
            </a:extLst>
          </p:cNvPr>
          <p:cNvGrpSpPr/>
          <p:nvPr/>
        </p:nvGrpSpPr>
        <p:grpSpPr>
          <a:xfrm>
            <a:off x="959180" y="4614526"/>
            <a:ext cx="4378325" cy="1269396"/>
            <a:chOff x="898135" y="3659812"/>
            <a:chExt cx="4378325" cy="1269396"/>
          </a:xfrm>
        </p:grpSpPr>
        <p:sp>
          <p:nvSpPr>
            <p:cNvPr id="31" name="Title-3">
              <a:extLst>
                <a:ext uri="{FF2B5EF4-FFF2-40B4-BE49-F238E27FC236}">
                  <a16:creationId xmlns:a16="http://schemas.microsoft.com/office/drawing/2014/main" id="{850296F0-F370-E4FD-BE05-3BAE3196D22A}"/>
                </a:ext>
              </a:extLst>
            </p:cNvPr>
            <p:cNvSpPr/>
            <p:nvPr>
              <p:custDataLst>
                <p:tags r:id="rId5"/>
              </p:custDataLst>
            </p:nvPr>
          </p:nvSpPr>
          <p:spPr>
            <a:xfrm>
              <a:off x="898135" y="3659812"/>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问题表现</a:t>
              </a:r>
            </a:p>
          </p:txBody>
        </p:sp>
        <p:sp>
          <p:nvSpPr>
            <p:cNvPr id="33" name="Body-3">
              <a:extLst>
                <a:ext uri="{FF2B5EF4-FFF2-40B4-BE49-F238E27FC236}">
                  <a16:creationId xmlns:a16="http://schemas.microsoft.com/office/drawing/2014/main" id="{7B10D5B4-3582-E935-B61C-525BF6828C4C}"/>
                </a:ext>
              </a:extLst>
            </p:cNvPr>
            <p:cNvSpPr txBox="1"/>
            <p:nvPr>
              <p:custDataLst>
                <p:tags r:id="rId6"/>
              </p:custDataLst>
            </p:nvPr>
          </p:nvSpPr>
          <p:spPr>
            <a:xfrm>
              <a:off x="898136" y="4155919"/>
              <a:ext cx="4378323" cy="773289"/>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r>
                <a:rPr lang="zh-CN" altLang="en-US" sz="1600" dirty="0">
                  <a:solidFill>
                    <a:schemeClr val="tx1"/>
                  </a:solidFill>
                  <a:latin typeface="宋体" panose="02010600030101010101" pitchFamily="2" charset="-122"/>
                  <a:ea typeface="宋体" panose="02010600030101010101" pitchFamily="2" charset="-122"/>
                </a:rPr>
                <a:t>在加载完一张大图片后，再加载一张小图片时，内存占用不仅没有下降，反而继续增长。</a:t>
              </a:r>
            </a:p>
          </p:txBody>
        </p:sp>
      </p:grpSp>
      <p:sp>
        <p:nvSpPr>
          <p:cNvPr id="23" name="Title-4">
            <a:extLst>
              <a:ext uri="{FF2B5EF4-FFF2-40B4-BE49-F238E27FC236}">
                <a16:creationId xmlns:a16="http://schemas.microsoft.com/office/drawing/2014/main" id="{1E30DC5A-6D41-A0AB-1B70-E2E8DFB2EFD0}"/>
              </a:ext>
            </a:extLst>
          </p:cNvPr>
          <p:cNvSpPr/>
          <p:nvPr>
            <p:custDataLst>
              <p:tags r:id="rId2"/>
            </p:custDataLst>
          </p:nvPr>
        </p:nvSpPr>
        <p:spPr>
          <a:xfrm>
            <a:off x="6500648" y="4614526"/>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en-US" altLang="zh-CN" b="1" dirty="0">
                <a:solidFill>
                  <a:schemeClr val="tx1"/>
                </a:solidFill>
                <a:latin typeface="宋体" panose="02010600030101010101" pitchFamily="2" charset="-122"/>
                <a:ea typeface="宋体" panose="02010600030101010101" pitchFamily="2" charset="-122"/>
              </a:rPr>
              <a:t>PMR </a:t>
            </a:r>
            <a:r>
              <a:rPr lang="zh-CN" altLang="en-US" b="1" dirty="0">
                <a:solidFill>
                  <a:schemeClr val="tx1"/>
                </a:solidFill>
                <a:latin typeface="宋体" panose="02010600030101010101" pitchFamily="2" charset="-122"/>
                <a:ea typeface="宋体" panose="02010600030101010101" pitchFamily="2" charset="-122"/>
              </a:rPr>
              <a:t>的定义</a:t>
            </a:r>
          </a:p>
        </p:txBody>
      </p:sp>
      <p:grpSp>
        <p:nvGrpSpPr>
          <p:cNvPr id="11" name="组合 10">
            <a:extLst>
              <a:ext uri="{FF2B5EF4-FFF2-40B4-BE49-F238E27FC236}">
                <a16:creationId xmlns:a16="http://schemas.microsoft.com/office/drawing/2014/main" id="{950C9EA4-C9EF-063E-C3EE-4B50A8DA90E7}"/>
              </a:ext>
            </a:extLst>
          </p:cNvPr>
          <p:cNvGrpSpPr/>
          <p:nvPr/>
        </p:nvGrpSpPr>
        <p:grpSpPr>
          <a:xfrm>
            <a:off x="6497847" y="2941460"/>
            <a:ext cx="4378325" cy="1269396"/>
            <a:chOff x="898135" y="5049043"/>
            <a:chExt cx="4378325" cy="1269396"/>
          </a:xfrm>
        </p:grpSpPr>
        <p:sp>
          <p:nvSpPr>
            <p:cNvPr id="19" name="Title-5">
              <a:extLst>
                <a:ext uri="{FF2B5EF4-FFF2-40B4-BE49-F238E27FC236}">
                  <a16:creationId xmlns:a16="http://schemas.microsoft.com/office/drawing/2014/main" id="{A6463591-E2CB-E956-38AD-5671AC362436}"/>
                </a:ext>
              </a:extLst>
            </p:cNvPr>
            <p:cNvSpPr/>
            <p:nvPr>
              <p:custDataLst>
                <p:tags r:id="rId3"/>
              </p:custDataLst>
            </p:nvPr>
          </p:nvSpPr>
          <p:spPr>
            <a:xfrm>
              <a:off x="898135" y="5049043"/>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根本原因</a:t>
              </a:r>
            </a:p>
          </p:txBody>
        </p:sp>
        <p:sp>
          <p:nvSpPr>
            <p:cNvPr id="21" name="Body-5">
              <a:extLst>
                <a:ext uri="{FF2B5EF4-FFF2-40B4-BE49-F238E27FC236}">
                  <a16:creationId xmlns:a16="http://schemas.microsoft.com/office/drawing/2014/main" id="{2BAEB092-E613-E31D-4217-912AD5C8812E}"/>
                </a:ext>
              </a:extLst>
            </p:cNvPr>
            <p:cNvSpPr txBox="1"/>
            <p:nvPr>
              <p:custDataLst>
                <p:tags r:id="rId4"/>
              </p:custDataLst>
            </p:nvPr>
          </p:nvSpPr>
          <p:spPr>
            <a:xfrm>
              <a:off x="898136" y="5545150"/>
              <a:ext cx="4378323" cy="773289"/>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r>
                <a:rPr lang="zh-CN" altLang="en-US" sz="1600" dirty="0">
                  <a:solidFill>
                    <a:schemeClr val="tx1"/>
                  </a:solidFill>
                  <a:latin typeface="宋体" panose="02010600030101010101" pitchFamily="2" charset="-122"/>
                  <a:ea typeface="宋体" panose="02010600030101010101" pitchFamily="2" charset="-122"/>
                </a:rPr>
                <a:t>浏览器的垃圾回收或内存释放机制未能在小图加载前及时回收大图所占内存，导致内存泄漏。</a:t>
              </a:r>
            </a:p>
          </p:txBody>
        </p: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F426C033-F16C-F79E-B410-0F2F6C69D4C1}"/>
                  </a:ext>
                </a:extLst>
              </p:cNvPr>
              <p:cNvSpPr txBox="1"/>
              <p:nvPr/>
            </p:nvSpPr>
            <p:spPr>
              <a:xfrm>
                <a:off x="6497847" y="5242570"/>
                <a:ext cx="4378323" cy="3126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𝑙𝑜𝑎𝑑𝐼𝑚𝑔</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𝑖𝑚𝑔</m:t>
                                  </m:r>
                                </m:e>
                                <m:sub>
                                  <m:r>
                                    <a:rPr lang="en-US" altLang="zh-CN" i="1">
                                      <a:latin typeface="Cambria Math" panose="02040503050406030204" pitchFamily="18" charset="0"/>
                                    </a:rPr>
                                    <m:t>1</m:t>
                                  </m:r>
                                </m:sub>
                              </m:sSub>
                            </m:e>
                          </m:d>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d>
                        <m:dPr>
                          <m:ctrlPr>
                            <a:rPr lang="en-US" altLang="zh-CN" i="1">
                              <a:latin typeface="Cambria Math" panose="02040503050406030204" pitchFamily="18" charset="0"/>
                            </a:rPr>
                          </m:ctrlPr>
                        </m:dPr>
                        <m:e>
                          <m:r>
                            <a:rPr lang="en-US" altLang="zh-CN" i="1">
                              <a:latin typeface="Cambria Math" panose="02040503050406030204" pitchFamily="18" charset="0"/>
                            </a:rPr>
                            <m:t>𝑙𝑜𝑎𝑑𝐼𝑚𝑔</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𝑖𝑚𝑔</m:t>
                                  </m:r>
                                </m:e>
                                <m:sub>
                                  <m:r>
                                    <a:rPr lang="en-US" altLang="zh-CN" b="0" i="1" smtClean="0">
                                      <a:latin typeface="Cambria Math" panose="02040503050406030204" pitchFamily="18" charset="0"/>
                                    </a:rPr>
                                    <m:t>2</m:t>
                                  </m:r>
                                </m:sub>
                              </m:sSub>
                            </m:e>
                          </m:d>
                        </m:e>
                      </m:d>
                    </m:oMath>
                  </m:oMathPara>
                </a14:m>
                <a:endParaRPr lang="zh-CN" altLang="en-US" dirty="0"/>
              </a:p>
            </p:txBody>
          </p:sp>
        </mc:Choice>
        <mc:Fallback xmlns="">
          <p:sp>
            <p:nvSpPr>
              <p:cNvPr id="12" name="文本框 11">
                <a:extLst>
                  <a:ext uri="{FF2B5EF4-FFF2-40B4-BE49-F238E27FC236}">
                    <a16:creationId xmlns:a16="http://schemas.microsoft.com/office/drawing/2014/main" id="{F426C033-F16C-F79E-B410-0F2F6C69D4C1}"/>
                  </a:ext>
                </a:extLst>
              </p:cNvPr>
              <p:cNvSpPr txBox="1">
                <a:spLocks noRot="1" noChangeAspect="1" noMove="1" noResize="1" noEditPoints="1" noAdjustHandles="1" noChangeArrowheads="1" noChangeShapeType="1" noTextEdit="1"/>
              </p:cNvSpPr>
              <p:nvPr/>
            </p:nvSpPr>
            <p:spPr>
              <a:xfrm>
                <a:off x="6497847" y="5242570"/>
                <a:ext cx="4378323" cy="312650"/>
              </a:xfrm>
              <a:prstGeom prst="rect">
                <a:avLst/>
              </a:prstGeom>
              <a:blipFill>
                <a:blip r:embed="rId12"/>
                <a:stretch>
                  <a:fillRect l="-418" b="-2745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31FC56C-267D-8632-0F3A-5CB1398596A9}"/>
                  </a:ext>
                </a:extLst>
              </p:cNvPr>
              <p:cNvSpPr txBox="1"/>
              <p:nvPr/>
            </p:nvSpPr>
            <p:spPr>
              <a:xfrm>
                <a:off x="7996306" y="5659449"/>
                <a:ext cx="13814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𝑖𝑚𝑔</m:t>
                          </m:r>
                        </m:e>
                        <m:sub>
                          <m:r>
                            <a:rPr lang="en-US" altLang="zh-CN" i="1">
                              <a:latin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&gt;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𝑖𝑚𝑔</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5" name="文本框 14">
                <a:extLst>
                  <a:ext uri="{FF2B5EF4-FFF2-40B4-BE49-F238E27FC236}">
                    <a16:creationId xmlns:a16="http://schemas.microsoft.com/office/drawing/2014/main" id="{531FC56C-267D-8632-0F3A-5CB1398596A9}"/>
                  </a:ext>
                </a:extLst>
              </p:cNvPr>
              <p:cNvSpPr txBox="1">
                <a:spLocks noRot="1" noChangeAspect="1" noMove="1" noResize="1" noEditPoints="1" noAdjustHandles="1" noChangeArrowheads="1" noChangeShapeType="1" noTextEdit="1"/>
              </p:cNvSpPr>
              <p:nvPr/>
            </p:nvSpPr>
            <p:spPr>
              <a:xfrm>
                <a:off x="7996306" y="5659449"/>
                <a:ext cx="1381404" cy="276999"/>
              </a:xfrm>
              <a:prstGeom prst="rect">
                <a:avLst/>
              </a:prstGeom>
              <a:blipFill>
                <a:blip r:embed="rId13"/>
                <a:stretch>
                  <a:fillRect l="-4867" r="-885" b="-3478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0BB4BE18-E018-3EDC-4384-5FDD3234AC65}"/>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实例分析与性能蜕变关系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PMR )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7" name="组合 16">
            <a:extLst>
              <a:ext uri="{FF2B5EF4-FFF2-40B4-BE49-F238E27FC236}">
                <a16:creationId xmlns:a16="http://schemas.microsoft.com/office/drawing/2014/main" id="{26CB8395-18F5-9B66-D4B2-CB87B742BE94}"/>
              </a:ext>
            </a:extLst>
          </p:cNvPr>
          <p:cNvGrpSpPr/>
          <p:nvPr/>
        </p:nvGrpSpPr>
        <p:grpSpPr>
          <a:xfrm>
            <a:off x="959180" y="1937602"/>
            <a:ext cx="4378324" cy="810762"/>
            <a:chOff x="0" y="75"/>
            <a:chExt cx="4378324" cy="810762"/>
          </a:xfrm>
        </p:grpSpPr>
        <p:sp>
          <p:nvSpPr>
            <p:cNvPr id="18" name="矩形: 圆角 17">
              <a:extLst>
                <a:ext uri="{FF2B5EF4-FFF2-40B4-BE49-F238E27FC236}">
                  <a16:creationId xmlns:a16="http://schemas.microsoft.com/office/drawing/2014/main" id="{E63D9174-513C-64CA-7575-785EED9D04AD}"/>
                </a:ext>
              </a:extLst>
            </p:cNvPr>
            <p:cNvSpPr/>
            <p:nvPr/>
          </p:nvSpPr>
          <p:spPr>
            <a:xfrm>
              <a:off x="0" y="75"/>
              <a:ext cx="4378324" cy="810762"/>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矩形: 圆角 4">
              <a:extLst>
                <a:ext uri="{FF2B5EF4-FFF2-40B4-BE49-F238E27FC236}">
                  <a16:creationId xmlns:a16="http://schemas.microsoft.com/office/drawing/2014/main" id="{21A3368A-DC93-93BB-4097-75060C41BCE0}"/>
                </a:ext>
              </a:extLst>
            </p:cNvPr>
            <p:cNvSpPr txBox="1"/>
            <p:nvPr/>
          </p:nvSpPr>
          <p:spPr>
            <a:xfrm>
              <a:off x="39578" y="39653"/>
              <a:ext cx="4299168" cy="731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a:r>
                <a:rPr lang="en-US" altLang="zh-CN" sz="1800" dirty="0">
                  <a:latin typeface="Times New Roman" panose="02020603050405020304" pitchFamily="18" charset="0"/>
                  <a:cs typeface="Times New Roman" panose="02020603050405020304" pitchFamily="18" charset="0"/>
                </a:rPr>
                <a:t>PMR-2: </a:t>
              </a:r>
              <a:r>
                <a:rPr lang="en-US" altLang="en-US" sz="1800" dirty="0" err="1">
                  <a:latin typeface="Times New Roman" panose="02020603050405020304" pitchFamily="18" charset="0"/>
                  <a:cs typeface="Times New Roman" panose="02020603050405020304" pitchFamily="18" charset="0"/>
                </a:rPr>
                <a:t>L</a:t>
              </a:r>
              <a:r>
                <a:rPr lang="en-US" altLang="zh-CN" sz="1800" dirty="0" err="1">
                  <a:latin typeface="Times New Roman" panose="02020603050405020304" pitchFamily="18" charset="0"/>
                  <a:cs typeface="Times New Roman" panose="02020603050405020304" pitchFamily="18" charset="0"/>
                </a:rPr>
                <a:t>oadImg</a:t>
              </a:r>
              <a:r>
                <a:rPr lang="en-US" altLang="zh-CN" sz="1800" dirty="0">
                  <a:latin typeface="Times New Roman" panose="02020603050405020304" pitchFamily="18" charset="0"/>
                  <a:cs typeface="Times New Roman" panose="02020603050405020304" pitchFamily="18" charset="0"/>
                </a:rPr>
                <a:t>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内存泄漏</a:t>
              </a:r>
              <a:r>
                <a:rPr lang="en-US" altLang="en-US" sz="1800" dirty="0">
                  <a:latin typeface="Times New Roman" panose="02020603050405020304" pitchFamily="18" charset="0"/>
                  <a:ea typeface="宋体" panose="02010600030101010101" pitchFamily="2" charset="-122"/>
                  <a:cs typeface="Times New Roman" panose="02020603050405020304" pitchFamily="18" charset="0"/>
                </a:rPr>
                <a:t> </a:t>
              </a:r>
              <a:endParaRPr lang="zh-CN" altLang="en-US" sz="1800"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 name="文本框 13">
            <a:extLst>
              <a:ext uri="{FF2B5EF4-FFF2-40B4-BE49-F238E27FC236}">
                <a16:creationId xmlns:a16="http://schemas.microsoft.com/office/drawing/2014/main" id="{729D6C7B-3DD4-7091-0927-A62E99A62BA3}"/>
              </a:ext>
            </a:extLst>
          </p:cNvPr>
          <p:cNvSpPr txBox="1"/>
          <p:nvPr/>
        </p:nvSpPr>
        <p:spPr>
          <a:xfrm>
            <a:off x="919032" y="101366"/>
            <a:ext cx="10033344"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Motivation and Challenges</a:t>
            </a:r>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(ICSE-NIER, 2017)</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6776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2" grpId="0"/>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945AA-C5A9-2367-C80B-944E54F4A5E5}"/>
            </a:ext>
          </a:extLst>
        </p:cNvPr>
        <p:cNvGrpSpPr/>
        <p:nvPr/>
      </p:nvGrpSpPr>
      <p:grpSpPr>
        <a:xfrm>
          <a:off x="0" y="0"/>
          <a:ext cx="0" cy="0"/>
          <a:chOff x="0" y="0"/>
          <a:chExt cx="0" cy="0"/>
        </a:xfrm>
      </p:grpSpPr>
      <p:sp>
        <p:nvSpPr>
          <p:cNvPr id="14" name="Body-2">
            <a:extLst>
              <a:ext uri="{FF2B5EF4-FFF2-40B4-BE49-F238E27FC236}">
                <a16:creationId xmlns:a16="http://schemas.microsoft.com/office/drawing/2014/main" id="{7A6E93E7-46FB-FD98-9322-68DE556A20F4}"/>
              </a:ext>
            </a:extLst>
          </p:cNvPr>
          <p:cNvSpPr txBox="1"/>
          <p:nvPr>
            <p:custDataLst>
              <p:tags r:id="rId1"/>
            </p:custDataLst>
          </p:nvPr>
        </p:nvSpPr>
        <p:spPr>
          <a:xfrm>
            <a:off x="6026791" y="5110631"/>
            <a:ext cx="5694153" cy="864000"/>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endParaRPr lang="en-US" altLang="zh-CN" sz="1600" dirty="0">
              <a:solidFill>
                <a:schemeClr val="tx1"/>
              </a:solidFill>
              <a:latin typeface="宋体" panose="02010600030101010101" pitchFamily="2" charset="-122"/>
              <a:ea typeface="宋体" panose="02010600030101010101" pitchFamily="2" charset="-122"/>
            </a:endParaRPr>
          </a:p>
          <a:p>
            <a:pPr>
              <a:lnSpc>
                <a:spcPct val="150000"/>
              </a:lnSpc>
            </a:pPr>
            <a:endParaRPr lang="zh-CN" altLang="en-US" sz="1600" dirty="0">
              <a:solidFill>
                <a:schemeClr val="tx1"/>
              </a:solidFill>
              <a:latin typeface="宋体" panose="02010600030101010101" pitchFamily="2" charset="-122"/>
              <a:ea typeface="宋体" panose="02010600030101010101" pitchFamily="2" charset="-122"/>
            </a:endParaRPr>
          </a:p>
        </p:txBody>
      </p:sp>
      <p:sp>
        <p:nvSpPr>
          <p:cNvPr id="1048609" name="矩形 16">
            <a:extLst>
              <a:ext uri="{FF2B5EF4-FFF2-40B4-BE49-F238E27FC236}">
                <a16:creationId xmlns:a16="http://schemas.microsoft.com/office/drawing/2014/main" id="{3B089948-59ED-B19D-500D-B1A00994C880}"/>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344F7A7C-C50D-A05B-0CA3-1F3531CABF77}"/>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3F3675A5-4A8C-63BD-E38F-22AF3E71584D}"/>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6043C9E6-0D1F-C961-5920-E3CD7AE058DF}"/>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EA65F73-A4D4-6455-75B7-DFA06975FDEE}"/>
                </a:ext>
              </a:extLst>
            </p:cNvPr>
            <p:cNvPicPr>
              <a:picLocks noChangeAspect="1"/>
            </p:cNvPicPr>
            <p:nvPr/>
          </p:nvPicPr>
          <p:blipFill>
            <a:blip r:embed="rId11"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C15A1E2A-7FD2-B8B9-E3AB-07137C0396DF}"/>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 name="组合 3">
            <a:extLst>
              <a:ext uri="{FF2B5EF4-FFF2-40B4-BE49-F238E27FC236}">
                <a16:creationId xmlns:a16="http://schemas.microsoft.com/office/drawing/2014/main" id="{E2ACA4B8-3E0E-983B-9FE7-8B1BCBFC467F}"/>
              </a:ext>
            </a:extLst>
          </p:cNvPr>
          <p:cNvGrpSpPr/>
          <p:nvPr/>
        </p:nvGrpSpPr>
        <p:grpSpPr>
          <a:xfrm>
            <a:off x="993800" y="2845207"/>
            <a:ext cx="4378325" cy="1638727"/>
            <a:chOff x="898134" y="2270580"/>
            <a:chExt cx="4378325" cy="1638727"/>
          </a:xfrm>
        </p:grpSpPr>
        <p:sp>
          <p:nvSpPr>
            <p:cNvPr id="37" name="Title-1">
              <a:extLst>
                <a:ext uri="{FF2B5EF4-FFF2-40B4-BE49-F238E27FC236}">
                  <a16:creationId xmlns:a16="http://schemas.microsoft.com/office/drawing/2014/main" id="{43042120-8A1F-0ECF-4858-2C978989C8C4}"/>
                </a:ext>
              </a:extLst>
            </p:cNvPr>
            <p:cNvSpPr/>
            <p:nvPr>
              <p:custDataLst>
                <p:tags r:id="rId7"/>
              </p:custDataLst>
            </p:nvPr>
          </p:nvSpPr>
          <p:spPr>
            <a:xfrm>
              <a:off x="898134" y="2270580"/>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场景描述</a:t>
              </a:r>
            </a:p>
          </p:txBody>
        </p:sp>
        <p:sp>
          <p:nvSpPr>
            <p:cNvPr id="39" name="Body-1">
              <a:extLst>
                <a:ext uri="{FF2B5EF4-FFF2-40B4-BE49-F238E27FC236}">
                  <a16:creationId xmlns:a16="http://schemas.microsoft.com/office/drawing/2014/main" id="{73453C91-DEAD-106C-8C77-F4803A9F13E6}"/>
                </a:ext>
              </a:extLst>
            </p:cNvPr>
            <p:cNvSpPr txBox="1"/>
            <p:nvPr>
              <p:custDataLst>
                <p:tags r:id="rId8"/>
              </p:custDataLst>
            </p:nvPr>
          </p:nvSpPr>
          <p:spPr>
            <a:xfrm>
              <a:off x="898136" y="2766687"/>
              <a:ext cx="4378323" cy="1142620"/>
            </a:xfrm>
            <a:prstGeom prst="rect">
              <a:avLst/>
            </a:prstGeom>
            <a:noFill/>
            <a:ln>
              <a:solidFill>
                <a:schemeClr val="accent2">
                  <a:lumMod val="20000"/>
                  <a:lumOff val="80000"/>
                </a:schemeClr>
              </a:solidFill>
            </a:ln>
          </p:spPr>
          <p:txBody>
            <a:bodyPr wrap="square" rtlCol="0">
              <a:sp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应用：</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Zmanim</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操作：应用处于后台（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paused</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）或前台（</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active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）时，都实时更新当前接收位置</a:t>
              </a:r>
            </a:p>
          </p:txBody>
        </p:sp>
      </p:grpSp>
      <p:grpSp>
        <p:nvGrpSpPr>
          <p:cNvPr id="9" name="组合 8">
            <a:extLst>
              <a:ext uri="{FF2B5EF4-FFF2-40B4-BE49-F238E27FC236}">
                <a16:creationId xmlns:a16="http://schemas.microsoft.com/office/drawing/2014/main" id="{3670E3B8-AD37-A670-A069-748ABE87FCAB}"/>
              </a:ext>
            </a:extLst>
          </p:cNvPr>
          <p:cNvGrpSpPr/>
          <p:nvPr/>
        </p:nvGrpSpPr>
        <p:grpSpPr>
          <a:xfrm>
            <a:off x="920206" y="4614526"/>
            <a:ext cx="4378325" cy="1280361"/>
            <a:chOff x="898135" y="3659812"/>
            <a:chExt cx="4378325" cy="1280361"/>
          </a:xfrm>
        </p:grpSpPr>
        <p:sp>
          <p:nvSpPr>
            <p:cNvPr id="31" name="Title-3">
              <a:extLst>
                <a:ext uri="{FF2B5EF4-FFF2-40B4-BE49-F238E27FC236}">
                  <a16:creationId xmlns:a16="http://schemas.microsoft.com/office/drawing/2014/main" id="{5DE0BA87-594C-694E-1B85-212D5070035F}"/>
                </a:ext>
              </a:extLst>
            </p:cNvPr>
            <p:cNvSpPr/>
            <p:nvPr>
              <p:custDataLst>
                <p:tags r:id="rId5"/>
              </p:custDataLst>
            </p:nvPr>
          </p:nvSpPr>
          <p:spPr>
            <a:xfrm>
              <a:off x="898135" y="3659812"/>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问题表现</a:t>
              </a:r>
            </a:p>
          </p:txBody>
        </p:sp>
        <p:sp>
          <p:nvSpPr>
            <p:cNvPr id="33" name="Body-3">
              <a:extLst>
                <a:ext uri="{FF2B5EF4-FFF2-40B4-BE49-F238E27FC236}">
                  <a16:creationId xmlns:a16="http://schemas.microsoft.com/office/drawing/2014/main" id="{B457A3A4-8E68-19DF-0BCF-709F3C093201}"/>
                </a:ext>
              </a:extLst>
            </p:cNvPr>
            <p:cNvSpPr txBox="1"/>
            <p:nvPr>
              <p:custDataLst>
                <p:tags r:id="rId6"/>
              </p:custDataLst>
            </p:nvPr>
          </p:nvSpPr>
          <p:spPr>
            <a:xfrm>
              <a:off x="898136" y="4155919"/>
              <a:ext cx="4378323" cy="784254"/>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即使将应用切换到后台，应用仍持续获取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GPS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定位并更新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GUI</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，造成电池电量快速消耗。</a:t>
              </a:r>
            </a:p>
          </p:txBody>
        </p:sp>
      </p:grpSp>
      <p:sp>
        <p:nvSpPr>
          <p:cNvPr id="23" name="Title-4">
            <a:extLst>
              <a:ext uri="{FF2B5EF4-FFF2-40B4-BE49-F238E27FC236}">
                <a16:creationId xmlns:a16="http://schemas.microsoft.com/office/drawing/2014/main" id="{A63B7364-AE52-3D8F-ED74-D9EE536BF973}"/>
              </a:ext>
            </a:extLst>
          </p:cNvPr>
          <p:cNvSpPr/>
          <p:nvPr>
            <p:custDataLst>
              <p:tags r:id="rId2"/>
            </p:custDataLst>
          </p:nvPr>
        </p:nvSpPr>
        <p:spPr>
          <a:xfrm>
            <a:off x="6026792" y="4624151"/>
            <a:ext cx="5694152"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en-US" altLang="zh-CN" b="1" dirty="0">
                <a:solidFill>
                  <a:schemeClr val="tx1"/>
                </a:solidFill>
                <a:latin typeface="宋体" panose="02010600030101010101" pitchFamily="2" charset="-122"/>
                <a:ea typeface="宋体" panose="02010600030101010101" pitchFamily="2" charset="-122"/>
              </a:rPr>
              <a:t>PMR </a:t>
            </a:r>
            <a:r>
              <a:rPr lang="zh-CN" altLang="en-US" b="1" dirty="0">
                <a:solidFill>
                  <a:schemeClr val="tx1"/>
                </a:solidFill>
                <a:latin typeface="宋体" panose="02010600030101010101" pitchFamily="2" charset="-122"/>
                <a:ea typeface="宋体" panose="02010600030101010101" pitchFamily="2" charset="-122"/>
              </a:rPr>
              <a:t>的定义</a:t>
            </a:r>
          </a:p>
        </p:txBody>
      </p:sp>
      <p:grpSp>
        <p:nvGrpSpPr>
          <p:cNvPr id="11" name="组合 10">
            <a:extLst>
              <a:ext uri="{FF2B5EF4-FFF2-40B4-BE49-F238E27FC236}">
                <a16:creationId xmlns:a16="http://schemas.microsoft.com/office/drawing/2014/main" id="{E8811FF2-64F3-EFA5-5A1B-DF017365F5DF}"/>
              </a:ext>
            </a:extLst>
          </p:cNvPr>
          <p:cNvGrpSpPr/>
          <p:nvPr/>
        </p:nvGrpSpPr>
        <p:grpSpPr>
          <a:xfrm>
            <a:off x="6026791" y="2845207"/>
            <a:ext cx="5694152" cy="1649693"/>
            <a:chOff x="898135" y="5049043"/>
            <a:chExt cx="4378325" cy="1649693"/>
          </a:xfrm>
        </p:grpSpPr>
        <p:sp>
          <p:nvSpPr>
            <p:cNvPr id="19" name="Title-5">
              <a:extLst>
                <a:ext uri="{FF2B5EF4-FFF2-40B4-BE49-F238E27FC236}">
                  <a16:creationId xmlns:a16="http://schemas.microsoft.com/office/drawing/2014/main" id="{5EBAB057-7ABB-A446-E6DA-AAF78FE81017}"/>
                </a:ext>
              </a:extLst>
            </p:cNvPr>
            <p:cNvSpPr/>
            <p:nvPr>
              <p:custDataLst>
                <p:tags r:id="rId3"/>
              </p:custDataLst>
            </p:nvPr>
          </p:nvSpPr>
          <p:spPr>
            <a:xfrm>
              <a:off x="898135" y="5049043"/>
              <a:ext cx="4378325" cy="411508"/>
            </a:xfrm>
            <a:prstGeom prst="roundRect">
              <a:avLst/>
            </a:prstGeom>
            <a:solidFill>
              <a:schemeClr val="tx2">
                <a:alpha val="15000"/>
              </a:schemeClr>
            </a:solidFill>
            <a:ln w="12700" cap="flat">
              <a:noFill/>
              <a:miter lim="400000"/>
            </a:ln>
            <a:effectLst/>
          </p:spPr>
          <p:txBody>
            <a:bodyPr rot="0" spcFirstLastPara="0" vert="horz" wrap="square" lIns="91440" tIns="45720" rIns="91440" bIns="45720" numCol="1" spcCol="0" rtlCol="0" fromWordArt="0" anchor="ctr" anchorCtr="0" forceAA="0" compatLnSpc="1">
              <a:normAutofit/>
            </a:bodyPr>
            <a:lstStyle/>
            <a:p>
              <a:pPr defTabSz="913765"/>
              <a:r>
                <a:rPr lang="zh-CN" altLang="en-US" b="1" dirty="0">
                  <a:solidFill>
                    <a:schemeClr val="tx1"/>
                  </a:solidFill>
                  <a:latin typeface="宋体" panose="02010600030101010101" pitchFamily="2" charset="-122"/>
                  <a:ea typeface="宋体" panose="02010600030101010101" pitchFamily="2" charset="-122"/>
                </a:rPr>
                <a:t>根本原因</a:t>
              </a:r>
            </a:p>
          </p:txBody>
        </p:sp>
        <p:sp>
          <p:nvSpPr>
            <p:cNvPr id="21" name="Body-5">
              <a:extLst>
                <a:ext uri="{FF2B5EF4-FFF2-40B4-BE49-F238E27FC236}">
                  <a16:creationId xmlns:a16="http://schemas.microsoft.com/office/drawing/2014/main" id="{F97E60BE-C42F-A642-B931-C7C45F21D2C2}"/>
                </a:ext>
              </a:extLst>
            </p:cNvPr>
            <p:cNvSpPr txBox="1"/>
            <p:nvPr>
              <p:custDataLst>
                <p:tags r:id="rId4"/>
              </p:custDataLst>
            </p:nvPr>
          </p:nvSpPr>
          <p:spPr>
            <a:xfrm>
              <a:off x="898136" y="5545150"/>
              <a:ext cx="4378323" cy="1153586"/>
            </a:xfrm>
            <a:prstGeom prst="rect">
              <a:avLst/>
            </a:prstGeom>
            <a:noFill/>
            <a:ln>
              <a:solidFill>
                <a:schemeClr val="accent2">
                  <a:lumMod val="20000"/>
                  <a:lumOff val="80000"/>
                </a:schemeClr>
              </a:solidFill>
            </a:ln>
          </p:spPr>
          <p:txBody>
            <a:bodyPr wrap="square" rtlCol="0">
              <a:spAutoFit/>
            </a:bodyPr>
            <a:lstStyle>
              <a:defPPr>
                <a:defRPr lang="zh-CN"/>
              </a:defPPr>
              <a:lvl1pPr>
                <a:lnSpc>
                  <a:spcPct val="120000"/>
                </a:lnSpc>
                <a:defRPr sz="1400">
                  <a:solidFill>
                    <a:schemeClr val="tx1">
                      <a:lumMod val="85000"/>
                      <a:lumOff val="15000"/>
                      <a:alpha val="50000"/>
                    </a:schemeClr>
                  </a:solidFill>
                  <a:latin typeface="+mn-ea"/>
                </a:defRPr>
              </a:lvl1pPr>
            </a:lstStyle>
            <a:p>
              <a:pPr>
                <a:lnSpc>
                  <a:spcPct val="150000"/>
                </a:lnSpc>
              </a:pP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应用在 </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paused </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状态下未正确关闭或暂停位置监听服务，仍在持续调用 </a:t>
              </a:r>
              <a:r>
                <a:rPr lang="en-US" altLang="zh-CN" sz="1600"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updateGUI</a:t>
              </a:r>
              <a:r>
                <a:rPr lang="en-US" altLang="zh-CN"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进行刷新，导致非必要的计算与硬件唤醒操作。</a:t>
              </a:r>
            </a:p>
          </p:txBody>
        </p:sp>
      </p:gr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C27F348-87A6-FB19-0465-43147C7044FA}"/>
                  </a:ext>
                </a:extLst>
              </p:cNvPr>
              <p:cNvSpPr txBox="1"/>
              <p:nvPr/>
            </p:nvSpPr>
            <p:spPr>
              <a:xfrm>
                <a:off x="6026791" y="5378870"/>
                <a:ext cx="5694153" cy="5896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m:rPr>
                              <m:sty m:val="p"/>
                            </m:rPr>
                            <a:rPr lang="en-US" altLang="zh-CN" i="1">
                              <a:latin typeface="Cambria Math" panose="02040503050406030204" pitchFamily="18" charset="0"/>
                            </a:rPr>
                            <m:t>update</m:t>
                          </m:r>
                          <m:r>
                            <a:rPr lang="en-US" altLang="zh-CN" b="0" i="1" smtClean="0">
                              <a:latin typeface="Cambria Math" panose="02040503050406030204" pitchFamily="18" charset="0"/>
                            </a:rPr>
                            <m:t>𝐺𝑈𝐼</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 </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𝑎𝑐𝑡𝑖𝑣</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sup>
                              </m:sSup>
                            </m:e>
                          </m:d>
                        </m:e>
                      </m:d>
                      <m:r>
                        <a:rPr lang="en-US" altLang="zh-CN" b="0" i="1" smtClean="0">
                          <a:latin typeface="Cambria Math" panose="02040503050406030204" pitchFamily="18" charset="0"/>
                        </a:rPr>
                        <m:t>&gt;</m:t>
                      </m:r>
                      <m:r>
                        <a:rPr lang="en-US" altLang="zh-CN" i="1">
                          <a:latin typeface="Cambria Math" panose="02040503050406030204" pitchFamily="18" charset="0"/>
                        </a:rPr>
                        <m:t>𝐸</m:t>
                      </m:r>
                      <m:r>
                        <a:rPr lang="en-US" altLang="zh-CN" i="1">
                          <a:latin typeface="Cambria Math" panose="02040503050406030204" pitchFamily="18" charset="0"/>
                        </a:rPr>
                        <m:t>(</m:t>
                      </m:r>
                      <m:r>
                        <m:rPr>
                          <m:sty m:val="p"/>
                        </m:rPr>
                        <a:rPr lang="en-US" altLang="zh-CN" i="1">
                          <a:latin typeface="Cambria Math" panose="02040503050406030204" pitchFamily="18" charset="0"/>
                        </a:rPr>
                        <m:t>update</m:t>
                      </m:r>
                      <m:r>
                        <a:rPr lang="en-US" altLang="zh-CN" i="1">
                          <a:latin typeface="Cambria Math" panose="02040503050406030204" pitchFamily="18" charset="0"/>
                        </a:rPr>
                        <m:t>𝐺𝑈𝐼</m:t>
                      </m:r>
                      <m:r>
                        <a:rPr lang="en-US" altLang="zh-CN" i="1">
                          <a:latin typeface="Cambria Math" panose="02040503050406030204" pitchFamily="18" charset="0"/>
                        </a:rPr>
                        <m:t>(</m:t>
                      </m:r>
                      <m:r>
                        <a:rPr lang="en-US" altLang="zh-CN" i="1">
                          <a:latin typeface="Cambria Math" panose="02040503050406030204" pitchFamily="18" charset="0"/>
                        </a:rPr>
                        <m:t>𝑡</m:t>
                      </m:r>
                      <m:sSup>
                        <m:sSupPr>
                          <m:ctrlPr>
                            <a:rPr lang="en-US" altLang="zh-CN" i="1">
                              <a:latin typeface="Cambria Math" panose="02040503050406030204" pitchFamily="18" charset="0"/>
                            </a:rPr>
                          </m:ctrlPr>
                        </m:sSupPr>
                        <m:e>
                          <m:r>
                            <a:rPr lang="en-US" altLang="zh-CN" i="1">
                              <a:latin typeface="Cambria Math" panose="02040503050406030204" pitchFamily="18" charset="0"/>
                            </a:rPr>
                            <m:t>,</m:t>
                          </m:r>
                          <m:r>
                            <a:rPr lang="en-US" altLang="zh-CN" b="0" i="1" smtClean="0">
                              <a:latin typeface="Cambria Math" panose="02040503050406030204" pitchFamily="18" charset="0"/>
                            </a:rPr>
                            <m:t> </m:t>
                          </m:r>
                        </m:e>
                        <m:sup>
                          <m:r>
                            <a:rPr lang="en-US" altLang="zh-CN" i="1">
                              <a:latin typeface="Cambria Math" panose="02040503050406030204" pitchFamily="18" charset="0"/>
                            </a:rPr>
                            <m:t>′</m:t>
                          </m:r>
                        </m:sup>
                      </m:sSup>
                      <m:r>
                        <a:rPr lang="en-US" altLang="zh-CN" b="0" i="1" smtClean="0">
                          <a:latin typeface="Cambria Math" panose="02040503050406030204" pitchFamily="18" charset="0"/>
                        </a:rPr>
                        <m:t>𝑝𝑎𝑢𝑠𝑒𝑑</m:t>
                      </m:r>
                      <m:r>
                        <a:rPr lang="en-US" altLang="zh-CN" i="1">
                          <a:latin typeface="Cambria Math" panose="02040503050406030204" pitchFamily="18" charset="0"/>
                        </a:rPr>
                        <m:t>′))</m:t>
                      </m:r>
                    </m:oMath>
                  </m:oMathPara>
                </a14:m>
                <a:endParaRPr lang="zh-CN" altLang="en-US" dirty="0"/>
              </a:p>
              <a:p>
                <a:endParaRPr lang="zh-CN" altLang="en-US" dirty="0"/>
              </a:p>
            </p:txBody>
          </p:sp>
        </mc:Choice>
        <mc:Fallback xmlns="">
          <p:sp>
            <p:nvSpPr>
              <p:cNvPr id="12" name="文本框 11">
                <a:extLst>
                  <a:ext uri="{FF2B5EF4-FFF2-40B4-BE49-F238E27FC236}">
                    <a16:creationId xmlns:a16="http://schemas.microsoft.com/office/drawing/2014/main" id="{9C27F348-87A6-FB19-0465-43147C7044FA}"/>
                  </a:ext>
                </a:extLst>
              </p:cNvPr>
              <p:cNvSpPr txBox="1">
                <a:spLocks noRot="1" noChangeAspect="1" noMove="1" noResize="1" noEditPoints="1" noAdjustHandles="1" noChangeArrowheads="1" noChangeShapeType="1" noTextEdit="1"/>
              </p:cNvSpPr>
              <p:nvPr/>
            </p:nvSpPr>
            <p:spPr>
              <a:xfrm>
                <a:off x="6026791" y="5378870"/>
                <a:ext cx="5694153" cy="589649"/>
              </a:xfrm>
              <a:prstGeom prst="rect">
                <a:avLst/>
              </a:prstGeom>
              <a:blipFill>
                <a:blip r:embed="rId12"/>
                <a:stretch>
                  <a:fillRect l="-1071" r="-1606"/>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BD1B5498-2682-8C9B-8BB7-B94339D2C2F9}"/>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实例分析与性能蜕变关系 </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 PMR ) </a:t>
            </a:r>
            <a:endParaRPr lang="zh-CN" altLang="en-US" sz="2000" b="1"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16" name="组合 15">
            <a:extLst>
              <a:ext uri="{FF2B5EF4-FFF2-40B4-BE49-F238E27FC236}">
                <a16:creationId xmlns:a16="http://schemas.microsoft.com/office/drawing/2014/main" id="{C9025BB0-C1FD-B610-D8F5-EB0227EAC0AA}"/>
              </a:ext>
            </a:extLst>
          </p:cNvPr>
          <p:cNvGrpSpPr/>
          <p:nvPr/>
        </p:nvGrpSpPr>
        <p:grpSpPr>
          <a:xfrm>
            <a:off x="959180" y="1937602"/>
            <a:ext cx="4378324" cy="810762"/>
            <a:chOff x="0" y="75"/>
            <a:chExt cx="4378324" cy="810762"/>
          </a:xfrm>
        </p:grpSpPr>
        <p:sp>
          <p:nvSpPr>
            <p:cNvPr id="17" name="矩形: 圆角 16">
              <a:extLst>
                <a:ext uri="{FF2B5EF4-FFF2-40B4-BE49-F238E27FC236}">
                  <a16:creationId xmlns:a16="http://schemas.microsoft.com/office/drawing/2014/main" id="{356FA7FA-ED22-325F-9469-7A3A02184624}"/>
                </a:ext>
              </a:extLst>
            </p:cNvPr>
            <p:cNvSpPr/>
            <p:nvPr/>
          </p:nvSpPr>
          <p:spPr>
            <a:xfrm>
              <a:off x="0" y="75"/>
              <a:ext cx="4378324" cy="810762"/>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8" name="矩形: 圆角 4">
              <a:extLst>
                <a:ext uri="{FF2B5EF4-FFF2-40B4-BE49-F238E27FC236}">
                  <a16:creationId xmlns:a16="http://schemas.microsoft.com/office/drawing/2014/main" id="{23252285-E227-A0D4-0214-286F4D159311}"/>
                </a:ext>
              </a:extLst>
            </p:cNvPr>
            <p:cNvSpPr txBox="1"/>
            <p:nvPr/>
          </p:nvSpPr>
          <p:spPr>
            <a:xfrm>
              <a:off x="39578" y="39653"/>
              <a:ext cx="4299168" cy="73160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a:r>
                <a:rPr lang="en-US" altLang="zh-CN" sz="1800" dirty="0">
                  <a:latin typeface="Times New Roman" panose="02020603050405020304" pitchFamily="18" charset="0"/>
                  <a:cs typeface="Times New Roman" panose="02020603050405020304" pitchFamily="18" charset="0"/>
                </a:rPr>
                <a:t>PMR-3: </a:t>
              </a:r>
              <a:r>
                <a:rPr lang="en-US" altLang="zh-CN" sz="1800" dirty="0" err="1">
                  <a:latin typeface="Times New Roman" panose="02020603050405020304" pitchFamily="18" charset="0"/>
                  <a:cs typeface="Times New Roman" panose="02020603050405020304" pitchFamily="18" charset="0"/>
                </a:rPr>
                <a:t>UpdateGUI</a:t>
              </a:r>
              <a:r>
                <a:rPr lang="zh-CN" altLang="en-US" sz="1800" dirty="0">
                  <a:latin typeface="宋体" panose="02010600030101010101" pitchFamily="2" charset="-122"/>
                  <a:ea typeface="宋体" panose="02010600030101010101" pitchFamily="2" charset="-122"/>
                  <a:cs typeface="Times New Roman" panose="02020603050405020304" pitchFamily="18" charset="0"/>
                </a:rPr>
                <a:t>电量过度消耗 </a:t>
              </a:r>
            </a:p>
          </p:txBody>
        </p:sp>
      </p:grpSp>
      <p:sp>
        <p:nvSpPr>
          <p:cNvPr id="2" name="文本框 13">
            <a:extLst>
              <a:ext uri="{FF2B5EF4-FFF2-40B4-BE49-F238E27FC236}">
                <a16:creationId xmlns:a16="http://schemas.microsoft.com/office/drawing/2014/main" id="{0D183D62-5E7E-F060-E422-03238E3F6FD4}"/>
              </a:ext>
            </a:extLst>
          </p:cNvPr>
          <p:cNvSpPr txBox="1"/>
          <p:nvPr/>
        </p:nvSpPr>
        <p:spPr>
          <a:xfrm>
            <a:off x="919032" y="101366"/>
            <a:ext cx="10033344"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Motivation and Challenges</a:t>
            </a:r>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(ICSE-NIER, 2017)</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400123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3"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52B0C-3DFD-05B1-D38E-A3458B8EAA85}"/>
            </a:ext>
          </a:extLst>
        </p:cNvPr>
        <p:cNvGrpSpPr/>
        <p:nvPr/>
      </p:nvGrpSpPr>
      <p:grpSpPr>
        <a:xfrm>
          <a:off x="0" y="0"/>
          <a:ext cx="0" cy="0"/>
          <a:chOff x="0" y="0"/>
          <a:chExt cx="0" cy="0"/>
        </a:xfrm>
      </p:grpSpPr>
      <p:sp>
        <p:nvSpPr>
          <p:cNvPr id="16" name="矩形: 圆角 15">
            <a:extLst>
              <a:ext uri="{FF2B5EF4-FFF2-40B4-BE49-F238E27FC236}">
                <a16:creationId xmlns:a16="http://schemas.microsoft.com/office/drawing/2014/main" id="{F9819DAE-9A9B-91C6-3146-01D25D30E8B8}"/>
              </a:ext>
            </a:extLst>
          </p:cNvPr>
          <p:cNvSpPr/>
          <p:nvPr/>
        </p:nvSpPr>
        <p:spPr>
          <a:xfrm>
            <a:off x="4963427" y="1134727"/>
            <a:ext cx="7010400" cy="611162"/>
          </a:xfrm>
          <a:prstGeom prst="roundRect">
            <a:avLst/>
          </a:prstGeom>
          <a:solidFill>
            <a:srgbClr val="4A66AC"/>
          </a:solidFill>
          <a:ln>
            <a:solidFill>
              <a:srgbClr val="D6E6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09" name="矩形 16">
            <a:extLst>
              <a:ext uri="{FF2B5EF4-FFF2-40B4-BE49-F238E27FC236}">
                <a16:creationId xmlns:a16="http://schemas.microsoft.com/office/drawing/2014/main" id="{5B1612F0-6979-2126-BB36-DEF0C578FAC1}"/>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39F56424-908A-C8F8-412D-926086DBEACA}"/>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DF1DDE5F-AB6E-591A-673D-7F547C334903}"/>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D105CF64-DA92-BFC6-4257-E56748D9E73B}"/>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6190010-FD40-E8D0-4831-E3F4724549B9}"/>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D14F3ABB-8BE2-5FDD-4B9E-8B481565CC86}"/>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文本框 4">
            <a:extLst>
              <a:ext uri="{FF2B5EF4-FFF2-40B4-BE49-F238E27FC236}">
                <a16:creationId xmlns:a16="http://schemas.microsoft.com/office/drawing/2014/main" id="{22AA92BE-9221-17DE-CB1B-43CDEEA5C633}"/>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挑战</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1</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：性能蜕变关系的定义</a:t>
            </a:r>
          </a:p>
        </p:txBody>
      </p:sp>
      <p:sp>
        <p:nvSpPr>
          <p:cNvPr id="3" name="矩形: 圆角 2">
            <a:extLst>
              <a:ext uri="{FF2B5EF4-FFF2-40B4-BE49-F238E27FC236}">
                <a16:creationId xmlns:a16="http://schemas.microsoft.com/office/drawing/2014/main" id="{03DBE6B4-943B-B30A-36F4-C606E1D4A5D0}"/>
              </a:ext>
            </a:extLst>
          </p:cNvPr>
          <p:cNvSpPr/>
          <p:nvPr/>
        </p:nvSpPr>
        <p:spPr>
          <a:xfrm>
            <a:off x="812009" y="1839376"/>
            <a:ext cx="11161818" cy="2285050"/>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3C66A86C-BF06-23CB-4CE8-267BD409991F}"/>
              </a:ext>
            </a:extLst>
          </p:cNvPr>
          <p:cNvSpPr txBox="1"/>
          <p:nvPr/>
        </p:nvSpPr>
        <p:spPr>
          <a:xfrm>
            <a:off x="907259" y="1843802"/>
            <a:ext cx="2773027" cy="427296"/>
          </a:xfrm>
          <a:prstGeom prst="rect">
            <a:avLst/>
          </a:prstGeom>
          <a:noFill/>
        </p:spPr>
        <p:txBody>
          <a:bodyPr wrap="square">
            <a:spAutoFit/>
          </a:bodyPr>
          <a:lstStyle/>
          <a:p>
            <a:pPr marL="0" marR="0" lvl="0" indent="0" algn="ctr" defTabSz="914400" rtl="0" eaLnBrk="1" fontAlgn="auto" latinLnBrk="0" hangingPunct="1">
              <a:lnSpc>
                <a:spcPct val="135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4933F2">
                    <a:lumMod val="75000"/>
                  </a:srgbClr>
                </a:solidFill>
                <a:effectLst/>
                <a:uLnTx/>
                <a:uFillTx/>
                <a:latin typeface="Arial"/>
                <a:ea typeface="微软雅黑"/>
                <a:cs typeface="+mn-cs"/>
              </a:rPr>
              <a:t>性能缺陷的输入敏感性</a:t>
            </a:r>
            <a:endParaRPr kumimoji="0" lang="zh-CN" altLang="en-US" b="0" i="0" u="none" strike="noStrike" kern="1200" cap="none" spc="0" normalizeH="0" baseline="0" noProof="0" dirty="0">
              <a:ln>
                <a:noFill/>
              </a:ln>
              <a:solidFill>
                <a:srgbClr val="778495">
                  <a:lumMod val="75000"/>
                </a:srgbClr>
              </a:solidFill>
              <a:effectLst/>
              <a:uLnTx/>
              <a:uFillTx/>
              <a:latin typeface="Arial"/>
              <a:ea typeface="微软雅黑"/>
              <a:cs typeface="+mn-cs"/>
            </a:endParaRPr>
          </a:p>
        </p:txBody>
      </p:sp>
      <p:cxnSp>
        <p:nvCxnSpPr>
          <p:cNvPr id="13" name="直接连接符 12">
            <a:extLst>
              <a:ext uri="{FF2B5EF4-FFF2-40B4-BE49-F238E27FC236}">
                <a16:creationId xmlns:a16="http://schemas.microsoft.com/office/drawing/2014/main" id="{73E9B6DD-28E8-97E8-73F9-458ADE4D0A63}"/>
              </a:ext>
            </a:extLst>
          </p:cNvPr>
          <p:cNvCxnSpPr>
            <a:cxnSpLocks/>
          </p:cNvCxnSpPr>
          <p:nvPr/>
        </p:nvCxnSpPr>
        <p:spPr>
          <a:xfrm>
            <a:off x="1022802" y="2266359"/>
            <a:ext cx="9467001" cy="0"/>
          </a:xfrm>
          <a:prstGeom prst="line">
            <a:avLst/>
          </a:prstGeom>
          <a:ln>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BE1AE31-B8D4-414A-F2E3-AD5E1670077F}"/>
              </a:ext>
            </a:extLst>
          </p:cNvPr>
          <p:cNvSpPr txBox="1"/>
          <p:nvPr/>
        </p:nvSpPr>
        <p:spPr>
          <a:xfrm>
            <a:off x="1145567" y="2318600"/>
            <a:ext cx="5428488" cy="403957"/>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许多性能缺陷需要特定输入或用户交互才能触发</a:t>
            </a:r>
          </a:p>
        </p:txBody>
      </p:sp>
      <p:sp>
        <p:nvSpPr>
          <p:cNvPr id="44" name="文本框 43">
            <a:extLst>
              <a:ext uri="{FF2B5EF4-FFF2-40B4-BE49-F238E27FC236}">
                <a16:creationId xmlns:a16="http://schemas.microsoft.com/office/drawing/2014/main" id="{F083906C-2E78-F941-4690-4D4CFA5F734E}"/>
              </a:ext>
            </a:extLst>
          </p:cNvPr>
          <p:cNvSpPr txBox="1"/>
          <p:nvPr/>
        </p:nvSpPr>
        <p:spPr>
          <a:xfrm>
            <a:off x="1422132" y="2786830"/>
            <a:ext cx="9762424" cy="1142620"/>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sz="1600" dirty="0">
                <a:latin typeface="宋体" panose="02010600030101010101" pitchFamily="2" charset="-122"/>
                <a:ea typeface="宋体" panose="02010600030101010101" pitchFamily="2" charset="-122"/>
              </a:rPr>
              <a:t>Jin</a:t>
            </a:r>
            <a:r>
              <a:rPr lang="zh-CN" altLang="en-US" sz="1600" dirty="0">
                <a:latin typeface="宋体" panose="02010600030101010101" pitchFamily="2" charset="-122"/>
                <a:ea typeface="宋体" panose="02010600030101010101" pitchFamily="2" charset="-122"/>
              </a:rPr>
              <a:t>等人发现，三分之二的性能缺陷需要具有特殊特征的输入才能暴露（如</a:t>
            </a:r>
            <a:r>
              <a:rPr lang="en-US" altLang="zh-CN" sz="1600" dirty="0">
                <a:latin typeface="宋体" panose="02010600030101010101" pitchFamily="2" charset="-122"/>
                <a:ea typeface="宋体" panose="02010600030101010101" pitchFamily="2" charset="-122"/>
              </a:rPr>
              <a:t>Firefox</a:t>
            </a:r>
            <a:r>
              <a:rPr lang="zh-CN" altLang="en-US" sz="1600" dirty="0">
                <a:latin typeface="宋体" panose="02010600030101010101" pitchFamily="2" charset="-122"/>
                <a:ea typeface="宋体" panose="02010600030101010101" pitchFamily="2" charset="-122"/>
              </a:rPr>
              <a:t>中需要用户点击“书签所有”并打开多个标签页）。</a:t>
            </a:r>
          </a:p>
          <a:p>
            <a:pPr marL="285750" indent="-285750">
              <a:lnSpc>
                <a:spcPct val="150000"/>
              </a:lnSpc>
              <a:buFont typeface="Wingdings" panose="05000000000000000000" pitchFamily="2" charset="2"/>
              <a:buChar char="p"/>
            </a:pPr>
            <a:r>
              <a:rPr lang="en-US" altLang="zh-CN" sz="1600" dirty="0">
                <a:latin typeface="宋体" panose="02010600030101010101" pitchFamily="2" charset="-122"/>
                <a:ea typeface="宋体" panose="02010600030101010101" pitchFamily="2" charset="-122"/>
              </a:rPr>
              <a:t>Liu</a:t>
            </a:r>
            <a:r>
              <a:rPr lang="zh-CN" altLang="en-US" sz="1600" dirty="0">
                <a:latin typeface="宋体" panose="02010600030101010101" pitchFamily="2" charset="-122"/>
                <a:ea typeface="宋体" panose="02010600030101010101" pitchFamily="2" charset="-122"/>
              </a:rPr>
              <a:t>等人发现部分性能缺陷需要复杂的用户交互步骤 。</a:t>
            </a:r>
          </a:p>
        </p:txBody>
      </p:sp>
      <p:sp>
        <p:nvSpPr>
          <p:cNvPr id="2" name="矩形: 圆角 1">
            <a:extLst>
              <a:ext uri="{FF2B5EF4-FFF2-40B4-BE49-F238E27FC236}">
                <a16:creationId xmlns:a16="http://schemas.microsoft.com/office/drawing/2014/main" id="{C2ABA9A1-33CE-C985-6E27-1415F2673D0C}"/>
              </a:ext>
            </a:extLst>
          </p:cNvPr>
          <p:cNvSpPr/>
          <p:nvPr/>
        </p:nvSpPr>
        <p:spPr>
          <a:xfrm>
            <a:off x="812009" y="4292869"/>
            <a:ext cx="11161818" cy="2285050"/>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4" name="文本框 3">
            <a:extLst>
              <a:ext uri="{FF2B5EF4-FFF2-40B4-BE49-F238E27FC236}">
                <a16:creationId xmlns:a16="http://schemas.microsoft.com/office/drawing/2014/main" id="{0BD40776-5FF9-0E31-5387-C62987BA2D7E}"/>
              </a:ext>
            </a:extLst>
          </p:cNvPr>
          <p:cNvSpPr txBox="1"/>
          <p:nvPr/>
        </p:nvSpPr>
        <p:spPr>
          <a:xfrm>
            <a:off x="907259" y="4492225"/>
            <a:ext cx="3219573" cy="427296"/>
          </a:xfrm>
          <a:prstGeom prst="rect">
            <a:avLst/>
          </a:prstGeom>
          <a:noFill/>
        </p:spPr>
        <p:txBody>
          <a:bodyPr wrap="square">
            <a:spAutoFit/>
          </a:bodyPr>
          <a:lstStyle/>
          <a:p>
            <a:pPr marL="0" marR="0" lvl="0" indent="0" algn="ctr" defTabSz="914400" rtl="0" eaLnBrk="1" fontAlgn="auto" latinLnBrk="0" hangingPunct="1">
              <a:lnSpc>
                <a:spcPct val="135000"/>
              </a:lnSpc>
              <a:spcBef>
                <a:spcPts val="0"/>
              </a:spcBef>
              <a:spcAft>
                <a:spcPts val="0"/>
              </a:spcAft>
              <a:buClrTx/>
              <a:buSzTx/>
              <a:buFontTx/>
              <a:buNone/>
              <a:tabLst/>
              <a:defRPr/>
            </a:pPr>
            <a:r>
              <a:rPr kumimoji="0" lang="zh-CN" altLang="en-US" b="1" i="0" u="none" strike="noStrike" kern="1200" cap="none" spc="0" normalizeH="0" baseline="0" noProof="0" dirty="0">
                <a:ln>
                  <a:noFill/>
                </a:ln>
                <a:solidFill>
                  <a:srgbClr val="4933F2">
                    <a:lumMod val="75000"/>
                  </a:srgbClr>
                </a:solidFill>
                <a:effectLst/>
                <a:uLnTx/>
                <a:uFillTx/>
                <a:latin typeface="Arial"/>
                <a:ea typeface="微软雅黑"/>
                <a:cs typeface="+mn-cs"/>
              </a:rPr>
              <a:t>性能蜕变关系的适用性限制</a:t>
            </a:r>
            <a:endParaRPr kumimoji="0" lang="zh-CN" altLang="en-US" b="0" i="0" u="none" strike="noStrike" kern="1200" cap="none" spc="0" normalizeH="0" baseline="0" noProof="0" dirty="0">
              <a:ln>
                <a:noFill/>
              </a:ln>
              <a:solidFill>
                <a:srgbClr val="778495">
                  <a:lumMod val="75000"/>
                </a:srgbClr>
              </a:solidFill>
              <a:effectLst/>
              <a:uLnTx/>
              <a:uFillTx/>
              <a:latin typeface="Arial"/>
              <a:ea typeface="微软雅黑"/>
              <a:cs typeface="+mn-cs"/>
            </a:endParaRPr>
          </a:p>
        </p:txBody>
      </p:sp>
      <p:cxnSp>
        <p:nvCxnSpPr>
          <p:cNvPr id="7" name="直接连接符 6">
            <a:extLst>
              <a:ext uri="{FF2B5EF4-FFF2-40B4-BE49-F238E27FC236}">
                <a16:creationId xmlns:a16="http://schemas.microsoft.com/office/drawing/2014/main" id="{9CF85206-1706-DE7E-44E6-C0194AD694CB}"/>
              </a:ext>
            </a:extLst>
          </p:cNvPr>
          <p:cNvCxnSpPr>
            <a:cxnSpLocks/>
          </p:cNvCxnSpPr>
          <p:nvPr/>
        </p:nvCxnSpPr>
        <p:spPr>
          <a:xfrm>
            <a:off x="1022802" y="4974946"/>
            <a:ext cx="9467001" cy="0"/>
          </a:xfrm>
          <a:prstGeom prst="line">
            <a:avLst/>
          </a:prstGeom>
          <a:ln>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CE1FDC7-948B-300D-A036-92DD09309A8B}"/>
              </a:ext>
            </a:extLst>
          </p:cNvPr>
          <p:cNvSpPr txBox="1"/>
          <p:nvPr/>
        </p:nvSpPr>
        <p:spPr>
          <a:xfrm>
            <a:off x="1145567" y="5075314"/>
            <a:ext cx="9807982" cy="403957"/>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部分性能缺陷位于程序的基础代码路径 </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如启动</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关闭阶段</a:t>
            </a:r>
            <a:r>
              <a:rPr kumimoji="0" lang="en-US" altLang="zh-CN"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a:t>
            </a:r>
            <a:r>
              <a:rPr kumimoji="0" lang="zh-CN" altLang="en-US" sz="1600" b="1" i="0" u="none" strike="noStrike" kern="1200" cap="none" spc="0" normalizeH="0" baseline="0" noProof="0" dirty="0">
                <a:ln>
                  <a:noFill/>
                </a:ln>
                <a:effectLst/>
                <a:uLnTx/>
                <a:uFillTx/>
                <a:latin typeface="宋体" panose="02010600030101010101" pitchFamily="2" charset="-122"/>
                <a:ea typeface="宋体" panose="02010600030101010101" pitchFamily="2" charset="-122"/>
              </a:rPr>
              <a:t>，影响所有输入</a:t>
            </a:r>
          </a:p>
        </p:txBody>
      </p:sp>
      <p:sp>
        <p:nvSpPr>
          <p:cNvPr id="9" name="文本框 8">
            <a:extLst>
              <a:ext uri="{FF2B5EF4-FFF2-40B4-BE49-F238E27FC236}">
                <a16:creationId xmlns:a16="http://schemas.microsoft.com/office/drawing/2014/main" id="{458AF9DD-E8AA-7A02-2542-B08E63205069}"/>
              </a:ext>
            </a:extLst>
          </p:cNvPr>
          <p:cNvSpPr txBox="1"/>
          <p:nvPr/>
        </p:nvSpPr>
        <p:spPr>
          <a:xfrm>
            <a:off x="1422132" y="5543544"/>
            <a:ext cx="9762424" cy="78425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Firefox</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启动阶段的数据库事务缺陷会导致所有输入的启动时间延长，但所有测试用例均受影响。</a:t>
            </a:r>
          </a:p>
          <a:p>
            <a:pPr marL="285750" indent="-285750">
              <a:lnSpc>
                <a:spcPct val="150000"/>
              </a:lnSpc>
              <a:buFont typeface="Wingdings" panose="05000000000000000000" pitchFamily="2" charset="2"/>
              <a:buChar char="p"/>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性能蜕变关系的有效性依赖于缺陷是否仅在特定输入条件下触发，这导致其在某些场景下检测能力受限。</a:t>
            </a:r>
          </a:p>
        </p:txBody>
      </p:sp>
      <p:sp>
        <p:nvSpPr>
          <p:cNvPr id="11" name="对话气泡: 矩形 10">
            <a:extLst>
              <a:ext uri="{FF2B5EF4-FFF2-40B4-BE49-F238E27FC236}">
                <a16:creationId xmlns:a16="http://schemas.microsoft.com/office/drawing/2014/main" id="{D8716335-B6EE-28C2-746A-EEC90923FE6F}"/>
              </a:ext>
            </a:extLst>
          </p:cNvPr>
          <p:cNvSpPr/>
          <p:nvPr/>
        </p:nvSpPr>
        <p:spPr>
          <a:xfrm rot="5400000">
            <a:off x="8298349" y="2165271"/>
            <a:ext cx="1345892" cy="3592630"/>
          </a:xfrm>
          <a:prstGeom prst="wedgeRectCallout">
            <a:avLst>
              <a:gd name="adj1" fmla="val -19895"/>
              <a:gd name="adj2" fmla="val 57148"/>
            </a:avLst>
          </a:prstGeom>
          <a:solidFill>
            <a:srgbClr val="D6E6F2"/>
          </a:solidFill>
          <a:ln>
            <a:solidFill>
              <a:srgbClr val="D6E6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a:extLst>
              <a:ext uri="{FF2B5EF4-FFF2-40B4-BE49-F238E27FC236}">
                <a16:creationId xmlns:a16="http://schemas.microsoft.com/office/drawing/2014/main" id="{31D64528-7B4E-4EDE-988D-528D49F50AD7}"/>
              </a:ext>
            </a:extLst>
          </p:cNvPr>
          <p:cNvSpPr txBox="1"/>
          <p:nvPr/>
        </p:nvSpPr>
        <p:spPr>
          <a:xfrm>
            <a:off x="7487852" y="3302237"/>
            <a:ext cx="3001951" cy="1323439"/>
          </a:xfrm>
          <a:prstGeom prst="rect">
            <a:avLst/>
          </a:prstGeom>
          <a:noFill/>
        </p:spPr>
        <p:txBody>
          <a:bodyPr wrap="square">
            <a:spAutoFit/>
          </a:bodyPr>
          <a:lstStyle/>
          <a:p>
            <a:pPr marL="342900" indent="-342900">
              <a:buFont typeface="+mj-lt"/>
              <a:buAutoNum type="alphaLcParenR"/>
            </a:pPr>
            <a:r>
              <a:rPr lang="zh-CN" altLang="en-US" sz="1600" dirty="0">
                <a:latin typeface="宋体" panose="02010600030101010101" pitchFamily="2" charset="-122"/>
                <a:ea typeface="宋体" panose="02010600030101010101" pitchFamily="2" charset="-122"/>
              </a:rPr>
              <a:t>打开GPS</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lphaLcParenR"/>
            </a:pPr>
            <a:r>
              <a:rPr lang="zh-CN" altLang="en-US" sz="1600" dirty="0">
                <a:latin typeface="宋体" panose="02010600030101010101" pitchFamily="2" charset="-122"/>
                <a:ea typeface="宋体" panose="02010600030101010101" pitchFamily="2" charset="-122"/>
              </a:rPr>
              <a:t>配置Zmanim使用当前位置</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lphaLcParenR"/>
            </a:pPr>
            <a:r>
              <a:rPr lang="zh-CN" altLang="en-US" sz="1600" dirty="0">
                <a:latin typeface="宋体" panose="02010600030101010101" pitchFamily="2" charset="-122"/>
                <a:ea typeface="宋体" panose="02010600030101010101" pitchFamily="2" charset="-122"/>
              </a:rPr>
              <a:t>启动其主要活动</a:t>
            </a:r>
            <a:endParaRPr lang="en-US" altLang="zh-CN" sz="1600" dirty="0">
              <a:latin typeface="宋体" panose="02010600030101010101" pitchFamily="2" charset="-122"/>
              <a:ea typeface="宋体" panose="02010600030101010101" pitchFamily="2" charset="-122"/>
            </a:endParaRPr>
          </a:p>
          <a:p>
            <a:pPr marL="342900" indent="-342900">
              <a:buFont typeface="+mj-lt"/>
              <a:buAutoNum type="alphaLcParenR"/>
            </a:pPr>
            <a:r>
              <a:rPr lang="zh-CN" altLang="en-US" sz="1600" dirty="0">
                <a:latin typeface="宋体" panose="02010600030101010101" pitchFamily="2" charset="-122"/>
                <a:ea typeface="宋体" panose="02010600030101010101" pitchFamily="2" charset="-122"/>
              </a:rPr>
              <a:t>在GPS获取位置时点击Home 按钮</a:t>
            </a:r>
          </a:p>
        </p:txBody>
      </p:sp>
      <p:sp>
        <p:nvSpPr>
          <p:cNvPr id="14" name="文本框 13">
            <a:extLst>
              <a:ext uri="{FF2B5EF4-FFF2-40B4-BE49-F238E27FC236}">
                <a16:creationId xmlns:a16="http://schemas.microsoft.com/office/drawing/2014/main" id="{C4F655A7-76A6-7D11-CD4D-C9B98C592553}"/>
              </a:ext>
            </a:extLst>
          </p:cNvPr>
          <p:cNvSpPr txBox="1"/>
          <p:nvPr/>
        </p:nvSpPr>
        <p:spPr>
          <a:xfrm>
            <a:off x="4972136" y="1112322"/>
            <a:ext cx="6936509" cy="647678"/>
          </a:xfrm>
          <a:prstGeom prst="rect">
            <a:avLst/>
          </a:prstGeom>
          <a:noFill/>
          <a:ln>
            <a:noFill/>
          </a:ln>
        </p:spPr>
        <p:txBody>
          <a:bodyPr wrap="square">
            <a:spAutoFit/>
          </a:bodyPr>
          <a:lstStyle/>
          <a:p>
            <a:pPr marL="342900" indent="-342900" algn="l">
              <a:lnSpc>
                <a:spcPts val="2143"/>
              </a:lnSpc>
              <a:spcBef>
                <a:spcPts val="300"/>
              </a:spcBef>
              <a:buFont typeface="+mj-lt"/>
              <a:buAutoNum type="alphaLcParenR"/>
            </a:pPr>
            <a:r>
              <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如何在不同应用场景中定义有效的</a:t>
            </a:r>
            <a:r>
              <a:rPr lang="en-US" altLang="zh-CN"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PMRs</a:t>
            </a:r>
            <a:r>
              <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，并验证其检测性能缺陷的能力</a:t>
            </a:r>
          </a:p>
          <a:p>
            <a:pPr marL="342900" indent="-342900">
              <a:lnSpc>
                <a:spcPts val="2143"/>
              </a:lnSpc>
              <a:spcBef>
                <a:spcPts val="300"/>
              </a:spcBef>
              <a:buFont typeface="+mj-lt"/>
              <a:buAutoNum type="alphaLcParenR"/>
            </a:pPr>
            <a:r>
              <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如何</a:t>
            </a: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制定 </a:t>
            </a:r>
            <a:r>
              <a:rPr lang="en-US" altLang="zh-CN"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PMRs</a:t>
            </a: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定义的规范化要求</a:t>
            </a:r>
            <a:endPar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3">
            <a:extLst>
              <a:ext uri="{FF2B5EF4-FFF2-40B4-BE49-F238E27FC236}">
                <a16:creationId xmlns:a16="http://schemas.microsoft.com/office/drawing/2014/main" id="{E82C7D48-5ACA-744A-AC4D-DFD592B16CB7}"/>
              </a:ext>
            </a:extLst>
          </p:cNvPr>
          <p:cNvSpPr txBox="1"/>
          <p:nvPr/>
        </p:nvSpPr>
        <p:spPr>
          <a:xfrm>
            <a:off x="919032" y="101366"/>
            <a:ext cx="10033344"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Motivation and Challenges</a:t>
            </a:r>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(ICSE-NIER, 2017)</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206082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500"/>
                                        <p:tgtEl>
                                          <p:spTgt spid="4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par>
                                <p:cTn id="40" presetID="10" presetClass="entr" presetSubtype="0"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fade">
                                      <p:cBhvr>
                                        <p:cTn id="45" dur="500"/>
                                        <p:tgtEl>
                                          <p:spTgt spid="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6" grpId="0" animBg="1"/>
      <p:bldP spid="5" grpId="0"/>
      <p:bldP spid="3" grpId="0" animBg="1"/>
      <p:bldP spid="10" grpId="0"/>
      <p:bldP spid="15" grpId="0"/>
      <p:bldP spid="44" grpId="0"/>
      <p:bldP spid="2" grpId="0" animBg="1"/>
      <p:bldP spid="4" grpId="0"/>
      <p:bldP spid="8" grpId="0"/>
      <p:bldP spid="9" grpId="0"/>
      <p:bldP spid="11" grpId="0" animBg="1"/>
      <p:bldP spid="47" grpId="0"/>
      <p:bldP spid="1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AE6F4-6C5C-0743-E6F5-23E0F5912ECE}"/>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71AFAFF4-95D1-6AAC-A386-0AA577B31731}"/>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DB3E898A-431E-A126-68CB-3C880BBF3B66}"/>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D384835D-E136-1724-D88A-321C50AAD9A0}"/>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AF3F1F34-308C-7E36-DBFD-C6A7E3E10E00}"/>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6548CA84-6CD3-D15C-E235-F5C1D3B9ED57}"/>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CE0B8853-5DEC-3381-45AE-231404B04BAF}"/>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文本框 4">
            <a:extLst>
              <a:ext uri="{FF2B5EF4-FFF2-40B4-BE49-F238E27FC236}">
                <a16:creationId xmlns:a16="http://schemas.microsoft.com/office/drawing/2014/main" id="{5ECE561A-EBA1-0890-1D7E-5EA57C173A1C}"/>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挑战</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2</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：误报管理</a:t>
            </a:r>
          </a:p>
        </p:txBody>
      </p:sp>
      <p:sp>
        <p:nvSpPr>
          <p:cNvPr id="3" name="矩形: 圆角 2">
            <a:extLst>
              <a:ext uri="{FF2B5EF4-FFF2-40B4-BE49-F238E27FC236}">
                <a16:creationId xmlns:a16="http://schemas.microsoft.com/office/drawing/2014/main" id="{8F923BEC-1AAD-C9BA-78ED-99EF72384E17}"/>
              </a:ext>
            </a:extLst>
          </p:cNvPr>
          <p:cNvSpPr/>
          <p:nvPr/>
        </p:nvSpPr>
        <p:spPr>
          <a:xfrm>
            <a:off x="812009" y="1959696"/>
            <a:ext cx="11161818" cy="1781472"/>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DD9D0833-8269-C997-68FC-58C80803CC60}"/>
              </a:ext>
            </a:extLst>
          </p:cNvPr>
          <p:cNvSpPr txBox="1"/>
          <p:nvPr/>
        </p:nvSpPr>
        <p:spPr>
          <a:xfrm>
            <a:off x="907259" y="1964121"/>
            <a:ext cx="5666796" cy="427296"/>
          </a:xfrm>
          <a:prstGeom prst="rect">
            <a:avLst/>
          </a:prstGeom>
          <a:noFill/>
        </p:spPr>
        <p:txBody>
          <a:bodyPr wrap="square">
            <a:spAutoFit/>
          </a:bodyPr>
          <a:lstStyle/>
          <a:p>
            <a:pPr lvl="0" algn="ctr">
              <a:lnSpc>
                <a:spcPct val="135000"/>
              </a:lnSpc>
              <a:defRPr/>
            </a:pPr>
            <a:r>
              <a:rPr lang="zh-CN" altLang="en-US" b="1"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统计蜕变测试（</a:t>
            </a:r>
            <a:r>
              <a:rPr lang="en-US" altLang="zh-CN" b="1"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Statistical Metamorphic Testing</a:t>
            </a:r>
            <a:r>
              <a:rPr lang="zh-CN" altLang="en-US" b="1"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b="0" i="0" u="none" strike="noStrike" kern="1200" cap="none" spc="0" normalizeH="0" baseline="0" noProof="0" dirty="0">
              <a:ln>
                <a:noFill/>
              </a:ln>
              <a:solidFill>
                <a:srgbClr val="778495">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E6C501F3-9665-E01F-4627-276E78E66E97}"/>
              </a:ext>
            </a:extLst>
          </p:cNvPr>
          <p:cNvCxnSpPr>
            <a:cxnSpLocks/>
          </p:cNvCxnSpPr>
          <p:nvPr/>
        </p:nvCxnSpPr>
        <p:spPr>
          <a:xfrm>
            <a:off x="1022802" y="2506998"/>
            <a:ext cx="9467001" cy="0"/>
          </a:xfrm>
          <a:prstGeom prst="line">
            <a:avLst/>
          </a:prstGeom>
          <a:ln>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E8602E7-CB46-4761-6066-E70883F39F80}"/>
              </a:ext>
            </a:extLst>
          </p:cNvPr>
          <p:cNvSpPr txBox="1"/>
          <p:nvPr/>
        </p:nvSpPr>
        <p:spPr>
          <a:xfrm>
            <a:off x="1055665" y="2571271"/>
            <a:ext cx="9762424" cy="115358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方法说明：</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利用统计假设检验（如</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检验），比较多次执行测试用例生成输出序列性能指标的分布差异。</a:t>
            </a:r>
          </a:p>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示例：</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运行原始测试用例和衍生测试用例各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次，若执行时间的均值差异显著（</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值</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&lt;0.05</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），则判定违反了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矩形: 圆角 1">
            <a:extLst>
              <a:ext uri="{FF2B5EF4-FFF2-40B4-BE49-F238E27FC236}">
                <a16:creationId xmlns:a16="http://schemas.microsoft.com/office/drawing/2014/main" id="{5C0C186D-0A3A-E022-89B2-84C13D858FDA}"/>
              </a:ext>
            </a:extLst>
          </p:cNvPr>
          <p:cNvSpPr/>
          <p:nvPr/>
        </p:nvSpPr>
        <p:spPr>
          <a:xfrm>
            <a:off x="812009" y="3839405"/>
            <a:ext cx="11161818" cy="2837436"/>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4" name="文本框 3">
            <a:extLst>
              <a:ext uri="{FF2B5EF4-FFF2-40B4-BE49-F238E27FC236}">
                <a16:creationId xmlns:a16="http://schemas.microsoft.com/office/drawing/2014/main" id="{68B67D4B-40D4-574D-1920-71734BC90F79}"/>
              </a:ext>
            </a:extLst>
          </p:cNvPr>
          <p:cNvSpPr txBox="1"/>
          <p:nvPr/>
        </p:nvSpPr>
        <p:spPr>
          <a:xfrm>
            <a:off x="907260" y="3931726"/>
            <a:ext cx="1535152" cy="411716"/>
          </a:xfrm>
          <a:prstGeom prst="rect">
            <a:avLst/>
          </a:prstGeom>
          <a:noFill/>
        </p:spPr>
        <p:txBody>
          <a:bodyPr wrap="square">
            <a:spAutoFit/>
          </a:bodyPr>
          <a:lstStyle/>
          <a:p>
            <a:pPr lvl="0" algn="ctr">
              <a:lnSpc>
                <a:spcPct val="135000"/>
              </a:lnSpc>
              <a:defRPr/>
            </a:pPr>
            <a:r>
              <a:rPr lang="zh-CN" altLang="en-US" b="1" dirty="0">
                <a:solidFill>
                  <a:srgbClr val="4933F2">
                    <a:lumMod val="75000"/>
                  </a:srgbClr>
                </a:solidFill>
                <a:latin typeface="宋体" panose="02010600030101010101" pitchFamily="2" charset="-122"/>
                <a:ea typeface="宋体" panose="02010600030101010101" pitchFamily="2" charset="-122"/>
              </a:rPr>
              <a:t>阈值设定</a:t>
            </a:r>
            <a:endParaRPr kumimoji="0" lang="zh-CN" altLang="en-US" b="0" i="0" u="none" strike="noStrike" kern="1200" cap="none" spc="0" normalizeH="0" baseline="0" noProof="0" dirty="0">
              <a:ln>
                <a:noFill/>
              </a:ln>
              <a:solidFill>
                <a:srgbClr val="778495">
                  <a:lumMod val="75000"/>
                </a:srgbClr>
              </a:solidFill>
              <a:effectLst/>
              <a:uLnTx/>
              <a:uFillTx/>
              <a:latin typeface="宋体" panose="02010600030101010101" pitchFamily="2" charset="-122"/>
              <a:ea typeface="宋体" panose="02010600030101010101" pitchFamily="2" charset="-122"/>
            </a:endParaRPr>
          </a:p>
        </p:txBody>
      </p:sp>
      <p:cxnSp>
        <p:nvCxnSpPr>
          <p:cNvPr id="7" name="直接连接符 6">
            <a:extLst>
              <a:ext uri="{FF2B5EF4-FFF2-40B4-BE49-F238E27FC236}">
                <a16:creationId xmlns:a16="http://schemas.microsoft.com/office/drawing/2014/main" id="{05FDBEEF-98A8-02E0-070D-A925204E2BA6}"/>
              </a:ext>
            </a:extLst>
          </p:cNvPr>
          <p:cNvCxnSpPr>
            <a:cxnSpLocks/>
          </p:cNvCxnSpPr>
          <p:nvPr/>
        </p:nvCxnSpPr>
        <p:spPr>
          <a:xfrm>
            <a:off x="1022802" y="4450540"/>
            <a:ext cx="9467001" cy="0"/>
          </a:xfrm>
          <a:prstGeom prst="line">
            <a:avLst/>
          </a:prstGeom>
          <a:ln>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0FB783A-1992-9D38-56DA-23D07B23DF89}"/>
              </a:ext>
            </a:extLst>
          </p:cNvPr>
          <p:cNvSpPr txBox="1"/>
          <p:nvPr/>
        </p:nvSpPr>
        <p:spPr>
          <a:xfrm>
            <a:off x="1145567" y="4468633"/>
            <a:ext cx="9807982" cy="414922"/>
          </a:xfrm>
          <a:prstGeom prst="rect">
            <a:avLst/>
          </a:prstGeom>
          <a:noFill/>
        </p:spPr>
        <p:txBody>
          <a:bodyPr wrap="square">
            <a:spAutoFit/>
          </a:bodyPr>
          <a:lstStyle/>
          <a:p>
            <a:pPr marL="285750" lvl="0" indent="-285750">
              <a:lnSpc>
                <a:spcPct val="150000"/>
              </a:lnSpc>
              <a:buFont typeface="Arial" panose="020B0604020202020204" pitchFamily="34" charset="0"/>
              <a:buChar char="•"/>
              <a:defRPr/>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假阴性（</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False Negatives</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指性能缺陷存在但未被</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检测到。</a:t>
            </a:r>
            <a:endParaRPr kumimoji="0" lang="zh-CN" altLang="en-US" sz="1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3A5C9429-7343-CFFD-AD0F-38445021BB44}"/>
              </a:ext>
            </a:extLst>
          </p:cNvPr>
          <p:cNvSpPr txBox="1"/>
          <p:nvPr/>
        </p:nvSpPr>
        <p:spPr>
          <a:xfrm>
            <a:off x="1422132" y="5869943"/>
            <a:ext cx="9067671" cy="78425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绝对阈值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：设定允许的执行时间差异。</a:t>
            </a:r>
          </a:p>
          <a:p>
            <a:pPr marL="285750" indent="-285750">
              <a:lnSpc>
                <a:spcPct val="150000"/>
              </a:lnSpc>
              <a:buFont typeface="Wingdings" panose="05000000000000000000" pitchFamily="2" charset="2"/>
              <a:buChar char="p"/>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相对阈值</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：基于输入规模等进行调整，如衍生测试用例时间 ≤ 原始测试用例时间的</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1.1</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倍。</a:t>
            </a:r>
          </a:p>
        </p:txBody>
      </p:sp>
      <p:sp>
        <p:nvSpPr>
          <p:cNvPr id="12" name="矩形: 圆角 11">
            <a:extLst>
              <a:ext uri="{FF2B5EF4-FFF2-40B4-BE49-F238E27FC236}">
                <a16:creationId xmlns:a16="http://schemas.microsoft.com/office/drawing/2014/main" id="{F7CF92B5-94CE-67D6-678B-AB0B51E7D6C6}"/>
              </a:ext>
            </a:extLst>
          </p:cNvPr>
          <p:cNvSpPr/>
          <p:nvPr/>
        </p:nvSpPr>
        <p:spPr>
          <a:xfrm>
            <a:off x="4987231" y="1215905"/>
            <a:ext cx="6986596" cy="645554"/>
          </a:xfrm>
          <a:prstGeom prst="roundRect">
            <a:avLst/>
          </a:prstGeom>
          <a:solidFill>
            <a:srgbClr val="4A66AC"/>
          </a:solidFill>
          <a:ln>
            <a:solidFill>
              <a:srgbClr val="D6E6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AF3BA85-EC11-9A72-2F6B-03F347505CD1}"/>
              </a:ext>
            </a:extLst>
          </p:cNvPr>
          <p:cNvSpPr txBox="1"/>
          <p:nvPr/>
        </p:nvSpPr>
        <p:spPr>
          <a:xfrm>
            <a:off x="5125286" y="1201323"/>
            <a:ext cx="6608432" cy="647678"/>
          </a:xfrm>
          <a:prstGeom prst="rect">
            <a:avLst/>
          </a:prstGeom>
          <a:noFill/>
          <a:ln>
            <a:noFill/>
          </a:ln>
        </p:spPr>
        <p:txBody>
          <a:bodyPr wrap="square">
            <a:spAutoFit/>
          </a:bodyPr>
          <a:lstStyle/>
          <a:p>
            <a:pPr marL="342900" indent="-342900" algn="l">
              <a:lnSpc>
                <a:spcPts val="2143"/>
              </a:lnSpc>
              <a:spcBef>
                <a:spcPts val="300"/>
              </a:spcBef>
              <a:buFont typeface="+mj-lt"/>
              <a:buAutoNum type="alphaLcParenR"/>
            </a:pPr>
            <a:r>
              <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如何评估阈值方法的可行性，制定阈值设定标准</a:t>
            </a:r>
          </a:p>
          <a:p>
            <a:pPr marL="342900" indent="-342900" algn="l">
              <a:lnSpc>
                <a:spcPts val="2143"/>
              </a:lnSpc>
              <a:spcBef>
                <a:spcPts val="300"/>
              </a:spcBef>
              <a:buFont typeface="+mj-lt"/>
              <a:buAutoNum type="alphaLcParenR"/>
            </a:pPr>
            <a:r>
              <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如何设计以减少</a:t>
            </a:r>
            <a:r>
              <a:rPr lang="en-US" altLang="zh-CN"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PMRs</a:t>
            </a:r>
            <a:r>
              <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的误报率</a:t>
            </a:r>
          </a:p>
        </p:txBody>
      </p:sp>
      <p:sp>
        <p:nvSpPr>
          <p:cNvPr id="16" name="文本框 15">
            <a:extLst>
              <a:ext uri="{FF2B5EF4-FFF2-40B4-BE49-F238E27FC236}">
                <a16:creationId xmlns:a16="http://schemas.microsoft.com/office/drawing/2014/main" id="{99A582A0-BD64-A7AC-DCC5-EB24CC3D6F4B}"/>
              </a:ext>
            </a:extLst>
          </p:cNvPr>
          <p:cNvSpPr txBox="1"/>
          <p:nvPr/>
        </p:nvSpPr>
        <p:spPr>
          <a:xfrm>
            <a:off x="1145567" y="5519673"/>
            <a:ext cx="9807982" cy="414922"/>
          </a:xfrm>
          <a:prstGeom prst="rect">
            <a:avLst/>
          </a:prstGeom>
          <a:noFill/>
        </p:spPr>
        <p:txBody>
          <a:bodyPr wrap="square">
            <a:spAutoFit/>
          </a:bodyPr>
          <a:lstStyle/>
          <a:p>
            <a:pPr marL="285750" lvl="0" indent="-285750">
              <a:lnSpc>
                <a:spcPct val="150000"/>
              </a:lnSpc>
              <a:buFont typeface="Arial" panose="020B0604020202020204" pitchFamily="34" charset="0"/>
              <a:buChar char="•"/>
              <a:defRPr/>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关系阈值（</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Relation Threshold</a:t>
            </a: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600" b="1"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F33C04FD-2CD2-3181-033D-A6537720D2F8}"/>
              </a:ext>
            </a:extLst>
          </p:cNvPr>
          <p:cNvSpPr txBox="1"/>
          <p:nvPr/>
        </p:nvSpPr>
        <p:spPr>
          <a:xfrm>
            <a:off x="1145567" y="4819477"/>
            <a:ext cx="9762424" cy="78425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b="1" dirty="0">
                <a:latin typeface="Times New Roman" panose="02020603050405020304" pitchFamily="18" charset="0"/>
                <a:ea typeface="宋体" panose="02010600030101010101" pitchFamily="2" charset="-122"/>
                <a:cs typeface="Times New Roman" panose="02020603050405020304" pitchFamily="18" charset="0"/>
              </a:rPr>
              <a:t>示例：</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Firefox</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在保存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个标签页时耗时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250ms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，保存</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个标签页时耗时</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15000ms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。虽然满足</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PMR1 (T(5) ≤ T(20))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，但时间差异较大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(250 ≤ 15000)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BB4D07D8-73E7-5CCE-6924-1E687E0E7995}"/>
                  </a:ext>
                </a:extLst>
              </p:cNvPr>
              <p:cNvSpPr txBox="1"/>
              <p:nvPr/>
            </p:nvSpPr>
            <p:spPr>
              <a:xfrm>
                <a:off x="5295275" y="5633267"/>
                <a:ext cx="6084716" cy="3126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PMR</m:t>
                      </m:r>
                      <m:r>
                        <a:rPr lang="en-US" altLang="zh-CN" b="0" i="0" smtClean="0">
                          <a:latin typeface="Cambria Math" panose="02040503050406030204" pitchFamily="18" charset="0"/>
                        </a:rPr>
                        <m:t>1′:</m:t>
                      </m:r>
                      <m:r>
                        <a:rPr lang="el-GR" altLang="zh-CN" i="1" smtClean="0">
                          <a:latin typeface="Cambria Math" panose="02040503050406030204" pitchFamily="18" charset="0"/>
                        </a:rPr>
                        <m:t>𝛼</m:t>
                      </m:r>
                      <m:r>
                        <a:rPr lang="el-GR" altLang="zh-CN" i="1" smtClean="0">
                          <a:latin typeface="Cambria Math" panose="02040503050406030204" pitchFamily="18" charset="0"/>
                        </a:rPr>
                        <m:t>≤</m:t>
                      </m:r>
                      <m:r>
                        <a:rPr lang="en-US" altLang="zh-CN" i="1">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𝑏𝑜𝑜𝑘𝑚𝑎𝑟𝑘𝐴𝑙𝑙</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e>
                      </m:d>
                      <m:r>
                        <a:rPr lang="en-US" altLang="zh-CN" i="1">
                          <a:latin typeface="Cambria Math" panose="02040503050406030204" pitchFamily="18" charset="0"/>
                        </a:rPr>
                        <m:t>−</m:t>
                      </m:r>
                      <m:r>
                        <a:rPr lang="en-US" altLang="zh-CN" i="1">
                          <a:latin typeface="Cambria Math" panose="02040503050406030204" pitchFamily="18" charset="0"/>
                        </a:rPr>
                        <m:t>𝑇</m:t>
                      </m:r>
                      <m:d>
                        <m:dPr>
                          <m:ctrlPr>
                            <a:rPr lang="en-US" altLang="zh-CN" i="1">
                              <a:latin typeface="Cambria Math" panose="02040503050406030204" pitchFamily="18" charset="0"/>
                            </a:rPr>
                          </m:ctrlPr>
                        </m:dPr>
                        <m:e>
                          <m:r>
                            <a:rPr lang="en-US" altLang="zh-CN" i="1">
                              <a:latin typeface="Cambria Math" panose="02040503050406030204" pitchFamily="18" charset="0"/>
                            </a:rPr>
                            <m:t>𝑏𝑜𝑜𝑘𝑚𝑎𝑟𝑘𝐴𝑙𝑙</m:t>
                          </m:r>
                          <m:d>
                            <m:dPr>
                              <m:ctrlPr>
                                <a:rPr lang="en-US" altLang="zh-CN" i="1">
                                  <a:latin typeface="Cambria Math" panose="02040503050406030204" pitchFamily="18" charset="0"/>
                                </a:rPr>
                              </m:ctrlPr>
                            </m:dPr>
                            <m:e>
                              <m:r>
                                <a:rPr lang="en-US" altLang="zh-CN" i="1">
                                  <a:latin typeface="Cambria Math" panose="02040503050406030204" pitchFamily="18" charset="0"/>
                                </a:rPr>
                                <m:t>𝑦</m:t>
                              </m:r>
                            </m:e>
                          </m:d>
                        </m:e>
                      </m:d>
                      <m:r>
                        <a:rPr lang="en-US" altLang="zh-CN" i="1">
                          <a:latin typeface="Cambria Math" panose="02040503050406030204" pitchFamily="18" charset="0"/>
                        </a:rPr>
                        <m:t>≤</m:t>
                      </m:r>
                      <m:r>
                        <a:rPr lang="el-GR" altLang="zh-CN" i="1">
                          <a:latin typeface="Cambria Math" panose="02040503050406030204" pitchFamily="18" charset="0"/>
                        </a:rPr>
                        <m:t>𝛽</m:t>
                      </m:r>
                    </m:oMath>
                  </m:oMathPara>
                </a14:m>
                <a:endParaRPr lang="en-US" altLang="zh-CN" i="1" dirty="0">
                  <a:latin typeface="Cambria Math" panose="02040503050406030204" pitchFamily="18" charset="0"/>
                </a:endParaRPr>
              </a:p>
            </p:txBody>
          </p:sp>
        </mc:Choice>
        <mc:Fallback xmlns="">
          <p:sp>
            <p:nvSpPr>
              <p:cNvPr id="22" name="文本框 21">
                <a:extLst>
                  <a:ext uri="{FF2B5EF4-FFF2-40B4-BE49-F238E27FC236}">
                    <a16:creationId xmlns:a16="http://schemas.microsoft.com/office/drawing/2014/main" id="{BB4D07D8-73E7-5CCE-6924-1E687E0E7995}"/>
                  </a:ext>
                </a:extLst>
              </p:cNvPr>
              <p:cNvSpPr txBox="1">
                <a:spLocks noRot="1" noChangeAspect="1" noMove="1" noResize="1" noEditPoints="1" noAdjustHandles="1" noChangeArrowheads="1" noChangeShapeType="1" noTextEdit="1"/>
              </p:cNvSpPr>
              <p:nvPr/>
            </p:nvSpPr>
            <p:spPr>
              <a:xfrm>
                <a:off x="5295275" y="5633267"/>
                <a:ext cx="6084716" cy="312650"/>
              </a:xfrm>
              <a:prstGeom prst="rect">
                <a:avLst/>
              </a:prstGeom>
              <a:blipFill>
                <a:blip r:embed="rId4"/>
                <a:stretch>
                  <a:fillRect l="-100" r="-301" b="-27451"/>
                </a:stretch>
              </a:blipFill>
            </p:spPr>
            <p:txBody>
              <a:bodyPr/>
              <a:lstStyle/>
              <a:p>
                <a:r>
                  <a:rPr lang="zh-CN" altLang="en-US">
                    <a:noFill/>
                  </a:rPr>
                  <a:t> </a:t>
                </a:r>
              </a:p>
            </p:txBody>
          </p:sp>
        </mc:Fallback>
      </mc:AlternateContent>
      <p:sp>
        <p:nvSpPr>
          <p:cNvPr id="11" name="文本框 13">
            <a:extLst>
              <a:ext uri="{FF2B5EF4-FFF2-40B4-BE49-F238E27FC236}">
                <a16:creationId xmlns:a16="http://schemas.microsoft.com/office/drawing/2014/main" id="{A932765C-2EEC-D563-9EDC-C7CE4921533C}"/>
              </a:ext>
            </a:extLst>
          </p:cNvPr>
          <p:cNvSpPr txBox="1"/>
          <p:nvPr/>
        </p:nvSpPr>
        <p:spPr>
          <a:xfrm>
            <a:off x="919032" y="101366"/>
            <a:ext cx="10033344"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Motivation and Challenges</a:t>
            </a:r>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(ICSE-NIER, 2017)</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3921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500"/>
                                        <p:tgtEl>
                                          <p:spTgt spid="23"/>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3" grpId="0" animBg="1"/>
      <p:bldP spid="10" grpId="0"/>
      <p:bldP spid="44" grpId="0"/>
      <p:bldP spid="2" grpId="0" animBg="1"/>
      <p:bldP spid="4" grpId="0"/>
      <p:bldP spid="8" grpId="0"/>
      <p:bldP spid="9" grpId="0"/>
      <p:bldP spid="12" grpId="0" animBg="1"/>
      <p:bldP spid="14" grpId="0"/>
      <p:bldP spid="16" grpId="0"/>
      <p:bldP spid="23"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13E9F-93EA-0211-DA60-CB7B0661ECAC}"/>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2EF7084E-E5E8-DC1D-C2C2-A0B8BD6A0CC1}"/>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636982EE-A266-AA7A-35A3-5CDACA11259A}"/>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ED4DD9A8-0D5B-4E76-9FEA-1F6BEEF72B00}"/>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B93F2FD8-F5D9-1BD4-3D89-AFEE3310DAE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DF345AFF-0280-5833-C75B-35D3C1C24C57}"/>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76DAFD3F-0EB4-8A99-0AB0-2EA066158C8E}"/>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文本框 4">
            <a:extLst>
              <a:ext uri="{FF2B5EF4-FFF2-40B4-BE49-F238E27FC236}">
                <a16:creationId xmlns:a16="http://schemas.microsoft.com/office/drawing/2014/main" id="{389A134B-8C39-59A3-620D-B2EF10702CD4}"/>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挑战</a:t>
            </a:r>
            <a:r>
              <a:rPr lang="en-US" altLang="zh-CN" sz="2000" b="1" dirty="0">
                <a:latin typeface="Times New Roman" panose="02020603050405020304" pitchFamily="18" charset="0"/>
                <a:ea typeface="宋体" panose="02010600030101010101" pitchFamily="2" charset="-122"/>
                <a:sym typeface="Times New Roman" panose="02020603050405020304" pitchFamily="18" charset="0"/>
              </a:rPr>
              <a:t>3</a:t>
            </a:r>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：测试用例生成</a:t>
            </a:r>
          </a:p>
        </p:txBody>
      </p:sp>
      <p:sp>
        <p:nvSpPr>
          <p:cNvPr id="3" name="矩形: 圆角 2">
            <a:extLst>
              <a:ext uri="{FF2B5EF4-FFF2-40B4-BE49-F238E27FC236}">
                <a16:creationId xmlns:a16="http://schemas.microsoft.com/office/drawing/2014/main" id="{C2137A1F-2AC8-8B6C-85D1-70DDFC7D0319}"/>
              </a:ext>
            </a:extLst>
          </p:cNvPr>
          <p:cNvSpPr/>
          <p:nvPr/>
        </p:nvSpPr>
        <p:spPr>
          <a:xfrm>
            <a:off x="812009" y="1959695"/>
            <a:ext cx="11161818" cy="3562157"/>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文本框 9">
            <a:extLst>
              <a:ext uri="{FF2B5EF4-FFF2-40B4-BE49-F238E27FC236}">
                <a16:creationId xmlns:a16="http://schemas.microsoft.com/office/drawing/2014/main" id="{1925375C-6C8C-D135-2070-5E892589C4C9}"/>
              </a:ext>
            </a:extLst>
          </p:cNvPr>
          <p:cNvSpPr txBox="1"/>
          <p:nvPr/>
        </p:nvSpPr>
        <p:spPr>
          <a:xfrm>
            <a:off x="1015547" y="1959695"/>
            <a:ext cx="3508330" cy="427296"/>
          </a:xfrm>
          <a:prstGeom prst="rect">
            <a:avLst/>
          </a:prstGeom>
          <a:noFill/>
        </p:spPr>
        <p:txBody>
          <a:bodyPr wrap="square">
            <a:spAutoFit/>
          </a:bodyPr>
          <a:lstStyle/>
          <a:p>
            <a:pPr lvl="0" algn="ctr">
              <a:lnSpc>
                <a:spcPct val="135000"/>
              </a:lnSpc>
              <a:defRPr/>
            </a:pPr>
            <a:r>
              <a:rPr lang="zh-CN" altLang="en-US" b="1"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适应度函数（</a:t>
            </a:r>
            <a:r>
              <a:rPr lang="en-US" altLang="zh-CN" b="1"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Fitness Function</a:t>
            </a:r>
            <a:r>
              <a:rPr lang="zh-CN" altLang="en-US" b="1"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b="0" i="0" u="none" strike="noStrike" kern="1200" cap="none" spc="0" normalizeH="0" baseline="0" noProof="0" dirty="0">
              <a:ln>
                <a:noFill/>
              </a:ln>
              <a:solidFill>
                <a:srgbClr val="778495">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13" name="直接连接符 12">
            <a:extLst>
              <a:ext uri="{FF2B5EF4-FFF2-40B4-BE49-F238E27FC236}">
                <a16:creationId xmlns:a16="http://schemas.microsoft.com/office/drawing/2014/main" id="{3C371AAA-D584-3737-E981-6A3B95946DAB}"/>
              </a:ext>
            </a:extLst>
          </p:cNvPr>
          <p:cNvCxnSpPr>
            <a:cxnSpLocks/>
          </p:cNvCxnSpPr>
          <p:nvPr/>
        </p:nvCxnSpPr>
        <p:spPr>
          <a:xfrm>
            <a:off x="1022802" y="2506998"/>
            <a:ext cx="9467001" cy="0"/>
          </a:xfrm>
          <a:prstGeom prst="line">
            <a:avLst/>
          </a:prstGeom>
          <a:ln>
            <a:solidFill>
              <a:schemeClr val="accent1">
                <a:alpha val="39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3BAC1AA9-A23C-22F8-D3A1-C26482C9FC1E}"/>
              </a:ext>
            </a:extLst>
          </p:cNvPr>
          <p:cNvSpPr txBox="1"/>
          <p:nvPr/>
        </p:nvSpPr>
        <p:spPr>
          <a:xfrm>
            <a:off x="1055665" y="2571271"/>
            <a:ext cx="9762424" cy="4149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性能测试需要生成能触发异常行为的输入数据，但传统方法可能难以覆盖复杂场景。</a:t>
            </a:r>
          </a:p>
        </p:txBody>
      </p:sp>
      <p:sp>
        <p:nvSpPr>
          <p:cNvPr id="12" name="矩形: 圆角 11">
            <a:extLst>
              <a:ext uri="{FF2B5EF4-FFF2-40B4-BE49-F238E27FC236}">
                <a16:creationId xmlns:a16="http://schemas.microsoft.com/office/drawing/2014/main" id="{F48B528F-633F-DFE4-4729-159A551313EC}"/>
              </a:ext>
            </a:extLst>
          </p:cNvPr>
          <p:cNvSpPr/>
          <p:nvPr/>
        </p:nvSpPr>
        <p:spPr>
          <a:xfrm>
            <a:off x="4987231" y="1211018"/>
            <a:ext cx="6986596" cy="645554"/>
          </a:xfrm>
          <a:prstGeom prst="roundRect">
            <a:avLst/>
          </a:prstGeom>
          <a:solidFill>
            <a:srgbClr val="4A66AC"/>
          </a:solidFill>
          <a:ln>
            <a:solidFill>
              <a:srgbClr val="D6E6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92202C6-DE6B-73B2-FD46-FE3BD83A06A1}"/>
              </a:ext>
            </a:extLst>
          </p:cNvPr>
          <p:cNvSpPr txBox="1"/>
          <p:nvPr/>
        </p:nvSpPr>
        <p:spPr>
          <a:xfrm>
            <a:off x="5176313" y="1336148"/>
            <a:ext cx="6608432" cy="339901"/>
          </a:xfrm>
          <a:prstGeom prst="rect">
            <a:avLst/>
          </a:prstGeom>
          <a:noFill/>
          <a:ln>
            <a:noFill/>
          </a:ln>
        </p:spPr>
        <p:txBody>
          <a:bodyPr wrap="square">
            <a:spAutoFit/>
          </a:bodyPr>
          <a:lstStyle/>
          <a:p>
            <a:pPr>
              <a:lnSpc>
                <a:spcPts val="2143"/>
              </a:lnSpc>
              <a:spcBef>
                <a:spcPts val="300"/>
              </a:spcBef>
            </a:pPr>
            <a:r>
              <a:rPr lang="zh-CN" altLang="en-US" sz="16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如何开发自动化生成测试数据的方法，并验证其效率</a:t>
            </a:r>
            <a:endParaRPr lang="zh-CN" altLang="en-US" sz="1600" b="0" i="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C7045AD0-D990-214B-D9DE-D32642D3C31A}"/>
              </a:ext>
            </a:extLst>
          </p:cNvPr>
          <p:cNvSpPr txBox="1"/>
          <p:nvPr/>
        </p:nvSpPr>
        <p:spPr>
          <a:xfrm>
            <a:off x="1403041" y="2962250"/>
            <a:ext cx="9067671" cy="78425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Zmanim</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应用的能耗泄漏需要特定用户交互序列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开启</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GPS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、配置定位等</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，手动设计此类输入耗时且低效。</a:t>
            </a:r>
          </a:p>
        </p:txBody>
      </p:sp>
      <p:sp>
        <p:nvSpPr>
          <p:cNvPr id="23" name="文本框 22">
            <a:extLst>
              <a:ext uri="{FF2B5EF4-FFF2-40B4-BE49-F238E27FC236}">
                <a16:creationId xmlns:a16="http://schemas.microsoft.com/office/drawing/2014/main" id="{D057C344-1507-ED1E-26A3-543B6780E75F}"/>
              </a:ext>
            </a:extLst>
          </p:cNvPr>
          <p:cNvSpPr txBox="1"/>
          <p:nvPr/>
        </p:nvSpPr>
        <p:spPr>
          <a:xfrm>
            <a:off x="1055665" y="3746504"/>
            <a:ext cx="9762424" cy="4149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解决方案</a:t>
            </a:r>
          </a:p>
        </p:txBody>
      </p:sp>
      <p:sp>
        <p:nvSpPr>
          <p:cNvPr id="24" name="文本框 23">
            <a:extLst>
              <a:ext uri="{FF2B5EF4-FFF2-40B4-BE49-F238E27FC236}">
                <a16:creationId xmlns:a16="http://schemas.microsoft.com/office/drawing/2014/main" id="{C051EEF6-A35D-EAAE-3883-BF73D7350B21}"/>
              </a:ext>
            </a:extLst>
          </p:cNvPr>
          <p:cNvSpPr txBox="1"/>
          <p:nvPr/>
        </p:nvSpPr>
        <p:spPr>
          <a:xfrm>
            <a:off x="1403041" y="4137483"/>
            <a:ext cx="9067671" cy="784254"/>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将</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的满足程度量化为数值。</a:t>
            </a:r>
          </a:p>
          <a:p>
            <a:pPr marL="285750" indent="-285750">
              <a:lnSpc>
                <a:spcPct val="150000"/>
              </a:lnSpc>
              <a:buFont typeface="Wingdings" panose="05000000000000000000" pitchFamily="2" charset="2"/>
              <a:buChar char="p"/>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通过遗传算法等技术优化输入，最大化违反</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的可能性。</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EF40793-8B2A-1D1C-399E-6FCFF5ABF7E5}"/>
                  </a:ext>
                </a:extLst>
              </p:cNvPr>
              <p:cNvSpPr txBox="1"/>
              <p:nvPr/>
            </p:nvSpPr>
            <p:spPr>
              <a:xfrm>
                <a:off x="5587778" y="4205074"/>
                <a:ext cx="5634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𝐹𝑖𝑡𝑛𝑒𝑠𝑠</m:t>
                      </m:r>
                      <m:r>
                        <a:rPr lang="en-US" altLang="zh-CN" i="1">
                          <a:latin typeface="Cambria Math" panose="02040503050406030204" pitchFamily="18" charset="0"/>
                        </a:rPr>
                        <m:t>=∣</m:t>
                      </m:r>
                      <m:r>
                        <a:rPr lang="en-US" altLang="zh-CN" i="1">
                          <a:latin typeface="Cambria Math" panose="02040503050406030204" pitchFamily="18" charset="0"/>
                        </a:rPr>
                        <m:t>𝑀</m:t>
                      </m:r>
                      <m:r>
                        <a:rPr lang="en-US" altLang="zh-CN" i="1">
                          <a:latin typeface="Cambria Math" panose="02040503050406030204" pitchFamily="18" charset="0"/>
                        </a:rPr>
                        <m:t>(</m:t>
                      </m:r>
                      <m:r>
                        <a:rPr lang="en-US" altLang="zh-CN" i="1">
                          <a:latin typeface="Cambria Math" panose="02040503050406030204" pitchFamily="18" charset="0"/>
                        </a:rPr>
                        <m:t>𝑙𝑜𝑎𝑑𝐼𝑚𝑔</m:t>
                      </m:r>
                      <m:r>
                        <a:rPr lang="en-US" altLang="zh-CN" i="1">
                          <a:latin typeface="Cambria Math" panose="02040503050406030204" pitchFamily="18" charset="0"/>
                        </a:rPr>
                        <m:t>(</m:t>
                      </m:r>
                      <m:r>
                        <a:rPr lang="en-US" altLang="zh-CN" i="1">
                          <a:latin typeface="Cambria Math" panose="02040503050406030204" pitchFamily="18" charset="0"/>
                        </a:rPr>
                        <m:t>𝑖𝑚𝑔</m:t>
                      </m:r>
                      <m:r>
                        <a:rPr lang="en-US" altLang="zh-CN" i="1">
                          <a:latin typeface="Cambria Math" panose="02040503050406030204" pitchFamily="18" charset="0"/>
                        </a:rPr>
                        <m:t>1))−</m:t>
                      </m:r>
                      <m:r>
                        <a:rPr lang="en-US" altLang="zh-CN" i="1">
                          <a:latin typeface="Cambria Math" panose="02040503050406030204" pitchFamily="18" charset="0"/>
                        </a:rPr>
                        <m:t>𝑀</m:t>
                      </m:r>
                      <m:r>
                        <a:rPr lang="en-US" altLang="zh-CN" i="1">
                          <a:latin typeface="Cambria Math" panose="02040503050406030204" pitchFamily="18" charset="0"/>
                        </a:rPr>
                        <m:t>(</m:t>
                      </m:r>
                      <m:r>
                        <a:rPr lang="en-US" altLang="zh-CN" i="1">
                          <a:latin typeface="Cambria Math" panose="02040503050406030204" pitchFamily="18" charset="0"/>
                        </a:rPr>
                        <m:t>𝑙𝑜𝑎𝑑𝐼𝑚𝑔</m:t>
                      </m:r>
                      <m:r>
                        <a:rPr lang="en-US" altLang="zh-CN" i="1">
                          <a:latin typeface="Cambria Math" panose="02040503050406030204" pitchFamily="18" charset="0"/>
                        </a:rPr>
                        <m:t>(</m:t>
                      </m:r>
                      <m:r>
                        <a:rPr lang="en-US" altLang="zh-CN" i="1">
                          <a:latin typeface="Cambria Math" panose="02040503050406030204" pitchFamily="18" charset="0"/>
                        </a:rPr>
                        <m:t>𝑖𝑚𝑔</m:t>
                      </m:r>
                      <m:r>
                        <a:rPr lang="en-US" altLang="zh-CN" i="1">
                          <a:latin typeface="Cambria Math" panose="02040503050406030204" pitchFamily="18" charset="0"/>
                        </a:rPr>
                        <m:t>2))∣</m:t>
                      </m:r>
                    </m:oMath>
                  </m:oMathPara>
                </a14:m>
                <a:endParaRPr lang="zh-CN" altLang="en-US" dirty="0"/>
              </a:p>
            </p:txBody>
          </p:sp>
        </mc:Choice>
        <mc:Fallback xmlns="">
          <p:sp>
            <p:nvSpPr>
              <p:cNvPr id="26" name="文本框 25">
                <a:extLst>
                  <a:ext uri="{FF2B5EF4-FFF2-40B4-BE49-F238E27FC236}">
                    <a16:creationId xmlns:a16="http://schemas.microsoft.com/office/drawing/2014/main" id="{0EF40793-8B2A-1D1C-399E-6FCFF5ABF7E5}"/>
                  </a:ext>
                </a:extLst>
              </p:cNvPr>
              <p:cNvSpPr txBox="1">
                <a:spLocks noRot="1" noChangeAspect="1" noMove="1" noResize="1" noEditPoints="1" noAdjustHandles="1" noChangeArrowheads="1" noChangeShapeType="1" noTextEdit="1"/>
              </p:cNvSpPr>
              <p:nvPr/>
            </p:nvSpPr>
            <p:spPr>
              <a:xfrm>
                <a:off x="5587778" y="4205074"/>
                <a:ext cx="5634491" cy="276999"/>
              </a:xfrm>
              <a:prstGeom prst="rect">
                <a:avLst/>
              </a:prstGeom>
              <a:blipFill>
                <a:blip r:embed="rId4"/>
                <a:stretch>
                  <a:fillRect l="-433" r="-541" b="-37778"/>
                </a:stretch>
              </a:blipFill>
            </p:spPr>
            <p:txBody>
              <a:bodyPr/>
              <a:lstStyle/>
              <a:p>
                <a:r>
                  <a:rPr lang="zh-CN" altLang="en-US">
                    <a:noFill/>
                  </a:rPr>
                  <a:t> </a:t>
                </a:r>
              </a:p>
            </p:txBody>
          </p:sp>
        </mc:Fallback>
      </mc:AlternateContent>
      <p:sp>
        <p:nvSpPr>
          <p:cNvPr id="2" name="文本框 13">
            <a:extLst>
              <a:ext uri="{FF2B5EF4-FFF2-40B4-BE49-F238E27FC236}">
                <a16:creationId xmlns:a16="http://schemas.microsoft.com/office/drawing/2014/main" id="{5F5303E2-C0AB-66C4-E6C2-CC3C77E801D2}"/>
              </a:ext>
            </a:extLst>
          </p:cNvPr>
          <p:cNvSpPr txBox="1"/>
          <p:nvPr/>
        </p:nvSpPr>
        <p:spPr>
          <a:xfrm>
            <a:off x="919032" y="101366"/>
            <a:ext cx="10033344" cy="954107"/>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Motivation and Challenges</a:t>
            </a:r>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 </a:t>
            </a:r>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(ICSE-NIER, 2017)</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425076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3" grpId="0" animBg="1"/>
      <p:bldP spid="10" grpId="0"/>
      <p:bldP spid="44" grpId="0"/>
      <p:bldP spid="12" grpId="0" animBg="1"/>
      <p:bldP spid="14" grpId="0"/>
      <p:bldP spid="11" grpId="0"/>
      <p:bldP spid="23" grpId="0"/>
      <p:bldP spid="24"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63421-448A-1C19-340B-3B934AB9B966}"/>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53E65B1F-E57A-62CB-BB13-D1FA921EE43D}"/>
              </a:ext>
            </a:extLst>
          </p:cNvPr>
          <p:cNvSpPr/>
          <p:nvPr/>
        </p:nvSpPr>
        <p:spPr>
          <a:xfrm>
            <a:off x="704986" y="1931659"/>
            <a:ext cx="4402724" cy="4826371"/>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48609" name="矩形 16">
            <a:extLst>
              <a:ext uri="{FF2B5EF4-FFF2-40B4-BE49-F238E27FC236}">
                <a16:creationId xmlns:a16="http://schemas.microsoft.com/office/drawing/2014/main" id="{BF92FA39-5DC6-9A55-4CC5-CB995C2ECDBA}"/>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0D87B5E9-C08E-D284-DAE9-3B711CABA72F}"/>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EE544684-BF02-8319-E549-222FD34DA480}"/>
              </a:ext>
            </a:extLst>
          </p:cNvPr>
          <p:cNvSpPr txBox="1"/>
          <p:nvPr/>
        </p:nvSpPr>
        <p:spPr>
          <a:xfrm>
            <a:off x="920205" y="347711"/>
            <a:ext cx="10415452"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A Proof of Concept (IST, 2018)</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48DC6E61-CB2E-CF65-030B-FE28F34F0EE4}"/>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52252D1B-6D05-0DD6-E9BE-3FAC46F61336}"/>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56B1F13F-2949-26F7-7309-A37CE5DEF451}"/>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53C72346-A3EE-BBEF-0DEB-78B9DA4B0803}"/>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901B9C26-CE65-0232-07CF-72986CD20BF8}"/>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实验评估</a:t>
            </a:r>
          </a:p>
        </p:txBody>
      </p:sp>
      <p:sp>
        <p:nvSpPr>
          <p:cNvPr id="45" name="文本框 44">
            <a:extLst>
              <a:ext uri="{FF2B5EF4-FFF2-40B4-BE49-F238E27FC236}">
                <a16:creationId xmlns:a16="http://schemas.microsoft.com/office/drawing/2014/main" id="{C55A306C-A390-A51B-8EC7-931998DA18FD}"/>
              </a:ext>
            </a:extLst>
          </p:cNvPr>
          <p:cNvSpPr txBox="1"/>
          <p:nvPr/>
        </p:nvSpPr>
        <p:spPr>
          <a:xfrm>
            <a:off x="952582" y="2163512"/>
            <a:ext cx="3887273" cy="4524313"/>
          </a:xfrm>
          <a:prstGeom prst="rect">
            <a:avLst/>
          </a:prstGeom>
          <a:noFill/>
          <a:ln w="12700" cap="flat">
            <a:noFill/>
            <a:miter lim="400000"/>
          </a:ln>
          <a:effectLst/>
        </p:spPr>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SPLAR</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：特征模型</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的</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自动化分析工具。</a:t>
            </a:r>
          </a:p>
          <a:p>
            <a:pPr marL="285750" marR="0" lvl="0" indent="-285750" defTabSz="914400" eaLnBrk="1" fontAlgn="auto" latinLnBrk="0" hangingPunct="0">
              <a:lnSpc>
                <a:spcPct val="150000"/>
              </a:lnSpc>
              <a:spcBef>
                <a:spcPts val="0"/>
              </a:spcBef>
              <a:spcAft>
                <a:spcPts val="0"/>
              </a:spcAft>
              <a:buClrTx/>
              <a:buSzTx/>
              <a:buFont typeface="Arial" panose="020B0604020202020204" pitchFamily="34" charset="0"/>
              <a:buChar char="•"/>
              <a:tabLst/>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工作原理</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输入</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：输入特征模型，将其转换成布尔公式。</a:t>
            </a:r>
          </a:p>
          <a:p>
            <a:pPr marL="742950" lvl="1" indent="-285750" hangingPunct="0">
              <a:lnSpc>
                <a:spcPct val="150000"/>
              </a:lnSpc>
              <a:buFont typeface="Wingdings" panose="05000000000000000000" pitchFamily="2" charset="2"/>
              <a:buChar char="p"/>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表示</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：采用二元决策图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(BDD) </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表示和操作该布尔公式。</a:t>
            </a:r>
          </a:p>
          <a:p>
            <a:pPr marL="742950" lvl="1" indent="-285750" hangingPunct="0">
              <a:lnSpc>
                <a:spcPct val="150000"/>
              </a:lnSpc>
              <a:buFont typeface="Wingdings" panose="05000000000000000000" pitchFamily="2" charset="2"/>
              <a:buChar char="p"/>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求解器</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：借助</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已有</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的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BDD Solver</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 执行分析任务。</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285750" indent="-285750" hangingPunct="0">
              <a:lnSpc>
                <a:spcPct val="150000"/>
              </a:lnSpc>
              <a:buFont typeface="Arial" panose="020B0604020202020204" pitchFamily="34" charset="0"/>
              <a:buChar char="•"/>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性能特征</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构建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BDD </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时，需要提前分配存储节点的</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node table</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和</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cache</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其大小直接影响构建效率与内存使用。</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p:txBody>
      </p:sp>
      <p:sp>
        <p:nvSpPr>
          <p:cNvPr id="49" name="圆角矩形 35">
            <a:extLst>
              <a:ext uri="{FF2B5EF4-FFF2-40B4-BE49-F238E27FC236}">
                <a16:creationId xmlns:a16="http://schemas.microsoft.com/office/drawing/2014/main" id="{ACC9141D-4E99-6279-5026-AA58DC9418E0}"/>
              </a:ext>
            </a:extLst>
          </p:cNvPr>
          <p:cNvSpPr/>
          <p:nvPr/>
        </p:nvSpPr>
        <p:spPr>
          <a:xfrm>
            <a:off x="3068529" y="1435104"/>
            <a:ext cx="1996920" cy="647585"/>
          </a:xfrm>
          <a:prstGeom prst="roundRect">
            <a:avLst>
              <a:gd name="adj" fmla="val 25000"/>
            </a:avLst>
          </a:prstGeom>
          <a:solidFill>
            <a:srgbClr val="213B69"/>
          </a:solidFill>
          <a:ln w="12700" cap="rnd" cmpd="sng" algn="ctr">
            <a:noFill/>
            <a:prstDash val="solid"/>
            <a:round/>
            <a:headEnd/>
            <a:tailEnd/>
          </a:ln>
          <a:effectLst/>
        </p:spPr>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354" eaLnBrk="1" fontAlgn="auto" latinLnBrk="0" hangingPunct="0">
              <a:lnSpc>
                <a:spcPct val="100000"/>
              </a:lnSpc>
              <a:spcBef>
                <a:spcPts val="0"/>
              </a:spcBef>
              <a:spcAft>
                <a:spcPts val="0"/>
              </a:spcAft>
              <a:buClrTx/>
              <a:buSzTx/>
              <a:buFontTx/>
              <a:buNone/>
              <a:tabLst/>
              <a:defRPr/>
            </a:pPr>
            <a:r>
              <a:rPr lang="zh-CN" altLang="en-US" b="1" kern="0" dirty="0">
                <a:solidFill>
                  <a:srgbClr val="FFFFFF"/>
                </a:solidFill>
                <a:latin typeface="宋体" panose="02010600030101010101" pitchFamily="2" charset="-122"/>
                <a:ea typeface="宋体" panose="02010600030101010101" pitchFamily="2" charset="-122"/>
                <a:sym typeface="等线"/>
              </a:rPr>
              <a:t>实验对象</a:t>
            </a:r>
            <a:endParaRPr kumimoji="0" lang="zh-CN" altLang="en-US" b="1" i="0" u="none" strike="noStrike" kern="0" cap="none" spc="0" normalizeH="0" baseline="0" noProof="0" dirty="0">
              <a:ln>
                <a:noFill/>
              </a:ln>
              <a:solidFill>
                <a:srgbClr val="FFFFFF"/>
              </a:solidFill>
              <a:effectLst/>
              <a:uLnTx/>
              <a:uFillTx/>
              <a:latin typeface="宋体" panose="02010600030101010101" pitchFamily="2" charset="-122"/>
              <a:ea typeface="宋体" panose="02010600030101010101" pitchFamily="2" charset="-122"/>
              <a:sym typeface="等线"/>
            </a:endParaRPr>
          </a:p>
        </p:txBody>
      </p:sp>
      <p:sp>
        <p:nvSpPr>
          <p:cNvPr id="4" name="矩形 3">
            <a:extLst>
              <a:ext uri="{FF2B5EF4-FFF2-40B4-BE49-F238E27FC236}">
                <a16:creationId xmlns:a16="http://schemas.microsoft.com/office/drawing/2014/main" id="{575575EE-DF76-A396-F9F8-752CEB6BE82D}"/>
              </a:ext>
            </a:extLst>
          </p:cNvPr>
          <p:cNvSpPr/>
          <p:nvPr/>
        </p:nvSpPr>
        <p:spPr>
          <a:xfrm>
            <a:off x="2327564" y="5902036"/>
            <a:ext cx="1560945" cy="34174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424B636F-C3D8-6124-5AE0-5BE43CF77AD8}"/>
              </a:ext>
            </a:extLst>
          </p:cNvPr>
          <p:cNvPicPr>
            <a:picLocks noChangeAspect="1"/>
          </p:cNvPicPr>
          <p:nvPr/>
        </p:nvPicPr>
        <p:blipFill>
          <a:blip r:embed="rId4"/>
          <a:stretch>
            <a:fillRect/>
          </a:stretch>
        </p:blipFill>
        <p:spPr>
          <a:xfrm>
            <a:off x="5502752" y="1523739"/>
            <a:ext cx="3243706" cy="5221575"/>
          </a:xfrm>
          <a:prstGeom prst="rect">
            <a:avLst/>
          </a:prstGeom>
        </p:spPr>
      </p:pic>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39FE036-8B64-1EEE-4F56-68C65A3D6FA0}"/>
                  </a:ext>
                </a:extLst>
              </p:cNvPr>
              <p:cNvSpPr txBox="1"/>
              <p:nvPr/>
            </p:nvSpPr>
            <p:spPr>
              <a:xfrm>
                <a:off x="8855172" y="1931659"/>
                <a:ext cx="3161336" cy="1610634"/>
              </a:xfrm>
              <a:prstGeom prst="rect">
                <a:avLst/>
              </a:prstGeom>
              <a:noFill/>
            </p:spPr>
            <p:txBody>
              <a:bodyPr wrap="squar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altLang="zh-CN" i="1">
                          <a:latin typeface="Cambria Math" panose="02040503050406030204" pitchFamily="18" charset="0"/>
                        </a:rPr>
                        <m:t>𝑆𝐶𝑅</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𝑆𝐶𝑅</m:t>
                          </m:r>
                        </m:e>
                        <m:sub>
                          <m:r>
                            <a:rPr lang="en-US" altLang="zh-CN" i="1">
                              <a:latin typeface="Cambria Math" panose="02040503050406030204" pitchFamily="18" charset="0"/>
                            </a:rPr>
                            <m:t>𝐿𝐶𝐷</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𝑆𝐶𝑅</m:t>
                          </m:r>
                        </m:e>
                        <m:sub>
                          <m:r>
                            <a:rPr lang="en-US" altLang="zh-CN" b="0" i="1" smtClean="0">
                              <a:latin typeface="Cambria Math" panose="02040503050406030204" pitchFamily="18" charset="0"/>
                            </a:rPr>
                            <m:t>𝑂</m:t>
                          </m:r>
                          <m:r>
                            <a:rPr lang="en-US" altLang="zh-CN" i="1">
                              <a:latin typeface="Cambria Math" panose="02040503050406030204" pitchFamily="18" charset="0"/>
                            </a:rPr>
                            <m:t>𝐿</m:t>
                          </m:r>
                          <m:r>
                            <a:rPr lang="en-US" altLang="zh-CN" b="0" i="1" smtClean="0">
                              <a:latin typeface="Cambria Math" panose="02040503050406030204" pitchFamily="18" charset="0"/>
                            </a:rPr>
                            <m:t>𝐸</m:t>
                          </m:r>
                          <m:r>
                            <a:rPr lang="en-US" altLang="zh-CN" i="1">
                              <a:latin typeface="Cambria Math" panose="02040503050406030204" pitchFamily="18" charset="0"/>
                            </a:rPr>
                            <m:t>𝐷</m:t>
                          </m:r>
                        </m:sub>
                      </m:sSub>
                      <m:r>
                        <a:rPr lang="en-US" altLang="zh-CN" i="1">
                          <a:latin typeface="Cambria Math" panose="02040503050406030204" pitchFamily="18" charset="0"/>
                        </a:rPr>
                        <m:t>)</m:t>
                      </m:r>
                      <m:r>
                        <a:rPr lang="en-US" altLang="zh-CN" i="1" smtClean="0">
                          <a:latin typeface="Cambria Math" panose="02040503050406030204" pitchFamily="18" charset="0"/>
                        </a:rPr>
                        <m:t>𝑆𝑃</m:t>
                      </m:r>
                      <m:r>
                        <a:rPr lang="en-US" altLang="zh-CN" i="1" smtClean="0">
                          <a:latin typeface="Cambria Math" panose="02040503050406030204" pitchFamily="18" charset="0"/>
                        </a:rPr>
                        <m:t>↔</m:t>
                      </m:r>
                      <m:r>
                        <a:rPr lang="en-US" altLang="zh-CN" i="1" smtClean="0">
                          <a:latin typeface="Cambria Math" panose="02040503050406030204" pitchFamily="18" charset="0"/>
                        </a:rPr>
                        <m:t>(</m:t>
                      </m:r>
                      <m:r>
                        <a:rPr lang="en-US" altLang="zh-CN" i="1" smtClean="0">
                          <a:latin typeface="Cambria Math" panose="02040503050406030204" pitchFamily="18" charset="0"/>
                        </a:rPr>
                        <m:t>𝐻𝑊</m:t>
                      </m:r>
                      <m:r>
                        <a:rPr lang="en-US" altLang="zh-CN" i="1" smtClean="0">
                          <a:latin typeface="Cambria Math" panose="02040503050406030204" pitchFamily="18" charset="0"/>
                        </a:rPr>
                        <m:t>∧</m:t>
                      </m:r>
                      <m:r>
                        <a:rPr lang="en-US" altLang="zh-CN" i="1" smtClean="0">
                          <a:latin typeface="Cambria Math" panose="02040503050406030204" pitchFamily="18" charset="0"/>
                        </a:rPr>
                        <m:t>𝑆𝑊</m:t>
                      </m:r>
                      <m:r>
                        <a:rPr lang="en-US" altLang="zh-CN" i="1" smtClean="0">
                          <a:latin typeface="Cambria Math" panose="02040503050406030204" pitchFamily="18" charset="0"/>
                        </a:rPr>
                        <m:t>)</m:t>
                      </m:r>
                    </m:oMath>
                  </m:oMathPara>
                </a14:m>
                <a:endParaRPr/>
              </a:p>
              <a:p>
                <a:pPr>
                  <a:lnSpc>
                    <a:spcPct val="150000"/>
                  </a:lnSpc>
                </a:pPr>
                <a:endParaRPr lang="en-US" altLang="zh-CN" i="1" dirty="0">
                  <a:latin typeface="Cambria Math" panose="02040503050406030204" pitchFamily="18" charset="0"/>
                </a:endParaRPr>
              </a:p>
              <a:p>
                <a:pPr>
                  <a:lnSpc>
                    <a:spcPct val="15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𝐶</m:t>
                      </m:r>
                      <m:r>
                        <a:rPr lang="en-US" altLang="zh-CN" i="1">
                          <a:latin typeface="Cambria Math" panose="02040503050406030204" pitchFamily="18" charset="0"/>
                        </a:rPr>
                        <m:t>𝐴𝑀</m:t>
                      </m:r>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𝐶𝐴𝑀</m:t>
                          </m:r>
                        </m:e>
                        <m:sub>
                          <m:r>
                            <a:rPr lang="en-US" altLang="zh-CN" b="0" i="1" smtClean="0">
                              <a:latin typeface="Cambria Math" panose="02040503050406030204" pitchFamily="18" charset="0"/>
                            </a:rPr>
                            <m:t>1</m:t>
                          </m:r>
                        </m:sub>
                      </m:sSub>
                      <m:r>
                        <a:rPr lang="en-US" altLang="zh-CN" i="1">
                          <a:latin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𝐶𝐴𝑀</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𝐶𝐴𝑀</m:t>
                          </m:r>
                        </m:e>
                        <m:sub>
                          <m:r>
                            <a:rPr lang="en-US" altLang="zh-CN" b="0" i="1" smtClean="0">
                              <a:latin typeface="Cambria Math" panose="02040503050406030204" pitchFamily="18" charset="0"/>
                            </a:rPr>
                            <m:t>3</m:t>
                          </m:r>
                        </m:sub>
                      </m:sSub>
                    </m:oMath>
                  </m:oMathPara>
                </a14:m>
                <a:endParaRPr lang="en-US" altLang="zh-CN" i="1" dirty="0">
                  <a:latin typeface="Cambria Math" panose="02040503050406030204" pitchFamily="18" charset="0"/>
                </a:endParaRPr>
              </a:p>
              <a:p>
                <a:pPr>
                  <a:lnSpc>
                    <a:spcPct val="150000"/>
                  </a:lnSpc>
                </a:pPr>
                <a:r>
                  <a:rPr lang="en-US" altLang="zh-CN" dirty="0"/>
                  <a:t>…</a:t>
                </a:r>
              </a:p>
            </p:txBody>
          </p:sp>
        </mc:Choice>
        <mc:Fallback xmlns="">
          <p:sp>
            <p:nvSpPr>
              <p:cNvPr id="13" name="文本框 12">
                <a:extLst>
                  <a:ext uri="{FF2B5EF4-FFF2-40B4-BE49-F238E27FC236}">
                    <a16:creationId xmlns:a16="http://schemas.microsoft.com/office/drawing/2014/main" id="{439FE036-8B64-1EEE-4F56-68C65A3D6FA0}"/>
                  </a:ext>
                </a:extLst>
              </p:cNvPr>
              <p:cNvSpPr txBox="1">
                <a:spLocks noRot="1" noChangeAspect="1" noMove="1" noResize="1" noEditPoints="1" noAdjustHandles="1" noChangeArrowheads="1" noChangeShapeType="1" noTextEdit="1"/>
              </p:cNvSpPr>
              <p:nvPr/>
            </p:nvSpPr>
            <p:spPr>
              <a:xfrm>
                <a:off x="8855172" y="1931659"/>
                <a:ext cx="3161336" cy="1610634"/>
              </a:xfrm>
              <a:prstGeom prst="rect">
                <a:avLst/>
              </a:prstGeom>
              <a:blipFill>
                <a:blip r:embed="rId5"/>
                <a:stretch>
                  <a:fillRect l="-4633" b="-7955"/>
                </a:stretch>
              </a:blipFill>
            </p:spPr>
            <p:txBody>
              <a:bodyPr/>
              <a:lstStyle/>
              <a:p>
                <a:r>
                  <a:rPr lang="zh-CN" altLang="en-US">
                    <a:noFill/>
                  </a:rPr>
                  <a:t> </a:t>
                </a:r>
              </a:p>
            </p:txBody>
          </p:sp>
        </mc:Fallback>
      </mc:AlternateContent>
      <p:sp>
        <p:nvSpPr>
          <p:cNvPr id="14" name="箭头: 直角上 13">
            <a:extLst>
              <a:ext uri="{FF2B5EF4-FFF2-40B4-BE49-F238E27FC236}">
                <a16:creationId xmlns:a16="http://schemas.microsoft.com/office/drawing/2014/main" id="{0D172B30-E873-8334-1BBD-3CF5F0A625B2}"/>
              </a:ext>
            </a:extLst>
          </p:cNvPr>
          <p:cNvSpPr/>
          <p:nvPr/>
        </p:nvSpPr>
        <p:spPr>
          <a:xfrm flipV="1">
            <a:off x="8968509" y="1480927"/>
            <a:ext cx="1311272" cy="485733"/>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下 14">
            <a:extLst>
              <a:ext uri="{FF2B5EF4-FFF2-40B4-BE49-F238E27FC236}">
                <a16:creationId xmlns:a16="http://schemas.microsoft.com/office/drawing/2014/main" id="{1B6AC753-31CB-C7E5-3BCE-F63D474FA0BA}"/>
              </a:ext>
            </a:extLst>
          </p:cNvPr>
          <p:cNvSpPr/>
          <p:nvPr/>
        </p:nvSpPr>
        <p:spPr>
          <a:xfrm>
            <a:off x="10021454" y="3549679"/>
            <a:ext cx="277091" cy="4433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CBBE2BB6-D5A8-F0A1-4D98-C210C25E4812}"/>
              </a:ext>
            </a:extLst>
          </p:cNvPr>
          <p:cNvPicPr>
            <a:picLocks noChangeAspect="1"/>
          </p:cNvPicPr>
          <p:nvPr/>
        </p:nvPicPr>
        <p:blipFill>
          <a:blip r:embed="rId6"/>
          <a:stretch>
            <a:fillRect/>
          </a:stretch>
        </p:blipFill>
        <p:spPr>
          <a:xfrm>
            <a:off x="9183760" y="4054691"/>
            <a:ext cx="1941439" cy="2690624"/>
          </a:xfrm>
          <a:prstGeom prst="rect">
            <a:avLst/>
          </a:prstGeom>
        </p:spPr>
      </p:pic>
    </p:spTree>
    <p:extLst>
      <p:ext uri="{BB962C8B-B14F-4D97-AF65-F5344CB8AC3E}">
        <p14:creationId xmlns:p14="http://schemas.microsoft.com/office/powerpoint/2010/main" val="63808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p:bldP spid="49" grpId="0" animBg="1"/>
      <p:bldP spid="4" grpId="0" animBg="1"/>
      <p:bldP spid="13" grpId="0"/>
      <p:bldP spid="14" grpId="0" animBg="1"/>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E35D6-1FC3-A4F8-36BB-A6A9F2FF46D0}"/>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7F50E210-A315-C589-9769-3B916D29285F}"/>
              </a:ext>
            </a:extLst>
          </p:cNvPr>
          <p:cNvSpPr/>
          <p:nvPr/>
        </p:nvSpPr>
        <p:spPr>
          <a:xfrm>
            <a:off x="812008" y="1937602"/>
            <a:ext cx="5404307" cy="4826371"/>
          </a:xfrm>
          <a:prstGeom prst="roundRect">
            <a:avLst>
              <a:gd name="adj" fmla="val 8712"/>
            </a:avLst>
          </a:prstGeom>
          <a:gradFill>
            <a:gsLst>
              <a:gs pos="1000">
                <a:schemeClr val="bg1"/>
              </a:gs>
              <a:gs pos="100000">
                <a:schemeClr val="bg1">
                  <a:lumMod val="95000"/>
                </a:schemeClr>
              </a:gs>
            </a:gsLst>
            <a:lin ang="16200000" scaled="1"/>
          </a:gradFill>
          <a:ln>
            <a:gradFill>
              <a:gsLst>
                <a:gs pos="0">
                  <a:schemeClr val="accent1">
                    <a:lumMod val="5000"/>
                    <a:lumOff val="95000"/>
                  </a:schemeClr>
                </a:gs>
                <a:gs pos="100000">
                  <a:schemeClr val="accent1">
                    <a:lumMod val="30000"/>
                    <a:lumOff val="70000"/>
                  </a:schemeClr>
                </a:gs>
              </a:gsLst>
              <a:lin ang="5400000" scaled="1"/>
            </a:gradFill>
          </a:ln>
          <a:effectLst>
            <a:outerShdw blurRad="177800" dist="38100" dir="8100000" algn="tr" rotWithShape="0">
              <a:schemeClr val="accent2">
                <a:lumMod val="75000"/>
                <a:alpha val="2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48609" name="矩形 16">
            <a:extLst>
              <a:ext uri="{FF2B5EF4-FFF2-40B4-BE49-F238E27FC236}">
                <a16:creationId xmlns:a16="http://schemas.microsoft.com/office/drawing/2014/main" id="{FC2CAEC7-3B94-B3D1-8B18-88495DEC249B}"/>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C84A6FDC-1828-51BC-F75C-6DA59482016E}"/>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206E0253-AE35-09CA-D7F9-253C423FA0DF}"/>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5A464CCA-14F8-D722-278D-4B9C43BA341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58999C30-2D3D-0A17-3F69-3624933A911D}"/>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C519D86E-6A4D-EE60-02B3-CC3747330594}"/>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03DA33F1-833D-5FA4-7F59-F2B6918A1113}"/>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实验评估</a:t>
            </a:r>
          </a:p>
        </p:txBody>
      </p:sp>
      <p:sp>
        <p:nvSpPr>
          <p:cNvPr id="45" name="文本框 44">
            <a:extLst>
              <a:ext uri="{FF2B5EF4-FFF2-40B4-BE49-F238E27FC236}">
                <a16:creationId xmlns:a16="http://schemas.microsoft.com/office/drawing/2014/main" id="{7A52FCA9-32A1-4954-715F-FE71BEB8F196}"/>
              </a:ext>
            </a:extLst>
          </p:cNvPr>
          <p:cNvSpPr txBox="1"/>
          <p:nvPr/>
        </p:nvSpPr>
        <p:spPr>
          <a:xfrm>
            <a:off x="1059604" y="2169455"/>
            <a:ext cx="4771595" cy="4154982"/>
          </a:xfrm>
          <a:prstGeom prst="rect">
            <a:avLst/>
          </a:prstGeom>
          <a:noFill/>
          <a:ln w="12700" cap="flat">
            <a:noFill/>
            <a:miter lim="400000"/>
          </a:ln>
          <a:effectLst/>
        </p:spPr>
        <p:txBody>
          <a:bodyPr rot="0" spcFirstLastPara="1" vertOverflow="overflow" horzOverflow="overflow" vert="horz" wrap="square" lIns="45719" tIns="45719" rIns="45719" bIns="45719" numCol="1" spcCol="38100" rtlCol="0" anchor="t">
            <a:spAutoFit/>
          </a:bodyPr>
          <a:lstStyle/>
          <a:p>
            <a:pPr marL="285750" marR="0" lvl="0" indent="-285750" defTabSz="914400" eaLnBrk="1" fontAlgn="auto" latinLnBrk="0" hangingPunct="0">
              <a:lnSpc>
                <a:spcPct val="150000"/>
              </a:lnSpc>
              <a:spcBef>
                <a:spcPts val="0"/>
              </a:spcBef>
              <a:spcAft>
                <a:spcPts val="0"/>
              </a:spcAft>
              <a:buClrTx/>
              <a:buSzTx/>
              <a:buFont typeface="Arial" panose="020B0604020202020204" pitchFamily="34" charset="0"/>
              <a:buChar char="•"/>
              <a:tabLst/>
              <a:defRPr/>
            </a:pPr>
            <a:r>
              <a:rPr lang="zh-CN" altLang="en-US"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关键参数</a:t>
            </a:r>
            <a:endParaRPr lang="en-US" altLang="zh-CN"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node table </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和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cache </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初始默认 </a:t>
            </a: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10K </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条记录。</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285750" indent="-285750" hangingPunct="0">
              <a:lnSpc>
                <a:spcPct val="150000"/>
              </a:lnSpc>
              <a:buFont typeface="Arial" panose="020B0604020202020204" pitchFamily="34" charset="0"/>
              <a:buChar char="•"/>
              <a:defRPr/>
            </a:pPr>
            <a:r>
              <a:rPr lang="zh-CN" altLang="en-US" sz="1600" b="1" kern="0" dirty="0">
                <a:solidFill>
                  <a:srgbClr val="000000"/>
                </a:solidFill>
                <a:latin typeface="宋体" panose="02010600030101010101" pitchFamily="2" charset="-122"/>
                <a:ea typeface="宋体" panose="02010600030101010101" pitchFamily="2" charset="-122"/>
                <a:cs typeface="Times New Roman" panose="02020603050405020304" pitchFamily="18" charset="0"/>
                <a:sym typeface="等线"/>
              </a:rPr>
              <a:t>参数敏感性</a:t>
            </a:r>
            <a:endParaRPr lang="en-US" altLang="zh-CN" sz="1600" b="1" kern="0" dirty="0">
              <a:solidFill>
                <a:srgbClr val="000000"/>
              </a:solidFill>
              <a:latin typeface="宋体" panose="02010600030101010101" pitchFamily="2" charset="-122"/>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过小的参数设置会导致频繁扩容，增加构建时间；过大则浪费内存，影响后续处理效率。</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marL="285750" indent="-285750" hangingPunct="0">
              <a:lnSpc>
                <a:spcPct val="150000"/>
              </a:lnSpc>
              <a:buFont typeface="Arial" panose="020B0604020202020204" pitchFamily="34" charset="0"/>
              <a:buChar char="•"/>
              <a:defRPr/>
            </a:pPr>
            <a:r>
              <a:rPr kumimoji="0" lang="zh-CN" altLang="en-US"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潜在性能缺陷</a:t>
            </a:r>
            <a:endParaRPr kumimoji="0" lang="en-US" altLang="zh-CN" sz="1600" b="1"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当模型规模刚好在边界上下浮动时，构建参数可能来回切换</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频繁的表格扩容或缓存命中率波动</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defRPr/>
            </a:pPr>
            <a:r>
              <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BDD </a:t>
            </a:r>
            <a:r>
              <a:rPr kumimoji="0" lang="zh-CN"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rPr>
              <a:t>构建时间显著增加或内存占用异常。</a:t>
            </a:r>
            <a:endParaRPr kumimoji="0" lang="en-US" altLang="zh-CN" sz="1600" b="0" i="0" u="none" strike="noStrike" kern="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等线"/>
            </a:endParaRPr>
          </a:p>
        </p:txBody>
      </p:sp>
      <p:sp>
        <p:nvSpPr>
          <p:cNvPr id="49" name="圆角矩形 35">
            <a:extLst>
              <a:ext uri="{FF2B5EF4-FFF2-40B4-BE49-F238E27FC236}">
                <a16:creationId xmlns:a16="http://schemas.microsoft.com/office/drawing/2014/main" id="{BE67CA23-E13D-52AB-0971-81B7898038E4}"/>
              </a:ext>
            </a:extLst>
          </p:cNvPr>
          <p:cNvSpPr/>
          <p:nvPr/>
        </p:nvSpPr>
        <p:spPr>
          <a:xfrm>
            <a:off x="3958866" y="1472264"/>
            <a:ext cx="1996920" cy="647585"/>
          </a:xfrm>
          <a:prstGeom prst="roundRect">
            <a:avLst>
              <a:gd name="adj" fmla="val 25000"/>
            </a:avLst>
          </a:prstGeom>
          <a:solidFill>
            <a:srgbClr val="213B69"/>
          </a:solidFill>
          <a:ln w="12700" cap="rnd" cmpd="sng" algn="ctr">
            <a:noFill/>
            <a:prstDash val="solid"/>
            <a:round/>
            <a:headEnd/>
            <a:tailEnd/>
          </a:ln>
          <a:effectLst/>
        </p:spPr>
        <p:txBody>
          <a:bodyPr rot="0" spcFirstLastPara="0" vert="horz" wrap="square" lIns="91440" tIns="45720" rIns="91440" bIns="45720" numCol="1" spcCol="0" rtlCol="0" fromWordArt="0" anchor="ctr" anchorCtr="0" forceAA="0" compatLnSpc="1">
            <a:prstTxWarp prst="textNoShape">
              <a:avLst/>
            </a:prstTxWarp>
            <a:normAutofit/>
          </a:bodyPr>
          <a:lstStyle/>
          <a:p>
            <a:pPr marL="0" marR="0" lvl="0" indent="0" algn="ctr" defTabSz="914354" eaLnBrk="1" fontAlgn="auto" latinLnBrk="0" hangingPunct="0">
              <a:lnSpc>
                <a:spcPct val="100000"/>
              </a:lnSpc>
              <a:spcBef>
                <a:spcPts val="0"/>
              </a:spcBef>
              <a:spcAft>
                <a:spcPts val="0"/>
              </a:spcAft>
              <a:buClrTx/>
              <a:buSzTx/>
              <a:buFontTx/>
              <a:buNone/>
              <a:tabLst/>
              <a:defRPr/>
            </a:pPr>
            <a:r>
              <a:rPr lang="zh-CN" altLang="en-US" b="1" kern="0" dirty="0">
                <a:solidFill>
                  <a:srgbClr val="FFFFFF"/>
                </a:solidFill>
                <a:latin typeface="宋体" panose="02010600030101010101" pitchFamily="2" charset="-122"/>
                <a:ea typeface="宋体" panose="02010600030101010101" pitchFamily="2" charset="-122"/>
                <a:sym typeface="等线"/>
              </a:rPr>
              <a:t>故障植入</a:t>
            </a:r>
          </a:p>
        </p:txBody>
      </p:sp>
      <p:pic>
        <p:nvPicPr>
          <p:cNvPr id="5" name="图片 4">
            <a:extLst>
              <a:ext uri="{FF2B5EF4-FFF2-40B4-BE49-F238E27FC236}">
                <a16:creationId xmlns:a16="http://schemas.microsoft.com/office/drawing/2014/main" id="{D3993A89-CD20-D096-D73F-24661913AEEF}"/>
              </a:ext>
            </a:extLst>
          </p:cNvPr>
          <p:cNvPicPr>
            <a:picLocks noChangeAspect="1"/>
          </p:cNvPicPr>
          <p:nvPr/>
        </p:nvPicPr>
        <p:blipFill>
          <a:blip r:embed="rId4"/>
          <a:stretch>
            <a:fillRect/>
          </a:stretch>
        </p:blipFill>
        <p:spPr>
          <a:xfrm>
            <a:off x="6890083" y="3147262"/>
            <a:ext cx="4624137" cy="1455086"/>
          </a:xfrm>
          <a:prstGeom prst="rect">
            <a:avLst/>
          </a:prstGeom>
        </p:spPr>
      </p:pic>
      <p:sp>
        <p:nvSpPr>
          <p:cNvPr id="8" name="矩形: 圆角 7">
            <a:extLst>
              <a:ext uri="{FF2B5EF4-FFF2-40B4-BE49-F238E27FC236}">
                <a16:creationId xmlns:a16="http://schemas.microsoft.com/office/drawing/2014/main" id="{927BB4FC-4829-F2D9-CB82-0C938EC8F6A7}"/>
              </a:ext>
            </a:extLst>
          </p:cNvPr>
          <p:cNvSpPr/>
          <p:nvPr/>
        </p:nvSpPr>
        <p:spPr>
          <a:xfrm>
            <a:off x="6890083" y="4978400"/>
            <a:ext cx="4624137" cy="831371"/>
          </a:xfrm>
          <a:prstGeom prst="roundRect">
            <a:avLst/>
          </a:prstGeom>
          <a:solidFill>
            <a:schemeClr val="bg1"/>
          </a:solidFill>
          <a:ln w="38100">
            <a:solidFill>
              <a:srgbClr val="4A66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A70BF7D-22FC-69E7-7C85-AE72CF109E01}"/>
              </a:ext>
            </a:extLst>
          </p:cNvPr>
          <p:cNvSpPr txBox="1"/>
          <p:nvPr/>
        </p:nvSpPr>
        <p:spPr>
          <a:xfrm>
            <a:off x="7363191" y="5172646"/>
            <a:ext cx="3677920" cy="442878"/>
          </a:xfrm>
          <a:prstGeom prst="rect">
            <a:avLst/>
          </a:prstGeom>
          <a:noFill/>
        </p:spPr>
        <p:txBody>
          <a:bodyPr wrap="square" rtlCol="0">
            <a:spAutoFit/>
          </a:bodyPr>
          <a:lstStyle/>
          <a:p>
            <a:pPr>
              <a:lnSpc>
                <a:spcPct val="150000"/>
              </a:lnSpc>
            </a:pPr>
            <a:r>
              <a:rPr lang="zh-CN" altLang="en-US" b="1" dirty="0">
                <a:latin typeface="宋体" panose="02010600030101010101" pitchFamily="2" charset="-122"/>
                <a:ea typeface="宋体" panose="02010600030101010101" pitchFamily="2" charset="-122"/>
              </a:rPr>
              <a:t>内部调参策略不当，导致性能退化</a:t>
            </a:r>
          </a:p>
        </p:txBody>
      </p:sp>
      <p:sp>
        <p:nvSpPr>
          <p:cNvPr id="3" name="文本框 13">
            <a:extLst>
              <a:ext uri="{FF2B5EF4-FFF2-40B4-BE49-F238E27FC236}">
                <a16:creationId xmlns:a16="http://schemas.microsoft.com/office/drawing/2014/main" id="{5957FC25-0729-92F6-2823-D9FE979F9AFA}"/>
              </a:ext>
            </a:extLst>
          </p:cNvPr>
          <p:cNvSpPr txBox="1"/>
          <p:nvPr/>
        </p:nvSpPr>
        <p:spPr>
          <a:xfrm>
            <a:off x="920205" y="347711"/>
            <a:ext cx="10415452"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A Proof of Concept (IST, 2018)</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26123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500"/>
                                        <p:tgtEl>
                                          <p:spTgt spid="4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5" grpId="0"/>
      <p:bldP spid="49" grpId="0" animBg="1"/>
      <p:bldP spid="8"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09BD5-88F0-2C91-CC3C-094D29594FAA}"/>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7994756C-4E7A-DE19-D350-3FF055A5F3C5}"/>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E4EB5EF7-1B50-8749-2F6B-1915E6A108CE}"/>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grpSp>
        <p:nvGrpSpPr>
          <p:cNvPr id="46" name="组合 28">
            <a:extLst>
              <a:ext uri="{FF2B5EF4-FFF2-40B4-BE49-F238E27FC236}">
                <a16:creationId xmlns:a16="http://schemas.microsoft.com/office/drawing/2014/main" id="{CBCBAB0B-BEDE-34A1-7F1B-44E521209D20}"/>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E2F57516-7A23-7071-BAE9-88961308749C}"/>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5C0B6A6-B75E-4239-D906-9CD41452CD2E}"/>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E0348999-3894-FFB4-27A9-209280927048}"/>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2AB84C0C-27E9-AEE0-02DC-1251704DB807}"/>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结果讨论</a:t>
            </a:r>
          </a:p>
        </p:txBody>
      </p:sp>
      <p:pic>
        <p:nvPicPr>
          <p:cNvPr id="8" name="图片 7">
            <a:extLst>
              <a:ext uri="{FF2B5EF4-FFF2-40B4-BE49-F238E27FC236}">
                <a16:creationId xmlns:a16="http://schemas.microsoft.com/office/drawing/2014/main" id="{98CFCCFD-10A8-45AC-4F74-2E8DA4E5A36A}"/>
              </a:ext>
            </a:extLst>
          </p:cNvPr>
          <p:cNvPicPr>
            <a:picLocks noChangeAspect="1"/>
          </p:cNvPicPr>
          <p:nvPr/>
        </p:nvPicPr>
        <p:blipFill>
          <a:blip r:embed="rId4"/>
          <a:stretch>
            <a:fillRect/>
          </a:stretch>
        </p:blipFill>
        <p:spPr>
          <a:xfrm>
            <a:off x="168686" y="5160750"/>
            <a:ext cx="3762900" cy="1600423"/>
          </a:xfrm>
          <a:prstGeom prst="rect">
            <a:avLst/>
          </a:prstGeom>
        </p:spPr>
      </p:pic>
      <p:sp>
        <p:nvSpPr>
          <p:cNvPr id="21" name="îšľiďê">
            <a:extLst>
              <a:ext uri="{FF2B5EF4-FFF2-40B4-BE49-F238E27FC236}">
                <a16:creationId xmlns:a16="http://schemas.microsoft.com/office/drawing/2014/main" id="{170299D6-0207-D9DB-A64E-2670D10A09DB}"/>
              </a:ext>
            </a:extLst>
          </p:cNvPr>
          <p:cNvSpPr/>
          <p:nvPr/>
        </p:nvSpPr>
        <p:spPr>
          <a:xfrm>
            <a:off x="339700" y="1841370"/>
            <a:ext cx="10858500" cy="3319380"/>
          </a:xfrm>
          <a:prstGeom prst="rect">
            <a:avLst/>
          </a:prstGeom>
          <a:solidFill>
            <a:srgbClr val="000000">
              <a:lumMod val="50000"/>
              <a:lumOff val="50000"/>
              <a:alpha val="10000"/>
            </a:srgbClr>
          </a:solidFill>
          <a:ln w="25400" cap="flat" cmpd="sng" algn="ctr">
            <a:noFill/>
            <a:prstDash val="solid"/>
          </a:ln>
          <a:effectLst/>
        </p:spPr>
        <p:txBody>
          <a:bodyPr rtlCol="0" anchor="ctr"/>
          <a:lstStyle/>
          <a:p>
            <a:pPr marL="0" marR="0" lvl="0" indent="0" algn="ctr" defTabSz="914400" eaLnBrk="1"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lumMod val="50000"/>
                  <a:lumOff val="50000"/>
                </a:srgbClr>
              </a:solidFill>
              <a:effectLst/>
              <a:uLnTx/>
              <a:uFillTx/>
              <a:latin typeface="Arial"/>
              <a:ea typeface="微软雅黑"/>
              <a:cs typeface="+mn-cs"/>
              <a:sym typeface="等线"/>
            </a:endParaRPr>
          </a:p>
        </p:txBody>
      </p:sp>
      <p:sp>
        <p:nvSpPr>
          <p:cNvPr id="23" name="işľiḋê">
            <a:extLst>
              <a:ext uri="{FF2B5EF4-FFF2-40B4-BE49-F238E27FC236}">
                <a16:creationId xmlns:a16="http://schemas.microsoft.com/office/drawing/2014/main" id="{C21D3149-BE59-5BC2-A3D6-D71993263DC7}"/>
              </a:ext>
            </a:extLst>
          </p:cNvPr>
          <p:cNvSpPr txBox="1"/>
          <p:nvPr/>
        </p:nvSpPr>
        <p:spPr>
          <a:xfrm>
            <a:off x="748165" y="2494951"/>
            <a:ext cx="2854407" cy="1153586"/>
          </a:xfrm>
          <a:prstGeom prst="rect">
            <a:avLst/>
          </a:prstGeom>
          <a:noFill/>
        </p:spPr>
        <p:txBody>
          <a:bodyPr wrap="square">
            <a:spAutoFit/>
          </a:bodyPr>
          <a:lstStyle/>
          <a:p>
            <a:pPr marL="285750" indent="-285750" hangingPunct="0">
              <a:lnSpc>
                <a:spcPct val="150000"/>
              </a:lnSpc>
              <a:buFont typeface="Arial" panose="020B0604020202020204" pitchFamily="34" charset="0"/>
              <a:buChar char="•"/>
            </a:pPr>
            <a:r>
              <a:rPr lang="zh-CN" altLang="en-US"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主要发现</a:t>
            </a:r>
            <a:endParaRPr lang="en-US" altLang="zh-CN"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hangingPunct="0">
              <a:lnSpc>
                <a:spcPct val="150000"/>
              </a:lnSpc>
            </a:pP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分析时间随着特征数量增长</a:t>
            </a:r>
            <a:r>
              <a:rPr lang="zh-CN" altLang="en-US"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呈近似指数级上升</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p:txBody>
      </p:sp>
      <p:sp>
        <p:nvSpPr>
          <p:cNvPr id="24" name="íṣḻîďe">
            <a:extLst>
              <a:ext uri="{FF2B5EF4-FFF2-40B4-BE49-F238E27FC236}">
                <a16:creationId xmlns:a16="http://schemas.microsoft.com/office/drawing/2014/main" id="{27080DEB-025F-1CA5-5722-2145C650C3BA}"/>
              </a:ext>
            </a:extLst>
          </p:cNvPr>
          <p:cNvSpPr txBox="1"/>
          <p:nvPr/>
        </p:nvSpPr>
        <p:spPr>
          <a:xfrm>
            <a:off x="748165" y="2014329"/>
            <a:ext cx="1800493" cy="369332"/>
          </a:xfrm>
          <a:prstGeom prst="rect">
            <a:avLst/>
          </a:prstGeom>
          <a:noFill/>
        </p:spPr>
        <p:txBody>
          <a:bodyPr wrap="square" rtlCol="0">
            <a:spAutoFit/>
          </a:bodyPr>
          <a:lstStyle/>
          <a:p>
            <a:pPr marL="342900" indent="-342900" hangingPunct="0">
              <a:buFont typeface="+mj-lt"/>
              <a:buAutoNum type="alphaUcPeriod"/>
            </a:pPr>
            <a:r>
              <a:rPr lang="zh-CN" altLang="en-US" b="1" dirty="0">
                <a:solidFill>
                  <a:srgbClr val="213B69"/>
                </a:solidFill>
                <a:latin typeface="宋体" panose="02010600030101010101" pitchFamily="2" charset="-122"/>
                <a:ea typeface="宋体" panose="02010600030101010101" pitchFamily="2" charset="-122"/>
                <a:sym typeface="等线"/>
              </a:rPr>
              <a:t>随机测试</a:t>
            </a:r>
            <a:endParaRPr lang="en-US" altLang="zh-CN" b="1" dirty="0">
              <a:solidFill>
                <a:srgbClr val="213B69"/>
              </a:solidFill>
              <a:latin typeface="宋体" panose="02010600030101010101" pitchFamily="2" charset="-122"/>
              <a:ea typeface="宋体" panose="02010600030101010101" pitchFamily="2" charset="-122"/>
              <a:sym typeface="等线"/>
            </a:endParaRPr>
          </a:p>
        </p:txBody>
      </p:sp>
      <p:cxnSp>
        <p:nvCxnSpPr>
          <p:cNvPr id="31" name="直接连接符 30">
            <a:extLst>
              <a:ext uri="{FF2B5EF4-FFF2-40B4-BE49-F238E27FC236}">
                <a16:creationId xmlns:a16="http://schemas.microsoft.com/office/drawing/2014/main" id="{BD44DB28-AB5B-E355-639D-14511B90AD11}"/>
              </a:ext>
            </a:extLst>
          </p:cNvPr>
          <p:cNvCxnSpPr/>
          <p:nvPr/>
        </p:nvCxnSpPr>
        <p:spPr>
          <a:xfrm>
            <a:off x="3742404" y="2112750"/>
            <a:ext cx="0" cy="2802705"/>
          </a:xfrm>
          <a:prstGeom prst="line">
            <a:avLst/>
          </a:prstGeom>
          <a:noFill/>
          <a:ln w="12700" cap="flat">
            <a:solidFill>
              <a:srgbClr val="213B69"/>
            </a:solidFill>
            <a:prstDash val="solid"/>
            <a:miter lim="800000"/>
          </a:ln>
          <a:effectLst/>
        </p:spPr>
      </p:cxnSp>
      <p:sp>
        <p:nvSpPr>
          <p:cNvPr id="33" name="işľiḋê">
            <a:extLst>
              <a:ext uri="{FF2B5EF4-FFF2-40B4-BE49-F238E27FC236}">
                <a16:creationId xmlns:a16="http://schemas.microsoft.com/office/drawing/2014/main" id="{E32550A0-47D3-8A99-9CE3-98E565CF1DD6}"/>
              </a:ext>
            </a:extLst>
          </p:cNvPr>
          <p:cNvSpPr txBox="1"/>
          <p:nvPr/>
        </p:nvSpPr>
        <p:spPr>
          <a:xfrm>
            <a:off x="4011037" y="2487882"/>
            <a:ext cx="3366855" cy="1892249"/>
          </a:xfrm>
          <a:prstGeom prst="rect">
            <a:avLst/>
          </a:prstGeom>
          <a:noFill/>
        </p:spPr>
        <p:txBody>
          <a:bodyPr wrap="square">
            <a:spAutoFit/>
          </a:bodyPr>
          <a:lstStyle/>
          <a:p>
            <a:pPr marL="285750" indent="-285750" hangingPunct="0">
              <a:lnSpc>
                <a:spcPct val="150000"/>
              </a:lnSpc>
              <a:buFont typeface="Arial" panose="020B0604020202020204" pitchFamily="34" charset="0"/>
              <a:buChar char="•"/>
            </a:pPr>
            <a:r>
              <a:rPr lang="zh-CN" altLang="en-US"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蜕变关系设计</a:t>
            </a:r>
            <a:endParaRPr lang="en-US" altLang="zh-CN"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pP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𝐹𝑀：原始模型</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pP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𝐹𝑀𝑀：去除所有强制特性的等价模型</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marL="742950" lvl="1" indent="-285750" hangingPunct="0">
              <a:lnSpc>
                <a:spcPct val="150000"/>
              </a:lnSpc>
              <a:buFont typeface="Wingdings" panose="05000000000000000000" pitchFamily="2" charset="2"/>
              <a:buChar char="p"/>
            </a:pPr>
            <a:r>
              <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T</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：模型分析所需时间</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p:txBody>
      </p:sp>
      <p:sp>
        <p:nvSpPr>
          <p:cNvPr id="34" name="íṣḻîďe">
            <a:extLst>
              <a:ext uri="{FF2B5EF4-FFF2-40B4-BE49-F238E27FC236}">
                <a16:creationId xmlns:a16="http://schemas.microsoft.com/office/drawing/2014/main" id="{C791DC9D-257F-4CD0-99A8-24F02EE7E580}"/>
              </a:ext>
            </a:extLst>
          </p:cNvPr>
          <p:cNvSpPr txBox="1"/>
          <p:nvPr/>
        </p:nvSpPr>
        <p:spPr>
          <a:xfrm>
            <a:off x="4011037" y="2007260"/>
            <a:ext cx="1800493" cy="369332"/>
          </a:xfrm>
          <a:prstGeom prst="rect">
            <a:avLst/>
          </a:prstGeom>
          <a:noFill/>
        </p:spPr>
        <p:txBody>
          <a:bodyPr wrap="square" rtlCol="0">
            <a:spAutoFit/>
          </a:bodyPr>
          <a:lstStyle/>
          <a:p>
            <a:pPr marL="342900" indent="-342900" hangingPunct="0">
              <a:buFont typeface="+mj-lt"/>
              <a:buAutoNum type="alphaUcPeriod" startAt="2"/>
            </a:pPr>
            <a:r>
              <a:rPr lang="zh-CN" altLang="en-US" b="1" dirty="0">
                <a:solidFill>
                  <a:srgbClr val="213B69"/>
                </a:solidFill>
                <a:latin typeface="宋体" panose="02010600030101010101" pitchFamily="2" charset="-122"/>
                <a:ea typeface="宋体" panose="02010600030101010101" pitchFamily="2" charset="-122"/>
                <a:sym typeface="等线"/>
              </a:rPr>
              <a:t>蜕变测试</a:t>
            </a:r>
            <a:endParaRPr lang="en-US" altLang="zh-CN" b="1" dirty="0">
              <a:solidFill>
                <a:srgbClr val="213B69"/>
              </a:solidFill>
              <a:latin typeface="宋体" panose="02010600030101010101" pitchFamily="2" charset="-122"/>
              <a:ea typeface="宋体" panose="02010600030101010101" pitchFamily="2" charset="-122"/>
              <a:sym typeface="等线"/>
            </a:endParaRPr>
          </a:p>
        </p:txBody>
      </p:sp>
      <p:pic>
        <p:nvPicPr>
          <p:cNvPr id="38" name="图片 37">
            <a:extLst>
              <a:ext uri="{FF2B5EF4-FFF2-40B4-BE49-F238E27FC236}">
                <a16:creationId xmlns:a16="http://schemas.microsoft.com/office/drawing/2014/main" id="{0FCDE6A1-6F14-B996-BD68-84CF1A388738}"/>
              </a:ext>
            </a:extLst>
          </p:cNvPr>
          <p:cNvPicPr>
            <a:picLocks noChangeAspect="1"/>
          </p:cNvPicPr>
          <p:nvPr/>
        </p:nvPicPr>
        <p:blipFill>
          <a:blip r:embed="rId5"/>
          <a:stretch>
            <a:fillRect/>
          </a:stretch>
        </p:blipFill>
        <p:spPr>
          <a:xfrm>
            <a:off x="3982689" y="5268585"/>
            <a:ext cx="7902425" cy="1492588"/>
          </a:xfrm>
          <a:prstGeom prst="rect">
            <a:avLst/>
          </a:prstGeom>
        </p:spPr>
      </p:pic>
      <p:sp>
        <p:nvSpPr>
          <p:cNvPr id="39" name="矩形: 圆角 38">
            <a:extLst>
              <a:ext uri="{FF2B5EF4-FFF2-40B4-BE49-F238E27FC236}">
                <a16:creationId xmlns:a16="http://schemas.microsoft.com/office/drawing/2014/main" id="{A89DB9CB-E2A9-D2C9-987E-022E9EC83B3A}"/>
              </a:ext>
            </a:extLst>
          </p:cNvPr>
          <p:cNvSpPr/>
          <p:nvPr/>
        </p:nvSpPr>
        <p:spPr>
          <a:xfrm>
            <a:off x="2292725" y="1225433"/>
            <a:ext cx="9592389" cy="500300"/>
          </a:xfrm>
          <a:prstGeom prst="roundRect">
            <a:avLst/>
          </a:prstGeom>
          <a:solidFill>
            <a:schemeClr val="bg1"/>
          </a:solidFill>
          <a:ln w="38100">
            <a:solidFill>
              <a:srgbClr val="4A66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B117D6AC-0494-49E0-D3D9-CB3C8114E2AA}"/>
              </a:ext>
            </a:extLst>
          </p:cNvPr>
          <p:cNvSpPr txBox="1"/>
          <p:nvPr/>
        </p:nvSpPr>
        <p:spPr>
          <a:xfrm>
            <a:off x="2343372" y="1306306"/>
            <a:ext cx="9495245" cy="338554"/>
          </a:xfrm>
          <a:prstGeom prst="rect">
            <a:avLst/>
          </a:prstGeom>
          <a:noFill/>
        </p:spPr>
        <p:txBody>
          <a:bodyPr wrap="square" rtlCol="0">
            <a:spAutoFit/>
          </a:bodyPr>
          <a:lstStyle/>
          <a:p>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分别生成包含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150</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200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个特征的随机特征模型各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10000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个，记录最小、平均、最大 分析时间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ms</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 name="işľiḋê">
            <a:extLst>
              <a:ext uri="{FF2B5EF4-FFF2-40B4-BE49-F238E27FC236}">
                <a16:creationId xmlns:a16="http://schemas.microsoft.com/office/drawing/2014/main" id="{200F5B21-04DF-2592-C39C-4CEFCB5EE397}"/>
              </a:ext>
            </a:extLst>
          </p:cNvPr>
          <p:cNvSpPr txBox="1"/>
          <p:nvPr/>
        </p:nvSpPr>
        <p:spPr>
          <a:xfrm>
            <a:off x="812009" y="3771446"/>
            <a:ext cx="2854407" cy="1153586"/>
          </a:xfrm>
          <a:prstGeom prst="rect">
            <a:avLst/>
          </a:prstGeom>
          <a:noFill/>
        </p:spPr>
        <p:txBody>
          <a:bodyPr wrap="square">
            <a:spAutoFit/>
          </a:bodyPr>
          <a:lstStyle/>
          <a:p>
            <a:pPr marL="285750" indent="-285750" hangingPunct="0">
              <a:lnSpc>
                <a:spcPct val="150000"/>
              </a:lnSpc>
              <a:buFont typeface="Arial" panose="020B0604020202020204" pitchFamily="34" charset="0"/>
              <a:buChar char="•"/>
            </a:pPr>
            <a:r>
              <a:rPr lang="zh-CN" altLang="en-US"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局限性</a:t>
            </a:r>
            <a:endParaRPr lang="en-US" altLang="zh-CN"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a:p>
            <a:pPr hangingPunct="0">
              <a:lnSpc>
                <a:spcPct val="150000"/>
              </a:lnSpc>
            </a:pP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测试人员需依赖</a:t>
            </a:r>
            <a:r>
              <a:rPr lang="zh-CN" altLang="en-US" sz="1600" b="1"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主观经验</a:t>
            </a:r>
            <a:r>
              <a:rPr lang="zh-CN" altLang="en-US"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rPr>
              <a:t>判断是否产生了性能退化。</a:t>
            </a:r>
            <a:endParaRPr lang="en-US" altLang="zh-CN" sz="1600" kern="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等线"/>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CC9623D-0A04-275F-34C7-733045DB670E}"/>
                  </a:ext>
                </a:extLst>
              </p:cNvPr>
              <p:cNvSpPr txBox="1"/>
              <p:nvPr/>
            </p:nvSpPr>
            <p:spPr>
              <a:xfrm>
                <a:off x="7938981" y="2337941"/>
                <a:ext cx="19738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𝐹𝑀</m:t>
                      </m:r>
                      <m:r>
                        <a:rPr lang="en-US" altLang="zh-CN" i="1">
                          <a:latin typeface="Cambria Math" panose="02040503050406030204" pitchFamily="18" charset="0"/>
                        </a:rPr>
                        <m:t>)≥</m:t>
                      </m:r>
                      <m:r>
                        <a:rPr lang="en-US" altLang="zh-CN" i="1">
                          <a:latin typeface="Cambria Math" panose="02040503050406030204" pitchFamily="18" charset="0"/>
                        </a:rPr>
                        <m:t>𝑇</m:t>
                      </m:r>
                      <m:r>
                        <a:rPr lang="en-US" altLang="zh-CN" i="1">
                          <a:latin typeface="Cambria Math" panose="02040503050406030204" pitchFamily="18" charset="0"/>
                        </a:rPr>
                        <m:t>(</m:t>
                      </m:r>
                      <m:r>
                        <a:rPr lang="en-US" altLang="zh-CN" i="1">
                          <a:latin typeface="Cambria Math" panose="02040503050406030204" pitchFamily="18" charset="0"/>
                        </a:rPr>
                        <m:t>𝐹𝑀𝑀</m:t>
                      </m:r>
                      <m:r>
                        <a:rPr lang="en-US" altLang="zh-CN" i="1" smtClean="0">
                          <a:latin typeface="Cambria Math" panose="02040503050406030204" pitchFamily="18" charset="0"/>
                        </a:rPr>
                        <m:t>)</m:t>
                      </m:r>
                    </m:oMath>
                  </m:oMathPara>
                </a14:m>
                <a:endParaRPr lang="zh-CN" altLang="en-US" dirty="0"/>
              </a:p>
            </p:txBody>
          </p:sp>
        </mc:Choice>
        <mc:Fallback xmlns="">
          <p:sp>
            <p:nvSpPr>
              <p:cNvPr id="3" name="文本框 2">
                <a:extLst>
                  <a:ext uri="{FF2B5EF4-FFF2-40B4-BE49-F238E27FC236}">
                    <a16:creationId xmlns:a16="http://schemas.microsoft.com/office/drawing/2014/main" id="{7CC9623D-0A04-275F-34C7-733045DB670E}"/>
                  </a:ext>
                </a:extLst>
              </p:cNvPr>
              <p:cNvSpPr txBox="1">
                <a:spLocks noRot="1" noChangeAspect="1" noMove="1" noResize="1" noEditPoints="1" noAdjustHandles="1" noChangeArrowheads="1" noChangeShapeType="1" noTextEdit="1"/>
              </p:cNvSpPr>
              <p:nvPr/>
            </p:nvSpPr>
            <p:spPr>
              <a:xfrm>
                <a:off x="7938981" y="2337941"/>
                <a:ext cx="1973874" cy="276999"/>
              </a:xfrm>
              <a:prstGeom prst="rect">
                <a:avLst/>
              </a:prstGeom>
              <a:blipFill>
                <a:blip r:embed="rId6"/>
                <a:stretch>
                  <a:fillRect l="-617" t="-2222" r="-2160" b="-377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A169DC7-054B-10F3-162B-F30DB2F9F5F5}"/>
                  </a:ext>
                </a:extLst>
              </p:cNvPr>
              <p:cNvSpPr txBox="1"/>
              <p:nvPr/>
            </p:nvSpPr>
            <p:spPr>
              <a:xfrm>
                <a:off x="7712700" y="2794350"/>
                <a:ext cx="276255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altLang="zh-CN" i="1">
                          <a:latin typeface="Cambria Math" panose="02040503050406030204" pitchFamily="18" charset="0"/>
                        </a:rPr>
                        <m:t>𝑇</m:t>
                      </m:r>
                      <m:r>
                        <a:rPr lang="de-DE" altLang="zh-CN" i="1">
                          <a:latin typeface="Cambria Math" panose="02040503050406030204" pitchFamily="18" charset="0"/>
                        </a:rPr>
                        <m:t>(</m:t>
                      </m:r>
                      <m:r>
                        <a:rPr lang="de-DE" altLang="zh-CN" i="1">
                          <a:latin typeface="Cambria Math" panose="02040503050406030204" pitchFamily="18" charset="0"/>
                        </a:rPr>
                        <m:t>𝐹𝑀𝑀</m:t>
                      </m:r>
                      <m:r>
                        <a:rPr lang="de-DE" altLang="zh-CN" i="1">
                          <a:latin typeface="Cambria Math" panose="02040503050406030204" pitchFamily="18" charset="0"/>
                        </a:rPr>
                        <m:t>)−</m:t>
                      </m:r>
                      <m:r>
                        <a:rPr lang="de-DE" altLang="zh-CN" i="1">
                          <a:latin typeface="Cambria Math" panose="02040503050406030204" pitchFamily="18" charset="0"/>
                        </a:rPr>
                        <m:t>𝑇</m:t>
                      </m:r>
                      <m:r>
                        <a:rPr lang="de-DE" altLang="zh-CN" i="1">
                          <a:latin typeface="Cambria Math" panose="02040503050406030204" pitchFamily="18" charset="0"/>
                        </a:rPr>
                        <m:t>(</m:t>
                      </m:r>
                      <m:r>
                        <a:rPr lang="de-DE" altLang="zh-CN" i="1">
                          <a:latin typeface="Cambria Math" panose="02040503050406030204" pitchFamily="18" charset="0"/>
                        </a:rPr>
                        <m:t>𝐹𝑀</m:t>
                      </m:r>
                      <m:r>
                        <a:rPr lang="de-DE" altLang="zh-CN" i="1">
                          <a:latin typeface="Cambria Math" panose="02040503050406030204" pitchFamily="18" charset="0"/>
                        </a:rPr>
                        <m:t>)≤1000</m:t>
                      </m:r>
                    </m:oMath>
                  </m:oMathPara>
                </a14:m>
                <a:endParaRPr lang="zh-CN" altLang="en-US" dirty="0"/>
              </a:p>
            </p:txBody>
          </p:sp>
        </mc:Choice>
        <mc:Fallback xmlns="">
          <p:sp>
            <p:nvSpPr>
              <p:cNvPr id="4" name="文本框 3">
                <a:extLst>
                  <a:ext uri="{FF2B5EF4-FFF2-40B4-BE49-F238E27FC236}">
                    <a16:creationId xmlns:a16="http://schemas.microsoft.com/office/drawing/2014/main" id="{4A169DC7-054B-10F3-162B-F30DB2F9F5F5}"/>
                  </a:ext>
                </a:extLst>
              </p:cNvPr>
              <p:cNvSpPr txBox="1">
                <a:spLocks noRot="1" noChangeAspect="1" noMove="1" noResize="1" noEditPoints="1" noAdjustHandles="1" noChangeArrowheads="1" noChangeShapeType="1" noTextEdit="1"/>
              </p:cNvSpPr>
              <p:nvPr/>
            </p:nvSpPr>
            <p:spPr>
              <a:xfrm>
                <a:off x="7712700" y="2794350"/>
                <a:ext cx="2762551" cy="276999"/>
              </a:xfrm>
              <a:prstGeom prst="rect">
                <a:avLst/>
              </a:prstGeom>
              <a:blipFill>
                <a:blip r:embed="rId7"/>
                <a:stretch>
                  <a:fillRect l="-221" r="-662" b="-34783"/>
                </a:stretch>
              </a:blipFill>
            </p:spPr>
            <p:txBody>
              <a:bodyPr/>
              <a:lstStyle/>
              <a:p>
                <a:r>
                  <a:rPr lang="zh-CN" altLang="en-US">
                    <a:noFill/>
                  </a:rPr>
                  <a:t> </a:t>
                </a:r>
              </a:p>
            </p:txBody>
          </p:sp>
        </mc:Fallback>
      </mc:AlternateContent>
      <p:sp>
        <p:nvSpPr>
          <p:cNvPr id="5" name="箭头: 下 4">
            <a:extLst>
              <a:ext uri="{FF2B5EF4-FFF2-40B4-BE49-F238E27FC236}">
                <a16:creationId xmlns:a16="http://schemas.microsoft.com/office/drawing/2014/main" id="{1611D8B9-9224-423E-E85D-B31B3A44A2CC}"/>
              </a:ext>
            </a:extLst>
          </p:cNvPr>
          <p:cNvSpPr/>
          <p:nvPr/>
        </p:nvSpPr>
        <p:spPr>
          <a:xfrm>
            <a:off x="8872409" y="3186986"/>
            <a:ext cx="277091" cy="44334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DECB281-9003-3B3E-84DB-A23F96DBB2AE}"/>
                  </a:ext>
                </a:extLst>
              </p:cNvPr>
              <p:cNvSpPr txBox="1"/>
              <p:nvPr/>
            </p:nvSpPr>
            <p:spPr>
              <a:xfrm>
                <a:off x="7638798" y="3752781"/>
                <a:ext cx="287110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altLang="zh-CN" i="1">
                          <a:latin typeface="Cambria Math" panose="02040503050406030204" pitchFamily="18" charset="0"/>
                        </a:rPr>
                        <m:t>𝑓</m:t>
                      </m:r>
                      <m:r>
                        <a:rPr lang="de-DE" altLang="zh-CN" i="1">
                          <a:latin typeface="Cambria Math" panose="02040503050406030204" pitchFamily="18" charset="0"/>
                        </a:rPr>
                        <m:t>(</m:t>
                      </m:r>
                      <m:r>
                        <a:rPr lang="de-DE" altLang="zh-CN" i="1">
                          <a:latin typeface="Cambria Math" panose="02040503050406030204" pitchFamily="18" charset="0"/>
                        </a:rPr>
                        <m:t>𝐹𝑀</m:t>
                      </m:r>
                      <m:r>
                        <a:rPr lang="de-DE" altLang="zh-CN" i="1">
                          <a:latin typeface="Cambria Math" panose="02040503050406030204" pitchFamily="18" charset="0"/>
                        </a:rPr>
                        <m:t>)=</m:t>
                      </m:r>
                      <m:r>
                        <a:rPr lang="de-DE" altLang="zh-CN" i="1">
                          <a:latin typeface="Cambria Math" panose="02040503050406030204" pitchFamily="18" charset="0"/>
                        </a:rPr>
                        <m:t>𝑇</m:t>
                      </m:r>
                      <m:r>
                        <a:rPr lang="de-DE" altLang="zh-CN" i="1">
                          <a:latin typeface="Cambria Math" panose="02040503050406030204" pitchFamily="18" charset="0"/>
                        </a:rPr>
                        <m:t>(</m:t>
                      </m:r>
                      <m:r>
                        <a:rPr lang="de-DE" altLang="zh-CN" i="1">
                          <a:latin typeface="Cambria Math" panose="02040503050406030204" pitchFamily="18" charset="0"/>
                        </a:rPr>
                        <m:t>𝐹𝑀𝑀</m:t>
                      </m:r>
                      <m:r>
                        <a:rPr lang="de-DE" altLang="zh-CN" i="1">
                          <a:latin typeface="Cambria Math" panose="02040503050406030204" pitchFamily="18" charset="0"/>
                        </a:rPr>
                        <m:t>)−</m:t>
                      </m:r>
                      <m:r>
                        <a:rPr lang="de-DE" altLang="zh-CN" i="1">
                          <a:latin typeface="Cambria Math" panose="02040503050406030204" pitchFamily="18" charset="0"/>
                        </a:rPr>
                        <m:t>𝑇</m:t>
                      </m:r>
                      <m:r>
                        <a:rPr lang="de-DE" altLang="zh-CN" i="1">
                          <a:latin typeface="Cambria Math" panose="02040503050406030204" pitchFamily="18" charset="0"/>
                        </a:rPr>
                        <m:t>(</m:t>
                      </m:r>
                      <m:r>
                        <a:rPr lang="de-DE" altLang="zh-CN" i="1">
                          <a:latin typeface="Cambria Math" panose="02040503050406030204" pitchFamily="18" charset="0"/>
                        </a:rPr>
                        <m:t>𝐹𝑀</m:t>
                      </m:r>
                      <m:r>
                        <a:rPr lang="de-DE" altLang="zh-CN" i="1">
                          <a:latin typeface="Cambria Math" panose="02040503050406030204" pitchFamily="18" charset="0"/>
                        </a:rPr>
                        <m:t>)</m:t>
                      </m:r>
                    </m:oMath>
                  </m:oMathPara>
                </a14:m>
                <a:endParaRPr lang="zh-CN" altLang="en-US" dirty="0"/>
              </a:p>
            </p:txBody>
          </p:sp>
        </mc:Choice>
        <mc:Fallback xmlns="">
          <p:sp>
            <p:nvSpPr>
              <p:cNvPr id="9" name="文本框 8">
                <a:extLst>
                  <a:ext uri="{FF2B5EF4-FFF2-40B4-BE49-F238E27FC236}">
                    <a16:creationId xmlns:a16="http://schemas.microsoft.com/office/drawing/2014/main" id="{1DECB281-9003-3B3E-84DB-A23F96DBB2AE}"/>
                  </a:ext>
                </a:extLst>
              </p:cNvPr>
              <p:cNvSpPr txBox="1">
                <a:spLocks noRot="1" noChangeAspect="1" noMove="1" noResize="1" noEditPoints="1" noAdjustHandles="1" noChangeArrowheads="1" noChangeShapeType="1" noTextEdit="1"/>
              </p:cNvSpPr>
              <p:nvPr/>
            </p:nvSpPr>
            <p:spPr>
              <a:xfrm>
                <a:off x="7638798" y="3752781"/>
                <a:ext cx="2871107" cy="276999"/>
              </a:xfrm>
              <a:prstGeom prst="rect">
                <a:avLst/>
              </a:prstGeom>
              <a:blipFill>
                <a:blip r:embed="rId8"/>
                <a:stretch>
                  <a:fillRect l="-2123" t="-2222" r="-2123" b="-3777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4267A5C8-1CEF-6895-0D10-FD267E4825F7}"/>
              </a:ext>
            </a:extLst>
          </p:cNvPr>
          <p:cNvSpPr txBox="1"/>
          <p:nvPr/>
        </p:nvSpPr>
        <p:spPr>
          <a:xfrm>
            <a:off x="9161071" y="3160932"/>
            <a:ext cx="1545116" cy="387222"/>
          </a:xfrm>
          <a:prstGeom prst="rect">
            <a:avLst/>
          </a:prstGeom>
          <a:noFill/>
        </p:spPr>
        <p:txBody>
          <a:bodyPr wrap="square">
            <a:spAutoFit/>
          </a:bodyPr>
          <a:lstStyle/>
          <a:p>
            <a:pPr lvl="0" algn="ctr">
              <a:lnSpc>
                <a:spcPct val="135000"/>
              </a:lnSpc>
              <a:defRPr/>
            </a:pPr>
            <a:r>
              <a:rPr lang="zh-CN" altLang="en-US" sz="1600" b="1" noProof="0" dirty="0">
                <a:solidFill>
                  <a:srgbClr val="4933F2">
                    <a:lumMod val="75000"/>
                  </a:srgbClr>
                </a:solidFill>
                <a:latin typeface="Times New Roman" panose="02020603050405020304" pitchFamily="18" charset="0"/>
                <a:ea typeface="宋体" panose="02010600030101010101" pitchFamily="2" charset="-122"/>
                <a:cs typeface="Times New Roman" panose="02020603050405020304" pitchFamily="18" charset="0"/>
              </a:rPr>
              <a:t>适应度函数</a:t>
            </a:r>
            <a:endParaRPr kumimoji="0" lang="zh-CN" altLang="en-US" sz="1600" b="0" i="0" u="none" strike="noStrike" kern="1200" cap="none" spc="0" normalizeH="0" baseline="0" noProof="0" dirty="0">
              <a:ln>
                <a:noFill/>
              </a:ln>
              <a:solidFill>
                <a:srgbClr val="778495">
                  <a:lumMod val="75000"/>
                </a:srgbClr>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13">
            <a:extLst>
              <a:ext uri="{FF2B5EF4-FFF2-40B4-BE49-F238E27FC236}">
                <a16:creationId xmlns:a16="http://schemas.microsoft.com/office/drawing/2014/main" id="{82B79FAA-CCA2-2AC0-09F2-0C1E5F976FB8}"/>
              </a:ext>
            </a:extLst>
          </p:cNvPr>
          <p:cNvSpPr txBox="1"/>
          <p:nvPr/>
        </p:nvSpPr>
        <p:spPr>
          <a:xfrm>
            <a:off x="920205" y="347711"/>
            <a:ext cx="10415452" cy="523220"/>
          </a:xfrm>
          <a:prstGeom prst="rect">
            <a:avLst/>
          </a:prstGeom>
          <a:noFill/>
        </p:spPr>
        <p:txBody>
          <a:bodyPr wrap="square" rtlCol="0">
            <a:spAutoFit/>
          </a:bodyPr>
          <a:lstStyle/>
          <a:p>
            <a:r>
              <a:rPr lang="en-US" altLang="zh-CN"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Performance Metamorphic Testing:  A Proof of Concept (IST, 2018)</a:t>
            </a:r>
            <a:endPar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endParaRPr>
          </a:p>
        </p:txBody>
      </p:sp>
    </p:spTree>
    <p:extLst>
      <p:ext uri="{BB962C8B-B14F-4D97-AF65-F5344CB8AC3E}">
        <p14:creationId xmlns:p14="http://schemas.microsoft.com/office/powerpoint/2010/main" val="157389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500"/>
                                        <p:tgtEl>
                                          <p:spTgt spid="3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fade">
                                      <p:cBhvr>
                                        <p:cTn id="46" dur="500"/>
                                        <p:tgtEl>
                                          <p:spTgt spid="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500"/>
                                        <p:tgtEl>
                                          <p:spTgt spid="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500"/>
                                        <p:tgtEl>
                                          <p:spTgt spid="12"/>
                                        </p:tgtEl>
                                      </p:cBhvr>
                                    </p:animEffect>
                                  </p:childTnLst>
                                </p:cTn>
                              </p:par>
                            </p:childTnLst>
                          </p:cTn>
                        </p:par>
                        <p:par>
                          <p:cTn id="56" fill="hold">
                            <p:stCondLst>
                              <p:cond delay="500"/>
                            </p:stCondLst>
                            <p:childTnLst>
                              <p:par>
                                <p:cTn id="57" presetID="1" presetClass="entr" presetSubtype="0" fill="hold" nodeType="after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21" grpId="0" animBg="1"/>
      <p:bldP spid="23" grpId="0"/>
      <p:bldP spid="24" grpId="0"/>
      <p:bldP spid="33" grpId="0"/>
      <p:bldP spid="34" grpId="0"/>
      <p:bldP spid="39" grpId="0" animBg="1"/>
      <p:bldP spid="40" grpId="0"/>
      <p:bldP spid="2" grpId="0"/>
      <p:bldP spid="3" grpId="0"/>
      <p:bldP spid="4" grpId="0"/>
      <p:bldP spid="5" grpId="0" animBg="1"/>
      <p:bldP spid="9"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9CE1C-311F-7A7A-B9EC-B5D892AB6D1D}"/>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42437FA8-CF11-CBAE-616B-8A21B521F8D3}"/>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5247E59C-BE2D-9319-CB74-0A35252E51AB}"/>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560D88BB-91B1-D1E0-90A9-D5F903EF942E}"/>
              </a:ext>
            </a:extLst>
          </p:cNvPr>
          <p:cNvSpPr txBox="1"/>
          <p:nvPr/>
        </p:nvSpPr>
        <p:spPr>
          <a:xfrm>
            <a:off x="920205" y="347711"/>
            <a:ext cx="5985921" cy="523220"/>
          </a:xfrm>
          <a:prstGeom prst="rect">
            <a:avLst/>
          </a:prstGeom>
          <a:noFill/>
        </p:spPr>
        <p:txBody>
          <a:bodyPr wrap="squar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进度规划</a:t>
            </a:r>
          </a:p>
        </p:txBody>
      </p:sp>
      <p:grpSp>
        <p:nvGrpSpPr>
          <p:cNvPr id="46" name="组合 28">
            <a:extLst>
              <a:ext uri="{FF2B5EF4-FFF2-40B4-BE49-F238E27FC236}">
                <a16:creationId xmlns:a16="http://schemas.microsoft.com/office/drawing/2014/main" id="{2E60892A-B408-2DF2-79AC-423530A0140B}"/>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8297F0E4-6B3E-C872-B3CC-E5C0A089BC27}"/>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AE65B2FD-93AB-0832-491E-6A4BA454BC42}"/>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grpSp>
        <p:nvGrpSpPr>
          <p:cNvPr id="29" name="组合 28">
            <a:extLst>
              <a:ext uri="{FF2B5EF4-FFF2-40B4-BE49-F238E27FC236}">
                <a16:creationId xmlns:a16="http://schemas.microsoft.com/office/drawing/2014/main" id="{618B42DC-BDCD-1DCC-402C-69DF41DEB985}"/>
              </a:ext>
            </a:extLst>
          </p:cNvPr>
          <p:cNvGrpSpPr/>
          <p:nvPr/>
        </p:nvGrpSpPr>
        <p:grpSpPr>
          <a:xfrm>
            <a:off x="5832378" y="4419510"/>
            <a:ext cx="3573023" cy="1759371"/>
            <a:chOff x="660400" y="5006254"/>
            <a:chExt cx="2007837" cy="1229444"/>
          </a:xfrm>
        </p:grpSpPr>
        <p:sp>
          <p:nvSpPr>
            <p:cNvPr id="30" name="ComponentBackground2">
              <a:extLst>
                <a:ext uri="{FF2B5EF4-FFF2-40B4-BE49-F238E27FC236}">
                  <a16:creationId xmlns:a16="http://schemas.microsoft.com/office/drawing/2014/main" id="{238F20F7-A163-FA65-13FB-02A727B68D74}"/>
                </a:ext>
              </a:extLst>
            </p:cNvPr>
            <p:cNvSpPr>
              <a:spLocks/>
            </p:cNvSpPr>
            <p:nvPr/>
          </p:nvSpPr>
          <p:spPr>
            <a:xfrm>
              <a:off x="660400" y="5006254"/>
              <a:ext cx="2007837" cy="1229444"/>
            </a:xfrm>
            <a:prstGeom prst="roundRect">
              <a:avLst>
                <a:gd name="adj" fmla="val 9478"/>
              </a:avLst>
            </a:prstGeom>
            <a:gradFill>
              <a:gsLst>
                <a:gs pos="0">
                  <a:schemeClr val="accent1">
                    <a:lumMod val="45000"/>
                    <a:lumOff val="55000"/>
                    <a:alpha val="50000"/>
                  </a:schemeClr>
                </a:gs>
                <a:gs pos="50000">
                  <a:schemeClr val="accent1">
                    <a:lumMod val="30000"/>
                    <a:lumOff val="70000"/>
                    <a:alpha val="0"/>
                  </a:schemeClr>
                </a:gs>
              </a:gsLst>
              <a:lin ang="5400000" scaled="0"/>
            </a:gradFill>
            <a:ln w="12700" cap="rnd">
              <a:gradFill>
                <a:gsLst>
                  <a:gs pos="0">
                    <a:schemeClr val="accent1">
                      <a:lumMod val="45000"/>
                      <a:lumOff val="55000"/>
                    </a:schemeClr>
                  </a:gs>
                  <a:gs pos="100000">
                    <a:schemeClr val="accent1">
                      <a:lumMod val="30000"/>
                      <a:lumOff val="70000"/>
                      <a:alpha val="0"/>
                    </a:schemeClr>
                  </a:gs>
                </a:gsLst>
                <a:lin ang="54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sym typeface="Arial" panose="020B0604020202020204" pitchFamily="34" charset="0"/>
              </a:endParaRPr>
            </a:p>
          </p:txBody>
        </p:sp>
        <p:sp>
          <p:nvSpPr>
            <p:cNvPr id="31" name="Bullet2">
              <a:extLst>
                <a:ext uri="{FF2B5EF4-FFF2-40B4-BE49-F238E27FC236}">
                  <a16:creationId xmlns:a16="http://schemas.microsoft.com/office/drawing/2014/main" id="{4A4E070F-1CD5-52A0-4C70-729614C5931F}"/>
                </a:ext>
              </a:extLst>
            </p:cNvPr>
            <p:cNvSpPr txBox="1">
              <a:spLocks/>
            </p:cNvSpPr>
            <p:nvPr/>
          </p:nvSpPr>
          <p:spPr>
            <a:xfrm>
              <a:off x="707551" y="5123891"/>
              <a:ext cx="1905947" cy="235687"/>
            </a:xfrm>
            <a:prstGeom prst="rect">
              <a:avLst/>
            </a:prstGeom>
            <a:noFill/>
            <a:ln>
              <a:noFill/>
            </a:ln>
          </p:spPr>
          <p:txBody>
            <a:bodyPr wrap="square" lIns="91440" tIns="45720" rIns="91440" bIns="45720" anchor="b" anchorCtr="0">
              <a:normAutofit fontScale="92500" lnSpcReduction="10000"/>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rPr>
                <a:t>模型实现与性能数据收集</a:t>
              </a:r>
            </a:p>
          </p:txBody>
        </p:sp>
      </p:grpSp>
      <p:sp>
        <p:nvSpPr>
          <p:cNvPr id="75" name="箭头: 右 74">
            <a:extLst>
              <a:ext uri="{FF2B5EF4-FFF2-40B4-BE49-F238E27FC236}">
                <a16:creationId xmlns:a16="http://schemas.microsoft.com/office/drawing/2014/main" id="{F5C3FE8B-12B9-ACB1-BBFB-D3F6A4DD0476}"/>
              </a:ext>
            </a:extLst>
          </p:cNvPr>
          <p:cNvSpPr>
            <a:spLocks/>
          </p:cNvSpPr>
          <p:nvPr/>
        </p:nvSpPr>
        <p:spPr>
          <a:xfrm>
            <a:off x="-1" y="3561345"/>
            <a:ext cx="12090400" cy="682272"/>
          </a:xfrm>
          <a:prstGeom prst="rightArrow">
            <a:avLst>
              <a:gd name="adj1" fmla="val 82388"/>
              <a:gd name="adj2" fmla="val 35994"/>
            </a:avLst>
          </a:prstGeom>
          <a:gradFill flip="none" rotWithShape="1">
            <a:gsLst>
              <a:gs pos="0">
                <a:schemeClr val="accent1">
                  <a:lumMod val="60000"/>
                  <a:lumOff val="40000"/>
                </a:schemeClr>
              </a:gs>
              <a:gs pos="75000">
                <a:schemeClr val="accent1"/>
              </a:gs>
            </a:gsLst>
            <a:lin ang="2700000" scaled="1"/>
            <a:tileRect/>
          </a:gradFill>
          <a:ln w="38100">
            <a:no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rmAutofit/>
          </a:bodyPr>
          <a:lstStyle/>
          <a:p>
            <a:pPr algn="ctr">
              <a:lnSpc>
                <a:spcPct val="120000"/>
              </a:lnSpc>
            </a:pPr>
            <a:endParaRPr lang="zh-CN" altLang="en-US" sz="1100" b="1">
              <a:solidFill>
                <a:srgbClr val="FFFFFF"/>
              </a:solidFill>
              <a:cs typeface="+mn-ea"/>
            </a:endParaRPr>
          </a:p>
        </p:txBody>
      </p:sp>
      <p:sp>
        <p:nvSpPr>
          <p:cNvPr id="32" name="Number1">
            <a:extLst>
              <a:ext uri="{FF2B5EF4-FFF2-40B4-BE49-F238E27FC236}">
                <a16:creationId xmlns:a16="http://schemas.microsoft.com/office/drawing/2014/main" id="{04AFD978-BB42-959D-7C3E-3A981697A8AD}"/>
              </a:ext>
            </a:extLst>
          </p:cNvPr>
          <p:cNvSpPr/>
          <p:nvPr/>
        </p:nvSpPr>
        <p:spPr>
          <a:xfrm>
            <a:off x="2087920" y="3630736"/>
            <a:ext cx="520622" cy="613727"/>
          </a:xfrm>
          <a:prstGeom prst="ellipse">
            <a:avLst/>
          </a:prstGeom>
          <a:solidFill>
            <a:schemeClr val="bg1"/>
          </a:solidFill>
          <a:ln w="12700">
            <a:solidFill>
              <a:schemeClr val="accent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rmAutofit fontScale="92500" lnSpcReduction="20000"/>
          </a:bodyPr>
          <a:lstStyle/>
          <a:p>
            <a:pPr algn="ctr">
              <a:lnSpc>
                <a:spcPct val="120000"/>
              </a:lnSpc>
            </a:pPr>
            <a:r>
              <a:rPr lang="en-US" altLang="zh-CN" sz="2400" b="1" dirty="0">
                <a:solidFill>
                  <a:schemeClr val="accent1"/>
                </a:solidFill>
                <a:cs typeface="+mn-ea"/>
              </a:rPr>
              <a:t>1</a:t>
            </a:r>
            <a:endParaRPr lang="zh-CN" altLang="en-US" sz="2400" b="1" dirty="0">
              <a:solidFill>
                <a:schemeClr val="accent1"/>
              </a:solidFill>
              <a:cs typeface="+mn-ea"/>
            </a:endParaRPr>
          </a:p>
        </p:txBody>
      </p:sp>
      <p:sp>
        <p:nvSpPr>
          <p:cNvPr id="33" name="Number2">
            <a:extLst>
              <a:ext uri="{FF2B5EF4-FFF2-40B4-BE49-F238E27FC236}">
                <a16:creationId xmlns:a16="http://schemas.microsoft.com/office/drawing/2014/main" id="{DED1ED64-1F86-9E1A-5E37-F24A4E30D80B}"/>
              </a:ext>
            </a:extLst>
          </p:cNvPr>
          <p:cNvSpPr/>
          <p:nvPr/>
        </p:nvSpPr>
        <p:spPr>
          <a:xfrm>
            <a:off x="4637793" y="3630736"/>
            <a:ext cx="520622" cy="613727"/>
          </a:xfrm>
          <a:prstGeom prst="ellipse">
            <a:avLst/>
          </a:prstGeom>
          <a:solidFill>
            <a:schemeClr val="bg1"/>
          </a:solidFill>
          <a:ln w="12700">
            <a:solidFill>
              <a:schemeClr val="accent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rmAutofit fontScale="92500" lnSpcReduction="20000"/>
          </a:bodyPr>
          <a:lstStyle/>
          <a:p>
            <a:pPr algn="ctr">
              <a:lnSpc>
                <a:spcPct val="120000"/>
              </a:lnSpc>
            </a:pPr>
            <a:r>
              <a:rPr lang="en-US" altLang="zh-CN" sz="2400" b="1" dirty="0">
                <a:solidFill>
                  <a:schemeClr val="accent1"/>
                </a:solidFill>
                <a:cs typeface="+mn-ea"/>
              </a:rPr>
              <a:t>2</a:t>
            </a:r>
            <a:endParaRPr lang="zh-CN" altLang="en-US" sz="2400" b="1" dirty="0">
              <a:solidFill>
                <a:schemeClr val="accent1"/>
              </a:solidFill>
              <a:cs typeface="+mn-ea"/>
            </a:endParaRPr>
          </a:p>
        </p:txBody>
      </p:sp>
      <p:sp>
        <p:nvSpPr>
          <p:cNvPr id="37" name="Number3">
            <a:extLst>
              <a:ext uri="{FF2B5EF4-FFF2-40B4-BE49-F238E27FC236}">
                <a16:creationId xmlns:a16="http://schemas.microsoft.com/office/drawing/2014/main" id="{A9C56D29-C922-21AD-E14C-928992F171BE}"/>
              </a:ext>
            </a:extLst>
          </p:cNvPr>
          <p:cNvSpPr/>
          <p:nvPr/>
        </p:nvSpPr>
        <p:spPr>
          <a:xfrm>
            <a:off x="7221621" y="3630736"/>
            <a:ext cx="520622" cy="613727"/>
          </a:xfrm>
          <a:prstGeom prst="ellipse">
            <a:avLst/>
          </a:prstGeom>
          <a:solidFill>
            <a:schemeClr val="bg1"/>
          </a:solidFill>
          <a:ln w="12700">
            <a:solidFill>
              <a:schemeClr val="accent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rmAutofit fontScale="92500" lnSpcReduction="20000"/>
          </a:bodyPr>
          <a:lstStyle/>
          <a:p>
            <a:pPr algn="ctr">
              <a:lnSpc>
                <a:spcPct val="120000"/>
              </a:lnSpc>
            </a:pPr>
            <a:r>
              <a:rPr lang="en-US" altLang="zh-CN" sz="2400" b="1" dirty="0">
                <a:solidFill>
                  <a:schemeClr val="accent1"/>
                </a:solidFill>
                <a:cs typeface="+mn-ea"/>
              </a:rPr>
              <a:t>3</a:t>
            </a:r>
            <a:endParaRPr lang="zh-CN" altLang="en-US" sz="2400" b="1" dirty="0">
              <a:solidFill>
                <a:schemeClr val="accent1"/>
              </a:solidFill>
              <a:cs typeface="+mn-ea"/>
            </a:endParaRPr>
          </a:p>
        </p:txBody>
      </p:sp>
      <p:sp>
        <p:nvSpPr>
          <p:cNvPr id="42" name="文本框 41">
            <a:extLst>
              <a:ext uri="{FF2B5EF4-FFF2-40B4-BE49-F238E27FC236}">
                <a16:creationId xmlns:a16="http://schemas.microsoft.com/office/drawing/2014/main" id="{F625355D-9B20-40CA-FD27-F4620495DBB5}"/>
              </a:ext>
            </a:extLst>
          </p:cNvPr>
          <p:cNvSpPr txBox="1"/>
          <p:nvPr/>
        </p:nvSpPr>
        <p:spPr>
          <a:xfrm>
            <a:off x="6137044" y="5029503"/>
            <a:ext cx="3170947" cy="1200329"/>
          </a:xfrm>
          <a:prstGeom prst="rect">
            <a:avLst/>
          </a:prstGeom>
          <a:noFill/>
        </p:spPr>
        <p:txBody>
          <a:bodyPr wrap="square">
            <a:spAutoFit/>
          </a:bodyPr>
          <a:lstStyle/>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选定模型和环境配置</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编写性能测试脚本</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收集不同条件下数据</a:t>
            </a:r>
          </a:p>
        </p:txBody>
      </p:sp>
      <p:grpSp>
        <p:nvGrpSpPr>
          <p:cNvPr id="43" name="组合 42">
            <a:extLst>
              <a:ext uri="{FF2B5EF4-FFF2-40B4-BE49-F238E27FC236}">
                <a16:creationId xmlns:a16="http://schemas.microsoft.com/office/drawing/2014/main" id="{68BA73F4-491D-4509-70C8-97051A1842E6}"/>
              </a:ext>
            </a:extLst>
          </p:cNvPr>
          <p:cNvGrpSpPr/>
          <p:nvPr/>
        </p:nvGrpSpPr>
        <p:grpSpPr>
          <a:xfrm>
            <a:off x="3082592" y="1489295"/>
            <a:ext cx="3573023" cy="1759371"/>
            <a:chOff x="660400" y="5006254"/>
            <a:chExt cx="2007837" cy="1229444"/>
          </a:xfrm>
        </p:grpSpPr>
        <p:sp>
          <p:nvSpPr>
            <p:cNvPr id="44" name="ComponentBackground2">
              <a:extLst>
                <a:ext uri="{FF2B5EF4-FFF2-40B4-BE49-F238E27FC236}">
                  <a16:creationId xmlns:a16="http://schemas.microsoft.com/office/drawing/2014/main" id="{E497002D-AF5F-51AE-7BE7-84597FA3B583}"/>
                </a:ext>
              </a:extLst>
            </p:cNvPr>
            <p:cNvSpPr>
              <a:spLocks/>
            </p:cNvSpPr>
            <p:nvPr/>
          </p:nvSpPr>
          <p:spPr>
            <a:xfrm>
              <a:off x="660400" y="5006254"/>
              <a:ext cx="2007837" cy="1229444"/>
            </a:xfrm>
            <a:prstGeom prst="roundRect">
              <a:avLst>
                <a:gd name="adj" fmla="val 9478"/>
              </a:avLst>
            </a:prstGeom>
            <a:gradFill>
              <a:gsLst>
                <a:gs pos="0">
                  <a:schemeClr val="accent1">
                    <a:lumMod val="45000"/>
                    <a:lumOff val="55000"/>
                    <a:alpha val="50000"/>
                  </a:schemeClr>
                </a:gs>
                <a:gs pos="50000">
                  <a:schemeClr val="accent1">
                    <a:lumMod val="30000"/>
                    <a:lumOff val="70000"/>
                    <a:alpha val="0"/>
                  </a:schemeClr>
                </a:gs>
              </a:gsLst>
              <a:lin ang="5400000" scaled="0"/>
            </a:gradFill>
            <a:ln w="12700" cap="rnd">
              <a:gradFill>
                <a:gsLst>
                  <a:gs pos="0">
                    <a:schemeClr val="accent1">
                      <a:lumMod val="45000"/>
                      <a:lumOff val="55000"/>
                    </a:schemeClr>
                  </a:gs>
                  <a:gs pos="100000">
                    <a:schemeClr val="accent1">
                      <a:lumMod val="30000"/>
                      <a:lumOff val="70000"/>
                      <a:alpha val="0"/>
                    </a:schemeClr>
                  </a:gs>
                </a:gsLst>
                <a:lin ang="54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sym typeface="Arial" panose="020B0604020202020204" pitchFamily="34" charset="0"/>
              </a:endParaRPr>
            </a:p>
          </p:txBody>
        </p:sp>
        <p:sp>
          <p:nvSpPr>
            <p:cNvPr id="45" name="Bullet2">
              <a:extLst>
                <a:ext uri="{FF2B5EF4-FFF2-40B4-BE49-F238E27FC236}">
                  <a16:creationId xmlns:a16="http://schemas.microsoft.com/office/drawing/2014/main" id="{CDAD0F8A-B1DE-B70D-E4DC-DBAF0047C71B}"/>
                </a:ext>
              </a:extLst>
            </p:cNvPr>
            <p:cNvSpPr txBox="1">
              <a:spLocks/>
            </p:cNvSpPr>
            <p:nvPr/>
          </p:nvSpPr>
          <p:spPr>
            <a:xfrm>
              <a:off x="707551" y="5123891"/>
              <a:ext cx="1905947" cy="235687"/>
            </a:xfrm>
            <a:prstGeom prst="rect">
              <a:avLst/>
            </a:prstGeom>
            <a:noFill/>
            <a:ln>
              <a:noFill/>
            </a:ln>
          </p:spPr>
          <p:txBody>
            <a:bodyPr wrap="square" lIns="91440" tIns="45720" rIns="91440" bIns="45720" anchor="b" anchorCtr="0">
              <a:normAutofit fontScale="92500" lnSpcReduction="10000"/>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rPr>
                <a:t>性能建模与蜕变关系构建</a:t>
              </a:r>
            </a:p>
          </p:txBody>
        </p:sp>
      </p:grpSp>
      <p:sp>
        <p:nvSpPr>
          <p:cNvPr id="47" name="文本框 46">
            <a:extLst>
              <a:ext uri="{FF2B5EF4-FFF2-40B4-BE49-F238E27FC236}">
                <a16:creationId xmlns:a16="http://schemas.microsoft.com/office/drawing/2014/main" id="{D31A3316-B5E9-DBBD-9B9C-C0FAAE662BD0}"/>
              </a:ext>
            </a:extLst>
          </p:cNvPr>
          <p:cNvSpPr txBox="1"/>
          <p:nvPr/>
        </p:nvSpPr>
        <p:spPr>
          <a:xfrm>
            <a:off x="3314486" y="1970587"/>
            <a:ext cx="3243719" cy="1569660"/>
          </a:xfrm>
          <a:prstGeom prst="rect">
            <a:avLst/>
          </a:prstGeom>
          <a:noFill/>
        </p:spPr>
        <p:txBody>
          <a:bodyPr wrap="square">
            <a:spAutoFit/>
          </a:bodyPr>
          <a:lstStyle/>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调研性能建模方法（文献</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工具）</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提炼性能影响因素</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构建</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形式化表达</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设置误差容忍阈值</a:t>
            </a:r>
          </a:p>
        </p:txBody>
      </p:sp>
      <p:grpSp>
        <p:nvGrpSpPr>
          <p:cNvPr id="48" name="组合 47">
            <a:extLst>
              <a:ext uri="{FF2B5EF4-FFF2-40B4-BE49-F238E27FC236}">
                <a16:creationId xmlns:a16="http://schemas.microsoft.com/office/drawing/2014/main" id="{005D4789-DE94-B00F-FEB9-F063F0BD85FF}"/>
              </a:ext>
            </a:extLst>
          </p:cNvPr>
          <p:cNvGrpSpPr/>
          <p:nvPr/>
        </p:nvGrpSpPr>
        <p:grpSpPr>
          <a:xfrm>
            <a:off x="812009" y="4411509"/>
            <a:ext cx="3573023" cy="1759371"/>
            <a:chOff x="660400" y="5006254"/>
            <a:chExt cx="2007837" cy="1229444"/>
          </a:xfrm>
        </p:grpSpPr>
        <p:sp>
          <p:nvSpPr>
            <p:cNvPr id="49" name="ComponentBackground2">
              <a:extLst>
                <a:ext uri="{FF2B5EF4-FFF2-40B4-BE49-F238E27FC236}">
                  <a16:creationId xmlns:a16="http://schemas.microsoft.com/office/drawing/2014/main" id="{45B2F205-AB79-089F-ED17-3BF5B5C4628D}"/>
                </a:ext>
              </a:extLst>
            </p:cNvPr>
            <p:cNvSpPr>
              <a:spLocks/>
            </p:cNvSpPr>
            <p:nvPr/>
          </p:nvSpPr>
          <p:spPr>
            <a:xfrm>
              <a:off x="660400" y="5006254"/>
              <a:ext cx="2007837" cy="1229444"/>
            </a:xfrm>
            <a:prstGeom prst="roundRect">
              <a:avLst>
                <a:gd name="adj" fmla="val 9478"/>
              </a:avLst>
            </a:prstGeom>
            <a:gradFill>
              <a:gsLst>
                <a:gs pos="0">
                  <a:schemeClr val="accent1">
                    <a:lumMod val="45000"/>
                    <a:lumOff val="55000"/>
                    <a:alpha val="50000"/>
                  </a:schemeClr>
                </a:gs>
                <a:gs pos="50000">
                  <a:schemeClr val="accent1">
                    <a:lumMod val="30000"/>
                    <a:lumOff val="70000"/>
                    <a:alpha val="0"/>
                  </a:schemeClr>
                </a:gs>
              </a:gsLst>
              <a:lin ang="5400000" scaled="0"/>
            </a:gradFill>
            <a:ln w="12700" cap="rnd">
              <a:gradFill>
                <a:gsLst>
                  <a:gs pos="0">
                    <a:schemeClr val="accent1">
                      <a:lumMod val="45000"/>
                      <a:lumOff val="55000"/>
                    </a:schemeClr>
                  </a:gs>
                  <a:gs pos="100000">
                    <a:schemeClr val="accent1">
                      <a:lumMod val="30000"/>
                      <a:lumOff val="70000"/>
                      <a:alpha val="0"/>
                    </a:schemeClr>
                  </a:gs>
                </a:gsLst>
                <a:lin ang="54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sym typeface="Arial" panose="020B0604020202020204" pitchFamily="34" charset="0"/>
              </a:endParaRPr>
            </a:p>
          </p:txBody>
        </p:sp>
        <p:sp>
          <p:nvSpPr>
            <p:cNvPr id="50" name="Bullet2">
              <a:extLst>
                <a:ext uri="{FF2B5EF4-FFF2-40B4-BE49-F238E27FC236}">
                  <a16:creationId xmlns:a16="http://schemas.microsoft.com/office/drawing/2014/main" id="{D89D755E-F12A-3427-6A5D-2A0606D510EA}"/>
                </a:ext>
              </a:extLst>
            </p:cNvPr>
            <p:cNvSpPr txBox="1">
              <a:spLocks/>
            </p:cNvSpPr>
            <p:nvPr/>
          </p:nvSpPr>
          <p:spPr>
            <a:xfrm>
              <a:off x="707551" y="5123891"/>
              <a:ext cx="1905947" cy="235687"/>
            </a:xfrm>
            <a:prstGeom prst="rect">
              <a:avLst/>
            </a:prstGeom>
            <a:noFill/>
            <a:ln>
              <a:noFill/>
            </a:ln>
          </p:spPr>
          <p:txBody>
            <a:bodyPr wrap="square" lIns="91440" tIns="45720" rIns="91440" bIns="45720" anchor="b" anchorCtr="0">
              <a:normAutofit fontScale="92500" lnSpcReduction="10000"/>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rPr>
                <a:t>性能缺陷收集与复现</a:t>
              </a:r>
            </a:p>
          </p:txBody>
        </p:sp>
      </p:grpSp>
      <p:sp>
        <p:nvSpPr>
          <p:cNvPr id="51" name="文本框 50">
            <a:extLst>
              <a:ext uri="{FF2B5EF4-FFF2-40B4-BE49-F238E27FC236}">
                <a16:creationId xmlns:a16="http://schemas.microsoft.com/office/drawing/2014/main" id="{920CEFA1-429F-75DC-6F10-09F603FE99B4}"/>
              </a:ext>
            </a:extLst>
          </p:cNvPr>
          <p:cNvSpPr txBox="1"/>
          <p:nvPr/>
        </p:nvSpPr>
        <p:spPr>
          <a:xfrm>
            <a:off x="1116675" y="4922286"/>
            <a:ext cx="3243719" cy="1200329"/>
          </a:xfrm>
          <a:prstGeom prst="rect">
            <a:avLst/>
          </a:prstGeom>
          <a:noFill/>
        </p:spPr>
        <p:txBody>
          <a:bodyPr wrap="square">
            <a:spAutoFit/>
          </a:bodyPr>
          <a:lstStyle/>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收集缺陷案例</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复现模型异常运</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结合</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PMR</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进行验证并统计结果</a:t>
            </a:r>
          </a:p>
        </p:txBody>
      </p:sp>
      <p:sp>
        <p:nvSpPr>
          <p:cNvPr id="2" name="Number3">
            <a:extLst>
              <a:ext uri="{FF2B5EF4-FFF2-40B4-BE49-F238E27FC236}">
                <a16:creationId xmlns:a16="http://schemas.microsoft.com/office/drawing/2014/main" id="{269CE1DF-C265-9424-A7FD-16200B56A981}"/>
              </a:ext>
            </a:extLst>
          </p:cNvPr>
          <p:cNvSpPr/>
          <p:nvPr/>
        </p:nvSpPr>
        <p:spPr>
          <a:xfrm>
            <a:off x="9843769" y="3595617"/>
            <a:ext cx="520622" cy="613727"/>
          </a:xfrm>
          <a:prstGeom prst="ellipse">
            <a:avLst/>
          </a:prstGeom>
          <a:solidFill>
            <a:schemeClr val="bg1"/>
          </a:solidFill>
          <a:ln w="12700">
            <a:solidFill>
              <a:schemeClr val="accent1"/>
            </a:solidFill>
          </a:ln>
          <a:effectLst>
            <a:outerShdw blurRad="127000" dist="63500" dir="2700000" algn="tl" rotWithShape="0">
              <a:schemeClr val="accent1">
                <a:alpha val="1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91440" tIns="45720" rIns="91440" bIns="45720" rtlCol="0" anchor="ctr">
            <a:normAutofit fontScale="92500" lnSpcReduction="20000"/>
          </a:bodyPr>
          <a:lstStyle/>
          <a:p>
            <a:pPr algn="ctr">
              <a:lnSpc>
                <a:spcPct val="120000"/>
              </a:lnSpc>
            </a:pPr>
            <a:r>
              <a:rPr lang="en-US" altLang="zh-CN" sz="2400" b="1" dirty="0">
                <a:solidFill>
                  <a:schemeClr val="accent1"/>
                </a:solidFill>
                <a:cs typeface="+mn-ea"/>
              </a:rPr>
              <a:t>4</a:t>
            </a:r>
            <a:endParaRPr lang="zh-CN" altLang="en-US" sz="2400" b="1" dirty="0">
              <a:solidFill>
                <a:schemeClr val="accent1"/>
              </a:solidFill>
              <a:cs typeface="+mn-ea"/>
            </a:endParaRPr>
          </a:p>
        </p:txBody>
      </p:sp>
      <p:grpSp>
        <p:nvGrpSpPr>
          <p:cNvPr id="3" name="组合 2">
            <a:extLst>
              <a:ext uri="{FF2B5EF4-FFF2-40B4-BE49-F238E27FC236}">
                <a16:creationId xmlns:a16="http://schemas.microsoft.com/office/drawing/2014/main" id="{97355CCC-B44F-B8F2-1518-60602FA148B5}"/>
              </a:ext>
            </a:extLst>
          </p:cNvPr>
          <p:cNvGrpSpPr/>
          <p:nvPr/>
        </p:nvGrpSpPr>
        <p:grpSpPr>
          <a:xfrm>
            <a:off x="7618890" y="1497296"/>
            <a:ext cx="4449757" cy="1759371"/>
            <a:chOff x="660400" y="5006254"/>
            <a:chExt cx="2007837" cy="1229444"/>
          </a:xfrm>
        </p:grpSpPr>
        <p:sp>
          <p:nvSpPr>
            <p:cNvPr id="4" name="ComponentBackground2">
              <a:extLst>
                <a:ext uri="{FF2B5EF4-FFF2-40B4-BE49-F238E27FC236}">
                  <a16:creationId xmlns:a16="http://schemas.microsoft.com/office/drawing/2014/main" id="{AA8E48B8-A29F-FAAE-53C5-9EE77166B1FE}"/>
                </a:ext>
              </a:extLst>
            </p:cNvPr>
            <p:cNvSpPr>
              <a:spLocks/>
            </p:cNvSpPr>
            <p:nvPr/>
          </p:nvSpPr>
          <p:spPr>
            <a:xfrm>
              <a:off x="660400" y="5006254"/>
              <a:ext cx="2007837" cy="1229444"/>
            </a:xfrm>
            <a:prstGeom prst="roundRect">
              <a:avLst>
                <a:gd name="adj" fmla="val 9478"/>
              </a:avLst>
            </a:prstGeom>
            <a:gradFill>
              <a:gsLst>
                <a:gs pos="0">
                  <a:schemeClr val="accent1">
                    <a:lumMod val="45000"/>
                    <a:lumOff val="55000"/>
                    <a:alpha val="50000"/>
                  </a:schemeClr>
                </a:gs>
                <a:gs pos="50000">
                  <a:schemeClr val="accent1">
                    <a:lumMod val="30000"/>
                    <a:lumOff val="70000"/>
                    <a:alpha val="0"/>
                  </a:schemeClr>
                </a:gs>
              </a:gsLst>
              <a:lin ang="5400000" scaled="0"/>
            </a:gradFill>
            <a:ln w="12700" cap="rnd">
              <a:gradFill>
                <a:gsLst>
                  <a:gs pos="0">
                    <a:schemeClr val="accent1">
                      <a:lumMod val="45000"/>
                      <a:lumOff val="55000"/>
                    </a:schemeClr>
                  </a:gs>
                  <a:gs pos="100000">
                    <a:schemeClr val="accent1">
                      <a:lumMod val="30000"/>
                      <a:lumOff val="70000"/>
                      <a:alpha val="0"/>
                    </a:schemeClr>
                  </a:gs>
                </a:gsLst>
                <a:lin ang="5400000" scaled="0"/>
              </a:gra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normAutofit/>
            </a:bodyPr>
            <a:lstStyle/>
            <a:p>
              <a:pPr algn="r"/>
              <a:endParaRPr lang="zh-CN" altLang="en-US" b="1">
                <a:solidFill>
                  <a:schemeClr val="accent1"/>
                </a:solidFill>
                <a:sym typeface="Arial" panose="020B0604020202020204" pitchFamily="34" charset="0"/>
              </a:endParaRPr>
            </a:p>
          </p:txBody>
        </p:sp>
        <p:sp>
          <p:nvSpPr>
            <p:cNvPr id="5" name="Bullet2">
              <a:extLst>
                <a:ext uri="{FF2B5EF4-FFF2-40B4-BE49-F238E27FC236}">
                  <a16:creationId xmlns:a16="http://schemas.microsoft.com/office/drawing/2014/main" id="{6B15EF00-965E-245A-DD4F-4782AD5782F6}"/>
                </a:ext>
              </a:extLst>
            </p:cNvPr>
            <p:cNvSpPr txBox="1">
              <a:spLocks/>
            </p:cNvSpPr>
            <p:nvPr/>
          </p:nvSpPr>
          <p:spPr>
            <a:xfrm>
              <a:off x="707551" y="5123891"/>
              <a:ext cx="1905947" cy="235687"/>
            </a:xfrm>
            <a:prstGeom prst="rect">
              <a:avLst/>
            </a:prstGeom>
            <a:noFill/>
            <a:ln>
              <a:noFill/>
            </a:ln>
          </p:spPr>
          <p:txBody>
            <a:bodyPr wrap="square" lIns="91440" tIns="45720" rIns="91440" bIns="45720" anchor="b" anchorCtr="0">
              <a:normAutofit fontScale="92500" lnSpcReduction="10000"/>
            </a:bodyPr>
            <a:lstStyle/>
            <a:p>
              <a:pPr marL="0" marR="0" lvl="0" indent="0"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latin typeface="宋体" panose="02010600030101010101" pitchFamily="2" charset="-122"/>
                  <a:ea typeface="宋体" panose="02010600030101010101" pitchFamily="2" charset="-122"/>
                  <a:cs typeface="Arial" panose="020B0604020202020204" pitchFamily="34" charset="0"/>
                </a:rPr>
                <a:t>性能监测工具构建</a:t>
              </a:r>
            </a:p>
          </p:txBody>
        </p:sp>
      </p:grpSp>
      <p:sp>
        <p:nvSpPr>
          <p:cNvPr id="6" name="文本框 5">
            <a:extLst>
              <a:ext uri="{FF2B5EF4-FFF2-40B4-BE49-F238E27FC236}">
                <a16:creationId xmlns:a16="http://schemas.microsoft.com/office/drawing/2014/main" id="{A87B894B-1688-42A8-26DB-404145F2A4D2}"/>
              </a:ext>
            </a:extLst>
          </p:cNvPr>
          <p:cNvSpPr txBox="1"/>
          <p:nvPr/>
        </p:nvSpPr>
        <p:spPr>
          <a:xfrm>
            <a:off x="7850785" y="2002913"/>
            <a:ext cx="4039650" cy="1569660"/>
          </a:xfrm>
          <a:prstGeom prst="rect">
            <a:avLst/>
          </a:prstGeom>
          <a:noFill/>
        </p:spPr>
        <p:txBody>
          <a:bodyPr wrap="square">
            <a:spAutoFit/>
          </a:bodyPr>
          <a:lstStyle/>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全局监控工具</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defTabSz="914377" fontAlgn="ctr">
              <a:lnSpc>
                <a:spcPct val="150000"/>
              </a:lnSpc>
              <a:buFont typeface="Wingdings" panose="05000000000000000000" pitchFamily="2" charset="2"/>
              <a:buChar char="Ø"/>
              <a:defRPr/>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Prometheus</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Telegraf</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Grafana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285750" marR="0" lvl="0" indent="-285750" algn="l" defTabSz="914377" rtl="0" eaLnBrk="1" fontAlgn="ctr" latinLnBrk="0" hangingPunct="1">
              <a:lnSpc>
                <a:spcPct val="150000"/>
              </a:lnSpc>
              <a:spcBef>
                <a:spcPts val="0"/>
              </a:spcBef>
              <a:spcAft>
                <a:spcPts val="0"/>
              </a:spcAft>
              <a:buClrTx/>
              <a:buSzTx/>
              <a:buFont typeface="Wingdings" panose="05000000000000000000" pitchFamily="2" charset="2"/>
              <a:buChar char="p"/>
              <a:tabLst/>
              <a:defRPr/>
            </a:pP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代码剖析工具</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defTabSz="914377" fontAlgn="ctr">
              <a:lnSpc>
                <a:spcPct val="150000"/>
              </a:lnSpc>
              <a:buFont typeface="Wingdings" panose="05000000000000000000" pitchFamily="2" charset="2"/>
              <a:buChar char="Ø"/>
              <a:defRPr/>
            </a:pP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cProfile</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err="1">
                <a:latin typeface="Times New Roman" panose="02020603050405020304" pitchFamily="18" charset="0"/>
                <a:ea typeface="宋体" panose="02010600030101010101" pitchFamily="2" charset="-122"/>
                <a:cs typeface="Times New Roman" panose="02020603050405020304" pitchFamily="18" charset="0"/>
              </a:rPr>
              <a:t>Pytorch</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Profiler </a:t>
            </a:r>
            <a:r>
              <a:rPr lang="zh-CN" altLang="en-US" sz="1600" dirty="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sz="16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1393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69FC4-5B87-BE4F-D2A4-7FCEF2A21B70}"/>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BF3A3E67-F32B-9EB3-98A3-65C88E2DF333}"/>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F67DE53B-F8FE-2DCF-1AB4-3009E66DC722}"/>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42015FCA-DA2A-C4B8-9ABE-3E19186BF980}"/>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571C9F22-BC9C-4B50-8A60-C8A0A48AB311}"/>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733F3874-3A9C-D7DB-C83C-7564A78DC915}"/>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97B2B8D-04F9-7FBE-908F-C6B5D59659AF}"/>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A817CBD6-AB28-8697-F649-E938ABF78B6C}"/>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96B07D82-358C-471E-8076-77E3509AC5F5}"/>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计算图</a:t>
            </a:r>
          </a:p>
        </p:txBody>
      </p:sp>
      <p:sp>
        <p:nvSpPr>
          <p:cNvPr id="8" name="文本框 7">
            <a:extLst>
              <a:ext uri="{FF2B5EF4-FFF2-40B4-BE49-F238E27FC236}">
                <a16:creationId xmlns:a16="http://schemas.microsoft.com/office/drawing/2014/main" id="{75EE9B77-F052-AF74-371A-8E717B2F6934}"/>
              </a:ext>
            </a:extLst>
          </p:cNvPr>
          <p:cNvSpPr txBox="1"/>
          <p:nvPr/>
        </p:nvSpPr>
        <p:spPr>
          <a:xfrm>
            <a:off x="7475498" y="2162684"/>
            <a:ext cx="4519988" cy="336374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计算图的基本数据结构是张量，基本运算单元是算子。</a:t>
            </a:r>
          </a:p>
          <a:p>
            <a:pPr marL="285750" indent="-285750">
              <a:lnSpc>
                <a:spcPct val="150000"/>
              </a:lnSpc>
              <a:buFont typeface="Wingdings" panose="05000000000000000000" pitchFamily="2" charset="2"/>
              <a:buChar char="Ø"/>
            </a:pP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计算图是一个有向无环图，图中算子间可以存在直接依赖和间接依赖关系，或者相互关系独立。</a:t>
            </a: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计算图可以表示机器学习模型的计算逻辑和状态，利用计算图分析图结构并进行优化。</a:t>
            </a:r>
          </a:p>
        </p:txBody>
      </p:sp>
      <p:pic>
        <p:nvPicPr>
          <p:cNvPr id="1026" name="Picture 2">
            <a:extLst>
              <a:ext uri="{FF2B5EF4-FFF2-40B4-BE49-F238E27FC236}">
                <a16:creationId xmlns:a16="http://schemas.microsoft.com/office/drawing/2014/main" id="{CDC1D7AA-4B4B-4E94-EF2D-703E424D10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512" y="2024972"/>
            <a:ext cx="7034396" cy="3642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98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79190-589C-0CFA-7AA5-8BF1E454367C}"/>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64D20273-5502-EC1C-43AA-F40E06462257}"/>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62EBE824-3A9D-2E44-1D6B-F7B823A2048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2ADFC4AA-6BB5-1DD6-5F62-3F8BFF1AD88D}"/>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5645B927-0A32-01F6-8397-6F3A0AB23A6D}"/>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CB73D5C4-0D30-A29F-B10D-DDC834C0E248}"/>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00700E9B-CDDB-95C2-34BB-0547E6E1615B}"/>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1CCE052D-935C-AE04-DFFC-41F56A477CF2}"/>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99E64EA3-A5C8-C5EF-5A69-5E372F51FE83}"/>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深度学习系统</a:t>
            </a:r>
          </a:p>
        </p:txBody>
      </p:sp>
      <p:sp>
        <p:nvSpPr>
          <p:cNvPr id="8" name="文本框 7">
            <a:extLst>
              <a:ext uri="{FF2B5EF4-FFF2-40B4-BE49-F238E27FC236}">
                <a16:creationId xmlns:a16="http://schemas.microsoft.com/office/drawing/2014/main" id="{7C2B4721-04E5-A454-DC2F-28301412C5C2}"/>
              </a:ext>
            </a:extLst>
          </p:cNvPr>
          <p:cNvSpPr txBox="1"/>
          <p:nvPr/>
        </p:nvSpPr>
        <p:spPr>
          <a:xfrm>
            <a:off x="920205" y="4587444"/>
            <a:ext cx="6818017" cy="253556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深度学习系统的性能表现影响系统的可用性和安全性</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响应是否足够快</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是否内存占用合理</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是否具备良好的吞吐能力</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Wingdings" panose="05000000000000000000" pitchFamily="2" charset="2"/>
              <a:buChar char="p"/>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是否在不同硬件</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负载下保持稳定运行</a:t>
            </a:r>
          </a:p>
          <a:p>
            <a:pPr marL="285750" indent="-285750">
              <a:lnSpc>
                <a:spcPct val="150000"/>
              </a:lnSpc>
              <a:buFont typeface="Wingdings" panose="05000000000000000000" pitchFamily="2" charset="2"/>
              <a:buChar char="Ø"/>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5" name="图示 4">
            <a:extLst>
              <a:ext uri="{FF2B5EF4-FFF2-40B4-BE49-F238E27FC236}">
                <a16:creationId xmlns:a16="http://schemas.microsoft.com/office/drawing/2014/main" id="{54916EEC-FE3A-A17B-9DE4-9A5E19BDA5D9}"/>
              </a:ext>
            </a:extLst>
          </p:cNvPr>
          <p:cNvGraphicFramePr/>
          <p:nvPr>
            <p:extLst>
              <p:ext uri="{D42A27DB-BD31-4B8C-83A1-F6EECF244321}">
                <p14:modId xmlns:p14="http://schemas.microsoft.com/office/powerpoint/2010/main" val="3455577908"/>
              </p:ext>
            </p:extLst>
          </p:nvPr>
        </p:nvGraphicFramePr>
        <p:xfrm>
          <a:off x="704985" y="2156119"/>
          <a:ext cx="11110026" cy="23048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文本框 9">
            <a:extLst>
              <a:ext uri="{FF2B5EF4-FFF2-40B4-BE49-F238E27FC236}">
                <a16:creationId xmlns:a16="http://schemas.microsoft.com/office/drawing/2014/main" id="{EC5C8E71-EE78-D72F-0094-109229074D6D}"/>
              </a:ext>
            </a:extLst>
          </p:cNvPr>
          <p:cNvSpPr txBox="1"/>
          <p:nvPr/>
        </p:nvSpPr>
        <p:spPr>
          <a:xfrm>
            <a:off x="815078" y="1649340"/>
            <a:ext cx="6093994" cy="458652"/>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深度学习系统的的执行阶段</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97014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93997-1681-9B1D-C7A9-CB95F712AE94}"/>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5CD427D3-4BA1-81E9-A7AC-2B7C5ABB3F1C}"/>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FE7A168B-9E69-81DF-6B9A-019C51424491}"/>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4679785A-0F5C-DE06-DD49-AF6A15E34E36}"/>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D43EFEAA-4B06-EEEC-0B72-60A237BBB0C5}"/>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A64C4506-74B7-0BA4-3D8B-84DE3F5F12CE}"/>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61D73982-AE2E-1607-558E-A01F32114EB3}"/>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10" name="矩形 11">
            <a:extLst>
              <a:ext uri="{FF2B5EF4-FFF2-40B4-BE49-F238E27FC236}">
                <a16:creationId xmlns:a16="http://schemas.microsoft.com/office/drawing/2014/main" id="{3368C84B-4EED-F602-476C-3675674E2F15}"/>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a:extLst>
              <a:ext uri="{FF2B5EF4-FFF2-40B4-BE49-F238E27FC236}">
                <a16:creationId xmlns:a16="http://schemas.microsoft.com/office/drawing/2014/main" id="{DA254E9E-B811-8131-96BC-9B5CE47A4882}"/>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性能测试</a:t>
            </a:r>
          </a:p>
        </p:txBody>
      </p:sp>
      <p:pic>
        <p:nvPicPr>
          <p:cNvPr id="13" name="图片 12">
            <a:extLst>
              <a:ext uri="{FF2B5EF4-FFF2-40B4-BE49-F238E27FC236}">
                <a16:creationId xmlns:a16="http://schemas.microsoft.com/office/drawing/2014/main" id="{3D477DBE-F755-F561-5658-CDAB435C199E}"/>
              </a:ext>
            </a:extLst>
          </p:cNvPr>
          <p:cNvPicPr>
            <a:picLocks noChangeAspect="1"/>
          </p:cNvPicPr>
          <p:nvPr/>
        </p:nvPicPr>
        <p:blipFill>
          <a:blip r:embed="rId4"/>
          <a:stretch>
            <a:fillRect/>
          </a:stretch>
        </p:blipFill>
        <p:spPr>
          <a:xfrm>
            <a:off x="641920" y="2773416"/>
            <a:ext cx="10908159" cy="799109"/>
          </a:xfrm>
          <a:prstGeom prst="rect">
            <a:avLst/>
          </a:prstGeom>
        </p:spPr>
      </p:pic>
      <p:sp>
        <p:nvSpPr>
          <p:cNvPr id="15" name="文本框 14">
            <a:extLst>
              <a:ext uri="{FF2B5EF4-FFF2-40B4-BE49-F238E27FC236}">
                <a16:creationId xmlns:a16="http://schemas.microsoft.com/office/drawing/2014/main" id="{7C01EBED-1AB5-6E8C-D554-6F6713A90A2B}"/>
              </a:ext>
            </a:extLst>
          </p:cNvPr>
          <p:cNvSpPr txBox="1"/>
          <p:nvPr/>
        </p:nvSpPr>
        <p:spPr>
          <a:xfrm>
            <a:off x="1020278" y="1723484"/>
            <a:ext cx="9586762" cy="870751"/>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定义</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：通过自动化测试工具模拟多种正常、峰值以及异常负载条件，评估系统在特定条件下的响应时间、吞吐量、资源利用率等性能指标</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2" name="表格 1">
            <a:extLst>
              <a:ext uri="{FF2B5EF4-FFF2-40B4-BE49-F238E27FC236}">
                <a16:creationId xmlns:a16="http://schemas.microsoft.com/office/drawing/2014/main" id="{D6624581-DE14-27A4-D732-9ABD25912E19}"/>
              </a:ext>
            </a:extLst>
          </p:cNvPr>
          <p:cNvGraphicFramePr>
            <a:graphicFrameLocks noGrp="1"/>
          </p:cNvGraphicFramePr>
          <p:nvPr>
            <p:extLst>
              <p:ext uri="{D42A27DB-BD31-4B8C-83A1-F6EECF244321}">
                <p14:modId xmlns:p14="http://schemas.microsoft.com/office/powerpoint/2010/main" val="1745818648"/>
              </p:ext>
            </p:extLst>
          </p:nvPr>
        </p:nvGraphicFramePr>
        <p:xfrm>
          <a:off x="447175" y="4262553"/>
          <a:ext cx="11297650" cy="1561070"/>
        </p:xfrm>
        <a:graphic>
          <a:graphicData uri="http://schemas.openxmlformats.org/drawingml/2006/table">
            <a:tbl>
              <a:tblPr firstRow="1" bandRow="1">
                <a:tableStyleId>{5C22544A-7EE6-4342-B048-85BDC9FD1C3A}</a:tableStyleId>
              </a:tblPr>
              <a:tblGrid>
                <a:gridCol w="2259530">
                  <a:extLst>
                    <a:ext uri="{9D8B030D-6E8A-4147-A177-3AD203B41FA5}">
                      <a16:colId xmlns:a16="http://schemas.microsoft.com/office/drawing/2014/main" val="455004236"/>
                    </a:ext>
                  </a:extLst>
                </a:gridCol>
                <a:gridCol w="2259530">
                  <a:extLst>
                    <a:ext uri="{9D8B030D-6E8A-4147-A177-3AD203B41FA5}">
                      <a16:colId xmlns:a16="http://schemas.microsoft.com/office/drawing/2014/main" val="354730630"/>
                    </a:ext>
                  </a:extLst>
                </a:gridCol>
                <a:gridCol w="2259530">
                  <a:extLst>
                    <a:ext uri="{9D8B030D-6E8A-4147-A177-3AD203B41FA5}">
                      <a16:colId xmlns:a16="http://schemas.microsoft.com/office/drawing/2014/main" val="2921933164"/>
                    </a:ext>
                  </a:extLst>
                </a:gridCol>
                <a:gridCol w="2040557">
                  <a:extLst>
                    <a:ext uri="{9D8B030D-6E8A-4147-A177-3AD203B41FA5}">
                      <a16:colId xmlns:a16="http://schemas.microsoft.com/office/drawing/2014/main" val="3536678497"/>
                    </a:ext>
                  </a:extLst>
                </a:gridCol>
                <a:gridCol w="2478503">
                  <a:extLst>
                    <a:ext uri="{9D8B030D-6E8A-4147-A177-3AD203B41FA5}">
                      <a16:colId xmlns:a16="http://schemas.microsoft.com/office/drawing/2014/main" val="2583298534"/>
                    </a:ext>
                  </a:extLst>
                </a:gridCol>
              </a:tblGrid>
              <a:tr h="780535">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负载测试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Load Testing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压力测试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Stress Testing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容量测试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Scalability Testing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稳定性测试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Stability Testing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基准测试</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Benchmark Testing</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extLst>
                  <a:ext uri="{0D108BD9-81ED-4DB2-BD59-A6C34878D82A}">
                    <a16:rowId xmlns:a16="http://schemas.microsoft.com/office/drawing/2014/main" val="2903242039"/>
                  </a:ext>
                </a:extLst>
              </a:tr>
              <a:tr h="780535">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测试系统在不同负载下的表现</a:t>
                      </a:r>
                    </a:p>
                  </a:txBody>
                  <a:tcPr anchor="ct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测试系统在超出预期负载时的表现</a:t>
                      </a:r>
                    </a:p>
                  </a:txBody>
                  <a:tcP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测试系统的可扩展性</a:t>
                      </a:r>
                    </a:p>
                  </a:txBody>
                  <a:tcP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测试系统长时间运行的稳定性</a:t>
                      </a:r>
                    </a:p>
                  </a:txBody>
                  <a:tcP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与标准或历史性能做对比</a:t>
                      </a:r>
                    </a:p>
                  </a:txBody>
                  <a:tcPr/>
                </a:tc>
                <a:extLst>
                  <a:ext uri="{0D108BD9-81ED-4DB2-BD59-A6C34878D82A}">
                    <a16:rowId xmlns:a16="http://schemas.microsoft.com/office/drawing/2014/main" val="627976503"/>
                  </a:ext>
                </a:extLst>
              </a:tr>
            </a:tbl>
          </a:graphicData>
        </a:graphic>
      </p:graphicFrame>
      <p:sp>
        <p:nvSpPr>
          <p:cNvPr id="3" name="文本框 2">
            <a:extLst>
              <a:ext uri="{FF2B5EF4-FFF2-40B4-BE49-F238E27FC236}">
                <a16:creationId xmlns:a16="http://schemas.microsoft.com/office/drawing/2014/main" id="{38D1F4A0-FA67-243D-0F09-54E0ABB56925}"/>
              </a:ext>
            </a:extLst>
          </p:cNvPr>
          <p:cNvSpPr txBox="1"/>
          <p:nvPr/>
        </p:nvSpPr>
        <p:spPr>
          <a:xfrm>
            <a:off x="1020278" y="3643857"/>
            <a:ext cx="9586762" cy="45878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性能测试常见类型</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667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7CA52-7FE8-E232-A561-F4CFA91B7357}"/>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E74653D9-5E35-973B-C835-6D1FA393924A}"/>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18AA1114-0BBF-2040-CC55-11F9491AA557}"/>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C12CDA2E-9013-234B-0B8B-26ADECE4AD81}"/>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7CFCCC8F-3523-9BF4-733F-30D999773D4B}"/>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226060F2-0C06-8FD6-006B-54A4E35DA601}"/>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3938168D-7515-30FE-0B99-624507AF460A}"/>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10" name="矩形 11">
            <a:extLst>
              <a:ext uri="{FF2B5EF4-FFF2-40B4-BE49-F238E27FC236}">
                <a16:creationId xmlns:a16="http://schemas.microsoft.com/office/drawing/2014/main" id="{4A79A23C-96E3-4CD3-30EB-4670D3821EED}"/>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文本框 10">
            <a:extLst>
              <a:ext uri="{FF2B5EF4-FFF2-40B4-BE49-F238E27FC236}">
                <a16:creationId xmlns:a16="http://schemas.microsoft.com/office/drawing/2014/main" id="{C904B333-0629-4629-B56C-CAA384A4555D}"/>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性能测试</a:t>
            </a:r>
          </a:p>
        </p:txBody>
      </p:sp>
      <p:sp>
        <p:nvSpPr>
          <p:cNvPr id="15" name="文本框 14">
            <a:extLst>
              <a:ext uri="{FF2B5EF4-FFF2-40B4-BE49-F238E27FC236}">
                <a16:creationId xmlns:a16="http://schemas.microsoft.com/office/drawing/2014/main" id="{2EA56697-3D4F-B086-84AD-8AFB3EAEF7A1}"/>
              </a:ext>
            </a:extLst>
          </p:cNvPr>
          <p:cNvSpPr txBox="1"/>
          <p:nvPr/>
        </p:nvSpPr>
        <p:spPr>
          <a:xfrm>
            <a:off x="1020278" y="1723484"/>
            <a:ext cx="9586762" cy="45878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性能测试的常用指标</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graphicFrame>
        <p:nvGraphicFramePr>
          <p:cNvPr id="2" name="表格 1">
            <a:extLst>
              <a:ext uri="{FF2B5EF4-FFF2-40B4-BE49-F238E27FC236}">
                <a16:creationId xmlns:a16="http://schemas.microsoft.com/office/drawing/2014/main" id="{57C74938-2096-38C2-3E77-A503016B1990}"/>
              </a:ext>
            </a:extLst>
          </p:cNvPr>
          <p:cNvGraphicFramePr>
            <a:graphicFrameLocks noGrp="1"/>
          </p:cNvGraphicFramePr>
          <p:nvPr>
            <p:extLst>
              <p:ext uri="{D42A27DB-BD31-4B8C-83A1-F6EECF244321}">
                <p14:modId xmlns:p14="http://schemas.microsoft.com/office/powerpoint/2010/main" val="3422142773"/>
              </p:ext>
            </p:extLst>
          </p:nvPr>
        </p:nvGraphicFramePr>
        <p:xfrm>
          <a:off x="447175" y="2441290"/>
          <a:ext cx="11297650" cy="1561070"/>
        </p:xfrm>
        <a:graphic>
          <a:graphicData uri="http://schemas.openxmlformats.org/drawingml/2006/table">
            <a:tbl>
              <a:tblPr firstRow="1" bandRow="1">
                <a:tableStyleId>{5C22544A-7EE6-4342-B048-85BDC9FD1C3A}</a:tableStyleId>
              </a:tblPr>
              <a:tblGrid>
                <a:gridCol w="2259530">
                  <a:extLst>
                    <a:ext uri="{9D8B030D-6E8A-4147-A177-3AD203B41FA5}">
                      <a16:colId xmlns:a16="http://schemas.microsoft.com/office/drawing/2014/main" val="455004236"/>
                    </a:ext>
                  </a:extLst>
                </a:gridCol>
                <a:gridCol w="2259530">
                  <a:extLst>
                    <a:ext uri="{9D8B030D-6E8A-4147-A177-3AD203B41FA5}">
                      <a16:colId xmlns:a16="http://schemas.microsoft.com/office/drawing/2014/main" val="354730630"/>
                    </a:ext>
                  </a:extLst>
                </a:gridCol>
                <a:gridCol w="2259530">
                  <a:extLst>
                    <a:ext uri="{9D8B030D-6E8A-4147-A177-3AD203B41FA5}">
                      <a16:colId xmlns:a16="http://schemas.microsoft.com/office/drawing/2014/main" val="2921933164"/>
                    </a:ext>
                  </a:extLst>
                </a:gridCol>
                <a:gridCol w="2495751">
                  <a:extLst>
                    <a:ext uri="{9D8B030D-6E8A-4147-A177-3AD203B41FA5}">
                      <a16:colId xmlns:a16="http://schemas.microsoft.com/office/drawing/2014/main" val="3536678497"/>
                    </a:ext>
                  </a:extLst>
                </a:gridCol>
                <a:gridCol w="2023309">
                  <a:extLst>
                    <a:ext uri="{9D8B030D-6E8A-4147-A177-3AD203B41FA5}">
                      <a16:colId xmlns:a16="http://schemas.microsoft.com/office/drawing/2014/main" val="2583298534"/>
                    </a:ext>
                  </a:extLst>
                </a:gridCol>
              </a:tblGrid>
              <a:tr h="780535">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响应时间</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Response Time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吞吐量（</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Throughput</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并发数（</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Concurrency</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tc>
                  <a:txBody>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CPU/</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内存</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GPU</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使用率</a:t>
                      </a:r>
                    </a:p>
                  </a:txBody>
                  <a:tcPr/>
                </a:tc>
                <a:tc>
                  <a:txBody>
                    <a:bodyPr/>
                    <a:lstStyle/>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错误率</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algn="ct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Error Rate</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p>
                  </a:txBody>
                  <a:tcPr/>
                </a:tc>
                <a:extLst>
                  <a:ext uri="{0D108BD9-81ED-4DB2-BD59-A6C34878D82A}">
                    <a16:rowId xmlns:a16="http://schemas.microsoft.com/office/drawing/2014/main" val="2903242039"/>
                  </a:ext>
                </a:extLst>
              </a:tr>
              <a:tr h="780535">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完成一个请求所需的时间</a:t>
                      </a:r>
                    </a:p>
                  </a:txBody>
                  <a:tcPr anchor="ct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单位时间内完成的请求数量</a:t>
                      </a:r>
                    </a:p>
                  </a:txBody>
                  <a:tcP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同一时间处理的任务数量</a:t>
                      </a:r>
                    </a:p>
                  </a:txBody>
                  <a:tcP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系统资源的利用情况</a:t>
                      </a:r>
                    </a:p>
                  </a:txBody>
                  <a:tcPr/>
                </a:tc>
                <a:tc>
                  <a:txBody>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失败请求占比</a:t>
                      </a:r>
                    </a:p>
                  </a:txBody>
                  <a:tcPr/>
                </a:tc>
                <a:extLst>
                  <a:ext uri="{0D108BD9-81ED-4DB2-BD59-A6C34878D82A}">
                    <a16:rowId xmlns:a16="http://schemas.microsoft.com/office/drawing/2014/main" val="627976503"/>
                  </a:ext>
                </a:extLst>
              </a:tr>
            </a:tbl>
          </a:graphicData>
        </a:graphic>
      </p:graphicFrame>
      <p:sp>
        <p:nvSpPr>
          <p:cNvPr id="4" name="文本框 3">
            <a:extLst>
              <a:ext uri="{FF2B5EF4-FFF2-40B4-BE49-F238E27FC236}">
                <a16:creationId xmlns:a16="http://schemas.microsoft.com/office/drawing/2014/main" id="{F362CBAC-60C1-3E8D-3405-94D0AFBF849A}"/>
              </a:ext>
            </a:extLst>
          </p:cNvPr>
          <p:cNvSpPr txBox="1"/>
          <p:nvPr/>
        </p:nvSpPr>
        <p:spPr>
          <a:xfrm>
            <a:off x="1020278" y="4085590"/>
            <a:ext cx="9586762" cy="45878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b="1"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性能测试的研究</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6" name="文本框 5">
            <a:extLst>
              <a:ext uri="{FF2B5EF4-FFF2-40B4-BE49-F238E27FC236}">
                <a16:creationId xmlns:a16="http://schemas.microsoft.com/office/drawing/2014/main" id="{FCF7E4BB-0646-C61C-E8C7-910712CA22F1}"/>
              </a:ext>
            </a:extLst>
          </p:cNvPr>
          <p:cNvSpPr txBox="1"/>
          <p:nvPr/>
        </p:nvSpPr>
        <p:spPr>
          <a:xfrm>
            <a:off x="1362022" y="4609206"/>
            <a:ext cx="10201904" cy="2120068"/>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传统系统</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系统类型广泛：桌面、服务器、高配置系统、移动应用、数据库驱动的</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Web</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应用等。</a:t>
            </a: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已形成较为系统的性能问题研究框架：包括性能问题的</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根源分析、诊断、修复和报告。</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p"/>
            </a:pP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深度学习系统</a:t>
            </a:r>
            <a:endParaRPr lang="en-US" altLang="zh-CN"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742950" lvl="1" indent="-285750">
              <a:lnSpc>
                <a:spcPct val="150000"/>
              </a:lnSpc>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性能问题研究框架还不完善，尚缺乏专门为</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DL</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系统设计的性能分析方法。</a:t>
            </a:r>
          </a:p>
        </p:txBody>
      </p:sp>
    </p:spTree>
    <p:extLst>
      <p:ext uri="{BB962C8B-B14F-4D97-AF65-F5344CB8AC3E}">
        <p14:creationId xmlns:p14="http://schemas.microsoft.com/office/powerpoint/2010/main" val="154416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F1B2A-F6B8-0D90-FC72-615772727CE1}"/>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86B4E563-9F96-F4B6-8A2E-C2EBB50FF388}"/>
              </a:ext>
            </a:extLst>
          </p:cNvPr>
          <p:cNvSpPr/>
          <p:nvPr/>
        </p:nvSpPr>
        <p:spPr>
          <a:xfrm>
            <a:off x="261694" y="2266757"/>
            <a:ext cx="2928288" cy="3144414"/>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09" name="矩形 16">
            <a:extLst>
              <a:ext uri="{FF2B5EF4-FFF2-40B4-BE49-F238E27FC236}">
                <a16:creationId xmlns:a16="http://schemas.microsoft.com/office/drawing/2014/main" id="{C33930B7-CC08-B441-4413-D9678182D0C8}"/>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4DDC0D44-65A5-290F-091B-1548541E334A}"/>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CB4F0A1D-4521-62A5-F34C-71F3AEC65ACC}"/>
              </a:ext>
            </a:extLst>
          </p:cNvPr>
          <p:cNvSpPr txBox="1"/>
          <p:nvPr/>
        </p:nvSpPr>
        <p:spPr>
          <a:xfrm>
            <a:off x="920205" y="326543"/>
            <a:ext cx="1620957"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研究背景</a:t>
            </a:r>
          </a:p>
        </p:txBody>
      </p:sp>
      <p:grpSp>
        <p:nvGrpSpPr>
          <p:cNvPr id="46" name="组合 28">
            <a:extLst>
              <a:ext uri="{FF2B5EF4-FFF2-40B4-BE49-F238E27FC236}">
                <a16:creationId xmlns:a16="http://schemas.microsoft.com/office/drawing/2014/main" id="{1CA09E4E-ABE6-FD44-B34D-C8D4E4244696}"/>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0CEC479B-5C89-5F7E-4765-588D54420B70}"/>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2446FC62-4F07-8877-52A5-ADC46694ABE6}"/>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E64E1E75-F639-474E-72C3-BB077589E688}"/>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B306D8A8-E361-BEF8-76EB-6EFE283B94B9}"/>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性能测试</a:t>
            </a:r>
          </a:p>
        </p:txBody>
      </p:sp>
      <p:sp>
        <p:nvSpPr>
          <p:cNvPr id="8" name="文本框 7">
            <a:extLst>
              <a:ext uri="{FF2B5EF4-FFF2-40B4-BE49-F238E27FC236}">
                <a16:creationId xmlns:a16="http://schemas.microsoft.com/office/drawing/2014/main" id="{37E424BE-0D5F-702C-96CF-E6AC62DE708E}"/>
              </a:ext>
            </a:extLst>
          </p:cNvPr>
          <p:cNvSpPr txBox="1"/>
          <p:nvPr/>
        </p:nvSpPr>
        <p:spPr>
          <a:xfrm>
            <a:off x="352605" y="2453698"/>
            <a:ext cx="2837377" cy="294824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开发者通过编写源代码实现逻辑流程。</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每个模块承载具体逻辑，可用于测试质量度量。</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程序员分析需求，设计架构，通过各个单元的协作实现系统功能。</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pic>
        <p:nvPicPr>
          <p:cNvPr id="3" name="图片 2">
            <a:extLst>
              <a:ext uri="{FF2B5EF4-FFF2-40B4-BE49-F238E27FC236}">
                <a16:creationId xmlns:a16="http://schemas.microsoft.com/office/drawing/2014/main" id="{7363900D-DA89-6782-7CEA-D8358A0A9416}"/>
              </a:ext>
            </a:extLst>
          </p:cNvPr>
          <p:cNvPicPr>
            <a:picLocks noChangeAspect="1"/>
          </p:cNvPicPr>
          <p:nvPr/>
        </p:nvPicPr>
        <p:blipFill>
          <a:blip r:embed="rId4"/>
          <a:stretch>
            <a:fillRect/>
          </a:stretch>
        </p:blipFill>
        <p:spPr>
          <a:xfrm>
            <a:off x="3238110" y="2166495"/>
            <a:ext cx="5715780" cy="2906629"/>
          </a:xfrm>
          <a:prstGeom prst="rect">
            <a:avLst/>
          </a:prstGeom>
        </p:spPr>
      </p:pic>
      <p:sp>
        <p:nvSpPr>
          <p:cNvPr id="5" name="矩形: 圆角 4">
            <a:extLst>
              <a:ext uri="{FF2B5EF4-FFF2-40B4-BE49-F238E27FC236}">
                <a16:creationId xmlns:a16="http://schemas.microsoft.com/office/drawing/2014/main" id="{29AFBFFE-2B04-018F-42E2-0DF3F3FC27DD}"/>
              </a:ext>
            </a:extLst>
          </p:cNvPr>
          <p:cNvSpPr/>
          <p:nvPr/>
        </p:nvSpPr>
        <p:spPr>
          <a:xfrm>
            <a:off x="938156" y="1900272"/>
            <a:ext cx="1666273" cy="5582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传统软件</a:t>
            </a:r>
          </a:p>
        </p:txBody>
      </p:sp>
      <p:sp>
        <p:nvSpPr>
          <p:cNvPr id="9" name="矩形: 圆角 8">
            <a:extLst>
              <a:ext uri="{FF2B5EF4-FFF2-40B4-BE49-F238E27FC236}">
                <a16:creationId xmlns:a16="http://schemas.microsoft.com/office/drawing/2014/main" id="{0ADF3923-AB16-D8B0-B630-53CE78D840C5}"/>
              </a:ext>
            </a:extLst>
          </p:cNvPr>
          <p:cNvSpPr/>
          <p:nvPr/>
        </p:nvSpPr>
        <p:spPr>
          <a:xfrm>
            <a:off x="9000070" y="2266757"/>
            <a:ext cx="3054214" cy="3135184"/>
          </a:xfrm>
          <a:prstGeom prst="roundRect">
            <a:avLst/>
          </a:prstGeom>
          <a:noFill/>
          <a:ln>
            <a:solidFill>
              <a:schemeClr val="bg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文本框 9">
            <a:extLst>
              <a:ext uri="{FF2B5EF4-FFF2-40B4-BE49-F238E27FC236}">
                <a16:creationId xmlns:a16="http://schemas.microsoft.com/office/drawing/2014/main" id="{347C519D-E9A4-1A02-FE17-687A5966BF4C}"/>
              </a:ext>
            </a:extLst>
          </p:cNvPr>
          <p:cNvSpPr txBox="1"/>
          <p:nvPr/>
        </p:nvSpPr>
        <p:spPr>
          <a:xfrm>
            <a:off x="9090981" y="2475553"/>
            <a:ext cx="2959393" cy="2948243"/>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深度学习系统</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遵循</a:t>
            </a:r>
            <a:r>
              <a:rPr lang="zh-CN" altLang="en-US" b="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数据驱动</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编程范式。</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开发者需收集训练数据、设计网络结构，训练模型。</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核心逻辑通过训练过程自动获得，非手工编码。</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1" name="矩形: 圆角 10">
            <a:extLst>
              <a:ext uri="{FF2B5EF4-FFF2-40B4-BE49-F238E27FC236}">
                <a16:creationId xmlns:a16="http://schemas.microsoft.com/office/drawing/2014/main" id="{78E18A9D-99A5-7207-7CB1-97343B93784C}"/>
              </a:ext>
            </a:extLst>
          </p:cNvPr>
          <p:cNvSpPr/>
          <p:nvPr/>
        </p:nvSpPr>
        <p:spPr>
          <a:xfrm>
            <a:off x="9676532" y="1900272"/>
            <a:ext cx="1666273" cy="5582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latin typeface="Times New Roman" panose="02020603050405020304" pitchFamily="18" charset="0"/>
                <a:ea typeface="宋体" panose="02010600030101010101" pitchFamily="2" charset="-122"/>
                <a:sym typeface="Times New Roman" panose="02020603050405020304" pitchFamily="18" charset="0"/>
              </a:rPr>
              <a:t>深度学习系统</a:t>
            </a:r>
          </a:p>
        </p:txBody>
      </p:sp>
      <p:sp>
        <p:nvSpPr>
          <p:cNvPr id="12" name="矩形 11">
            <a:extLst>
              <a:ext uri="{FF2B5EF4-FFF2-40B4-BE49-F238E27FC236}">
                <a16:creationId xmlns:a16="http://schemas.microsoft.com/office/drawing/2014/main" id="{3855042E-C94E-205B-72DE-16DE782A4106}"/>
              </a:ext>
            </a:extLst>
          </p:cNvPr>
          <p:cNvSpPr/>
          <p:nvPr/>
        </p:nvSpPr>
        <p:spPr>
          <a:xfrm>
            <a:off x="2571340" y="5772726"/>
            <a:ext cx="7049321" cy="997324"/>
          </a:xfrm>
          <a:prstGeom prst="rect">
            <a:avLst/>
          </a:prstGeom>
          <a:noFill/>
          <a:ln w="38100">
            <a:solidFill>
              <a:srgbClr val="4A66A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文本框 12">
            <a:extLst>
              <a:ext uri="{FF2B5EF4-FFF2-40B4-BE49-F238E27FC236}">
                <a16:creationId xmlns:a16="http://schemas.microsoft.com/office/drawing/2014/main" id="{FB78DFC4-F443-0722-BD8C-807EA8BE99B7}"/>
              </a:ext>
            </a:extLst>
          </p:cNvPr>
          <p:cNvSpPr txBox="1"/>
          <p:nvPr/>
        </p:nvSpPr>
        <p:spPr>
          <a:xfrm>
            <a:off x="2735748" y="5834249"/>
            <a:ext cx="6720504" cy="874278"/>
          </a:xfrm>
          <a:prstGeom prst="rect">
            <a:avLst/>
          </a:prstGeom>
          <a:noFill/>
        </p:spPr>
        <p:txBody>
          <a:bodyPr wrap="square" rtlCol="0">
            <a:spAutoFit/>
          </a:bodyPr>
          <a:lstStyle/>
          <a:p>
            <a:pPr marL="285750" indent="-285750">
              <a:lnSpc>
                <a:spcPct val="150000"/>
              </a:lnSpc>
              <a:buClr>
                <a:srgbClr val="4A66AC"/>
              </a:buClr>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sym typeface="Times New Roman" panose="02020603050405020304" pitchFamily="18" charset="0"/>
              </a:rPr>
              <a:t>深度学习模型通常是黑盒，缺乏清晰的可分解逻辑单元。</a:t>
            </a:r>
            <a:endParaRPr lang="en-US" altLang="zh-CN" dirty="0">
              <a:latin typeface="Times New Roman" panose="02020603050405020304" pitchFamily="18" charset="0"/>
              <a:ea typeface="宋体" panose="02010600030101010101" pitchFamily="2" charset="-122"/>
              <a:sym typeface="Times New Roman" panose="02020603050405020304" pitchFamily="18" charset="0"/>
            </a:endParaRPr>
          </a:p>
          <a:p>
            <a:pPr marL="285750" indent="-285750">
              <a:lnSpc>
                <a:spcPct val="150000"/>
              </a:lnSpc>
              <a:buClr>
                <a:srgbClr val="4A66AC"/>
              </a:buClr>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sym typeface="Times New Roman" panose="02020603050405020304" pitchFamily="18" charset="0"/>
              </a:rPr>
              <a:t>很难获得具有代表性的数据来保证训练，难以评估其泛化能力。</a:t>
            </a:r>
          </a:p>
        </p:txBody>
      </p:sp>
    </p:spTree>
    <p:extLst>
      <p:ext uri="{BB962C8B-B14F-4D97-AF65-F5344CB8AC3E}">
        <p14:creationId xmlns:p14="http://schemas.microsoft.com/office/powerpoint/2010/main" val="2206477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5" grpId="0" animBg="1"/>
      <p:bldP spid="9" grpId="0" animBg="1"/>
      <p:bldP spid="10" grpId="0"/>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977A-DC1E-F32E-DEB5-9FB0C3CFE2F6}"/>
            </a:ext>
          </a:extLst>
        </p:cNvPr>
        <p:cNvGrpSpPr/>
        <p:nvPr/>
      </p:nvGrpSpPr>
      <p:grpSpPr>
        <a:xfrm>
          <a:off x="0" y="0"/>
          <a:ext cx="0" cy="0"/>
          <a:chOff x="0" y="0"/>
          <a:chExt cx="0" cy="0"/>
        </a:xfrm>
      </p:grpSpPr>
      <p:sp>
        <p:nvSpPr>
          <p:cNvPr id="1048609" name="矩形 16">
            <a:extLst>
              <a:ext uri="{FF2B5EF4-FFF2-40B4-BE49-F238E27FC236}">
                <a16:creationId xmlns:a16="http://schemas.microsoft.com/office/drawing/2014/main" id="{2E02DAD4-6CFD-1A57-062A-5E5740040F51}"/>
              </a:ext>
            </a:extLst>
          </p:cNvPr>
          <p:cNvSpPr/>
          <p:nvPr/>
        </p:nvSpPr>
        <p:spPr>
          <a:xfrm>
            <a:off x="0" y="0"/>
            <a:ext cx="12192000" cy="1059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0" name="矩形 20">
            <a:extLst>
              <a:ext uri="{FF2B5EF4-FFF2-40B4-BE49-F238E27FC236}">
                <a16:creationId xmlns:a16="http://schemas.microsoft.com/office/drawing/2014/main" id="{A4EC1462-2782-0D1F-A213-C4C2F1D0E7A0}"/>
              </a:ext>
            </a:extLst>
          </p:cNvPr>
          <p:cNvSpPr/>
          <p:nvPr/>
        </p:nvSpPr>
        <p:spPr>
          <a:xfrm>
            <a:off x="0" y="1099029"/>
            <a:ext cx="12192000" cy="457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48611" name="文本框 13">
            <a:extLst>
              <a:ext uri="{FF2B5EF4-FFF2-40B4-BE49-F238E27FC236}">
                <a16:creationId xmlns:a16="http://schemas.microsoft.com/office/drawing/2014/main" id="{59665543-8EE9-5FEF-4498-5D47F1314E32}"/>
              </a:ext>
            </a:extLst>
          </p:cNvPr>
          <p:cNvSpPr txBox="1"/>
          <p:nvPr/>
        </p:nvSpPr>
        <p:spPr>
          <a:xfrm>
            <a:off x="920205" y="339242"/>
            <a:ext cx="4134465" cy="523220"/>
          </a:xfrm>
          <a:prstGeom prst="rect">
            <a:avLst/>
          </a:prstGeom>
          <a:noFill/>
        </p:spPr>
        <p:txBody>
          <a:bodyPr wrap="none" rtlCol="0">
            <a:spAutoFit/>
          </a:bodyPr>
          <a:lstStyle/>
          <a:p>
            <a:r>
              <a:rPr lang="zh-CN" altLang="en-US" sz="2800" b="1" dirty="0">
                <a:solidFill>
                  <a:schemeClr val="bg1"/>
                </a:solidFill>
                <a:latin typeface="Times New Roman" panose="02020603050405020304" pitchFamily="18" charset="0"/>
                <a:ea typeface="宋体" panose="02010600030101010101" pitchFamily="2" charset="-122"/>
                <a:sym typeface="Times New Roman" panose="02020603050405020304" pitchFamily="18" charset="0"/>
              </a:rPr>
              <a:t>深度学习系统的性能问题</a:t>
            </a:r>
          </a:p>
        </p:txBody>
      </p:sp>
      <p:grpSp>
        <p:nvGrpSpPr>
          <p:cNvPr id="46" name="组合 28">
            <a:extLst>
              <a:ext uri="{FF2B5EF4-FFF2-40B4-BE49-F238E27FC236}">
                <a16:creationId xmlns:a16="http://schemas.microsoft.com/office/drawing/2014/main" id="{42EBF069-2360-B7C7-0E07-9EAFA0D2F060}"/>
              </a:ext>
            </a:extLst>
          </p:cNvPr>
          <p:cNvGrpSpPr>
            <a:grpSpLocks noChangeAspect="1"/>
          </p:cNvGrpSpPr>
          <p:nvPr/>
        </p:nvGrpSpPr>
        <p:grpSpPr>
          <a:xfrm>
            <a:off x="202799" y="287672"/>
            <a:ext cx="609210" cy="609210"/>
            <a:chOff x="456294" y="1959430"/>
            <a:chExt cx="2148114" cy="2148114"/>
          </a:xfrm>
        </p:grpSpPr>
        <p:sp>
          <p:nvSpPr>
            <p:cNvPr id="1048621" name="椭圆 21">
              <a:extLst>
                <a:ext uri="{FF2B5EF4-FFF2-40B4-BE49-F238E27FC236}">
                  <a16:creationId xmlns:a16="http://schemas.microsoft.com/office/drawing/2014/main" id="{A4D6486D-FF8F-131E-1844-9F89E1D189BD}"/>
                </a:ext>
              </a:extLst>
            </p:cNvPr>
            <p:cNvSpPr/>
            <p:nvPr/>
          </p:nvSpPr>
          <p:spPr>
            <a:xfrm>
              <a:off x="456294" y="1959430"/>
              <a:ext cx="2148114" cy="2148114"/>
            </a:xfrm>
            <a:prstGeom prst="ellipse">
              <a:avLst/>
            </a:pr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Times New Roman" panose="02020603050405020304" pitchFamily="18" charset="0"/>
                <a:ea typeface="宋体" panose="02010600030101010101" pitchFamily="2" charset="-122"/>
                <a:sym typeface="Times New Roman" panose="02020603050405020304" pitchFamily="18" charset="0"/>
              </a:endParaRPr>
            </a:p>
          </p:txBody>
        </p:sp>
        <p:pic>
          <p:nvPicPr>
            <p:cNvPr id="2097154" name="图片 22">
              <a:extLst>
                <a:ext uri="{FF2B5EF4-FFF2-40B4-BE49-F238E27FC236}">
                  <a16:creationId xmlns:a16="http://schemas.microsoft.com/office/drawing/2014/main" id="{B0064F0D-48F7-BEA6-313E-90FDF174D334}"/>
                </a:ext>
              </a:extLst>
            </p:cNvPr>
            <p:cNvPicPr>
              <a:picLocks noChangeAspect="1"/>
            </p:cNvPicPr>
            <p:nvPr/>
          </p:nvPicPr>
          <p:blipFill>
            <a:blip r:embed="rId3" cstate="print">
              <a:biLevel thresh="25000"/>
            </a:blip>
            <a:stretch>
              <a:fillRect/>
            </a:stretch>
          </p:blipFill>
          <p:spPr>
            <a:xfrm>
              <a:off x="833665" y="2319827"/>
              <a:ext cx="1393372" cy="1427320"/>
            </a:xfrm>
            <a:prstGeom prst="rect">
              <a:avLst/>
            </a:prstGeom>
          </p:spPr>
        </p:pic>
      </p:grpSp>
      <p:sp>
        <p:nvSpPr>
          <p:cNvPr id="6" name="矩形 11">
            <a:extLst>
              <a:ext uri="{FF2B5EF4-FFF2-40B4-BE49-F238E27FC236}">
                <a16:creationId xmlns:a16="http://schemas.microsoft.com/office/drawing/2014/main" id="{D48EAC0D-9F89-84AA-D0C5-D537D493F605}"/>
              </a:ext>
            </a:extLst>
          </p:cNvPr>
          <p:cNvSpPr/>
          <p:nvPr/>
        </p:nvSpPr>
        <p:spPr>
          <a:xfrm>
            <a:off x="812009" y="144592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7" name="文本框 6">
            <a:extLst>
              <a:ext uri="{FF2B5EF4-FFF2-40B4-BE49-F238E27FC236}">
                <a16:creationId xmlns:a16="http://schemas.microsoft.com/office/drawing/2014/main" id="{C9E2B285-7A65-9CCF-C06C-B0D9A6021EA8}"/>
              </a:ext>
            </a:extLst>
          </p:cNvPr>
          <p:cNvSpPr txBox="1"/>
          <p:nvPr/>
        </p:nvSpPr>
        <p:spPr>
          <a:xfrm>
            <a:off x="993800" y="132368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特定性能问题的研究</a:t>
            </a:r>
          </a:p>
        </p:txBody>
      </p:sp>
      <p:sp>
        <p:nvSpPr>
          <p:cNvPr id="4" name="矩形 11">
            <a:extLst>
              <a:ext uri="{FF2B5EF4-FFF2-40B4-BE49-F238E27FC236}">
                <a16:creationId xmlns:a16="http://schemas.microsoft.com/office/drawing/2014/main" id="{0A2F9DD2-8A73-DA97-3464-87A21426386B}"/>
              </a:ext>
            </a:extLst>
          </p:cNvPr>
          <p:cNvSpPr/>
          <p:nvPr/>
        </p:nvSpPr>
        <p:spPr>
          <a:xfrm>
            <a:off x="812009" y="4243815"/>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5" name="文本框 4">
            <a:extLst>
              <a:ext uri="{FF2B5EF4-FFF2-40B4-BE49-F238E27FC236}">
                <a16:creationId xmlns:a16="http://schemas.microsoft.com/office/drawing/2014/main" id="{FC52A5F9-CB0C-1D4C-CED4-D56DD731EEA8}"/>
              </a:ext>
            </a:extLst>
          </p:cNvPr>
          <p:cNvSpPr txBox="1"/>
          <p:nvPr/>
        </p:nvSpPr>
        <p:spPr>
          <a:xfrm>
            <a:off x="993800" y="4121574"/>
            <a:ext cx="4642372"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sym typeface="Times New Roman" panose="02020603050405020304" pitchFamily="18" charset="0"/>
              </a:rPr>
              <a:t>性能问题总结性研究</a:t>
            </a:r>
          </a:p>
        </p:txBody>
      </p:sp>
      <p:sp>
        <p:nvSpPr>
          <p:cNvPr id="10" name="文本框 9">
            <a:extLst>
              <a:ext uri="{FF2B5EF4-FFF2-40B4-BE49-F238E27FC236}">
                <a16:creationId xmlns:a16="http://schemas.microsoft.com/office/drawing/2014/main" id="{F84DBC25-1264-8DE1-6F8A-2692897E5D8D}"/>
              </a:ext>
            </a:extLst>
          </p:cNvPr>
          <p:cNvSpPr txBox="1"/>
          <p:nvPr/>
        </p:nvSpPr>
        <p:spPr>
          <a:xfrm>
            <a:off x="1068930" y="1783954"/>
            <a:ext cx="10129270" cy="1701748"/>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实现动态</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GPU</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内存调度器，通过剪枝和量化进行模型压缩提高性能 </a:t>
            </a: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(Han er al. 2016)</a:t>
            </a:r>
            <a:r>
              <a:rPr lang="zh-CN" altLang="en-US"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建模并估算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DNN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的训练时间 </a:t>
            </a: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(Qi et al. ICLR 2017)</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评估深度模型在移动设备上的训练性能 </a:t>
            </a: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(Liu er al. ICPADS 2019)</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a:p>
            <a:pPr marL="285750" indent="-285750">
              <a:lnSpc>
                <a:spcPct val="150000"/>
              </a:lnSpc>
              <a:buFont typeface="Wingdings" panose="05000000000000000000" pitchFamily="2" charset="2"/>
              <a:buChar char="Ø"/>
            </a:pP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预测 </a:t>
            </a: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GPU </a:t>
            </a:r>
            <a:r>
              <a:rPr lang="zh-CN" altLang="en-US"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内存消耗等 </a:t>
            </a:r>
            <a:r>
              <a:rPr lang="en-US" altLang="zh-CN"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(Gao et al. ESEC/FSE 2020)</a:t>
            </a:r>
            <a:r>
              <a:rPr lang="zh-CN" altLang="en-US" i="1"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endParaRPr>
          </a:p>
        </p:txBody>
      </p:sp>
      <p:sp>
        <p:nvSpPr>
          <p:cNvPr id="13" name="文本框 12">
            <a:extLst>
              <a:ext uri="{FF2B5EF4-FFF2-40B4-BE49-F238E27FC236}">
                <a16:creationId xmlns:a16="http://schemas.microsoft.com/office/drawing/2014/main" id="{4B56891B-400F-DBC9-905B-E3A4360D2AEF}"/>
              </a:ext>
            </a:extLst>
          </p:cNvPr>
          <p:cNvSpPr txBox="1"/>
          <p:nvPr/>
        </p:nvSpPr>
        <p:spPr>
          <a:xfrm>
            <a:off x="1031365" y="4634900"/>
            <a:ext cx="10129270" cy="87357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Understanding Performance Problems in Deep Learning Systems (FSE, 2022)</a:t>
            </a:r>
          </a:p>
          <a:p>
            <a:pPr marL="285750" indent="-285750">
              <a:lnSpc>
                <a:spcPct val="150000"/>
              </a:lnSpc>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Times New Roman" panose="02020603050405020304" pitchFamily="18" charset="0"/>
              </a:rPr>
              <a:t>An Empirical Study on Performance Bugs in Deep Learning Frameworks (ICMSE, 2022)</a:t>
            </a:r>
          </a:p>
        </p:txBody>
      </p:sp>
    </p:spTree>
    <p:extLst>
      <p:ext uri="{BB962C8B-B14F-4D97-AF65-F5344CB8AC3E}">
        <p14:creationId xmlns:p14="http://schemas.microsoft.com/office/powerpoint/2010/main" val="3075445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单击此处添加文本。"/>
</p:tagLst>
</file>

<file path=ppt/tags/tag10.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11.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单击此处添加文本。"/>
</p:tagLst>
</file>

<file path=ppt/tags/tag12.xml><?xml version="1.0" encoding="utf-8"?>
<p:tagLst xmlns:a="http://schemas.openxmlformats.org/drawingml/2006/main" xmlns:r="http://schemas.openxmlformats.org/officeDocument/2006/relationships" xmlns:p="http://schemas.openxmlformats.org/presentationml/2006/main">
  <p:tag name="OP_SCP_SHAPE_TYPE" val="Title"/>
  <p:tag name="OP_SCP_ITEM_INDEX" val="4"/>
  <p:tag name="OP_SCP_DEFAULT_TEXT" val="添加标题"/>
</p:tagLst>
</file>

<file path=ppt/tags/tag1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5"/>
  <p:tag name="OP_SCP_DEFAULT_TEXT" val="添加标题"/>
</p:tagLst>
</file>

<file path=ppt/tags/tag14.xml><?xml version="1.0" encoding="utf-8"?>
<p:tagLst xmlns:a="http://schemas.openxmlformats.org/drawingml/2006/main" xmlns:r="http://schemas.openxmlformats.org/officeDocument/2006/relationships" xmlns:p="http://schemas.openxmlformats.org/presentationml/2006/main">
  <p:tag name="OP_SCP_SHAPE_TYPE" val="Body"/>
  <p:tag name="OP_SCP_ITEM_INDEX" val="5"/>
  <p:tag name="OP_SCP_DEFAULT_TEXT" val="单击此处添加文本，单击此处添加文本，单击此处添加文本，单击此处添加文本。"/>
</p:tagLst>
</file>

<file path=ppt/tags/tag1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16.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单击此处添加文本，单击此处添加文本。"/>
</p:tagLst>
</file>

<file path=ppt/tags/tag17.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8.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19.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单击此处添加文本。"/>
</p:tagLst>
</file>

<file path=ppt/tags/tag2.xml><?xml version="1.0" encoding="utf-8"?>
<p:tagLst xmlns:a="http://schemas.openxmlformats.org/drawingml/2006/main" xmlns:r="http://schemas.openxmlformats.org/officeDocument/2006/relationships" xmlns:p="http://schemas.openxmlformats.org/presentationml/2006/main">
  <p:tag name="OP_SCP_SHAPE_TYPE" val="Title"/>
  <p:tag name="OP_SCP_ITEM_INDEX" val="4"/>
  <p:tag name="OP_SCP_DEFAULT_TEXT" val="添加标题"/>
</p:tagLst>
</file>

<file path=ppt/tags/tag20.xml><?xml version="1.0" encoding="utf-8"?>
<p:tagLst xmlns:a="http://schemas.openxmlformats.org/drawingml/2006/main" xmlns:r="http://schemas.openxmlformats.org/officeDocument/2006/relationships" xmlns:p="http://schemas.openxmlformats.org/presentationml/2006/main">
  <p:tag name="OP_SCP_SHAPE_TYPE" val="Title"/>
  <p:tag name="OP_SCP_ITEM_INDEX" val="4"/>
  <p:tag name="OP_SCP_DEFAULT_TEXT" val="添加标题"/>
</p:tagLst>
</file>

<file path=ppt/tags/tag21.xml><?xml version="1.0" encoding="utf-8"?>
<p:tagLst xmlns:a="http://schemas.openxmlformats.org/drawingml/2006/main" xmlns:r="http://schemas.openxmlformats.org/officeDocument/2006/relationships" xmlns:p="http://schemas.openxmlformats.org/presentationml/2006/main">
  <p:tag name="OP_SCP_SHAPE_TYPE" val="Title"/>
  <p:tag name="OP_SCP_ITEM_INDEX" val="5"/>
  <p:tag name="OP_SCP_DEFAULT_TEXT" val="添加标题"/>
</p:tagLst>
</file>

<file path=ppt/tags/tag22.xml><?xml version="1.0" encoding="utf-8"?>
<p:tagLst xmlns:a="http://schemas.openxmlformats.org/drawingml/2006/main" xmlns:r="http://schemas.openxmlformats.org/officeDocument/2006/relationships" xmlns:p="http://schemas.openxmlformats.org/presentationml/2006/main">
  <p:tag name="OP_SCP_SHAPE_TYPE" val="Body"/>
  <p:tag name="OP_SCP_ITEM_INDEX" val="5"/>
  <p:tag name="OP_SCP_DEFAULT_TEXT" val="单击此处添加文本，单击此处添加文本，单击此处添加文本，单击此处添加文本。"/>
</p:tagLst>
</file>

<file path=ppt/tags/tag2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24.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单击此处添加文本，单击此处添加文本。"/>
</p:tagLst>
</file>

<file path=ppt/tags/tag2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26.xml><?xml version="1.0" encoding="utf-8"?>
<p:tagLst xmlns:a="http://schemas.openxmlformats.org/drawingml/2006/main" xmlns:r="http://schemas.openxmlformats.org/officeDocument/2006/relationships" xmlns:p="http://schemas.openxmlformats.org/presentationml/2006/main">
  <p:tag name="OP_SCP_SHAPE_TYPE" val="Body"/>
  <p:tag name="OP_SCP_ITEM_INDEX" val="1"/>
  <p:tag name="OP_SCP_DEFAULT_TEXT" val="单击此处添加文本，单击此处添加文本，单击此处添加文本，单击此处添加文本。"/>
</p:tagLst>
</file>

<file path=ppt/tags/tag3.xml><?xml version="1.0" encoding="utf-8"?>
<p:tagLst xmlns:a="http://schemas.openxmlformats.org/drawingml/2006/main" xmlns:r="http://schemas.openxmlformats.org/officeDocument/2006/relationships" xmlns:p="http://schemas.openxmlformats.org/presentationml/2006/main">
  <p:tag name="OP_SCP_SHAPE_TYPE" val="Title"/>
  <p:tag name="OP_SCP_ITEM_INDEX" val="5"/>
  <p:tag name="OP_SCP_DEFAULT_TEXT" val="添加标题"/>
</p:tagLst>
</file>

<file path=ppt/tags/tag4.xml><?xml version="1.0" encoding="utf-8"?>
<p:tagLst xmlns:a="http://schemas.openxmlformats.org/drawingml/2006/main" xmlns:r="http://schemas.openxmlformats.org/officeDocument/2006/relationships" xmlns:p="http://schemas.openxmlformats.org/presentationml/2006/main">
  <p:tag name="OP_SCP_SHAPE_TYPE" val="Body"/>
  <p:tag name="OP_SCP_ITEM_INDEX" val="5"/>
  <p:tag name="OP_SCP_DEFAULT_TEXT" val="单击此处添加文本，单击此处添加文本，单击此处添加文本，单击此处添加文本。"/>
</p:tagLst>
</file>

<file path=ppt/tags/tag5.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6.xml><?xml version="1.0" encoding="utf-8"?>
<p:tagLst xmlns:a="http://schemas.openxmlformats.org/drawingml/2006/main" xmlns:r="http://schemas.openxmlformats.org/officeDocument/2006/relationships" xmlns:p="http://schemas.openxmlformats.org/presentationml/2006/main">
  <p:tag name="OP_SCP_SHAPE_TYPE" val="Body"/>
  <p:tag name="OP_SCP_ITEM_INDEX" val="3"/>
  <p:tag name="OP_SCP_DEFAULT_TEXT" val="单击此处添加文本，单击此处添加文本，单击此处添加文本，单击此处添加文本。"/>
</p:tagLst>
</file>

<file path=ppt/tags/tag7.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8.xml><?xml version="1.0" encoding="utf-8"?>
<p:tagLst xmlns:a="http://schemas.openxmlformats.org/drawingml/2006/main" xmlns:r="http://schemas.openxmlformats.org/officeDocument/2006/relationships" xmlns:p="http://schemas.openxmlformats.org/presentationml/2006/main">
  <p:tag name="OP_SCP_SHAPE_TYPE" val="Body"/>
  <p:tag name="OP_SCP_ITEM_INDEX" val="2"/>
  <p:tag name="OP_SCP_DEFAULT_TEXT" val="单击此处添加文本，单击此处添加文本，单击此处添加文本，单击此处添加文本。"/>
</p:tagLst>
</file>

<file path=ppt/tags/tag9.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heme/theme1.xml><?xml version="1.0" encoding="utf-8"?>
<a:theme xmlns:a="http://schemas.openxmlformats.org/drawingml/2006/main" name="第一PPT，www.1ppt.com">
  <a:themeElements>
    <a:clrScheme name="论文蓝">
      <a:dk1>
        <a:srgbClr val="000000"/>
      </a:dk1>
      <a:lt1>
        <a:srgbClr val="FFFFFF"/>
      </a:lt1>
      <a:dk2>
        <a:srgbClr val="44546A"/>
      </a:dk2>
      <a:lt2>
        <a:srgbClr val="E7E6E6"/>
      </a:lt2>
      <a:accent1>
        <a:srgbClr val="365FAA"/>
      </a:accent1>
      <a:accent2>
        <a:srgbClr val="4472C4"/>
      </a:accent2>
      <a:accent3>
        <a:srgbClr val="A5A5A5"/>
      </a:accent3>
      <a:accent4>
        <a:srgbClr val="FFC000"/>
      </a:accent4>
      <a:accent5>
        <a:srgbClr val="4472C4"/>
      </a:accent5>
      <a:accent6>
        <a:srgbClr val="70AD47"/>
      </a:accent6>
      <a:hlink>
        <a:srgbClr val="0563C1"/>
      </a:hlink>
      <a:folHlink>
        <a:srgbClr val="954F72"/>
      </a:folHlink>
    </a:clrScheme>
    <a:fontScheme name="font">
      <a:majorFont>
        <a:latin typeface="微软雅黑"/>
        <a:ea typeface="微软雅黑"/>
        <a:cs typeface=""/>
      </a:majorFont>
      <a:minorFont>
        <a:latin typeface="微软雅黑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FB4FF741-2E82-48CD-9931-DF89750C29FE}" vid="{41BFF024-F73E-43EE-B7D5-F2D953D6E6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8728</TotalTime>
  <Words>3986</Words>
  <Application>Microsoft Office PowerPoint</Application>
  <PresentationFormat>宽屏</PresentationFormat>
  <Paragraphs>394</Paragraphs>
  <Slides>38</Slides>
  <Notes>38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38</vt:i4>
      </vt:variant>
    </vt:vector>
  </HeadingPairs>
  <TitlesOfParts>
    <vt:vector size="48" baseType="lpstr">
      <vt:lpstr>等线</vt:lpstr>
      <vt:lpstr>宋体</vt:lpstr>
      <vt:lpstr>微软雅黑</vt:lpstr>
      <vt:lpstr>微软雅黑 Light</vt:lpstr>
      <vt:lpstr>Arial</vt:lpstr>
      <vt:lpstr>Calibri</vt:lpstr>
      <vt:lpstr>Cambria Math</vt:lpstr>
      <vt:lpstr>Times New Roman</vt:lpstr>
      <vt:lpstr>Wingdings</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毕业答辩类</dc:title>
  <dc:creator>KB2000</dc:creator>
  <cp:lastModifiedBy>mili</cp:lastModifiedBy>
  <cp:revision>389</cp:revision>
  <dcterms:created xsi:type="dcterms:W3CDTF">2022-05-23T15:52:42Z</dcterms:created>
  <dcterms:modified xsi:type="dcterms:W3CDTF">2025-06-16T12:49:06Z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2052-3.6.0.5672</vt:lpwstr>
  </property>
  <property fmtid="{D5CDD505-2E9C-101B-9397-08002B2CF9AE}" pid="3" name="ICV">
    <vt:lpwstr>35F59F98107548E7BFBC4C76BCC8239E</vt:lpwstr>
  </property>
</Properties>
</file>