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la" initials="K" lastIdx="1" clrIdx="0">
    <p:extLst>
      <p:ext uri="{19B8F6BF-5375-455C-9EA6-DF929625EA0E}">
        <p15:presenceInfo xmlns:p15="http://schemas.microsoft.com/office/powerpoint/2012/main" userId="Ka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Employee</a:t>
            </a:r>
          </a:p>
          <a:p>
            <a:endParaRPr lang="en-US" dirty="0"/>
          </a:p>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2721020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J. Lily </a:t>
            </a:r>
            <a:r>
              <a:rPr lang="en-US" sz="2400" dirty="0" err="1"/>
              <a:t>Preshitha</a:t>
            </a:r>
            <a:endParaRPr lang="en-US" sz="2400" dirty="0"/>
          </a:p>
          <a:p>
            <a:r>
              <a:rPr lang="en-US" sz="2400" dirty="0"/>
              <a:t>REGISTER NO      :122200651 (asunm131122200651)</a:t>
            </a:r>
          </a:p>
          <a:p>
            <a:r>
              <a:rPr lang="en-US" sz="2400" dirty="0"/>
              <a:t>DEPARTMENT     :B.com (Corporate Secretary Ship )</a:t>
            </a:r>
          </a:p>
          <a:p>
            <a:r>
              <a:rPr lang="en-US" sz="2400" dirty="0"/>
              <a:t>COLLEGE               :</a:t>
            </a:r>
            <a:r>
              <a:rPr lang="en-US" sz="2400" dirty="0" err="1"/>
              <a:t>St.Joseph</a:t>
            </a:r>
            <a:r>
              <a:rPr lang="en-US" sz="2400" dirty="0"/>
              <a:t> ( Arts And science Collage )</a:t>
            </a:r>
            <a:r>
              <a:rPr lang="en-US" sz="2400" dirty="0" err="1"/>
              <a:t>Kovur</a:t>
            </a:r>
            <a:r>
              <a:rPr lang="en-US" sz="2400" dirty="0"/>
              <a:t>.</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54C2B89-9AEA-4FB4-9413-44AAB4A9C6DF}"/>
              </a:ext>
            </a:extLst>
          </p:cNvPr>
          <p:cNvSpPr txBox="1"/>
          <p:nvPr/>
        </p:nvSpPr>
        <p:spPr>
          <a:xfrm>
            <a:off x="1447800" y="1219200"/>
            <a:ext cx="7248525" cy="6063198"/>
          </a:xfrm>
          <a:prstGeom prst="rect">
            <a:avLst/>
          </a:prstGeom>
          <a:noFill/>
        </p:spPr>
        <p:txBody>
          <a:bodyPr wrap="square" rtlCol="0">
            <a:spAutoFit/>
          </a:bodyPr>
          <a:lstStyle/>
          <a:p>
            <a:r>
              <a:rPr lang="en-US" sz="2800" b="1" dirty="0"/>
              <a:t>Data Collection</a:t>
            </a:r>
          </a:p>
          <a:p>
            <a:pPr marL="457200" indent="-457200">
              <a:buFont typeface="+mj-lt"/>
              <a:buAutoNum type="arabicPeriod"/>
            </a:pPr>
            <a:r>
              <a:rPr lang="en-US" sz="2400" dirty="0"/>
              <a:t>Excel Formatting</a:t>
            </a:r>
          </a:p>
          <a:p>
            <a:pPr marL="457200" indent="-457200">
              <a:buFont typeface="+mj-lt"/>
              <a:buAutoNum type="arabicPeriod"/>
            </a:pPr>
            <a:r>
              <a:rPr lang="en-US" sz="2400" dirty="0"/>
              <a:t>Chart</a:t>
            </a:r>
          </a:p>
          <a:p>
            <a:pPr marL="457200" indent="-457200">
              <a:buFont typeface="+mj-lt"/>
              <a:buAutoNum type="arabicPeriod"/>
            </a:pPr>
            <a:r>
              <a:rPr lang="en-US" sz="2400" dirty="0"/>
              <a:t>Pie Chart</a:t>
            </a:r>
          </a:p>
          <a:p>
            <a:pPr marL="457200" indent="-457200">
              <a:buFont typeface="+mj-lt"/>
              <a:buAutoNum type="arabicPeriod"/>
            </a:pPr>
            <a:endParaRPr lang="en-US" sz="2400" dirty="0"/>
          </a:p>
          <a:p>
            <a:r>
              <a:rPr lang="en-US" sz="2400" b="1" dirty="0"/>
              <a:t>Feature Collections</a:t>
            </a:r>
          </a:p>
          <a:p>
            <a:pPr marL="457200" indent="-457200">
              <a:buFont typeface="+mj-lt"/>
              <a:buAutoNum type="arabicPeriod"/>
            </a:pPr>
            <a:r>
              <a:rPr lang="en-US" sz="2400" dirty="0"/>
              <a:t>Google Logo</a:t>
            </a:r>
          </a:p>
          <a:p>
            <a:pPr marL="457200" indent="-457200">
              <a:buFont typeface="+mj-lt"/>
              <a:buAutoNum type="arabicPeriod"/>
            </a:pPr>
            <a:r>
              <a:rPr lang="en-US" sz="2400" dirty="0"/>
              <a:t>Data Bar</a:t>
            </a:r>
          </a:p>
          <a:p>
            <a:endParaRPr lang="en-US" sz="2400" dirty="0"/>
          </a:p>
          <a:p>
            <a:r>
              <a:rPr lang="en-US" sz="2400" b="1" dirty="0"/>
              <a:t>Performance Level</a:t>
            </a:r>
          </a:p>
          <a:p>
            <a:pPr marL="457200" indent="-457200">
              <a:buAutoNum type="arabicPeriod"/>
            </a:pPr>
            <a:r>
              <a:rPr lang="en-US" sz="2400" dirty="0"/>
              <a:t>Accuracy Percentage</a:t>
            </a:r>
          </a:p>
          <a:p>
            <a:pPr marL="457200" indent="-457200">
              <a:buAutoNum type="arabicPeriod"/>
            </a:pPr>
            <a:r>
              <a:rPr lang="en-US" sz="2400" dirty="0"/>
              <a:t>Algorithm</a:t>
            </a:r>
          </a:p>
          <a:p>
            <a:pPr marL="457200" indent="-457200">
              <a:buAutoNum type="arabicPeriod"/>
            </a:pPr>
            <a:r>
              <a:rPr lang="en-US" sz="2400" dirty="0"/>
              <a:t>Excel</a:t>
            </a:r>
          </a:p>
          <a:p>
            <a:pPr marL="457200" indent="-457200">
              <a:buAutoNum type="arabicPeriod"/>
            </a:pPr>
            <a:endParaRPr lang="en-US" sz="2400" dirty="0"/>
          </a:p>
          <a:p>
            <a:endParaRPr lang="en-US" sz="2400" dirty="0"/>
          </a:p>
          <a:p>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1" name="Picture 20">
            <a:extLst>
              <a:ext uri="{FF2B5EF4-FFF2-40B4-BE49-F238E27FC236}">
                <a16:creationId xmlns:a16="http://schemas.microsoft.com/office/drawing/2014/main" id="{0EF57847-2F96-4B2E-8F55-3E48749119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075" y="1176027"/>
            <a:ext cx="7979768" cy="471994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892B610-D813-42E5-978E-3682C996286C}"/>
              </a:ext>
            </a:extLst>
          </p:cNvPr>
          <p:cNvSpPr txBox="1"/>
          <p:nvPr/>
        </p:nvSpPr>
        <p:spPr>
          <a:xfrm>
            <a:off x="1295400" y="1219200"/>
            <a:ext cx="7772400" cy="4801314"/>
          </a:xfrm>
          <a:prstGeom prst="rect">
            <a:avLst/>
          </a:prstGeom>
          <a:noFill/>
        </p:spPr>
        <p:txBody>
          <a:bodyPr wrap="square" rtlCol="0">
            <a:spAutoFit/>
          </a:bodyPr>
          <a:lstStyle/>
          <a:p>
            <a:r>
              <a:rPr lang="en-US" sz="2400" b="1" dirty="0"/>
              <a:t>The conclusion Is About</a:t>
            </a:r>
          </a:p>
          <a:p>
            <a:endParaRPr lang="en-US" b="1" dirty="0"/>
          </a:p>
          <a:p>
            <a:pPr algn="just"/>
            <a:r>
              <a:rPr lang="en-US" b="1" dirty="0"/>
              <a:t> </a:t>
            </a:r>
            <a:r>
              <a:rPr lang="en-US" sz="3200" dirty="0"/>
              <a:t>Employees Salary, Leave, Production Achievement ,Quality Percentage They Have taken Monthly to Monthly Report It Was An Use full Of Increment, Bonus Promotion These Are The Reason Are Used An Monthly to Monthly Report.</a:t>
            </a:r>
            <a:endParaRPr lang="en-US" sz="1800" dirty="0"/>
          </a:p>
          <a:p>
            <a:endParaRPr lang="en-US" b="1" dirty="0"/>
          </a:p>
          <a:p>
            <a:endParaRPr lang="en-US" dirty="0"/>
          </a:p>
          <a:p>
            <a:endParaRPr lang="en-US" dirty="0"/>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highlight>
                  <a:srgbClr val="FFFF00"/>
                </a:highlight>
                <a:latin typeface="Times New Roman" panose="02020603050405020304" pitchFamily="18" charset="0"/>
                <a:cs typeface="Times New Roman" panose="02020603050405020304" pitchFamily="18" charset="0"/>
              </a:rPr>
              <a:t>Employee Performance Analysis </a:t>
            </a:r>
            <a:endParaRPr lang="en-IN" sz="2800" dirty="0">
              <a:solidFill>
                <a:srgbClr val="7030A0"/>
              </a:solidFill>
              <a:highlight>
                <a:srgbClr val="FFFF00"/>
              </a:highligh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highlight>
                  <a:srgbClr val="FF0000"/>
                </a:highlight>
              </a:rPr>
              <a:t>A</a:t>
            </a:r>
            <a:r>
              <a:rPr spc="-5" dirty="0">
                <a:highlight>
                  <a:srgbClr val="FF0000"/>
                </a:highlight>
              </a:rPr>
              <a:t>G</a:t>
            </a:r>
            <a:r>
              <a:rPr spc="-35" dirty="0">
                <a:highlight>
                  <a:srgbClr val="FF0000"/>
                </a:highlight>
              </a:rPr>
              <a:t>E</a:t>
            </a:r>
            <a:r>
              <a:rPr spc="15" dirty="0">
                <a:highlight>
                  <a:srgbClr val="FF0000"/>
                </a:highlight>
              </a:rPr>
              <a:t>N</a:t>
            </a:r>
            <a:r>
              <a:rPr dirty="0">
                <a:highlight>
                  <a:srgbClr val="FF0000"/>
                </a:highligh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232996" y="457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highlight>
                  <a:srgbClr val="808080"/>
                </a:highlight>
              </a:rPr>
              <a:t>P</a:t>
            </a:r>
            <a:r>
              <a:rPr sz="4250" spc="15" dirty="0">
                <a:highlight>
                  <a:srgbClr val="808080"/>
                </a:highlight>
              </a:rPr>
              <a:t>ROB</a:t>
            </a:r>
            <a:r>
              <a:rPr sz="4250" spc="55" dirty="0">
                <a:highlight>
                  <a:srgbClr val="808080"/>
                </a:highlight>
              </a:rPr>
              <a:t>L</a:t>
            </a:r>
            <a:r>
              <a:rPr sz="4250" spc="-20" dirty="0">
                <a:highlight>
                  <a:srgbClr val="808080"/>
                </a:highlight>
              </a:rPr>
              <a:t>E</a:t>
            </a:r>
            <a:r>
              <a:rPr sz="4250" spc="20" dirty="0">
                <a:highlight>
                  <a:srgbClr val="808080"/>
                </a:highlight>
              </a:rPr>
              <a:t>M</a:t>
            </a:r>
            <a:r>
              <a:rPr sz="4250" dirty="0">
                <a:highlight>
                  <a:srgbClr val="808080"/>
                </a:highlight>
              </a:rPr>
              <a:t>	</a:t>
            </a:r>
            <a:r>
              <a:rPr sz="4250" spc="10" dirty="0">
                <a:highlight>
                  <a:srgbClr val="808080"/>
                </a:highlight>
              </a:rPr>
              <a:t>S</a:t>
            </a:r>
            <a:r>
              <a:rPr sz="4250" spc="-370" dirty="0">
                <a:highlight>
                  <a:srgbClr val="808080"/>
                </a:highlight>
              </a:rPr>
              <a:t>T</a:t>
            </a:r>
            <a:r>
              <a:rPr sz="4250" spc="-375" dirty="0">
                <a:highlight>
                  <a:srgbClr val="808080"/>
                </a:highlight>
              </a:rPr>
              <a:t>A</a:t>
            </a:r>
            <a:r>
              <a:rPr sz="4250" spc="15" dirty="0">
                <a:highlight>
                  <a:srgbClr val="808080"/>
                </a:highlight>
              </a:rPr>
              <a:t>T</a:t>
            </a:r>
            <a:r>
              <a:rPr sz="4250" spc="-10" dirty="0">
                <a:highlight>
                  <a:srgbClr val="808080"/>
                </a:highlight>
              </a:rPr>
              <a:t>E</a:t>
            </a:r>
            <a:r>
              <a:rPr sz="4250" spc="-20" dirty="0">
                <a:highlight>
                  <a:srgbClr val="808080"/>
                </a:highlight>
              </a:rPr>
              <a:t>ME</a:t>
            </a:r>
            <a:r>
              <a:rPr sz="4250" spc="10" dirty="0">
                <a:highlight>
                  <a:srgbClr val="808080"/>
                </a:highlight>
              </a:rPr>
              <a:t>NT</a:t>
            </a:r>
            <a:endParaRPr sz="4250" dirty="0">
              <a:highlight>
                <a:srgbClr val="808080"/>
              </a:highlight>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C87E3929-4176-4BD7-B313-BF68B46DD88C}"/>
              </a:ext>
            </a:extLst>
          </p:cNvPr>
          <p:cNvSpPr txBox="1"/>
          <p:nvPr/>
        </p:nvSpPr>
        <p:spPr>
          <a:xfrm>
            <a:off x="1403639" y="1253235"/>
            <a:ext cx="7267575" cy="3416320"/>
          </a:xfrm>
          <a:prstGeom prst="rect">
            <a:avLst/>
          </a:prstGeom>
          <a:noFill/>
        </p:spPr>
        <p:txBody>
          <a:bodyPr wrap="square" rtlCol="0">
            <a:spAutoFit/>
          </a:bodyPr>
          <a:lstStyle/>
          <a:p>
            <a:r>
              <a:rPr lang="en-US" sz="2400" b="1" dirty="0"/>
              <a:t>The Statement Is About To Identify</a:t>
            </a:r>
          </a:p>
          <a:p>
            <a:endParaRPr lang="en-US" sz="2400" dirty="0"/>
          </a:p>
          <a:p>
            <a:pPr marL="457200" indent="-457200">
              <a:buFont typeface="+mj-lt"/>
              <a:buAutoNum type="arabicPeriod"/>
            </a:pPr>
            <a:r>
              <a:rPr lang="en-US" sz="2400" dirty="0"/>
              <a:t>Employee Salary</a:t>
            </a:r>
          </a:p>
          <a:p>
            <a:pPr marL="457200" indent="-457200">
              <a:buFont typeface="+mj-lt"/>
              <a:buAutoNum type="arabicPeriod"/>
            </a:pPr>
            <a:r>
              <a:rPr lang="en-US" sz="2400" dirty="0"/>
              <a:t>How Many Leaves They Have Taken</a:t>
            </a:r>
          </a:p>
          <a:p>
            <a:pPr marL="457200" indent="-457200">
              <a:buFont typeface="+mj-lt"/>
              <a:buAutoNum type="arabicPeriod"/>
            </a:pPr>
            <a:r>
              <a:rPr lang="en-US" sz="2400" dirty="0"/>
              <a:t>Individual  Performance                        </a:t>
            </a:r>
          </a:p>
          <a:p>
            <a:pPr marL="457200" indent="-457200">
              <a:buAutoNum type="arabicPeriod" startAt="4"/>
            </a:pPr>
            <a:r>
              <a:rPr lang="en-US" sz="2400" dirty="0"/>
              <a:t>Punctuality</a:t>
            </a:r>
          </a:p>
          <a:p>
            <a:pPr marL="457200" indent="-457200">
              <a:buAutoNum type="arabicPeriod" startAt="4"/>
            </a:pPr>
            <a:r>
              <a:rPr lang="en-US" sz="2400" dirty="0"/>
              <a:t>Production </a:t>
            </a:r>
            <a:r>
              <a:rPr lang="en-US" sz="2400" dirty="0" err="1"/>
              <a:t>Acheivement</a:t>
            </a:r>
            <a:endParaRPr lang="en-US" sz="2400" dirty="0"/>
          </a:p>
          <a:p>
            <a:pPr marL="457200" indent="-457200">
              <a:buAutoNum type="arabicPeriod" startAt="4"/>
            </a:pPr>
            <a:r>
              <a:rPr lang="en-US" sz="2400" dirty="0"/>
              <a:t>Quality Percentage</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12F9190E-A00E-4754-ADFE-130012BC6D99}"/>
              </a:ext>
            </a:extLst>
          </p:cNvPr>
          <p:cNvSpPr txBox="1"/>
          <p:nvPr/>
        </p:nvSpPr>
        <p:spPr>
          <a:xfrm>
            <a:off x="533400" y="1695451"/>
            <a:ext cx="6934200" cy="2677656"/>
          </a:xfrm>
          <a:prstGeom prst="rect">
            <a:avLst/>
          </a:prstGeom>
          <a:noFill/>
        </p:spPr>
        <p:txBody>
          <a:bodyPr wrap="square" rtlCol="0">
            <a:spAutoFit/>
          </a:bodyPr>
          <a:lstStyle/>
          <a:p>
            <a:r>
              <a:rPr lang="en-US" sz="2400" b="1" dirty="0"/>
              <a:t>The Project Overview Is About</a:t>
            </a:r>
            <a:br>
              <a:rPr lang="en-US" sz="2400" dirty="0"/>
            </a:br>
            <a:endParaRPr lang="en-US" sz="2400" dirty="0"/>
          </a:p>
          <a:p>
            <a:r>
              <a:rPr lang="en-US" sz="2400" dirty="0"/>
              <a:t>                       If a company Is Under 5000 Employee</a:t>
            </a:r>
          </a:p>
          <a:p>
            <a:r>
              <a:rPr lang="en-US" sz="2400" dirty="0"/>
              <a:t>They have Calculating Monthly to Monthly Data</a:t>
            </a:r>
          </a:p>
          <a:p>
            <a:r>
              <a:rPr lang="en-US" sz="2400" dirty="0"/>
              <a:t>Of an 50000 employees Salary, Leave, Production Achievement ,Quality Percentage They Have taken Monthly to Monthly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6" name="Picture 2" descr="Free download | HD PNG new employee icon people transparent background ...">
            <a:extLst>
              <a:ext uri="{FF2B5EF4-FFF2-40B4-BE49-F238E27FC236}">
                <a16:creationId xmlns:a16="http://schemas.microsoft.com/office/drawing/2014/main" id="{E08655E3-C1A2-4CBF-AC50-DA22F143503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4657730"/>
            <a:ext cx="1447800" cy="13500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180+ Administrative Duties Stock Illustrations, Royalty-Free Vector ...">
            <a:extLst>
              <a:ext uri="{FF2B5EF4-FFF2-40B4-BE49-F238E27FC236}">
                <a16:creationId xmlns:a16="http://schemas.microsoft.com/office/drawing/2014/main" id="{53319573-9FEA-4080-BAB3-1EBBC6492E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9500" y="2895600"/>
            <a:ext cx="1447800" cy="1447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C5E8DAB-0677-4C15-B3A4-DCD7EF04DFB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147002" y="1650675"/>
            <a:ext cx="2213200" cy="12449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905A209F-CD0D-4645-A501-7450DDEDDB4E}"/>
              </a:ext>
            </a:extLst>
          </p:cNvPr>
          <p:cNvSpPr txBox="1"/>
          <p:nvPr/>
        </p:nvSpPr>
        <p:spPr>
          <a:xfrm>
            <a:off x="3124199" y="1476375"/>
            <a:ext cx="6410325" cy="1754326"/>
          </a:xfrm>
          <a:prstGeom prst="rect">
            <a:avLst/>
          </a:prstGeom>
          <a:noFill/>
        </p:spPr>
        <p:txBody>
          <a:bodyPr wrap="square" rtlCol="0">
            <a:spAutoFit/>
          </a:bodyPr>
          <a:lstStyle/>
          <a:p>
            <a:pPr marL="285750" indent="-285750">
              <a:buFont typeface="Wingdings" panose="05000000000000000000" pitchFamily="2" charset="2"/>
              <a:buChar char="v"/>
            </a:pPr>
            <a:r>
              <a:rPr lang="en-US" dirty="0"/>
              <a:t>Conditional Formatting  (missing)</a:t>
            </a:r>
          </a:p>
          <a:p>
            <a:pPr marL="285750" indent="-285750">
              <a:buFont typeface="Wingdings" panose="05000000000000000000" pitchFamily="2" charset="2"/>
              <a:buChar char="v"/>
            </a:pPr>
            <a:r>
              <a:rPr lang="en-US" dirty="0"/>
              <a:t>Filter (Remove)</a:t>
            </a:r>
          </a:p>
          <a:p>
            <a:pPr marL="285750" indent="-285750">
              <a:buFont typeface="Wingdings" panose="05000000000000000000" pitchFamily="2" charset="2"/>
              <a:buChar char="v"/>
            </a:pPr>
            <a:r>
              <a:rPr lang="en-US" dirty="0"/>
              <a:t>Formula (Performance)</a:t>
            </a:r>
          </a:p>
          <a:p>
            <a:pPr marL="285750" indent="-285750">
              <a:buFont typeface="Wingdings" panose="05000000000000000000" pitchFamily="2" charset="2"/>
              <a:buChar char="v"/>
            </a:pPr>
            <a:r>
              <a:rPr lang="en-US" dirty="0"/>
              <a:t>Pivot (Summary)</a:t>
            </a:r>
          </a:p>
          <a:p>
            <a:pPr marL="285750" indent="-285750">
              <a:buFont typeface="Wingdings" panose="05000000000000000000" pitchFamily="2" charset="2"/>
              <a:buChar char="v"/>
            </a:pPr>
            <a:r>
              <a:rPr lang="en-US" dirty="0"/>
              <a:t>Graph (Data </a:t>
            </a:r>
            <a:r>
              <a:rPr lang="en-US" dirty="0" err="1"/>
              <a:t>Visuvalization</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AFE7376D-28B9-4D0B-9B26-DA354CA15EA6}"/>
              </a:ext>
            </a:extLst>
          </p:cNvPr>
          <p:cNvSpPr txBox="1"/>
          <p:nvPr/>
        </p:nvSpPr>
        <p:spPr>
          <a:xfrm>
            <a:off x="1066800" y="1676400"/>
            <a:ext cx="7620000"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t>Employee Id</a:t>
            </a:r>
          </a:p>
          <a:p>
            <a:pPr marL="285750" indent="-285750">
              <a:buFont typeface="Wingdings" panose="05000000000000000000" pitchFamily="2" charset="2"/>
              <a:buChar char="Ø"/>
            </a:pPr>
            <a:r>
              <a:rPr lang="en-US" b="1" dirty="0"/>
              <a:t>Full Name</a:t>
            </a:r>
          </a:p>
          <a:p>
            <a:pPr marL="285750" indent="-285750">
              <a:buFont typeface="Wingdings" panose="05000000000000000000" pitchFamily="2" charset="2"/>
              <a:buChar char="Ø"/>
            </a:pPr>
            <a:r>
              <a:rPr lang="en-US" b="1" dirty="0"/>
              <a:t>Gender</a:t>
            </a:r>
          </a:p>
          <a:p>
            <a:pPr marL="285750" indent="-285750">
              <a:buFont typeface="Wingdings" panose="05000000000000000000" pitchFamily="2" charset="2"/>
              <a:buChar char="Ø"/>
            </a:pPr>
            <a:r>
              <a:rPr lang="en-US" b="1" dirty="0"/>
              <a:t>Date of Joining</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Department</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Start Date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Salary</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FTE</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Employee type</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Work location</a:t>
            </a:r>
          </a:p>
          <a:p>
            <a:pPr marL="285750" indent="-285750">
              <a:buFont typeface="Wingdings" panose="05000000000000000000" pitchFamily="2" charset="2"/>
              <a:buChar char="Ø"/>
            </a:pPr>
            <a:r>
              <a:rPr lang="en-US" sz="1800" b="1" i="0" u="none" strike="noStrike" dirty="0">
                <a:solidFill>
                  <a:srgbClr val="000000"/>
                </a:solidFill>
                <a:effectLst/>
                <a:latin typeface="Calibri" panose="020F0502020204030204" pitchFamily="34" charset="0"/>
              </a:rPr>
              <a:t>Production </a:t>
            </a:r>
            <a:r>
              <a:rPr lang="en-US" sz="1800" b="1" i="0" u="none" strike="noStrike" dirty="0" err="1">
                <a:solidFill>
                  <a:srgbClr val="000000"/>
                </a:solidFill>
                <a:effectLst/>
                <a:latin typeface="Calibri" panose="020F0502020204030204" pitchFamily="34" charset="0"/>
              </a:rPr>
              <a:t>Acheviement</a:t>
            </a:r>
            <a:endParaRPr lang="en-US" b="1" dirty="0">
              <a:solidFill>
                <a:srgbClr val="000000"/>
              </a:solidFill>
              <a:latin typeface="Calibri" panose="020F0502020204030204" pitchFamily="34" charset="0"/>
            </a:endParaRPr>
          </a:p>
          <a:p>
            <a:pPr marL="285750" indent="-285750">
              <a:buFont typeface="Wingdings" panose="05000000000000000000" pitchFamily="2" charset="2"/>
              <a:buChar char="Ø"/>
            </a:pPr>
            <a:r>
              <a:rPr lang="en-US" sz="1800" b="1" dirty="0"/>
              <a:t>Quality Percentage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574" y="1905001"/>
            <a:ext cx="8480425" cy="138499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*Performance level=IFS(Z8&gt;=5,’’Very</a:t>
            </a:r>
          </a:p>
          <a:p>
            <a:r>
              <a:rPr lang="en-IN" sz="2800" dirty="0">
                <a:latin typeface="Times New Roman" panose="02020603050405020304" pitchFamily="18" charset="0"/>
                <a:cs typeface="Times New Roman" panose="02020603050405020304" pitchFamily="18" charset="0"/>
              </a:rPr>
              <a:t>HIGH’’Z8&gt;=4,HIGH,Z8.=3,’’MED,’’TRUE,’’LOW’’)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321</TotalTime>
  <Words>314</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Kala</cp:lastModifiedBy>
  <cp:revision>29</cp:revision>
  <dcterms:created xsi:type="dcterms:W3CDTF">2024-03-29T15:07:22Z</dcterms:created>
  <dcterms:modified xsi:type="dcterms:W3CDTF">2024-09-29T05:55:18Z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