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DCD5C9"/>
    <a:srgbClr val="FF75FF"/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FE43F-3741-4D94-9051-759F7E8FE784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C5224E3-16CA-474E-9FED-BC8BC5C7AB9E}">
      <dgm:prSet/>
      <dgm:spPr/>
      <dgm:t>
        <a:bodyPr/>
        <a:lstStyle/>
        <a:p>
          <a:r>
            <a:rPr lang="es-MX" b="1" i="0" dirty="0">
              <a:solidFill>
                <a:schemeClr val="accent5">
                  <a:lumMod val="75000"/>
                </a:schemeClr>
              </a:solidFill>
            </a:rPr>
            <a:t>Defensa: Que medidas de seguridad y de prevención se aplicaron</a:t>
          </a:r>
          <a:endParaRPr lang="es-MX" dirty="0">
            <a:solidFill>
              <a:schemeClr val="accent5">
                <a:lumMod val="75000"/>
              </a:schemeClr>
            </a:solidFill>
          </a:endParaRPr>
        </a:p>
      </dgm:t>
    </dgm:pt>
    <dgm:pt modelId="{D4E70515-D44D-4868-8F28-87217B46E480}" type="parTrans" cxnId="{66EEA42E-5965-4685-8572-21A62C00685A}">
      <dgm:prSet/>
      <dgm:spPr/>
      <dgm:t>
        <a:bodyPr/>
        <a:lstStyle/>
        <a:p>
          <a:endParaRPr lang="es-MX"/>
        </a:p>
      </dgm:t>
    </dgm:pt>
    <dgm:pt modelId="{60959E27-0C0E-4BE8-9D82-1F14C9F715C0}" type="sibTrans" cxnId="{66EEA42E-5965-4685-8572-21A62C00685A}">
      <dgm:prSet/>
      <dgm:spPr/>
      <dgm:t>
        <a:bodyPr/>
        <a:lstStyle/>
        <a:p>
          <a:endParaRPr lang="es-MX"/>
        </a:p>
      </dgm:t>
    </dgm:pt>
    <dgm:pt modelId="{8A443471-A1AB-4488-BEEE-981421711636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s-EC" sz="1200" dirty="0"/>
            <a:t>Designar un responsable de evaluar la situación real de CNT</a:t>
          </a:r>
          <a:endParaRPr lang="es-MX" sz="1200" dirty="0"/>
        </a:p>
      </dgm:t>
    </dgm:pt>
    <dgm:pt modelId="{6EAB14E8-CDB9-4B3E-94FF-0682D5A8A2FA}" type="parTrans" cxnId="{F92A52CD-FB55-4B41-97DD-2BE15AFEF385}">
      <dgm:prSet/>
      <dgm:spPr/>
      <dgm:t>
        <a:bodyPr/>
        <a:lstStyle/>
        <a:p>
          <a:endParaRPr lang="es-MX"/>
        </a:p>
      </dgm:t>
    </dgm:pt>
    <dgm:pt modelId="{495B50EB-F951-4E19-B637-6B0DEB1167FE}" type="sibTrans" cxnId="{F92A52CD-FB55-4B41-97DD-2BE15AFEF385}">
      <dgm:prSet/>
      <dgm:spPr/>
      <dgm:t>
        <a:bodyPr/>
        <a:lstStyle/>
        <a:p>
          <a:endParaRPr lang="es-MX"/>
        </a:p>
      </dgm:t>
    </dgm:pt>
    <dgm:pt modelId="{9CC2BCD4-CFD2-4D7F-AFC5-9B4982A72BBA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s-EC" sz="1200" dirty="0"/>
            <a:t>Declarar el estado de emergencia institucional en CNT para poder tomar acciones ágilmente.</a:t>
          </a:r>
          <a:endParaRPr lang="es-MX" sz="1200" dirty="0"/>
        </a:p>
      </dgm:t>
    </dgm:pt>
    <dgm:pt modelId="{667E9CAC-3E26-4575-8973-EB34246C5F40}" type="parTrans" cxnId="{03C414CE-BCA6-458A-B799-032EB90562F4}">
      <dgm:prSet/>
      <dgm:spPr/>
      <dgm:t>
        <a:bodyPr/>
        <a:lstStyle/>
        <a:p>
          <a:endParaRPr lang="es-MX"/>
        </a:p>
      </dgm:t>
    </dgm:pt>
    <dgm:pt modelId="{10BEB1D3-A399-4072-89DB-D7936E7C5716}" type="sibTrans" cxnId="{03C414CE-BCA6-458A-B799-032EB90562F4}">
      <dgm:prSet/>
      <dgm:spPr/>
      <dgm:t>
        <a:bodyPr/>
        <a:lstStyle/>
        <a:p>
          <a:endParaRPr lang="es-MX"/>
        </a:p>
      </dgm:t>
    </dgm:pt>
    <dgm:pt modelId="{BCDCD78B-5E19-4D3B-BEEA-DD8D4BB54F15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s-EC" sz="1200" dirty="0"/>
            <a:t>Realiza una auditoría externa con empresas de más alto nivel internacional.</a:t>
          </a:r>
          <a:endParaRPr lang="es-MX" sz="1200" dirty="0"/>
        </a:p>
      </dgm:t>
    </dgm:pt>
    <dgm:pt modelId="{83B2775E-92D0-494B-8926-805FA512F57D}" type="parTrans" cxnId="{C73A5345-0C4C-4CD3-B010-08DB10AF0C6C}">
      <dgm:prSet/>
      <dgm:spPr/>
      <dgm:t>
        <a:bodyPr/>
        <a:lstStyle/>
        <a:p>
          <a:endParaRPr lang="es-MX"/>
        </a:p>
      </dgm:t>
    </dgm:pt>
    <dgm:pt modelId="{CCDA59B1-FB77-458F-B6F6-CF98D1C82168}" type="sibTrans" cxnId="{C73A5345-0C4C-4CD3-B010-08DB10AF0C6C}">
      <dgm:prSet/>
      <dgm:spPr/>
      <dgm:t>
        <a:bodyPr/>
        <a:lstStyle/>
        <a:p>
          <a:endParaRPr lang="es-MX"/>
        </a:p>
      </dgm:t>
    </dgm:pt>
    <dgm:pt modelId="{1C3BE59C-4D19-48CF-9628-BDB1E1C22442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s-EC" sz="1200" dirty="0"/>
            <a:t>Dotar a CNT de un equipo de expertos en cyberseguridad que tenga las mejores herramientas tecnológicas, para lo cual se creará la Gerencia Nacional de Cyberseguridad.</a:t>
          </a:r>
          <a:endParaRPr lang="es-MX" sz="1200" dirty="0"/>
        </a:p>
      </dgm:t>
    </dgm:pt>
    <dgm:pt modelId="{33E0243E-2DF9-44E1-9478-48EC905797DC}" type="parTrans" cxnId="{52F62B7F-BCC0-48E6-A574-303DB63279A1}">
      <dgm:prSet/>
      <dgm:spPr/>
      <dgm:t>
        <a:bodyPr/>
        <a:lstStyle/>
        <a:p>
          <a:endParaRPr lang="es-MX"/>
        </a:p>
      </dgm:t>
    </dgm:pt>
    <dgm:pt modelId="{7812E80F-0FB5-4EEA-B9F7-F450F80A1ABF}" type="sibTrans" cxnId="{52F62B7F-BCC0-48E6-A574-303DB63279A1}">
      <dgm:prSet/>
      <dgm:spPr/>
      <dgm:t>
        <a:bodyPr/>
        <a:lstStyle/>
        <a:p>
          <a:endParaRPr lang="es-MX"/>
        </a:p>
      </dgm:t>
    </dgm:pt>
    <dgm:pt modelId="{A7906146-6689-46C2-9167-9189AC7828D4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s-EC" sz="1200" dirty="0"/>
            <a:t>Actualizar y modernizar el parque tecnológico institucional.</a:t>
          </a:r>
          <a:endParaRPr lang="es-MX" sz="1200" dirty="0"/>
        </a:p>
      </dgm:t>
    </dgm:pt>
    <dgm:pt modelId="{C420D10D-0777-40D7-B98B-CE862BA81DD6}" type="parTrans" cxnId="{79D374E2-A816-4BC7-AC6F-1E9AD2540E5A}">
      <dgm:prSet/>
      <dgm:spPr/>
      <dgm:t>
        <a:bodyPr/>
        <a:lstStyle/>
        <a:p>
          <a:endParaRPr lang="es-MX"/>
        </a:p>
      </dgm:t>
    </dgm:pt>
    <dgm:pt modelId="{78909352-758F-4974-A2F9-6A974B555786}" type="sibTrans" cxnId="{79D374E2-A816-4BC7-AC6F-1E9AD2540E5A}">
      <dgm:prSet/>
      <dgm:spPr/>
      <dgm:t>
        <a:bodyPr/>
        <a:lstStyle/>
        <a:p>
          <a:endParaRPr lang="es-MX"/>
        </a:p>
      </dgm:t>
    </dgm:pt>
    <dgm:pt modelId="{641CE723-5159-4952-B307-CF49579E9876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s-EC" sz="1200" dirty="0"/>
            <a:t>Proponer un proceso de cambio integral para lo cual, hemos entrado en contacto con la oficina especializada de cyberseguridad de la Organización de Estados Americanos (OEA) a fin de garantizar que los procesos que estamos llevando a cabo reúnan los estándares internacionales.</a:t>
          </a:r>
          <a:endParaRPr lang="es-MX" sz="1200" dirty="0"/>
        </a:p>
      </dgm:t>
    </dgm:pt>
    <dgm:pt modelId="{73694769-4926-4D4D-894B-5601C82E6A8F}" type="parTrans" cxnId="{3DBAE7D5-8AF0-47CC-98C0-AE53CC1529BC}">
      <dgm:prSet/>
      <dgm:spPr/>
      <dgm:t>
        <a:bodyPr/>
        <a:lstStyle/>
        <a:p>
          <a:endParaRPr lang="es-MX"/>
        </a:p>
      </dgm:t>
    </dgm:pt>
    <dgm:pt modelId="{A95A7685-936B-411B-9230-1CA1A26E56EF}" type="sibTrans" cxnId="{3DBAE7D5-8AF0-47CC-98C0-AE53CC1529BC}">
      <dgm:prSet/>
      <dgm:spPr/>
      <dgm:t>
        <a:bodyPr/>
        <a:lstStyle/>
        <a:p>
          <a:endParaRPr lang="es-MX"/>
        </a:p>
      </dgm:t>
    </dgm:pt>
    <dgm:pt modelId="{E48DEDBA-E158-40D8-AF14-F63FEF2588DE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s-EC" sz="1200" dirty="0"/>
            <a:t>Proponer una reforma legal que permita alojar la información estatal en nubes internacionales de alta seguridad y no solamente en servidores físicos locales.</a:t>
          </a:r>
          <a:endParaRPr lang="es-MX" sz="1200" dirty="0"/>
        </a:p>
      </dgm:t>
    </dgm:pt>
    <dgm:pt modelId="{B3D38BBB-A20B-44A6-BA0E-FC5FE417A841}" type="parTrans" cxnId="{74845A48-7AB3-40B5-B6B5-677C53BCC4EE}">
      <dgm:prSet/>
      <dgm:spPr/>
      <dgm:t>
        <a:bodyPr/>
        <a:lstStyle/>
        <a:p>
          <a:endParaRPr lang="es-MX"/>
        </a:p>
      </dgm:t>
    </dgm:pt>
    <dgm:pt modelId="{D197B2EE-0F71-4100-92B9-FE750BE9CA75}" type="sibTrans" cxnId="{74845A48-7AB3-40B5-B6B5-677C53BCC4EE}">
      <dgm:prSet/>
      <dgm:spPr/>
      <dgm:t>
        <a:bodyPr/>
        <a:lstStyle/>
        <a:p>
          <a:endParaRPr lang="es-MX"/>
        </a:p>
      </dgm:t>
    </dgm:pt>
    <dgm:pt modelId="{D1A7AD28-850D-4A70-B858-0065D7C2D9B1}">
      <dgm:prSet custT="1"/>
      <dgm:spPr/>
      <dgm:t>
        <a:bodyPr/>
        <a:lstStyle/>
        <a:p>
          <a:pPr algn="just"/>
          <a:r>
            <a:rPr lang="es-EC" sz="1200" dirty="0"/>
            <a:t>La ministra de Telecomunicaciones CNT y Sociedad de la Información anunció </a:t>
          </a:r>
          <a:r>
            <a:rPr lang="es-EC" sz="1200" b="1" dirty="0"/>
            <a:t>siete medidas</a:t>
          </a:r>
          <a:r>
            <a:rPr lang="es-EC" sz="1200" dirty="0"/>
            <a:t> que la entidad tomará:</a:t>
          </a:r>
          <a:endParaRPr lang="es-MX" sz="1200" dirty="0"/>
        </a:p>
      </dgm:t>
    </dgm:pt>
    <dgm:pt modelId="{4BF0B905-55EB-489C-8A46-1E91DCA3BC6B}" type="sibTrans" cxnId="{F3F82D9B-D6A8-46E5-8289-AD559A0E9D20}">
      <dgm:prSet/>
      <dgm:spPr/>
      <dgm:t>
        <a:bodyPr/>
        <a:lstStyle/>
        <a:p>
          <a:endParaRPr lang="es-MX"/>
        </a:p>
      </dgm:t>
    </dgm:pt>
    <dgm:pt modelId="{BDD08E4E-7794-43BE-9D0B-E2AD1640145E}" type="parTrans" cxnId="{F3F82D9B-D6A8-46E5-8289-AD559A0E9D20}">
      <dgm:prSet/>
      <dgm:spPr/>
      <dgm:t>
        <a:bodyPr/>
        <a:lstStyle/>
        <a:p>
          <a:endParaRPr lang="es-MX"/>
        </a:p>
      </dgm:t>
    </dgm:pt>
    <dgm:pt modelId="{30F40C7F-CE84-46BB-B098-52EC030C8478}" type="pres">
      <dgm:prSet presAssocID="{2F4FE43F-3741-4D94-9051-759F7E8FE784}" presName="linearFlow" presStyleCnt="0">
        <dgm:presLayoutVars>
          <dgm:dir/>
          <dgm:animLvl val="lvl"/>
          <dgm:resizeHandles val="exact"/>
        </dgm:presLayoutVars>
      </dgm:prSet>
      <dgm:spPr/>
    </dgm:pt>
    <dgm:pt modelId="{FDB0B15C-6743-4375-8865-910EE031EBAE}" type="pres">
      <dgm:prSet presAssocID="{7C5224E3-16CA-474E-9FED-BC8BC5C7AB9E}" presName="composite" presStyleCnt="0"/>
      <dgm:spPr/>
    </dgm:pt>
    <dgm:pt modelId="{1F9F8437-5A2D-4379-98B4-71FE2ABB264D}" type="pres">
      <dgm:prSet presAssocID="{7C5224E3-16CA-474E-9FED-BC8BC5C7AB9E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A0C910E3-8F5D-4180-9605-FBA53C185A32}" type="pres">
      <dgm:prSet presAssocID="{7C5224E3-16CA-474E-9FED-BC8BC5C7AB9E}" presName="descendantText" presStyleLbl="alignAcc1" presStyleIdx="0" presStyleCnt="1" custScaleY="98245">
        <dgm:presLayoutVars>
          <dgm:bulletEnabled val="1"/>
        </dgm:presLayoutVars>
      </dgm:prSet>
      <dgm:spPr/>
    </dgm:pt>
  </dgm:ptLst>
  <dgm:cxnLst>
    <dgm:cxn modelId="{672D9806-8603-4741-AD66-A5259DD63B66}" type="presOf" srcId="{7C5224E3-16CA-474E-9FED-BC8BC5C7AB9E}" destId="{1F9F8437-5A2D-4379-98B4-71FE2ABB264D}" srcOrd="0" destOrd="0" presId="urn:microsoft.com/office/officeart/2005/8/layout/chevron2"/>
    <dgm:cxn modelId="{0CCDC619-F23D-4E7F-A820-788F4352D83E}" type="presOf" srcId="{641CE723-5159-4952-B307-CF49579E9876}" destId="{A0C910E3-8F5D-4180-9605-FBA53C185A32}" srcOrd="0" destOrd="6" presId="urn:microsoft.com/office/officeart/2005/8/layout/chevron2"/>
    <dgm:cxn modelId="{66EEA42E-5965-4685-8572-21A62C00685A}" srcId="{2F4FE43F-3741-4D94-9051-759F7E8FE784}" destId="{7C5224E3-16CA-474E-9FED-BC8BC5C7AB9E}" srcOrd="0" destOrd="0" parTransId="{D4E70515-D44D-4868-8F28-87217B46E480}" sibTransId="{60959E27-0C0E-4BE8-9D82-1F14C9F715C0}"/>
    <dgm:cxn modelId="{C73A5345-0C4C-4CD3-B010-08DB10AF0C6C}" srcId="{D1A7AD28-850D-4A70-B858-0065D7C2D9B1}" destId="{BCDCD78B-5E19-4D3B-BEEA-DD8D4BB54F15}" srcOrd="2" destOrd="0" parTransId="{83B2775E-92D0-494B-8926-805FA512F57D}" sibTransId="{CCDA59B1-FB77-458F-B6F6-CF98D1C82168}"/>
    <dgm:cxn modelId="{74845A48-7AB3-40B5-B6B5-677C53BCC4EE}" srcId="{D1A7AD28-850D-4A70-B858-0065D7C2D9B1}" destId="{E48DEDBA-E158-40D8-AF14-F63FEF2588DE}" srcOrd="6" destOrd="0" parTransId="{B3D38BBB-A20B-44A6-BA0E-FC5FE417A841}" sibTransId="{D197B2EE-0F71-4100-92B9-FE750BE9CA75}"/>
    <dgm:cxn modelId="{AF7CE94F-A7B0-4B36-9582-F0F0DC667AF6}" type="presOf" srcId="{9CC2BCD4-CFD2-4D7F-AFC5-9B4982A72BBA}" destId="{A0C910E3-8F5D-4180-9605-FBA53C185A32}" srcOrd="0" destOrd="2" presId="urn:microsoft.com/office/officeart/2005/8/layout/chevron2"/>
    <dgm:cxn modelId="{4B59EE75-7335-425E-89B0-CE93FEBC9CC0}" type="presOf" srcId="{8A443471-A1AB-4488-BEEE-981421711636}" destId="{A0C910E3-8F5D-4180-9605-FBA53C185A32}" srcOrd="0" destOrd="1" presId="urn:microsoft.com/office/officeart/2005/8/layout/chevron2"/>
    <dgm:cxn modelId="{DB718979-6A35-4B8D-B938-D0ACDCAD636D}" type="presOf" srcId="{D1A7AD28-850D-4A70-B858-0065D7C2D9B1}" destId="{A0C910E3-8F5D-4180-9605-FBA53C185A32}" srcOrd="0" destOrd="0" presId="urn:microsoft.com/office/officeart/2005/8/layout/chevron2"/>
    <dgm:cxn modelId="{52F62B7F-BCC0-48E6-A574-303DB63279A1}" srcId="{D1A7AD28-850D-4A70-B858-0065D7C2D9B1}" destId="{1C3BE59C-4D19-48CF-9628-BDB1E1C22442}" srcOrd="3" destOrd="0" parTransId="{33E0243E-2DF9-44E1-9478-48EC905797DC}" sibTransId="{7812E80F-0FB5-4EEA-B9F7-F450F80A1ABF}"/>
    <dgm:cxn modelId="{F3F82D9B-D6A8-46E5-8289-AD559A0E9D20}" srcId="{7C5224E3-16CA-474E-9FED-BC8BC5C7AB9E}" destId="{D1A7AD28-850D-4A70-B858-0065D7C2D9B1}" srcOrd="0" destOrd="0" parTransId="{BDD08E4E-7794-43BE-9D0B-E2AD1640145E}" sibTransId="{4BF0B905-55EB-489C-8A46-1E91DCA3BC6B}"/>
    <dgm:cxn modelId="{838413A9-BC35-45AB-B754-48C03307F78B}" type="presOf" srcId="{BCDCD78B-5E19-4D3B-BEEA-DD8D4BB54F15}" destId="{A0C910E3-8F5D-4180-9605-FBA53C185A32}" srcOrd="0" destOrd="3" presId="urn:microsoft.com/office/officeart/2005/8/layout/chevron2"/>
    <dgm:cxn modelId="{F92A52CD-FB55-4B41-97DD-2BE15AFEF385}" srcId="{D1A7AD28-850D-4A70-B858-0065D7C2D9B1}" destId="{8A443471-A1AB-4488-BEEE-981421711636}" srcOrd="0" destOrd="0" parTransId="{6EAB14E8-CDB9-4B3E-94FF-0682D5A8A2FA}" sibTransId="{495B50EB-F951-4E19-B637-6B0DEB1167FE}"/>
    <dgm:cxn modelId="{03C414CE-BCA6-458A-B799-032EB90562F4}" srcId="{D1A7AD28-850D-4A70-B858-0065D7C2D9B1}" destId="{9CC2BCD4-CFD2-4D7F-AFC5-9B4982A72BBA}" srcOrd="1" destOrd="0" parTransId="{667E9CAC-3E26-4575-8973-EB34246C5F40}" sibTransId="{10BEB1D3-A399-4072-89DB-D7936E7C5716}"/>
    <dgm:cxn modelId="{3DBAE7D5-8AF0-47CC-98C0-AE53CC1529BC}" srcId="{D1A7AD28-850D-4A70-B858-0065D7C2D9B1}" destId="{641CE723-5159-4952-B307-CF49579E9876}" srcOrd="5" destOrd="0" parTransId="{73694769-4926-4D4D-894B-5601C82E6A8F}" sibTransId="{A95A7685-936B-411B-9230-1CA1A26E56EF}"/>
    <dgm:cxn modelId="{79D374E2-A816-4BC7-AC6F-1E9AD2540E5A}" srcId="{D1A7AD28-850D-4A70-B858-0065D7C2D9B1}" destId="{A7906146-6689-46C2-9167-9189AC7828D4}" srcOrd="4" destOrd="0" parTransId="{C420D10D-0777-40D7-B98B-CE862BA81DD6}" sibTransId="{78909352-758F-4974-A2F9-6A974B555786}"/>
    <dgm:cxn modelId="{43D7D3E2-EC49-45D6-A859-BA980B0E03F9}" type="presOf" srcId="{E48DEDBA-E158-40D8-AF14-F63FEF2588DE}" destId="{A0C910E3-8F5D-4180-9605-FBA53C185A32}" srcOrd="0" destOrd="7" presId="urn:microsoft.com/office/officeart/2005/8/layout/chevron2"/>
    <dgm:cxn modelId="{1C8D8DEF-28B1-4699-8F01-5B2660453859}" type="presOf" srcId="{1C3BE59C-4D19-48CF-9628-BDB1E1C22442}" destId="{A0C910E3-8F5D-4180-9605-FBA53C185A32}" srcOrd="0" destOrd="4" presId="urn:microsoft.com/office/officeart/2005/8/layout/chevron2"/>
    <dgm:cxn modelId="{AEC037F7-2F93-4CF9-8903-252446DFF058}" type="presOf" srcId="{2F4FE43F-3741-4D94-9051-759F7E8FE784}" destId="{30F40C7F-CE84-46BB-B098-52EC030C8478}" srcOrd="0" destOrd="0" presId="urn:microsoft.com/office/officeart/2005/8/layout/chevron2"/>
    <dgm:cxn modelId="{CDF786FD-70D4-482B-8295-A0D2DE25C8CB}" type="presOf" srcId="{A7906146-6689-46C2-9167-9189AC7828D4}" destId="{A0C910E3-8F5D-4180-9605-FBA53C185A32}" srcOrd="0" destOrd="5" presId="urn:microsoft.com/office/officeart/2005/8/layout/chevron2"/>
    <dgm:cxn modelId="{F5005B5F-1D37-4181-BD4D-3B6C22B6F72F}" type="presParOf" srcId="{30F40C7F-CE84-46BB-B098-52EC030C8478}" destId="{FDB0B15C-6743-4375-8865-910EE031EBAE}" srcOrd="0" destOrd="0" presId="urn:microsoft.com/office/officeart/2005/8/layout/chevron2"/>
    <dgm:cxn modelId="{29D3B471-D9D3-482B-803A-954AF5D23E63}" type="presParOf" srcId="{FDB0B15C-6743-4375-8865-910EE031EBAE}" destId="{1F9F8437-5A2D-4379-98B4-71FE2ABB264D}" srcOrd="0" destOrd="0" presId="urn:microsoft.com/office/officeart/2005/8/layout/chevron2"/>
    <dgm:cxn modelId="{AFCB02FA-D9A8-4B6A-8116-B79C6C14A11A}" type="presParOf" srcId="{FDB0B15C-6743-4375-8865-910EE031EBAE}" destId="{A0C910E3-8F5D-4180-9605-FBA53C185A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F8437-5A2D-4379-98B4-71FE2ABB264D}">
      <dsp:nvSpPr>
        <dsp:cNvPr id="0" name=""/>
        <dsp:cNvSpPr/>
      </dsp:nvSpPr>
      <dsp:spPr>
        <a:xfrm rot="5400000">
          <a:off x="-656350" y="660629"/>
          <a:ext cx="4375669" cy="30629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i="0" kern="1200" dirty="0">
              <a:solidFill>
                <a:schemeClr val="accent5">
                  <a:lumMod val="75000"/>
                </a:schemeClr>
              </a:solidFill>
            </a:rPr>
            <a:t>Defensa: Que medidas de seguridad y de prevención se aplicaron</a:t>
          </a:r>
          <a:endParaRPr lang="es-MX" sz="23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1" y="1535762"/>
        <a:ext cx="3062968" cy="1312701"/>
      </dsp:txXfrm>
    </dsp:sp>
    <dsp:sp modelId="{A0C910E3-8F5D-4180-9605-FBA53C185A32}">
      <dsp:nvSpPr>
        <dsp:cNvPr id="0" name=""/>
        <dsp:cNvSpPr/>
      </dsp:nvSpPr>
      <dsp:spPr>
        <a:xfrm rot="5400000">
          <a:off x="4781903" y="-1689697"/>
          <a:ext cx="2794269" cy="6232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200" kern="1200" dirty="0"/>
            <a:t>La ministra de Telecomunicaciones CNT y Sociedad de la Información anunció </a:t>
          </a:r>
          <a:r>
            <a:rPr lang="es-EC" sz="1200" b="1" kern="1200" dirty="0"/>
            <a:t>siete medidas</a:t>
          </a:r>
          <a:r>
            <a:rPr lang="es-EC" sz="1200" kern="1200" dirty="0"/>
            <a:t> que la entidad tomará:</a:t>
          </a:r>
          <a:endParaRPr lang="es-MX" sz="1200" kern="1200" dirty="0"/>
        </a:p>
        <a:p>
          <a:pPr marL="228600" lvl="2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EC" sz="1200" kern="1200" dirty="0"/>
            <a:t>Designar un responsable de evaluar la situación real de CNT</a:t>
          </a:r>
          <a:endParaRPr lang="es-MX" sz="1200" kern="1200" dirty="0"/>
        </a:p>
        <a:p>
          <a:pPr marL="228600" lvl="2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EC" sz="1200" kern="1200" dirty="0"/>
            <a:t>Declarar el estado de emergencia institucional en CNT para poder tomar acciones ágilmente.</a:t>
          </a:r>
          <a:endParaRPr lang="es-MX" sz="1200" kern="1200" dirty="0"/>
        </a:p>
        <a:p>
          <a:pPr marL="228600" lvl="2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EC" sz="1200" kern="1200" dirty="0"/>
            <a:t>Realiza una auditoría externa con empresas de más alto nivel internacional.</a:t>
          </a:r>
          <a:endParaRPr lang="es-MX" sz="1200" kern="1200" dirty="0"/>
        </a:p>
        <a:p>
          <a:pPr marL="228600" lvl="2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EC" sz="1200" kern="1200" dirty="0"/>
            <a:t>Dotar a CNT de un equipo de expertos en cyberseguridad que tenga las mejores herramientas tecnológicas, para lo cual se creará la Gerencia Nacional de Cyberseguridad.</a:t>
          </a:r>
          <a:endParaRPr lang="es-MX" sz="1200" kern="1200" dirty="0"/>
        </a:p>
        <a:p>
          <a:pPr marL="228600" lvl="2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EC" sz="1200" kern="1200" dirty="0"/>
            <a:t>Actualizar y modernizar el parque tecnológico institucional.</a:t>
          </a:r>
          <a:endParaRPr lang="es-MX" sz="1200" kern="1200" dirty="0"/>
        </a:p>
        <a:p>
          <a:pPr marL="228600" lvl="2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EC" sz="1200" kern="1200" dirty="0"/>
            <a:t>Proponer un proceso de cambio integral para lo cual, hemos entrado en contacto con la oficina especializada de cyberseguridad de la Organización de Estados Americanos (OEA) a fin de garantizar que los procesos que estamos llevando a cabo reúnan los estándares internacionales.</a:t>
          </a:r>
          <a:endParaRPr lang="es-MX" sz="1200" kern="1200" dirty="0"/>
        </a:p>
        <a:p>
          <a:pPr marL="228600" lvl="2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EC" sz="1200" kern="1200" dirty="0"/>
            <a:t>Proponer una reforma legal que permita alojar la información estatal en nubes internacionales de alta seguridad y no solamente en servidores físicos locales.</a:t>
          </a:r>
          <a:endParaRPr lang="es-MX" sz="1200" kern="1200" dirty="0"/>
        </a:p>
      </dsp:txBody>
      <dsp:txXfrm rot="-5400000">
        <a:off x="3062969" y="165642"/>
        <a:ext cx="6095734" cy="2521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6C235A-B338-4A48-B84E-D1E1A9D8473C}" type="datetime1">
              <a:rPr lang="es-ES" smtClean="0"/>
              <a:t>10/01/2022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34DC26-BCB1-4DA7-9430-4338DBC3494F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24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03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80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01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93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C9E62D7C-F839-486A-AD2A-9CC15381FF82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alería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85394-B3A5-4233-B304-C437E13799D5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á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99D615D-FA55-4912-91A7-2D4E5B2C66A7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31" name="Conector rec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2A1543-9739-4B68-9FBF-A0FFBA0D10F5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707788-83C1-475A-819E-EEA23F986175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B1E04-4248-4F28-BBD8-4EF594C8D3FE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04CDBD-5711-47F5-AF0E-6EABF0841A7D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DB5AB4-6DB4-4A11-92F1-820A73EAF61A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so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3F668-01B7-403C-88EA-71F03AB13C01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81637-0F69-4ABB-94CE-F7EF4EA3C989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B301B-CDC8-48FA-9F45-7C91A3F5AE69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BB60FFC6-FA87-4F37-8B6C-E2F3185B6920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735562"/>
            <a:ext cx="8637073" cy="2778710"/>
          </a:xfrm>
        </p:spPr>
        <p:txBody>
          <a:bodyPr rtlCol="0">
            <a:normAutofit/>
          </a:bodyPr>
          <a:lstStyle/>
          <a:p>
            <a:pPr algn="ctr"/>
            <a:r>
              <a:rPr lang="es-MX" sz="4400" b="0" i="0" dirty="0">
                <a:solidFill>
                  <a:srgbClr val="007B83"/>
                </a:solidFill>
                <a:effectLst/>
              </a:rPr>
              <a:t>Ataque Cibernético a Empresas Ecuatorianas</a:t>
            </a:r>
            <a:br>
              <a:rPr lang="es-MX" b="0" i="0" dirty="0">
                <a:solidFill>
                  <a:srgbClr val="007B83"/>
                </a:solidFill>
                <a:effectLst/>
                <a:latin typeface="Google Sans"/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14272"/>
            <a:ext cx="8637072" cy="2540299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es-ES" sz="7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Integrantes:</a:t>
            </a:r>
          </a:p>
          <a:p>
            <a:pPr marL="857250" indent="-857250" rtl="0">
              <a:buFont typeface="Wingdings" panose="05000000000000000000" pitchFamily="2" charset="2"/>
              <a:buChar char="Ø"/>
            </a:pPr>
            <a:r>
              <a:rPr lang="es-ES" sz="7200" cap="none" dirty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Ginger Jiménez Peñafiel</a:t>
            </a:r>
          </a:p>
          <a:p>
            <a:pPr marL="857250" indent="-857250" rtl="0">
              <a:buFont typeface="Wingdings" panose="05000000000000000000" pitchFamily="2" charset="2"/>
              <a:buChar char="Ø"/>
            </a:pPr>
            <a:r>
              <a:rPr lang="es-ES" sz="7200" cap="none" dirty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Nallely Castro Macías</a:t>
            </a:r>
          </a:p>
          <a:p>
            <a:pPr marL="857250" indent="-857250" rtl="0">
              <a:buFont typeface="Wingdings" panose="05000000000000000000" pitchFamily="2" charset="2"/>
              <a:buChar char="Ø"/>
            </a:pPr>
            <a:r>
              <a:rPr lang="es-ES" sz="7200" cap="none" dirty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Lilibeth Sánchez Guaranda</a:t>
            </a:r>
          </a:p>
          <a:p>
            <a:pPr marL="857250" indent="-857250" rtl="0">
              <a:buFont typeface="Wingdings" panose="05000000000000000000" pitchFamily="2" charset="2"/>
              <a:buChar char="Ø"/>
            </a:pPr>
            <a:r>
              <a:rPr lang="es-ES" sz="7200" cap="none" dirty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Peter Carpio Almeida</a:t>
            </a:r>
          </a:p>
          <a:p>
            <a:pPr marL="857250" indent="-857250" rtl="0">
              <a:buFont typeface="Wingdings" panose="05000000000000000000" pitchFamily="2" charset="2"/>
              <a:buChar char="Ø"/>
            </a:pPr>
            <a:r>
              <a:rPr lang="es-ES" sz="7200" cap="none" dirty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José Chichande Solorzano</a:t>
            </a:r>
          </a:p>
          <a:p>
            <a:pPr rtl="0"/>
            <a:endParaRPr lang="es-ES" dirty="0"/>
          </a:p>
        </p:txBody>
      </p:sp>
      <p:pic>
        <p:nvPicPr>
          <p:cNvPr id="5" name="Gráfico 4" descr="Icono de cerebro en la cabeza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538" y="-8815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0" y="603681"/>
            <a:ext cx="9603275" cy="816746"/>
          </a:xfrm>
        </p:spPr>
        <p:txBody>
          <a:bodyPr rtlCol="0">
            <a:normAutofit fontScale="90000"/>
          </a:bodyPr>
          <a:lstStyle/>
          <a:p>
            <a:pPr indent="180340" algn="ctr">
              <a:lnSpc>
                <a:spcPct val="200000"/>
              </a:lnSpc>
              <a:spcAft>
                <a:spcPts val="800"/>
              </a:spcAft>
            </a:pPr>
            <a:r>
              <a:rPr lang="es-MX" sz="2000" b="1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 </a:t>
            </a:r>
            <a:r>
              <a:rPr lang="es-MX" sz="3600" b="1" dirty="0">
                <a:solidFill>
                  <a:schemeClr val="accent1"/>
                </a:solidFill>
                <a:effectLst/>
                <a:latin typeface="Footlight MT Light" panose="0204060206030A020304" pitchFamily="18" charset="0"/>
                <a:ea typeface="Times New Roman" panose="02020603050405020304" pitchFamily="18" charset="0"/>
              </a:rPr>
              <a:t>Empresa: telecomunicaciones CNT</a:t>
            </a:r>
            <a:r>
              <a:rPr lang="es-MX" sz="3600" dirty="0">
                <a:solidFill>
                  <a:srgbClr val="000000"/>
                </a:solidFill>
                <a:effectLst/>
                <a:latin typeface="Footlight MT Light" panose="0204060206030A020304" pitchFamily="18" charset="0"/>
                <a:ea typeface="Times New Roman" panose="02020603050405020304" pitchFamily="18" charset="0"/>
              </a:rPr>
              <a:t> </a:t>
            </a:r>
            <a:b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MX" sz="1800" dirty="0"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Gráfico 3" descr="Icono de bombill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1703693"/>
            <a:ext cx="9603275" cy="4386389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Entorno</a:t>
            </a:r>
            <a:b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Económico: Que actividad tiene la empresa, Cuál es su porcentaje de</a:t>
            </a:r>
            <a:b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participación en el Mercado</a:t>
            </a:r>
          </a:p>
          <a:p>
            <a:pPr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es-EC" sz="1800" dirty="0">
                <a:effectLst/>
                <a:latin typeface="GRECIA"/>
                <a:ea typeface="Times New Roman" panose="02020603050405020304" pitchFamily="18" charset="0"/>
              </a:rPr>
              <a:t>La Corporación Nacional de Telecomunicaciones (CNT EP) es la empresa pública de telecomunicaciones del Ecuador una empresa totalmente ecuatoriana y única en el país con presencia en las cinco líneas de negocio de las telecomunicaciones. En 2017, se ha consolidado como líder en telefonía e internet fijo, ha duplicado su participación en Servicio Móvil Avanzado en relación a los últimos 3 años. A cierre de 2017, más de 7,5 millones de ecuatorianos accedían a servicios de la CNT EP, con tecnología de punta y tarifas accesibles.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Icono de un hombre y una mujer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198456"/>
            <a:ext cx="1122450" cy="11224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08" y="1338661"/>
            <a:ext cx="9603275" cy="3020275"/>
          </a:xfrm>
        </p:spPr>
        <p:txBody>
          <a:bodyPr rtlCol="0">
            <a:normAutofit fontScale="92500" lnSpcReduction="10000"/>
          </a:bodyPr>
          <a:lstStyle/>
          <a:p>
            <a:pPr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es-EC" sz="2000" dirty="0">
                <a:effectLst/>
                <a:latin typeface="GRECIA"/>
                <a:ea typeface="Times New Roman" panose="02020603050405020304" pitchFamily="18" charset="0"/>
              </a:rPr>
              <a:t>La participación del mercado está dada por el TOTAL ABONADOS + TTUP con los que cuenta cada operadora para brindar servicios de telefonía fija. A diciembre del año 2019, el 83,51% de líneas registradas de telefonía fija a nivel nacional son proporcionadas por el prestador CNT E.P. quien posee la mayor participación en el mercado; a la fecha se registran 6 empresas que disponen de un título habilitante para brindar el servicio.</a:t>
            </a:r>
            <a:endParaRPr lang="es-MX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rtl="0">
              <a:buNone/>
            </a:pPr>
            <a:endParaRPr lang="es-E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2" descr="Ministra Álava inauguró CIS de CNT, en Esmeraldas – Ministerio de  Telecomunicaciones y de la Sociedad de la Información">
            <a:extLst>
              <a:ext uri="{FF2B5EF4-FFF2-40B4-BE49-F238E27FC236}">
                <a16:creationId xmlns:a16="http://schemas.microsoft.com/office/drawing/2014/main" id="{41E8F84F-FCBB-4267-813C-28D328244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83" y="4194933"/>
            <a:ext cx="4823923" cy="166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Icono de herramienta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465317"/>
            <a:ext cx="9603275" cy="4473844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Tipo de Ataque:</a:t>
            </a:r>
            <a:b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En qué consistió el ataque, que debilidades se aprovecharon, que tecnología o</a:t>
            </a:r>
            <a:b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método  utilizaron, de cuanto fue el perjuicio</a:t>
            </a:r>
          </a:p>
          <a:p>
            <a:pPr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es-EC" sz="1800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La Corporación Nacional de Telecomunicaciones (CNT EP) informó que presentó una denuncia ante la fiscalía general del Estado por el delito de </a:t>
            </a:r>
            <a:r>
              <a:rPr lang="es-EC" sz="1800" b="1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“ataque a los sistemas informáticos</a:t>
            </a:r>
            <a:r>
              <a:rPr lang="es-EC" sz="1800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” para que se realice la investigación previa y se determinen responsables.</a:t>
            </a:r>
          </a:p>
          <a:p>
            <a:pPr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es-EC" sz="1800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La empresa ha señalado que sus sistemas registraban intermitencias en sus sistemas de atención al cliente, agencias y Contact Center. La de fuentes internas de la empresa pública que el ataque informático es de tipo </a:t>
            </a:r>
            <a:r>
              <a:rPr lang="es-EC" sz="1800" b="1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ransomware</a:t>
            </a:r>
            <a:r>
              <a:rPr lang="es-EC" sz="1800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rtl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cono de engranaje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561828"/>
            <a:ext cx="5953271" cy="1465457"/>
          </a:xfrm>
        </p:spPr>
        <p:txBody>
          <a:bodyPr rtlCol="0"/>
          <a:lstStyle/>
          <a:p>
            <a:pPr algn="just"/>
            <a:r>
              <a:rPr lang="es-EC" sz="1800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El ransomware es una forma de extorsión en la cual</a:t>
            </a:r>
            <a:r>
              <a:rPr lang="es-EC" sz="1800" b="1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 el atacante encripta la información almacenada en el sistema vulnerado</a:t>
            </a:r>
            <a:r>
              <a:rPr lang="es-EC" sz="1800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, con una llave de descripción a la que solo tiene acceso el ciberdelincuente.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2052" name="Picture 4" descr="Tecnologías de la Información y Comunicación">
            <a:extLst>
              <a:ext uri="{FF2B5EF4-FFF2-40B4-BE49-F238E27FC236}">
                <a16:creationId xmlns:a16="http://schemas.microsoft.com/office/drawing/2014/main" id="{64CE209D-AB59-4471-80D0-C0178212B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83" y="1713290"/>
            <a:ext cx="3295332" cy="234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2E28EAD-69A6-43B1-A881-A46ADF882437}"/>
              </a:ext>
            </a:extLst>
          </p:cNvPr>
          <p:cNvSpPr txBox="1"/>
          <p:nvPr/>
        </p:nvSpPr>
        <p:spPr>
          <a:xfrm>
            <a:off x="1290908" y="3368153"/>
            <a:ext cx="6027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Delito: Como se detectó el delito, se encontraron a los culpables, que sanción se aplico</a:t>
            </a:r>
            <a:br>
              <a:rPr lang="es-MX" dirty="0"/>
            </a:b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292E66A-B1CC-4576-A19F-E2992506FBF6}"/>
              </a:ext>
            </a:extLst>
          </p:cNvPr>
          <p:cNvSpPr txBox="1"/>
          <p:nvPr/>
        </p:nvSpPr>
        <p:spPr>
          <a:xfrm>
            <a:off x="1290908" y="4227094"/>
            <a:ext cx="9418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800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La ministra de Telecomunicaciones, </a:t>
            </a:r>
            <a:r>
              <a:rPr lang="es-EC" sz="1800" b="1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Vianna Maino</a:t>
            </a:r>
            <a:r>
              <a:rPr lang="es-EC" sz="1800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, confirmó que se trata de un ataque de un virus informático de la familia </a:t>
            </a:r>
            <a:r>
              <a:rPr lang="es-EC" sz="1800" b="1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RansomEXX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C" sz="1800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“Este tipo de amenazas pueden atacar diversas instancias: el lugar físico, la red o las </a:t>
            </a:r>
            <a:r>
              <a:rPr lang="es-EC" sz="1800" b="1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bases de datos</a:t>
            </a:r>
            <a:r>
              <a:rPr lang="es-EC" sz="1800" dirty="0">
                <a:solidFill>
                  <a:srgbClr val="212529"/>
                </a:solidFill>
                <a:effectLst/>
                <a:latin typeface="GRECIA"/>
                <a:ea typeface="Times New Roman" panose="02020603050405020304" pitchFamily="18" charset="0"/>
              </a:rPr>
              <a:t>”, indicó la Ministra y precisó que, en el caso de CNT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7E54EA5-B6E3-4770-A3AD-8E1AC0472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390478"/>
              </p:ext>
            </p:extLst>
          </p:nvPr>
        </p:nvGraphicFramePr>
        <p:xfrm>
          <a:off x="1305017" y="1554934"/>
          <a:ext cx="9295108" cy="4384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áfico 4" descr="Icono de estrella">
            <a:extLst>
              <a:ext uri="{FF2B5EF4-FFF2-40B4-BE49-F238E27FC236}">
                <a16:creationId xmlns:a16="http://schemas.microsoft.com/office/drawing/2014/main" id="{1EB457AC-A3E9-443E-A6E9-DB898E8FB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92114" y="396838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9_TF66921596_Win32" id="{3EA53454-9C12-4E40-989F-75E6F2350DB8}" vid="{03C001E6-8EDC-4834-A6BF-4FA6273B391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 invención</Template>
  <TotalTime>658</TotalTime>
  <Words>622</Words>
  <Application>Microsoft Office PowerPoint</Application>
  <PresentationFormat>Panorámica</PresentationFormat>
  <Paragraphs>33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Arial</vt:lpstr>
      <vt:lpstr>Calibri</vt:lpstr>
      <vt:lpstr>Footlight MT Light</vt:lpstr>
      <vt:lpstr>Garamond</vt:lpstr>
      <vt:lpstr>Gill Sans MT</vt:lpstr>
      <vt:lpstr>Google Sans</vt:lpstr>
      <vt:lpstr>GRECIA</vt:lpstr>
      <vt:lpstr>Roboto</vt:lpstr>
      <vt:lpstr>Times New Roman</vt:lpstr>
      <vt:lpstr>Wingdings</vt:lpstr>
      <vt:lpstr>Galería</vt:lpstr>
      <vt:lpstr>Ataque Cibernético a Empresas Ecuatorianas </vt:lpstr>
      <vt:lpstr> Empresa: telecomunicaciones CNT 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Ataque Cibernético a Empresas Ecuatorianas </dc:title>
  <dc:creator>Nallely Anahis Castro Macias</dc:creator>
  <cp:lastModifiedBy>Alexis Sanchez</cp:lastModifiedBy>
  <cp:revision>5</cp:revision>
  <dcterms:created xsi:type="dcterms:W3CDTF">2022-01-09T20:53:23Z</dcterms:created>
  <dcterms:modified xsi:type="dcterms:W3CDTF">2022-01-11T01:16:59Z</dcterms:modified>
</cp:coreProperties>
</file>