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  <p:sldId r:id="rId19" id="270"/>
    <p:sldId r:id="rId20" id="271"/>
    <p:sldId r:id="rId21" id="272"/>
    <p:sldId r:id="rId22" id="273"/>
    <p:sldId r:id="rId23" id="274"/>
    <p:sldId r:id="rId24" id="275"/>
    <p:sldId r:id="rId25" id="276"/>
    <p:sldId r:id="rId26" id="277"/>
    <p:sldId r:id="rId27" id="278"/>
    <p:sldId r:id="rId28" id="279"/>
    <p:sldId r:id="rId29" id="280"/>
    <p:sldId r:id="rId30" id="281"/>
    <p:sldId r:id="rId31" id="282"/>
    <p:sldId r:id="rId32" id="283"/>
    <p:sldId r:id="rId33" id="284"/>
    <p:sldId r:id="rId34" id="285"/>
    <p:sldId r:id="rId35" id="286"/>
    <p:sldId r:id="rId36" id="287"/>
    <p:sldId r:id="rId37" id="288"/>
    <p:sldId r:id="rId38" id="289"/>
    <p:sldId r:id="rId39" id="290"/>
    <p:sldId r:id="rId40" id="291"/>
    <p:sldId r:id="rId41" id="292"/>
    <p:sldId r:id="rId42" id="293"/>
    <p:sldId r:id="rId43" id="294"/>
    <p:sldId r:id="rId44" id="295"/>
    <p:sldId r:id="rId45" id="296"/>
    <p:sldId r:id="rId46" id="297"/>
    <p:sldId r:id="rId47" id="298"/>
    <p:sldId r:id="rId48" id="299"/>
    <p:sldId r:id="rId49" id="300"/>
    <p:sldId r:id="rId50" id="301"/>
    <p:sldId r:id="rId51" id="302"/>
    <p:sldId r:id="rId52" id="303"/>
    <p:sldId r:id="rId53" id="304"/>
    <p:sldId r:id="rId54" id="305"/>
    <p:sldId r:id="rId55" id="306"/>
    <p:sldId r:id="rId56" id="307"/>
    <p:sldId r:id="rId57" id="308"/>
    <p:sldId r:id="rId58" id="309"/>
    <p:sldId r:id="rId59" id="310"/>
    <p:sldId r:id="rId60" id="311"/>
    <p:sldId r:id="rId61" id="312"/>
    <p:sldId r:id="rId62" id="313"/>
    <p:sldId r:id="rId63" id="314"/>
    <p:sldId r:id="rId64" id="315"/>
    <p:sldId r:id="rId65" id="316"/>
    <p:sldId r:id="rId66" id="317"/>
    <p:sldId r:id="rId67" id="318"/>
    <p:sldId r:id="rId68" id="319"/>
    <p:sldId r:id="rId69" id="320"/>
    <p:sldId r:id="rId70" id="321"/>
    <p:sldId r:id="rId71" id="322"/>
    <p:sldId r:id="rId72" id="323"/>
    <p:sldId r:id="rId73" id="324"/>
    <p:sldId r:id="rId74" id="325"/>
    <p:sldId r:id="rId75" id="326"/>
    <p:sldId r:id="rId76" id="327"/>
    <p:sldId r:id="rId77" id="328"/>
    <p:sldId r:id="rId78" id="329"/>
    <p:sldId r:id="rId79" id="330"/>
    <p:sldId r:id="rId80" id="331"/>
    <p:sldId r:id="rId81" id="332"/>
    <p:sldId r:id="rId82" id="333"/>
    <p:sldId r:id="rId83" id="334"/>
    <p:sldId r:id="rId84" id="335"/>
    <p:sldId r:id="rId85" id="336"/>
    <p:sldId r:id="rId86" id="337"/>
    <p:sldId r:id="rId87" id="338"/>
    <p:sldId r:id="rId88" id="339"/>
    <p:sldId r:id="rId89" id="340"/>
    <p:sldId r:id="rId90" id="341"/>
    <p:sldId r:id="rId91" id="342"/>
    <p:sldId r:id="rId92" id="343"/>
    <p:sldId r:id="rId93" id="344"/>
    <p:sldId r:id="rId94" id="345"/>
    <p:sldId r:id="rId95" id="346"/>
    <p:sldId r:id="rId96" id="347"/>
    <p:sldId r:id="rId97" id="348"/>
    <p:sldId r:id="rId98" id="349"/>
    <p:sldId r:id="rId99" id="350"/>
    <p:sldId r:id="rId100" id="351"/>
    <p:sldId r:id="rId101" id="352"/>
    <p:sldId r:id="rId102" id="353"/>
    <p:sldId r:id="rId103" id="354"/>
    <p:sldId r:id="rId104" id="355"/>
    <p:sldId r:id="rId105" id="356"/>
    <p:sldId r:id="rId106" id="357"/>
    <p:sldId r:id="rId107" id="358"/>
    <p:sldId r:id="rId108" id="359"/>
    <p:sldId r:id="rId109" id="360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zh-TW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6588"/>
    <p:restoredTop sz="94660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06"/>
          <a:sy d="100" n="106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200" y="232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slides/slide15.xml" Type="http://schemas.openxmlformats.org/officeDocument/2006/relationships/slide"></Relationship><Relationship Id="rId20" Target="slides/slide16.xml" Type="http://schemas.openxmlformats.org/officeDocument/2006/relationships/slide"></Relationship><Relationship Id="rId21" Target="slides/slide17.xml" Type="http://schemas.openxmlformats.org/officeDocument/2006/relationships/slide"></Relationship><Relationship Id="rId22" Target="slides/slide18.xml" Type="http://schemas.openxmlformats.org/officeDocument/2006/relationships/slide"></Relationship><Relationship Id="rId23" Target="slides/slide19.xml" Type="http://schemas.openxmlformats.org/officeDocument/2006/relationships/slide"></Relationship><Relationship Id="rId24" Target="slides/slide20.xml" Type="http://schemas.openxmlformats.org/officeDocument/2006/relationships/slide"></Relationship><Relationship Id="rId25" Target="slides/slide21.xml" Type="http://schemas.openxmlformats.org/officeDocument/2006/relationships/slide"></Relationship><Relationship Id="rId26" Target="slides/slide22.xml" Type="http://schemas.openxmlformats.org/officeDocument/2006/relationships/slide"></Relationship><Relationship Id="rId27" Target="slides/slide23.xml" Type="http://schemas.openxmlformats.org/officeDocument/2006/relationships/slide"></Relationship><Relationship Id="rId28" Target="slides/slide24.xml" Type="http://schemas.openxmlformats.org/officeDocument/2006/relationships/slide"></Relationship><Relationship Id="rId29" Target="slides/slide25.xml" Type="http://schemas.openxmlformats.org/officeDocument/2006/relationships/slide"></Relationship><Relationship Id="rId30" Target="slides/slide26.xml" Type="http://schemas.openxmlformats.org/officeDocument/2006/relationships/slide"></Relationship><Relationship Id="rId31" Target="slides/slide27.xml" Type="http://schemas.openxmlformats.org/officeDocument/2006/relationships/slide"></Relationship><Relationship Id="rId32" Target="slides/slide28.xml" Type="http://schemas.openxmlformats.org/officeDocument/2006/relationships/slide"></Relationship><Relationship Id="rId33" Target="slides/slide29.xml" Type="http://schemas.openxmlformats.org/officeDocument/2006/relationships/slide"></Relationship><Relationship Id="rId34" Target="slides/slide30.xml" Type="http://schemas.openxmlformats.org/officeDocument/2006/relationships/slide"></Relationship><Relationship Id="rId35" Target="slides/slide31.xml" Type="http://schemas.openxmlformats.org/officeDocument/2006/relationships/slide"></Relationship><Relationship Id="rId36" Target="slides/slide32.xml" Type="http://schemas.openxmlformats.org/officeDocument/2006/relationships/slide"></Relationship><Relationship Id="rId37" Target="slides/slide33.xml" Type="http://schemas.openxmlformats.org/officeDocument/2006/relationships/slide"></Relationship><Relationship Id="rId38" Target="slides/slide34.xml" Type="http://schemas.openxmlformats.org/officeDocument/2006/relationships/slide"></Relationship><Relationship Id="rId39" Target="slides/slide35.xml" Type="http://schemas.openxmlformats.org/officeDocument/2006/relationships/slide"></Relationship><Relationship Id="rId40" Target="slides/slide36.xml" Type="http://schemas.openxmlformats.org/officeDocument/2006/relationships/slide"></Relationship><Relationship Id="rId41" Target="slides/slide37.xml" Type="http://schemas.openxmlformats.org/officeDocument/2006/relationships/slide"></Relationship><Relationship Id="rId42" Target="slides/slide38.xml" Type="http://schemas.openxmlformats.org/officeDocument/2006/relationships/slide"></Relationship><Relationship Id="rId43" Target="slides/slide39.xml" Type="http://schemas.openxmlformats.org/officeDocument/2006/relationships/slide"></Relationship><Relationship Id="rId44" Target="slides/slide40.xml" Type="http://schemas.openxmlformats.org/officeDocument/2006/relationships/slide"></Relationship><Relationship Id="rId45" Target="slides/slide41.xml" Type="http://schemas.openxmlformats.org/officeDocument/2006/relationships/slide"></Relationship><Relationship Id="rId46" Target="slides/slide42.xml" Type="http://schemas.openxmlformats.org/officeDocument/2006/relationships/slide"></Relationship><Relationship Id="rId47" Target="slides/slide43.xml" Type="http://schemas.openxmlformats.org/officeDocument/2006/relationships/slide"></Relationship><Relationship Id="rId48" Target="slides/slide44.xml" Type="http://schemas.openxmlformats.org/officeDocument/2006/relationships/slide"></Relationship><Relationship Id="rId49" Target="slides/slide45.xml" Type="http://schemas.openxmlformats.org/officeDocument/2006/relationships/slide"></Relationship><Relationship Id="rId50" Target="slides/slide46.xml" Type="http://schemas.openxmlformats.org/officeDocument/2006/relationships/slide"></Relationship><Relationship Id="rId51" Target="slides/slide47.xml" Type="http://schemas.openxmlformats.org/officeDocument/2006/relationships/slide"></Relationship><Relationship Id="rId52" Target="slides/slide48.xml" Type="http://schemas.openxmlformats.org/officeDocument/2006/relationships/slide"></Relationship><Relationship Id="rId53" Target="slides/slide49.xml" Type="http://schemas.openxmlformats.org/officeDocument/2006/relationships/slide"></Relationship><Relationship Id="rId54" Target="slides/slide50.xml" Type="http://schemas.openxmlformats.org/officeDocument/2006/relationships/slide"></Relationship><Relationship Id="rId55" Target="slides/slide51.xml" Type="http://schemas.openxmlformats.org/officeDocument/2006/relationships/slide"></Relationship><Relationship Id="rId56" Target="slides/slide52.xml" Type="http://schemas.openxmlformats.org/officeDocument/2006/relationships/slide"></Relationship><Relationship Id="rId57" Target="slides/slide53.xml" Type="http://schemas.openxmlformats.org/officeDocument/2006/relationships/slide"></Relationship><Relationship Id="rId58" Target="slides/slide54.xml" Type="http://schemas.openxmlformats.org/officeDocument/2006/relationships/slide"></Relationship><Relationship Id="rId59" Target="slides/slide55.xml" Type="http://schemas.openxmlformats.org/officeDocument/2006/relationships/slide"></Relationship><Relationship Id="rId60" Target="slides/slide56.xml" Type="http://schemas.openxmlformats.org/officeDocument/2006/relationships/slide"></Relationship><Relationship Id="rId61" Target="slides/slide57.xml" Type="http://schemas.openxmlformats.org/officeDocument/2006/relationships/slide"></Relationship><Relationship Id="rId62" Target="slides/slide58.xml" Type="http://schemas.openxmlformats.org/officeDocument/2006/relationships/slide"></Relationship><Relationship Id="rId63" Target="slides/slide59.xml" Type="http://schemas.openxmlformats.org/officeDocument/2006/relationships/slide"></Relationship><Relationship Id="rId64" Target="slides/slide60.xml" Type="http://schemas.openxmlformats.org/officeDocument/2006/relationships/slide"></Relationship><Relationship Id="rId65" Target="slides/slide61.xml" Type="http://schemas.openxmlformats.org/officeDocument/2006/relationships/slide"></Relationship><Relationship Id="rId66" Target="slides/slide62.xml" Type="http://schemas.openxmlformats.org/officeDocument/2006/relationships/slide"></Relationship><Relationship Id="rId67" Target="slides/slide63.xml" Type="http://schemas.openxmlformats.org/officeDocument/2006/relationships/slide"></Relationship><Relationship Id="rId68" Target="slides/slide64.xml" Type="http://schemas.openxmlformats.org/officeDocument/2006/relationships/slide"></Relationship><Relationship Id="rId69" Target="slides/slide65.xml" Type="http://schemas.openxmlformats.org/officeDocument/2006/relationships/slide"></Relationship><Relationship Id="rId70" Target="slides/slide66.xml" Type="http://schemas.openxmlformats.org/officeDocument/2006/relationships/slide"></Relationship><Relationship Id="rId71" Target="slides/slide67.xml" Type="http://schemas.openxmlformats.org/officeDocument/2006/relationships/slide"></Relationship><Relationship Id="rId72" Target="slides/slide68.xml" Type="http://schemas.openxmlformats.org/officeDocument/2006/relationships/slide"></Relationship><Relationship Id="rId73" Target="slides/slide69.xml" Type="http://schemas.openxmlformats.org/officeDocument/2006/relationships/slide"></Relationship><Relationship Id="rId74" Target="slides/slide70.xml" Type="http://schemas.openxmlformats.org/officeDocument/2006/relationships/slide"></Relationship><Relationship Id="rId75" Target="slides/slide71.xml" Type="http://schemas.openxmlformats.org/officeDocument/2006/relationships/slide"></Relationship><Relationship Id="rId76" Target="slides/slide72.xml" Type="http://schemas.openxmlformats.org/officeDocument/2006/relationships/slide"></Relationship><Relationship Id="rId77" Target="slides/slide73.xml" Type="http://schemas.openxmlformats.org/officeDocument/2006/relationships/slide"></Relationship><Relationship Id="rId78" Target="slides/slide74.xml" Type="http://schemas.openxmlformats.org/officeDocument/2006/relationships/slide"></Relationship><Relationship Id="rId79" Target="slides/slide75.xml" Type="http://schemas.openxmlformats.org/officeDocument/2006/relationships/slide"></Relationship><Relationship Id="rId80" Target="slides/slide76.xml" Type="http://schemas.openxmlformats.org/officeDocument/2006/relationships/slide"></Relationship><Relationship Id="rId81" Target="slides/slide77.xml" Type="http://schemas.openxmlformats.org/officeDocument/2006/relationships/slide"></Relationship><Relationship Id="rId82" Target="slides/slide78.xml" Type="http://schemas.openxmlformats.org/officeDocument/2006/relationships/slide"></Relationship><Relationship Id="rId83" Target="slides/slide79.xml" Type="http://schemas.openxmlformats.org/officeDocument/2006/relationships/slide"></Relationship><Relationship Id="rId84" Target="slides/slide80.xml" Type="http://schemas.openxmlformats.org/officeDocument/2006/relationships/slide"></Relationship><Relationship Id="rId85" Target="slides/slide81.xml" Type="http://schemas.openxmlformats.org/officeDocument/2006/relationships/slide"></Relationship><Relationship Id="rId86" Target="slides/slide82.xml" Type="http://schemas.openxmlformats.org/officeDocument/2006/relationships/slide"></Relationship><Relationship Id="rId87" Target="slides/slide83.xml" Type="http://schemas.openxmlformats.org/officeDocument/2006/relationships/slide"></Relationship><Relationship Id="rId88" Target="slides/slide84.xml" Type="http://schemas.openxmlformats.org/officeDocument/2006/relationships/slide"></Relationship><Relationship Id="rId89" Target="slides/slide85.xml" Type="http://schemas.openxmlformats.org/officeDocument/2006/relationships/slide"></Relationship><Relationship Id="rId90" Target="slides/slide86.xml" Type="http://schemas.openxmlformats.org/officeDocument/2006/relationships/slide"></Relationship><Relationship Id="rId91" Target="slides/slide87.xml" Type="http://schemas.openxmlformats.org/officeDocument/2006/relationships/slide"></Relationship><Relationship Id="rId92" Target="slides/slide88.xml" Type="http://schemas.openxmlformats.org/officeDocument/2006/relationships/slide"></Relationship><Relationship Id="rId93" Target="slides/slide89.xml" Type="http://schemas.openxmlformats.org/officeDocument/2006/relationships/slide"></Relationship><Relationship Id="rId94" Target="slides/slide90.xml" Type="http://schemas.openxmlformats.org/officeDocument/2006/relationships/slide"></Relationship><Relationship Id="rId95" Target="slides/slide91.xml" Type="http://schemas.openxmlformats.org/officeDocument/2006/relationships/slide"></Relationship><Relationship Id="rId96" Target="slides/slide92.xml" Type="http://schemas.openxmlformats.org/officeDocument/2006/relationships/slide"></Relationship><Relationship Id="rId97" Target="slides/slide93.xml" Type="http://schemas.openxmlformats.org/officeDocument/2006/relationships/slide"></Relationship><Relationship Id="rId98" Target="slides/slide94.xml" Type="http://schemas.openxmlformats.org/officeDocument/2006/relationships/slide"></Relationship><Relationship Id="rId99" Target="slides/slide95.xml" Type="http://schemas.openxmlformats.org/officeDocument/2006/relationships/slide"></Relationship><Relationship Id="rId100" Target="slides/slide96.xml" Type="http://schemas.openxmlformats.org/officeDocument/2006/relationships/slide"></Relationship><Relationship Id="rId101" Target="slides/slide97.xml" Type="http://schemas.openxmlformats.org/officeDocument/2006/relationships/slide"></Relationship><Relationship Id="rId102" Target="slides/slide98.xml" Type="http://schemas.openxmlformats.org/officeDocument/2006/relationships/slide"></Relationship><Relationship Id="rId103" Target="slides/slide99.xml" Type="http://schemas.openxmlformats.org/officeDocument/2006/relationships/slide"></Relationship><Relationship Id="rId104" Target="slides/slide100.xml" Type="http://schemas.openxmlformats.org/officeDocument/2006/relationships/slide"></Relationship><Relationship Id="rId105" Target="slides/slide101.xml" Type="http://schemas.openxmlformats.org/officeDocument/2006/relationships/slide"></Relationship><Relationship Id="rId106" Target="slides/slide102.xml" Type="http://schemas.openxmlformats.org/officeDocument/2006/relationships/slide"></Relationship><Relationship Id="rId107" Target="slides/slide103.xml" Type="http://schemas.openxmlformats.org/officeDocument/2006/relationships/slide"></Relationship><Relationship Id="rId108" Target="slides/slide104.xml" Type="http://schemas.openxmlformats.org/officeDocument/2006/relationships/slide"></Relationship><Relationship Id="rId109" Target="slides/slide105.xml" Type="http://schemas.openxmlformats.org/officeDocument/2006/relationships/slide"></Relationship><Relationship Id="rId110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標題投影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122363"/>
            <a:ext cx="9144000" cy="238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副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3602038"/>
            <a:ext cx="9144000" cy="1655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altLang="en-US" lang="zh-TW">
                <a:uFillTx/>
              </a:rPr>
              <a:t>按一下以編輯母片副標題樣式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標題及直排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直排文字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altLang="en-US" lang="zh-TW">
                <a:uFillTx/>
              </a:rPr>
              <a:t>按一下以編輯母片文字樣式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直排標題及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直排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24900" y="365125"/>
            <a:ext cx="26289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直排文字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77343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altLang="en-US" lang="zh-TW">
                <a:uFillTx/>
              </a:rPr>
              <a:t>按一下以編輯母片文字樣式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標題及物件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按一下以編輯母片文字樣式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章節標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1709738"/>
            <a:ext cx="10515600" cy="28527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6000">
                <a:uFillTx/>
              </a:defRPr>
            </a:lvl1pPr>
          </a:lstStyle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文字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4589463"/>
            <a:ext cx="10515600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兩項物件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按一下以編輯母片文字樣式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內容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按一下以編輯母片文字樣式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日期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頁尾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投影片編號版面配置區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比對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文字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1681163"/>
            <a:ext cx="5157787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內容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505075"/>
            <a:ext cx="5157787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按一下以編輯母片文字樣式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文字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681163"/>
            <a:ext cx="5183188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2505075"/>
            <a:ext cx="5183188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按一下以編輯母片文字樣式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日期版面配置區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頁尾版面配置區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投影片編號版面配置區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只有標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日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頁尾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投影片編號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空白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日期版面配置區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頁尾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含標題的內容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按一下以編輯母片文字樣式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文字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日期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頁尾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投影片編號版面配置區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含標題的圖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文字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日期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頁尾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投影片編號版面配置區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rgbClr val="2B3942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版面配置區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altLang="en-US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文字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TW">
                <a:uFillTx/>
              </a:rPr>
              <a:t>按一下以編輯母片文字樣式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C3021F6F-6F99-4319-AE6F-AE3C5A992A21}" type="datetimeFigureOut">
              <a:rPr altLang="en-US" lang="zh-TW" smtClean="0">
                <a:uFillTx/>
              </a:rPr>
              <a:t>2019/12/14</a:t>
            </a:fld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版面配置區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版面配置區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C957E03D-B8C1-42A6-8D19-D2AF91AD9F81}" type="slidenum">
              <a:rPr altLang="en-US" lang="zh-TW" smtClean="0">
                <a:uFillTx/>
              </a:rPr>
              <a:t>‹#›</a:t>
            </a:fld>
            <a:endParaRPr altLang="en-US" lang="zh-TW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zh-TW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0.jpg" Type="http://schemas.openxmlformats.org/officeDocument/2006/relationships/image"></Relationship></Relationships>
</file>

<file path=ppt/slides/_rels/slide10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4.png" Type="http://schemas.openxmlformats.org/officeDocument/2006/relationships/image"></Relationship></Relationships>
</file>

<file path=ppt/slides/_rels/slide10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0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0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0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https://www.yottau.com.tw/course/intro/704#intro" TargetMode="External" Type="http://schemas.openxmlformats.org/officeDocument/2006/relationships/hyperlink"></Relationship><Relationship Id="rId3" Target="../media/image25.png" Type="http://schemas.openxmlformats.org/officeDocument/2006/relationships/image"></Relationship></Relationships>
</file>

<file path=ppt/slides/_rels/slide10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6.png" Type="http://schemas.openxmlformats.org/officeDocument/2006/relationships/image"></Relationship><Relationship Id="rId3" Target="https://www.youtube.com/channel/UC7ArpUezGLX-dZ0FTS_jVMQ?view_as=subscriber" TargetMode="External" Type="http://schemas.openxmlformats.org/officeDocument/2006/relationships/hyperlink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1.jp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2.jp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png" Type="http://schemas.openxmlformats.org/officeDocument/2006/relationships/image"></Relationship><Relationship Id="rId3" Target="../media/image14.png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png" Type="http://schemas.openxmlformats.org/officeDocument/2006/relationships/image"></Relationship><Relationship Id="rId3" Target="../media/image4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5.png" Type="http://schemas.openxmlformats.org/officeDocument/2006/relationships/imag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7.jpg" Type="http://schemas.openxmlformats.org/officeDocument/2006/relationships/image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8.png" Type="http://schemas.openxmlformats.org/officeDocument/2006/relationships/imag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jpeg" Type="http://schemas.openxmlformats.org/officeDocument/2006/relationships/image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3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3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3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3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4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4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4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4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4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4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jpg" Type="http://schemas.openxmlformats.org/officeDocument/2006/relationships/image"></Relationship></Relationships>
</file>

<file path=ppt/slides/_rels/slide5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5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8.png" Type="http://schemas.openxmlformats.org/officeDocument/2006/relationships/image"></Relationship></Relationships>
</file>

<file path=ppt/slides/_rels/slide5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9.png" Type="http://schemas.openxmlformats.org/officeDocument/2006/relationships/image"></Relationship></Relationships>
</file>

<file path=ppt/slides/_rels/slide5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jpg" Type="http://schemas.openxmlformats.org/officeDocument/2006/relationships/image"></Relationship></Relationships>
</file>

<file path=ppt/slides/_rels/slide6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6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6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0.png" Type="http://schemas.openxmlformats.org/officeDocument/2006/relationships/image"></Relationship></Relationships>
</file>

<file path=ppt/slides/_rels/slide6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7.jpg" Type="http://schemas.openxmlformats.org/officeDocument/2006/relationships/image"></Relationship></Relationships>
</file>

<file path=ppt/slides/_rels/slide7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7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7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8.jpg" Type="http://schemas.openxmlformats.org/officeDocument/2006/relationships/image"></Relationship></Relationships>
</file>

<file path=ppt/slides/_rels/slide8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1.png" Type="http://schemas.openxmlformats.org/officeDocument/2006/relationships/image"></Relationship></Relationships>
</file>

<file path=ppt/slides/_rels/slide8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8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2.png" Type="http://schemas.openxmlformats.org/officeDocument/2006/relationships/image"></Relationship></Relationships>
</file>

<file path=ppt/slides/_rels/slide8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8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2.png" Type="http://schemas.openxmlformats.org/officeDocument/2006/relationships/image"></Relationship></Relationships>
</file>

<file path=ppt/slides/_rels/slide8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9.jpg" Type="http://schemas.openxmlformats.org/officeDocument/2006/relationships/image"></Relationship></Relationships>
</file>

<file path=ppt/slides/_rels/slide9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9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3.jpg" Type="http://schemas.openxmlformats.org/officeDocument/2006/relationships/image"></Relationship></Relationships>
</file>

<file path=ppt/slides/_rels/slide9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9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4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6624" y="4157826"/>
            <a:ext cx="5038093" cy="6463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en-US" dirty="0" lang="zh-TW" sz="36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現代前端的崛起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圖片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11507" y="2296384"/>
            <a:ext cx="1251217" cy="1379914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6623" y="4804157"/>
            <a:ext cx="5038093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en-US" dirty="0" lang="zh-TW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關於那個搞死人的 </a:t>
            </a:r>
            <a:r>
              <a:rPr altLang="zh-TW" dirty="0" lang="en-US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w</a:t>
            </a:r>
            <a:r>
              <a:rPr altLang="en-US" dirty="0" lang="zh-TW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ebpack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9144"/>
            <a:ext cx="12192000" cy="683971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28987" y="2091538"/>
            <a:ext cx="1588897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</a:rPr>
              <a:t>node_modules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06978" y="2128729"/>
            <a:ext cx="1040670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自己的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js</a:t>
            </a:r>
            <a:endParaRPr altLang="en-US" dirty="0" lang="zh-TW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向下箭號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39185" y="2621105"/>
            <a:ext cx="622738" cy="1852448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06978" y="4830344"/>
            <a:ext cx="1042273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Entry.js</a:t>
            </a:r>
            <a:endParaRPr altLang="en-US" dirty="0" lang="zh-TW" sz="2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矩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5518" y="728780"/>
            <a:ext cx="4097991" cy="5078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b="1" dirty="0" lang="zh-TW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將 </a:t>
            </a:r>
            <a:r>
              <a:rPr altLang="en-US" dirty="0" lang="zh-TW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node_modules 分離出來的情況</a:t>
            </a:r>
            <a:endParaRPr altLang="zh-TW" dirty="0" lang="en-US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93410" y="784442"/>
            <a:ext cx="359529" cy="396509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矩形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38413" y="5449020"/>
            <a:ext cx="5307447" cy="4247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altLang="en-US" b="1" dirty="0" lang="zh-TW" sz="16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透過</a:t>
            </a:r>
            <a:r>
              <a:rPr altLang="zh-TW" dirty="0" lang="en-US" sz="16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Vendor.js</a:t>
            </a:r>
            <a:r>
              <a:rPr altLang="en-US" dirty="0" lang="zh-TW" sz="16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獨立出來可以有效率的進行打包</a:t>
            </a:r>
            <a:endParaRPr altLang="zh-TW" dirty="0" lang="en-US" sz="1600">
              <a:solidFill>
                <a:schemeClr val="accent1">
                  <a:lumMod val="60000"/>
                  <a:lumOff val="40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向下箭號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15944" y="2655138"/>
            <a:ext cx="622738" cy="1852448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矩形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63694" y="4819992"/>
            <a:ext cx="1173719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Vendor.js</a:t>
            </a:r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88780" y="1547420"/>
            <a:ext cx="6096000" cy="34163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optimization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splitChunks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cacheGroups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</a:t>
            </a:r>
            <a:r>
              <a:rPr altLang="en-US" dirty="0" lang="zh-TW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  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vendor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4"/>
            <a:r>
              <a:rPr altLang="en-US" dirty="0" lang="zh-TW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test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/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node_modules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4"/>
            <a:r>
              <a:rPr altLang="en-US" dirty="0" lang="zh-TW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'vendor'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4"/>
            <a:r>
              <a:rPr altLang="en-US" dirty="0" lang="zh-TW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chunks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'initial'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4"/>
            <a:r>
              <a:rPr altLang="en-US" dirty="0" lang="zh-TW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enforce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true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3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pPr lvl="2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5478" y="6239782"/>
            <a:ext cx="5800049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>
                <a:solidFill>
                  <a:schemeClr val="accent1">
                    <a:lumMod val="60000"/>
                    <a:lumOff val="40000"/>
                  </a:schemeClr>
                </a:solidFill>
                <a:uFillTx/>
              </a:rPr>
              <a:t>https://webpack.docschina.org/configuration/optimization/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86503" y="2685844"/>
            <a:ext cx="6096000" cy="175432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new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HtmlWebpackPlugin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title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filename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'index.html'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template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'template/template.html'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chunks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'vendor'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],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}),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94847" y="2891088"/>
            <a:ext cx="2233863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ctr"/>
            <a:r>
              <a:rPr altLang="zh-TW" dirty="0" lang="en-US" sz="32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QA</a:t>
            </a:r>
            <a:r>
              <a:rPr altLang="en-US" dirty="0" lang="zh-TW" sz="32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 時間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圖片 4">
            <a:hlinkClick r:id="rId2"/>
          </p:cNvPr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12212" y="1091692"/>
            <a:ext cx="6537651" cy="3663188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矩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12211" y="5418713"/>
            <a:ext cx="6537651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zh-TW" dirty="0" lang="en-US">
                <a:uFillTx/>
                <a:hlinkClick r:id="rId2"/>
              </a:rPr>
              <a:t>https://www.yottau.com.tw/course/intro/704#intro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文字方塊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12213" y="5049381"/>
            <a:ext cx="653765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altLang="en-US" b="1" dirty="0" lang="zh-TW">
                <a:solidFill>
                  <a:schemeClr val="bg1"/>
                </a:solidFill>
                <a:uFillTx/>
              </a:rPr>
              <a:t>超越入門！</a:t>
            </a:r>
            <a:r>
              <a:rPr altLang="zh-TW" b="1" dirty="0" err="1" lang="en-US">
                <a:solidFill>
                  <a:schemeClr val="bg1"/>
                </a:solidFill>
                <a:uFillTx/>
              </a:rPr>
              <a:t>Webpack</a:t>
            </a:r>
            <a:r>
              <a:rPr altLang="zh-TW" b="1" dirty="0" lang="en-US">
                <a:solidFill>
                  <a:schemeClr val="bg1"/>
                </a:solidFill>
                <a:uFillTx/>
              </a:rPr>
              <a:t> </a:t>
            </a:r>
            <a:r>
              <a:rPr altLang="en-US" b="1" dirty="0" lang="zh-TW">
                <a:solidFill>
                  <a:schemeClr val="bg1"/>
                </a:solidFill>
                <a:uFillTx/>
              </a:rPr>
              <a:t>前端自動化開發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2836" y="975301"/>
            <a:ext cx="6073212" cy="3688138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67840" y="5597391"/>
            <a:ext cx="8339328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chemeClr val="bg1"/>
                </a:solidFill>
                <a:uFillTx/>
                <a:hlinkClick r:id="rId3"/>
              </a:rPr>
              <a:t>https://www.youtube.com/channel/UC7ArpUezGLX-dZ0FTS_jVMQ?view_as=subscriber</a:t>
            </a:r>
            <a:endParaRPr altLang="en-US" dirty="0" lang="zh-TW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文字方塊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12213" y="5098149"/>
            <a:ext cx="6053835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altLang="en-US" b="1" dirty="0" lang="zh-Hant" sz="2800">
                <a:solidFill>
                  <a:schemeClr val="bg1"/>
                </a:solidFill>
                <a:uFillTx/>
              </a:rPr>
              <a:t>訂閱訂起來</a:t>
            </a:r>
            <a:r>
              <a:rPr altLang="zh-Hant" b="1" dirty="0" lang="en-US" sz="2800">
                <a:solidFill>
                  <a:schemeClr val="bg1"/>
                </a:solidFill>
                <a:uFillTx/>
              </a:rPr>
              <a:t>!!!</a:t>
            </a:r>
            <a:endParaRPr altLang="en-US" b="1" dirty="0" lang="zh-TW" sz="2800">
              <a:solidFill>
                <a:schemeClr val="bg1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9144"/>
            <a:ext cx="12192000" cy="683971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9144"/>
            <a:ext cx="12192000" cy="683971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圖片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00907" y="3284289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00151" y="3354545"/>
            <a:ext cx="2946227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28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開發環境建置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86683" y="2843507"/>
            <a:ext cx="994744" cy="990599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49767" y="2475571"/>
            <a:ext cx="1724024" cy="1724024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副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56629" y="4041209"/>
            <a:ext cx="2236767" cy="31677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None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altLang="zh-TW" b="1" dirty="0" lang="en-US" sz="14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Visual Studio Code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副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93396" y="4041209"/>
            <a:ext cx="2236767" cy="31677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None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altLang="zh-TW" b="1" dirty="0" err="1" lang="en-US" sz="14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nodejs</a:t>
            </a:r>
            <a:endParaRPr altLang="zh-TW" b="1" dirty="0" lang="en-US" sz="1400">
              <a:solidFill>
                <a:schemeClr val="bg1"/>
              </a:solidFill>
              <a:uFillTx/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副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85518" y="3425646"/>
            <a:ext cx="3227367" cy="38143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Autofit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None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altLang="en-US" b="1" dirty="0" lang="zh-TW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先來安裝個</a:t>
            </a:r>
            <a:r>
              <a:rPr altLang="zh-TW" b="1" dirty="0" err="1" lang="en-US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nvm</a:t>
            </a:r>
            <a:r>
              <a:rPr altLang="en-US" b="1" dirty="0" lang="zh-TW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吧</a:t>
            </a:r>
            <a:r>
              <a:rPr altLang="zh-TW" b="1" dirty="0" lang="en-US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!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矩形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95899" y="3911689"/>
            <a:ext cx="5810536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zh-TW" dirty="0" lang="en-US" u="sng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0" panose="020B0604020202020204" pitchFamily="34" typeface="Arial"/>
                <a:cs charset="0" panose="020B0604020202020204" pitchFamily="34" typeface="Arial"/>
              </a:rPr>
              <a:t>https://github.com/coreybutler/nvm-windows/releases</a:t>
            </a:r>
            <a:endParaRPr altLang="en-US" dirty="0" lang="zh-TW">
              <a:solidFill>
                <a:schemeClr val="accent1">
                  <a:lumMod val="60000"/>
                  <a:lumOff val="40000"/>
                </a:schemeClr>
              </a:solidFill>
              <a:uFillTx/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29138" y="1789196"/>
            <a:ext cx="7133724" cy="3667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altLang="zh-TW" b="1" dirty="0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NVM</a:t>
            </a:r>
            <a: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指令</a:t>
            </a:r>
            <a:b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</a:br>
            <a:r>
              <a:rPr altLang="zh-TW" b="1" dirty="0" err="1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nvm</a:t>
            </a:r>
            <a:r>
              <a:rPr altLang="zh-TW" b="1" dirty="0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 list</a:t>
            </a:r>
            <a: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：查看已安裝的版本</a:t>
            </a:r>
            <a:b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</a:br>
            <a:r>
              <a:rPr altLang="zh-TW" b="1" dirty="0" err="1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nvm</a:t>
            </a:r>
            <a:r>
              <a:rPr altLang="zh-TW" b="1" dirty="0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 ls-remote --</a:t>
            </a:r>
            <a:r>
              <a:rPr altLang="zh-TW" b="1" dirty="0" err="1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lts</a:t>
            </a:r>
            <a: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：查看有哪些 </a:t>
            </a:r>
            <a:r>
              <a:rPr altLang="zh-TW" b="1" dirty="0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LTS</a:t>
            </a:r>
            <a: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 </a:t>
            </a:r>
            <a:r>
              <a:rPr altLang="en-US" b="1" dirty="0" lang="zh-CN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的</a:t>
            </a:r>
            <a:r>
              <a:rPr altLang="zh-TW" b="1" dirty="0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 Node </a:t>
            </a:r>
            <a: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版本可以裝</a:t>
            </a:r>
            <a:b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</a:br>
            <a:r>
              <a:rPr altLang="zh-TW" b="1" dirty="0" err="1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nvm</a:t>
            </a:r>
            <a:r>
              <a:rPr altLang="zh-TW" b="1" dirty="0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 install v12.3.1</a:t>
            </a:r>
            <a: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：安裝指定的 </a:t>
            </a:r>
            <a:r>
              <a:rPr altLang="zh-TW" b="1" dirty="0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Node </a:t>
            </a:r>
            <a: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版本</a:t>
            </a:r>
            <a:b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</a:br>
            <a:r>
              <a:rPr altLang="zh-TW" b="1" dirty="0" err="1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nvm</a:t>
            </a:r>
            <a:r>
              <a:rPr altLang="zh-TW" b="1" dirty="0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 use v12.3.1</a:t>
            </a:r>
            <a: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：指定 </a:t>
            </a:r>
            <a:r>
              <a:rPr altLang="zh-TW" b="1" dirty="0" lang="en-US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Node </a:t>
            </a:r>
            <a: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版本</a:t>
            </a:r>
            <a:br>
              <a:rPr altLang="en-US" b="1" dirty="0" lang="zh-TW" sz="18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</a:br>
            <a:endParaRPr altLang="en-US" b="1" dirty="0" lang="zh-TW" sz="1800">
              <a:solidFill>
                <a:schemeClr val="bg1"/>
              </a:solidFill>
              <a:uFillTx/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16379" y="2441990"/>
            <a:ext cx="1148632" cy="1143846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66702" y="2079170"/>
            <a:ext cx="2085975" cy="170816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b="1" dirty="0" err="1" i="0" lang="en-US" sz="1400">
                <a:solidFill>
                  <a:schemeClr val="bg1"/>
                </a:solidFill>
                <a:effectLst/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Monokai</a:t>
            </a:r>
            <a:r>
              <a:rPr altLang="zh-TW" b="1" dirty="0" i="0" lang="en-US" sz="1400">
                <a:solidFill>
                  <a:schemeClr val="bg1"/>
                </a:solidFill>
                <a:effectLst/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 Dark Soda</a:t>
            </a:r>
          </a:p>
          <a:p>
            <a:pPr>
              <a:lnSpc>
                <a:spcPct val="150000"/>
              </a:lnSpc>
            </a:pPr>
            <a:r>
              <a:rPr altLang="zh-TW" b="1" dirty="0" lang="en-US" sz="1400">
                <a:solidFill>
                  <a:schemeClr val="bg1"/>
                </a:solidFill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Live Server</a:t>
            </a:r>
            <a:endParaRPr altLang="zh-TW" b="1" dirty="0" i="0" lang="en-US" sz="1400">
              <a:solidFill>
                <a:schemeClr val="bg1"/>
              </a:solidFill>
              <a:effectLst/>
              <a:uFillTx/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  <a:p>
            <a:pPr>
              <a:lnSpc>
                <a:spcPct val="150000"/>
              </a:lnSpc>
            </a:pPr>
            <a:r>
              <a:rPr altLang="zh-TW" b="1" dirty="0" err="1" i="0" lang="en-US" sz="1400">
                <a:solidFill>
                  <a:schemeClr val="bg1"/>
                </a:solidFill>
                <a:effectLst/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AutoFileName</a:t>
            </a:r>
            <a:endParaRPr altLang="zh-TW" b="1" dirty="0" i="0" lang="en-US" sz="1400">
              <a:solidFill>
                <a:schemeClr val="bg1"/>
              </a:solidFill>
              <a:effectLst/>
              <a:uFillTx/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  <a:p>
            <a:pPr>
              <a:lnSpc>
                <a:spcPct val="150000"/>
              </a:lnSpc>
            </a:pPr>
            <a:r>
              <a:rPr altLang="zh-TW" b="1" dirty="0" err="1" i="0" lang="en-US" sz="1400">
                <a:solidFill>
                  <a:schemeClr val="bg1"/>
                </a:solidFill>
                <a:effectLst/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vscode</a:t>
            </a:r>
            <a:r>
              <a:rPr altLang="zh-TW" b="1" dirty="0" i="0" lang="en-US" sz="1400">
                <a:solidFill>
                  <a:schemeClr val="bg1"/>
                </a:solidFill>
                <a:effectLst/>
                <a:uFillTx/>
                <a:latin charset="-120" panose="020B0604030504040204" pitchFamily="34" typeface="微軟正黑體"/>
                <a:ea charset="-120" panose="020B0604030504040204" pitchFamily="34" typeface="微軟正黑體"/>
              </a:rPr>
              <a:t>-icons</a:t>
            </a:r>
          </a:p>
          <a:p>
            <a:pPr>
              <a:lnSpc>
                <a:spcPct val="150000"/>
              </a:lnSpc>
            </a:pPr>
            <a:r>
              <a:rPr altLang="zh-TW" b="1" dirty="0" lang="en-US" sz="1400">
                <a:solidFill>
                  <a:schemeClr val="bg1"/>
                </a:solidFill>
                <a:uFillTx/>
              </a:rPr>
              <a:t>Copy filename</a:t>
            </a:r>
            <a:endParaRPr altLang="zh-TW" b="1" dirty="0" i="0" lang="en-US" sz="1400">
              <a:solidFill>
                <a:schemeClr val="bg1"/>
              </a:solidFill>
              <a:effectLst/>
              <a:uFillTx/>
              <a:latin charset="-120" panose="020B0604030504040204" pitchFamily="34" typeface="微軟正黑體"/>
              <a:ea charset="-120" panose="020B0604030504040204" pitchFamily="34" typeface="微軟正黑體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66832" y="4562830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66076" y="4649270"/>
            <a:ext cx="3650235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28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編輯器安裝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VSCode</a:t>
            </a:r>
            <a:endParaRPr altLang="en-US" dirty="0" lang="zh-TW" sz="2800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88049" y="3340932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7293" y="3427372"/>
            <a:ext cx="3650235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01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HelloWord</a:t>
            </a:r>
            <a:endParaRPr altLang="en-US" dirty="0" lang="zh-TW" sz="2800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38211" y="3384970"/>
            <a:ext cx="5959766" cy="6463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chemeClr val="bg1"/>
                </a:solidFill>
                <a:uFillTx/>
              </a:rPr>
              <a:t>2.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輸入 </a:t>
            </a:r>
            <a:r>
              <a:rPr altLang="en-US" dirty="0" lang="zh-TW">
                <a:solidFill>
                  <a:schemeClr val="bg1"/>
                </a:solidFill>
                <a:uFillTx/>
              </a:rPr>
              <a:t>npm </a:t>
            </a:r>
            <a:r>
              <a:rPr altLang="zh-TW" dirty="0" err="1" lang="en-US">
                <a:solidFill>
                  <a:schemeClr val="bg1"/>
                </a:solidFill>
                <a:uFillTx/>
              </a:rPr>
              <a:t>init</a:t>
            </a:r>
            <a:endParaRPr altLang="en-US" dirty="0" lang="zh-TW">
              <a:solidFill>
                <a:schemeClr val="bg1"/>
              </a:solidFill>
              <a:uFillTx/>
            </a:endParaRPr>
          </a:p>
          <a:p>
            <a:r>
              <a:rPr altLang="en-US" dirty="0" lang="zh-TW">
                <a:solidFill>
                  <a:schemeClr val="bg1"/>
                </a:solidFill>
                <a:uFillTx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38211" y="2745700"/>
            <a:ext cx="3613076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1.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開啟命令提示字元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(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終端機 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)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矩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38211" y="4024240"/>
            <a:ext cx="5959766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chemeClr val="bg1"/>
                </a:solidFill>
                <a:uFillTx/>
              </a:rPr>
              <a:t>3.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輸入 </a:t>
            </a:r>
            <a:r>
              <a:rPr altLang="en-US" dirty="0" lang="zh-TW">
                <a:solidFill>
                  <a:schemeClr val="bg1"/>
                </a:solidFill>
                <a:uFillTx/>
              </a:rPr>
              <a:t>npm install webpack webpack-cli --save-dev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88780" y="5193450"/>
            <a:ext cx="2928575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zh-TW" dirty="0" lang="en-US">
                <a:solidFill>
                  <a:schemeClr val="bg1"/>
                </a:solidFill>
                <a:uFillTx/>
                <a:latin charset="0" panose="02000503000000020004" pitchFamily="2" typeface="Helvetica Neue"/>
              </a:rPr>
              <a:t>https://reurl.cc/mdZdaV</a:t>
            </a:r>
            <a:endParaRPr altLang="en-US" dirty="0" lang="zh-TW">
              <a:solidFill>
                <a:schemeClr val="bg1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88780" y="1833813"/>
            <a:ext cx="2928575" cy="292857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7194" y="2950218"/>
            <a:ext cx="5458561" cy="128208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28346" y="1282935"/>
            <a:ext cx="4223074" cy="461664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dirty="0" lang="zh-TW" sz="1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node_modules ：</a:t>
            </a:r>
            <a:r>
              <a:rPr altLang="en-US" dirty="0" lang="zh-TW" sz="14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就是我們透過npm下載下來的套件跟工具都會放在這個資料夾裡面，剛剛我們下載下來的webpack還有跟webpack有關係的套件都會在這資料夾裡面。</a:t>
            </a:r>
          </a:p>
          <a:p>
            <a:pPr>
              <a:lnSpc>
                <a:spcPct val="150000"/>
              </a:lnSpc>
            </a:pPr>
            <a:endParaRPr altLang="en-US" dirty="0" lang="zh-TW" sz="14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  <a:p>
            <a:pPr>
              <a:lnSpc>
                <a:spcPct val="150000"/>
              </a:lnSpc>
            </a:pPr>
            <a:r>
              <a:rPr altLang="en-US" dirty="0" lang="zh-TW" sz="1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package.json：</a:t>
            </a:r>
            <a:r>
              <a:rPr altLang="en-US" dirty="0" lang="zh-TW" sz="14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關於這整包專案所有的資訊，包含我們安裝的套件版本，專案版本，npm指令都可以在這個json檔案裡面找得到，之後要搬移專案重新安裝套件也需要靠這個json檔案。</a:t>
            </a:r>
          </a:p>
          <a:p>
            <a:pPr>
              <a:lnSpc>
                <a:spcPct val="150000"/>
              </a:lnSpc>
            </a:pPr>
            <a:endParaRPr altLang="en-US" dirty="0" lang="zh-TW" sz="14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  <a:p>
            <a:pPr>
              <a:lnSpc>
                <a:spcPct val="150000"/>
              </a:lnSpc>
            </a:pPr>
            <a:r>
              <a:rPr altLang="en-US" dirty="0" lang="zh-TW" sz="1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package-lock.json：</a:t>
            </a:r>
            <a:r>
              <a:rPr altLang="en-US" dirty="0" lang="zh-TW" sz="14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是npm5版本新增的，是專門紀錄package.json裡面更細節的內容，例如安裝的套件的詳細版本，或是確認你的dependency (依賴)是被哪個函式庫所要求的等等。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33815" y="946196"/>
            <a:ext cx="3681524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新增一個webpack.config.js檔案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矩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74577" y="2816070"/>
            <a:ext cx="6096000" cy="175432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err="1" i="1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module.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exports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{</a:t>
            </a:r>
          </a:p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entry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'./index.js'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output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	filename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'index-bundle.js'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	}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5506" y="938794"/>
            <a:ext cx="348309" cy="38413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80556" y="2952951"/>
            <a:ext cx="5959766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4.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在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package.json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加入，以下片段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14194" y="3592221"/>
            <a:ext cx="6096000" cy="92333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"scripts"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r>
              <a:rPr altLang="en-US" dirty="0" i="1" lang="zh-TW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     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"start"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97126" y="4068884"/>
            <a:ext cx="5252090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5.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命令提示字元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(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終端機 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)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執行 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npm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run start</a:t>
            </a:r>
            <a:endParaRPr altLang="en-US" dirty="0" lang="zh-TW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97126" y="3361340"/>
            <a:ext cx="5048250" cy="4191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38385" y="3349024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37629" y="3435464"/>
            <a:ext cx="3650235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02 Path 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檔案路徑設定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34442" y="2995215"/>
            <a:ext cx="1131768" cy="858779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177405" y="2995215"/>
            <a:ext cx="1131768" cy="858779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87781" y="3985724"/>
            <a:ext cx="82509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src</a:t>
            </a:r>
            <a:endParaRPr altLang="en-US" dirty="0" lang="zh-TW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30744" y="3985725"/>
            <a:ext cx="82509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dist</a:t>
            </a:r>
            <a:endParaRPr altLang="en-US" dirty="0" lang="zh-TW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向右箭號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15758" y="3311315"/>
            <a:ext cx="712099" cy="429390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07271" y="4482115"/>
            <a:ext cx="848546" cy="33855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16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待編譯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矩形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30744" y="4457839"/>
            <a:ext cx="848546" cy="33855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16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已編譯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93083" y="2383817"/>
            <a:ext cx="4083169" cy="110799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path.resolve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(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)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endParaRPr altLang="zh-TW" dirty="0" lang="en-US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  <a:p>
            <a:pPr>
              <a:lnSpc>
                <a:spcPct val="150000"/>
              </a:lnSpc>
            </a:pPr>
            <a:r>
              <a:rPr altLang="en-US" dirty="0" lang="zh-TW" sz="16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可以將相對路徑或路徑片段解析成絕對路徑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93083" y="3688463"/>
            <a:ext cx="8378889" cy="107144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__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dirname</a:t>
            </a:r>
            <a:endParaRPr altLang="zh-TW" dirty="0" lang="en-US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  <a:p>
            <a:pPr>
              <a:lnSpc>
                <a:spcPct val="150000"/>
              </a:lnSpc>
            </a:pPr>
            <a:r>
              <a:rPr altLang="en-US" dirty="0" lang="zh-TW" sz="16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在</a:t>
            </a:r>
            <a:r>
              <a:rPr altLang="zh-TW" dirty="0" err="1" lang="en-US" sz="16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nodejs</a:t>
            </a:r>
            <a:r>
              <a:rPr altLang="en-US" dirty="0" lang="zh-TW" sz="16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裡面代表的一個特殊的變數，只的是當前執行文件所在目錄的完整目錄位置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1951" y="2343927"/>
            <a:ext cx="7090552" cy="258532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var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path 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require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'path'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);</a:t>
            </a:r>
          </a:p>
          <a:p>
            <a:r>
              <a:rPr altLang="zh-TW" dirty="0" err="1" i="1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module.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exports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{</a:t>
            </a:r>
          </a:p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context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err="1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path</a:t>
            </a:r>
            <a:r>
              <a:rPr altLang="zh-TW" dirty="0" err="1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dirty="0" err="1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resolve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__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dirname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src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),</a:t>
            </a:r>
          </a:p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entry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'./index.js'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output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	path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err="1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path</a:t>
            </a:r>
            <a:r>
              <a:rPr altLang="zh-TW" dirty="0" err="1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dirty="0" err="1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resolve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__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dirname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dist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),</a:t>
            </a:r>
          </a:p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	filename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'index-bundle.js'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	}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38385" y="3385024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37629" y="3471464"/>
            <a:ext cx="456361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03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npm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scripts 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的使用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33815" y="946196"/>
            <a:ext cx="3681524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package.json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中加上指令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5506" y="938794"/>
            <a:ext cx="348309" cy="38413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80368" y="2091202"/>
            <a:ext cx="6621982" cy="34163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"name"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"03-scripts"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"version"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"1.0.0"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"description"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"main"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"webpack.config.js"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"scripts"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en-US" dirty="0" i="1" lang="zh-TW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    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"start"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--mode development"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en-US" dirty="0" i="1" lang="zh-TW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    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"deploy"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--mode production"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r>
              <a:rPr altLang="en-US" dirty="0" lang="zh-TW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   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"author"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"license"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"ISC"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30896" y="2614323"/>
            <a:ext cx="2187062" cy="218706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86580" y="2551492"/>
            <a:ext cx="3080956" cy="4616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Mike Cheng</a:t>
            </a:r>
            <a:endParaRPr altLang="en-US" dirty="0" lang="zh-TW" sz="2400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86580" y="2989634"/>
            <a:ext cx="2856367" cy="30777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1208966@gmail.com</a:t>
            </a:r>
            <a:endParaRPr altLang="en-US" dirty="0" lang="zh-TW" sz="1400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86580" y="3489977"/>
            <a:ext cx="3939209" cy="138499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lang="en-US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Senior Frontend Engineer</a:t>
            </a:r>
          </a:p>
          <a:p>
            <a:pPr>
              <a:lnSpc>
                <a:spcPct val="150000"/>
              </a:lnSpc>
            </a:pPr>
            <a:r>
              <a:rPr altLang="en-US" dirty="0" lang="zh-TW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台北前端社群 版主</a:t>
            </a:r>
            <a:endParaRPr altLang="zh-TW" dirty="0" lang="en-US" sz="1400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  <a:p>
            <a:pPr>
              <a:lnSpc>
                <a:spcPct val="150000"/>
              </a:lnSpc>
            </a:pPr>
            <a:r>
              <a:rPr altLang="zh-TW" dirty="0" err="1" lang="en-US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Hiskio</a:t>
            </a:r>
            <a:r>
              <a:rPr altLang="en-US" dirty="0" lang="zh-TW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、</a:t>
            </a:r>
            <a:r>
              <a:rPr altLang="zh-TW" dirty="0" err="1" lang="en-US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Yotta</a:t>
            </a:r>
            <a:r>
              <a:rPr altLang="en-US" dirty="0" lang="zh-TW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、</a:t>
            </a:r>
            <a:r>
              <a:rPr altLang="zh-TW" dirty="0" err="1" lang="en-US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Hahow</a:t>
            </a:r>
            <a:r>
              <a:rPr altLang="zh-TW" dirty="0" lang="en-US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  </a:t>
            </a:r>
            <a:r>
              <a:rPr altLang="en-US" dirty="0" lang="zh-TW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線上平台講師</a:t>
            </a:r>
            <a:endParaRPr altLang="zh-TW" dirty="0" lang="en-US" sz="1400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  <a:p>
            <a:pPr>
              <a:lnSpc>
                <a:spcPct val="150000"/>
              </a:lnSpc>
            </a:pPr>
            <a:r>
              <a:rPr altLang="en-US" dirty="0" lang="zh-TW" sz="1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飛肯設計學院 講師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93413" y="2694075"/>
            <a:ext cx="1859643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Mode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的設置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45104" y="2686673"/>
            <a:ext cx="348309" cy="38413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45104" y="3452857"/>
            <a:ext cx="7204608" cy="92333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通過將 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mode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參數設置為 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development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或 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production(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預設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)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。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</a:p>
          <a:p>
            <a:pPr>
              <a:lnSpc>
                <a:spcPct val="150000"/>
              </a:lnSpc>
            </a:pP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production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可以啟用對應環境下 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內置的優化。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02421" y="3448932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01665" y="3535372"/>
            <a:ext cx="691030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04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環境變數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NODE_ENV 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的概念與使用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7609" y="3635616"/>
            <a:ext cx="4235775" cy="4616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err="1" lang="en-US" sz="2400">
                <a:solidFill>
                  <a:schemeClr val="bg1"/>
                </a:solidFill>
                <a:uFillTx/>
              </a:rPr>
              <a:t>npm</a:t>
            </a:r>
            <a:r>
              <a:rPr altLang="zh-TW" dirty="0" lang="en-US" sz="2400">
                <a:solidFill>
                  <a:schemeClr val="bg1"/>
                </a:solidFill>
                <a:uFillTx/>
              </a:rPr>
              <a:t> install cross-</a:t>
            </a:r>
            <a:r>
              <a:rPr altLang="zh-TW" dirty="0" err="1" lang="en-US" sz="2400">
                <a:solidFill>
                  <a:schemeClr val="bg1"/>
                </a:solidFill>
                <a:uFillTx/>
              </a:rPr>
              <a:t>env</a:t>
            </a:r>
            <a:r>
              <a:rPr altLang="en-US" dirty="0" lang="zh-TW" sz="2400">
                <a:solidFill>
                  <a:schemeClr val="bg1"/>
                </a:solidFill>
                <a:uFillTx/>
              </a:rPr>
              <a:t> </a:t>
            </a:r>
            <a:r>
              <a:rPr altLang="zh-TW" dirty="0" lang="en-US" sz="2400">
                <a:solidFill>
                  <a:schemeClr val="bg1"/>
                </a:solidFill>
                <a:uFillTx/>
              </a:rPr>
              <a:t>--save-dev </a:t>
            </a:r>
            <a:endParaRPr altLang="en-US" dirty="0" lang="zh-TW" sz="24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7609" y="2931609"/>
            <a:ext cx="1859643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安裝 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cross-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env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9300" y="2924207"/>
            <a:ext cx="348309" cy="38413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81250" y="1265694"/>
            <a:ext cx="8505825" cy="424731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"name"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"04-node_env"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"version"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"1.0.0"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"description"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"main"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"webpack.config.js"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"scripts"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2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"start"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"cross-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NODE_ENV=development 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"deploy"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"cross-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NODE_ENV=production 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r>
              <a:rPr altLang="en-US" dirty="0" lang="zh-TW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   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"author"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"license"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"ISC"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devDependencies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	"cross-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"^5.1.4"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r>
              <a:rPr altLang="en-US" dirty="0" lang="zh-TW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   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45250" y="3007798"/>
            <a:ext cx="5250155" cy="6463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err="1" i="1" lang="en-US" sz="36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process</a:t>
            </a:r>
            <a:r>
              <a:rPr altLang="zh-TW" dirty="0" err="1" lang="en-US" sz="36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dirty="0" err="1" i="1" lang="en-US" sz="36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err="1" lang="en-US" sz="36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dirty="0" err="1" lang="en-US" sz="36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NODE_ENV</a:t>
            </a:r>
            <a:endParaRPr altLang="zh-TW" b="0" dirty="0" lang="en-US" sz="36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31650" y="3982664"/>
            <a:ext cx="500400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在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讀取 </a:t>
            </a:r>
            <a:r>
              <a:rPr altLang="zh-TW" dirty="0" lang="en-US" sz="28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NODE_ENV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09909" y="3264331"/>
            <a:ext cx="6853266" cy="92333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Mac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不用 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cross-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env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endParaRPr altLang="zh-TW" dirty="0" lang="en-US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  <a:p>
            <a:pPr>
              <a:lnSpc>
                <a:spcPct val="150000"/>
              </a:lnSpc>
            </a:pP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window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無法讀取 </a:t>
            </a:r>
            <a:r>
              <a:rPr altLang="zh-TW" dirty="0" lang="en-US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NODE_ENV</a:t>
            </a:r>
            <a:r>
              <a:rPr altLang="en-US" dirty="0" lang="zh-TW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這個環境變數才需要 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cross-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env</a:t>
            </a:r>
            <a:endParaRPr altLang="en-US" dirty="0" lang="zh-TW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71755" y="3264331"/>
            <a:ext cx="595280" cy="656509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37671" y="3477732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36915" y="3564172"/>
            <a:ext cx="417241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05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永不停止的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Watch</a:t>
            </a:r>
            <a:endParaRPr altLang="en-US" dirty="0" lang="zh-TW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09775" y="1255395"/>
            <a:ext cx="8753475" cy="507831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"name"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"05-watch"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"version"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"1.0.0"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"description"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"main"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"webpack.config.js"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"scripts"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2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"watch"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"cross-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NODE_ENV=development 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--watch"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"start"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"cross-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NODE_ENV=development 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"deploy"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"cross-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NODE_ENV=production 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"author"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"license"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"ISC"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devDependencies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	"cross-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"^5.1.4"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b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</a:b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47996" y="3430107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47240" y="3516547"/>
            <a:ext cx="474391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06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Filename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檔案名稱修正 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28975" y="1925241"/>
            <a:ext cx="6858000" cy="369331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var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path 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require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'path'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);</a:t>
            </a:r>
          </a:p>
          <a:p>
            <a:r>
              <a:rPr altLang="zh-TW" dirty="0" err="1" i="1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module.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exports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context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err="1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path</a:t>
            </a:r>
            <a:r>
              <a:rPr altLang="zh-TW" dirty="0" err="1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dirty="0" err="1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resolve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__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dirname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src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entry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index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'./index.js'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output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path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err="1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path</a:t>
            </a:r>
            <a:r>
              <a:rPr altLang="zh-TW" dirty="0" err="1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dirty="0" err="1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resolve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__</a:t>
            </a:r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dirname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dist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filename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'[name].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js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b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</a:b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圖片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37955" y="3340933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7199" y="3411189"/>
            <a:ext cx="4613187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28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為什麼我們需要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Webpack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 ?</a:t>
            </a:r>
            <a:endParaRPr altLang="en-US" dirty="0" lang="zh-TW" sz="2800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53968" y="2825233"/>
            <a:ext cx="2027632" cy="70788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4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[name]</a:t>
            </a:r>
            <a:endParaRPr altLang="en-US" dirty="0" lang="zh-TW" sz="4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38499" y="3609974"/>
            <a:ext cx="6505575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會依照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entry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name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來更改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output</a:t>
            </a:r>
            <a:endParaRPr altLang="en-US" dirty="0" lang="zh-TW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33774" y="2257424"/>
            <a:ext cx="6505575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利用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Object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的方式可以有多個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entry</a:t>
            </a:r>
            <a:endParaRPr altLang="en-US" dirty="0" lang="zh-TW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2875" y="3351937"/>
            <a:ext cx="4324350" cy="175432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entry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index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'./index.js'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about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'./about.js'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address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'./address.js'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home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'./home.js'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30476" y="2275817"/>
            <a:ext cx="431834" cy="47625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20590" y="3277123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19834" y="3363563"/>
            <a:ext cx="2670495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07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CSS Loader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 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92145" y="2878041"/>
            <a:ext cx="5794779" cy="138499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Loader 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是為了可以去讀取解析除了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js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以外的檔案。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73427" y="2987364"/>
            <a:ext cx="546058" cy="602224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28029" y="3333347"/>
            <a:ext cx="6284477" cy="6463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 sz="3600">
                <a:solidFill>
                  <a:schemeClr val="bg1"/>
                </a:solidFill>
                <a:uFillTx/>
              </a:rPr>
              <a:t>npm install --save-dev css-loader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83263" y="2723318"/>
            <a:ext cx="6096000" cy="230832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module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r>
              <a:rPr altLang="en-US" dirty="0" lang="zh-TW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  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rules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	{</a:t>
            </a:r>
          </a:p>
          <a:p>
            <a:pPr lvl="3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test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/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\.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css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$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3"/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use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</a:t>
            </a:r>
            <a:r>
              <a:rPr altLang="en-US" dirty="0" lang="zh-TW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[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'style-loader'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css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-loader'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</a:t>
            </a:r>
          </a:p>
          <a:p>
            <a:pPr lvl="2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83738" y="1850353"/>
            <a:ext cx="6756973" cy="73866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Loader 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的順序都是由後面執行到前面的。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41020" y="3086846"/>
            <a:ext cx="4598974" cy="120032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[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	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'style-loader'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	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css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-loader'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向上箭號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83427" y="3221040"/>
            <a:ext cx="372234" cy="931939"/>
          </a:xfrm>
          <a:prstGeom prst="up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矩形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14198" y="4785004"/>
            <a:ext cx="6756973" cy="42511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altLang="en-US" dirty="0" lang="zh-TW" sz="16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所以會先使用</a:t>
            </a:r>
            <a:r>
              <a:rPr altLang="zh-TW" dirty="0" err="1" lang="en-US" sz="16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css</a:t>
            </a:r>
            <a:r>
              <a:rPr altLang="zh-TW" dirty="0" lang="en-US" sz="16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-loader</a:t>
            </a:r>
            <a:r>
              <a:rPr altLang="en-US" dirty="0" lang="zh-TW" sz="16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後再執行</a:t>
            </a:r>
            <a:r>
              <a:rPr altLang="zh-TW" dirty="0" lang="en-US" sz="16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style-loader</a:t>
            </a:r>
            <a:endParaRPr altLang="en-US" dirty="0" lang="zh-TW" sz="16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圖片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14198" y="1947148"/>
            <a:ext cx="546058" cy="602224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矩形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54063" y="3020940"/>
            <a:ext cx="6465660" cy="138499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style-loader 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會將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css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放入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js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中去執行，就不會產生單獨的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.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css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檔案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31577" y="3236663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79374" y="3236663"/>
            <a:ext cx="3269305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08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獨立拆分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css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檔 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16344" y="3694025"/>
            <a:ext cx="2563522" cy="30777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b="1" dirty="0" lang="en-US" sz="1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Extract-text-</a:t>
            </a:r>
            <a:r>
              <a:rPr altLang="zh-TW" b="1" dirty="0" err="1" lang="en-US" sz="1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</a:t>
            </a:r>
            <a:r>
              <a:rPr altLang="zh-TW" b="1" dirty="0" lang="en-US" sz="1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-plugin </a:t>
            </a:r>
            <a:endParaRPr altLang="en-US" b="1" dirty="0" lang="zh-TW" sz="14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73115" y="3373806"/>
            <a:ext cx="8519512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 sz="2800">
                <a:solidFill>
                  <a:schemeClr val="bg1"/>
                </a:solidFill>
                <a:uFillTx/>
              </a:rPr>
              <a:t>npm install --save-dev extract-text-webpack-plugin@next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1823"/>
            <a:ext cx="12192000" cy="6834354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19400" y="652225"/>
            <a:ext cx="7334250" cy="569386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b="1" dirty="0" err="1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var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path </a:t>
            </a:r>
            <a:r>
              <a:rPr altLang="zh-TW" b="1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b="1" dirty="0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require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'path'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);</a:t>
            </a:r>
          </a:p>
          <a:p>
            <a:r>
              <a:rPr altLang="zh-TW" b="1" dirty="0" err="1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var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b="1" dirty="0" err="1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ExtractTextPlugin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b="1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b="1" dirty="0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require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'extract-text-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-plugin'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);</a:t>
            </a:r>
          </a:p>
          <a:p>
            <a:r>
              <a:rPr altLang="zh-TW" b="1" dirty="0" err="1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var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b="1" dirty="0" err="1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extractCSS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b="1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b="1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new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b="1" dirty="0" err="1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ExtractTextPlugin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css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/[name].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css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);</a:t>
            </a:r>
          </a:p>
          <a:p>
            <a:r>
              <a:rPr altLang="zh-TW" b="1" dirty="0" err="1" i="1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module.</a:t>
            </a:r>
            <a:r>
              <a:rPr altLang="zh-TW" b="1" dirty="0" err="1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exports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b="1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{</a:t>
            </a:r>
          </a:p>
          <a:p>
            <a:pPr lvl="1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context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b="1" dirty="0" err="1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path</a:t>
            </a:r>
            <a:r>
              <a:rPr altLang="zh-TW" b="1" dirty="0" err="1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b="1" dirty="0" err="1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resolve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b="1" dirty="0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__</a:t>
            </a:r>
            <a:r>
              <a:rPr altLang="zh-TW" b="1" dirty="0" err="1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dirname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src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),</a:t>
            </a:r>
          </a:p>
          <a:p>
            <a:pPr lvl="1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entry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2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index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js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/index.js'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about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js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/about.js'</a:t>
            </a:r>
            <a:endParaRPr altLang="zh-TW" b="1" dirty="0" lang="en-US" sz="1400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1"/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</a:p>
          <a:p>
            <a:pPr lvl="1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output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2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path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b="1" dirty="0" err="1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path</a:t>
            </a:r>
            <a:r>
              <a:rPr altLang="zh-TW" b="1" dirty="0" err="1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b="1" dirty="0" err="1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resolve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b="1" dirty="0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__</a:t>
            </a:r>
            <a:r>
              <a:rPr altLang="zh-TW" b="1" dirty="0" err="1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dirname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dist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),</a:t>
            </a:r>
          </a:p>
          <a:p>
            <a:pPr lvl="2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filename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'./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js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/[name].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js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</a:p>
          <a:p>
            <a:pPr lvl="1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module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2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rules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</a:p>
          <a:p>
            <a:pPr lvl="3"/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</a:t>
            </a:r>
          </a:p>
          <a:p>
            <a:pPr lvl="4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test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/</a:t>
            </a:r>
            <a:r>
              <a:rPr altLang="zh-TW" b="1" dirty="0" lang="en-US" sz="1400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\.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css</a:t>
            </a:r>
            <a:r>
              <a:rPr altLang="zh-TW" b="1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$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4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use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b="1" dirty="0" err="1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extractCSS</a:t>
            </a:r>
            <a:r>
              <a:rPr altLang="zh-TW" b="1" dirty="0" err="1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b="1" dirty="0" err="1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extract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([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b="1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css</a:t>
            </a:r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-loader'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])</a:t>
            </a:r>
          </a:p>
          <a:p>
            <a:pPr lvl="3"/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</a:p>
          <a:p>
            <a:pPr lvl="2"/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</a:t>
            </a:r>
          </a:p>
          <a:p>
            <a:pPr lvl="1"/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</a:p>
          <a:p>
            <a:pPr lvl="1"/>
            <a:r>
              <a:rPr altLang="zh-TW" b="1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plugins</a:t>
            </a:r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</a:p>
          <a:p>
            <a:pPr lvl="1"/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	</a:t>
            </a:r>
            <a:r>
              <a:rPr altLang="zh-TW" b="1" dirty="0" err="1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extractCSS</a:t>
            </a:r>
            <a:endParaRPr altLang="zh-TW" b="1" dirty="0" lang="en-US" sz="1400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1"/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</a:t>
            </a:r>
          </a:p>
          <a:p>
            <a: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  <a:br>
              <a:rPr altLang="zh-TW" b="1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</a:br>
            <a:endParaRPr altLang="zh-TW" b="1" dirty="0" lang="en-US" sz="14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20839" y="3291918"/>
            <a:ext cx="7185161" cy="73866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lugin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s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就是拿來解決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laoder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做不到的事情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23804" y="2370394"/>
            <a:ext cx="7786041" cy="175432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extract-text-webpack-plugin 目前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release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的版本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v3.0.2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，目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webpack4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無法使用，是因為版本號對不上，所以必須用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v4.0.0-beta.0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的版本才可以，所以在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npm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安裝的時候需要加上@next，不加的話只會安裝目前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release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的版本，加上的話會安裝最新的版本號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~</a:t>
            </a:r>
            <a:endParaRPr altLang="en-US" dirty="0" lang="zh-TW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87351" y="4545802"/>
            <a:ext cx="6458945" cy="5078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altLang="en-US" dirty="0" lang="zh-TW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未來</a:t>
            </a:r>
            <a:r>
              <a:rPr altLang="zh-TW" dirty="0" lang="en-US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v4.0.0</a:t>
            </a:r>
            <a:r>
              <a:rPr altLang="en-US" dirty="0" lang="zh-TW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版本</a:t>
            </a:r>
            <a:r>
              <a:rPr altLang="zh-TW" dirty="0" lang="en-US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release</a:t>
            </a:r>
            <a:r>
              <a:rPr altLang="en-US" dirty="0" lang="zh-TW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的話就可以不用加上@next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表格 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975357" y="2775567"/>
          <a:ext cx="8128000" cy="184912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57026">
                <a:tc>
                  <a:txBody>
                    <a:bodyPr/>
                    <a:lstStyle/>
                    <a:p>
                      <a:pPr algn="ctr"/>
                      <a:r>
                        <a:rPr altLang="en-US" b="0" dirty="0" lang="zh-TW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獨立</a:t>
                      </a:r>
                      <a:r>
                        <a:rPr altLang="zh-TW" b="0" dirty="0" lang="en-US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CSS</a:t>
                      </a:r>
                      <a:endParaRPr altLang="en-US" b="0" dirty="0" lang="zh-TW"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b="0" dirty="0" lang="zh-TW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沒有獨立</a:t>
                      </a:r>
                      <a:r>
                        <a:rPr altLang="zh-TW" b="0" dirty="0" lang="en-US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CSS</a:t>
                      </a:r>
                      <a:endParaRPr altLang="en-US" b="0" dirty="0" lang="zh-TW"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altLang="en-US" b="0" dirty="0" i="0" kern="1200" lang="zh-TW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減少</a:t>
                      </a:r>
                      <a:r>
                        <a:rPr altLang="zh-CN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style</a:t>
                      </a:r>
                      <a:r>
                        <a:rPr altLang="en-US" b="0" dirty="0" i="0" kern="1200" lang="zh-TW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標籤</a:t>
                      </a:r>
                      <a:r>
                        <a:rPr altLang="en-US" b="0" dirty="0" i="0" kern="1200" lang="zh-CN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 </a:t>
                      </a:r>
                      <a:r>
                        <a:rPr altLang="zh-CN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(</a:t>
                      </a:r>
                      <a:r>
                        <a:rPr altLang="en-US" b="0" dirty="0" i="0" kern="1200" lang="zh-TW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舊</a:t>
                      </a:r>
                      <a:r>
                        <a:rPr altLang="en-US" b="0" dirty="0" i="0" kern="1200" lang="zh-CN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版本的 </a:t>
                      </a:r>
                      <a:r>
                        <a:rPr altLang="zh-CN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IE </a:t>
                      </a:r>
                      <a:r>
                        <a:rPr altLang="en-US" b="0" dirty="0" i="0" kern="1200" lang="zh-CN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有限制</a:t>
                      </a:r>
                      <a:r>
                        <a:rPr altLang="zh-CN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)</a:t>
                      </a:r>
                      <a:endParaRPr altLang="en-US" b="0" dirty="0" lang="zh-TW"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b="0" dirty="0" i="0" kern="1200" lang="zh-TW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減少額外的 </a:t>
                      </a:r>
                      <a:r>
                        <a:rPr altLang="zh-TW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HTTP </a:t>
                      </a:r>
                      <a:r>
                        <a:rPr altLang="en-US" b="0" dirty="0" i="0" kern="1200" lang="zh-TW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請求</a:t>
                      </a:r>
                      <a:endParaRPr altLang="en-US" b="0" dirty="0" lang="zh-TW"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altLang="en-US" b="0" dirty="0" i="0" kern="1200" lang="zh-TW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瀏覽器運行時</a:t>
                      </a:r>
                      <a:r>
                        <a:rPr altLang="zh-TW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(runtime)</a:t>
                      </a:r>
                      <a:r>
                        <a:rPr altLang="en-US" b="0" dirty="0" i="0" kern="1200" lang="zh-TW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優先讀取</a:t>
                      </a:r>
                      <a:r>
                        <a:rPr altLang="zh-TW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CSS</a:t>
                      </a:r>
                      <a:endParaRPr altLang="en-US" b="0" dirty="0" lang="zh-TW"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altLang="zh-TW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JS</a:t>
                      </a:r>
                      <a:r>
                        <a:rPr altLang="zh-TW" b="0" baseline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 &amp; </a:t>
                      </a:r>
                      <a:r>
                        <a:rPr altLang="zh-TW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CSS </a:t>
                      </a:r>
                      <a:r>
                        <a:rPr altLang="en-US" b="0" dirty="0" i="0" kern="1200" lang="zh-TW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同時載入完成</a:t>
                      </a:r>
                      <a:endParaRPr altLang="en-US" b="0" dirty="0" lang="zh-TW"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altLang="zh-TW" b="0" dirty="0" i="0" kern="1200" lang="en-US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CSS </a:t>
                      </a:r>
                      <a:r>
                        <a:rPr altLang="en-US" b="0" dirty="0" i="0" kern="1200" lang="zh-TW" sz="1800">
                          <a:solidFill>
                            <a:schemeClr val="dk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單獨暫存</a:t>
                      </a:r>
                      <a:endParaRPr altLang="en-US" b="0" dirty="0" lang="zh-TW"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b="0" dirty="0" lang="zh-TW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減少多餘的</a:t>
                      </a:r>
                      <a:r>
                        <a:rPr altLang="zh-TW" b="0" dirty="0" err="1" lang="en-US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css</a:t>
                      </a:r>
                      <a:r>
                        <a:rPr altLang="en-US" b="0" dirty="0" lang="zh-TW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檔案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altLang="zh-TW" b="0" dirty="0" lang="en-US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CSS</a:t>
                      </a:r>
                      <a:r>
                        <a:rPr altLang="en-US" b="0" dirty="0" lang="zh-TW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單獨載入並行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b="0" dirty="0" lang="zh-TW"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組件化更加乾淨的專案架構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36277" y="3236663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84074" y="3306919"/>
            <a:ext cx="4274151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09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FileLoader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搬移檔案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34442" y="2995215"/>
            <a:ext cx="1131768" cy="858779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177405" y="2995215"/>
            <a:ext cx="1131768" cy="858779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87781" y="3985724"/>
            <a:ext cx="82509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src</a:t>
            </a:r>
            <a:endParaRPr altLang="en-US" dirty="0" lang="zh-TW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30744" y="3985725"/>
            <a:ext cx="82509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dist</a:t>
            </a:r>
            <a:endParaRPr altLang="en-US" dirty="0" lang="zh-TW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向右箭號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15758" y="3311315"/>
            <a:ext cx="712099" cy="429390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07271" y="4482115"/>
            <a:ext cx="848546" cy="33855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16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待編譯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矩形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30744" y="4457839"/>
            <a:ext cx="848546" cy="33855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16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已編譯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17761" y="3214171"/>
            <a:ext cx="654290" cy="910488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矩形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41324" y="3407805"/>
            <a:ext cx="2331051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那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HTML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呢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?</a:t>
            </a:r>
            <a:endParaRPr altLang="en-US" dirty="0" lang="zh-TW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20870" y="3320534"/>
            <a:ext cx="6308522" cy="6463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en-US" dirty="0" lang="zh-TW" sz="3600">
                <a:solidFill>
                  <a:schemeClr val="bg1"/>
                </a:solidFill>
                <a:uFillTx/>
              </a:rPr>
              <a:t>npm install file-loader --save-dev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38525" y="2288739"/>
            <a:ext cx="6096000" cy="258532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test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/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\.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html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$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use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[{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loader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'file-loader'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options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	name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'[path][name].[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ext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]'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2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 </a:t>
            </a: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}]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449" y="3031689"/>
            <a:ext cx="4752975" cy="5847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zh-TW" dirty="0" lang="en-US" sz="32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'[path][name].[</a:t>
            </a:r>
            <a:r>
              <a:rPr altLang="zh-TW" dirty="0" err="1" lang="en-US" sz="32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ext</a:t>
            </a:r>
            <a:r>
              <a:rPr altLang="zh-TW" dirty="0" lang="en-US" sz="32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]'</a:t>
            </a:r>
            <a:endParaRPr altLang="zh-TW" b="0" dirty="0" lang="en-US" sz="32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58807" y="3716892"/>
            <a:ext cx="697627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路徑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37646" y="3716892"/>
            <a:ext cx="697627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檔名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00070" y="3697841"/>
            <a:ext cx="954107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副檔名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5720"/>
            <a:ext cx="12192000" cy="6846559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14700" y="3286810"/>
            <a:ext cx="6096000" cy="5847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lang="en-US" sz="32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import</a:t>
            </a:r>
            <a:r>
              <a:rPr altLang="zh-TW" dirty="0" lang="en-US" sz="32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 sz="32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"../index.html"</a:t>
            </a:r>
            <a:r>
              <a:rPr altLang="zh-TW" dirty="0" lang="en-US" sz="32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;</a:t>
            </a:r>
            <a:endParaRPr altLang="zh-TW" b="0" dirty="0" lang="en-US" sz="32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68283" y="4164567"/>
            <a:ext cx="4469492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直接在</a:t>
            </a:r>
            <a:r>
              <a:rPr altLang="zh-TW" dirty="0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err="1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js</a:t>
            </a:r>
            <a:r>
              <a:rPr altLang="zh-TW" dirty="0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裡面 </a:t>
            </a:r>
            <a:r>
              <a:rPr altLang="zh-TW" dirty="0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import</a:t>
            </a:r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，就可以搬檔囉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29891" y="3366135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77688" y="3436391"/>
            <a:ext cx="4274151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10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SassLoader</a:t>
            </a:r>
            <a:endParaRPr altLang="en-US" dirty="0" lang="zh-TW" sz="28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63892" y="3300978"/>
            <a:ext cx="7393371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npm install sass-loader node-sass --save-dev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40425" y="2136340"/>
            <a:ext cx="5691398" cy="286232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0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</a:t>
            </a:r>
          </a:p>
          <a:p>
            <a:pPr lvl="1"/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test</a:t>
            </a:r>
            <a:r>
              <a:rPr altLang="zh-TW" dirty="0" lang="en-US" sz="20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</a:t>
            </a:r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/</a:t>
            </a:r>
            <a:r>
              <a:rPr altLang="zh-TW" dirty="0" lang="en-US" sz="2000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\.</a:t>
            </a:r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err="1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sass</a:t>
            </a:r>
            <a:r>
              <a:rPr altLang="zh-TW" dirty="0" err="1" lang="en-US" sz="20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|</a:t>
            </a:r>
            <a:r>
              <a:rPr altLang="zh-TW" dirty="0" err="1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scss</a:t>
            </a:r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)</a:t>
            </a:r>
            <a:r>
              <a:rPr altLang="zh-TW" dirty="0" lang="en-US" sz="20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$</a:t>
            </a:r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</a:t>
            </a:r>
            <a:r>
              <a:rPr altLang="zh-TW" dirty="0" lang="en-US" sz="20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use</a:t>
            </a:r>
            <a:r>
              <a:rPr altLang="zh-TW" dirty="0" lang="en-US" sz="20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</a:p>
          <a:p>
            <a:pPr lvl="2"/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'style-loader'</a:t>
            </a:r>
            <a:r>
              <a:rPr altLang="zh-TW" dirty="0" lang="en-US" sz="20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css</a:t>
            </a:r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-loader'</a:t>
            </a:r>
            <a:r>
              <a:rPr altLang="zh-TW" dirty="0" lang="en-US" sz="20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postcss</a:t>
            </a:r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-loader'</a:t>
            </a:r>
            <a:r>
              <a:rPr altLang="zh-TW" dirty="0" lang="en-US" sz="20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 sz="20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'sass-loader'</a:t>
            </a:r>
            <a:endParaRPr altLang="zh-TW" dirty="0" lang="en-US" sz="2000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1"/>
            <a:r>
              <a:rPr altLang="zh-TW" dirty="0" lang="en-US" sz="20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</a:t>
            </a:r>
          </a:p>
          <a:p>
            <a:r>
              <a:rPr altLang="zh-TW" dirty="0" lang="en-US" sz="20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  <a:endParaRPr altLang="zh-TW" b="0" dirty="0" lang="en-US" sz="20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44369" y="3277122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92166" y="3347378"/>
            <a:ext cx="4274151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11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-dev-server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60772" y="3041098"/>
            <a:ext cx="7309805" cy="120032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altLang="en-US" dirty="0" lang="zh-TW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webpack-dev-server 可以啟動server環境</a:t>
            </a:r>
            <a:endParaRPr altLang="zh-TW" dirty="0" lang="en-US" sz="24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  <a:p>
            <a:pPr algn="ctr">
              <a:lnSpc>
                <a:spcPct val="150000"/>
              </a:lnSpc>
            </a:pPr>
            <a:r>
              <a:rPr altLang="en-US" dirty="0" lang="zh-TW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透過localhost 開啟開發中的網頁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86354" y="3320534"/>
            <a:ext cx="8177560" cy="6463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en-US" dirty="0" lang="zh-TW" sz="3600">
                <a:solidFill>
                  <a:schemeClr val="bg1"/>
                </a:solidFill>
                <a:uFillTx/>
              </a:rPr>
              <a:t>npm install </a:t>
            </a:r>
            <a:r>
              <a:rPr altLang="zh-TW" dirty="0" err="1" lang="en-US" sz="3600">
                <a:solidFill>
                  <a:schemeClr val="bg1"/>
                </a:solidFill>
                <a:uFillTx/>
              </a:rPr>
              <a:t>webpack</a:t>
            </a:r>
            <a:r>
              <a:rPr altLang="zh-TW" dirty="0" lang="en-US" sz="3600">
                <a:solidFill>
                  <a:schemeClr val="bg1"/>
                </a:solidFill>
                <a:uFillTx/>
              </a:rPr>
              <a:t>-dev-server</a:t>
            </a:r>
            <a:r>
              <a:rPr altLang="en-US" dirty="0" lang="zh-TW" sz="3600">
                <a:solidFill>
                  <a:schemeClr val="bg1"/>
                </a:solidFill>
                <a:uFillTx/>
              </a:rPr>
              <a:t> --save-dev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68191" y="1051684"/>
            <a:ext cx="6096000" cy="507831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devServer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compress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true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port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3000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stats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assets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true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cached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chunkModules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chunkOrigins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chunks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colors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true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hash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modules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reasons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source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version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warnings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false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49214" y="564420"/>
            <a:ext cx="2622513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altLang="zh-TW" b="1" dirty="0" err="1" kern="100" lang="en-US">
                <a:solidFill>
                  <a:schemeClr val="bg1"/>
                </a:solidFill>
                <a:uFillTx/>
                <a:latin charset="0" panose="020F0502020204030204" pitchFamily="34" typeface="Calibri"/>
                <a:cs charset="0" panose="02020603050405020304" pitchFamily="18" typeface="Times New Roman"/>
              </a:rPr>
              <a:t>webpack</a:t>
            </a:r>
            <a:r>
              <a:rPr altLang="zh-TW" b="1" dirty="0" kern="100" lang="en-US">
                <a:solidFill>
                  <a:schemeClr val="bg1"/>
                </a:solidFill>
                <a:uFillTx/>
                <a:latin charset="0" panose="020F0502020204030204" pitchFamily="34" typeface="Calibri"/>
                <a:cs charset="0" panose="02020603050405020304" pitchFamily="18" typeface="Times New Roman"/>
              </a:rPr>
              <a:t>-dev-server stats</a:t>
            </a:r>
            <a:endParaRPr altLang="zh-TW" dirty="0" kern="100" lang="zh-TW">
              <a:solidFill>
                <a:schemeClr val="bg1"/>
              </a:solidFill>
              <a:uFillTx/>
              <a:latin charset="0" panose="020F0502020204030204" pitchFamily="34" typeface="Calibri"/>
              <a:cs charset="0" panose="02020603050405020304" pitchFamily="18" typeface="Times New Roman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圖片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4327" y="580604"/>
            <a:ext cx="334887" cy="3693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37198" y="564420"/>
            <a:ext cx="6491652" cy="58852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stats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{</a:t>
            </a: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assets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           	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加入資源訊息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err="1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builtAt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 	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加入建構日期和建構時間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cached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	 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加入暫存（但未建構）模塊的信息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err="1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cachedAssets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	</a:t>
            </a:r>
            <a:r>
              <a:rPr altLang="en-US" b="1" dirty="0" lang="zh-TW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顯示暫存的資源（設置為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`false`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則僅顯示輸出的文件）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children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	</a:t>
            </a:r>
            <a:r>
              <a:rPr altLang="en-US" b="1" dirty="0" lang="zh-TW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children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訊息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chunks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 	</a:t>
            </a:r>
            <a:r>
              <a:rPr altLang="en-US" b="1" dirty="0" lang="zh-TW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chunk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訊息（設置為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`false`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能允許較少的冗长輸出）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err="1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chunkModules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	</a:t>
            </a:r>
            <a:r>
              <a:rPr altLang="en-US" b="1" dirty="0" lang="zh-TW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將建構模塊信息加入到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chunk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信息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colors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 	</a:t>
            </a:r>
            <a:r>
              <a:rPr altLang="en-US" b="1" dirty="0" lang="zh-TW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等同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`</a:t>
            </a:r>
            <a:r>
              <a:rPr altLang="zh-TW" b="1" dirty="0" err="1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webpack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--colors` </a:t>
            </a:r>
            <a:endParaRPr altLang="zh-TW" b="1" dirty="0" lang="en-US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err="1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entrypoints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false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</a:t>
            </a:r>
            <a:r>
              <a:rPr altLang="en-US" b="1" dirty="0" lang="zh-TW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	</a:t>
            </a:r>
            <a:r>
              <a:rPr altLang="en-US" b="1" dirty="0" lang="zh-TW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通過對應的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bundle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顯示入口起點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errors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 	</a:t>
            </a:r>
            <a:r>
              <a:rPr altLang="en-US" b="1" dirty="0" lang="zh-TW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加入錯誤訊息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hash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  	 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compilation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的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hash </a:t>
            </a:r>
            <a:endParaRPr altLang="zh-TW" b="1" dirty="0" lang="en-US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err="1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maxModules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15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	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設置要顯示的模塊的最大數量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modules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	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加入建構模塊訊息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err="1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moduleTrace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	 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顯示警告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錯誤的依賴和來源（</a:t>
            </a:r>
            <a:r>
              <a:rPr altLang="zh-TW" b="1" dirty="0" err="1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webpack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2.5.0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開始）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performance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	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當文件大小超过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`</a:t>
            </a:r>
            <a:r>
              <a:rPr altLang="zh-TW" b="1" dirty="0" err="1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performance.maxAssetSize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`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顯示性能提示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err="1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providedExports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false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 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顯示模塊的輸出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err="1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publicPath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	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public path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的訊息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reasons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	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加入模塊被引入的原因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source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false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	 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加入模塊的源码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err="1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usedExports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false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 	 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顯示哪个模塊導出被用到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version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  	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 </a:t>
            </a:r>
            <a:r>
              <a:rPr altLang="zh-TW" b="1" dirty="0" err="1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webpack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版本信息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 lvl="1">
              <a:lnSpc>
                <a:spcPct val="150000"/>
              </a:lnSpc>
            </a:pPr>
            <a:r>
              <a:rPr altLang="zh-TW" b="1" dirty="0" lang="en-US" sz="1050">
                <a:solidFill>
                  <a:srgbClr val="FFEE99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warnings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: </a:t>
            </a:r>
            <a:r>
              <a:rPr altLang="zh-TW" b="1" dirty="0" lang="en-US" sz="1050">
                <a:solidFill>
                  <a:srgbClr val="FF80F4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true</a:t>
            </a: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,       	 </a:t>
            </a:r>
            <a:r>
              <a:rPr altLang="zh-TW" b="1" dirty="0" lang="en-US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// </a:t>
            </a:r>
            <a:r>
              <a:rPr altLang="en-US" b="1" dirty="0" lang="zh-TW" sz="1050">
                <a:solidFill>
                  <a:srgbClr val="8C8C8C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加入警告 </a:t>
            </a:r>
            <a:endParaRPr altLang="en-US" b="1" dirty="0" lang="zh-TW" sz="1050">
              <a:solidFill>
                <a:srgbClr val="F8F8F2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  <a:p>
            <a:pPr>
              <a:lnSpc>
                <a:spcPct val="150000"/>
              </a:lnSpc>
            </a:pPr>
            <a:r>
              <a:rPr altLang="zh-TW" b="1" dirty="0" lang="en-US" sz="1050">
                <a:solidFill>
                  <a:srgbClr val="F8F8F2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}</a:t>
            </a:r>
            <a:endParaRPr altLang="zh-TW" b="1" dirty="0" lang="en-US" sz="1050">
              <a:solidFill>
                <a:srgbClr val="F8F8F2"/>
              </a:solidFill>
              <a:effectLst/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89925" y="2427038"/>
            <a:ext cx="2207436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altLang="zh-TW" dirty="0" err="1" kern="100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package.json</a:t>
            </a:r>
            <a:endParaRPr altLang="zh-TW" dirty="0" kern="100" lang="zh-TW" sz="20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89926" y="3106449"/>
            <a:ext cx="10290372" cy="118494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i="1" lang="en-US" sz="11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"scripts"</a:t>
            </a:r>
            <a:r>
              <a:rPr altLang="zh-TW" dirty="0" lang="en-US" sz="11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pPr lvl="1"/>
            <a:r>
              <a:rPr altLang="zh-TW" dirty="0" i="1" lang="en-US" sz="11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"watch"</a:t>
            </a:r>
            <a:r>
              <a:rPr altLang="zh-TW" dirty="0" lang="en-US" sz="11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"cross-</a:t>
            </a:r>
            <a:r>
              <a:rPr altLang="zh-TW" dirty="0" err="1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NODE_ENV=development </a:t>
            </a:r>
            <a:r>
              <a:rPr altLang="zh-TW" dirty="0" err="1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--mode development --watch"</a:t>
            </a:r>
            <a:r>
              <a:rPr altLang="zh-TW" dirty="0" lang="en-US" sz="11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 sz="11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"start"</a:t>
            </a:r>
            <a:r>
              <a:rPr altLang="zh-TW" dirty="0" lang="en-US" sz="11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"cross-</a:t>
            </a:r>
            <a:r>
              <a:rPr altLang="zh-TW" dirty="0" err="1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NODE_ENV=development </a:t>
            </a:r>
            <a:r>
              <a:rPr altLang="zh-TW" dirty="0" err="1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--mode development"</a:t>
            </a:r>
            <a:r>
              <a:rPr altLang="zh-TW" dirty="0" lang="en-US" sz="11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 sz="11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"deploy"</a:t>
            </a:r>
            <a:r>
              <a:rPr altLang="zh-TW" dirty="0" lang="en-US" sz="11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"cross-</a:t>
            </a:r>
            <a:r>
              <a:rPr altLang="zh-TW" dirty="0" err="1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NODE_ENV=production </a:t>
            </a:r>
            <a:r>
              <a:rPr altLang="zh-TW" dirty="0" err="1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 sz="11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--mode production"</a:t>
            </a:r>
            <a:r>
              <a:rPr altLang="zh-TW" dirty="0" lang="en-US" sz="11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i="1" lang="en-US" sz="16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"dev"</a:t>
            </a:r>
            <a:r>
              <a:rPr altLang="zh-TW" dirty="0" lang="en-US" sz="16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6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"cross-</a:t>
            </a:r>
            <a:r>
              <a:rPr altLang="zh-TW" dirty="0" err="1" lang="en-US" sz="16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 sz="16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NODE_ENV=development </a:t>
            </a:r>
            <a:r>
              <a:rPr altLang="zh-TW" dirty="0" err="1" lang="en-US" sz="16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 sz="16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-dev-server --mode development --open"</a:t>
            </a:r>
            <a:endParaRPr altLang="zh-TW" dirty="0" lang="en-US" sz="1600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r>
              <a:rPr altLang="zh-TW" dirty="0" lang="en-US" sz="11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  <a:endParaRPr altLang="zh-TW" b="0" dirty="0" lang="en-US" sz="11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5720"/>
            <a:ext cx="12192000" cy="6846559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42585" y="3269030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90383" y="3347169"/>
            <a:ext cx="1976266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12 Babel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86237" y="3389057"/>
            <a:ext cx="9187158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npm install babel-loader @babel/core @babel/preset-env --save-dev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9727" y="3274833"/>
            <a:ext cx="10133925" cy="882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@babel/core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： 程式需要調用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Babel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API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進行編譯。</a:t>
            </a:r>
          </a:p>
          <a:p>
            <a:pPr>
              <a:lnSpc>
                <a:spcPct val="150000"/>
              </a:lnSpc>
            </a:pP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@babel/preset-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env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：可以使用最新版本的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JavaScript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然後去編譯，不用去理會哪些語法需要轉換。</a:t>
            </a:r>
            <a:endParaRPr altLang="en-US" b="0" dirty="0" i="0" lang="zh-TW">
              <a:solidFill>
                <a:schemeClr val="bg1"/>
              </a:solidFill>
              <a:effectLst/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86082" y="2949280"/>
            <a:ext cx="4064899" cy="120032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test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/</a:t>
            </a:r>
            <a:r>
              <a:rPr altLang="zh-TW" dirty="0" lang="en-US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\.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js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)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$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use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'babel-loader'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619" y="2743255"/>
            <a:ext cx="2000869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新增一個 .babelrc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35882" y="3347661"/>
            <a:ext cx="6096000" cy="92333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</a:t>
            </a:r>
          </a:p>
          <a:p>
            <a:r>
              <a:rPr altLang="zh-TW" dirty="0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     "presets"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"@babel/preset-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env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87725" y="3260938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35523" y="3331194"/>
            <a:ext cx="3974998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13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Import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and Require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54386" y="3007795"/>
            <a:ext cx="7018492" cy="129266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altLang="zh-TW" dirty="0" kern="10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Node</a:t>
            </a:r>
            <a:r>
              <a:rPr altLang="zh-TW" dirty="0" kern="100" lang="zh-TW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4020202020204" pitchFamily="34" typeface="Arial"/>
              </a:rPr>
              <a:t>應用由模塊組成，採用</a:t>
            </a:r>
            <a:r>
              <a:rPr altLang="zh-TW" dirty="0" kern="10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 </a:t>
            </a:r>
            <a:r>
              <a:rPr altLang="zh-TW" dirty="0" err="1" kern="10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CommonJS</a:t>
            </a:r>
            <a:r>
              <a:rPr altLang="zh-TW" dirty="0" kern="10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 </a:t>
            </a:r>
            <a:r>
              <a:rPr altLang="zh-TW" dirty="0" kern="100" lang="zh-TW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4020202020204" pitchFamily="34" typeface="Arial"/>
              </a:rPr>
              <a:t>模塊規範</a:t>
            </a:r>
            <a:endParaRPr altLang="zh-TW" dirty="0" kern="100" lang="zh-TW" sz="24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20603050405020304" pitchFamily="18" typeface="Times New Roman"/>
            </a:endParaRPr>
          </a:p>
          <a:p>
            <a:pPr>
              <a:lnSpc>
                <a:spcPct val="150000"/>
              </a:lnSpc>
            </a:pPr>
            <a:r>
              <a:rPr altLang="zh-TW" dirty="0" lang="zh-TW" sz="14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4020202020204" pitchFamily="34" typeface="Arial"/>
              </a:rPr>
              <a:t>每個文件就是一個模塊，有自己的作用域。在一個文件裡面定義的變數、</a:t>
            </a:r>
            <a:r>
              <a:rPr altLang="zh-TW" dirty="0" lang="en-US" sz="14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function</a:t>
            </a:r>
            <a:r>
              <a:rPr altLang="zh-TW" dirty="0" lang="zh-TW" sz="140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4020202020204" pitchFamily="34" typeface="Arial"/>
              </a:rPr>
              <a:t>、類別，都是私有的。</a:t>
            </a:r>
            <a:endParaRPr altLang="en-US" dirty="0" lang="zh-TW" sz="1400">
              <a:solidFill>
                <a:schemeClr val="accent1">
                  <a:lumMod val="40000"/>
                  <a:lumOff val="60000"/>
                </a:schemeClr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表格 3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2889755" y="3147277"/>
          <a:ext cx="6529374" cy="111252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928418"/>
                <a:gridCol w="3600956"/>
              </a:tblGrid>
              <a:tr h="370840">
                <a:tc>
                  <a:txBody>
                    <a:bodyPr/>
                    <a:lstStyle/>
                    <a:p>
                      <a:r>
                        <a:rPr altLang="en-US" dirty="0" lang="zh-TW">
                          <a:solidFill>
                            <a:schemeClr val="tx1"/>
                          </a:solidFill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US" dirty="0" lang="zh-TW">
                          <a:solidFill>
                            <a:schemeClr val="tx1"/>
                          </a:solidFill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</a:rPr>
                        <a:t>引入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altLang="zh-TW" dirty="0" err="1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module.exports</a:t>
                      </a:r>
                      <a:r>
                        <a:rPr altLang="zh-TW" dirty="0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 = </a:t>
                      </a:r>
                      <a:r>
                        <a:rPr altLang="zh-TW" dirty="0" kern="1200" lang="zh-TW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模塊</a:t>
                      </a:r>
                      <a:endParaRPr altLang="en-US" dirty="0" lang="zh-TW">
                        <a:solidFill>
                          <a:schemeClr val="tx1"/>
                        </a:solidFill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zh-TW" dirty="0" err="1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var</a:t>
                      </a:r>
                      <a:r>
                        <a:rPr altLang="en-US" dirty="0" kern="1200" lang="zh-TW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 </a:t>
                      </a:r>
                      <a:r>
                        <a:rPr altLang="zh-TW" dirty="0" kern="1200" lang="zh-TW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名稱</a:t>
                      </a:r>
                      <a:r>
                        <a:rPr altLang="zh-TW" dirty="0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 = require(“</a:t>
                      </a:r>
                      <a:r>
                        <a:rPr altLang="zh-TW" dirty="0" kern="1200" lang="zh-TW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模塊擋名</a:t>
                      </a:r>
                      <a:r>
                        <a:rPr altLang="zh-TW" dirty="0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”)</a:t>
                      </a:r>
                      <a:endParaRPr altLang="en-US" dirty="0" lang="zh-TW">
                        <a:solidFill>
                          <a:schemeClr val="tx1"/>
                        </a:solidFill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altLang="zh-TW" dirty="0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export  default</a:t>
                      </a:r>
                      <a:r>
                        <a:rPr altLang="en-US" dirty="0" kern="1200" lang="zh-TW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  </a:t>
                      </a:r>
                      <a:r>
                        <a:rPr altLang="zh-TW" dirty="0" kern="1200" lang="zh-TW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模塊</a:t>
                      </a:r>
                      <a:r>
                        <a:rPr altLang="zh-TW" dirty="0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;</a:t>
                      </a:r>
                      <a:endParaRPr altLang="en-US" dirty="0" lang="zh-TW">
                        <a:solidFill>
                          <a:schemeClr val="tx1"/>
                        </a:solidFill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zh-TW" dirty="0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Import  </a:t>
                      </a:r>
                      <a:r>
                        <a:rPr altLang="zh-TW" dirty="0" kern="1200" lang="zh-TW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名稱</a:t>
                      </a:r>
                      <a:r>
                        <a:rPr altLang="zh-TW" dirty="0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 </a:t>
                      </a:r>
                      <a:r>
                        <a:rPr altLang="zh-TW" dirty="0" kern="1200" lang="zh-TW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 </a:t>
                      </a:r>
                      <a:r>
                        <a:rPr altLang="zh-TW" dirty="0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from“</a:t>
                      </a:r>
                      <a:r>
                        <a:rPr altLang="zh-TW" dirty="0" kern="1200" lang="zh-TW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模塊擋名</a:t>
                      </a:r>
                      <a:r>
                        <a:rPr altLang="zh-TW" dirty="0" kern="1200" lang="en-US" sz="1800">
                          <a:solidFill>
                            <a:schemeClr val="tx1"/>
                          </a:solidFill>
                          <a:effectLst/>
                          <a:uFillTx/>
                          <a:latin charset="-120" panose="020B0700000000000000" pitchFamily="34" typeface="Adobe 繁黑體 Std B"/>
                          <a:ea charset="-120" panose="020B0700000000000000" pitchFamily="34" typeface="Adobe 繁黑體 Std B"/>
                          <a:cs typeface="+mn-cs"/>
                        </a:rPr>
                        <a:t>”</a:t>
                      </a:r>
                      <a:endParaRPr altLang="en-US" dirty="0" lang="zh-TW">
                        <a:solidFill>
                          <a:schemeClr val="tx1"/>
                        </a:solidFill>
                        <a:uFillTx/>
                        <a:latin charset="-120" panose="020B0700000000000000" pitchFamily="34" typeface="Adobe 繁黑體 Std B"/>
                        <a:ea charset="-120" panose="020B0700000000000000" pitchFamily="34" typeface="Adobe 繁黑體 Std B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90761" y="2886415"/>
            <a:ext cx="6096000" cy="147732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altLang="zh-TW" b="1" dirty="0" kern="10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require </a:t>
            </a:r>
            <a:r>
              <a:rPr altLang="zh-TW" b="1" dirty="0" kern="100" lang="zh-TW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與</a:t>
            </a:r>
            <a:r>
              <a:rPr altLang="zh-TW" b="1" dirty="0" kern="10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 import</a:t>
            </a:r>
            <a:endParaRPr altLang="zh-TW" dirty="0" kern="100" lang="zh-TW" sz="24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20603050405020304" pitchFamily="18"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altLang="zh-TW" dirty="0" kern="100" lang="en-US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require  =&gt; </a:t>
            </a:r>
            <a:r>
              <a:rPr altLang="zh-TW" dirty="0" kern="100" lang="zh-TW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是在</a:t>
            </a:r>
            <a:r>
              <a:rPr altLang="zh-TW" dirty="0" kern="100" lang="en-US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es6</a:t>
            </a:r>
            <a:r>
              <a:rPr altLang="zh-TW" dirty="0" kern="100" lang="zh-TW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出現前的模</a:t>
            </a:r>
            <a:r>
              <a:rPr altLang="en-US" dirty="0" kern="100" lang="zh-TW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組</a:t>
            </a:r>
            <a:r>
              <a:rPr altLang="zh-TW" dirty="0" kern="100" lang="zh-TW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化開發方式</a:t>
            </a:r>
            <a:endParaRPr altLang="zh-TW" dirty="0" kern="100" lang="zh-TW">
              <a:solidFill>
                <a:schemeClr val="accent1">
                  <a:lumMod val="40000"/>
                  <a:lumOff val="60000"/>
                </a:schemeClr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20603050405020304" pitchFamily="18"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altLang="zh-TW" dirty="0" kern="100" lang="en-US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import   =&gt; </a:t>
            </a:r>
            <a:r>
              <a:rPr altLang="zh-TW" dirty="0" kern="100" lang="zh-TW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是</a:t>
            </a:r>
            <a:r>
              <a:rPr altLang="zh-TW" dirty="0" kern="100" lang="en-US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es6</a:t>
            </a:r>
            <a:r>
              <a:rPr altLang="zh-TW" dirty="0" kern="100" lang="zh-TW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出現後的模</a:t>
            </a:r>
            <a:r>
              <a:rPr altLang="en-US" dirty="0" kern="100" lang="zh-TW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組</a:t>
            </a:r>
            <a:r>
              <a:rPr altLang="zh-TW" dirty="0" kern="100" lang="zh-TW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B0609020204030204" pitchFamily="49" typeface="Consolas"/>
              </a:rPr>
              <a:t>化開發方式</a:t>
            </a:r>
            <a:endParaRPr altLang="zh-TW" dirty="0" kern="100" lang="zh-TW">
              <a:solidFill>
                <a:schemeClr val="accent1">
                  <a:lumMod val="40000"/>
                  <a:lumOff val="60000"/>
                </a:schemeClr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20603050405020304" pitchFamily="18" typeface="Times New Roman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38578" y="3204294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86376" y="3274550"/>
            <a:ext cx="3974998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14 babel/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polyfill</a:t>
            </a:r>
            <a:endParaRPr altLang="en-US" dirty="0" lang="zh-TW" sz="2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9144"/>
            <a:ext cx="12192000" cy="683971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16438" y="1917239"/>
            <a:ext cx="2295821" cy="4616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@babel/</a:t>
            </a:r>
            <a:r>
              <a:rPr altLang="zh-TW" dirty="0" err="1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polyfill</a:t>
            </a:r>
            <a:endParaRPr altLang="en-US" dirty="0" lang="zh-TW" sz="24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41665" y="2448412"/>
            <a:ext cx="6820819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有些語法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ie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不支援，所以要靠 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@babel/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polyfill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來解決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ie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的問題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矩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41665" y="4619463"/>
            <a:ext cx="3296155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import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'@babel/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polyfill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;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16438" y="4157798"/>
            <a:ext cx="4254295" cy="4616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直接在你的</a:t>
            </a:r>
            <a:r>
              <a:rPr altLang="zh-TW" dirty="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JS</a:t>
            </a:r>
            <a:r>
              <a:rPr altLang="en-US" dirty="0" lang="zh-TW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import</a:t>
            </a:r>
            <a:r>
              <a:rPr altLang="en-US" dirty="0" lang="zh-TW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即可</a:t>
            </a:r>
            <a:endParaRPr altLang="en-US" dirty="0" lang="zh-TW" sz="24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圖片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42249" y="1974169"/>
            <a:ext cx="344716" cy="380172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圖片 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03904" y="4174268"/>
            <a:ext cx="344716" cy="38017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57781" y="3414266"/>
            <a:ext cx="4935967" cy="4616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err="1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npm</a:t>
            </a:r>
            <a:r>
              <a:rPr altLang="zh-TW" dirty="0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install --save @babel/</a:t>
            </a:r>
            <a:r>
              <a:rPr altLang="zh-TW" dirty="0" err="1" lang="en-US" sz="24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polyfill</a:t>
            </a:r>
            <a:endParaRPr altLang="en-US" dirty="0" lang="zh-TW" sz="2400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7838" y="3443943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75635" y="3514199"/>
            <a:ext cx="4995613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15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CopyWebpackPlugin</a:t>
            </a:r>
            <a:endParaRPr altLang="en-US" dirty="0" lang="zh-TW" sz="2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67441" y="3475237"/>
            <a:ext cx="6397905" cy="4616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err="1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  <a:cs charset="0" panose="020B0609020204030204" pitchFamily="49" typeface="Consolas"/>
              </a:rPr>
              <a:t>npm</a:t>
            </a:r>
            <a:r>
              <a:rPr altLang="zh-TW" dirty="0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  <a:cs charset="0" panose="020B0609020204030204" pitchFamily="49" typeface="Consolas"/>
              </a:rPr>
              <a:t> </a:t>
            </a:r>
            <a:r>
              <a:rPr altLang="en-US" dirty="0" lang="zh-TW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  <a:cs charset="0" panose="020B0609020204030204" pitchFamily="49" typeface="Consolas"/>
              </a:rPr>
              <a:t>install --save-dev </a:t>
            </a:r>
            <a:r>
              <a:rPr altLang="zh-TW" dirty="0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copy-</a:t>
            </a:r>
            <a:r>
              <a:rPr altLang="zh-TW" dirty="0" err="1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webpack</a:t>
            </a:r>
            <a:r>
              <a:rPr altLang="zh-TW" dirty="0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-plugin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92062" y="1960840"/>
            <a:ext cx="7861738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var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CopyWebpackPlugin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require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'copy-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-plugin'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);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96054" y="1145582"/>
            <a:ext cx="5252242" cy="46589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先載入 </a:t>
            </a:r>
            <a:r>
              <a:rPr altLang="zh-TW" dirty="0" lang="en-US">
                <a:solidFill>
                  <a:schemeClr val="bg1"/>
                </a:solidFill>
                <a:uFillTx/>
                <a:latin charset="0" panose="020B0609020204030204" pitchFamily="49" typeface="Consolas"/>
              </a:rPr>
              <a:t>copy-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chemeClr val="bg1"/>
                </a:solidFill>
                <a:uFillTx/>
                <a:latin charset="0" panose="020B0609020204030204" pitchFamily="49" typeface="Consolas"/>
              </a:rPr>
              <a:t>-plugin</a:t>
            </a:r>
            <a:r>
              <a:rPr altLang="en-US" dirty="0" lang="zh-TW">
                <a:solidFill>
                  <a:schemeClr val="bg1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en-US" dirty="0" kern="10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模組</a:t>
            </a:r>
            <a:endParaRPr altLang="zh-TW" dirty="0" kern="100" lang="zh-TW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20603050405020304" pitchFamily="18" typeface="Times New Roman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圖片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433145" y="1224235"/>
            <a:ext cx="317834" cy="35052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96054" y="3379031"/>
            <a:ext cx="2241028" cy="5078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加入</a:t>
            </a:r>
            <a:r>
              <a:rPr altLang="zh-TW" dirty="0" kern="10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plugins</a:t>
            </a:r>
            <a:r>
              <a:rPr altLang="en-US" dirty="0" kern="10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使用</a:t>
            </a:r>
            <a:endParaRPr altLang="zh-TW" dirty="0" kern="100" lang="zh-TW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20603050405020304" pitchFamily="18" typeface="Times New Roman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433145" y="3457684"/>
            <a:ext cx="317834" cy="35052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矩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13789" y="4197057"/>
            <a:ext cx="6356131" cy="147732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plugins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</a:p>
          <a:p>
            <a:pPr lvl="1"/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new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CopyWebpackPlugin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([</a:t>
            </a: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	{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from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'assets'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to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'assets'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}</a:t>
            </a: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])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39667" y="1888499"/>
            <a:ext cx="4698722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from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'assets'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to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'assets'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}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向下箭號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2317469">
            <a:off x="4453758" y="2363170"/>
            <a:ext cx="457200" cy="165538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向下箭號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9613818">
            <a:off x="7033730" y="2373381"/>
            <a:ext cx="457200" cy="165538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矩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39667" y="4057299"/>
            <a:ext cx="2241028" cy="46666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起始資料夾</a:t>
            </a:r>
            <a:endParaRPr altLang="zh-TW" dirty="0" kern="100" lang="zh-TW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36901" y="4057299"/>
            <a:ext cx="2241028" cy="46666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搬移的資料夾</a:t>
            </a:r>
            <a:endParaRPr altLang="zh-TW" dirty="0" kern="100" lang="zh-TW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  <a:cs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矩形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17337" y="5238673"/>
            <a:ext cx="6821098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err="1" lang="en-US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CopyWebpackPlugin</a:t>
            </a:r>
            <a:r>
              <a:rPr altLang="en-US" dirty="0" lang="zh-TW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就是專門拿來搬移不會經過</a:t>
            </a:r>
            <a:r>
              <a:rPr altLang="zh-TW" dirty="0" lang="en-US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loader</a:t>
            </a:r>
            <a:r>
              <a:rPr altLang="en-US" dirty="0" lang="zh-TW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</a:t>
            </a:r>
            <a:r>
              <a:rPr altLang="zh-TW" dirty="0" kern="100" lang="en-US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  <a:cs charset="0" panose="02020603050405020304" pitchFamily="18" typeface="Times New Roman"/>
              </a:rPr>
              <a:t>plugins</a:t>
            </a:r>
            <a:endParaRPr altLang="en-US" dirty="0" lang="zh-TW">
              <a:solidFill>
                <a:schemeClr val="tx2">
                  <a:lumMod val="60000"/>
                  <a:lumOff val="40000"/>
                </a:scheme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矩形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84118" y="3362493"/>
            <a:ext cx="7135287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 sz="2000">
                <a:solidFill>
                  <a:schemeClr val="bg1">
                    <a:lumMod val="95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如果搬的是字型檔案的話記得要讓</a:t>
            </a:r>
            <a:r>
              <a:rPr altLang="zh-TW" dirty="0" err="1" lang="en-US" sz="2000">
                <a:solidFill>
                  <a:schemeClr val="bg1">
                    <a:lumMod val="95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</a:t>
            </a:r>
            <a:r>
              <a:rPr altLang="en-US" dirty="0" lang="zh-TW" sz="2000">
                <a:solidFill>
                  <a:schemeClr val="bg1">
                    <a:lumMod val="95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去判斷他的副檔名</a:t>
            </a:r>
            <a:endParaRPr altLang="en-US" dirty="0" lang="zh-TW" sz="2000">
              <a:solidFill>
                <a:schemeClr val="bg1">
                  <a:lumMod val="9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84118" y="1487575"/>
            <a:ext cx="5831882" cy="160043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{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    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test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 /</a:t>
            </a:r>
            <a:r>
              <a:rPr altLang="zh-TW" dirty="0" lang="en-US" sz="1400">
                <a:solidFill>
                  <a:srgbClr val="FF80F4"/>
                </a:solidFill>
                <a:uFillTx/>
                <a:latin charset="0" panose="020B0609020204030204" pitchFamily="49" typeface="Consolas"/>
              </a:rPr>
              <a:t>\.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(woff</a:t>
            </a:r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|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woff2</a:t>
            </a:r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|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ttf</a:t>
            </a:r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|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eot)</a:t>
            </a:r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$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/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    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loader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'file-loader'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    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options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{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       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name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'[path][name].[</a:t>
            </a:r>
            <a:r>
              <a:rPr altLang="zh-TW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ext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]?[hash:8]'</a:t>
            </a:r>
            <a:endParaRPr altLang="zh-TW" dirty="0" lang="en-US" sz="1400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    }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},</a:t>
            </a:r>
            <a:endParaRPr altLang="zh-TW" b="0" dirty="0" lang="en-US" sz="14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矩形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84118" y="4563944"/>
            <a:ext cx="6096000" cy="95410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@font-face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{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    </a:t>
            </a:r>
            <a:r>
              <a:rPr altLang="zh-TW" dirty="0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font-family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MyName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;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    </a:t>
            </a:r>
            <a:r>
              <a:rPr altLang="zh-TW" dirty="0" err="1" i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src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err="1" lang="en-US" sz="1400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url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"~assets/</a:t>
            </a:r>
            <a:r>
              <a:rPr altLang="en-US" dirty="0" lang="zh-TW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字型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ttf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"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);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</a:t>
            </a:r>
            <a:endParaRPr altLang="zh-TW" b="0" dirty="0" lang="en-US" sz="14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33934" y="3243336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81732" y="3313592"/>
            <a:ext cx="353842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16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ProvidePlugin</a:t>
            </a:r>
            <a:endParaRPr altLang="en-US" dirty="0" lang="zh-TW" sz="2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58159" y="1426807"/>
            <a:ext cx="6096000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var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require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);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7407" y="815399"/>
            <a:ext cx="8146782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ProvidePlugin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是原本就在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裡面的一個功能，所以我們先抓取他的模組</a:t>
            </a:r>
            <a:endParaRPr altLang="en-US" dirty="0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圖片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9573" y="815399"/>
            <a:ext cx="317834" cy="35052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58159" y="3241027"/>
            <a:ext cx="6096000" cy="20313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plugins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</a:p>
          <a:p>
            <a:pPr lvl="1"/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new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err="1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.</a:t>
            </a:r>
            <a:r>
              <a:rPr altLang="zh-TW" dirty="0" err="1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ProvidePlugin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({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$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jquery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jQuery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jquery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2"/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window.jQuery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jquery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endParaRPr altLang="zh-TW" dirty="0" lang="en-US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  <a:p>
            <a:pPr lvl="1"/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})</a:t>
            </a:r>
          </a:p>
          <a:p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矩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7407" y="2788716"/>
            <a:ext cx="9749785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透過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ProvidePlugin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這樣的方式可以讓每支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js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裡面不用去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import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第三方套件就可以在全域取得</a:t>
            </a:r>
            <a:endParaRPr altLang="en-US" dirty="0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9573" y="2788716"/>
            <a:ext cx="317834" cy="35052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50457" y="2722385"/>
            <a:ext cx="5233212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但是這樣就失去了我們透過模組化 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js</a:t>
            </a:r>
            <a:r>
              <a:rPr altLang="zh-TW" dirty="0" lang="en-US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 </a:t>
            </a:r>
            <a:r>
              <a:rPr altLang="en-US" dirty="0" lang="zh-TW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的好處了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02402" y="3473875"/>
            <a:ext cx="6807136" cy="83099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indent="-342900" marL="342900">
              <a:lnSpc>
                <a:spcPct val="150000"/>
              </a:lnSpc>
              <a:buAutoNum type="arabicPeriod"/>
            </a:pPr>
            <a:r>
              <a:rPr altLang="en-US" dirty="0" lang="zh-TW" sz="16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你會無法得知哪個 </a:t>
            </a:r>
            <a:r>
              <a:rPr altLang="zh-TW" dirty="0" err="1" lang="en-US" sz="16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js</a:t>
            </a:r>
            <a:r>
              <a:rPr altLang="zh-TW" dirty="0" lang="en-US" sz="16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 </a:t>
            </a:r>
            <a:r>
              <a:rPr altLang="en-US" dirty="0" lang="zh-TW" sz="16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組件引入了那些 </a:t>
            </a:r>
            <a:r>
              <a:rPr altLang="zh-TW" dirty="0" lang="en-US" sz="16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lib</a:t>
            </a:r>
          </a:p>
          <a:p>
            <a:pPr indent="-342900" marL="342900">
              <a:lnSpc>
                <a:spcPct val="150000"/>
              </a:lnSpc>
              <a:buAutoNum type="arabicPeriod"/>
            </a:pPr>
            <a:r>
              <a:rPr altLang="en-US" dirty="0" lang="zh-TW" sz="16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當組件出現</a:t>
            </a:r>
            <a:r>
              <a:rPr altLang="zh-TW" dirty="0" lang="en-US" sz="16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bug</a:t>
            </a:r>
            <a:r>
              <a:rPr altLang="en-US" dirty="0" lang="zh-TW" sz="16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時我們無法得知是第三方套件問題還是自己問題</a:t>
            </a:r>
            <a:endParaRPr altLang="zh-TW" dirty="0" lang="en-US" sz="1600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9144"/>
            <a:ext cx="12192000" cy="683971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80702" y="2456058"/>
            <a:ext cx="5480988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非必要盡量不要使用 </a:t>
            </a:r>
            <a:r>
              <a:rPr altLang="zh-TW" dirty="0" err="1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ProvidePlugin</a:t>
            </a:r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這個做法</a:t>
            </a:r>
            <a:r>
              <a:rPr altLang="zh-TW" dirty="0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!!!</a:t>
            </a:r>
            <a:endParaRPr altLang="en-US" dirty="0" lang="zh-TW" sz="2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80702" y="2856168"/>
            <a:ext cx="5480988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非必要盡量不要使用 </a:t>
            </a:r>
            <a:r>
              <a:rPr altLang="zh-TW" dirty="0" err="1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ProvidePlugin</a:t>
            </a:r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這個做法</a:t>
            </a:r>
            <a:r>
              <a:rPr altLang="zh-TW" dirty="0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!!!</a:t>
            </a:r>
            <a:endParaRPr altLang="en-US" dirty="0" lang="zh-TW" sz="2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80702" y="3256278"/>
            <a:ext cx="5480988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非必要盡量不要使用 </a:t>
            </a:r>
            <a:r>
              <a:rPr altLang="zh-TW" dirty="0" err="1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ProvidePlugin</a:t>
            </a:r>
            <a:r>
              <a:rPr altLang="en-US" dirty="0" lang="zh-TW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這個做法</a:t>
            </a:r>
            <a:r>
              <a:rPr altLang="zh-TW" dirty="0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!!!</a:t>
            </a:r>
            <a:endParaRPr altLang="en-US" dirty="0" lang="zh-TW" sz="2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74701" y="4701450"/>
            <a:ext cx="2492990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 sz="200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很重要說所以說三次</a:t>
            </a:r>
            <a:endParaRPr altLang="en-US" dirty="0" lang="zh-TW" sz="2000">
              <a:solidFill>
                <a:schemeClr val="tx2">
                  <a:lumMod val="60000"/>
                  <a:lumOff val="40000"/>
                </a:scheme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1389" y="3385224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39187" y="3455480"/>
            <a:ext cx="5997840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17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Html-</a:t>
            </a:r>
            <a:r>
              <a:rPr altLang="zh-TW" dirty="0" err="1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-Plugin-template</a:t>
            </a:r>
            <a:endParaRPr altLang="en-US" dirty="0" lang="zh-TW" sz="2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15193" y="3396409"/>
            <a:ext cx="6569427" cy="4616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err="1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  <a:cs charset="0" panose="020B0609020204030204" pitchFamily="49" typeface="Consolas"/>
              </a:rPr>
              <a:t>npm</a:t>
            </a:r>
            <a:r>
              <a:rPr altLang="zh-TW" dirty="0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  <a:cs charset="0" panose="020B0609020204030204" pitchFamily="49" typeface="Consolas"/>
              </a:rPr>
              <a:t> </a:t>
            </a:r>
            <a:r>
              <a:rPr altLang="en-US" dirty="0" lang="zh-TW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  <a:cs charset="0" panose="020B0609020204030204" pitchFamily="49" typeface="Consolas"/>
              </a:rPr>
              <a:t>install --save-dev </a:t>
            </a:r>
            <a:r>
              <a:rPr altLang="zh-TW" dirty="0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html-</a:t>
            </a:r>
            <a:r>
              <a:rPr altLang="zh-TW" dirty="0" err="1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webpack</a:t>
            </a:r>
            <a:r>
              <a:rPr altLang="zh-TW" dirty="0" lang="en-US" sz="2400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-plugin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44382" y="3197037"/>
            <a:ext cx="5960286" cy="8821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altLang="en-US" b="1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可以透過模版的方式讓</a:t>
            </a:r>
            <a:r>
              <a:rPr altLang="zh-TW" b="1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</a:t>
            </a:r>
            <a:r>
              <a:rPr altLang="en-US" b="1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幫我們產生</a:t>
            </a:r>
            <a:r>
              <a:rPr altLang="zh-TW" b="1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html</a:t>
            </a:r>
            <a:r>
              <a:rPr altLang="en-US" b="1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檔案，</a:t>
            </a:r>
            <a:endParaRPr altLang="zh-TW" b="1" dirty="0" lang="en-US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  <a:p>
            <a:pPr>
              <a:lnSpc>
                <a:spcPct val="150000"/>
              </a:lnSpc>
            </a:pPr>
            <a:r>
              <a:rPr altLang="en-US" b="1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但是首先我們要準備一個模版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58614" y="1639640"/>
            <a:ext cx="8452945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err="1" i="1" lang="en-US">
                <a:solidFill>
                  <a:srgbClr val="66D9EF"/>
                </a:solidFill>
                <a:uFillTx/>
                <a:latin charset="0" panose="020B0609020204030204" pitchFamily="49" typeface="Consolas"/>
              </a:rPr>
              <a:t>const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HtmlWebpackPlugin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=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lang="en-US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require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'html-</a:t>
            </a:r>
            <a:r>
              <a:rPr altLang="zh-TW" dirty="0" err="1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zh-TW" dirty="0" lang="en-US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-plugin'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);</a:t>
            </a:r>
            <a:endParaRPr altLang="zh-TW" b="0" dirty="0" lang="en-US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矩形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58615" y="2545139"/>
            <a:ext cx="7593724" cy="20313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new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HtmlWebpackPlugin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({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title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en-US" dirty="0" lang="zh-TW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前端自動化開發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filename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'index.html'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template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'html/template.html'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viewport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'width=640, user-scalable=no'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description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en-US" dirty="0" lang="zh-TW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前端自動化開發，讓你熟悉現代前端工程師開發的方法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Keywords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Webpack</a:t>
            </a:r>
            <a:r>
              <a:rPr altLang="en-US" dirty="0" lang="zh-TW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前端自動化開發、前端、工程師、線上教學、教學範例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chunks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],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}),</a:t>
            </a:r>
            <a:endParaRPr altLang="zh-TW" b="0" dirty="0" lang="en-US" sz="14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77752" y="2408761"/>
            <a:ext cx="6641562" cy="46166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lang="en-US" sz="2400">
                <a:solidFill>
                  <a:srgbClr val="F8F8F0"/>
                </a:solidFill>
                <a:uFillTx/>
                <a:latin charset="0" panose="020B0609020204030204" pitchFamily="49" typeface="Consolas"/>
              </a:rPr>
              <a:t>&lt;</a:t>
            </a:r>
            <a:r>
              <a:rPr altLang="zh-TW" dirty="0" lang="en-US" sz="2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%= </a:t>
            </a:r>
            <a:r>
              <a:rPr altLang="zh-TW" dirty="0" err="1" lang="en-US" sz="2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htmlWebpackPlugin.options.title</a:t>
            </a:r>
            <a:r>
              <a:rPr altLang="zh-TW" dirty="0" lang="en-US" sz="2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%&gt;</a:t>
            </a:r>
            <a:endParaRPr altLang="zh-TW" b="0" dirty="0" lang="en-US" sz="2400">
              <a:solidFill>
                <a:srgbClr val="F8F8F2"/>
              </a:solidFill>
              <a:effectLst/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08373" y="4045711"/>
            <a:ext cx="5078634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 algn="ctr"/>
            <a:r>
              <a:rPr altLang="zh-TW" dirty="0" lang="en-US">
                <a:solidFill>
                  <a:srgbClr val="F8F8F0"/>
                </a:solidFill>
                <a:uFillTx/>
                <a:latin charset="0" panose="020B0609020204030204" pitchFamily="49" typeface="Consolas"/>
              </a:rPr>
              <a:t>&lt;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%= </a:t>
            </a:r>
            <a:r>
              <a:rPr altLang="zh-TW" dirty="0" err="1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htmlWebpackPlugin.options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.[</a:t>
            </a:r>
            <a:r>
              <a:rPr altLang="en-US" dirty="0" lang="zh-TW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参數</a:t>
            </a:r>
            <a:r>
              <a:rPr altLang="zh-TW" dirty="0" lang="en-US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] %&gt;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08373" y="4415043"/>
            <a:ext cx="5002530" cy="30777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ctr"/>
            <a:r>
              <a:rPr altLang="en-US" dirty="0" lang="zh-TW" sz="1400">
                <a:solidFill>
                  <a:schemeClr val="tx2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透過這樣的方式在</a:t>
            </a:r>
            <a:r>
              <a:rPr altLang="zh-TW" dirty="0" lang="en-US" sz="1400">
                <a:solidFill>
                  <a:schemeClr val="tx2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html</a:t>
            </a:r>
            <a:r>
              <a:rPr altLang="en-US" dirty="0" lang="zh-TW" sz="1400">
                <a:solidFill>
                  <a:schemeClr val="tx2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裡面去接收</a:t>
            </a:r>
            <a:r>
              <a:rPr altLang="zh-TW" dirty="0" err="1" lang="en-US" sz="1400">
                <a:solidFill>
                  <a:schemeClr val="tx2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webpack</a:t>
            </a:r>
            <a:r>
              <a:rPr altLang="en-US" dirty="0" lang="zh-TW" sz="1400">
                <a:solidFill>
                  <a:schemeClr val="tx2">
                    <a:lumMod val="40000"/>
                    <a:lumOff val="6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帶過來的參數</a:t>
            </a:r>
            <a:endParaRPr altLang="en-US" dirty="0" lang="zh-TW" sz="1400">
              <a:solidFill>
                <a:schemeClr val="tx2">
                  <a:lumMod val="40000"/>
                  <a:lumOff val="60000"/>
                </a:schemeClr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61713" y="2952672"/>
            <a:ext cx="5282215" cy="5078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altLang="en-US" b="1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會自動注入 </a:t>
            </a:r>
            <a:r>
              <a:rPr altLang="zh-TW" b="1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js</a:t>
            </a:r>
            <a:r>
              <a:rPr altLang="zh-TW" b="1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en-US" b="1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的檔案進去所以不用自己手動引入 </a:t>
            </a:r>
            <a:r>
              <a:rPr altLang="zh-TW" b="1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js</a:t>
            </a:r>
            <a:endParaRPr altLang="en-US" b="1" dirty="0" lang="zh-TW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30579" y="3532954"/>
            <a:ext cx="6315075" cy="48577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34056" y="1008002"/>
            <a:ext cx="4259316" cy="418576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new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HtmlWebpackPlugin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({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title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filename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'index.html'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template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'html/template.html'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chunks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'index'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],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}),</a:t>
            </a:r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 </a:t>
            </a:r>
          </a:p>
          <a:p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new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HtmlWebpackPlugin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({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title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'about'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filename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'about.html'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template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'html/template.html'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chunks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'about'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],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}),</a:t>
            </a:r>
          </a:p>
          <a:p>
            <a:r>
              <a:rPr altLang="zh-TW" dirty="0" lang="en-US" sz="1400">
                <a:solidFill>
                  <a:srgbClr val="F92672"/>
                </a:solidFill>
                <a:uFillTx/>
                <a:latin charset="0" panose="020B0609020204030204" pitchFamily="49" typeface="Consolas"/>
              </a:rPr>
              <a:t>new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</a:t>
            </a:r>
            <a:r>
              <a:rPr altLang="zh-TW" dirty="0" err="1" lang="en-US" sz="1400">
                <a:solidFill>
                  <a:srgbClr val="A6E22E"/>
                </a:solidFill>
                <a:uFillTx/>
                <a:latin charset="0" panose="020B0609020204030204" pitchFamily="49" typeface="Consolas"/>
              </a:rPr>
              <a:t>HtmlWebpackPlugin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({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title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adderss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filename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'adderss.html'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template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'html/template.html'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,</a:t>
            </a:r>
          </a:p>
          <a:p>
            <a:pPr lvl="1"/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chunks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: [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err="1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adderss</a:t>
            </a:r>
            <a:r>
              <a:rPr altLang="zh-TW" dirty="0" lang="en-US" sz="1400">
                <a:solidFill>
                  <a:srgbClr val="FFEE99"/>
                </a:solidFill>
                <a:uFillTx/>
                <a:latin charset="0" panose="020B0609020204030204" pitchFamily="49" typeface="Consolas"/>
              </a:rPr>
              <a:t>'</a:t>
            </a:r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 ],</a:t>
            </a:r>
          </a:p>
          <a:p>
            <a:r>
              <a:rPr altLang="zh-TW" dirty="0" lang="en-US" sz="1400">
                <a:solidFill>
                  <a:srgbClr val="F8F8F2"/>
                </a:solidFill>
                <a:uFillTx/>
                <a:latin charset="0" panose="020B0609020204030204" pitchFamily="49" typeface="Consolas"/>
              </a:rPr>
              <a:t>}),</a:t>
            </a:r>
          </a:p>
          <a:p>
            <a:endParaRPr altLang="zh-TW" dirty="0" lang="en-US" sz="1400">
              <a:solidFill>
                <a:srgbClr val="F8F8F2"/>
              </a:solidFill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矩形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69542" y="5325382"/>
            <a:ext cx="4705134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Chunks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就是對每個不同的</a:t>
            </a:r>
            <a:r>
              <a:rPr altLang="zh-TW" dirty="0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html</a:t>
            </a:r>
            <a:r>
              <a:rPr altLang="en-US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注入不同的 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js</a:t>
            </a:r>
            <a:endParaRPr altLang="en-US" dirty="0" lang="zh-TW">
              <a:solidFill>
                <a:schemeClr val="bg1"/>
              </a:solidFill>
              <a:uFillTx/>
              <a:latin charset="-120" panose="020B0700000000000000" pitchFamily="34" typeface="Adobe 繁黑體 Std B"/>
              <a:ea charset="-120" panose="020B0700000000000000" pitchFamily="34" typeface="Adobe 繁黑體 Std B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16596" y="3315293"/>
            <a:ext cx="601830" cy="66373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64394" y="3409612"/>
            <a:ext cx="4404406" cy="52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18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Vendor.js </a:t>
            </a:r>
            <a:r>
              <a:rPr altLang="en-US" dirty="0" lang="zh-TW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與 </a:t>
            </a:r>
            <a:r>
              <a:rPr altLang="zh-TW" dirty="0" lang="en-US" sz="28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Entry.js</a:t>
            </a:r>
            <a:endParaRPr altLang="en-US" dirty="0" lang="zh-TW" sz="2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矩形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66699" y="2052124"/>
            <a:ext cx="1588897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</a:rPr>
              <a:t>node_modules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93097" y="2088638"/>
            <a:ext cx="1040670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en-US" dirty="0" lang="zh-TW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自己的</a:t>
            </a:r>
            <a:r>
              <a:rPr altLang="zh-TW" dirty="0" err="1" lang="en-US">
                <a:solidFill>
                  <a:schemeClr val="bg1"/>
                </a:solidFill>
                <a:uFillTx/>
                <a:latin charset="-128" panose="020B0400000000000000" pitchFamily="34" typeface="Adobe 黑体 Std R"/>
                <a:ea charset="-128" panose="020B0400000000000000" pitchFamily="34" typeface="Adobe 黑体 Std R"/>
              </a:rPr>
              <a:t>js</a:t>
            </a:r>
            <a:endParaRPr altLang="en-US" dirty="0" lang="zh-TW">
              <a:solidFill>
                <a:schemeClr val="bg1"/>
              </a:solidFill>
              <a:uFillTx/>
              <a:latin charset="-128" panose="020B0400000000000000" pitchFamily="34" typeface="Adobe 黑体 Std R"/>
              <a:ea charset="-128" panose="020B0400000000000000" pitchFamily="34" typeface="Adobe 黑体 Std R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向下箭號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9803401">
            <a:off x="4762697" y="2510167"/>
            <a:ext cx="622738" cy="1852448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向下箭號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589777">
            <a:off x="6581728" y="2500323"/>
            <a:ext cx="622738" cy="1852448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矩形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02968" y="4394399"/>
            <a:ext cx="1042273" cy="40011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lang="en-US" sz="2000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Entry.js</a:t>
            </a:r>
            <a:endParaRPr altLang="en-US" dirty="0" lang="zh-TW" sz="2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矩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5518" y="728780"/>
            <a:ext cx="1619931" cy="5078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b="1" dirty="0" lang="zh-TW">
                <a:solidFill>
                  <a:schemeClr val="bg1"/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現在的情況</a:t>
            </a:r>
            <a:endParaRPr altLang="zh-TW" dirty="0" lang="en-US">
              <a:solidFill>
                <a:schemeClr val="bg1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93410" y="784442"/>
            <a:ext cx="359529" cy="396509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矩形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95449" y="5083998"/>
            <a:ext cx="6065311" cy="79444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b="1" dirty="0" lang="zh-TW" sz="16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小專案沒差，但是專案過大的時候會導致</a:t>
            </a:r>
            <a:r>
              <a:rPr altLang="zh-TW" dirty="0" lang="en-US" sz="16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Entry.js</a:t>
            </a:r>
            <a:r>
              <a:rPr altLang="en-US" dirty="0" lang="zh-TW" sz="1600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charset="-120" panose="020B0700000000000000" pitchFamily="34" typeface="Adobe 繁黑體 Std B"/>
                <a:ea charset="-120" panose="020B0700000000000000" pitchFamily="34" typeface="Adobe 繁黑體 Std B"/>
              </a:rPr>
              <a:t>會超肥，在來是每次打包都需要對node_modules去做打包，效率差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2955</Words>
  <Application>Microsoft Macintosh PowerPoint</Application>
  <PresentationFormat>寬螢幕</PresentationFormat>
  <Paragraphs>434</Paragraphs>
  <Slides>105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105</vt:i4>
      </vt:variant>
    </vt:vector>
  </HeadingPairs>
  <TitlesOfParts>
    <vt:vector size="114" baseType="lpstr">
      <vt:lpstr>微軟正黑體</vt:lpstr>
      <vt:lpstr>Adobe 黑体 Std R</vt:lpstr>
      <vt:lpstr>Adobe 繁黑體 Std B</vt:lpstr>
      <vt:lpstr>Arial</vt:lpstr>
      <vt:lpstr>Calibri</vt:lpstr>
      <vt:lpstr>Calibri Light</vt:lpstr>
      <vt:lpstr>Consolas</vt:lpstr>
      <vt:lpstr>Helvetica Neue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NVM指令 nvm list：查看已安裝的版本 nvm ls-remote --lts：查看有哪些 LTS 的 Node 版本可以裝 nvm install v12.3.1：安裝指定的 Node 版本 nvm use v12.3.1：指定 Node 版本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QA 時間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智遠 成</cp:lastModifiedBy>
  <cp:revision>530</cp:revision>
  <dcterms:created xsi:type="dcterms:W3CDTF">2018-06-07T14:38:31Z</dcterms:created>
  <dcterms:modified xsi:type="dcterms:W3CDTF">2019-12-13T23:33:15Z</dcterms:modified>
</cp:coreProperties>
</file>